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0" r:id="rId3"/>
    <p:sldId id="286" r:id="rId4"/>
    <p:sldId id="287" r:id="rId5"/>
    <p:sldId id="288" r:id="rId6"/>
    <p:sldId id="289" r:id="rId7"/>
    <p:sldId id="275" r:id="rId8"/>
    <p:sldId id="261" r:id="rId9"/>
    <p:sldId id="258" r:id="rId10"/>
    <p:sldId id="264" r:id="rId11"/>
    <p:sldId id="265" r:id="rId12"/>
    <p:sldId id="279" r:id="rId13"/>
    <p:sldId id="272" r:id="rId14"/>
    <p:sldId id="266" r:id="rId15"/>
    <p:sldId id="281" r:id="rId16"/>
    <p:sldId id="282" r:id="rId17"/>
    <p:sldId id="283" r:id="rId18"/>
    <p:sldId id="284" r:id="rId19"/>
    <p:sldId id="280" r:id="rId20"/>
    <p:sldId id="267" r:id="rId21"/>
    <p:sldId id="268" r:id="rId22"/>
    <p:sldId id="269" r:id="rId23"/>
    <p:sldId id="270" r:id="rId24"/>
    <p:sldId id="271" r:id="rId25"/>
    <p:sldId id="273" r:id="rId26"/>
    <p:sldId id="274" r:id="rId27"/>
    <p:sldId id="278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55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43211-4347-D443-B871-6E2E0767A20C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25A04-D487-1C46-83A9-DF068BB9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7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5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带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带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2D5A-AD31-8F49-A991-5551494243C5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ibo.com/wengaot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fastjson" TargetMode="External"/><Relationship Id="rId2" Type="http://schemas.openxmlformats.org/officeDocument/2006/relationships/hyperlink" Target="http://repo1.maven.org/maven2/com/alibaba/fastjs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shay/jvm-serializers/wik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温绍锦（温高铁）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://weibo.com/wengaotie</a:t>
            </a:r>
            <a:endParaRPr 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" y="606595"/>
            <a:ext cx="9069661" cy="32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700" y="1843088"/>
            <a:ext cx="8864600" cy="2554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3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User();</a:t>
            </a:r>
          </a:p>
          <a:p>
            <a:r>
              <a:rPr lang="en-US" altLang="zh-C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user.setId</a:t>
            </a:r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(123);</a:t>
            </a:r>
          </a:p>
          <a:p>
            <a:r>
              <a:rPr lang="en-US" altLang="zh-C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user.setName</a:t>
            </a:r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"wenshao"</a:t>
            </a:r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sz="3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altLang="zh-CN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(user);</a:t>
            </a:r>
          </a:p>
          <a:p>
            <a:r>
              <a:rPr lang="en-US" altLang="zh-C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3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90500" y="4930517"/>
            <a:ext cx="8581195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000000"/>
                </a:solidFill>
                <a:latin typeface="Consolas" panose="020B0609020204030204" pitchFamily="49" charset="0"/>
              </a:rPr>
              <a:t>{"id":123,"name":"wenshao"}</a:t>
            </a:r>
            <a:endParaRPr lang="zh-CN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3314700" y="3327400"/>
            <a:ext cx="5456995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7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反序列化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900" y="2123182"/>
            <a:ext cx="8940800" cy="9541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sz="2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"{id:123,name:</a:t>
            </a:r>
            <a:r>
              <a:rPr lang="en-US" altLang="zh-CN" sz="2800" dirty="0">
                <a:solidFill>
                  <a:srgbClr val="2A00FF"/>
                </a:solidFill>
                <a:latin typeface="Consolas" panose="020B0609020204030204" pitchFamily="49" charset="0"/>
              </a:rPr>
              <a:t>'wenshao'}"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parseObject</a:t>
            </a:r>
            <a:r>
              <a:rPr lang="en-US" altLang="zh-CN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US" altLang="zh-CN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88900" y="3934936"/>
            <a:ext cx="9055100" cy="13849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sz="2800" dirty="0">
                <a:solidFill>
                  <a:srgbClr val="2A00FF"/>
                </a:solidFill>
                <a:latin typeface="Consolas" panose="020B0609020204030204" pitchFamily="49" charset="0"/>
              </a:rPr>
              <a:t>"[{'id':123,'name':'wenshao</a:t>
            </a:r>
            <a:r>
              <a:rPr lang="en-US" altLang="zh-CN" sz="2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'}]"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List&lt;User&gt; </a:t>
            </a:r>
            <a:r>
              <a:rPr lang="en-US" altLang="zh-CN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users </a:t>
            </a:r>
            <a:r>
              <a:rPr lang="en-US" altLang="zh-CN" sz="2800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sz="2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parseObject</a:t>
            </a:r>
            <a:r>
              <a:rPr lang="en-US" altLang="zh-CN" sz="2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US" altLang="zh-CN" sz="2800" b="1" i="1" u="sng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TypeReference</a:t>
            </a:r>
            <a:r>
              <a:rPr lang="en-US" altLang="zh-CN" sz="2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List&lt;User&gt;</a:t>
            </a:r>
            <a:r>
              <a:rPr lang="en-US" altLang="zh-CN" sz="2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&gt;() {});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3011228" y="531993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泛型支持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1" name="肘形连接符 10"/>
          <p:cNvCxnSpPr>
            <a:stCxn id="13" idx="2"/>
            <a:endCxn id="12" idx="2"/>
          </p:cNvCxnSpPr>
          <p:nvPr/>
        </p:nvCxnSpPr>
        <p:spPr>
          <a:xfrm rot="5400000" flipH="1" flipV="1">
            <a:off x="3993174" y="-404286"/>
            <a:ext cx="1" cy="68599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477000" y="2979969"/>
            <a:ext cx="18923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3200" y="2979970"/>
            <a:ext cx="71999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0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循环引用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859340"/>
            <a:ext cx="10325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Object[]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Object[1];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array[0]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 array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(array);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"[{\"$ref\":\"@\"}]"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, text</a:t>
            </a:r>
            <a:r>
              <a:rPr lang="en-US" altLang="zh-CN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Object[]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a2 =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parseObject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(text, Object[].</a:t>
            </a:r>
            <a:r>
              <a:rPr lang="en-US" altLang="zh-CN" sz="2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Assert.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assertSame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(a2, a2[0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5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支持双引号、单引号、无引号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89201"/>
            <a:ext cx="6692900" cy="685800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{“id”:123,”name”:”wenshao”}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841751"/>
            <a:ext cx="6692900" cy="685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{</a:t>
            </a:r>
            <a:r>
              <a:rPr lang="en-US" altLang="zh-CN" dirty="0"/>
              <a:t>’</a:t>
            </a:r>
            <a:r>
              <a:rPr lang="en-US" altLang="zh-CN" dirty="0" smtClean="0"/>
              <a:t>id’:123,</a:t>
            </a:r>
            <a:r>
              <a:rPr lang="en-US" altLang="zh-CN" dirty="0"/>
              <a:t> 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name’:’wenshao</a:t>
            </a:r>
            <a:r>
              <a:rPr lang="en-US" altLang="zh-CN" dirty="0"/>
              <a:t>’</a:t>
            </a:r>
            <a:r>
              <a:rPr lang="en-US" altLang="zh-CN" dirty="0" smtClean="0"/>
              <a:t>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5156201"/>
            <a:ext cx="6692900" cy="685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 smtClean="0"/>
              <a:t>{id:123,name:”wenshao”}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210" y="1949382"/>
            <a:ext cx="776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标准，针对性优化，在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fastjson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中性能最好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04810" y="3892263"/>
            <a:ext cx="126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兼容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04810" y="5156201"/>
            <a:ext cx="126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兼容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6211"/>
            <a:ext cx="914400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process(Object source, String name, Object value);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904341"/>
            <a:ext cx="914400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apply(Object source, String name, Object value);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4087336"/>
            <a:ext cx="9144000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PropertyPreFilter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SerializeFilter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apply(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source, String name);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589206"/>
            <a:ext cx="914400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ValueFilter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SerializeFilter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Object process(Object source, String name, Object value);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43429" y="300136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修改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Name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95828" y="1491203"/>
            <a:ext cx="195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修改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03033" y="3366006"/>
            <a:ext cx="6266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根据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Name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判断是否序列化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3032" y="4718566"/>
            <a:ext cx="490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根据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Name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判断是否序列化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2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2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序列化时修改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81024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NameFilter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process(Object source, String name, Object value)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name.equals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map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Object&gt;();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map.put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(map,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"{\"ID\":0}"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text);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29431" y="303530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按需要修改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Key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 flipV="1">
            <a:off x="2743201" y="2929404"/>
            <a:ext cx="2786230" cy="3982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200400" y="3563670"/>
            <a:ext cx="2481432" cy="18973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5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序列化时修改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05668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ValueFilter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process(Object source, String name, Object value)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name.equals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map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Object&gt;();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map.put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(map,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"{\"id\":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text);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29431" y="3035300"/>
            <a:ext cx="335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按需要修改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2946401" y="3175001"/>
            <a:ext cx="2583030" cy="1526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000500" y="3563670"/>
            <a:ext cx="1681332" cy="21640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4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判断是否序列化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1763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VO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PropertyFilter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PropertyFilter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apply(Object source, String name, Object value)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id"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VO();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vo.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vo.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gaotie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vo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"{\"id\":123}"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text);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46831" y="4502051"/>
            <a:ext cx="335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按需要修改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2463801" y="3957370"/>
            <a:ext cx="2583030" cy="8370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606800" y="4908739"/>
            <a:ext cx="1440031" cy="12126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按名称过滤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79274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VO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PropertyPreFilter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PropertyPreFilter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apply(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source, String name)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VO();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vo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"{}"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text);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33999" y="3682336"/>
            <a:ext cx="335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只按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过滤，不会调用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get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3695701" y="2463800"/>
            <a:ext cx="1638298" cy="17571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2255670" y="3662630"/>
            <a:ext cx="2925930" cy="7569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9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053803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writeKeyValue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key, Object value)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... ...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writeBefore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object);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序列化定制添加内容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49" y="3229394"/>
            <a:ext cx="9143051" cy="2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0" y="356834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BeforeFilter</a:t>
            </a:r>
            <a:r>
              <a:rPr lang="en-US" altLang="zh-CN" dirty="0">
                <a:solidFill>
                  <a:srgbClr val="000000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 filter =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BeforeFilter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 panose="020B0609020204030204" pitchFamily="49" charset="0"/>
              </a:rPr>
              <a:t>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writeBefore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object)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.writeKeyValue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123);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.writeKeyValue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"wenshao"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Object(), filter);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"{\"id\":123,\"name\":\"wenshao\"}"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text);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08831" y="510540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按需要添加内容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 flipV="1">
            <a:off x="3022600" y="4999504"/>
            <a:ext cx="2786231" cy="3982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5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get?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26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http://repo1.maven.org/maven2/com/alibaba/fastjson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Maven2</a:t>
            </a:r>
          </a:p>
          <a:p>
            <a:pPr marL="400050" lvl="1" indent="0">
              <a:buNone/>
            </a:pPr>
            <a:r>
              <a:rPr lang="en-US" altLang="zh-CN" dirty="0" smtClean="0"/>
              <a:t>&lt;dependency&gt;</a:t>
            </a:r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com.alibaba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fastjson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&lt;version&gt;1.1.xxx&lt;/version&gt;</a:t>
            </a:r>
          </a:p>
          <a:p>
            <a:pPr marL="400050" lvl="1" indent="0">
              <a:buNone/>
            </a:pPr>
            <a:r>
              <a:rPr lang="en-US" altLang="zh-CN" dirty="0" smtClean="0"/>
              <a:t>&lt;/dependency&gt;</a:t>
            </a:r>
          </a:p>
          <a:p>
            <a:pPr marL="0" indent="0">
              <a:buNone/>
            </a:pPr>
            <a:r>
              <a:rPr lang="en-US" altLang="zh-CN" smtClean="0"/>
              <a:t>Sourcecode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https://github.com/alibaba/fastjson</a:t>
            </a:r>
            <a:endParaRPr lang="zh-CN" alt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5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593132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定制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720840"/>
            <a:ext cx="7848600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User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JSONField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 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4035632"/>
            <a:ext cx="7848600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User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JSONField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 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78029" y="1963537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配置在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Field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1000" y="4466519"/>
            <a:ext cx="4128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配置在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Getter/Setter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110" y="6196536"/>
            <a:ext cx="687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还可以配置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interface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Getter/Setter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支持常见的</a:t>
            </a:r>
            <a:r>
              <a:rPr lang="en-US" altLang="zh-CN" dirty="0" smtClean="0"/>
              <a:t>Proxy</a:t>
            </a:r>
          </a:p>
          <a:p>
            <a:pPr lvl="1"/>
            <a:r>
              <a:rPr lang="en-US" altLang="zh-CN" dirty="0" err="1" smtClean="0"/>
              <a:t>java.reflect.Proxy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cglib</a:t>
            </a:r>
            <a:r>
              <a:rPr lang="en-US" altLang="zh-CN" dirty="0" smtClean="0"/>
              <a:t> Proxy</a:t>
            </a:r>
          </a:p>
          <a:p>
            <a:pPr lvl="1"/>
            <a:r>
              <a:rPr lang="en-US" altLang="zh-CN" dirty="0" err="1" smtClean="0"/>
              <a:t>javaassist</a:t>
            </a:r>
            <a:r>
              <a:rPr lang="en-US" altLang="zh-CN" dirty="0" smtClean="0"/>
              <a:t> Proxy</a:t>
            </a:r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对象序列化不会导致拖库</a:t>
            </a:r>
            <a:endParaRPr lang="zh-CN" alt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9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自动识别各种日期格式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600200"/>
            <a:ext cx="5816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ISO-8601</a:t>
            </a:r>
            <a:r>
              <a:rPr lang="zh-CN" altLang="en-US" dirty="0" smtClean="0"/>
              <a:t>日期格式</a:t>
            </a:r>
            <a:endParaRPr lang="en-US" altLang="zh-CN" dirty="0" smtClean="0"/>
          </a:p>
          <a:p>
            <a:r>
              <a:rPr lang="en-US" altLang="zh-CN" dirty="0" err="1" smtClean="0"/>
              <a:t>yyyy</a:t>
            </a:r>
            <a:r>
              <a:rPr lang="en-US" altLang="zh-CN" dirty="0" smtClean="0"/>
              <a:t>-MM-</a:t>
            </a:r>
            <a:r>
              <a:rPr lang="en-US" altLang="zh-CN" dirty="0" err="1" smtClean="0"/>
              <a:t>dd</a:t>
            </a:r>
            <a:endParaRPr lang="en-US" altLang="zh-CN" dirty="0" smtClean="0"/>
          </a:p>
          <a:p>
            <a:r>
              <a:rPr lang="en-US" altLang="zh-CN" dirty="0" err="1" smtClean="0"/>
              <a:t>yyyy</a:t>
            </a:r>
            <a:r>
              <a:rPr lang="en-US" altLang="zh-CN" dirty="0" smtClean="0"/>
              <a:t>-MM-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HH:mm:ss</a:t>
            </a:r>
            <a:endParaRPr lang="en-US" altLang="zh-CN" dirty="0" smtClean="0"/>
          </a:p>
          <a:p>
            <a:r>
              <a:rPr lang="en-US" altLang="zh-CN" dirty="0" err="1" smtClean="0"/>
              <a:t>yyyy</a:t>
            </a:r>
            <a:r>
              <a:rPr lang="en-US" altLang="zh-CN" dirty="0" smtClean="0"/>
              <a:t>-MM-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HH:mm:ss.SSS</a:t>
            </a:r>
            <a:endParaRPr lang="en-US" altLang="zh-CN" dirty="0" smtClean="0"/>
          </a:p>
          <a:p>
            <a:r>
              <a:rPr lang="zh-CN" altLang="en-US" dirty="0" smtClean="0"/>
              <a:t>毫秒数字</a:t>
            </a:r>
            <a:endParaRPr lang="en-US" altLang="zh-CN" dirty="0" smtClean="0"/>
          </a:p>
          <a:p>
            <a:r>
              <a:rPr lang="zh-CN" altLang="en-US" dirty="0" smtClean="0"/>
              <a:t>毫秒数字字符串</a:t>
            </a:r>
            <a:endParaRPr lang="en-US" altLang="zh-CN" dirty="0" smtClean="0"/>
          </a:p>
          <a:p>
            <a:r>
              <a:rPr lang="en-US" altLang="zh-CN" dirty="0" smtClean="0"/>
              <a:t>.NET JSON</a:t>
            </a:r>
            <a:r>
              <a:rPr lang="zh-CN" altLang="en-US" dirty="0" smtClean="0"/>
              <a:t>日期格式</a:t>
            </a:r>
            <a:endParaRPr lang="en-US" altLang="zh-CN" dirty="0" smtClean="0"/>
          </a:p>
          <a:p>
            <a:r>
              <a:rPr lang="en-US" altLang="zh-CN" dirty="0" smtClean="0"/>
              <a:t>new Date(198293238)</a:t>
            </a:r>
            <a:endParaRPr lang="zh-CN" alt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2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GetOnly</a:t>
            </a:r>
            <a:r>
              <a:rPr lang="zh-CN" altLang="en-US" dirty="0" smtClean="0"/>
              <a:t>反序列化支持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" y="1624043"/>
            <a:ext cx="8928100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VO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final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AtomicInteger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AtomicInteger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final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List&lt;Object&gt;       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&lt;Object&gt;();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final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zh-CN" b="1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 =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HashMap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&lt;String, Object&gt;();</a:t>
            </a: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AtomicInteger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List&lt;Object&gt;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getItems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" y="4693335"/>
            <a:ext cx="8648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AtomcXXX、List、Map这几个类型，没有setter也支持反序列化</a:t>
            </a: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6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序列化和反序列化相关字段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JavaBean Getter/Setter (public)</a:t>
            </a:r>
          </a:p>
          <a:p>
            <a:r>
              <a:rPr lang="en-US" altLang="zh-CN" dirty="0" smtClean="0"/>
              <a:t>public field</a:t>
            </a:r>
          </a:p>
          <a:p>
            <a:r>
              <a:rPr lang="en-US" altLang="zh-CN" dirty="0" smtClean="0"/>
              <a:t>get_/set_</a:t>
            </a:r>
          </a:p>
          <a:p>
            <a:r>
              <a:rPr lang="en-US" altLang="zh-CN" dirty="0" err="1" smtClean="0"/>
              <a:t>getfXX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setfXX</a:t>
            </a:r>
            <a:endParaRPr lang="en-US" altLang="zh-CN" dirty="0" smtClean="0"/>
          </a:p>
          <a:p>
            <a:r>
              <a:rPr lang="zh-CN" altLang="en-US" dirty="0" smtClean="0"/>
              <a:t>自动识别</a:t>
            </a:r>
            <a:r>
              <a:rPr lang="en-US" altLang="zh-CN" dirty="0" smtClean="0"/>
              <a:t>getter/setter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field</a:t>
            </a:r>
          </a:p>
          <a:p>
            <a:pPr lvl="1"/>
            <a:r>
              <a:rPr lang="zh-CN" altLang="en-US" dirty="0" smtClean="0"/>
              <a:t>标准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fieldName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下划线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fieldName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m_</a:t>
            </a:r>
            <a:r>
              <a:rPr lang="zh-CN" altLang="en-US" dirty="0" smtClean="0"/>
              <a:t>前缀 </a:t>
            </a:r>
            <a:r>
              <a:rPr lang="en-US" altLang="zh-CN" dirty="0" err="1" smtClean="0"/>
              <a:t>m_fieldName</a:t>
            </a:r>
            <a:endParaRPr lang="zh-CN" alt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7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Writer 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650" y="1348701"/>
            <a:ext cx="8902700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writer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JSONWriter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huge.json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writer.startArray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1000 * 1000; ++i)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VO());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writer.endArray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650" y="3726240"/>
            <a:ext cx="8902700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writer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JSONWriter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huge.json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writer.startObject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1000 * 1000; ++i)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writer.writeKey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"x"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VO());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writer.endObject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16501" y="6259950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支持巨大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JSON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Stream Reader 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700" y="1148140"/>
            <a:ext cx="8864600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JSONReader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JSONReader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huge.json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reader.startArray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reader.hasNext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VO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vo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reader.readObject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VO.</a:t>
            </a:r>
            <a:r>
              <a:rPr lang="en-US" altLang="zh-CN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handle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vo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reader.endArray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700" y="3903028"/>
            <a:ext cx="8864600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JSONReader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JSONReader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huge.json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reader.startObject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reader.hasNext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String key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VO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vo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reader.readObject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VO.</a:t>
            </a:r>
            <a:r>
              <a:rPr lang="en-US" altLang="zh-CN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handle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vo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reader.endObject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83301" y="6273225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支持巨大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JSON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8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代码规模和覆盖率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798638"/>
            <a:ext cx="2425700" cy="1701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1" y="4488656"/>
            <a:ext cx="3173623" cy="15160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488656"/>
            <a:ext cx="2057400" cy="1961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916" y="1880584"/>
            <a:ext cx="2122233" cy="170161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41021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8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大小恰当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39373"/>
              </p:ext>
            </p:extLst>
          </p:nvPr>
        </p:nvGraphicFramePr>
        <p:xfrm>
          <a:off x="0" y="1425576"/>
          <a:ext cx="9144000" cy="540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0100"/>
                <a:gridCol w="1993900"/>
              </a:tblGrid>
              <a:tr h="672458"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Json</a:t>
                      </a:r>
                      <a:r>
                        <a:rPr lang="zh-CN" altLang="en-US" sz="3200" dirty="0" smtClean="0"/>
                        <a:t>库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大小</a:t>
                      </a:r>
                      <a:endParaRPr lang="zh-CN" altLang="en-US" sz="3200" dirty="0"/>
                    </a:p>
                  </a:txBody>
                  <a:tcPr/>
                </a:tc>
              </a:tr>
              <a:tr h="16630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jackson-core-2.2.2.jar</a:t>
                      </a:r>
                    </a:p>
                    <a:p>
                      <a:r>
                        <a:rPr lang="en-US" altLang="zh-CN" sz="3200" dirty="0" smtClean="0"/>
                        <a:t>jackson-annotations-2.2.2.jar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jackson-databind-2.2.2.jar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jackson-module-afterburner-0.7.1.jar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188k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33k</a:t>
                      </a:r>
                      <a:endParaRPr lang="zh-CN" altLang="en-US" sz="3200" dirty="0" smtClean="0"/>
                    </a:p>
                    <a:p>
                      <a:r>
                        <a:rPr lang="en-US" altLang="zh-CN" sz="3200" dirty="0" smtClean="0"/>
                        <a:t>864k</a:t>
                      </a:r>
                    </a:p>
                    <a:p>
                      <a:r>
                        <a:rPr lang="en-US" altLang="zh-CN" sz="3200" dirty="0" smtClean="0"/>
                        <a:t>111k</a:t>
                      </a:r>
                    </a:p>
                  </a:txBody>
                  <a:tcPr/>
                </a:tc>
              </a:tr>
              <a:tr h="672458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</a:rPr>
                        <a:t>fastjson-1.1.33.jar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</a:rPr>
                        <a:t>350k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2458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fastjson-1.1.33-android.jar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255k</a:t>
                      </a:r>
                      <a:endParaRPr lang="zh-CN" altLang="en-US" sz="3200" dirty="0"/>
                    </a:p>
                  </a:txBody>
                  <a:tcPr/>
                </a:tc>
              </a:tr>
              <a:tr h="672458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gson-2.2.4.jar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190k</a:t>
                      </a:r>
                      <a:endParaRPr lang="zh-CN" altLang="en-US" sz="3200" dirty="0"/>
                    </a:p>
                  </a:txBody>
                  <a:tcPr/>
                </a:tc>
              </a:tr>
              <a:tr h="672458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json-lib-2.4.jar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159k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最快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最简洁</a:t>
            </a:r>
            <a:endParaRPr lang="en-US" altLang="zh-CN" dirty="0" smtClean="0"/>
          </a:p>
          <a:p>
            <a:r>
              <a:rPr lang="zh-CN" altLang="en-US" dirty="0" smtClean="0"/>
              <a:t>功能强大</a:t>
            </a:r>
            <a:endParaRPr lang="en-US" altLang="zh-CN" dirty="0" smtClean="0"/>
          </a:p>
          <a:p>
            <a:r>
              <a:rPr lang="zh-CN" altLang="en-US" dirty="0" smtClean="0"/>
              <a:t>扩展性最好</a:t>
            </a:r>
            <a:endParaRPr lang="en-US" altLang="zh-CN" dirty="0" smtClean="0"/>
          </a:p>
          <a:p>
            <a:r>
              <a:rPr lang="zh-CN" altLang="en-US" dirty="0" smtClean="0"/>
              <a:t>稳定</a:t>
            </a:r>
            <a:endParaRPr lang="zh-CN" alt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-6974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一直最快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68401"/>
            <a:ext cx="8229600" cy="1054100"/>
          </a:xfrm>
        </p:spPr>
        <p:txBody>
          <a:bodyPr/>
          <a:lstStyle/>
          <a:p>
            <a:r>
              <a:rPr lang="zh-CN" altLang="en-US" sz="2000" dirty="0" smtClean="0"/>
              <a:t>第三方测试表明，</a:t>
            </a:r>
            <a:r>
              <a:rPr lang="en-US" altLang="zh-CN" sz="2000" dirty="0" err="1" smtClean="0"/>
              <a:t>fastjson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语言中最快的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库。</a:t>
            </a:r>
            <a:endParaRPr lang="en-US" altLang="zh-CN" sz="2000" dirty="0" smtClean="0"/>
          </a:p>
          <a:p>
            <a:r>
              <a:rPr lang="zh-CN" altLang="en-US" sz="2000" dirty="0" smtClean="0"/>
              <a:t>两年来从未被超越。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08933"/>
              </p:ext>
            </p:extLst>
          </p:nvPr>
        </p:nvGraphicFramePr>
        <p:xfrm>
          <a:off x="266700" y="1941343"/>
          <a:ext cx="8547100" cy="41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0"/>
                <a:gridCol w="1511300"/>
                <a:gridCol w="2451100"/>
                <a:gridCol w="1435100"/>
                <a:gridCol w="1028700"/>
              </a:tblGrid>
              <a:tr h="4145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序列化耗时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反序列化耗时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总耗时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大小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kryo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588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814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214 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protobuf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238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fastjson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1201 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1216 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2417 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486 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jackson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1842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2421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4262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485 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hessian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501 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bson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jackson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5645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6895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12541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506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7421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5065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12485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486 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java-built-in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29649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35257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889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json</a:t>
                      </a:r>
                      <a:r>
                        <a:rPr lang="en-US" altLang="zh-CN" dirty="0" smtClean="0"/>
                        <a:t>-lib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27555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87292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114848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0" y="6223332"/>
            <a:ext cx="6947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hlinkClick r:id="rId3"/>
              </a:rPr>
              <a:t>https://github.com/eishay/jvm-serializers/wiki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99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1739902"/>
            <a:ext cx="9029700" cy="6858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48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“id”:</a:t>
            </a:r>
            <a:r>
              <a:rPr lang="en-US" altLang="zh-CN" sz="4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-US" altLang="zh-CN" sz="48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,”name”:</a:t>
            </a:r>
            <a:r>
              <a:rPr lang="en-US" altLang="zh-CN" sz="4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”gaotie”</a:t>
            </a:r>
            <a:r>
              <a:rPr lang="en-US" altLang="zh-CN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肘形连接符 6"/>
          <p:cNvCxnSpPr>
            <a:stCxn id="13" idx="2"/>
            <a:endCxn id="9" idx="2"/>
          </p:cNvCxnSpPr>
          <p:nvPr/>
        </p:nvCxnSpPr>
        <p:spPr>
          <a:xfrm rot="5400000" flipH="1" flipV="1">
            <a:off x="2902790" y="188740"/>
            <a:ext cx="7620" cy="3369900"/>
          </a:xfrm>
          <a:prstGeom prst="bentConnector3">
            <a:avLst>
              <a:gd name="adj1" fmla="val 9666667"/>
            </a:avLst>
          </a:prstGeom>
          <a:ln w="31750">
            <a:solidFill>
              <a:srgbClr val="000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11550" y="1833880"/>
            <a:ext cx="2160000" cy="3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1650" y="1841500"/>
            <a:ext cx="1440000" cy="3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524" y="526381"/>
            <a:ext cx="7023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C0"/>
                </a:solidFill>
              </a:rPr>
              <a:t>假定有序，</a:t>
            </a:r>
            <a:r>
              <a:rPr lang="en-US" altLang="zh-CN" sz="3200" b="1" dirty="0" smtClean="0">
                <a:solidFill>
                  <a:srgbClr val="0000C0"/>
                </a:solidFill>
              </a:rPr>
              <a:t>Key</a:t>
            </a:r>
            <a:r>
              <a:rPr lang="zh-CN" altLang="en-US" sz="3200" b="1" dirty="0" smtClean="0">
                <a:solidFill>
                  <a:srgbClr val="0000C0"/>
                </a:solidFill>
              </a:rPr>
              <a:t>不用读取，只做匹配</a:t>
            </a:r>
            <a:endParaRPr lang="zh-CN" altLang="en-US" sz="3200" b="1" dirty="0">
              <a:solidFill>
                <a:srgbClr val="000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875" y="4125148"/>
            <a:ext cx="67212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VO {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3200" dirty="0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2717800" y="2476500"/>
            <a:ext cx="660400" cy="220980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79900" y="2476500"/>
            <a:ext cx="2717800" cy="2824478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547337" y="3588951"/>
            <a:ext cx="3858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类型预判，优化读取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62300" y="6195303"/>
            <a:ext cx="598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内置裁剪版本的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ASM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实现算法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25" y="502640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8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687579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7200" dirty="0" smtClean="0"/>
              <a:t>还能更快么？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7200" dirty="0"/>
              <a:t/>
            </a:r>
            <a:br>
              <a:rPr lang="en-US" altLang="zh-CN" sz="7200" dirty="0"/>
            </a:br>
            <a:r>
              <a:rPr lang="zh-CN" altLang="en-US" sz="7200" smtClean="0"/>
              <a:t>能！</a:t>
            </a:r>
            <a:endParaRPr lang="zh-CN" altLang="en-US" sz="7200" dirty="0"/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8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Fastjson</a:t>
            </a:r>
            <a:r>
              <a:rPr lang="zh-CN" altLang="en-US" dirty="0" smtClean="0"/>
              <a:t>可以做什么？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框架处理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参数返回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缓存对象</a:t>
            </a:r>
            <a:endParaRPr lang="en-US" altLang="zh-CN" dirty="0" smtClean="0"/>
          </a:p>
          <a:p>
            <a:r>
              <a:rPr lang="zh-CN" altLang="en-US" dirty="0" smtClean="0"/>
              <a:t>远程方法调用</a:t>
            </a:r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Android/</a:t>
            </a:r>
            <a:r>
              <a:rPr lang="zh-CN" altLang="en-US" dirty="0" smtClean="0"/>
              <a:t>阿里云手机处理</a:t>
            </a:r>
            <a:r>
              <a:rPr lang="en-US" altLang="zh-CN" dirty="0" smtClean="0"/>
              <a:t>JSON</a:t>
            </a:r>
          </a:p>
          <a:p>
            <a:r>
              <a:rPr lang="en-US" altLang="zh-CN" dirty="0" err="1" smtClean="0"/>
              <a:t>MessageQueue</a:t>
            </a:r>
            <a:r>
              <a:rPr lang="zh-CN" altLang="en-US" dirty="0" smtClean="0"/>
              <a:t>传输对象</a:t>
            </a:r>
            <a:endParaRPr lang="en-US" altLang="zh-CN" dirty="0" smtClean="0"/>
          </a:p>
          <a:p>
            <a:r>
              <a:rPr lang="zh-CN" altLang="en-US" dirty="0" smtClean="0"/>
              <a:t>配置文件代替</a:t>
            </a:r>
            <a:r>
              <a:rPr lang="en-US" altLang="zh-CN" dirty="0" smtClean="0"/>
              <a:t>XML</a:t>
            </a:r>
          </a:p>
          <a:p>
            <a:r>
              <a:rPr lang="zh-CN" altLang="en-US" dirty="0" smtClean="0"/>
              <a:t>保存数据到磁盘、数据库、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功能完备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99" y="1600200"/>
            <a:ext cx="8115301" cy="4724400"/>
          </a:xfrm>
        </p:spPr>
        <p:txBody>
          <a:bodyPr/>
          <a:lstStyle/>
          <a:p>
            <a:r>
              <a:rPr lang="zh-CN" altLang="en-US" dirty="0" smtClean="0"/>
              <a:t>支持序列化和反序列化</a:t>
            </a:r>
            <a:endParaRPr lang="en-US" altLang="zh-CN" dirty="0" smtClean="0"/>
          </a:p>
          <a:p>
            <a:r>
              <a:rPr lang="zh-CN" altLang="en-US" dirty="0" smtClean="0"/>
              <a:t>支持循环引用</a:t>
            </a:r>
            <a:endParaRPr lang="en-US" altLang="zh-CN" dirty="0" smtClean="0"/>
          </a:p>
          <a:p>
            <a:r>
              <a:rPr lang="zh-CN" altLang="en-US" dirty="0" smtClean="0"/>
              <a:t>支持泛型</a:t>
            </a:r>
            <a:endParaRPr lang="en-US" altLang="zh-CN" dirty="0" smtClean="0"/>
          </a:p>
          <a:p>
            <a:r>
              <a:rPr lang="zh-CN" altLang="en-US" dirty="0" smtClean="0"/>
              <a:t>能够定制序列化，可以过滤和修改</a:t>
            </a:r>
            <a:endParaRPr lang="en-US" altLang="zh-CN" dirty="0" smtClean="0"/>
          </a:p>
          <a:p>
            <a:r>
              <a:rPr lang="zh-CN" altLang="en-US" dirty="0" smtClean="0"/>
              <a:t>支持代理对象，</a:t>
            </a:r>
            <a:r>
              <a:rPr lang="en-US" altLang="zh-CN" dirty="0" err="1" smtClean="0"/>
              <a:t>cglib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javassist</a:t>
            </a:r>
            <a:endParaRPr lang="en-US" altLang="zh-CN" dirty="0" smtClean="0"/>
          </a:p>
          <a:p>
            <a:r>
              <a:rPr lang="zh-CN" altLang="en-US" dirty="0"/>
              <a:t>自动识别各种日期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GetOnly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List/Map</a:t>
            </a:r>
            <a:r>
              <a:rPr lang="zh-CN" altLang="en-US" dirty="0" smtClean="0"/>
              <a:t>反序列化</a:t>
            </a:r>
            <a:endParaRPr lang="en-US" altLang="zh-CN" dirty="0"/>
          </a:p>
          <a:p>
            <a:r>
              <a:rPr lang="en-US" altLang="zh-CN" dirty="0"/>
              <a:t>Stream API</a:t>
            </a:r>
            <a:r>
              <a:rPr lang="zh-CN" altLang="en-US" dirty="0"/>
              <a:t>支持超大对象和</a:t>
            </a:r>
            <a:r>
              <a:rPr lang="en-US" altLang="zh-CN" dirty="0"/>
              <a:t>JSON</a:t>
            </a:r>
            <a:r>
              <a:rPr lang="zh-CN" altLang="en-US" dirty="0"/>
              <a:t>文本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1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简洁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45612"/>
          </a:xfrm>
        </p:spPr>
        <p:txBody>
          <a:bodyPr/>
          <a:lstStyle/>
          <a:p>
            <a:r>
              <a:rPr lang="zh-CN" altLang="en-US" dirty="0" smtClean="0"/>
              <a:t>当前</a:t>
            </a:r>
            <a:r>
              <a:rPr lang="en-US" altLang="zh-CN" dirty="0" smtClean="0"/>
              <a:t>Java JSON</a:t>
            </a:r>
            <a:r>
              <a:rPr lang="zh-CN" altLang="en-US" dirty="0" smtClean="0"/>
              <a:t>库中最简洁的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65971" y="2447434"/>
            <a:ext cx="10807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</a:rPr>
              <a:t>public abstract class </a:t>
            </a:r>
            <a:r>
              <a:rPr lang="en-US" sz="2000" b="1" dirty="0"/>
              <a:t>JSON </a:t>
            </a:r>
            <a:r>
              <a:rPr lang="en-US" sz="2000" b="1" dirty="0" smtClean="0"/>
              <a:t>｛</a:t>
            </a:r>
            <a:endParaRPr lang="en-US" sz="2000" b="1" dirty="0"/>
          </a:p>
          <a:p>
            <a:r>
              <a:rPr lang="zh-TW" altLang="en-US" sz="2000" b="1" dirty="0"/>
              <a:t>	</a:t>
            </a:r>
            <a:r>
              <a:rPr lang="en-US" altLang="zh-TW" sz="2000" b="1" dirty="0" smtClean="0">
                <a:solidFill>
                  <a:srgbClr val="660066"/>
                </a:solidFill>
              </a:rPr>
              <a:t>static</a:t>
            </a:r>
            <a:r>
              <a:rPr lang="zh-TW" altLang="en-US" sz="2000" b="1" dirty="0" smtClean="0">
                <a:solidFill>
                  <a:srgbClr val="660066"/>
                </a:solidFill>
              </a:rPr>
              <a:t> </a:t>
            </a:r>
            <a:r>
              <a:rPr lang="en-US" altLang="zh-TW" sz="2000" b="1" dirty="0" smtClean="0">
                <a:solidFill>
                  <a:srgbClr val="660066"/>
                </a:solidFill>
              </a:rPr>
              <a:t>&lt;</a:t>
            </a:r>
            <a:r>
              <a:rPr lang="en-US" altLang="zh-TW" sz="2000" b="1" dirty="0">
                <a:solidFill>
                  <a:srgbClr val="660066"/>
                </a:solidFill>
              </a:rPr>
              <a:t>T&gt; </a:t>
            </a:r>
            <a:r>
              <a:rPr lang="en-US" altLang="zh-TW" sz="2000" b="1" dirty="0"/>
              <a:t>T parseObject(String </a:t>
            </a:r>
            <a:r>
              <a:rPr lang="en-US" altLang="zh-TW" sz="2000" b="1" dirty="0">
                <a:solidFill>
                  <a:srgbClr val="0000FF"/>
                </a:solidFill>
              </a:rPr>
              <a:t>text</a:t>
            </a:r>
            <a:r>
              <a:rPr lang="en-US" altLang="zh-TW" sz="2000" b="1" dirty="0"/>
              <a:t>, Class</a:t>
            </a:r>
            <a:r>
              <a:rPr lang="en-US" altLang="zh-TW" sz="2000" b="1" dirty="0">
                <a:solidFill>
                  <a:srgbClr val="660066"/>
                </a:solidFill>
              </a:rPr>
              <a:t>&lt;T&gt; </a:t>
            </a:r>
            <a:r>
              <a:rPr lang="en-US" altLang="zh-TW" sz="2000" b="1" dirty="0">
                <a:solidFill>
                  <a:srgbClr val="0000FF"/>
                </a:solidFill>
              </a:rPr>
              <a:t>clazz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；</a:t>
            </a:r>
            <a:r>
              <a:rPr lang="en-US" altLang="zh-TW" sz="2000" b="1" dirty="0">
                <a:solidFill>
                  <a:srgbClr val="008000"/>
                </a:solidFill>
              </a:rPr>
              <a:t>// JSON</a:t>
            </a:r>
            <a:r>
              <a:rPr lang="zh-TW" altLang="en-US" sz="2000" b="1" dirty="0">
                <a:solidFill>
                  <a:srgbClr val="008000"/>
                </a:solidFill>
              </a:rPr>
              <a:t>文本 </a:t>
            </a:r>
            <a:r>
              <a:rPr lang="en-US" altLang="zh-TW" sz="2000" b="1" dirty="0">
                <a:solidFill>
                  <a:srgbClr val="008000"/>
                </a:solidFill>
              </a:rPr>
              <a:t>-&gt; </a:t>
            </a:r>
            <a:r>
              <a:rPr lang="en-US" altLang="zh-TW" sz="2000" b="1" dirty="0" smtClean="0">
                <a:solidFill>
                  <a:srgbClr val="008000"/>
                </a:solidFill>
              </a:rPr>
              <a:t>JavaBean</a:t>
            </a:r>
            <a:endParaRPr lang="zh-TW" altLang="en-US" sz="2000" b="1" dirty="0">
              <a:solidFill>
                <a:srgbClr val="008000"/>
              </a:solidFill>
            </a:endParaRPr>
          </a:p>
          <a:p>
            <a:r>
              <a:rPr lang="zh-TW" altLang="en-US" sz="2000" b="1" dirty="0"/>
              <a:t>	</a:t>
            </a:r>
            <a:r>
              <a:rPr lang="en-US" altLang="zh-TW" sz="2000" b="1" dirty="0" smtClean="0">
                <a:solidFill>
                  <a:srgbClr val="660066"/>
                </a:solidFill>
              </a:rPr>
              <a:t>static</a:t>
            </a:r>
            <a:r>
              <a:rPr lang="zh-TW" altLang="en-US" sz="2000" b="1" dirty="0" smtClean="0">
                <a:solidFill>
                  <a:srgbClr val="660066"/>
                </a:solidFill>
              </a:rPr>
              <a:t> </a:t>
            </a:r>
            <a:r>
              <a:rPr lang="en-US" altLang="zh-TW" sz="2000" b="1" dirty="0" smtClean="0"/>
              <a:t>String </a:t>
            </a:r>
            <a:r>
              <a:rPr lang="en-US" altLang="zh-TW" sz="2000" b="1" dirty="0"/>
              <a:t>toJSONString(Object </a:t>
            </a:r>
            <a:r>
              <a:rPr lang="en-US" altLang="zh-TW" sz="2000" b="1" dirty="0">
                <a:solidFill>
                  <a:srgbClr val="0000FF"/>
                </a:solidFill>
              </a:rPr>
              <a:t>object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；  </a:t>
            </a:r>
            <a:r>
              <a:rPr lang="en-US" altLang="zh-TW" sz="2000" b="1" dirty="0">
                <a:solidFill>
                  <a:srgbClr val="008000"/>
                </a:solidFill>
              </a:rPr>
              <a:t>// </a:t>
            </a:r>
            <a:r>
              <a:rPr lang="en-US" altLang="zh-TW" sz="2000" b="1" dirty="0" smtClean="0">
                <a:solidFill>
                  <a:srgbClr val="008000"/>
                </a:solidFill>
              </a:rPr>
              <a:t>Java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Bean</a:t>
            </a:r>
            <a:r>
              <a:rPr lang="zh-TW" altLang="en-US" sz="2000" b="1" dirty="0" smtClean="0">
                <a:solidFill>
                  <a:srgbClr val="008000"/>
                </a:solidFill>
              </a:rPr>
              <a:t> </a:t>
            </a:r>
            <a:r>
              <a:rPr lang="en-US" altLang="zh-TW" sz="2000" b="1" dirty="0">
                <a:solidFill>
                  <a:srgbClr val="008000"/>
                </a:solidFill>
              </a:rPr>
              <a:t>-&gt; JSON</a:t>
            </a:r>
            <a:r>
              <a:rPr lang="zh-TW" altLang="en-US" sz="2000" b="1" dirty="0" smtClean="0">
                <a:solidFill>
                  <a:srgbClr val="008000"/>
                </a:solidFill>
              </a:rPr>
              <a:t>文本</a:t>
            </a:r>
            <a:endParaRPr lang="en-US" altLang="zh-TW" sz="2000" b="1" dirty="0" smtClean="0">
              <a:solidFill>
                <a:srgbClr val="008000"/>
              </a:solidFill>
            </a:endParaRPr>
          </a:p>
          <a:p>
            <a:endParaRPr lang="en-US" altLang="zh-TW" sz="2000" b="1" dirty="0" smtClean="0"/>
          </a:p>
          <a:p>
            <a:r>
              <a:rPr lang="zh-TW" altLang="en-US" sz="2000" b="1" dirty="0"/>
              <a:t>	</a:t>
            </a:r>
            <a:r>
              <a:rPr lang="en-US" altLang="zh-TW" sz="2000" b="1" dirty="0" smtClean="0">
                <a:solidFill>
                  <a:srgbClr val="660066"/>
                </a:solidFill>
              </a:rPr>
              <a:t>static</a:t>
            </a:r>
            <a:r>
              <a:rPr lang="zh-TW" altLang="en-US" sz="2000" b="1" dirty="0" smtClean="0">
                <a:solidFill>
                  <a:srgbClr val="660066"/>
                </a:solidFill>
              </a:rPr>
              <a:t> </a:t>
            </a:r>
            <a:r>
              <a:rPr lang="en-US" altLang="zh-TW" sz="2000" b="1" dirty="0" smtClean="0"/>
              <a:t>Object </a:t>
            </a:r>
            <a:r>
              <a:rPr lang="en-US" altLang="zh-TW" sz="2000" b="1" dirty="0"/>
              <a:t>parse(String </a:t>
            </a:r>
            <a:r>
              <a:rPr lang="en-US" altLang="zh-TW" sz="2000" b="1" dirty="0">
                <a:solidFill>
                  <a:srgbClr val="0000FF"/>
                </a:solidFill>
              </a:rPr>
              <a:t>text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；</a:t>
            </a:r>
            <a:r>
              <a:rPr lang="en-US" altLang="zh-TW" sz="2000" b="1" dirty="0">
                <a:solidFill>
                  <a:srgbClr val="008000"/>
                </a:solidFill>
              </a:rPr>
              <a:t>// JSON</a:t>
            </a:r>
            <a:r>
              <a:rPr lang="zh-TW" altLang="en-US" sz="2000" b="1" dirty="0">
                <a:solidFill>
                  <a:srgbClr val="008000"/>
                </a:solidFill>
              </a:rPr>
              <a:t>文本 </a:t>
            </a:r>
            <a:r>
              <a:rPr lang="en-US" altLang="zh-TW" sz="2000" b="1" dirty="0">
                <a:solidFill>
                  <a:srgbClr val="008000"/>
                </a:solidFill>
              </a:rPr>
              <a:t>-&gt; </a:t>
            </a:r>
            <a:r>
              <a:rPr lang="en-US" altLang="zh-CN" sz="2000" b="1" dirty="0">
                <a:solidFill>
                  <a:srgbClr val="008000"/>
                </a:solidFill>
              </a:rPr>
              <a:t>JSON</a:t>
            </a:r>
            <a:r>
              <a:rPr lang="zh-TW" altLang="en-US" sz="2000" b="1" dirty="0" smtClean="0">
                <a:solidFill>
                  <a:srgbClr val="008000"/>
                </a:solidFill>
              </a:rPr>
              <a:t>对象</a:t>
            </a:r>
            <a:endParaRPr lang="zh-TW" altLang="en-US" sz="2000" b="1" dirty="0">
              <a:solidFill>
                <a:srgbClr val="008000"/>
              </a:solidFill>
            </a:endParaRPr>
          </a:p>
          <a:p>
            <a:r>
              <a:rPr lang="zh-TW" altLang="en-US" sz="2000" b="1" dirty="0"/>
              <a:t>	</a:t>
            </a:r>
            <a:r>
              <a:rPr lang="en-US" altLang="zh-TW" sz="2000" b="1" dirty="0" smtClean="0">
                <a:solidFill>
                  <a:srgbClr val="660066"/>
                </a:solidFill>
              </a:rPr>
              <a:t>static</a:t>
            </a:r>
            <a:r>
              <a:rPr lang="zh-TW" altLang="en-US" sz="2000" b="1" dirty="0" smtClean="0">
                <a:solidFill>
                  <a:srgbClr val="660066"/>
                </a:solidFill>
              </a:rPr>
              <a:t> </a:t>
            </a:r>
            <a:r>
              <a:rPr lang="en-US" altLang="zh-TW" sz="2000" b="1" dirty="0" smtClean="0"/>
              <a:t>Object </a:t>
            </a:r>
            <a:r>
              <a:rPr lang="en-US" altLang="zh-TW" sz="2000" b="1" dirty="0"/>
              <a:t>toJSON(Object </a:t>
            </a:r>
            <a:r>
              <a:rPr lang="en-US" altLang="zh-TW" sz="2000" b="1" dirty="0">
                <a:solidFill>
                  <a:srgbClr val="0000FF"/>
                </a:solidFill>
              </a:rPr>
              <a:t>javaObject</a:t>
            </a:r>
            <a:r>
              <a:rPr lang="en-US" altLang="zh-TW" sz="2000" b="1" dirty="0"/>
              <a:t>)</a:t>
            </a:r>
            <a:r>
              <a:rPr lang="zh-TW" altLang="en-US" sz="2000" b="1" dirty="0">
                <a:solidFill>
                  <a:srgbClr val="008000"/>
                </a:solidFill>
              </a:rPr>
              <a:t>； </a:t>
            </a:r>
            <a:r>
              <a:rPr lang="en-US" altLang="zh-TW" sz="2000" b="1" dirty="0">
                <a:solidFill>
                  <a:srgbClr val="008000"/>
                </a:solidFill>
              </a:rPr>
              <a:t>// Java</a:t>
            </a:r>
            <a:r>
              <a:rPr lang="zh-TW" altLang="en-US" sz="2000" b="1" dirty="0">
                <a:solidFill>
                  <a:srgbClr val="008000"/>
                </a:solidFill>
              </a:rPr>
              <a:t>对象 </a:t>
            </a:r>
            <a:r>
              <a:rPr lang="en-US" altLang="zh-TW" sz="2000" b="1" dirty="0">
                <a:solidFill>
                  <a:srgbClr val="008000"/>
                </a:solidFill>
              </a:rPr>
              <a:t>-&gt; JSON</a:t>
            </a:r>
            <a:r>
              <a:rPr lang="zh-TW" altLang="en-US" sz="2000" b="1" dirty="0" smtClean="0">
                <a:solidFill>
                  <a:srgbClr val="008000"/>
                </a:solidFill>
              </a:rPr>
              <a:t>对象</a:t>
            </a:r>
            <a:endParaRPr lang="zh-TW" altLang="en-US" sz="2000" b="1" dirty="0">
              <a:solidFill>
                <a:srgbClr val="008000"/>
              </a:solidFill>
            </a:endParaRPr>
          </a:p>
          <a:p>
            <a:r>
              <a:rPr lang="zh-TW" altLang="en-US" sz="2000" b="1" dirty="0"/>
              <a:t>	</a:t>
            </a:r>
            <a:r>
              <a:rPr lang="en-US" altLang="zh-TW" sz="2000" b="1" dirty="0" smtClean="0">
                <a:solidFill>
                  <a:srgbClr val="660066"/>
                </a:solidFill>
              </a:rPr>
              <a:t>static</a:t>
            </a:r>
            <a:r>
              <a:rPr lang="zh-TW" altLang="en-US" sz="2000" b="1" dirty="0" smtClean="0">
                <a:solidFill>
                  <a:srgbClr val="660066"/>
                </a:solidFill>
              </a:rPr>
              <a:t> </a:t>
            </a:r>
            <a:r>
              <a:rPr lang="en-US" altLang="zh-TW" sz="2000" b="1" dirty="0" smtClean="0">
                <a:solidFill>
                  <a:srgbClr val="660066"/>
                </a:solidFill>
              </a:rPr>
              <a:t>&lt;</a:t>
            </a:r>
            <a:r>
              <a:rPr lang="en-US" altLang="zh-TW" sz="2000" b="1" dirty="0">
                <a:solidFill>
                  <a:srgbClr val="660066"/>
                </a:solidFill>
              </a:rPr>
              <a:t>T&gt; </a:t>
            </a:r>
            <a:r>
              <a:rPr lang="en-US" altLang="zh-TW" sz="2000" b="1" dirty="0"/>
              <a:t>T toJavaObject(JSON </a:t>
            </a:r>
            <a:r>
              <a:rPr lang="en-US" altLang="zh-TW" sz="2000" b="1" dirty="0">
                <a:solidFill>
                  <a:srgbClr val="0000FF"/>
                </a:solidFill>
              </a:rPr>
              <a:t>json</a:t>
            </a:r>
            <a:r>
              <a:rPr lang="en-US" altLang="zh-TW" sz="2000" b="1" dirty="0"/>
              <a:t>, Class</a:t>
            </a:r>
            <a:r>
              <a:rPr lang="en-US" altLang="zh-TW" sz="2000" b="1" dirty="0">
                <a:solidFill>
                  <a:srgbClr val="660066"/>
                </a:solidFill>
              </a:rPr>
              <a:t>&lt;T&gt; </a:t>
            </a:r>
            <a:r>
              <a:rPr lang="en-US" altLang="zh-TW" sz="2000" b="1" dirty="0">
                <a:solidFill>
                  <a:srgbClr val="0000FF"/>
                </a:solidFill>
              </a:rPr>
              <a:t>clazz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； </a:t>
            </a:r>
            <a:r>
              <a:rPr lang="en-US" altLang="zh-TW" sz="2000" b="1" dirty="0" smtClean="0">
                <a:solidFill>
                  <a:srgbClr val="008000"/>
                </a:solidFill>
              </a:rPr>
              <a:t>// JSON</a:t>
            </a:r>
            <a:r>
              <a:rPr lang="zh-TW" altLang="en-US" sz="2000" b="1" dirty="0">
                <a:solidFill>
                  <a:srgbClr val="008000"/>
                </a:solidFill>
              </a:rPr>
              <a:t>对象 </a:t>
            </a:r>
            <a:r>
              <a:rPr lang="en-US" altLang="zh-TW" sz="2000" b="1" dirty="0">
                <a:solidFill>
                  <a:srgbClr val="008000"/>
                </a:solidFill>
              </a:rPr>
              <a:t>-&gt; Java</a:t>
            </a:r>
            <a:r>
              <a:rPr lang="zh-TW" altLang="en-US" sz="2000" b="1" dirty="0">
                <a:solidFill>
                  <a:srgbClr val="008000"/>
                </a:solidFill>
              </a:rPr>
              <a:t>对象</a:t>
            </a:r>
          </a:p>
          <a:p>
            <a:r>
              <a:rPr lang="en-US" sz="2000" b="1" dirty="0"/>
              <a:t>｝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98" y="5631174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JSON</a:t>
            </a:r>
            <a:r>
              <a:rPr lang="zh-CN" altLang="en-US" dirty="0" smtClean="0">
                <a:solidFill>
                  <a:srgbClr val="008000"/>
                </a:solidFill>
              </a:rPr>
              <a:t>文本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82484" y="5631174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JSON</a:t>
            </a:r>
            <a:r>
              <a:rPr lang="zh-CN" altLang="en-US" dirty="0" smtClean="0">
                <a:solidFill>
                  <a:srgbClr val="008000"/>
                </a:solidFill>
              </a:rPr>
              <a:t>对象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6279" y="5631174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Java</a:t>
            </a:r>
            <a:r>
              <a:rPr lang="zh-CN" altLang="en-US" dirty="0" smtClean="0">
                <a:solidFill>
                  <a:srgbClr val="008000"/>
                </a:solidFill>
              </a:rPr>
              <a:t>对象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418499" y="5834558"/>
            <a:ext cx="763985" cy="0"/>
          </a:xfrm>
          <a:prstGeom prst="straightConnector1">
            <a:avLst/>
          </a:prstGeom>
          <a:ln w="38100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4422685" y="5834558"/>
            <a:ext cx="813594" cy="0"/>
          </a:xfrm>
          <a:prstGeom prst="straightConnector1">
            <a:avLst/>
          </a:prstGeom>
          <a:ln w="38100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  <a:endCxn id="8" idx="2"/>
          </p:cNvCxnSpPr>
          <p:nvPr/>
        </p:nvCxnSpPr>
        <p:spPr>
          <a:xfrm rot="16200000" flipH="1">
            <a:off x="3827389" y="4008950"/>
            <a:ext cx="12700" cy="4057981"/>
          </a:xfrm>
          <a:prstGeom prst="bentConnector3">
            <a:avLst>
              <a:gd name="adj1" fmla="val 4877181"/>
            </a:avLst>
          </a:prstGeom>
          <a:ln w="38100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1376</Words>
  <Application>Microsoft Office PowerPoint</Application>
  <PresentationFormat>全屏显示(4:3)</PresentationFormat>
  <Paragraphs>351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新細明體</vt:lpstr>
      <vt:lpstr>宋体</vt:lpstr>
      <vt:lpstr>Arial</vt:lpstr>
      <vt:lpstr>Calibri</vt:lpstr>
      <vt:lpstr>Consolas</vt:lpstr>
      <vt:lpstr>Office Theme</vt:lpstr>
      <vt:lpstr>PowerPoint 演示文稿</vt:lpstr>
      <vt:lpstr>How to get?</vt:lpstr>
      <vt:lpstr>特点</vt:lpstr>
      <vt:lpstr>一直最快</vt:lpstr>
      <vt:lpstr>PowerPoint 演示文稿</vt:lpstr>
      <vt:lpstr>还能更快么？  能！</vt:lpstr>
      <vt:lpstr>Fastjson可以做什么？</vt:lpstr>
      <vt:lpstr>功能完备</vt:lpstr>
      <vt:lpstr>API简洁</vt:lpstr>
      <vt:lpstr>序列化</vt:lpstr>
      <vt:lpstr>反序列化</vt:lpstr>
      <vt:lpstr>循环引用</vt:lpstr>
      <vt:lpstr>支持双引号、单引号、无引号</vt:lpstr>
      <vt:lpstr>PowerPoint 演示文稿</vt:lpstr>
      <vt:lpstr>序列化时修改Key</vt:lpstr>
      <vt:lpstr>序列化时修改Value</vt:lpstr>
      <vt:lpstr>根据Key和Value判断是否序列化</vt:lpstr>
      <vt:lpstr>按名称过滤</vt:lpstr>
      <vt:lpstr>序列化定制添加内容</vt:lpstr>
      <vt:lpstr>通过Annotation定制</vt:lpstr>
      <vt:lpstr>支持Proxy对象</vt:lpstr>
      <vt:lpstr>自动识别各种日期格式</vt:lpstr>
      <vt:lpstr>GetOnly反序列化支持</vt:lpstr>
      <vt:lpstr>序列化和反序列化相关字段</vt:lpstr>
      <vt:lpstr>Stream Writer API</vt:lpstr>
      <vt:lpstr>Stream Reader API</vt:lpstr>
      <vt:lpstr>代码规模和覆盖率</vt:lpstr>
      <vt:lpstr>大小恰当</vt:lpstr>
    </vt:vector>
  </TitlesOfParts>
  <Company>阿里巴巴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Fastjson介绍</dc:title>
  <dc:creator>温 绍锦</dc:creator>
  <cp:lastModifiedBy>shao wen</cp:lastModifiedBy>
  <cp:revision>344</cp:revision>
  <dcterms:created xsi:type="dcterms:W3CDTF">2011-04-04T04:03:02Z</dcterms:created>
  <dcterms:modified xsi:type="dcterms:W3CDTF">2013-07-21T07:11:02Z</dcterms:modified>
</cp:coreProperties>
</file>