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2" r:id="rId7"/>
    <p:sldId id="267" r:id="rId8"/>
    <p:sldId id="270" r:id="rId9"/>
    <p:sldId id="266" r:id="rId10"/>
    <p:sldId id="271" r:id="rId11"/>
    <p:sldId id="273" r:id="rId12"/>
    <p:sldId id="274" r:id="rId13"/>
    <p:sldId id="275" r:id="rId14"/>
    <p:sldId id="276" r:id="rId15"/>
    <p:sldId id="281" r:id="rId16"/>
    <p:sldId id="280" r:id="rId17"/>
    <p:sldId id="278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2" d="100"/>
          <a:sy n="112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E112F-ED4B-47A4-B4F9-9F7292A2D502}" type="datetimeFigureOut">
              <a:rPr lang="zh-CN" altLang="en-US" smtClean="0"/>
              <a:t>13-7-13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AE831-C0AE-4CE8-BE87-70DE7231C6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1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优化冲突检测的策略，增加预读等优化</a:t>
            </a:r>
          </a:p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修复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自带的测试集合失败的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testcase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9261B-C6AC-42C1-B8AA-3B87BF9D1DC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针对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tcmain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冲突频繁的场景，继续优化冲突检查策略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9261B-C6AC-42C1-B8AA-3B87BF9D1DC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E9261B-C6AC-42C1-B8AA-3B87BF9D1DC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13-7-13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13-7-13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ontinuent.com/solutions/overvie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code.google.com/p/relay-fetch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060848"/>
            <a:ext cx="6353944" cy="990600"/>
          </a:xfrm>
        </p:spPr>
        <p:txBody>
          <a:bodyPr/>
          <a:lstStyle/>
          <a:p>
            <a:r>
              <a:rPr lang="en-US" altLang="zh-CN" sz="3600" dirty="0" smtClean="0"/>
              <a:t>MySQL </a:t>
            </a:r>
            <a:r>
              <a:rPr lang="zh-CN" altLang="en-US" sz="3600" dirty="0" smtClean="0"/>
              <a:t>复制优化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3356992"/>
            <a:ext cx="7128792" cy="12241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100" dirty="0" smtClean="0"/>
              <a:t>翟卫祥</a:t>
            </a:r>
            <a:r>
              <a:rPr lang="en-US" altLang="zh-CN" sz="2100" dirty="0" smtClean="0"/>
              <a:t>(</a:t>
            </a:r>
            <a:r>
              <a:rPr lang="zh-CN" altLang="en-US" sz="2100" dirty="0" smtClean="0"/>
              <a:t>花名：印风</a:t>
            </a:r>
            <a:r>
              <a:rPr lang="en-US" altLang="zh-CN" sz="2100" dirty="0" smtClean="0"/>
              <a:t>)</a:t>
            </a:r>
          </a:p>
          <a:p>
            <a:r>
              <a:rPr lang="zh-CN" altLang="en-US" sz="2100" dirty="0" smtClean="0"/>
              <a:t>阿里巴巴数据库工程师</a:t>
            </a:r>
            <a:endParaRPr lang="en-US" altLang="zh-CN" sz="2100" dirty="0" smtClean="0"/>
          </a:p>
          <a:p>
            <a:r>
              <a:rPr lang="zh-CN" altLang="en-US" sz="2100" dirty="0" smtClean="0"/>
              <a:t>博客：</a:t>
            </a:r>
            <a:r>
              <a:rPr lang="en-US" altLang="zh-CN" sz="2100" dirty="0"/>
              <a:t>http://</a:t>
            </a:r>
            <a:r>
              <a:rPr lang="en-US" altLang="zh-CN" sz="2100" dirty="0" err="1"/>
              <a:t>mysqllover.com</a:t>
            </a:r>
            <a:r>
              <a:rPr lang="en-US" altLang="zh-CN" sz="2100" dirty="0"/>
              <a:t>/</a:t>
            </a:r>
            <a:endParaRPr lang="en-US" altLang="zh-CN" sz="2100" dirty="0" smtClean="0"/>
          </a:p>
          <a:p>
            <a:r>
              <a:rPr lang="en-US" altLang="zh-CN" sz="2100" dirty="0" smtClean="0"/>
              <a:t>2013/</a:t>
            </a:r>
            <a:r>
              <a:rPr lang="en-US" altLang="zh-CN" sz="2100" dirty="0"/>
              <a:t>7</a:t>
            </a:r>
            <a:r>
              <a:rPr lang="en-US" altLang="zh-CN" sz="2100" dirty="0" smtClean="0"/>
              <a:t>/13</a:t>
            </a:r>
            <a:endParaRPr lang="en-US" altLang="zh-CN" sz="21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并行复制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社区的解决办法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并行复制原理</a:t>
            </a:r>
          </a:p>
          <a:p>
            <a:pPr>
              <a:buFont typeface="Arial" charset="0"/>
              <a:buNone/>
            </a:pPr>
            <a:endParaRPr lang="zh-CN" altLang="en-US" dirty="0" smtClean="0"/>
          </a:p>
          <a:p>
            <a:r>
              <a:rPr lang="zh-CN" altLang="en-US" dirty="0" smtClean="0"/>
              <a:t>运行情况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社区的解决办法</a:t>
            </a:r>
            <a:endParaRPr lang="en-US" altLang="zh-CN" smtClean="0"/>
          </a:p>
        </p:txBody>
      </p:sp>
      <p:sp>
        <p:nvSpPr>
          <p:cNvPr id="6147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Tungsten</a:t>
            </a:r>
            <a:r>
              <a:rPr lang="en-US" altLang="zh-CN" dirty="0" smtClean="0"/>
              <a:t> replication</a:t>
            </a:r>
          </a:p>
          <a:p>
            <a:r>
              <a:rPr lang="en-US" altLang="zh-CN" dirty="0" smtClean="0"/>
              <a:t>5.6 replication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没有集团适合的解决办法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并行复制原理</a:t>
            </a:r>
            <a:r>
              <a:rPr lang="en-US" altLang="zh-CN" dirty="0" smtClean="0"/>
              <a:t>1</a:t>
            </a:r>
          </a:p>
        </p:txBody>
      </p:sp>
      <p:pic>
        <p:nvPicPr>
          <p:cNvPr id="7171" name="Picture 2" descr="C:\Users\xiyu.lh\Desktop\ATA@5-7 topic\arch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4213" y="1773238"/>
            <a:ext cx="7786687" cy="3743325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并行复制原理</a:t>
            </a:r>
            <a:r>
              <a:rPr lang="en-US" altLang="zh-CN" dirty="0" smtClean="0"/>
              <a:t>1</a:t>
            </a:r>
          </a:p>
        </p:txBody>
      </p:sp>
      <p:pic>
        <p:nvPicPr>
          <p:cNvPr id="8195" name="Picture 2" descr="C:\Users\xiyu.lh\Desktop\ATA@5-7 topic\arch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8313" y="1700213"/>
            <a:ext cx="8102600" cy="3889375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并行复制原理</a:t>
            </a:r>
            <a:r>
              <a:rPr lang="en-US" altLang="zh-CN" dirty="0" smtClean="0"/>
              <a:t>2</a:t>
            </a:r>
          </a:p>
        </p:txBody>
      </p:sp>
      <p:pic>
        <p:nvPicPr>
          <p:cNvPr id="9219" name="Picture 2" descr="C:\Users\xiyu.lh\Desktop\ATA@5-7 topic\arch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91680" y="1073175"/>
            <a:ext cx="5761038" cy="5164137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并行复制原理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一个表只绑定到一个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线程上，但一个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线程可能处理多个表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一个事务中涉及到的表，保证绑定到同一个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线程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56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CN" altLang="en-US" dirty="0" smtClean="0"/>
              <a:t>支持按事务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库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表级别并发（不破坏事务性），参数动态控制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支持动态切换原生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并行复制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START MULTI_SLAVE </a:t>
            </a:r>
            <a:r>
              <a:rPr kumimoji="1" lang="en-US" altLang="zh-CN" dirty="0" err="1" smtClean="0"/>
              <a:t>vs</a:t>
            </a:r>
            <a:r>
              <a:rPr kumimoji="1" lang="en-US" altLang="zh-CN" dirty="0" smtClean="0"/>
              <a:t>  START SLAVE</a:t>
            </a:r>
          </a:p>
          <a:p>
            <a:pPr lvl="1"/>
            <a:endParaRPr kumimoji="1" lang="en-US" altLang="zh-CN" dirty="0"/>
          </a:p>
          <a:p>
            <a:r>
              <a:rPr kumimoji="1" lang="zh-CN" altLang="en-US" dirty="0" smtClean="0"/>
              <a:t>只支持</a:t>
            </a:r>
            <a:r>
              <a:rPr kumimoji="1" lang="en-US" altLang="zh-CN" dirty="0" smtClean="0"/>
              <a:t>ROW</a:t>
            </a:r>
            <a:r>
              <a:rPr kumimoji="1" lang="zh-CN" altLang="en-US" dirty="0" smtClean="0"/>
              <a:t>模式的并发，</a:t>
            </a:r>
            <a:r>
              <a:rPr kumimoji="1" lang="en-US" altLang="zh-CN" dirty="0" smtClean="0"/>
              <a:t>STATEMENT</a:t>
            </a:r>
            <a:r>
              <a:rPr kumimoji="1" lang="zh-CN" altLang="en-US" dirty="0" smtClean="0"/>
              <a:t>模式退化成串行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8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en-US" dirty="0" smtClean="0"/>
              <a:t>已经合并到</a:t>
            </a:r>
            <a:r>
              <a:rPr kumimoji="1" lang="zh-CN" altLang="en-US" dirty="0" smtClean="0"/>
              <a:t>内部</a:t>
            </a:r>
            <a:r>
              <a:rPr kumimoji="1" lang="en-US" altLang="en-US" dirty="0" err="1" smtClean="0"/>
              <a:t>AliMySQL</a:t>
            </a:r>
            <a:r>
              <a:rPr kumimoji="1" lang="zh-CN" altLang="en-US" dirty="0" smtClean="0"/>
              <a:t>版本</a:t>
            </a:r>
            <a:r>
              <a:rPr kumimoji="1" lang="en-US" altLang="en-US" dirty="0" smtClean="0"/>
              <a:t>中，正在准备开源</a:t>
            </a:r>
            <a:r>
              <a:rPr kumimoji="1" lang="zh-CN" altLang="en-US" dirty="0" smtClean="0"/>
              <a:t>，敬请期待</a:t>
            </a:r>
            <a:endParaRPr kumimoji="1" lang="en-US" altLang="en-US" dirty="0" smtClean="0"/>
          </a:p>
          <a:p>
            <a:endParaRPr kumimoji="1" lang="en-US" altLang="zh-CN" dirty="0"/>
          </a:p>
          <a:p>
            <a:pPr lvl="2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63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                              </a:t>
            </a:r>
            <a:r>
              <a:rPr kumimoji="1" lang="en-US" altLang="zh-CN" sz="4000" dirty="0" smtClean="0"/>
              <a:t>  Q &amp; A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03006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备库预热工具</a:t>
            </a:r>
            <a:r>
              <a:rPr lang="en-US" altLang="zh-CN" dirty="0" err="1" smtClean="0"/>
              <a:t>relayfetch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2"/>
              </a:rPr>
              <a:t>http://code.google.com/p/relay-fetch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err="1" smtClean="0"/>
              <a:t>AliMySQL</a:t>
            </a:r>
            <a:r>
              <a:rPr lang="zh-CN" altLang="en-US" dirty="0" smtClean="0"/>
              <a:t>特性之并行复制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正在准备开源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MySQL</a:t>
            </a:r>
            <a:r>
              <a:rPr lang="zh-CN" altLang="en-US" smtClean="0"/>
              <a:t>复制原理</a:t>
            </a:r>
            <a:endParaRPr lang="en-US" altLang="zh-CN" smtClean="0"/>
          </a:p>
        </p:txBody>
      </p:sp>
      <p:pic>
        <p:nvPicPr>
          <p:cNvPr id="5123" name="Picture 2" descr="C:\Users\xiyu.lh\Desktop\ATA@5-7 topic\rep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557338"/>
            <a:ext cx="8385175" cy="4248150"/>
          </a:xfrm>
          <a:noFill/>
        </p:spPr>
      </p:pic>
      <p:sp>
        <p:nvSpPr>
          <p:cNvPr id="5124" name="矩形 3"/>
          <p:cNvSpPr>
            <a:spLocks noChangeArrowheads="1"/>
          </p:cNvSpPr>
          <p:nvPr/>
        </p:nvSpPr>
        <p:spPr bwMode="auto">
          <a:xfrm>
            <a:off x="2771775" y="5949950"/>
            <a:ext cx="33845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性能问题困扰社区多年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备库单个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线程 </a:t>
            </a:r>
            <a:r>
              <a:rPr lang="en-US" altLang="zh-CN" dirty="0" smtClean="0"/>
              <a:t>P.K. </a:t>
            </a:r>
            <a:r>
              <a:rPr lang="zh-CN" altLang="en-US" dirty="0" smtClean="0"/>
              <a:t>主库多线程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备库</a:t>
            </a:r>
            <a:r>
              <a:rPr lang="en-US" altLang="zh-CN" dirty="0" smtClean="0"/>
              <a:t>SQL</a:t>
            </a:r>
            <a:r>
              <a:rPr lang="zh-CN" altLang="en-US" dirty="0" smtClean="0"/>
              <a:t>线</a:t>
            </a:r>
            <a:r>
              <a:rPr lang="zh-CN" altLang="en-US" dirty="0" smtClean="0"/>
              <a:t>程是</a:t>
            </a:r>
            <a:r>
              <a:rPr lang="en-US" altLang="zh-CN" dirty="0" smtClean="0">
                <a:solidFill>
                  <a:srgbClr val="FF0000"/>
                </a:solidFill>
              </a:rPr>
              <a:t> I/O-</a:t>
            </a:r>
            <a:r>
              <a:rPr lang="en-US" altLang="zh-CN" dirty="0" smtClean="0">
                <a:solidFill>
                  <a:srgbClr val="FF0000"/>
                </a:solidFill>
              </a:rPr>
              <a:t>bound</a:t>
            </a:r>
            <a:r>
              <a:rPr lang="en-US" altLang="zh-CN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具有大量的空闲</a:t>
            </a:r>
            <a:r>
              <a:rPr lang="en-US" altLang="zh-CN" dirty="0" smtClean="0"/>
              <a:t>I/O Capability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Relayfetch</a:t>
            </a:r>
            <a:r>
              <a:rPr lang="en-US" altLang="zh-CN" dirty="0" smtClean="0"/>
              <a:t> </a:t>
            </a:r>
            <a:r>
              <a:rPr lang="zh-CN" altLang="en-US" dirty="0" smtClean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8229600" cy="985664"/>
          </a:xfrm>
        </p:spPr>
        <p:txBody>
          <a:bodyPr/>
          <a:lstStyle/>
          <a:p>
            <a:r>
              <a:rPr lang="zh-CN" altLang="en-US" dirty="0" smtClean="0"/>
              <a:t>基本思路：在备库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线程执行更新之前，预先将相应的数据加载到内存中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28498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Read thread</a:t>
            </a:r>
            <a:endParaRPr lang="zh-CN" altLang="en-US" sz="1600" dirty="0"/>
          </a:p>
        </p:txBody>
      </p:sp>
      <p:sp>
        <p:nvSpPr>
          <p:cNvPr id="5" name="流程图: 磁盘 4"/>
          <p:cNvSpPr/>
          <p:nvPr/>
        </p:nvSpPr>
        <p:spPr>
          <a:xfrm>
            <a:off x="683568" y="4869160"/>
            <a:ext cx="1368152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file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5" idx="1"/>
          </p:cNvCxnSpPr>
          <p:nvPr/>
        </p:nvCxnSpPr>
        <p:spPr>
          <a:xfrm flipH="1">
            <a:off x="1367644" y="3861048"/>
            <a:ext cx="18002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5682734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读本地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</a:rPr>
              <a:t>relay-log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</a:rPr>
              <a:t>文件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79912" y="2276872"/>
            <a:ext cx="12961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79912" y="3140968"/>
            <a:ext cx="12961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779912" y="4005064"/>
            <a:ext cx="12961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779912" y="5229200"/>
            <a:ext cx="1296144" cy="5760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队列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4" idx="3"/>
            <a:endCxn id="8" idx="1"/>
          </p:cNvCxnSpPr>
          <p:nvPr/>
        </p:nvCxnSpPr>
        <p:spPr>
          <a:xfrm flipV="1">
            <a:off x="2195736" y="2564904"/>
            <a:ext cx="1584176" cy="1008112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9" idx="1"/>
          </p:cNvCxnSpPr>
          <p:nvPr/>
        </p:nvCxnSpPr>
        <p:spPr>
          <a:xfrm flipV="1">
            <a:off x="2195736" y="3429000"/>
            <a:ext cx="1584176" cy="144016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0" idx="1"/>
          </p:cNvCxnSpPr>
          <p:nvPr/>
        </p:nvCxnSpPr>
        <p:spPr>
          <a:xfrm>
            <a:off x="2195736" y="3573016"/>
            <a:ext cx="1584176" cy="720080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>
            <a:off x="2195736" y="3573016"/>
            <a:ext cx="1584176" cy="1944216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544" y="220486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解析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event</a:t>
            </a: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提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取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k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uk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，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转换为“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</a:rPr>
              <a:t>放入队列中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8264" y="2276872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 thread 1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948264" y="3140968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  thread2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6948264" y="4005064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 thread3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948264" y="5229200"/>
            <a:ext cx="129614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Worker  thread N</a:t>
            </a:r>
            <a:endParaRPr lang="zh-CN" altLang="en-US" sz="1600" dirty="0"/>
          </a:p>
        </p:txBody>
      </p:sp>
      <p:cxnSp>
        <p:nvCxnSpPr>
          <p:cNvPr id="21" name="直接箭头连接符 20"/>
          <p:cNvCxnSpPr>
            <a:stCxn id="17" idx="1"/>
            <a:endCxn id="8" idx="3"/>
          </p:cNvCxnSpPr>
          <p:nvPr/>
        </p:nvCxnSpPr>
        <p:spPr>
          <a:xfrm flipH="1">
            <a:off x="5076056" y="2564904"/>
            <a:ext cx="1872208" cy="0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1"/>
            <a:endCxn id="9" idx="3"/>
          </p:cNvCxnSpPr>
          <p:nvPr/>
        </p:nvCxnSpPr>
        <p:spPr>
          <a:xfrm flipH="1">
            <a:off x="5076056" y="3429000"/>
            <a:ext cx="1872208" cy="0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9" idx="1"/>
            <a:endCxn id="10" idx="3"/>
          </p:cNvCxnSpPr>
          <p:nvPr/>
        </p:nvCxnSpPr>
        <p:spPr>
          <a:xfrm flipH="1">
            <a:off x="5076056" y="4293096"/>
            <a:ext cx="1872208" cy="0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1"/>
            <a:endCxn id="11" idx="3"/>
          </p:cNvCxnSpPr>
          <p:nvPr/>
        </p:nvCxnSpPr>
        <p:spPr>
          <a:xfrm flipH="1">
            <a:off x="5076056" y="5517232"/>
            <a:ext cx="1872208" cy="0"/>
          </a:xfrm>
          <a:prstGeom prst="straightConnector1">
            <a:avLst/>
          </a:prstGeom>
          <a:ln w="31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76056" y="20608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Read and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excute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query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7944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1" animBg="1"/>
      <p:bldP spid="9" grpId="1" animBg="1"/>
      <p:bldP spid="10" grpId="1" animBg="1"/>
      <p:bldP spid="11" grpId="1" animBg="1"/>
      <p:bldP spid="16" grpId="0"/>
      <p:bldP spid="17" grpId="0" animBg="1"/>
      <p:bldP spid="18" grpId="0" animBg="1"/>
      <p:bldP spid="19" grpId="0" animBg="1"/>
      <p:bldP spid="20" grpId="0" animBg="1"/>
      <p:bldP spid="25" grpId="0"/>
      <p:bldP spid="2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支持</a:t>
            </a:r>
            <a:r>
              <a:rPr lang="en-US" altLang="zh-CN" sz="2400" dirty="0" smtClean="0"/>
              <a:t>ROW</a:t>
            </a:r>
            <a:r>
              <a:rPr lang="zh-CN" altLang="en-US" sz="2400" dirty="0" smtClean="0"/>
              <a:t>模式（区别于社区已有工具）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当延迟在一定范围内</a:t>
            </a:r>
            <a:r>
              <a:rPr lang="zh-CN" altLang="en-US" sz="2400" dirty="0" smtClean="0"/>
              <a:t>（默认</a:t>
            </a:r>
            <a:r>
              <a:rPr lang="en-US" altLang="zh-CN" sz="2400" dirty="0" smtClean="0"/>
              <a:t>1s</a:t>
            </a:r>
            <a:r>
              <a:rPr lang="zh-CN" altLang="en-US" sz="2400" dirty="0" smtClean="0"/>
              <a:t>，可配置）时，</a:t>
            </a:r>
            <a:r>
              <a:rPr lang="en-US" altLang="zh-CN" sz="2400" dirty="0" smtClean="0"/>
              <a:t>read</a:t>
            </a:r>
            <a:r>
              <a:rPr lang="zh-CN" altLang="en-US" sz="2400" dirty="0" smtClean="0"/>
              <a:t>线程在</a:t>
            </a:r>
            <a:r>
              <a:rPr lang="en-US" altLang="zh-CN" sz="2400" dirty="0" smtClean="0"/>
              <a:t>sleep</a:t>
            </a:r>
            <a:r>
              <a:rPr lang="zh-CN" altLang="en-US" sz="2400" dirty="0" smtClean="0"/>
              <a:t>状态，避免影响</a:t>
            </a:r>
            <a:r>
              <a:rPr lang="zh-CN" altLang="en-US" sz="2400" dirty="0" smtClean="0"/>
              <a:t>正常的备库读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限制读</a:t>
            </a:r>
            <a:r>
              <a:rPr lang="en-US" altLang="zh-CN" sz="2400" dirty="0" err="1" smtClean="0"/>
              <a:t>relaylog</a:t>
            </a:r>
            <a:r>
              <a:rPr lang="zh-CN" altLang="en-US" sz="2400" dirty="0" smtClean="0"/>
              <a:t>速度，避免过</a:t>
            </a:r>
            <a:r>
              <a:rPr lang="zh-CN" altLang="en-US" sz="2400" dirty="0" smtClean="0"/>
              <a:t>快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在备库执行无风险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，影响很小</a:t>
            </a:r>
            <a:endParaRPr lang="en-US" altLang="zh-CN" sz="2400" dirty="0" smtClean="0"/>
          </a:p>
          <a:p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由于对备库影响不大，对那些常发生延迟的库，可以作为标配长期运行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pic>
        <p:nvPicPr>
          <p:cNvPr id="20482" name="Picture 2" descr="http://jira.taobao.ali.com/secure/attachment/40554/25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060848"/>
            <a:ext cx="6762750" cy="39243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51520" y="1412776"/>
            <a:ext cx="4455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buffer pool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250M (250M/4.7G = 5%)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27650" name="Picture 2" descr="http://jira.taobao.ali.com/secure/attachment/40556/1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696075" cy="3886201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95536" y="1340768"/>
            <a:ext cx="388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buffer pool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1G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1G/4.7G = 20%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          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对于热点数据集大部分都在</a:t>
            </a:r>
            <a:r>
              <a:rPr lang="en-US" altLang="zh-CN" dirty="0" smtClean="0"/>
              <a:t>buffer pool</a:t>
            </a:r>
            <a:r>
              <a:rPr lang="zh-CN" altLang="en-US" dirty="0" smtClean="0"/>
              <a:t>的场景，</a:t>
            </a:r>
            <a:r>
              <a:rPr lang="en-US" altLang="zh-CN" dirty="0" err="1" smtClean="0"/>
              <a:t>relayfetch</a:t>
            </a:r>
            <a:r>
              <a:rPr lang="zh-CN" altLang="en-US" dirty="0" smtClean="0"/>
              <a:t>无能为力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ADC</Template>
  <TotalTime>550</TotalTime>
  <Words>338</Words>
  <Application>Microsoft Macintosh PowerPoint</Application>
  <PresentationFormat>全屏显示(4:3)</PresentationFormat>
  <Paragraphs>91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ADC</vt:lpstr>
      <vt:lpstr>MySQL 复制优化</vt:lpstr>
      <vt:lpstr>提纲</vt:lpstr>
      <vt:lpstr>MySQL复制原理</vt:lpstr>
      <vt:lpstr>问题描述</vt:lpstr>
      <vt:lpstr>Relayfetch 思路</vt:lpstr>
      <vt:lpstr>特点</vt:lpstr>
      <vt:lpstr>测试结果(1)</vt:lpstr>
      <vt:lpstr>测试结果(2)</vt:lpstr>
      <vt:lpstr>PowerPoint 演示文稿</vt:lpstr>
      <vt:lpstr>MySQL并行复制</vt:lpstr>
      <vt:lpstr>社区的解决办法</vt:lpstr>
      <vt:lpstr>并行复制原理1</vt:lpstr>
      <vt:lpstr>并行复制原理1</vt:lpstr>
      <vt:lpstr>并行复制原理2</vt:lpstr>
      <vt:lpstr>并行复制原理2</vt:lpstr>
      <vt:lpstr>特点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备库预热工具</dc:title>
  <dc:creator>印风</dc:creator>
  <cp:lastModifiedBy>hailanlan 王</cp:lastModifiedBy>
  <cp:revision>201</cp:revision>
  <dcterms:created xsi:type="dcterms:W3CDTF">2012-01-16T07:58:22Z</dcterms:created>
  <dcterms:modified xsi:type="dcterms:W3CDTF">2013-07-13T09:09:52Z</dcterms:modified>
</cp:coreProperties>
</file>