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sldIdLst>
    <p:sldId id="258" r:id="rId2"/>
    <p:sldId id="260" r:id="rId3"/>
    <p:sldId id="325" r:id="rId4"/>
    <p:sldId id="264" r:id="rId5"/>
    <p:sldId id="263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32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8" r:id="rId45"/>
    <p:sldId id="326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29" r:id="rId61"/>
    <p:sldId id="316" r:id="rId62"/>
    <p:sldId id="317" r:id="rId63"/>
    <p:sldId id="318" r:id="rId64"/>
    <p:sldId id="319" r:id="rId65"/>
    <p:sldId id="346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7" r:id="rId83"/>
    <p:sldId id="348" r:id="rId84"/>
    <p:sldId id="349" r:id="rId85"/>
    <p:sldId id="350" r:id="rId86"/>
    <p:sldId id="351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420" autoAdjust="0"/>
  </p:normalViewPr>
  <p:slideViewPr>
    <p:cSldViewPr>
      <p:cViewPr varScale="1">
        <p:scale>
          <a:sx n="102" d="100"/>
          <a:sy n="102" d="100"/>
        </p:scale>
        <p:origin x="-2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1EB0-AA80-457D-89C9-8738F4AD49B4}" type="datetimeFigureOut">
              <a:rPr lang="ko-KR" altLang="en-US" smtClean="0"/>
              <a:pPr/>
              <a:t>2013-08-01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35154-D503-4502-BD13-99583E2AA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p:oleObj spid="_x0000_s23554" name="Image" r:id="rId3" imgW="10209524" imgH="1815873" progId="">
              <p:embed/>
            </p:oleObj>
          </a:graphicData>
        </a:graphic>
      </p:graphicFrame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6" name="Rectangle 17"/>
            <p:cNvSpPr>
              <a:spLocks noChangeArrowheads="1"/>
            </p:cNvSpPr>
            <p:nvPr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</p:grp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10" name="AutoShape 21"/>
            <p:cNvSpPr>
              <a:spLocks noChangeArrowheads="1"/>
            </p:cNvSpPr>
            <p:nvPr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16" name="Picture 27" descr="Untitled-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Untitled-1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9" descr="Untitled-1 cop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69A3BC-E315-4243-8D79-7E89359945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A0B6C-E409-4722-B452-1D6EDB6C6A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5B031-E30F-4F14-B4DB-E9BFF5964E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932B-6FB7-4E32-8DD6-FD73749113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11F0A-73A9-4263-8678-DEA986CD71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4E032-F3A6-4111-9493-3D06D9F055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86D59-48B7-4E23-9F2E-4FBB16045E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117E-BA10-4FF5-BBDC-652EB9FB13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FDB6-79BC-4FB5-A87C-D3E72DA5D1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1AEF3-6B3C-47EF-B949-5D23827EEF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58D8C-8E49-48ED-AED8-26AAC6E1D1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7F16C-2F73-4338-BC41-51C1CFBCF7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ea typeface="굴림" charset="-127"/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 flipH="1" flipV="1">
              <a:off x="2265" y="196"/>
              <a:ext cx="3497" cy="226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-1" y="514"/>
              <a:ext cx="3702" cy="311"/>
            </a:xfrm>
            <a:custGeom>
              <a:avLst/>
              <a:gdLst/>
              <a:ahLst/>
              <a:cxnLst>
                <a:cxn ang="0">
                  <a:pos x="45" y="590"/>
                </a:cxn>
                <a:cxn ang="0">
                  <a:pos x="1497" y="590"/>
                </a:cxn>
                <a:cxn ang="0">
                  <a:pos x="0" y="0"/>
                </a:cxn>
                <a:cxn ang="0">
                  <a:pos x="0" y="590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3077" name="Picture 17" descr="Untitled-1 cop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8" descr="Untitled-1 copy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pPr>
              <a:defRPr/>
            </a:pPr>
            <a:fld id="{DDD78879-01E2-4244-B2DF-E4EE881BD7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../source/Visual_C/execution/Debug/&#50696;&#51228;2_1_19.ex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Visual_C/execution/Debug/&#50696;&#51228;2_1_20.ex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Visual_C/execution/Debug/&#50696;&#51228;2_2_01.exe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Visual_C/execution/Debug/&#50696;&#51228;2_2_02.exe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5" Type="http://schemas.openxmlformats.org/officeDocument/2006/relationships/hyperlink" Target="../source/Visual_C/execution/Debug/&#50696;&#51228;2_2_03.exe" TargetMode="External"/><Relationship Id="rId4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Visual_C/execution/Debug/&#50696;&#51228;2_2_07.ex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../source/Visual_C/execution/Debug/&#50696;&#51228;2_2_09.exe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2_10.exe" TargetMode="Externa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2_11.exe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1.exe" TargetMode="Externa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2.exe" TargetMode="External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3_1.exe" TargetMode="External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7.png"/><Relationship Id="rId4" Type="http://schemas.openxmlformats.org/officeDocument/2006/relationships/hyperlink" Target="../source/Visual_C/execution/Debug/&#50696;&#51228;2_3_03_2.exe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4.exe" TargetMode="External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5.exe" TargetMode="External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../source/Visual_C/execution/Debug/&#50696;&#51228;2_3_06.exe" TargetMode="External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552" y="990600"/>
            <a:ext cx="8208912" cy="1066800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라이브러리 함수와 응용 함수 </a:t>
            </a:r>
            <a:endParaRPr lang="ko-KR" alt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Click to add subtitle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예제 </a:t>
            </a:r>
            <a:r>
              <a:rPr lang="en-US" altLang="ko-KR" dirty="0" smtClean="0">
                <a:ea typeface="굴림" charset="-127"/>
              </a:rPr>
              <a:t>2.1.4]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538875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5" y="1484784"/>
            <a:ext cx="314946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9552" y="5661248"/>
            <a:ext cx="28083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rgbClr val="C00000"/>
                </a:solidFill>
                <a:ea typeface="굴림" charset="-127"/>
              </a:rPr>
              <a:t>strlen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에 대한 사용자 정의 함수 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5" y="3284984"/>
            <a:ext cx="31867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strlen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과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sizeof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차이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1385481"/>
            <a:ext cx="8287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연산자로서 </a:t>
            </a: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변수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연산식의</a:t>
            </a:r>
            <a:r>
              <a:rPr lang="ko-KR" altLang="en-US" sz="2000" dirty="0"/>
              <a:t> 결과를 </a:t>
            </a:r>
            <a:r>
              <a:rPr lang="en-US" altLang="ko-KR" sz="2000" dirty="0"/>
              <a:t>byte </a:t>
            </a:r>
            <a:r>
              <a:rPr lang="ko-KR" altLang="en-US" sz="2000" dirty="0"/>
              <a:t>크기로 계산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456674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6016" y="2276872"/>
            <a:ext cx="4320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(s)</a:t>
            </a:r>
            <a:r>
              <a:rPr lang="ko-KR" altLang="en-US" sz="2000" dirty="0"/>
              <a:t>의 값은 실제 배열에 저장된 문자열의 </a:t>
            </a:r>
            <a:r>
              <a:rPr lang="ko-KR" altLang="en-US" sz="2000" dirty="0" smtClean="0"/>
              <a:t>길이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(s)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배열의 </a:t>
            </a:r>
            <a:r>
              <a:rPr lang="ko-KR" altLang="en-US" sz="2000" dirty="0"/>
              <a:t>크기를 </a:t>
            </a:r>
            <a:r>
              <a:rPr lang="ko-KR" altLang="en-US" sz="2000" dirty="0" smtClean="0"/>
              <a:t>나타냄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문자형 </a:t>
            </a:r>
            <a:r>
              <a:rPr lang="ko-KR" altLang="en-US" sz="2000" dirty="0"/>
              <a:t>포인터 </a:t>
            </a:r>
            <a:r>
              <a:rPr lang="en-US" altLang="ko-KR" sz="2000" dirty="0"/>
              <a:t>t</a:t>
            </a:r>
            <a:r>
              <a:rPr lang="ko-KR" altLang="en-US" sz="2000" dirty="0"/>
              <a:t>에 대한 </a:t>
            </a:r>
            <a:r>
              <a:rPr lang="en-US" altLang="ko-KR" sz="2000" dirty="0" err="1"/>
              <a:t>strlen</a:t>
            </a:r>
            <a:r>
              <a:rPr lang="en-US" altLang="ko-KR" sz="2000" dirty="0"/>
              <a:t>(t)</a:t>
            </a:r>
            <a:r>
              <a:rPr lang="ko-KR" altLang="en-US" sz="2000" dirty="0"/>
              <a:t>의 결과는 문자열의 길이를 </a:t>
            </a:r>
            <a:r>
              <a:rPr lang="ko-KR" altLang="en-US" sz="2000" dirty="0" smtClean="0"/>
              <a:t>계산 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(t)</a:t>
            </a:r>
            <a:r>
              <a:rPr lang="ko-KR" altLang="en-US" sz="2000" dirty="0"/>
              <a:t>는 포인터의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4</a:t>
            </a:r>
            <a:r>
              <a:rPr lang="ko-KR" altLang="en-US" sz="2000" dirty="0"/>
              <a:t>를 출력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552" y="5661248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2.1.5]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의 결과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11" name="_x76564952" descr="EMB000009cc1932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4932040" y="4725144"/>
            <a:ext cx="3621034" cy="1656184"/>
          </a:xfrm>
          <a:prstGeom prst="rect">
            <a:avLst/>
          </a:prstGeom>
          <a:noFill/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대소문자 변환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67544" y="4797152"/>
            <a:ext cx="8287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문자를 대문자로 또는 소문자로 변환하는 방법은 해당 문자의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 값을 변경시키는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대문자 </a:t>
            </a:r>
            <a:r>
              <a:rPr lang="en-US" altLang="ko-KR" sz="2000" dirty="0"/>
              <a:t>'A'</a:t>
            </a:r>
            <a:r>
              <a:rPr lang="ko-KR" altLang="en-US" sz="2000" dirty="0"/>
              <a:t>의 </a:t>
            </a: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65</a:t>
            </a:r>
          </a:p>
          <a:p>
            <a:r>
              <a:rPr lang="ko-KR" altLang="en-US" sz="2000" dirty="0" smtClean="0"/>
              <a:t>소문자 </a:t>
            </a:r>
            <a:r>
              <a:rPr lang="en-US" altLang="ko-KR" sz="2000" dirty="0"/>
              <a:t>'a'</a:t>
            </a:r>
            <a:r>
              <a:rPr lang="ko-KR" altLang="en-US" sz="2000" dirty="0"/>
              <a:t>의 </a:t>
            </a: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97</a:t>
            </a:r>
            <a:endParaRPr lang="ko-KR" altLang="en-US" sz="2000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777190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552" y="1340768"/>
            <a:ext cx="8287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소문자를 대문자</a:t>
            </a:r>
            <a:r>
              <a:rPr lang="ko-KR" altLang="en-US" sz="2000" dirty="0"/>
              <a:t>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toupper</a:t>
            </a:r>
            <a:endParaRPr lang="en-US" altLang="ko-KR" sz="2000" dirty="0" smtClean="0"/>
          </a:p>
          <a:p>
            <a:r>
              <a:rPr lang="ko-KR" altLang="en-US" sz="2000" dirty="0" smtClean="0"/>
              <a:t>대문자를 소문자로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tolower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2.1.6] </a:t>
            </a:r>
            <a:r>
              <a:rPr lang="ko-KR" altLang="en-US" dirty="0" smtClean="0"/>
              <a:t>대소문자 변환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45529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7106" name="_x76562736" descr="EMB000009cc198a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5220072" y="1844824"/>
            <a:ext cx="3256428" cy="1368152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552" y="5661248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2.1.6]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의 결과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문자열에 대한 대소문자 변환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340768"/>
            <a:ext cx="45365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문자를 모두 소문자로 변환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문자들에 </a:t>
            </a:r>
            <a:r>
              <a:rPr lang="ko-KR" altLang="en-US" sz="2000" dirty="0"/>
              <a:t>대해 문자열의 </a:t>
            </a:r>
            <a:endParaRPr lang="en-US" altLang="ko-KR" sz="2000" dirty="0" smtClean="0"/>
          </a:p>
          <a:p>
            <a:r>
              <a:rPr lang="ko-KR" altLang="en-US" sz="2000" dirty="0" smtClean="0"/>
              <a:t>길이만큼 </a:t>
            </a:r>
            <a:r>
              <a:rPr lang="ko-KR" altLang="en-US" sz="2000" dirty="0"/>
              <a:t>차례로 함수 </a:t>
            </a:r>
            <a:r>
              <a:rPr lang="en-US" altLang="ko-KR" sz="2000" dirty="0" err="1"/>
              <a:t>tolower</a:t>
            </a:r>
            <a:r>
              <a:rPr lang="ko-KR" altLang="en-US" sz="2000" dirty="0"/>
              <a:t>를 이용</a:t>
            </a: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099" y="1340768"/>
            <a:ext cx="4518397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552" y="5661248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2.1.7]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의 결과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2" name="_x77204192" descr="EMB000009cc1a3a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467544" y="3068960"/>
            <a:ext cx="3569510" cy="1080120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문자열에 대한 대소문자 변환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340768"/>
            <a:ext cx="83529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문자를 모두 대문자로 변환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문자들에 </a:t>
            </a:r>
            <a:r>
              <a:rPr lang="ko-KR" altLang="en-US" sz="2000" dirty="0"/>
              <a:t>대해 </a:t>
            </a:r>
            <a:r>
              <a:rPr lang="ko-KR" altLang="en-US" sz="2000" dirty="0" smtClean="0"/>
              <a:t>문자열의 길이만큼 </a:t>
            </a:r>
            <a:r>
              <a:rPr lang="ko-KR" altLang="en-US" sz="2000" dirty="0"/>
              <a:t>차례로 함수 </a:t>
            </a:r>
            <a:r>
              <a:rPr lang="en-US" altLang="ko-KR" sz="2000" dirty="0" err="1" smtClean="0"/>
              <a:t>toupper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이용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9552" y="5661248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함수 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36912"/>
            <a:ext cx="757121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00056" cy="8683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2.1.4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문자열을 역순으로 출력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340768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영문의 경우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문자열 </a:t>
            </a:r>
            <a:r>
              <a:rPr lang="en-US" altLang="ko-KR" sz="2000" dirty="0"/>
              <a:t>"sample"</a:t>
            </a:r>
            <a:r>
              <a:rPr lang="ko-KR" altLang="en-US" sz="2000" dirty="0"/>
              <a:t>이 문자형 배열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[]</a:t>
            </a:r>
            <a:r>
              <a:rPr lang="ko-KR" altLang="en-US" sz="2000" dirty="0"/>
              <a:t>에 다음과 같이 저장되어 있다고 할 때</a:t>
            </a:r>
            <a:r>
              <a:rPr lang="en-US" altLang="ko-KR" sz="2000" dirty="0"/>
              <a:t>, "</a:t>
            </a:r>
            <a:r>
              <a:rPr lang="en-US" altLang="ko-KR" sz="2000" dirty="0" err="1"/>
              <a:t>elpmas</a:t>
            </a:r>
            <a:r>
              <a:rPr lang="en-US" altLang="ko-KR" sz="2000" dirty="0"/>
              <a:t>"</a:t>
            </a:r>
            <a:r>
              <a:rPr lang="ko-KR" altLang="en-US" sz="2000" dirty="0"/>
              <a:t>로 출력</a:t>
            </a: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82220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1912" y="3729226"/>
            <a:ext cx="8632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각 문자가 </a:t>
            </a:r>
            <a:r>
              <a:rPr lang="ko-KR" altLang="en-US" sz="2000" dirty="0" smtClean="0"/>
              <a:t>배열에 </a:t>
            </a:r>
            <a:r>
              <a:rPr lang="ko-KR" altLang="en-US" sz="2000" dirty="0"/>
              <a:t>순서대로 저장되어 있으므로 제일 마지막 배열 첨자에서 시작하여 첫 번째 배열 첨자인 </a:t>
            </a:r>
            <a:r>
              <a:rPr lang="en-US" altLang="ko-KR" sz="2000" dirty="0"/>
              <a:t>0</a:t>
            </a:r>
            <a:r>
              <a:rPr lang="ko-KR" altLang="en-US" sz="2000" dirty="0"/>
              <a:t>까지 배열의 첨자를 변화하며 출력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9512" y="5765194"/>
            <a:ext cx="4464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  <a:ea typeface="굴림" charset="-127"/>
              </a:rPr>
              <a:t>2.1.8]  </a:t>
            </a:r>
            <a:r>
              <a:rPr lang="ko-KR" altLang="en-US" b="1" dirty="0" smtClean="0">
                <a:solidFill>
                  <a:srgbClr val="C00000"/>
                </a:solidFill>
                <a:ea typeface="굴림" charset="-127"/>
              </a:rPr>
              <a:t>영문 문자열을 역순으로 출력</a:t>
            </a:r>
            <a:endParaRPr lang="ko-KR" altLang="en-US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581128"/>
            <a:ext cx="407499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91963"/>
            <a:ext cx="4320480" cy="636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9512" y="6197242"/>
            <a:ext cx="2520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  <a:ea typeface="굴림" charset="-127"/>
              </a:rPr>
              <a:t>2.1.8]  </a:t>
            </a:r>
            <a:r>
              <a:rPr lang="ko-KR" altLang="en-US" b="1" dirty="0" smtClean="0">
                <a:solidFill>
                  <a:srgbClr val="C00000"/>
                </a:solidFill>
                <a:ea typeface="굴림" charset="-127"/>
              </a:rPr>
              <a:t>결과</a:t>
            </a:r>
            <a:endParaRPr lang="ko-KR" altLang="en-US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060" name="_x77334304" descr="EMB000009cc1a92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251520" y="1340768"/>
            <a:ext cx="3558550" cy="1440160"/>
          </a:xfrm>
          <a:prstGeom prst="rect">
            <a:avLst/>
          </a:prstGeom>
          <a:noFill/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재귀함수를 이용하는 경우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2924944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재귀함수를 이용하는 경우는 </a:t>
            </a:r>
            <a:r>
              <a:rPr lang="ko-KR" altLang="en-US" sz="2000" dirty="0" smtClean="0"/>
              <a:t>포인터가 </a:t>
            </a:r>
            <a:r>
              <a:rPr lang="ko-KR" altLang="en-US" sz="2000" dirty="0"/>
              <a:t>가리키는 문자가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아니라면 포인터 </a:t>
            </a:r>
            <a:r>
              <a:rPr lang="en-US" altLang="ko-KR" sz="2000" dirty="0" err="1"/>
              <a:t>st</a:t>
            </a:r>
            <a:r>
              <a:rPr lang="ko-KR" altLang="en-US" sz="2000" dirty="0"/>
              <a:t>에 저장된 주소를 증가시켜 가면서 함수 자신을 </a:t>
            </a:r>
            <a:r>
              <a:rPr lang="ko-KR" altLang="en-US" sz="2000" dirty="0" smtClean="0"/>
              <a:t>호출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포인터가 </a:t>
            </a:r>
            <a:r>
              <a:rPr lang="ko-KR" altLang="en-US" sz="2000" dirty="0"/>
              <a:t>가리키는 문자가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이면 보류되었던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에 의해 역순으로 문자를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07499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12" y="1340769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순차처리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첨자를 역순으로 제어</a:t>
            </a:r>
            <a:endParaRPr lang="en-US" altLang="ko-KR" sz="2000" dirty="0" smtClean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9512" y="4437112"/>
            <a:ext cx="19442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재귀함수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  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687862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en-US" altLang="ko-KR" dirty="0" smtClean="0"/>
              <a:t>2.1.4 </a:t>
            </a:r>
            <a:r>
              <a:rPr lang="ko-KR" altLang="en-US" dirty="0" smtClean="0"/>
              <a:t>문자열을 역순으로 출력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340769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한글의 경우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9512" y="1844824"/>
            <a:ext cx="87129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영문자와 달리 한글 한 글자는 </a:t>
            </a:r>
            <a:r>
              <a:rPr lang="en-US" altLang="ko-KR" sz="2000" dirty="0" smtClean="0"/>
              <a:t>2 byte </a:t>
            </a:r>
            <a:r>
              <a:rPr lang="ko-KR" altLang="en-US" sz="2000" dirty="0" smtClean="0"/>
              <a:t>크기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배열 </a:t>
            </a:r>
            <a:r>
              <a:rPr lang="en-US" altLang="ko-KR" sz="2000" dirty="0" smtClean="0"/>
              <a:t>s[]</a:t>
            </a:r>
            <a:r>
              <a:rPr lang="ko-KR" altLang="en-US" sz="2000" dirty="0" smtClean="0"/>
              <a:t>에 문자열 </a:t>
            </a:r>
            <a:r>
              <a:rPr lang="en-US" altLang="ko-KR" sz="2000" dirty="0" smtClean="0"/>
              <a:t>"</a:t>
            </a:r>
            <a:r>
              <a:rPr lang="ko-KR" altLang="en-US" sz="2000" dirty="0" err="1" smtClean="0"/>
              <a:t>가나다라</a:t>
            </a:r>
            <a:r>
              <a:rPr lang="en-US" altLang="ko-KR" sz="2000" dirty="0" smtClean="0"/>
              <a:t>"</a:t>
            </a:r>
            <a:r>
              <a:rPr lang="ko-KR" altLang="en-US" sz="2000" dirty="0" smtClean="0"/>
              <a:t>를 저장한다면 다음과 같이 </a:t>
            </a:r>
            <a:r>
              <a:rPr lang="en-US" altLang="ko-KR" sz="2000" dirty="0" smtClean="0"/>
              <a:t>2 byte </a:t>
            </a:r>
            <a:r>
              <a:rPr lang="ko-KR" altLang="en-US" sz="2000" dirty="0" smtClean="0"/>
              <a:t>단위로 저장되므로 문자열의 길이는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역순으로 </a:t>
            </a:r>
            <a:r>
              <a:rPr lang="en-US" altLang="ko-KR" sz="2000" dirty="0" smtClean="0"/>
              <a:t>2 byte </a:t>
            </a:r>
            <a:r>
              <a:rPr lang="ko-KR" altLang="en-US" sz="2000" dirty="0" smtClean="0"/>
              <a:t>단위로 구분하여 출력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670484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93096"/>
            <a:ext cx="429824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7504" y="5405154"/>
            <a:ext cx="4824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2.1.9] 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한글 문자열을 역순으로 출력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268759"/>
            <a:ext cx="4031357" cy="55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5" name="_x81862224" descr="EMB00000a440755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251520" y="1268760"/>
            <a:ext cx="2807419" cy="1224136"/>
          </a:xfrm>
          <a:prstGeom prst="rect">
            <a:avLst/>
          </a:prstGeom>
          <a:noFill/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07504" y="5877272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2.1.9] 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결과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재귀함수를 이용하는 경우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484784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재귀함수를 이용하는 경우는 </a:t>
            </a:r>
            <a:r>
              <a:rPr lang="ko-KR" altLang="en-US" sz="2000" dirty="0" smtClean="0"/>
              <a:t>포인터가 </a:t>
            </a:r>
            <a:r>
              <a:rPr lang="ko-KR" altLang="en-US" sz="2000" dirty="0"/>
              <a:t>가리키는 문자가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아니라면 포인터 </a:t>
            </a:r>
            <a:r>
              <a:rPr lang="en-US" altLang="ko-KR" sz="2000" dirty="0" err="1"/>
              <a:t>st</a:t>
            </a:r>
            <a:r>
              <a:rPr lang="ko-KR" altLang="en-US" sz="2000" dirty="0"/>
              <a:t>에 저장된 주소를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씩 증가시켜 </a:t>
            </a:r>
            <a:r>
              <a:rPr lang="ko-KR" altLang="en-US" sz="2000" dirty="0"/>
              <a:t>가면서 함수 자신을 </a:t>
            </a:r>
            <a:r>
              <a:rPr lang="ko-KR" altLang="en-US" sz="2000" dirty="0" smtClean="0"/>
              <a:t>호출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포인터가 </a:t>
            </a:r>
            <a:r>
              <a:rPr lang="ko-KR" altLang="en-US" sz="2000" dirty="0"/>
              <a:t>가리키는 문자가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이면 보류되었던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에 의해 역순으로 문자를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520" y="2812866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재귀함수 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284984"/>
            <a:ext cx="7344816" cy="322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라이브러리 함수와 응용 함수 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752600" y="2286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a typeface="굴림" charset="-127"/>
              </a:rPr>
              <a:t>2.1 </a:t>
            </a:r>
            <a:r>
              <a:rPr lang="ko-KR" altLang="en-US" sz="2400" b="1" dirty="0" smtClean="0">
                <a:solidFill>
                  <a:schemeClr val="bg1"/>
                </a:solidFill>
                <a:ea typeface="굴림" charset="-127"/>
              </a:rPr>
              <a:t>문자열 처리와 관련된 함수들</a:t>
            </a:r>
            <a:endParaRPr lang="en-US" altLang="ko-KR" sz="2400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752600" y="3048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a typeface="굴림" charset="-127"/>
              </a:rPr>
              <a:t>2.2 </a:t>
            </a:r>
            <a:r>
              <a:rPr lang="ko-KR" altLang="en-US" sz="2400" b="1" dirty="0" smtClean="0">
                <a:solidFill>
                  <a:schemeClr val="bg1"/>
                </a:solidFill>
                <a:ea typeface="굴림" charset="-127"/>
              </a:rPr>
              <a:t>숫자 처리와 관련된 함수들</a:t>
            </a:r>
            <a:endParaRPr lang="en-US" altLang="ko-KR" sz="2400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752600" y="3810000"/>
            <a:ext cx="54102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solidFill>
                  <a:schemeClr val="bg1"/>
                </a:solidFill>
                <a:ea typeface="굴림" charset="-127"/>
              </a:rPr>
              <a:t>2.3 </a:t>
            </a:r>
            <a:r>
              <a:rPr lang="ko-KR" altLang="en-US" sz="2400" b="1" dirty="0" smtClean="0">
                <a:solidFill>
                  <a:schemeClr val="bg1"/>
                </a:solidFill>
                <a:ea typeface="굴림" charset="-127"/>
              </a:rPr>
              <a:t>시간과 날짜와 관련된 함수들</a:t>
            </a:r>
            <a:endParaRPr lang="en-US" altLang="ko-KR" sz="2400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2.1.5</a:t>
            </a:r>
            <a:r>
              <a:rPr lang="ko-KR" altLang="en-US" dirty="0" smtClean="0"/>
              <a:t> 문자열을 역으로 변환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512" y="1340769"/>
            <a:ext cx="60486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저장된 데이터 자체를 역순으로 변환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문자들의 위치를 서로 바꾸어 저장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71170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1912" y="4089266"/>
            <a:ext cx="7984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길이가 위와 같이 </a:t>
            </a:r>
            <a:r>
              <a:rPr lang="ko-KR" altLang="en-US" sz="2000" dirty="0" err="1" smtClean="0"/>
              <a:t>홀수개라면</a:t>
            </a:r>
            <a:r>
              <a:rPr lang="ko-KR" altLang="en-US" sz="2000" dirty="0" smtClean="0"/>
              <a:t> 중앙에 위치한 문자의 이동은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문자열의 길이가 홀수이던 짝수이던 교환 횟수는 다음과 같다</a:t>
            </a:r>
            <a:endParaRPr lang="ko-KR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13176"/>
            <a:ext cx="409700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ko-KR" altLang="en-US" dirty="0" smtClean="0"/>
              <a:t>문자열을 역으로 변환하는 과정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84784"/>
            <a:ext cx="7984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"teacher"</a:t>
            </a:r>
            <a:r>
              <a:rPr lang="ko-KR" altLang="en-US" sz="2000" dirty="0" smtClean="0"/>
              <a:t>라는 문자열을 역으로 변환하는 과정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544" y="4869160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가장자리에서부터 교환을 시작하여 안쪽으로 이동하면서 교환</a:t>
            </a:r>
            <a:endParaRPr lang="en-US" altLang="ko-KR" sz="2000" dirty="0" smtClean="0"/>
          </a:p>
          <a:p>
            <a:r>
              <a:rPr lang="ko-KR" altLang="en-US" sz="2000" dirty="0" smtClean="0"/>
              <a:t>문자열의 길이가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이므로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회의 교환횟수가 필요</a:t>
            </a:r>
            <a:endParaRPr lang="ko-KR" altLang="en-US" sz="20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3678163" cy="409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552" y="5733256"/>
            <a:ext cx="352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함수  </a:t>
            </a:r>
            <a:r>
              <a:rPr lang="en-US" altLang="ko-KR" sz="2000" b="1" dirty="0" err="1" smtClean="0">
                <a:solidFill>
                  <a:srgbClr val="C00000"/>
                </a:solidFill>
                <a:ea typeface="굴림" charset="-127"/>
              </a:rPr>
              <a:t>e_reverse</a:t>
            </a:r>
            <a:r>
              <a:rPr lang="en-US" altLang="ko-KR" sz="2000" b="1" dirty="0" smtClean="0">
                <a:solidFill>
                  <a:srgbClr val="C00000"/>
                </a:solidFill>
                <a:ea typeface="굴림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56445"/>
            <a:ext cx="50577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ko-KR" altLang="en-US" dirty="0" smtClean="0"/>
              <a:t>문자열을 역으로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544" y="1268760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한글 한 글자는 </a:t>
            </a:r>
            <a:r>
              <a:rPr lang="en-US" altLang="ko-KR" sz="2000" dirty="0" smtClean="0"/>
              <a:t>2 byte </a:t>
            </a:r>
            <a:r>
              <a:rPr lang="ko-KR" altLang="en-US" sz="2000" dirty="0" smtClean="0"/>
              <a:t>크기 이므로 영문과는 달리 한 글자를 교환하는데 있어서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번의 위치 교환이 필요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문자열 </a:t>
            </a:r>
            <a:r>
              <a:rPr lang="en-US" altLang="ko-KR" sz="2000" b="1" dirty="0" smtClean="0"/>
              <a:t>"</a:t>
            </a:r>
            <a:r>
              <a:rPr lang="ko-KR" altLang="en-US" sz="2000" b="1" dirty="0" smtClean="0"/>
              <a:t>가나다</a:t>
            </a:r>
            <a:r>
              <a:rPr lang="en-US" altLang="ko-KR" sz="2000" b="1" dirty="0" smtClean="0"/>
              <a:t>"</a:t>
            </a:r>
            <a:r>
              <a:rPr lang="ko-KR" altLang="en-US" sz="2000" b="1" dirty="0" smtClean="0"/>
              <a:t>에 대한 역변환</a:t>
            </a:r>
            <a:endParaRPr lang="ko-KR" altLang="en-US" sz="2000" b="1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801726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520" y="5457418"/>
            <a:ext cx="33123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"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프로그램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"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이라는 문자열을 역으로 변환하는 과정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608" y="2060848"/>
            <a:ext cx="602149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문자열을 역으로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)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253625"/>
            <a:ext cx="3168352" cy="555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99" y="2636912"/>
            <a:ext cx="556541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1313473"/>
            <a:ext cx="52565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길이를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이라 할 때 한글의 총 교환회수는 영문과 마찬가지로 </a:t>
            </a:r>
            <a:r>
              <a:rPr lang="en-US" altLang="ko-KR" sz="2000" dirty="0" smtClean="0"/>
              <a:t>n/2 </a:t>
            </a:r>
            <a:r>
              <a:rPr lang="ko-KR" altLang="en-US" sz="2000" dirty="0" smtClean="0"/>
              <a:t>회가 되며 교환 과정을 배열에 대해 짝수 첨자와 홀수 첨자로 구분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2.1.6 </a:t>
            </a:r>
            <a:r>
              <a:rPr lang="ko-KR" altLang="en-US" dirty="0" smtClean="0"/>
              <a:t>문자열을 숫자로 변환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544" y="126876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문자열을 숫자로 변환하는 라이브러리 함수들</a:t>
            </a:r>
            <a:endParaRPr lang="ko-KR" altLang="en-US" sz="2000" b="1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45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9" y="1340767"/>
            <a:ext cx="7020272" cy="498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3316922"/>
            <a:ext cx="230425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2.1.12]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문자열을 숫자로 변환하는 라이브러리 함수들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84784"/>
            <a:ext cx="7984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문자열을 정수형 숫자로 변환하는 방법 </a:t>
            </a:r>
            <a:r>
              <a:rPr lang="en-US" altLang="ko-KR" sz="2000" b="1" dirty="0" smtClean="0"/>
              <a:t>: </a:t>
            </a:r>
          </a:p>
          <a:p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을 연속적으로 곱하여 합산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64467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3212976"/>
            <a:ext cx="44644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536" y="5333146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사용자 정의 함수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12976"/>
            <a:ext cx="4617392" cy="283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숫자를 문자열로 변환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00" y="1653927"/>
            <a:ext cx="6538762" cy="148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126876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숫자를 문자열로 변환하는 라이브러리 함수들</a:t>
            </a:r>
            <a:endParaRPr lang="ko-KR" altLang="en-US" sz="2000" b="1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12" y="6093296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2.1.14]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숫자를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진수 문자열로 변환하는 라이브러리 함수들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412" y="1628800"/>
            <a:ext cx="759013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7544" y="1444714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예제 </a:t>
            </a:r>
            <a:r>
              <a:rPr lang="en-US" altLang="ko-KR" sz="2000" b="1" dirty="0" smtClean="0"/>
              <a:t>2.1.15] </a:t>
            </a:r>
            <a:r>
              <a:rPr lang="ko-KR" altLang="en-US" sz="2000" b="1" dirty="0" smtClean="0"/>
              <a:t>숫자를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진수 또는 </a:t>
            </a:r>
            <a:r>
              <a:rPr lang="en-US" altLang="ko-KR" sz="2000" b="1" dirty="0" smtClean="0"/>
              <a:t>16</a:t>
            </a:r>
            <a:r>
              <a:rPr lang="ko-KR" altLang="en-US" sz="2000" b="1" dirty="0" smtClean="0"/>
              <a:t>진수 문자열로 변환</a:t>
            </a:r>
            <a:endParaRPr lang="en-US" altLang="ko-KR" sz="2000" b="1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5040560" cy="364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91" name="_x82425704" descr="EMB00000a440b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2229" y="2060848"/>
            <a:ext cx="3220251" cy="1296144"/>
          </a:xfrm>
          <a:prstGeom prst="rect">
            <a:avLst/>
          </a:prstGeom>
          <a:noFill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12776"/>
            <a:ext cx="7984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숫자를 문자열로 변환하는 방법 </a:t>
            </a:r>
            <a:r>
              <a:rPr lang="en-US" altLang="ko-KR" sz="2000" b="1" dirty="0" smtClean="0"/>
              <a:t>: </a:t>
            </a:r>
          </a:p>
          <a:p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으로 나눈 나머지 값을 문자로 변환</a:t>
            </a: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680907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3888432" cy="20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5928" y="5313402"/>
            <a:ext cx="7984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계산된 결과에 대해서 </a:t>
            </a:r>
            <a:r>
              <a:rPr lang="en-US" altLang="ko-KR" sz="2000" dirty="0" err="1" smtClean="0"/>
              <a:t>st</a:t>
            </a: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]=(n%10)+'0'</a:t>
            </a:r>
            <a:r>
              <a:rPr lang="ko-KR" altLang="en-US" sz="2000" dirty="0" smtClean="0"/>
              <a:t>로 </a:t>
            </a:r>
            <a:endParaRPr lang="en-US" altLang="ko-KR" sz="2000" dirty="0" smtClean="0"/>
          </a:p>
          <a:p>
            <a:r>
              <a:rPr lang="ko-KR" altLang="en-US" sz="2000" dirty="0" smtClean="0"/>
              <a:t>계산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문자변환</a:t>
            </a:r>
            <a:r>
              <a:rPr lang="en-US" altLang="ko-KR" sz="2000" dirty="0" smtClean="0"/>
              <a:t>)</a:t>
            </a:r>
            <a:endParaRPr lang="ko-KR" altLang="en-US" sz="20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512" y="6021288"/>
            <a:ext cx="54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2.1.16]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숫자를 문자열로 변환하는 함수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196751"/>
            <a:ext cx="3419872" cy="563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2.1.7 </a:t>
            </a:r>
            <a:r>
              <a:rPr lang="ko-KR" altLang="en-US" dirty="0" smtClean="0"/>
              <a:t>문자열 대체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12776"/>
            <a:ext cx="7984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문자열의 대체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문자열의 특정 부분을 다른 문자열로 바꾸는 것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4109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93096"/>
            <a:ext cx="74973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536" y="5621178"/>
            <a:ext cx="727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2.1.17]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문자열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문자열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첫 번째 위치에 대체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908720"/>
            <a:ext cx="4227325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4516" name="_x81958136" descr="EMB00000a440b78"/>
          <p:cNvPicPr>
            <a:picLocks noChangeAspect="1" noChangeArrowheads="1"/>
          </p:cNvPicPr>
          <p:nvPr/>
        </p:nvPicPr>
        <p:blipFill>
          <a:blip r:embed="rId5" cstate="print">
            <a:lum bright="20000"/>
          </a:blip>
          <a:srcRect/>
          <a:stretch>
            <a:fillRect/>
          </a:stretch>
        </p:blipFill>
        <p:spPr bwMode="auto">
          <a:xfrm>
            <a:off x="5580112" y="980728"/>
            <a:ext cx="3447863" cy="1008112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5536" y="612523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2.1.17]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6" y="357166"/>
            <a:ext cx="7668344" cy="86836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2.1 </a:t>
            </a:r>
            <a:r>
              <a:rPr lang="ko-KR" altLang="en-US" dirty="0" smtClean="0">
                <a:ea typeface="굴림" charset="-127"/>
              </a:rPr>
              <a:t>문자열 처리와 관련된 함수들</a:t>
            </a:r>
            <a:endParaRPr lang="en-US" altLang="ko-KR" dirty="0">
              <a:ea typeface="굴림" charset="-127"/>
            </a:endParaRPr>
          </a:p>
        </p:txBody>
      </p:sp>
      <p:sp useBgFill="1">
        <p:nvSpPr>
          <p:cNvPr id="26655" name="AutoShape 31"/>
          <p:cNvSpPr>
            <a:spLocks noChangeArrowheads="1"/>
          </p:cNvSpPr>
          <p:nvPr/>
        </p:nvSpPr>
        <p:spPr bwMode="auto">
          <a:xfrm>
            <a:off x="1691680" y="1340768"/>
            <a:ext cx="3888638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2.1.1 </a:t>
            </a:r>
            <a:r>
              <a:rPr lang="ko-KR" altLang="en-US" sz="2400" b="1" dirty="0" smtClean="0">
                <a:ea typeface="굴림" charset="-127"/>
              </a:rPr>
              <a:t>문자열의 저장과 처리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gray">
          <a:xfrm>
            <a:off x="48768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5" name="Rectangle 34"/>
          <p:cNvSpPr>
            <a:spLocks noChangeArrowheads="1"/>
          </p:cNvSpPr>
          <p:nvPr/>
        </p:nvSpPr>
        <p:spPr bwMode="gray">
          <a:xfrm>
            <a:off x="30480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6" name="Rectangle 35"/>
          <p:cNvSpPr>
            <a:spLocks noChangeArrowheads="1"/>
          </p:cNvSpPr>
          <p:nvPr/>
        </p:nvSpPr>
        <p:spPr bwMode="gray">
          <a:xfrm>
            <a:off x="6781800" y="48895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 useBgFill="1">
        <p:nvSpPr>
          <p:cNvPr id="43" name="AutoShape 31"/>
          <p:cNvSpPr>
            <a:spLocks noChangeArrowheads="1"/>
          </p:cNvSpPr>
          <p:nvPr/>
        </p:nvSpPr>
        <p:spPr bwMode="auto">
          <a:xfrm>
            <a:off x="1691474" y="1844824"/>
            <a:ext cx="2880526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smtClean="0">
                <a:ea typeface="굴림" charset="-127"/>
              </a:rPr>
              <a:t>2.1.2 </a:t>
            </a:r>
            <a:r>
              <a:rPr lang="ko-KR" altLang="en-US" sz="2400" b="1" dirty="0" smtClean="0">
                <a:ea typeface="굴림" charset="-127"/>
              </a:rPr>
              <a:t>문자열의 길이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4" name="AutoShape 31"/>
          <p:cNvSpPr>
            <a:spLocks noChangeArrowheads="1"/>
          </p:cNvSpPr>
          <p:nvPr/>
        </p:nvSpPr>
        <p:spPr bwMode="auto">
          <a:xfrm>
            <a:off x="1691680" y="2348880"/>
            <a:ext cx="3024336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2.1.3 </a:t>
            </a:r>
            <a:r>
              <a:rPr lang="ko-KR" altLang="en-US" sz="2400" b="1" dirty="0" smtClean="0">
                <a:ea typeface="굴림" charset="-127"/>
              </a:rPr>
              <a:t>대소문자 변환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5" name="AutoShape 31"/>
          <p:cNvSpPr>
            <a:spLocks noChangeArrowheads="1"/>
          </p:cNvSpPr>
          <p:nvPr/>
        </p:nvSpPr>
        <p:spPr bwMode="auto">
          <a:xfrm>
            <a:off x="1691680" y="2852936"/>
            <a:ext cx="4176464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2.1.4 </a:t>
            </a:r>
            <a:r>
              <a:rPr lang="ko-KR" altLang="en-US" sz="2400" b="1" dirty="0" smtClean="0">
                <a:ea typeface="굴림" charset="-127"/>
              </a:rPr>
              <a:t>문자열을 역순으로 출력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1" name="AutoShape 31"/>
          <p:cNvSpPr>
            <a:spLocks noChangeArrowheads="1"/>
          </p:cNvSpPr>
          <p:nvPr/>
        </p:nvSpPr>
        <p:spPr bwMode="auto">
          <a:xfrm>
            <a:off x="1691680" y="3356992"/>
            <a:ext cx="396044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2.1.5 </a:t>
            </a:r>
            <a:r>
              <a:rPr lang="ko-KR" altLang="en-US" sz="2400" b="1" dirty="0" smtClean="0">
                <a:ea typeface="굴림" charset="-127"/>
              </a:rPr>
              <a:t>문자열을 역으로 변환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2" name="AutoShape 31"/>
          <p:cNvSpPr>
            <a:spLocks noChangeArrowheads="1"/>
          </p:cNvSpPr>
          <p:nvPr/>
        </p:nvSpPr>
        <p:spPr bwMode="auto">
          <a:xfrm>
            <a:off x="1691680" y="3861048"/>
            <a:ext cx="6264696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2.1.6 </a:t>
            </a:r>
            <a:r>
              <a:rPr lang="ko-KR" altLang="en-US" sz="2400" b="1" dirty="0" smtClean="0">
                <a:ea typeface="굴림" charset="-127"/>
              </a:rPr>
              <a:t>문자열을 숫자로</a:t>
            </a:r>
            <a:r>
              <a:rPr lang="en-US" altLang="ko-KR" sz="2400" b="1" dirty="0" smtClean="0">
                <a:ea typeface="굴림" charset="-127"/>
              </a:rPr>
              <a:t>, </a:t>
            </a:r>
            <a:r>
              <a:rPr lang="ko-KR" altLang="en-US" sz="2400" b="1" dirty="0" smtClean="0">
                <a:ea typeface="굴림" charset="-127"/>
              </a:rPr>
              <a:t>숫자를 문자열로 변환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3" name="AutoShape 31"/>
          <p:cNvSpPr>
            <a:spLocks noChangeArrowheads="1"/>
          </p:cNvSpPr>
          <p:nvPr/>
        </p:nvSpPr>
        <p:spPr bwMode="auto">
          <a:xfrm>
            <a:off x="1691680" y="4365104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2.1.7 </a:t>
            </a:r>
            <a:r>
              <a:rPr lang="ko-KR" altLang="en-US" sz="2400" b="1" dirty="0" smtClean="0">
                <a:ea typeface="굴림" charset="-127"/>
              </a:rPr>
              <a:t>문자열 대체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4" name="AutoShape 31"/>
          <p:cNvSpPr>
            <a:spLocks noChangeArrowheads="1"/>
          </p:cNvSpPr>
          <p:nvPr/>
        </p:nvSpPr>
        <p:spPr bwMode="auto">
          <a:xfrm>
            <a:off x="1691680" y="4869160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2.1.8 </a:t>
            </a:r>
            <a:r>
              <a:rPr lang="ko-KR" altLang="en-US" sz="2400" b="1" dirty="0" smtClean="0">
                <a:ea typeface="굴림" charset="-127"/>
              </a:rPr>
              <a:t>문자열 삽입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5" name="AutoShape 31"/>
          <p:cNvSpPr>
            <a:spLocks noChangeArrowheads="1"/>
          </p:cNvSpPr>
          <p:nvPr/>
        </p:nvSpPr>
        <p:spPr bwMode="auto">
          <a:xfrm>
            <a:off x="1691680" y="5373216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2.1.9 </a:t>
            </a:r>
            <a:r>
              <a:rPr lang="ko-KR" altLang="en-US" sz="2400" b="1" dirty="0" smtClean="0">
                <a:ea typeface="굴림" charset="-127"/>
              </a:rPr>
              <a:t>문자열 연결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6" name="AutoShape 31"/>
          <p:cNvSpPr>
            <a:spLocks noChangeArrowheads="1"/>
          </p:cNvSpPr>
          <p:nvPr/>
        </p:nvSpPr>
        <p:spPr bwMode="auto">
          <a:xfrm>
            <a:off x="1691680" y="5877272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2.1.10 </a:t>
            </a:r>
            <a:r>
              <a:rPr lang="ko-KR" altLang="en-US" sz="2400" b="1" dirty="0" smtClean="0">
                <a:ea typeface="굴림" charset="-127"/>
              </a:rPr>
              <a:t>문자열 비교와 검색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2.1.7 </a:t>
            </a:r>
            <a:r>
              <a:rPr lang="ko-KR" altLang="en-US" dirty="0" smtClean="0"/>
              <a:t>문자열 대체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984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memmove</a:t>
            </a:r>
            <a:r>
              <a:rPr lang="ko-KR" altLang="en-US" sz="2000" b="1" dirty="0" smtClean="0"/>
              <a:t>나 </a:t>
            </a:r>
            <a:r>
              <a:rPr lang="en-US" altLang="ko-KR" sz="2000" b="1" dirty="0" err="1" smtClean="0"/>
              <a:t>memcpy</a:t>
            </a:r>
            <a:r>
              <a:rPr lang="ko-KR" altLang="en-US" sz="2000" b="1" dirty="0" smtClean="0"/>
              <a:t>를 이용하는 방법</a:t>
            </a:r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75741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773251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3729" name="_x81981048" descr="EMB00000a440bd0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6444208" y="1649256"/>
            <a:ext cx="2716238" cy="771632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1912" y="4797152"/>
            <a:ext cx="79845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memmove</a:t>
            </a:r>
            <a:r>
              <a:rPr lang="en-US" altLang="ko-KR" sz="2000" dirty="0" smtClean="0"/>
              <a:t>(s1+3, s2, </a:t>
            </a: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(s2));</a:t>
            </a:r>
            <a:r>
              <a:rPr lang="ko-KR" altLang="en-US" sz="2000" dirty="0" smtClean="0"/>
              <a:t>의 의미는 문자열 </a:t>
            </a:r>
            <a:r>
              <a:rPr lang="en-US" altLang="ko-KR" sz="2000" dirty="0" smtClean="0"/>
              <a:t>s2</a:t>
            </a:r>
            <a:r>
              <a:rPr lang="ko-KR" altLang="en-US" sz="2000" dirty="0" smtClean="0"/>
              <a:t>를 길이만큼 </a:t>
            </a:r>
            <a:r>
              <a:rPr lang="en-US" altLang="ko-KR" sz="2000" dirty="0" smtClean="0"/>
              <a:t>s1</a:t>
            </a:r>
            <a:r>
              <a:rPr lang="ko-KR" altLang="en-US" sz="2000" dirty="0" smtClean="0"/>
              <a:t>의 위치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에 복사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이동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하라는 뜻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이것은 </a:t>
            </a:r>
            <a:r>
              <a:rPr lang="en-US" altLang="ko-KR" sz="2000" dirty="0" err="1" smtClean="0"/>
              <a:t>memcpy</a:t>
            </a:r>
            <a:r>
              <a:rPr lang="en-US" altLang="ko-KR" sz="2000" dirty="0" smtClean="0"/>
              <a:t>(s1+3, s2, </a:t>
            </a: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(s2));</a:t>
            </a:r>
            <a:r>
              <a:rPr lang="ko-KR" altLang="en-US" sz="2000" dirty="0" smtClean="0"/>
              <a:t>과 동일한 의미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예제 </a:t>
            </a:r>
            <a:r>
              <a:rPr lang="en-US" altLang="ko-KR" sz="2500" dirty="0" smtClean="0"/>
              <a:t>2.1.19] </a:t>
            </a:r>
            <a:r>
              <a:rPr lang="ko-KR" altLang="en-US" sz="2500" dirty="0" smtClean="0"/>
              <a:t>문자열을 다른 문자열의 특정한 위치에 대체</a:t>
            </a:r>
            <a:endParaRPr lang="ko-KR" altLang="en-US" sz="2500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228690"/>
            <a:ext cx="7984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2.1.19]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2.1.18]</a:t>
            </a:r>
            <a:r>
              <a:rPr lang="ko-KR" altLang="en-US" sz="2000" dirty="0" smtClean="0"/>
              <a:t>을 함수로 묶은 것</a:t>
            </a:r>
            <a:endParaRPr lang="ko-KR" altLang="en-US" sz="2000" dirty="0"/>
          </a:p>
        </p:txBody>
      </p:sp>
      <p:sp>
        <p:nvSpPr>
          <p:cNvPr id="7" name="TextBox 6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251520" y="6341258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2.1.19]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665312"/>
            <a:ext cx="53911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6013" y="1772816"/>
            <a:ext cx="413242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80112" y="4005064"/>
            <a:ext cx="33123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str_repalce</a:t>
            </a:r>
            <a:r>
              <a:rPr lang="ko-KR" altLang="en-US" sz="2000" dirty="0" smtClean="0"/>
              <a:t>와</a:t>
            </a:r>
            <a:endParaRPr lang="en-US" altLang="ko-KR" sz="2000" dirty="0" smtClean="0"/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dtr_replace01</a:t>
            </a:r>
            <a:r>
              <a:rPr lang="ko-KR" altLang="en-US" sz="2000" dirty="0" smtClean="0"/>
              <a:t>의 결과는 동일함</a:t>
            </a:r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2.1.8 </a:t>
            </a:r>
            <a:r>
              <a:rPr lang="ko-KR" altLang="en-US" dirty="0" smtClean="0"/>
              <a:t>문자열 삽입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9845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 사이에 다른 문자열을 삽입</a:t>
            </a:r>
            <a:r>
              <a:rPr lang="en-US" altLang="ko-KR" sz="2000" b="1" dirty="0" smtClean="0"/>
              <a:t>(insertion)</a:t>
            </a:r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대체와는 달리 문자열의 길이가 삽입된 만큼 늘어남</a:t>
            </a:r>
            <a:endParaRPr lang="en-US" altLang="ko-KR" sz="2000" dirty="0" smtClean="0"/>
          </a:p>
          <a:p>
            <a:r>
              <a:rPr lang="ko-KR" altLang="en-US" sz="2000" dirty="0" smtClean="0"/>
              <a:t>삽입할 위치에 대한 값이 필요</a:t>
            </a:r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780928"/>
            <a:ext cx="317475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4769857"/>
            <a:ext cx="40324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 </a:t>
            </a:r>
            <a:r>
              <a:rPr lang="en-US" altLang="ko-KR" sz="2000" dirty="0" smtClean="0"/>
              <a:t>s1</a:t>
            </a:r>
            <a:r>
              <a:rPr lang="ko-KR" altLang="en-US" sz="2000" dirty="0" smtClean="0"/>
              <a:t>의 위치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s2</a:t>
            </a:r>
            <a:r>
              <a:rPr lang="ko-KR" altLang="en-US" sz="2000" dirty="0" smtClean="0"/>
              <a:t>를 삽입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b="1" dirty="0" smtClean="0"/>
              <a:t>char </a:t>
            </a:r>
            <a:r>
              <a:rPr lang="en-US" altLang="ko-KR" sz="2000" dirty="0" smtClean="0"/>
              <a:t>s1[20]="</a:t>
            </a:r>
            <a:r>
              <a:rPr lang="en-US" altLang="ko-KR" sz="2000" dirty="0" err="1" smtClean="0"/>
              <a:t>abcdefghij</a:t>
            </a:r>
            <a:r>
              <a:rPr lang="en-US" altLang="ko-KR" sz="2000" dirty="0" smtClean="0"/>
              <a:t>";</a:t>
            </a:r>
          </a:p>
          <a:p>
            <a:r>
              <a:rPr lang="en-US" altLang="ko-KR" sz="2000" b="1" dirty="0" smtClean="0"/>
              <a:t>char </a:t>
            </a:r>
            <a:r>
              <a:rPr lang="en-US" altLang="ko-KR" sz="2000" dirty="0" smtClean="0"/>
              <a:t>*s2="012"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4323" y="980728"/>
            <a:ext cx="763418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99992" y="5517232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2-3]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삽입과정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72064" cy="868362"/>
          </a:xfrm>
        </p:spPr>
        <p:txBody>
          <a:bodyPr/>
          <a:lstStyle/>
          <a:p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84249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 사이에 다른 문자열을 삽입</a:t>
            </a:r>
            <a:r>
              <a:rPr lang="en-US" altLang="ko-KR" sz="2000" b="1" dirty="0" smtClean="0"/>
              <a:t>(insertion)</a:t>
            </a:r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실제 문자열을 삽입하기 이전에 삽입할 문자열의 크기만큼 저장된 데이터를 배열의 우측방향으로 이동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배열에 저장된 데이터를 배열 안에서 다른 곳으로 이동시키는 것은 해당 </a:t>
            </a:r>
            <a:r>
              <a:rPr lang="en-US" altLang="ko-KR" sz="2000" dirty="0" smtClean="0"/>
              <a:t>byte </a:t>
            </a:r>
            <a:r>
              <a:rPr lang="ko-KR" altLang="en-US" sz="2000" dirty="0" smtClean="0"/>
              <a:t>수만큼 다른 위치로 복사하는 것과 같다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이때 라이브러리 함수 </a:t>
            </a:r>
            <a:r>
              <a:rPr lang="en-US" altLang="ko-KR" sz="2000" dirty="0" err="1" smtClean="0"/>
              <a:t>memmove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memcpy</a:t>
            </a:r>
            <a:r>
              <a:rPr lang="ko-KR" altLang="en-US" sz="2000" dirty="0" smtClean="0"/>
              <a:t>를 이용</a:t>
            </a:r>
            <a:endParaRPr lang="ko-KR" altLang="en-US" sz="2000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8877" y="3068960"/>
            <a:ext cx="6762949" cy="364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512" y="3861048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삽입과정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512" y="4293096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함수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54090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107504" y="479715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2.1.20]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en-US" altLang="ko-KR" dirty="0" err="1" smtClean="0"/>
              <a:t>memmove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memcpy</a:t>
            </a:r>
            <a:r>
              <a:rPr lang="ko-KR" altLang="en-US" dirty="0" smtClean="0"/>
              <a:t>의 차이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252148"/>
            <a:ext cx="7341747" cy="369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2.1.9 </a:t>
            </a:r>
            <a:r>
              <a:rPr lang="ko-KR" altLang="en-US" dirty="0" smtClean="0"/>
              <a:t>문자열 연결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8424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두 개의 문자열을 연결</a:t>
            </a:r>
            <a:r>
              <a:rPr lang="en-US" altLang="ko-KR" sz="2000" b="1" dirty="0" smtClean="0"/>
              <a:t>(concatenate)</a:t>
            </a:r>
            <a:r>
              <a:rPr lang="ko-KR" altLang="en-US" sz="2000" b="1" dirty="0" smtClean="0"/>
              <a:t>하여 하나의 문자열로 합치는 방법</a:t>
            </a:r>
            <a:endParaRPr lang="en-US" altLang="ko-KR" sz="2000" b="1" dirty="0" smtClean="0"/>
          </a:p>
          <a:p>
            <a:r>
              <a:rPr lang="ko-KR" altLang="en-US" sz="2000" dirty="0" smtClean="0"/>
              <a:t>원본 문자열은 추가할 문자열 길이만큼 늘어남</a:t>
            </a: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434018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5928" y="3081154"/>
            <a:ext cx="8424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문자열을 연결하는 라이브러리 함수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73956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5"/>
            <a:ext cx="3816424" cy="402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8610" name="_x81997800" descr="EMB00000a440c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844824"/>
            <a:ext cx="2345332" cy="1080120"/>
          </a:xfrm>
          <a:prstGeom prst="rect">
            <a:avLst/>
          </a:prstGeom>
          <a:noFill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4540" y="4293096"/>
            <a:ext cx="6475972" cy="24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5536" y="5517232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결과설명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139952" y="3133417"/>
            <a:ext cx="45365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문자형 배열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에 문자형 배열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를 추가할 만큼 충분한 공간이 없으면</a:t>
            </a:r>
            <a:endParaRPr lang="en-US" altLang="ko-KR" sz="2000" dirty="0" smtClean="0"/>
          </a:p>
          <a:p>
            <a:r>
              <a:rPr lang="ko-KR" altLang="en-US" sz="2000" dirty="0" smtClean="0"/>
              <a:t>오류발생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39604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두 개의 문자열을 연결하는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사용자 정의함수</a:t>
            </a:r>
            <a:endParaRPr lang="ko-KR" altLang="en-US" sz="2000" dirty="0" smtClean="0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268759"/>
            <a:ext cx="4104456" cy="555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5517232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실행결과 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586" name="_x82438856" descr="EMB00000a440cd9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1115616" y="4126202"/>
            <a:ext cx="3672408" cy="1102998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2.1.10 </a:t>
            </a:r>
            <a:r>
              <a:rPr lang="ko-KR" altLang="en-US" dirty="0" smtClean="0"/>
              <a:t>문자열 비교와 검색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문자열의 문자들에 대해 문자 코드의 크기를 차례로 비교하는</a:t>
            </a:r>
            <a:endParaRPr lang="en-US" altLang="ko-KR" sz="2000" dirty="0" smtClean="0"/>
          </a:p>
          <a:p>
            <a:r>
              <a:rPr lang="ko-KR" altLang="en-US" sz="2000" dirty="0" smtClean="0"/>
              <a:t>라이브러리 함수들</a:t>
            </a:r>
            <a:endParaRPr lang="ko-KR" altLang="en-US" sz="2000" dirty="0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766562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5536" y="5517232"/>
            <a:ext cx="4104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2.1.25]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두 개의 문자열 비교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5536" y="5981218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2.1.25]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1" y="908721"/>
            <a:ext cx="4644009" cy="580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6563" name="_x82472840" descr="EMB00000a440d30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251519" y="1700808"/>
            <a:ext cx="3293425" cy="1152128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2.1.1 </a:t>
            </a:r>
            <a:r>
              <a:rPr lang="ko-KR" altLang="en-US" dirty="0" smtClean="0">
                <a:ea typeface="굴림" charset="-127"/>
              </a:rPr>
              <a:t>문자열의 저장과 처리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1385481"/>
            <a:ext cx="8287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문자열</a:t>
            </a:r>
            <a:r>
              <a:rPr lang="en-US" altLang="ko-KR" sz="2000" dirty="0"/>
              <a:t>(string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이상의 문자가 연속되는 </a:t>
            </a:r>
            <a:r>
              <a:rPr lang="ko-KR" altLang="en-US" sz="2000" dirty="0" smtClean="0"/>
              <a:t>문자들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C </a:t>
            </a:r>
            <a:r>
              <a:rPr lang="ko-KR" altLang="en-US" sz="2000" dirty="0"/>
              <a:t>언어에는 </a:t>
            </a:r>
            <a:r>
              <a:rPr lang="en-US" altLang="ko-KR" sz="2000" dirty="0"/>
              <a:t>char</a:t>
            </a:r>
            <a:r>
              <a:rPr lang="ko-KR" altLang="en-US" sz="2000" dirty="0"/>
              <a:t>라는 문자 데이터 형은 있으나 문자열 데이터 형은 없고</a:t>
            </a:r>
            <a:r>
              <a:rPr lang="en-US" altLang="ko-KR" sz="2000" dirty="0"/>
              <a:t>, </a:t>
            </a:r>
            <a:r>
              <a:rPr lang="ko-KR" altLang="en-US" sz="2000" dirty="0"/>
              <a:t>문자형 배열이나 포인터를 이용하여 저장하고 </a:t>
            </a:r>
            <a:r>
              <a:rPr lang="ko-KR" altLang="en-US" sz="2000" dirty="0" smtClean="0"/>
              <a:t>처리</a:t>
            </a:r>
            <a:endParaRPr lang="ko-KR" altLang="en-US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743240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67544" y="6381328"/>
            <a:ext cx="187220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ea typeface="굴림" charset="-127"/>
              </a:rPr>
              <a:t>실행결과 표시</a:t>
            </a:r>
            <a:endParaRPr lang="ko-KR" altLang="en-US" sz="2000" b="1" dirty="0">
              <a:solidFill>
                <a:srgbClr val="C00000"/>
              </a:solidFill>
              <a:ea typeface="굴림" charset="-127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80" name="_x76450864" descr="EMB000009cc1776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3059832" y="1087140"/>
            <a:ext cx="3044645" cy="1693788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88088" cy="868362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charset="-127"/>
              </a:rPr>
              <a:t>문자열 검색 라이브러리 함수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7768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어떤 문자열에 대해 특정한 문자나 문자열을 검색하여 해당 위치나 연속하는 길이를 반환하는 함수들</a:t>
            </a:r>
            <a:endParaRPr lang="ko-KR" altLang="en-US" sz="2000" dirty="0"/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758176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15" y="1350987"/>
            <a:ext cx="6683779" cy="51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함수 </a:t>
            </a:r>
            <a:r>
              <a:rPr lang="en-US" altLang="ko-KR" dirty="0" err="1" smtClean="0"/>
              <a:t>strchr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strrchr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772816"/>
            <a:ext cx="6768752" cy="6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067" name="_x82054264" descr="EMB00000a440d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2780928"/>
            <a:ext cx="3726210" cy="1512168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32240" y="612523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2.1.26]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함수 </a:t>
            </a:r>
            <a:r>
              <a:rPr lang="en-US" altLang="ko-KR" dirty="0" err="1" smtClean="0"/>
              <a:t>strstr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strpbrk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3" y="1412776"/>
            <a:ext cx="670763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988840"/>
            <a:ext cx="6516216" cy="6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7043" name="_x84691976" descr="EMB00000a440db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636912"/>
            <a:ext cx="3055757" cy="1296144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32240" y="612523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2.1.27]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함수 </a:t>
            </a:r>
            <a:r>
              <a:rPr lang="en-US" altLang="ko-KR" dirty="0" err="1" smtClean="0"/>
              <a:t>strspn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strcspn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669813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32240" y="612523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2.1.27]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7450" y="1556792"/>
            <a:ext cx="426904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140968"/>
            <a:ext cx="424401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021" name="_x82514904" descr="EMB00000a440e6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77253" y="1052736"/>
            <a:ext cx="3250731" cy="1656184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785918" y="357166"/>
            <a:ext cx="6629400" cy="868362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연습문제</a:t>
            </a:r>
            <a:r>
              <a:rPr lang="en-US" altLang="ko-KR" dirty="0" smtClean="0">
                <a:ea typeface="굴림" charset="-127"/>
              </a:rPr>
              <a:t>]              page 67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785918" y="357166"/>
            <a:ext cx="7178570" cy="868362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2.2 </a:t>
            </a:r>
            <a:r>
              <a:rPr lang="ko-KR" altLang="en-US" dirty="0" smtClean="0">
                <a:ea typeface="굴림" charset="-127"/>
              </a:rPr>
              <a:t>숫자 처리와 관련된 함수들</a:t>
            </a:r>
            <a:endParaRPr lang="en-US" altLang="ko-KR" dirty="0" smtClean="0">
              <a:ea typeface="굴림" charset="-127"/>
            </a:endParaRPr>
          </a:p>
        </p:txBody>
      </p:sp>
      <p:sp useBgFill="1">
        <p:nvSpPr>
          <p:cNvPr id="26655" name="AutoShape 31"/>
          <p:cNvSpPr>
            <a:spLocks noChangeArrowheads="1"/>
          </p:cNvSpPr>
          <p:nvPr/>
        </p:nvSpPr>
        <p:spPr bwMode="auto">
          <a:xfrm>
            <a:off x="2195530" y="1556792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2.2.1 </a:t>
            </a:r>
            <a:r>
              <a:rPr lang="ko-KR" altLang="en-US" sz="2400" b="1" dirty="0" smtClean="0">
                <a:ea typeface="굴림" charset="-127"/>
              </a:rPr>
              <a:t>변수의 부호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11273" name="Rectangle 32"/>
          <p:cNvSpPr>
            <a:spLocks noChangeArrowheads="1"/>
          </p:cNvSpPr>
          <p:nvPr/>
        </p:nvSpPr>
        <p:spPr bwMode="gray">
          <a:xfrm>
            <a:off x="12192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4" name="Rectangle 33"/>
          <p:cNvSpPr>
            <a:spLocks noChangeArrowheads="1"/>
          </p:cNvSpPr>
          <p:nvPr/>
        </p:nvSpPr>
        <p:spPr bwMode="gray">
          <a:xfrm>
            <a:off x="48768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5" name="Rectangle 34"/>
          <p:cNvSpPr>
            <a:spLocks noChangeArrowheads="1"/>
          </p:cNvSpPr>
          <p:nvPr/>
        </p:nvSpPr>
        <p:spPr bwMode="gray">
          <a:xfrm>
            <a:off x="30480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>
        <p:nvSpPr>
          <p:cNvPr id="11276" name="Rectangle 35"/>
          <p:cNvSpPr>
            <a:spLocks noChangeArrowheads="1"/>
          </p:cNvSpPr>
          <p:nvPr/>
        </p:nvSpPr>
        <p:spPr bwMode="gray">
          <a:xfrm>
            <a:off x="6781800" y="488950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 useBgFill="1">
        <p:nvSpPr>
          <p:cNvPr id="43" name="AutoShape 31"/>
          <p:cNvSpPr>
            <a:spLocks noChangeArrowheads="1"/>
          </p:cNvSpPr>
          <p:nvPr/>
        </p:nvSpPr>
        <p:spPr bwMode="auto">
          <a:xfrm>
            <a:off x="2195530" y="2276872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2.2.2 </a:t>
            </a:r>
            <a:r>
              <a:rPr lang="ko-KR" altLang="en-US" sz="2400" b="1" dirty="0" smtClean="0">
                <a:ea typeface="굴림" charset="-127"/>
              </a:rPr>
              <a:t>나눗셈과 나머지 계산 함수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4" name="AutoShape 31"/>
          <p:cNvSpPr>
            <a:spLocks noChangeArrowheads="1"/>
          </p:cNvSpPr>
          <p:nvPr/>
        </p:nvSpPr>
        <p:spPr bwMode="auto">
          <a:xfrm>
            <a:off x="2215480" y="3068960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2.2.3 </a:t>
            </a:r>
            <a:r>
              <a:rPr lang="ko-KR" altLang="en-US" sz="2400" b="1" dirty="0" smtClean="0">
                <a:ea typeface="굴림" charset="-127"/>
              </a:rPr>
              <a:t>지수와 로그</a:t>
            </a:r>
            <a:r>
              <a:rPr lang="en-US" altLang="ko-KR" sz="2400" b="1" dirty="0" smtClean="0">
                <a:ea typeface="굴림" charset="-127"/>
              </a:rPr>
              <a:t>, </a:t>
            </a:r>
            <a:r>
              <a:rPr lang="ko-KR" altLang="en-US" sz="2400" b="1" dirty="0" smtClean="0">
                <a:ea typeface="굴림" charset="-127"/>
              </a:rPr>
              <a:t>삼각함수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5" name="AutoShape 31"/>
          <p:cNvSpPr>
            <a:spLocks noChangeArrowheads="1"/>
          </p:cNvSpPr>
          <p:nvPr/>
        </p:nvSpPr>
        <p:spPr bwMode="auto">
          <a:xfrm>
            <a:off x="2215480" y="3789040"/>
            <a:ext cx="5524872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2.2.4  </a:t>
            </a:r>
            <a:r>
              <a:rPr lang="ko-KR" altLang="en-US" sz="2400" b="1" dirty="0" smtClean="0">
                <a:ea typeface="굴림" charset="-127"/>
              </a:rPr>
              <a:t>정수 부분과 소수 이하 부분 분리</a:t>
            </a:r>
            <a:r>
              <a:rPr lang="en-US" altLang="ko-KR" sz="2400" b="1" dirty="0" smtClean="0">
                <a:ea typeface="굴림" charset="-127"/>
              </a:rPr>
              <a:t> 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1" name="AutoShape 31"/>
          <p:cNvSpPr>
            <a:spLocks noChangeArrowheads="1"/>
          </p:cNvSpPr>
          <p:nvPr/>
        </p:nvSpPr>
        <p:spPr bwMode="auto">
          <a:xfrm>
            <a:off x="2267744" y="4509120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2.2.5  </a:t>
            </a:r>
            <a:r>
              <a:rPr lang="ko-KR" altLang="en-US" sz="2400" b="1" dirty="0" smtClean="0">
                <a:ea typeface="굴림" charset="-127"/>
              </a:rPr>
              <a:t>숫자와 </a:t>
            </a:r>
            <a:r>
              <a:rPr lang="ko-KR" altLang="en-US" sz="2400" b="1" dirty="0" err="1" smtClean="0">
                <a:ea typeface="굴림" charset="-127"/>
              </a:rPr>
              <a:t>자리수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12" name="AutoShape 31"/>
          <p:cNvSpPr>
            <a:spLocks noChangeArrowheads="1"/>
          </p:cNvSpPr>
          <p:nvPr/>
        </p:nvSpPr>
        <p:spPr bwMode="auto">
          <a:xfrm>
            <a:off x="2267744" y="5229200"/>
            <a:ext cx="5544616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2.2.6  round up, round down</a:t>
            </a:r>
            <a:r>
              <a:rPr lang="en-US" altLang="ko-KR" sz="2400" b="1" smtClean="0">
                <a:ea typeface="굴림" charset="-127"/>
              </a:rPr>
              <a:t>, </a:t>
            </a:r>
            <a:r>
              <a:rPr lang="ko-KR" altLang="en-US" sz="2400" b="1" dirty="0" smtClean="0">
                <a:ea typeface="굴림" charset="-127"/>
              </a:rPr>
              <a:t>반올림</a:t>
            </a:r>
            <a:r>
              <a:rPr lang="en-US" altLang="ko-KR" sz="2400" b="1" dirty="0" smtClean="0">
                <a:ea typeface="굴림" charset="-127"/>
              </a:rPr>
              <a:t> 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변수의 부호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6328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변수의 부호와 절대값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변수 또는 수식 결과의 값이 양수이면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음수이면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로 계산</a:t>
            </a:r>
            <a:endParaRPr lang="en-US" altLang="ko-KR" sz="2000" dirty="0" smtClean="0"/>
          </a:p>
          <a:p>
            <a:r>
              <a:rPr lang="ko-KR" altLang="en-US" sz="2000" dirty="0" smtClean="0"/>
              <a:t>절대 값</a:t>
            </a:r>
            <a:r>
              <a:rPr lang="en-US" altLang="ko-KR" sz="2000" dirty="0" smtClean="0"/>
              <a:t>(absolute value)</a:t>
            </a:r>
            <a:r>
              <a:rPr lang="ko-KR" altLang="en-US" sz="2000" dirty="0" smtClean="0"/>
              <a:t>을 이용</a:t>
            </a:r>
            <a:endParaRPr lang="ko-KR" altLang="en-US" sz="2000" b="1" dirty="0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36912"/>
            <a:ext cx="552902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5013176"/>
            <a:ext cx="6552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2.2.1]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변수의 부호를 계산하는 매크로 함수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636510"/>
            <a:ext cx="5004048" cy="322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35496" y="5445224"/>
            <a:ext cx="2376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2.2.1]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76328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표 </a:t>
            </a:r>
            <a:r>
              <a:rPr lang="en-US" altLang="ko-KR" sz="2000" b="1" dirty="0" smtClean="0"/>
              <a:t>2-5] </a:t>
            </a:r>
            <a:r>
              <a:rPr lang="ko-KR" altLang="en-US" sz="2000" b="1" dirty="0" smtClean="0"/>
              <a:t>절대값을 계산하는 라이브러리 함수들</a:t>
            </a:r>
            <a:endParaRPr lang="en-US" altLang="ko-KR" sz="2000" b="1" dirty="0" smtClean="0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32141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9552" y="3645024"/>
            <a:ext cx="31683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부호를 계산하는 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FF0000"/>
                </a:solidFill>
              </a:rPr>
              <a:t>사용자  정의 함수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표시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29000"/>
            <a:ext cx="4320480" cy="254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부호 바꾸기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정수형 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 저장된 값이 음수이면 양수로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양수이면 음수로</a:t>
            </a: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772816"/>
            <a:ext cx="6552729" cy="201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504" y="4541058"/>
            <a:ext cx="7920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2.2.2]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부호연산자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(-)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이용하여 입력된 정수의 부호 바꾸기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1617" y="2924944"/>
            <a:ext cx="4912383" cy="372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107504" y="5045114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2.2.2]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00056" cy="868362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변수의 부호 바꾸기</a:t>
            </a:r>
            <a:r>
              <a:rPr lang="en-US" altLang="ko-KR" dirty="0" smtClean="0">
                <a:ea typeface="굴림" charset="-127"/>
              </a:rPr>
              <a:t>(</a:t>
            </a:r>
            <a:r>
              <a:rPr lang="ko-KR" altLang="en-US" dirty="0" smtClean="0">
                <a:ea typeface="굴림" charset="-127"/>
              </a:rPr>
              <a:t>보수이용</a:t>
            </a:r>
            <a:r>
              <a:rPr lang="en-US" altLang="ko-KR" dirty="0" smtClean="0">
                <a:ea typeface="굴림" charset="-127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12776"/>
            <a:ext cx="835292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음수 또는 양수를 구분하는 부호는 데이터의 최상위 비트</a:t>
            </a:r>
            <a:r>
              <a:rPr lang="en-US" altLang="ko-KR" sz="2000" dirty="0" smtClean="0"/>
              <a:t>(MSB : most significant bit)</a:t>
            </a:r>
            <a:r>
              <a:rPr lang="ko-KR" altLang="en-US" sz="2000" dirty="0" smtClean="0"/>
              <a:t>값을 가지고 판단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따라서 부호를 바꾸는 또 다른 방법은 보수 연산자</a:t>
            </a:r>
            <a:r>
              <a:rPr lang="en-US" altLang="ko-KR" sz="2000" dirty="0" smtClean="0"/>
              <a:t>(~)</a:t>
            </a:r>
            <a:r>
              <a:rPr lang="ko-KR" altLang="en-US" sz="2000" dirty="0" smtClean="0"/>
              <a:t>를 이용하여 부호 비트의 값을 반전시키는 것</a:t>
            </a:r>
          </a:p>
        </p:txBody>
      </p:sp>
      <p:pic>
        <p:nvPicPr>
          <p:cNvPr id="808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85331"/>
            <a:ext cx="7120180" cy="91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77072"/>
            <a:ext cx="796271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5457418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보수는 모든 </a:t>
            </a:r>
            <a:r>
              <a:rPr lang="en-US" altLang="ko-KR" sz="2000" dirty="0" smtClean="0"/>
              <a:t>bit</a:t>
            </a:r>
            <a:r>
              <a:rPr lang="ko-KR" altLang="en-US" sz="2000" dirty="0" smtClean="0"/>
              <a:t>를 반전시키므로 실제 계산에서는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더해 주어야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6672"/>
            <a:ext cx="4644008" cy="36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544" y="5909210"/>
            <a:ext cx="7704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2.2.3]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보수 연산자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(~)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이용하여 입력된 정수의 부호 바꾸기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467544" y="6341258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2.2.3]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예제 </a:t>
            </a:r>
            <a:r>
              <a:rPr lang="en-US" altLang="ko-KR" dirty="0" smtClean="0">
                <a:ea typeface="굴림" charset="-127"/>
              </a:rPr>
              <a:t>2.1.1]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1385481"/>
            <a:ext cx="8287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/>
              <a:t>예제 </a:t>
            </a:r>
            <a:r>
              <a:rPr lang="en-US" altLang="ko-KR" sz="2000" dirty="0"/>
              <a:t>2.1.1]</a:t>
            </a:r>
            <a:r>
              <a:rPr lang="ko-KR" altLang="en-US" sz="2000" dirty="0"/>
              <a:t>과 </a:t>
            </a:r>
            <a:r>
              <a:rPr lang="en-US" altLang="ko-KR" sz="2000" dirty="0"/>
              <a:t>[</a:t>
            </a:r>
            <a:r>
              <a:rPr lang="ko-KR" altLang="en-US" sz="2000" dirty="0"/>
              <a:t>예제 </a:t>
            </a:r>
            <a:r>
              <a:rPr lang="en-US" altLang="ko-KR" sz="2000" dirty="0"/>
              <a:t>2.1.2]</a:t>
            </a:r>
            <a:r>
              <a:rPr lang="ko-KR" altLang="en-US" sz="2000" dirty="0"/>
              <a:t>의 실행결과는 같지만 </a:t>
            </a:r>
            <a:endParaRPr lang="en-US" altLang="ko-KR" sz="2000" dirty="0" smtClean="0"/>
          </a:p>
          <a:p>
            <a:r>
              <a:rPr lang="ko-KR" altLang="en-US" sz="2000" dirty="0" smtClean="0"/>
              <a:t>실제 </a:t>
            </a:r>
            <a:r>
              <a:rPr lang="ko-KR" altLang="en-US" sz="2000" dirty="0"/>
              <a:t>메모리에 저장되는 위치는 </a:t>
            </a:r>
            <a:r>
              <a:rPr lang="ko-KR" altLang="en-US" sz="2000" dirty="0" smtClean="0"/>
              <a:t>차이가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374846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3888432" cy="447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smtClean="0"/>
              <a:t>나눗셈과 나머지 계산 함수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412776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나눗셈과 나머지에 관련된 라이브러리 함수들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706786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5909210"/>
            <a:ext cx="6696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2.2.4]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나눗셈과 나머지 함수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(div,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ldiv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modf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fmod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8679"/>
            <a:ext cx="7020273" cy="523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544" y="6269250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2.2.4]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9876" name="_x82555232" descr="EMB00000a44102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3975" y="1196752"/>
            <a:ext cx="5084529" cy="1080120"/>
          </a:xfrm>
          <a:prstGeom prst="rect">
            <a:avLst/>
          </a:prstGeom>
          <a:noFill/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3528" y="1412776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smtClean="0"/>
              <a:t>지수와 로그 관련 라이브러리 함수</a:t>
            </a:r>
            <a:endParaRPr lang="ko-KR" altLang="en-US" sz="2000" dirty="0" smtClean="0"/>
          </a:p>
        </p:txBody>
      </p:sp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360096" cy="868362"/>
          </a:xfrm>
        </p:spPr>
        <p:txBody>
          <a:bodyPr/>
          <a:lstStyle/>
          <a:p>
            <a:r>
              <a:rPr lang="en-US" altLang="ko-KR" dirty="0" smtClean="0"/>
              <a:t>2.2.3 </a:t>
            </a:r>
            <a:r>
              <a:rPr lang="ko-KR" altLang="en-US" dirty="0" smtClean="0"/>
              <a:t>지수와 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삼각함수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740147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7544" y="5517232"/>
            <a:ext cx="74888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2.2.5]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지수와 로그 함수의 사용 예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181" y="908720"/>
            <a:ext cx="622881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3528" y="116632"/>
            <a:ext cx="8299300" cy="1872208"/>
            <a:chOff x="179512" y="836712"/>
            <a:chExt cx="8299300" cy="1872208"/>
          </a:xfrm>
        </p:grpSpPr>
        <p:pic>
          <p:nvPicPr>
            <p:cNvPr id="78851" name="_x82778040" descr="EMB00000a4410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64087" y="836712"/>
              <a:ext cx="3114725" cy="1872208"/>
            </a:xfrm>
            <a:prstGeom prst="rect">
              <a:avLst/>
            </a:prstGeom>
            <a:noFill/>
          </p:spPr>
        </p:pic>
        <p:pic>
          <p:nvPicPr>
            <p:cNvPr id="788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9512" y="908720"/>
              <a:ext cx="5019101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7544" y="6053226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2.2.5]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528" y="1412776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삼각 함수와 관련된 라이브러리 함수들</a:t>
            </a:r>
          </a:p>
        </p:txBody>
      </p:sp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삼각 함수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641634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94187" y="1268760"/>
            <a:ext cx="7822344" cy="3672408"/>
            <a:chOff x="1294187" y="1268760"/>
            <a:chExt cx="7822344" cy="3672408"/>
          </a:xfrm>
        </p:grpSpPr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4187" y="1268760"/>
              <a:ext cx="7822344" cy="367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27" name="_x125405536" descr="EMB00000a441136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6156176" y="1631218"/>
              <a:ext cx="2547914" cy="2373846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544" y="5517232"/>
            <a:ext cx="8136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2.2.6]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라디안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범위가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-1~1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인 경우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sin(x)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와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cos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(x),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결과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/>
              <a:t>2.2.4 </a:t>
            </a:r>
            <a:r>
              <a:rPr lang="ko-KR" altLang="en-US" dirty="0" smtClean="0"/>
              <a:t>정수부분과 </a:t>
            </a:r>
            <a:r>
              <a:rPr lang="ko-KR" altLang="en-US" dirty="0" err="1" smtClean="0"/>
              <a:t>소수이하</a:t>
            </a:r>
            <a:r>
              <a:rPr lang="ko-KR" altLang="en-US" dirty="0" smtClean="0"/>
              <a:t> 분리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340768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방법 </a:t>
            </a:r>
            <a:r>
              <a:rPr lang="en-US" altLang="ko-KR" sz="2000" b="1" dirty="0" smtClean="0"/>
              <a:t>1 : </a:t>
            </a:r>
            <a:r>
              <a:rPr lang="ko-KR" altLang="en-US" sz="2000" b="1" dirty="0" smtClean="0"/>
              <a:t>형 변환을 이용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직관적인 방법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방법 </a:t>
            </a:r>
            <a:r>
              <a:rPr lang="en-US" altLang="ko-KR" sz="2000" b="1" dirty="0" smtClean="0"/>
              <a:t>2 : </a:t>
            </a:r>
            <a:r>
              <a:rPr lang="ko-KR" altLang="en-US" sz="2000" b="1" dirty="0" smtClean="0"/>
              <a:t>라이브러리 함수 </a:t>
            </a:r>
            <a:r>
              <a:rPr lang="en-US" altLang="ko-KR" sz="2000" b="1" dirty="0" err="1" smtClean="0"/>
              <a:t>modf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를 이용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2204864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1 : </a:t>
            </a:r>
            <a:r>
              <a:rPr lang="ko-KR" altLang="en-US" sz="2000" dirty="0" smtClean="0"/>
              <a:t>형 변환을 이용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명시적 형 변환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캐스트 연산자</a:t>
            </a:r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36912"/>
            <a:ext cx="6686457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5189130"/>
            <a:ext cx="6552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2.2.7]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명시적 형 변환을 이용한 정수 부분의 분리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115443"/>
            <a:ext cx="4644380" cy="374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467544" y="5693186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2.2.7]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340768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방법 </a:t>
            </a:r>
            <a:r>
              <a:rPr lang="en-US" altLang="ko-KR" sz="2000" b="1" dirty="0" smtClean="0"/>
              <a:t>2 : </a:t>
            </a:r>
            <a:r>
              <a:rPr lang="ko-KR" altLang="en-US" sz="2000" b="1" dirty="0" smtClean="0"/>
              <a:t>라이브러리 함수 </a:t>
            </a:r>
            <a:r>
              <a:rPr lang="en-US" altLang="ko-KR" sz="2000" b="1" dirty="0" err="1" smtClean="0"/>
              <a:t>modf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를 이용</a:t>
            </a:r>
            <a:endParaRPr lang="en-US" altLang="ko-KR" sz="2000" b="1" dirty="0" smtClean="0"/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747433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544" y="5157192"/>
            <a:ext cx="6840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2.2.8]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함수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modf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이용한 정수부분과 소수부분 분리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7544" y="5693186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2.2.8]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실행결과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269453"/>
            <a:ext cx="4390256" cy="327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5779" name="_x90345728" descr="EMB00000a441242"/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1709142" y="3717032"/>
            <a:ext cx="2862858" cy="1224136"/>
          </a:xfrm>
          <a:prstGeom prst="rect">
            <a:avLst/>
          </a:prstGeom>
          <a:noFill/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2.2.5 </a:t>
            </a:r>
            <a:r>
              <a:rPr lang="ko-KR" altLang="en-US" dirty="0" smtClean="0"/>
              <a:t>숫자와 </a:t>
            </a:r>
            <a:r>
              <a:rPr lang="ko-KR" altLang="en-US" dirty="0" err="1" smtClean="0"/>
              <a:t>자리수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340768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실수형</a:t>
            </a:r>
            <a:r>
              <a:rPr lang="ko-KR" altLang="en-US" sz="2000" b="1" dirty="0" smtClean="0"/>
              <a:t>  숫자에 대해서 정수부분의 자리수가 몇 자리인가를 계산</a:t>
            </a:r>
            <a:endParaRPr lang="ko-KR" altLang="en-US" sz="20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536" y="1988840"/>
            <a:ext cx="835292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정수부분의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계산하는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1 : 10</a:t>
            </a:r>
            <a:r>
              <a:rPr lang="ko-KR" altLang="en-US" sz="2000" dirty="0" smtClean="0"/>
              <a:t>으로 나눈 횟수 계산</a:t>
            </a:r>
            <a:endParaRPr lang="en-US" altLang="ko-KR" sz="2000" dirty="0" smtClean="0"/>
          </a:p>
          <a:p>
            <a:r>
              <a:rPr lang="en-US" altLang="ko-KR" sz="2000" dirty="0" smtClean="0"/>
              <a:t>              0</a:t>
            </a:r>
            <a:r>
              <a:rPr lang="ko-KR" altLang="en-US" sz="2000" dirty="0" smtClean="0"/>
              <a:t>보다 클 때 까지 계속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으로 나누어가면서 나눈 횟수로 </a:t>
            </a:r>
            <a:endParaRPr lang="en-US" altLang="ko-KR" sz="2000" dirty="0" smtClean="0"/>
          </a:p>
          <a:p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전체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계산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 : </a:t>
            </a:r>
            <a:r>
              <a:rPr lang="ko-KR" altLang="en-US" sz="2000" dirty="0" smtClean="0"/>
              <a:t>로그함수</a:t>
            </a:r>
            <a:r>
              <a:rPr lang="en-US" altLang="ko-KR" sz="2000" dirty="0" smtClean="0"/>
              <a:t>(log10)</a:t>
            </a:r>
            <a:r>
              <a:rPr lang="ko-KR" altLang="en-US" sz="2000" dirty="0" smtClean="0"/>
              <a:t>를 이용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로그의 성질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3 : </a:t>
            </a:r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itoa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ltoa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이용</a:t>
            </a:r>
            <a:endParaRPr lang="en-US" altLang="ko-KR" sz="2000" dirty="0" smtClean="0"/>
          </a:p>
          <a:p>
            <a:endParaRPr lang="ko-KR" altLang="en-US" sz="2000" dirty="0" smtClean="0"/>
          </a:p>
        </p:txBody>
      </p:sp>
      <p:pic>
        <p:nvPicPr>
          <p:cNvPr id="983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861049"/>
            <a:ext cx="1872208" cy="123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16080" cy="868362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1] 10</a:t>
            </a:r>
            <a:r>
              <a:rPr lang="ko-KR" altLang="en-US" dirty="0" smtClean="0"/>
              <a:t>으로 나눈 횟수 계산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829" y="1052736"/>
            <a:ext cx="447868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4571999" cy="95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467544" y="5157192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2.2.9]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512" y="1732746"/>
            <a:ext cx="37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정수 </a:t>
            </a:r>
            <a:r>
              <a:rPr lang="en-US" altLang="ko-KR" sz="2000" dirty="0" smtClean="0"/>
              <a:t>1234</a:t>
            </a:r>
            <a:r>
              <a:rPr lang="ko-KR" altLang="en-US" sz="2000" dirty="0" smtClean="0"/>
              <a:t>는 몇 자리 정수인가</a:t>
            </a:r>
            <a:r>
              <a:rPr lang="en-US" altLang="ko-KR" sz="2000" dirty="0" smtClean="0"/>
              <a:t>?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340768"/>
            <a:ext cx="410445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2.2.10] </a:t>
            </a:r>
            <a:r>
              <a:rPr lang="ko-KR" altLang="en-US" sz="2000" dirty="0" smtClean="0"/>
              <a:t>양수 또는 음수에 대해  정수부분의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계산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입력된 정수에 대해 절대값</a:t>
            </a:r>
            <a:r>
              <a:rPr lang="en-US" altLang="ko-KR" sz="2000" dirty="0" smtClean="0"/>
              <a:t>(absolute value)</a:t>
            </a:r>
            <a:r>
              <a:rPr lang="ko-KR" altLang="en-US" sz="2000" dirty="0" smtClean="0"/>
              <a:t>을 이용</a:t>
            </a:r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2656"/>
            <a:ext cx="4464496" cy="651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467544" y="5157192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2.2.10]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방법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상용로그 이용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7" y="1412776"/>
            <a:ext cx="2000293" cy="132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7170" y="1340768"/>
            <a:ext cx="678932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5589240"/>
            <a:ext cx="90286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504" y="5189130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smtClean="0"/>
              <a:t>일반화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예제 </a:t>
            </a:r>
            <a:r>
              <a:rPr lang="en-US" altLang="ko-KR" dirty="0" smtClean="0">
                <a:ea typeface="굴림" charset="-127"/>
              </a:rPr>
              <a:t>2.2.11]</a:t>
            </a:r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683383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323528" y="5805264"/>
            <a:ext cx="31683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2.2.10]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예제 </a:t>
            </a:r>
            <a:r>
              <a:rPr lang="en-US" altLang="ko-KR" dirty="0" smtClean="0">
                <a:ea typeface="굴림" charset="-127"/>
              </a:rPr>
              <a:t>2.1.2]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176464" cy="399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1727" y="1340768"/>
            <a:ext cx="423105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520" y="5445224"/>
            <a:ext cx="4536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589240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line 09</a:t>
            </a:r>
            <a:r>
              <a:rPr lang="ko-KR" altLang="en-US" sz="2000" dirty="0"/>
              <a:t>에서 </a:t>
            </a:r>
            <a:r>
              <a:rPr lang="en-US" altLang="ko-KR" sz="2000" dirty="0"/>
              <a:t>t+2 </a:t>
            </a:r>
            <a:r>
              <a:rPr lang="en-US" altLang="ko-KR" sz="2000" dirty="0" smtClean="0"/>
              <a:t>: t</a:t>
            </a:r>
            <a:r>
              <a:rPr lang="ko-KR" altLang="en-US" sz="2000" dirty="0"/>
              <a:t>가 가리키는 주소 이후의 </a:t>
            </a:r>
            <a:r>
              <a:rPr lang="en-US" altLang="ko-KR" sz="2000" dirty="0"/>
              <a:t>2</a:t>
            </a:r>
            <a:r>
              <a:rPr lang="ko-KR" altLang="en-US" sz="2000" dirty="0"/>
              <a:t>번째 위치를 </a:t>
            </a:r>
            <a:r>
              <a:rPr lang="ko-KR" altLang="en-US" sz="2000" dirty="0" smtClean="0"/>
              <a:t>가리킨다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518" y="4246215"/>
            <a:ext cx="6538762" cy="148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방법 </a:t>
            </a:r>
            <a:r>
              <a:rPr lang="en-US" altLang="ko-KR" dirty="0" smtClean="0">
                <a:ea typeface="굴림" charset="-127"/>
              </a:rPr>
              <a:t>3] </a:t>
            </a:r>
            <a:r>
              <a:rPr lang="ko-KR" altLang="en-US" dirty="0" smtClean="0">
                <a:ea typeface="굴림" charset="-127"/>
              </a:rPr>
              <a:t>함수 </a:t>
            </a:r>
            <a:r>
              <a:rPr lang="en-US" altLang="ko-KR" dirty="0" err="1" smtClean="0">
                <a:ea typeface="굴림" charset="-127"/>
              </a:rPr>
              <a:t>itoa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ea typeface="굴림" charset="-127"/>
              </a:rPr>
              <a:t>ltoa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이용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512" y="126876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라이브러리 함수를 이용하여 십진정수를 </a:t>
            </a:r>
            <a:r>
              <a:rPr lang="en-US" altLang="ko-KR" sz="2000" dirty="0" smtClean="0"/>
              <a:t>k </a:t>
            </a:r>
            <a:r>
              <a:rPr lang="ko-KR" altLang="en-US" sz="2000" dirty="0" smtClean="0"/>
              <a:t>진법의 문자열로 변환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십진정수에 대한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계산하는 방법으로 십진정수를 해당 진법의 문자열로 변환하여 문자열의 길이를 계산할 수 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해당 진법의 문자열로 변환할 때 함수 </a:t>
            </a:r>
            <a:r>
              <a:rPr lang="en-US" altLang="ko-KR" sz="2000" dirty="0" err="1" smtClean="0"/>
              <a:t>itoa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ltoa</a:t>
            </a:r>
            <a:r>
              <a:rPr lang="ko-KR" altLang="en-US" sz="2000" dirty="0" smtClean="0"/>
              <a:t>를 이용하며 문자열의 길이는 함수 </a:t>
            </a:r>
            <a:r>
              <a:rPr lang="en-US" altLang="ko-KR" sz="2000" dirty="0" err="1" smtClean="0"/>
              <a:t>strlen</a:t>
            </a:r>
            <a:r>
              <a:rPr lang="ko-KR" altLang="en-US" sz="2000" dirty="0" smtClean="0"/>
              <a:t>을 이용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함수들의 사용방법은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2.1.14]</a:t>
            </a:r>
            <a:r>
              <a:rPr lang="ko-KR" altLang="en-US" sz="2000" dirty="0" smtClean="0"/>
              <a:t>를 참고</a:t>
            </a:r>
            <a:endParaRPr lang="ko-KR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5536" y="5877272"/>
            <a:ext cx="6408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2.1.14]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숫자를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진수 문자열로 변환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itoa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ltoa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2656"/>
            <a:ext cx="759013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sz="3000" dirty="0" smtClean="0"/>
              <a:t>2.2.6 round up, round down, </a:t>
            </a:r>
            <a:r>
              <a:rPr lang="ko-KR" altLang="en-US" sz="3000" dirty="0" smtClean="0"/>
              <a:t>반올림 </a:t>
            </a:r>
            <a:endParaRPr lang="en-US" altLang="ko-KR" sz="3000" dirty="0" smtClean="0">
              <a:ea typeface="굴림" charset="-127"/>
            </a:endParaRPr>
          </a:p>
        </p:txBody>
      </p:sp>
      <p:pic>
        <p:nvPicPr>
          <p:cNvPr id="931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592537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77072"/>
            <a:ext cx="278061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780928"/>
            <a:ext cx="5124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75806" y="4760937"/>
            <a:ext cx="52006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반올림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23528" y="1340768"/>
            <a:ext cx="85689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반올림</a:t>
            </a:r>
            <a:r>
              <a:rPr lang="en-US" altLang="ko-KR" sz="2000" dirty="0" smtClean="0"/>
              <a:t>(round off to the nearest integer)</a:t>
            </a:r>
            <a:r>
              <a:rPr lang="ko-KR" altLang="en-US" sz="2000" dirty="0" smtClean="0"/>
              <a:t>의 처리순서는 먼저 반올림을 할 자리수를 찾고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자리의 숫자가 </a:t>
            </a:r>
            <a:r>
              <a:rPr lang="en-US" altLang="ko-KR" sz="2000" dirty="0" smtClean="0"/>
              <a:t>5 </a:t>
            </a:r>
            <a:r>
              <a:rPr lang="ko-KR" altLang="en-US" sz="2000" dirty="0" smtClean="0"/>
              <a:t>이상이면 상위의 자리에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을 더하고 그 이하 자리수는 모두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바꾼다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그러나 해당 자리 숫자가 </a:t>
            </a:r>
            <a:r>
              <a:rPr lang="en-US" altLang="ko-KR" sz="2000" dirty="0" smtClean="0"/>
              <a:t>4 </a:t>
            </a:r>
            <a:r>
              <a:rPr lang="ko-KR" altLang="en-US" sz="2000" dirty="0" smtClean="0"/>
              <a:t>이하이면 해당 </a:t>
            </a:r>
            <a:r>
              <a:rPr lang="ko-KR" altLang="en-US" sz="2000" dirty="0" err="1" smtClean="0"/>
              <a:t>자리수</a:t>
            </a:r>
            <a:r>
              <a:rPr lang="ko-KR" altLang="en-US" sz="2000" dirty="0" smtClean="0"/>
              <a:t> 이하의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모두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바꾼다</a:t>
            </a:r>
            <a:endParaRPr lang="ko-KR" altLang="en-US" sz="2000" dirty="0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57705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23" y="4221088"/>
            <a:ext cx="79826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528" y="5405154"/>
            <a:ext cx="83529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/>
              <a:t>위의 결과는 음수에 대해서 잘못 계산함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dirty="0" smtClean="0"/>
              <a:t>소수 이하 </a:t>
            </a:r>
            <a:r>
              <a:rPr lang="ko-KR" altLang="en-US" sz="2000" dirty="0" err="1" smtClean="0"/>
              <a:t>첫째자리</a:t>
            </a:r>
            <a:r>
              <a:rPr lang="ko-KR" altLang="en-US" sz="2000" dirty="0" smtClean="0"/>
              <a:t> 반올림을 계산한다면 함수 </a:t>
            </a:r>
            <a:r>
              <a:rPr lang="en-US" altLang="ko-KR" sz="2000" dirty="0" smtClean="0"/>
              <a:t>ceil</a:t>
            </a:r>
            <a:r>
              <a:rPr lang="ko-KR" altLang="en-US" sz="2000" dirty="0" smtClean="0"/>
              <a:t>을 이용할 수 없고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대신 함수 </a:t>
            </a:r>
            <a:r>
              <a:rPr lang="en-US" altLang="ko-KR" sz="2000" dirty="0" smtClean="0"/>
              <a:t>floor</a:t>
            </a:r>
            <a:r>
              <a:rPr lang="ko-KR" altLang="en-US" sz="2000" dirty="0" smtClean="0"/>
              <a:t>를 이용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예제 </a:t>
            </a:r>
            <a:r>
              <a:rPr lang="en-US" altLang="ko-KR" dirty="0" smtClean="0">
                <a:ea typeface="굴림" charset="-127"/>
              </a:rPr>
              <a:t>2.2.12]</a:t>
            </a: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547750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138" name="_x88874856" descr="EMB00000a4415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700808"/>
            <a:ext cx="3423776" cy="2520280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16080" cy="868362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연습문제</a:t>
            </a:r>
            <a:r>
              <a:rPr lang="en-US" altLang="ko-KR" dirty="0" smtClean="0">
                <a:ea typeface="굴림" charset="-127"/>
              </a:rPr>
              <a:t>]                 page 85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475656" y="357166"/>
            <a:ext cx="7668344" cy="868362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2.3 </a:t>
            </a:r>
            <a:r>
              <a:rPr lang="ko-KR" altLang="en-US" dirty="0" smtClean="0">
                <a:ea typeface="굴림" charset="-127"/>
              </a:rPr>
              <a:t>시간과 날짜와 관련된 함수들 </a:t>
            </a:r>
            <a:endParaRPr lang="en-US" altLang="ko-KR" dirty="0" smtClean="0">
              <a:ea typeface="굴림" charset="-127"/>
            </a:endParaRPr>
          </a:p>
        </p:txBody>
      </p:sp>
      <p:sp useBgFill="1">
        <p:nvSpPr>
          <p:cNvPr id="26655" name="AutoShape 31"/>
          <p:cNvSpPr>
            <a:spLocks noChangeArrowheads="1"/>
          </p:cNvSpPr>
          <p:nvPr/>
        </p:nvSpPr>
        <p:spPr bwMode="auto">
          <a:xfrm>
            <a:off x="2195530" y="1556792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2.3.1 </a:t>
            </a:r>
            <a:r>
              <a:rPr lang="ko-KR" altLang="en-US" sz="2400" b="1" dirty="0" smtClean="0">
                <a:ea typeface="굴림" charset="-127"/>
              </a:rPr>
              <a:t>현재 날짜와 시간을 출력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11273" name="Rectangle 32"/>
          <p:cNvSpPr>
            <a:spLocks noChangeArrowheads="1"/>
          </p:cNvSpPr>
          <p:nvPr/>
        </p:nvSpPr>
        <p:spPr bwMode="gray">
          <a:xfrm>
            <a:off x="1219200" y="49037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ea typeface="굴림" charset="-127"/>
              </a:rPr>
              <a:t>TEXT</a:t>
            </a:r>
          </a:p>
        </p:txBody>
      </p:sp>
      <p:sp useBgFill="1">
        <p:nvSpPr>
          <p:cNvPr id="43" name="AutoShape 31"/>
          <p:cNvSpPr>
            <a:spLocks noChangeArrowheads="1"/>
          </p:cNvSpPr>
          <p:nvPr/>
        </p:nvSpPr>
        <p:spPr bwMode="auto">
          <a:xfrm>
            <a:off x="2195530" y="2395736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2.3.2 </a:t>
            </a:r>
            <a:r>
              <a:rPr lang="ko-KR" altLang="en-US" sz="2400" b="1" dirty="0" smtClean="0">
                <a:ea typeface="굴림" charset="-127"/>
              </a:rPr>
              <a:t>시간 차이의 계산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4" name="AutoShape 31"/>
          <p:cNvSpPr>
            <a:spLocks noChangeArrowheads="1"/>
          </p:cNvSpPr>
          <p:nvPr/>
        </p:nvSpPr>
        <p:spPr bwMode="auto">
          <a:xfrm>
            <a:off x="2215480" y="3259832"/>
            <a:ext cx="4876800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2.3.3 </a:t>
            </a:r>
            <a:r>
              <a:rPr lang="ko-KR" altLang="en-US" sz="2400" b="1" dirty="0" smtClean="0">
                <a:ea typeface="굴림" charset="-127"/>
              </a:rPr>
              <a:t>시간을 지연 시키는 함수</a:t>
            </a:r>
            <a:endParaRPr lang="en-US" altLang="ko-KR" sz="2400" b="1" dirty="0">
              <a:ea typeface="굴림" charset="-127"/>
            </a:endParaRPr>
          </a:p>
        </p:txBody>
      </p:sp>
      <p:sp useBgFill="1">
        <p:nvSpPr>
          <p:cNvPr id="45" name="AutoShape 31"/>
          <p:cNvSpPr>
            <a:spLocks noChangeArrowheads="1"/>
          </p:cNvSpPr>
          <p:nvPr/>
        </p:nvSpPr>
        <p:spPr bwMode="auto">
          <a:xfrm>
            <a:off x="2215480" y="4123928"/>
            <a:ext cx="5524872" cy="45720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2400" b="1" dirty="0" smtClean="0">
                <a:ea typeface="굴림" charset="-127"/>
              </a:rPr>
              <a:t>2.3.4 </a:t>
            </a:r>
            <a:r>
              <a:rPr lang="ko-KR" altLang="en-US" sz="2400" b="1" dirty="0" smtClean="0">
                <a:ea typeface="굴림" charset="-127"/>
              </a:rPr>
              <a:t>날짜 수와 요일 계산</a:t>
            </a:r>
            <a:endParaRPr lang="en-US" altLang="ko-KR" sz="2400" b="1" dirty="0">
              <a:ea typeface="굴림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664" y="274638"/>
            <a:ext cx="7596336" cy="868362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2.3 </a:t>
            </a:r>
            <a:r>
              <a:rPr lang="ko-KR" altLang="en-US" dirty="0" smtClean="0">
                <a:ea typeface="굴림" charset="-127"/>
              </a:rPr>
              <a:t>시간과 날짜와 관련된 함수들 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340768"/>
            <a:ext cx="89289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특정일 사이의 날짜 수 계산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 차이 계산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라이브러리 함수들</a:t>
            </a:r>
            <a:endParaRPr lang="ko-KR" altLang="en-US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6408712" cy="385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en-US" altLang="ko-KR" dirty="0" smtClean="0"/>
              <a:t>2.3.1 </a:t>
            </a:r>
            <a:r>
              <a:rPr lang="ko-KR" altLang="en-US" dirty="0" smtClean="0"/>
              <a:t>현재 날짜와 시간을 출력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340768"/>
            <a:ext cx="892899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현재의 날짜와 시간을 출력하는 두 가지 방법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1] </a:t>
            </a:r>
            <a:r>
              <a:rPr lang="ko-KR" altLang="en-US" sz="2000" dirty="0" smtClean="0"/>
              <a:t>현재의 시간과 날짜를 하나로 묶어서 문자열로 처리</a:t>
            </a:r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2] </a:t>
            </a:r>
            <a:r>
              <a:rPr lang="ko-KR" altLang="en-US" sz="2000" dirty="0" smtClean="0"/>
              <a:t>시간과 날짜를 요소 별로 구분하여 출력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구조체 이용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방법 </a:t>
            </a:r>
            <a:r>
              <a:rPr lang="en-US" altLang="ko-KR" sz="2500" dirty="0" smtClean="0"/>
              <a:t>1] </a:t>
            </a:r>
            <a:r>
              <a:rPr lang="ko-KR" altLang="en-US" sz="2500" dirty="0" smtClean="0"/>
              <a:t>현재의 시간과 날짜를 하나로 묶어서 문자열로 처리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196752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time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localtime</a:t>
            </a:r>
            <a:r>
              <a:rPr lang="ko-KR" altLang="en-US" sz="2000" dirty="0" smtClean="0"/>
              <a:t>을 사용</a:t>
            </a:r>
            <a:endParaRPr lang="ko-KR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66008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5805264"/>
            <a:ext cx="8496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2.3.1]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날짜와 시간을 문자열로 출력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(time,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localtime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asctime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ctime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107504" y="6269250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2.3.1]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132931"/>
            <a:ext cx="56959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00056" cy="868362"/>
          </a:xfrm>
        </p:spPr>
        <p:txBody>
          <a:bodyPr/>
          <a:lstStyle/>
          <a:p>
            <a:r>
              <a:rPr lang="en-US" altLang="ko-KR" sz="2500" dirty="0" smtClean="0">
                <a:ea typeface="굴림" charset="-127"/>
              </a:rPr>
              <a:t>[</a:t>
            </a:r>
            <a:r>
              <a:rPr lang="ko-KR" altLang="en-US" sz="2500" dirty="0" smtClean="0">
                <a:ea typeface="굴림" charset="-127"/>
              </a:rPr>
              <a:t>방법 </a:t>
            </a:r>
            <a:r>
              <a:rPr lang="en-US" altLang="ko-KR" sz="2500" dirty="0" smtClean="0">
                <a:ea typeface="굴림" charset="-127"/>
              </a:rPr>
              <a:t>2] </a:t>
            </a:r>
            <a:r>
              <a:rPr lang="ko-KR" altLang="en-US" sz="2500" dirty="0" smtClean="0"/>
              <a:t>날짜와 시간을 단위 </a:t>
            </a:r>
            <a:r>
              <a:rPr lang="ko-KR" altLang="en-US" sz="2500" dirty="0" err="1" smtClean="0"/>
              <a:t>요소별로</a:t>
            </a:r>
            <a:r>
              <a:rPr lang="ko-KR" altLang="en-US" sz="2500" dirty="0" smtClean="0"/>
              <a:t> 구분하여 출력하는 방법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340768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localtime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tm</a:t>
            </a:r>
            <a:r>
              <a:rPr lang="ko-KR" altLang="en-US" sz="2000" dirty="0" smtClean="0"/>
              <a:t>이라는 하는 구조체 포인터</a:t>
            </a:r>
            <a:endParaRPr lang="ko-KR" altLang="en-US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32595"/>
            <a:ext cx="4705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6016" y="1964447"/>
            <a:ext cx="432048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구조체 멤버를 이용하면 날짜에 대해서는 년・월・일로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시간에 대해서는 시・분・초 단위로 구분할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멤버 </a:t>
            </a:r>
            <a:r>
              <a:rPr lang="en-US" altLang="ko-KR" sz="1500" dirty="0" err="1" smtClean="0"/>
              <a:t>tm_mon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월이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으로 변환되므로 월을 출력하고자 할 때는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을 더해 주어야 하며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년도를 나타내는 멤버 </a:t>
            </a:r>
            <a:r>
              <a:rPr lang="en-US" altLang="ko-KR" sz="1500" dirty="0" err="1" smtClean="0"/>
              <a:t>tm_year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1900</a:t>
            </a:r>
            <a:r>
              <a:rPr lang="ko-KR" altLang="en-US" sz="1500" dirty="0" smtClean="0"/>
              <a:t>년 이후의 년 수를 나타내므로 </a:t>
            </a:r>
            <a:r>
              <a:rPr lang="en-US" altLang="ko-KR" sz="1500" dirty="0" smtClean="0"/>
              <a:t>1900</a:t>
            </a:r>
            <a:r>
              <a:rPr lang="ko-KR" altLang="en-US" sz="1500" dirty="0" smtClean="0"/>
              <a:t>을 더해 주어야 한다</a:t>
            </a:r>
            <a:r>
              <a:rPr lang="en-US" altLang="ko-KR" sz="1500" dirty="0" smtClean="0"/>
              <a:t>. </a:t>
            </a:r>
          </a:p>
          <a:p>
            <a:r>
              <a:rPr lang="ko-KR" altLang="en-US" sz="1500" dirty="0" smtClean="0"/>
              <a:t>또한 구조체 변수에 대한 참조는 연산자 </a:t>
            </a:r>
            <a:r>
              <a:rPr lang="en-US" altLang="ko-KR" sz="1500" dirty="0" smtClean="0"/>
              <a:t>-&gt;</a:t>
            </a:r>
            <a:r>
              <a:rPr lang="ko-KR" altLang="en-US" sz="1500" dirty="0" smtClean="0"/>
              <a:t>를 사용</a:t>
            </a:r>
            <a:endParaRPr lang="ko-KR" altLang="en-US" sz="15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7504" y="5805264"/>
            <a:ext cx="8496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2.3.2]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날짜와 시간에 대해 구조체 멤버 별로 구분하여 출력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107504" y="6269250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2.3.2]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실행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734666"/>
            <a:ext cx="67341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69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>
                <a:ea typeface="굴림" charset="-127"/>
              </a:rPr>
              <a:t>printf</a:t>
            </a:r>
            <a:r>
              <a:rPr lang="ko-KR" altLang="en-US" dirty="0" smtClean="0">
                <a:ea typeface="굴림" charset="-127"/>
              </a:rPr>
              <a:t>와 </a:t>
            </a:r>
            <a:r>
              <a:rPr lang="en-US" altLang="ko-KR" dirty="0" err="1" smtClean="0">
                <a:ea typeface="굴림" charset="-127"/>
              </a:rPr>
              <a:t>sprintf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3400" y="1385481"/>
            <a:ext cx="82870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저장할 문자열의 내용과 형식을 지정할 때 함수 </a:t>
            </a:r>
            <a:r>
              <a:rPr lang="en-US" altLang="ko-KR" sz="2000" dirty="0" err="1"/>
              <a:t>sprintf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r>
              <a:rPr lang="ko-KR" altLang="en-US" sz="2000" dirty="0" smtClean="0"/>
              <a:t>함수 </a:t>
            </a:r>
            <a:r>
              <a:rPr lang="en-US" altLang="ko-KR" sz="2000" dirty="0" err="1"/>
              <a:t>sprintf</a:t>
            </a:r>
            <a:r>
              <a:rPr lang="ko-KR" altLang="en-US" sz="2000" dirty="0"/>
              <a:t>는 출력대상이 문자열 버퍼라는 것을 제외하고는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printf</a:t>
            </a:r>
            <a:r>
              <a:rPr lang="ko-KR" altLang="en-US" sz="2000" dirty="0"/>
              <a:t>의 사용방법과 </a:t>
            </a:r>
            <a:r>
              <a:rPr lang="ko-KR" altLang="en-US" sz="2000" dirty="0" smtClean="0"/>
              <a:t>동일</a:t>
            </a:r>
            <a:endParaRPr lang="ko-KR" altLang="en-US" sz="2000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73" y="2708920"/>
            <a:ext cx="831599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2.3.2 </a:t>
            </a:r>
            <a:r>
              <a:rPr lang="ko-KR" altLang="en-US" dirty="0" smtClean="0">
                <a:ea typeface="굴림" charset="-127"/>
              </a:rPr>
              <a:t>시간 차이의 계산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89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시간 차이를 계산하는 방법은 프로그램에서 어떤 동작을 시작하기 직전에 현재의 시간을 저장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동작이 완료된 직후에 현재 시간을 저장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하여</a:t>
            </a:r>
            <a:endParaRPr lang="ko-KR" altLang="en-US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4038" y="2060848"/>
            <a:ext cx="4494146" cy="60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2937138"/>
            <a:ext cx="89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시작 시간과 종료 시간을 확인하는데 있어서 사용할 수 있는 함수로는 </a:t>
            </a:r>
            <a:r>
              <a:rPr lang="en-US" altLang="ko-KR" sz="2000" dirty="0" smtClean="0"/>
              <a:t>time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clock</a:t>
            </a:r>
            <a:r>
              <a:rPr lang="ko-KR" altLang="en-US" sz="2000" dirty="0" smtClean="0"/>
              <a:t>을 사용</a:t>
            </a:r>
            <a:endParaRPr lang="ko-KR" altLang="en-US" sz="2000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993232"/>
            <a:ext cx="6562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340768"/>
            <a:ext cx="892899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언어에서 시간을 나타내는데 있어서 두 가지의 방법 </a:t>
            </a:r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1] </a:t>
            </a:r>
            <a:r>
              <a:rPr lang="ko-KR" altLang="en-US" sz="2000" dirty="0" smtClean="0"/>
              <a:t>달력 시간</a:t>
            </a:r>
            <a:r>
              <a:rPr lang="en-US" altLang="ko-KR" sz="2000" dirty="0" smtClean="0"/>
              <a:t>(calendar time)</a:t>
            </a:r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2] </a:t>
            </a:r>
            <a:r>
              <a:rPr lang="ko-KR" altLang="en-US" sz="2000" dirty="0" smtClean="0"/>
              <a:t>프로세서 시간</a:t>
            </a:r>
            <a:r>
              <a:rPr lang="en-US" altLang="ko-KR" sz="2000" dirty="0" smtClean="0"/>
              <a:t>(processor time)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달력 시간은 시계와 같은 개념으로 함수 </a:t>
            </a:r>
            <a:r>
              <a:rPr lang="en-US" altLang="ko-KR" sz="2000" dirty="0" smtClean="0"/>
              <a:t>time</a:t>
            </a:r>
            <a:r>
              <a:rPr lang="ko-KR" altLang="en-US" sz="2000" dirty="0" smtClean="0"/>
              <a:t>을 사용하고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프로세서 시간은 함수 </a:t>
            </a:r>
            <a:r>
              <a:rPr lang="en-US" altLang="ko-KR" sz="2000" dirty="0" smtClean="0"/>
              <a:t>clock</a:t>
            </a:r>
            <a:r>
              <a:rPr lang="ko-KR" altLang="en-US" sz="2000" dirty="0" smtClean="0"/>
              <a:t>을 사용하는데 어떤 프로세서가 작동하고 있는 동안에 얼마의 시간이 흘렀는지를 계산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clock</a:t>
            </a:r>
            <a:r>
              <a:rPr lang="ko-KR" altLang="en-US" sz="2000" dirty="0" smtClean="0"/>
              <a:t>이 프로세서 시간을 반환하는데 있어서 컴퓨터와 운영체제마다 달라지므로 </a:t>
            </a:r>
            <a:r>
              <a:rPr lang="en-US" altLang="ko-KR" sz="2000" dirty="0" smtClean="0"/>
              <a:t>clock tick </a:t>
            </a:r>
            <a:r>
              <a:rPr lang="ko-KR" altLang="en-US" sz="2000" dirty="0" smtClean="0"/>
              <a:t>값으로 나누어주어야 하는데 이때 사용하는 상수가 </a:t>
            </a:r>
            <a:r>
              <a:rPr lang="en-US" altLang="ko-KR" sz="2000" dirty="0" smtClean="0"/>
              <a:t>CLK_TCK(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CLOCKS_PER_SEC).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clock</a:t>
            </a:r>
            <a:r>
              <a:rPr lang="ko-KR" altLang="en-US" sz="2000" dirty="0" smtClean="0"/>
              <a:t>의 반환 값은 </a:t>
            </a:r>
            <a:r>
              <a:rPr lang="en-US" altLang="ko-KR" sz="2000" b="1" dirty="0" smtClean="0"/>
              <a:t>long</a:t>
            </a:r>
            <a:r>
              <a:rPr lang="ko-KR" altLang="en-US" sz="2000" dirty="0" smtClean="0"/>
              <a:t> 형이므로 프로세서 시간의 차이를 계산할 때 형 변환을 해 주어야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65627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예제 </a:t>
            </a:r>
            <a:r>
              <a:rPr lang="en-US" altLang="ko-KR" sz="2500" dirty="0" smtClean="0"/>
              <a:t>2.3.3] </a:t>
            </a:r>
            <a:r>
              <a:rPr lang="ko-KR" altLang="en-US" sz="2500" dirty="0" smtClean="0"/>
              <a:t>함수 </a:t>
            </a:r>
            <a:r>
              <a:rPr lang="en-US" altLang="ko-KR" sz="2500" dirty="0" smtClean="0"/>
              <a:t>time</a:t>
            </a:r>
            <a:r>
              <a:rPr lang="ko-KR" altLang="en-US" sz="2500" dirty="0" smtClean="0"/>
              <a:t>과 </a:t>
            </a:r>
            <a:r>
              <a:rPr lang="en-US" altLang="ko-KR" sz="2500" dirty="0" smtClean="0"/>
              <a:t>clock</a:t>
            </a:r>
            <a:r>
              <a:rPr lang="ko-KR" altLang="en-US" sz="2500" dirty="0" smtClean="0"/>
              <a:t>의 비교</a:t>
            </a:r>
            <a:endParaRPr lang="en-US" altLang="ko-KR" sz="2500" dirty="0" smtClean="0">
              <a:ea typeface="굴림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34963"/>
            <a:ext cx="58769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8144" y="1340768"/>
            <a:ext cx="309634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반복문은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천만번 순환하는데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순환하기 직전에 변수 </a:t>
            </a:r>
            <a:r>
              <a:rPr lang="en-US" altLang="ko-KR" sz="1600" dirty="0" smtClean="0"/>
              <a:t>start</a:t>
            </a:r>
            <a:r>
              <a:rPr lang="ko-KR" altLang="en-US" sz="1600" dirty="0" smtClean="0"/>
              <a:t>에 현재 시간 값을 저장하고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순환이 끝난 직후에 시간 값을 변수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에 저장하여 그 차이를 계산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 smtClean="0"/>
          </a:p>
          <a:p>
            <a:r>
              <a:rPr lang="ko-KR" altLang="en-US" sz="1600" dirty="0" smtClean="0"/>
              <a:t>왼쪽 프로그램에서 함수 </a:t>
            </a:r>
            <a:r>
              <a:rPr lang="en-US" altLang="ko-KR" sz="1600" dirty="0" smtClean="0"/>
              <a:t>time</a:t>
            </a:r>
            <a:r>
              <a:rPr lang="ko-KR" altLang="en-US" sz="1600" dirty="0" smtClean="0"/>
              <a:t>에 대한 시간 차이를 계산할 때 함수 </a:t>
            </a:r>
            <a:r>
              <a:rPr lang="en-US" altLang="ko-KR" sz="1600" dirty="0" err="1" smtClean="0"/>
              <a:t>difftime</a:t>
            </a:r>
            <a:r>
              <a:rPr lang="ko-KR" altLang="en-US" sz="1600" dirty="0" smtClean="0"/>
              <a:t>을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함수 </a:t>
            </a:r>
            <a:r>
              <a:rPr lang="en-US" altLang="ko-KR" sz="1600" dirty="0" smtClean="0"/>
              <a:t>time</a:t>
            </a:r>
            <a:r>
              <a:rPr lang="ko-KR" altLang="en-US" sz="1600" dirty="0" smtClean="0"/>
              <a:t>을 사용한 왼쪽 프로그램은 결과를 초단위로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clock</a:t>
            </a:r>
            <a:r>
              <a:rPr lang="ko-KR" altLang="en-US" sz="1600" dirty="0" smtClean="0"/>
              <a:t>을 사용한 오른쪽의 결과는 </a:t>
            </a:r>
            <a:r>
              <a:rPr lang="en-US" altLang="ko-KR" sz="1600" dirty="0" smtClean="0"/>
              <a:t>CLK_TCK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정의되었다면</a:t>
            </a:r>
          </a:p>
          <a:p>
            <a:r>
              <a:rPr lang="en-US" altLang="ko-KR" sz="1600" dirty="0" smtClean="0"/>
              <a:t>1/1000</a:t>
            </a:r>
            <a:r>
              <a:rPr lang="ko-KR" altLang="en-US" sz="1600" dirty="0" smtClean="0"/>
              <a:t>초 단위까지 계산</a:t>
            </a:r>
          </a:p>
        </p:txBody>
      </p:sp>
      <p:sp>
        <p:nvSpPr>
          <p:cNvPr id="6" name="TextBox 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107504" y="6053226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왼쪽 예제 실행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2627784" y="6053226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오른쪽 예제 실행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541537"/>
            <a:ext cx="6229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84168" y="6021288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difftime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표시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16080" cy="868362"/>
          </a:xfrm>
        </p:spPr>
        <p:txBody>
          <a:bodyPr/>
          <a:lstStyle/>
          <a:p>
            <a:r>
              <a:rPr lang="en-US" altLang="ko-KR" dirty="0" smtClean="0"/>
              <a:t>2.3.3 </a:t>
            </a:r>
            <a:r>
              <a:rPr lang="ko-KR" altLang="en-US" dirty="0" smtClean="0"/>
              <a:t>시간을 지연시키는 함수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대부분의 프로그램들은 문제 해결의 실행 속도를 높이기 위해 다양한 알고리즘을 사용하지만 경우에 따라서는 제한된 시간을 주어 의도적으로 프로그램의 실행을 일정 시간 멈추게 하는 경우도 있다</a:t>
            </a:r>
            <a:r>
              <a:rPr lang="en-US" altLang="ko-KR" sz="2000" dirty="0" smtClean="0"/>
              <a:t>. </a:t>
            </a:r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예를 들어 단어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개를 각각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초 동안만 화면에 보이게 한 후에 어떤 단어를 또는 몇 개의 단어를 기억하는가를 실험하는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프로그램에서 다음 동작이 이루어지기 전에 몇 초 동안만 실행을 멈추게 하는 경우에 시간을 지연하는 함수를 사용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시간을 지연시키는 함수로 </a:t>
            </a:r>
            <a:r>
              <a:rPr lang="en-US" altLang="ko-KR" sz="2000" dirty="0" smtClean="0"/>
              <a:t>Sleep(S</a:t>
            </a:r>
            <a:r>
              <a:rPr lang="ko-KR" altLang="en-US" sz="2000" dirty="0" smtClean="0"/>
              <a:t>는 대문자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있는데 이들 함수의 인자로는 </a:t>
            </a:r>
            <a:r>
              <a:rPr lang="en-US" altLang="ko-KR" sz="2000" dirty="0" smtClean="0"/>
              <a:t>1/1000</a:t>
            </a:r>
            <a:r>
              <a:rPr lang="ko-KR" altLang="en-US" sz="2000" dirty="0" smtClean="0"/>
              <a:t>초 단위의 정수가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초간 지연시키고자 한다면 </a:t>
            </a:r>
            <a:r>
              <a:rPr lang="en-US" altLang="ko-KR" sz="2000" dirty="0" smtClean="0"/>
              <a:t>Sleep(5000)</a:t>
            </a:r>
            <a:r>
              <a:rPr lang="ko-KR" altLang="en-US" sz="2000" dirty="0" smtClean="0"/>
              <a:t> 과 같이 사용할 수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Sleep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Visual C++</a:t>
            </a:r>
            <a:r>
              <a:rPr lang="ko-KR" altLang="en-US" sz="2000" dirty="0" smtClean="0"/>
              <a:t>에서만 사용이 가능하며 헤더 파일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windows.h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필요</a:t>
            </a:r>
            <a:endParaRPr lang="ko-KR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351" y="5445224"/>
            <a:ext cx="712204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648" y="274638"/>
            <a:ext cx="7740352" cy="868362"/>
          </a:xfrm>
        </p:spPr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예제 </a:t>
            </a:r>
            <a:r>
              <a:rPr lang="en-US" altLang="ko-KR" sz="2500" dirty="0" smtClean="0"/>
              <a:t>2.3.4] </a:t>
            </a:r>
            <a:r>
              <a:rPr lang="ko-KR" altLang="en-US" sz="2500" dirty="0" smtClean="0"/>
              <a:t>시간을 지연하는 함수 </a:t>
            </a:r>
            <a:r>
              <a:rPr lang="en-US" altLang="ko-KR" sz="2500" dirty="0" smtClean="0"/>
              <a:t>Sleep (Visual C++)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Sleep(3500)</a:t>
            </a:r>
            <a:r>
              <a:rPr lang="ko-KR" altLang="en-US" sz="2000" dirty="0" smtClean="0"/>
              <a:t>를 사용하여 </a:t>
            </a:r>
            <a:r>
              <a:rPr lang="en-US" altLang="ko-KR" sz="2000" dirty="0" smtClean="0"/>
              <a:t>3.5</a:t>
            </a:r>
            <a:r>
              <a:rPr lang="ko-KR" altLang="en-US" sz="2000" dirty="0" smtClean="0"/>
              <a:t>초간 프로그램의 실행을 지연시킨 것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프로그램을 실행하면 </a:t>
            </a:r>
            <a:r>
              <a:rPr lang="en-US" altLang="ko-KR" sz="2000" dirty="0" smtClean="0"/>
              <a:t>"start!"</a:t>
            </a:r>
            <a:r>
              <a:rPr lang="ko-KR" altLang="en-US" sz="2000" dirty="0" smtClean="0"/>
              <a:t>를 출력하고 </a:t>
            </a:r>
            <a:r>
              <a:rPr lang="en-US" altLang="ko-KR" sz="2000" dirty="0" smtClean="0"/>
              <a:t>3.5</a:t>
            </a:r>
            <a:r>
              <a:rPr lang="ko-KR" altLang="en-US" sz="2000" dirty="0" smtClean="0"/>
              <a:t>초가 경과된 후에 </a:t>
            </a:r>
            <a:r>
              <a:rPr lang="en-US" altLang="ko-KR" sz="2000" dirty="0" smtClean="0"/>
              <a:t>"end"</a:t>
            </a:r>
            <a:r>
              <a:rPr lang="ko-KR" altLang="en-US" sz="2000" dirty="0" smtClean="0"/>
              <a:t>를 출력하며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마지막에 경과된 시간은 </a:t>
            </a:r>
            <a:r>
              <a:rPr lang="en-US" altLang="ko-KR" sz="2000" dirty="0" smtClean="0"/>
              <a:t>"time : 3.500000"</a:t>
            </a:r>
            <a:r>
              <a:rPr lang="ko-KR" altLang="en-US" sz="2000" dirty="0" smtClean="0"/>
              <a:t>으로 출력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함수 </a:t>
            </a:r>
            <a:r>
              <a:rPr lang="en-US" altLang="ko-KR" sz="2000" dirty="0" smtClean="0"/>
              <a:t>Sleep</a:t>
            </a:r>
            <a:r>
              <a:rPr lang="ko-KR" altLang="en-US" sz="2000" dirty="0" smtClean="0"/>
              <a:t>의 첫 문자는 대문자임에 주의</a:t>
            </a:r>
            <a:endParaRPr lang="ko-KR" alt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420888"/>
            <a:ext cx="3895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755576" y="5877272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2.3.4]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Turbo C++</a:t>
            </a:r>
            <a:r>
              <a:rPr lang="ko-KR" altLang="en-US" sz="2000" dirty="0" smtClean="0"/>
              <a:t>에는 </a:t>
            </a:r>
            <a:r>
              <a:rPr lang="en-US" altLang="ko-KR" sz="2000" dirty="0" smtClean="0"/>
              <a:t>Sleep</a:t>
            </a:r>
            <a:r>
              <a:rPr lang="ko-KR" altLang="en-US" sz="2000" dirty="0" smtClean="0"/>
              <a:t>함수가 정의되어 있지 않으므로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2.3.1]</a:t>
            </a:r>
            <a:r>
              <a:rPr lang="ko-KR" altLang="en-US" sz="2000" dirty="0" smtClean="0"/>
              <a:t>과 같이 사용자 정의 함수로 사용해야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496332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520" y="5661248"/>
            <a:ext cx="77768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2.3.1]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시간 지연 함수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Sleep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사용자 정의 함수로 표현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굴림" charset="-127"/>
              </a:rPr>
              <a:t>함수 </a:t>
            </a:r>
            <a:r>
              <a:rPr lang="en-US" altLang="ko-KR" dirty="0" err="1" smtClean="0">
                <a:ea typeface="굴림" charset="-127"/>
              </a:rPr>
              <a:t>kbhit</a:t>
            </a:r>
            <a:r>
              <a:rPr lang="en-US" altLang="ko-KR" dirty="0" smtClean="0">
                <a:ea typeface="굴림" charset="-127"/>
              </a:rPr>
              <a:t> (keyboard hit)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함수의 원형은 다음과 같이 함수의 인자가 없으며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키보드 상의 어떤 키를 누르면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아닌 값을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누르지 않은 상태라면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값을 반환하는 함수</a:t>
            </a:r>
            <a:endParaRPr lang="ko-KR" alt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6677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3441194"/>
            <a:ext cx="9108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프로그램의 실행 중에 아무 키를 누르기 전까지만 프로그램을 계속 반복 시키고자 한다면 </a:t>
            </a: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/>
              <a:t>while</a:t>
            </a:r>
            <a:r>
              <a:rPr lang="ko-KR" altLang="en-US" sz="2000" dirty="0" smtClean="0"/>
              <a:t>과 함께 다음과 같이 사용할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437112"/>
            <a:ext cx="261405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71800" y="4365104"/>
            <a:ext cx="597666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kbhit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앞에 사용된 연산자 </a:t>
            </a:r>
            <a:r>
              <a:rPr lang="en-US" altLang="ko-KR" sz="2000" dirty="0" smtClean="0"/>
              <a:t>!</a:t>
            </a:r>
            <a:r>
              <a:rPr lang="ko-KR" altLang="en-US" sz="2000" dirty="0" smtClean="0"/>
              <a:t>은 논리적 부정</a:t>
            </a:r>
            <a:r>
              <a:rPr lang="en-US" altLang="ko-KR" sz="2000" dirty="0" smtClean="0"/>
              <a:t>(not)</a:t>
            </a:r>
            <a:r>
              <a:rPr lang="ko-KR" altLang="en-US" sz="2000" dirty="0" smtClean="0"/>
              <a:t>을 나타내는 연산자로써 키를 누르지 않는다면 </a:t>
            </a:r>
            <a:r>
              <a:rPr lang="en-US" altLang="ko-KR" sz="2000" dirty="0" smtClean="0"/>
              <a:t>!</a:t>
            </a:r>
            <a:r>
              <a:rPr lang="en-US" altLang="ko-KR" sz="2000" dirty="0" err="1" smtClean="0"/>
              <a:t>kbhit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아닌 값을 반환하므로 순환이 계속되지만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키를 건드리게 되면 </a:t>
            </a:r>
            <a:r>
              <a:rPr lang="en-US" altLang="ko-KR" sz="2000" dirty="0" smtClean="0"/>
              <a:t>!</a:t>
            </a:r>
            <a:r>
              <a:rPr lang="en-US" altLang="ko-KR" sz="2000" dirty="0" err="1" smtClean="0"/>
              <a:t>kbhit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되어 순환을 벗어나게 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144072" cy="868362"/>
          </a:xfrm>
        </p:spPr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예제 </a:t>
            </a:r>
            <a:r>
              <a:rPr lang="en-US" altLang="ko-KR" sz="2500" dirty="0" smtClean="0"/>
              <a:t>2.3.5] </a:t>
            </a:r>
            <a:r>
              <a:rPr lang="ko-KR" altLang="en-US" sz="2500" dirty="0" smtClean="0"/>
              <a:t>현재 시간을 연속적으로 출력</a:t>
            </a:r>
            <a:r>
              <a:rPr lang="en-US" altLang="ko-KR" sz="2500" dirty="0" smtClean="0"/>
              <a:t>(</a:t>
            </a:r>
            <a:r>
              <a:rPr lang="en-US" altLang="ko-KR" sz="2500" dirty="0" err="1" smtClean="0"/>
              <a:t>kbhit</a:t>
            </a:r>
            <a:r>
              <a:rPr lang="en-US" altLang="ko-KR" sz="2500" dirty="0" smtClean="0"/>
              <a:t>, </a:t>
            </a:r>
            <a:r>
              <a:rPr lang="en-US" altLang="ko-KR" sz="2500" dirty="0" err="1" smtClean="0"/>
              <a:t>localtime</a:t>
            </a:r>
            <a:r>
              <a:rPr lang="en-US" altLang="ko-KR" sz="2500" dirty="0" smtClean="0"/>
              <a:t>)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키보드를 건드리기 전까지 현재의 시간을 계속 연속적으로 화면에 출력</a:t>
            </a:r>
            <a:endParaRPr lang="ko-KR" altLang="en-US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72816"/>
            <a:ext cx="4819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5508104" y="5733256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2.3.5]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04048" y="1916832"/>
            <a:ext cx="39604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함수 </a:t>
            </a:r>
            <a:r>
              <a:rPr lang="en-US" altLang="ko-KR" sz="1600" dirty="0" smtClean="0"/>
              <a:t>system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DOS </a:t>
            </a:r>
            <a:r>
              <a:rPr lang="ko-KR" altLang="en-US" sz="1600" dirty="0" smtClean="0"/>
              <a:t>명령을 실행하는 함수로서 화면을 계속 지워가며 계속 변화하는 시간을 표시하기 위해 사용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화면을 지우는 </a:t>
            </a:r>
            <a:r>
              <a:rPr lang="en-US" altLang="ko-KR" sz="1600" dirty="0" smtClean="0"/>
              <a:t>DOS </a:t>
            </a:r>
            <a:r>
              <a:rPr lang="ko-KR" altLang="en-US" sz="1600" dirty="0" smtClean="0"/>
              <a:t>명령이 </a:t>
            </a:r>
            <a:r>
              <a:rPr lang="en-US" altLang="ko-KR" sz="1600" dirty="0" smtClean="0"/>
              <a:t>"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이므로</a:t>
            </a:r>
            <a:r>
              <a:rPr lang="en-US" altLang="ko-KR" sz="1600" dirty="0" smtClean="0"/>
              <a:t>system("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")</a:t>
            </a:r>
            <a:r>
              <a:rPr lang="ko-KR" altLang="en-US" sz="1600" dirty="0" smtClean="0"/>
              <a:t>와 같이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함수 </a:t>
            </a:r>
            <a:r>
              <a:rPr lang="en-US" altLang="ko-KR" sz="1600" dirty="0" smtClean="0"/>
              <a:t>system</a:t>
            </a:r>
            <a:r>
              <a:rPr lang="ko-KR" altLang="en-US" sz="1600" dirty="0" smtClean="0"/>
              <a:t>은 헤더파일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stdlib.h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Turbo C/C++</a:t>
            </a:r>
            <a:r>
              <a:rPr lang="ko-KR" altLang="en-US" sz="1600" dirty="0" smtClean="0"/>
              <a:t>의 경우에는 </a:t>
            </a:r>
            <a:r>
              <a:rPr lang="en-US" altLang="ko-KR" sz="1600" dirty="0" smtClean="0"/>
              <a:t>line 11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clrscr</a:t>
            </a:r>
            <a:r>
              <a:rPr lang="en-US" altLang="ko-KR" sz="1600" dirty="0" smtClean="0"/>
              <a:t>();</a:t>
            </a:r>
            <a:r>
              <a:rPr lang="ko-KR" altLang="en-US" sz="1600" dirty="0" smtClean="0"/>
              <a:t>로 대체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2.3.4 </a:t>
            </a:r>
            <a:r>
              <a:rPr lang="ko-KR" altLang="en-US" dirty="0" smtClean="0"/>
              <a:t>날짜수와 요일 계산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날짜수를 응용하는 프로그램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프로그램 ① </a:t>
            </a:r>
            <a:r>
              <a:rPr lang="en-US" altLang="ko-KR" sz="2000" dirty="0" smtClean="0"/>
              <a:t>: 2020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일의 요일계산</a:t>
            </a:r>
          </a:p>
          <a:p>
            <a:r>
              <a:rPr lang="ko-KR" altLang="en-US" sz="2000" dirty="0" smtClean="0"/>
              <a:t>프로그램 ② </a:t>
            </a:r>
            <a:r>
              <a:rPr lang="en-US" altLang="ko-KR" sz="2000" dirty="0" smtClean="0"/>
              <a:t>: 2003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2008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일까지의 날짜 수를 계산</a:t>
            </a:r>
          </a:p>
          <a:p>
            <a:r>
              <a:rPr lang="ko-KR" altLang="en-US" sz="2000" dirty="0" smtClean="0"/>
              <a:t>프로그램 ③ </a:t>
            </a:r>
            <a:r>
              <a:rPr lang="en-US" altLang="ko-KR" sz="2000" dirty="0" smtClean="0"/>
              <a:t>: 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1000</a:t>
            </a:r>
            <a:r>
              <a:rPr lang="ko-KR" altLang="en-US" sz="2000" dirty="0" smtClean="0"/>
              <a:t>일 후의 날짜를 계산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언어에는 시간과 관련된 라이브러리 함수들은 있으나 날짜와 관련된 함수들은 없으므로 사용자가 정의하여 작성해야 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프로그램 ①과 ②의 예는 날짜수를 계산해야 하므로 기준이 되는 날짜를 사용</a:t>
            </a:r>
            <a:endParaRPr lang="ko-KR" altLang="en-US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21088"/>
            <a:ext cx="784184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504" y="5733256"/>
            <a:ext cx="87129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요일을 계산하는 문제는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일을 월요일로 가정하여 기준일로부터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까지의 날짜수를 계산하여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로 나눈 나머지로 요일을 계산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따라서 나머지가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이면 일요일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이면 월요일로 계산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360096" cy="868362"/>
          </a:xfrm>
        </p:spPr>
        <p:txBody>
          <a:bodyPr/>
          <a:lstStyle/>
          <a:p>
            <a:r>
              <a:rPr lang="ko-KR" altLang="en-US" sz="2500" dirty="0" smtClean="0"/>
              <a:t>기준일</a:t>
            </a:r>
            <a:r>
              <a:rPr lang="en-US" altLang="ko-KR" sz="2500" dirty="0" smtClean="0"/>
              <a:t>(1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일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로부터 특정일 사이의 날짜수 계산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특정일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20</a:t>
            </a:r>
            <a:r>
              <a:rPr lang="ko-KR" altLang="en-US" sz="2000" dirty="0" smtClean="0"/>
              <a:t>일이라고 가정한다면 기준일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로부터 특정일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까지의 날짜 수는 다음과 같이 계산하되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윤년을 포함할 수 있도록 처리해야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1] 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바로 전 년도 마지막일 즉</a:t>
            </a:r>
            <a:r>
              <a:rPr lang="en-US" altLang="ko-KR" sz="2000" dirty="0" smtClean="0"/>
              <a:t>, 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일까지의 날짜 수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2] 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해당 월의 전달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월 말일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까지의 날짜 수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3] </a:t>
            </a:r>
            <a:r>
              <a:rPr lang="ko-KR" altLang="en-US" sz="2000" dirty="0" smtClean="0"/>
              <a:t>총 날짜 수 </a:t>
            </a:r>
            <a:r>
              <a:rPr lang="en-US" altLang="ko-KR" sz="2000" dirty="0" smtClean="0"/>
              <a:t>= 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1]</a:t>
            </a:r>
            <a:r>
              <a:rPr lang="ko-KR" altLang="en-US" sz="2000" dirty="0" smtClean="0"/>
              <a:t>의 합</a:t>
            </a:r>
            <a:r>
              <a:rPr lang="en-US" altLang="ko-KR" sz="2000" dirty="0" smtClean="0"/>
              <a:t>+[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2]</a:t>
            </a:r>
            <a:r>
              <a:rPr lang="ko-KR" altLang="en-US" sz="2000" dirty="0" smtClean="0"/>
              <a:t>의 합</a:t>
            </a:r>
            <a:r>
              <a:rPr lang="en-US" altLang="ko-KR" sz="2000" dirty="0" smtClean="0"/>
              <a:t>+20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-127"/>
              </a:rPr>
              <a:t>printf</a:t>
            </a:r>
            <a:r>
              <a:rPr lang="ko-KR" altLang="en-US" dirty="0" smtClean="0">
                <a:ea typeface="굴림" charset="-127"/>
              </a:rPr>
              <a:t>와 </a:t>
            </a:r>
            <a:r>
              <a:rPr lang="en-US" altLang="ko-KR" dirty="0" err="1" smtClean="0">
                <a:ea typeface="굴림" charset="-127"/>
              </a:rPr>
              <a:t>sprintf</a:t>
            </a:r>
            <a:r>
              <a:rPr lang="ko-KR" altLang="en-US" dirty="0" smtClean="0">
                <a:ea typeface="굴림" charset="-127"/>
              </a:rPr>
              <a:t>의 차이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50956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7" y="1844824"/>
            <a:ext cx="354088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544" y="5373216"/>
            <a:ext cx="8287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sprintf</a:t>
            </a:r>
            <a:r>
              <a:rPr lang="ko-KR" altLang="en-US" sz="2000" dirty="0"/>
              <a:t>는 </a:t>
            </a:r>
            <a:r>
              <a:rPr lang="en-US" altLang="ko-KR" sz="2000" dirty="0"/>
              <a:t>line 07</a:t>
            </a:r>
            <a:r>
              <a:rPr lang="ko-KR" altLang="en-US" sz="2000" dirty="0"/>
              <a:t>과 같이 형식을 지정하여 </a:t>
            </a:r>
            <a:endParaRPr lang="en-US" altLang="ko-KR" sz="2000" dirty="0" smtClean="0"/>
          </a:p>
          <a:p>
            <a:r>
              <a:rPr lang="ko-KR" altLang="en-US" sz="2000" dirty="0" smtClean="0"/>
              <a:t>출력될 </a:t>
            </a:r>
            <a:r>
              <a:rPr lang="ko-KR" altLang="en-US" sz="2000" dirty="0"/>
              <a:t>결과를 문자형 배열 </a:t>
            </a:r>
            <a:r>
              <a:rPr lang="en-US" altLang="ko-KR" sz="2000" dirty="0" err="1"/>
              <a:t>buf</a:t>
            </a:r>
            <a:r>
              <a:rPr lang="en-US" altLang="ko-KR" sz="2000" dirty="0"/>
              <a:t>[]</a:t>
            </a:r>
            <a:r>
              <a:rPr lang="ko-KR" altLang="en-US" sz="2000" dirty="0"/>
              <a:t>에 저장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360096" cy="868362"/>
          </a:xfrm>
        </p:spPr>
        <p:txBody>
          <a:bodyPr/>
          <a:lstStyle/>
          <a:p>
            <a:r>
              <a:rPr lang="en-US" altLang="ko-KR" sz="2500" dirty="0" smtClean="0"/>
              <a:t>1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일부터 </a:t>
            </a:r>
            <a:r>
              <a:rPr lang="en-US" altLang="ko-KR" sz="2500" dirty="0" smtClean="0"/>
              <a:t>2007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20</a:t>
            </a:r>
            <a:r>
              <a:rPr lang="ko-KR" altLang="en-US" sz="2500" dirty="0" smtClean="0"/>
              <a:t>일 사이의 날짜수 계산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1] 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바로 전 년도 마지막일 즉</a:t>
            </a:r>
            <a:r>
              <a:rPr lang="en-US" altLang="ko-KR" sz="2000" dirty="0" smtClean="0"/>
              <a:t>, 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일까지의 날짜 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일까지의 날짜 수 </a:t>
            </a:r>
            <a:r>
              <a:rPr lang="en-US" altLang="ko-KR" sz="2000" dirty="0" smtClean="0"/>
              <a:t>= 2006×365 + </a:t>
            </a:r>
            <a:r>
              <a:rPr lang="ko-KR" altLang="en-US" sz="2000" dirty="0" smtClean="0"/>
              <a:t>윤년 횟수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윤년횟수</a:t>
            </a:r>
            <a:r>
              <a:rPr lang="en-US" altLang="ko-KR" sz="1700" dirty="0" smtClean="0"/>
              <a:t>=4</a:t>
            </a:r>
            <a:r>
              <a:rPr lang="ko-KR" altLang="en-US" sz="1700" dirty="0" smtClean="0"/>
              <a:t>로 나누어지는 횟수</a:t>
            </a:r>
            <a:r>
              <a:rPr lang="en-US" altLang="ko-KR" sz="1700" dirty="0" smtClean="0"/>
              <a:t>-100</a:t>
            </a:r>
            <a:r>
              <a:rPr lang="ko-KR" altLang="en-US" sz="1700" dirty="0" smtClean="0"/>
              <a:t>으로 나누어지는 횟수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평년</a:t>
            </a:r>
            <a:r>
              <a:rPr lang="en-US" altLang="ko-KR" sz="1700" dirty="0" smtClean="0"/>
              <a:t>)+400</a:t>
            </a:r>
            <a:r>
              <a:rPr lang="ko-KR" altLang="en-US" sz="1700" dirty="0" smtClean="0"/>
              <a:t>으로 나누어지는 횟수 </a:t>
            </a:r>
            <a:endParaRPr lang="en-US" altLang="ko-KR" sz="1700" dirty="0" smtClean="0"/>
          </a:p>
          <a:p>
            <a:r>
              <a:rPr lang="en-US" altLang="ko-KR" sz="1700" dirty="0" smtClean="0"/>
              <a:t>               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(2006/4)-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(2006/100)+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(2006/400) = 501-20+5 = 486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일까지의 날짜 수 </a:t>
            </a:r>
            <a:r>
              <a:rPr lang="en-US" altLang="ko-KR" sz="2000" dirty="0" smtClean="0"/>
              <a:t>= 732,190+486=732,676</a:t>
            </a:r>
            <a:endParaRPr lang="ko-KR" altLang="en-US" sz="20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1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일부터 </a:t>
            </a:r>
            <a:r>
              <a:rPr lang="en-US" altLang="ko-KR" sz="2500" dirty="0" smtClean="0"/>
              <a:t>2007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20</a:t>
            </a:r>
            <a:r>
              <a:rPr lang="ko-KR" altLang="en-US" sz="2500" dirty="0" smtClean="0"/>
              <a:t>일 사이의 날짜수 계산</a:t>
            </a:r>
            <a:endParaRPr lang="en-US" altLang="ko-KR" sz="2500" dirty="0" smtClean="0">
              <a:ea typeface="굴림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1268760"/>
            <a:ext cx="91085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2006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31</a:t>
            </a:r>
            <a:r>
              <a:rPr lang="ko-KR" altLang="en-US" sz="2000" dirty="0" smtClean="0"/>
              <a:t>일까지의 날짜 수 </a:t>
            </a:r>
            <a:r>
              <a:rPr lang="en-US" altLang="ko-KR" sz="2000" dirty="0" smtClean="0"/>
              <a:t>= 732,190+486=732,676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2] 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해당 월의 전달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월 말일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까지의 날짜 수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현재의 년</a:t>
            </a:r>
            <a:r>
              <a:rPr lang="en-US" altLang="ko-KR" sz="2000" dirty="0" smtClean="0"/>
              <a:t>(2007)</a:t>
            </a:r>
            <a:r>
              <a:rPr lang="ko-KR" altLang="en-US" sz="2000" dirty="0" smtClean="0"/>
              <a:t>이 윤년이라면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월은 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일로 처리해야 함</a:t>
            </a:r>
            <a:r>
              <a:rPr lang="en-US" altLang="ko-KR" sz="2000" dirty="0" smtClean="0"/>
              <a:t>. 2007</a:t>
            </a:r>
            <a:r>
              <a:rPr lang="ko-KR" altLang="en-US" sz="2000" dirty="0" smtClean="0"/>
              <a:t>년은 윤년이 아니므로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월은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일로 계산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2007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해당 월의 전달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까지의 날짜 수 </a:t>
            </a:r>
            <a:r>
              <a:rPr lang="en-US" altLang="ko-KR" sz="2000" dirty="0" smtClean="0"/>
              <a:t>: 31+28 = 59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3] </a:t>
            </a:r>
            <a:r>
              <a:rPr lang="ko-KR" altLang="en-US" sz="2000" dirty="0" smtClean="0"/>
              <a:t>총 날짜 수 </a:t>
            </a:r>
            <a:r>
              <a:rPr lang="en-US" altLang="ko-KR" sz="2000" dirty="0" smtClean="0"/>
              <a:t>= 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1]</a:t>
            </a:r>
            <a:r>
              <a:rPr lang="ko-KR" altLang="en-US" sz="2000" dirty="0" smtClean="0"/>
              <a:t>의 합</a:t>
            </a:r>
            <a:r>
              <a:rPr lang="en-US" altLang="ko-KR" sz="2000" dirty="0" smtClean="0"/>
              <a:t>+[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2]</a:t>
            </a:r>
            <a:r>
              <a:rPr lang="ko-KR" altLang="en-US" sz="2000" dirty="0" smtClean="0"/>
              <a:t>의 합</a:t>
            </a:r>
            <a:r>
              <a:rPr lang="en-US" altLang="ko-KR" sz="2000" dirty="0" smtClean="0"/>
              <a:t>+20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전체 날짜 수는 </a:t>
            </a:r>
            <a:r>
              <a:rPr lang="en-US" altLang="ko-KR" sz="2000" dirty="0" smtClean="0"/>
              <a:t>732,676 + 59 + 20 = 732,755</a:t>
            </a:r>
            <a:endParaRPr lang="ko-KR" altLang="en-US" sz="2000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000056" cy="868362"/>
          </a:xfrm>
        </p:spPr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함수 </a:t>
            </a:r>
            <a:r>
              <a:rPr lang="en-US" altLang="ko-KR" sz="2500" dirty="0" smtClean="0"/>
              <a:t>2.3.2] </a:t>
            </a:r>
            <a:r>
              <a:rPr lang="ko-KR" altLang="en-US" sz="2500" dirty="0" smtClean="0"/>
              <a:t>기준일</a:t>
            </a:r>
            <a:r>
              <a:rPr lang="en-US" altLang="ko-KR" sz="2500" dirty="0" smtClean="0"/>
              <a:t>(1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일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로부터 특정일 사이의 날짜 수의 계산함수 </a:t>
            </a:r>
            <a:r>
              <a:rPr lang="en-US" altLang="ko-KR" sz="2500" dirty="0" err="1" smtClean="0"/>
              <a:t>total_days</a:t>
            </a:r>
            <a:endParaRPr lang="en-US" altLang="ko-KR" sz="2500" dirty="0" smtClean="0">
              <a:ea typeface="굴림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62769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496" y="5025370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2.3.2]</a:t>
            </a:r>
            <a:r>
              <a:rPr lang="ko-KR" altLang="en-US" sz="2000" dirty="0" smtClean="0"/>
              <a:t>를 이용하여 기준일</a:t>
            </a:r>
            <a:r>
              <a:rPr lang="en-US" altLang="ko-KR" sz="2000" dirty="0" smtClean="0"/>
              <a:t>(1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부터 특정일까지의 날짜수를 계산했다면 그 값을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로 나눈 나머지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연산자 </a:t>
            </a:r>
            <a:r>
              <a:rPr lang="en-US" altLang="ko-KR" sz="2000" dirty="0" smtClean="0"/>
              <a:t>%)</a:t>
            </a:r>
            <a:r>
              <a:rPr lang="ko-KR" altLang="en-US" sz="2000" dirty="0" smtClean="0"/>
              <a:t>를 계산하여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이면 월요일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면 화요일</a:t>
            </a:r>
            <a:r>
              <a:rPr lang="en-US" altLang="ko-KR" sz="2000" dirty="0" smtClean="0"/>
              <a:t>, …, 6</a:t>
            </a:r>
            <a:r>
              <a:rPr lang="ko-KR" altLang="en-US" sz="2000" dirty="0" smtClean="0"/>
              <a:t>이면 토요일</a:t>
            </a:r>
            <a:r>
              <a:rPr lang="en-US" altLang="ko-KR" sz="2000" dirty="0" smtClean="0"/>
              <a:t>, 0</a:t>
            </a:r>
            <a:r>
              <a:rPr lang="ko-KR" altLang="en-US" sz="2000" dirty="0" smtClean="0"/>
              <a:t>이면 일요일로 계산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467600" cy="868362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2.3.6] </a:t>
            </a:r>
            <a:r>
              <a:rPr lang="ko-KR" altLang="en-US" dirty="0" smtClean="0"/>
              <a:t>특정일의 요일 계산</a:t>
            </a:r>
            <a:endParaRPr lang="en-US" altLang="ko-KR" dirty="0" smtClean="0">
              <a:ea typeface="굴림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21026"/>
            <a:ext cx="5873114" cy="553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6156176" y="5733256"/>
            <a:ext cx="2808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2.3.6]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특정일 </a:t>
            </a:r>
            <a:r>
              <a:rPr lang="en-US" altLang="ko-KR" sz="3000" dirty="0" smtClean="0"/>
              <a:t>a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b</a:t>
            </a:r>
            <a:r>
              <a:rPr lang="ko-KR" altLang="en-US" sz="3000" dirty="0" smtClean="0"/>
              <a:t>사이의 날짜 수 계산</a:t>
            </a:r>
            <a:endParaRPr lang="en-US" altLang="ko-KR" sz="3000" dirty="0" smtClean="0">
              <a:ea typeface="굴림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268760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a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보다 과거라고 가정할 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까지의 날짜 수 </a:t>
            </a:r>
            <a:r>
              <a:rPr lang="en-US" altLang="ko-KR" sz="2000" dirty="0" smtClean="0"/>
              <a:t>- 1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일부터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까지의 날짜 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1983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~ 2009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일까지의 날짜 수를 앞의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2.3.2]</a:t>
            </a:r>
            <a:r>
              <a:rPr lang="ko-KR" altLang="en-US" sz="2000" dirty="0" smtClean="0"/>
              <a:t>를 이용하여 계산한다면 다음과 같이 계산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6840760" cy="7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 smtClean="0"/>
              <a:t>[</a:t>
            </a:r>
            <a:r>
              <a:rPr lang="ko-KR" altLang="en-US" sz="2500" dirty="0" smtClean="0"/>
              <a:t>예제 </a:t>
            </a:r>
            <a:r>
              <a:rPr lang="en-US" altLang="ko-KR" sz="2500" dirty="0" smtClean="0"/>
              <a:t>2.3.7] </a:t>
            </a:r>
            <a:r>
              <a:rPr lang="ko-KR" altLang="en-US" sz="2500" dirty="0" smtClean="0"/>
              <a:t>특정일 사이의 날짜수를 계산</a:t>
            </a:r>
            <a:endParaRPr lang="en-US" altLang="ko-KR" sz="2500" dirty="0" smtClean="0">
              <a:ea typeface="굴림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68" y="1268760"/>
            <a:ext cx="60198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737338"/>
            <a:ext cx="89644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1983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일 </a:t>
            </a:r>
            <a:r>
              <a:rPr lang="en-US" altLang="ko-KR" sz="2000" dirty="0" smtClean="0"/>
              <a:t>~ 2009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일까지의 날짜 수의 계산결과 </a:t>
            </a:r>
            <a:r>
              <a:rPr lang="en-US" altLang="ko-KR" sz="2000" dirty="0" smtClean="0"/>
              <a:t>9630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두 날짜 사이의 날짜 수는 </a:t>
            </a:r>
            <a:endParaRPr lang="en-US" altLang="ko-KR" sz="2000" dirty="0" smtClean="0"/>
          </a:p>
          <a:p>
            <a:r>
              <a:rPr lang="en-US" altLang="ko-KR" sz="2000" dirty="0" smtClean="0"/>
              <a:t>Excel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date</a:t>
            </a:r>
            <a:r>
              <a:rPr lang="ko-KR" altLang="en-US" sz="2000" dirty="0" smtClean="0"/>
              <a:t>라는 함수를 </a:t>
            </a:r>
            <a:endParaRPr lang="en-US" altLang="ko-KR" sz="2000" dirty="0" smtClean="0"/>
          </a:p>
          <a:p>
            <a:r>
              <a:rPr lang="ko-KR" altLang="en-US" sz="2000" dirty="0" smtClean="0"/>
              <a:t>이용하여 확인</a:t>
            </a:r>
            <a:endParaRPr lang="ko-KR" altLang="en-US" sz="20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9" name="_x91726040" descr="EMB00000c480ed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5436096" y="3212976"/>
            <a:ext cx="3375504" cy="1008112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41" name="_x91894960" descr="EMB00000c480ed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5157192"/>
            <a:ext cx="4024468" cy="1512168"/>
          </a:xfrm>
          <a:prstGeom prst="rect">
            <a:avLst/>
          </a:prstGeom>
          <a:noFill/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charset="-127"/>
              </a:rPr>
              <a:t>[</a:t>
            </a:r>
            <a:r>
              <a:rPr lang="ko-KR" altLang="en-US" dirty="0" smtClean="0">
                <a:ea typeface="굴림" charset="-127"/>
              </a:rPr>
              <a:t>연습문제</a:t>
            </a:r>
            <a:r>
              <a:rPr lang="en-US" altLang="ko-KR" dirty="0" smtClean="0">
                <a:ea typeface="굴림" charset="-127"/>
              </a:rPr>
              <a:t>]             page 100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86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2.1.2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문자열의 길이</a:t>
            </a:r>
            <a:endParaRPr lang="en-US" altLang="ko-KR" dirty="0" smtClean="0">
              <a:ea typeface="굴림" charset="-127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1385481"/>
            <a:ext cx="82870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라이브러리 함수 </a:t>
            </a:r>
            <a:r>
              <a:rPr lang="en-US" altLang="ko-KR" sz="2000" dirty="0" err="1" smtClean="0"/>
              <a:t>strlen</a:t>
            </a:r>
            <a:r>
              <a:rPr lang="en-US" altLang="ko-KR" sz="2000" dirty="0" smtClean="0"/>
              <a:t>(string length) : </a:t>
            </a:r>
            <a:r>
              <a:rPr lang="ko-KR" altLang="en-US" sz="2000" dirty="0" smtClean="0"/>
              <a:t>문자열의 </a:t>
            </a:r>
            <a:r>
              <a:rPr lang="ko-KR" altLang="en-US" sz="2000" dirty="0"/>
              <a:t>길이</a:t>
            </a:r>
            <a:r>
              <a:rPr lang="en-US" altLang="ko-KR" sz="2000" dirty="0"/>
              <a:t>(byte </a:t>
            </a:r>
            <a:r>
              <a:rPr lang="ko-KR" altLang="en-US" sz="2000" dirty="0"/>
              <a:t>수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계산</a:t>
            </a:r>
            <a:endParaRPr lang="en-US" altLang="ko-KR" sz="2000" dirty="0" smtClean="0"/>
          </a:p>
          <a:p>
            <a:r>
              <a:rPr lang="ko-KR" altLang="en-US" sz="2000" dirty="0" smtClean="0"/>
              <a:t>문자열에 </a:t>
            </a:r>
            <a:r>
              <a:rPr lang="ko-KR" altLang="en-US" sz="2000" dirty="0"/>
              <a:t>대해 </a:t>
            </a:r>
            <a:r>
              <a:rPr lang="en-US" altLang="ko-KR" sz="2000" dirty="0"/>
              <a:t>NULL </a:t>
            </a:r>
            <a:r>
              <a:rPr lang="ko-KR" altLang="en-US" sz="2000" dirty="0"/>
              <a:t>문자</a:t>
            </a:r>
            <a:r>
              <a:rPr lang="en-US" altLang="ko-KR" sz="2000" dirty="0"/>
              <a:t>('\0')</a:t>
            </a:r>
            <a:r>
              <a:rPr lang="ko-KR" altLang="en-US" sz="2000" dirty="0"/>
              <a:t>가 나타날 때까지 문자의 개수를 더하는 방법을 </a:t>
            </a:r>
            <a:r>
              <a:rPr lang="ko-KR" altLang="en-US" sz="2000" dirty="0" smtClean="0"/>
              <a:t>이용</a:t>
            </a:r>
            <a:endParaRPr lang="ko-KR" altLang="en-US" sz="20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280" y="2564904"/>
            <a:ext cx="864503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7416" y="4141529"/>
            <a:ext cx="82870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함수 원형에서 데이터 형 </a:t>
            </a:r>
            <a:r>
              <a:rPr lang="en-US" altLang="ko-KR" sz="2000" dirty="0" err="1"/>
              <a:t>size_t</a:t>
            </a:r>
            <a:r>
              <a:rPr lang="ko-KR" altLang="en-US" sz="2000" dirty="0"/>
              <a:t>는 </a:t>
            </a:r>
            <a:r>
              <a:rPr lang="en-US" altLang="ko-KR" sz="2000" b="1" dirty="0"/>
              <a:t>unsigned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동일한 </a:t>
            </a:r>
            <a:r>
              <a:rPr lang="ko-KR" altLang="en-US" sz="2000" dirty="0" smtClean="0"/>
              <a:t>데이터형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헤더파일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stddef.h</a:t>
            </a:r>
            <a:r>
              <a:rPr lang="en-US" altLang="ko-KR" sz="2000" dirty="0"/>
              <a:t>&gt;</a:t>
            </a:r>
            <a:r>
              <a:rPr lang="ko-KR" altLang="en-US" sz="2000" dirty="0"/>
              <a:t>에 다음과 같이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err="1" smtClean="0"/>
              <a:t>typedef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unsigned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BFDB6-79BC-4FB5-A87C-D3E72DA5D1A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연습파일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연습파일</Template>
  <TotalTime>1055</TotalTime>
  <Words>3414</Words>
  <Application>Microsoft Office PowerPoint</Application>
  <PresentationFormat>화면 슬라이드 쇼(4:3)</PresentationFormat>
  <Paragraphs>496</Paragraphs>
  <Slides>86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88" baseType="lpstr">
      <vt:lpstr>연습파일</vt:lpstr>
      <vt:lpstr>Image</vt:lpstr>
      <vt:lpstr>02 라이브러리 함수와 응용 함수 </vt:lpstr>
      <vt:lpstr>02 라이브러리 함수와 응용 함수 </vt:lpstr>
      <vt:lpstr>2.1 문자열 처리와 관련된 함수들</vt:lpstr>
      <vt:lpstr>2.1.1 문자열의 저장과 처리</vt:lpstr>
      <vt:lpstr>[예제 2.1.1]</vt:lpstr>
      <vt:lpstr>[예제 2.1.2]</vt:lpstr>
      <vt:lpstr>printf와 sprintf</vt:lpstr>
      <vt:lpstr>printf와 sprintf의 차이</vt:lpstr>
      <vt:lpstr>2.1.2 문자열의 길이</vt:lpstr>
      <vt:lpstr>[예제 2.1.4]</vt:lpstr>
      <vt:lpstr> strlen과 sizeof의 차이</vt:lpstr>
      <vt:lpstr>2.1.3 대소문자 변환</vt:lpstr>
      <vt:lpstr>[예제 2.1.6] 대소문자 변환</vt:lpstr>
      <vt:lpstr>문자열에 대한 대소문자 변환</vt:lpstr>
      <vt:lpstr>문자열에 대한 대소문자 변환</vt:lpstr>
      <vt:lpstr>2.1.4 문자열을 역순으로 출력</vt:lpstr>
      <vt:lpstr>재귀함수를 이용하는 경우</vt:lpstr>
      <vt:lpstr>2.1.4 문자열을 역순으로 출력</vt:lpstr>
      <vt:lpstr>재귀함수를 이용하는 경우</vt:lpstr>
      <vt:lpstr>2.1.5 문자열을 역으로 변환</vt:lpstr>
      <vt:lpstr>문자열을 역으로 변환하는 과정</vt:lpstr>
      <vt:lpstr>문자열을 역으로 변환(한글)</vt:lpstr>
      <vt:lpstr>문자열을 역으로 변환(한글)</vt:lpstr>
      <vt:lpstr>2.1.6 문자열을 숫자로 변환</vt:lpstr>
      <vt:lpstr>슬라이드 25</vt:lpstr>
      <vt:lpstr>숫자를 문자열로 변환</vt:lpstr>
      <vt:lpstr>슬라이드 27</vt:lpstr>
      <vt:lpstr>슬라이드 28</vt:lpstr>
      <vt:lpstr>2.1.7 문자열 대체</vt:lpstr>
      <vt:lpstr>2.1.7 문자열 대체</vt:lpstr>
      <vt:lpstr>슬라이드 31</vt:lpstr>
      <vt:lpstr>[예제 2.1.19] 문자열을 다른 문자열의 특정한 위치에 대체</vt:lpstr>
      <vt:lpstr>2.1.8 문자열 삽입</vt:lpstr>
      <vt:lpstr>슬라이드 34</vt:lpstr>
      <vt:lpstr>memmove와 memcpy의 차이</vt:lpstr>
      <vt:lpstr>2.1.9 문자열 연결</vt:lpstr>
      <vt:lpstr>슬라이드 37</vt:lpstr>
      <vt:lpstr>슬라이드 38</vt:lpstr>
      <vt:lpstr>2.1.10 문자열 비교와 검색</vt:lpstr>
      <vt:lpstr>문자열 검색 라이브러리 함수</vt:lpstr>
      <vt:lpstr>함수 strchr, strrchr</vt:lpstr>
      <vt:lpstr>함수 strstr, strpbrk</vt:lpstr>
      <vt:lpstr>함수 strspn, strcspn</vt:lpstr>
      <vt:lpstr>[연습문제]              page 67</vt:lpstr>
      <vt:lpstr>2.2 숫자 처리와 관련된 함수들</vt:lpstr>
      <vt:lpstr>2.2.1 변수의 부호</vt:lpstr>
      <vt:lpstr>슬라이드 47</vt:lpstr>
      <vt:lpstr>변수의 부호 바꾸기</vt:lpstr>
      <vt:lpstr>변수의 부호 바꾸기(보수이용)</vt:lpstr>
      <vt:lpstr>2.2.2 나눗셈과 나머지 계산 함수</vt:lpstr>
      <vt:lpstr>2.2.3 지수와 로그, 삼각함수</vt:lpstr>
      <vt:lpstr>삼각 함수</vt:lpstr>
      <vt:lpstr>2.2.4 정수부분과 소수이하 분리</vt:lpstr>
      <vt:lpstr>슬라이드 54</vt:lpstr>
      <vt:lpstr>2.2.5 숫자와 자리수</vt:lpstr>
      <vt:lpstr>[방법 1] 10으로 나눈 횟수 계산</vt:lpstr>
      <vt:lpstr>슬라이드 57</vt:lpstr>
      <vt:lpstr>[방법 2] 상용로그 이용</vt:lpstr>
      <vt:lpstr>[예제 2.2.11]</vt:lpstr>
      <vt:lpstr>[방법 3] 함수 itoa, ltoa 이용</vt:lpstr>
      <vt:lpstr>2.2.6 round up, round down, 반올림 </vt:lpstr>
      <vt:lpstr>반올림</vt:lpstr>
      <vt:lpstr>[예제 2.2.12]</vt:lpstr>
      <vt:lpstr>[연습문제]                 page 85</vt:lpstr>
      <vt:lpstr>2.3 시간과 날짜와 관련된 함수들 </vt:lpstr>
      <vt:lpstr>2.3 시간과 날짜와 관련된 함수들 </vt:lpstr>
      <vt:lpstr>2.3.1 현재 날짜와 시간을 출력</vt:lpstr>
      <vt:lpstr>[방법 1] 현재의 시간과 날짜를 하나로 묶어서 문자열로 처리</vt:lpstr>
      <vt:lpstr>[방법 2] 날짜와 시간을 단위 요소별로 구분하여 출력하는 방법</vt:lpstr>
      <vt:lpstr>2.3.2 시간 차이의 계산</vt:lpstr>
      <vt:lpstr>슬라이드 71</vt:lpstr>
      <vt:lpstr>[예제 2.3.3] 함수 time과 clock의 비교</vt:lpstr>
      <vt:lpstr>2.3.3 시간을 지연시키는 함수</vt:lpstr>
      <vt:lpstr>[예제 2.3.4] 시간을 지연하는 함수 Sleep (Visual C++)</vt:lpstr>
      <vt:lpstr>슬라이드 75</vt:lpstr>
      <vt:lpstr>함수 kbhit (keyboard hit)</vt:lpstr>
      <vt:lpstr>[예제 2.3.5] 현재 시간을 연속적으로 출력(kbhit, localtime)</vt:lpstr>
      <vt:lpstr>2.3.4 날짜수와 요일 계산</vt:lpstr>
      <vt:lpstr>기준일(1년 1월 1일)로부터 특정일 사이의 날짜수 계산</vt:lpstr>
      <vt:lpstr>1년 1월 1일부터 2007년 3월 20일 사이의 날짜수 계산</vt:lpstr>
      <vt:lpstr>1년 1월 1일부터 2007년 3월 20일 사이의 날짜수 계산</vt:lpstr>
      <vt:lpstr>[함수 2.3.2] 기준일(1년 1월 1일)로부터 특정일 사이의 날짜 수의 계산함수 total_days</vt:lpstr>
      <vt:lpstr>[예제 2.3.6] 특정일의 요일 계산</vt:lpstr>
      <vt:lpstr>특정일 a와 b사이의 날짜 수 계산</vt:lpstr>
      <vt:lpstr>[예제 2.3.7] 특정일 사이의 날짜수를 계산</vt:lpstr>
      <vt:lpstr>[연습문제]             page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라이브러리 함수와 응용 함수</dc:title>
  <dc:creator>Master</dc:creator>
  <cp:lastModifiedBy>jeongsam</cp:lastModifiedBy>
  <cp:revision>94</cp:revision>
  <dcterms:created xsi:type="dcterms:W3CDTF">2010-06-11T02:44:05Z</dcterms:created>
  <dcterms:modified xsi:type="dcterms:W3CDTF">2013-07-31T20:56:57Z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TC011367961042</vt:lpwstr>
  </property>
</Properties>
</file>