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9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6" r:id="rId14"/>
    <p:sldId id="274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8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>
      <p:cViewPr varScale="1">
        <p:scale>
          <a:sx n="52" d="100"/>
          <a:sy n="52" d="100"/>
        </p:scale>
        <p:origin x="1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ABD62-8035-466A-951E-8F4FB7FF26D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2FC0-3DC8-4C41-8B5A-F4DD69ADCB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직접적 파일 정리를 수행 및 작업하는 파일로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클래스로 이루어져 있으며 주요클래스는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FileActionProvider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FileActionProvider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Action.py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class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개별 파일에서 작업하는 공급자를 위한 기본 클래스로써 작업할 파일의 경로의 목록 또는 필터링한 파일의 목록을 확인한다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FileActionProvider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제외한 나머지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클래스들은 작업을 수행하기 위한 작업 공급자 클래스이며 예시로는 파일 삭제 작업클래스인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.ini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정리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명령하는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1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4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보면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불러서 소스 코드의 특정 모듈이 의도된 대로 정확히 작동하는지 검증하는 것을 알 수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CLI(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 줄 인터페이스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(CLI, Command line interface) ) , single test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가지를 테스트 할 수 있게 되어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 test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것은 컴퓨터 프로그래밍에서 소스 코드의 특정 모듈이 의도된 대로 정확히 작동하는지 검증하는 절차이다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0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1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7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2FC0-3DC8-4C41-8B5A-F4DD69ADCB24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0553-1AD0-48C3-9F4E-D3C43F2B48ED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E63F-AECA-40BC-B4C3-CD72EE7AB898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93D0-0B5B-4CAC-84B9-D064CCE4F571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3AA-E536-4F5E-B576-F38FCBA8E25F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도형5.png"/>
          <p:cNvPicPr>
            <a:picLocks noChangeAspect="1"/>
          </p:cNvPicPr>
          <p:nvPr userDrawn="1"/>
        </p:nvPicPr>
        <p:blipFill>
          <a:blip r:embed="rId2" cstate="print"/>
          <a:srcRect t="29726" r="18112"/>
          <a:stretch>
            <a:fillRect/>
          </a:stretch>
        </p:blipFill>
        <p:spPr>
          <a:xfrm>
            <a:off x="6214016" y="0"/>
            <a:ext cx="2929984" cy="248874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16200000" flipV="1">
            <a:off x="73542" y="5912250"/>
            <a:ext cx="899592" cy="1046676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9872" y="6453336"/>
            <a:ext cx="2133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E13915C-6E0B-4983-9EAA-A3163F215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64FB-908C-45C0-BACA-EED4394F8325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32D5-041B-4C78-B141-F66A943A654E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5AA8-F5F0-44F9-8744-EDF453D04D2A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2A36-C817-4CC6-BF05-053D96D40824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619D-E056-4328-A8FB-14716EA9B259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B126-8382-48D0-A530-A76505CF86AA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0529-54F5-4BC5-923F-BE50BFE189DD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06E4-DAB0-4B02-8461-E8712E7026CF}" type="datetime1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915C-6E0B-4983-9EAA-A3163F2159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형5.png"/>
          <p:cNvPicPr>
            <a:picLocks noChangeAspect="1"/>
          </p:cNvPicPr>
          <p:nvPr/>
        </p:nvPicPr>
        <p:blipFill>
          <a:blip r:embed="rId3" cstate="print"/>
          <a:srcRect t="29726" r="18112"/>
          <a:stretch>
            <a:fillRect/>
          </a:stretch>
        </p:blipFill>
        <p:spPr>
          <a:xfrm flipH="1">
            <a:off x="0" y="0"/>
            <a:ext cx="2929984" cy="2488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8" y="5229200"/>
            <a:ext cx="5040560" cy="1286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60172135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김민지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60142309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유재학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60155354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정윤수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60152193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박창선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60172224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황정현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4D539-C8D9-452B-98D6-4B7D437D65AD}"/>
              </a:ext>
            </a:extLst>
          </p:cNvPr>
          <p:cNvSpPr txBox="1"/>
          <p:nvPr/>
        </p:nvSpPr>
        <p:spPr>
          <a:xfrm>
            <a:off x="1985072" y="2822208"/>
            <a:ext cx="640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Bleach bit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기능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4BFBA-5994-4D4C-B63E-7BD31EBD777C}"/>
              </a:ext>
            </a:extLst>
          </p:cNvPr>
          <p:cNvSpPr txBox="1"/>
          <p:nvPr/>
        </p:nvSpPr>
        <p:spPr>
          <a:xfrm>
            <a:off x="1985072" y="1991211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446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1) </a:t>
            </a:r>
            <a:r>
              <a:rPr lang="en-US" altLang="ko-KR" sz="3000" dirty="0" err="1">
                <a:latin typeface="+mj-ea"/>
                <a:ea typeface="+mj-ea"/>
              </a:rPr>
              <a:t>bleachbit</a:t>
            </a:r>
            <a:r>
              <a:rPr lang="en-US" altLang="ko-KR" sz="3000" dirty="0">
                <a:latin typeface="+mj-ea"/>
                <a:ea typeface="+mj-ea"/>
              </a:rPr>
              <a:t> – cleaner.py 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4" y="2163143"/>
            <a:ext cx="1193313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 b="1" dirty="0"/>
              <a:t>Cleaner class</a:t>
            </a:r>
            <a:endParaRPr lang="ko-KR" altLang="en-US" sz="2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11670-D153-4717-8EC0-78EA1026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49" y="1776120"/>
            <a:ext cx="13533059" cy="55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6699376" descr="EMB000040646199">
            <a:extLst>
              <a:ext uri="{FF2B5EF4-FFF2-40B4-BE49-F238E27FC236}">
                <a16:creationId xmlns:a16="http://schemas.microsoft.com/office/drawing/2014/main" id="{B130300E-BAF5-4E31-B659-62A92E54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17597"/>
            <a:ext cx="4845692" cy="387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1CBC1-4BD9-4D11-864A-5AD60CDBA175}"/>
              </a:ext>
            </a:extLst>
          </p:cNvPr>
          <p:cNvSpPr txBox="1"/>
          <p:nvPr/>
        </p:nvSpPr>
        <p:spPr>
          <a:xfrm>
            <a:off x="5148064" y="2838421"/>
            <a:ext cx="3675459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Cleaner </a:t>
            </a:r>
            <a:r>
              <a:rPr lang="ko-KR" altLang="en-US" sz="2000" dirty="0"/>
              <a:t>기본 클래스 프로그램을 실행할 때 사용가능여부 또는 프로그램 실행 상황 경고를 문자열로 돌려주는 등의 작업을 수행</a:t>
            </a:r>
          </a:p>
        </p:txBody>
      </p:sp>
    </p:spTree>
    <p:extLst>
      <p:ext uri="{BB962C8B-B14F-4D97-AF65-F5344CB8AC3E}">
        <p14:creationId xmlns:p14="http://schemas.microsoft.com/office/powerpoint/2010/main" val="329962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1) </a:t>
            </a:r>
            <a:r>
              <a:rPr lang="en-US" altLang="ko-KR" sz="3000" dirty="0" err="1">
                <a:latin typeface="+mj-ea"/>
                <a:ea typeface="+mj-ea"/>
              </a:rPr>
              <a:t>bleachbit</a:t>
            </a:r>
            <a:r>
              <a:rPr lang="en-US" altLang="ko-KR" sz="3000" dirty="0">
                <a:latin typeface="+mj-ea"/>
                <a:ea typeface="+mj-ea"/>
              </a:rPr>
              <a:t> - CleanerML.py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9" y="3144445"/>
            <a:ext cx="11933136" cy="3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C7977B-2B7A-4AAD-B40F-51CC7C8CF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93820872" descr="EMB0000406461a1">
            <a:extLst>
              <a:ext uri="{FF2B5EF4-FFF2-40B4-BE49-F238E27FC236}">
                <a16:creationId xmlns:a16="http://schemas.microsoft.com/office/drawing/2014/main" id="{7AF27971-63B6-4630-8EE3-ED552029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2999"/>
            <a:ext cx="4968552" cy="4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47203-1193-41FE-9974-B2D5F00F8FCE}"/>
              </a:ext>
            </a:extLst>
          </p:cNvPr>
          <p:cNvSpPr txBox="1"/>
          <p:nvPr/>
        </p:nvSpPr>
        <p:spPr>
          <a:xfrm>
            <a:off x="5364088" y="2420888"/>
            <a:ext cx="3384377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CleanerML</a:t>
            </a:r>
            <a:r>
              <a:rPr lang="ko-KR" altLang="en-US" sz="2000"/>
              <a:t>의 태그들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   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Cleaners</a:t>
            </a:r>
            <a:r>
              <a:rPr lang="ko-KR" altLang="en-US" sz="2000" dirty="0"/>
              <a:t>폴더에 있는 </a:t>
            </a:r>
            <a:r>
              <a:rPr lang="en-US" altLang="ko-KR" sz="2000" dirty="0"/>
              <a:t>xml</a:t>
            </a:r>
            <a:r>
              <a:rPr lang="ko-KR" altLang="en-US" sz="2000" dirty="0"/>
              <a:t>파일에서 </a:t>
            </a: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dirty="0"/>
              <a:t>id</a:t>
            </a:r>
            <a:r>
              <a:rPr lang="ko-KR" altLang="en-US" sz="2000" dirty="0"/>
              <a:t>속성값을 받아 태그들을 설정</a:t>
            </a:r>
          </a:p>
        </p:txBody>
      </p:sp>
    </p:spTree>
    <p:extLst>
      <p:ext uri="{BB962C8B-B14F-4D97-AF65-F5344CB8AC3E}">
        <p14:creationId xmlns:p14="http://schemas.microsoft.com/office/powerpoint/2010/main" val="6366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1</a:t>
            </a:r>
            <a:r>
              <a:rPr lang="en-US" altLang="ko-KR" sz="3000">
                <a:latin typeface="+mj-ea"/>
                <a:ea typeface="+mj-ea"/>
              </a:rPr>
              <a:t>) bleachbit - GUI.py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07699" y="2181636"/>
            <a:ext cx="345638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/>
            <a:r>
              <a:rPr lang="en-US" altLang="ko-KR" sz="2500" b="1" dirty="0"/>
              <a:t>GUI.py</a:t>
            </a:r>
            <a:endParaRPr lang="en-US" altLang="ko-KR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C82E0-F148-454D-B8E4-76D7C4A70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5372560"/>
            <a:ext cx="11295444" cy="56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193" name="_x436699160" descr="EMB0000406461a8">
            <a:extLst>
              <a:ext uri="{FF2B5EF4-FFF2-40B4-BE49-F238E27FC236}">
                <a16:creationId xmlns:a16="http://schemas.microsoft.com/office/drawing/2014/main" id="{2023ADC5-B0BB-437E-AB8C-099DB004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2204863"/>
            <a:ext cx="5039495" cy="403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830DC-6FB9-4B2C-8D4D-5BF445A95D5A}"/>
              </a:ext>
            </a:extLst>
          </p:cNvPr>
          <p:cNvSpPr txBox="1"/>
          <p:nvPr/>
        </p:nvSpPr>
        <p:spPr>
          <a:xfrm>
            <a:off x="5507038" y="2804670"/>
            <a:ext cx="3528390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응용 </a:t>
            </a:r>
            <a:r>
              <a:rPr lang="ko-KR" altLang="en-US" sz="2000"/>
              <a:t>프로그램의 </a:t>
            </a:r>
            <a:endParaRPr lang="en-US" altLang="ko-KR" sz="2000"/>
          </a:p>
          <a:p>
            <a:pPr fontAlgn="base" latinLnBrk="0">
              <a:lnSpc>
                <a:spcPct val="150000"/>
              </a:lnSpc>
            </a:pPr>
            <a:r>
              <a:rPr lang="ko-KR" altLang="en-US" sz="2000"/>
              <a:t>주 </a:t>
            </a:r>
            <a:r>
              <a:rPr lang="en-US" altLang="ko-KR" sz="2000" dirty="0"/>
              <a:t>GUI</a:t>
            </a:r>
            <a:r>
              <a:rPr lang="ko-KR" altLang="en-US" sz="2000" dirty="0"/>
              <a:t>를 구성하고 미리보기 작업 또는 로그의 텍스트를 보여줌</a:t>
            </a:r>
          </a:p>
        </p:txBody>
      </p:sp>
    </p:spTree>
    <p:extLst>
      <p:ext uri="{BB962C8B-B14F-4D97-AF65-F5344CB8AC3E}">
        <p14:creationId xmlns:p14="http://schemas.microsoft.com/office/powerpoint/2010/main" val="280589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2) cleaners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9" y="3144445"/>
            <a:ext cx="11933136" cy="3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E758-123D-432E-8311-83BE1B63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" y="1700281"/>
            <a:ext cx="11390529" cy="6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95970280" descr="DRW0000406461b7">
            <a:extLst>
              <a:ext uri="{FF2B5EF4-FFF2-40B4-BE49-F238E27FC236}">
                <a16:creationId xmlns:a16="http://schemas.microsoft.com/office/drawing/2014/main" id="{A90F9D53-3A36-463E-8E06-2B26A1EE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7010"/>
            <a:ext cx="5150667" cy="304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2A05A-B7F5-4F0C-BE9F-D54C4A6A96A1}"/>
              </a:ext>
            </a:extLst>
          </p:cNvPr>
          <p:cNvSpPr txBox="1"/>
          <p:nvPr/>
        </p:nvSpPr>
        <p:spPr>
          <a:xfrm>
            <a:off x="773460" y="1920122"/>
            <a:ext cx="7960364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err="1"/>
              <a:t>Makefile</a:t>
            </a:r>
            <a:r>
              <a:rPr lang="ko-KR" altLang="en-US" sz="2000" dirty="0"/>
              <a:t>과 </a:t>
            </a:r>
            <a:r>
              <a:rPr lang="en-US" altLang="ko-KR" sz="2000" dirty="0"/>
              <a:t>83</a:t>
            </a:r>
            <a:r>
              <a:rPr lang="ko-KR" altLang="en-US" sz="2000" dirty="0"/>
              <a:t>개의 </a:t>
            </a:r>
            <a:r>
              <a:rPr lang="en-US" altLang="ko-KR" sz="2000" dirty="0"/>
              <a:t>xml</a:t>
            </a:r>
            <a:r>
              <a:rPr lang="ko-KR" altLang="en-US" sz="2000" dirty="0"/>
              <a:t>파일로 구성되어 있으며 </a:t>
            </a:r>
            <a:r>
              <a:rPr lang="en-US" altLang="ko-KR" sz="2000" dirty="0"/>
              <a:t>xml</a:t>
            </a:r>
            <a:r>
              <a:rPr lang="ko-KR" altLang="en-US" sz="2000" dirty="0"/>
              <a:t>파일들은 </a:t>
            </a:r>
            <a:r>
              <a:rPr lang="en-US" altLang="ko-KR" sz="2000" dirty="0" err="1"/>
              <a:t>bleachbit</a:t>
            </a:r>
            <a:r>
              <a:rPr lang="ko-KR" altLang="en-US" sz="2000" dirty="0"/>
              <a:t>에서 지원하는 응용프로그램들의 캐시</a:t>
            </a:r>
            <a:r>
              <a:rPr lang="en-US" altLang="ko-KR" sz="2000" dirty="0"/>
              <a:t>, </a:t>
            </a:r>
            <a:r>
              <a:rPr lang="ko-KR" altLang="en-US" sz="2000" dirty="0"/>
              <a:t>임시 파일</a:t>
            </a:r>
            <a:r>
              <a:rPr lang="en-US" altLang="ko-KR" sz="2000" dirty="0"/>
              <a:t>, </a:t>
            </a:r>
            <a:r>
              <a:rPr lang="ko-KR" altLang="en-US" sz="2000" dirty="0"/>
              <a:t>최근 방문한 기록</a:t>
            </a:r>
            <a:r>
              <a:rPr lang="en-US" altLang="ko-KR" sz="2000" dirty="0"/>
              <a:t>, </a:t>
            </a:r>
            <a:r>
              <a:rPr lang="ko-KR" altLang="en-US" sz="2000" dirty="0"/>
              <a:t>쿠키</a:t>
            </a:r>
            <a:r>
              <a:rPr lang="en-US" altLang="ko-KR" sz="2000" dirty="0"/>
              <a:t>, </a:t>
            </a:r>
            <a:r>
              <a:rPr lang="ko-KR" altLang="en-US" sz="2000" dirty="0"/>
              <a:t>최근 사용 목록 등을 삭제하는 </a:t>
            </a:r>
            <a:r>
              <a:rPr lang="en-US" altLang="ko-KR" sz="2000" dirty="0" err="1"/>
              <a:t>CleanerML</a:t>
            </a:r>
            <a:r>
              <a:rPr lang="ko-KR" altLang="en-US" sz="2000"/>
              <a:t>로 구성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8DB1F-3196-485A-9DB1-26C517810D39}"/>
              </a:ext>
            </a:extLst>
          </p:cNvPr>
          <p:cNvSpPr txBox="1"/>
          <p:nvPr/>
        </p:nvSpPr>
        <p:spPr>
          <a:xfrm>
            <a:off x="2051720" y="6440528"/>
            <a:ext cx="594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cleaners</a:t>
            </a:r>
            <a:r>
              <a:rPr lang="ko-KR" altLang="en-US" sz="1600" dirty="0"/>
              <a:t>의 </a:t>
            </a:r>
            <a:r>
              <a:rPr lang="en-US" altLang="ko-KR" sz="1600" dirty="0"/>
              <a:t>xml</a:t>
            </a:r>
            <a:r>
              <a:rPr lang="ko-KR" altLang="en-US" sz="1600" dirty="0"/>
              <a:t>파일 중 하나인 </a:t>
            </a:r>
            <a:r>
              <a:rPr lang="en-US" altLang="ko-KR" sz="1600" dirty="0"/>
              <a:t>google_chrome.xml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839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2) cleaners – </a:t>
            </a:r>
            <a:r>
              <a:rPr lang="en-US" altLang="ko-KR" sz="3000" dirty="0" err="1">
                <a:latin typeface="+mj-ea"/>
                <a:ea typeface="+mj-ea"/>
              </a:rPr>
              <a:t>cleanerML</a:t>
            </a:r>
            <a:r>
              <a:rPr lang="en-US" altLang="ko-KR" sz="3000" dirty="0">
                <a:latin typeface="+mj-ea"/>
                <a:ea typeface="+mj-ea"/>
              </a:rPr>
              <a:t> tag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564904"/>
            <a:ext cx="86409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/>
            <a:r>
              <a:rPr lang="en-US" altLang="ko-KR" sz="2000" b="1"/>
              <a:t>&lt;cleaner</a:t>
            </a:r>
            <a:r>
              <a:rPr lang="en-US" altLang="ko-KR" sz="2000"/>
              <a:t> id="unique_id"&gt; : </a:t>
            </a:r>
            <a:r>
              <a:rPr lang="ko-KR" altLang="en-US" sz="2000"/>
              <a:t>처리하는 프로그램의 이름을 나타낼 때 사용</a:t>
            </a:r>
          </a:p>
          <a:p>
            <a:pPr lvl="0" fontAlgn="base"/>
            <a:r>
              <a:rPr lang="en-US" altLang="ko-KR" sz="2000" b="1"/>
              <a:t>&lt;running</a:t>
            </a:r>
            <a:r>
              <a:rPr lang="en-US" altLang="ko-KR" sz="2000"/>
              <a:t> type=“ ” os=“ ”&gt;name</a:t>
            </a:r>
            <a:r>
              <a:rPr lang="en-US" altLang="ko-KR" sz="2000" b="1"/>
              <a:t>&lt;/running&gt;</a:t>
            </a:r>
            <a:r>
              <a:rPr lang="en-US" altLang="ko-KR" sz="2000"/>
              <a:t> : </a:t>
            </a:r>
            <a:r>
              <a:rPr lang="ko-KR" altLang="en-US" sz="2000"/>
              <a:t>프로그램 타입과 실행 운영체제를 나타낼 때 사용</a:t>
            </a:r>
          </a:p>
          <a:p>
            <a:pPr lvl="0" fontAlgn="base"/>
            <a:r>
              <a:rPr lang="en-US" altLang="ko-KR" sz="2000" b="1"/>
              <a:t>&lt;label&gt;</a:t>
            </a:r>
            <a:r>
              <a:rPr lang="en-US" altLang="ko-KR" sz="2000"/>
              <a:t>Application name</a:t>
            </a:r>
            <a:r>
              <a:rPr lang="en-US" altLang="ko-KR" sz="2000" b="1"/>
              <a:t>&lt;/label&gt;</a:t>
            </a:r>
            <a:r>
              <a:rPr lang="en-US" altLang="ko-KR" sz="2000"/>
              <a:t> : </a:t>
            </a:r>
            <a:r>
              <a:rPr lang="ko-KR" altLang="en-US" sz="2000"/>
              <a:t>프로그램의 이름을 나타낼 때 사용</a:t>
            </a:r>
          </a:p>
          <a:p>
            <a:pPr lvl="0" fontAlgn="base"/>
            <a:r>
              <a:rPr lang="en-US" altLang="ko-KR" sz="2000" b="1"/>
              <a:t>&lt;description&gt;</a:t>
            </a:r>
            <a:r>
              <a:rPr lang="en-US" altLang="ko-KR" sz="2000"/>
              <a:t>Description of the application</a:t>
            </a:r>
            <a:r>
              <a:rPr lang="en-US" altLang="ko-KR" sz="2000" b="1"/>
              <a:t>&lt;/description&gt;</a:t>
            </a:r>
            <a:r>
              <a:rPr lang="en-US" altLang="ko-KR" sz="2000"/>
              <a:t> : </a:t>
            </a:r>
            <a:r>
              <a:rPr lang="ko-KR" altLang="en-US" sz="2000"/>
              <a:t>프로그램 혹은 수행할 작업의 설명</a:t>
            </a:r>
          </a:p>
          <a:p>
            <a:pPr lvl="0" fontAlgn="base"/>
            <a:r>
              <a:rPr lang="en-US" altLang="ko-KR" sz="2000" b="1"/>
              <a:t>&lt;option</a:t>
            </a:r>
            <a:r>
              <a:rPr lang="en-US" altLang="ko-KR" sz="2000"/>
              <a:t> id="unique_id"&gt; : </a:t>
            </a:r>
            <a:r>
              <a:rPr lang="ko-KR" altLang="en-US" sz="2000"/>
              <a:t>프로그램에서 처리할 부분을 나타낼 때 사용</a:t>
            </a:r>
          </a:p>
          <a:p>
            <a:pPr lvl="0" fontAlgn="base"/>
            <a:r>
              <a:rPr lang="en-US" altLang="ko-KR" sz="2000" b="1"/>
              <a:t>&lt;warning&gt;</a:t>
            </a:r>
            <a:r>
              <a:rPr lang="en-US" altLang="ko-KR" sz="2000"/>
              <a:t>warning message</a:t>
            </a:r>
            <a:r>
              <a:rPr lang="en-US" altLang="ko-KR" sz="2000" b="1"/>
              <a:t>&lt;/warning&gt;</a:t>
            </a:r>
            <a:r>
              <a:rPr lang="en-US" altLang="ko-KR" sz="2000"/>
              <a:t> : </a:t>
            </a:r>
            <a:r>
              <a:rPr lang="ko-KR" altLang="en-US" sz="2000"/>
              <a:t>경고 메세지를 나타낼 때 사용</a:t>
            </a:r>
          </a:p>
          <a:p>
            <a:pPr lvl="0" fontAlgn="base"/>
            <a:r>
              <a:rPr lang="en-US" altLang="ko-KR" sz="2000" b="1"/>
              <a:t>&lt;action</a:t>
            </a:r>
            <a:r>
              <a:rPr lang="en-US" altLang="ko-KR" sz="2000"/>
              <a:t> search="</a:t>
            </a:r>
            <a:r>
              <a:rPr lang="en-US" altLang="ko-KR" sz="2000" b="1"/>
              <a:t>search method</a:t>
            </a:r>
            <a:r>
              <a:rPr lang="en-US" altLang="ko-KR" sz="2000"/>
              <a:t>" command="</a:t>
            </a:r>
            <a:r>
              <a:rPr lang="en-US" altLang="ko-KR" sz="2000" b="1"/>
              <a:t>command</a:t>
            </a:r>
            <a:r>
              <a:rPr lang="en-US" altLang="ko-KR" sz="2000"/>
              <a:t>" path="path"/&gt; : </a:t>
            </a:r>
            <a:r>
              <a:rPr lang="ko-KR" altLang="en-US" sz="2000"/>
              <a:t>수행할 명령 설정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9" y="3144445"/>
            <a:ext cx="11933136" cy="3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4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3</a:t>
            </a:r>
            <a:r>
              <a:rPr lang="en-US" altLang="ko-KR" sz="3000">
                <a:latin typeface="+mj-ea"/>
                <a:ea typeface="+mj-ea"/>
              </a:rPr>
              <a:t>) debian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E758-123D-432E-8311-83BE1B63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" y="1700281"/>
            <a:ext cx="11390529" cy="6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A05A-B7F5-4F0C-BE9F-D54C4A6A96A1}"/>
              </a:ext>
            </a:extLst>
          </p:cNvPr>
          <p:cNvSpPr txBox="1"/>
          <p:nvPr/>
        </p:nvSpPr>
        <p:spPr>
          <a:xfrm>
            <a:off x="975013" y="2043830"/>
            <a:ext cx="7344816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6</a:t>
            </a:r>
            <a:r>
              <a:rPr lang="ko-KR" altLang="en-US" sz="2000"/>
              <a:t>개의 파일로 구성되어 있으며 </a:t>
            </a:r>
            <a:r>
              <a:rPr lang="en-US" altLang="ko-KR" sz="2000"/>
              <a:t>bleachbit</a:t>
            </a:r>
            <a:r>
              <a:rPr lang="ko-KR" altLang="en-US" sz="2000"/>
              <a:t>의 전체적인 소개</a:t>
            </a:r>
            <a:r>
              <a:rPr lang="en-US" altLang="ko-KR" sz="2000"/>
              <a:t>, </a:t>
            </a:r>
            <a:r>
              <a:rPr lang="ko-KR" altLang="en-US" sz="2000"/>
              <a:t>버전 업그레이드</a:t>
            </a:r>
            <a:r>
              <a:rPr lang="en-US" altLang="ko-KR" sz="2000"/>
              <a:t>, </a:t>
            </a:r>
            <a:r>
              <a:rPr lang="ko-KR" altLang="en-US" sz="2000"/>
              <a:t>저작권 업데이트 등에 필요한 파일들이 존재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4BB350B-4061-43D9-9EF4-54C47614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652905"/>
            <a:ext cx="10058260" cy="74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997936" descr="EMB0000030431e9">
            <a:extLst>
              <a:ext uri="{FF2B5EF4-FFF2-40B4-BE49-F238E27FC236}">
                <a16:creationId xmlns:a16="http://schemas.microsoft.com/office/drawing/2014/main" id="{4D87D480-B548-4BCF-9FA4-83FE89AD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1" y="3345334"/>
            <a:ext cx="8571916" cy="25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C8B07-6A91-43F7-8277-CC043FFAE83E}"/>
              </a:ext>
            </a:extLst>
          </p:cNvPr>
          <p:cNvSpPr/>
          <p:nvPr/>
        </p:nvSpPr>
        <p:spPr>
          <a:xfrm>
            <a:off x="3519468" y="6046908"/>
            <a:ext cx="2105063" cy="524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500" marR="0" indent="127000" algn="ctr" fontAlgn="base" latinLnBrk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debian </a:t>
            </a:r>
            <a:r>
              <a:rPr lang="ko-KR" altLang="en-US" sz="16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내부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9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394241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4</a:t>
            </a:r>
            <a:r>
              <a:rPr lang="en-US" altLang="ko-KR" sz="3000">
                <a:latin typeface="+mj-ea"/>
                <a:ea typeface="+mj-ea"/>
              </a:rPr>
              <a:t>) doc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E758-123D-432E-8311-83BE1B63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" y="1700281"/>
            <a:ext cx="11390529" cy="6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A05A-B7F5-4F0C-BE9F-D54C4A6A96A1}"/>
              </a:ext>
            </a:extLst>
          </p:cNvPr>
          <p:cNvSpPr txBox="1"/>
          <p:nvPr/>
        </p:nvSpPr>
        <p:spPr>
          <a:xfrm>
            <a:off x="6205444" y="2521144"/>
            <a:ext cx="2865110" cy="368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CleanerML</a:t>
            </a:r>
            <a:r>
              <a:rPr lang="ko-KR" altLang="en-US" sz="2000"/>
              <a:t>을 정의한 </a:t>
            </a:r>
            <a:r>
              <a:rPr lang="en-US" altLang="ko-KR" sz="2000"/>
              <a:t>cleaner_markup_language.xsd </a:t>
            </a:r>
            <a:r>
              <a:rPr lang="ko-KR" altLang="en-US" sz="2000"/>
              <a:t>파일과 </a:t>
            </a:r>
            <a:r>
              <a:rPr lang="en-US" altLang="ko-KR" sz="2000"/>
              <a:t>CleanerML </a:t>
            </a:r>
            <a:r>
              <a:rPr lang="ko-KR" altLang="en-US" sz="2000"/>
              <a:t>예제 코드 및 설명이 있는 </a:t>
            </a:r>
            <a:r>
              <a:rPr lang="en-US" altLang="ko-KR" sz="2000"/>
              <a:t>example_cleaner.xml </a:t>
            </a:r>
            <a:r>
              <a:rPr lang="ko-KR" altLang="en-US" sz="2000"/>
              <a:t>파일로 구성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4BB350B-4061-43D9-9EF4-54C47614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652905"/>
            <a:ext cx="10058260" cy="74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C8B07-6A91-43F7-8277-CC043FFAE83E}"/>
              </a:ext>
            </a:extLst>
          </p:cNvPr>
          <p:cNvSpPr/>
          <p:nvPr/>
        </p:nvSpPr>
        <p:spPr>
          <a:xfrm>
            <a:off x="4964834" y="6060598"/>
            <a:ext cx="3972626" cy="104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127000" algn="ctr" fontAlgn="base" latinLnBrk="0">
              <a:lnSpc>
                <a:spcPct val="210000"/>
              </a:lnSpc>
            </a:pPr>
            <a:r>
              <a:rPr lang="en-US" altLang="ko-KR" sz="1600"/>
              <a:t>example_cleaner.xml</a:t>
            </a:r>
          </a:p>
          <a:p>
            <a:pPr marL="190500" marR="0" indent="127000" algn="ctr" fontAlgn="base" latinLnBrk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9770904" descr="EMB0000030431f0">
            <a:extLst>
              <a:ext uri="{FF2B5EF4-FFF2-40B4-BE49-F238E27FC236}">
                <a16:creationId xmlns:a16="http://schemas.microsoft.com/office/drawing/2014/main" id="{DB5387BE-07FF-41A4-900B-CE48B3CE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0" y="2014119"/>
            <a:ext cx="5739653" cy="4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6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45704" y="1426649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5</a:t>
            </a:r>
            <a:r>
              <a:rPr lang="en-US" altLang="ko-KR" sz="3000">
                <a:latin typeface="+mj-ea"/>
                <a:ea typeface="+mj-ea"/>
              </a:rPr>
              <a:t>) po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E758-123D-432E-8311-83BE1B63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" y="1700281"/>
            <a:ext cx="11390529" cy="6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A05A-B7F5-4F0C-BE9F-D54C4A6A96A1}"/>
              </a:ext>
            </a:extLst>
          </p:cNvPr>
          <p:cNvSpPr txBox="1"/>
          <p:nvPr/>
        </p:nvSpPr>
        <p:spPr>
          <a:xfrm>
            <a:off x="6156176" y="2564904"/>
            <a:ext cx="2585656" cy="276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Makefile</a:t>
            </a:r>
            <a:r>
              <a:rPr lang="ko-KR" altLang="en-US" sz="2000"/>
              <a:t>과 </a:t>
            </a:r>
            <a:r>
              <a:rPr lang="en-US" altLang="ko-KR" sz="2000"/>
              <a:t>65</a:t>
            </a:r>
            <a:r>
              <a:rPr lang="ko-KR" altLang="en-US" sz="2000"/>
              <a:t>개의 </a:t>
            </a:r>
            <a:r>
              <a:rPr lang="en-US" altLang="ko-KR" sz="2000"/>
              <a:t>po </a:t>
            </a:r>
            <a:r>
              <a:rPr lang="ko-KR" altLang="en-US" sz="2000"/>
              <a:t>파일로 구성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(po </a:t>
            </a:r>
            <a:r>
              <a:rPr lang="ko-KR" altLang="en-US" sz="2000"/>
              <a:t>파일은 각 나라별 언어로 번역하는데 사용되는 파일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C8B07-6A91-43F7-8277-CC043FFAE83E}"/>
              </a:ext>
            </a:extLst>
          </p:cNvPr>
          <p:cNvSpPr/>
          <p:nvPr/>
        </p:nvSpPr>
        <p:spPr>
          <a:xfrm>
            <a:off x="4991863" y="6114954"/>
            <a:ext cx="3972626" cy="104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127000" algn="ctr" fontAlgn="base" latinLnBrk="0">
              <a:lnSpc>
                <a:spcPct val="210000"/>
              </a:lnSpc>
            </a:pPr>
            <a:r>
              <a:rPr lang="ko-KR" altLang="en-US" sz="1600"/>
              <a:t>한국어 번역파일 </a:t>
            </a:r>
            <a:r>
              <a:rPr lang="en-US" altLang="ko-KR" sz="1600"/>
              <a:t>ko.po</a:t>
            </a:r>
            <a:endParaRPr lang="ko-KR" altLang="en-US" sz="1600"/>
          </a:p>
          <a:p>
            <a:pPr marL="190500" marR="0" indent="127000" algn="ctr" fontAlgn="base" latinLnBrk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3980C7-3E24-46FF-BB73-2B74EE6C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66259"/>
            <a:ext cx="10789770" cy="5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21910424" descr="EMB0000030431f7">
            <a:extLst>
              <a:ext uri="{FF2B5EF4-FFF2-40B4-BE49-F238E27FC236}">
                <a16:creationId xmlns:a16="http://schemas.microsoft.com/office/drawing/2014/main" id="{18D12ED4-8BC7-442C-A103-C1DB33BA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64267"/>
            <a:ext cx="5757637" cy="46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1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6</a:t>
            </a:r>
            <a:r>
              <a:rPr lang="en-US" altLang="ko-KR" sz="3000">
                <a:latin typeface="+mj-ea"/>
                <a:ea typeface="+mj-ea"/>
              </a:rPr>
              <a:t>) tests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E758-123D-432E-8311-83BE1B63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780" y="4058845"/>
            <a:ext cx="11390529" cy="6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3980C7-3E24-46FF-BB73-2B74EE6C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66259"/>
            <a:ext cx="10789770" cy="5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7D98AB8-DD17-437E-9BD4-ACA2F307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8" y="2636912"/>
            <a:ext cx="286315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파이썬파일로 구성되어 있으며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bleachbit</a:t>
            </a: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핵심 코드들의 테스트를 위한 폴더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저작권 업데이트 관련 파일들이 대다수이고 경로를 바꾸거나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또는 추가와 관련된 파일들이 존재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3795EFE-3AC9-4C46-B786-E89A589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60" y="2692654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_x324154376" descr="EMB000003043202">
            <a:extLst>
              <a:ext uri="{FF2B5EF4-FFF2-40B4-BE49-F238E27FC236}">
                <a16:creationId xmlns:a16="http://schemas.microsoft.com/office/drawing/2014/main" id="{BB80E083-E90C-4069-98CF-744C37EA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0004"/>
            <a:ext cx="5660432" cy="45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CEF34-4C56-4159-98CA-91A50D7D0BF4}"/>
              </a:ext>
            </a:extLst>
          </p:cNvPr>
          <p:cNvSpPr/>
          <p:nvPr/>
        </p:nvSpPr>
        <p:spPr>
          <a:xfrm>
            <a:off x="5600768" y="6113960"/>
            <a:ext cx="2260171" cy="524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500" marR="0" indent="127000" algn="ctr" fontAlgn="base" latinLnBrk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주요파일 </a:t>
            </a:r>
            <a:r>
              <a:rPr lang="en-US" altLang="ko-KR" sz="16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TestAll.py</a:t>
            </a:r>
            <a:endParaRPr lang="en-US" altLang="ko-KR" sz="16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6</a:t>
            </a:r>
            <a:r>
              <a:rPr lang="en-US" altLang="ko-KR" sz="3000">
                <a:latin typeface="+mj-ea"/>
                <a:ea typeface="+mj-ea"/>
              </a:rPr>
              <a:t>) tests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3980C7-3E24-46FF-BB73-2B74EE6C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66259"/>
            <a:ext cx="10789770" cy="5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3795EFE-3AC9-4C46-B786-E89A589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60" y="2692654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_x313969824" descr="EMB00000304320d">
            <a:extLst>
              <a:ext uri="{FF2B5EF4-FFF2-40B4-BE49-F238E27FC236}">
                <a16:creationId xmlns:a16="http://schemas.microsoft.com/office/drawing/2014/main" id="{1C19253C-08E5-4290-9D1C-35A741E1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>
            <a:fillRect/>
          </a:stretch>
        </p:blipFill>
        <p:spPr bwMode="auto">
          <a:xfrm>
            <a:off x="982770" y="2706305"/>
            <a:ext cx="7178459" cy="36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D95F63-0B9F-47DD-A12C-28E95CCE70F7}"/>
              </a:ext>
            </a:extLst>
          </p:cNvPr>
          <p:cNvSpPr/>
          <p:nvPr/>
        </p:nvSpPr>
        <p:spPr>
          <a:xfrm>
            <a:off x="1636675" y="1848994"/>
            <a:ext cx="1406154" cy="632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210000"/>
              </a:lnSpc>
            </a:pPr>
            <a:r>
              <a:rPr lang="en-US" altLang="ko-KR" sz="20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함수</a:t>
            </a:r>
            <a:endParaRPr lang="ko-KR" altLang="en-US" sz="20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형5.png"/>
          <p:cNvPicPr>
            <a:picLocks noChangeAspect="1"/>
          </p:cNvPicPr>
          <p:nvPr/>
        </p:nvPicPr>
        <p:blipFill>
          <a:blip r:embed="rId2" cstate="print"/>
          <a:srcRect t="29726" r="18112"/>
          <a:stretch>
            <a:fillRect/>
          </a:stretch>
        </p:blipFill>
        <p:spPr>
          <a:xfrm>
            <a:off x="6214016" y="0"/>
            <a:ext cx="2929984" cy="248874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411760" y="1988840"/>
            <a:ext cx="827066" cy="720080"/>
            <a:chOff x="755576" y="1772816"/>
            <a:chExt cx="827066" cy="720080"/>
          </a:xfrm>
        </p:grpSpPr>
        <p:sp>
          <p:nvSpPr>
            <p:cNvPr id="4" name="이등변 삼각형 3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87824" y="217524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6"/>
                </a:solidFill>
              </a:rPr>
              <a:t>Bleachbit</a:t>
            </a:r>
            <a:r>
              <a:rPr lang="en-US" altLang="ko-KR" sz="2400" b="1" dirty="0">
                <a:solidFill>
                  <a:schemeClr val="accent6"/>
                </a:solidFill>
              </a:rPr>
              <a:t> </a:t>
            </a:r>
            <a:r>
              <a:rPr lang="ko-KR" altLang="en-US" sz="2400" b="1" dirty="0">
                <a:solidFill>
                  <a:schemeClr val="accent6"/>
                </a:solidFill>
              </a:rPr>
              <a:t>개요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411760" y="3284984"/>
            <a:ext cx="827066" cy="720080"/>
            <a:chOff x="755576" y="1772816"/>
            <a:chExt cx="827066" cy="720080"/>
          </a:xfrm>
        </p:grpSpPr>
        <p:sp>
          <p:nvSpPr>
            <p:cNvPr id="20" name="이등변 삼각형 19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87824" y="347139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</a:rPr>
              <a:t>전체적인 구성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411760" y="4509120"/>
            <a:ext cx="827066" cy="720080"/>
            <a:chOff x="755576" y="1772816"/>
            <a:chExt cx="827066" cy="720080"/>
          </a:xfrm>
        </p:grpSpPr>
        <p:sp>
          <p:nvSpPr>
            <p:cNvPr id="24" name="이등변 삼각형 23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87824" y="469552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</a:rPr>
              <a:t>폴더 별 기능분석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411760" y="5661248"/>
            <a:ext cx="827066" cy="720080"/>
            <a:chOff x="755576" y="1772816"/>
            <a:chExt cx="827066" cy="720080"/>
          </a:xfrm>
        </p:grpSpPr>
        <p:sp>
          <p:nvSpPr>
            <p:cNvPr id="28" name="이등변 삼각형 27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87824" y="584765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Q&amp;A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55576" y="548680"/>
            <a:ext cx="2880320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62242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ko-KR" altLang="en-US" sz="3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2951820" y="584685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683568" y="1476966"/>
            <a:ext cx="31683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+mj-ea"/>
                <a:ea typeface="+mj-ea"/>
              </a:rPr>
              <a:t>7) </a:t>
            </a:r>
            <a:r>
              <a:rPr lang="en-US" altLang="ko-KR" sz="3000"/>
              <a:t>windows</a:t>
            </a:r>
          </a:p>
          <a:p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3980C7-3E24-46FF-BB73-2B74EE6C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66259"/>
            <a:ext cx="10789770" cy="5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3795EFE-3AC9-4C46-B786-E89A589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60" y="2692654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DEBFE-0133-4F8D-84E2-ED31A47E990A}"/>
              </a:ext>
            </a:extLst>
          </p:cNvPr>
          <p:cNvSpPr/>
          <p:nvPr/>
        </p:nvSpPr>
        <p:spPr>
          <a:xfrm>
            <a:off x="1300307" y="3645426"/>
            <a:ext cx="3240360" cy="1052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_init_.py </a:t>
            </a:r>
          </a:p>
          <a:p>
            <a:pPr marL="342900" lvl="0" indent="-342900" algn="just" fontAlgn="base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bleachbit.ico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A5C32-EF2E-4A57-9731-2812B3F677B2}"/>
              </a:ext>
            </a:extLst>
          </p:cNvPr>
          <p:cNvSpPr txBox="1"/>
          <p:nvPr/>
        </p:nvSpPr>
        <p:spPr>
          <a:xfrm>
            <a:off x="1115616" y="229078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: </a:t>
            </a:r>
            <a:r>
              <a:rPr lang="ko-KR" altLang="en-US" sz="2000"/>
              <a:t>총 </a:t>
            </a:r>
            <a:r>
              <a:rPr lang="en-US" altLang="ko-KR" sz="2000"/>
              <a:t>5</a:t>
            </a:r>
            <a:r>
              <a:rPr lang="ko-KR" altLang="en-US" sz="2000"/>
              <a:t>개의 파일이 있으며 윈도우상의 실행 아이콘</a:t>
            </a:r>
            <a:r>
              <a:rPr lang="en-US" altLang="ko-KR" sz="2000"/>
              <a:t>, </a:t>
            </a:r>
            <a:r>
              <a:rPr lang="ko-KR" altLang="en-US" sz="2000"/>
              <a:t>화면구성</a:t>
            </a:r>
            <a:r>
              <a:rPr lang="en-US" altLang="ko-KR" sz="2000"/>
              <a:t>, </a:t>
            </a:r>
            <a:r>
              <a:rPr lang="ko-KR" altLang="en-US" sz="2000"/>
              <a:t>실행에 필요한 소스코드로 구성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9515E5-76F4-4EE8-95AC-3D9AC275E93B}"/>
              </a:ext>
            </a:extLst>
          </p:cNvPr>
          <p:cNvSpPr/>
          <p:nvPr/>
        </p:nvSpPr>
        <p:spPr>
          <a:xfrm>
            <a:off x="5004048" y="3650830"/>
            <a:ext cx="3240360" cy="1620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bleachbit.nsi</a:t>
            </a:r>
          </a:p>
          <a:p>
            <a:pPr marL="342900" lvl="0" indent="-342900" algn="just" fontAlgn="base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gtk20.pot</a:t>
            </a:r>
          </a:p>
          <a:p>
            <a:pPr marL="342900" lvl="0" indent="-342900" algn="just" fontAlgn="base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setup_py2exe.py</a:t>
            </a:r>
            <a:endParaRPr lang="ko-KR" altLang="en-US" sz="22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683568" y="1476966"/>
            <a:ext cx="31683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+mj-ea"/>
                <a:ea typeface="+mj-ea"/>
              </a:rPr>
              <a:t>8) </a:t>
            </a:r>
            <a:r>
              <a:rPr lang="ko-KR" altLang="en-US" sz="3000">
                <a:latin typeface="+mj-ea"/>
                <a:ea typeface="+mj-ea"/>
              </a:rPr>
              <a:t>그 외 파일</a:t>
            </a:r>
            <a:endParaRPr lang="en-US" altLang="ko-KR" sz="3000"/>
          </a:p>
          <a:p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3795EFE-3AC9-4C46-B786-E89A589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60" y="2692654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EA0A3C-13CA-4DDA-A76F-1EA17938430C}"/>
              </a:ext>
            </a:extLst>
          </p:cNvPr>
          <p:cNvSpPr/>
          <p:nvPr/>
        </p:nvSpPr>
        <p:spPr>
          <a:xfrm>
            <a:off x="899592" y="2511424"/>
            <a:ext cx="3312368" cy="3463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.gitignore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.travis.yml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appveyor.yml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Bleachbit.appdata.xml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Bleachbit.spec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COPYING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28C22F-618B-4D2D-A8FE-F84996FBB3D1}"/>
              </a:ext>
            </a:extLst>
          </p:cNvPr>
          <p:cNvSpPr/>
          <p:nvPr/>
        </p:nvSpPr>
        <p:spPr>
          <a:xfrm>
            <a:off x="4716016" y="2521144"/>
            <a:ext cx="3672408" cy="288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MANIFEST.in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Org.bleachbit.policy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Setup.py </a:t>
            </a:r>
          </a:p>
          <a:p>
            <a:pPr marL="342900" lvl="0" indent="-342900" fontAlgn="base" latinLnBrk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README.md</a:t>
            </a:r>
            <a:endParaRPr lang="ko-KR" altLang="en-US" sz="22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1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683568" y="1476966"/>
            <a:ext cx="51845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+mj-ea"/>
                <a:ea typeface="+mj-ea"/>
              </a:rPr>
              <a:t>8) </a:t>
            </a:r>
            <a:r>
              <a:rPr lang="ko-KR" altLang="en-US" sz="3000">
                <a:latin typeface="+mj-ea"/>
                <a:ea typeface="+mj-ea"/>
              </a:rPr>
              <a:t>그 외 파일 </a:t>
            </a:r>
            <a:r>
              <a:rPr lang="en-US" altLang="ko-KR" sz="3000">
                <a:latin typeface="+mj-ea"/>
                <a:ea typeface="+mj-ea"/>
              </a:rPr>
              <a:t>– Setup.py</a:t>
            </a:r>
            <a:endParaRPr lang="en-US" altLang="ko-KR" sz="3000"/>
          </a:p>
          <a:p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6A48E2-92C3-4B29-980C-0E4F5C2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292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3795EFE-3AC9-4C46-B786-E89A589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60" y="2692654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 descr="C:/Users/HanSeungWoo/AppData/Roaming/PolarisOffice/ETemp/21220_13339968/fImage18361439169.png">
            <a:extLst>
              <a:ext uri="{FF2B5EF4-FFF2-40B4-BE49-F238E27FC236}">
                <a16:creationId xmlns:a16="http://schemas.microsoft.com/office/drawing/2014/main" id="{01072E1D-DD37-46D6-A65E-D13048F29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3294008"/>
            <a:ext cx="5328593" cy="409215"/>
          </a:xfrm>
          <a:prstGeom prst="rect">
            <a:avLst/>
          </a:prstGeom>
          <a:noFill/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F418B5C7-6260-47BC-AAC1-B9CFB682CBB2}"/>
              </a:ext>
            </a:extLst>
          </p:cNvPr>
          <p:cNvSpPr txBox="1">
            <a:spLocks/>
          </p:cNvSpPr>
          <p:nvPr/>
        </p:nvSpPr>
        <p:spPr>
          <a:xfrm>
            <a:off x="766435" y="3892528"/>
            <a:ext cx="6757893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입력받은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경로 연결, 정규화, 구문에 따른 에러일으키기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HanSeungWoo/AppData/Roaming/PolarisOffice/ETemp/21220_13339968/fImage7971499358.png">
            <a:extLst>
              <a:ext uri="{FF2B5EF4-FFF2-40B4-BE49-F238E27FC236}">
                <a16:creationId xmlns:a16="http://schemas.microsoft.com/office/drawing/2014/main" id="{2C57574A-9997-49BE-8184-09AA81F71F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3" y="4689024"/>
            <a:ext cx="1905635" cy="389255"/>
          </a:xfrm>
          <a:prstGeom prst="rect">
            <a:avLst/>
          </a:prstGeom>
          <a:noFill/>
        </p:spPr>
      </p:pic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4D19C334-CC1F-4AF2-B80F-88E0596AB182}"/>
              </a:ext>
            </a:extLst>
          </p:cNvPr>
          <p:cNvSpPr txBox="1">
            <a:spLocks/>
          </p:cNvSpPr>
          <p:nvPr/>
        </p:nvSpPr>
        <p:spPr>
          <a:xfrm>
            <a:off x="766435" y="5295413"/>
            <a:ext cx="8258920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이름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,버전,설명,저자,</a:t>
            </a: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저자의주소,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다운로드주소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, license,url,플랫폼,패키지의 설정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6">
            <a:extLst>
              <a:ext uri="{FF2B5EF4-FFF2-40B4-BE49-F238E27FC236}">
                <a16:creationId xmlns:a16="http://schemas.microsoft.com/office/drawing/2014/main" id="{62C6D2F5-B57A-4A66-9F6C-B0A0733008A6}"/>
              </a:ext>
            </a:extLst>
          </p:cNvPr>
          <p:cNvSpPr txBox="1">
            <a:spLocks/>
          </p:cNvSpPr>
          <p:nvPr/>
        </p:nvSpPr>
        <p:spPr>
          <a:xfrm>
            <a:off x="755576" y="2449501"/>
            <a:ext cx="6613877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000" b="0" strike="noStrike" cap="none">
                <a:latin typeface="맑은 고딕" charset="0"/>
                <a:ea typeface="맑은 고딕" charset="0"/>
              </a:rPr>
              <a:t>경로추가</a:t>
            </a: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, </a:t>
            </a:r>
            <a:r>
              <a:rPr lang="ko-KR" altLang="en-US" sz="2000" b="0" strike="noStrike" cap="none">
                <a:latin typeface="맑은 고딕" charset="0"/>
                <a:ea typeface="맑은 고딕" charset="0"/>
              </a:rPr>
              <a:t>옵션별 지정</a:t>
            </a:r>
            <a:r>
              <a:rPr lang="en-US" altLang="ko-KR" sz="2000" b="0" strike="noStrike" cap="none">
                <a:latin typeface="맑은 고딕" charset="0"/>
                <a:ea typeface="맑은 고딕" charset="0"/>
              </a:rPr>
              <a:t>, </a:t>
            </a:r>
            <a:r>
              <a:rPr lang="ko-KR" altLang="en-US" sz="2000" b="0" strike="noStrike" cap="none">
                <a:latin typeface="맑은 고딕" charset="0"/>
                <a:ea typeface="맑은 고딕" charset="0"/>
              </a:rPr>
              <a:t>옵션설정의 내용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도형5.png"/>
          <p:cNvPicPr>
            <a:picLocks noChangeAspect="1"/>
          </p:cNvPicPr>
          <p:nvPr/>
        </p:nvPicPr>
        <p:blipFill>
          <a:blip r:embed="rId3" cstate="print"/>
          <a:srcRect t="29726" r="18112"/>
          <a:stretch>
            <a:fillRect/>
          </a:stretch>
        </p:blipFill>
        <p:spPr>
          <a:xfrm flipH="1">
            <a:off x="0" y="0"/>
            <a:ext cx="2929984" cy="2488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307070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THANK YOU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도형5.png"/>
          <p:cNvPicPr>
            <a:picLocks noChangeAspect="1"/>
          </p:cNvPicPr>
          <p:nvPr/>
        </p:nvPicPr>
        <p:blipFill>
          <a:blip r:embed="rId2" cstate="print"/>
          <a:srcRect t="29726" r="18112"/>
          <a:stretch>
            <a:fillRect/>
          </a:stretch>
        </p:blipFill>
        <p:spPr>
          <a:xfrm flipH="1">
            <a:off x="0" y="0"/>
            <a:ext cx="2929984" cy="2488747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355976" y="3356992"/>
            <a:ext cx="827066" cy="720080"/>
            <a:chOff x="755576" y="1772816"/>
            <a:chExt cx="827066" cy="720080"/>
          </a:xfrm>
        </p:grpSpPr>
        <p:sp>
          <p:nvSpPr>
            <p:cNvPr id="12" name="이등변 삼각형 11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32040" y="354339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6"/>
                </a:solidFill>
              </a:rPr>
              <a:t>Bleachbit</a:t>
            </a:r>
            <a:r>
              <a:rPr lang="en-US" altLang="ko-KR" sz="2400" b="1" dirty="0">
                <a:solidFill>
                  <a:schemeClr val="accent6"/>
                </a:solidFill>
              </a:rPr>
              <a:t> </a:t>
            </a:r>
            <a:r>
              <a:rPr lang="ko-KR" altLang="en-US" sz="2400" b="1" dirty="0">
                <a:solidFill>
                  <a:schemeClr val="accent6"/>
                </a:solidFill>
              </a:rPr>
              <a:t>개요</a:t>
            </a:r>
          </a:p>
          <a:p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4263479"/>
            <a:ext cx="3384376" cy="5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220072" y="4335487"/>
            <a:ext cx="0" cy="158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2880320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Bleachbit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개요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BE62B-4656-4D48-AA67-97D12B5CAB94}"/>
              </a:ext>
            </a:extLst>
          </p:cNvPr>
          <p:cNvSpPr txBox="1"/>
          <p:nvPr/>
        </p:nvSpPr>
        <p:spPr>
          <a:xfrm>
            <a:off x="755576" y="1556792"/>
            <a:ext cx="78488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2008</a:t>
            </a:r>
            <a:r>
              <a:rPr lang="ko-KR" altLang="en-US" sz="2800" dirty="0"/>
              <a:t>년 </a:t>
            </a:r>
            <a:r>
              <a:rPr lang="en-US" altLang="ko-KR" sz="2800" dirty="0"/>
              <a:t>12</a:t>
            </a:r>
            <a:r>
              <a:rPr lang="ko-KR" altLang="en-US" sz="2800" dirty="0"/>
              <a:t>월 </a:t>
            </a:r>
            <a:r>
              <a:rPr lang="en-US" altLang="ko-KR" sz="2800" dirty="0"/>
              <a:t>24</a:t>
            </a:r>
            <a:r>
              <a:rPr lang="ko-KR" altLang="en-US" sz="2800" dirty="0"/>
              <a:t>일에 처음 공개된 디스크 클리너 유형의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디스크 공간을 확보하고 개인 정보를 보호하기 위해 컴퓨터를 쉽게 청소 할 수 있게 도와주는 클리너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GPL-3.0 license</a:t>
            </a:r>
            <a:r>
              <a:rPr lang="ko-KR" altLang="en-US" sz="2800" dirty="0"/>
              <a:t>를 가진 오픈소스 프로그램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도형5.png"/>
          <p:cNvPicPr>
            <a:picLocks noChangeAspect="1"/>
          </p:cNvPicPr>
          <p:nvPr/>
        </p:nvPicPr>
        <p:blipFill>
          <a:blip r:embed="rId2" cstate="print"/>
          <a:srcRect t="29726" r="18112"/>
          <a:stretch>
            <a:fillRect/>
          </a:stretch>
        </p:blipFill>
        <p:spPr>
          <a:xfrm flipH="1">
            <a:off x="0" y="0"/>
            <a:ext cx="2929984" cy="2488747"/>
          </a:xfrm>
          <a:prstGeom prst="rect">
            <a:avLst/>
          </a:prstGeom>
        </p:spPr>
      </p:pic>
      <p:grpSp>
        <p:nvGrpSpPr>
          <p:cNvPr id="2" name="그룹 10"/>
          <p:cNvGrpSpPr/>
          <p:nvPr/>
        </p:nvGrpSpPr>
        <p:grpSpPr>
          <a:xfrm>
            <a:off x="4355976" y="3356992"/>
            <a:ext cx="827066" cy="720080"/>
            <a:chOff x="755576" y="1772816"/>
            <a:chExt cx="827066" cy="720080"/>
          </a:xfrm>
        </p:grpSpPr>
        <p:sp>
          <p:nvSpPr>
            <p:cNvPr id="12" name="이등변 삼각형 11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32040" y="354339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</a:rPr>
              <a:t>전체적인 구성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4263479"/>
            <a:ext cx="3384376" cy="5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구성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220072" y="4335487"/>
            <a:ext cx="0" cy="158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2880320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전체적인 구성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987824" y="2492896"/>
            <a:ext cx="3097212" cy="2952328"/>
            <a:chOff x="3059113" y="2781300"/>
            <a:chExt cx="3097212" cy="2592388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3059113" y="2781300"/>
              <a:ext cx="3097212" cy="2592388"/>
            </a:xfrm>
            <a:prstGeom prst="ellips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H="1">
              <a:off x="4140200" y="2781300"/>
              <a:ext cx="503238" cy="25193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4643438" y="2781300"/>
              <a:ext cx="649287" cy="24479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H="1">
              <a:off x="3203575" y="2781300"/>
              <a:ext cx="1439863" cy="187007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3059113" y="2781300"/>
              <a:ext cx="1584325" cy="107791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>
              <a:off x="3563938" y="2781300"/>
              <a:ext cx="1079500" cy="35877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4643438" y="2781300"/>
              <a:ext cx="1296987" cy="18716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4643438" y="2781300"/>
              <a:ext cx="1512887" cy="115093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4643438" y="2781300"/>
              <a:ext cx="1009650" cy="35877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V="1">
              <a:off x="3203575" y="3140075"/>
              <a:ext cx="360363" cy="151288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3059113" y="3140075"/>
              <a:ext cx="504825" cy="7207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3060700" y="3860800"/>
              <a:ext cx="142875" cy="7921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3203575" y="4652963"/>
              <a:ext cx="936625" cy="647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V="1">
              <a:off x="4140200" y="5229225"/>
              <a:ext cx="1152525" cy="7143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V="1">
              <a:off x="5292725" y="4724400"/>
              <a:ext cx="647700" cy="50323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 flipV="1">
              <a:off x="5940425" y="3932238"/>
              <a:ext cx="215900" cy="79216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 flipH="1" flipV="1">
              <a:off x="5651500" y="3140075"/>
              <a:ext cx="504825" cy="7921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 flipH="1" flipV="1">
              <a:off x="3563938" y="3140075"/>
              <a:ext cx="576262" cy="216058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 flipV="1">
              <a:off x="3563938" y="3140075"/>
              <a:ext cx="1728787" cy="208915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 flipH="1" flipV="1">
              <a:off x="3563938" y="3140075"/>
              <a:ext cx="2376487" cy="151288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H="1" flipV="1">
              <a:off x="3563938" y="3140075"/>
              <a:ext cx="2592387" cy="7921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 flipH="1" flipV="1">
              <a:off x="3563938" y="3140075"/>
              <a:ext cx="208756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 flipH="1" flipV="1">
              <a:off x="3060700" y="3860800"/>
              <a:ext cx="1079500" cy="14398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 flipH="1" flipV="1">
              <a:off x="3059113" y="3860800"/>
              <a:ext cx="2233612" cy="13684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H="1" flipV="1">
              <a:off x="3059113" y="3860800"/>
              <a:ext cx="2881312" cy="8636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 flipH="1" flipV="1">
              <a:off x="3059113" y="3860800"/>
              <a:ext cx="3097212" cy="7143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 flipH="1">
              <a:off x="3059113" y="3140075"/>
              <a:ext cx="2592387" cy="7207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 flipH="1" flipV="1">
              <a:off x="3203575" y="4652963"/>
              <a:ext cx="2089150" cy="57626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 flipH="1" flipV="1">
              <a:off x="3203575" y="4652963"/>
              <a:ext cx="2736850" cy="7143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 flipH="1">
              <a:off x="3203575" y="3932238"/>
              <a:ext cx="2952750" cy="7207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 flipH="1">
              <a:off x="3203575" y="3140075"/>
              <a:ext cx="2447925" cy="151288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51"/>
            <p:cNvSpPr>
              <a:spLocks noChangeShapeType="1"/>
            </p:cNvSpPr>
            <p:nvPr/>
          </p:nvSpPr>
          <p:spPr bwMode="auto">
            <a:xfrm flipH="1">
              <a:off x="4140200" y="4724400"/>
              <a:ext cx="1800225" cy="57626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52"/>
            <p:cNvSpPr>
              <a:spLocks noChangeShapeType="1"/>
            </p:cNvSpPr>
            <p:nvPr/>
          </p:nvSpPr>
          <p:spPr bwMode="auto">
            <a:xfrm flipH="1">
              <a:off x="4140200" y="3932238"/>
              <a:ext cx="2016125" cy="136842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40200" y="3140075"/>
              <a:ext cx="1511300" cy="216058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 flipH="1">
              <a:off x="5292725" y="3932238"/>
              <a:ext cx="863600" cy="12969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5"/>
            <p:cNvSpPr>
              <a:spLocks noChangeShapeType="1"/>
            </p:cNvSpPr>
            <p:nvPr/>
          </p:nvSpPr>
          <p:spPr bwMode="auto">
            <a:xfrm flipH="1">
              <a:off x="5292725" y="3140075"/>
              <a:ext cx="358775" cy="208915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5651500" y="3140075"/>
              <a:ext cx="288925" cy="158591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val 57"/>
            <p:cNvSpPr>
              <a:spLocks noChangeArrowheads="1"/>
            </p:cNvSpPr>
            <p:nvPr/>
          </p:nvSpPr>
          <p:spPr bwMode="auto">
            <a:xfrm>
              <a:off x="3924300" y="3476819"/>
              <a:ext cx="1368425" cy="120948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808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995936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bleachbit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83768" y="25556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79712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95736" y="45718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windows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75856" y="54359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60032" y="5363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2120" y="47251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8144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debian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408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cleaners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87589" y="38054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Bleach bit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도형5.png"/>
          <p:cNvPicPr>
            <a:picLocks noChangeAspect="1"/>
          </p:cNvPicPr>
          <p:nvPr/>
        </p:nvPicPr>
        <p:blipFill>
          <a:blip r:embed="rId2" cstate="print"/>
          <a:srcRect t="29726" r="18112"/>
          <a:stretch>
            <a:fillRect/>
          </a:stretch>
        </p:blipFill>
        <p:spPr>
          <a:xfrm flipH="1">
            <a:off x="0" y="0"/>
            <a:ext cx="2929984" cy="2488747"/>
          </a:xfrm>
          <a:prstGeom prst="rect">
            <a:avLst/>
          </a:prstGeom>
        </p:spPr>
      </p:pic>
      <p:grpSp>
        <p:nvGrpSpPr>
          <p:cNvPr id="2" name="그룹 10"/>
          <p:cNvGrpSpPr/>
          <p:nvPr/>
        </p:nvGrpSpPr>
        <p:grpSpPr>
          <a:xfrm>
            <a:off x="4355976" y="3356992"/>
            <a:ext cx="827066" cy="720080"/>
            <a:chOff x="755576" y="1772816"/>
            <a:chExt cx="827066" cy="720080"/>
          </a:xfrm>
        </p:grpSpPr>
        <p:sp>
          <p:nvSpPr>
            <p:cNvPr id="12" name="이등변 삼각형 11"/>
            <p:cNvSpPr/>
            <p:nvPr/>
          </p:nvSpPr>
          <p:spPr>
            <a:xfrm flipV="1">
              <a:off x="790554" y="1772816"/>
              <a:ext cx="792088" cy="720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77281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32040" y="354339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</a:rPr>
              <a:t>폴더 별 기능분석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4263479"/>
            <a:ext cx="3384376" cy="22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bleachbit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5)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Cleaners	6) tests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Debian	7) windows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doc		8)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외 파일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5220072" y="4335487"/>
            <a:ext cx="0" cy="21500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1) </a:t>
            </a:r>
            <a:r>
              <a:rPr lang="en-US" altLang="ko-KR" sz="3000" dirty="0" err="1">
                <a:latin typeface="+mj-ea"/>
                <a:ea typeface="+mj-ea"/>
              </a:rPr>
              <a:t>bleachbit</a:t>
            </a:r>
            <a:r>
              <a:rPr lang="en-US" altLang="ko-KR" sz="3000" dirty="0">
                <a:latin typeface="+mj-ea"/>
                <a:ea typeface="+mj-ea"/>
              </a:rPr>
              <a:t>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8AE11-14C9-4ACA-B803-FC302F9D0C21}"/>
              </a:ext>
            </a:extLst>
          </p:cNvPr>
          <p:cNvSpPr txBox="1"/>
          <p:nvPr/>
        </p:nvSpPr>
        <p:spPr>
          <a:xfrm>
            <a:off x="1043608" y="2121050"/>
            <a:ext cx="7632848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23</a:t>
            </a:r>
            <a:r>
              <a:rPr lang="ko-KR" altLang="en-US" sz="2000" dirty="0"/>
              <a:t>의 개의 </a:t>
            </a:r>
            <a:r>
              <a:rPr lang="en-US" altLang="ko-KR" sz="2000" dirty="0"/>
              <a:t>python</a:t>
            </a:r>
            <a:r>
              <a:rPr lang="ko-KR" altLang="en-US" sz="2000" dirty="0"/>
              <a:t>파일로 이루어져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프로그램을 실행하기 위한 핵심 코드로  이루어짐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FA956-D2C3-48E8-84DD-E7999F69E229}"/>
              </a:ext>
            </a:extLst>
          </p:cNvPr>
          <p:cNvSpPr txBox="1"/>
          <p:nvPr/>
        </p:nvSpPr>
        <p:spPr>
          <a:xfrm>
            <a:off x="899592" y="3686769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* </a:t>
            </a:r>
            <a:r>
              <a:rPr lang="ko-KR" altLang="en-US" sz="2500" b="1" dirty="0">
                <a:solidFill>
                  <a:schemeClr val="accent1"/>
                </a:solidFill>
              </a:rPr>
              <a:t>주요 파일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162704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9" y="3144445"/>
            <a:ext cx="11933136" cy="3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82C4F-7607-4E9A-9750-2C104BBDE83E}"/>
              </a:ext>
            </a:extLst>
          </p:cNvPr>
          <p:cNvSpPr txBox="1"/>
          <p:nvPr/>
        </p:nvSpPr>
        <p:spPr>
          <a:xfrm>
            <a:off x="1007603" y="4191377"/>
            <a:ext cx="6228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action.py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cleaner.py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cleanerML.py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GUI.py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915C-6E0B-4983-9EAA-A3163F21599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V="1">
            <a:off x="755576" y="548680"/>
            <a:ext cx="3168352" cy="648072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224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폴더 별 기능분석</a:t>
            </a:r>
          </a:p>
          <a:p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 flipH="1">
            <a:off x="611560" y="404664"/>
            <a:ext cx="792088" cy="720080"/>
          </a:xfrm>
          <a:prstGeom prst="triangle">
            <a:avLst>
              <a:gd name="adj" fmla="val 0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D49E-3BD0-4C26-ABAA-555330A6AC75}"/>
              </a:ext>
            </a:extLst>
          </p:cNvPr>
          <p:cNvSpPr txBox="1"/>
          <p:nvPr/>
        </p:nvSpPr>
        <p:spPr>
          <a:xfrm>
            <a:off x="755576" y="1453426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1) </a:t>
            </a:r>
            <a:r>
              <a:rPr lang="en-US" altLang="ko-KR" sz="3000" dirty="0" err="1">
                <a:latin typeface="+mj-ea"/>
                <a:ea typeface="+mj-ea"/>
              </a:rPr>
              <a:t>bleachbit</a:t>
            </a:r>
            <a:r>
              <a:rPr lang="en-US" altLang="ko-KR" sz="3000" dirty="0">
                <a:latin typeface="+mj-ea"/>
                <a:ea typeface="+mj-ea"/>
              </a:rPr>
              <a:t> - Action.py 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4C17A77-F4B6-48DA-A5DD-9FFA8DC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3192631"/>
            <a:ext cx="11661009" cy="5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80AB7-0FEE-40A5-897E-D9A4468B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9" y="3144445"/>
            <a:ext cx="11933136" cy="3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290806-BFC7-4AA5-B4D3-DF29801A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570549"/>
            <a:ext cx="10000291" cy="64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95975752" descr="EMB000040646189">
            <a:extLst>
              <a:ext uri="{FF2B5EF4-FFF2-40B4-BE49-F238E27FC236}">
                <a16:creationId xmlns:a16="http://schemas.microsoft.com/office/drawing/2014/main" id="{AEAD641C-FAA9-4251-A49C-BA59134BD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6" y="2521038"/>
            <a:ext cx="4372823" cy="32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2EC7DCAD-A730-4688-84C6-5AFAB5C2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584" y="1493468"/>
            <a:ext cx="13588065" cy="65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595980936" descr="EMB00004064618c">
            <a:extLst>
              <a:ext uri="{FF2B5EF4-FFF2-40B4-BE49-F238E27FC236}">
                <a16:creationId xmlns:a16="http://schemas.microsoft.com/office/drawing/2014/main" id="{0FFE7B4E-A971-490B-B2E2-3BEF7B05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3" y="2521038"/>
            <a:ext cx="4372824" cy="32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8957CB-C2E5-4101-9A87-FAAEBC2A1A50}"/>
              </a:ext>
            </a:extLst>
          </p:cNvPr>
          <p:cNvSpPr txBox="1"/>
          <p:nvPr/>
        </p:nvSpPr>
        <p:spPr>
          <a:xfrm>
            <a:off x="899591" y="5951313"/>
            <a:ext cx="367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FileActionProvider</a:t>
            </a:r>
            <a:r>
              <a:rPr lang="en-US" altLang="ko-KR" sz="2000" dirty="0"/>
              <a:t>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93106-1716-4F03-B654-E4E29A2654E2}"/>
              </a:ext>
            </a:extLst>
          </p:cNvPr>
          <p:cNvSpPr txBox="1"/>
          <p:nvPr/>
        </p:nvSpPr>
        <p:spPr>
          <a:xfrm>
            <a:off x="5724128" y="595131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Delete, 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 class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31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나눔고딕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874</Words>
  <Application>Microsoft Office PowerPoint</Application>
  <PresentationFormat>화면 슬라이드 쇼(4:3)</PresentationFormat>
  <Paragraphs>166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</dc:title>
  <dc:creator>커리어우먼</dc:creator>
  <dc:description>미쓰리의 파워포인트 이여기 &lt;27&gt;</dc:description>
  <cp:lastModifiedBy>minji_note</cp:lastModifiedBy>
  <cp:revision>101</cp:revision>
  <dcterms:created xsi:type="dcterms:W3CDTF">2014-04-06T04:05:47Z</dcterms:created>
  <dcterms:modified xsi:type="dcterms:W3CDTF">2018-11-13T13:37:10Z</dcterms:modified>
</cp:coreProperties>
</file>