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EAE520-3809-4DCB-947C-143224E8295B}">
  <a:tblStyle styleId="{59EAE520-3809-4DCB-947C-143224E829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Nunito-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MavenPr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002930d3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002930d3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motivation for this project is to understand user feedback and to analyze user app reviews to see if we can uncover actionable insights to drive enhancements in the functionality of the app. ChatGPT IOS app was the app I was using for this.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9002930d31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9002930d31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solve this problem, I used LDA for topic modeling to help identify key themes from the reviews. I also used sentiment analysis to be able to </a:t>
            </a:r>
            <a:r>
              <a:rPr lang="en"/>
              <a:t>understand</a:t>
            </a:r>
            <a:r>
              <a:rPr lang="en"/>
              <a:t> the sentiments associated with each topic.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9002930d31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9002930d31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 did data preprocessing on the app reviews (remove non-alphabetical characters, filtered out stopwords -&gt; words that have no meaning (me, of, we). Next, I Picked the optimal number of topics to separate the reviews  into using a coherence score. A coherence score is basically a measurement used to evaluate how meaningful and consistent a set of topics is. So in the context of this project, a higher coherence score for a topic means that the words in the topic are often mentioned together in the reviews and make sense when you read them as part of a group. So this helps us see identify key themes. Lastly, I used the Textblob library to tag each review with a sentiment score, so we can understand the sentiments associated with the topics and whether they are positive, negative or neutral.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a1f150591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a1f150591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are the results of the LDA topic modeling. It was kind of difficult trying to understand what actionable feedback or insights could be understood from each topic but from what I could understand, Topic 1 shows a general positive sentiment as we can see from the results (67% was positive sentiment). So in terms, of </a:t>
            </a:r>
            <a:r>
              <a:rPr lang="en"/>
              <a:t>usability it seems to be doing well among users. Topic 2 also has majority positive sentiment with it’s 60% positive sentiment. Again, this it’s kind of difficult to uncover insights, but there seems to be a concern among users on the interaction with the chatgpt ai and some of the responses and interactions.  Topic 3 has key themes, ‘phone’, ‘ipad’, ‘account’, so maybe something is bothering users with the functionality across different devices. Topic 3 has the most balanced sentiments out of all the topics. (38% positive, 18% negative which is the highest and 43% neutral)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9002930d31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9002930d31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wasn’t able to use a different model to compare how it would perform against LDA, if I could do this project over again I would make sure I do this. Also, I wasn’t able to get access later version history of the chatgpt app that aligned with my dataset, so I could verify that maybe developers have </a:t>
            </a:r>
            <a:r>
              <a:rPr lang="en"/>
              <a:t>addressed</a:t>
            </a:r>
            <a:r>
              <a:rPr lang="en"/>
              <a:t> user concerns, this is originally what I wanted to do. That’s my project are there any questions I can answer at this time?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834125" y="1564050"/>
            <a:ext cx="7356900" cy="203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300"/>
              <a:t>Project Presentation</a:t>
            </a:r>
            <a:endParaRPr sz="5300"/>
          </a:p>
        </p:txBody>
      </p:sp>
      <p:sp>
        <p:nvSpPr>
          <p:cNvPr id="278" name="Google Shape;278;p13"/>
          <p:cNvSpPr txBox="1"/>
          <p:nvPr/>
        </p:nvSpPr>
        <p:spPr>
          <a:xfrm>
            <a:off x="5651650" y="3928900"/>
            <a:ext cx="21939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Nunito"/>
                <a:ea typeface="Nunito"/>
                <a:cs typeface="Nunito"/>
                <a:sym typeface="Nunito"/>
              </a:rPr>
              <a:t>Al Ayoola</a:t>
            </a:r>
            <a:endParaRPr sz="24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244">
                <a:solidFill>
                  <a:schemeClr val="lt1"/>
                </a:solidFill>
              </a:rPr>
              <a:t> Analyzing user app reviews</a:t>
            </a:r>
            <a:endParaRPr sz="4244">
              <a:solidFill>
                <a:schemeClr val="lt1"/>
              </a:solidFill>
            </a:endParaRPr>
          </a:p>
          <a:p>
            <a:pPr indent="0" lvl="0" marL="0" rtl="0" algn="l">
              <a:spcBef>
                <a:spcPts val="0"/>
              </a:spcBef>
              <a:spcAft>
                <a:spcPts val="0"/>
              </a:spcAft>
              <a:buNone/>
            </a:pPr>
            <a:r>
              <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2100">
                <a:solidFill>
                  <a:srgbClr val="000000"/>
                </a:solidFill>
              </a:rPr>
              <a:t>Motivation: Understanding user feedback</a:t>
            </a:r>
            <a:endParaRPr sz="2100">
              <a:solidFill>
                <a:srgbClr val="000000"/>
              </a:solidFill>
            </a:endParaRPr>
          </a:p>
          <a:p>
            <a:pPr indent="0" lvl="0" marL="0" rtl="0" algn="l">
              <a:lnSpc>
                <a:spcPct val="150000"/>
              </a:lnSpc>
              <a:spcBef>
                <a:spcPts val="1200"/>
              </a:spcBef>
              <a:spcAft>
                <a:spcPts val="0"/>
              </a:spcAft>
              <a:buNone/>
            </a:pPr>
            <a:r>
              <a:rPr lang="en" sz="2100">
                <a:solidFill>
                  <a:srgbClr val="000000"/>
                </a:solidFill>
              </a:rPr>
              <a:t>Problem: Analyze user sentiment from reviews to identify key </a:t>
            </a:r>
            <a:r>
              <a:rPr lang="en" sz="2100">
                <a:solidFill>
                  <a:srgbClr val="000000"/>
                </a:solidFill>
              </a:rPr>
              <a:t>themes</a:t>
            </a:r>
            <a:r>
              <a:rPr lang="en" sz="2100">
                <a:solidFill>
                  <a:srgbClr val="000000"/>
                </a:solidFill>
              </a:rPr>
              <a:t> and improve app functionality</a:t>
            </a:r>
            <a:endParaRPr sz="2100">
              <a:solidFill>
                <a:srgbClr val="000000"/>
              </a:solidFill>
            </a:endParaRPr>
          </a:p>
          <a:p>
            <a:pPr indent="0" lvl="0" marL="0" rtl="0" algn="l">
              <a:lnSpc>
                <a:spcPct val="150000"/>
              </a:lnSpc>
              <a:spcBef>
                <a:spcPts val="1200"/>
              </a:spcBef>
              <a:spcAft>
                <a:spcPts val="1200"/>
              </a:spcAft>
              <a:buNone/>
            </a:pPr>
            <a:r>
              <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8" name="Shape 288"/>
        <p:cNvGrpSpPr/>
        <p:nvPr/>
      </p:nvGrpSpPr>
      <p:grpSpPr>
        <a:xfrm>
          <a:off x="0" y="0"/>
          <a:ext cx="0" cy="0"/>
          <a:chOff x="0" y="0"/>
          <a:chExt cx="0" cy="0"/>
        </a:xfrm>
      </p:grpSpPr>
      <p:sp>
        <p:nvSpPr>
          <p:cNvPr id="289" name="Google Shape;289;p15"/>
          <p:cNvSpPr txBox="1"/>
          <p:nvPr>
            <p:ph type="ctrTitle"/>
          </p:nvPr>
        </p:nvSpPr>
        <p:spPr>
          <a:xfrm>
            <a:off x="824000" y="397300"/>
            <a:ext cx="7509000" cy="98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840"/>
              <a:t>LDA for user review topic grouping</a:t>
            </a:r>
            <a:endParaRPr sz="3840"/>
          </a:p>
        </p:txBody>
      </p:sp>
      <p:sp>
        <p:nvSpPr>
          <p:cNvPr id="290" name="Google Shape;290;p15"/>
          <p:cNvSpPr txBox="1"/>
          <p:nvPr>
            <p:ph idx="1" type="subTitle"/>
          </p:nvPr>
        </p:nvSpPr>
        <p:spPr>
          <a:xfrm>
            <a:off x="824000" y="1784200"/>
            <a:ext cx="7468500" cy="3021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307">
                <a:solidFill>
                  <a:srgbClr val="000000"/>
                </a:solidFill>
              </a:rPr>
              <a:t>Latent Dirichlet allocation (LDA) - </a:t>
            </a:r>
            <a:r>
              <a:rPr lang="en" sz="7307">
                <a:solidFill>
                  <a:srgbClr val="000000"/>
                </a:solidFill>
              </a:rPr>
              <a:t> a probabilistic model for topic modeling.</a:t>
            </a:r>
            <a:endParaRPr sz="7307">
              <a:solidFill>
                <a:srgbClr val="000000"/>
              </a:solidFill>
            </a:endParaRPr>
          </a:p>
          <a:p>
            <a:pPr indent="0" lvl="0" marL="0" rtl="0" algn="l">
              <a:spcBef>
                <a:spcPts val="0"/>
              </a:spcBef>
              <a:spcAft>
                <a:spcPts val="0"/>
              </a:spcAft>
              <a:buNone/>
            </a:pPr>
            <a:r>
              <a:t/>
            </a:r>
            <a:endParaRPr sz="7307">
              <a:solidFill>
                <a:schemeClr val="dk2"/>
              </a:solidFill>
            </a:endParaRPr>
          </a:p>
          <a:p>
            <a:pPr indent="0" lvl="0" marL="0" rtl="0" algn="l">
              <a:spcBef>
                <a:spcPts val="0"/>
              </a:spcBef>
              <a:spcAft>
                <a:spcPts val="0"/>
              </a:spcAft>
              <a:buNone/>
            </a:pPr>
            <a:r>
              <a:rPr lang="en" sz="7307" u="sng">
                <a:solidFill>
                  <a:srgbClr val="000000"/>
                </a:solidFill>
              </a:rPr>
              <a:t>LDA Process</a:t>
            </a:r>
            <a:endParaRPr sz="7307" u="sng">
              <a:solidFill>
                <a:srgbClr val="000000"/>
              </a:solidFill>
            </a:endParaRPr>
          </a:p>
          <a:p>
            <a:pPr indent="-344610" lvl="0" marL="457200" rtl="0" algn="l">
              <a:lnSpc>
                <a:spcPct val="115000"/>
              </a:lnSpc>
              <a:spcBef>
                <a:spcPts val="1200"/>
              </a:spcBef>
              <a:spcAft>
                <a:spcPts val="0"/>
              </a:spcAft>
              <a:buClr>
                <a:srgbClr val="000000"/>
              </a:buClr>
              <a:buSzPct val="100000"/>
              <a:buFont typeface="Arial"/>
              <a:buAutoNum type="arabicPeriod"/>
            </a:pPr>
            <a:r>
              <a:rPr b="1" lang="en" sz="7307">
                <a:solidFill>
                  <a:srgbClr val="000000"/>
                </a:solidFill>
              </a:rPr>
              <a:t>Initialization:</a:t>
            </a:r>
            <a:r>
              <a:rPr lang="en" sz="7307">
                <a:solidFill>
                  <a:srgbClr val="000000"/>
                </a:solidFill>
              </a:rPr>
              <a:t> Words are initially assigned to random topics.</a:t>
            </a:r>
            <a:endParaRPr sz="7307">
              <a:solidFill>
                <a:srgbClr val="000000"/>
              </a:solidFill>
            </a:endParaRPr>
          </a:p>
          <a:p>
            <a:pPr indent="-344610" lvl="0" marL="457200" rtl="0" algn="l">
              <a:lnSpc>
                <a:spcPct val="115000"/>
              </a:lnSpc>
              <a:spcBef>
                <a:spcPts val="0"/>
              </a:spcBef>
              <a:spcAft>
                <a:spcPts val="0"/>
              </a:spcAft>
              <a:buClr>
                <a:srgbClr val="000000"/>
              </a:buClr>
              <a:buSzPct val="100000"/>
              <a:buFont typeface="Arial"/>
              <a:buAutoNum type="arabicPeriod"/>
            </a:pPr>
            <a:r>
              <a:rPr b="1" lang="en" sz="7307">
                <a:solidFill>
                  <a:srgbClr val="000000"/>
                </a:solidFill>
              </a:rPr>
              <a:t>Iteration:</a:t>
            </a:r>
            <a:r>
              <a:rPr lang="en" sz="7307">
                <a:solidFill>
                  <a:srgbClr val="000000"/>
                </a:solidFill>
              </a:rPr>
              <a:t> Words are reassigned based on topic prevalence in documents.</a:t>
            </a:r>
            <a:endParaRPr sz="7307">
              <a:solidFill>
                <a:srgbClr val="000000"/>
              </a:solidFill>
            </a:endParaRPr>
          </a:p>
          <a:p>
            <a:pPr indent="-344610" lvl="0" marL="457200" rtl="0" algn="l">
              <a:lnSpc>
                <a:spcPct val="115000"/>
              </a:lnSpc>
              <a:spcBef>
                <a:spcPts val="0"/>
              </a:spcBef>
              <a:spcAft>
                <a:spcPts val="0"/>
              </a:spcAft>
              <a:buClr>
                <a:srgbClr val="000000"/>
              </a:buClr>
              <a:buSzPct val="100000"/>
              <a:buFont typeface="Arial"/>
              <a:buAutoNum type="arabicPeriod"/>
            </a:pPr>
            <a:r>
              <a:rPr b="1" lang="en" sz="7307">
                <a:solidFill>
                  <a:srgbClr val="000000"/>
                </a:solidFill>
              </a:rPr>
              <a:t>Topic Inference:</a:t>
            </a:r>
            <a:r>
              <a:rPr lang="en" sz="7307">
                <a:solidFill>
                  <a:srgbClr val="000000"/>
                </a:solidFill>
              </a:rPr>
              <a:t> Probabilities of word-topic associations are computed.</a:t>
            </a:r>
            <a:endParaRPr sz="7307">
              <a:solidFill>
                <a:srgbClr val="000000"/>
              </a:solidFill>
            </a:endParaRPr>
          </a:p>
          <a:p>
            <a:pPr indent="-344610" lvl="0" marL="457200" rtl="0" algn="l">
              <a:lnSpc>
                <a:spcPct val="115000"/>
              </a:lnSpc>
              <a:spcBef>
                <a:spcPts val="0"/>
              </a:spcBef>
              <a:spcAft>
                <a:spcPts val="0"/>
              </a:spcAft>
              <a:buClr>
                <a:srgbClr val="000000"/>
              </a:buClr>
              <a:buSzPct val="100000"/>
              <a:buFont typeface="Arial"/>
              <a:buAutoNum type="arabicPeriod"/>
            </a:pPr>
            <a:r>
              <a:rPr b="1" lang="en" sz="7307">
                <a:solidFill>
                  <a:srgbClr val="000000"/>
                </a:solidFill>
              </a:rPr>
              <a:t>Topic Distribution:</a:t>
            </a:r>
            <a:r>
              <a:rPr lang="en" sz="7307">
                <a:solidFill>
                  <a:srgbClr val="000000"/>
                </a:solidFill>
              </a:rPr>
              <a:t> Final distributions of topics for documents and words for topics are obtained.</a:t>
            </a:r>
            <a:endParaRPr sz="7307">
              <a:solidFill>
                <a:srgbClr val="000000"/>
              </a:solidFill>
            </a:endParaRPr>
          </a:p>
          <a:p>
            <a:pPr indent="0" lvl="0" marL="0" rtl="0" algn="l">
              <a:spcBef>
                <a:spcPts val="1200"/>
              </a:spcBef>
              <a:spcAft>
                <a:spcPts val="0"/>
              </a:spcAft>
              <a:buNone/>
            </a:pPr>
            <a:r>
              <a:t/>
            </a:r>
            <a:endParaRPr u="sng">
              <a:solidFill>
                <a:srgbClr val="000000"/>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solidFill>
                  <a:schemeClr val="lt1"/>
                </a:solidFill>
              </a:rPr>
              <a:t>Implementation</a:t>
            </a:r>
            <a:endParaRPr sz="3800">
              <a:solidFill>
                <a:schemeClr val="lt1"/>
              </a:solidFill>
            </a:endParaRPr>
          </a:p>
        </p:txBody>
      </p:sp>
      <p:sp>
        <p:nvSpPr>
          <p:cNvPr id="296" name="Google Shape;296;p16"/>
          <p:cNvSpPr txBox="1"/>
          <p:nvPr>
            <p:ph idx="1" type="body"/>
          </p:nvPr>
        </p:nvSpPr>
        <p:spPr>
          <a:xfrm>
            <a:off x="1028700" y="1759950"/>
            <a:ext cx="3643800" cy="2771700"/>
          </a:xfrm>
          <a:prstGeom prst="rect">
            <a:avLst/>
          </a:prstGeom>
        </p:spPr>
        <p:txBody>
          <a:bodyPr anchorCtr="0" anchor="t" bIns="91425" lIns="91425" spcFirstLastPara="1" rIns="91425" wrap="square" tIns="91425">
            <a:normAutofit/>
          </a:bodyPr>
          <a:lstStyle/>
          <a:p>
            <a:pPr indent="-368300" lvl="0" marL="457200" rtl="0" algn="l">
              <a:lnSpc>
                <a:spcPct val="150000"/>
              </a:lnSpc>
              <a:spcBef>
                <a:spcPts val="0"/>
              </a:spcBef>
              <a:spcAft>
                <a:spcPts val="0"/>
              </a:spcAft>
              <a:buClr>
                <a:srgbClr val="000000"/>
              </a:buClr>
              <a:buSzPts val="2200"/>
              <a:buAutoNum type="arabicPeriod"/>
            </a:pPr>
            <a:r>
              <a:rPr lang="en" sz="2200">
                <a:solidFill>
                  <a:srgbClr val="000000"/>
                </a:solidFill>
              </a:rPr>
              <a:t>Data preprocessing</a:t>
            </a:r>
            <a:endParaRPr sz="2200">
              <a:solidFill>
                <a:srgbClr val="000000"/>
              </a:solidFill>
            </a:endParaRPr>
          </a:p>
          <a:p>
            <a:pPr indent="-368300" lvl="0" marL="457200" rtl="0" algn="l">
              <a:lnSpc>
                <a:spcPct val="150000"/>
              </a:lnSpc>
              <a:spcBef>
                <a:spcPts val="0"/>
              </a:spcBef>
              <a:spcAft>
                <a:spcPts val="0"/>
              </a:spcAft>
              <a:buClr>
                <a:srgbClr val="000000"/>
              </a:buClr>
              <a:buSzPts val="2200"/>
              <a:buAutoNum type="arabicPeriod"/>
            </a:pPr>
            <a:r>
              <a:rPr lang="en" sz="2200">
                <a:solidFill>
                  <a:srgbClr val="000000"/>
                </a:solidFill>
              </a:rPr>
              <a:t>LDA coherence score</a:t>
            </a:r>
            <a:endParaRPr sz="2200">
              <a:solidFill>
                <a:srgbClr val="000000"/>
              </a:solidFill>
            </a:endParaRPr>
          </a:p>
          <a:p>
            <a:pPr indent="-368300" lvl="0" marL="457200" rtl="0" algn="l">
              <a:lnSpc>
                <a:spcPct val="150000"/>
              </a:lnSpc>
              <a:spcBef>
                <a:spcPts val="0"/>
              </a:spcBef>
              <a:spcAft>
                <a:spcPts val="0"/>
              </a:spcAft>
              <a:buClr>
                <a:srgbClr val="000000"/>
              </a:buClr>
              <a:buSzPts val="2200"/>
              <a:buAutoNum type="arabicPeriod"/>
            </a:pPr>
            <a:r>
              <a:rPr lang="en" sz="2200">
                <a:solidFill>
                  <a:srgbClr val="000000"/>
                </a:solidFill>
              </a:rPr>
              <a:t>Sentiment analysis using Textblob</a:t>
            </a:r>
            <a:endParaRPr sz="2200">
              <a:solidFill>
                <a:srgbClr val="000000"/>
              </a:solidFill>
            </a:endParaRPr>
          </a:p>
          <a:p>
            <a:pPr indent="0" lvl="0" marL="457200" rtl="0" algn="l">
              <a:lnSpc>
                <a:spcPct val="150000"/>
              </a:lnSpc>
              <a:spcBef>
                <a:spcPts val="1200"/>
              </a:spcBef>
              <a:spcAft>
                <a:spcPts val="1200"/>
              </a:spcAft>
              <a:buNone/>
            </a:pPr>
            <a:r>
              <a:t/>
            </a:r>
            <a:endParaRPr sz="1800">
              <a:solidFill>
                <a:srgbClr val="000000"/>
              </a:solidFill>
            </a:endParaRPr>
          </a:p>
        </p:txBody>
      </p:sp>
      <p:pic>
        <p:nvPicPr>
          <p:cNvPr id="297" name="Google Shape;297;p16"/>
          <p:cNvPicPr preferRelativeResize="0"/>
          <p:nvPr/>
        </p:nvPicPr>
        <p:blipFill>
          <a:blip r:embed="rId3">
            <a:alphaModFix/>
          </a:blip>
          <a:stretch>
            <a:fillRect/>
          </a:stretch>
        </p:blipFill>
        <p:spPr>
          <a:xfrm>
            <a:off x="4869450" y="1462500"/>
            <a:ext cx="4163475" cy="312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solidFill>
                  <a:schemeClr val="lt1"/>
                </a:solidFill>
              </a:rPr>
              <a:t>Evaluation </a:t>
            </a:r>
            <a:endParaRPr sz="3800">
              <a:solidFill>
                <a:schemeClr val="lt1"/>
              </a:solidFill>
            </a:endParaRPr>
          </a:p>
        </p:txBody>
      </p:sp>
      <p:sp>
        <p:nvSpPr>
          <p:cNvPr id="303" name="Google Shape;303;p17"/>
          <p:cNvSpPr txBox="1"/>
          <p:nvPr>
            <p:ph idx="1" type="body"/>
          </p:nvPr>
        </p:nvSpPr>
        <p:spPr>
          <a:xfrm>
            <a:off x="1365775" y="1597875"/>
            <a:ext cx="7030500" cy="254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rgbClr val="000000"/>
                </a:solidFill>
                <a:latin typeface="Arial"/>
                <a:ea typeface="Arial"/>
                <a:cs typeface="Arial"/>
                <a:sym typeface="Arial"/>
              </a:rPr>
              <a:t>Topic 1: great, good,  love, ai, ios, amazing, use</a:t>
            </a:r>
            <a:endParaRPr sz="16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 sz="1600">
                <a:solidFill>
                  <a:srgbClr val="000000"/>
                </a:solidFill>
                <a:latin typeface="Arial"/>
                <a:ea typeface="Arial"/>
                <a:cs typeface="Arial"/>
                <a:sym typeface="Arial"/>
              </a:rPr>
              <a:t>Topic 2: ai, responses, experience, information, language, knowledge, conversations</a:t>
            </a:r>
            <a:endParaRPr sz="16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 sz="1600">
                <a:solidFill>
                  <a:srgbClr val="000000"/>
                </a:solidFill>
                <a:latin typeface="Arial"/>
                <a:ea typeface="Arial"/>
                <a:cs typeface="Arial"/>
                <a:sym typeface="Arial"/>
              </a:rPr>
              <a:t>Topic 3: phone, ipad, version, number, account</a:t>
            </a:r>
            <a:endParaRPr sz="1600">
              <a:solidFill>
                <a:srgbClr val="000000"/>
              </a:solidFill>
              <a:latin typeface="Arial"/>
              <a:ea typeface="Arial"/>
              <a:cs typeface="Arial"/>
              <a:sym typeface="Arial"/>
            </a:endParaRPr>
          </a:p>
        </p:txBody>
      </p:sp>
      <p:graphicFrame>
        <p:nvGraphicFramePr>
          <p:cNvPr id="304" name="Google Shape;304;p17"/>
          <p:cNvGraphicFramePr/>
          <p:nvPr/>
        </p:nvGraphicFramePr>
        <p:xfrm>
          <a:off x="757300" y="2944050"/>
          <a:ext cx="3000000" cy="3000000"/>
        </p:xfrm>
        <a:graphic>
          <a:graphicData uri="http://schemas.openxmlformats.org/drawingml/2006/table">
            <a:tbl>
              <a:tblPr>
                <a:noFill/>
                <a:tableStyleId>{59EAE520-3809-4DCB-947C-143224E8295B}</a:tableStyleId>
              </a:tblPr>
              <a:tblGrid>
                <a:gridCol w="1907350"/>
                <a:gridCol w="1907350"/>
                <a:gridCol w="1907350"/>
                <a:gridCol w="1907350"/>
              </a:tblGrid>
              <a:tr h="381000">
                <a:tc>
                  <a:txBody>
                    <a:bodyPr/>
                    <a:lstStyle/>
                    <a:p>
                      <a:pPr indent="0" lvl="0" marL="0" marR="0" rtl="0" algn="l">
                        <a:lnSpc>
                          <a:spcPct val="100000"/>
                        </a:lnSpc>
                        <a:spcBef>
                          <a:spcPts val="0"/>
                        </a:spcBef>
                        <a:spcAft>
                          <a:spcPts val="0"/>
                        </a:spcAft>
                        <a:buNone/>
                      </a:pPr>
                      <a:r>
                        <a:rPr lang="en"/>
                        <a:t>Sentiment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Negative</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Neutral</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Positive</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00000">
                <a:tc>
                  <a:txBody>
                    <a:bodyPr/>
                    <a:lstStyle/>
                    <a:p>
                      <a:pPr indent="0" lvl="0" marL="0" marR="0" rtl="0" algn="l">
                        <a:lnSpc>
                          <a:spcPct val="100000"/>
                        </a:lnSpc>
                        <a:spcBef>
                          <a:spcPts val="0"/>
                        </a:spcBef>
                        <a:spcAft>
                          <a:spcPts val="0"/>
                        </a:spcAft>
                        <a:buNone/>
                      </a:pPr>
                      <a:r>
                        <a:rPr lang="en"/>
                        <a:t>Topic</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None/>
                      </a:pPr>
                      <a:r>
                        <a:rPr lang="en"/>
                        <a:t>1</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.030584</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.295644</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.673772</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None/>
                      </a:pPr>
                      <a:r>
                        <a:rPr lang="en"/>
                        <a:t>2</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.068966</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.334975</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.596059</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None/>
                      </a:pPr>
                      <a:r>
                        <a:rPr lang="en"/>
                        <a:t>3</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.181188</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.435644</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.383168</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643100" y="2339375"/>
            <a:ext cx="5857800" cy="1084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900"/>
              <a:t>Questions</a:t>
            </a:r>
            <a:r>
              <a:rPr lang="en" sz="3800"/>
              <a:t>? </a:t>
            </a:r>
            <a:endParaRPr sz="38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