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5" r:id="rId7"/>
    <p:sldId id="261" r:id="rId8"/>
    <p:sldId id="262" r:id="rId9"/>
    <p:sldId id="264" r:id="rId10"/>
    <p:sldId id="263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399" y="2936557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799" y="3647297"/>
            <a:ext cx="85343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22-02-2019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07831"/>
          </a:xfrm>
        </p:spPr>
        <p:txBody>
          <a:bodyPr lIns="0" tIns="0" rIns="0" bIns="0"/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200" b="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22-02-2019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168748"/>
            <a:ext cx="10972799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22-02-2019</a:t>
            </a:fld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Holder 3"/>
          <p:cNvSpPr>
            <a:spLocks noGrp="1"/>
          </p:cNvSpPr>
          <p:nvPr>
            <p:ph sz="half" idx="10"/>
          </p:nvPr>
        </p:nvSpPr>
        <p:spPr>
          <a:xfrm>
            <a:off x="633210" y="10856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Holder 4"/>
          <p:cNvSpPr>
            <a:spLocks noGrp="1"/>
          </p:cNvSpPr>
          <p:nvPr>
            <p:ph sz="half" idx="11"/>
          </p:nvPr>
        </p:nvSpPr>
        <p:spPr>
          <a:xfrm>
            <a:off x="6302489" y="10602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bk object 22"/>
          <p:cNvSpPr/>
          <p:nvPr/>
        </p:nvSpPr>
        <p:spPr>
          <a:xfrm flipV="1">
            <a:off x="633486" y="1460507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2"/>
          <p:cNvSpPr/>
          <p:nvPr/>
        </p:nvSpPr>
        <p:spPr>
          <a:xfrm flipV="1">
            <a:off x="6298049" y="1458359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0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22-02-2019</a:t>
            </a:fld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5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22-02-2019</a:t>
            </a:fld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8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2192000" cy="841375"/>
          </a:xfrm>
          <a:custGeom>
            <a:avLst/>
            <a:gdLst/>
            <a:ahLst/>
            <a:cxnLst/>
            <a:rect l="l" t="t" r="r" b="b"/>
            <a:pathLst>
              <a:path w="12192000" h="841375">
                <a:moveTo>
                  <a:pt x="0" y="841247"/>
                </a:moveTo>
                <a:lnTo>
                  <a:pt x="12191999" y="841247"/>
                </a:lnTo>
                <a:lnTo>
                  <a:pt x="12191999" y="0"/>
                </a:lnTo>
                <a:lnTo>
                  <a:pt x="0" y="0"/>
                </a:lnTo>
                <a:lnTo>
                  <a:pt x="0" y="841247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/>
          <p:cNvSpPr/>
          <p:nvPr/>
        </p:nvSpPr>
        <p:spPr>
          <a:xfrm>
            <a:off x="0" y="5757672"/>
            <a:ext cx="12192000" cy="1100455"/>
          </a:xfrm>
          <a:custGeom>
            <a:avLst/>
            <a:gdLst/>
            <a:ahLst/>
            <a:cxnLst/>
            <a:rect l="l" t="t" r="r" b="b"/>
            <a:pathLst>
              <a:path w="12192000" h="1100454">
                <a:moveTo>
                  <a:pt x="0" y="1100327"/>
                </a:moveTo>
                <a:lnTo>
                  <a:pt x="12191999" y="1100327"/>
                </a:lnTo>
                <a:lnTo>
                  <a:pt x="12191999" y="0"/>
                </a:lnTo>
                <a:lnTo>
                  <a:pt x="0" y="0"/>
                </a:lnTo>
                <a:lnTo>
                  <a:pt x="0" y="1100327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2"/>
          <p:cNvSpPr/>
          <p:nvPr/>
        </p:nvSpPr>
        <p:spPr>
          <a:xfrm>
            <a:off x="0" y="5658611"/>
            <a:ext cx="1097280" cy="99060"/>
          </a:xfrm>
          <a:custGeom>
            <a:avLst/>
            <a:gdLst/>
            <a:ahLst/>
            <a:cxnLst/>
            <a:rect l="l" t="t" r="r" b="b"/>
            <a:pathLst>
              <a:path w="1097280" h="99060">
                <a:moveTo>
                  <a:pt x="0" y="99059"/>
                </a:moveTo>
                <a:lnTo>
                  <a:pt x="1097279" y="99059"/>
                </a:lnTo>
                <a:lnTo>
                  <a:pt x="10972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3"/>
          <p:cNvSpPr/>
          <p:nvPr/>
        </p:nvSpPr>
        <p:spPr>
          <a:xfrm>
            <a:off x="1097280" y="5658611"/>
            <a:ext cx="5326380" cy="99060"/>
          </a:xfrm>
          <a:custGeom>
            <a:avLst/>
            <a:gdLst/>
            <a:ahLst/>
            <a:cxnLst/>
            <a:rect l="l" t="t" r="r" b="b"/>
            <a:pathLst>
              <a:path w="5326380" h="99060">
                <a:moveTo>
                  <a:pt x="0" y="99059"/>
                </a:moveTo>
                <a:lnTo>
                  <a:pt x="5326379" y="99059"/>
                </a:lnTo>
                <a:lnTo>
                  <a:pt x="53263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4"/>
          <p:cNvSpPr/>
          <p:nvPr/>
        </p:nvSpPr>
        <p:spPr>
          <a:xfrm>
            <a:off x="6423659" y="5658611"/>
            <a:ext cx="1053465" cy="99060"/>
          </a:xfrm>
          <a:custGeom>
            <a:avLst/>
            <a:gdLst/>
            <a:ahLst/>
            <a:cxnLst/>
            <a:rect l="l" t="t" r="r" b="b"/>
            <a:pathLst>
              <a:path w="1053465" h="99060">
                <a:moveTo>
                  <a:pt x="0" y="99059"/>
                </a:moveTo>
                <a:lnTo>
                  <a:pt x="1053083" y="99059"/>
                </a:lnTo>
                <a:lnTo>
                  <a:pt x="105308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5"/>
          <p:cNvSpPr/>
          <p:nvPr/>
        </p:nvSpPr>
        <p:spPr>
          <a:xfrm>
            <a:off x="7476743" y="5658611"/>
            <a:ext cx="353695" cy="99060"/>
          </a:xfrm>
          <a:custGeom>
            <a:avLst/>
            <a:gdLst/>
            <a:ahLst/>
            <a:cxnLst/>
            <a:rect l="l" t="t" r="r" b="b"/>
            <a:pathLst>
              <a:path w="353695" h="99060">
                <a:moveTo>
                  <a:pt x="0" y="99059"/>
                </a:moveTo>
                <a:lnTo>
                  <a:pt x="353567" y="99059"/>
                </a:lnTo>
                <a:lnTo>
                  <a:pt x="353567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6"/>
          <p:cNvSpPr/>
          <p:nvPr/>
        </p:nvSpPr>
        <p:spPr>
          <a:xfrm>
            <a:off x="7955279" y="5658611"/>
            <a:ext cx="1251585" cy="99060"/>
          </a:xfrm>
          <a:custGeom>
            <a:avLst/>
            <a:gdLst/>
            <a:ahLst/>
            <a:cxnLst/>
            <a:rect l="l" t="t" r="r" b="b"/>
            <a:pathLst>
              <a:path w="1251584" h="99060">
                <a:moveTo>
                  <a:pt x="0" y="99059"/>
                </a:moveTo>
                <a:lnTo>
                  <a:pt x="1251203" y="99059"/>
                </a:lnTo>
                <a:lnTo>
                  <a:pt x="125120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9206483" y="5658611"/>
            <a:ext cx="2985770" cy="99060"/>
          </a:xfrm>
          <a:custGeom>
            <a:avLst/>
            <a:gdLst/>
            <a:ahLst/>
            <a:cxnLst/>
            <a:rect l="l" t="t" r="r" b="b"/>
            <a:pathLst>
              <a:path w="2985770" h="99060">
                <a:moveTo>
                  <a:pt x="0" y="99059"/>
                </a:moveTo>
                <a:lnTo>
                  <a:pt x="2985515" y="99059"/>
                </a:lnTo>
                <a:lnTo>
                  <a:pt x="2985515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3F96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8"/>
          <p:cNvSpPr/>
          <p:nvPr/>
        </p:nvSpPr>
        <p:spPr>
          <a:xfrm>
            <a:off x="367285" y="2385211"/>
            <a:ext cx="1397122" cy="1292860"/>
          </a:xfrm>
          <a:custGeom>
            <a:avLst/>
            <a:gdLst/>
            <a:ahLst/>
            <a:cxnLst/>
            <a:rect l="l" t="t" r="r" b="b"/>
            <a:pathLst>
              <a:path w="1274445" h="1292860">
                <a:moveTo>
                  <a:pt x="0" y="1292351"/>
                </a:moveTo>
                <a:lnTo>
                  <a:pt x="1274063" y="1292351"/>
                </a:lnTo>
                <a:lnTo>
                  <a:pt x="1274063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endParaRPr sz="4400" b="1" dirty="0">
              <a:latin typeface="Cambria" panose="02040503050406030204" pitchFamily="18" charset="0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367285" y="2385211"/>
            <a:ext cx="11313854" cy="1292860"/>
          </a:xfrm>
          <a:custGeom>
            <a:avLst/>
            <a:gdLst/>
            <a:ahLst/>
            <a:cxnLst/>
            <a:rect l="l" t="t" r="r" b="b"/>
            <a:pathLst>
              <a:path w="11532235" h="1292860">
                <a:moveTo>
                  <a:pt x="0" y="1292351"/>
                </a:moveTo>
                <a:lnTo>
                  <a:pt x="11532107" y="1292351"/>
                </a:lnTo>
                <a:lnTo>
                  <a:pt x="11532107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ln w="12191">
            <a:solidFill>
              <a:srgbClr val="C55A1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Holder 2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68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" y="207385"/>
            <a:ext cx="12034519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7003" y="1609090"/>
            <a:ext cx="7237992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22-02-2019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3" name="Shape 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15879" y="291374"/>
            <a:ext cx="1625874" cy="500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2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 sz="3000"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39452"/>
          </a:xfrm>
        </p:spPr>
        <p:txBody>
          <a:bodyPr/>
          <a:lstStyle/>
          <a:p>
            <a:r>
              <a:rPr lang="en-US" sz="2400" dirty="0"/>
              <a:t>Now if your model does not follow the default conventions, the Fluent API can be used to configure the correct relationship between entities.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28" y="2151062"/>
            <a:ext cx="11341746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69989"/>
          </a:xfrm>
        </p:spPr>
        <p:txBody>
          <a:bodyPr/>
          <a:lstStyle/>
          <a:p>
            <a:r>
              <a:rPr lang="en-US" sz="2400" dirty="0" smtClean="0"/>
              <a:t>Each </a:t>
            </a:r>
            <a:r>
              <a:rPr lang="en-US" sz="2400" dirty="0"/>
              <a:t>row of data in one table is linked to many rows in the second </a:t>
            </a:r>
            <a:r>
              <a:rPr lang="en-US" sz="2400" dirty="0" smtClean="0"/>
              <a:t>and vice versa.</a:t>
            </a:r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book can appear in multiple categories and a category can contain many books.</a:t>
            </a:r>
          </a:p>
          <a:p>
            <a:r>
              <a:rPr lang="en-US" sz="2400" dirty="0"/>
              <a:t>In EF Core, many-to-many relationships are not yet supported without an entity class to represent the join table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7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39452"/>
          </a:xfrm>
        </p:spPr>
        <p:txBody>
          <a:bodyPr/>
          <a:lstStyle/>
          <a:p>
            <a:r>
              <a:rPr lang="en-US" sz="2400" dirty="0"/>
              <a:t>You can represent a many-to-many relationship by including another entity class for the join table and mapping two separate one-to-many relationships.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69435"/>
            <a:ext cx="10972800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107996"/>
          </a:xfrm>
        </p:spPr>
        <p:txBody>
          <a:bodyPr/>
          <a:lstStyle/>
          <a:p>
            <a:r>
              <a:rPr lang="en-US" sz="2400" dirty="0"/>
              <a:t>The Book and BookCategory have one-to-many </a:t>
            </a:r>
            <a:r>
              <a:rPr lang="en-US" sz="2400" dirty="0" smtClean="0"/>
              <a:t>relationship.</a:t>
            </a:r>
          </a:p>
          <a:p>
            <a:r>
              <a:rPr lang="en-US" sz="2400" dirty="0" smtClean="0"/>
              <a:t>The Category </a:t>
            </a:r>
            <a:r>
              <a:rPr lang="en-US" sz="2400" dirty="0"/>
              <a:t>and BookCategory have also one-to-many relationship. 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24541"/>
            <a:ext cx="10895409" cy="26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/>
              <a:t>Now we need to configure the relationship using Fluent API.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558"/>
          <a:stretch/>
        </p:blipFill>
        <p:spPr>
          <a:xfrm>
            <a:off x="609600" y="1461603"/>
            <a:ext cx="10817798" cy="47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One-to-Many 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 smtClean="0"/>
              <a:t>Each </a:t>
            </a:r>
            <a:r>
              <a:rPr lang="en-US" sz="2400" dirty="0"/>
              <a:t>table has a primary key that uniquely defines each row within the table. </a:t>
            </a:r>
            <a:endParaRPr lang="en-US" sz="2400" dirty="0" smtClean="0"/>
          </a:p>
          <a:p>
            <a:r>
              <a:rPr lang="en-US" sz="2400" dirty="0"/>
              <a:t>The easiest way to configure a one-to-many relationship is by </a:t>
            </a:r>
            <a:r>
              <a:rPr lang="en-US" sz="2400" dirty="0" smtClean="0"/>
              <a:t>convention.</a:t>
            </a:r>
          </a:p>
          <a:p>
            <a:r>
              <a:rPr lang="en-US" sz="2400" dirty="0"/>
              <a:t>EF Core will create a relationship if an entity contains a navigation property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1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Relationship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4" y="990976"/>
            <a:ext cx="11298234" cy="53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952890"/>
          </a:xfrm>
        </p:spPr>
        <p:txBody>
          <a:bodyPr/>
          <a:lstStyle/>
          <a:p>
            <a:r>
              <a:rPr lang="en-US" dirty="0"/>
              <a:t>Now if your model does not follow the default conventions, the Fluent API can be used to configure the correct relationship between entities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8" y="2071002"/>
            <a:ext cx="11634404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Relationships </a:t>
            </a:r>
            <a:r>
              <a:rPr lang="en-US" dirty="0"/>
              <a:t>with the Fluent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539157"/>
          </a:xfrm>
        </p:spPr>
        <p:txBody>
          <a:bodyPr/>
          <a:lstStyle/>
          <a:p>
            <a:pPr indent="0">
              <a:buNone/>
            </a:pPr>
            <a:r>
              <a:rPr lang="en-US" dirty="0">
                <a:ea typeface="Cambria" panose="02040503050406030204" pitchFamily="18" charset="0"/>
              </a:rPr>
              <a:t>When configuring relationships with the Fluent API, you will use the </a:t>
            </a:r>
            <a:r>
              <a:rPr lang="en-US" b="1" dirty="0">
                <a:ea typeface="Cambria" panose="02040503050406030204" pitchFamily="18" charset="0"/>
              </a:rPr>
              <a:t>Has/With</a:t>
            </a:r>
            <a:r>
              <a:rPr lang="en-US" dirty="0">
                <a:ea typeface="Cambria" panose="02040503050406030204" pitchFamily="18" charset="0"/>
              </a:rPr>
              <a:t> pattern.</a:t>
            </a:r>
          </a:p>
          <a:p>
            <a:pPr marL="685800"/>
            <a:r>
              <a:rPr lang="en-US" dirty="0">
                <a:ea typeface="Cambria" panose="02040503050406030204" pitchFamily="18" charset="0"/>
              </a:rPr>
              <a:t>The "</a:t>
            </a:r>
            <a:r>
              <a:rPr lang="en-US" b="1" dirty="0">
                <a:ea typeface="Cambria" panose="02040503050406030204" pitchFamily="18" charset="0"/>
              </a:rPr>
              <a:t>Has</a:t>
            </a:r>
            <a:r>
              <a:rPr lang="en-US" dirty="0">
                <a:ea typeface="Cambria" panose="02040503050406030204" pitchFamily="18" charset="0"/>
              </a:rPr>
              <a:t>" side of the pattern is represented by the </a:t>
            </a:r>
            <a:r>
              <a:rPr lang="en-US" b="1" dirty="0">
                <a:ea typeface="Cambria" panose="02040503050406030204" pitchFamily="18" charset="0"/>
              </a:rPr>
              <a:t>HasOne</a:t>
            </a:r>
            <a:r>
              <a:rPr lang="en-US" dirty="0">
                <a:ea typeface="Cambria" panose="02040503050406030204" pitchFamily="18" charset="0"/>
              </a:rPr>
              <a:t> and </a:t>
            </a:r>
            <a:r>
              <a:rPr lang="en-US" b="1" dirty="0">
                <a:ea typeface="Cambria" panose="02040503050406030204" pitchFamily="18" charset="0"/>
              </a:rPr>
              <a:t>HasMany</a:t>
            </a:r>
            <a:r>
              <a:rPr lang="en-US" dirty="0">
                <a:ea typeface="Cambria" panose="02040503050406030204" pitchFamily="18" charset="0"/>
              </a:rPr>
              <a:t> methods.</a:t>
            </a:r>
          </a:p>
          <a:p>
            <a:pPr marL="685800"/>
            <a:r>
              <a:rPr lang="en-US" dirty="0">
                <a:ea typeface="Cambria" panose="02040503050406030204" pitchFamily="18" charset="0"/>
              </a:rPr>
              <a:t>The "</a:t>
            </a:r>
            <a:r>
              <a:rPr lang="en-US" b="1" dirty="0">
                <a:ea typeface="Cambria" panose="02040503050406030204" pitchFamily="18" charset="0"/>
              </a:rPr>
              <a:t>With</a:t>
            </a:r>
            <a:r>
              <a:rPr lang="en-US" dirty="0">
                <a:ea typeface="Cambria" panose="02040503050406030204" pitchFamily="18" charset="0"/>
              </a:rPr>
              <a:t>" side of the relationship is represented by the </a:t>
            </a:r>
            <a:r>
              <a:rPr lang="en-US" b="1" dirty="0">
                <a:ea typeface="Cambria" panose="02040503050406030204" pitchFamily="18" charset="0"/>
              </a:rPr>
              <a:t>WithOne</a:t>
            </a:r>
            <a:r>
              <a:rPr lang="en-US" dirty="0">
                <a:ea typeface="Cambria" panose="02040503050406030204" pitchFamily="18" charset="0"/>
              </a:rPr>
              <a:t> and </a:t>
            </a:r>
            <a:r>
              <a:rPr lang="en-US" b="1" dirty="0">
                <a:ea typeface="Cambria" panose="02040503050406030204" pitchFamily="18" charset="0"/>
              </a:rPr>
              <a:t>WithMany</a:t>
            </a:r>
            <a:r>
              <a:rPr lang="en-US" dirty="0">
                <a:ea typeface="Cambria" panose="02040503050406030204" pitchFamily="18" charset="0"/>
              </a:rPr>
              <a:t>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 smtClean="0"/>
              <a:t>Each </a:t>
            </a:r>
            <a:r>
              <a:rPr lang="en-US" sz="2400" dirty="0"/>
              <a:t>row of data in one table is linked to zero or one row in the second table.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1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 Relationship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757527"/>
            <a:ext cx="10706099" cy="58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1AF21-C7B7-4ACB-BA2A-C6C587A40D23}" vid="{A80D1144-5CB9-4E18-B3CF-F7A564EB7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320</TotalTime>
  <Words>291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Cambria</vt:lpstr>
      <vt:lpstr>Courier New</vt:lpstr>
      <vt:lpstr>Theme1</vt:lpstr>
      <vt:lpstr>PowerPoint Presentation</vt:lpstr>
      <vt:lpstr>One To Many Relationship</vt:lpstr>
      <vt:lpstr>One-to-Many Relationship</vt:lpstr>
      <vt:lpstr>One-to-Many Relationship</vt:lpstr>
      <vt:lpstr>One-to-Many Relationship</vt:lpstr>
      <vt:lpstr>Configuring Relationships with the Fluent API</vt:lpstr>
      <vt:lpstr>One To One Relationship</vt:lpstr>
      <vt:lpstr>One To One Relationship</vt:lpstr>
      <vt:lpstr>One To One Relationship</vt:lpstr>
      <vt:lpstr>One To One Relationship</vt:lpstr>
      <vt:lpstr>Many To Many Relationship</vt:lpstr>
      <vt:lpstr>Many To Many Relationship</vt:lpstr>
      <vt:lpstr>Many To Many Relationship</vt:lpstr>
      <vt:lpstr>Many To Many Relationship</vt:lpstr>
      <vt:lpstr>Many To Many Relationship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8</cp:revision>
  <dcterms:created xsi:type="dcterms:W3CDTF">2019-02-22T05:58:10Z</dcterms:created>
  <dcterms:modified xsi:type="dcterms:W3CDTF">2019-02-22T11:19:07Z</dcterms:modified>
</cp:coreProperties>
</file>