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4" r:id="rId1"/>
  </p:sldMasterIdLst>
  <p:sldIdLst>
    <p:sldId id="256" r:id="rId2"/>
    <p:sldId id="257" r:id="rId3"/>
    <p:sldId id="258" r:id="rId4"/>
    <p:sldId id="261" r:id="rId5"/>
    <p:sldId id="260" r:id="rId6"/>
    <p:sldId id="262" r:id="rId7"/>
    <p:sldId id="263" r:id="rId8"/>
    <p:sldId id="266" r:id="rId9"/>
    <p:sldId id="264" r:id="rId10"/>
    <p:sldId id="265" r:id="rId11"/>
    <p:sldId id="267" r:id="rId12"/>
    <p:sldId id="270" r:id="rId13"/>
    <p:sldId id="268" r:id="rId14"/>
    <p:sldId id="269" r:id="rId15"/>
    <p:sldId id="271" r:id="rId16"/>
    <p:sldId id="272" r:id="rId17"/>
    <p:sldId id="273" r:id="rId18"/>
    <p:sldId id="274" r:id="rId19"/>
    <p:sldId id="275" r:id="rId20"/>
    <p:sldId id="277" r:id="rId21"/>
    <p:sldId id="278" r:id="rId22"/>
    <p:sldId id="279" r:id="rId23"/>
    <p:sldId id="280" r:id="rId24"/>
    <p:sldId id="28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C9208E-283A-4096-891A-8D91B6127E93}" v="14" dt="2023-06-24T13:44:11.4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6" autoAdjust="0"/>
    <p:restoredTop sz="94660"/>
  </p:normalViewPr>
  <p:slideViewPr>
    <p:cSldViewPr snapToGrid="0">
      <p:cViewPr varScale="1">
        <p:scale>
          <a:sx n="63" d="100"/>
          <a:sy n="63" d="100"/>
        </p:scale>
        <p:origin x="67" y="42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A0C26B-6D57-4C6A-8596-D41318946BD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C6BA18D-ECA7-44F3-91C8-D941B3A605D5}">
      <dgm:prSet/>
      <dgm:spPr/>
      <dgm:t>
        <a:bodyPr/>
        <a:lstStyle/>
        <a:p>
          <a:r>
            <a:rPr lang="en-US"/>
            <a:t>The course framework</a:t>
          </a:r>
        </a:p>
      </dgm:t>
    </dgm:pt>
    <dgm:pt modelId="{AE715DA9-1C73-408F-A5D7-2E646306D47D}" type="parTrans" cxnId="{7FDDA711-C92A-48A9-AC1D-6AF4C13DEB84}">
      <dgm:prSet/>
      <dgm:spPr/>
      <dgm:t>
        <a:bodyPr/>
        <a:lstStyle/>
        <a:p>
          <a:endParaRPr lang="en-US"/>
        </a:p>
      </dgm:t>
    </dgm:pt>
    <dgm:pt modelId="{B31E3CA3-B24E-49B5-AB3A-5C7746DAA660}" type="sibTrans" cxnId="{7FDDA711-C92A-48A9-AC1D-6AF4C13DEB84}">
      <dgm:prSet/>
      <dgm:spPr/>
      <dgm:t>
        <a:bodyPr/>
        <a:lstStyle/>
        <a:p>
          <a:endParaRPr lang="en-US"/>
        </a:p>
      </dgm:t>
    </dgm:pt>
    <dgm:pt modelId="{F18B56C1-53C0-49B4-845A-D26B58ED0C35}">
      <dgm:prSet/>
      <dgm:spPr/>
      <dgm:t>
        <a:bodyPr/>
        <a:lstStyle/>
        <a:p>
          <a:r>
            <a:rPr lang="en-US"/>
            <a:t>Computational Thinking Practices</a:t>
          </a:r>
        </a:p>
      </dgm:t>
    </dgm:pt>
    <dgm:pt modelId="{08881305-7B20-4372-8B5E-1E71339BC880}" type="parTrans" cxnId="{44285888-9FE9-4B62-B5F8-4CBF74D30426}">
      <dgm:prSet/>
      <dgm:spPr/>
      <dgm:t>
        <a:bodyPr/>
        <a:lstStyle/>
        <a:p>
          <a:endParaRPr lang="en-US"/>
        </a:p>
      </dgm:t>
    </dgm:pt>
    <dgm:pt modelId="{021A3A58-F95A-4F24-B2B3-7EF3D3726A9D}" type="sibTrans" cxnId="{44285888-9FE9-4B62-B5F8-4CBF74D30426}">
      <dgm:prSet/>
      <dgm:spPr/>
      <dgm:t>
        <a:bodyPr/>
        <a:lstStyle/>
        <a:p>
          <a:endParaRPr lang="en-US"/>
        </a:p>
      </dgm:t>
    </dgm:pt>
    <dgm:pt modelId="{CA13DB33-9AA3-4BEB-941A-C5D25A8DE0E2}">
      <dgm:prSet/>
      <dgm:spPr/>
      <dgm:t>
        <a:bodyPr/>
        <a:lstStyle/>
        <a:p>
          <a:r>
            <a:rPr lang="en-US"/>
            <a:t>Big Ideas ​</a:t>
          </a:r>
        </a:p>
      </dgm:t>
    </dgm:pt>
    <dgm:pt modelId="{DC82A6D5-6938-411E-873C-D3D3B2FB0EF3}" type="parTrans" cxnId="{F7A9581A-62DE-4124-9FDF-5F4EA8C66A67}">
      <dgm:prSet/>
      <dgm:spPr/>
      <dgm:t>
        <a:bodyPr/>
        <a:lstStyle/>
        <a:p>
          <a:endParaRPr lang="en-US"/>
        </a:p>
      </dgm:t>
    </dgm:pt>
    <dgm:pt modelId="{BED531BD-9F1B-4D7B-BF4B-5E0E313491CB}" type="sibTrans" cxnId="{F7A9581A-62DE-4124-9FDF-5F4EA8C66A67}">
      <dgm:prSet/>
      <dgm:spPr/>
      <dgm:t>
        <a:bodyPr/>
        <a:lstStyle/>
        <a:p>
          <a:endParaRPr lang="en-US"/>
        </a:p>
      </dgm:t>
    </dgm:pt>
    <dgm:pt modelId="{C1CEDF2C-7E6E-4E77-AB55-804AA9A867AF}">
      <dgm:prSet/>
      <dgm:spPr/>
      <dgm:t>
        <a:bodyPr/>
        <a:lstStyle/>
        <a:p>
          <a:r>
            <a:rPr lang="en-US" dirty="0"/>
            <a:t>End-of-course AP exam</a:t>
          </a:r>
        </a:p>
      </dgm:t>
    </dgm:pt>
    <dgm:pt modelId="{7834DD5B-4F77-4B53-B70D-DFA19B688C56}" type="parTrans" cxnId="{94FA8A03-1BBC-449F-89D8-EB15823ADBE7}">
      <dgm:prSet/>
      <dgm:spPr/>
      <dgm:t>
        <a:bodyPr/>
        <a:lstStyle/>
        <a:p>
          <a:endParaRPr lang="en-US"/>
        </a:p>
      </dgm:t>
    </dgm:pt>
    <dgm:pt modelId="{80EA5E7E-C3BB-418F-AC47-9DBA122C71CD}" type="sibTrans" cxnId="{94FA8A03-1BBC-449F-89D8-EB15823ADBE7}">
      <dgm:prSet/>
      <dgm:spPr/>
      <dgm:t>
        <a:bodyPr/>
        <a:lstStyle/>
        <a:p>
          <a:endParaRPr lang="en-US"/>
        </a:p>
      </dgm:t>
    </dgm:pt>
    <dgm:pt modelId="{09B6BA3E-AC62-468D-96CC-C6C0231E96BA}">
      <dgm:prSet/>
      <dgm:spPr/>
      <dgm:t>
        <a:bodyPr/>
        <a:lstStyle/>
        <a:p>
          <a:r>
            <a:rPr lang="en-US" dirty="0"/>
            <a:t>​Create Performance Task​</a:t>
          </a:r>
        </a:p>
      </dgm:t>
    </dgm:pt>
    <dgm:pt modelId="{A1ED4CD2-C7B5-4ED8-8CCE-BAB4E202B48F}" type="parTrans" cxnId="{7F4D0E0F-5254-4C92-8B31-EDC084877FC6}">
      <dgm:prSet/>
      <dgm:spPr/>
      <dgm:t>
        <a:bodyPr/>
        <a:lstStyle/>
        <a:p>
          <a:endParaRPr lang="en-US"/>
        </a:p>
      </dgm:t>
    </dgm:pt>
    <dgm:pt modelId="{8D73F847-B558-4F75-8615-AB5C8BEBE552}" type="sibTrans" cxnId="{7F4D0E0F-5254-4C92-8B31-EDC084877FC6}">
      <dgm:prSet/>
      <dgm:spPr/>
      <dgm:t>
        <a:bodyPr/>
        <a:lstStyle/>
        <a:p>
          <a:endParaRPr lang="en-US"/>
        </a:p>
      </dgm:t>
    </dgm:pt>
    <dgm:pt modelId="{F17BBA9E-103D-491B-99A0-396F5B4D6EA1}" type="pres">
      <dgm:prSet presAssocID="{29A0C26B-6D57-4C6A-8596-D41318946BDF}" presName="root" presStyleCnt="0">
        <dgm:presLayoutVars>
          <dgm:dir/>
          <dgm:resizeHandles val="exact"/>
        </dgm:presLayoutVars>
      </dgm:prSet>
      <dgm:spPr/>
    </dgm:pt>
    <dgm:pt modelId="{D9F33F75-5168-476C-902C-D1FAA3D0B814}" type="pres">
      <dgm:prSet presAssocID="{CC6BA18D-ECA7-44F3-91C8-D941B3A605D5}" presName="compNode" presStyleCnt="0"/>
      <dgm:spPr/>
    </dgm:pt>
    <dgm:pt modelId="{ED35C855-4E3B-4584-B4CA-47DD2A676CAF}" type="pres">
      <dgm:prSet presAssocID="{CC6BA18D-ECA7-44F3-91C8-D941B3A605D5}" presName="bgRect" presStyleLbl="bgShp" presStyleIdx="0" presStyleCnt="3"/>
      <dgm:spPr/>
    </dgm:pt>
    <dgm:pt modelId="{94A03366-F681-42C9-8341-7FDF548DDAA4}" type="pres">
      <dgm:prSet presAssocID="{CC6BA18D-ECA7-44F3-91C8-D941B3A605D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3BE089DD-F671-4BEF-AC3F-7ACBC975CBA1}" type="pres">
      <dgm:prSet presAssocID="{CC6BA18D-ECA7-44F3-91C8-D941B3A605D5}" presName="spaceRect" presStyleCnt="0"/>
      <dgm:spPr/>
    </dgm:pt>
    <dgm:pt modelId="{07EB5221-73A9-4DE9-8575-264B6F91B6B0}" type="pres">
      <dgm:prSet presAssocID="{CC6BA18D-ECA7-44F3-91C8-D941B3A605D5}" presName="parTx" presStyleLbl="revTx" presStyleIdx="0" presStyleCnt="4">
        <dgm:presLayoutVars>
          <dgm:chMax val="0"/>
          <dgm:chPref val="0"/>
        </dgm:presLayoutVars>
      </dgm:prSet>
      <dgm:spPr/>
    </dgm:pt>
    <dgm:pt modelId="{1E5A940C-37E9-4DF5-AE76-543BF497B5CD}" type="pres">
      <dgm:prSet presAssocID="{CC6BA18D-ECA7-44F3-91C8-D941B3A605D5}" presName="desTx" presStyleLbl="revTx" presStyleIdx="1" presStyleCnt="4">
        <dgm:presLayoutVars/>
      </dgm:prSet>
      <dgm:spPr/>
    </dgm:pt>
    <dgm:pt modelId="{67BFD703-6E14-41B8-9BD8-7A3B34F8F110}" type="pres">
      <dgm:prSet presAssocID="{B31E3CA3-B24E-49B5-AB3A-5C7746DAA660}" presName="sibTrans" presStyleCnt="0"/>
      <dgm:spPr/>
    </dgm:pt>
    <dgm:pt modelId="{E88B364E-7B46-4F69-9CB2-4565FB1F9F66}" type="pres">
      <dgm:prSet presAssocID="{C1CEDF2C-7E6E-4E77-AB55-804AA9A867AF}" presName="compNode" presStyleCnt="0"/>
      <dgm:spPr/>
    </dgm:pt>
    <dgm:pt modelId="{909557FC-F1EF-46B5-B710-E5ECD489D9C2}" type="pres">
      <dgm:prSet presAssocID="{C1CEDF2C-7E6E-4E77-AB55-804AA9A867AF}" presName="bgRect" presStyleLbl="bgShp" presStyleIdx="1" presStyleCnt="3"/>
      <dgm:spPr/>
    </dgm:pt>
    <dgm:pt modelId="{D273EED9-85E0-4975-B767-88D69E338DDA}" type="pres">
      <dgm:prSet presAssocID="{C1CEDF2C-7E6E-4E77-AB55-804AA9A867A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5AB7FF1F-0377-495A-9E7D-1F6D05FC4CB5}" type="pres">
      <dgm:prSet presAssocID="{C1CEDF2C-7E6E-4E77-AB55-804AA9A867AF}" presName="spaceRect" presStyleCnt="0"/>
      <dgm:spPr/>
    </dgm:pt>
    <dgm:pt modelId="{83930F0A-5C81-40AD-9481-3C13C5AEFADB}" type="pres">
      <dgm:prSet presAssocID="{C1CEDF2C-7E6E-4E77-AB55-804AA9A867AF}" presName="parTx" presStyleLbl="revTx" presStyleIdx="2" presStyleCnt="4">
        <dgm:presLayoutVars>
          <dgm:chMax val="0"/>
          <dgm:chPref val="0"/>
        </dgm:presLayoutVars>
      </dgm:prSet>
      <dgm:spPr/>
    </dgm:pt>
    <dgm:pt modelId="{979404BC-0BF3-4AFA-8CAA-7A0E86882EB1}" type="pres">
      <dgm:prSet presAssocID="{80EA5E7E-C3BB-418F-AC47-9DBA122C71CD}" presName="sibTrans" presStyleCnt="0"/>
      <dgm:spPr/>
    </dgm:pt>
    <dgm:pt modelId="{418D3819-7553-45FE-9347-63B238435EEE}" type="pres">
      <dgm:prSet presAssocID="{09B6BA3E-AC62-468D-96CC-C6C0231E96BA}" presName="compNode" presStyleCnt="0"/>
      <dgm:spPr/>
    </dgm:pt>
    <dgm:pt modelId="{C7BB4800-71D8-4AFA-B7AF-404024FF0F56}" type="pres">
      <dgm:prSet presAssocID="{09B6BA3E-AC62-468D-96CC-C6C0231E96BA}" presName="bgRect" presStyleLbl="bgShp" presStyleIdx="2" presStyleCnt="3"/>
      <dgm:spPr/>
    </dgm:pt>
    <dgm:pt modelId="{009C3571-09B5-4B4A-898C-6349CAED7F71}" type="pres">
      <dgm:prSet presAssocID="{09B6BA3E-AC62-468D-96CC-C6C0231E96B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encil"/>
        </a:ext>
      </dgm:extLst>
    </dgm:pt>
    <dgm:pt modelId="{BFC2CF61-4872-4B1D-950B-B8DE2CDF2191}" type="pres">
      <dgm:prSet presAssocID="{09B6BA3E-AC62-468D-96CC-C6C0231E96BA}" presName="spaceRect" presStyleCnt="0"/>
      <dgm:spPr/>
    </dgm:pt>
    <dgm:pt modelId="{5C8138FB-82E0-4880-8877-CC6B51451D36}" type="pres">
      <dgm:prSet presAssocID="{09B6BA3E-AC62-468D-96CC-C6C0231E96BA}" presName="parTx" presStyleLbl="revTx" presStyleIdx="3" presStyleCnt="4">
        <dgm:presLayoutVars>
          <dgm:chMax val="0"/>
          <dgm:chPref val="0"/>
        </dgm:presLayoutVars>
      </dgm:prSet>
      <dgm:spPr/>
    </dgm:pt>
  </dgm:ptLst>
  <dgm:cxnLst>
    <dgm:cxn modelId="{B9561D03-1146-4182-850E-4B831F424F2B}" type="presOf" srcId="{CC6BA18D-ECA7-44F3-91C8-D941B3A605D5}" destId="{07EB5221-73A9-4DE9-8575-264B6F91B6B0}" srcOrd="0" destOrd="0" presId="urn:microsoft.com/office/officeart/2018/2/layout/IconVerticalSolidList"/>
    <dgm:cxn modelId="{94FA8A03-1BBC-449F-89D8-EB15823ADBE7}" srcId="{29A0C26B-6D57-4C6A-8596-D41318946BDF}" destId="{C1CEDF2C-7E6E-4E77-AB55-804AA9A867AF}" srcOrd="1" destOrd="0" parTransId="{7834DD5B-4F77-4B53-B70D-DFA19B688C56}" sibTransId="{80EA5E7E-C3BB-418F-AC47-9DBA122C71CD}"/>
    <dgm:cxn modelId="{7F4D0E0F-5254-4C92-8B31-EDC084877FC6}" srcId="{29A0C26B-6D57-4C6A-8596-D41318946BDF}" destId="{09B6BA3E-AC62-468D-96CC-C6C0231E96BA}" srcOrd="2" destOrd="0" parTransId="{A1ED4CD2-C7B5-4ED8-8CCE-BAB4E202B48F}" sibTransId="{8D73F847-B558-4F75-8615-AB5C8BEBE552}"/>
    <dgm:cxn modelId="{7FDDA711-C92A-48A9-AC1D-6AF4C13DEB84}" srcId="{29A0C26B-6D57-4C6A-8596-D41318946BDF}" destId="{CC6BA18D-ECA7-44F3-91C8-D941B3A605D5}" srcOrd="0" destOrd="0" parTransId="{AE715DA9-1C73-408F-A5D7-2E646306D47D}" sibTransId="{B31E3CA3-B24E-49B5-AB3A-5C7746DAA660}"/>
    <dgm:cxn modelId="{F7A9581A-62DE-4124-9FDF-5F4EA8C66A67}" srcId="{CC6BA18D-ECA7-44F3-91C8-D941B3A605D5}" destId="{CA13DB33-9AA3-4BEB-941A-C5D25A8DE0E2}" srcOrd="1" destOrd="0" parTransId="{DC82A6D5-6938-411E-873C-D3D3B2FB0EF3}" sibTransId="{BED531BD-9F1B-4D7B-BF4B-5E0E313491CB}"/>
    <dgm:cxn modelId="{706B341B-23E8-4264-8AB4-8027E60CB4E9}" type="presOf" srcId="{09B6BA3E-AC62-468D-96CC-C6C0231E96BA}" destId="{5C8138FB-82E0-4880-8877-CC6B51451D36}" srcOrd="0" destOrd="0" presId="urn:microsoft.com/office/officeart/2018/2/layout/IconVerticalSolidList"/>
    <dgm:cxn modelId="{44285888-9FE9-4B62-B5F8-4CBF74D30426}" srcId="{CC6BA18D-ECA7-44F3-91C8-D941B3A605D5}" destId="{F18B56C1-53C0-49B4-845A-D26B58ED0C35}" srcOrd="0" destOrd="0" parTransId="{08881305-7B20-4372-8B5E-1E71339BC880}" sibTransId="{021A3A58-F95A-4F24-B2B3-7EF3D3726A9D}"/>
    <dgm:cxn modelId="{F67CBB8B-10F9-46AC-9758-C593B11409D2}" type="presOf" srcId="{29A0C26B-6D57-4C6A-8596-D41318946BDF}" destId="{F17BBA9E-103D-491B-99A0-396F5B4D6EA1}" srcOrd="0" destOrd="0" presId="urn:microsoft.com/office/officeart/2018/2/layout/IconVerticalSolidList"/>
    <dgm:cxn modelId="{C4E08AA6-C440-40C7-93E2-3B69A53C23A4}" type="presOf" srcId="{C1CEDF2C-7E6E-4E77-AB55-804AA9A867AF}" destId="{83930F0A-5C81-40AD-9481-3C13C5AEFADB}" srcOrd="0" destOrd="0" presId="urn:microsoft.com/office/officeart/2018/2/layout/IconVerticalSolidList"/>
    <dgm:cxn modelId="{1EA37FB7-81B2-4A51-8334-FF4D2F661C7A}" type="presOf" srcId="{F18B56C1-53C0-49B4-845A-D26B58ED0C35}" destId="{1E5A940C-37E9-4DF5-AE76-543BF497B5CD}" srcOrd="0" destOrd="0" presId="urn:microsoft.com/office/officeart/2018/2/layout/IconVerticalSolidList"/>
    <dgm:cxn modelId="{F97A8ED2-FE83-4F8C-8DC5-8F572BA7337C}" type="presOf" srcId="{CA13DB33-9AA3-4BEB-941A-C5D25A8DE0E2}" destId="{1E5A940C-37E9-4DF5-AE76-543BF497B5CD}" srcOrd="0" destOrd="1" presId="urn:microsoft.com/office/officeart/2018/2/layout/IconVerticalSolidList"/>
    <dgm:cxn modelId="{6B877AF2-88AA-4BB1-8871-1BDFF01B6498}" type="presParOf" srcId="{F17BBA9E-103D-491B-99A0-396F5B4D6EA1}" destId="{D9F33F75-5168-476C-902C-D1FAA3D0B814}" srcOrd="0" destOrd="0" presId="urn:microsoft.com/office/officeart/2018/2/layout/IconVerticalSolidList"/>
    <dgm:cxn modelId="{9578BA10-D002-4180-AD59-11F0E530FD51}" type="presParOf" srcId="{D9F33F75-5168-476C-902C-D1FAA3D0B814}" destId="{ED35C855-4E3B-4584-B4CA-47DD2A676CAF}" srcOrd="0" destOrd="0" presId="urn:microsoft.com/office/officeart/2018/2/layout/IconVerticalSolidList"/>
    <dgm:cxn modelId="{CC76AF7E-AC6A-480D-9E08-20E5D7913483}" type="presParOf" srcId="{D9F33F75-5168-476C-902C-D1FAA3D0B814}" destId="{94A03366-F681-42C9-8341-7FDF548DDAA4}" srcOrd="1" destOrd="0" presId="urn:microsoft.com/office/officeart/2018/2/layout/IconVerticalSolidList"/>
    <dgm:cxn modelId="{821140AC-8610-42B7-B4AF-432DDC104A80}" type="presParOf" srcId="{D9F33F75-5168-476C-902C-D1FAA3D0B814}" destId="{3BE089DD-F671-4BEF-AC3F-7ACBC975CBA1}" srcOrd="2" destOrd="0" presId="urn:microsoft.com/office/officeart/2018/2/layout/IconVerticalSolidList"/>
    <dgm:cxn modelId="{D201012E-9A29-4617-9B55-D33DA13870F4}" type="presParOf" srcId="{D9F33F75-5168-476C-902C-D1FAA3D0B814}" destId="{07EB5221-73A9-4DE9-8575-264B6F91B6B0}" srcOrd="3" destOrd="0" presId="urn:microsoft.com/office/officeart/2018/2/layout/IconVerticalSolidList"/>
    <dgm:cxn modelId="{45301ABB-BECA-4EE8-BA6E-0B70894E2E7D}" type="presParOf" srcId="{D9F33F75-5168-476C-902C-D1FAA3D0B814}" destId="{1E5A940C-37E9-4DF5-AE76-543BF497B5CD}" srcOrd="4" destOrd="0" presId="urn:microsoft.com/office/officeart/2018/2/layout/IconVerticalSolidList"/>
    <dgm:cxn modelId="{15A16986-8D92-483B-A229-FBA2C2FCE87B}" type="presParOf" srcId="{F17BBA9E-103D-491B-99A0-396F5B4D6EA1}" destId="{67BFD703-6E14-41B8-9BD8-7A3B34F8F110}" srcOrd="1" destOrd="0" presId="urn:microsoft.com/office/officeart/2018/2/layout/IconVerticalSolidList"/>
    <dgm:cxn modelId="{1570FF91-783B-49EA-8D9A-F9A8E8D4AC53}" type="presParOf" srcId="{F17BBA9E-103D-491B-99A0-396F5B4D6EA1}" destId="{E88B364E-7B46-4F69-9CB2-4565FB1F9F66}" srcOrd="2" destOrd="0" presId="urn:microsoft.com/office/officeart/2018/2/layout/IconVerticalSolidList"/>
    <dgm:cxn modelId="{9B07D81D-318F-48A0-B539-D588A2181A15}" type="presParOf" srcId="{E88B364E-7B46-4F69-9CB2-4565FB1F9F66}" destId="{909557FC-F1EF-46B5-B710-E5ECD489D9C2}" srcOrd="0" destOrd="0" presId="urn:microsoft.com/office/officeart/2018/2/layout/IconVerticalSolidList"/>
    <dgm:cxn modelId="{C21FF96F-8667-43D8-A9D6-3C22FC80D431}" type="presParOf" srcId="{E88B364E-7B46-4F69-9CB2-4565FB1F9F66}" destId="{D273EED9-85E0-4975-B767-88D69E338DDA}" srcOrd="1" destOrd="0" presId="urn:microsoft.com/office/officeart/2018/2/layout/IconVerticalSolidList"/>
    <dgm:cxn modelId="{B9CBB556-36AA-492C-A842-5ECDD2F3B81B}" type="presParOf" srcId="{E88B364E-7B46-4F69-9CB2-4565FB1F9F66}" destId="{5AB7FF1F-0377-495A-9E7D-1F6D05FC4CB5}" srcOrd="2" destOrd="0" presId="urn:microsoft.com/office/officeart/2018/2/layout/IconVerticalSolidList"/>
    <dgm:cxn modelId="{DB7403FC-D36F-4890-AFAD-A981D363C2DD}" type="presParOf" srcId="{E88B364E-7B46-4F69-9CB2-4565FB1F9F66}" destId="{83930F0A-5C81-40AD-9481-3C13C5AEFADB}" srcOrd="3" destOrd="0" presId="urn:microsoft.com/office/officeart/2018/2/layout/IconVerticalSolidList"/>
    <dgm:cxn modelId="{D2A0648B-C799-48DF-B2B8-DE18EDE9A4DF}" type="presParOf" srcId="{F17BBA9E-103D-491B-99A0-396F5B4D6EA1}" destId="{979404BC-0BF3-4AFA-8CAA-7A0E86882EB1}" srcOrd="3" destOrd="0" presId="urn:microsoft.com/office/officeart/2018/2/layout/IconVerticalSolidList"/>
    <dgm:cxn modelId="{B5F83819-DAC3-44F6-A9DD-6C325D9D4F9D}" type="presParOf" srcId="{F17BBA9E-103D-491B-99A0-396F5B4D6EA1}" destId="{418D3819-7553-45FE-9347-63B238435EEE}" srcOrd="4" destOrd="0" presId="urn:microsoft.com/office/officeart/2018/2/layout/IconVerticalSolidList"/>
    <dgm:cxn modelId="{56307F44-4F59-4DC3-96C6-4E2B2F66EE01}" type="presParOf" srcId="{418D3819-7553-45FE-9347-63B238435EEE}" destId="{C7BB4800-71D8-4AFA-B7AF-404024FF0F56}" srcOrd="0" destOrd="0" presId="urn:microsoft.com/office/officeart/2018/2/layout/IconVerticalSolidList"/>
    <dgm:cxn modelId="{46B9B423-15A4-479F-80D8-47D0A11ED62B}" type="presParOf" srcId="{418D3819-7553-45FE-9347-63B238435EEE}" destId="{009C3571-09B5-4B4A-898C-6349CAED7F71}" srcOrd="1" destOrd="0" presId="urn:microsoft.com/office/officeart/2018/2/layout/IconVerticalSolidList"/>
    <dgm:cxn modelId="{0E18A388-8A2F-4C3C-9881-F6D4E8FD9CE7}" type="presParOf" srcId="{418D3819-7553-45FE-9347-63B238435EEE}" destId="{BFC2CF61-4872-4B1D-950B-B8DE2CDF2191}" srcOrd="2" destOrd="0" presId="urn:microsoft.com/office/officeart/2018/2/layout/IconVerticalSolidList"/>
    <dgm:cxn modelId="{E1A56B62-E307-4D90-9E6A-FD75CF0EF0CB}" type="presParOf" srcId="{418D3819-7553-45FE-9347-63B238435EEE}" destId="{5C8138FB-82E0-4880-8877-CC6B51451D3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25F2EA-6BEC-4D79-BAAD-A9DBB486565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0687A30-2860-45DA-90FC-87F55AA5B41B}">
      <dgm:prSet/>
      <dgm:spPr/>
      <dgm:t>
        <a:bodyPr/>
        <a:lstStyle/>
        <a:p>
          <a:r>
            <a:rPr lang="en-US" dirty="0"/>
            <a:t>CTPs and Big Ideas provide a framework to develop curriculum</a:t>
          </a:r>
        </a:p>
      </dgm:t>
    </dgm:pt>
    <dgm:pt modelId="{9162923E-15B4-4446-8728-435D48891086}" type="parTrans" cxnId="{E15491A7-1BF6-4DD3-88AD-A4539EA87F3A}">
      <dgm:prSet/>
      <dgm:spPr/>
      <dgm:t>
        <a:bodyPr/>
        <a:lstStyle/>
        <a:p>
          <a:endParaRPr lang="en-US"/>
        </a:p>
      </dgm:t>
    </dgm:pt>
    <dgm:pt modelId="{D77B1725-6CD7-461A-AF98-34F49A42D56E}" type="sibTrans" cxnId="{E15491A7-1BF6-4DD3-88AD-A4539EA87F3A}">
      <dgm:prSet/>
      <dgm:spPr/>
      <dgm:t>
        <a:bodyPr/>
        <a:lstStyle/>
        <a:p>
          <a:endParaRPr lang="en-US"/>
        </a:p>
      </dgm:t>
    </dgm:pt>
    <dgm:pt modelId="{C4A8C5E9-CBD5-4416-BA1A-C314C504AAE3}">
      <dgm:prSet/>
      <dgm:spPr/>
      <dgm:t>
        <a:bodyPr/>
        <a:lstStyle/>
        <a:p>
          <a:r>
            <a:rPr lang="en-US"/>
            <a:t>Units, order, pacing, etc. is built around and to fulfill the framework requirements</a:t>
          </a:r>
        </a:p>
      </dgm:t>
    </dgm:pt>
    <dgm:pt modelId="{AD89B2BB-DC06-47E4-88D9-DA67B81A5905}" type="parTrans" cxnId="{87E73A5A-5FA0-452B-B54F-94784BEEE158}">
      <dgm:prSet/>
      <dgm:spPr/>
      <dgm:t>
        <a:bodyPr/>
        <a:lstStyle/>
        <a:p>
          <a:endParaRPr lang="en-US"/>
        </a:p>
      </dgm:t>
    </dgm:pt>
    <dgm:pt modelId="{13882BB5-E542-474A-83DE-B7C0668F81CD}" type="sibTrans" cxnId="{87E73A5A-5FA0-452B-B54F-94784BEEE158}">
      <dgm:prSet/>
      <dgm:spPr/>
      <dgm:t>
        <a:bodyPr/>
        <a:lstStyle/>
        <a:p>
          <a:endParaRPr lang="en-US"/>
        </a:p>
      </dgm:t>
    </dgm:pt>
    <dgm:pt modelId="{FEAF39FA-81D5-4F6F-99FD-CC85EB1FB52A}">
      <dgm:prSet/>
      <dgm:spPr/>
      <dgm:t>
        <a:bodyPr/>
        <a:lstStyle/>
        <a:p>
          <a:r>
            <a:rPr lang="en-US"/>
            <a:t>Curriculum providers develop and provide syllabi, units, lesson plans, materials, PD, etc.</a:t>
          </a:r>
        </a:p>
      </dgm:t>
    </dgm:pt>
    <dgm:pt modelId="{03C31861-B521-41B5-A337-C5DBE699B297}" type="parTrans" cxnId="{4832DCDF-28D0-43B2-9FD0-89534EF8C44B}">
      <dgm:prSet/>
      <dgm:spPr/>
      <dgm:t>
        <a:bodyPr/>
        <a:lstStyle/>
        <a:p>
          <a:endParaRPr lang="en-US"/>
        </a:p>
      </dgm:t>
    </dgm:pt>
    <dgm:pt modelId="{B9CDAEE1-1F73-4BF3-A744-678D011CA686}" type="sibTrans" cxnId="{4832DCDF-28D0-43B2-9FD0-89534EF8C44B}">
      <dgm:prSet/>
      <dgm:spPr/>
      <dgm:t>
        <a:bodyPr/>
        <a:lstStyle/>
        <a:p>
          <a:endParaRPr lang="en-US"/>
        </a:p>
      </dgm:t>
    </dgm:pt>
    <dgm:pt modelId="{6B898B35-E832-48A1-B0FA-5584523BB062}" type="pres">
      <dgm:prSet presAssocID="{BA25F2EA-6BEC-4D79-BAAD-A9DBB486565F}" presName="root" presStyleCnt="0">
        <dgm:presLayoutVars>
          <dgm:dir/>
          <dgm:resizeHandles val="exact"/>
        </dgm:presLayoutVars>
      </dgm:prSet>
      <dgm:spPr/>
    </dgm:pt>
    <dgm:pt modelId="{28F70013-6DAF-4B8E-94B2-B34C8F589B68}" type="pres">
      <dgm:prSet presAssocID="{80687A30-2860-45DA-90FC-87F55AA5B41B}" presName="compNode" presStyleCnt="0"/>
      <dgm:spPr/>
    </dgm:pt>
    <dgm:pt modelId="{172938F4-A014-48F1-9239-4303DF5ACB8D}" type="pres">
      <dgm:prSet presAssocID="{80687A30-2860-45DA-90FC-87F55AA5B41B}" presName="bgRect" presStyleLbl="bgShp" presStyleIdx="0" presStyleCnt="3"/>
      <dgm:spPr/>
    </dgm:pt>
    <dgm:pt modelId="{B30B40D1-34A1-4108-8676-6B2F498C6FB5}" type="pres">
      <dgm:prSet presAssocID="{80687A30-2860-45DA-90FC-87F55AA5B41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0298862F-052F-4D66-9578-306ECD94FF2A}" type="pres">
      <dgm:prSet presAssocID="{80687A30-2860-45DA-90FC-87F55AA5B41B}" presName="spaceRect" presStyleCnt="0"/>
      <dgm:spPr/>
    </dgm:pt>
    <dgm:pt modelId="{1F764E09-A0EA-4D72-8C23-BA56163DAE5A}" type="pres">
      <dgm:prSet presAssocID="{80687A30-2860-45DA-90FC-87F55AA5B41B}" presName="parTx" presStyleLbl="revTx" presStyleIdx="0" presStyleCnt="3">
        <dgm:presLayoutVars>
          <dgm:chMax val="0"/>
          <dgm:chPref val="0"/>
        </dgm:presLayoutVars>
      </dgm:prSet>
      <dgm:spPr/>
    </dgm:pt>
    <dgm:pt modelId="{D2897ADB-5FE4-4577-AED0-39A16A61E309}" type="pres">
      <dgm:prSet presAssocID="{D77B1725-6CD7-461A-AF98-34F49A42D56E}" presName="sibTrans" presStyleCnt="0"/>
      <dgm:spPr/>
    </dgm:pt>
    <dgm:pt modelId="{79F80C24-C5BB-474B-855B-921A0DBA81C9}" type="pres">
      <dgm:prSet presAssocID="{C4A8C5E9-CBD5-4416-BA1A-C314C504AAE3}" presName="compNode" presStyleCnt="0"/>
      <dgm:spPr/>
    </dgm:pt>
    <dgm:pt modelId="{DB332BC3-2808-4D8C-BC97-12F75710F0CF}" type="pres">
      <dgm:prSet presAssocID="{C4A8C5E9-CBD5-4416-BA1A-C314C504AAE3}" presName="bgRect" presStyleLbl="bgShp" presStyleIdx="1" presStyleCnt="3"/>
      <dgm:spPr/>
    </dgm:pt>
    <dgm:pt modelId="{69FF7D44-58C7-4073-B079-8B8DD6DA3192}" type="pres">
      <dgm:prSet presAssocID="{C4A8C5E9-CBD5-4416-BA1A-C314C504AAE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nching Diagram"/>
        </a:ext>
      </dgm:extLst>
    </dgm:pt>
    <dgm:pt modelId="{D13D16DE-7FC7-4554-A246-137ABDDCCDE0}" type="pres">
      <dgm:prSet presAssocID="{C4A8C5E9-CBD5-4416-BA1A-C314C504AAE3}" presName="spaceRect" presStyleCnt="0"/>
      <dgm:spPr/>
    </dgm:pt>
    <dgm:pt modelId="{65662C2E-B824-466C-BCDA-8DD9071AFA20}" type="pres">
      <dgm:prSet presAssocID="{C4A8C5E9-CBD5-4416-BA1A-C314C504AAE3}" presName="parTx" presStyleLbl="revTx" presStyleIdx="1" presStyleCnt="3">
        <dgm:presLayoutVars>
          <dgm:chMax val="0"/>
          <dgm:chPref val="0"/>
        </dgm:presLayoutVars>
      </dgm:prSet>
      <dgm:spPr/>
    </dgm:pt>
    <dgm:pt modelId="{430274FF-84EA-42EA-909D-0404522A46BA}" type="pres">
      <dgm:prSet presAssocID="{13882BB5-E542-474A-83DE-B7C0668F81CD}" presName="sibTrans" presStyleCnt="0"/>
      <dgm:spPr/>
    </dgm:pt>
    <dgm:pt modelId="{03B590CD-A818-4F0E-BA5D-31338D5C98D9}" type="pres">
      <dgm:prSet presAssocID="{FEAF39FA-81D5-4F6F-99FD-CC85EB1FB52A}" presName="compNode" presStyleCnt="0"/>
      <dgm:spPr/>
    </dgm:pt>
    <dgm:pt modelId="{4E07888D-319F-41E7-99EF-29E7BCCB7727}" type="pres">
      <dgm:prSet presAssocID="{FEAF39FA-81D5-4F6F-99FD-CC85EB1FB52A}" presName="bgRect" presStyleLbl="bgShp" presStyleIdx="2" presStyleCnt="3"/>
      <dgm:spPr/>
    </dgm:pt>
    <dgm:pt modelId="{6B01C0E6-2862-4DC3-BEE0-F64747048D17}" type="pres">
      <dgm:prSet presAssocID="{FEAF39FA-81D5-4F6F-99FD-CC85EB1FB52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ssroom"/>
        </a:ext>
      </dgm:extLst>
    </dgm:pt>
    <dgm:pt modelId="{2A145ECA-076D-4D47-9422-6007F5394F28}" type="pres">
      <dgm:prSet presAssocID="{FEAF39FA-81D5-4F6F-99FD-CC85EB1FB52A}" presName="spaceRect" presStyleCnt="0"/>
      <dgm:spPr/>
    </dgm:pt>
    <dgm:pt modelId="{BF2C94D7-E256-4416-94FC-B182AB9B0330}" type="pres">
      <dgm:prSet presAssocID="{FEAF39FA-81D5-4F6F-99FD-CC85EB1FB52A}" presName="parTx" presStyleLbl="revTx" presStyleIdx="2" presStyleCnt="3">
        <dgm:presLayoutVars>
          <dgm:chMax val="0"/>
          <dgm:chPref val="0"/>
        </dgm:presLayoutVars>
      </dgm:prSet>
      <dgm:spPr/>
    </dgm:pt>
  </dgm:ptLst>
  <dgm:cxnLst>
    <dgm:cxn modelId="{B127251D-C8FA-46D8-94E2-D98C2D9BD93F}" type="presOf" srcId="{80687A30-2860-45DA-90FC-87F55AA5B41B}" destId="{1F764E09-A0EA-4D72-8C23-BA56163DAE5A}" srcOrd="0" destOrd="0" presId="urn:microsoft.com/office/officeart/2018/2/layout/IconVerticalSolidList"/>
    <dgm:cxn modelId="{B38A7328-B50B-4784-A8F3-3E36B6ED977F}" type="presOf" srcId="{FEAF39FA-81D5-4F6F-99FD-CC85EB1FB52A}" destId="{BF2C94D7-E256-4416-94FC-B182AB9B0330}" srcOrd="0" destOrd="0" presId="urn:microsoft.com/office/officeart/2018/2/layout/IconVerticalSolidList"/>
    <dgm:cxn modelId="{87E73A5A-5FA0-452B-B54F-94784BEEE158}" srcId="{BA25F2EA-6BEC-4D79-BAAD-A9DBB486565F}" destId="{C4A8C5E9-CBD5-4416-BA1A-C314C504AAE3}" srcOrd="1" destOrd="0" parTransId="{AD89B2BB-DC06-47E4-88D9-DA67B81A5905}" sibTransId="{13882BB5-E542-474A-83DE-B7C0668F81CD}"/>
    <dgm:cxn modelId="{E15491A7-1BF6-4DD3-88AD-A4539EA87F3A}" srcId="{BA25F2EA-6BEC-4D79-BAAD-A9DBB486565F}" destId="{80687A30-2860-45DA-90FC-87F55AA5B41B}" srcOrd="0" destOrd="0" parTransId="{9162923E-15B4-4446-8728-435D48891086}" sibTransId="{D77B1725-6CD7-461A-AF98-34F49A42D56E}"/>
    <dgm:cxn modelId="{D9F44DC8-931A-461A-BE20-5952A18A3AF7}" type="presOf" srcId="{BA25F2EA-6BEC-4D79-BAAD-A9DBB486565F}" destId="{6B898B35-E832-48A1-B0FA-5584523BB062}" srcOrd="0" destOrd="0" presId="urn:microsoft.com/office/officeart/2018/2/layout/IconVerticalSolidList"/>
    <dgm:cxn modelId="{8D33AFD7-457D-4C05-94FB-1C2894E08325}" type="presOf" srcId="{C4A8C5E9-CBD5-4416-BA1A-C314C504AAE3}" destId="{65662C2E-B824-466C-BCDA-8DD9071AFA20}" srcOrd="0" destOrd="0" presId="urn:microsoft.com/office/officeart/2018/2/layout/IconVerticalSolidList"/>
    <dgm:cxn modelId="{4832DCDF-28D0-43B2-9FD0-89534EF8C44B}" srcId="{BA25F2EA-6BEC-4D79-BAAD-A9DBB486565F}" destId="{FEAF39FA-81D5-4F6F-99FD-CC85EB1FB52A}" srcOrd="2" destOrd="0" parTransId="{03C31861-B521-41B5-A337-C5DBE699B297}" sibTransId="{B9CDAEE1-1F73-4BF3-A744-678D011CA686}"/>
    <dgm:cxn modelId="{1A0091BE-5A7A-43FE-94F7-A2429FF7415C}" type="presParOf" srcId="{6B898B35-E832-48A1-B0FA-5584523BB062}" destId="{28F70013-6DAF-4B8E-94B2-B34C8F589B68}" srcOrd="0" destOrd="0" presId="urn:microsoft.com/office/officeart/2018/2/layout/IconVerticalSolidList"/>
    <dgm:cxn modelId="{5641418C-6565-460D-9AF7-06977AB24B6B}" type="presParOf" srcId="{28F70013-6DAF-4B8E-94B2-B34C8F589B68}" destId="{172938F4-A014-48F1-9239-4303DF5ACB8D}" srcOrd="0" destOrd="0" presId="urn:microsoft.com/office/officeart/2018/2/layout/IconVerticalSolidList"/>
    <dgm:cxn modelId="{60651D2E-3813-4323-B271-67E6119C33F4}" type="presParOf" srcId="{28F70013-6DAF-4B8E-94B2-B34C8F589B68}" destId="{B30B40D1-34A1-4108-8676-6B2F498C6FB5}" srcOrd="1" destOrd="0" presId="urn:microsoft.com/office/officeart/2018/2/layout/IconVerticalSolidList"/>
    <dgm:cxn modelId="{A510646B-7653-4EEA-A116-462EC8246C30}" type="presParOf" srcId="{28F70013-6DAF-4B8E-94B2-B34C8F589B68}" destId="{0298862F-052F-4D66-9578-306ECD94FF2A}" srcOrd="2" destOrd="0" presId="urn:microsoft.com/office/officeart/2018/2/layout/IconVerticalSolidList"/>
    <dgm:cxn modelId="{057269E5-83F1-477B-AAF3-DFFB0B7E51BA}" type="presParOf" srcId="{28F70013-6DAF-4B8E-94B2-B34C8F589B68}" destId="{1F764E09-A0EA-4D72-8C23-BA56163DAE5A}" srcOrd="3" destOrd="0" presId="urn:microsoft.com/office/officeart/2018/2/layout/IconVerticalSolidList"/>
    <dgm:cxn modelId="{72621BF6-F991-448D-B98E-D786D0F06E12}" type="presParOf" srcId="{6B898B35-E832-48A1-B0FA-5584523BB062}" destId="{D2897ADB-5FE4-4577-AED0-39A16A61E309}" srcOrd="1" destOrd="0" presId="urn:microsoft.com/office/officeart/2018/2/layout/IconVerticalSolidList"/>
    <dgm:cxn modelId="{424D6C90-8C3F-4C96-AA33-4971E5B2DBEA}" type="presParOf" srcId="{6B898B35-E832-48A1-B0FA-5584523BB062}" destId="{79F80C24-C5BB-474B-855B-921A0DBA81C9}" srcOrd="2" destOrd="0" presId="urn:microsoft.com/office/officeart/2018/2/layout/IconVerticalSolidList"/>
    <dgm:cxn modelId="{AD04BC68-AA7D-47D5-8AA0-A2C842AF9B3F}" type="presParOf" srcId="{79F80C24-C5BB-474B-855B-921A0DBA81C9}" destId="{DB332BC3-2808-4D8C-BC97-12F75710F0CF}" srcOrd="0" destOrd="0" presId="urn:microsoft.com/office/officeart/2018/2/layout/IconVerticalSolidList"/>
    <dgm:cxn modelId="{907C0E52-172A-4190-AE10-058B90554963}" type="presParOf" srcId="{79F80C24-C5BB-474B-855B-921A0DBA81C9}" destId="{69FF7D44-58C7-4073-B079-8B8DD6DA3192}" srcOrd="1" destOrd="0" presId="urn:microsoft.com/office/officeart/2018/2/layout/IconVerticalSolidList"/>
    <dgm:cxn modelId="{58DBF2E3-6CA0-4808-948A-9FE540CD0E1B}" type="presParOf" srcId="{79F80C24-C5BB-474B-855B-921A0DBA81C9}" destId="{D13D16DE-7FC7-4554-A246-137ABDDCCDE0}" srcOrd="2" destOrd="0" presId="urn:microsoft.com/office/officeart/2018/2/layout/IconVerticalSolidList"/>
    <dgm:cxn modelId="{D766E102-910F-49D5-A710-AD0B796CF6A5}" type="presParOf" srcId="{79F80C24-C5BB-474B-855B-921A0DBA81C9}" destId="{65662C2E-B824-466C-BCDA-8DD9071AFA20}" srcOrd="3" destOrd="0" presId="urn:microsoft.com/office/officeart/2018/2/layout/IconVerticalSolidList"/>
    <dgm:cxn modelId="{AFAAEF06-CC18-4EA2-B66E-8705C9799918}" type="presParOf" srcId="{6B898B35-E832-48A1-B0FA-5584523BB062}" destId="{430274FF-84EA-42EA-909D-0404522A46BA}" srcOrd="3" destOrd="0" presId="urn:microsoft.com/office/officeart/2018/2/layout/IconVerticalSolidList"/>
    <dgm:cxn modelId="{B6AA9A87-6413-4AAA-8810-BA304008DA46}" type="presParOf" srcId="{6B898B35-E832-48A1-B0FA-5584523BB062}" destId="{03B590CD-A818-4F0E-BA5D-31338D5C98D9}" srcOrd="4" destOrd="0" presId="urn:microsoft.com/office/officeart/2018/2/layout/IconVerticalSolidList"/>
    <dgm:cxn modelId="{396071D9-AFD6-4703-8D30-F3A0AA613AC5}" type="presParOf" srcId="{03B590CD-A818-4F0E-BA5D-31338D5C98D9}" destId="{4E07888D-319F-41E7-99EF-29E7BCCB7727}" srcOrd="0" destOrd="0" presId="urn:microsoft.com/office/officeart/2018/2/layout/IconVerticalSolidList"/>
    <dgm:cxn modelId="{6995AE77-5457-4D9A-9A5F-475252CD5820}" type="presParOf" srcId="{03B590CD-A818-4F0E-BA5D-31338D5C98D9}" destId="{6B01C0E6-2862-4DC3-BEE0-F64747048D17}" srcOrd="1" destOrd="0" presId="urn:microsoft.com/office/officeart/2018/2/layout/IconVerticalSolidList"/>
    <dgm:cxn modelId="{499AE73A-B8D1-4A4C-9796-ACF70FF8E8CB}" type="presParOf" srcId="{03B590CD-A818-4F0E-BA5D-31338D5C98D9}" destId="{2A145ECA-076D-4D47-9422-6007F5394F28}" srcOrd="2" destOrd="0" presId="urn:microsoft.com/office/officeart/2018/2/layout/IconVerticalSolidList"/>
    <dgm:cxn modelId="{C3595A3A-AD22-4434-B58C-97FA039FB0D6}" type="presParOf" srcId="{03B590CD-A818-4F0E-BA5D-31338D5C98D9}" destId="{BF2C94D7-E256-4416-94FC-B182AB9B033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35C855-4E3B-4584-B4CA-47DD2A676CAF}">
      <dsp:nvSpPr>
        <dsp:cNvPr id="0" name=""/>
        <dsp:cNvSpPr/>
      </dsp:nvSpPr>
      <dsp:spPr>
        <a:xfrm>
          <a:off x="0" y="600"/>
          <a:ext cx="5641974" cy="14057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A03366-F681-42C9-8341-7FDF548DDAA4}">
      <dsp:nvSpPr>
        <dsp:cNvPr id="0" name=""/>
        <dsp:cNvSpPr/>
      </dsp:nvSpPr>
      <dsp:spPr>
        <a:xfrm>
          <a:off x="425232" y="316889"/>
          <a:ext cx="773150" cy="7731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7EB5221-73A9-4DE9-8575-264B6F91B6B0}">
      <dsp:nvSpPr>
        <dsp:cNvPr id="0" name=""/>
        <dsp:cNvSpPr/>
      </dsp:nvSpPr>
      <dsp:spPr>
        <a:xfrm>
          <a:off x="1623616" y="600"/>
          <a:ext cx="2538888" cy="140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73" tIns="148773" rIns="148773" bIns="148773" numCol="1" spcCol="1270" anchor="ctr" anchorCtr="0">
          <a:noAutofit/>
        </a:bodyPr>
        <a:lstStyle/>
        <a:p>
          <a:pPr marL="0" lvl="0" indent="0" algn="l" defTabSz="1111250">
            <a:lnSpc>
              <a:spcPct val="90000"/>
            </a:lnSpc>
            <a:spcBef>
              <a:spcPct val="0"/>
            </a:spcBef>
            <a:spcAft>
              <a:spcPct val="35000"/>
            </a:spcAft>
            <a:buNone/>
          </a:pPr>
          <a:r>
            <a:rPr lang="en-US" sz="2500" kern="1200"/>
            <a:t>The course framework</a:t>
          </a:r>
        </a:p>
      </dsp:txBody>
      <dsp:txXfrm>
        <a:off x="1623616" y="600"/>
        <a:ext cx="2538888" cy="1405728"/>
      </dsp:txXfrm>
    </dsp:sp>
    <dsp:sp modelId="{1E5A940C-37E9-4DF5-AE76-543BF497B5CD}">
      <dsp:nvSpPr>
        <dsp:cNvPr id="0" name=""/>
        <dsp:cNvSpPr/>
      </dsp:nvSpPr>
      <dsp:spPr>
        <a:xfrm>
          <a:off x="4162504" y="600"/>
          <a:ext cx="1479470" cy="140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73" tIns="148773" rIns="148773" bIns="148773" numCol="1" spcCol="1270" anchor="ctr" anchorCtr="0">
          <a:noAutofit/>
        </a:bodyPr>
        <a:lstStyle/>
        <a:p>
          <a:pPr marL="0" lvl="0" indent="0" algn="l" defTabSz="488950">
            <a:lnSpc>
              <a:spcPct val="90000"/>
            </a:lnSpc>
            <a:spcBef>
              <a:spcPct val="0"/>
            </a:spcBef>
            <a:spcAft>
              <a:spcPct val="35000"/>
            </a:spcAft>
            <a:buNone/>
          </a:pPr>
          <a:r>
            <a:rPr lang="en-US" sz="1100" kern="1200"/>
            <a:t>Computational Thinking Practices</a:t>
          </a:r>
        </a:p>
        <a:p>
          <a:pPr marL="0" lvl="0" indent="0" algn="l" defTabSz="488950">
            <a:lnSpc>
              <a:spcPct val="90000"/>
            </a:lnSpc>
            <a:spcBef>
              <a:spcPct val="0"/>
            </a:spcBef>
            <a:spcAft>
              <a:spcPct val="35000"/>
            </a:spcAft>
            <a:buNone/>
          </a:pPr>
          <a:r>
            <a:rPr lang="en-US" sz="1100" kern="1200"/>
            <a:t>Big Ideas ​</a:t>
          </a:r>
        </a:p>
      </dsp:txBody>
      <dsp:txXfrm>
        <a:off x="4162504" y="600"/>
        <a:ext cx="1479470" cy="1405728"/>
      </dsp:txXfrm>
    </dsp:sp>
    <dsp:sp modelId="{909557FC-F1EF-46B5-B710-E5ECD489D9C2}">
      <dsp:nvSpPr>
        <dsp:cNvPr id="0" name=""/>
        <dsp:cNvSpPr/>
      </dsp:nvSpPr>
      <dsp:spPr>
        <a:xfrm>
          <a:off x="0" y="1757760"/>
          <a:ext cx="5641974" cy="14057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73EED9-85E0-4975-B767-88D69E338DDA}">
      <dsp:nvSpPr>
        <dsp:cNvPr id="0" name=""/>
        <dsp:cNvSpPr/>
      </dsp:nvSpPr>
      <dsp:spPr>
        <a:xfrm>
          <a:off x="425232" y="2074049"/>
          <a:ext cx="773150" cy="7731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3930F0A-5C81-40AD-9481-3C13C5AEFADB}">
      <dsp:nvSpPr>
        <dsp:cNvPr id="0" name=""/>
        <dsp:cNvSpPr/>
      </dsp:nvSpPr>
      <dsp:spPr>
        <a:xfrm>
          <a:off x="1623616" y="1757760"/>
          <a:ext cx="4018358" cy="140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73" tIns="148773" rIns="148773" bIns="148773" numCol="1" spcCol="1270" anchor="ctr" anchorCtr="0">
          <a:noAutofit/>
        </a:bodyPr>
        <a:lstStyle/>
        <a:p>
          <a:pPr marL="0" lvl="0" indent="0" algn="l" defTabSz="1111250">
            <a:lnSpc>
              <a:spcPct val="90000"/>
            </a:lnSpc>
            <a:spcBef>
              <a:spcPct val="0"/>
            </a:spcBef>
            <a:spcAft>
              <a:spcPct val="35000"/>
            </a:spcAft>
            <a:buNone/>
          </a:pPr>
          <a:r>
            <a:rPr lang="en-US" sz="2500" kern="1200" dirty="0"/>
            <a:t>End-of-course AP exam</a:t>
          </a:r>
        </a:p>
      </dsp:txBody>
      <dsp:txXfrm>
        <a:off x="1623616" y="1757760"/>
        <a:ext cx="4018358" cy="1405728"/>
      </dsp:txXfrm>
    </dsp:sp>
    <dsp:sp modelId="{C7BB4800-71D8-4AFA-B7AF-404024FF0F56}">
      <dsp:nvSpPr>
        <dsp:cNvPr id="0" name=""/>
        <dsp:cNvSpPr/>
      </dsp:nvSpPr>
      <dsp:spPr>
        <a:xfrm>
          <a:off x="0" y="3514921"/>
          <a:ext cx="5641974" cy="14057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9C3571-09B5-4B4A-898C-6349CAED7F71}">
      <dsp:nvSpPr>
        <dsp:cNvPr id="0" name=""/>
        <dsp:cNvSpPr/>
      </dsp:nvSpPr>
      <dsp:spPr>
        <a:xfrm>
          <a:off x="425232" y="3831209"/>
          <a:ext cx="773150" cy="7731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C8138FB-82E0-4880-8877-CC6B51451D36}">
      <dsp:nvSpPr>
        <dsp:cNvPr id="0" name=""/>
        <dsp:cNvSpPr/>
      </dsp:nvSpPr>
      <dsp:spPr>
        <a:xfrm>
          <a:off x="1623616" y="3514921"/>
          <a:ext cx="4018358" cy="140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73" tIns="148773" rIns="148773" bIns="148773" numCol="1" spcCol="1270" anchor="ctr" anchorCtr="0">
          <a:noAutofit/>
        </a:bodyPr>
        <a:lstStyle/>
        <a:p>
          <a:pPr marL="0" lvl="0" indent="0" algn="l" defTabSz="1111250">
            <a:lnSpc>
              <a:spcPct val="90000"/>
            </a:lnSpc>
            <a:spcBef>
              <a:spcPct val="0"/>
            </a:spcBef>
            <a:spcAft>
              <a:spcPct val="35000"/>
            </a:spcAft>
            <a:buNone/>
          </a:pPr>
          <a:r>
            <a:rPr lang="en-US" sz="2500" kern="1200" dirty="0"/>
            <a:t>​Create Performance Task​</a:t>
          </a:r>
        </a:p>
      </dsp:txBody>
      <dsp:txXfrm>
        <a:off x="1623616" y="3514921"/>
        <a:ext cx="4018358" cy="14057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2938F4-A014-48F1-9239-4303DF5ACB8D}">
      <dsp:nvSpPr>
        <dsp:cNvPr id="0" name=""/>
        <dsp:cNvSpPr/>
      </dsp:nvSpPr>
      <dsp:spPr>
        <a:xfrm>
          <a:off x="0" y="603"/>
          <a:ext cx="6596063" cy="14116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0B40D1-34A1-4108-8676-6B2F498C6FB5}">
      <dsp:nvSpPr>
        <dsp:cNvPr id="0" name=""/>
        <dsp:cNvSpPr/>
      </dsp:nvSpPr>
      <dsp:spPr>
        <a:xfrm>
          <a:off x="427016" y="318218"/>
          <a:ext cx="776392" cy="7763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F764E09-A0EA-4D72-8C23-BA56163DAE5A}">
      <dsp:nvSpPr>
        <dsp:cNvPr id="0" name=""/>
        <dsp:cNvSpPr/>
      </dsp:nvSpPr>
      <dsp:spPr>
        <a:xfrm>
          <a:off x="1630424" y="603"/>
          <a:ext cx="4965638" cy="1411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97" tIns="149397" rIns="149397" bIns="149397" numCol="1" spcCol="1270" anchor="ctr" anchorCtr="0">
          <a:noAutofit/>
        </a:bodyPr>
        <a:lstStyle/>
        <a:p>
          <a:pPr marL="0" lvl="0" indent="0" algn="l" defTabSz="1022350">
            <a:lnSpc>
              <a:spcPct val="90000"/>
            </a:lnSpc>
            <a:spcBef>
              <a:spcPct val="0"/>
            </a:spcBef>
            <a:spcAft>
              <a:spcPct val="35000"/>
            </a:spcAft>
            <a:buNone/>
          </a:pPr>
          <a:r>
            <a:rPr lang="en-US" sz="2300" kern="1200" dirty="0"/>
            <a:t>CTPs and Big Ideas provide a framework to develop curriculum</a:t>
          </a:r>
        </a:p>
      </dsp:txBody>
      <dsp:txXfrm>
        <a:off x="1630424" y="603"/>
        <a:ext cx="4965638" cy="1411623"/>
      </dsp:txXfrm>
    </dsp:sp>
    <dsp:sp modelId="{DB332BC3-2808-4D8C-BC97-12F75710F0CF}">
      <dsp:nvSpPr>
        <dsp:cNvPr id="0" name=""/>
        <dsp:cNvSpPr/>
      </dsp:nvSpPr>
      <dsp:spPr>
        <a:xfrm>
          <a:off x="0" y="1765132"/>
          <a:ext cx="6596063" cy="14116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FF7D44-58C7-4073-B079-8B8DD6DA3192}">
      <dsp:nvSpPr>
        <dsp:cNvPr id="0" name=""/>
        <dsp:cNvSpPr/>
      </dsp:nvSpPr>
      <dsp:spPr>
        <a:xfrm>
          <a:off x="427016" y="2082747"/>
          <a:ext cx="776392" cy="7763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662C2E-B824-466C-BCDA-8DD9071AFA20}">
      <dsp:nvSpPr>
        <dsp:cNvPr id="0" name=""/>
        <dsp:cNvSpPr/>
      </dsp:nvSpPr>
      <dsp:spPr>
        <a:xfrm>
          <a:off x="1630424" y="1765132"/>
          <a:ext cx="4965638" cy="1411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97" tIns="149397" rIns="149397" bIns="149397" numCol="1" spcCol="1270" anchor="ctr" anchorCtr="0">
          <a:noAutofit/>
        </a:bodyPr>
        <a:lstStyle/>
        <a:p>
          <a:pPr marL="0" lvl="0" indent="0" algn="l" defTabSz="1022350">
            <a:lnSpc>
              <a:spcPct val="90000"/>
            </a:lnSpc>
            <a:spcBef>
              <a:spcPct val="0"/>
            </a:spcBef>
            <a:spcAft>
              <a:spcPct val="35000"/>
            </a:spcAft>
            <a:buNone/>
          </a:pPr>
          <a:r>
            <a:rPr lang="en-US" sz="2300" kern="1200"/>
            <a:t>Units, order, pacing, etc. is built around and to fulfill the framework requirements</a:t>
          </a:r>
        </a:p>
      </dsp:txBody>
      <dsp:txXfrm>
        <a:off x="1630424" y="1765132"/>
        <a:ext cx="4965638" cy="1411623"/>
      </dsp:txXfrm>
    </dsp:sp>
    <dsp:sp modelId="{4E07888D-319F-41E7-99EF-29E7BCCB7727}">
      <dsp:nvSpPr>
        <dsp:cNvPr id="0" name=""/>
        <dsp:cNvSpPr/>
      </dsp:nvSpPr>
      <dsp:spPr>
        <a:xfrm>
          <a:off x="0" y="3529661"/>
          <a:ext cx="6596063" cy="14116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01C0E6-2862-4DC3-BEE0-F64747048D17}">
      <dsp:nvSpPr>
        <dsp:cNvPr id="0" name=""/>
        <dsp:cNvSpPr/>
      </dsp:nvSpPr>
      <dsp:spPr>
        <a:xfrm>
          <a:off x="427016" y="3847276"/>
          <a:ext cx="776392" cy="7763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F2C94D7-E256-4416-94FC-B182AB9B0330}">
      <dsp:nvSpPr>
        <dsp:cNvPr id="0" name=""/>
        <dsp:cNvSpPr/>
      </dsp:nvSpPr>
      <dsp:spPr>
        <a:xfrm>
          <a:off x="1630424" y="3529661"/>
          <a:ext cx="4965638" cy="1411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97" tIns="149397" rIns="149397" bIns="149397" numCol="1" spcCol="1270" anchor="ctr" anchorCtr="0">
          <a:noAutofit/>
        </a:bodyPr>
        <a:lstStyle/>
        <a:p>
          <a:pPr marL="0" lvl="0" indent="0" algn="l" defTabSz="1022350">
            <a:lnSpc>
              <a:spcPct val="90000"/>
            </a:lnSpc>
            <a:spcBef>
              <a:spcPct val="0"/>
            </a:spcBef>
            <a:spcAft>
              <a:spcPct val="35000"/>
            </a:spcAft>
            <a:buNone/>
          </a:pPr>
          <a:r>
            <a:rPr lang="en-US" sz="2300" kern="1200"/>
            <a:t>Curriculum providers develop and provide syllabi, units, lesson plans, materials, PD, etc.</a:t>
          </a:r>
        </a:p>
      </dsp:txBody>
      <dsp:txXfrm>
        <a:off x="1630424" y="3529661"/>
        <a:ext cx="4965638" cy="141162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0:49:44.09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9286 1,'-9263'0,"9241"0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1:39:30.712"/>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0,'3099'0,"-3077"0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1:58:45.560"/>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0,'4924'0,"-4903"0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1:58:52.055"/>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0,'4684'0,"-4661"0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1:59:08.887"/>
    </inkml:context>
    <inkml:brush xml:id="br0">
      <inkml:brushProperty name="width" value="0.05" units="cm"/>
      <inkml:brushProperty name="height" value="0.05" units="cm"/>
      <inkml:brushProperty name="color" value="#5B2D90"/>
      <inkml:brushProperty name="ignorePressure" value="1"/>
    </inkml:brush>
  </inkml:definitions>
  <inkml:trace contextRef="#ctx0" brushRef="#br0">1 0,'5076'0,"-5059"0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1:59:18.964"/>
    </inkml:context>
    <inkml:brush xml:id="br0">
      <inkml:brushProperty name="width" value="0.05" units="cm"/>
      <inkml:brushProperty name="height" value="0.05" units="cm"/>
      <inkml:brushProperty name="color" value="#5B2D90"/>
      <inkml:brushProperty name="ignorePressure" value="1"/>
    </inkml:brush>
  </inkml:definitions>
  <inkml:trace contextRef="#ctx0" brushRef="#br0">1 0,'4471'0,"-4449"0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1:59:27.887"/>
    </inkml:context>
    <inkml:brush xml:id="br0">
      <inkml:brushProperty name="width" value="0.05" units="cm"/>
      <inkml:brushProperty name="height" value="0.05" units="cm"/>
      <inkml:brushProperty name="color" value="#5B2D90"/>
      <inkml:brushProperty name="ignorePressure" value="1"/>
    </inkml:brush>
  </inkml:definitions>
  <inkml:trace contextRef="#ctx0" brushRef="#br0">1 0,'1429'0,"-1406"0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2:00:17.071"/>
    </inkml:context>
    <inkml:brush xml:id="br0">
      <inkml:brushProperty name="width" value="0.05" units="cm"/>
      <inkml:brushProperty name="height" value="0.05" units="cm"/>
      <inkml:brushProperty name="color" value="#5B2D90"/>
      <inkml:brushProperty name="ignorePressure" value="1"/>
    </inkml:brush>
  </inkml:definitions>
  <inkml:trace contextRef="#ctx0" brushRef="#br0">1 0,'1641'0,"-1618"0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2:00:26.663"/>
    </inkml:context>
    <inkml:brush xml:id="br0">
      <inkml:brushProperty name="width" value="0.05" units="cm"/>
      <inkml:brushProperty name="height" value="0.05" units="cm"/>
      <inkml:brushProperty name="color" value="#008C3A"/>
      <inkml:brushProperty name="ignorePressure" value="1"/>
    </inkml:brush>
  </inkml:definitions>
  <inkml:trace contextRef="#ctx0" brushRef="#br0">32 0,'-26'0,"20"0,19 0,1780 0,-1771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0:50:58.04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4972 1,'-4950'0,"4928"0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0:51:13.23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13492 1,'-13468'0,"13445"0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1:29:24.55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12486 1,'-12462'0,"12439"0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1:29:25.90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48 1,'0'0,"-4"0,-2 0,0 0,1 0,2 0,1 0,1 0,-4 0,-1 0,0 0,2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1:29:39.58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1,'1772'0,"-1749"0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1:39:51.580"/>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2802 0,'-2779'0,"2756"0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1:39:16.136"/>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13068 0,'-13045'0,"13022"0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1:39:21.116"/>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2781 0,'-2769'0,"2758"0</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11008460-8B2F-4AAA-A4E2-10730069204C}" type="datetimeFigureOut">
              <a:rPr lang="en-US" smtClean="0"/>
              <a:t>6/24/2023</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0946259B-8396-46CD-AD42-FDEDA89DA278}" type="slidenum">
              <a:rPr lang="en-US" smtClean="0"/>
              <a:t>‹#›</a:t>
            </a:fld>
            <a:endParaRPr lang="en-US"/>
          </a:p>
        </p:txBody>
      </p:sp>
    </p:spTree>
    <p:extLst>
      <p:ext uri="{BB962C8B-B14F-4D97-AF65-F5344CB8AC3E}">
        <p14:creationId xmlns:p14="http://schemas.microsoft.com/office/powerpoint/2010/main" val="346329053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008460-8B2F-4AAA-A4E2-10730069204C}" type="datetimeFigureOut">
              <a:rPr lang="en-US" smtClean="0"/>
              <a:t>6/24/2023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416141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008460-8B2F-4AAA-A4E2-10730069204C}" type="datetimeFigureOut">
              <a:rPr lang="en-US" smtClean="0"/>
              <a:t>6/24/2023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110015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008460-8B2F-4AAA-A4E2-10730069204C}" type="datetimeFigureOut">
              <a:rPr lang="en-US" smtClean="0"/>
              <a:t>6/24/2023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91389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11008460-8B2F-4AAA-A4E2-10730069204C}" type="datetimeFigureOut">
              <a:rPr lang="en-US" smtClean="0"/>
              <a:t>6/24/2023</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426824919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008460-8B2F-4AAA-A4E2-10730069204C}" type="datetimeFigureOut">
              <a:rPr lang="en-US" smtClean="0"/>
              <a:t>6/24/2023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717101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008460-8B2F-4AAA-A4E2-10730069204C}" type="datetimeFigureOut">
              <a:rPr lang="en-US" smtClean="0"/>
              <a:t>6/24/2023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4291697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008460-8B2F-4AAA-A4E2-10730069204C}" type="datetimeFigureOut">
              <a:rPr lang="en-US" smtClean="0"/>
              <a:t>6/24/2023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804016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008460-8B2F-4AAA-A4E2-10730069204C}" type="datetimeFigureOut">
              <a:rPr lang="en-US" smtClean="0"/>
              <a:t>6/24/2023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504974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1008460-8B2F-4AAA-A4E2-10730069204C}" type="datetimeFigureOut">
              <a:rPr lang="en-US" smtClean="0"/>
              <a:t>6/24/2023</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0946259B-8396-46CD-AD42-FDEDA89DA278}"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59492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11008460-8B2F-4AAA-A4E2-10730069204C}" type="datetimeFigureOut">
              <a:rPr lang="en-US" smtClean="0"/>
              <a:t>6/24/2023</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0946259B-8396-46CD-AD42-FDEDA89DA278}"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62395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11008460-8B2F-4AAA-A4E2-10730069204C}" type="datetimeFigureOut">
              <a:rPr lang="en-US" smtClean="0"/>
              <a:pPr/>
              <a:t>6/24/2023</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1851937407"/>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customXml" Target="../ink/ink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customXml" Target="../ink/ink4.xml"/><Relationship Id="rId7" Type="http://schemas.openxmlformats.org/officeDocument/2006/relationships/customXml" Target="../ink/ink6.xml"/><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customXml" Target="../ink/ink5.xml"/><Relationship Id="rId10" Type="http://schemas.openxmlformats.org/officeDocument/2006/relationships/image" Target="../media/image32.png"/><Relationship Id="rId4" Type="http://schemas.openxmlformats.org/officeDocument/2006/relationships/image" Target="../media/image29.png"/><Relationship Id="rId9" Type="http://schemas.openxmlformats.org/officeDocument/2006/relationships/customXml" Target="../ink/ink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customXml" Target="../ink/ink8.xml"/><Relationship Id="rId7" Type="http://schemas.openxmlformats.org/officeDocument/2006/relationships/customXml" Target="../ink/ink10.xml"/><Relationship Id="rId2" Type="http://schemas.openxmlformats.org/officeDocument/2006/relationships/image" Target="../media/image33.png"/><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customXml" Target="../ink/ink9.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8" Type="http://schemas.openxmlformats.org/officeDocument/2006/relationships/customXml" Target="../ink/ink14.xml"/><Relationship Id="rId13"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39.png"/><Relationship Id="rId12" Type="http://schemas.openxmlformats.org/officeDocument/2006/relationships/customXml" Target="../ink/ink16.xml"/><Relationship Id="rId2" Type="http://schemas.openxmlformats.org/officeDocument/2006/relationships/customXml" Target="../ink/ink11.xml"/><Relationship Id="rId1" Type="http://schemas.openxmlformats.org/officeDocument/2006/relationships/slideLayout" Target="../slideLayouts/slideLayout2.xml"/><Relationship Id="rId6" Type="http://schemas.openxmlformats.org/officeDocument/2006/relationships/customXml" Target="../ink/ink13.xml"/><Relationship Id="rId11" Type="http://schemas.openxmlformats.org/officeDocument/2006/relationships/image" Target="../media/image41.png"/><Relationship Id="rId5" Type="http://schemas.openxmlformats.org/officeDocument/2006/relationships/image" Target="../media/image38.png"/><Relationship Id="rId15" Type="http://schemas.openxmlformats.org/officeDocument/2006/relationships/image" Target="../media/image43.png"/><Relationship Id="rId10" Type="http://schemas.openxmlformats.org/officeDocument/2006/relationships/customXml" Target="../ink/ink15.xml"/><Relationship Id="rId4" Type="http://schemas.openxmlformats.org/officeDocument/2006/relationships/customXml" Target="../ink/ink12.xml"/><Relationship Id="rId9" Type="http://schemas.openxmlformats.org/officeDocument/2006/relationships/image" Target="../media/image40.png"/><Relationship Id="rId14" Type="http://schemas.openxmlformats.org/officeDocument/2006/relationships/customXml" Target="../ink/ink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apcentral.collegeboard.org/courses/ap-computer-science-principles/course-audit?course=ap-computer-science-principles" TargetMode="External"/><Relationship Id="rId2" Type="http://schemas.openxmlformats.org/officeDocument/2006/relationships/hyperlink" Target="https://apcentral.collegeboard.org/media/pdf/ap-computer-science-principles-course-and-exam-description.pdf"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3" name="Picture 3" descr="Colored pencils inside a pencil holder which is on top of a wood table">
            <a:extLst>
              <a:ext uri="{FF2B5EF4-FFF2-40B4-BE49-F238E27FC236}">
                <a16:creationId xmlns:a16="http://schemas.microsoft.com/office/drawing/2014/main" id="{5D2D82D7-FB16-D926-BAC2-F190E12D5484}"/>
              </a:ext>
            </a:extLst>
          </p:cNvPr>
          <p:cNvPicPr>
            <a:picLocks noChangeAspect="1"/>
          </p:cNvPicPr>
          <p:nvPr/>
        </p:nvPicPr>
        <p:blipFill rotWithShape="1">
          <a:blip r:embed="rId2"/>
          <a:srcRect l="5192" t="23391" r="3899"/>
          <a:stretch/>
        </p:blipFill>
        <p:spPr>
          <a:xfrm>
            <a:off x="20" y="10"/>
            <a:ext cx="12191980" cy="6857990"/>
          </a:xfrm>
          <a:prstGeom prst="rect">
            <a:avLst/>
          </a:prstGeom>
        </p:spPr>
      </p:pic>
      <p:sp>
        <p:nvSpPr>
          <p:cNvPr id="2" name="Title 1">
            <a:extLst>
              <a:ext uri="{FF2B5EF4-FFF2-40B4-BE49-F238E27FC236}">
                <a16:creationId xmlns:a16="http://schemas.microsoft.com/office/drawing/2014/main" id="{18F9CF82-85EF-D70E-38C3-871E93B087E7}"/>
              </a:ext>
            </a:extLst>
          </p:cNvPr>
          <p:cNvSpPr>
            <a:spLocks noGrp="1"/>
          </p:cNvSpPr>
          <p:nvPr>
            <p:ph type="ctrTitle"/>
          </p:nvPr>
        </p:nvSpPr>
        <p:spPr>
          <a:xfrm>
            <a:off x="228600" y="438670"/>
            <a:ext cx="7772400" cy="2194560"/>
          </a:xfrm>
        </p:spPr>
        <p:txBody>
          <a:bodyPr>
            <a:normAutofit/>
          </a:bodyPr>
          <a:lstStyle/>
          <a:p>
            <a:r>
              <a:rPr lang="en-US" sz="3500" dirty="0">
                <a:solidFill>
                  <a:srgbClr val="FFFFFF"/>
                </a:solidFill>
              </a:rPr>
              <a:t>Teaching computer science principles as an ap course </a:t>
            </a:r>
            <a:br>
              <a:rPr lang="en-US" sz="3500" dirty="0">
                <a:solidFill>
                  <a:srgbClr val="FFFFFF"/>
                </a:solidFill>
              </a:rPr>
            </a:br>
            <a:br>
              <a:rPr lang="en-US" sz="3500" dirty="0">
                <a:solidFill>
                  <a:srgbClr val="FFFFFF"/>
                </a:solidFill>
              </a:rPr>
            </a:br>
            <a:r>
              <a:rPr lang="en-US" sz="3500" dirty="0">
                <a:solidFill>
                  <a:srgbClr val="FFFFFF"/>
                </a:solidFill>
              </a:rPr>
              <a:t>Preparing for the AP CSP exam</a:t>
            </a:r>
          </a:p>
        </p:txBody>
      </p:sp>
      <p:sp>
        <p:nvSpPr>
          <p:cNvPr id="6" name="Subtitle 5">
            <a:extLst>
              <a:ext uri="{FF2B5EF4-FFF2-40B4-BE49-F238E27FC236}">
                <a16:creationId xmlns:a16="http://schemas.microsoft.com/office/drawing/2014/main" id="{192684E7-49DF-1E83-E6ED-5FA0728B7ECA}"/>
              </a:ext>
            </a:extLst>
          </p:cNvPr>
          <p:cNvSpPr>
            <a:spLocks noGrp="1"/>
          </p:cNvSpPr>
          <p:nvPr>
            <p:ph type="subTitle" idx="1"/>
          </p:nvPr>
        </p:nvSpPr>
        <p:spPr>
          <a:xfrm>
            <a:off x="802104" y="4224770"/>
            <a:ext cx="5293896" cy="1463040"/>
          </a:xfrm>
        </p:spPr>
        <p:txBody>
          <a:bodyPr>
            <a:normAutofit/>
          </a:bodyPr>
          <a:lstStyle/>
          <a:p>
            <a:r>
              <a:rPr lang="en-US" sz="2000" dirty="0">
                <a:solidFill>
                  <a:srgbClr val="FFFFFF"/>
                </a:solidFill>
              </a:rPr>
              <a:t>Perla Weaver</a:t>
            </a:r>
          </a:p>
          <a:p>
            <a:r>
              <a:rPr lang="en-US" dirty="0">
                <a:solidFill>
                  <a:srgbClr val="FFFFFF"/>
                </a:solidFill>
              </a:rPr>
              <a:t>Associate Professor, Computer Science</a:t>
            </a:r>
          </a:p>
          <a:p>
            <a:r>
              <a:rPr lang="en-US" dirty="0">
                <a:solidFill>
                  <a:srgbClr val="FFFFFF"/>
                </a:solidFill>
              </a:rPr>
              <a:t>Johnson County Community College</a:t>
            </a:r>
          </a:p>
          <a:p>
            <a:endParaRPr lang="en-US" dirty="0">
              <a:solidFill>
                <a:srgbClr val="FFFFFF"/>
              </a:solidFill>
            </a:endParaRPr>
          </a:p>
          <a:p>
            <a:r>
              <a:rPr lang="en-US" dirty="0">
                <a:solidFill>
                  <a:srgbClr val="FFFFFF"/>
                </a:solidFill>
              </a:rPr>
              <a:t>CSP APSI consultant, CSP AP Reader/Leader</a:t>
            </a:r>
          </a:p>
          <a:p>
            <a:endParaRPr lang="en-US" dirty="0">
              <a:solidFill>
                <a:srgbClr val="FFFFFF"/>
              </a:solidFill>
            </a:endParaRPr>
          </a:p>
        </p:txBody>
      </p:sp>
    </p:spTree>
    <p:extLst>
      <p:ext uri="{BB962C8B-B14F-4D97-AF65-F5344CB8AC3E}">
        <p14:creationId xmlns:p14="http://schemas.microsoft.com/office/powerpoint/2010/main" val="556521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12D82-D065-015D-06BF-3904FBB0355D}"/>
              </a:ext>
            </a:extLst>
          </p:cNvPr>
          <p:cNvSpPr>
            <a:spLocks noGrp="1"/>
          </p:cNvSpPr>
          <p:nvPr>
            <p:ph type="title"/>
          </p:nvPr>
        </p:nvSpPr>
        <p:spPr/>
        <p:txBody>
          <a:bodyPr/>
          <a:lstStyle/>
          <a:p>
            <a:r>
              <a:rPr lang="en-US" dirty="0"/>
              <a:t>Preparing - resources</a:t>
            </a:r>
          </a:p>
        </p:txBody>
      </p:sp>
      <p:sp>
        <p:nvSpPr>
          <p:cNvPr id="3" name="Content Placeholder 2">
            <a:extLst>
              <a:ext uri="{FF2B5EF4-FFF2-40B4-BE49-F238E27FC236}">
                <a16:creationId xmlns:a16="http://schemas.microsoft.com/office/drawing/2014/main" id="{2A708911-D561-2F3B-1A07-0EBF8F1C0EF9}"/>
              </a:ext>
            </a:extLst>
          </p:cNvPr>
          <p:cNvSpPr>
            <a:spLocks noGrp="1"/>
          </p:cNvSpPr>
          <p:nvPr>
            <p:ph idx="1"/>
          </p:nvPr>
        </p:nvSpPr>
        <p:spPr/>
        <p:txBody>
          <a:bodyPr/>
          <a:lstStyle/>
          <a:p>
            <a:r>
              <a:rPr lang="en-US" dirty="0"/>
              <a:t>Student handout</a:t>
            </a:r>
          </a:p>
          <a:p>
            <a:pPr lvl="1"/>
            <a:r>
              <a:rPr lang="en-US" dirty="0"/>
              <a:t>Description of requirements and guidelines for completing the task</a:t>
            </a:r>
          </a:p>
          <a:p>
            <a:pPr marL="274320" lvl="1" indent="0">
              <a:buNone/>
            </a:pPr>
            <a:endParaRPr lang="en-US" dirty="0"/>
          </a:p>
          <a:p>
            <a:r>
              <a:rPr lang="en-US" dirty="0"/>
              <a:t>Sample student responses</a:t>
            </a:r>
          </a:p>
          <a:p>
            <a:pPr lvl="1"/>
            <a:r>
              <a:rPr lang="en-US" dirty="0"/>
              <a:t>New set every year</a:t>
            </a:r>
          </a:p>
          <a:p>
            <a:pPr lvl="1"/>
            <a:r>
              <a:rPr lang="en-US" dirty="0"/>
              <a:t>Scoring guidelines applied at the reading</a:t>
            </a:r>
          </a:p>
          <a:p>
            <a:pPr lvl="1"/>
            <a:r>
              <a:rPr lang="en-US" dirty="0"/>
              <a:t>Scoring commentary</a:t>
            </a:r>
          </a:p>
          <a:p>
            <a:pPr lvl="1"/>
            <a:r>
              <a:rPr lang="en-US" dirty="0"/>
              <a:t>Score distributions</a:t>
            </a:r>
          </a:p>
          <a:p>
            <a:pPr lvl="1"/>
            <a:r>
              <a:rPr lang="en-US" dirty="0"/>
              <a:t>Chief Reader Report</a:t>
            </a:r>
          </a:p>
        </p:txBody>
      </p:sp>
    </p:spTree>
    <p:extLst>
      <p:ext uri="{BB962C8B-B14F-4D97-AF65-F5344CB8AC3E}">
        <p14:creationId xmlns:p14="http://schemas.microsoft.com/office/powerpoint/2010/main" val="1178985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81426-CD99-13B8-1F6B-70008CCBD4D6}"/>
              </a:ext>
            </a:extLst>
          </p:cNvPr>
          <p:cNvSpPr>
            <a:spLocks noGrp="1"/>
          </p:cNvSpPr>
          <p:nvPr>
            <p:ph type="title"/>
          </p:nvPr>
        </p:nvSpPr>
        <p:spPr/>
        <p:txBody>
          <a:bodyPr/>
          <a:lstStyle/>
          <a:p>
            <a:r>
              <a:rPr lang="en-US" dirty="0"/>
              <a:t>The program – Row 1</a:t>
            </a:r>
          </a:p>
        </p:txBody>
      </p:sp>
      <p:sp>
        <p:nvSpPr>
          <p:cNvPr id="3" name="Content Placeholder 2">
            <a:extLst>
              <a:ext uri="{FF2B5EF4-FFF2-40B4-BE49-F238E27FC236}">
                <a16:creationId xmlns:a16="http://schemas.microsoft.com/office/drawing/2014/main" id="{9B84B478-A7DB-B23F-09DC-018D87FC4D28}"/>
              </a:ext>
            </a:extLst>
          </p:cNvPr>
          <p:cNvSpPr>
            <a:spLocks noGrp="1"/>
          </p:cNvSpPr>
          <p:nvPr>
            <p:ph idx="1"/>
          </p:nvPr>
        </p:nvSpPr>
        <p:spPr/>
        <p:txBody>
          <a:bodyPr/>
          <a:lstStyle/>
          <a:p>
            <a:pPr marL="0" indent="0">
              <a:buNone/>
            </a:pPr>
            <a:r>
              <a:rPr lang="en-US" sz="1800" b="0" i="0" u="none" strike="noStrike" baseline="0" dirty="0">
                <a:solidFill>
                  <a:srgbClr val="000000"/>
                </a:solidFill>
                <a:latin typeface="Aktiv Grotesk"/>
              </a:rPr>
              <a:t>3a. Provide a written response that does all three of the following</a:t>
            </a:r>
          </a:p>
          <a:p>
            <a:pPr marL="0" indent="0">
              <a:buNone/>
            </a:pPr>
            <a:r>
              <a:rPr lang="en-US" sz="1800" b="1" i="0" u="none" strike="noStrike" baseline="0" dirty="0">
                <a:solidFill>
                  <a:srgbClr val="0088CE"/>
                </a:solidFill>
                <a:latin typeface="Aktiv Grotesk"/>
              </a:rPr>
              <a:t>i. </a:t>
            </a:r>
            <a:r>
              <a:rPr lang="en-US" sz="1800" b="0" i="0" u="none" strike="noStrike" baseline="0" dirty="0">
                <a:solidFill>
                  <a:srgbClr val="000000"/>
                </a:solidFill>
                <a:latin typeface="Aktiv Grotesk"/>
              </a:rPr>
              <a:t>Describes the overall </a:t>
            </a:r>
            <a:r>
              <a:rPr lang="en-US" sz="1800" b="1" i="0" u="none" strike="noStrike" baseline="0" dirty="0">
                <a:solidFill>
                  <a:schemeClr val="tx2"/>
                </a:solidFill>
                <a:latin typeface="Aktiv Grotesk"/>
              </a:rPr>
              <a:t>purpose</a:t>
            </a:r>
            <a:r>
              <a:rPr lang="en-US" sz="1800" b="0" i="0" u="none" strike="noStrike" baseline="0" dirty="0">
                <a:solidFill>
                  <a:srgbClr val="000000"/>
                </a:solidFill>
                <a:latin typeface="Aktiv Grotesk"/>
              </a:rPr>
              <a:t> of the program </a:t>
            </a:r>
          </a:p>
          <a:p>
            <a:pPr marL="0" indent="0">
              <a:buNone/>
            </a:pPr>
            <a:r>
              <a:rPr lang="en-US" sz="1800" b="1" i="0" u="none" strike="noStrike" baseline="0" dirty="0">
                <a:solidFill>
                  <a:srgbClr val="0088CE"/>
                </a:solidFill>
                <a:latin typeface="Aktiv Grotesk"/>
              </a:rPr>
              <a:t>ii. </a:t>
            </a:r>
            <a:r>
              <a:rPr lang="en-US" sz="1800" b="0" i="0" u="none" strike="noStrike" baseline="0" dirty="0">
                <a:solidFill>
                  <a:srgbClr val="000000"/>
                </a:solidFill>
                <a:latin typeface="Aktiv Grotesk"/>
              </a:rPr>
              <a:t>Describes what functionality of the program is demonstrated in the video </a:t>
            </a:r>
          </a:p>
          <a:p>
            <a:pPr marL="0" indent="0">
              <a:buNone/>
            </a:pPr>
            <a:r>
              <a:rPr lang="en-US" sz="1800" b="1" i="0" u="none" strike="noStrike" baseline="0" dirty="0">
                <a:solidFill>
                  <a:srgbClr val="0088CE"/>
                </a:solidFill>
                <a:latin typeface="Aktiv Grotesk"/>
              </a:rPr>
              <a:t>iii. </a:t>
            </a:r>
            <a:r>
              <a:rPr lang="en-US" sz="1800" b="0" i="0" u="none" strike="noStrike" baseline="0" dirty="0">
                <a:solidFill>
                  <a:srgbClr val="000000"/>
                </a:solidFill>
                <a:latin typeface="Aktiv Grotesk"/>
              </a:rPr>
              <a:t>Describes the input and output of the program demonstrated in the video </a:t>
            </a:r>
          </a:p>
          <a:p>
            <a:pPr marL="0" indent="0">
              <a:buNone/>
            </a:pPr>
            <a:endParaRPr lang="en-US" sz="1800" b="0" i="0" u="none" strike="noStrike" baseline="0" dirty="0">
              <a:solidFill>
                <a:srgbClr val="000000"/>
              </a:solidFill>
              <a:latin typeface="Aktiv Grotesk"/>
            </a:endParaRPr>
          </a:p>
          <a:p>
            <a:pPr marL="0" indent="0">
              <a:buNone/>
            </a:pPr>
            <a:endParaRPr lang="en-US" sz="1800" b="0" i="0" u="none" strike="noStrike" baseline="0" dirty="0">
              <a:solidFill>
                <a:srgbClr val="000000"/>
              </a:solidFill>
              <a:latin typeface="Aktiv Grotesk"/>
            </a:endParaRPr>
          </a:p>
        </p:txBody>
      </p:sp>
      <p:pic>
        <p:nvPicPr>
          <p:cNvPr id="5" name="Picture 4">
            <a:extLst>
              <a:ext uri="{FF2B5EF4-FFF2-40B4-BE49-F238E27FC236}">
                <a16:creationId xmlns:a16="http://schemas.microsoft.com/office/drawing/2014/main" id="{0AB13D47-4E33-E1B1-7BFC-0434F5C510A3}"/>
              </a:ext>
            </a:extLst>
          </p:cNvPr>
          <p:cNvPicPr>
            <a:picLocks noChangeAspect="1"/>
          </p:cNvPicPr>
          <p:nvPr/>
        </p:nvPicPr>
        <p:blipFill>
          <a:blip r:embed="rId2"/>
          <a:stretch>
            <a:fillRect/>
          </a:stretch>
        </p:blipFill>
        <p:spPr>
          <a:xfrm>
            <a:off x="1244286" y="3861428"/>
            <a:ext cx="9402487" cy="2514951"/>
          </a:xfrm>
          <a:prstGeom prst="rect">
            <a:avLst/>
          </a:prstGeom>
        </p:spPr>
      </p:pic>
      <p:sp>
        <p:nvSpPr>
          <p:cNvPr id="6" name="Oval 5">
            <a:extLst>
              <a:ext uri="{FF2B5EF4-FFF2-40B4-BE49-F238E27FC236}">
                <a16:creationId xmlns:a16="http://schemas.microsoft.com/office/drawing/2014/main" id="{6CA8A918-AF9E-C149-798D-DF64C8BD723D}"/>
              </a:ext>
            </a:extLst>
          </p:cNvPr>
          <p:cNvSpPr/>
          <p:nvPr/>
        </p:nvSpPr>
        <p:spPr>
          <a:xfrm>
            <a:off x="9067800" y="323842"/>
            <a:ext cx="2619375" cy="145413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Students often describe functionality instead of purpose</a:t>
            </a:r>
          </a:p>
        </p:txBody>
      </p:sp>
      <p:sp>
        <p:nvSpPr>
          <p:cNvPr id="7" name="Rectangle: Rounded Corners 6">
            <a:extLst>
              <a:ext uri="{FF2B5EF4-FFF2-40B4-BE49-F238E27FC236}">
                <a16:creationId xmlns:a16="http://schemas.microsoft.com/office/drawing/2014/main" id="{B4A3A229-5F0C-4C9A-E5E0-8CFF332402BF}"/>
              </a:ext>
            </a:extLst>
          </p:cNvPr>
          <p:cNvSpPr/>
          <p:nvPr/>
        </p:nvSpPr>
        <p:spPr>
          <a:xfrm>
            <a:off x="9153524" y="1866900"/>
            <a:ext cx="2619375" cy="18249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Function is what the program does.</a:t>
            </a:r>
          </a:p>
          <a:p>
            <a:pPr algn="ctr"/>
            <a:endParaRPr lang="en-US" sz="1600" dirty="0"/>
          </a:p>
          <a:p>
            <a:pPr algn="ctr"/>
            <a:r>
              <a:rPr lang="en-US" dirty="0"/>
              <a:t>Purpose is the reason, the </a:t>
            </a:r>
            <a:r>
              <a:rPr lang="en-US" b="1" dirty="0"/>
              <a:t>why</a:t>
            </a:r>
            <a:r>
              <a:rPr lang="en-US" dirty="0"/>
              <a:t> the program exists</a:t>
            </a:r>
          </a:p>
        </p:txBody>
      </p:sp>
    </p:spTree>
    <p:extLst>
      <p:ext uri="{BB962C8B-B14F-4D97-AF65-F5344CB8AC3E}">
        <p14:creationId xmlns:p14="http://schemas.microsoft.com/office/powerpoint/2010/main" val="1445910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94F25-E20D-AC6D-48A7-5BB70908ED0F}"/>
              </a:ext>
            </a:extLst>
          </p:cNvPr>
          <p:cNvSpPr>
            <a:spLocks noGrp="1"/>
          </p:cNvSpPr>
          <p:nvPr>
            <p:ph type="title"/>
          </p:nvPr>
        </p:nvSpPr>
        <p:spPr/>
        <p:txBody>
          <a:bodyPr/>
          <a:lstStyle/>
          <a:p>
            <a:r>
              <a:rPr lang="en-US" dirty="0"/>
              <a:t>Tips for row 1 – Practice purpose</a:t>
            </a:r>
          </a:p>
        </p:txBody>
      </p:sp>
      <p:sp>
        <p:nvSpPr>
          <p:cNvPr id="3" name="Content Placeholder 2">
            <a:extLst>
              <a:ext uri="{FF2B5EF4-FFF2-40B4-BE49-F238E27FC236}">
                <a16:creationId xmlns:a16="http://schemas.microsoft.com/office/drawing/2014/main" id="{7FB13860-B7A9-500C-D40E-6D571AEB0D9B}"/>
              </a:ext>
            </a:extLst>
          </p:cNvPr>
          <p:cNvSpPr>
            <a:spLocks noGrp="1"/>
          </p:cNvSpPr>
          <p:nvPr>
            <p:ph idx="1"/>
          </p:nvPr>
        </p:nvSpPr>
        <p:spPr/>
        <p:txBody>
          <a:bodyPr/>
          <a:lstStyle/>
          <a:p>
            <a:r>
              <a:rPr lang="en-US" dirty="0"/>
              <a:t>Use the terms “purpose” and “function” often and in many settings</a:t>
            </a:r>
          </a:p>
          <a:p>
            <a:r>
              <a:rPr lang="en-US" dirty="0"/>
              <a:t>“Getting to know” activities, for example: </a:t>
            </a:r>
          </a:p>
          <a:p>
            <a:pPr lvl="1"/>
            <a:r>
              <a:rPr lang="en-US" dirty="0"/>
              <a:t>Favorite apps, what does the app do? (function) vs what do we use it for? (purpose)</a:t>
            </a:r>
          </a:p>
          <a:p>
            <a:pPr lvl="1"/>
            <a:r>
              <a:rPr lang="en-US" dirty="0"/>
              <a:t>Example: timer app</a:t>
            </a:r>
          </a:p>
          <a:p>
            <a:pPr lvl="2"/>
            <a:r>
              <a:rPr lang="en-US" dirty="0"/>
              <a:t>What does it do? </a:t>
            </a:r>
            <a:r>
              <a:rPr lang="en-US" dirty="0">
                <a:sym typeface="Wingdings" panose="05000000000000000000" pitchFamily="2" charset="2"/>
              </a:rPr>
              <a:t></a:t>
            </a:r>
            <a:r>
              <a:rPr lang="en-US" dirty="0"/>
              <a:t> counts seconds, minutes, measures time </a:t>
            </a:r>
            <a:r>
              <a:rPr lang="en-US" dirty="0">
                <a:sym typeface="Wingdings" panose="05000000000000000000" pitchFamily="2" charset="2"/>
              </a:rPr>
              <a:t> function</a:t>
            </a:r>
          </a:p>
          <a:p>
            <a:pPr lvl="2"/>
            <a:r>
              <a:rPr lang="en-US" dirty="0">
                <a:sym typeface="Wingdings" panose="05000000000000000000" pitchFamily="2" charset="2"/>
              </a:rPr>
              <a:t>What do we use it for?  check when to turn off the oven, track my swim lap times  purpose</a:t>
            </a:r>
          </a:p>
          <a:p>
            <a:r>
              <a:rPr lang="en-US" dirty="0">
                <a:sym typeface="Wingdings" panose="05000000000000000000" pitchFamily="2" charset="2"/>
              </a:rPr>
              <a:t>When talking about innovations</a:t>
            </a:r>
          </a:p>
          <a:p>
            <a:r>
              <a:rPr lang="en-US" dirty="0">
                <a:sym typeface="Wingdings" panose="05000000000000000000" pitchFamily="2" charset="2"/>
              </a:rPr>
              <a:t>Every programming activity</a:t>
            </a:r>
          </a:p>
          <a:p>
            <a:r>
              <a:rPr lang="en-US" dirty="0">
                <a:sym typeface="Wingdings" panose="05000000000000000000" pitchFamily="2" charset="2"/>
              </a:rPr>
              <a:t>Targeted practices: answer the prompts</a:t>
            </a:r>
          </a:p>
          <a:p>
            <a:endParaRPr lang="en-US" dirty="0"/>
          </a:p>
        </p:txBody>
      </p:sp>
    </p:spTree>
    <p:extLst>
      <p:ext uri="{BB962C8B-B14F-4D97-AF65-F5344CB8AC3E}">
        <p14:creationId xmlns:p14="http://schemas.microsoft.com/office/powerpoint/2010/main" val="14383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E793D-9DF5-733B-CC66-19110AA6BA04}"/>
              </a:ext>
            </a:extLst>
          </p:cNvPr>
          <p:cNvSpPr>
            <a:spLocks noGrp="1"/>
          </p:cNvSpPr>
          <p:nvPr>
            <p:ph type="title"/>
          </p:nvPr>
        </p:nvSpPr>
        <p:spPr/>
        <p:txBody>
          <a:bodyPr/>
          <a:lstStyle/>
          <a:p>
            <a:r>
              <a:rPr lang="en-US" dirty="0"/>
              <a:t>Using a list – Row 2</a:t>
            </a:r>
          </a:p>
        </p:txBody>
      </p:sp>
      <p:sp>
        <p:nvSpPr>
          <p:cNvPr id="3" name="Content Placeholder 2">
            <a:extLst>
              <a:ext uri="{FF2B5EF4-FFF2-40B4-BE49-F238E27FC236}">
                <a16:creationId xmlns:a16="http://schemas.microsoft.com/office/drawing/2014/main" id="{BDF4F7C3-F073-2D92-4FE3-9D6AC041A482}"/>
              </a:ext>
            </a:extLst>
          </p:cNvPr>
          <p:cNvSpPr>
            <a:spLocks noGrp="1"/>
          </p:cNvSpPr>
          <p:nvPr>
            <p:ph idx="1"/>
          </p:nvPr>
        </p:nvSpPr>
        <p:spPr/>
        <p:txBody>
          <a:bodyPr>
            <a:normAutofit/>
          </a:bodyPr>
          <a:lstStyle/>
          <a:p>
            <a:pPr marL="0" indent="0">
              <a:buNone/>
            </a:pPr>
            <a:r>
              <a:rPr lang="en-US" sz="1600" b="0" i="0" u="none" strike="noStrike" baseline="0" dirty="0">
                <a:solidFill>
                  <a:srgbClr val="000000"/>
                </a:solidFill>
                <a:latin typeface="Aktiv Grotesk"/>
              </a:rPr>
              <a:t>Capture and paste two program code segments you developed during the administration of this task that contain a list (or other collection type) being used to manage complexity in your program. </a:t>
            </a:r>
            <a:endParaRPr lang="en-US" sz="1600" b="1" i="1" u="none" strike="noStrike" baseline="0" dirty="0">
              <a:solidFill>
                <a:srgbClr val="68696B"/>
              </a:solidFill>
              <a:latin typeface="Lexia"/>
            </a:endParaRPr>
          </a:p>
          <a:p>
            <a:pPr marL="0" indent="0">
              <a:buNone/>
            </a:pPr>
            <a:r>
              <a:rPr lang="en-US" sz="1600" b="1" i="0" u="none" strike="noStrike" baseline="0" dirty="0">
                <a:solidFill>
                  <a:srgbClr val="0088CE"/>
                </a:solidFill>
                <a:latin typeface="Aktiv Grotesk"/>
              </a:rPr>
              <a:t>i. </a:t>
            </a:r>
            <a:r>
              <a:rPr lang="en-US" sz="1600" b="0" i="0" u="none" strike="noStrike" baseline="0" dirty="0">
                <a:solidFill>
                  <a:srgbClr val="000000"/>
                </a:solidFill>
                <a:latin typeface="Aktiv Grotesk"/>
              </a:rPr>
              <a:t>The first program code segment must show how data have been stored in the list. </a:t>
            </a:r>
          </a:p>
          <a:p>
            <a:pPr marL="0" indent="0">
              <a:buNone/>
            </a:pPr>
            <a:r>
              <a:rPr lang="en-US" sz="1600" b="1" i="0" u="none" strike="noStrike" baseline="0" dirty="0">
                <a:solidFill>
                  <a:srgbClr val="0088CE"/>
                </a:solidFill>
                <a:latin typeface="Aktiv Grotesk"/>
              </a:rPr>
              <a:t>ii. </a:t>
            </a:r>
            <a:r>
              <a:rPr lang="en-US" sz="1600" b="0" i="0" u="none" strike="noStrike" baseline="0" dirty="0">
                <a:solidFill>
                  <a:srgbClr val="000000"/>
                </a:solidFill>
                <a:latin typeface="Aktiv Grotesk"/>
              </a:rPr>
              <a:t>The second program code segment must show the data in the same list being used, such as creating new data from the existing data or accessing multiple elements in the list, as part of fulfilling the program’s purpose. </a:t>
            </a:r>
          </a:p>
          <a:p>
            <a:pPr marL="0" indent="0">
              <a:buNone/>
            </a:pPr>
            <a:r>
              <a:rPr lang="en-US" sz="1600" b="1" i="0" u="none" strike="noStrike" baseline="0" dirty="0">
                <a:solidFill>
                  <a:srgbClr val="0088CE"/>
                </a:solidFill>
                <a:latin typeface="Aktiv Grotesk"/>
              </a:rPr>
              <a:t>iii. </a:t>
            </a:r>
            <a:r>
              <a:rPr lang="en-US" sz="1600" b="0" i="0" u="none" strike="noStrike" baseline="0" dirty="0">
                <a:solidFill>
                  <a:srgbClr val="000000"/>
                </a:solidFill>
                <a:latin typeface="Aktiv Grotesk"/>
              </a:rPr>
              <a:t>Identifies the name of the list being used in this response </a:t>
            </a:r>
          </a:p>
          <a:p>
            <a:pPr marL="0" indent="0">
              <a:buNone/>
            </a:pPr>
            <a:r>
              <a:rPr lang="en-US" sz="1600" b="1" i="0" u="none" strike="noStrike" baseline="0" dirty="0">
                <a:solidFill>
                  <a:srgbClr val="0088CE"/>
                </a:solidFill>
                <a:latin typeface="Aktiv Grotesk"/>
              </a:rPr>
              <a:t>iv. </a:t>
            </a:r>
            <a:r>
              <a:rPr lang="en-US" sz="1600" b="0" i="0" u="none" strike="noStrike" baseline="0" dirty="0">
                <a:solidFill>
                  <a:srgbClr val="000000"/>
                </a:solidFill>
                <a:latin typeface="Aktiv Grotesk"/>
              </a:rPr>
              <a:t>Describes what the data contained in the list represent in your program </a:t>
            </a:r>
            <a:r>
              <a:rPr lang="en-US" sz="1600" b="1" i="0" u="none" strike="noStrike" baseline="0" dirty="0">
                <a:solidFill>
                  <a:srgbClr val="0088CE"/>
                </a:solidFill>
                <a:latin typeface="Aktiv Grotesk"/>
              </a:rPr>
              <a:t> </a:t>
            </a:r>
            <a:endParaRPr lang="en-US" sz="1600" b="0" i="0" u="none" strike="noStrike" baseline="0" dirty="0">
              <a:solidFill>
                <a:srgbClr val="0088CE"/>
              </a:solidFill>
              <a:latin typeface="Aktiv Grotesk"/>
            </a:endParaRPr>
          </a:p>
          <a:p>
            <a:endParaRPr lang="en-US" sz="1800" b="0" i="0" u="none" strike="noStrike" baseline="0" dirty="0">
              <a:solidFill>
                <a:srgbClr val="0088CE"/>
              </a:solidFill>
              <a:latin typeface="Aktiv Grotesk"/>
            </a:endParaRPr>
          </a:p>
          <a:p>
            <a:pPr marL="0" indent="0">
              <a:buNone/>
            </a:pPr>
            <a:endParaRPr lang="en-US" sz="1800" b="0" i="0" u="none" strike="noStrike" baseline="0" dirty="0">
              <a:solidFill>
                <a:srgbClr val="000000"/>
              </a:solidFill>
              <a:latin typeface="Aktiv Grotesk"/>
            </a:endParaRPr>
          </a:p>
          <a:p>
            <a:endParaRPr lang="en-US" sz="1800" b="0" i="0" u="none" strike="noStrike" baseline="0" dirty="0">
              <a:solidFill>
                <a:srgbClr val="000000"/>
              </a:solidFill>
              <a:latin typeface="Aktiv Grotesk"/>
            </a:endParaRPr>
          </a:p>
          <a:p>
            <a:endParaRPr lang="en-US" dirty="0"/>
          </a:p>
        </p:txBody>
      </p:sp>
      <p:pic>
        <p:nvPicPr>
          <p:cNvPr id="5" name="Picture 4">
            <a:extLst>
              <a:ext uri="{FF2B5EF4-FFF2-40B4-BE49-F238E27FC236}">
                <a16:creationId xmlns:a16="http://schemas.microsoft.com/office/drawing/2014/main" id="{8A368669-F59A-4E52-43F4-47DB537A7EFA}"/>
              </a:ext>
            </a:extLst>
          </p:cNvPr>
          <p:cNvPicPr>
            <a:picLocks noChangeAspect="1"/>
          </p:cNvPicPr>
          <p:nvPr/>
        </p:nvPicPr>
        <p:blipFill>
          <a:blip r:embed="rId2"/>
          <a:stretch>
            <a:fillRect/>
          </a:stretch>
        </p:blipFill>
        <p:spPr>
          <a:xfrm>
            <a:off x="1286725" y="4496990"/>
            <a:ext cx="9269119" cy="1962424"/>
          </a:xfrm>
          <a:prstGeom prst="rect">
            <a:avLst/>
          </a:prstGeom>
        </p:spPr>
      </p:pic>
      <p:sp>
        <p:nvSpPr>
          <p:cNvPr id="6" name="Rectangle: Rounded Corners 5">
            <a:extLst>
              <a:ext uri="{FF2B5EF4-FFF2-40B4-BE49-F238E27FC236}">
                <a16:creationId xmlns:a16="http://schemas.microsoft.com/office/drawing/2014/main" id="{7195928B-F1CA-EBD6-0760-4A0D5E6E1AC0}"/>
              </a:ext>
            </a:extLst>
          </p:cNvPr>
          <p:cNvSpPr/>
          <p:nvPr/>
        </p:nvSpPr>
        <p:spPr>
          <a:xfrm>
            <a:off x="8900690" y="3789486"/>
            <a:ext cx="3129385" cy="93786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Select code that shows enough context of list use</a:t>
            </a:r>
            <a:br>
              <a:rPr lang="en-US" dirty="0"/>
            </a:br>
            <a:r>
              <a:rPr lang="en-US" dirty="0"/>
              <a:t>Focus on one list</a:t>
            </a:r>
          </a:p>
        </p:txBody>
      </p:sp>
      <p:sp>
        <p:nvSpPr>
          <p:cNvPr id="7" name="Oval 6">
            <a:extLst>
              <a:ext uri="{FF2B5EF4-FFF2-40B4-BE49-F238E27FC236}">
                <a16:creationId xmlns:a16="http://schemas.microsoft.com/office/drawing/2014/main" id="{C9CCD436-07BB-E5C3-FD73-74A08E39A887}"/>
              </a:ext>
            </a:extLst>
          </p:cNvPr>
          <p:cNvSpPr/>
          <p:nvPr/>
        </p:nvSpPr>
        <p:spPr>
          <a:xfrm>
            <a:off x="9189032" y="642594"/>
            <a:ext cx="2552700" cy="119573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Students show single line or block, mention multiple lists</a:t>
            </a:r>
          </a:p>
        </p:txBody>
      </p:sp>
    </p:spTree>
    <p:extLst>
      <p:ext uri="{BB962C8B-B14F-4D97-AF65-F5344CB8AC3E}">
        <p14:creationId xmlns:p14="http://schemas.microsoft.com/office/powerpoint/2010/main" val="2887467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6743D-3385-89BC-D211-AA80255F7C9D}"/>
              </a:ext>
            </a:extLst>
          </p:cNvPr>
          <p:cNvSpPr>
            <a:spLocks noGrp="1"/>
          </p:cNvSpPr>
          <p:nvPr>
            <p:ph type="title"/>
          </p:nvPr>
        </p:nvSpPr>
        <p:spPr/>
        <p:txBody>
          <a:bodyPr/>
          <a:lstStyle/>
          <a:p>
            <a:r>
              <a:rPr lang="en-US" dirty="0"/>
              <a:t>Lists reduce complexity – Row 3</a:t>
            </a:r>
          </a:p>
        </p:txBody>
      </p:sp>
      <p:sp>
        <p:nvSpPr>
          <p:cNvPr id="3" name="Content Placeholder 2">
            <a:extLst>
              <a:ext uri="{FF2B5EF4-FFF2-40B4-BE49-F238E27FC236}">
                <a16:creationId xmlns:a16="http://schemas.microsoft.com/office/drawing/2014/main" id="{C424F5C5-9E9B-982E-3AAA-691A4021A848}"/>
              </a:ext>
            </a:extLst>
          </p:cNvPr>
          <p:cNvSpPr>
            <a:spLocks noGrp="1"/>
          </p:cNvSpPr>
          <p:nvPr>
            <p:ph idx="1"/>
          </p:nvPr>
        </p:nvSpPr>
        <p:spPr/>
        <p:txBody>
          <a:bodyPr/>
          <a:lstStyle/>
          <a:p>
            <a:pPr marL="0" indent="0" algn="l">
              <a:buNone/>
            </a:pPr>
            <a:r>
              <a:rPr lang="en-US" sz="1800" b="1" i="0" u="none" strike="noStrike" baseline="0" dirty="0">
                <a:solidFill>
                  <a:srgbClr val="0089CF"/>
                </a:solidFill>
                <a:latin typeface="AktivGrotesk-Bold"/>
              </a:rPr>
              <a:t>3 b. </a:t>
            </a:r>
            <a:r>
              <a:rPr lang="en-US" sz="1800" b="1" i="0" u="none" strike="noStrike" baseline="0" dirty="0">
                <a:solidFill>
                  <a:srgbClr val="0088CE"/>
                </a:solidFill>
                <a:latin typeface="Aktiv Grotesk"/>
              </a:rPr>
              <a:t>v. </a:t>
            </a:r>
            <a:r>
              <a:rPr lang="en-US" sz="1800" b="0" i="0" u="none" strike="noStrike" baseline="0" dirty="0">
                <a:solidFill>
                  <a:srgbClr val="000000"/>
                </a:solidFill>
                <a:latin typeface="Aktiv Grotesk"/>
              </a:rPr>
              <a:t>Explains how the selected list manages complexity in your program code by explaining why your program code could not be written, or how it would be written differently, if you did not use the list </a:t>
            </a:r>
          </a:p>
          <a:p>
            <a:endParaRPr lang="en-US" sz="1800" b="0" i="0" u="none" strike="noStrike" baseline="0" dirty="0">
              <a:solidFill>
                <a:srgbClr val="000000"/>
              </a:solidFill>
              <a:latin typeface="Aktiv Grotesk"/>
            </a:endParaRPr>
          </a:p>
          <a:p>
            <a:endParaRPr lang="en-US" dirty="0"/>
          </a:p>
        </p:txBody>
      </p:sp>
      <p:pic>
        <p:nvPicPr>
          <p:cNvPr id="5" name="Picture 4">
            <a:extLst>
              <a:ext uri="{FF2B5EF4-FFF2-40B4-BE49-F238E27FC236}">
                <a16:creationId xmlns:a16="http://schemas.microsoft.com/office/drawing/2014/main" id="{A2389278-E36C-9916-F7B3-59783FF81103}"/>
              </a:ext>
            </a:extLst>
          </p:cNvPr>
          <p:cNvPicPr>
            <a:picLocks noChangeAspect="1"/>
          </p:cNvPicPr>
          <p:nvPr/>
        </p:nvPicPr>
        <p:blipFill>
          <a:blip r:embed="rId2"/>
          <a:stretch>
            <a:fillRect/>
          </a:stretch>
        </p:blipFill>
        <p:spPr>
          <a:xfrm>
            <a:off x="1300776" y="2891497"/>
            <a:ext cx="9335803" cy="3505689"/>
          </a:xfrm>
          <a:prstGeom prst="rect">
            <a:avLst/>
          </a:prstGeom>
        </p:spPr>
      </p:pic>
    </p:spTree>
    <p:extLst>
      <p:ext uri="{BB962C8B-B14F-4D97-AF65-F5344CB8AC3E}">
        <p14:creationId xmlns:p14="http://schemas.microsoft.com/office/powerpoint/2010/main" val="1653593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C547C-C5C5-56CD-8D87-81AAE99A1857}"/>
              </a:ext>
            </a:extLst>
          </p:cNvPr>
          <p:cNvSpPr>
            <a:spLocks noGrp="1"/>
          </p:cNvSpPr>
          <p:nvPr>
            <p:ph type="title"/>
          </p:nvPr>
        </p:nvSpPr>
        <p:spPr/>
        <p:txBody>
          <a:bodyPr>
            <a:normAutofit fontScale="90000"/>
          </a:bodyPr>
          <a:lstStyle/>
          <a:p>
            <a:r>
              <a:rPr lang="en-US" dirty="0"/>
              <a:t>Tips for row 3 – complexity from the beginning</a:t>
            </a:r>
          </a:p>
        </p:txBody>
      </p:sp>
      <p:sp>
        <p:nvSpPr>
          <p:cNvPr id="3" name="Content Placeholder 2">
            <a:extLst>
              <a:ext uri="{FF2B5EF4-FFF2-40B4-BE49-F238E27FC236}">
                <a16:creationId xmlns:a16="http://schemas.microsoft.com/office/drawing/2014/main" id="{31A8C156-B57F-C30D-D3EB-46E5E09873B7}"/>
              </a:ext>
            </a:extLst>
          </p:cNvPr>
          <p:cNvSpPr>
            <a:spLocks noGrp="1"/>
          </p:cNvSpPr>
          <p:nvPr>
            <p:ph idx="1"/>
          </p:nvPr>
        </p:nvSpPr>
        <p:spPr/>
        <p:txBody>
          <a:bodyPr>
            <a:normAutofit fontScale="92500" lnSpcReduction="20000"/>
          </a:bodyPr>
          <a:lstStyle/>
          <a:p>
            <a:r>
              <a:rPr lang="en-US" dirty="0"/>
              <a:t>Be explicit about the benefit of every programming abstraction</a:t>
            </a:r>
          </a:p>
          <a:p>
            <a:r>
              <a:rPr lang="en-US" dirty="0"/>
              <a:t>Demonstrate benefits “organically”</a:t>
            </a:r>
          </a:p>
          <a:p>
            <a:pPr lvl="1"/>
            <a:r>
              <a:rPr lang="en-US" dirty="0"/>
              <a:t>For example, can we write a program that adds two numbers?</a:t>
            </a:r>
          </a:p>
          <a:p>
            <a:pPr lvl="1"/>
            <a:r>
              <a:rPr lang="en-US" dirty="0"/>
              <a:t>What happens if we want to change the values?</a:t>
            </a:r>
          </a:p>
          <a:p>
            <a:pPr lvl="1"/>
            <a:r>
              <a:rPr lang="en-US" dirty="0"/>
              <a:t>How does our abstraction change if we introduce variables?</a:t>
            </a:r>
          </a:p>
          <a:p>
            <a:pPr lvl="1"/>
            <a:r>
              <a:rPr lang="en-US" dirty="0"/>
              <a:t>What do we gain?</a:t>
            </a:r>
          </a:p>
          <a:p>
            <a:pPr lvl="1"/>
            <a:endParaRPr lang="en-US" dirty="0"/>
          </a:p>
          <a:p>
            <a:pPr lvl="1"/>
            <a:r>
              <a:rPr lang="en-US" dirty="0"/>
              <a:t>Another example, can we draw a square?</a:t>
            </a:r>
          </a:p>
          <a:p>
            <a:pPr lvl="1"/>
            <a:r>
              <a:rPr lang="en-US" dirty="0"/>
              <a:t>How about 3 squares, 10? </a:t>
            </a:r>
            <a:r>
              <a:rPr lang="en-US" dirty="0">
                <a:sym typeface="Wingdings" panose="05000000000000000000" pitchFamily="2" charset="2"/>
              </a:rPr>
              <a:t>  introduce loops</a:t>
            </a:r>
            <a:endParaRPr lang="en-US" dirty="0"/>
          </a:p>
          <a:p>
            <a:pPr lvl="1"/>
            <a:r>
              <a:rPr lang="en-US" dirty="0"/>
              <a:t>How about n squares, of different sizes? </a:t>
            </a:r>
            <a:r>
              <a:rPr lang="en-US" dirty="0">
                <a:sym typeface="Wingdings" panose="05000000000000000000" pitchFamily="2" charset="2"/>
              </a:rPr>
              <a:t> introduce a function with parameters</a:t>
            </a:r>
          </a:p>
          <a:p>
            <a:pPr marL="274320" lvl="1" indent="0">
              <a:buNone/>
            </a:pPr>
            <a:endParaRPr lang="en-US" dirty="0">
              <a:sym typeface="Wingdings" panose="05000000000000000000" pitchFamily="2" charset="2"/>
            </a:endParaRPr>
          </a:p>
          <a:p>
            <a:r>
              <a:rPr lang="en-US" dirty="0">
                <a:sym typeface="Wingdings" panose="05000000000000000000" pitchFamily="2" charset="2"/>
              </a:rPr>
              <a:t>Don’t just talk about lists reducing complexity, all abstractions reduce complexity</a:t>
            </a:r>
          </a:p>
          <a:p>
            <a:r>
              <a:rPr lang="en-US" dirty="0">
                <a:sym typeface="Wingdings" panose="05000000000000000000" pitchFamily="2" charset="2"/>
              </a:rPr>
              <a:t>Let students work out a problem or two without a function, or a list, or a loop – then introduce the new abstraction, have students describe the benefits, how complexity was reduced, how the implementation without it was more cumbersome, or even not possible</a:t>
            </a:r>
            <a:endParaRPr lang="en-US" dirty="0"/>
          </a:p>
          <a:p>
            <a:pPr lvl="1"/>
            <a:endParaRPr lang="en-US" dirty="0"/>
          </a:p>
        </p:txBody>
      </p:sp>
    </p:spTree>
    <p:extLst>
      <p:ext uri="{BB962C8B-B14F-4D97-AF65-F5344CB8AC3E}">
        <p14:creationId xmlns:p14="http://schemas.microsoft.com/office/powerpoint/2010/main" val="4000008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5E9BE-65D0-07F4-8AB6-9F8F5A9574E5}"/>
              </a:ext>
            </a:extLst>
          </p:cNvPr>
          <p:cNvSpPr>
            <a:spLocks noGrp="1"/>
          </p:cNvSpPr>
          <p:nvPr>
            <p:ph type="title"/>
          </p:nvPr>
        </p:nvSpPr>
        <p:spPr/>
        <p:txBody>
          <a:bodyPr>
            <a:normAutofit fontScale="90000"/>
          </a:bodyPr>
          <a:lstStyle/>
          <a:p>
            <a:r>
              <a:rPr lang="en-US" dirty="0"/>
              <a:t>Function with parameters – Row 4</a:t>
            </a:r>
          </a:p>
        </p:txBody>
      </p:sp>
      <p:sp>
        <p:nvSpPr>
          <p:cNvPr id="3" name="Content Placeholder 2">
            <a:extLst>
              <a:ext uri="{FF2B5EF4-FFF2-40B4-BE49-F238E27FC236}">
                <a16:creationId xmlns:a16="http://schemas.microsoft.com/office/drawing/2014/main" id="{17D52617-0563-3C13-6878-76332536F529}"/>
              </a:ext>
            </a:extLst>
          </p:cNvPr>
          <p:cNvSpPr>
            <a:spLocks noGrp="1"/>
          </p:cNvSpPr>
          <p:nvPr>
            <p:ph idx="1"/>
          </p:nvPr>
        </p:nvSpPr>
        <p:spPr/>
        <p:txBody>
          <a:bodyPr>
            <a:normAutofit lnSpcReduction="10000"/>
          </a:bodyPr>
          <a:lstStyle/>
          <a:p>
            <a:pPr marL="0" indent="0" algn="l">
              <a:buNone/>
            </a:pPr>
            <a:r>
              <a:rPr lang="en-US" sz="1800" b="1" i="0" u="none" strike="noStrike" baseline="0" dirty="0">
                <a:solidFill>
                  <a:srgbClr val="0089CF"/>
                </a:solidFill>
                <a:latin typeface="AktivGrotesk-Bold"/>
              </a:rPr>
              <a:t>3 c. </a:t>
            </a:r>
            <a:r>
              <a:rPr lang="en-US" sz="1800" b="0" i="0" u="none" strike="noStrike" baseline="0" dirty="0">
                <a:solidFill>
                  <a:srgbClr val="000000"/>
                </a:solidFill>
                <a:latin typeface="AktivGrotesk-Regular"/>
              </a:rPr>
              <a:t>Capture and paste two program code segments you developed during the administration of this task that contain a student-developed procedure that implements an algorithm used in your program and a call to that procedure.</a:t>
            </a:r>
          </a:p>
          <a:p>
            <a:pPr marL="0" indent="0" algn="l">
              <a:buNone/>
            </a:pPr>
            <a:r>
              <a:rPr lang="en-US" sz="1800" b="1" i="0" u="none" strike="noStrike" baseline="0" dirty="0">
                <a:solidFill>
                  <a:srgbClr val="0089CF"/>
                </a:solidFill>
                <a:latin typeface="AktivGrotesk-Bold"/>
              </a:rPr>
              <a:t>i. </a:t>
            </a:r>
            <a:r>
              <a:rPr lang="en-US" sz="1800" b="0" i="0" u="none" strike="noStrike" baseline="0" dirty="0">
                <a:solidFill>
                  <a:srgbClr val="000000"/>
                </a:solidFill>
                <a:latin typeface="AktivGrotesk-Regular"/>
              </a:rPr>
              <a:t>The first program code segment must be a student-developed procedure that:</a:t>
            </a:r>
          </a:p>
          <a:p>
            <a:pPr marL="274320" lvl="1" indent="0">
              <a:buNone/>
            </a:pPr>
            <a:r>
              <a:rPr lang="en-US" b="0" i="0" u="none" strike="noStrike" baseline="0" dirty="0">
                <a:solidFill>
                  <a:srgbClr val="019AD7"/>
                </a:solidFill>
                <a:latin typeface="AktivGrotesk-Regular"/>
              </a:rPr>
              <a:t>□ </a:t>
            </a:r>
            <a:r>
              <a:rPr lang="en-US" b="0" i="0" u="none" strike="noStrike" baseline="0" dirty="0">
                <a:solidFill>
                  <a:srgbClr val="000000"/>
                </a:solidFill>
                <a:latin typeface="AktivGrotesk-Regular"/>
              </a:rPr>
              <a:t>Defines the procedure’s name and return type (if necessary)</a:t>
            </a:r>
          </a:p>
          <a:p>
            <a:pPr marL="274320" lvl="1" indent="0">
              <a:buNone/>
            </a:pPr>
            <a:r>
              <a:rPr lang="en-US" b="0" i="0" u="none" strike="noStrike" baseline="0" dirty="0">
                <a:solidFill>
                  <a:srgbClr val="019AD7"/>
                </a:solidFill>
                <a:latin typeface="AktivGrotesk-Regular"/>
              </a:rPr>
              <a:t>□ </a:t>
            </a:r>
            <a:r>
              <a:rPr lang="en-US" b="0" i="0" u="none" strike="noStrike" baseline="0" dirty="0">
                <a:solidFill>
                  <a:srgbClr val="000000"/>
                </a:solidFill>
                <a:latin typeface="AktivGrotesk-Regular"/>
              </a:rPr>
              <a:t>Contains and uses one or more parameters that have an effect on the functionality of the procedure</a:t>
            </a:r>
          </a:p>
          <a:p>
            <a:pPr marL="274320" lvl="1" indent="0">
              <a:buNone/>
            </a:pPr>
            <a:r>
              <a:rPr lang="en-US" b="0" i="0" u="none" strike="noStrike" baseline="0" dirty="0">
                <a:solidFill>
                  <a:srgbClr val="019AD7"/>
                </a:solidFill>
                <a:latin typeface="AktivGrotesk-Regular"/>
              </a:rPr>
              <a:t>□ </a:t>
            </a:r>
            <a:r>
              <a:rPr lang="en-US" b="0" i="0" u="none" strike="noStrike" baseline="0" dirty="0">
                <a:solidFill>
                  <a:srgbClr val="000000"/>
                </a:solidFill>
                <a:latin typeface="AktivGrotesk-Regular"/>
              </a:rPr>
              <a:t>Implements an algorithm that includes sequencing, selection, and iteration</a:t>
            </a:r>
          </a:p>
          <a:p>
            <a:pPr marL="0" indent="0" algn="l">
              <a:buNone/>
            </a:pPr>
            <a:r>
              <a:rPr lang="en-US" sz="1800" b="1" i="0" u="none" strike="noStrike" baseline="0" dirty="0">
                <a:solidFill>
                  <a:srgbClr val="0089CF"/>
                </a:solidFill>
                <a:latin typeface="AktivGrotesk-Bold"/>
              </a:rPr>
              <a:t>ii. </a:t>
            </a:r>
            <a:r>
              <a:rPr lang="en-US" sz="1800" b="0" i="0" u="none" strike="noStrike" baseline="0" dirty="0">
                <a:solidFill>
                  <a:srgbClr val="000000"/>
                </a:solidFill>
                <a:latin typeface="AktivGrotesk-Regular"/>
              </a:rPr>
              <a:t>The second program code segment must show where your student-developed procedure is being called in your program.</a:t>
            </a:r>
            <a:endParaRPr lang="en-US" sz="1800" b="0" i="0" u="none" strike="noStrike" baseline="0" dirty="0">
              <a:solidFill>
                <a:srgbClr val="000000"/>
              </a:solidFill>
              <a:latin typeface="Aktiv Grotesk"/>
            </a:endParaRPr>
          </a:p>
          <a:p>
            <a:pPr marL="0" indent="0">
              <a:buNone/>
            </a:pPr>
            <a:r>
              <a:rPr lang="en-US" sz="1800" b="0" i="0" u="none" strike="noStrike" baseline="0" dirty="0">
                <a:solidFill>
                  <a:srgbClr val="000000"/>
                </a:solidFill>
                <a:latin typeface="Aktiv Grotesk"/>
              </a:rPr>
              <a:t>Then, provide a written response that does both of the following: </a:t>
            </a:r>
          </a:p>
          <a:p>
            <a:pPr marL="0" indent="0">
              <a:buNone/>
            </a:pPr>
            <a:r>
              <a:rPr lang="en-US" sz="1800" b="1" i="0" u="none" strike="noStrike" baseline="0" dirty="0">
                <a:solidFill>
                  <a:srgbClr val="0088CE"/>
                </a:solidFill>
                <a:latin typeface="Aktiv Grotesk"/>
              </a:rPr>
              <a:t>iii. </a:t>
            </a:r>
            <a:r>
              <a:rPr lang="en-US" sz="1800" b="0" i="0" u="none" strike="noStrike" baseline="0" dirty="0">
                <a:solidFill>
                  <a:srgbClr val="000000"/>
                </a:solidFill>
                <a:latin typeface="Aktiv Grotesk"/>
              </a:rPr>
              <a:t>Describes in general what the identified procedure does and how it contributes to the overall functionality of the program </a:t>
            </a:r>
            <a:endParaRPr lang="en-US" sz="1800" b="0" i="0" u="none" strike="noStrike" baseline="0" dirty="0">
              <a:solidFill>
                <a:srgbClr val="0088CE"/>
              </a:solidFill>
              <a:latin typeface="Aktiv Grotesk"/>
            </a:endParaRPr>
          </a:p>
          <a:p>
            <a:endParaRPr lang="en-US" sz="1800" b="0" i="0" u="none" strike="noStrike" baseline="0" dirty="0">
              <a:solidFill>
                <a:srgbClr val="0088CE"/>
              </a:solidFill>
              <a:latin typeface="Aktiv Grotesk"/>
            </a:endParaRPr>
          </a:p>
          <a:p>
            <a:pPr marL="0" indent="0" algn="l">
              <a:buNone/>
            </a:pPr>
            <a:endParaRPr lang="en-US" sz="1800" b="0" i="0" u="none" strike="noStrike" baseline="0" dirty="0">
              <a:solidFill>
                <a:srgbClr val="000000"/>
              </a:solidFill>
              <a:latin typeface="AktivGrotesk-Regular"/>
            </a:endParaRPr>
          </a:p>
          <a:p>
            <a:pPr marL="0" indent="0" algn="l">
              <a:buNone/>
            </a:pPr>
            <a:endParaRPr lang="en-US" dirty="0"/>
          </a:p>
        </p:txBody>
      </p:sp>
    </p:spTree>
    <p:extLst>
      <p:ext uri="{BB962C8B-B14F-4D97-AF65-F5344CB8AC3E}">
        <p14:creationId xmlns:p14="http://schemas.microsoft.com/office/powerpoint/2010/main" val="2346407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EA364-CBEF-C2CD-3CE6-244EC6223941}"/>
              </a:ext>
            </a:extLst>
          </p:cNvPr>
          <p:cNvSpPr>
            <a:spLocks noGrp="1"/>
          </p:cNvSpPr>
          <p:nvPr>
            <p:ph type="title"/>
          </p:nvPr>
        </p:nvSpPr>
        <p:spPr/>
        <p:txBody>
          <a:bodyPr/>
          <a:lstStyle/>
          <a:p>
            <a:r>
              <a:rPr lang="en-US" dirty="0"/>
              <a:t>Row 4</a:t>
            </a:r>
          </a:p>
        </p:txBody>
      </p:sp>
      <p:pic>
        <p:nvPicPr>
          <p:cNvPr id="5" name="Picture 4">
            <a:extLst>
              <a:ext uri="{FF2B5EF4-FFF2-40B4-BE49-F238E27FC236}">
                <a16:creationId xmlns:a16="http://schemas.microsoft.com/office/drawing/2014/main" id="{5A6187F0-7662-923B-FFFE-4ED72B66F75C}"/>
              </a:ext>
            </a:extLst>
          </p:cNvPr>
          <p:cNvPicPr>
            <a:picLocks noChangeAspect="1"/>
          </p:cNvPicPr>
          <p:nvPr/>
        </p:nvPicPr>
        <p:blipFill>
          <a:blip r:embed="rId2"/>
          <a:stretch>
            <a:fillRect/>
          </a:stretch>
        </p:blipFill>
        <p:spPr>
          <a:xfrm>
            <a:off x="713729" y="2234452"/>
            <a:ext cx="9259592" cy="2743583"/>
          </a:xfrm>
          <a:prstGeom prst="rect">
            <a:avLst/>
          </a:prstGeom>
        </p:spPr>
      </p:pic>
      <p:sp>
        <p:nvSpPr>
          <p:cNvPr id="3" name="Rectangle: Rounded Corners 2">
            <a:extLst>
              <a:ext uri="{FF2B5EF4-FFF2-40B4-BE49-F238E27FC236}">
                <a16:creationId xmlns:a16="http://schemas.microsoft.com/office/drawing/2014/main" id="{8F977F61-E8C7-66CA-08C5-DF33528B2F64}"/>
              </a:ext>
            </a:extLst>
          </p:cNvPr>
          <p:cNvSpPr/>
          <p:nvPr/>
        </p:nvSpPr>
        <p:spPr>
          <a:xfrm>
            <a:off x="4900845" y="3316355"/>
            <a:ext cx="2914650" cy="152400"/>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47C88E94-74CC-4E28-AB6E-E0257B1F856B}"/>
                  </a:ext>
                </a:extLst>
              </p14:cNvPr>
              <p14:cNvContentPartPr/>
              <p14:nvPr/>
            </p14:nvContentPartPr>
            <p14:xfrm>
              <a:off x="4743840" y="3855148"/>
              <a:ext cx="3342960" cy="360"/>
            </p14:xfrm>
          </p:contentPart>
        </mc:Choice>
        <mc:Fallback xmlns="">
          <p:pic>
            <p:nvPicPr>
              <p:cNvPr id="7" name="Ink 6">
                <a:extLst>
                  <a:ext uri="{FF2B5EF4-FFF2-40B4-BE49-F238E27FC236}">
                    <a16:creationId xmlns:a16="http://schemas.microsoft.com/office/drawing/2014/main" id="{47C88E94-74CC-4E28-AB6E-E0257B1F856B}"/>
                  </a:ext>
                </a:extLst>
              </p:cNvPr>
              <p:cNvPicPr/>
              <p:nvPr/>
            </p:nvPicPr>
            <p:blipFill>
              <a:blip r:embed="rId4"/>
              <a:stretch>
                <a:fillRect/>
              </a:stretch>
            </p:blipFill>
            <p:spPr>
              <a:xfrm>
                <a:off x="4690200" y="3747508"/>
                <a:ext cx="34506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3F927EC5-F22F-8E5A-CAAB-EDE10BA8CD3E}"/>
                  </a:ext>
                </a:extLst>
              </p14:cNvPr>
              <p14:cNvContentPartPr/>
              <p14:nvPr/>
            </p14:nvContentPartPr>
            <p14:xfrm>
              <a:off x="4972710" y="4856415"/>
              <a:ext cx="1790280" cy="360"/>
            </p14:xfrm>
          </p:contentPart>
        </mc:Choice>
        <mc:Fallback xmlns="">
          <p:pic>
            <p:nvPicPr>
              <p:cNvPr id="10" name="Ink 9">
                <a:extLst>
                  <a:ext uri="{FF2B5EF4-FFF2-40B4-BE49-F238E27FC236}">
                    <a16:creationId xmlns:a16="http://schemas.microsoft.com/office/drawing/2014/main" id="{3F927EC5-F22F-8E5A-CAAB-EDE10BA8CD3E}"/>
                  </a:ext>
                </a:extLst>
              </p:cNvPr>
              <p:cNvPicPr/>
              <p:nvPr/>
            </p:nvPicPr>
            <p:blipFill>
              <a:blip r:embed="rId6"/>
              <a:stretch>
                <a:fillRect/>
              </a:stretch>
            </p:blipFill>
            <p:spPr>
              <a:xfrm>
                <a:off x="4918710" y="4748775"/>
                <a:ext cx="18979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8DBC1ECF-A21E-75A4-0CDD-22DEF3E7CC2A}"/>
                  </a:ext>
                </a:extLst>
              </p14:cNvPr>
              <p14:cNvContentPartPr/>
              <p14:nvPr/>
            </p14:nvContentPartPr>
            <p14:xfrm>
              <a:off x="4972710" y="4780695"/>
              <a:ext cx="4857120" cy="360"/>
            </p14:xfrm>
          </p:contentPart>
        </mc:Choice>
        <mc:Fallback xmlns="">
          <p:pic>
            <p:nvPicPr>
              <p:cNvPr id="12" name="Ink 11">
                <a:extLst>
                  <a:ext uri="{FF2B5EF4-FFF2-40B4-BE49-F238E27FC236}">
                    <a16:creationId xmlns:a16="http://schemas.microsoft.com/office/drawing/2014/main" id="{8DBC1ECF-A21E-75A4-0CDD-22DEF3E7CC2A}"/>
                  </a:ext>
                </a:extLst>
              </p:cNvPr>
              <p:cNvPicPr/>
              <p:nvPr/>
            </p:nvPicPr>
            <p:blipFill>
              <a:blip r:embed="rId8"/>
              <a:stretch>
                <a:fillRect/>
              </a:stretch>
            </p:blipFill>
            <p:spPr>
              <a:xfrm>
                <a:off x="4919070" y="4673055"/>
                <a:ext cx="4964760" cy="216000"/>
              </a:xfrm>
              <a:prstGeom prst="rect">
                <a:avLst/>
              </a:prstGeom>
            </p:spPr>
          </p:pic>
        </mc:Fallback>
      </mc:AlternateContent>
      <p:sp>
        <p:nvSpPr>
          <p:cNvPr id="13" name="Oval 12">
            <a:extLst>
              <a:ext uri="{FF2B5EF4-FFF2-40B4-BE49-F238E27FC236}">
                <a16:creationId xmlns:a16="http://schemas.microsoft.com/office/drawing/2014/main" id="{22D78B62-9B26-5546-A541-B88AD2369C6E}"/>
              </a:ext>
            </a:extLst>
          </p:cNvPr>
          <p:cNvSpPr/>
          <p:nvPr/>
        </p:nvSpPr>
        <p:spPr>
          <a:xfrm>
            <a:off x="5143867" y="521334"/>
            <a:ext cx="2428605" cy="124335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Describing contribution is difficult with small programs</a:t>
            </a:r>
          </a:p>
        </p:txBody>
      </p:sp>
      <p:sp>
        <p:nvSpPr>
          <p:cNvPr id="14" name="Oval 13">
            <a:extLst>
              <a:ext uri="{FF2B5EF4-FFF2-40B4-BE49-F238E27FC236}">
                <a16:creationId xmlns:a16="http://schemas.microsoft.com/office/drawing/2014/main" id="{3099EB0D-4CA4-2C2F-8E40-3F795DA1CC2D}"/>
              </a:ext>
            </a:extLst>
          </p:cNvPr>
          <p:cNvSpPr/>
          <p:nvPr/>
        </p:nvSpPr>
        <p:spPr>
          <a:xfrm>
            <a:off x="7743404" y="528503"/>
            <a:ext cx="2428605" cy="124335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Arguments are often unused, overridden </a:t>
            </a:r>
          </a:p>
        </p:txBody>
      </p:sp>
      <p:sp>
        <p:nvSpPr>
          <p:cNvPr id="17" name="Rectangle: Rounded Corners 16">
            <a:extLst>
              <a:ext uri="{FF2B5EF4-FFF2-40B4-BE49-F238E27FC236}">
                <a16:creationId xmlns:a16="http://schemas.microsoft.com/office/drawing/2014/main" id="{7C350599-C1EA-FDF4-3454-870A7DD3FE3F}"/>
              </a:ext>
            </a:extLst>
          </p:cNvPr>
          <p:cNvSpPr/>
          <p:nvPr/>
        </p:nvSpPr>
        <p:spPr>
          <a:xfrm>
            <a:off x="10256623" y="1764690"/>
            <a:ext cx="1791811" cy="373123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Practice breaking down functionality, identifying the part of the algorithm delegated to the function, and using parameters.</a:t>
            </a:r>
          </a:p>
        </p:txBody>
      </p:sp>
      <p:sp>
        <p:nvSpPr>
          <p:cNvPr id="18" name="TextBox 17">
            <a:extLst>
              <a:ext uri="{FF2B5EF4-FFF2-40B4-BE49-F238E27FC236}">
                <a16:creationId xmlns:a16="http://schemas.microsoft.com/office/drawing/2014/main" id="{944EBB48-7380-342E-A28F-7CF27E62EF1E}"/>
              </a:ext>
            </a:extLst>
          </p:cNvPr>
          <p:cNvSpPr txBox="1"/>
          <p:nvPr/>
        </p:nvSpPr>
        <p:spPr>
          <a:xfrm>
            <a:off x="713729" y="5580056"/>
            <a:ext cx="10860665" cy="646331"/>
          </a:xfrm>
          <a:prstGeom prst="rect">
            <a:avLst/>
          </a:prstGeom>
          <a:noFill/>
        </p:spPr>
        <p:txBody>
          <a:bodyPr wrap="none" rtlCol="0">
            <a:spAutoFit/>
          </a:bodyPr>
          <a:lstStyle/>
          <a:p>
            <a:r>
              <a:rPr lang="en-US" dirty="0"/>
              <a:t>Tips:  be aware of the language, in many environments, variables are global or values are </a:t>
            </a:r>
          </a:p>
          <a:p>
            <a:r>
              <a:rPr lang="en-US" dirty="0"/>
              <a:t>entered in a GUI.  Parameter concepts must be solid, or students may not recognize “errors”.</a:t>
            </a:r>
          </a:p>
        </p:txBody>
      </p:sp>
    </p:spTree>
    <p:extLst>
      <p:ext uri="{BB962C8B-B14F-4D97-AF65-F5344CB8AC3E}">
        <p14:creationId xmlns:p14="http://schemas.microsoft.com/office/powerpoint/2010/main" val="1079566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E729F-FACC-830D-1E90-33D6AA2161DF}"/>
              </a:ext>
            </a:extLst>
          </p:cNvPr>
          <p:cNvSpPr>
            <a:spLocks noGrp="1"/>
          </p:cNvSpPr>
          <p:nvPr>
            <p:ph type="title"/>
          </p:nvPr>
        </p:nvSpPr>
        <p:spPr>
          <a:xfrm>
            <a:off x="1066800" y="515269"/>
            <a:ext cx="10058400" cy="1371600"/>
          </a:xfrm>
        </p:spPr>
        <p:txBody>
          <a:bodyPr/>
          <a:lstStyle/>
          <a:p>
            <a:r>
              <a:rPr lang="en-US" dirty="0"/>
              <a:t>Algorithm analysis – Row 5</a:t>
            </a:r>
          </a:p>
        </p:txBody>
      </p:sp>
      <p:sp>
        <p:nvSpPr>
          <p:cNvPr id="3" name="Content Placeholder 2">
            <a:extLst>
              <a:ext uri="{FF2B5EF4-FFF2-40B4-BE49-F238E27FC236}">
                <a16:creationId xmlns:a16="http://schemas.microsoft.com/office/drawing/2014/main" id="{4781AF66-14F2-E786-4CB9-21390E5E9C3E}"/>
              </a:ext>
            </a:extLst>
          </p:cNvPr>
          <p:cNvSpPr>
            <a:spLocks noGrp="1"/>
          </p:cNvSpPr>
          <p:nvPr>
            <p:ph idx="1"/>
          </p:nvPr>
        </p:nvSpPr>
        <p:spPr>
          <a:xfrm>
            <a:off x="1066800" y="1640129"/>
            <a:ext cx="10058400" cy="3931920"/>
          </a:xfrm>
        </p:spPr>
        <p:txBody>
          <a:bodyPr/>
          <a:lstStyle/>
          <a:p>
            <a:pPr marL="0" indent="0" algn="l">
              <a:buNone/>
            </a:pPr>
            <a:r>
              <a:rPr lang="en-US" sz="1800" b="1" i="0" u="none" strike="noStrike" baseline="0" dirty="0">
                <a:solidFill>
                  <a:srgbClr val="0089CF"/>
                </a:solidFill>
                <a:latin typeface="AktivGrotesk-Bold"/>
              </a:rPr>
              <a:t>3 c. </a:t>
            </a:r>
            <a:r>
              <a:rPr lang="en-US" sz="1800" b="1" i="0" u="none" strike="noStrike" baseline="0" dirty="0">
                <a:solidFill>
                  <a:srgbClr val="0088CE"/>
                </a:solidFill>
                <a:latin typeface="Aktiv Grotesk"/>
              </a:rPr>
              <a:t>iv. </a:t>
            </a:r>
            <a:r>
              <a:rPr lang="en-US" sz="1800" b="0" i="0" u="none" strike="noStrike" baseline="0" dirty="0">
                <a:solidFill>
                  <a:srgbClr val="000000"/>
                </a:solidFill>
                <a:latin typeface="Aktiv Grotesk"/>
              </a:rPr>
              <a:t>Explains in detailed steps how the algorithm implemented in the identified procedure works. Your explanation must be detailed enough for someone else to recreate it. </a:t>
            </a:r>
          </a:p>
          <a:p>
            <a:endParaRPr lang="en-US" sz="1800" b="0" i="0" u="none" strike="noStrike" baseline="0" dirty="0">
              <a:solidFill>
                <a:srgbClr val="000000"/>
              </a:solidFill>
              <a:latin typeface="Aktiv Grotesk"/>
            </a:endParaRPr>
          </a:p>
          <a:p>
            <a:endParaRPr lang="en-US" dirty="0"/>
          </a:p>
        </p:txBody>
      </p:sp>
      <p:pic>
        <p:nvPicPr>
          <p:cNvPr id="4" name="Picture 3">
            <a:extLst>
              <a:ext uri="{FF2B5EF4-FFF2-40B4-BE49-F238E27FC236}">
                <a16:creationId xmlns:a16="http://schemas.microsoft.com/office/drawing/2014/main" id="{50DC43A1-B90A-A66E-36D2-8E9E8A558D29}"/>
              </a:ext>
            </a:extLst>
          </p:cNvPr>
          <p:cNvPicPr>
            <a:picLocks noChangeAspect="1"/>
          </p:cNvPicPr>
          <p:nvPr/>
        </p:nvPicPr>
        <p:blipFill>
          <a:blip r:embed="rId2"/>
          <a:stretch>
            <a:fillRect/>
          </a:stretch>
        </p:blipFill>
        <p:spPr>
          <a:xfrm>
            <a:off x="1237533" y="2397768"/>
            <a:ext cx="8802534" cy="4261041"/>
          </a:xfrm>
          <a:prstGeom prst="rect">
            <a:avLst/>
          </a:prstGeom>
        </p:spPr>
      </p:pic>
      <p:sp>
        <p:nvSpPr>
          <p:cNvPr id="5" name="Rectangle: Rounded Corners 4">
            <a:extLst>
              <a:ext uri="{FF2B5EF4-FFF2-40B4-BE49-F238E27FC236}">
                <a16:creationId xmlns:a16="http://schemas.microsoft.com/office/drawing/2014/main" id="{77707928-C813-5652-00DA-2279A00AEE5B}"/>
              </a:ext>
            </a:extLst>
          </p:cNvPr>
          <p:cNvSpPr/>
          <p:nvPr/>
        </p:nvSpPr>
        <p:spPr>
          <a:xfrm>
            <a:off x="2466975" y="3390900"/>
            <a:ext cx="1257300" cy="333375"/>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40DBC64C-9BC4-48F9-4262-64FA34AD5C1F}"/>
              </a:ext>
            </a:extLst>
          </p:cNvPr>
          <p:cNvSpPr/>
          <p:nvPr/>
        </p:nvSpPr>
        <p:spPr>
          <a:xfrm>
            <a:off x="2466974" y="3759863"/>
            <a:ext cx="2505075" cy="412087"/>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6412AE02-6A61-C906-0B04-08D4589E0480}"/>
              </a:ext>
            </a:extLst>
          </p:cNvPr>
          <p:cNvSpPr/>
          <p:nvPr/>
        </p:nvSpPr>
        <p:spPr>
          <a:xfrm>
            <a:off x="5191124" y="4585438"/>
            <a:ext cx="4752975" cy="594333"/>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4128628B-D2D7-CB80-2186-BB4ECF14460E}"/>
              </a:ext>
            </a:extLst>
          </p:cNvPr>
          <p:cNvSpPr/>
          <p:nvPr/>
        </p:nvSpPr>
        <p:spPr>
          <a:xfrm>
            <a:off x="10210800" y="2162175"/>
            <a:ext cx="1810305" cy="42904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Focus on describing the selected function, avoid describing the “calling algorithm”.</a:t>
            </a:r>
          </a:p>
          <a:p>
            <a:pPr algn="ctr"/>
            <a:endParaRPr lang="en-US" dirty="0"/>
          </a:p>
          <a:p>
            <a:pPr algn="ctr"/>
            <a:r>
              <a:rPr lang="en-US" dirty="0"/>
              <a:t>Selection and iteration should be functional.</a:t>
            </a:r>
          </a:p>
          <a:p>
            <a:pPr algn="ctr"/>
            <a:br>
              <a:rPr lang="en-US" dirty="0"/>
            </a:br>
            <a:r>
              <a:rPr lang="en-US" dirty="0"/>
              <a:t>Code trace!</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6BC2C0B3-A2EC-2144-1B59-BB1125CE07BD}"/>
                  </a:ext>
                </a:extLst>
              </p14:cNvPr>
              <p14:cNvContentPartPr/>
              <p14:nvPr/>
            </p14:nvContentPartPr>
            <p14:xfrm>
              <a:off x="5258520" y="6452595"/>
              <a:ext cx="4494960" cy="360"/>
            </p14:xfrm>
          </p:contentPart>
        </mc:Choice>
        <mc:Fallback xmlns="">
          <p:pic>
            <p:nvPicPr>
              <p:cNvPr id="10" name="Ink 9">
                <a:extLst>
                  <a:ext uri="{FF2B5EF4-FFF2-40B4-BE49-F238E27FC236}">
                    <a16:creationId xmlns:a16="http://schemas.microsoft.com/office/drawing/2014/main" id="{6BC2C0B3-A2EC-2144-1B59-BB1125CE07BD}"/>
                  </a:ext>
                </a:extLst>
              </p:cNvPr>
              <p:cNvPicPr/>
              <p:nvPr/>
            </p:nvPicPr>
            <p:blipFill>
              <a:blip r:embed="rId4"/>
              <a:stretch>
                <a:fillRect/>
              </a:stretch>
            </p:blipFill>
            <p:spPr>
              <a:xfrm>
                <a:off x="5222880" y="6380955"/>
                <a:ext cx="45666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35FEA3AF-0A9B-3C88-FC41-542972668FE9}"/>
                  </a:ext>
                </a:extLst>
              </p14:cNvPr>
              <p14:cNvContentPartPr/>
              <p14:nvPr/>
            </p14:nvContentPartPr>
            <p14:xfrm>
              <a:off x="8174160" y="6452595"/>
              <a:ext cx="17640" cy="360"/>
            </p14:xfrm>
          </p:contentPart>
        </mc:Choice>
        <mc:Fallback xmlns="">
          <p:pic>
            <p:nvPicPr>
              <p:cNvPr id="11" name="Ink 10">
                <a:extLst>
                  <a:ext uri="{FF2B5EF4-FFF2-40B4-BE49-F238E27FC236}">
                    <a16:creationId xmlns:a16="http://schemas.microsoft.com/office/drawing/2014/main" id="{35FEA3AF-0A9B-3C88-FC41-542972668FE9}"/>
                  </a:ext>
                </a:extLst>
              </p:cNvPr>
              <p:cNvPicPr/>
              <p:nvPr/>
            </p:nvPicPr>
            <p:blipFill>
              <a:blip r:embed="rId6"/>
              <a:stretch>
                <a:fillRect/>
              </a:stretch>
            </p:blipFill>
            <p:spPr>
              <a:xfrm>
                <a:off x="8138160" y="6380955"/>
                <a:ext cx="8928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336DC300-1968-71F7-C475-DEDBDAB12CC0}"/>
                  </a:ext>
                </a:extLst>
              </p14:cNvPr>
              <p14:cNvContentPartPr/>
              <p14:nvPr/>
            </p14:nvContentPartPr>
            <p14:xfrm>
              <a:off x="5219280" y="6586875"/>
              <a:ext cx="646560" cy="360"/>
            </p14:xfrm>
          </p:contentPart>
        </mc:Choice>
        <mc:Fallback xmlns="">
          <p:pic>
            <p:nvPicPr>
              <p:cNvPr id="13" name="Ink 12">
                <a:extLst>
                  <a:ext uri="{FF2B5EF4-FFF2-40B4-BE49-F238E27FC236}">
                    <a16:creationId xmlns:a16="http://schemas.microsoft.com/office/drawing/2014/main" id="{336DC300-1968-71F7-C475-DEDBDAB12CC0}"/>
                  </a:ext>
                </a:extLst>
              </p:cNvPr>
              <p:cNvPicPr/>
              <p:nvPr/>
            </p:nvPicPr>
            <p:blipFill>
              <a:blip r:embed="rId8"/>
              <a:stretch>
                <a:fillRect/>
              </a:stretch>
            </p:blipFill>
            <p:spPr>
              <a:xfrm>
                <a:off x="5183640" y="6515235"/>
                <a:ext cx="7182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7" name="Ink 16">
                <a:extLst>
                  <a:ext uri="{FF2B5EF4-FFF2-40B4-BE49-F238E27FC236}">
                    <a16:creationId xmlns:a16="http://schemas.microsoft.com/office/drawing/2014/main" id="{9A5BF1C2-753F-71EB-739C-49530745161F}"/>
                  </a:ext>
                </a:extLst>
              </p14:cNvPr>
              <p14:cNvContentPartPr/>
              <p14:nvPr/>
            </p14:nvContentPartPr>
            <p14:xfrm>
              <a:off x="5106240" y="5445315"/>
              <a:ext cx="1008720" cy="360"/>
            </p14:xfrm>
          </p:contentPart>
        </mc:Choice>
        <mc:Fallback xmlns="">
          <p:pic>
            <p:nvPicPr>
              <p:cNvPr id="17" name="Ink 16">
                <a:extLst>
                  <a:ext uri="{FF2B5EF4-FFF2-40B4-BE49-F238E27FC236}">
                    <a16:creationId xmlns:a16="http://schemas.microsoft.com/office/drawing/2014/main" id="{9A5BF1C2-753F-71EB-739C-49530745161F}"/>
                  </a:ext>
                </a:extLst>
              </p:cNvPr>
              <p:cNvPicPr/>
              <p:nvPr/>
            </p:nvPicPr>
            <p:blipFill>
              <a:blip r:embed="rId10"/>
              <a:stretch>
                <a:fillRect/>
              </a:stretch>
            </p:blipFill>
            <p:spPr>
              <a:xfrm>
                <a:off x="5070240" y="5373315"/>
                <a:ext cx="1080360" cy="144000"/>
              </a:xfrm>
              <a:prstGeom prst="rect">
                <a:avLst/>
              </a:prstGeom>
            </p:spPr>
          </p:pic>
        </mc:Fallback>
      </mc:AlternateContent>
    </p:spTree>
    <p:extLst>
      <p:ext uri="{BB962C8B-B14F-4D97-AF65-F5344CB8AC3E}">
        <p14:creationId xmlns:p14="http://schemas.microsoft.com/office/powerpoint/2010/main" val="2833741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81BB4-CF30-984D-D62C-2DCE07B279BD}"/>
              </a:ext>
            </a:extLst>
          </p:cNvPr>
          <p:cNvSpPr>
            <a:spLocks noGrp="1"/>
          </p:cNvSpPr>
          <p:nvPr>
            <p:ph type="title"/>
          </p:nvPr>
        </p:nvSpPr>
        <p:spPr/>
        <p:txBody>
          <a:bodyPr/>
          <a:lstStyle/>
          <a:p>
            <a:r>
              <a:rPr lang="en-US" dirty="0"/>
              <a:t>Inputs decide outputs – Row 6</a:t>
            </a:r>
          </a:p>
        </p:txBody>
      </p:sp>
      <p:sp>
        <p:nvSpPr>
          <p:cNvPr id="3" name="Content Placeholder 2">
            <a:extLst>
              <a:ext uri="{FF2B5EF4-FFF2-40B4-BE49-F238E27FC236}">
                <a16:creationId xmlns:a16="http://schemas.microsoft.com/office/drawing/2014/main" id="{4CE176A4-F894-427A-7D42-A03ADF684C83}"/>
              </a:ext>
            </a:extLst>
          </p:cNvPr>
          <p:cNvSpPr>
            <a:spLocks noGrp="1"/>
          </p:cNvSpPr>
          <p:nvPr>
            <p:ph idx="1"/>
          </p:nvPr>
        </p:nvSpPr>
        <p:spPr/>
        <p:txBody>
          <a:bodyPr/>
          <a:lstStyle/>
          <a:p>
            <a:pPr marL="0" indent="0">
              <a:buNone/>
            </a:pPr>
            <a:r>
              <a:rPr lang="en-US" sz="1800" b="0" i="0" u="none" strike="noStrike" baseline="0" dirty="0">
                <a:solidFill>
                  <a:srgbClr val="000000"/>
                </a:solidFill>
                <a:latin typeface="Aktiv Grotesk"/>
              </a:rPr>
              <a:t>Provide a written response that does all three of the following: </a:t>
            </a:r>
            <a:endParaRPr lang="en-US" sz="1800" b="1" i="1" u="none" strike="noStrike" baseline="0" dirty="0">
              <a:solidFill>
                <a:srgbClr val="68696B"/>
              </a:solidFill>
              <a:latin typeface="Lexia"/>
            </a:endParaRPr>
          </a:p>
          <a:p>
            <a:pPr marL="0" indent="0">
              <a:buNone/>
            </a:pPr>
            <a:r>
              <a:rPr lang="en-US" sz="1800" b="1" i="0" u="none" strike="noStrike" baseline="0" dirty="0">
                <a:solidFill>
                  <a:srgbClr val="0088CE"/>
                </a:solidFill>
                <a:latin typeface="Aktiv Grotesk"/>
              </a:rPr>
              <a:t>i. </a:t>
            </a:r>
            <a:r>
              <a:rPr lang="en-US" sz="1800" b="0" i="0" u="none" strike="noStrike" baseline="0" dirty="0">
                <a:solidFill>
                  <a:srgbClr val="000000"/>
                </a:solidFill>
                <a:latin typeface="Aktiv Grotesk"/>
              </a:rPr>
              <a:t>Describes two calls to the procedure identified in written response 3c. Each call must pass a different argument(s) that causes a different segment of code in the algorithm to execute. </a:t>
            </a:r>
          </a:p>
          <a:p>
            <a:pPr marL="0" indent="0">
              <a:buNone/>
            </a:pPr>
            <a:r>
              <a:rPr lang="en-US" sz="1800" b="0" i="0" u="none" strike="noStrike" baseline="0" dirty="0">
                <a:solidFill>
                  <a:srgbClr val="000000"/>
                </a:solidFill>
                <a:latin typeface="Aktiv Grotesk"/>
              </a:rPr>
              <a:t>	First call: </a:t>
            </a:r>
            <a:br>
              <a:rPr lang="en-US" sz="1800" b="0" i="0" u="none" strike="noStrike" baseline="0" dirty="0">
                <a:solidFill>
                  <a:srgbClr val="000000"/>
                </a:solidFill>
                <a:latin typeface="Aktiv Grotesk"/>
              </a:rPr>
            </a:br>
            <a:r>
              <a:rPr lang="en-US" sz="1800" b="0" i="0" u="none" strike="noStrike" baseline="0" dirty="0">
                <a:solidFill>
                  <a:srgbClr val="000000"/>
                </a:solidFill>
                <a:latin typeface="Aktiv Grotesk"/>
              </a:rPr>
              <a:t>	Second call: </a:t>
            </a:r>
          </a:p>
          <a:p>
            <a:pPr marL="0" indent="0">
              <a:buNone/>
            </a:pPr>
            <a:r>
              <a:rPr lang="en-US" sz="1800" b="1" i="0" u="none" strike="noStrike" baseline="0" dirty="0">
                <a:solidFill>
                  <a:srgbClr val="0088CE"/>
                </a:solidFill>
                <a:latin typeface="Aktiv Grotesk"/>
              </a:rPr>
              <a:t>ii. </a:t>
            </a:r>
            <a:r>
              <a:rPr lang="en-US" sz="1800" b="0" i="0" u="none" strike="noStrike" baseline="0" dirty="0">
                <a:solidFill>
                  <a:srgbClr val="000000"/>
                </a:solidFill>
                <a:latin typeface="Aktiv Grotesk"/>
              </a:rPr>
              <a:t>Describes what condition(s) is being tested by each call to the procedure </a:t>
            </a:r>
            <a:br>
              <a:rPr lang="en-US" sz="1800" b="0" i="0" u="none" strike="noStrike" baseline="0" dirty="0">
                <a:solidFill>
                  <a:srgbClr val="000000"/>
                </a:solidFill>
                <a:latin typeface="Aktiv Grotesk"/>
              </a:rPr>
            </a:br>
            <a:r>
              <a:rPr lang="en-US" sz="1800" b="0" i="0" u="none" strike="noStrike" baseline="0" dirty="0">
                <a:solidFill>
                  <a:srgbClr val="000000"/>
                </a:solidFill>
                <a:latin typeface="Aktiv Grotesk"/>
              </a:rPr>
              <a:t>	Condition(s) tested by the first call: </a:t>
            </a:r>
            <a:br>
              <a:rPr lang="en-US" sz="1800" b="0" i="0" u="none" strike="noStrike" baseline="0" dirty="0">
                <a:solidFill>
                  <a:srgbClr val="000000"/>
                </a:solidFill>
                <a:latin typeface="Aktiv Grotesk"/>
              </a:rPr>
            </a:br>
            <a:r>
              <a:rPr lang="en-US" sz="1800" b="0" i="0" u="none" strike="noStrike" baseline="0" dirty="0">
                <a:solidFill>
                  <a:srgbClr val="000000"/>
                </a:solidFill>
                <a:latin typeface="Aktiv Grotesk"/>
              </a:rPr>
              <a:t>	Condition(s) tested by the second call: </a:t>
            </a:r>
          </a:p>
          <a:p>
            <a:pPr marL="0" indent="0">
              <a:buNone/>
            </a:pPr>
            <a:r>
              <a:rPr lang="en-US" sz="1800" b="1" i="0" u="none" strike="noStrike" baseline="0" dirty="0">
                <a:solidFill>
                  <a:srgbClr val="0088CE"/>
                </a:solidFill>
                <a:latin typeface="Aktiv Grotesk"/>
              </a:rPr>
              <a:t>iii. </a:t>
            </a:r>
            <a:r>
              <a:rPr lang="en-US" sz="1800" b="0" i="0" u="none" strike="noStrike" baseline="0" dirty="0">
                <a:solidFill>
                  <a:srgbClr val="000000"/>
                </a:solidFill>
                <a:latin typeface="Aktiv Grotesk"/>
              </a:rPr>
              <a:t>Identifies the result of each call </a:t>
            </a:r>
            <a:br>
              <a:rPr lang="en-US" sz="1800" b="0" i="0" u="none" strike="noStrike" baseline="0" dirty="0">
                <a:solidFill>
                  <a:srgbClr val="000000"/>
                </a:solidFill>
                <a:latin typeface="Aktiv Grotesk"/>
              </a:rPr>
            </a:br>
            <a:r>
              <a:rPr lang="en-US" sz="1800" b="0" i="0" u="none" strike="noStrike" baseline="0" dirty="0">
                <a:solidFill>
                  <a:srgbClr val="000000"/>
                </a:solidFill>
                <a:latin typeface="Aktiv Grotesk"/>
              </a:rPr>
              <a:t>	Result of the first call: </a:t>
            </a:r>
            <a:br>
              <a:rPr lang="en-US" sz="1800" b="0" i="0" u="none" strike="noStrike" baseline="0" dirty="0">
                <a:solidFill>
                  <a:srgbClr val="000000"/>
                </a:solidFill>
                <a:latin typeface="Aktiv Grotesk"/>
              </a:rPr>
            </a:br>
            <a:r>
              <a:rPr lang="en-US" sz="1800" b="0" i="0" u="none" strike="noStrike" baseline="0" dirty="0">
                <a:solidFill>
                  <a:srgbClr val="000000"/>
                </a:solidFill>
                <a:latin typeface="Aktiv Grotesk"/>
              </a:rPr>
              <a:t>	Result of the second call: </a:t>
            </a:r>
          </a:p>
          <a:p>
            <a:pPr marL="0" indent="0">
              <a:buNone/>
            </a:pPr>
            <a:endParaRPr lang="en-US" sz="1800" b="0" i="0" u="none" strike="noStrike" baseline="0" dirty="0">
              <a:solidFill>
                <a:srgbClr val="000000"/>
              </a:solidFill>
              <a:latin typeface="Aktiv Grotesk"/>
            </a:endParaRPr>
          </a:p>
          <a:p>
            <a:endParaRPr lang="en-US" dirty="0"/>
          </a:p>
        </p:txBody>
      </p:sp>
    </p:spTree>
    <p:extLst>
      <p:ext uri="{BB962C8B-B14F-4D97-AF65-F5344CB8AC3E}">
        <p14:creationId xmlns:p14="http://schemas.microsoft.com/office/powerpoint/2010/main" val="2875798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E3-8D82-9FDD-941A-65485E518FF2}"/>
              </a:ext>
            </a:extLst>
          </p:cNvPr>
          <p:cNvSpPr>
            <a:spLocks noGrp="1"/>
          </p:cNvSpPr>
          <p:nvPr>
            <p:ph type="title"/>
          </p:nvPr>
        </p:nvSpPr>
        <p:spPr>
          <a:xfrm>
            <a:off x="643467" y="643467"/>
            <a:ext cx="4433357" cy="5571066"/>
          </a:xfrm>
        </p:spPr>
        <p:txBody>
          <a:bodyPr>
            <a:normAutofit/>
          </a:bodyPr>
          <a:lstStyle/>
          <a:p>
            <a:r>
              <a:rPr lang="en-US" sz="4600" dirty="0">
                <a:solidFill>
                  <a:srgbClr val="FFFFFF"/>
                </a:solidFill>
              </a:rPr>
              <a:t>Understanding AP </a:t>
            </a:r>
            <a:br>
              <a:rPr lang="en-US" sz="4600" dirty="0">
                <a:solidFill>
                  <a:srgbClr val="FFFFFF"/>
                </a:solidFill>
              </a:rPr>
            </a:br>
            <a:r>
              <a:rPr lang="en-US" sz="4600" dirty="0">
                <a:solidFill>
                  <a:srgbClr val="FFFFFF"/>
                </a:solidFill>
              </a:rPr>
              <a:t>Computer Science Principles</a:t>
            </a:r>
          </a:p>
        </p:txBody>
      </p:sp>
      <p:graphicFrame>
        <p:nvGraphicFramePr>
          <p:cNvPr id="5" name="Content Placeholder 2">
            <a:extLst>
              <a:ext uri="{FF2B5EF4-FFF2-40B4-BE49-F238E27FC236}">
                <a16:creationId xmlns:a16="http://schemas.microsoft.com/office/drawing/2014/main" id="{A145B0D9-B581-B9EB-3C05-DCAE57688FE3}"/>
              </a:ext>
            </a:extLst>
          </p:cNvPr>
          <p:cNvGraphicFramePr>
            <a:graphicFrameLocks noGrp="1"/>
          </p:cNvGraphicFramePr>
          <p:nvPr>
            <p:ph idx="1"/>
            <p:extLst>
              <p:ext uri="{D42A27DB-BD31-4B8C-83A1-F6EECF244321}">
                <p14:modId xmlns:p14="http://schemas.microsoft.com/office/powerpoint/2010/main" val="2040644967"/>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39554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D0B48-BE8E-F282-727D-0DE33A4F62A3}"/>
              </a:ext>
            </a:extLst>
          </p:cNvPr>
          <p:cNvSpPr>
            <a:spLocks noGrp="1"/>
          </p:cNvSpPr>
          <p:nvPr>
            <p:ph type="title"/>
          </p:nvPr>
        </p:nvSpPr>
        <p:spPr/>
        <p:txBody>
          <a:bodyPr/>
          <a:lstStyle/>
          <a:p>
            <a:r>
              <a:rPr lang="en-US" dirty="0"/>
              <a:t>Inputs decide outputs – Row 6</a:t>
            </a:r>
          </a:p>
        </p:txBody>
      </p:sp>
      <p:pic>
        <p:nvPicPr>
          <p:cNvPr id="4" name="Picture 3">
            <a:extLst>
              <a:ext uri="{FF2B5EF4-FFF2-40B4-BE49-F238E27FC236}">
                <a16:creationId xmlns:a16="http://schemas.microsoft.com/office/drawing/2014/main" id="{0C72C5B1-2A2D-D748-69BA-26BB412A6B01}"/>
              </a:ext>
            </a:extLst>
          </p:cNvPr>
          <p:cNvPicPr>
            <a:picLocks noChangeAspect="1"/>
          </p:cNvPicPr>
          <p:nvPr/>
        </p:nvPicPr>
        <p:blipFill>
          <a:blip r:embed="rId2"/>
          <a:stretch>
            <a:fillRect/>
          </a:stretch>
        </p:blipFill>
        <p:spPr>
          <a:xfrm>
            <a:off x="1066800" y="1973031"/>
            <a:ext cx="9326277" cy="4153480"/>
          </a:xfrm>
          <a:prstGeom prst="rect">
            <a:avLst/>
          </a:prstGeom>
        </p:spPr>
      </p:pic>
      <p:sp>
        <p:nvSpPr>
          <p:cNvPr id="6" name="Rectangle: Rounded Corners 5">
            <a:extLst>
              <a:ext uri="{FF2B5EF4-FFF2-40B4-BE49-F238E27FC236}">
                <a16:creationId xmlns:a16="http://schemas.microsoft.com/office/drawing/2014/main" id="{BAF3EFFB-D72D-0E54-3B2E-02629BA649A6}"/>
              </a:ext>
            </a:extLst>
          </p:cNvPr>
          <p:cNvSpPr/>
          <p:nvPr/>
        </p:nvSpPr>
        <p:spPr>
          <a:xfrm>
            <a:off x="2167589" y="2547594"/>
            <a:ext cx="2838450" cy="590550"/>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592752-C8A9-A79C-9D75-63AC6803FDBB}"/>
              </a:ext>
            </a:extLst>
          </p:cNvPr>
          <p:cNvSpPr/>
          <p:nvPr/>
        </p:nvSpPr>
        <p:spPr>
          <a:xfrm>
            <a:off x="9544050" y="2129850"/>
            <a:ext cx="2518146" cy="165037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Students describe two inputs that produce different outcomes but not different code paths.</a:t>
            </a:r>
          </a:p>
        </p:txBody>
      </p:sp>
      <p:sp>
        <p:nvSpPr>
          <p:cNvPr id="8" name="Oval 7">
            <a:extLst>
              <a:ext uri="{FF2B5EF4-FFF2-40B4-BE49-F238E27FC236}">
                <a16:creationId xmlns:a16="http://schemas.microsoft.com/office/drawing/2014/main" id="{583DBEDB-5F3A-9D87-6351-1B971C3DAB21}"/>
              </a:ext>
            </a:extLst>
          </p:cNvPr>
          <p:cNvSpPr/>
          <p:nvPr/>
        </p:nvSpPr>
        <p:spPr>
          <a:xfrm>
            <a:off x="9966884" y="4239365"/>
            <a:ext cx="1967941" cy="119941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Paths do not depend on the argument values</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ABE776FA-F715-15E7-09C1-DA021C35275C}"/>
                  </a:ext>
                </a:extLst>
              </p14:cNvPr>
              <p14:cNvContentPartPr/>
              <p14:nvPr/>
            </p14:nvContentPartPr>
            <p14:xfrm>
              <a:off x="5296680" y="5369355"/>
              <a:ext cx="4704840" cy="360"/>
            </p14:xfrm>
          </p:contentPart>
        </mc:Choice>
        <mc:Fallback xmlns="">
          <p:pic>
            <p:nvPicPr>
              <p:cNvPr id="9" name="Ink 8">
                <a:extLst>
                  <a:ext uri="{FF2B5EF4-FFF2-40B4-BE49-F238E27FC236}">
                    <a16:creationId xmlns:a16="http://schemas.microsoft.com/office/drawing/2014/main" id="{ABE776FA-F715-15E7-09C1-DA021C35275C}"/>
                  </a:ext>
                </a:extLst>
              </p:cNvPr>
              <p:cNvPicPr/>
              <p:nvPr/>
            </p:nvPicPr>
            <p:blipFill>
              <a:blip r:embed="rId4"/>
              <a:stretch>
                <a:fillRect/>
              </a:stretch>
            </p:blipFill>
            <p:spPr>
              <a:xfrm>
                <a:off x="5260680" y="5297355"/>
                <a:ext cx="477648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CD614A58-7B7A-13E4-8B3F-D87CFF1C8D5B}"/>
                  </a:ext>
                </a:extLst>
              </p14:cNvPr>
              <p14:cNvContentPartPr/>
              <p14:nvPr/>
            </p14:nvContentPartPr>
            <p14:xfrm>
              <a:off x="5294880" y="5521635"/>
              <a:ext cx="1001160" cy="360"/>
            </p14:xfrm>
          </p:contentPart>
        </mc:Choice>
        <mc:Fallback xmlns="">
          <p:pic>
            <p:nvPicPr>
              <p:cNvPr id="10" name="Ink 9">
                <a:extLst>
                  <a:ext uri="{FF2B5EF4-FFF2-40B4-BE49-F238E27FC236}">
                    <a16:creationId xmlns:a16="http://schemas.microsoft.com/office/drawing/2014/main" id="{CD614A58-7B7A-13E4-8B3F-D87CFF1C8D5B}"/>
                  </a:ext>
                </a:extLst>
              </p:cNvPr>
              <p:cNvPicPr/>
              <p:nvPr/>
            </p:nvPicPr>
            <p:blipFill>
              <a:blip r:embed="rId6"/>
              <a:stretch>
                <a:fillRect/>
              </a:stretch>
            </p:blipFill>
            <p:spPr>
              <a:xfrm>
                <a:off x="5259240" y="5449635"/>
                <a:ext cx="10728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A78EF575-0C4C-94ED-3C27-236CD9F03070}"/>
                  </a:ext>
                </a:extLst>
              </p14:cNvPr>
              <p14:cNvContentPartPr/>
              <p14:nvPr/>
            </p14:nvContentPartPr>
            <p14:xfrm>
              <a:off x="5123880" y="4835835"/>
              <a:ext cx="1123920" cy="360"/>
            </p14:xfrm>
          </p:contentPart>
        </mc:Choice>
        <mc:Fallback xmlns="">
          <p:pic>
            <p:nvPicPr>
              <p:cNvPr id="12" name="Ink 11">
                <a:extLst>
                  <a:ext uri="{FF2B5EF4-FFF2-40B4-BE49-F238E27FC236}">
                    <a16:creationId xmlns:a16="http://schemas.microsoft.com/office/drawing/2014/main" id="{A78EF575-0C4C-94ED-3C27-236CD9F03070}"/>
                  </a:ext>
                </a:extLst>
              </p:cNvPr>
              <p:cNvPicPr/>
              <p:nvPr/>
            </p:nvPicPr>
            <p:blipFill>
              <a:blip r:embed="rId8"/>
              <a:stretch>
                <a:fillRect/>
              </a:stretch>
            </p:blipFill>
            <p:spPr>
              <a:xfrm>
                <a:off x="5088240" y="4763835"/>
                <a:ext cx="1195560" cy="144000"/>
              </a:xfrm>
              <a:prstGeom prst="rect">
                <a:avLst/>
              </a:prstGeom>
            </p:spPr>
          </p:pic>
        </mc:Fallback>
      </mc:AlternateContent>
    </p:spTree>
    <p:extLst>
      <p:ext uri="{BB962C8B-B14F-4D97-AF65-F5344CB8AC3E}">
        <p14:creationId xmlns:p14="http://schemas.microsoft.com/office/powerpoint/2010/main" val="1762391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0F680-526C-0A97-C0C1-49567FCC7D88}"/>
              </a:ext>
            </a:extLst>
          </p:cNvPr>
          <p:cNvSpPr>
            <a:spLocks noGrp="1"/>
          </p:cNvSpPr>
          <p:nvPr>
            <p:ph type="title"/>
          </p:nvPr>
        </p:nvSpPr>
        <p:spPr/>
        <p:txBody>
          <a:bodyPr/>
          <a:lstStyle/>
          <a:p>
            <a:r>
              <a:rPr lang="en-US" dirty="0"/>
              <a:t>Tips for row 6</a:t>
            </a:r>
          </a:p>
        </p:txBody>
      </p:sp>
      <p:sp>
        <p:nvSpPr>
          <p:cNvPr id="3" name="Content Placeholder 2">
            <a:extLst>
              <a:ext uri="{FF2B5EF4-FFF2-40B4-BE49-F238E27FC236}">
                <a16:creationId xmlns:a16="http://schemas.microsoft.com/office/drawing/2014/main" id="{A602245F-E0D5-BEE6-AC2E-DE29B46AE400}"/>
              </a:ext>
            </a:extLst>
          </p:cNvPr>
          <p:cNvSpPr>
            <a:spLocks noGrp="1"/>
          </p:cNvSpPr>
          <p:nvPr>
            <p:ph idx="1"/>
          </p:nvPr>
        </p:nvSpPr>
        <p:spPr/>
        <p:txBody>
          <a:bodyPr>
            <a:normAutofit lnSpcReduction="10000"/>
          </a:bodyPr>
          <a:lstStyle/>
          <a:p>
            <a:r>
              <a:rPr lang="en-US" dirty="0"/>
              <a:t>Use a flow chart to describe multiple paths in an algorithm</a:t>
            </a:r>
          </a:p>
          <a:p>
            <a:r>
              <a:rPr lang="en-US" dirty="0"/>
              <a:t>Differentiate patterns for functions</a:t>
            </a:r>
          </a:p>
          <a:p>
            <a:pPr lvl="1"/>
            <a:r>
              <a:rPr lang="en-US" dirty="0"/>
              <a:t>Parameters that affect calculations, different inputs </a:t>
            </a:r>
            <a:r>
              <a:rPr lang="en-US" dirty="0">
                <a:sym typeface="Wingdings" panose="05000000000000000000" pitchFamily="2" charset="2"/>
              </a:rPr>
              <a:t> different outputs, but always execute the same code</a:t>
            </a:r>
            <a:r>
              <a:rPr lang="en-US" dirty="0"/>
              <a:t> </a:t>
            </a:r>
          </a:p>
          <a:p>
            <a:pPr marL="274320" lvl="1" indent="0">
              <a:buNone/>
            </a:pPr>
            <a:r>
              <a:rPr lang="en-US" dirty="0">
                <a:latin typeface="Consolas" panose="020B0609020204030204" pitchFamily="49" charset="0"/>
              </a:rPr>
              <a:t>	function </a:t>
            </a:r>
            <a:r>
              <a:rPr lang="en-US" dirty="0" err="1">
                <a:latin typeface="Consolas" panose="020B0609020204030204" pitchFamily="49" charset="0"/>
              </a:rPr>
              <a:t>calculateAreaOfTriangle</a:t>
            </a:r>
            <a:r>
              <a:rPr lang="en-US" dirty="0">
                <a:latin typeface="Consolas" panose="020B0609020204030204" pitchFamily="49" charset="0"/>
              </a:rPr>
              <a:t>(base, height)</a:t>
            </a:r>
          </a:p>
          <a:p>
            <a:pPr marL="274320" lvl="1" indent="0">
              <a:buNone/>
            </a:pPr>
            <a:r>
              <a:rPr lang="en-US" dirty="0">
                <a:latin typeface="Consolas" panose="020B0609020204030204" pitchFamily="49" charset="0"/>
              </a:rPr>
              <a:t>	   area = (base * height) / 2</a:t>
            </a:r>
          </a:p>
          <a:p>
            <a:pPr lvl="1"/>
            <a:r>
              <a:rPr lang="en-US" dirty="0"/>
              <a:t>Parameters that affect decisions, different inputs </a:t>
            </a:r>
            <a:r>
              <a:rPr lang="en-US" dirty="0">
                <a:sym typeface="Wingdings" panose="05000000000000000000" pitchFamily="2" charset="2"/>
              </a:rPr>
              <a:t> different outputs and different code segments</a:t>
            </a:r>
          </a:p>
          <a:p>
            <a:pPr marL="274320" lvl="1" indent="0">
              <a:buNone/>
            </a:pPr>
            <a:r>
              <a:rPr lang="en-US" dirty="0">
                <a:sym typeface="Wingdings" panose="05000000000000000000" pitchFamily="2" charset="2"/>
              </a:rPr>
              <a:t>	</a:t>
            </a:r>
            <a:r>
              <a:rPr lang="en-US" dirty="0">
                <a:latin typeface="Consolas" panose="020B0609020204030204" pitchFamily="49" charset="0"/>
                <a:sym typeface="Wingdings" panose="05000000000000000000" pitchFamily="2" charset="2"/>
              </a:rPr>
              <a:t>function </a:t>
            </a:r>
            <a:r>
              <a:rPr lang="en-US" dirty="0" err="1">
                <a:latin typeface="Consolas" panose="020B0609020204030204" pitchFamily="49" charset="0"/>
                <a:sym typeface="Wingdings" panose="05000000000000000000" pitchFamily="2" charset="2"/>
              </a:rPr>
              <a:t>calculateDiscount</a:t>
            </a:r>
            <a:r>
              <a:rPr lang="en-US" dirty="0">
                <a:latin typeface="Consolas" panose="020B0609020204030204" pitchFamily="49" charset="0"/>
                <a:sym typeface="Wingdings" panose="05000000000000000000" pitchFamily="2" charset="2"/>
              </a:rPr>
              <a:t>(sales)</a:t>
            </a:r>
          </a:p>
          <a:p>
            <a:pPr marL="274320" lvl="1" indent="0">
              <a:buNone/>
            </a:pPr>
            <a:r>
              <a:rPr lang="en-US" dirty="0">
                <a:latin typeface="Consolas" panose="020B0609020204030204" pitchFamily="49" charset="0"/>
                <a:sym typeface="Wingdings" panose="05000000000000000000" pitchFamily="2" charset="2"/>
              </a:rPr>
              <a:t>	    if (sales &lt; 10)</a:t>
            </a:r>
          </a:p>
          <a:p>
            <a:pPr marL="274320" lvl="1" indent="0">
              <a:buNone/>
            </a:pPr>
            <a:r>
              <a:rPr lang="en-US" dirty="0">
                <a:latin typeface="Consolas" panose="020B0609020204030204" pitchFamily="49" charset="0"/>
                <a:sym typeface="Wingdings" panose="05000000000000000000" pitchFamily="2" charset="2"/>
              </a:rPr>
              <a:t>	        discount = 0.05</a:t>
            </a:r>
          </a:p>
          <a:p>
            <a:pPr marL="274320" lvl="1" indent="0">
              <a:buNone/>
            </a:pPr>
            <a:r>
              <a:rPr lang="en-US" dirty="0">
                <a:latin typeface="Consolas" panose="020B0609020204030204" pitchFamily="49" charset="0"/>
                <a:sym typeface="Wingdings" panose="05000000000000000000" pitchFamily="2" charset="2"/>
              </a:rPr>
              <a:t>	    else</a:t>
            </a:r>
          </a:p>
          <a:p>
            <a:pPr marL="274320" lvl="1" indent="0">
              <a:buNone/>
            </a:pPr>
            <a:r>
              <a:rPr lang="en-US" dirty="0">
                <a:latin typeface="Consolas" panose="020B0609020204030204" pitchFamily="49" charset="0"/>
                <a:sym typeface="Wingdings" panose="05000000000000000000" pitchFamily="2" charset="2"/>
              </a:rPr>
              <a:t>              discount = 0.1</a:t>
            </a:r>
            <a:endParaRPr lang="en-US" dirty="0">
              <a:latin typeface="Consolas" panose="020B0609020204030204" pitchFamily="49" charset="0"/>
            </a:endParaRPr>
          </a:p>
        </p:txBody>
      </p:sp>
      <p:sp>
        <p:nvSpPr>
          <p:cNvPr id="4" name="Rectangle: Rounded Corners 3">
            <a:extLst>
              <a:ext uri="{FF2B5EF4-FFF2-40B4-BE49-F238E27FC236}">
                <a16:creationId xmlns:a16="http://schemas.microsoft.com/office/drawing/2014/main" id="{E772AFC6-F298-F0F3-E6C6-D15DDDFD48BC}"/>
              </a:ext>
            </a:extLst>
          </p:cNvPr>
          <p:cNvSpPr/>
          <p:nvPr/>
        </p:nvSpPr>
        <p:spPr>
          <a:xfrm>
            <a:off x="9596905" y="594242"/>
            <a:ext cx="2156761" cy="204090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Trace code  identify all input variables, conditions and output variables</a:t>
            </a:r>
          </a:p>
          <a:p>
            <a:pPr algn="ctr"/>
            <a:endParaRPr lang="en-US" sz="1600" dirty="0"/>
          </a:p>
          <a:p>
            <a:pPr algn="ctr"/>
            <a:r>
              <a:rPr lang="en-US" sz="1600" dirty="0"/>
              <a:t>Use colors for each path</a:t>
            </a:r>
          </a:p>
        </p:txBody>
      </p:sp>
      <p:graphicFrame>
        <p:nvGraphicFramePr>
          <p:cNvPr id="5" name="Table 5">
            <a:extLst>
              <a:ext uri="{FF2B5EF4-FFF2-40B4-BE49-F238E27FC236}">
                <a16:creationId xmlns:a16="http://schemas.microsoft.com/office/drawing/2014/main" id="{60CE61FC-92E3-8711-466A-757AD47D79BC}"/>
              </a:ext>
            </a:extLst>
          </p:cNvPr>
          <p:cNvGraphicFramePr>
            <a:graphicFrameLocks noGrp="1"/>
          </p:cNvGraphicFramePr>
          <p:nvPr>
            <p:extLst>
              <p:ext uri="{D42A27DB-BD31-4B8C-83A1-F6EECF244321}">
                <p14:modId xmlns:p14="http://schemas.microsoft.com/office/powerpoint/2010/main" val="9213068"/>
              </p:ext>
            </p:extLst>
          </p:nvPr>
        </p:nvGraphicFramePr>
        <p:xfrm>
          <a:off x="7868210" y="4348480"/>
          <a:ext cx="3571223" cy="1686560"/>
        </p:xfrm>
        <a:graphic>
          <a:graphicData uri="http://schemas.openxmlformats.org/drawingml/2006/table">
            <a:tbl>
              <a:tblPr firstRow="1" bandRow="1">
                <a:tableStyleId>{5C22544A-7EE6-4342-B048-85BDC9FD1C3A}</a:tableStyleId>
              </a:tblPr>
              <a:tblGrid>
                <a:gridCol w="1228073">
                  <a:extLst>
                    <a:ext uri="{9D8B030D-6E8A-4147-A177-3AD203B41FA5}">
                      <a16:colId xmlns:a16="http://schemas.microsoft.com/office/drawing/2014/main" val="3808364796"/>
                    </a:ext>
                  </a:extLst>
                </a:gridCol>
                <a:gridCol w="1152525">
                  <a:extLst>
                    <a:ext uri="{9D8B030D-6E8A-4147-A177-3AD203B41FA5}">
                      <a16:colId xmlns:a16="http://schemas.microsoft.com/office/drawing/2014/main" val="2504480687"/>
                    </a:ext>
                  </a:extLst>
                </a:gridCol>
                <a:gridCol w="1190625">
                  <a:extLst>
                    <a:ext uri="{9D8B030D-6E8A-4147-A177-3AD203B41FA5}">
                      <a16:colId xmlns:a16="http://schemas.microsoft.com/office/drawing/2014/main" val="734936689"/>
                    </a:ext>
                  </a:extLst>
                </a:gridCol>
              </a:tblGrid>
              <a:tr h="370840">
                <a:tc>
                  <a:txBody>
                    <a:bodyPr/>
                    <a:lstStyle/>
                    <a:p>
                      <a:r>
                        <a:rPr lang="en-US" sz="1400" b="0" dirty="0"/>
                        <a:t>Identify call arguments</a:t>
                      </a:r>
                    </a:p>
                    <a:p>
                      <a:br>
                        <a:rPr lang="en-US" sz="1400" b="0" dirty="0"/>
                      </a:br>
                      <a:r>
                        <a:rPr lang="en-US" sz="1400" b="0" dirty="0"/>
                        <a:t>Sales</a:t>
                      </a:r>
                    </a:p>
                  </a:txBody>
                  <a:tcPr/>
                </a:tc>
                <a:tc>
                  <a:txBody>
                    <a:bodyPr/>
                    <a:lstStyle/>
                    <a:p>
                      <a:r>
                        <a:rPr lang="en-US" sz="1400" b="0" dirty="0"/>
                        <a:t>Condition tested</a:t>
                      </a:r>
                    </a:p>
                    <a:p>
                      <a:endParaRPr lang="en-US" sz="1400" b="0" dirty="0"/>
                    </a:p>
                    <a:p>
                      <a:r>
                        <a:rPr lang="en-US" sz="1400" b="0" dirty="0"/>
                        <a:t>Sales &lt;10</a:t>
                      </a:r>
                    </a:p>
                  </a:txBody>
                  <a:tcPr/>
                </a:tc>
                <a:tc>
                  <a:txBody>
                    <a:bodyPr/>
                    <a:lstStyle/>
                    <a:p>
                      <a:r>
                        <a:rPr lang="en-US" sz="1400" b="0" dirty="0"/>
                        <a:t>Identify result</a:t>
                      </a:r>
                    </a:p>
                    <a:p>
                      <a:endParaRPr lang="en-US" sz="1400" b="0" dirty="0"/>
                    </a:p>
                    <a:p>
                      <a:r>
                        <a:rPr lang="en-US" sz="1400" b="0" dirty="0"/>
                        <a:t>Discount</a:t>
                      </a:r>
                    </a:p>
                  </a:txBody>
                  <a:tcPr/>
                </a:tc>
                <a:extLst>
                  <a:ext uri="{0D108BD9-81ED-4DB2-BD59-A6C34878D82A}">
                    <a16:rowId xmlns:a16="http://schemas.microsoft.com/office/drawing/2014/main" val="4059006928"/>
                  </a:ext>
                </a:extLst>
              </a:tr>
              <a:tr h="370840">
                <a:tc>
                  <a:txBody>
                    <a:bodyPr/>
                    <a:lstStyle/>
                    <a:p>
                      <a:pPr algn="ctr"/>
                      <a:r>
                        <a:rPr lang="en-US" sz="1400" b="1" dirty="0">
                          <a:solidFill>
                            <a:srgbClr val="00B050"/>
                          </a:solidFill>
                        </a:rPr>
                        <a:t>7</a:t>
                      </a:r>
                    </a:p>
                  </a:txBody>
                  <a:tcPr/>
                </a:tc>
                <a:tc>
                  <a:txBody>
                    <a:bodyPr/>
                    <a:lstStyle/>
                    <a:p>
                      <a:pPr algn="ctr"/>
                      <a:r>
                        <a:rPr lang="en-US" sz="1400" b="1" dirty="0">
                          <a:solidFill>
                            <a:srgbClr val="00B050"/>
                          </a:solidFill>
                        </a:rPr>
                        <a:t>7 &lt; 10 </a:t>
                      </a:r>
                      <a:r>
                        <a:rPr lang="en-US" sz="1400" b="1" dirty="0">
                          <a:solidFill>
                            <a:srgbClr val="00B050"/>
                          </a:solidFill>
                          <a:sym typeface="Wingdings" panose="05000000000000000000" pitchFamily="2" charset="2"/>
                        </a:rPr>
                        <a:t> T</a:t>
                      </a:r>
                      <a:endParaRPr lang="en-US" sz="1400" b="1" dirty="0">
                        <a:solidFill>
                          <a:srgbClr val="00B050"/>
                        </a:solidFill>
                      </a:endParaRPr>
                    </a:p>
                  </a:txBody>
                  <a:tcPr/>
                </a:tc>
                <a:tc>
                  <a:txBody>
                    <a:bodyPr/>
                    <a:lstStyle/>
                    <a:p>
                      <a:pPr algn="ctr"/>
                      <a:r>
                        <a:rPr lang="en-US" sz="1400" b="1" dirty="0">
                          <a:solidFill>
                            <a:srgbClr val="00B050"/>
                          </a:solidFill>
                        </a:rPr>
                        <a:t>0.05</a:t>
                      </a:r>
                    </a:p>
                  </a:txBody>
                  <a:tcPr/>
                </a:tc>
                <a:extLst>
                  <a:ext uri="{0D108BD9-81ED-4DB2-BD59-A6C34878D82A}">
                    <a16:rowId xmlns:a16="http://schemas.microsoft.com/office/drawing/2014/main" val="3313882814"/>
                  </a:ext>
                </a:extLst>
              </a:tr>
              <a:tr h="370840">
                <a:tc>
                  <a:txBody>
                    <a:bodyPr/>
                    <a:lstStyle/>
                    <a:p>
                      <a:pPr algn="ctr"/>
                      <a:r>
                        <a:rPr lang="en-US" sz="1400" b="1" dirty="0">
                          <a:solidFill>
                            <a:srgbClr val="7030A0"/>
                          </a:solidFill>
                        </a:rPr>
                        <a:t>25</a:t>
                      </a:r>
                    </a:p>
                  </a:txBody>
                  <a:tcPr/>
                </a:tc>
                <a:tc>
                  <a:txBody>
                    <a:bodyPr/>
                    <a:lstStyle/>
                    <a:p>
                      <a:pPr algn="ctr"/>
                      <a:r>
                        <a:rPr lang="en-US" sz="1400" b="1" dirty="0">
                          <a:solidFill>
                            <a:srgbClr val="7030A0"/>
                          </a:solidFill>
                        </a:rPr>
                        <a:t>25 &lt; 10 </a:t>
                      </a:r>
                      <a:r>
                        <a:rPr lang="en-US" sz="1400" b="1" dirty="0">
                          <a:solidFill>
                            <a:srgbClr val="7030A0"/>
                          </a:solidFill>
                          <a:sym typeface="Wingdings" panose="05000000000000000000" pitchFamily="2" charset="2"/>
                        </a:rPr>
                        <a:t> F</a:t>
                      </a:r>
                      <a:endParaRPr lang="en-US" sz="1400" b="1" dirty="0">
                        <a:solidFill>
                          <a:srgbClr val="7030A0"/>
                        </a:solidFill>
                      </a:endParaRPr>
                    </a:p>
                  </a:txBody>
                  <a:tcPr/>
                </a:tc>
                <a:tc>
                  <a:txBody>
                    <a:bodyPr/>
                    <a:lstStyle/>
                    <a:p>
                      <a:pPr algn="ctr"/>
                      <a:r>
                        <a:rPr lang="en-US" sz="1400" b="1" dirty="0">
                          <a:solidFill>
                            <a:srgbClr val="7030A0"/>
                          </a:solidFill>
                        </a:rPr>
                        <a:t>0.1</a:t>
                      </a:r>
                    </a:p>
                  </a:txBody>
                  <a:tcPr/>
                </a:tc>
                <a:extLst>
                  <a:ext uri="{0D108BD9-81ED-4DB2-BD59-A6C34878D82A}">
                    <a16:rowId xmlns:a16="http://schemas.microsoft.com/office/drawing/2014/main" val="3232365756"/>
                  </a:ext>
                </a:extLst>
              </a:tr>
            </a:tbl>
          </a:graphicData>
        </a:graphic>
      </p:graphicFrame>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8AE6CC57-52A4-D10C-0743-42D2A49CFB91}"/>
                  </a:ext>
                </a:extLst>
              </p14:cNvPr>
              <p14:cNvContentPartPr/>
              <p14:nvPr/>
            </p14:nvContentPartPr>
            <p14:xfrm>
              <a:off x="2457000" y="4889115"/>
              <a:ext cx="1780560" cy="360"/>
            </p14:xfrm>
          </p:contentPart>
        </mc:Choice>
        <mc:Fallback xmlns="">
          <p:pic>
            <p:nvPicPr>
              <p:cNvPr id="7" name="Ink 6">
                <a:extLst>
                  <a:ext uri="{FF2B5EF4-FFF2-40B4-BE49-F238E27FC236}">
                    <a16:creationId xmlns:a16="http://schemas.microsoft.com/office/drawing/2014/main" id="{8AE6CC57-52A4-D10C-0743-42D2A49CFB91}"/>
                  </a:ext>
                </a:extLst>
              </p:cNvPr>
              <p:cNvPicPr/>
              <p:nvPr/>
            </p:nvPicPr>
            <p:blipFill>
              <a:blip r:embed="rId3"/>
              <a:stretch>
                <a:fillRect/>
              </a:stretch>
            </p:blipFill>
            <p:spPr>
              <a:xfrm>
                <a:off x="2448360" y="4880115"/>
                <a:ext cx="17982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A6AED26C-94B8-ED0B-A758-A384ADC8503F}"/>
                  </a:ext>
                </a:extLst>
              </p14:cNvPr>
              <p14:cNvContentPartPr/>
              <p14:nvPr/>
            </p14:nvContentPartPr>
            <p14:xfrm>
              <a:off x="2961720" y="5193675"/>
              <a:ext cx="1694880" cy="360"/>
            </p14:xfrm>
          </p:contentPart>
        </mc:Choice>
        <mc:Fallback xmlns="">
          <p:pic>
            <p:nvPicPr>
              <p:cNvPr id="8" name="Ink 7">
                <a:extLst>
                  <a:ext uri="{FF2B5EF4-FFF2-40B4-BE49-F238E27FC236}">
                    <a16:creationId xmlns:a16="http://schemas.microsoft.com/office/drawing/2014/main" id="{A6AED26C-94B8-ED0B-A758-A384ADC8503F}"/>
                  </a:ext>
                </a:extLst>
              </p:cNvPr>
              <p:cNvPicPr/>
              <p:nvPr/>
            </p:nvPicPr>
            <p:blipFill>
              <a:blip r:embed="rId5"/>
              <a:stretch>
                <a:fillRect/>
              </a:stretch>
            </p:blipFill>
            <p:spPr>
              <a:xfrm>
                <a:off x="2953080" y="5184675"/>
                <a:ext cx="17125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5AB053CB-65D3-2117-4D3D-A36C230592EA}"/>
                  </a:ext>
                </a:extLst>
              </p14:cNvPr>
              <p14:cNvContentPartPr/>
              <p14:nvPr/>
            </p14:nvContentPartPr>
            <p14:xfrm>
              <a:off x="2457000" y="4945635"/>
              <a:ext cx="1833840" cy="360"/>
            </p14:xfrm>
          </p:contentPart>
        </mc:Choice>
        <mc:Fallback xmlns="">
          <p:pic>
            <p:nvPicPr>
              <p:cNvPr id="9" name="Ink 8">
                <a:extLst>
                  <a:ext uri="{FF2B5EF4-FFF2-40B4-BE49-F238E27FC236}">
                    <a16:creationId xmlns:a16="http://schemas.microsoft.com/office/drawing/2014/main" id="{5AB053CB-65D3-2117-4D3D-A36C230592EA}"/>
                  </a:ext>
                </a:extLst>
              </p:cNvPr>
              <p:cNvPicPr/>
              <p:nvPr/>
            </p:nvPicPr>
            <p:blipFill>
              <a:blip r:embed="rId7"/>
              <a:stretch>
                <a:fillRect/>
              </a:stretch>
            </p:blipFill>
            <p:spPr>
              <a:xfrm>
                <a:off x="2448360" y="4936635"/>
                <a:ext cx="18514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4DA79FBC-B4FC-7689-300B-094FAC328A8D}"/>
                  </a:ext>
                </a:extLst>
              </p14:cNvPr>
              <p14:cNvContentPartPr/>
              <p14:nvPr/>
            </p14:nvContentPartPr>
            <p14:xfrm>
              <a:off x="2990520" y="5754915"/>
              <a:ext cx="1618200" cy="360"/>
            </p14:xfrm>
          </p:contentPart>
        </mc:Choice>
        <mc:Fallback xmlns="">
          <p:pic>
            <p:nvPicPr>
              <p:cNvPr id="10" name="Ink 9">
                <a:extLst>
                  <a:ext uri="{FF2B5EF4-FFF2-40B4-BE49-F238E27FC236}">
                    <a16:creationId xmlns:a16="http://schemas.microsoft.com/office/drawing/2014/main" id="{4DA79FBC-B4FC-7689-300B-094FAC328A8D}"/>
                  </a:ext>
                </a:extLst>
              </p:cNvPr>
              <p:cNvPicPr/>
              <p:nvPr/>
            </p:nvPicPr>
            <p:blipFill>
              <a:blip r:embed="rId9"/>
              <a:stretch>
                <a:fillRect/>
              </a:stretch>
            </p:blipFill>
            <p:spPr>
              <a:xfrm>
                <a:off x="2981880" y="5745915"/>
                <a:ext cx="16358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CCAFED3D-B728-625E-F5E9-D5F5E7F14211}"/>
                  </a:ext>
                </a:extLst>
              </p14:cNvPr>
              <p14:cNvContentPartPr/>
              <p14:nvPr/>
            </p14:nvContentPartPr>
            <p14:xfrm>
              <a:off x="2495160" y="5440635"/>
              <a:ext cx="523080" cy="360"/>
            </p14:xfrm>
          </p:contentPart>
        </mc:Choice>
        <mc:Fallback xmlns="">
          <p:pic>
            <p:nvPicPr>
              <p:cNvPr id="11" name="Ink 10">
                <a:extLst>
                  <a:ext uri="{FF2B5EF4-FFF2-40B4-BE49-F238E27FC236}">
                    <a16:creationId xmlns:a16="http://schemas.microsoft.com/office/drawing/2014/main" id="{CCAFED3D-B728-625E-F5E9-D5F5E7F14211}"/>
                  </a:ext>
                </a:extLst>
              </p:cNvPr>
              <p:cNvPicPr/>
              <p:nvPr/>
            </p:nvPicPr>
            <p:blipFill>
              <a:blip r:embed="rId11"/>
              <a:stretch>
                <a:fillRect/>
              </a:stretch>
            </p:blipFill>
            <p:spPr>
              <a:xfrm>
                <a:off x="2486520" y="5431635"/>
                <a:ext cx="5407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90AEE095-6F46-D4FA-E033-3EAED4FB2D9D}"/>
                  </a:ext>
                </a:extLst>
              </p14:cNvPr>
              <p14:cNvContentPartPr/>
              <p14:nvPr/>
            </p14:nvContentPartPr>
            <p14:xfrm>
              <a:off x="5057280" y="4630995"/>
              <a:ext cx="599400" cy="360"/>
            </p14:xfrm>
          </p:contentPart>
        </mc:Choice>
        <mc:Fallback xmlns="">
          <p:pic>
            <p:nvPicPr>
              <p:cNvPr id="12" name="Ink 11">
                <a:extLst>
                  <a:ext uri="{FF2B5EF4-FFF2-40B4-BE49-F238E27FC236}">
                    <a16:creationId xmlns:a16="http://schemas.microsoft.com/office/drawing/2014/main" id="{90AEE095-6F46-D4FA-E033-3EAED4FB2D9D}"/>
                  </a:ext>
                </a:extLst>
              </p:cNvPr>
              <p:cNvPicPr/>
              <p:nvPr/>
            </p:nvPicPr>
            <p:blipFill>
              <a:blip r:embed="rId13"/>
              <a:stretch>
                <a:fillRect/>
              </a:stretch>
            </p:blipFill>
            <p:spPr>
              <a:xfrm>
                <a:off x="5048640" y="4621995"/>
                <a:ext cx="6170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71DD618D-A67E-116E-3E09-A521944F5A23}"/>
                  </a:ext>
                </a:extLst>
              </p14:cNvPr>
              <p14:cNvContentPartPr/>
              <p14:nvPr/>
            </p14:nvContentPartPr>
            <p14:xfrm>
              <a:off x="5027040" y="4602195"/>
              <a:ext cx="658440" cy="360"/>
            </p14:xfrm>
          </p:contentPart>
        </mc:Choice>
        <mc:Fallback xmlns="">
          <p:pic>
            <p:nvPicPr>
              <p:cNvPr id="13" name="Ink 12">
                <a:extLst>
                  <a:ext uri="{FF2B5EF4-FFF2-40B4-BE49-F238E27FC236}">
                    <a16:creationId xmlns:a16="http://schemas.microsoft.com/office/drawing/2014/main" id="{71DD618D-A67E-116E-3E09-A521944F5A23}"/>
                  </a:ext>
                </a:extLst>
              </p:cNvPr>
              <p:cNvPicPr/>
              <p:nvPr/>
            </p:nvPicPr>
            <p:blipFill>
              <a:blip r:embed="rId15"/>
              <a:stretch>
                <a:fillRect/>
              </a:stretch>
            </p:blipFill>
            <p:spPr>
              <a:xfrm>
                <a:off x="5018040" y="4593195"/>
                <a:ext cx="676080" cy="18000"/>
              </a:xfrm>
              <a:prstGeom prst="rect">
                <a:avLst/>
              </a:prstGeom>
            </p:spPr>
          </p:pic>
        </mc:Fallback>
      </mc:AlternateContent>
    </p:spTree>
    <p:extLst>
      <p:ext uri="{BB962C8B-B14F-4D97-AF65-F5344CB8AC3E}">
        <p14:creationId xmlns:p14="http://schemas.microsoft.com/office/powerpoint/2010/main" val="3053947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10C8D-9E10-5269-1FD2-6B3CB9A5875D}"/>
              </a:ext>
            </a:extLst>
          </p:cNvPr>
          <p:cNvSpPr>
            <a:spLocks noGrp="1"/>
          </p:cNvSpPr>
          <p:nvPr>
            <p:ph type="title"/>
          </p:nvPr>
        </p:nvSpPr>
        <p:spPr/>
        <p:txBody>
          <a:bodyPr/>
          <a:lstStyle/>
          <a:p>
            <a:r>
              <a:rPr lang="en-US" dirty="0"/>
              <a:t>The most important tip</a:t>
            </a:r>
          </a:p>
        </p:txBody>
      </p:sp>
      <p:sp>
        <p:nvSpPr>
          <p:cNvPr id="3" name="Content Placeholder 2">
            <a:extLst>
              <a:ext uri="{FF2B5EF4-FFF2-40B4-BE49-F238E27FC236}">
                <a16:creationId xmlns:a16="http://schemas.microsoft.com/office/drawing/2014/main" id="{7E03EE7B-02D1-95CE-251A-D4E0A6C5B0F3}"/>
              </a:ext>
            </a:extLst>
          </p:cNvPr>
          <p:cNvSpPr>
            <a:spLocks noGrp="1"/>
          </p:cNvSpPr>
          <p:nvPr>
            <p:ph idx="1"/>
          </p:nvPr>
        </p:nvSpPr>
        <p:spPr/>
        <p:txBody>
          <a:bodyPr/>
          <a:lstStyle/>
          <a:p>
            <a:r>
              <a:rPr lang="en-US" dirty="0"/>
              <a:t>Scaffold, scaffold, scaffold!!</a:t>
            </a:r>
          </a:p>
          <a:p>
            <a:r>
              <a:rPr lang="en-US" dirty="0"/>
              <a:t>Practice concepts often and varied.</a:t>
            </a:r>
          </a:p>
          <a:p>
            <a:r>
              <a:rPr lang="en-US" dirty="0"/>
              <a:t>Modify, generalize, expand </a:t>
            </a:r>
            <a:r>
              <a:rPr lang="en-US" dirty="0">
                <a:sym typeface="Wingdings" panose="05000000000000000000" pitchFamily="2" charset="2"/>
              </a:rPr>
              <a:t> remember the zone of proximal development!</a:t>
            </a:r>
            <a:endParaRPr lang="en-US" dirty="0"/>
          </a:p>
          <a:p>
            <a:r>
              <a:rPr lang="en-US" dirty="0"/>
              <a:t>If we only teach what is needed for a good score in the exam and the PT, then we are teaching to the test.</a:t>
            </a:r>
          </a:p>
          <a:p>
            <a:r>
              <a:rPr lang="en-US" dirty="0"/>
              <a:t>Often, this doesn’t work.  We see it in the scores!</a:t>
            </a:r>
          </a:p>
          <a:p>
            <a:r>
              <a:rPr lang="en-US" dirty="0"/>
              <a:t>If we teach our students to think computationally, then they will do great in the exam and the PT.</a:t>
            </a:r>
          </a:p>
        </p:txBody>
      </p:sp>
    </p:spTree>
    <p:extLst>
      <p:ext uri="{BB962C8B-B14F-4D97-AF65-F5344CB8AC3E}">
        <p14:creationId xmlns:p14="http://schemas.microsoft.com/office/powerpoint/2010/main" val="4158087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F01A9-271B-B59D-E8D0-413817924AC7}"/>
              </a:ext>
            </a:extLst>
          </p:cNvPr>
          <p:cNvSpPr>
            <a:spLocks noGrp="1"/>
          </p:cNvSpPr>
          <p:nvPr>
            <p:ph type="title"/>
          </p:nvPr>
        </p:nvSpPr>
        <p:spPr/>
        <p:txBody>
          <a:bodyPr/>
          <a:lstStyle/>
          <a:p>
            <a:r>
              <a:rPr lang="en-US" dirty="0"/>
              <a:t>Links</a:t>
            </a:r>
          </a:p>
        </p:txBody>
      </p:sp>
      <p:sp>
        <p:nvSpPr>
          <p:cNvPr id="3" name="Content Placeholder 2">
            <a:extLst>
              <a:ext uri="{FF2B5EF4-FFF2-40B4-BE49-F238E27FC236}">
                <a16:creationId xmlns:a16="http://schemas.microsoft.com/office/drawing/2014/main" id="{6715F50A-5AC2-EB5A-E553-9568FA14C302}"/>
              </a:ext>
            </a:extLst>
          </p:cNvPr>
          <p:cNvSpPr>
            <a:spLocks noGrp="1"/>
          </p:cNvSpPr>
          <p:nvPr>
            <p:ph idx="1"/>
          </p:nvPr>
        </p:nvSpPr>
        <p:spPr/>
        <p:txBody>
          <a:bodyPr/>
          <a:lstStyle/>
          <a:p>
            <a:r>
              <a:rPr lang="en-US" dirty="0">
                <a:hlinkClick r:id="rId2"/>
              </a:rPr>
              <a:t>AP CSP Course and Exam Description</a:t>
            </a:r>
            <a:endParaRPr lang="en-US" dirty="0"/>
          </a:p>
          <a:p>
            <a:r>
              <a:rPr lang="en-US" dirty="0">
                <a:hlinkClick r:id="rId3"/>
              </a:rPr>
              <a:t>AP Central</a:t>
            </a:r>
            <a:endParaRPr lang="en-US" dirty="0"/>
          </a:p>
          <a:p>
            <a:endParaRPr lang="en-US" dirty="0"/>
          </a:p>
        </p:txBody>
      </p:sp>
    </p:spTree>
    <p:extLst>
      <p:ext uri="{BB962C8B-B14F-4D97-AF65-F5344CB8AC3E}">
        <p14:creationId xmlns:p14="http://schemas.microsoft.com/office/powerpoint/2010/main" val="1177867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A2FDA-F5E0-EE2D-55B0-0A947D56B3E7}"/>
              </a:ext>
            </a:extLst>
          </p:cNvPr>
          <p:cNvSpPr>
            <a:spLocks noGrp="1"/>
          </p:cNvSpPr>
          <p:nvPr>
            <p:ph type="title"/>
          </p:nvPr>
        </p:nvSpPr>
        <p:spPr/>
        <p:txBody>
          <a:bodyPr/>
          <a:lstStyle/>
          <a:p>
            <a:r>
              <a:rPr lang="en-US" dirty="0"/>
              <a:t>Stats</a:t>
            </a:r>
          </a:p>
        </p:txBody>
      </p:sp>
      <p:pic>
        <p:nvPicPr>
          <p:cNvPr id="5" name="Content Placeholder 4">
            <a:extLst>
              <a:ext uri="{FF2B5EF4-FFF2-40B4-BE49-F238E27FC236}">
                <a16:creationId xmlns:a16="http://schemas.microsoft.com/office/drawing/2014/main" id="{6AF33E88-D73F-BDE8-E45D-E384C4B31289}"/>
              </a:ext>
            </a:extLst>
          </p:cNvPr>
          <p:cNvPicPr>
            <a:picLocks noGrp="1" noChangeAspect="1"/>
          </p:cNvPicPr>
          <p:nvPr>
            <p:ph idx="1"/>
          </p:nvPr>
        </p:nvPicPr>
        <p:blipFill>
          <a:blip r:embed="rId2"/>
          <a:stretch>
            <a:fillRect/>
          </a:stretch>
        </p:blipFill>
        <p:spPr>
          <a:xfrm>
            <a:off x="420624" y="1808499"/>
            <a:ext cx="5340365" cy="1680035"/>
          </a:xfrm>
        </p:spPr>
      </p:pic>
      <p:pic>
        <p:nvPicPr>
          <p:cNvPr id="7" name="Picture 6">
            <a:extLst>
              <a:ext uri="{FF2B5EF4-FFF2-40B4-BE49-F238E27FC236}">
                <a16:creationId xmlns:a16="http://schemas.microsoft.com/office/drawing/2014/main" id="{386D810D-CAF6-4DB0-C6F6-ABC6DC7554C6}"/>
              </a:ext>
            </a:extLst>
          </p:cNvPr>
          <p:cNvPicPr>
            <a:picLocks noChangeAspect="1"/>
          </p:cNvPicPr>
          <p:nvPr/>
        </p:nvPicPr>
        <p:blipFill>
          <a:blip r:embed="rId3"/>
          <a:stretch>
            <a:fillRect/>
          </a:stretch>
        </p:blipFill>
        <p:spPr>
          <a:xfrm>
            <a:off x="6096000" y="1808499"/>
            <a:ext cx="5692633" cy="4442845"/>
          </a:xfrm>
          <a:prstGeom prst="rect">
            <a:avLst/>
          </a:prstGeom>
        </p:spPr>
      </p:pic>
      <p:pic>
        <p:nvPicPr>
          <p:cNvPr id="9" name="Picture 8">
            <a:extLst>
              <a:ext uri="{FF2B5EF4-FFF2-40B4-BE49-F238E27FC236}">
                <a16:creationId xmlns:a16="http://schemas.microsoft.com/office/drawing/2014/main" id="{D99E32D1-391C-C34E-04FE-F87DFE2AA2D1}"/>
              </a:ext>
            </a:extLst>
          </p:cNvPr>
          <p:cNvPicPr>
            <a:picLocks noChangeAspect="1"/>
          </p:cNvPicPr>
          <p:nvPr/>
        </p:nvPicPr>
        <p:blipFill>
          <a:blip r:embed="rId4"/>
          <a:stretch>
            <a:fillRect/>
          </a:stretch>
        </p:blipFill>
        <p:spPr>
          <a:xfrm>
            <a:off x="420625" y="3721608"/>
            <a:ext cx="5340366" cy="2898648"/>
          </a:xfrm>
          <a:prstGeom prst="rect">
            <a:avLst/>
          </a:prstGeom>
        </p:spPr>
      </p:pic>
    </p:spTree>
    <p:extLst>
      <p:ext uri="{BB962C8B-B14F-4D97-AF65-F5344CB8AC3E}">
        <p14:creationId xmlns:p14="http://schemas.microsoft.com/office/powerpoint/2010/main" val="2122896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F416DE4-AB1C-D4AD-E6C1-362E876E989F}"/>
              </a:ext>
            </a:extLst>
          </p:cNvPr>
          <p:cNvPicPr>
            <a:picLocks noChangeAspect="1"/>
          </p:cNvPicPr>
          <p:nvPr/>
        </p:nvPicPr>
        <p:blipFill rotWithShape="1">
          <a:blip r:embed="rId2">
            <a:duotone>
              <a:schemeClr val="bg2">
                <a:shade val="45000"/>
                <a:satMod val="135000"/>
              </a:schemeClr>
              <a:prstClr val="white"/>
            </a:duotone>
            <a:alphaModFix amt="20000"/>
          </a:blip>
          <a:srcRect t="20495"/>
          <a:stretch/>
        </p:blipFill>
        <p:spPr>
          <a:xfrm>
            <a:off x="20" y="10"/>
            <a:ext cx="12191980" cy="6857989"/>
          </a:xfrm>
          <a:prstGeom prst="rect">
            <a:avLst/>
          </a:prstGeom>
        </p:spPr>
      </p:pic>
      <p:sp>
        <p:nvSpPr>
          <p:cNvPr id="2" name="Title 1">
            <a:extLst>
              <a:ext uri="{FF2B5EF4-FFF2-40B4-BE49-F238E27FC236}">
                <a16:creationId xmlns:a16="http://schemas.microsoft.com/office/drawing/2014/main" id="{6DDBC82B-826F-72A0-48D8-1050CA7BC2CF}"/>
              </a:ext>
            </a:extLst>
          </p:cNvPr>
          <p:cNvSpPr>
            <a:spLocks noGrp="1"/>
          </p:cNvSpPr>
          <p:nvPr>
            <p:ph type="title"/>
          </p:nvPr>
        </p:nvSpPr>
        <p:spPr/>
        <p:txBody>
          <a:bodyPr>
            <a:normAutofit fontScale="90000"/>
          </a:bodyPr>
          <a:lstStyle/>
          <a:p>
            <a:r>
              <a:rPr lang="en-US" dirty="0"/>
              <a:t>Computational Thinking Practices</a:t>
            </a:r>
          </a:p>
        </p:txBody>
      </p:sp>
      <p:sp>
        <p:nvSpPr>
          <p:cNvPr id="4" name="Content Placeholder 3">
            <a:extLst>
              <a:ext uri="{FF2B5EF4-FFF2-40B4-BE49-F238E27FC236}">
                <a16:creationId xmlns:a16="http://schemas.microsoft.com/office/drawing/2014/main" id="{4F950CD5-87FA-6120-C99A-61EE1817CF61}"/>
              </a:ext>
            </a:extLst>
          </p:cNvPr>
          <p:cNvSpPr>
            <a:spLocks noGrp="1"/>
          </p:cNvSpPr>
          <p:nvPr>
            <p:ph idx="1"/>
          </p:nvPr>
        </p:nvSpPr>
        <p:spPr/>
        <p:txBody>
          <a:bodyPr>
            <a:normAutofit/>
          </a:bodyPr>
          <a:lstStyle/>
          <a:p>
            <a:r>
              <a:rPr lang="en-US"/>
              <a:t>Six Computational Thinking Practices – what students should be able to do, they frame the course skills</a:t>
            </a:r>
          </a:p>
          <a:p>
            <a:pPr lvl="1"/>
            <a:r>
              <a:rPr lang="en-US"/>
              <a:t>P1: Computational Solution Design</a:t>
            </a:r>
          </a:p>
          <a:p>
            <a:pPr lvl="1"/>
            <a:r>
              <a:rPr lang="en-US"/>
              <a:t>P2: Algorithms and Program Development</a:t>
            </a:r>
          </a:p>
          <a:p>
            <a:pPr lvl="1"/>
            <a:r>
              <a:rPr lang="en-US"/>
              <a:t>P3: Abstraction in Program Development</a:t>
            </a:r>
          </a:p>
          <a:p>
            <a:pPr lvl="1"/>
            <a:r>
              <a:rPr lang="en-US"/>
              <a:t>P4: Code Analysis</a:t>
            </a:r>
          </a:p>
          <a:p>
            <a:pPr lvl="1"/>
            <a:r>
              <a:rPr lang="en-US"/>
              <a:t>P5: Computing Innovations</a:t>
            </a:r>
          </a:p>
          <a:p>
            <a:pPr lvl="1"/>
            <a:r>
              <a:rPr lang="en-US"/>
              <a:t>P6: Responsible Computing</a:t>
            </a:r>
          </a:p>
          <a:p>
            <a:pPr lvl="1"/>
            <a:endParaRPr lang="en-US"/>
          </a:p>
        </p:txBody>
      </p:sp>
    </p:spTree>
    <p:extLst>
      <p:ext uri="{BB962C8B-B14F-4D97-AF65-F5344CB8AC3E}">
        <p14:creationId xmlns:p14="http://schemas.microsoft.com/office/powerpoint/2010/main" val="2576937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F416DE4-AB1C-D4AD-E6C1-362E876E989F}"/>
              </a:ext>
            </a:extLst>
          </p:cNvPr>
          <p:cNvPicPr>
            <a:picLocks noChangeAspect="1"/>
          </p:cNvPicPr>
          <p:nvPr/>
        </p:nvPicPr>
        <p:blipFill rotWithShape="1">
          <a:blip r:embed="rId2">
            <a:duotone>
              <a:schemeClr val="bg2">
                <a:shade val="45000"/>
                <a:satMod val="135000"/>
              </a:schemeClr>
              <a:prstClr val="white"/>
            </a:duotone>
            <a:alphaModFix amt="20000"/>
          </a:blip>
          <a:srcRect t="20495"/>
          <a:stretch/>
        </p:blipFill>
        <p:spPr>
          <a:xfrm>
            <a:off x="20" y="10"/>
            <a:ext cx="12191980" cy="6857989"/>
          </a:xfrm>
          <a:prstGeom prst="rect">
            <a:avLst/>
          </a:prstGeom>
        </p:spPr>
      </p:pic>
      <p:sp>
        <p:nvSpPr>
          <p:cNvPr id="2" name="Title 1">
            <a:extLst>
              <a:ext uri="{FF2B5EF4-FFF2-40B4-BE49-F238E27FC236}">
                <a16:creationId xmlns:a16="http://schemas.microsoft.com/office/drawing/2014/main" id="{6DDBC82B-826F-72A0-48D8-1050CA7BC2CF}"/>
              </a:ext>
            </a:extLst>
          </p:cNvPr>
          <p:cNvSpPr>
            <a:spLocks noGrp="1"/>
          </p:cNvSpPr>
          <p:nvPr>
            <p:ph type="title"/>
          </p:nvPr>
        </p:nvSpPr>
        <p:spPr/>
        <p:txBody>
          <a:bodyPr>
            <a:normAutofit/>
          </a:bodyPr>
          <a:lstStyle/>
          <a:p>
            <a:r>
              <a:rPr lang="en-US" dirty="0"/>
              <a:t>Big Ideas</a:t>
            </a:r>
          </a:p>
        </p:txBody>
      </p:sp>
      <p:sp>
        <p:nvSpPr>
          <p:cNvPr id="4" name="Content Placeholder 3">
            <a:extLst>
              <a:ext uri="{FF2B5EF4-FFF2-40B4-BE49-F238E27FC236}">
                <a16:creationId xmlns:a16="http://schemas.microsoft.com/office/drawing/2014/main" id="{4F950CD5-87FA-6120-C99A-61EE1817CF61}"/>
              </a:ext>
            </a:extLst>
          </p:cNvPr>
          <p:cNvSpPr>
            <a:spLocks noGrp="1"/>
          </p:cNvSpPr>
          <p:nvPr>
            <p:ph idx="1"/>
          </p:nvPr>
        </p:nvSpPr>
        <p:spPr/>
        <p:txBody>
          <a:bodyPr>
            <a:normAutofit/>
          </a:bodyPr>
          <a:lstStyle/>
          <a:p>
            <a:r>
              <a:rPr lang="en-US" dirty="0"/>
              <a:t>Five overarching concept or themes, these topics define the concepts addressed in the course</a:t>
            </a:r>
          </a:p>
          <a:p>
            <a:pPr lvl="1"/>
            <a:r>
              <a:rPr lang="en-US" dirty="0"/>
              <a:t>Idea 1: Creative Development (CRD)</a:t>
            </a:r>
          </a:p>
          <a:p>
            <a:pPr lvl="1"/>
            <a:r>
              <a:rPr lang="en-US" dirty="0"/>
              <a:t>Idea 2: Data (DAT)</a:t>
            </a:r>
          </a:p>
          <a:p>
            <a:pPr lvl="1"/>
            <a:r>
              <a:rPr lang="en-US" dirty="0"/>
              <a:t>Idea 3: Algorithms and Programming (AAP)</a:t>
            </a:r>
          </a:p>
          <a:p>
            <a:pPr lvl="1"/>
            <a:r>
              <a:rPr lang="en-US" dirty="0"/>
              <a:t>Idea 4: Computing Systems and Networks (CSN)</a:t>
            </a:r>
          </a:p>
          <a:p>
            <a:pPr lvl="1"/>
            <a:r>
              <a:rPr lang="en-US" dirty="0"/>
              <a:t>Idea 5: Impact of Computing</a:t>
            </a:r>
          </a:p>
        </p:txBody>
      </p:sp>
    </p:spTree>
    <p:extLst>
      <p:ext uri="{BB962C8B-B14F-4D97-AF65-F5344CB8AC3E}">
        <p14:creationId xmlns:p14="http://schemas.microsoft.com/office/powerpoint/2010/main" val="4028213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9E1B3-9F73-8C84-E579-8DE3F8C2845E}"/>
              </a:ext>
            </a:extLst>
          </p:cNvPr>
          <p:cNvSpPr>
            <a:spLocks noGrp="1"/>
          </p:cNvSpPr>
          <p:nvPr>
            <p:ph type="title"/>
          </p:nvPr>
        </p:nvSpPr>
        <p:spPr>
          <a:xfrm>
            <a:off x="8129872" y="643467"/>
            <a:ext cx="3473009" cy="5571066"/>
          </a:xfrm>
        </p:spPr>
        <p:txBody>
          <a:bodyPr>
            <a:normAutofit/>
          </a:bodyPr>
          <a:lstStyle/>
          <a:p>
            <a:r>
              <a:rPr lang="en-US" dirty="0"/>
              <a:t>The CSP framework</a:t>
            </a:r>
          </a:p>
        </p:txBody>
      </p:sp>
      <p:graphicFrame>
        <p:nvGraphicFramePr>
          <p:cNvPr id="5" name="Content Placeholder 2">
            <a:extLst>
              <a:ext uri="{FF2B5EF4-FFF2-40B4-BE49-F238E27FC236}">
                <a16:creationId xmlns:a16="http://schemas.microsoft.com/office/drawing/2014/main" id="{CF20BF05-5696-EA7E-C122-79C02068E6C2}"/>
              </a:ext>
            </a:extLst>
          </p:cNvPr>
          <p:cNvGraphicFramePr>
            <a:graphicFrameLocks noGrp="1"/>
          </p:cNvGraphicFramePr>
          <p:nvPr>
            <p:ph idx="1"/>
            <p:extLst>
              <p:ext uri="{D42A27DB-BD31-4B8C-83A1-F6EECF244321}">
                <p14:modId xmlns:p14="http://schemas.microsoft.com/office/powerpoint/2010/main" val="4218222115"/>
              </p:ext>
            </p:extLst>
          </p:nvPr>
        </p:nvGraphicFramePr>
        <p:xfrm>
          <a:off x="942975" y="933450"/>
          <a:ext cx="6596063" cy="4941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0068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B5D6631-F74B-410E-B60D-7C97D6D77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6F300CB1-0412-47A2-BA30-07135C98E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5" name="Rectangle 14">
            <a:extLst>
              <a:ext uri="{FF2B5EF4-FFF2-40B4-BE49-F238E27FC236}">
                <a16:creationId xmlns:a16="http://schemas.microsoft.com/office/drawing/2014/main" id="{C1AC820A-F7A7-46F3-933A-2CCC7201D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7" name="Rectangle 16">
            <a:extLst>
              <a:ext uri="{FF2B5EF4-FFF2-40B4-BE49-F238E27FC236}">
                <a16:creationId xmlns:a16="http://schemas.microsoft.com/office/drawing/2014/main" id="{8DAFCA3D-277C-4C06-BC17-5108F3A70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9" name="Group 18">
            <a:extLst>
              <a:ext uri="{FF2B5EF4-FFF2-40B4-BE49-F238E27FC236}">
                <a16:creationId xmlns:a16="http://schemas.microsoft.com/office/drawing/2014/main" id="{5457DF47-900A-447E-9B61-2B94B7495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20" name="Straight Connector 19">
              <a:extLst>
                <a:ext uri="{FF2B5EF4-FFF2-40B4-BE49-F238E27FC236}">
                  <a16:creationId xmlns:a16="http://schemas.microsoft.com/office/drawing/2014/main" id="{84772325-EEFF-4BA8-841C-29A78A2E43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D3094C5-7785-41DD-B095-217D26651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D3CF66E-289D-4AB8-85D9-C0B9AE18B6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useBgFill="1">
        <p:nvSpPr>
          <p:cNvPr id="24" name="Rectangle 23">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hand holding a pen and shading circles on a sheet">
            <a:extLst>
              <a:ext uri="{FF2B5EF4-FFF2-40B4-BE49-F238E27FC236}">
                <a16:creationId xmlns:a16="http://schemas.microsoft.com/office/drawing/2014/main" id="{2B668460-D0D2-62E8-4AF5-32826F8EABFD}"/>
              </a:ext>
            </a:extLst>
          </p:cNvPr>
          <p:cNvPicPr>
            <a:picLocks noChangeAspect="1"/>
          </p:cNvPicPr>
          <p:nvPr/>
        </p:nvPicPr>
        <p:blipFill rotWithShape="1">
          <a:blip r:embed="rId3">
            <a:alphaModFix amt="45000"/>
          </a:blip>
          <a:srcRect t="873" b="2560"/>
          <a:stretch/>
        </p:blipFill>
        <p:spPr>
          <a:xfrm>
            <a:off x="20" y="10"/>
            <a:ext cx="12191980" cy="6857990"/>
          </a:xfrm>
          <a:prstGeom prst="rect">
            <a:avLst/>
          </a:prstGeom>
        </p:spPr>
      </p:pic>
      <p:sp>
        <p:nvSpPr>
          <p:cNvPr id="26" name="Rectangle 25">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6350" cap="sq" cmpd="sng" algn="ctr">
            <a:solidFill>
              <a:schemeClr val="tx1">
                <a:lumMod val="75000"/>
                <a:lumOff val="25000"/>
              </a:schemeClr>
            </a:solidFill>
            <a:prstDash val="solid"/>
            <a:miter lim="800000"/>
          </a:ln>
          <a:effectLst>
            <a:outerShdw blurRad="50800" algn="ctr" rotWithShape="0">
              <a:prstClr val="black">
                <a:alpha val="66000"/>
              </a:prstClr>
            </a:outerShdw>
            <a:softEdge rad="0"/>
          </a:effectLst>
        </p:spPr>
      </p:sp>
      <p:sp>
        <p:nvSpPr>
          <p:cNvPr id="2" name="Title 1">
            <a:extLst>
              <a:ext uri="{FF2B5EF4-FFF2-40B4-BE49-F238E27FC236}">
                <a16:creationId xmlns:a16="http://schemas.microsoft.com/office/drawing/2014/main" id="{392253A6-956D-0567-2E7A-CD73B3F223CE}"/>
              </a:ext>
            </a:extLst>
          </p:cNvPr>
          <p:cNvSpPr>
            <a:spLocks noGrp="1"/>
          </p:cNvSpPr>
          <p:nvPr>
            <p:ph type="title"/>
          </p:nvPr>
        </p:nvSpPr>
        <p:spPr>
          <a:xfrm>
            <a:off x="1561708" y="2091263"/>
            <a:ext cx="9068586" cy="2461504"/>
          </a:xfrm>
        </p:spPr>
        <p:txBody>
          <a:bodyPr vert="horz" lIns="91440" tIns="45720" rIns="91440" bIns="45720" rtlCol="0" anchor="ctr">
            <a:normAutofit/>
          </a:bodyPr>
          <a:lstStyle/>
          <a:p>
            <a:r>
              <a:rPr lang="en-US" dirty="0"/>
              <a:t>The exam</a:t>
            </a:r>
          </a:p>
        </p:txBody>
      </p:sp>
      <p:sp>
        <p:nvSpPr>
          <p:cNvPr id="5" name="Text Placeholder 4">
            <a:extLst>
              <a:ext uri="{FF2B5EF4-FFF2-40B4-BE49-F238E27FC236}">
                <a16:creationId xmlns:a16="http://schemas.microsoft.com/office/drawing/2014/main" id="{2F276361-1865-16E9-13E7-2DE85A03910F}"/>
              </a:ext>
            </a:extLst>
          </p:cNvPr>
          <p:cNvSpPr>
            <a:spLocks noGrp="1"/>
          </p:cNvSpPr>
          <p:nvPr>
            <p:ph type="body" idx="1"/>
          </p:nvPr>
        </p:nvSpPr>
        <p:spPr>
          <a:xfrm>
            <a:off x="1561708" y="4623127"/>
            <a:ext cx="9070848" cy="457201"/>
          </a:xfrm>
        </p:spPr>
        <p:txBody>
          <a:bodyPr vert="horz" lIns="91440" tIns="45720" rIns="91440" bIns="45720" rtlCol="0">
            <a:normAutofit/>
          </a:bodyPr>
          <a:lstStyle/>
          <a:p>
            <a:pPr>
              <a:spcBef>
                <a:spcPts val="0"/>
              </a:spcBef>
              <a:spcAft>
                <a:spcPts val="600"/>
              </a:spcAft>
            </a:pPr>
            <a:r>
              <a:rPr lang="en-US" spc="80"/>
              <a:t>End-of-course and Create Performance Task</a:t>
            </a:r>
          </a:p>
        </p:txBody>
      </p:sp>
      <p:sp>
        <p:nvSpPr>
          <p:cNvPr id="28" name="Rectangle 27">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112569026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CBEF8-12CD-BCF1-310C-2AE01C8C5837}"/>
              </a:ext>
            </a:extLst>
          </p:cNvPr>
          <p:cNvSpPr>
            <a:spLocks noGrp="1"/>
          </p:cNvSpPr>
          <p:nvPr>
            <p:ph type="title"/>
          </p:nvPr>
        </p:nvSpPr>
        <p:spPr/>
        <p:txBody>
          <a:bodyPr>
            <a:normAutofit/>
          </a:bodyPr>
          <a:lstStyle/>
          <a:p>
            <a:r>
              <a:rPr lang="en-US"/>
              <a:t>End-of-course exam</a:t>
            </a:r>
            <a:endParaRPr lang="en-US" dirty="0"/>
          </a:p>
        </p:txBody>
      </p:sp>
      <p:sp>
        <p:nvSpPr>
          <p:cNvPr id="3" name="Content Placeholder 2">
            <a:extLst>
              <a:ext uri="{FF2B5EF4-FFF2-40B4-BE49-F238E27FC236}">
                <a16:creationId xmlns:a16="http://schemas.microsoft.com/office/drawing/2014/main" id="{4DE6D757-D9F3-EED2-9963-AED0899E4F6E}"/>
              </a:ext>
            </a:extLst>
          </p:cNvPr>
          <p:cNvSpPr>
            <a:spLocks noGrp="1"/>
          </p:cNvSpPr>
          <p:nvPr>
            <p:ph idx="1"/>
          </p:nvPr>
        </p:nvSpPr>
        <p:spPr>
          <a:xfrm>
            <a:off x="1066800" y="2103120"/>
            <a:ext cx="6485467" cy="3931920"/>
          </a:xfrm>
        </p:spPr>
        <p:txBody>
          <a:bodyPr>
            <a:normAutofit/>
          </a:bodyPr>
          <a:lstStyle/>
          <a:p>
            <a:r>
              <a:rPr lang="en-US"/>
              <a:t>Multiple choice questions</a:t>
            </a:r>
          </a:p>
          <a:p>
            <a:pPr lvl="1"/>
            <a:r>
              <a:rPr lang="en-US" dirty="0"/>
              <a:t>57 single select multiple-choice</a:t>
            </a:r>
          </a:p>
          <a:p>
            <a:pPr lvl="1"/>
            <a:r>
              <a:rPr lang="en-US" dirty="0"/>
              <a:t>5 single-select with passage about a computing innovation</a:t>
            </a:r>
          </a:p>
          <a:p>
            <a:pPr lvl="1"/>
            <a:r>
              <a:rPr lang="en-US" dirty="0"/>
              <a:t>8 multiple-select multiple-choice</a:t>
            </a:r>
          </a:p>
          <a:p>
            <a:pPr lvl="1"/>
            <a:r>
              <a:rPr lang="en-US" dirty="0"/>
              <a:t>70% of the course weight</a:t>
            </a:r>
          </a:p>
          <a:p>
            <a:pPr lvl="1"/>
            <a:r>
              <a:rPr lang="en-US" dirty="0"/>
              <a:t>120 minutes</a:t>
            </a:r>
          </a:p>
          <a:p>
            <a:r>
              <a:rPr lang="en-US"/>
              <a:t>Questions</a:t>
            </a:r>
          </a:p>
          <a:p>
            <a:pPr lvl="1"/>
            <a:r>
              <a:rPr lang="en-US" dirty="0"/>
              <a:t>Multiple choice</a:t>
            </a:r>
          </a:p>
          <a:p>
            <a:pPr lvl="1"/>
            <a:r>
              <a:rPr lang="en-US" dirty="0"/>
              <a:t>Pseudocode – Exam reference sheet for “code like” questions</a:t>
            </a:r>
          </a:p>
          <a:p>
            <a:pPr lvl="1"/>
            <a:r>
              <a:rPr lang="en-US" dirty="0"/>
              <a:t>Flowcharts</a:t>
            </a:r>
          </a:p>
        </p:txBody>
      </p:sp>
      <p:pic>
        <p:nvPicPr>
          <p:cNvPr id="5" name="Picture 4" descr="Bubble sheet test paper and pencil">
            <a:extLst>
              <a:ext uri="{FF2B5EF4-FFF2-40B4-BE49-F238E27FC236}">
                <a16:creationId xmlns:a16="http://schemas.microsoft.com/office/drawing/2014/main" id="{F93C87EF-F806-2663-3D88-3A9A7AA7E7FB}"/>
              </a:ext>
            </a:extLst>
          </p:cNvPr>
          <p:cNvPicPr>
            <a:picLocks noChangeAspect="1"/>
          </p:cNvPicPr>
          <p:nvPr/>
        </p:nvPicPr>
        <p:blipFill rotWithShape="1">
          <a:blip r:embed="rId2"/>
          <a:srcRect l="45968" r="2" b="2"/>
          <a:stretch/>
        </p:blipFill>
        <p:spPr>
          <a:xfrm>
            <a:off x="8020571" y="2161488"/>
            <a:ext cx="3019646" cy="3632643"/>
          </a:xfrm>
          <a:prstGeom prst="rect">
            <a:avLst/>
          </a:prstGeom>
        </p:spPr>
      </p:pic>
    </p:spTree>
    <p:extLst>
      <p:ext uri="{BB962C8B-B14F-4D97-AF65-F5344CB8AC3E}">
        <p14:creationId xmlns:p14="http://schemas.microsoft.com/office/powerpoint/2010/main" val="3344085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9E6B8-55B2-7B80-2DF6-D001B6FC8662}"/>
              </a:ext>
            </a:extLst>
          </p:cNvPr>
          <p:cNvSpPr>
            <a:spLocks noGrp="1"/>
          </p:cNvSpPr>
          <p:nvPr>
            <p:ph type="title"/>
          </p:nvPr>
        </p:nvSpPr>
        <p:spPr/>
        <p:txBody>
          <a:bodyPr/>
          <a:lstStyle/>
          <a:p>
            <a:r>
              <a:rPr lang="en-US" dirty="0"/>
              <a:t>End-of-course exam</a:t>
            </a:r>
          </a:p>
        </p:txBody>
      </p:sp>
      <p:sp>
        <p:nvSpPr>
          <p:cNvPr id="3" name="Content Placeholder 2">
            <a:extLst>
              <a:ext uri="{FF2B5EF4-FFF2-40B4-BE49-F238E27FC236}">
                <a16:creationId xmlns:a16="http://schemas.microsoft.com/office/drawing/2014/main" id="{8CC28481-A743-1908-0353-5E69C936A3F4}"/>
              </a:ext>
            </a:extLst>
          </p:cNvPr>
          <p:cNvSpPr>
            <a:spLocks noGrp="1"/>
          </p:cNvSpPr>
          <p:nvPr>
            <p:ph idx="1"/>
          </p:nvPr>
        </p:nvSpPr>
        <p:spPr/>
        <p:txBody>
          <a:bodyPr/>
          <a:lstStyle/>
          <a:p>
            <a:r>
              <a:rPr lang="en-US" sz="2400" dirty="0"/>
              <a:t>Preparing</a:t>
            </a:r>
          </a:p>
          <a:p>
            <a:pPr lvl="1"/>
            <a:r>
              <a:rPr lang="en-US" dirty="0"/>
              <a:t>AP Classroom practice questions</a:t>
            </a:r>
          </a:p>
          <a:p>
            <a:pPr lvl="2"/>
            <a:r>
              <a:rPr lang="en-US" dirty="0"/>
              <a:t>Questions can be searched by CTP skills, Big Idea Topics, Enduring Understandings (EU), Learning Objectives (LO), Essential Knowledge (EK)</a:t>
            </a:r>
          </a:p>
          <a:p>
            <a:pPr lvl="2"/>
            <a:r>
              <a:rPr lang="en-US" dirty="0"/>
              <a:t>Questions must be matched to the specific curriculum sequence</a:t>
            </a:r>
          </a:p>
          <a:p>
            <a:pPr lvl="1"/>
            <a:r>
              <a:rPr lang="en-US" dirty="0"/>
              <a:t>AP Classroom practice exams</a:t>
            </a:r>
          </a:p>
          <a:p>
            <a:pPr lvl="1"/>
            <a:r>
              <a:rPr lang="en-US" dirty="0"/>
              <a:t>Prep books and provider sample questions</a:t>
            </a:r>
          </a:p>
          <a:p>
            <a:endParaRPr lang="en-US" dirty="0"/>
          </a:p>
        </p:txBody>
      </p:sp>
    </p:spTree>
    <p:extLst>
      <p:ext uri="{BB962C8B-B14F-4D97-AF65-F5344CB8AC3E}">
        <p14:creationId xmlns:p14="http://schemas.microsoft.com/office/powerpoint/2010/main" val="3260972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41B83-351F-3A1C-5692-2B7ACF800FE7}"/>
              </a:ext>
            </a:extLst>
          </p:cNvPr>
          <p:cNvSpPr>
            <a:spLocks noGrp="1"/>
          </p:cNvSpPr>
          <p:nvPr>
            <p:ph type="title"/>
          </p:nvPr>
        </p:nvSpPr>
        <p:spPr/>
        <p:txBody>
          <a:bodyPr>
            <a:normAutofit/>
          </a:bodyPr>
          <a:lstStyle/>
          <a:p>
            <a:r>
              <a:rPr lang="en-US" dirty="0"/>
              <a:t>Create performance task</a:t>
            </a:r>
          </a:p>
        </p:txBody>
      </p:sp>
      <p:sp>
        <p:nvSpPr>
          <p:cNvPr id="3" name="Content Placeholder 2">
            <a:extLst>
              <a:ext uri="{FF2B5EF4-FFF2-40B4-BE49-F238E27FC236}">
                <a16:creationId xmlns:a16="http://schemas.microsoft.com/office/drawing/2014/main" id="{DAE4CABE-493F-C979-9CDB-D57C922056EA}"/>
              </a:ext>
            </a:extLst>
          </p:cNvPr>
          <p:cNvSpPr>
            <a:spLocks noGrp="1"/>
          </p:cNvSpPr>
          <p:nvPr>
            <p:ph idx="1"/>
          </p:nvPr>
        </p:nvSpPr>
        <p:spPr>
          <a:xfrm>
            <a:off x="5063613" y="2286000"/>
            <a:ext cx="6703271" cy="4023360"/>
          </a:xfrm>
        </p:spPr>
        <p:txBody>
          <a:bodyPr>
            <a:normAutofit fontScale="92500" lnSpcReduction="20000"/>
          </a:bodyPr>
          <a:lstStyle/>
          <a:p>
            <a:r>
              <a:rPr lang="en-US" sz="2000" dirty="0"/>
              <a:t>30% of the course weight</a:t>
            </a:r>
          </a:p>
          <a:p>
            <a:pPr lvl="1"/>
            <a:r>
              <a:rPr lang="en-US" sz="2000" dirty="0"/>
              <a:t>Scored by a “reader” at the annual AP Reading in June</a:t>
            </a:r>
          </a:p>
          <a:p>
            <a:pPr marL="128016" lvl="1" indent="0">
              <a:buNone/>
            </a:pPr>
            <a:endParaRPr lang="en-US" sz="2000" dirty="0"/>
          </a:p>
          <a:p>
            <a:r>
              <a:rPr lang="en-US" sz="2000" dirty="0"/>
              <a:t>Students develop a program or application using any programming language</a:t>
            </a:r>
          </a:p>
          <a:p>
            <a:r>
              <a:rPr lang="en-US" sz="2000" dirty="0"/>
              <a:t>12 hours (720 minutes) of in class time required</a:t>
            </a:r>
          </a:p>
          <a:p>
            <a:r>
              <a:rPr lang="en-US" sz="2000" dirty="0"/>
              <a:t>Students submit</a:t>
            </a:r>
          </a:p>
          <a:p>
            <a:pPr lvl="1"/>
            <a:r>
              <a:rPr lang="en-US" sz="2000" dirty="0"/>
              <a:t>A video demonstrating the functionality of their program/application</a:t>
            </a:r>
          </a:p>
          <a:p>
            <a:pPr lvl="1"/>
            <a:r>
              <a:rPr lang="en-US" sz="2000" dirty="0"/>
              <a:t>A pdf of the source code</a:t>
            </a:r>
          </a:p>
          <a:p>
            <a:pPr lvl="1"/>
            <a:r>
              <a:rPr lang="en-US" sz="2000" dirty="0"/>
              <a:t>Responses to a set of prompts that ask student to analyze their work</a:t>
            </a:r>
          </a:p>
        </p:txBody>
      </p:sp>
      <p:pic>
        <p:nvPicPr>
          <p:cNvPr id="7" name="Graphic 6" descr="Laptop with solid fill">
            <a:extLst>
              <a:ext uri="{FF2B5EF4-FFF2-40B4-BE49-F238E27FC236}">
                <a16:creationId xmlns:a16="http://schemas.microsoft.com/office/drawing/2014/main" id="{05E9692A-2393-85A0-956A-E09BF45704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107504" y="2386051"/>
            <a:ext cx="3448851" cy="3448851"/>
          </a:xfrm>
          <a:prstGeom prst="rect">
            <a:avLst/>
          </a:prstGeom>
        </p:spPr>
      </p:pic>
    </p:spTree>
    <p:extLst>
      <p:ext uri="{BB962C8B-B14F-4D97-AF65-F5344CB8AC3E}">
        <p14:creationId xmlns:p14="http://schemas.microsoft.com/office/powerpoint/2010/main" val="11407357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Savon</Template>
  <TotalTime>264</TotalTime>
  <Words>1652</Words>
  <Application>Microsoft Office PowerPoint</Application>
  <PresentationFormat>Widescreen</PresentationFormat>
  <Paragraphs>187</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Savon</vt:lpstr>
      <vt:lpstr>Teaching computer science principles as an ap course   Preparing for the AP CSP exam</vt:lpstr>
      <vt:lpstr>Understanding AP  Computer Science Principles</vt:lpstr>
      <vt:lpstr>Computational Thinking Practices</vt:lpstr>
      <vt:lpstr>Big Ideas</vt:lpstr>
      <vt:lpstr>The CSP framework</vt:lpstr>
      <vt:lpstr>The exam</vt:lpstr>
      <vt:lpstr>End-of-course exam</vt:lpstr>
      <vt:lpstr>End-of-course exam</vt:lpstr>
      <vt:lpstr>Create performance task</vt:lpstr>
      <vt:lpstr>Preparing - resources</vt:lpstr>
      <vt:lpstr>The program – Row 1</vt:lpstr>
      <vt:lpstr>Tips for row 1 – Practice purpose</vt:lpstr>
      <vt:lpstr>Using a list – Row 2</vt:lpstr>
      <vt:lpstr>Lists reduce complexity – Row 3</vt:lpstr>
      <vt:lpstr>Tips for row 3 – complexity from the beginning</vt:lpstr>
      <vt:lpstr>Function with parameters – Row 4</vt:lpstr>
      <vt:lpstr>Row 4</vt:lpstr>
      <vt:lpstr>Algorithm analysis – Row 5</vt:lpstr>
      <vt:lpstr>Inputs decide outputs – Row 6</vt:lpstr>
      <vt:lpstr>Inputs decide outputs – Row 6</vt:lpstr>
      <vt:lpstr>Tips for row 6</vt:lpstr>
      <vt:lpstr>The most important tip</vt:lpstr>
      <vt:lpstr>Links</vt:lpstr>
      <vt:lpstr>Stats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Teaching computer science principles as an ap course  Preparing for the AP CSP exam</dc:title>
  <dc:creator>Perla Weaver</dc:creator>
  <cp:lastModifiedBy>Perla Weaver</cp:lastModifiedBy>
  <cp:revision>2</cp:revision>
  <dcterms:created xsi:type="dcterms:W3CDTF">2023-06-23T20:17:47Z</dcterms:created>
  <dcterms:modified xsi:type="dcterms:W3CDTF">2023-06-24T14:04:20Z</dcterms:modified>
</cp:coreProperties>
</file>