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</p:sldMasterIdLst>
  <p:notesMasterIdLst>
    <p:notesMasterId r:id="rId16"/>
  </p:notesMasterIdLst>
  <p:sldIdLst>
    <p:sldId id="282" r:id="rId4"/>
    <p:sldId id="256" r:id="rId5"/>
    <p:sldId id="299" r:id="rId6"/>
    <p:sldId id="290" r:id="rId7"/>
    <p:sldId id="285" r:id="rId8"/>
    <p:sldId id="264" r:id="rId9"/>
    <p:sldId id="265" r:id="rId10"/>
    <p:sldId id="270" r:id="rId11"/>
    <p:sldId id="291" r:id="rId12"/>
    <p:sldId id="300" r:id="rId13"/>
    <p:sldId id="301" r:id="rId14"/>
    <p:sldId id="302" r:id="rId15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96" y="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BA8CD-C805-2146-9A62-F678189E1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9E0A0-D53E-9A47-8C95-B253C3ED20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6009FE8-959D-4EDE-ACDA-3D5F26A12100}" type="datetimeFigureOut">
              <a:rPr lang="en-US"/>
              <a:pPr>
                <a:defRPr/>
              </a:pPr>
              <a:t>7/27/2023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95F9F1-5492-C141-9676-3335AB903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73E34E-EC64-AB42-972B-387BD57E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0783-6041-DA43-917B-ADF081605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2B4B-BDD2-154D-9D99-7BE269CEA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3AB3BC7-B786-44AF-A06B-F07E016F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4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69180-C720-4BC4-AA21-E8AC181A51F4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4B7A-6045-441B-BC26-B03544170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35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1642-E3B9-4E85-B04D-154C839E4CA3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3D6FD-2D12-453F-9184-80A6A5718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76508-6DB8-4315-A6BB-864780B0F8C7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1F28-1BEC-4EF2-8E84-D89A49CD0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B5F0-AAF3-4661-9458-8B33EC953E42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E8C9-D8A7-403A-8230-6C3B34703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AA55-2B8F-4BEE-9D7B-F2B64EFAC5A4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FA6F-C3C2-4ABA-9011-064C1905F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3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B0F0-3E01-49C3-A8AE-EA09FD198AB6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2791-61D1-46F3-9E74-E6FB45665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EF4F-3083-487F-8FC9-FEA9A5F99983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3CD4-3D72-44F3-AD45-51E01B69E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80FD-2E3E-4EF9-95EB-8132D37619A3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288C5-3E32-4AE2-9C35-9C002EFD5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9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6759-D5DA-48E6-8AD4-E819E9369BC8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43CD-DBFD-4FB6-A66A-D0A87D67B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1593-F173-4C4B-B48A-7AD99358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CE8-D2CC-44FC-9582-8A689D947F28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1FE8-4A8A-1341-88A1-E790677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36E3-259E-C64E-9D68-B4CB381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E59F7-D452-419C-A824-4FA6950777F8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F411-40D0-45CC-9149-E4379F5ECFF6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6659E-717B-45FA-B899-876F3DE13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3245912-8307-4D22-97AC-816C8E9758A3}" type="datetimeFigureOut">
              <a:rPr lang="en-US" altLang="en-US"/>
              <a:pPr>
                <a:defRPr/>
              </a:pPr>
              <a:t>7/27/2023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A6A46F-E124-4ECF-AA6A-245C38F0B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" name="Picture 2" descr="A picture containing text, circle, logo, screenshot&#10;&#10;Description automatically generated">
            <a:extLst>
              <a:ext uri="{FF2B5EF4-FFF2-40B4-BE49-F238E27FC236}">
                <a16:creationId xmlns:a16="http://schemas.microsoft.com/office/drawing/2014/main" id="{1A62AD37-F051-843D-E3E7-6571D96020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05994" y="3588333"/>
            <a:ext cx="761611" cy="761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612" r:id="rId1"/>
    <p:sldLayoutId id="2147493613" r:id="rId2"/>
    <p:sldLayoutId id="2147493614" r:id="rId3"/>
    <p:sldLayoutId id="2147493615" r:id="rId4"/>
    <p:sldLayoutId id="2147493616" r:id="rId5"/>
    <p:sldLayoutId id="2147493617" r:id="rId6"/>
    <p:sldLayoutId id="2147493618" r:id="rId7"/>
    <p:sldLayoutId id="2147493622" r:id="rId8"/>
    <p:sldLayoutId id="2147493619" r:id="rId9"/>
    <p:sldLayoutId id="2147493620" r:id="rId10"/>
    <p:sldLayoutId id="21474936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1593522"/>
            <a:ext cx="8158655" cy="1482187"/>
          </a:xfrm>
        </p:spPr>
        <p:txBody>
          <a:bodyPr/>
          <a:lstStyle/>
          <a:p>
            <a:r>
              <a:rPr lang="en-US" dirty="0"/>
              <a:t>Reading Time</a:t>
            </a:r>
            <a:br>
              <a:rPr lang="en-US" dirty="0"/>
            </a:br>
            <a:r>
              <a:rPr lang="en-US" sz="2800" dirty="0"/>
              <a:t>Go over paper and review</a:t>
            </a:r>
            <a:br>
              <a:rPr lang="en-US" sz="2800" dirty="0"/>
            </a:br>
            <a:r>
              <a:rPr lang="en-US" sz="2800" dirty="0"/>
              <a:t>Discussion starts at 1:15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2CEC1-D0AD-5F49-1BDD-94E487B2B3CA}"/>
              </a:ext>
            </a:extLst>
          </p:cNvPr>
          <p:cNvSpPr txBox="1"/>
          <p:nvPr/>
        </p:nvSpPr>
        <p:spPr>
          <a:xfrm>
            <a:off x="892755" y="4845378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https://teach2impact.com/2020/07/19/the-story-of-normal-distribution-of-grades/</a:t>
            </a:r>
          </a:p>
        </p:txBody>
      </p:sp>
    </p:spTree>
    <p:extLst>
      <p:ext uri="{BB962C8B-B14F-4D97-AF65-F5344CB8AC3E}">
        <p14:creationId xmlns:p14="http://schemas.microsoft.com/office/powerpoint/2010/main" val="312953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80C3-3D7B-A11C-FA33-8EB7B003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44" y="206395"/>
            <a:ext cx="8158655" cy="480301"/>
          </a:xfrm>
        </p:spPr>
        <p:txBody>
          <a:bodyPr/>
          <a:lstStyle/>
          <a:p>
            <a:r>
              <a:rPr lang="en-US" sz="3600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94EC-BA19-06AF-F426-034BCBBA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636" y="921023"/>
            <a:ext cx="7656163" cy="3846421"/>
          </a:xfrm>
        </p:spPr>
        <p:txBody>
          <a:bodyPr/>
          <a:lstStyle/>
          <a:p>
            <a:r>
              <a:rPr lang="en-US" sz="1200" dirty="0"/>
              <a:t>The study collected data from 1, 028 students over seven semesters in a large introductory computer science course in the US</a:t>
            </a:r>
          </a:p>
          <a:p>
            <a:endParaRPr lang="en-US" sz="1200" dirty="0"/>
          </a:p>
          <a:p>
            <a:r>
              <a:rPr lang="en-US" sz="1200" dirty="0"/>
              <a:t>The results show a significant negative impact on student’s study habits resulting in lower quality studying</a:t>
            </a:r>
          </a:p>
          <a:p>
            <a:endParaRPr lang="en-US" sz="1200" dirty="0"/>
          </a:p>
          <a:p>
            <a:r>
              <a:rPr lang="en-US" sz="1200" dirty="0"/>
              <a:t>The results also show that students studied less frequently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These regression results indicate that the pandemic negatively affected the quantity (studying amount) and the quality of studying (spacing) in this course, which may have a lasting impact on the students’ education.</a:t>
            </a:r>
          </a:p>
          <a:p>
            <a:endParaRPr lang="en-US" sz="1200" dirty="0"/>
          </a:p>
          <a:p>
            <a:r>
              <a:rPr lang="en-US" sz="1200" dirty="0"/>
              <a:t>Additional studies will have to be conducted to determine why this occurred and if it as prevalent in advanced level CSE courses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17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9BC5-31AF-16FC-07BA-13B14C25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72" y="343172"/>
            <a:ext cx="8158655" cy="480301"/>
          </a:xfrm>
        </p:spPr>
        <p:txBody>
          <a:bodyPr/>
          <a:lstStyle/>
          <a:p>
            <a:r>
              <a:rPr lang="en-US" sz="3600" dirty="0"/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575D-F383-1018-32E0-393E72A9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8" y="1090347"/>
            <a:ext cx="7508929" cy="3301453"/>
          </a:xfrm>
        </p:spPr>
        <p:txBody>
          <a:bodyPr/>
          <a:lstStyle/>
          <a:p>
            <a:r>
              <a:rPr lang="en-US" sz="1400" dirty="0"/>
              <a:t>Just a study of raw data, no causes could be determined, or participants interviewed</a:t>
            </a:r>
          </a:p>
          <a:p>
            <a:endParaRPr lang="en-US" sz="1400" dirty="0"/>
          </a:p>
          <a:p>
            <a:r>
              <a:rPr lang="en-US" sz="1400" dirty="0"/>
              <a:t>Limited Regression Models: Only two models were used, additional models could have been useful to theorize about the potential causes</a:t>
            </a:r>
          </a:p>
          <a:p>
            <a:endParaRPr lang="en-US" sz="1400" dirty="0"/>
          </a:p>
          <a:p>
            <a:r>
              <a:rPr lang="en-US" sz="1400" dirty="0"/>
              <a:t>Low diversity: Vast majority (over 75 percent) of data is from White and Asian students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679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1C7-AE80-6318-7F64-88D8B588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44" y="2331599"/>
            <a:ext cx="8158655" cy="480301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4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E5019-11BF-1F4E-A4C8-C5EFE64D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409" y="2914650"/>
            <a:ext cx="6400800" cy="13144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YeckehZaare, Grot, Dimovski, Pollock, Fox (2022)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https://dl-acm-org.er.lib.k-state.edu/doi/10.1145/3478431.3499313</a:t>
            </a:r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1043609" y="1598613"/>
            <a:ext cx="7772400" cy="1101725"/>
          </a:xfrm>
        </p:spPr>
        <p:txBody>
          <a:bodyPr/>
          <a:lstStyle/>
          <a:p>
            <a:r>
              <a:rPr lang="en-US" altLang="en-US" sz="2800" dirty="0">
                <a:latin typeface="Lucida Sans" panose="020B0602030504020204" pitchFamily="34" charset="0"/>
                <a:cs typeface="Lucida Sans" panose="020B0602030504020204" pitchFamily="34" charset="0"/>
              </a:rPr>
              <a:t>Another Victim of COVID-19: Computer Science Education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60E78-92C9-EEA4-A27B-BBF27F30A55E}"/>
              </a:ext>
            </a:extLst>
          </p:cNvPr>
          <p:cNvSpPr txBox="1"/>
          <p:nvPr/>
        </p:nvSpPr>
        <p:spPr>
          <a:xfrm>
            <a:off x="892755" y="4845378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All information from paper listed above unless otherwise cited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E8D2-955D-235A-0537-59841011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CF53-6B7A-9B31-5A67-812AF6B2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858" y="1292772"/>
            <a:ext cx="7384942" cy="233383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Literature review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Research Questions for Current Study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Methods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Results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Summary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8236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C22B-D71E-06FC-3F75-CC481AA9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44" y="343172"/>
            <a:ext cx="8158655" cy="480301"/>
          </a:xfrm>
        </p:spPr>
        <p:txBody>
          <a:bodyPr/>
          <a:lstStyle/>
          <a:p>
            <a:r>
              <a:rPr lang="en-US" sz="3600" dirty="0"/>
              <a:t>Literature 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88EB-CDC3-CC39-4668-876E7DE5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142" y="1292772"/>
            <a:ext cx="7560768" cy="3301453"/>
          </a:xfrm>
        </p:spPr>
        <p:txBody>
          <a:bodyPr/>
          <a:lstStyle/>
          <a:p>
            <a:r>
              <a:rPr lang="en-US" sz="1200" dirty="0"/>
              <a:t>Prior literature shows that study habits significantly impact learning and skill development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When universities transitioned to remote learning because of the COVID-19 pandemic, many students struggled to maintain their study habits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However, no studies exist on the effect of the pandemic on computer science students learning and study habits </a:t>
            </a:r>
          </a:p>
          <a:p>
            <a:endParaRPr lang="en-US" sz="1200" dirty="0"/>
          </a:p>
          <a:p>
            <a:r>
              <a:rPr lang="en-US" sz="1200" dirty="0"/>
              <a:t>Spacing, or the idea of distributing studying over multiple sessions, has shown to have a positive impact on student performance in computer science courses</a:t>
            </a:r>
          </a:p>
          <a:p>
            <a:endParaRPr lang="en-US" sz="1200" dirty="0"/>
          </a:p>
          <a:p>
            <a:r>
              <a:rPr lang="en-US" sz="1200" dirty="0"/>
              <a:t>CSE was affected in some ways by the pandemic, but it is unclear how the study habits of these students changed.</a:t>
            </a:r>
          </a:p>
        </p:txBody>
      </p:sp>
    </p:spTree>
    <p:extLst>
      <p:ext uri="{BB962C8B-B14F-4D97-AF65-F5344CB8AC3E}">
        <p14:creationId xmlns:p14="http://schemas.microsoft.com/office/powerpoint/2010/main" val="400384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ACE5-7834-1F58-6523-423EC0F9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6" y="348712"/>
            <a:ext cx="8951868" cy="790413"/>
          </a:xfrm>
        </p:spPr>
        <p:txBody>
          <a:bodyPr/>
          <a:lstStyle/>
          <a:p>
            <a:r>
              <a:rPr lang="en-US" sz="3400" dirty="0"/>
              <a:t>Research Questions for Current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E8EF-E7CD-9D6F-EC39-42E16F39F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81" y="1139125"/>
            <a:ext cx="7811146" cy="347937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What is the average effect of the pandemic on a student’s overall number of interactions with the eBook?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What is the average effect of the pandemic on a student’s spacing over one extra day while maintaining the same overall number of interactions with the eBook?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dirty="0"/>
              <a:t>Goal: to better understand how the pandemic has affected students’ learning, regardless</a:t>
            </a:r>
          </a:p>
          <a:p>
            <a:pPr marL="0" indent="0">
              <a:buNone/>
            </a:pPr>
            <a:r>
              <a:rPr lang="en-US" sz="1200" dirty="0"/>
              <a:t>of their self-evaluations or exam grades. 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399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9DF2-C7F7-0AD6-CD69-F0423510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67"/>
            <a:ext cx="7886700" cy="465745"/>
          </a:xfrm>
        </p:spPr>
        <p:txBody>
          <a:bodyPr/>
          <a:lstStyle/>
          <a:p>
            <a:r>
              <a:rPr lang="en-US" sz="3600" dirty="0"/>
              <a:t>Methods: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1006-16DC-6434-D2F8-3258BAAF6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404" y="937705"/>
            <a:ext cx="7562204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Total Participants: </a:t>
            </a:r>
            <a:r>
              <a:rPr lang="en-US" sz="1200" dirty="0"/>
              <a:t>1028 students who were enrolled in a large, introductory computer science course at an unspecified university.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Gender Distribution: </a:t>
            </a:r>
            <a:r>
              <a:rPr lang="en-US" sz="1200" dirty="0"/>
              <a:t>481 men (46.8%); 547 women (53.2%)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Academic Level: </a:t>
            </a:r>
            <a:r>
              <a:rPr lang="en-US" sz="1200" dirty="0"/>
              <a:t>158 freshmen, 454 sophomores, 198 juniors, 218 seniors</a:t>
            </a:r>
            <a:endParaRPr lang="en-US" sz="12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7030A0"/>
                </a:solidFill>
              </a:rPr>
              <a:t>Course Content: </a:t>
            </a:r>
            <a:r>
              <a:rPr lang="en-US" sz="1200" dirty="0"/>
              <a:t>This class covers a range of computer science topics including the</a:t>
            </a:r>
          </a:p>
          <a:p>
            <a:pPr marL="0" indent="0">
              <a:buNone/>
            </a:pPr>
            <a:r>
              <a:rPr lang="en-US" sz="1200" dirty="0"/>
              <a:t>basics of redundancy compression, open-source software development, data retrieval, manipulation, and storage.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002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9961-6C09-353C-2621-F9BE6449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1060"/>
            <a:ext cx="7886700" cy="465745"/>
          </a:xfrm>
        </p:spPr>
        <p:txBody>
          <a:bodyPr/>
          <a:lstStyle/>
          <a:p>
            <a:r>
              <a:rPr lang="en-US" sz="3600" dirty="0"/>
              <a:t>Methods: Semester Breakdown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BDE41-D6A2-7F60-D80D-09CE1573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82" y="626805"/>
            <a:ext cx="6620547" cy="37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2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EAD86E-0AF6-F406-6417-D7FD97F7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17" y="828210"/>
            <a:ext cx="6362700" cy="3971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80D5B-984E-C756-1DDF-99B6C890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29323"/>
            <a:ext cx="9144000" cy="4803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RESULTS: Regression data for both 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93B24-E2BA-69EE-1528-FE562F09D01B}"/>
              </a:ext>
            </a:extLst>
          </p:cNvPr>
          <p:cNvSpPr/>
          <p:nvPr/>
        </p:nvSpPr>
        <p:spPr>
          <a:xfrm>
            <a:off x="2597789" y="1270861"/>
            <a:ext cx="581187" cy="2800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B9311A-6FC5-D8A1-8012-5284A82C377F}"/>
              </a:ext>
            </a:extLst>
          </p:cNvPr>
          <p:cNvSpPr/>
          <p:nvPr/>
        </p:nvSpPr>
        <p:spPr>
          <a:xfrm>
            <a:off x="2256298" y="1350268"/>
            <a:ext cx="193725" cy="121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65C90-BACE-DEB2-8AA1-06664804E764}"/>
              </a:ext>
            </a:extLst>
          </p:cNvPr>
          <p:cNvSpPr/>
          <p:nvPr/>
        </p:nvSpPr>
        <p:spPr>
          <a:xfrm>
            <a:off x="3489703" y="1270860"/>
            <a:ext cx="667359" cy="2800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B4F3E93-F56A-6A37-726D-16BAA5704566}"/>
              </a:ext>
            </a:extLst>
          </p:cNvPr>
          <p:cNvSpPr/>
          <p:nvPr/>
        </p:nvSpPr>
        <p:spPr>
          <a:xfrm>
            <a:off x="3229879" y="1337085"/>
            <a:ext cx="193725" cy="121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063151-823D-772F-64E8-7C3702F67FB0}"/>
              </a:ext>
            </a:extLst>
          </p:cNvPr>
          <p:cNvSpPr/>
          <p:nvPr/>
        </p:nvSpPr>
        <p:spPr>
          <a:xfrm>
            <a:off x="5058046" y="1222603"/>
            <a:ext cx="650930" cy="235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07DE-B36C-993F-891C-33B1ED5A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72" y="95128"/>
            <a:ext cx="8158655" cy="480301"/>
          </a:xfrm>
        </p:spPr>
        <p:txBody>
          <a:bodyPr/>
          <a:lstStyle/>
          <a:p>
            <a:r>
              <a:rPr lang="en-US" sz="3600" dirty="0"/>
              <a:t>Results: Model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A062-771B-3C48-DCED-89DE8862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14" y="804575"/>
            <a:ext cx="7660560" cy="4243797"/>
          </a:xfrm>
        </p:spPr>
        <p:txBody>
          <a:bodyPr/>
          <a:lstStyle/>
          <a:p>
            <a:r>
              <a:rPr lang="en-US" sz="1600" dirty="0"/>
              <a:t>Regression results indicate that, during the pandemic, on average, students had 3,376.30 fewer interactions with the eBook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Students also distributed their studying on 16.35 fewer days of the semester</a:t>
            </a:r>
          </a:p>
          <a:p>
            <a:endParaRPr lang="en-US" sz="1600" dirty="0"/>
          </a:p>
          <a:p>
            <a:r>
              <a:rPr lang="en-US" sz="1600" dirty="0"/>
              <a:t>As for the winter semesters, These results show that, on average, students had 1, 345.87 fewer eBook interactions and distributed their studying on 2.36 fewer days</a:t>
            </a:r>
          </a:p>
          <a:p>
            <a:endParaRPr lang="en-US" sz="1600" dirty="0"/>
          </a:p>
          <a:p>
            <a:r>
              <a:rPr lang="en-US" sz="1600" dirty="0"/>
              <a:t>We can clearly observe a significant decrease in the quantity (amount) and quality (spacing) of studying during the pandemic.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509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615</Words>
  <Application>Microsoft Office PowerPoint</Application>
  <PresentationFormat>On-screen Show (16:9)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Sans</vt:lpstr>
      <vt:lpstr>Office Theme</vt:lpstr>
      <vt:lpstr>Reading Time Go over paper and review Discussion starts at 1:15</vt:lpstr>
      <vt:lpstr>Another Victim of COVID-19: Computer Science Education</vt:lpstr>
      <vt:lpstr>Outline:</vt:lpstr>
      <vt:lpstr>Literature review:</vt:lpstr>
      <vt:lpstr>Research Questions for Current Study:</vt:lpstr>
      <vt:lpstr>Methods: Participants</vt:lpstr>
      <vt:lpstr>Methods: Semester Breakdown</vt:lpstr>
      <vt:lpstr>RESULTS: Regression data for both models</vt:lpstr>
      <vt:lpstr>Results: Model Conclusions</vt:lpstr>
      <vt:lpstr>Summary:</vt:lpstr>
      <vt:lpstr>Limitations: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Zach Berard</cp:lastModifiedBy>
  <cp:revision>65</cp:revision>
  <cp:lastPrinted>2016-05-09T13:04:25Z</cp:lastPrinted>
  <dcterms:created xsi:type="dcterms:W3CDTF">2010-04-12T23:12:02Z</dcterms:created>
  <dcterms:modified xsi:type="dcterms:W3CDTF">2023-07-27T23:05:21Z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