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34"/>
  </p:notesMasterIdLst>
  <p:sldIdLst>
    <p:sldId id="282" r:id="rId4"/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30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87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F74E3137-B7D4-4095-BFFB-AD13AA3415C0}"/>
    <pc:docChg chg="custSel delSld modSld">
      <pc:chgData name="Russell Feldhausen" userId="6cf4ad38-1871-4fbd-a4f6-c7e04f285f14" providerId="ADAL" clId="{F74E3137-B7D4-4095-BFFB-AD13AA3415C0}" dt="2023-06-15T19:30:06.738" v="43" actId="20577"/>
      <pc:docMkLst>
        <pc:docMk/>
      </pc:docMkLst>
      <pc:sldChg chg="modSp mod">
        <pc:chgData name="Russell Feldhausen" userId="6cf4ad38-1871-4fbd-a4f6-c7e04f285f14" providerId="ADAL" clId="{F74E3137-B7D4-4095-BFFB-AD13AA3415C0}" dt="2023-06-15T19:30:06.738" v="43" actId="20577"/>
        <pc:sldMkLst>
          <pc:docMk/>
          <pc:sldMk cId="0" sldId="256"/>
        </pc:sldMkLst>
        <pc:spChg chg="mod">
          <ac:chgData name="Russell Feldhausen" userId="6cf4ad38-1871-4fbd-a4f6-c7e04f285f14" providerId="ADAL" clId="{F74E3137-B7D4-4095-BFFB-AD13AA3415C0}" dt="2023-06-15T19:30:06.738" v="43" actId="20577"/>
          <ac:spMkLst>
            <pc:docMk/>
            <pc:sldMk cId="0" sldId="256"/>
            <ac:spMk id="3" creationId="{C57E5019-11BF-1F4E-A4C8-C5EFE64DBC00}"/>
          </ac:spMkLst>
        </pc:spChg>
        <pc:spChg chg="mod">
          <ac:chgData name="Russell Feldhausen" userId="6cf4ad38-1871-4fbd-a4f6-c7e04f285f14" providerId="ADAL" clId="{F74E3137-B7D4-4095-BFFB-AD13AA3415C0}" dt="2023-06-15T19:29:41.468" v="5" actId="20577"/>
          <ac:spMkLst>
            <pc:docMk/>
            <pc:sldMk cId="0" sldId="256"/>
            <ac:spMk id="14339" creationId="{00000000-0000-0000-0000-000000000000}"/>
          </ac:spMkLst>
        </pc:spChg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6021039" sldId="25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381097783" sldId="25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913112215" sldId="25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871169894" sldId="26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865422922" sldId="26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75959927" sldId="26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485493585" sldId="26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775807576" sldId="26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320565293" sldId="26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5217831" sldId="26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1869559" sldId="26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820341081" sldId="26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15746734" sldId="26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00755987" sldId="27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921881646" sldId="271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401750118" sldId="272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46120346" sldId="273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599589142" sldId="274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528812078" sldId="275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2784222051" sldId="276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423577264" sldId="277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3990395899" sldId="278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854001202" sldId="279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111509983" sldId="280"/>
        </pc:sldMkLst>
      </pc:sldChg>
      <pc:sldChg chg="del">
        <pc:chgData name="Russell Feldhausen" userId="6cf4ad38-1871-4fbd-a4f6-c7e04f285f14" providerId="ADAL" clId="{F74E3137-B7D4-4095-BFFB-AD13AA3415C0}" dt="2023-06-15T19:29:37.665" v="0" actId="47"/>
        <pc:sldMkLst>
          <pc:docMk/>
          <pc:sldMk cId="1994496002" sldId="281"/>
        </pc:sldMkLst>
      </pc:sldChg>
    </pc:docChg>
  </pc:docChgLst>
  <pc:docChgLst>
    <pc:chgData name="Russell Feldhausen" userId="6cf4ad38-1871-4fbd-a4f6-c7e04f285f14" providerId="ADAL" clId="{A5E7BBDF-38D8-489F-B903-977341295D78}"/>
    <pc:docChg chg="undo custSel addSld delSld modSld sldOrd">
      <pc:chgData name="Russell Feldhausen" userId="6cf4ad38-1871-4fbd-a4f6-c7e04f285f14" providerId="ADAL" clId="{A5E7BBDF-38D8-489F-B903-977341295D78}" dt="2023-06-09T18:08:20.821" v="716" actId="255"/>
      <pc:docMkLst>
        <pc:docMk/>
      </pc:docMkLst>
      <pc:sldChg chg="modSp add mod">
        <pc:chgData name="Russell Feldhausen" userId="6cf4ad38-1871-4fbd-a4f6-c7e04f285f14" providerId="ADAL" clId="{A5E7BBDF-38D8-489F-B903-977341295D78}" dt="2023-06-09T14:45:15.681" v="347" actId="20577"/>
        <pc:sldMkLst>
          <pc:docMk/>
          <pc:sldMk cId="1111509983" sldId="280"/>
        </pc:sldMkLst>
        <pc:spChg chg="mod">
          <ac:chgData name="Russell Feldhausen" userId="6cf4ad38-1871-4fbd-a4f6-c7e04f285f14" providerId="ADAL" clId="{A5E7BBDF-38D8-489F-B903-977341295D78}" dt="2023-06-09T14:45:15.681" v="347" actId="20577"/>
          <ac:spMkLst>
            <pc:docMk/>
            <pc:sldMk cId="1111509983" sldId="280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3:16.392" v="19" actId="20577"/>
          <ac:spMkLst>
            <pc:docMk/>
            <pc:sldMk cId="1111509983" sldId="280"/>
            <ac:spMk id="1033" creationId="{E71E4280-E374-C93C-60EA-5AE4C7ED8BBF}"/>
          </ac:spMkLst>
        </pc:spChg>
      </pc:sldChg>
      <pc:sldChg chg="new del">
        <pc:chgData name="Russell Feldhausen" userId="6cf4ad38-1871-4fbd-a4f6-c7e04f285f14" providerId="ADAL" clId="{A5E7BBDF-38D8-489F-B903-977341295D78}" dt="2023-06-09T14:43:08.529" v="1" actId="2696"/>
        <pc:sldMkLst>
          <pc:docMk/>
          <pc:sldMk cId="3854412515" sldId="280"/>
        </pc:sldMkLst>
      </pc:sldChg>
      <pc:sldChg chg="modSp add mod">
        <pc:chgData name="Russell Feldhausen" userId="6cf4ad38-1871-4fbd-a4f6-c7e04f285f14" providerId="ADAL" clId="{A5E7BBDF-38D8-489F-B903-977341295D78}" dt="2023-06-09T14:48:28.408" v="606" actId="15"/>
        <pc:sldMkLst>
          <pc:docMk/>
          <pc:sldMk cId="1994496002" sldId="281"/>
        </pc:sldMkLst>
        <pc:spChg chg="mod">
          <ac:chgData name="Russell Feldhausen" userId="6cf4ad38-1871-4fbd-a4f6-c7e04f285f14" providerId="ADAL" clId="{A5E7BBDF-38D8-489F-B903-977341295D78}" dt="2023-06-09T14:48:28.408" v="606" actId="15"/>
          <ac:spMkLst>
            <pc:docMk/>
            <pc:sldMk cId="1994496002" sldId="281"/>
            <ac:spMk id="2" creationId="{5F46A71C-DF3B-B358-9BB1-8A96034AB822}"/>
          </ac:spMkLst>
        </pc:spChg>
        <pc:spChg chg="mod">
          <ac:chgData name="Russell Feldhausen" userId="6cf4ad38-1871-4fbd-a4f6-c7e04f285f14" providerId="ADAL" clId="{A5E7BBDF-38D8-489F-B903-977341295D78}" dt="2023-06-09T14:45:57.504" v="361" actId="20577"/>
          <ac:spMkLst>
            <pc:docMk/>
            <pc:sldMk cId="1994496002" sldId="281"/>
            <ac:spMk id="1033" creationId="{E71E4280-E374-C93C-60EA-5AE4C7ED8BBF}"/>
          </ac:spMkLst>
        </pc:spChg>
      </pc:sldChg>
      <pc:sldChg chg="addSp delSp modSp add mod ord">
        <pc:chgData name="Russell Feldhausen" userId="6cf4ad38-1871-4fbd-a4f6-c7e04f285f14" providerId="ADAL" clId="{A5E7BBDF-38D8-489F-B903-977341295D78}" dt="2023-06-09T18:08:20.821" v="716" actId="255"/>
        <pc:sldMkLst>
          <pc:docMk/>
          <pc:sldMk cId="3129535240" sldId="282"/>
        </pc:sldMkLst>
        <pc:spChg chg="add del mod">
          <ac:chgData name="Russell Feldhausen" userId="6cf4ad38-1871-4fbd-a4f6-c7e04f285f14" providerId="ADAL" clId="{A5E7BBDF-38D8-489F-B903-977341295D78}" dt="2023-06-09T18:07:41.069" v="612" actId="478"/>
          <ac:spMkLst>
            <pc:docMk/>
            <pc:sldMk cId="3129535240" sldId="282"/>
            <ac:spMk id="2" creationId="{1F8B566F-774D-E4E1-862C-84637CBEA7F6}"/>
          </ac:spMkLst>
        </pc:spChg>
        <pc:spChg chg="mod">
          <ac:chgData name="Russell Feldhausen" userId="6cf4ad38-1871-4fbd-a4f6-c7e04f285f14" providerId="ADAL" clId="{A5E7BBDF-38D8-489F-B903-977341295D78}" dt="2023-06-09T18:08:20.821" v="716" actId="255"/>
          <ac:spMkLst>
            <pc:docMk/>
            <pc:sldMk cId="3129535240" sldId="282"/>
            <ac:spMk id="1033" creationId="{E71E4280-E374-C93C-60EA-5AE4C7ED8BBF}"/>
          </ac:spMkLst>
        </pc:spChg>
        <pc:picChg chg="del mod">
          <ac:chgData name="Russell Feldhausen" userId="6cf4ad38-1871-4fbd-a4f6-c7e04f285f14" providerId="ADAL" clId="{A5E7BBDF-38D8-489F-B903-977341295D78}" dt="2023-06-09T18:07:39.086" v="611" actId="478"/>
          <ac:picMkLst>
            <pc:docMk/>
            <pc:sldMk cId="3129535240" sldId="282"/>
            <ac:picMk id="1028" creationId="{41CBE244-5201-CC89-ECEB-E617BC50E9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9/13/2023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68813.360012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2:45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Gender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Registrar: Male, Female, Trans Male / Trans Man, Trans Female / Trans Woman, Genderqueer / Gender Non-Conforming, Decline to State, Self Describe</a:t>
            </a:r>
          </a:p>
          <a:p>
            <a:r>
              <a:rPr lang="en-US" sz="2800" dirty="0"/>
              <a:t>Survey: he/him/his, she/her/hers, they/them/theirs, prefer not to stay, or text input</a:t>
            </a:r>
            <a:endParaRPr lang="en-US" sz="2400" dirty="0"/>
          </a:p>
          <a:p>
            <a:r>
              <a:rPr lang="en-US" sz="2800" i="1" dirty="0"/>
              <a:t>Similar issues with Race/Ethnicity</a:t>
            </a:r>
          </a:p>
        </p:txBody>
      </p:sp>
    </p:spTree>
    <p:extLst>
      <p:ext uri="{BB962C8B-B14F-4D97-AF65-F5344CB8AC3E}">
        <p14:creationId xmlns:p14="http://schemas.microsoft.com/office/powerpoint/2010/main" val="354044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Modality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A021-5E85-D8CC-46BB-B8DAED0B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Highly selective enrollment – 24%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7A48C-99E1-B7C6-BE89-F8A8EF8A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36" y="1214437"/>
            <a:ext cx="5915023" cy="30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Calculating Anonymity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A021-5E85-D8CC-46BB-B8DAED0B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Mean anonymity rate per student</a:t>
            </a:r>
          </a:p>
          <a:p>
            <a:r>
              <a:rPr lang="en-US" dirty="0"/>
              <a:t>Avoid over-representation by students who post frequently</a:t>
            </a:r>
          </a:p>
          <a:p>
            <a:endParaRPr lang="en-US" dirty="0"/>
          </a:p>
          <a:p>
            <a:r>
              <a:rPr lang="en-US" i="1" dirty="0"/>
              <a:t>Is this a good measure?</a:t>
            </a:r>
          </a:p>
        </p:txBody>
      </p:sp>
    </p:spTree>
    <p:extLst>
      <p:ext uri="{BB962C8B-B14F-4D97-AF65-F5344CB8AC3E}">
        <p14:creationId xmlns:p14="http://schemas.microsoft.com/office/powerpoint/2010/main" val="20644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A021-5E85-D8CC-46BB-B8DAED0B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RQ2 – Pairwise z-tests</a:t>
            </a:r>
          </a:p>
          <a:p>
            <a:r>
              <a:rPr lang="en-US" dirty="0"/>
              <a:t>Intersections – Beta regression compared to baseline</a:t>
            </a:r>
          </a:p>
          <a:p>
            <a:pPr lvl="1"/>
            <a:r>
              <a:rPr lang="en-US" dirty="0"/>
              <a:t>Asian males largest group</a:t>
            </a:r>
          </a:p>
          <a:p>
            <a:r>
              <a:rPr lang="en-US" dirty="0"/>
              <a:t>RQ3 – chi square test (Piazza only)</a:t>
            </a:r>
          </a:p>
          <a:p>
            <a:r>
              <a:rPr lang="en-US" dirty="0"/>
              <a:t>RQ4 – direct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0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RQ1 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1592-922A-7513-EB8C-20DD5845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Sig. Differences for nonbinary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BB267-0D2C-FDF7-FBD6-2559CE47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" y="1687224"/>
            <a:ext cx="4639541" cy="2101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12830-3F03-5651-E002-3BC47913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86" y="1425286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0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RQ1 Anonymity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CB25E-5878-6D2A-9BFC-DE0342E0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71" y="988003"/>
            <a:ext cx="5314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RQ1 Key Finding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1A66C74-97B3-0784-18DB-A4CD6A39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Women and men use anonymity at similar rate</a:t>
            </a:r>
          </a:p>
          <a:p>
            <a:r>
              <a:rPr lang="en-US" dirty="0"/>
              <a:t>Nonbinary much less likely</a:t>
            </a:r>
          </a:p>
          <a:p>
            <a:r>
              <a:rPr lang="en-US" dirty="0"/>
              <a:t>Asian more likely</a:t>
            </a:r>
          </a:p>
          <a:p>
            <a:r>
              <a:rPr lang="en-US" dirty="0"/>
              <a:t>Hispanic women much lower rate than Hispanic men</a:t>
            </a:r>
          </a:p>
        </p:txBody>
      </p:sp>
    </p:spTree>
    <p:extLst>
      <p:ext uri="{BB962C8B-B14F-4D97-AF65-F5344CB8AC3E}">
        <p14:creationId xmlns:p14="http://schemas.microsoft.com/office/powerpoint/2010/main" val="99800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by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40B09-12CD-6213-EB41-D028DC7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423987"/>
            <a:ext cx="68103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99FD-DAE9-8A95-E3AD-D040184E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404937"/>
            <a:ext cx="6838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by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FDB44-5DE9-9F3D-9BDD-1F4ABFE6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314450"/>
            <a:ext cx="6886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581" y="2912918"/>
            <a:ext cx="7100455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Sharma &amp; McTavish et al. (2023)</a:t>
            </a:r>
            <a:br>
              <a:rPr lang="en-US" dirty="0">
                <a:ea typeface="+mn-ea"/>
              </a:rPr>
            </a:br>
            <a:r>
              <a:rPr lang="en-US" sz="2000" dirty="0">
                <a:ea typeface="+mn-ea"/>
                <a:hlinkClick r:id="rId3"/>
              </a:rPr>
              <a:t>https://dl.acm.org/doi/10.1145/3568813.3600121</a:t>
            </a:r>
            <a:r>
              <a:rPr lang="en-US" sz="2000" dirty="0">
                <a:ea typeface="+mn-ea"/>
              </a:rPr>
              <a:t>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Engagement and Anonymity in Online Computer Science Course Forums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by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49852-DAED-62DD-B3C4-6101B371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8" y="962584"/>
            <a:ext cx="4560743" cy="38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by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797C-463E-756A-D244-25EB9381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73" y="1182398"/>
            <a:ext cx="6142327" cy="31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in CS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E8733-806F-152F-3691-EE18490E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442"/>
            <a:ext cx="9144000" cy="29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Anonymity in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BB9F-29B3-00F2-2D66-162D976A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891"/>
            <a:ext cx="9144000" cy="30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RQ2 Key Finding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1C92F7A-FCA8-BDAE-EBCB-D4B11173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Some differences based on post type</a:t>
            </a:r>
          </a:p>
          <a:p>
            <a:r>
              <a:rPr lang="en-US" dirty="0"/>
              <a:t>Dominant effect based on course</a:t>
            </a:r>
          </a:p>
          <a:p>
            <a:r>
              <a:rPr lang="en-US" dirty="0"/>
              <a:t>CS A lower anonymity, explained by demographics</a:t>
            </a:r>
          </a:p>
        </p:txBody>
      </p:sp>
    </p:spTree>
    <p:extLst>
      <p:ext uri="{BB962C8B-B14F-4D97-AF65-F5344CB8AC3E}">
        <p14:creationId xmlns:p14="http://schemas.microsoft.com/office/powerpoint/2010/main" val="334432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RQ3 Lurking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1C92F7A-FCA8-BDAE-EBCB-D4B11173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173E-1F7A-6EA3-7D9C-DC783832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868939"/>
            <a:ext cx="7839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RQ3 Key Finding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1C92F7A-FCA8-BDAE-EBCB-D4B11173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No significant differences in lurking based on gender or race/ethnicity</a:t>
            </a:r>
          </a:p>
        </p:txBody>
      </p:sp>
    </p:spTree>
    <p:extLst>
      <p:ext uri="{BB962C8B-B14F-4D97-AF65-F5344CB8AC3E}">
        <p14:creationId xmlns:p14="http://schemas.microsoft.com/office/powerpoint/2010/main" val="68042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RQ4 Gender 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D8F0-7030-C78D-4DAE-53D377ED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C1447-E340-C0BA-6597-C9B76C7E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944"/>
            <a:ext cx="9144000" cy="17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2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RQ4 Key Finding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D8F0-7030-C78D-4DAE-53D377ED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4" cy="3301453"/>
          </a:xfrm>
        </p:spPr>
        <p:txBody>
          <a:bodyPr/>
          <a:lstStyle/>
          <a:p>
            <a:r>
              <a:rPr lang="en-US" dirty="0"/>
              <a:t>Name-based gender prediction introduces large number of inaccuracies</a:t>
            </a:r>
          </a:p>
          <a:p>
            <a:r>
              <a:rPr lang="en-US" dirty="0"/>
              <a:t>Worse for Black, Asian, nonbinary students</a:t>
            </a:r>
          </a:p>
          <a:p>
            <a:r>
              <a:rPr lang="en-US" i="1" dirty="0"/>
              <a:t>Is this relevant?</a:t>
            </a:r>
          </a:p>
        </p:txBody>
      </p:sp>
    </p:spTree>
    <p:extLst>
      <p:ext uri="{BB962C8B-B14F-4D97-AF65-F5344CB8AC3E}">
        <p14:creationId xmlns:p14="http://schemas.microsoft.com/office/powerpoint/2010/main" val="352938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D8F0-7030-C78D-4DAE-53D377ED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831274"/>
            <a:ext cx="7765474" cy="3762952"/>
          </a:xfrm>
        </p:spPr>
        <p:txBody>
          <a:bodyPr/>
          <a:lstStyle/>
          <a:p>
            <a:r>
              <a:rPr lang="en-US" sz="2400" dirty="0"/>
              <a:t>Anonymity affected by course norms &amp; design</a:t>
            </a:r>
          </a:p>
          <a:p>
            <a:r>
              <a:rPr lang="en-US" sz="2400" dirty="0"/>
              <a:t>Many intersectional impacts</a:t>
            </a:r>
          </a:p>
          <a:p>
            <a:pPr lvl="1"/>
            <a:r>
              <a:rPr lang="en-US" sz="2400" dirty="0"/>
              <a:t>CS A very diverse, other courses less diverse</a:t>
            </a:r>
          </a:p>
          <a:p>
            <a:pPr lvl="1"/>
            <a:r>
              <a:rPr lang="en-US" sz="2400" dirty="0"/>
              <a:t>Asian men – majority/minority</a:t>
            </a:r>
          </a:p>
          <a:p>
            <a:r>
              <a:rPr lang="en-US" sz="2400" dirty="0"/>
              <a:t>Lurking not impacted, but anonymity hides diversity</a:t>
            </a:r>
          </a:p>
          <a:p>
            <a:r>
              <a:rPr lang="en-US" sz="2400" dirty="0"/>
              <a:t>Gender prediction models are bad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D588-6382-C540-BFEA-E748C3ED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0" y="583323"/>
            <a:ext cx="7723909" cy="48030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068A-E6A1-3835-098C-EA36F9C1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1292772"/>
            <a:ext cx="7723909" cy="3301453"/>
          </a:xfrm>
        </p:spPr>
        <p:txBody>
          <a:bodyPr/>
          <a:lstStyle/>
          <a:p>
            <a:r>
              <a:rPr lang="en-US" dirty="0"/>
              <a:t>Course Discussion Forums</a:t>
            </a:r>
          </a:p>
          <a:p>
            <a:pPr lvl="1"/>
            <a:r>
              <a:rPr lang="en-US" dirty="0"/>
              <a:t>Piazza</a:t>
            </a:r>
          </a:p>
          <a:p>
            <a:pPr lvl="1"/>
            <a:r>
              <a:rPr lang="en-US" dirty="0"/>
              <a:t>Ed Discussion</a:t>
            </a:r>
          </a:p>
          <a:p>
            <a:r>
              <a:rPr lang="en-US" dirty="0"/>
              <a:t>Intersectionality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Race/Ethnicity</a:t>
            </a:r>
          </a:p>
        </p:txBody>
      </p:sp>
    </p:spTree>
    <p:extLst>
      <p:ext uri="{BB962C8B-B14F-4D97-AF65-F5344CB8AC3E}">
        <p14:creationId xmlns:p14="http://schemas.microsoft.com/office/powerpoint/2010/main" val="2473899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234361"/>
            <a:ext cx="7765473" cy="480301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D8F0-7030-C78D-4DAE-53D377ED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831274"/>
            <a:ext cx="7765474" cy="3762952"/>
          </a:xfrm>
        </p:spPr>
        <p:txBody>
          <a:bodyPr/>
          <a:lstStyle/>
          <a:p>
            <a:r>
              <a:rPr lang="en-US" sz="2400" dirty="0"/>
              <a:t>8 of 14 courses</a:t>
            </a:r>
          </a:p>
          <a:p>
            <a:r>
              <a:rPr lang="en-US" sz="2400" dirty="0"/>
              <a:t>Variability of gender, race/ethnicity data</a:t>
            </a:r>
          </a:p>
          <a:p>
            <a:r>
              <a:rPr lang="en-US" sz="2400" dirty="0"/>
              <a:t>Lack of multiracial identities</a:t>
            </a:r>
          </a:p>
          <a:p>
            <a:r>
              <a:rPr lang="en-US" sz="2400" dirty="0"/>
              <a:t>Single institution, competitive admission</a:t>
            </a:r>
          </a:p>
          <a:p>
            <a:r>
              <a:rPr lang="en-US" sz="2400" dirty="0"/>
              <a:t>Large class sizes</a:t>
            </a:r>
          </a:p>
          <a:p>
            <a:r>
              <a:rPr lang="en-US" sz="2400" dirty="0"/>
              <a:t>COVID-19 Semesters</a:t>
            </a:r>
          </a:p>
          <a:p>
            <a:endParaRPr lang="en-US" sz="2400" dirty="0"/>
          </a:p>
          <a:p>
            <a:r>
              <a:rPr lang="en-US" sz="2400" i="1" dirty="0"/>
              <a:t>Others?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RQ1- Anonymity based on demographics</a:t>
            </a:r>
          </a:p>
          <a:p>
            <a:r>
              <a:rPr lang="en-US" sz="2800" dirty="0"/>
              <a:t>RQ2- Anonymity based on intersections and contexts</a:t>
            </a:r>
          </a:p>
          <a:p>
            <a:r>
              <a:rPr lang="en-US" sz="2800" dirty="0"/>
              <a:t>RQ3 – Lurking based on intersections</a:t>
            </a:r>
          </a:p>
          <a:p>
            <a:r>
              <a:rPr lang="en-US" sz="2800" dirty="0"/>
              <a:t>RQ4 – Accuracy of gender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15617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RQ1- Anonymity based on demographics</a:t>
            </a:r>
          </a:p>
          <a:p>
            <a:r>
              <a:rPr lang="en-US" sz="2800" dirty="0"/>
              <a:t>RQ2- Anonymity based on intersections and contexts</a:t>
            </a:r>
          </a:p>
          <a:p>
            <a:r>
              <a:rPr lang="en-US" sz="2800" dirty="0"/>
              <a:t>RQ3 – Lurking based on intersections</a:t>
            </a:r>
          </a:p>
          <a:p>
            <a:r>
              <a:rPr lang="en-US" sz="2800" dirty="0"/>
              <a:t>RQ4 – Accuracy of gender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20384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Learning is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Jean Piaget – Social Learning</a:t>
            </a:r>
          </a:p>
          <a:p>
            <a:r>
              <a:rPr lang="en-US" sz="2800" dirty="0"/>
              <a:t>Learning Communities</a:t>
            </a:r>
          </a:p>
          <a:p>
            <a:r>
              <a:rPr lang="en-US" sz="2800" i="1" dirty="0"/>
              <a:t>Knowledge Forum </a:t>
            </a:r>
            <a:r>
              <a:rPr lang="en-US" sz="2800" dirty="0"/>
              <a:t>(1983)</a:t>
            </a:r>
          </a:p>
          <a:p>
            <a:r>
              <a:rPr lang="en-US" sz="2800" dirty="0" err="1"/>
              <a:t>StackOverflow</a:t>
            </a:r>
            <a:r>
              <a:rPr lang="en-US" sz="2800" dirty="0"/>
              <a:t> &amp; GitHub</a:t>
            </a:r>
          </a:p>
          <a:p>
            <a:pPr lvl="1"/>
            <a:r>
              <a:rPr lang="en-US" sz="2400" dirty="0"/>
              <a:t>Very Gender Imbalanced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Social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i="1" dirty="0"/>
              <a:t>“The world is a stage”</a:t>
            </a:r>
            <a:endParaRPr lang="en-US" sz="2400" i="1" dirty="0"/>
          </a:p>
          <a:p>
            <a:r>
              <a:rPr lang="en-US" sz="2800" dirty="0"/>
              <a:t>We develop and maintain a public image</a:t>
            </a:r>
          </a:p>
          <a:p>
            <a:r>
              <a:rPr lang="en-US" sz="2800" dirty="0"/>
              <a:t>Imposter Syndrome</a:t>
            </a:r>
          </a:p>
          <a:p>
            <a:r>
              <a:rPr lang="en-US" sz="2800" dirty="0"/>
              <a:t>Fear of looking dumb when asking questions – negative social effects</a:t>
            </a:r>
          </a:p>
          <a:p>
            <a:r>
              <a:rPr lang="en-US" sz="2800" dirty="0"/>
              <a:t>Anonymity online may drive more authenticity vs. curated images</a:t>
            </a:r>
          </a:p>
        </p:txBody>
      </p:sp>
    </p:spTree>
    <p:extLst>
      <p:ext uri="{BB962C8B-B14F-4D97-AF65-F5344CB8AC3E}">
        <p14:creationId xmlns:p14="http://schemas.microsoft.com/office/powerpoint/2010/main" val="321981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Online tools prolific in CS</a:t>
            </a:r>
          </a:p>
          <a:p>
            <a:r>
              <a:rPr lang="en-US" sz="2800" dirty="0"/>
              <a:t>Anonymity increases engagement</a:t>
            </a:r>
          </a:p>
          <a:p>
            <a:pPr lvl="1"/>
            <a:r>
              <a:rPr lang="en-US" sz="2400" dirty="0"/>
              <a:t>Clickers, Peer Instruction</a:t>
            </a:r>
          </a:p>
          <a:p>
            <a:pPr lvl="1"/>
            <a:r>
              <a:rPr lang="en-US" sz="2400" dirty="0"/>
              <a:t>Online Discussions</a:t>
            </a:r>
          </a:p>
          <a:p>
            <a:r>
              <a:rPr lang="en-US" sz="2800" dirty="0"/>
              <a:t>Women and men provide answers at similar rate</a:t>
            </a:r>
          </a:p>
          <a:p>
            <a:pPr lvl="1"/>
            <a:r>
              <a:rPr lang="en-US" sz="2400" dirty="0"/>
              <a:t>Inconclusive in prior work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6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464-B682-5FF8-0CC6-8803EF7D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6" y="583323"/>
            <a:ext cx="7765473" cy="480301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17D-3A3A-3DB7-4C64-AE031792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292772"/>
            <a:ext cx="7765473" cy="3301453"/>
          </a:xfrm>
        </p:spPr>
        <p:txBody>
          <a:bodyPr/>
          <a:lstStyle/>
          <a:p>
            <a:r>
              <a:rPr lang="en-US" sz="2800" dirty="0"/>
              <a:t>7847 Posts, 8 courses. Single School</a:t>
            </a:r>
          </a:p>
          <a:p>
            <a:r>
              <a:rPr lang="en-US" sz="2800" dirty="0"/>
              <a:t>14 courses asked, 6 said yes. 2 more taken from other semester</a:t>
            </a:r>
          </a:p>
          <a:p>
            <a:r>
              <a:rPr lang="en-US" sz="2800" dirty="0"/>
              <a:t>2216 students, 1578 posted</a:t>
            </a:r>
          </a:p>
          <a:p>
            <a:r>
              <a:rPr lang="en-US" sz="2800" dirty="0"/>
              <a:t>Demographics from registrar (term 1) and students (term 2)</a:t>
            </a:r>
          </a:p>
          <a:p>
            <a:r>
              <a:rPr lang="en-US" sz="2800" dirty="0"/>
              <a:t>Instructor and private posts removed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5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571</Words>
  <Application>Microsoft Office PowerPoint</Application>
  <PresentationFormat>On-screen Show (16:9)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Lucida Sans</vt:lpstr>
      <vt:lpstr>Office Theme</vt:lpstr>
      <vt:lpstr>Reading Time Go over paper and review Discussion starts at 2:45</vt:lpstr>
      <vt:lpstr>Engagement and Anonymity in Online Computer Science Course Forums</vt:lpstr>
      <vt:lpstr>Background</vt:lpstr>
      <vt:lpstr>Research Questions</vt:lpstr>
      <vt:lpstr>Research Questions</vt:lpstr>
      <vt:lpstr>Learning is Social</vt:lpstr>
      <vt:lpstr>Social Computing</vt:lpstr>
      <vt:lpstr>Related Work</vt:lpstr>
      <vt:lpstr>Data</vt:lpstr>
      <vt:lpstr>Gender Data</vt:lpstr>
      <vt:lpstr>Modality</vt:lpstr>
      <vt:lpstr>Calculating Anonymity</vt:lpstr>
      <vt:lpstr>Analysis</vt:lpstr>
      <vt:lpstr>RQ1 Anonymity</vt:lpstr>
      <vt:lpstr>RQ1 Anonymity</vt:lpstr>
      <vt:lpstr>RQ1 Key Finding</vt:lpstr>
      <vt:lpstr>RQ2 Anonymity by Type</vt:lpstr>
      <vt:lpstr>RQ2 Anonymity by Type</vt:lpstr>
      <vt:lpstr>RQ2 Anonymity by Type</vt:lpstr>
      <vt:lpstr>RQ2 Anonymity by Type</vt:lpstr>
      <vt:lpstr>RQ2 Anonymity by Course</vt:lpstr>
      <vt:lpstr>RQ2 Anonymity in CS A</vt:lpstr>
      <vt:lpstr>RQ2 Anonymity in Others</vt:lpstr>
      <vt:lpstr>RQ2 Key Finding</vt:lpstr>
      <vt:lpstr>RQ3 Lurking</vt:lpstr>
      <vt:lpstr>RQ3 Key Finding</vt:lpstr>
      <vt:lpstr>RQ4 Gender Data Source</vt:lpstr>
      <vt:lpstr>RQ4 Key Finding</vt:lpstr>
      <vt:lpstr>Impacts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Russell Feldhausen</cp:lastModifiedBy>
  <cp:revision>62</cp:revision>
  <cp:lastPrinted>2016-05-09T13:04:25Z</cp:lastPrinted>
  <dcterms:created xsi:type="dcterms:W3CDTF">2010-04-12T23:12:02Z</dcterms:created>
  <dcterms:modified xsi:type="dcterms:W3CDTF">2023-09-13T17:48:51Z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