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3"/>
  </p:sldMasterIdLst>
  <p:notesMasterIdLst>
    <p:notesMasterId r:id="rId31"/>
  </p:notesMasterIdLst>
  <p:sldIdLst>
    <p:sldId id="28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7BBDF-38D8-489F-B903-977341295D78}" v="7" dt="2023-06-09T18:07:56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/>
    <p:restoredTop sz="94674"/>
  </p:normalViewPr>
  <p:slideViewPr>
    <p:cSldViewPr snapToGrid="0" snapToObjects="1">
      <p:cViewPr varScale="1">
        <p:scale>
          <a:sx n="138" d="100"/>
          <a:sy n="138" d="100"/>
        </p:scale>
        <p:origin x="87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Feldhausen" userId="6cf4ad38-1871-4fbd-a4f6-c7e04f285f14" providerId="ADAL" clId="{A5E7BBDF-38D8-489F-B903-977341295D78}"/>
    <pc:docChg chg="undo custSel addSld delSld modSld sldOrd">
      <pc:chgData name="Russell Feldhausen" userId="6cf4ad38-1871-4fbd-a4f6-c7e04f285f14" providerId="ADAL" clId="{A5E7BBDF-38D8-489F-B903-977341295D78}" dt="2023-06-09T18:08:20.821" v="716" actId="255"/>
      <pc:docMkLst>
        <pc:docMk/>
      </pc:docMkLst>
      <pc:sldChg chg="modSp add mod">
        <pc:chgData name="Russell Feldhausen" userId="6cf4ad38-1871-4fbd-a4f6-c7e04f285f14" providerId="ADAL" clId="{A5E7BBDF-38D8-489F-B903-977341295D78}" dt="2023-06-09T14:45:15.681" v="347" actId="20577"/>
        <pc:sldMkLst>
          <pc:docMk/>
          <pc:sldMk cId="1111509983" sldId="280"/>
        </pc:sldMkLst>
        <pc:spChg chg="mod">
          <ac:chgData name="Russell Feldhausen" userId="6cf4ad38-1871-4fbd-a4f6-c7e04f285f14" providerId="ADAL" clId="{A5E7BBDF-38D8-489F-B903-977341295D78}" dt="2023-06-09T14:45:15.681" v="347" actId="20577"/>
          <ac:spMkLst>
            <pc:docMk/>
            <pc:sldMk cId="1111509983" sldId="280"/>
            <ac:spMk id="2" creationId="{5F46A71C-DF3B-B358-9BB1-8A96034AB822}"/>
          </ac:spMkLst>
        </pc:spChg>
        <pc:spChg chg="mod">
          <ac:chgData name="Russell Feldhausen" userId="6cf4ad38-1871-4fbd-a4f6-c7e04f285f14" providerId="ADAL" clId="{A5E7BBDF-38D8-489F-B903-977341295D78}" dt="2023-06-09T14:43:16.392" v="19" actId="20577"/>
          <ac:spMkLst>
            <pc:docMk/>
            <pc:sldMk cId="1111509983" sldId="280"/>
            <ac:spMk id="1033" creationId="{E71E4280-E374-C93C-60EA-5AE4C7ED8BBF}"/>
          </ac:spMkLst>
        </pc:spChg>
      </pc:sldChg>
      <pc:sldChg chg="new del">
        <pc:chgData name="Russell Feldhausen" userId="6cf4ad38-1871-4fbd-a4f6-c7e04f285f14" providerId="ADAL" clId="{A5E7BBDF-38D8-489F-B903-977341295D78}" dt="2023-06-09T14:43:08.529" v="1" actId="2696"/>
        <pc:sldMkLst>
          <pc:docMk/>
          <pc:sldMk cId="3854412515" sldId="280"/>
        </pc:sldMkLst>
      </pc:sldChg>
      <pc:sldChg chg="modSp add mod">
        <pc:chgData name="Russell Feldhausen" userId="6cf4ad38-1871-4fbd-a4f6-c7e04f285f14" providerId="ADAL" clId="{A5E7BBDF-38D8-489F-B903-977341295D78}" dt="2023-06-09T14:48:28.408" v="606" actId="15"/>
        <pc:sldMkLst>
          <pc:docMk/>
          <pc:sldMk cId="1994496002" sldId="281"/>
        </pc:sldMkLst>
        <pc:spChg chg="mod">
          <ac:chgData name="Russell Feldhausen" userId="6cf4ad38-1871-4fbd-a4f6-c7e04f285f14" providerId="ADAL" clId="{A5E7BBDF-38D8-489F-B903-977341295D78}" dt="2023-06-09T14:48:28.408" v="606" actId="15"/>
          <ac:spMkLst>
            <pc:docMk/>
            <pc:sldMk cId="1994496002" sldId="281"/>
            <ac:spMk id="2" creationId="{5F46A71C-DF3B-B358-9BB1-8A96034AB822}"/>
          </ac:spMkLst>
        </pc:spChg>
        <pc:spChg chg="mod">
          <ac:chgData name="Russell Feldhausen" userId="6cf4ad38-1871-4fbd-a4f6-c7e04f285f14" providerId="ADAL" clId="{A5E7BBDF-38D8-489F-B903-977341295D78}" dt="2023-06-09T14:45:57.504" v="361" actId="20577"/>
          <ac:spMkLst>
            <pc:docMk/>
            <pc:sldMk cId="1994496002" sldId="281"/>
            <ac:spMk id="1033" creationId="{E71E4280-E374-C93C-60EA-5AE4C7ED8BBF}"/>
          </ac:spMkLst>
        </pc:spChg>
      </pc:sldChg>
      <pc:sldChg chg="addSp delSp modSp add mod ord">
        <pc:chgData name="Russell Feldhausen" userId="6cf4ad38-1871-4fbd-a4f6-c7e04f285f14" providerId="ADAL" clId="{A5E7BBDF-38D8-489F-B903-977341295D78}" dt="2023-06-09T18:08:20.821" v="716" actId="255"/>
        <pc:sldMkLst>
          <pc:docMk/>
          <pc:sldMk cId="3129535240" sldId="282"/>
        </pc:sldMkLst>
        <pc:spChg chg="add del mod">
          <ac:chgData name="Russell Feldhausen" userId="6cf4ad38-1871-4fbd-a4f6-c7e04f285f14" providerId="ADAL" clId="{A5E7BBDF-38D8-489F-B903-977341295D78}" dt="2023-06-09T18:07:41.069" v="612" actId="478"/>
          <ac:spMkLst>
            <pc:docMk/>
            <pc:sldMk cId="3129535240" sldId="282"/>
            <ac:spMk id="2" creationId="{1F8B566F-774D-E4E1-862C-84637CBEA7F6}"/>
          </ac:spMkLst>
        </pc:spChg>
        <pc:spChg chg="mod">
          <ac:chgData name="Russell Feldhausen" userId="6cf4ad38-1871-4fbd-a4f6-c7e04f285f14" providerId="ADAL" clId="{A5E7BBDF-38D8-489F-B903-977341295D78}" dt="2023-06-09T18:08:20.821" v="716" actId="255"/>
          <ac:spMkLst>
            <pc:docMk/>
            <pc:sldMk cId="3129535240" sldId="282"/>
            <ac:spMk id="1033" creationId="{E71E4280-E374-C93C-60EA-5AE4C7ED8BBF}"/>
          </ac:spMkLst>
        </pc:spChg>
        <pc:picChg chg="del mod">
          <ac:chgData name="Russell Feldhausen" userId="6cf4ad38-1871-4fbd-a4f6-c7e04f285f14" providerId="ADAL" clId="{A5E7BBDF-38D8-489F-B903-977341295D78}" dt="2023-06-09T18:07:39.086" v="611" actId="478"/>
          <ac:picMkLst>
            <pc:docMk/>
            <pc:sldMk cId="3129535240" sldId="282"/>
            <ac:picMk id="1028" creationId="{41CBE244-5201-CC89-ECEB-E617BC50E9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4BA8CD-C805-2146-9A62-F678189E14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9E0A0-D53E-9A47-8C95-B253C3ED20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6009FE8-959D-4EDE-ACDA-3D5F26A12100}" type="datetimeFigureOut">
              <a:rPr lang="en-US"/>
              <a:pPr>
                <a:defRPr/>
              </a:pPr>
              <a:t>6/9/2023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95F9F1-5492-C141-9676-3335AB903D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873E34E-EC64-AB42-972B-387BD57E0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80783-6041-DA43-917B-ADF081605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2B4B-BDD2-154D-9D99-7BE269CEA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3AB3BC7-B786-44AF-A06B-F07E016F8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69180-C720-4BC4-AA21-E8AC181A51F4}" type="datetimeFigureOut">
              <a:rPr lang="en-US" altLang="en-US"/>
              <a:pPr>
                <a:defRPr/>
              </a:pPr>
              <a:t>6/9/2023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F4B7A-6045-441B-BC26-B03544170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35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61642-E3B9-4E85-B04D-154C839E4CA3}" type="datetimeFigureOut">
              <a:rPr lang="en-US" altLang="en-US"/>
              <a:pPr>
                <a:defRPr/>
              </a:pPr>
              <a:t>6/9/2023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3D6FD-2D12-453F-9184-80A6A5718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68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76508-6DB8-4315-A6BB-864780B0F8C7}" type="datetimeFigureOut">
              <a:rPr lang="en-US" altLang="en-US"/>
              <a:pPr>
                <a:defRPr/>
              </a:pPr>
              <a:t>6/9/2023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91F28-1BEC-4EF2-8E84-D89A49CD0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06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4" y="583323"/>
            <a:ext cx="8158655" cy="4803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44" y="1292772"/>
            <a:ext cx="8158656" cy="3301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B5F0-AAF3-4661-9458-8B33EC953E42}" type="datetimeFigureOut">
              <a:rPr lang="en-US" altLang="en-US"/>
              <a:pPr>
                <a:defRPr/>
              </a:pPr>
              <a:t>6/9/2023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E8C9-D8A7-403A-8230-6C3B34703B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31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0AA55-2B8F-4BEE-9D7B-F2B64EFAC5A4}" type="datetimeFigureOut">
              <a:rPr lang="en-US" altLang="en-US"/>
              <a:pPr>
                <a:defRPr/>
              </a:pPr>
              <a:t>6/9/2023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FA6F-C3C2-4ABA-9011-064C1905F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37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6B0F0-3E01-49C3-A8AE-EA09FD198AB6}" type="datetimeFigureOut">
              <a:rPr lang="en-US" altLang="en-US"/>
              <a:pPr>
                <a:defRPr/>
              </a:pPr>
              <a:t>6/9/2023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12791-61D1-46F3-9E74-E6FB45665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7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EF4F-3083-487F-8FC9-FEA9A5F99983}" type="datetimeFigureOut">
              <a:rPr lang="en-US" altLang="en-US"/>
              <a:pPr>
                <a:defRPr/>
              </a:pPr>
              <a:t>6/9/2023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3CD4-3D72-44F3-AD45-51E01B69E1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7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909"/>
            <a:ext cx="8229600" cy="519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A80FD-2E3E-4EF9-95EB-8132D37619A3}" type="datetimeFigureOut">
              <a:rPr lang="en-US" altLang="en-US"/>
              <a:pPr>
                <a:defRPr/>
              </a:pPr>
              <a:t>6/9/2023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288C5-3E32-4AE2-9C35-9C002EFD52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92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6759-D5DA-48E6-8AD4-E819E9369BC8}" type="datetimeFigureOut">
              <a:rPr lang="en-US" altLang="en-US"/>
              <a:pPr>
                <a:defRPr/>
              </a:pPr>
              <a:t>6/9/2023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943CD-DBFD-4FB6-A66A-D0A87D67B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8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1593-F173-4C4B-B48A-7AD99358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4CE8-D2CC-44FC-9582-8A689D947F28}" type="datetimeFigureOut">
              <a:rPr lang="en-US" altLang="en-US"/>
              <a:pPr>
                <a:defRPr/>
              </a:pPr>
              <a:t>6/9/2023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1FE8-4A8A-1341-88A1-E790677B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F36E3-259E-C64E-9D68-B4CB381F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E59F7-D452-419C-A824-4FA6950777F8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F411-40D0-45CC-9149-E4379F5ECFF6}" type="datetimeFigureOut">
              <a:rPr lang="en-US" altLang="en-US"/>
              <a:pPr>
                <a:defRPr/>
              </a:pPr>
              <a:t>6/9/2023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6659E-717B-45FA-B899-876F3DE13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3245912-8307-4D22-97AC-816C8E9758A3}" type="datetimeFigureOut">
              <a:rPr lang="en-US" altLang="en-US"/>
              <a:pPr>
                <a:defRPr/>
              </a:pPr>
              <a:t>6/9/2023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FA6A46F-E124-4ECF-AA6A-245C38F0B6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" name="Picture 2" descr="A picture containing text, circle, logo, screenshot&#10;&#10;Description automatically generated">
            <a:extLst>
              <a:ext uri="{FF2B5EF4-FFF2-40B4-BE49-F238E27FC236}">
                <a16:creationId xmlns:a16="http://schemas.microsoft.com/office/drawing/2014/main" id="{1A62AD37-F051-843D-E3E7-6571D96020B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05994" y="3588333"/>
            <a:ext cx="761611" cy="7616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612" r:id="rId1"/>
    <p:sldLayoutId id="2147493613" r:id="rId2"/>
    <p:sldLayoutId id="2147493614" r:id="rId3"/>
    <p:sldLayoutId id="2147493615" r:id="rId4"/>
    <p:sldLayoutId id="2147493616" r:id="rId5"/>
    <p:sldLayoutId id="2147493617" r:id="rId6"/>
    <p:sldLayoutId id="2147493618" r:id="rId7"/>
    <p:sldLayoutId id="2147493622" r:id="rId8"/>
    <p:sldLayoutId id="2147493619" r:id="rId9"/>
    <p:sldLayoutId id="2147493620" r:id="rId10"/>
    <p:sldLayoutId id="214749362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2493394.2493416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1593522"/>
            <a:ext cx="8158655" cy="1482187"/>
          </a:xfrm>
        </p:spPr>
        <p:txBody>
          <a:bodyPr/>
          <a:lstStyle/>
          <a:p>
            <a:r>
              <a:rPr lang="en-US" dirty="0"/>
              <a:t>Reading Time</a:t>
            </a:r>
            <a:br>
              <a:rPr lang="en-US" dirty="0"/>
            </a:br>
            <a:r>
              <a:rPr lang="en-US" sz="2800" dirty="0"/>
              <a:t>Go over paper and review</a:t>
            </a:r>
            <a:br>
              <a:rPr lang="en-US" sz="2800" dirty="0"/>
            </a:br>
            <a:r>
              <a:rPr lang="en-US" sz="2800" dirty="0"/>
              <a:t>Discussion starts at 1:15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2CEC1-D0AD-5F49-1BDD-94E487B2B3CA}"/>
              </a:ext>
            </a:extLst>
          </p:cNvPr>
          <p:cNvSpPr txBox="1"/>
          <p:nvPr/>
        </p:nvSpPr>
        <p:spPr>
          <a:xfrm>
            <a:off x="892755" y="4845378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https://teach2impact.com/2020/07/19/the-story-of-normal-distribution-of-grades/</a:t>
            </a:r>
          </a:p>
        </p:txBody>
      </p:sp>
    </p:spTree>
    <p:extLst>
      <p:ext uri="{BB962C8B-B14F-4D97-AF65-F5344CB8AC3E}">
        <p14:creationId xmlns:p14="http://schemas.microsoft.com/office/powerpoint/2010/main" val="312953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Other Factors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6A71C-DF3B-B358-9BB1-8A96034A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01148"/>
            <a:ext cx="7991062" cy="3693077"/>
          </a:xfrm>
        </p:spPr>
        <p:txBody>
          <a:bodyPr/>
          <a:lstStyle/>
          <a:p>
            <a:r>
              <a:rPr lang="en-US" sz="2800" dirty="0"/>
              <a:t>Geek Genes</a:t>
            </a:r>
          </a:p>
          <a:p>
            <a:r>
              <a:rPr lang="en-US" sz="2800" dirty="0"/>
              <a:t>Prior Knowledge &amp; Study Skills</a:t>
            </a:r>
          </a:p>
          <a:p>
            <a:r>
              <a:rPr lang="en-US" sz="2800" dirty="0"/>
              <a:t>Stumbling Points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7030A0"/>
                </a:solidFill>
              </a:rPr>
              <a:t>Could all of these be involved?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0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“Parts of the Same Elephant”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BD0101-B358-21DB-A0C9-F9AC6AE35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954" y="1001285"/>
            <a:ext cx="5202092" cy="385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6152B7-BD04-1BB3-3D2C-CDFBF0A09DBA}"/>
              </a:ext>
            </a:extLst>
          </p:cNvPr>
          <p:cNvSpPr txBox="1"/>
          <p:nvPr/>
        </p:nvSpPr>
        <p:spPr>
          <a:xfrm>
            <a:off x="892755" y="4845378"/>
            <a:ext cx="4229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https://thereshopeintruth.blogspot.com/2017/03/jesus-and-john-hicks-elephant.html</a:t>
            </a:r>
          </a:p>
        </p:txBody>
      </p:sp>
    </p:spTree>
    <p:extLst>
      <p:ext uri="{BB962C8B-B14F-4D97-AF65-F5344CB8AC3E}">
        <p14:creationId xmlns:p14="http://schemas.microsoft.com/office/powerpoint/2010/main" val="382034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6A71C-DF3B-B358-9BB1-8A96034A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212574"/>
            <a:ext cx="7991062" cy="3381651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i="1" dirty="0"/>
              <a:t>What types of empirical data, collected from real students, might distinguish between the competing hypotheses for the purported bimodal grade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32056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6A71C-DF3B-B358-9BB1-8A96034A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212574"/>
            <a:ext cx="7991062" cy="3381651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i="1" dirty="0"/>
              <a:t>What types of empirical data, collected from real students, might distinguish between the competing hypotheses for the purported bimodal grade distribution?</a:t>
            </a:r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r>
              <a:rPr lang="en-US" sz="2400" dirty="0"/>
              <a:t>Will use data collected to highlight difficulty in answering this question</a:t>
            </a:r>
          </a:p>
        </p:txBody>
      </p:sp>
    </p:spTree>
    <p:extLst>
      <p:ext uri="{BB962C8B-B14F-4D97-AF65-F5344CB8AC3E}">
        <p14:creationId xmlns:p14="http://schemas.microsoft.com/office/powerpoint/2010/main" val="421521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6A71C-DF3B-B358-9BB1-8A96034A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212574"/>
            <a:ext cx="7991062" cy="3381651"/>
          </a:xfrm>
        </p:spPr>
        <p:txBody>
          <a:bodyPr/>
          <a:lstStyle/>
          <a:p>
            <a:r>
              <a:rPr lang="en-US" sz="2400" dirty="0"/>
              <a:t>Introductory Programming Course</a:t>
            </a:r>
          </a:p>
          <a:p>
            <a:r>
              <a:rPr lang="en-US" sz="2400" dirty="0"/>
              <a:t>2 </a:t>
            </a:r>
            <a:r>
              <a:rPr lang="en-US" sz="2400" dirty="0" err="1"/>
              <a:t>hr</a:t>
            </a:r>
            <a:r>
              <a:rPr lang="en-US" sz="2400" dirty="0"/>
              <a:t> lecture + 2 </a:t>
            </a:r>
            <a:r>
              <a:rPr lang="en-US" sz="2400" dirty="0" err="1"/>
              <a:t>hr</a:t>
            </a:r>
            <a:r>
              <a:rPr lang="en-US" sz="2400" dirty="0"/>
              <a:t> lab + 1 </a:t>
            </a:r>
            <a:r>
              <a:rPr lang="en-US" sz="2400" dirty="0" err="1"/>
              <a:t>hr</a:t>
            </a:r>
            <a:r>
              <a:rPr lang="en-US" sz="2400" dirty="0"/>
              <a:t> recitation weekly</a:t>
            </a:r>
          </a:p>
          <a:p>
            <a:r>
              <a:rPr lang="en-US" sz="2400" dirty="0"/>
              <a:t>4 tests (Weeks 3, 4, 6, 7) start of lecture</a:t>
            </a:r>
          </a:p>
          <a:p>
            <a:r>
              <a:rPr lang="en-US" sz="2400" dirty="0"/>
              <a:t>Graded correct/incorrect (no partial points)</a:t>
            </a:r>
          </a:p>
          <a:p>
            <a:r>
              <a:rPr lang="en-US" sz="2400" b="1" dirty="0"/>
              <a:t>Voluntary participation </a:t>
            </a:r>
            <a:r>
              <a:rPr lang="en-US" sz="2400" i="1" dirty="0"/>
              <a:t>(most did)</a:t>
            </a:r>
          </a:p>
          <a:p>
            <a:r>
              <a:rPr lang="en-US" sz="2400" dirty="0"/>
              <a:t>Little time pressure?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86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Test 1 - Assignments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B0C41-5F76-8DDB-6597-9ABA13604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914" y="1051864"/>
            <a:ext cx="6384252" cy="3804585"/>
          </a:xfrm>
        </p:spPr>
      </p:pic>
    </p:spTree>
    <p:extLst>
      <p:ext uri="{BB962C8B-B14F-4D97-AF65-F5344CB8AC3E}">
        <p14:creationId xmlns:p14="http://schemas.microsoft.com/office/powerpoint/2010/main" val="21574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Test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B0C41-5F76-8DDB-6597-9ABA13604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2303" y="1051864"/>
            <a:ext cx="2693587" cy="1605197"/>
          </a:xfrm>
        </p:spPr>
      </p:pic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9797DF9-9D89-D0D7-7314-A32E5760F5FF}"/>
              </a:ext>
            </a:extLst>
          </p:cNvPr>
          <p:cNvSpPr txBox="1">
            <a:spLocks/>
          </p:cNvSpPr>
          <p:nvPr/>
        </p:nvSpPr>
        <p:spPr bwMode="auto">
          <a:xfrm>
            <a:off x="993912" y="1212574"/>
            <a:ext cx="5148471" cy="338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Bimodal?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Geek genes, prior knowledge</a:t>
            </a:r>
          </a:p>
          <a:p>
            <a:endParaRPr lang="en-US" sz="1800" dirty="0"/>
          </a:p>
          <a:p>
            <a:r>
              <a:rPr lang="en-US" sz="1800" dirty="0"/>
              <a:t>Not bimodal? </a:t>
            </a:r>
            <a:r>
              <a:rPr lang="en-US" sz="1800" dirty="0">
                <a:sym typeface="Wingdings" panose="05000000000000000000" pitchFamily="2" charset="2"/>
              </a:rPr>
              <a:t> if this isn’t, are final grades bimodal? How can we tell? 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Wide distribution of grades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Students quickly learn/don’t learn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Students varied in prior learning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075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Test 2 - Assignments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328441-33E3-738E-A13C-3A5CF76AC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365" y="1446715"/>
            <a:ext cx="6554968" cy="2404850"/>
          </a:xfrm>
        </p:spPr>
      </p:pic>
    </p:spTree>
    <p:extLst>
      <p:ext uri="{BB962C8B-B14F-4D97-AF65-F5344CB8AC3E}">
        <p14:creationId xmlns:p14="http://schemas.microsoft.com/office/powerpoint/2010/main" val="2921881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Test 2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9797DF9-9D89-D0D7-7314-A32E5760F5FF}"/>
              </a:ext>
            </a:extLst>
          </p:cNvPr>
          <p:cNvSpPr txBox="1">
            <a:spLocks/>
          </p:cNvSpPr>
          <p:nvPr/>
        </p:nvSpPr>
        <p:spPr bwMode="auto">
          <a:xfrm>
            <a:off x="993912" y="1212574"/>
            <a:ext cx="5148471" cy="338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First 2 questions were review from Test 1</a:t>
            </a:r>
          </a:p>
          <a:p>
            <a:r>
              <a:rPr lang="en-US" sz="2800" dirty="0"/>
              <a:t>Question 3 was new (writing code)</a:t>
            </a:r>
          </a:p>
          <a:p>
            <a:endParaRPr lang="en-US" sz="2800" dirty="0"/>
          </a:p>
          <a:p>
            <a:r>
              <a:rPr lang="en-US" sz="2800" dirty="0"/>
              <a:t>What can we learn from this data?</a:t>
            </a:r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9B4EA333-8DE6-1326-F80D-3B9B8CD8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26289" y="2009232"/>
            <a:ext cx="3066540" cy="112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75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Test 1 vs Test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44444-0104-9325-D74B-590EB1DD3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37" y="1020230"/>
            <a:ext cx="6289158" cy="3836219"/>
          </a:xfrm>
        </p:spPr>
      </p:pic>
    </p:spTree>
    <p:extLst>
      <p:ext uri="{BB962C8B-B14F-4D97-AF65-F5344CB8AC3E}">
        <p14:creationId xmlns:p14="http://schemas.microsoft.com/office/powerpoint/2010/main" val="44612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7E5019-11BF-1F4E-A4C8-C5EFE64DB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409" y="2914650"/>
            <a:ext cx="6400800" cy="13144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</a:rPr>
              <a:t>Ahadi</a:t>
            </a:r>
            <a:r>
              <a:rPr lang="en-US" dirty="0">
                <a:ea typeface="+mn-ea"/>
              </a:rPr>
              <a:t> &amp; Lister (2013)</a:t>
            </a:r>
            <a:br>
              <a:rPr lang="en-US" dirty="0">
                <a:ea typeface="+mn-ea"/>
              </a:rPr>
            </a:br>
            <a:r>
              <a:rPr lang="en-US" sz="1700" dirty="0">
                <a:ea typeface="+mn-ea"/>
                <a:hlinkClick r:id="rId3"/>
              </a:rPr>
              <a:t>https://dl.acm.org/doi/10.1145/2493394.2493416</a:t>
            </a:r>
            <a:r>
              <a:rPr lang="en-US" sz="1700" dirty="0">
                <a:ea typeface="+mn-ea"/>
              </a:rPr>
              <a:t> </a:t>
            </a:r>
          </a:p>
        </p:txBody>
      </p:sp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1043609" y="1598613"/>
            <a:ext cx="7772400" cy="1101725"/>
          </a:xfrm>
        </p:spPr>
        <p:txBody>
          <a:bodyPr/>
          <a:lstStyle/>
          <a:p>
            <a:r>
              <a:rPr lang="en-US" altLang="en-US" sz="2800" dirty="0">
                <a:latin typeface="Lucida Sans" panose="020B0602030504020204" pitchFamily="34" charset="0"/>
                <a:cs typeface="Lucida Sans" panose="020B0602030504020204" pitchFamily="34" charset="0"/>
              </a:rPr>
              <a:t>Geek Genes, Prior Knowledge, Stumbling Points and Learning Edge Momentum: Parts of the One Elephant?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60E78-92C9-EEA4-A27B-BBF27F30A55E}"/>
              </a:ext>
            </a:extLst>
          </p:cNvPr>
          <p:cNvSpPr txBox="1"/>
          <p:nvPr/>
        </p:nvSpPr>
        <p:spPr>
          <a:xfrm>
            <a:off x="892755" y="4845378"/>
            <a:ext cx="3427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All information from paper listed above unless otherwise cited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Test 1 vs Test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44444-0104-9325-D74B-590EB1DD3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37" y="1020230"/>
            <a:ext cx="6289158" cy="3836219"/>
          </a:xfrm>
        </p:spPr>
      </p:pic>
    </p:spTree>
    <p:extLst>
      <p:ext uri="{BB962C8B-B14F-4D97-AF65-F5344CB8AC3E}">
        <p14:creationId xmlns:p14="http://schemas.microsoft.com/office/powerpoint/2010/main" val="599589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Test 1 vs Test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54E0D-0B27-8067-8DF2-3F1F4D9BB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21" y="1292225"/>
            <a:ext cx="4089104" cy="3302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DE9F98-1474-6B66-3EFC-9596B8200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11023"/>
            <a:ext cx="4175706" cy="16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12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Test 1 v 3 and Test 1 v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3F1C8-58A5-939E-9C49-B62B32C38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5" y="1309254"/>
            <a:ext cx="4243270" cy="2535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4CFE29-C922-50A3-B534-345404D6B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58" y="1296409"/>
            <a:ext cx="4243270" cy="25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22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Test 2 v 3 and Test 2 v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CAEAA-38FF-ADAC-AC8D-0B1F095C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1" y="1296409"/>
            <a:ext cx="4343569" cy="2548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36A3EA-6B32-1835-F7CA-1B2EA88F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97" y="1296409"/>
            <a:ext cx="4202272" cy="25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7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6A71C-DF3B-B358-9BB1-8A96034A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212574"/>
            <a:ext cx="7991062" cy="3381651"/>
          </a:xfrm>
        </p:spPr>
        <p:txBody>
          <a:bodyPr/>
          <a:lstStyle/>
          <a:p>
            <a:r>
              <a:rPr lang="en-US" sz="2400" dirty="0"/>
              <a:t>All 3 hypotheses are supported in some way by this data</a:t>
            </a:r>
          </a:p>
          <a:p>
            <a:r>
              <a:rPr lang="en-US" sz="2400" i="1" dirty="0"/>
              <a:t>If there is no way to choose empirically, how can we know which one to believe?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039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6A71C-DF3B-B358-9BB1-8A96034A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212574"/>
            <a:ext cx="7991062" cy="3381651"/>
          </a:xfrm>
        </p:spPr>
        <p:txBody>
          <a:bodyPr/>
          <a:lstStyle/>
          <a:p>
            <a:r>
              <a:rPr lang="en-US" sz="2400" dirty="0"/>
              <a:t>All 3 hypotheses are supported in some way by this data</a:t>
            </a:r>
          </a:p>
          <a:p>
            <a:r>
              <a:rPr lang="en-US" sz="2400" i="1" dirty="0"/>
              <a:t>If there is no way to choose empirically, how can we know which one to believe?</a:t>
            </a:r>
          </a:p>
          <a:p>
            <a:endParaRPr lang="en-US" sz="2400" dirty="0"/>
          </a:p>
          <a:p>
            <a:r>
              <a:rPr lang="en-US" sz="2400" b="1" i="1" dirty="0">
                <a:solidFill>
                  <a:srgbClr val="7030A0"/>
                </a:solidFill>
              </a:rPr>
              <a:t>Is there a way we can measure the whole elephant instead of just individual parts?</a:t>
            </a:r>
          </a:p>
        </p:txBody>
      </p:sp>
    </p:spTree>
    <p:extLst>
      <p:ext uri="{BB962C8B-B14F-4D97-AF65-F5344CB8AC3E}">
        <p14:creationId xmlns:p14="http://schemas.microsoft.com/office/powerpoint/2010/main" val="854001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ACM SIGCSE Events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6A71C-DF3B-B358-9BB1-8A96034A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212574"/>
            <a:ext cx="7991062" cy="3381651"/>
          </a:xfrm>
        </p:spPr>
        <p:txBody>
          <a:bodyPr/>
          <a:lstStyle/>
          <a:p>
            <a:r>
              <a:rPr lang="en-US" sz="2400" dirty="0"/>
              <a:t>Technical Symposium (SIGCSE TS) – North America</a:t>
            </a:r>
          </a:p>
          <a:p>
            <a:r>
              <a:rPr lang="en-US" sz="2400" dirty="0"/>
              <a:t>Computing Education Research Conference (ICER) – Research Focus</a:t>
            </a:r>
          </a:p>
          <a:p>
            <a:r>
              <a:rPr lang="en-US" sz="2400" dirty="0"/>
              <a:t>Innovation &amp; Technology in CS Ed (</a:t>
            </a:r>
            <a:r>
              <a:rPr lang="en-US" sz="2400" dirty="0" err="1"/>
              <a:t>ITiCSE</a:t>
            </a:r>
            <a:r>
              <a:rPr lang="en-US" sz="2400" dirty="0"/>
              <a:t>) – Europe</a:t>
            </a:r>
          </a:p>
          <a:p>
            <a:r>
              <a:rPr lang="en-US" sz="2400" dirty="0"/>
              <a:t>Global Computing Ed Conference (</a:t>
            </a:r>
            <a:r>
              <a:rPr lang="en-US" sz="2400" dirty="0" err="1"/>
              <a:t>CompEd</a:t>
            </a:r>
            <a:r>
              <a:rPr lang="en-US" sz="2400" dirty="0"/>
              <a:t>) – Outside North America &amp; Europe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509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Paper Reviews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6A71C-DF3B-B358-9BB1-8A96034A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40904"/>
            <a:ext cx="7991062" cy="3653321"/>
          </a:xfrm>
        </p:spPr>
        <p:txBody>
          <a:bodyPr/>
          <a:lstStyle/>
          <a:p>
            <a:r>
              <a:rPr lang="en-US" sz="1800" dirty="0"/>
              <a:t>Short Summary (1-2 paragraphs)</a:t>
            </a:r>
          </a:p>
          <a:p>
            <a:r>
              <a:rPr lang="en-US" sz="1800" dirty="0"/>
              <a:t>Familiarity</a:t>
            </a:r>
          </a:p>
          <a:p>
            <a:r>
              <a:rPr lang="en-US" sz="1800" dirty="0"/>
              <a:t>Strengths &amp; Weaknesses</a:t>
            </a:r>
            <a:endParaRPr lang="en-US" sz="1800" i="1" dirty="0"/>
          </a:p>
          <a:p>
            <a:pPr lvl="1"/>
            <a:r>
              <a:rPr lang="en-US" sz="1400" i="1" dirty="0"/>
              <a:t>Motivation/RQs</a:t>
            </a:r>
          </a:p>
          <a:p>
            <a:pPr lvl="1"/>
            <a:r>
              <a:rPr lang="en-US" sz="1400" i="1" dirty="0"/>
              <a:t>Prior &amp; Related Work</a:t>
            </a:r>
          </a:p>
          <a:p>
            <a:pPr lvl="1"/>
            <a:r>
              <a:rPr lang="en-US" sz="1400" i="1" dirty="0"/>
              <a:t>Scientific Approach</a:t>
            </a:r>
          </a:p>
          <a:p>
            <a:pPr lvl="1"/>
            <a:r>
              <a:rPr lang="en-US" sz="1400" i="1" dirty="0"/>
              <a:t>Evidence</a:t>
            </a:r>
          </a:p>
          <a:p>
            <a:r>
              <a:rPr lang="en-US" sz="1800" dirty="0"/>
              <a:t>Impact/Contribution to Field</a:t>
            </a:r>
          </a:p>
          <a:p>
            <a:r>
              <a:rPr lang="en-US" sz="1800" dirty="0"/>
              <a:t>Presentation/Grammar</a:t>
            </a:r>
          </a:p>
          <a:p>
            <a:r>
              <a:rPr lang="en-US" sz="1800" dirty="0"/>
              <a:t>Audience</a:t>
            </a:r>
          </a:p>
          <a:p>
            <a:r>
              <a:rPr lang="en-US" sz="1800" dirty="0"/>
              <a:t>Overall</a:t>
            </a:r>
          </a:p>
          <a:p>
            <a:endParaRPr lang="en-US" sz="18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449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98121"/>
            <a:ext cx="8158655" cy="480301"/>
          </a:xfrm>
        </p:spPr>
        <p:txBody>
          <a:bodyPr/>
          <a:lstStyle/>
          <a:p>
            <a:r>
              <a:rPr lang="en-US" dirty="0"/>
              <a:t>Normal Grade Distribution</a:t>
            </a:r>
          </a:p>
        </p:txBody>
      </p:sp>
      <p:pic>
        <p:nvPicPr>
          <p:cNvPr id="1028" name="Picture 4" descr="The Story of the Normal Distribution of Grades – Teach to Impact">
            <a:extLst>
              <a:ext uri="{FF2B5EF4-FFF2-40B4-BE49-F238E27FC236}">
                <a16:creationId xmlns:a16="http://schemas.microsoft.com/office/drawing/2014/main" id="{41CBE244-5201-CC89-ECEB-E617BC50E9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2748" y="778423"/>
            <a:ext cx="5307494" cy="35676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F2CEC1-D0AD-5F49-1BDD-94E487B2B3CA}"/>
              </a:ext>
            </a:extLst>
          </p:cNvPr>
          <p:cNvSpPr txBox="1"/>
          <p:nvPr/>
        </p:nvSpPr>
        <p:spPr>
          <a:xfrm>
            <a:off x="892755" y="4845378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https://teach2impact.com/2020/07/19/the-story-of-normal-distribution-of-grades/</a:t>
            </a:r>
          </a:p>
        </p:txBody>
      </p:sp>
    </p:spTree>
    <p:extLst>
      <p:ext uri="{BB962C8B-B14F-4D97-AF65-F5344CB8AC3E}">
        <p14:creationId xmlns:p14="http://schemas.microsoft.com/office/powerpoint/2010/main" val="377602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Bimodal Grade Distribution</a:t>
            </a:r>
          </a:p>
        </p:txBody>
      </p:sp>
      <p:pic>
        <p:nvPicPr>
          <p:cNvPr id="1028" name="Picture 4" descr="The Story of the Normal Distribution of Grades – Teach to Impact">
            <a:extLst>
              <a:ext uri="{FF2B5EF4-FFF2-40B4-BE49-F238E27FC236}">
                <a16:creationId xmlns:a16="http://schemas.microsoft.com/office/drawing/2014/main" id="{41CBE244-5201-CC89-ECEB-E617BC50E9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2914" y="1772562"/>
            <a:ext cx="3102639" cy="208554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F2CEC1-D0AD-5F49-1BDD-94E487B2B3CA}"/>
              </a:ext>
            </a:extLst>
          </p:cNvPr>
          <p:cNvSpPr txBox="1"/>
          <p:nvPr/>
        </p:nvSpPr>
        <p:spPr>
          <a:xfrm>
            <a:off x="892755" y="4845378"/>
            <a:ext cx="3623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https://www.statisticshowto.com/what-is-a-bimodal-distribution/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421E2-E4B5-AEBF-E0D9-C8BC985B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447" y="871926"/>
            <a:ext cx="5252851" cy="350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09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Is it Bimodal?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2CEC1-D0AD-5F49-1BDD-94E487B2B3CA}"/>
              </a:ext>
            </a:extLst>
          </p:cNvPr>
          <p:cNvSpPr txBox="1"/>
          <p:nvPr/>
        </p:nvSpPr>
        <p:spPr>
          <a:xfrm>
            <a:off x="892755" y="4845378"/>
            <a:ext cx="5599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https://cacm.acm.org/magazines/2020/1/241705-evidence-that-computer-science-grades-are-not-bimodal/fulltext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EC727E-B4FC-8C5F-A2E9-B9E8006681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84" y="994051"/>
            <a:ext cx="5318632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11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Learning Edge Momentum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6A71C-DF3B-B358-9BB1-8A96034A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01148"/>
            <a:ext cx="7991062" cy="3693077"/>
          </a:xfrm>
        </p:spPr>
        <p:txBody>
          <a:bodyPr/>
          <a:lstStyle/>
          <a:p>
            <a:r>
              <a:rPr lang="en-US" sz="2800" dirty="0"/>
              <a:t>Equal probability of learning topic n</a:t>
            </a:r>
          </a:p>
          <a:p>
            <a:r>
              <a:rPr lang="en-US" sz="2800" dirty="0"/>
              <a:t>Success = better probability topic n+1 </a:t>
            </a:r>
          </a:p>
          <a:p>
            <a:r>
              <a:rPr lang="en-US" sz="2800" dirty="0"/>
              <a:t>Failure = worse probability topic n+1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DDE9D-5112-3DA0-FB74-A82CC1FD7B61}"/>
              </a:ext>
            </a:extLst>
          </p:cNvPr>
          <p:cNvSpPr txBox="1"/>
          <p:nvPr/>
        </p:nvSpPr>
        <p:spPr>
          <a:xfrm>
            <a:off x="892755" y="4845378"/>
            <a:ext cx="50770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Robins (2010): https://depts.washington.edu/techdocs/papers/robinsLearningEdgeMomentum2010.pdf</a:t>
            </a:r>
          </a:p>
        </p:txBody>
      </p:sp>
    </p:spTree>
    <p:extLst>
      <p:ext uri="{BB962C8B-B14F-4D97-AF65-F5344CB8AC3E}">
        <p14:creationId xmlns:p14="http://schemas.microsoft.com/office/powerpoint/2010/main" val="187116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Learning Edge Momentum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6A71C-DF3B-B358-9BB1-8A96034A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01148"/>
            <a:ext cx="7991062" cy="3693077"/>
          </a:xfrm>
        </p:spPr>
        <p:txBody>
          <a:bodyPr/>
          <a:lstStyle/>
          <a:p>
            <a:r>
              <a:rPr lang="en-US" sz="2800" dirty="0"/>
              <a:t>Equal probability of learning topic n</a:t>
            </a:r>
          </a:p>
          <a:p>
            <a:r>
              <a:rPr lang="en-US" sz="2800" dirty="0"/>
              <a:t>Success = better probability topic n+1 </a:t>
            </a:r>
          </a:p>
          <a:p>
            <a:r>
              <a:rPr lang="en-US" sz="2800" dirty="0"/>
              <a:t>Failure = worse probability topic n+1</a:t>
            </a:r>
          </a:p>
          <a:p>
            <a:r>
              <a:rPr lang="en-US" sz="2800" dirty="0"/>
              <a:t>Example:</a:t>
            </a:r>
          </a:p>
          <a:p>
            <a:pPr lvl="1"/>
            <a:r>
              <a:rPr lang="en-US" sz="2400" dirty="0"/>
              <a:t>Student A does well in variables in CC 110.</a:t>
            </a:r>
          </a:p>
          <a:p>
            <a:pPr lvl="1"/>
            <a:r>
              <a:rPr lang="en-US" sz="2400" dirty="0"/>
              <a:t>Student B does poorly in variables in CC 110.</a:t>
            </a:r>
          </a:p>
          <a:p>
            <a:pPr lvl="1"/>
            <a:r>
              <a:rPr lang="en-US" sz="2400" dirty="0"/>
              <a:t>Which one will most likely do well with conditionals?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3B94D-9ECA-7EB5-B2FF-8EA5F9130AEE}"/>
              </a:ext>
            </a:extLst>
          </p:cNvPr>
          <p:cNvSpPr txBox="1"/>
          <p:nvPr/>
        </p:nvSpPr>
        <p:spPr>
          <a:xfrm>
            <a:off x="892755" y="4845378"/>
            <a:ext cx="50770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Robins (2010): https://depts.washington.edu/techdocs/papers/robinsLearningEdgeMomentum2010.pdf</a:t>
            </a:r>
          </a:p>
        </p:txBody>
      </p:sp>
    </p:spTree>
    <p:extLst>
      <p:ext uri="{BB962C8B-B14F-4D97-AF65-F5344CB8AC3E}">
        <p14:creationId xmlns:p14="http://schemas.microsoft.com/office/powerpoint/2010/main" val="286542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2CEC1-D0AD-5F49-1BDD-94E487B2B3CA}"/>
              </a:ext>
            </a:extLst>
          </p:cNvPr>
          <p:cNvSpPr txBox="1"/>
          <p:nvPr/>
        </p:nvSpPr>
        <p:spPr>
          <a:xfrm>
            <a:off x="892755" y="4845378"/>
            <a:ext cx="50770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Robins (2010): https://depts.washington.edu/techdocs/papers/robinsLearningEdgeMomentum2010.pdf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752C7-0C25-0F91-4FBA-C1B8C9A5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85" y="0"/>
            <a:ext cx="4584397" cy="48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287051"/>
            <a:ext cx="8158655" cy="480301"/>
          </a:xfrm>
        </p:spPr>
        <p:txBody>
          <a:bodyPr/>
          <a:lstStyle/>
          <a:p>
            <a:r>
              <a:rPr lang="en-US" dirty="0"/>
              <a:t>Other Factors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6A71C-DF3B-B358-9BB1-8A96034A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01148"/>
            <a:ext cx="7991062" cy="3693077"/>
          </a:xfrm>
        </p:spPr>
        <p:txBody>
          <a:bodyPr/>
          <a:lstStyle/>
          <a:p>
            <a:r>
              <a:rPr lang="en-US" sz="2800" dirty="0"/>
              <a:t>Geek Genes</a:t>
            </a:r>
          </a:p>
          <a:p>
            <a:r>
              <a:rPr lang="en-US" sz="2800" dirty="0"/>
              <a:t>Prior Knowledge &amp; Study Skills</a:t>
            </a:r>
          </a:p>
          <a:p>
            <a:r>
              <a:rPr lang="en-US" sz="2800" dirty="0"/>
              <a:t>Stumbling Points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549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677</Words>
  <Application>Microsoft Office PowerPoint</Application>
  <PresentationFormat>On-screen Show (16:9)</PresentationFormat>
  <Paragraphs>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Lucida Sans</vt:lpstr>
      <vt:lpstr>Office Theme</vt:lpstr>
      <vt:lpstr>Reading Time Go over paper and review Discussion starts at 1:15</vt:lpstr>
      <vt:lpstr>Geek Genes, Prior Knowledge, Stumbling Points and Learning Edge Momentum: Parts of the One Elephant?</vt:lpstr>
      <vt:lpstr>Normal Grade Distribution</vt:lpstr>
      <vt:lpstr>Bimodal Grade Distribution</vt:lpstr>
      <vt:lpstr>Is it Bimodal?</vt:lpstr>
      <vt:lpstr>Learning Edge Momentum</vt:lpstr>
      <vt:lpstr>Learning Edge Momentum</vt:lpstr>
      <vt:lpstr>PowerPoint Presentation</vt:lpstr>
      <vt:lpstr>Other Factors</vt:lpstr>
      <vt:lpstr>Other Factors</vt:lpstr>
      <vt:lpstr>“Parts of the Same Elephant”</vt:lpstr>
      <vt:lpstr>Research Question</vt:lpstr>
      <vt:lpstr>Research Question</vt:lpstr>
      <vt:lpstr>Data</vt:lpstr>
      <vt:lpstr>Test 1 - Assignments</vt:lpstr>
      <vt:lpstr>Test 1</vt:lpstr>
      <vt:lpstr>Test 2 - Assignments</vt:lpstr>
      <vt:lpstr>Test 2</vt:lpstr>
      <vt:lpstr>Test 1 vs Test 2</vt:lpstr>
      <vt:lpstr>Test 1 vs Test 2</vt:lpstr>
      <vt:lpstr>Test 1 vs Test 2</vt:lpstr>
      <vt:lpstr>Test 1 v 3 and Test 1 v 4</vt:lpstr>
      <vt:lpstr>Test 2 v 3 and Test 2 v 4</vt:lpstr>
      <vt:lpstr>Summary</vt:lpstr>
      <vt:lpstr>Summary</vt:lpstr>
      <vt:lpstr>ACM SIGCSE Events</vt:lpstr>
      <vt:lpstr>Paper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Russell Feldhausen</cp:lastModifiedBy>
  <cp:revision>61</cp:revision>
  <cp:lastPrinted>2016-05-09T13:04:25Z</cp:lastPrinted>
  <dcterms:created xsi:type="dcterms:W3CDTF">2010-04-12T23:12:02Z</dcterms:created>
  <dcterms:modified xsi:type="dcterms:W3CDTF">2023-06-09T18:08:21Z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