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3" r:id="rId3"/>
    <p:sldId id="277" r:id="rId4"/>
    <p:sldId id="276" r:id="rId5"/>
    <p:sldId id="279" r:id="rId6"/>
    <p:sldId id="280" r:id="rId7"/>
    <p:sldId id="278" r:id="rId8"/>
    <p:sldId id="281" r:id="rId9"/>
    <p:sldId id="25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760" autoAdjust="0"/>
  </p:normalViewPr>
  <p:slideViewPr>
    <p:cSldViewPr snapToGrid="0">
      <p:cViewPr varScale="1">
        <p:scale>
          <a:sx n="50" d="100"/>
          <a:sy n="50" d="100"/>
        </p:scale>
        <p:origin x="126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6E5450-1633-44DA-85F0-97A2C0731018}" type="datetimeFigureOut">
              <a:rPr lang="en-US" smtClean="0"/>
              <a:t>6/22/2023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719363-517D-40A1-B422-8DB05AF9DF40}" type="slidenum">
              <a:rPr lang="en-US" smtClean="0"/>
              <a:t>‹#›</a:t>
            </a:fld>
            <a:endParaRPr lang="en-US"/>
          </a:p>
        </p:txBody>
      </p:sp>
    </p:spTree>
    <p:extLst>
      <p:ext uri="{BB962C8B-B14F-4D97-AF65-F5344CB8AC3E}">
        <p14:creationId xmlns:p14="http://schemas.microsoft.com/office/powerpoint/2010/main" val="3898646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a:t>
            </a:r>
            <a:r>
              <a:rPr lang="en-US" dirty="0" err="1"/>
              <a:t>BreAnn’s</a:t>
            </a:r>
            <a:r>
              <a:rPr lang="en-US" dirty="0"/>
              <a:t> story</a:t>
            </a:r>
          </a:p>
          <a:p>
            <a:r>
              <a:rPr lang="en-US" dirty="0"/>
              <a:t>-Parents matter</a:t>
            </a:r>
          </a:p>
        </p:txBody>
      </p:sp>
      <p:sp>
        <p:nvSpPr>
          <p:cNvPr id="4" name="Slide Number Placeholder 3"/>
          <p:cNvSpPr>
            <a:spLocks noGrp="1"/>
          </p:cNvSpPr>
          <p:nvPr>
            <p:ph type="sldNum" sz="quarter" idx="10"/>
          </p:nvPr>
        </p:nvSpPr>
        <p:spPr/>
        <p:txBody>
          <a:bodyPr/>
          <a:lstStyle/>
          <a:p>
            <a:fld id="{E9D1BDF6-E7FE-4D93-8713-C7FFC97121B4}" type="slidenum">
              <a:rPr lang="en-US" smtClean="0"/>
              <a:t>3</a:t>
            </a:fld>
            <a:endParaRPr lang="en-US" dirty="0"/>
          </a:p>
        </p:txBody>
      </p:sp>
    </p:spTree>
    <p:extLst>
      <p:ext uri="{BB962C8B-B14F-4D97-AF65-F5344CB8AC3E}">
        <p14:creationId xmlns:p14="http://schemas.microsoft.com/office/powerpoint/2010/main" val="3849669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1BDF6-E7FE-4D93-8713-C7FFC97121B4}" type="slidenum">
              <a:rPr lang="en-US" smtClean="0"/>
              <a:t>4</a:t>
            </a:fld>
            <a:endParaRPr lang="en-US" dirty="0"/>
          </a:p>
        </p:txBody>
      </p:sp>
    </p:spTree>
    <p:extLst>
      <p:ext uri="{BB962C8B-B14F-4D97-AF65-F5344CB8AC3E}">
        <p14:creationId xmlns:p14="http://schemas.microsoft.com/office/powerpoint/2010/main" val="1914234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Ice breaker events, show fun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Make CS required to prevent opt-out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Decorations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Making computing culturally relevant means that learners with a range of cultural identities will be able to identify with the examples chosen to illustrate computing concepts, to engage effectively with the teaching methods, and to feel empowered to use computing to address problems that are meaningful to them</a:t>
            </a:r>
          </a:p>
          <a:p>
            <a:endParaRPr lang="en-US" dirty="0"/>
          </a:p>
        </p:txBody>
      </p:sp>
      <p:sp>
        <p:nvSpPr>
          <p:cNvPr id="4" name="Slide Number Placeholder 3"/>
          <p:cNvSpPr>
            <a:spLocks noGrp="1"/>
          </p:cNvSpPr>
          <p:nvPr>
            <p:ph type="sldNum" sz="quarter" idx="5"/>
          </p:nvPr>
        </p:nvSpPr>
        <p:spPr/>
        <p:txBody>
          <a:bodyPr/>
          <a:lstStyle/>
          <a:p>
            <a:fld id="{74719363-517D-40A1-B422-8DB05AF9DF40}" type="slidenum">
              <a:rPr lang="en-US" smtClean="0"/>
              <a:t>7</a:t>
            </a:fld>
            <a:endParaRPr lang="en-US"/>
          </a:p>
        </p:txBody>
      </p:sp>
    </p:spTree>
    <p:extLst>
      <p:ext uri="{BB962C8B-B14F-4D97-AF65-F5344CB8AC3E}">
        <p14:creationId xmlns:p14="http://schemas.microsoft.com/office/powerpoint/2010/main" val="1769418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5216105" y="6337598"/>
            <a:ext cx="2844800" cy="365125"/>
          </a:xfrm>
        </p:spPr>
        <p:txBody>
          <a:bodyPr/>
          <a:lstStyle/>
          <a:p>
            <a:fld id="{48F89DE7-5705-4C48-9AC5-940267933AB6}" type="datetimeFigureOut">
              <a:rPr lang="en-US" smtClean="0"/>
              <a:t>6/22/2023</a:t>
            </a:fld>
            <a:endParaRPr lang="en-US"/>
          </a:p>
        </p:txBody>
      </p:sp>
      <p:sp>
        <p:nvSpPr>
          <p:cNvPr id="5" name="Footer Placeholder 4"/>
          <p:cNvSpPr>
            <a:spLocks noGrp="1"/>
          </p:cNvSpPr>
          <p:nvPr>
            <p:ph type="ftr" sz="quarter" idx="11"/>
          </p:nvPr>
        </p:nvSpPr>
        <p:spPr>
          <a:xfrm>
            <a:off x="8125125" y="6337599"/>
            <a:ext cx="3860800" cy="365125"/>
          </a:xfrm>
        </p:spPr>
        <p:txBody>
          <a:bodyPr/>
          <a:lstStyle/>
          <a:p>
            <a:endParaRPr lang="en-US"/>
          </a:p>
        </p:txBody>
      </p:sp>
      <p:sp>
        <p:nvSpPr>
          <p:cNvPr id="6" name="Slide Number Placeholder 5"/>
          <p:cNvSpPr>
            <a:spLocks noGrp="1"/>
          </p:cNvSpPr>
          <p:nvPr>
            <p:ph type="sldNum" sz="quarter" idx="12"/>
          </p:nvPr>
        </p:nvSpPr>
        <p:spPr>
          <a:xfrm>
            <a:off x="9255185" y="153959"/>
            <a:ext cx="2844800" cy="365125"/>
          </a:xfrm>
        </p:spPr>
        <p:txBody>
          <a:bodyPr/>
          <a:lstStyle/>
          <a:p>
            <a:fld id="{97F4F285-AF62-4336-80C4-7E7EB2E74318}" type="slidenum">
              <a:rPr lang="en-US" smtClean="0"/>
              <a:t>‹#›</a:t>
            </a:fld>
            <a:endParaRPr lang="en-US"/>
          </a:p>
        </p:txBody>
      </p:sp>
    </p:spTree>
    <p:extLst>
      <p:ext uri="{BB962C8B-B14F-4D97-AF65-F5344CB8AC3E}">
        <p14:creationId xmlns:p14="http://schemas.microsoft.com/office/powerpoint/2010/main" val="4032205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250611" y="6356350"/>
            <a:ext cx="2844800" cy="365125"/>
          </a:xfrm>
        </p:spPr>
        <p:txBody>
          <a:bodyPr/>
          <a:lstStyle/>
          <a:p>
            <a:fld id="{48F89DE7-5705-4C48-9AC5-940267933AB6}" type="datetimeFigureOut">
              <a:rPr lang="en-US" smtClean="0"/>
              <a:t>6/22/2023</a:t>
            </a:fld>
            <a:endParaRPr lang="en-US"/>
          </a:p>
        </p:txBody>
      </p:sp>
      <p:sp>
        <p:nvSpPr>
          <p:cNvPr id="5" name="Footer Placeholder 4"/>
          <p:cNvSpPr>
            <a:spLocks noGrp="1"/>
          </p:cNvSpPr>
          <p:nvPr>
            <p:ph type="ftr" sz="quarter" idx="11"/>
          </p:nvPr>
        </p:nvSpPr>
        <p:spPr>
          <a:xfrm>
            <a:off x="8170173" y="6356350"/>
            <a:ext cx="3860800" cy="365125"/>
          </a:xfrm>
        </p:spPr>
        <p:txBody>
          <a:bodyPr/>
          <a:lstStyle/>
          <a:p>
            <a:endParaRPr lang="en-US"/>
          </a:p>
        </p:txBody>
      </p:sp>
      <p:sp>
        <p:nvSpPr>
          <p:cNvPr id="6" name="Slide Number Placeholder 5"/>
          <p:cNvSpPr>
            <a:spLocks noGrp="1"/>
          </p:cNvSpPr>
          <p:nvPr>
            <p:ph type="sldNum" sz="quarter" idx="12"/>
          </p:nvPr>
        </p:nvSpPr>
        <p:spPr>
          <a:xfrm>
            <a:off x="9186173" y="162584"/>
            <a:ext cx="2844800" cy="365125"/>
          </a:xfrm>
        </p:spPr>
        <p:txBody>
          <a:bodyPr/>
          <a:lstStyle/>
          <a:p>
            <a:fld id="{97F4F285-AF62-4336-80C4-7E7EB2E74318}" type="slidenum">
              <a:rPr lang="en-US" smtClean="0"/>
              <a:t>‹#›</a:t>
            </a:fld>
            <a:endParaRPr lang="en-US"/>
          </a:p>
        </p:txBody>
      </p:sp>
    </p:spTree>
    <p:extLst>
      <p:ext uri="{BB962C8B-B14F-4D97-AF65-F5344CB8AC3E}">
        <p14:creationId xmlns:p14="http://schemas.microsoft.com/office/powerpoint/2010/main" val="964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267864" y="6338916"/>
            <a:ext cx="2844800" cy="365125"/>
          </a:xfrm>
        </p:spPr>
        <p:txBody>
          <a:bodyPr/>
          <a:lstStyle/>
          <a:p>
            <a:fld id="{48F89DE7-5705-4C48-9AC5-940267933AB6}" type="datetimeFigureOut">
              <a:rPr lang="en-US" smtClean="0"/>
              <a:t>6/22/2023</a:t>
            </a:fld>
            <a:endParaRPr lang="en-US"/>
          </a:p>
        </p:txBody>
      </p:sp>
      <p:sp>
        <p:nvSpPr>
          <p:cNvPr id="5" name="Footer Placeholder 4"/>
          <p:cNvSpPr>
            <a:spLocks noGrp="1"/>
          </p:cNvSpPr>
          <p:nvPr>
            <p:ph type="ftr" sz="quarter" idx="11"/>
          </p:nvPr>
        </p:nvSpPr>
        <p:spPr>
          <a:xfrm>
            <a:off x="8196053" y="6338916"/>
            <a:ext cx="3860800" cy="365125"/>
          </a:xfrm>
        </p:spPr>
        <p:txBody>
          <a:bodyPr/>
          <a:lstStyle/>
          <a:p>
            <a:endParaRPr lang="en-US"/>
          </a:p>
        </p:txBody>
      </p:sp>
      <p:sp>
        <p:nvSpPr>
          <p:cNvPr id="6" name="Slide Number Placeholder 5"/>
          <p:cNvSpPr>
            <a:spLocks noGrp="1"/>
          </p:cNvSpPr>
          <p:nvPr>
            <p:ph type="sldNum" sz="quarter" idx="12"/>
          </p:nvPr>
        </p:nvSpPr>
        <p:spPr>
          <a:xfrm>
            <a:off x="9212053" y="153959"/>
            <a:ext cx="2844800" cy="365125"/>
          </a:xfrm>
        </p:spPr>
        <p:txBody>
          <a:bodyPr/>
          <a:lstStyle/>
          <a:p>
            <a:fld id="{97F4F285-AF62-4336-80C4-7E7EB2E74318}" type="slidenum">
              <a:rPr lang="en-US" smtClean="0"/>
              <a:t>‹#›</a:t>
            </a:fld>
            <a:endParaRPr lang="en-US"/>
          </a:p>
        </p:txBody>
      </p:sp>
    </p:spTree>
    <p:extLst>
      <p:ext uri="{BB962C8B-B14F-4D97-AF65-F5344CB8AC3E}">
        <p14:creationId xmlns:p14="http://schemas.microsoft.com/office/powerpoint/2010/main" val="2830790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48478"/>
            <a:ext cx="10972800" cy="11430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F89DE7-5705-4C48-9AC5-940267933AB6}" type="datetimeFigureOut">
              <a:rPr lang="en-US" smtClean="0"/>
              <a:t>6/22/2023</a:t>
            </a:fld>
            <a:endParaRPr lang="en-US"/>
          </a:p>
        </p:txBody>
      </p:sp>
      <p:sp>
        <p:nvSpPr>
          <p:cNvPr id="5" name="Footer Placeholder 4"/>
          <p:cNvSpPr>
            <a:spLocks noGrp="1"/>
          </p:cNvSpPr>
          <p:nvPr>
            <p:ph type="ftr" sz="quarter" idx="11"/>
          </p:nvPr>
        </p:nvSpPr>
        <p:spPr>
          <a:xfrm>
            <a:off x="7721600" y="6326960"/>
            <a:ext cx="3860800" cy="365125"/>
          </a:xfrm>
        </p:spPr>
        <p:txBody>
          <a:bodyPr/>
          <a:lstStyle/>
          <a:p>
            <a:endParaRPr lang="en-US"/>
          </a:p>
        </p:txBody>
      </p:sp>
      <p:sp>
        <p:nvSpPr>
          <p:cNvPr id="6" name="Slide Number Placeholder 5"/>
          <p:cNvSpPr>
            <a:spLocks noGrp="1"/>
          </p:cNvSpPr>
          <p:nvPr>
            <p:ph type="sldNum" sz="quarter" idx="12"/>
          </p:nvPr>
        </p:nvSpPr>
        <p:spPr>
          <a:xfrm>
            <a:off x="9108536" y="165915"/>
            <a:ext cx="2844800" cy="365125"/>
          </a:xfrm>
        </p:spPr>
        <p:txBody>
          <a:bodyPr/>
          <a:lstStyle/>
          <a:p>
            <a:fld id="{97F4F285-AF62-4336-80C4-7E7EB2E74318}" type="slidenum">
              <a:rPr lang="en-US" smtClean="0"/>
              <a:t>‹#›</a:t>
            </a:fld>
            <a:endParaRPr lang="en-US"/>
          </a:p>
        </p:txBody>
      </p:sp>
      <p:pic>
        <p:nvPicPr>
          <p:cNvPr id="7" name="Graphic 6">
            <a:extLst>
              <a:ext uri="{FF2B5EF4-FFF2-40B4-BE49-F238E27FC236}">
                <a16:creationId xmlns:a16="http://schemas.microsoft.com/office/drawing/2014/main" id="{92D95779-7F80-4C85-8F95-26994BC333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15" y="6153196"/>
            <a:ext cx="5297864" cy="642166"/>
          </a:xfrm>
          <a:prstGeom prst="rect">
            <a:avLst/>
          </a:prstGeom>
        </p:spPr>
      </p:pic>
    </p:spTree>
    <p:extLst>
      <p:ext uri="{BB962C8B-B14F-4D97-AF65-F5344CB8AC3E}">
        <p14:creationId xmlns:p14="http://schemas.microsoft.com/office/powerpoint/2010/main" val="2668221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155721" y="6337599"/>
            <a:ext cx="2844800" cy="365125"/>
          </a:xfrm>
        </p:spPr>
        <p:txBody>
          <a:bodyPr/>
          <a:lstStyle/>
          <a:p>
            <a:fld id="{48F89DE7-5705-4C48-9AC5-940267933AB6}" type="datetimeFigureOut">
              <a:rPr lang="en-US" smtClean="0"/>
              <a:t>6/22/2023</a:t>
            </a:fld>
            <a:endParaRPr lang="en-US"/>
          </a:p>
        </p:txBody>
      </p:sp>
      <p:sp>
        <p:nvSpPr>
          <p:cNvPr id="5" name="Footer Placeholder 4"/>
          <p:cNvSpPr>
            <a:spLocks noGrp="1"/>
          </p:cNvSpPr>
          <p:nvPr>
            <p:ph type="ftr" sz="quarter" idx="11"/>
          </p:nvPr>
        </p:nvSpPr>
        <p:spPr>
          <a:xfrm>
            <a:off x="8083908" y="6338916"/>
            <a:ext cx="3860800" cy="365125"/>
          </a:xfrm>
        </p:spPr>
        <p:txBody>
          <a:bodyPr/>
          <a:lstStyle/>
          <a:p>
            <a:endParaRPr lang="en-US"/>
          </a:p>
        </p:txBody>
      </p:sp>
      <p:sp>
        <p:nvSpPr>
          <p:cNvPr id="6" name="Slide Number Placeholder 5"/>
          <p:cNvSpPr>
            <a:spLocks noGrp="1"/>
          </p:cNvSpPr>
          <p:nvPr>
            <p:ph type="sldNum" sz="quarter" idx="12"/>
          </p:nvPr>
        </p:nvSpPr>
        <p:spPr>
          <a:xfrm>
            <a:off x="9099908" y="153959"/>
            <a:ext cx="2844800" cy="365125"/>
          </a:xfrm>
        </p:spPr>
        <p:txBody>
          <a:bodyPr/>
          <a:lstStyle/>
          <a:p>
            <a:fld id="{97F4F285-AF62-4336-80C4-7E7EB2E74318}" type="slidenum">
              <a:rPr lang="en-US" smtClean="0"/>
              <a:t>‹#›</a:t>
            </a:fld>
            <a:endParaRPr lang="en-US"/>
          </a:p>
        </p:txBody>
      </p:sp>
    </p:spTree>
    <p:extLst>
      <p:ext uri="{BB962C8B-B14F-4D97-AF65-F5344CB8AC3E}">
        <p14:creationId xmlns:p14="http://schemas.microsoft.com/office/powerpoint/2010/main" val="860927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92782"/>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5190227" y="6347074"/>
            <a:ext cx="2844800" cy="365125"/>
          </a:xfrm>
        </p:spPr>
        <p:txBody>
          <a:bodyPr/>
          <a:lstStyle/>
          <a:p>
            <a:fld id="{48F89DE7-5705-4C48-9AC5-940267933AB6}" type="datetimeFigureOut">
              <a:rPr lang="en-US" smtClean="0"/>
              <a:t>6/22/2023</a:t>
            </a:fld>
            <a:endParaRPr lang="en-US"/>
          </a:p>
        </p:txBody>
      </p:sp>
      <p:sp>
        <p:nvSpPr>
          <p:cNvPr id="6" name="Footer Placeholder 5"/>
          <p:cNvSpPr>
            <a:spLocks noGrp="1"/>
          </p:cNvSpPr>
          <p:nvPr>
            <p:ph type="ftr" sz="quarter" idx="11"/>
          </p:nvPr>
        </p:nvSpPr>
        <p:spPr>
          <a:xfrm>
            <a:off x="8118415" y="6347075"/>
            <a:ext cx="3860800" cy="365125"/>
          </a:xfrm>
        </p:spPr>
        <p:txBody>
          <a:bodyPr/>
          <a:lstStyle/>
          <a:p>
            <a:endParaRPr lang="en-US"/>
          </a:p>
        </p:txBody>
      </p:sp>
      <p:sp>
        <p:nvSpPr>
          <p:cNvPr id="7" name="Slide Number Placeholder 6"/>
          <p:cNvSpPr>
            <a:spLocks noGrp="1"/>
          </p:cNvSpPr>
          <p:nvPr>
            <p:ph type="sldNum" sz="quarter" idx="12"/>
          </p:nvPr>
        </p:nvSpPr>
        <p:spPr>
          <a:xfrm>
            <a:off x="9134415" y="145800"/>
            <a:ext cx="2844800" cy="365125"/>
          </a:xfrm>
        </p:spPr>
        <p:txBody>
          <a:bodyPr/>
          <a:lstStyle/>
          <a:p>
            <a:fld id="{97F4F285-AF62-4336-80C4-7E7EB2E74318}" type="slidenum">
              <a:rPr lang="en-US" smtClean="0"/>
              <a:t>‹#›</a:t>
            </a:fld>
            <a:endParaRPr lang="en-US"/>
          </a:p>
        </p:txBody>
      </p:sp>
    </p:spTree>
    <p:extLst>
      <p:ext uri="{BB962C8B-B14F-4D97-AF65-F5344CB8AC3E}">
        <p14:creationId xmlns:p14="http://schemas.microsoft.com/office/powerpoint/2010/main" val="950561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2782"/>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5190227" y="6356351"/>
            <a:ext cx="2844800" cy="365125"/>
          </a:xfrm>
        </p:spPr>
        <p:txBody>
          <a:bodyPr/>
          <a:lstStyle/>
          <a:p>
            <a:fld id="{48F89DE7-5705-4C48-9AC5-940267933AB6}" type="datetimeFigureOut">
              <a:rPr lang="en-US" smtClean="0"/>
              <a:t>6/22/2023</a:t>
            </a:fld>
            <a:endParaRPr lang="en-US"/>
          </a:p>
        </p:txBody>
      </p:sp>
      <p:sp>
        <p:nvSpPr>
          <p:cNvPr id="8" name="Footer Placeholder 7"/>
          <p:cNvSpPr>
            <a:spLocks noGrp="1"/>
          </p:cNvSpPr>
          <p:nvPr>
            <p:ph type="ftr" sz="quarter" idx="11"/>
          </p:nvPr>
        </p:nvSpPr>
        <p:spPr>
          <a:xfrm>
            <a:off x="8127041" y="6356351"/>
            <a:ext cx="3860800" cy="365125"/>
          </a:xfrm>
        </p:spPr>
        <p:txBody>
          <a:bodyPr/>
          <a:lstStyle/>
          <a:p>
            <a:endParaRPr lang="en-US"/>
          </a:p>
        </p:txBody>
      </p:sp>
      <p:sp>
        <p:nvSpPr>
          <p:cNvPr id="9" name="Slide Number Placeholder 8"/>
          <p:cNvSpPr>
            <a:spLocks noGrp="1"/>
          </p:cNvSpPr>
          <p:nvPr>
            <p:ph type="sldNum" sz="quarter" idx="12"/>
          </p:nvPr>
        </p:nvSpPr>
        <p:spPr>
          <a:xfrm>
            <a:off x="9143041" y="162594"/>
            <a:ext cx="2844800" cy="365125"/>
          </a:xfrm>
        </p:spPr>
        <p:txBody>
          <a:bodyPr/>
          <a:lstStyle/>
          <a:p>
            <a:fld id="{97F4F285-AF62-4336-80C4-7E7EB2E74318}" type="slidenum">
              <a:rPr lang="en-US" smtClean="0"/>
              <a:t>‹#›</a:t>
            </a:fld>
            <a:endParaRPr lang="en-US"/>
          </a:p>
        </p:txBody>
      </p:sp>
    </p:spTree>
    <p:extLst>
      <p:ext uri="{BB962C8B-B14F-4D97-AF65-F5344CB8AC3E}">
        <p14:creationId xmlns:p14="http://schemas.microsoft.com/office/powerpoint/2010/main" val="4234962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07550"/>
            <a:ext cx="10972800" cy="1143000"/>
          </a:xfrm>
        </p:spPr>
        <p:txBody>
          <a:bodyPr/>
          <a:lstStyle/>
          <a:p>
            <a:r>
              <a:rPr lang="en-US"/>
              <a:t>Click to edit Master title style</a:t>
            </a:r>
          </a:p>
        </p:txBody>
      </p:sp>
      <p:sp>
        <p:nvSpPr>
          <p:cNvPr id="3" name="Date Placeholder 2"/>
          <p:cNvSpPr>
            <a:spLocks noGrp="1"/>
          </p:cNvSpPr>
          <p:nvPr>
            <p:ph type="dt" sz="half" idx="10"/>
          </p:nvPr>
        </p:nvSpPr>
        <p:spPr>
          <a:xfrm>
            <a:off x="5155721" y="6338916"/>
            <a:ext cx="2844800" cy="365125"/>
          </a:xfrm>
        </p:spPr>
        <p:txBody>
          <a:bodyPr/>
          <a:lstStyle/>
          <a:p>
            <a:fld id="{48F89DE7-5705-4C48-9AC5-940267933AB6}" type="datetimeFigureOut">
              <a:rPr lang="en-US" smtClean="0"/>
              <a:t>6/22/2023</a:t>
            </a:fld>
            <a:endParaRPr lang="en-US"/>
          </a:p>
        </p:txBody>
      </p:sp>
      <p:sp>
        <p:nvSpPr>
          <p:cNvPr id="4" name="Footer Placeholder 3"/>
          <p:cNvSpPr>
            <a:spLocks noGrp="1"/>
          </p:cNvSpPr>
          <p:nvPr>
            <p:ph type="ftr" sz="quarter" idx="11"/>
          </p:nvPr>
        </p:nvSpPr>
        <p:spPr>
          <a:xfrm>
            <a:off x="8075283" y="6338916"/>
            <a:ext cx="3860800" cy="365125"/>
          </a:xfrm>
        </p:spPr>
        <p:txBody>
          <a:bodyPr/>
          <a:lstStyle/>
          <a:p>
            <a:endParaRPr lang="en-US"/>
          </a:p>
        </p:txBody>
      </p:sp>
      <p:sp>
        <p:nvSpPr>
          <p:cNvPr id="5" name="Slide Number Placeholder 4"/>
          <p:cNvSpPr>
            <a:spLocks noGrp="1"/>
          </p:cNvSpPr>
          <p:nvPr>
            <p:ph type="sldNum" sz="quarter" idx="12"/>
          </p:nvPr>
        </p:nvSpPr>
        <p:spPr>
          <a:xfrm>
            <a:off x="9091283" y="153959"/>
            <a:ext cx="2844800" cy="365125"/>
          </a:xfrm>
        </p:spPr>
        <p:txBody>
          <a:bodyPr/>
          <a:lstStyle/>
          <a:p>
            <a:fld id="{97F4F285-AF62-4336-80C4-7E7EB2E74318}" type="slidenum">
              <a:rPr lang="en-US" smtClean="0"/>
              <a:t>‹#›</a:t>
            </a:fld>
            <a:endParaRPr lang="en-US"/>
          </a:p>
        </p:txBody>
      </p:sp>
    </p:spTree>
    <p:extLst>
      <p:ext uri="{BB962C8B-B14F-4D97-AF65-F5344CB8AC3E}">
        <p14:creationId xmlns:p14="http://schemas.microsoft.com/office/powerpoint/2010/main" val="3907671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181600" y="6321664"/>
            <a:ext cx="2844800" cy="365125"/>
          </a:xfrm>
        </p:spPr>
        <p:txBody>
          <a:bodyPr/>
          <a:lstStyle/>
          <a:p>
            <a:fld id="{48F89DE7-5705-4C48-9AC5-940267933AB6}" type="datetimeFigureOut">
              <a:rPr lang="en-US" smtClean="0"/>
              <a:t>6/22/2023</a:t>
            </a:fld>
            <a:endParaRPr lang="en-US"/>
          </a:p>
        </p:txBody>
      </p:sp>
      <p:sp>
        <p:nvSpPr>
          <p:cNvPr id="3" name="Footer Placeholder 2"/>
          <p:cNvSpPr>
            <a:spLocks noGrp="1"/>
          </p:cNvSpPr>
          <p:nvPr>
            <p:ph type="ftr" sz="quarter" idx="11"/>
          </p:nvPr>
        </p:nvSpPr>
        <p:spPr>
          <a:xfrm>
            <a:off x="8178800" y="6321664"/>
            <a:ext cx="3860800" cy="365125"/>
          </a:xfrm>
        </p:spPr>
        <p:txBody>
          <a:bodyPr/>
          <a:lstStyle/>
          <a:p>
            <a:endParaRPr lang="en-US"/>
          </a:p>
        </p:txBody>
      </p:sp>
      <p:sp>
        <p:nvSpPr>
          <p:cNvPr id="4" name="Slide Number Placeholder 3"/>
          <p:cNvSpPr>
            <a:spLocks noGrp="1"/>
          </p:cNvSpPr>
          <p:nvPr>
            <p:ph type="sldNum" sz="quarter" idx="12"/>
          </p:nvPr>
        </p:nvSpPr>
        <p:spPr>
          <a:xfrm>
            <a:off x="9194800" y="171211"/>
            <a:ext cx="2844800" cy="365125"/>
          </a:xfrm>
        </p:spPr>
        <p:txBody>
          <a:bodyPr/>
          <a:lstStyle/>
          <a:p>
            <a:fld id="{97F4F285-AF62-4336-80C4-7E7EB2E74318}" type="slidenum">
              <a:rPr lang="en-US" smtClean="0"/>
              <a:t>‹#›</a:t>
            </a:fld>
            <a:endParaRPr lang="en-US"/>
          </a:p>
        </p:txBody>
      </p:sp>
    </p:spTree>
    <p:extLst>
      <p:ext uri="{BB962C8B-B14F-4D97-AF65-F5344CB8AC3E}">
        <p14:creationId xmlns:p14="http://schemas.microsoft.com/office/powerpoint/2010/main" val="2513850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07479" y="6308728"/>
            <a:ext cx="2844800" cy="365125"/>
          </a:xfrm>
        </p:spPr>
        <p:txBody>
          <a:bodyPr/>
          <a:lstStyle/>
          <a:p>
            <a:fld id="{48F89DE7-5705-4C48-9AC5-940267933AB6}" type="datetimeFigureOut">
              <a:rPr lang="en-US" smtClean="0"/>
              <a:t>6/22/2023</a:t>
            </a:fld>
            <a:endParaRPr lang="en-US"/>
          </a:p>
        </p:txBody>
      </p:sp>
      <p:sp>
        <p:nvSpPr>
          <p:cNvPr id="6" name="Footer Placeholder 5"/>
          <p:cNvSpPr>
            <a:spLocks noGrp="1"/>
          </p:cNvSpPr>
          <p:nvPr>
            <p:ph type="ftr" sz="quarter" idx="11"/>
          </p:nvPr>
        </p:nvSpPr>
        <p:spPr>
          <a:xfrm>
            <a:off x="8174566" y="6308728"/>
            <a:ext cx="3860800" cy="365125"/>
          </a:xfrm>
        </p:spPr>
        <p:txBody>
          <a:bodyPr/>
          <a:lstStyle/>
          <a:p>
            <a:endParaRPr lang="en-US"/>
          </a:p>
        </p:txBody>
      </p:sp>
      <p:sp>
        <p:nvSpPr>
          <p:cNvPr id="7" name="Slide Number Placeholder 6"/>
          <p:cNvSpPr>
            <a:spLocks noGrp="1"/>
          </p:cNvSpPr>
          <p:nvPr>
            <p:ph type="sldNum" sz="quarter" idx="12"/>
          </p:nvPr>
        </p:nvSpPr>
        <p:spPr>
          <a:xfrm>
            <a:off x="9220679" y="90487"/>
            <a:ext cx="2844800" cy="365125"/>
          </a:xfrm>
        </p:spPr>
        <p:txBody>
          <a:bodyPr/>
          <a:lstStyle/>
          <a:p>
            <a:fld id="{97F4F285-AF62-4336-80C4-7E7EB2E74318}" type="slidenum">
              <a:rPr lang="en-US" smtClean="0"/>
              <a:t>‹#›</a:t>
            </a:fld>
            <a:endParaRPr lang="en-US"/>
          </a:p>
        </p:txBody>
      </p:sp>
    </p:spTree>
    <p:extLst>
      <p:ext uri="{BB962C8B-B14F-4D97-AF65-F5344CB8AC3E}">
        <p14:creationId xmlns:p14="http://schemas.microsoft.com/office/powerpoint/2010/main" val="2928062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24732" y="6337990"/>
            <a:ext cx="2844800" cy="365125"/>
          </a:xfrm>
        </p:spPr>
        <p:txBody>
          <a:bodyPr/>
          <a:lstStyle/>
          <a:p>
            <a:fld id="{48F89DE7-5705-4C48-9AC5-940267933AB6}" type="datetimeFigureOut">
              <a:rPr lang="en-US" smtClean="0"/>
              <a:t>6/22/2023</a:t>
            </a:fld>
            <a:endParaRPr lang="en-US"/>
          </a:p>
        </p:txBody>
      </p:sp>
      <p:sp>
        <p:nvSpPr>
          <p:cNvPr id="6" name="Footer Placeholder 5"/>
          <p:cNvSpPr>
            <a:spLocks noGrp="1"/>
          </p:cNvSpPr>
          <p:nvPr>
            <p:ph type="ftr" sz="quarter" idx="11"/>
          </p:nvPr>
        </p:nvSpPr>
        <p:spPr>
          <a:xfrm>
            <a:off x="8170174" y="6346031"/>
            <a:ext cx="3860800" cy="365125"/>
          </a:xfrm>
        </p:spPr>
        <p:txBody>
          <a:bodyPr/>
          <a:lstStyle/>
          <a:p>
            <a:endParaRPr lang="en-US"/>
          </a:p>
        </p:txBody>
      </p:sp>
      <p:sp>
        <p:nvSpPr>
          <p:cNvPr id="7" name="Slide Number Placeholder 6"/>
          <p:cNvSpPr>
            <a:spLocks noGrp="1"/>
          </p:cNvSpPr>
          <p:nvPr>
            <p:ph type="sldNum" sz="quarter" idx="12"/>
          </p:nvPr>
        </p:nvSpPr>
        <p:spPr>
          <a:xfrm>
            <a:off x="9186174" y="146844"/>
            <a:ext cx="2844800" cy="365125"/>
          </a:xfrm>
        </p:spPr>
        <p:txBody>
          <a:bodyPr/>
          <a:lstStyle/>
          <a:p>
            <a:fld id="{97F4F285-AF62-4336-80C4-7E7EB2E74318}" type="slidenum">
              <a:rPr lang="en-US" smtClean="0"/>
              <a:t>‹#›</a:t>
            </a:fld>
            <a:endParaRPr lang="en-US"/>
          </a:p>
        </p:txBody>
      </p:sp>
    </p:spTree>
    <p:extLst>
      <p:ext uri="{BB962C8B-B14F-4D97-AF65-F5344CB8AC3E}">
        <p14:creationId xmlns:p14="http://schemas.microsoft.com/office/powerpoint/2010/main" val="865711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F89DE7-5705-4C48-9AC5-940267933AB6}" type="datetimeFigureOut">
              <a:rPr lang="en-US" smtClean="0"/>
              <a:t>6/22/2023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F4F285-AF62-4336-80C4-7E7EB2E74318}" type="slidenum">
              <a:rPr lang="en-US" smtClean="0"/>
              <a:t>‹#›</a:t>
            </a:fld>
            <a:endParaRPr lang="en-US"/>
          </a:p>
        </p:txBody>
      </p:sp>
      <p:pic>
        <p:nvPicPr>
          <p:cNvPr id="7" name="Picture 6" descr="new template.jpg"/>
          <p:cNvPicPr>
            <a:picLocks noChangeAspect="1"/>
          </p:cNvPicPr>
          <p:nvPr/>
        </p:nvPicPr>
        <p:blipFill>
          <a:blip r:embed="rId13"/>
          <a:stretch>
            <a:fillRect/>
          </a:stretch>
        </p:blipFill>
        <p:spPr>
          <a:xfrm>
            <a:off x="0" y="0"/>
            <a:ext cx="12192000" cy="6858000"/>
          </a:xfrm>
          <a:prstGeom prst="rect">
            <a:avLst/>
          </a:prstGeom>
        </p:spPr>
      </p:pic>
      <p:pic>
        <p:nvPicPr>
          <p:cNvPr id="12" name="Graphic 11">
            <a:extLst>
              <a:ext uri="{FF2B5EF4-FFF2-40B4-BE49-F238E27FC236}">
                <a16:creationId xmlns:a16="http://schemas.microsoft.com/office/drawing/2014/main" id="{37114C82-B9E8-4CAA-8F90-F8EBCB8EFEA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5415" y="6153196"/>
            <a:ext cx="5297864" cy="642166"/>
          </a:xfrm>
          <a:prstGeom prst="rect">
            <a:avLst/>
          </a:prstGeom>
        </p:spPr>
      </p:pic>
    </p:spTree>
    <p:extLst>
      <p:ext uri="{BB962C8B-B14F-4D97-AF65-F5344CB8AC3E}">
        <p14:creationId xmlns:p14="http://schemas.microsoft.com/office/powerpoint/2010/main" val="2374497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2" Type="http://schemas.openxmlformats.org/officeDocument/2006/relationships/hyperlink" Target="https://phys.org/news/2021-11-kids-teens-girls-scienc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hys.org/news/2021-11-kids-teens-girls-scienc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mplifieddigitalagency.com/a-quick-guide-to-smart-goals/"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22BA4-5D03-E795-A6A9-86EC33C1E9E2}"/>
              </a:ext>
            </a:extLst>
          </p:cNvPr>
          <p:cNvSpPr>
            <a:spLocks noGrp="1"/>
          </p:cNvSpPr>
          <p:nvPr>
            <p:ph type="ctrTitle"/>
          </p:nvPr>
        </p:nvSpPr>
        <p:spPr>
          <a:xfrm>
            <a:off x="914400" y="2130426"/>
            <a:ext cx="6040582" cy="1470025"/>
          </a:xfrm>
        </p:spPr>
        <p:txBody>
          <a:bodyPr/>
          <a:lstStyle/>
          <a:p>
            <a:r>
              <a:rPr lang="en-US" dirty="0"/>
              <a:t>Recruitment</a:t>
            </a:r>
          </a:p>
        </p:txBody>
      </p:sp>
      <p:sp>
        <p:nvSpPr>
          <p:cNvPr id="3" name="Subtitle 2">
            <a:extLst>
              <a:ext uri="{FF2B5EF4-FFF2-40B4-BE49-F238E27FC236}">
                <a16:creationId xmlns:a16="http://schemas.microsoft.com/office/drawing/2014/main" id="{4B8DF747-F110-B3E2-1012-B93DA8771C44}"/>
              </a:ext>
            </a:extLst>
          </p:cNvPr>
          <p:cNvSpPr>
            <a:spLocks noGrp="1"/>
          </p:cNvSpPr>
          <p:nvPr>
            <p:ph type="subTitle" idx="1"/>
          </p:nvPr>
        </p:nvSpPr>
        <p:spPr>
          <a:xfrm>
            <a:off x="-332509" y="4046913"/>
            <a:ext cx="8534400" cy="1752600"/>
          </a:xfrm>
        </p:spPr>
        <p:txBody>
          <a:bodyPr/>
          <a:lstStyle/>
          <a:p>
            <a:r>
              <a:rPr lang="en-US" dirty="0"/>
              <a:t>How do we fill the classroom?</a:t>
            </a:r>
          </a:p>
        </p:txBody>
      </p:sp>
      <p:pic>
        <p:nvPicPr>
          <p:cNvPr id="6" name="Picture 5" descr="A picture containing text, circle, logo, screenshot&#10;&#10;Description automatically generated">
            <a:extLst>
              <a:ext uri="{FF2B5EF4-FFF2-40B4-BE49-F238E27FC236}">
                <a16:creationId xmlns:a16="http://schemas.microsoft.com/office/drawing/2014/main" id="{2142E388-73F4-29EB-A29A-BEC09696D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7456" y="760470"/>
            <a:ext cx="5337059" cy="5337059"/>
          </a:xfrm>
          <a:prstGeom prst="rect">
            <a:avLst/>
          </a:prstGeom>
        </p:spPr>
      </p:pic>
    </p:spTree>
    <p:extLst>
      <p:ext uri="{BB962C8B-B14F-4D97-AF65-F5344CB8AC3E}">
        <p14:creationId xmlns:p14="http://schemas.microsoft.com/office/powerpoint/2010/main" val="2288670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436CE-5E7E-4A6C-BD4D-FFD1877E932B}"/>
              </a:ext>
            </a:extLst>
          </p:cNvPr>
          <p:cNvSpPr>
            <a:spLocks noGrp="1"/>
          </p:cNvSpPr>
          <p:nvPr>
            <p:ph type="title"/>
          </p:nvPr>
        </p:nvSpPr>
        <p:spPr>
          <a:xfrm>
            <a:off x="609600" y="348478"/>
            <a:ext cx="10972800" cy="1143000"/>
          </a:xfrm>
        </p:spPr>
        <p:txBody>
          <a:bodyPr/>
          <a:lstStyle/>
          <a:p>
            <a:r>
              <a:rPr lang="en-US" dirty="0"/>
              <a:t>How “Computer Science” Education Started…</a:t>
            </a:r>
          </a:p>
        </p:txBody>
      </p:sp>
      <p:pic>
        <p:nvPicPr>
          <p:cNvPr id="5" name="Content Placeholder 4">
            <a:extLst>
              <a:ext uri="{FF2B5EF4-FFF2-40B4-BE49-F238E27FC236}">
                <a16:creationId xmlns:a16="http://schemas.microsoft.com/office/drawing/2014/main" id="{CEBE8334-1205-43C5-89CC-ED881B4D47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7464" y="4033452"/>
            <a:ext cx="3048000" cy="1905000"/>
          </a:xfrm>
        </p:spPr>
      </p:pic>
      <p:pic>
        <p:nvPicPr>
          <p:cNvPr id="11" name="Picture 10">
            <a:extLst>
              <a:ext uri="{FF2B5EF4-FFF2-40B4-BE49-F238E27FC236}">
                <a16:creationId xmlns:a16="http://schemas.microsoft.com/office/drawing/2014/main" id="{818E4E58-219F-4471-A2D5-C49C1569F6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3875" y="1552028"/>
            <a:ext cx="4795066" cy="4198788"/>
          </a:xfrm>
          <a:prstGeom prst="rect">
            <a:avLst/>
          </a:prstGeom>
        </p:spPr>
      </p:pic>
      <p:pic>
        <p:nvPicPr>
          <p:cNvPr id="13" name="Picture 12">
            <a:extLst>
              <a:ext uri="{FF2B5EF4-FFF2-40B4-BE49-F238E27FC236}">
                <a16:creationId xmlns:a16="http://schemas.microsoft.com/office/drawing/2014/main" id="{3996DA89-2464-4D04-B0E4-C500CD383C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632" y="2261029"/>
            <a:ext cx="2247484" cy="2780785"/>
          </a:xfrm>
          <a:prstGeom prst="rect">
            <a:avLst/>
          </a:prstGeom>
        </p:spPr>
      </p:pic>
      <p:pic>
        <p:nvPicPr>
          <p:cNvPr id="15" name="Picture 14">
            <a:extLst>
              <a:ext uri="{FF2B5EF4-FFF2-40B4-BE49-F238E27FC236}">
                <a16:creationId xmlns:a16="http://schemas.microsoft.com/office/drawing/2014/main" id="{D5685CF9-6B33-4A72-B5EA-3D2B81859A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5527" y="1552028"/>
            <a:ext cx="3311873" cy="1905000"/>
          </a:xfrm>
          <a:prstGeom prst="rect">
            <a:avLst/>
          </a:prstGeom>
        </p:spPr>
      </p:pic>
    </p:spTree>
    <p:extLst>
      <p:ext uri="{BB962C8B-B14F-4D97-AF65-F5344CB8AC3E}">
        <p14:creationId xmlns:p14="http://schemas.microsoft.com/office/powerpoint/2010/main" val="241401533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399B5-ADFF-4C32-B5C8-35EBAF78A59D}"/>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957D0229-20CB-492A-879B-D3D0E1ED4BA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82512" cy="6115050"/>
          </a:xfrm>
        </p:spPr>
      </p:pic>
      <p:sp>
        <p:nvSpPr>
          <p:cNvPr id="6" name="TextBox 5">
            <a:extLst>
              <a:ext uri="{FF2B5EF4-FFF2-40B4-BE49-F238E27FC236}">
                <a16:creationId xmlns:a16="http://schemas.microsoft.com/office/drawing/2014/main" id="{A333532C-1860-423A-9485-49A247FC975B}"/>
              </a:ext>
            </a:extLst>
          </p:cNvPr>
          <p:cNvSpPr txBox="1"/>
          <p:nvPr/>
        </p:nvSpPr>
        <p:spPr>
          <a:xfrm>
            <a:off x="9739151" y="6415658"/>
            <a:ext cx="2443361" cy="369332"/>
          </a:xfrm>
          <a:prstGeom prst="rect">
            <a:avLst/>
          </a:prstGeom>
          <a:noFill/>
        </p:spPr>
        <p:txBody>
          <a:bodyPr wrap="none" rtlCol="0">
            <a:spAutoFit/>
          </a:bodyPr>
          <a:lstStyle/>
          <a:p>
            <a:r>
              <a:rPr lang="en-US" dirty="0">
                <a:solidFill>
                  <a:schemeClr val="bg1">
                    <a:lumMod val="65000"/>
                  </a:schemeClr>
                </a:solidFill>
              </a:rPr>
              <a:t>Photo Credit: Joel Zwink</a:t>
            </a:r>
          </a:p>
        </p:txBody>
      </p:sp>
    </p:spTree>
    <p:extLst>
      <p:ext uri="{BB962C8B-B14F-4D97-AF65-F5344CB8AC3E}">
        <p14:creationId xmlns:p14="http://schemas.microsoft.com/office/powerpoint/2010/main" val="2253215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615D5-3D1A-4DEE-A3F0-2637F1869463}"/>
              </a:ext>
            </a:extLst>
          </p:cNvPr>
          <p:cNvSpPr>
            <a:spLocks noGrp="1"/>
          </p:cNvSpPr>
          <p:nvPr>
            <p:ph type="title"/>
          </p:nvPr>
        </p:nvSpPr>
        <p:spPr>
          <a:xfrm>
            <a:off x="609600" y="348478"/>
            <a:ext cx="10972800" cy="6312672"/>
          </a:xfrm>
        </p:spPr>
        <p:txBody>
          <a:bodyPr/>
          <a:lstStyle/>
          <a:p>
            <a:r>
              <a:rPr lang="en-US" dirty="0"/>
              <a:t>Computational thinking provides an equitable, inclusive environment for computer science that enables </a:t>
            </a:r>
            <a:r>
              <a:rPr lang="en-US" b="1" i="1" dirty="0"/>
              <a:t>all</a:t>
            </a:r>
            <a:r>
              <a:rPr lang="en-US" dirty="0"/>
              <a:t> to be </a:t>
            </a:r>
            <a:r>
              <a:rPr lang="en-US" b="1" i="1" dirty="0"/>
              <a:t>critical</a:t>
            </a:r>
            <a:r>
              <a:rPr lang="en-US" dirty="0"/>
              <a:t> consumers of technology and </a:t>
            </a:r>
            <a:r>
              <a:rPr lang="en-US" b="1" i="1" dirty="0"/>
              <a:t>creators</a:t>
            </a:r>
            <a:r>
              <a:rPr lang="en-US" dirty="0"/>
              <a:t> of much more.</a:t>
            </a:r>
          </a:p>
        </p:txBody>
      </p:sp>
      <p:pic>
        <p:nvPicPr>
          <p:cNvPr id="3" name="Graphic 2">
            <a:extLst>
              <a:ext uri="{FF2B5EF4-FFF2-40B4-BE49-F238E27FC236}">
                <a16:creationId xmlns:a16="http://schemas.microsoft.com/office/drawing/2014/main" id="{3AF81FCF-453C-45A0-AB92-5B6ED2C629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899" y="49139"/>
            <a:ext cx="5797551" cy="1649303"/>
          </a:xfrm>
          <a:prstGeom prst="rect">
            <a:avLst/>
          </a:prstGeom>
        </p:spPr>
      </p:pic>
      <p:pic>
        <p:nvPicPr>
          <p:cNvPr id="4" name="Picture 3">
            <a:extLst>
              <a:ext uri="{FF2B5EF4-FFF2-40B4-BE49-F238E27FC236}">
                <a16:creationId xmlns:a16="http://schemas.microsoft.com/office/drawing/2014/main" id="{10E9F9B0-D38C-480D-88FE-F2211396A62B}"/>
              </a:ext>
            </a:extLst>
          </p:cNvPr>
          <p:cNvPicPr>
            <a:picLocks noChangeAspect="1"/>
          </p:cNvPicPr>
          <p:nvPr/>
        </p:nvPicPr>
        <p:blipFill>
          <a:blip r:embed="rId5"/>
          <a:stretch>
            <a:fillRect/>
          </a:stretch>
        </p:blipFill>
        <p:spPr>
          <a:xfrm>
            <a:off x="7178137" y="4800600"/>
            <a:ext cx="5013863" cy="2057399"/>
          </a:xfrm>
          <a:prstGeom prst="rect">
            <a:avLst/>
          </a:prstGeom>
        </p:spPr>
      </p:pic>
    </p:spTree>
    <p:extLst>
      <p:ext uri="{BB962C8B-B14F-4D97-AF65-F5344CB8AC3E}">
        <p14:creationId xmlns:p14="http://schemas.microsoft.com/office/powerpoint/2010/main" val="414800495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1232-5101-5B9E-3B35-C1CE5DD8367A}"/>
              </a:ext>
            </a:extLst>
          </p:cNvPr>
          <p:cNvSpPr>
            <a:spLocks noGrp="1"/>
          </p:cNvSpPr>
          <p:nvPr>
            <p:ph type="title"/>
          </p:nvPr>
        </p:nvSpPr>
        <p:spPr/>
        <p:txBody>
          <a:bodyPr/>
          <a:lstStyle/>
          <a:p>
            <a:r>
              <a:rPr lang="en-US" dirty="0"/>
              <a:t>Stereotypes</a:t>
            </a:r>
          </a:p>
        </p:txBody>
      </p:sp>
      <p:sp>
        <p:nvSpPr>
          <p:cNvPr id="3" name="Content Placeholder 2">
            <a:extLst>
              <a:ext uri="{FF2B5EF4-FFF2-40B4-BE49-F238E27FC236}">
                <a16:creationId xmlns:a16="http://schemas.microsoft.com/office/drawing/2014/main" id="{1232088E-E416-2293-1295-3AB935C0C632}"/>
              </a:ext>
            </a:extLst>
          </p:cNvPr>
          <p:cNvSpPr>
            <a:spLocks noGrp="1"/>
          </p:cNvSpPr>
          <p:nvPr>
            <p:ph idx="1"/>
          </p:nvPr>
        </p:nvSpPr>
        <p:spPr/>
        <p:txBody>
          <a:bodyPr anchor="ctr"/>
          <a:lstStyle/>
          <a:p>
            <a:pPr marL="0" indent="0" algn="ctr">
              <a:buNone/>
            </a:pPr>
            <a:r>
              <a:rPr lang="en-US" i="1" dirty="0"/>
              <a:t>“Gender-interest stereotypes that STEM is for boys begins in grade school, and by the time they reach high school, many girls have made their decision not to pursue degrees in computer science and engineering because they feel they don't belong”</a:t>
            </a:r>
          </a:p>
        </p:txBody>
      </p:sp>
      <p:sp>
        <p:nvSpPr>
          <p:cNvPr id="5" name="TextBox 4">
            <a:extLst>
              <a:ext uri="{FF2B5EF4-FFF2-40B4-BE49-F238E27FC236}">
                <a16:creationId xmlns:a16="http://schemas.microsoft.com/office/drawing/2014/main" id="{0704C1FF-4300-8492-9397-AA9170FEB15C}"/>
              </a:ext>
            </a:extLst>
          </p:cNvPr>
          <p:cNvSpPr txBox="1"/>
          <p:nvPr/>
        </p:nvSpPr>
        <p:spPr>
          <a:xfrm>
            <a:off x="11266296" y="6488668"/>
            <a:ext cx="925704" cy="369332"/>
          </a:xfrm>
          <a:prstGeom prst="rect">
            <a:avLst/>
          </a:prstGeom>
          <a:noFill/>
        </p:spPr>
        <p:txBody>
          <a:bodyPr wrap="square">
            <a:spAutoFit/>
          </a:bodyPr>
          <a:lstStyle/>
          <a:p>
            <a:r>
              <a:rPr lang="en-US" dirty="0">
                <a:solidFill>
                  <a:schemeClr val="bg1"/>
                </a:solidFill>
                <a:hlinkClick r:id="rId2">
                  <a:extLst>
                    <a:ext uri="{A12FA001-AC4F-418D-AE19-62706E023703}">
                      <ahyp:hlinkClr xmlns:ahyp="http://schemas.microsoft.com/office/drawing/2018/hyperlinkcolor" val="tx"/>
                    </a:ext>
                  </a:extLst>
                </a:hlinkClick>
              </a:rPr>
              <a:t>Source</a:t>
            </a:r>
            <a:endParaRPr lang="en-US" dirty="0">
              <a:solidFill>
                <a:schemeClr val="bg1"/>
              </a:solidFill>
            </a:endParaRPr>
          </a:p>
        </p:txBody>
      </p:sp>
    </p:spTree>
    <p:extLst>
      <p:ext uri="{BB962C8B-B14F-4D97-AF65-F5344CB8AC3E}">
        <p14:creationId xmlns:p14="http://schemas.microsoft.com/office/powerpoint/2010/main" val="3827257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336B-C013-8C53-BB3B-31F92A8CB2B2}"/>
              </a:ext>
            </a:extLst>
          </p:cNvPr>
          <p:cNvSpPr>
            <a:spLocks noGrp="1"/>
          </p:cNvSpPr>
          <p:nvPr>
            <p:ph type="title"/>
          </p:nvPr>
        </p:nvSpPr>
        <p:spPr/>
        <p:txBody>
          <a:bodyPr/>
          <a:lstStyle/>
          <a:p>
            <a:r>
              <a:rPr lang="en-US" dirty="0"/>
              <a:t>Gender Stereotypes</a:t>
            </a:r>
          </a:p>
        </p:txBody>
      </p:sp>
      <p:sp>
        <p:nvSpPr>
          <p:cNvPr id="3" name="Content Placeholder 2">
            <a:extLst>
              <a:ext uri="{FF2B5EF4-FFF2-40B4-BE49-F238E27FC236}">
                <a16:creationId xmlns:a16="http://schemas.microsoft.com/office/drawing/2014/main" id="{2C029AC2-690C-4A10-97DE-55304BBC1FA0}"/>
              </a:ext>
            </a:extLst>
          </p:cNvPr>
          <p:cNvSpPr>
            <a:spLocks noGrp="1"/>
          </p:cNvSpPr>
          <p:nvPr>
            <p:ph idx="1"/>
          </p:nvPr>
        </p:nvSpPr>
        <p:spPr/>
        <p:txBody>
          <a:bodyPr/>
          <a:lstStyle/>
          <a:p>
            <a:r>
              <a:rPr lang="en-US" dirty="0"/>
              <a:t>51% of children believe girls are less interested in CS than boys</a:t>
            </a:r>
          </a:p>
          <a:p>
            <a:pPr lvl="1"/>
            <a:r>
              <a:rPr lang="en-US" dirty="0"/>
              <a:t>63% for engineering</a:t>
            </a:r>
          </a:p>
          <a:p>
            <a:r>
              <a:rPr lang="en-US" dirty="0"/>
              <a:t>What happens when children are told girls are less interested?</a:t>
            </a:r>
          </a:p>
          <a:p>
            <a:pPr lvl="1"/>
            <a:r>
              <a:rPr lang="en-US" dirty="0"/>
              <a:t>35% of girls chose activity when told boys were interested</a:t>
            </a:r>
          </a:p>
          <a:p>
            <a:pPr lvl="1"/>
            <a:r>
              <a:rPr lang="en-US" dirty="0"/>
              <a:t>65% of girls chose the activity in the reverse</a:t>
            </a:r>
          </a:p>
          <a:p>
            <a:r>
              <a:rPr lang="en-US" dirty="0"/>
              <a:t>P</a:t>
            </a:r>
          </a:p>
          <a:p>
            <a:endParaRPr lang="en-US" dirty="0"/>
          </a:p>
        </p:txBody>
      </p:sp>
      <p:sp>
        <p:nvSpPr>
          <p:cNvPr id="4" name="TextBox 3">
            <a:extLst>
              <a:ext uri="{FF2B5EF4-FFF2-40B4-BE49-F238E27FC236}">
                <a16:creationId xmlns:a16="http://schemas.microsoft.com/office/drawing/2014/main" id="{C59583CF-5FBC-A0D5-84EA-2A92529B67C8}"/>
              </a:ext>
            </a:extLst>
          </p:cNvPr>
          <p:cNvSpPr txBox="1"/>
          <p:nvPr/>
        </p:nvSpPr>
        <p:spPr>
          <a:xfrm>
            <a:off x="11266296" y="6488668"/>
            <a:ext cx="925704" cy="369332"/>
          </a:xfrm>
          <a:prstGeom prst="rect">
            <a:avLst/>
          </a:prstGeom>
          <a:noFill/>
        </p:spPr>
        <p:txBody>
          <a:bodyPr wrap="square">
            <a:spAutoFit/>
          </a:bodyPr>
          <a:lstStyle/>
          <a:p>
            <a:r>
              <a:rPr lang="en-US" dirty="0">
                <a:solidFill>
                  <a:schemeClr val="bg1"/>
                </a:solidFill>
                <a:hlinkClick r:id="rId2">
                  <a:extLst>
                    <a:ext uri="{A12FA001-AC4F-418D-AE19-62706E023703}">
                      <ahyp:hlinkClr xmlns:ahyp="http://schemas.microsoft.com/office/drawing/2018/hyperlinkcolor" val="tx"/>
                    </a:ext>
                  </a:extLst>
                </a:hlinkClick>
              </a:rPr>
              <a:t>Source</a:t>
            </a:r>
            <a:endParaRPr lang="en-US" dirty="0">
              <a:solidFill>
                <a:schemeClr val="bg1"/>
              </a:solidFill>
            </a:endParaRPr>
          </a:p>
        </p:txBody>
      </p:sp>
    </p:spTree>
    <p:extLst>
      <p:ext uri="{BB962C8B-B14F-4D97-AF65-F5344CB8AC3E}">
        <p14:creationId xmlns:p14="http://schemas.microsoft.com/office/powerpoint/2010/main" val="176118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93011-97D1-E1B6-6203-6B814EB49136}"/>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B5F58A1C-DD54-937A-012E-244C83E8BEDC}"/>
              </a:ext>
            </a:extLst>
          </p:cNvPr>
          <p:cNvSpPr>
            <a:spLocks noGrp="1"/>
          </p:cNvSpPr>
          <p:nvPr>
            <p:ph idx="1"/>
          </p:nvPr>
        </p:nvSpPr>
        <p:spPr/>
        <p:txBody>
          <a:bodyPr>
            <a:normAutofit/>
          </a:bodyPr>
          <a:lstStyle/>
          <a:p>
            <a:r>
              <a:rPr lang="en-US" dirty="0"/>
              <a:t>Kansas is a surprisingly diverse place</a:t>
            </a:r>
          </a:p>
          <a:p>
            <a:r>
              <a:rPr lang="en-US" dirty="0"/>
              <a:t>Clubs, groups, sports, afterschool groups, etc.</a:t>
            </a:r>
          </a:p>
          <a:p>
            <a:pPr lvl="1"/>
            <a:r>
              <a:rPr lang="en-US" dirty="0"/>
              <a:t>Reach out personally</a:t>
            </a:r>
          </a:p>
          <a:p>
            <a:r>
              <a:rPr lang="en-US" dirty="0"/>
              <a:t>Safe places</a:t>
            </a:r>
          </a:p>
          <a:p>
            <a:pPr lvl="1"/>
            <a:r>
              <a:rPr lang="en-US" dirty="0"/>
              <a:t>Positive role models, “people like me”</a:t>
            </a:r>
          </a:p>
          <a:p>
            <a:pPr lvl="1"/>
            <a:r>
              <a:rPr lang="en-US" dirty="0"/>
              <a:t>Managing bias</a:t>
            </a:r>
          </a:p>
          <a:p>
            <a:r>
              <a:rPr lang="en-US" dirty="0"/>
              <a:t>Make it fun</a:t>
            </a:r>
          </a:p>
          <a:p>
            <a:r>
              <a:rPr lang="en-US" dirty="0"/>
              <a:t>Culturally Responsive Computing</a:t>
            </a:r>
          </a:p>
          <a:p>
            <a:endParaRPr lang="en-US" dirty="0"/>
          </a:p>
        </p:txBody>
      </p:sp>
    </p:spTree>
    <p:extLst>
      <p:ext uri="{BB962C8B-B14F-4D97-AF65-F5344CB8AC3E}">
        <p14:creationId xmlns:p14="http://schemas.microsoft.com/office/powerpoint/2010/main" val="2611792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EDD1E-D87E-0CA1-CC70-2C0795284FAE}"/>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FF5119DE-A730-639F-0FD1-710A2D55D103}"/>
              </a:ext>
            </a:extLst>
          </p:cNvPr>
          <p:cNvSpPr>
            <a:spLocks noGrp="1"/>
          </p:cNvSpPr>
          <p:nvPr>
            <p:ph idx="1"/>
          </p:nvPr>
        </p:nvSpPr>
        <p:spPr/>
        <p:txBody>
          <a:bodyPr/>
          <a:lstStyle/>
          <a:p>
            <a:r>
              <a:rPr lang="en-US" dirty="0"/>
              <a:t>csteachingtips.org</a:t>
            </a:r>
          </a:p>
          <a:p>
            <a:r>
              <a:rPr lang="en-US" dirty="0"/>
              <a:t>NCWIT</a:t>
            </a:r>
          </a:p>
          <a:p>
            <a:r>
              <a:rPr lang="en-US" dirty="0"/>
              <a:t>Girls Who Code</a:t>
            </a:r>
          </a:p>
          <a:p>
            <a:r>
              <a:rPr lang="en-US" dirty="0"/>
              <a:t>CS for All</a:t>
            </a:r>
          </a:p>
          <a:p>
            <a:r>
              <a:rPr lang="en-US" dirty="0"/>
              <a:t>Code.org</a:t>
            </a:r>
          </a:p>
          <a:p>
            <a:r>
              <a:rPr lang="en-US" dirty="0"/>
              <a:t>CSTA</a:t>
            </a:r>
          </a:p>
        </p:txBody>
      </p:sp>
    </p:spTree>
    <p:extLst>
      <p:ext uri="{BB962C8B-B14F-4D97-AF65-F5344CB8AC3E}">
        <p14:creationId xmlns:p14="http://schemas.microsoft.com/office/powerpoint/2010/main" val="1038183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8ADC1-3BCE-27BF-245E-020DF3C40A50}"/>
              </a:ext>
            </a:extLst>
          </p:cNvPr>
          <p:cNvSpPr>
            <a:spLocks noGrp="1"/>
          </p:cNvSpPr>
          <p:nvPr>
            <p:ph type="title"/>
          </p:nvPr>
        </p:nvSpPr>
        <p:spPr/>
        <p:txBody>
          <a:bodyPr/>
          <a:lstStyle/>
          <a:p>
            <a:r>
              <a:rPr lang="en-US" dirty="0"/>
              <a:t>SMART Goal</a:t>
            </a:r>
          </a:p>
        </p:txBody>
      </p:sp>
      <p:sp>
        <p:nvSpPr>
          <p:cNvPr id="3" name="Content Placeholder 2">
            <a:extLst>
              <a:ext uri="{FF2B5EF4-FFF2-40B4-BE49-F238E27FC236}">
                <a16:creationId xmlns:a16="http://schemas.microsoft.com/office/drawing/2014/main" id="{B03638A2-F7AA-5756-0164-E9E1EF1F1905}"/>
              </a:ext>
            </a:extLst>
          </p:cNvPr>
          <p:cNvSpPr>
            <a:spLocks noGrp="1"/>
          </p:cNvSpPr>
          <p:nvPr>
            <p:ph idx="1"/>
          </p:nvPr>
        </p:nvSpPr>
        <p:spPr/>
        <p:txBody>
          <a:bodyPr>
            <a:normAutofit fontScale="92500" lnSpcReduction="10000"/>
          </a:bodyPr>
          <a:lstStyle/>
          <a:p>
            <a:r>
              <a:rPr lang="en-US" dirty="0"/>
              <a:t>Specific</a:t>
            </a:r>
          </a:p>
          <a:p>
            <a:pPr lvl="1"/>
            <a:r>
              <a:rPr lang="en-US" dirty="0"/>
              <a:t>What steps need done to reach goal?</a:t>
            </a:r>
          </a:p>
          <a:p>
            <a:r>
              <a:rPr lang="en-US" dirty="0"/>
              <a:t>Measurable</a:t>
            </a:r>
          </a:p>
          <a:p>
            <a:pPr lvl="1"/>
            <a:r>
              <a:rPr lang="en-US" dirty="0"/>
              <a:t>How do you know you are done?</a:t>
            </a:r>
          </a:p>
          <a:p>
            <a:r>
              <a:rPr lang="en-US" dirty="0"/>
              <a:t>Achievable</a:t>
            </a:r>
          </a:p>
          <a:p>
            <a:pPr lvl="1"/>
            <a:r>
              <a:rPr lang="en-US" dirty="0"/>
              <a:t>Is the goal realistic?</a:t>
            </a:r>
          </a:p>
          <a:p>
            <a:r>
              <a:rPr lang="en-US" dirty="0"/>
              <a:t>Relevant</a:t>
            </a:r>
          </a:p>
          <a:p>
            <a:pPr lvl="1"/>
            <a:r>
              <a:rPr lang="en-US" dirty="0"/>
              <a:t>Why?</a:t>
            </a:r>
          </a:p>
          <a:p>
            <a:r>
              <a:rPr lang="en-US" dirty="0"/>
              <a:t>Time-bound</a:t>
            </a:r>
          </a:p>
        </p:txBody>
      </p:sp>
      <p:pic>
        <p:nvPicPr>
          <p:cNvPr id="5" name="Picture 4" descr="A picture containing text, graphic design, screenshot, poster&#10;&#10;Description automatically generated">
            <a:extLst>
              <a:ext uri="{FF2B5EF4-FFF2-40B4-BE49-F238E27FC236}">
                <a16:creationId xmlns:a16="http://schemas.microsoft.com/office/drawing/2014/main" id="{0FC7E96E-B464-89B8-007F-B46ECFA54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5334" y="731836"/>
            <a:ext cx="3563390" cy="5348427"/>
          </a:xfrm>
          <a:prstGeom prst="rect">
            <a:avLst/>
          </a:prstGeom>
        </p:spPr>
      </p:pic>
      <p:sp>
        <p:nvSpPr>
          <p:cNvPr id="7" name="TextBox 6">
            <a:extLst>
              <a:ext uri="{FF2B5EF4-FFF2-40B4-BE49-F238E27FC236}">
                <a16:creationId xmlns:a16="http://schemas.microsoft.com/office/drawing/2014/main" id="{90BA9AFD-5D01-0A3B-3768-F9908FE58C2F}"/>
              </a:ext>
            </a:extLst>
          </p:cNvPr>
          <p:cNvSpPr txBox="1"/>
          <p:nvPr/>
        </p:nvSpPr>
        <p:spPr>
          <a:xfrm>
            <a:off x="11091503" y="6452362"/>
            <a:ext cx="981793" cy="369332"/>
          </a:xfrm>
          <a:prstGeom prst="rect">
            <a:avLst/>
          </a:prstGeom>
          <a:noFill/>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Source</a:t>
            </a:r>
            <a:endParaRPr lang="en-US" dirty="0">
              <a:solidFill>
                <a:schemeClr val="bg1"/>
              </a:solidFill>
            </a:endParaRPr>
          </a:p>
        </p:txBody>
      </p:sp>
    </p:spTree>
    <p:extLst>
      <p:ext uri="{BB962C8B-B14F-4D97-AF65-F5344CB8AC3E}">
        <p14:creationId xmlns:p14="http://schemas.microsoft.com/office/powerpoint/2010/main" val="2465880090"/>
      </p:ext>
    </p:extLst>
  </p:cSld>
  <p:clrMapOvr>
    <a:masterClrMapping/>
  </p:clrMapOvr>
</p:sld>
</file>

<file path=ppt/theme/theme1.xml><?xml version="1.0" encoding="utf-8"?>
<a:theme xmlns:a="http://schemas.openxmlformats.org/drawingml/2006/main" name="ksu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IS 115" id="{7EDE166B-13BF-4056-97B3-75D27B7E17DA}" vid="{D6DB819F-F053-49DC-9778-D3E949FDF6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_template-cs</Template>
  <TotalTime>164</TotalTime>
  <Words>305</Words>
  <Application>Microsoft Office PowerPoint</Application>
  <PresentationFormat>Widescreen</PresentationFormat>
  <Paragraphs>52</Paragraphs>
  <Slides>9</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ksu theme</vt:lpstr>
      <vt:lpstr>Recruitment</vt:lpstr>
      <vt:lpstr>How “Computer Science” Education Started…</vt:lpstr>
      <vt:lpstr>PowerPoint Presentation</vt:lpstr>
      <vt:lpstr>Computational thinking provides an equitable, inclusive environment for computer science that enables all to be critical consumers of technology and creators of much more.</vt:lpstr>
      <vt:lpstr>Stereotypes</vt:lpstr>
      <vt:lpstr>Gender Stereotypes</vt:lpstr>
      <vt:lpstr>Recap</vt:lpstr>
      <vt:lpstr>Resources</vt:lpstr>
      <vt:lpstr>SMART Goal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Recruitment</dc:title>
  <dc:creator>Josh Weese</dc:creator>
  <cp:lastModifiedBy>Russell A Feldhausen</cp:lastModifiedBy>
  <cp:revision>2</cp:revision>
  <dcterms:created xsi:type="dcterms:W3CDTF">2023-06-22T14:21:56Z</dcterms:created>
  <dcterms:modified xsi:type="dcterms:W3CDTF">2023-06-22T17:26:18Z</dcterms:modified>
</cp:coreProperties>
</file>