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</p:sldMasterIdLst>
  <p:notesMasterIdLst>
    <p:notesMasterId r:id="rId24"/>
  </p:notesMasterIdLst>
  <p:sldIdLst>
    <p:sldId id="282" r:id="rId4"/>
    <p:sldId id="256" r:id="rId5"/>
    <p:sldId id="283" r:id="rId6"/>
    <p:sldId id="284" r:id="rId7"/>
    <p:sldId id="286" r:id="rId8"/>
    <p:sldId id="287" r:id="rId9"/>
    <p:sldId id="289" r:id="rId10"/>
    <p:sldId id="297" r:id="rId11"/>
    <p:sldId id="290" r:id="rId12"/>
    <p:sldId id="292" r:id="rId13"/>
    <p:sldId id="298" r:id="rId14"/>
    <p:sldId id="299" r:id="rId15"/>
    <p:sldId id="300" r:id="rId16"/>
    <p:sldId id="303" r:id="rId17"/>
    <p:sldId id="301" r:id="rId18"/>
    <p:sldId id="302" r:id="rId19"/>
    <p:sldId id="304" r:id="rId20"/>
    <p:sldId id="306" r:id="rId21"/>
    <p:sldId id="307" r:id="rId22"/>
    <p:sldId id="308" r:id="rId23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1BFC5E-9C0A-B8BE-4331-9956C53C22AE}" name="Akhil Joshi" initials="AJ" userId="S::akhiljoshi08@ksu.edu::a1e09917-517c-4a32-9b5d-c26292bc6c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E3137-B7D4-4095-BFFB-AD13AA3415C0}" v="2" dt="2023-06-15T19:30:0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BA8CD-C805-2146-9A62-F678189E14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9E0A0-D53E-9A47-8C95-B253C3ED20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6009FE8-959D-4EDE-ACDA-3D5F26A12100}" type="datetimeFigureOut">
              <a:rPr lang="en-US"/>
              <a:pPr>
                <a:defRPr/>
              </a:pPr>
              <a:t>7/14/2023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95F9F1-5492-C141-9676-3335AB903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3E34E-EC64-AB42-972B-387BD57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0783-6041-DA43-917B-ADF081605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B4B-BDD2-154D-9D99-7BE269CEA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AB3BC7-B786-44AF-A06B-F07E016F8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9180-C720-4BC4-AA21-E8AC181A51F4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F4B7A-6045-441B-BC26-B03544170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5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642-E3B9-4E85-B04D-154C839E4CA3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3D6FD-2D12-453F-9184-80A6A57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6508-6DB8-4315-A6BB-864780B0F8C7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1F28-1BEC-4EF2-8E84-D89A49CD0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B5F0-AAF3-4661-9458-8B33EC953E42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E8C9-D8A7-403A-8230-6C3B34703B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1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AA55-2B8F-4BEE-9D7B-F2B64EFAC5A4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FA6F-C3C2-4ABA-9011-064C1905F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3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B0F0-3E01-49C3-A8AE-EA09FD198AB6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2791-61D1-46F3-9E74-E6FB45665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7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EF4F-3083-487F-8FC9-FEA9A5F99983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3CD4-3D72-44F3-AD45-51E01B69E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A80FD-2E3E-4EF9-95EB-8132D37619A3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288C5-3E32-4AE2-9C35-9C002EFD5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92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6759-D5DA-48E6-8AD4-E819E9369BC8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43CD-DBFD-4FB6-A66A-D0A87D67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8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593-F173-4C4B-B48A-7AD9935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CE8-D2CC-44FC-9582-8A689D947F28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1FE8-4A8A-1341-88A1-E790677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36E3-259E-C64E-9D68-B4CB381F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59F7-D452-419C-A824-4FA6950777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F411-40D0-45CC-9149-E4379F5ECFF6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6659E-717B-45FA-B899-876F3DE13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E74-AF61-A84A-BCC9-52504899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3245912-8307-4D22-97AC-816C8E9758A3}" type="datetimeFigureOut">
              <a:rPr lang="en-US" altLang="en-US"/>
              <a:pPr>
                <a:defRPr/>
              </a:pPr>
              <a:t>7/14/2023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5A98-A942-0941-8BB1-9C2B5E35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5E84-8A92-3740-A8AA-EEBFF9E6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A6A46F-E124-4ECF-AA6A-245C38F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" name="Picture 2" descr="A picture containing text, circle, logo, screenshot&#10;&#10;Description automatically generated">
            <a:extLst>
              <a:ext uri="{FF2B5EF4-FFF2-40B4-BE49-F238E27FC236}">
                <a16:creationId xmlns:a16="http://schemas.microsoft.com/office/drawing/2014/main" id="{1A62AD37-F051-843D-E3E7-6571D9602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05994" y="3588333"/>
            <a:ext cx="761611" cy="761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612" r:id="rId1"/>
    <p:sldLayoutId id="2147493613" r:id="rId2"/>
    <p:sldLayoutId id="2147493614" r:id="rId3"/>
    <p:sldLayoutId id="2147493615" r:id="rId4"/>
    <p:sldLayoutId id="2147493616" r:id="rId5"/>
    <p:sldLayoutId id="2147493617" r:id="rId6"/>
    <p:sldLayoutId id="2147493618" r:id="rId7"/>
    <p:sldLayoutId id="2147493622" r:id="rId8"/>
    <p:sldLayoutId id="2147493619" r:id="rId9"/>
    <p:sldLayoutId id="2147493620" r:id="rId10"/>
    <p:sldLayoutId id="21474936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RESPECT51740.2021.962065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E71E4280-E374-C93C-60EA-5AE4C7ED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5" y="1593522"/>
            <a:ext cx="8158655" cy="1482187"/>
          </a:xfrm>
        </p:spPr>
        <p:txBody>
          <a:bodyPr/>
          <a:lstStyle/>
          <a:p>
            <a:r>
              <a:rPr lang="en-US" dirty="0"/>
              <a:t>Reading Time</a:t>
            </a:r>
            <a:br>
              <a:rPr lang="en-US" dirty="0"/>
            </a:br>
            <a:r>
              <a:rPr lang="en-US" sz="2800" dirty="0"/>
              <a:t>Go over paper and review</a:t>
            </a:r>
            <a:br>
              <a:rPr lang="en-US" sz="2800" dirty="0"/>
            </a:br>
            <a:r>
              <a:rPr lang="en-US" sz="2800" dirty="0"/>
              <a:t>Discussion starts at 1:15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2CEC1-D0AD-5F49-1BDD-94E487B2B3CA}"/>
              </a:ext>
            </a:extLst>
          </p:cNvPr>
          <p:cNvSpPr txBox="1"/>
          <p:nvPr/>
        </p:nvSpPr>
        <p:spPr>
          <a:xfrm>
            <a:off x="892755" y="4845378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https://teach2impact.com/2020/07/19/the-story-of-normal-distribution-of-grades/</a:t>
            </a:r>
          </a:p>
        </p:txBody>
      </p:sp>
    </p:spTree>
    <p:extLst>
      <p:ext uri="{BB962C8B-B14F-4D97-AF65-F5344CB8AC3E}">
        <p14:creationId xmlns:p14="http://schemas.microsoft.com/office/powerpoint/2010/main" val="312953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Survey Analysis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4CBD1-2070-ADCA-71F1-B398FAEE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26" y="1063625"/>
            <a:ext cx="5349304" cy="29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281746" cy="857250"/>
          </a:xfrm>
        </p:spPr>
        <p:txBody>
          <a:bodyPr wrap="square" anchor="ctr">
            <a:normAutofit fontScale="90000"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Data Collection - Interview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89181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Interview Participants </a:t>
            </a:r>
          </a:p>
          <a:p>
            <a:pPr lvl="1" indent="-342900">
              <a:buFont typeface="Lucida Sans" panose="020B0602030504020204" pitchFamily="34" charset="0"/>
              <a:buChar char="–"/>
            </a:pPr>
            <a:r>
              <a:rPr lang="en-US" sz="1600" dirty="0"/>
              <a:t>30-minute follow-up interview with 10 slots reserved for women and 10 slots reserved for men</a:t>
            </a:r>
            <a:r>
              <a:rPr lang="en-US" sz="1200" dirty="0"/>
              <a:t> (compensated with a $20 Visa gift card)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2400" b="1" dirty="0">
                <a:latin typeface="Lucida Sans" panose="020B0602030504020204" pitchFamily="34" charset="0"/>
              </a:rPr>
              <a:t>Interview Questions</a:t>
            </a:r>
          </a:p>
          <a:p>
            <a:pPr lvl="1">
              <a:buFontTx/>
              <a:buChar char="–"/>
            </a:pPr>
            <a:r>
              <a:rPr lang="en-US" sz="1600" dirty="0"/>
              <a:t>Questions were about their chosen major, their confidence in completing a degree in CS, course satisfaction, classroom climate, and their views on the gender gap </a:t>
            </a:r>
            <a:r>
              <a:rPr lang="en-US" sz="1200" dirty="0"/>
              <a:t>(Open Ended Discussion)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1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Interview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89181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600" b="1" dirty="0"/>
            </a:br>
            <a:endParaRPr lang="en-US" sz="1600" b="1" dirty="0"/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3EAFF-D239-A659-0110-9D524996F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5" b="1719"/>
          <a:stretch/>
        </p:blipFill>
        <p:spPr>
          <a:xfrm>
            <a:off x="1085676" y="1071059"/>
            <a:ext cx="7947065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Students’ Perspective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While all participants in this study were enrolled in a co-ed CS1 class, the university newly offered an all-women CS1 class during the same semester, and some participants discussed their thoughts about it during the interview.</a:t>
            </a:r>
            <a:br>
              <a:rPr lang="en-US" sz="1800" dirty="0"/>
            </a:b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>
              <a:buNone/>
            </a:pPr>
            <a:r>
              <a:rPr lang="en-US" sz="1600" b="1" dirty="0"/>
              <a:t>Now let's see different students' perspective and their common misconceptions on the gender gap.</a:t>
            </a:r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4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Students Perspective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Let’s do everything we can to fix it.</a:t>
            </a:r>
            <a:r>
              <a:rPr lang="en-US" sz="1600" dirty="0"/>
              <a:t>(5 W, 3 M)</a:t>
            </a:r>
            <a:endParaRPr lang="en-US" sz="1600" b="1" dirty="0"/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They believed in proactive efforts to reduce the gender gap and suggested initiatives for collegiate women-women mentorship, K-12 exposure, and women centered clubs/organizations.</a:t>
            </a:r>
            <a:br>
              <a:rPr lang="en-US" sz="1600" dirty="0"/>
            </a:br>
            <a:endParaRPr lang="en-US" sz="1600" dirty="0"/>
          </a:p>
          <a:p>
            <a:pPr marL="400050"/>
            <a:r>
              <a:rPr lang="en-US" sz="2400" b="1" dirty="0"/>
              <a:t>Misconception: 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They mentioned that classrooms might be more welcoming if there was a more balanced gender composition and if there were more female teaching staff.</a:t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Any thoughts and myths on this? </a:t>
            </a:r>
          </a:p>
          <a:p>
            <a:pPr marL="1257300" lvl="2" indent="-285750">
              <a:buFont typeface="Lucida Sans" panose="020B0602030504020204" pitchFamily="34" charset="0"/>
              <a:buChar char="–"/>
            </a:pPr>
            <a:endParaRPr lang="en-US" sz="1600" b="1" dirty="0"/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7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Students Perspective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That’s just how things are. </a:t>
            </a:r>
            <a:r>
              <a:rPr lang="en-US" sz="1600" dirty="0"/>
              <a:t>(4 W, 3 M)</a:t>
            </a:r>
            <a:endParaRPr lang="en-US" sz="1600" b="1" dirty="0"/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They believed that the gender inequities in computing are largely the result of natural interest. Many of them mentioned that women tend to pursue medical or soft science careers.</a:t>
            </a:r>
            <a:br>
              <a:rPr lang="en-US" sz="1600" dirty="0"/>
            </a:br>
            <a:endParaRPr lang="en-US" sz="1600" dirty="0"/>
          </a:p>
          <a:p>
            <a:r>
              <a:rPr lang="en-US" sz="2400" b="1" dirty="0"/>
              <a:t>Misconception: 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STEM is a high stress major” and that it might be a factor in the widening of the gender gap because “some people just aren’t up to it.</a:t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Any thoughts and myths on this? </a:t>
            </a:r>
          </a:p>
          <a:p>
            <a:pPr marL="1257300" lvl="2" indent="-285750">
              <a:buFont typeface="Lucida Sans" panose="020B0602030504020204" pitchFamily="34" charset="0"/>
              <a:buChar char="–"/>
            </a:pPr>
            <a:endParaRPr lang="en-US" sz="1600" b="1" dirty="0"/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3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Students Perspective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It’s just not realistic. </a:t>
            </a:r>
            <a:r>
              <a:rPr lang="en-US" sz="1600" dirty="0"/>
              <a:t>(7 W, 1 M)</a:t>
            </a:r>
            <a:endParaRPr lang="en-US" sz="1600" b="1" dirty="0"/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They believed that offering an all-women’s class is an unrealistic and possibly counterproductive effort. The class could be a comforting experience for women who feel intimidated, but that it is an unrealistic safety net.</a:t>
            </a:r>
            <a:br>
              <a:rPr lang="en-US" sz="1600" dirty="0"/>
            </a:br>
            <a:endParaRPr lang="en-US" sz="1600" dirty="0"/>
          </a:p>
          <a:p>
            <a:r>
              <a:rPr lang="en-US" sz="2400" b="1" dirty="0"/>
              <a:t>Misconception: 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All-women’s class would be “babying them through the major” and “when they get in the workforce it’s going to be mostly men they are working with.</a:t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Any thoughts and myths on this? </a:t>
            </a:r>
          </a:p>
          <a:p>
            <a:pPr marL="1257300" lvl="2" indent="-285750">
              <a:buFont typeface="Lucida Sans" panose="020B0602030504020204" pitchFamily="34" charset="0"/>
              <a:buChar char="–"/>
            </a:pPr>
            <a:endParaRPr lang="en-US" sz="1600" b="1" dirty="0"/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1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Students Perspective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I’m just not too sure about it. </a:t>
            </a:r>
            <a:r>
              <a:rPr lang="en-US" sz="1600" dirty="0"/>
              <a:t>(1 W, 2 M)</a:t>
            </a:r>
            <a:endParaRPr lang="en-US" sz="1600" b="1" dirty="0"/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Their interview responses revealed they do not have strong opinions on the gender inequities in CS because they are not well-informed about it.</a:t>
            </a:r>
            <a:br>
              <a:rPr lang="en-US" sz="1600" dirty="0"/>
            </a:br>
            <a:endParaRPr lang="en-US" sz="1600" dirty="0"/>
          </a:p>
          <a:p>
            <a:r>
              <a:rPr lang="en-US" sz="2400" b="1" dirty="0"/>
              <a:t>Let’s not get carried away. </a:t>
            </a:r>
            <a:r>
              <a:rPr lang="en-US" sz="1600" dirty="0"/>
              <a:t>(4 M)</a:t>
            </a:r>
            <a:endParaRPr lang="en-US" sz="1600" b="1" dirty="0"/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They agreed that there are gender imbalances within the field, but they expressed some objections to initiatives that might improve the issue.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Students with this perspective think people should be free to pursue what they are passionate about</a:t>
            </a:r>
          </a:p>
          <a:p>
            <a:pPr marL="1257300" lvl="2" indent="-285750">
              <a:buFont typeface="Lucida Sans" panose="020B0602030504020204" pitchFamily="34" charset="0"/>
              <a:buChar char="–"/>
            </a:pPr>
            <a:endParaRPr lang="en-US" sz="1600" b="1" dirty="0"/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3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Discussion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Lucida Sans" panose="020B0602030504020204" pitchFamily="34" charset="0"/>
              </a:rPr>
              <a:t>The </a:t>
            </a:r>
            <a:r>
              <a:rPr lang="en-US" sz="2400" b="1" dirty="0"/>
              <a:t>survey and interview responses revealed a major concern with CS1 students’ understanding of the issue.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dirty="0"/>
              <a:t>33% of men indicated they had not heard about it.</a:t>
            </a:r>
          </a:p>
          <a:p>
            <a:pPr lvl="1"/>
            <a:r>
              <a:rPr lang="en-US" sz="1600" dirty="0"/>
              <a:t>66% of men that had heard about the gender gap, only about half of them felt there should be efforts to reduce the gap.</a:t>
            </a:r>
          </a:p>
          <a:p>
            <a:pPr lvl="1"/>
            <a:r>
              <a:rPr lang="en-US" sz="1600" dirty="0"/>
              <a:t>80% of the women believed there were gender-specific problems.</a:t>
            </a:r>
          </a:p>
          <a:p>
            <a:pPr lvl="1"/>
            <a:endParaRPr lang="en-US" sz="12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7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Limitations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–"/>
            </a:pPr>
            <a:r>
              <a:rPr lang="en-US" sz="1600" dirty="0"/>
              <a:t>Survey and interview data were collected from participants at a large public research university in the southeastern United States.</a:t>
            </a:r>
            <a:br>
              <a:rPr lang="en-US" sz="1600" dirty="0"/>
            </a:br>
            <a:r>
              <a:rPr lang="en-US" sz="1600" dirty="0"/>
              <a:t> </a:t>
            </a:r>
          </a:p>
          <a:p>
            <a:pPr>
              <a:buFontTx/>
              <a:buChar char="–"/>
            </a:pPr>
            <a:r>
              <a:rPr lang="en-US" sz="1600" dirty="0"/>
              <a:t>Further research is needed to determine the generalizability of these findings to other contexts, such as smaller institutions or liberal arts schools.</a:t>
            </a:r>
            <a:br>
              <a:rPr lang="en-US" sz="1600" dirty="0"/>
            </a:br>
            <a:endParaRPr lang="en-US" sz="1600" dirty="0"/>
          </a:p>
          <a:p>
            <a:pPr>
              <a:buFontTx/>
              <a:buChar char="–"/>
            </a:pPr>
            <a:r>
              <a:rPr lang="en-US" sz="1600" dirty="0">
                <a:latin typeface="Lucida Sans" panose="020B0602030504020204" pitchFamily="34" charset="0"/>
              </a:rPr>
              <a:t>This study only reports on the perspectives of students who identified as ‘female’ or ‘male’ because no other gender identity was specified.</a:t>
            </a:r>
            <a:br>
              <a:rPr lang="en-US" sz="1600" dirty="0">
                <a:latin typeface="Lucida Sans" panose="020B0602030504020204" pitchFamily="34" charset="0"/>
              </a:rPr>
            </a:br>
            <a:endParaRPr lang="en-US" sz="1600" dirty="0">
              <a:latin typeface="Lucida Sans" panose="020B0602030504020204" pitchFamily="34" charset="0"/>
            </a:endParaRPr>
          </a:p>
          <a:p>
            <a:pPr>
              <a:buFontTx/>
              <a:buChar char="–"/>
            </a:pPr>
            <a:r>
              <a:rPr lang="en-US" sz="1600" dirty="0">
                <a:latin typeface="Lucida Sans" panose="020B0602030504020204" pitchFamily="34" charset="0"/>
              </a:rPr>
              <a:t>The racial demographics of this population was majority White/Caucasian and Asian/Pacific Islander.</a:t>
            </a:r>
          </a:p>
        </p:txBody>
      </p:sp>
    </p:spTree>
    <p:extLst>
      <p:ext uri="{BB962C8B-B14F-4D97-AF65-F5344CB8AC3E}">
        <p14:creationId xmlns:p14="http://schemas.microsoft.com/office/powerpoint/2010/main" val="269977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E5019-11BF-1F4E-A4C8-C5EFE64D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409" y="2944025"/>
            <a:ext cx="6400800" cy="13144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6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Kimberly Michelle Ying, Alexia Charis Martin, Fernando J. </a:t>
            </a:r>
            <a:r>
              <a:rPr lang="en-US" sz="1600" spc="75" dirty="0" err="1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Rodr´ıguez</a:t>
            </a:r>
            <a:r>
              <a:rPr lang="en-US" sz="16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Kristy Elizabeth Boyer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(2021)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https://doi.org/10.1109/RESPECT51740.2021.9620659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400" dirty="0">
              <a:ea typeface="+mn-ea"/>
            </a:endParaRPr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1043609" y="1255398"/>
            <a:ext cx="7772400" cy="1101725"/>
          </a:xfrm>
        </p:spPr>
        <p:txBody>
          <a:bodyPr/>
          <a:lstStyle/>
          <a:p>
            <a:r>
              <a:rPr lang="en-US" sz="2200" b="1" dirty="0">
                <a:latin typeface="+mn-lt"/>
              </a:rPr>
              <a:t>CS1 Students’ Perspectives on the Computer Science Gender Gap: </a:t>
            </a:r>
            <a:br>
              <a:rPr lang="en-US" sz="2200" b="1" dirty="0">
                <a:latin typeface="+mn-lt"/>
              </a:rPr>
            </a:br>
            <a:r>
              <a:rPr lang="en-US" sz="2200" b="1" dirty="0">
                <a:latin typeface="+mn-lt"/>
              </a:rPr>
              <a:t>Achieving Equity Requires Awareness</a:t>
            </a:r>
            <a:endParaRPr lang="en-US" altLang="en-US" sz="2200" b="1" dirty="0">
              <a:latin typeface="+mn-lt"/>
              <a:cs typeface="Lucida Sans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60E78-92C9-EEA4-A27B-BBF27F30A55E}"/>
              </a:ext>
            </a:extLst>
          </p:cNvPr>
          <p:cNvSpPr txBox="1"/>
          <p:nvPr/>
        </p:nvSpPr>
        <p:spPr>
          <a:xfrm>
            <a:off x="892755" y="4845378"/>
            <a:ext cx="3427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All information from paper listed above unless otherwise cited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63625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200" dirty="0"/>
          </a:p>
          <a:p>
            <a:r>
              <a:rPr lang="en-US" sz="2400" b="1" dirty="0"/>
              <a:t>Conclusion</a:t>
            </a:r>
          </a:p>
          <a:p>
            <a:pPr lvl="1"/>
            <a:r>
              <a:rPr lang="en-US" sz="1600" dirty="0"/>
              <a:t>We found that compared to men, women were significantly more aware of the gender gap and felt significantly stronger that efforts should be made to reduce the gender gap.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400" b="1" dirty="0"/>
              <a:t>Suggested Solution</a:t>
            </a:r>
          </a:p>
          <a:p>
            <a:pPr lvl="1"/>
            <a:r>
              <a:rPr lang="en-US" sz="1600" dirty="0">
                <a:latin typeface="Lucida Sans" panose="020B0602030504020204" pitchFamily="34" charset="0"/>
              </a:rPr>
              <a:t>This paper is a call-to-action for educators and curriculum developers to include DEI training in undergraduate computer science programs.</a:t>
            </a:r>
          </a:p>
          <a:p>
            <a:endParaRPr lang="en-US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rmAutofit/>
          </a:bodyPr>
          <a:lstStyle/>
          <a:p>
            <a:r>
              <a:rPr lang="en-US" sz="2400" dirty="0"/>
              <a:t>Definitions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Related Work</a:t>
            </a:r>
          </a:p>
          <a:p>
            <a:r>
              <a:rPr lang="en-US" sz="2400" dirty="0"/>
              <a:t>Data Collection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Limitations</a:t>
            </a:r>
          </a:p>
          <a:p>
            <a:r>
              <a:rPr lang="en-US" sz="2400" dirty="0"/>
              <a:t>Summary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62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r>
              <a:rPr lang="en-US" sz="2400" b="1" dirty="0">
                <a:latin typeface="Lucida Sans" panose="020B0602030504020204" pitchFamily="34" charset="0"/>
              </a:rPr>
              <a:t>CS1 – First Programming Course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>
                <a:latin typeface="Lucida Sans" panose="020B0602030504020204" pitchFamily="34" charset="0"/>
              </a:rPr>
              <a:t>Programming Focus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>
                <a:latin typeface="Lucida Sans" panose="020B0602030504020204" pitchFamily="34" charset="0"/>
              </a:rPr>
              <a:t>Equiv. CIS 200 / CC 210</a:t>
            </a:r>
          </a:p>
          <a:p>
            <a:pPr lvl="1">
              <a:buFont typeface="Lucida Sans" panose="020B0602030504020204" pitchFamily="34" charset="0"/>
              <a:buChar char="–"/>
            </a:pPr>
            <a:endParaRPr lang="en-US" sz="1600" dirty="0">
              <a:latin typeface="Lucida Sans" panose="020B0602030504020204" pitchFamily="34" charset="0"/>
            </a:endParaRPr>
          </a:p>
          <a:p>
            <a:r>
              <a:rPr lang="en-US" sz="2400" b="1" dirty="0">
                <a:latin typeface="Lucida Sans" panose="020B0602030504020204" pitchFamily="34" charset="0"/>
              </a:rPr>
              <a:t>Diversity, Equity and Inclusion (DEI) training</a:t>
            </a:r>
            <a:r>
              <a:rPr lang="en-US" sz="2400" dirty="0">
                <a:latin typeface="Lucida Sans" panose="020B0602030504020204" pitchFamily="34" charset="0"/>
              </a:rPr>
              <a:t>	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>
                <a:latin typeface="Lucida Sans" panose="020B0602030504020204" pitchFamily="34" charset="0"/>
              </a:rPr>
              <a:t>It</a:t>
            </a:r>
            <a:r>
              <a:rPr lang="en-US" sz="1600" dirty="0">
                <a:solidFill>
                  <a:srgbClr val="D1D5DB"/>
                </a:solidFill>
                <a:latin typeface="Lucida Sans" panose="020B0602030504020204" pitchFamily="34" charset="0"/>
              </a:rPr>
              <a:t> </a:t>
            </a:r>
            <a:r>
              <a:rPr lang="en-US" sz="1600" i="0" dirty="0">
                <a:effectLst/>
                <a:latin typeface="Lucida Sans" panose="020B0602030504020204" pitchFamily="34" charset="0"/>
              </a:rPr>
              <a:t>refers to educational programs and initiatives designed to promote understanding, awareness, and action towards    creating diverse, equitable, and inclusive environments.</a:t>
            </a:r>
            <a:endParaRPr lang="en-US" sz="1600" dirty="0">
              <a:latin typeface="Lucida Sans" panose="020B0602030504020204" pitchFamily="34" charset="0"/>
            </a:endParaRPr>
          </a:p>
          <a:p>
            <a:pPr marL="457200" lvl="1" indent="0">
              <a:buNone/>
            </a:pPr>
            <a:br>
              <a:rPr lang="en-US" sz="2000" dirty="0">
                <a:latin typeface="Lucida Sans" panose="020B0602030504020204" pitchFamily="34" charset="0"/>
              </a:rPr>
            </a:br>
            <a:endParaRPr lang="en-US" sz="20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Lucida Sans" panose="020B0602030504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0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89181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Lucida Sans" panose="020B0602030504020204" pitchFamily="34" charset="0"/>
              </a:rPr>
              <a:t>Facts</a:t>
            </a:r>
          </a:p>
          <a:p>
            <a:pPr lvl="1">
              <a:buFontTx/>
              <a:buChar char="–"/>
            </a:pPr>
            <a:r>
              <a:rPr lang="en-US" sz="1600" dirty="0"/>
              <a:t>According to the U.S. Department of Labor, in 2018, only 25% of people in computing occupations were women. </a:t>
            </a:r>
          </a:p>
          <a:p>
            <a:pPr lvl="1">
              <a:buFontTx/>
              <a:buChar char="–"/>
            </a:pPr>
            <a:r>
              <a:rPr lang="en-US" sz="1600" dirty="0"/>
              <a:t>This gap is also present earlier in the pipeline; in 2019, women comprised just 21% of the CS bachelor’s degree graduates at doctoral-granting institutions in the U.S. and Canada.</a:t>
            </a:r>
          </a:p>
          <a:p>
            <a:pPr lvl="1">
              <a:buFontTx/>
              <a:buChar char="–"/>
            </a:pPr>
            <a:endParaRPr lang="en-US" sz="1600" b="1" dirty="0">
              <a:latin typeface="Lucida Sans" panose="020B0602030504020204" pitchFamily="34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Lucida Sans" panose="020B0602030504020204" pitchFamily="34" charset="0"/>
              </a:rPr>
              <a:t>Any idea on what the current male to female ratio is ?</a:t>
            </a: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8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89181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Lucida Sans" panose="020B0602030504020204" pitchFamily="34" charset="0"/>
              </a:rPr>
              <a:t>Tsan et al. Findings</a:t>
            </a:r>
          </a:p>
          <a:p>
            <a:pPr lvl="1">
              <a:buFont typeface="Lucida Sans" panose="020B0602030504020204" pitchFamily="34" charset="0"/>
              <a:buChar char="–"/>
            </a:pPr>
            <a:r>
              <a:rPr lang="en-US" sz="1600" dirty="0"/>
              <a:t>Gender disparities in computer science have been identified in population as young as fifth grade students. </a:t>
            </a:r>
            <a:br>
              <a:rPr lang="en-US" sz="1600" dirty="0"/>
            </a:br>
            <a:endParaRPr lang="en-US" sz="1600" dirty="0"/>
          </a:p>
          <a:p>
            <a:r>
              <a:rPr lang="en-US" sz="2400" b="1" dirty="0">
                <a:latin typeface="Lucida Sans" panose="020B0602030504020204" pitchFamily="34" charset="0"/>
              </a:rPr>
              <a:t>Falkner et al. Findings</a:t>
            </a:r>
          </a:p>
          <a:p>
            <a:pPr lvl="1">
              <a:buFontTx/>
              <a:buChar char="–"/>
            </a:pPr>
            <a:r>
              <a:rPr lang="en-US" sz="1600" dirty="0"/>
              <a:t>Interviewed female academics and postgraduate students in computer science to identify their gendered perceptions on their development as computer scientists.</a:t>
            </a:r>
            <a:br>
              <a:rPr lang="en-US" sz="1600" dirty="0"/>
            </a:br>
            <a:endParaRPr lang="en-US" sz="1600" b="1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2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Research Questions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89181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RQ1: To what extent are CS1 students aware of the gender gap in CS?</a:t>
            </a:r>
            <a:br>
              <a:rPr lang="en-US" sz="1600" dirty="0"/>
            </a:b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RQ2: What are their perspectives on interventions to support gender diversity in CS? </a:t>
            </a:r>
            <a:br>
              <a:rPr lang="en-US" sz="1600" dirty="0"/>
            </a:b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RQ3: How are women’s and men’s awareness and perspectives on the gender gap different? </a:t>
            </a:r>
            <a:endParaRPr lang="en-US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sz="4400" b="1" dirty="0">
                <a:latin typeface="Lucida Sans" panose="020B0602030504020204" pitchFamily="34" charset="0"/>
              </a:rPr>
              <a:t>Data Collection - Survey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8FC605-D00C-C5EF-4412-BCE13A28DC51}"/>
              </a:ext>
            </a:extLst>
          </p:cNvPr>
          <p:cNvSpPr txBox="1">
            <a:spLocks/>
          </p:cNvSpPr>
          <p:nvPr/>
        </p:nvSpPr>
        <p:spPr bwMode="auto">
          <a:xfrm>
            <a:off x="1222917" y="1089181"/>
            <a:ext cx="7058722" cy="327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Lucida Sans"/>
                <a:ea typeface="MS PGothic" panose="020B0600070205080204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Survey Participants </a:t>
            </a:r>
          </a:p>
          <a:p>
            <a:pPr lvl="1" indent="-342900">
              <a:buFont typeface="Lucida Sans" panose="020B0602030504020204" pitchFamily="34" charset="0"/>
              <a:buChar char="–"/>
            </a:pPr>
            <a:r>
              <a:rPr lang="en-US" sz="1600" dirty="0"/>
              <a:t>There were 331 participants: 229 men, 96 women, and six individuals who indicated they preferred not to disclose their gender (</a:t>
            </a:r>
            <a:r>
              <a:rPr lang="en-US" sz="1400" dirty="0"/>
              <a:t>with an average age of 19)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2400" b="1" dirty="0">
                <a:latin typeface="Lucida Sans" panose="020B0602030504020204" pitchFamily="34" charset="0"/>
              </a:rPr>
              <a:t>Survey Questions</a:t>
            </a:r>
          </a:p>
          <a:p>
            <a:pPr lvl="1">
              <a:buFontTx/>
              <a:buChar char="–"/>
            </a:pPr>
            <a:r>
              <a:rPr lang="en-US" sz="1600" dirty="0"/>
              <a:t>There were six total questions on the gender gap: </a:t>
            </a:r>
            <a:br>
              <a:rPr lang="en-US" sz="1600" dirty="0"/>
            </a:br>
            <a:r>
              <a:rPr lang="en-US" sz="1600" dirty="0"/>
              <a:t>Q1 (</a:t>
            </a:r>
            <a:r>
              <a:rPr lang="en-US" sz="1400" dirty="0"/>
              <a:t>yes/no question</a:t>
            </a:r>
            <a:r>
              <a:rPr lang="en-US" sz="1600" dirty="0"/>
              <a:t>)  &amp; Q2, Q3, Q4, Q5, Q6 (</a:t>
            </a:r>
            <a:r>
              <a:rPr lang="en-US" sz="1400" dirty="0"/>
              <a:t>Likert Scale</a:t>
            </a:r>
            <a:r>
              <a:rPr lang="en-US" sz="1600" dirty="0"/>
              <a:t>)</a:t>
            </a:r>
            <a:endParaRPr lang="en-US" sz="1600" dirty="0">
              <a:latin typeface="Lucida Sans" panose="020B0602030504020204" pitchFamily="34" charset="0"/>
            </a:endParaRPr>
          </a:p>
          <a:p>
            <a:pPr marL="400050" lvl="1" indent="0">
              <a:buNone/>
            </a:pP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  <a:p>
            <a:pPr lvl="1"/>
            <a:endParaRPr lang="en-US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8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67F-6876-8609-045F-D6561DF3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917" y="206375"/>
            <a:ext cx="7058722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Survey Analysis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3A9-8CCE-B91F-0C85-4E2F4F7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917" y="1089181"/>
            <a:ext cx="7058722" cy="3274664"/>
          </a:xfrm>
        </p:spPr>
        <p:txBody>
          <a:bodyPr wrap="square" anchor="t">
            <a:noAutofit/>
          </a:bodyPr>
          <a:lstStyle/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Lucida Sans" panose="020B0602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A67AB-A7E2-EB69-D762-2334D8FC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" b="9750"/>
          <a:stretch/>
        </p:blipFill>
        <p:spPr>
          <a:xfrm>
            <a:off x="862360" y="1392933"/>
            <a:ext cx="8281639" cy="21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5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1105</Words>
  <Application>Microsoft Office PowerPoint</Application>
  <PresentationFormat>On-screen Show (16:9)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Lucida Sans</vt:lpstr>
      <vt:lpstr>Office Theme</vt:lpstr>
      <vt:lpstr>Reading Time Go over paper and review Discussion starts at 1:15</vt:lpstr>
      <vt:lpstr>CS1 Students’ Perspectives on the Computer Science Gender Gap:  Achieving Equity Requires Awareness</vt:lpstr>
      <vt:lpstr>Appendix</vt:lpstr>
      <vt:lpstr>Definitions</vt:lpstr>
      <vt:lpstr>Introduction</vt:lpstr>
      <vt:lpstr>Related Work</vt:lpstr>
      <vt:lpstr>Research Questions</vt:lpstr>
      <vt:lpstr>Data Collection - Survey</vt:lpstr>
      <vt:lpstr>Survey Analysis - I</vt:lpstr>
      <vt:lpstr>Survey Analysis - II</vt:lpstr>
      <vt:lpstr>Data Collection - Interview</vt:lpstr>
      <vt:lpstr>Interview Analysis</vt:lpstr>
      <vt:lpstr>Students’ Perspective</vt:lpstr>
      <vt:lpstr>Students Perspective</vt:lpstr>
      <vt:lpstr>Students Perspective</vt:lpstr>
      <vt:lpstr>Students Perspective</vt:lpstr>
      <vt:lpstr>Students Perspective</vt:lpstr>
      <vt:lpstr>Discussion</vt:lpstr>
      <vt:lpstr>Limitations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Akhil Joshi</cp:lastModifiedBy>
  <cp:revision>75</cp:revision>
  <cp:lastPrinted>2016-05-09T13:04:25Z</cp:lastPrinted>
  <dcterms:created xsi:type="dcterms:W3CDTF">2010-04-12T23:12:02Z</dcterms:created>
  <dcterms:modified xsi:type="dcterms:W3CDTF">2023-07-14T14:58:24Z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