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</p:sldMasterIdLst>
  <p:notesMasterIdLst>
    <p:notesMasterId r:id="rId29"/>
  </p:notesMasterIdLst>
  <p:sldIdLst>
    <p:sldId id="282" r:id="rId4"/>
    <p:sldId id="256" r:id="rId5"/>
    <p:sldId id="283" r:id="rId6"/>
    <p:sldId id="284" r:id="rId7"/>
    <p:sldId id="291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7" r:id="rId18"/>
    <p:sldId id="295" r:id="rId19"/>
    <p:sldId id="296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E3137-B7D4-4095-BFFB-AD13AA3415C0}" v="2" dt="2023-06-15T19:30:06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7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4BA8CD-C805-2146-9A62-F678189E14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9E0A0-D53E-9A47-8C95-B253C3ED20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6009FE8-959D-4EDE-ACDA-3D5F26A12100}" type="datetimeFigureOut">
              <a:rPr lang="en-US"/>
              <a:pPr>
                <a:defRPr/>
              </a:pPr>
              <a:t>8/30/2023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95F9F1-5492-C141-9676-3335AB903D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73E34E-EC64-AB42-972B-387BD57E0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80783-6041-DA43-917B-ADF081605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2B4B-BDD2-154D-9D99-7BE269CEA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3AB3BC7-B786-44AF-A06B-F07E016F8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69180-C720-4BC4-AA21-E8AC181A51F4}" type="datetimeFigureOut">
              <a:rPr lang="en-US" altLang="en-US"/>
              <a:pPr>
                <a:defRPr/>
              </a:pPr>
              <a:t>8/30/2023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F4B7A-6045-441B-BC26-B03544170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35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61642-E3B9-4E85-B04D-154C839E4CA3}" type="datetimeFigureOut">
              <a:rPr lang="en-US" altLang="en-US"/>
              <a:pPr>
                <a:defRPr/>
              </a:pPr>
              <a:t>8/30/2023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3D6FD-2D12-453F-9184-80A6A5718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68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76508-6DB8-4315-A6BB-864780B0F8C7}" type="datetimeFigureOut">
              <a:rPr lang="en-US" altLang="en-US"/>
              <a:pPr>
                <a:defRPr/>
              </a:pPr>
              <a:t>8/30/2023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91F28-1BEC-4EF2-8E84-D89A49CD0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06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4" y="583323"/>
            <a:ext cx="8158655" cy="4803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44" y="1292772"/>
            <a:ext cx="8158656" cy="3301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B5F0-AAF3-4661-9458-8B33EC953E42}" type="datetimeFigureOut">
              <a:rPr lang="en-US" altLang="en-US"/>
              <a:pPr>
                <a:defRPr/>
              </a:pPr>
              <a:t>8/30/2023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E8C9-D8A7-403A-8230-6C3B34703B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31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0AA55-2B8F-4BEE-9D7B-F2B64EFAC5A4}" type="datetimeFigureOut">
              <a:rPr lang="en-US" altLang="en-US"/>
              <a:pPr>
                <a:defRPr/>
              </a:pPr>
              <a:t>8/30/2023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FA6F-C3C2-4ABA-9011-064C1905F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37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6B0F0-3E01-49C3-A8AE-EA09FD198AB6}" type="datetimeFigureOut">
              <a:rPr lang="en-US" altLang="en-US"/>
              <a:pPr>
                <a:defRPr/>
              </a:pPr>
              <a:t>8/30/2023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12791-61D1-46F3-9E74-E6FB45665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7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EF4F-3083-487F-8FC9-FEA9A5F99983}" type="datetimeFigureOut">
              <a:rPr lang="en-US" altLang="en-US"/>
              <a:pPr>
                <a:defRPr/>
              </a:pPr>
              <a:t>8/30/2023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3CD4-3D72-44F3-AD45-51E01B69E1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7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909"/>
            <a:ext cx="8229600" cy="519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A80FD-2E3E-4EF9-95EB-8132D37619A3}" type="datetimeFigureOut">
              <a:rPr lang="en-US" altLang="en-US"/>
              <a:pPr>
                <a:defRPr/>
              </a:pPr>
              <a:t>8/30/2023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288C5-3E32-4AE2-9C35-9C002EFD5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92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6759-D5DA-48E6-8AD4-E819E9369BC8}" type="datetimeFigureOut">
              <a:rPr lang="en-US" altLang="en-US"/>
              <a:pPr>
                <a:defRPr/>
              </a:pPr>
              <a:t>8/30/2023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943CD-DBFD-4FB6-A66A-D0A87D67B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8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1593-F173-4C4B-B48A-7AD99358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4CE8-D2CC-44FC-9582-8A689D947F28}" type="datetimeFigureOut">
              <a:rPr lang="en-US" altLang="en-US"/>
              <a:pPr>
                <a:defRPr/>
              </a:pPr>
              <a:t>8/30/2023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1FE8-4A8A-1341-88A1-E790677B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F36E3-259E-C64E-9D68-B4CB381F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E59F7-D452-419C-A824-4FA6950777F8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F411-40D0-45CC-9149-E4379F5ECFF6}" type="datetimeFigureOut">
              <a:rPr lang="en-US" altLang="en-US"/>
              <a:pPr>
                <a:defRPr/>
              </a:pPr>
              <a:t>8/30/2023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6659E-717B-45FA-B899-876F3DE13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3245912-8307-4D22-97AC-816C8E9758A3}" type="datetimeFigureOut">
              <a:rPr lang="en-US" altLang="en-US"/>
              <a:pPr>
                <a:defRPr/>
              </a:pPr>
              <a:t>8/30/2023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FA6A46F-E124-4ECF-AA6A-245C38F0B6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" name="Picture 2" descr="A picture containing text, circle, logo, screenshot&#10;&#10;Description automatically generated">
            <a:extLst>
              <a:ext uri="{FF2B5EF4-FFF2-40B4-BE49-F238E27FC236}">
                <a16:creationId xmlns:a16="http://schemas.microsoft.com/office/drawing/2014/main" id="{1A62AD37-F051-843D-E3E7-6571D96020B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05994" y="3588333"/>
            <a:ext cx="761611" cy="761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612" r:id="rId1"/>
    <p:sldLayoutId id="2147493613" r:id="rId2"/>
    <p:sldLayoutId id="2147493614" r:id="rId3"/>
    <p:sldLayoutId id="2147493615" r:id="rId4"/>
    <p:sldLayoutId id="2147493616" r:id="rId5"/>
    <p:sldLayoutId id="2147493617" r:id="rId6"/>
    <p:sldLayoutId id="2147493618" r:id="rId7"/>
    <p:sldLayoutId id="2147493622" r:id="rId8"/>
    <p:sldLayoutId id="2147493619" r:id="rId9"/>
    <p:sldLayoutId id="2147493620" r:id="rId10"/>
    <p:sldLayoutId id="214749362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2538862.253891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1593522"/>
            <a:ext cx="8158655" cy="1482187"/>
          </a:xfrm>
        </p:spPr>
        <p:txBody>
          <a:bodyPr/>
          <a:lstStyle/>
          <a:p>
            <a:r>
              <a:rPr lang="en-US" dirty="0"/>
              <a:t>Reading Time</a:t>
            </a:r>
            <a:br>
              <a:rPr lang="en-US" dirty="0"/>
            </a:br>
            <a:r>
              <a:rPr lang="en-US" sz="2800" dirty="0"/>
              <a:t>Go over paper and review</a:t>
            </a:r>
            <a:br>
              <a:rPr lang="en-US" sz="2800" dirty="0"/>
            </a:br>
            <a:r>
              <a:rPr lang="en-US" sz="2800" dirty="0"/>
              <a:t>Discussion starts at 1:15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2CEC1-D0AD-5F49-1BDD-94E487B2B3CA}"/>
              </a:ext>
            </a:extLst>
          </p:cNvPr>
          <p:cNvSpPr txBox="1"/>
          <p:nvPr/>
        </p:nvSpPr>
        <p:spPr>
          <a:xfrm>
            <a:off x="892755" y="4845378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https://teach2impact.com/2020/07/19/the-story-of-normal-distribution-of-grades/</a:t>
            </a:r>
          </a:p>
        </p:txBody>
      </p:sp>
    </p:spTree>
    <p:extLst>
      <p:ext uri="{BB962C8B-B14F-4D97-AF65-F5344CB8AC3E}">
        <p14:creationId xmlns:p14="http://schemas.microsoft.com/office/powerpoint/2010/main" val="312953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8F50-21BA-06B5-38E2-95A552BD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4849-44C6-5CF6-AFD8-7F12710D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Concrete Operational	</a:t>
            </a:r>
          </a:p>
          <a:p>
            <a:pPr lvl="1"/>
            <a:r>
              <a:rPr lang="en-US" dirty="0"/>
              <a:t>Representational Systems</a:t>
            </a:r>
          </a:p>
          <a:p>
            <a:pPr lvl="1"/>
            <a:r>
              <a:rPr lang="en-US" dirty="0"/>
              <a:t>Single Abstractions – Familiar</a:t>
            </a:r>
          </a:p>
          <a:p>
            <a:r>
              <a:rPr lang="en-US" dirty="0"/>
              <a:t>Formal Operational</a:t>
            </a:r>
          </a:p>
          <a:p>
            <a:pPr lvl="1"/>
            <a:r>
              <a:rPr lang="en-US" dirty="0"/>
              <a:t>Single Abstractions – Global</a:t>
            </a:r>
          </a:p>
          <a:p>
            <a:pPr lvl="1"/>
            <a:r>
              <a:rPr lang="en-US" dirty="0"/>
              <a:t>Abstraction Mapping</a:t>
            </a:r>
          </a:p>
          <a:p>
            <a:pPr lvl="1"/>
            <a:r>
              <a:rPr lang="en-US" dirty="0"/>
              <a:t>Abstraction Systems</a:t>
            </a:r>
          </a:p>
          <a:p>
            <a:pPr lvl="1"/>
            <a:r>
              <a:rPr lang="en-US" dirty="0"/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8379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46AB-2150-6436-1F57-0F8740AB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F885-3DE9-BD67-FDBF-354CED06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</a:t>
            </a:r>
          </a:p>
          <a:p>
            <a:pPr lvl="1"/>
            <a:r>
              <a:rPr lang="en-US" dirty="0"/>
              <a:t>Abstraction used concretely within a single programming language</a:t>
            </a:r>
          </a:p>
          <a:p>
            <a:r>
              <a:rPr lang="en-US" dirty="0"/>
              <a:t>Global</a:t>
            </a:r>
          </a:p>
          <a:p>
            <a:pPr lvl="1"/>
            <a:r>
              <a:rPr lang="en-US" dirty="0"/>
              <a:t>Abstraction within a new context (programming language, library,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292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7885-1A09-B0BD-D3F6-ABD2BFE6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4D84-7C7E-4C77-C4D6-235A17AD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Reasoning about relationships between closely related concepts, i.e.:</a:t>
            </a:r>
          </a:p>
          <a:p>
            <a:pPr lvl="1"/>
            <a:r>
              <a:rPr lang="en-US" dirty="0"/>
              <a:t>While and Do While loops</a:t>
            </a:r>
          </a:p>
          <a:p>
            <a:pPr lvl="1"/>
            <a:r>
              <a:rPr lang="en-US" dirty="0"/>
              <a:t>Interfaces and Abstract classes in C#</a:t>
            </a:r>
          </a:p>
          <a:p>
            <a:pPr lvl="1"/>
            <a:r>
              <a:rPr lang="en-US" dirty="0"/>
              <a:t>Virtual and Abstract methods in C#</a:t>
            </a:r>
          </a:p>
        </p:txBody>
      </p:sp>
    </p:spTree>
    <p:extLst>
      <p:ext uri="{BB962C8B-B14F-4D97-AF65-F5344CB8AC3E}">
        <p14:creationId xmlns:p14="http://schemas.microsoft.com/office/powerpoint/2010/main" val="252125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77A0-86DE-ABEA-9F8A-BA1F8E62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4870-C386-CD84-DE3D-BA252282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Interactions between distantly related concepts, for example:</a:t>
            </a:r>
          </a:p>
          <a:p>
            <a:pPr lvl="1"/>
            <a:r>
              <a:rPr lang="en-US" dirty="0"/>
              <a:t>Program stack and memory allocation through the ‘new’ keyword</a:t>
            </a:r>
          </a:p>
          <a:p>
            <a:pPr lvl="1"/>
            <a:r>
              <a:rPr lang="en-US" dirty="0"/>
              <a:t>Stack overflow exception and infinite recursion</a:t>
            </a:r>
          </a:p>
        </p:txBody>
      </p:sp>
    </p:spTree>
    <p:extLst>
      <p:ext uri="{BB962C8B-B14F-4D97-AF65-F5344CB8AC3E}">
        <p14:creationId xmlns:p14="http://schemas.microsoft.com/office/powerpoint/2010/main" val="4657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75AE-E4FD-8411-44F8-66175049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15A7-A8A6-CD41-D302-42BA42D75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Unifying principles from the entire domain, i.e.</a:t>
            </a:r>
          </a:p>
          <a:p>
            <a:pPr lvl="1"/>
            <a:r>
              <a:rPr lang="en-US" dirty="0"/>
              <a:t>Structured Programming</a:t>
            </a:r>
          </a:p>
          <a:p>
            <a:pPr lvl="1"/>
            <a:r>
              <a:rPr lang="en-US" dirty="0"/>
              <a:t>Type Systems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6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1667-5779-A478-4CB4-200062EA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3C6A7-00E1-007D-3C70-B7A981034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the following fit in?</a:t>
            </a:r>
          </a:p>
          <a:p>
            <a:pPr lvl="1"/>
            <a:r>
              <a:rPr lang="en-US" dirty="0"/>
              <a:t>In-memory binary representation of numeric types</a:t>
            </a:r>
          </a:p>
          <a:p>
            <a:pPr lvl="1"/>
            <a:r>
              <a:rPr lang="en-US" dirty="0"/>
              <a:t>Strings as lists of characters</a:t>
            </a:r>
          </a:p>
          <a:p>
            <a:pPr lvl="1"/>
            <a:r>
              <a:rPr lang="en-US" dirty="0"/>
              <a:t>Recursive methods and looping structures</a:t>
            </a:r>
          </a:p>
        </p:txBody>
      </p:sp>
    </p:spTree>
    <p:extLst>
      <p:ext uri="{BB962C8B-B14F-4D97-AF65-F5344CB8AC3E}">
        <p14:creationId xmlns:p14="http://schemas.microsoft.com/office/powerpoint/2010/main" val="95950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87BC-343D-31F5-9590-1E878A5C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4D40-FA96-82BE-6B1B-5C56C2F3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150" y="1292772"/>
            <a:ext cx="7815649" cy="33014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Classify Teaching Activities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Classify Assessment Activities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Revise and Compare</a:t>
            </a:r>
          </a:p>
          <a:p>
            <a:pPr marL="914400" lvl="1" indent="-514350"/>
            <a:r>
              <a:rPr lang="en-US" dirty="0"/>
              <a:t>Identify prerequisites and assessment leaps</a:t>
            </a:r>
          </a:p>
        </p:txBody>
      </p:sp>
    </p:spTree>
    <p:extLst>
      <p:ext uri="{BB962C8B-B14F-4D97-AF65-F5344CB8AC3E}">
        <p14:creationId xmlns:p14="http://schemas.microsoft.com/office/powerpoint/2010/main" val="3563843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7635-7C77-59BF-4AC1-A0A071D9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62FB-9DB2-FFD2-278F-D18F7480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sources for concepts used in the class</a:t>
            </a:r>
          </a:p>
          <a:p>
            <a:pPr lvl="1"/>
            <a:r>
              <a:rPr lang="en-US" dirty="0"/>
              <a:t>Syllabi					Accreditation (ABET)</a:t>
            </a:r>
          </a:p>
          <a:p>
            <a:pPr lvl="1"/>
            <a:r>
              <a:rPr lang="en-US" dirty="0"/>
              <a:t>Textbooks				ACM/IEEE Curriculum</a:t>
            </a:r>
          </a:p>
          <a:p>
            <a:pPr lvl="1"/>
            <a:r>
              <a:rPr lang="en-US" dirty="0"/>
              <a:t>Lectures</a:t>
            </a:r>
          </a:p>
          <a:p>
            <a:r>
              <a:rPr lang="en-US" dirty="0"/>
              <a:t>Be aware of LATENT (assumed or hidden) concepts</a:t>
            </a:r>
          </a:p>
        </p:txBody>
      </p:sp>
    </p:spTree>
    <p:extLst>
      <p:ext uri="{BB962C8B-B14F-4D97-AF65-F5344CB8AC3E}">
        <p14:creationId xmlns:p14="http://schemas.microsoft.com/office/powerpoint/2010/main" val="232852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83E2-5D51-F6CE-C11A-885D4965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Teaching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2CCD-C0DF-AD90-B49E-02223711B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activity integrate into the concept table integrating:</a:t>
            </a:r>
          </a:p>
          <a:p>
            <a:pPr lvl="1"/>
            <a:r>
              <a:rPr lang="en-US" dirty="0"/>
              <a:t>Concepts taught</a:t>
            </a:r>
          </a:p>
          <a:p>
            <a:pPr lvl="1"/>
            <a:r>
              <a:rPr lang="en-US" dirty="0"/>
              <a:t>Levels taught at</a:t>
            </a:r>
          </a:p>
          <a:p>
            <a:pPr lvl="1"/>
            <a:r>
              <a:rPr lang="en-US" dirty="0"/>
              <a:t>When taught</a:t>
            </a:r>
          </a:p>
          <a:p>
            <a:pPr lvl="1"/>
            <a:r>
              <a:rPr lang="en-US" dirty="0"/>
              <a:t>Context &amp; Examples</a:t>
            </a:r>
          </a:p>
        </p:txBody>
      </p:sp>
    </p:spTree>
    <p:extLst>
      <p:ext uri="{BB962C8B-B14F-4D97-AF65-F5344CB8AC3E}">
        <p14:creationId xmlns:p14="http://schemas.microsoft.com/office/powerpoint/2010/main" val="332138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475F-1D54-690A-6D30-3B9750F1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Assessment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63D5-0EE8-3212-13BB-564B4038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summative assessments and record:</a:t>
            </a:r>
          </a:p>
          <a:p>
            <a:pPr lvl="1"/>
            <a:r>
              <a:rPr lang="en-US" dirty="0"/>
              <a:t>Perceived level of assessment</a:t>
            </a:r>
          </a:p>
          <a:p>
            <a:pPr lvl="1"/>
            <a:r>
              <a:rPr lang="en-US" dirty="0"/>
              <a:t>Integrate into the concept table</a:t>
            </a:r>
          </a:p>
        </p:txBody>
      </p:sp>
    </p:spTree>
    <p:extLst>
      <p:ext uri="{BB962C8B-B14F-4D97-AF65-F5344CB8AC3E}">
        <p14:creationId xmlns:p14="http://schemas.microsoft.com/office/powerpoint/2010/main" val="70312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7E5019-11BF-1F4E-A4C8-C5EFE64DB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409" y="2914650"/>
            <a:ext cx="6400800" cy="13144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Claudia Szabo and Katrina Falkner (2014)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700" dirty="0">
                <a:ea typeface="+mn-ea"/>
                <a:hlinkClick r:id="rId3"/>
              </a:rPr>
              <a:t>https://doi.org/10.1145/2538862.2538910</a:t>
            </a:r>
            <a:r>
              <a:rPr lang="en-US" sz="1700" dirty="0">
                <a:ea typeface="+mn-ea"/>
              </a:rPr>
              <a:t> </a:t>
            </a:r>
          </a:p>
        </p:txBody>
      </p:sp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1043609" y="1598613"/>
            <a:ext cx="7772400" cy="1101725"/>
          </a:xfrm>
        </p:spPr>
        <p:txBody>
          <a:bodyPr/>
          <a:lstStyle/>
          <a:p>
            <a:r>
              <a:rPr lang="en-US" altLang="en-US" sz="2800" dirty="0">
                <a:latin typeface="Lucida Sans" panose="020B0602030504020204" pitchFamily="34" charset="0"/>
                <a:cs typeface="Lucida Sans" panose="020B0602030504020204" pitchFamily="34" charset="0"/>
              </a:rPr>
              <a:t>Neo-Piagetian Theory as a Guide to Curriculum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60E78-92C9-EEA4-A27B-BBF27F30A55E}"/>
              </a:ext>
            </a:extLst>
          </p:cNvPr>
          <p:cNvSpPr txBox="1"/>
          <p:nvPr/>
        </p:nvSpPr>
        <p:spPr>
          <a:xfrm>
            <a:off x="892755" y="4845378"/>
            <a:ext cx="3427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All information from paper listed above unless otherwise cited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79B7-AE62-3755-FD8B-7D28064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CA69-E2B2-BF80-E74F-79F557E2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concept table as a group, revising levels based on consensus</a:t>
            </a:r>
          </a:p>
          <a:p>
            <a:r>
              <a:rPr lang="en-US" dirty="0"/>
              <a:t>Address issues raised by the mapping:</a:t>
            </a:r>
          </a:p>
          <a:p>
            <a:pPr lvl="1"/>
            <a:r>
              <a:rPr lang="en-US" dirty="0"/>
              <a:t>Missing prerequisites</a:t>
            </a:r>
          </a:p>
          <a:p>
            <a:pPr lvl="1"/>
            <a:r>
              <a:rPr lang="en-US" dirty="0"/>
              <a:t>Assessment leaps</a:t>
            </a:r>
          </a:p>
        </p:txBody>
      </p:sp>
    </p:spTree>
    <p:extLst>
      <p:ext uri="{BB962C8B-B14F-4D97-AF65-F5344CB8AC3E}">
        <p14:creationId xmlns:p14="http://schemas.microsoft.com/office/powerpoint/2010/main" val="2760992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1AB5-B3A7-22F3-C43D-93D22609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28BF-8DA2-1DDF-D77D-9DE6F61C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first year (3 course) programming sequence</a:t>
            </a:r>
          </a:p>
          <a:p>
            <a:pPr lvl="1"/>
            <a:r>
              <a:rPr lang="en-US" dirty="0"/>
              <a:t>Introduction to Programming</a:t>
            </a:r>
          </a:p>
          <a:p>
            <a:pPr lvl="1"/>
            <a:r>
              <a:rPr lang="en-US" dirty="0"/>
              <a:t>Object-Oriented Programming</a:t>
            </a:r>
          </a:p>
          <a:p>
            <a:pPr lvl="1"/>
            <a:r>
              <a:rPr lang="en-US" dirty="0"/>
              <a:t>Data Structures and Algorithm Design</a:t>
            </a:r>
          </a:p>
        </p:txBody>
      </p:sp>
    </p:spTree>
    <p:extLst>
      <p:ext uri="{BB962C8B-B14F-4D97-AF65-F5344CB8AC3E}">
        <p14:creationId xmlns:p14="http://schemas.microsoft.com/office/powerpoint/2010/main" val="292098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F85D-674C-A782-D973-56369662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32CDD-5498-72F0-BFB1-088A4AC3F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651" y="1183740"/>
            <a:ext cx="4182059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2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8F1A-E10E-F847-1E25-5EB2D6A3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Diagrams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0EE7D-FEC9-4908-ACA0-B6A2E115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28" y="1283120"/>
            <a:ext cx="4248743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64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5E73-2481-CE8F-DA2E-442B31A7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Diagrams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EF498-58E8-47D8-1BE2-A72DCE627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44" y="1427249"/>
            <a:ext cx="386769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08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CADB-CDC9-11BD-D92B-61B2260C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4527-112D-C807-0F39-243514A5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Reiterates the usefulness for this style of curriculum mapping</a:t>
            </a:r>
          </a:p>
          <a:p>
            <a:r>
              <a:rPr lang="en-US" dirty="0"/>
              <a:t>Underscores the importance of finding and addressing</a:t>
            </a:r>
          </a:p>
          <a:p>
            <a:pPr lvl="1"/>
            <a:r>
              <a:rPr lang="en-US" dirty="0"/>
              <a:t>Prerequisites</a:t>
            </a:r>
          </a:p>
          <a:p>
            <a:pPr lvl="1"/>
            <a:r>
              <a:rPr lang="en-US" dirty="0"/>
              <a:t>Assessment leaps</a:t>
            </a:r>
          </a:p>
        </p:txBody>
      </p:sp>
    </p:spTree>
    <p:extLst>
      <p:ext uri="{BB962C8B-B14F-4D97-AF65-F5344CB8AC3E}">
        <p14:creationId xmlns:p14="http://schemas.microsoft.com/office/powerpoint/2010/main" val="323608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461C-228C-4BAC-B2BC-AA03983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Piagetian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B5D7-EFA4-CA70-891C-0D2279E0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occurs in stages:</a:t>
            </a:r>
          </a:p>
          <a:p>
            <a:pPr lvl="1"/>
            <a:r>
              <a:rPr lang="en-US" dirty="0"/>
              <a:t>Sensorimotor</a:t>
            </a:r>
          </a:p>
          <a:p>
            <a:pPr lvl="1"/>
            <a:r>
              <a:rPr lang="en-US" dirty="0"/>
              <a:t>Pre-operational</a:t>
            </a:r>
          </a:p>
          <a:p>
            <a:pPr lvl="1"/>
            <a:r>
              <a:rPr lang="en-US" dirty="0"/>
              <a:t>Concrete Operational</a:t>
            </a:r>
          </a:p>
          <a:p>
            <a:pPr lvl="1"/>
            <a:r>
              <a:rPr lang="en-US" dirty="0"/>
              <a:t>Formal Operational</a:t>
            </a:r>
          </a:p>
        </p:txBody>
      </p:sp>
    </p:spTree>
    <p:extLst>
      <p:ext uri="{BB962C8B-B14F-4D97-AF65-F5344CB8AC3E}">
        <p14:creationId xmlns:p14="http://schemas.microsoft.com/office/powerpoint/2010/main" val="39491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C089-B512-8A64-E604-A5013D4B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Neo-Piagetian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44FA-ECE1-3AE8-BCDE-C3850DF0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always follows the stage progression</a:t>
            </a:r>
          </a:p>
          <a:p>
            <a:pPr lvl="1"/>
            <a:r>
              <a:rPr lang="en-US" dirty="0"/>
              <a:t>This continues throughout our lives</a:t>
            </a:r>
          </a:p>
          <a:p>
            <a:pPr lvl="1"/>
            <a:r>
              <a:rPr lang="en-US" dirty="0"/>
              <a:t>It is specific to concepts and contexts</a:t>
            </a:r>
          </a:p>
          <a:p>
            <a:pPr lvl="1"/>
            <a:r>
              <a:rPr lang="en-US" dirty="0"/>
              <a:t>Learners typically operate in multiple stages at once, depending on mastery of subjects within a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0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566A-013D-9876-52F4-E69123FA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Lister et. 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5EEBB6-8F40-EE09-16E1-7E46EDDDE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374122"/>
              </p:ext>
            </p:extLst>
          </p:nvPr>
        </p:nvGraphicFramePr>
        <p:xfrm>
          <a:off x="1068861" y="1105940"/>
          <a:ext cx="7271951" cy="3696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1306">
                  <a:extLst>
                    <a:ext uri="{9D8B030D-6E8A-4147-A177-3AD203B41FA5}">
                      <a16:colId xmlns:a16="http://schemas.microsoft.com/office/drawing/2014/main" val="4011149873"/>
                    </a:ext>
                  </a:extLst>
                </a:gridCol>
                <a:gridCol w="5060645">
                  <a:extLst>
                    <a:ext uri="{9D8B030D-6E8A-4147-A177-3AD203B41FA5}">
                      <a16:colId xmlns:a16="http://schemas.microsoft.com/office/drawing/2014/main" val="2144954744"/>
                    </a:ext>
                  </a:extLst>
                </a:gridCol>
              </a:tblGrid>
              <a:tr h="212097">
                <a:tc>
                  <a:txBody>
                    <a:bodyPr/>
                    <a:lstStyle/>
                    <a:p>
                      <a:pPr marL="182880" marR="0" indent="-18288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Developmental Stage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89" marR="49689" marT="0" marB="79594" anchor="b"/>
                </a:tc>
                <a:tc>
                  <a:txBody>
                    <a:bodyPr/>
                    <a:lstStyle/>
                    <a:p>
                      <a:pPr marL="182880" marR="0" indent="-18288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Characteristics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89" marR="49689" marT="0" marB="79594" anchor="b"/>
                </a:tc>
                <a:extLst>
                  <a:ext uri="{0D108BD9-81ED-4DB2-BD59-A6C34878D82A}">
                    <a16:rowId xmlns:a16="http://schemas.microsoft.com/office/drawing/2014/main" val="2709557528"/>
                  </a:ext>
                </a:extLst>
              </a:tr>
              <a:tr h="587523">
                <a:tc>
                  <a:txBody>
                    <a:bodyPr/>
                    <a:lstStyle/>
                    <a:p>
                      <a:pPr marL="182880" marR="0" indent="-18288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Sensorimotor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(pre-tracing)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89" marR="49689" marT="0" marB="79594"/>
                </a:tc>
                <a:tc>
                  <a:txBody>
                    <a:bodyPr/>
                    <a:lstStyle/>
                    <a:p>
                      <a:pPr marL="182880" marR="0" indent="-18288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Student cannot trace code with &gt;= 50% accuracy</a:t>
                      </a:r>
                    </a:p>
                    <a:p>
                      <a:pPr marL="182880" marR="0" indent="-18288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Looks for recognizable words in the code</a:t>
                      </a:r>
                    </a:p>
                    <a:p>
                      <a:pPr marL="182880" marR="0" indent="-18288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Dominant strategy is trial and error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89" marR="49689" marT="0" marB="79594"/>
                </a:tc>
                <a:extLst>
                  <a:ext uri="{0D108BD9-81ED-4DB2-BD59-A6C34878D82A}">
                    <a16:rowId xmlns:a16="http://schemas.microsoft.com/office/drawing/2014/main" val="50160646"/>
                  </a:ext>
                </a:extLst>
              </a:tr>
              <a:tr h="852530">
                <a:tc>
                  <a:txBody>
                    <a:bodyPr/>
                    <a:lstStyle/>
                    <a:p>
                      <a:pPr marL="182880" marR="0" indent="-18288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Preoperational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(tracing)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89" marR="49689" marT="0" marB="79594"/>
                </a:tc>
                <a:tc>
                  <a:txBody>
                    <a:bodyPr/>
                    <a:lstStyle/>
                    <a:p>
                      <a:pPr marL="182880" marR="0" indent="-18288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Student can trace code</a:t>
                      </a:r>
                    </a:p>
                    <a:p>
                      <a:pPr marL="182880" marR="0" indent="-18288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Often writes down the effect of each line or draws a diagram of program state</a:t>
                      </a:r>
                    </a:p>
                    <a:p>
                      <a:pPr marL="182880" marR="0" indent="-18288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Can describe what the code does, but the purpose of the code is not inferred, and may be guessed at based on input/output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89" marR="49689" marT="0" marB="79594"/>
                </a:tc>
                <a:extLst>
                  <a:ext uri="{0D108BD9-81ED-4DB2-BD59-A6C34878D82A}">
                    <a16:rowId xmlns:a16="http://schemas.microsoft.com/office/drawing/2014/main" val="3416816626"/>
                  </a:ext>
                </a:extLst>
              </a:tr>
              <a:tr h="985033">
                <a:tc>
                  <a:txBody>
                    <a:bodyPr/>
                    <a:lstStyle/>
                    <a:p>
                      <a:pPr marL="182880" marR="0" indent="-18288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Concrete Operational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(abstract tracing)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89" marR="49689" marT="0" marB="79594"/>
                </a:tc>
                <a:tc>
                  <a:txBody>
                    <a:bodyPr/>
                    <a:lstStyle/>
                    <a:p>
                      <a:pPr marL="182880" marR="0" indent="-18288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Student can reason about code deductively and recognizes patterns in the code</a:t>
                      </a:r>
                    </a:p>
                    <a:p>
                      <a:pPr marL="182880" marR="0" indent="-18288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Dominant programming strategy is hasty design and futile patching </a:t>
                      </a:r>
                    </a:p>
                    <a:p>
                      <a:pPr marL="182880" marR="0" indent="-18288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First stage where student displays purposeful approach to writing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89" marR="49689" marT="0" marB="79594"/>
                </a:tc>
                <a:extLst>
                  <a:ext uri="{0D108BD9-81ED-4DB2-BD59-A6C34878D82A}">
                    <a16:rowId xmlns:a16="http://schemas.microsoft.com/office/drawing/2014/main" val="173699201"/>
                  </a:ext>
                </a:extLst>
              </a:tr>
              <a:tr h="664817">
                <a:tc>
                  <a:txBody>
                    <a:bodyPr/>
                    <a:lstStyle/>
                    <a:p>
                      <a:pPr marL="182880" marR="0" indent="-18288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Formal Operational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(post-tracing)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89" marR="49689" marT="0" marB="79594"/>
                </a:tc>
                <a:tc>
                  <a:txBody>
                    <a:bodyPr/>
                    <a:lstStyle/>
                    <a:p>
                      <a:pPr marL="182880" marR="0" indent="-18288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Student can reason logically, consistently, and systematically about code, and can reflect on their own thinking</a:t>
                      </a:r>
                    </a:p>
                    <a:p>
                      <a:pPr marL="182880" marR="0" indent="-18288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Displays hypothetico-deductive reasoning (formulating and testing hypothesis)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89" marR="49689" marT="0" marB="79594"/>
                </a:tc>
                <a:extLst>
                  <a:ext uri="{0D108BD9-81ED-4DB2-BD59-A6C34878D82A}">
                    <a16:rowId xmlns:a16="http://schemas.microsoft.com/office/drawing/2014/main" val="331362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00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5A0C-9326-ED28-BD7F-AABC3CD3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A850-B7B6-46E6-D660-C1BA3883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of developing course materials that includes:</a:t>
            </a:r>
          </a:p>
          <a:p>
            <a:pPr lvl="1"/>
            <a:r>
              <a:rPr lang="en-US" dirty="0"/>
              <a:t>Identifying instructional goals</a:t>
            </a:r>
          </a:p>
          <a:p>
            <a:pPr lvl="1"/>
            <a:r>
              <a:rPr lang="en-US" dirty="0"/>
              <a:t>Developing/selecting:</a:t>
            </a:r>
          </a:p>
          <a:p>
            <a:pPr lvl="2"/>
            <a:r>
              <a:rPr lang="en-US" dirty="0"/>
              <a:t>Course content and materials</a:t>
            </a:r>
          </a:p>
          <a:p>
            <a:pPr lvl="2"/>
            <a:r>
              <a:rPr lang="en-US" dirty="0"/>
              <a:t>Learning activities</a:t>
            </a:r>
          </a:p>
          <a:p>
            <a:pPr lvl="2"/>
            <a:r>
              <a:rPr lang="en-US" dirty="0"/>
              <a:t>Assessment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7848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5C01-535D-5EBF-1C30-5BB0F78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870E0-0A07-AC9F-9319-82155C91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Courses continue to evolve</a:t>
            </a:r>
          </a:p>
          <a:p>
            <a:r>
              <a:rPr lang="en-US" dirty="0"/>
              <a:t>Can “drift” away from original goals</a:t>
            </a:r>
          </a:p>
          <a:p>
            <a:r>
              <a:rPr lang="en-US" dirty="0"/>
              <a:t>Prior courses may stop teaching prerequisites</a:t>
            </a:r>
          </a:p>
          <a:p>
            <a:r>
              <a:rPr lang="en-US" dirty="0"/>
              <a:t>New teachers may not understand prior structure/goals</a:t>
            </a:r>
          </a:p>
        </p:txBody>
      </p:sp>
    </p:spTree>
    <p:extLst>
      <p:ext uri="{BB962C8B-B14F-4D97-AF65-F5344CB8AC3E}">
        <p14:creationId xmlns:p14="http://schemas.microsoft.com/office/powerpoint/2010/main" val="157622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B4E4-A2BE-9DD3-5C61-1AFC17DF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2DD5-887A-1EA6-07B7-D1422DF6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graphical representation of the curriculum identifying content to be taught and prerequisite/</a:t>
            </a:r>
            <a:r>
              <a:rPr lang="en-US" dirty="0" err="1"/>
              <a:t>postrequisite</a:t>
            </a:r>
            <a:r>
              <a:rPr lang="en-US" dirty="0"/>
              <a:t> relationships</a:t>
            </a:r>
          </a:p>
          <a:p>
            <a:r>
              <a:rPr lang="en-US" dirty="0"/>
              <a:t>Ideally a </a:t>
            </a:r>
            <a:r>
              <a:rPr lang="en-US" i="1" dirty="0"/>
              <a:t>Directed Acyclic Graph</a:t>
            </a:r>
          </a:p>
        </p:txBody>
      </p:sp>
    </p:spTree>
    <p:extLst>
      <p:ext uri="{BB962C8B-B14F-4D97-AF65-F5344CB8AC3E}">
        <p14:creationId xmlns:p14="http://schemas.microsoft.com/office/powerpoint/2010/main" val="8228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A70E-75C8-25BF-63D5-055C1D1E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C5E4-A9F3-DED9-ABB9-C0C52068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Neo-Piagetian Levels into Curriculum mapping to:</a:t>
            </a:r>
          </a:p>
          <a:p>
            <a:pPr lvl="1"/>
            <a:r>
              <a:rPr lang="en-US" dirty="0"/>
              <a:t>Ensure students are not assessed at a higher level than taught (</a:t>
            </a:r>
            <a:r>
              <a:rPr lang="en-US" b="1" dirty="0"/>
              <a:t>assessment leaps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Ensure prerequisite knowledge and level is reached earlier in the curriculum (</a:t>
            </a:r>
            <a:r>
              <a:rPr lang="en-US" b="1" dirty="0"/>
              <a:t>prerequisite concepts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138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706</Words>
  <Application>Microsoft Office PowerPoint</Application>
  <PresentationFormat>On-screen Show (16:9)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Lucida Sans</vt:lpstr>
      <vt:lpstr>Times New Roman</vt:lpstr>
      <vt:lpstr>Office Theme</vt:lpstr>
      <vt:lpstr>Reading Time Go over paper and review Discussion starts at 1:15</vt:lpstr>
      <vt:lpstr>Neo-Piagetian Theory as a Guide to Curriculum Analysis</vt:lpstr>
      <vt:lpstr>Piagetian Theory</vt:lpstr>
      <vt:lpstr>Neo-Piagetian Theory</vt:lpstr>
      <vt:lpstr>Lister et. al</vt:lpstr>
      <vt:lpstr>Curriculum Development</vt:lpstr>
      <vt:lpstr>Curriculum Challenges</vt:lpstr>
      <vt:lpstr>Curriculum Maps</vt:lpstr>
      <vt:lpstr>Proposed Framework</vt:lpstr>
      <vt:lpstr>Classification Taxonomy</vt:lpstr>
      <vt:lpstr>Single Abstractions</vt:lpstr>
      <vt:lpstr>Abstraction Mapping</vt:lpstr>
      <vt:lpstr>Abstraction Systems</vt:lpstr>
      <vt:lpstr>Principles</vt:lpstr>
      <vt:lpstr>Audience Participation</vt:lpstr>
      <vt:lpstr>Mapping Process</vt:lpstr>
      <vt:lpstr>Define Concepts</vt:lpstr>
      <vt:lpstr>Classify Teaching Activities</vt:lpstr>
      <vt:lpstr>Classifying Assessment Activities</vt:lpstr>
      <vt:lpstr>Revision and Comparison</vt:lpstr>
      <vt:lpstr>Case Study</vt:lpstr>
      <vt:lpstr>Case Study Diagrams</vt:lpstr>
      <vt:lpstr>Case Study Diagrams</vt:lpstr>
      <vt:lpstr>Case Study Diagrams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Nathan Bean</cp:lastModifiedBy>
  <cp:revision>62</cp:revision>
  <cp:lastPrinted>2016-05-09T13:04:25Z</cp:lastPrinted>
  <dcterms:created xsi:type="dcterms:W3CDTF">2010-04-12T23:12:02Z</dcterms:created>
  <dcterms:modified xsi:type="dcterms:W3CDTF">2023-08-30T17:06:18Z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