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21"/>
  </p:notesMasterIdLst>
  <p:sldIdLst>
    <p:sldId id="282" r:id="rId4"/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01" r:id="rId14"/>
    <p:sldId id="302" r:id="rId15"/>
    <p:sldId id="307" r:id="rId16"/>
    <p:sldId id="300" r:id="rId17"/>
    <p:sldId id="304" r:id="rId18"/>
    <p:sldId id="305" r:id="rId19"/>
    <p:sldId id="306" r:id="rId2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>
        <p:scale>
          <a:sx n="98" d="100"/>
          <a:sy n="98" d="100"/>
        </p:scale>
        <p:origin x="111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9/5/2023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545945.356980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45945.356980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2:45 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2831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latin typeface="Calibri" panose="020F0502020204030204" pitchFamily="34" charset="0"/>
                <a:hlinkClick r:id="rId2"/>
              </a:rPr>
              <a:t>https://dl.acm.org/doi/10.1145/3545945.3569805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8" y="583323"/>
            <a:ext cx="7963877" cy="542092"/>
          </a:xfrm>
        </p:spPr>
        <p:txBody>
          <a:bodyPr/>
          <a:lstStyle/>
          <a:p>
            <a:r>
              <a:rPr lang="en-US" sz="2800" b="1" dirty="0"/>
              <a:t>Detecting Plagiarism with Keystroke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68" y="1398954"/>
            <a:ext cx="7686431" cy="3423138"/>
          </a:xfrm>
        </p:spPr>
        <p:txBody>
          <a:bodyPr/>
          <a:lstStyle/>
          <a:p>
            <a:pPr algn="l"/>
            <a:r>
              <a:rPr lang="en-US" sz="2400" dirty="0">
                <a:latin typeface="Lucida Sans" panose="020B0602030504020204" pitchFamily="34" charset="0"/>
              </a:rPr>
              <a:t>C</a:t>
            </a:r>
            <a:r>
              <a:rPr lang="en-US" sz="2400" b="0" i="0" u="none" strike="noStrike" baseline="0" dirty="0">
                <a:latin typeface="Lucida Sans" panose="020B0602030504020204" pitchFamily="34" charset="0"/>
              </a:rPr>
              <a:t>opying then renaming variables and shuffling lines of code within the editor</a:t>
            </a:r>
          </a:p>
          <a:p>
            <a:pPr algn="l"/>
            <a:endParaRPr lang="en-US" sz="2400" b="0" i="0" u="none" strike="noStrike" baseline="0" dirty="0">
              <a:latin typeface="Lucida Sans" panose="020B0602030504020204" pitchFamily="34" charset="0"/>
            </a:endParaRPr>
          </a:p>
          <a:p>
            <a:pPr algn="l"/>
            <a:r>
              <a:rPr lang="en-US" sz="2400" dirty="0">
                <a:latin typeface="Lucida Sans" panose="020B0602030504020204" pitchFamily="34" charset="0"/>
              </a:rPr>
              <a:t>C</a:t>
            </a:r>
            <a:r>
              <a:rPr lang="en-US" sz="2400" b="0" i="0" u="none" strike="noStrike" baseline="0" dirty="0">
                <a:latin typeface="Lucida Sans" panose="020B0602030504020204" pitchFamily="34" charset="0"/>
              </a:rPr>
              <a:t>opying, renaming, and shuffling outside of the editor</a:t>
            </a:r>
          </a:p>
          <a:p>
            <a:pPr algn="l"/>
            <a:endParaRPr lang="en-US" sz="2400" b="0" i="0" u="none" strike="noStrike" baseline="0" dirty="0">
              <a:latin typeface="Lucida Sans" panose="020B0602030504020204" pitchFamily="34" charset="0"/>
            </a:endParaRPr>
          </a:p>
          <a:p>
            <a:pPr algn="l"/>
            <a:r>
              <a:rPr lang="en-US" sz="2400" dirty="0">
                <a:latin typeface="Lucida Sans" panose="020B0602030504020204" pitchFamily="34" charset="0"/>
              </a:rPr>
              <a:t>R</a:t>
            </a:r>
            <a:r>
              <a:rPr lang="en-US" sz="2400" b="0" i="0" u="none" strike="noStrike" baseline="0" dirty="0">
                <a:latin typeface="Lucida Sans" panose="020B0602030504020204" pitchFamily="34" charset="0"/>
              </a:rPr>
              <a:t>etyping plagiarized code</a:t>
            </a:r>
          </a:p>
        </p:txBody>
      </p:sp>
    </p:spTree>
    <p:extLst>
      <p:ext uri="{BB962C8B-B14F-4D97-AF65-F5344CB8AC3E}">
        <p14:creationId xmlns:p14="http://schemas.microsoft.com/office/powerpoint/2010/main" val="153346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343172"/>
            <a:ext cx="7686430" cy="480301"/>
          </a:xfrm>
        </p:spPr>
        <p:txBody>
          <a:bodyPr/>
          <a:lstStyle/>
          <a:p>
            <a:r>
              <a:rPr lang="en-US" dirty="0"/>
              <a:t>Results: Temptation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52710-1211-69D7-7F45-109B30C3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416" y="1131848"/>
            <a:ext cx="7686675" cy="2535926"/>
          </a:xfrm>
        </p:spPr>
      </p:pic>
    </p:spTree>
    <p:extLst>
      <p:ext uri="{BB962C8B-B14F-4D97-AF65-F5344CB8AC3E}">
        <p14:creationId xmlns:p14="http://schemas.microsoft.com/office/powerpoint/2010/main" val="31453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dirty="0"/>
              <a:t>Results: Deterrence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68" y="1398954"/>
            <a:ext cx="7686431" cy="31952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F0544A-F844-5FE1-3614-08A2E275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6790" r="-6650"/>
          <a:stretch/>
        </p:blipFill>
        <p:spPr bwMode="auto">
          <a:xfrm>
            <a:off x="4394199" y="1106488"/>
            <a:ext cx="4292600" cy="262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8470B-BE8D-2BC0-0F1C-173C6F615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8" b="49087"/>
          <a:stretch/>
        </p:blipFill>
        <p:spPr bwMode="auto">
          <a:xfrm>
            <a:off x="903753" y="1356090"/>
            <a:ext cx="3795733" cy="243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sz="4000" dirty="0"/>
              <a:t>Results: Deterrence (Cont’d)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F4F146-0521-A8BA-FC67-268266934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60" y="1398588"/>
            <a:ext cx="4976604" cy="3195637"/>
          </a:xfrm>
        </p:spPr>
      </p:pic>
    </p:spTree>
    <p:extLst>
      <p:ext uri="{BB962C8B-B14F-4D97-AF65-F5344CB8AC3E}">
        <p14:creationId xmlns:p14="http://schemas.microsoft.com/office/powerpoint/2010/main" val="259928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dirty="0"/>
              <a:t>Results: Anxiety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68" y="1398954"/>
            <a:ext cx="7686431" cy="3438769"/>
          </a:xfrm>
        </p:spPr>
        <p:txBody>
          <a:bodyPr/>
          <a:lstStyle/>
          <a:p>
            <a:r>
              <a:rPr lang="en-US" sz="2400" dirty="0"/>
              <a:t>False positives</a:t>
            </a:r>
          </a:p>
          <a:p>
            <a:pPr lvl="1"/>
            <a:r>
              <a:rPr lang="en-US" sz="2400" dirty="0"/>
              <a:t>9.5% of students expressed anxiety</a:t>
            </a:r>
          </a:p>
          <a:p>
            <a:pPr algn="just"/>
            <a:r>
              <a:rPr lang="en-US" sz="2400" b="0" i="0" u="none" strike="noStrike" baseline="0" dirty="0">
                <a:latin typeface="Lucida Sans" panose="020B0602030504020204" pitchFamily="34" charset="0"/>
              </a:rPr>
              <a:t>Sample Response:</a:t>
            </a:r>
          </a:p>
          <a:p>
            <a:pPr marL="0" indent="0" algn="just">
              <a:buNone/>
            </a:pPr>
            <a:r>
              <a:rPr lang="en-US" sz="1400" dirty="0">
                <a:latin typeface="LinLibertineT"/>
              </a:rPr>
              <a:t>	</a:t>
            </a:r>
            <a:r>
              <a:rPr lang="en-US" sz="1400" b="0" i="0" u="none" strike="noStrike" baseline="0" dirty="0">
                <a:latin typeface="LinLibertineT"/>
              </a:rPr>
              <a:t>“Even though I didn’t cheat, I was constantly stressed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out that my assignments were being marked for plagiarism.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This caused A LOT of anxiety throughout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the semester, so much so that I wish I didn’t take this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class because of the emphasis on cheating....It would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be really helpful if my professor was more clear about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what the plugin is, especially for students who are</a:t>
            </a: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LinLibertineT"/>
              </a:rPr>
              <a:t>	prone to feelings of anxiety”.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96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dirty="0"/>
              <a:t>Results: General Attitude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9E7C4-EE57-E285-2605-091C2BCA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26"/>
          <a:stretch/>
        </p:blipFill>
        <p:spPr>
          <a:xfrm>
            <a:off x="1770023" y="1328615"/>
            <a:ext cx="5404501" cy="3598348"/>
          </a:xfrm>
        </p:spPr>
      </p:pic>
    </p:spTree>
    <p:extLst>
      <p:ext uri="{BB962C8B-B14F-4D97-AF65-F5344CB8AC3E}">
        <p14:creationId xmlns:p14="http://schemas.microsoft.com/office/powerpoint/2010/main" val="69470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68" y="1398954"/>
            <a:ext cx="7686431" cy="3195271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approach to the use of keystroke data as a means to deter plagiarism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concerns related to keystroke data collection.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survey conducted among students</a:t>
            </a:r>
            <a:endParaRPr lang="en-US" sz="40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3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69" y="583323"/>
            <a:ext cx="7686430" cy="480301"/>
          </a:xfrm>
        </p:spPr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68" y="1398954"/>
            <a:ext cx="7686431" cy="3195271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article focuses on data from a single university and a single instructor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in-depth-analysis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Anxiety issues not dealt with in 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Kaden Hart, Chad Mano and John Edwards (2023)</a:t>
            </a:r>
          </a:p>
          <a:p>
            <a:r>
              <a:rPr lang="en-US" sz="1800" b="0" i="0" dirty="0">
                <a:effectLst/>
                <a:latin typeface="Calibri" panose="020F0502020204030204" pitchFamily="34" charset="0"/>
                <a:hlinkClick r:id="rId3"/>
              </a:rPr>
              <a:t>https://dl.acm.org/doi/10.1145/3545945.3569805</a:t>
            </a:r>
            <a:endParaRPr lang="en-US" sz="1800" dirty="0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sz="3200" b="0" i="0" u="none" strike="noStrike" baseline="0" dirty="0">
                <a:latin typeface="Lucida Sans" panose="020B0602030504020204" pitchFamily="34" charset="0"/>
              </a:rPr>
              <a:t>Plagiarism Deterrence in CS1 Through Keystroke Data</a:t>
            </a:r>
            <a:endParaRPr lang="en-US" altLang="en-US" dirty="0">
              <a:latin typeface="Lucida Sans" panose="020B0602030504020204" pitchFamily="34" charset="0"/>
              <a:cs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5" y="309124"/>
            <a:ext cx="8158655" cy="4803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808289"/>
            <a:ext cx="7702062" cy="3607403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Overview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Computer science programs are the worst offenders of academic integrity code violations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Student</a:t>
            </a:r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s are able to defeat existing anti-plagiarism tools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Logging keystroke data with code submissions reduces temptation to cheat</a:t>
            </a: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5" y="1232045"/>
            <a:ext cx="8139723" cy="3320317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To investigate the effect of keystroke data submission on plagiarism deterrence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Survey conducted on the effectiveness of the approach</a:t>
            </a:r>
          </a:p>
          <a:p>
            <a:endParaRPr lang="en-US" sz="2400" dirty="0">
              <a:solidFill>
                <a:srgbClr val="374151"/>
              </a:solidFill>
              <a:latin typeface="Lucida Sans" panose="020B0602030504020204" pitchFamily="34" charset="0"/>
            </a:endParaRPr>
          </a:p>
          <a:p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Explore privacy issues surrounding the implementation</a:t>
            </a:r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endParaRPr lang="en-US" sz="2400" dirty="0">
              <a:solidFill>
                <a:srgbClr val="374151"/>
              </a:solidFill>
              <a:latin typeface="Lucida Sans" panose="020B0602030504020204" pitchFamily="34" charset="0"/>
            </a:endParaRPr>
          </a:p>
          <a:p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9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08" y="549275"/>
            <a:ext cx="7717691" cy="514349"/>
          </a:xfrm>
        </p:spPr>
        <p:txBody>
          <a:bodyPr/>
          <a:lstStyle/>
          <a:p>
            <a:r>
              <a:rPr lang="en-US" sz="3600" dirty="0"/>
              <a:t>Existing Plagiarism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1195754"/>
            <a:ext cx="7717692" cy="3398471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Code similarity detection software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MOSS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SIM</a:t>
            </a:r>
          </a:p>
          <a:p>
            <a:pPr lvl="1"/>
            <a:r>
              <a:rPr lang="en-US" sz="2400" dirty="0" err="1">
                <a:solidFill>
                  <a:srgbClr val="374151"/>
                </a:solidFill>
                <a:latin typeface="Lucida Sans" panose="020B0602030504020204" pitchFamily="34" charset="0"/>
              </a:rPr>
              <a:t>Jplag</a:t>
            </a:r>
            <a:endParaRPr lang="en-US" sz="2400" dirty="0">
              <a:solidFill>
                <a:srgbClr val="374151"/>
              </a:solidFill>
              <a:latin typeface="Lucida Sans" panose="020B0602030504020204" pitchFamily="34" charset="0"/>
            </a:endParaRPr>
          </a:p>
          <a:p>
            <a:pPr marL="457200" lvl="1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Comparing the abstract syntax trees or binary compilations</a:t>
            </a:r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84" y="1219200"/>
            <a:ext cx="7780215" cy="3375025"/>
          </a:xfrm>
        </p:spPr>
        <p:txBody>
          <a:bodyPr/>
          <a:lstStyle/>
          <a:p>
            <a:r>
              <a:rPr lang="en-US" sz="2400" dirty="0">
                <a:latin typeface="Lucida Sans" panose="020B0602030504020204" pitchFamily="34" charset="0"/>
              </a:rPr>
              <a:t>What are the ways students smartly circumvent plagiarism software?</a:t>
            </a:r>
          </a:p>
          <a:p>
            <a:endParaRPr lang="en-US" sz="2400" dirty="0">
              <a:latin typeface="Lucida Sans" panose="020B0602030504020204" pitchFamily="34" charset="0"/>
            </a:endParaRPr>
          </a:p>
          <a:p>
            <a:r>
              <a:rPr lang="en-US" sz="2400" dirty="0">
                <a:latin typeface="Lucida Sans" panose="020B0602030504020204" pitchFamily="34" charset="0"/>
              </a:rPr>
              <a:t>What are some of the drawbacks of existing plagiarism detection software?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61" y="343172"/>
            <a:ext cx="7741138" cy="480301"/>
          </a:xfrm>
        </p:spPr>
        <p:txBody>
          <a:bodyPr/>
          <a:lstStyle/>
          <a:p>
            <a:r>
              <a:rPr lang="en-US" sz="3600" dirty="0"/>
              <a:t>Programming Process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62" y="956710"/>
            <a:ext cx="7741138" cy="4115475"/>
          </a:xfrm>
        </p:spPr>
        <p:txBody>
          <a:bodyPr/>
          <a:lstStyle/>
          <a:p>
            <a:r>
              <a:rPr lang="en-US" sz="2800" dirty="0"/>
              <a:t>Error Quotient (EQ)</a:t>
            </a:r>
          </a:p>
          <a:p>
            <a:r>
              <a:rPr lang="en-US" sz="2800" dirty="0"/>
              <a:t>WATWIN Score</a:t>
            </a:r>
          </a:p>
          <a:p>
            <a:r>
              <a:rPr lang="en-US" sz="2800" dirty="0"/>
              <a:t>RED Score</a:t>
            </a:r>
          </a:p>
          <a:p>
            <a:r>
              <a:rPr lang="en-US" sz="2800" dirty="0"/>
              <a:t>NPSM</a:t>
            </a:r>
          </a:p>
          <a:p>
            <a:r>
              <a:rPr lang="en-US" sz="2800" dirty="0"/>
              <a:t>Number of attempts</a:t>
            </a:r>
          </a:p>
          <a:p>
            <a:r>
              <a:rPr lang="en-US" sz="2800" dirty="0"/>
              <a:t>Code submissions</a:t>
            </a:r>
          </a:p>
          <a:p>
            <a:r>
              <a:rPr lang="en-US" sz="2800" dirty="0"/>
              <a:t>Typing speed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62" y="583323"/>
            <a:ext cx="7741137" cy="709449"/>
          </a:xfrm>
        </p:spPr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62" y="1391138"/>
            <a:ext cx="7741138" cy="3203087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Lucida Sans" panose="020B0602030504020204" pitchFamily="34" charset="0"/>
              </a:rPr>
              <a:t>Keystroke data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rovides a detailed view of how students complete their programming assignments.</a:t>
            </a:r>
          </a:p>
          <a:p>
            <a:pPr marL="457200" lvl="1" indent="0">
              <a:buNone/>
            </a:pPr>
            <a:endParaRPr lang="en-US" sz="2400" dirty="0">
              <a:solidFill>
                <a:srgbClr val="374151"/>
              </a:solidFill>
              <a:latin typeface="Lucida Sans" panose="020B0602030504020204" pitchFamily="34" charset="0"/>
            </a:endParaRPr>
          </a:p>
          <a:p>
            <a:r>
              <a:rPr lang="en-US" sz="2800" dirty="0">
                <a:solidFill>
                  <a:srgbClr val="374151"/>
                </a:solidFill>
                <a:latin typeface="Lucida Sans" panose="020B0602030504020204" pitchFamily="34" charset="0"/>
              </a:rPr>
              <a:t>Step-By-Step Playback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Builds code snapshots</a:t>
            </a:r>
          </a:p>
          <a:p>
            <a:endParaRPr lang="en-US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1" y="311884"/>
            <a:ext cx="7584830" cy="375870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945661"/>
            <a:ext cx="7772400" cy="3516923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Conducted over two terms of a CS1 course</a:t>
            </a: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Three groups of students were involved</a:t>
            </a:r>
            <a:endParaRPr lang="en-US" sz="2400" dirty="0">
              <a:solidFill>
                <a:srgbClr val="374151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ne with no keystroke logging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ne with keystroke logging but not shared with the instructor</a:t>
            </a:r>
          </a:p>
          <a:p>
            <a:pPr lvl="1"/>
            <a:r>
              <a:rPr lang="en-US" sz="2400" dirty="0">
                <a:solidFill>
                  <a:srgbClr val="374151"/>
                </a:solidFill>
                <a:latin typeface="Lucida Sans" panose="020B0602030504020204" pitchFamily="34" charset="0"/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ne with keystroke logging shared with the instructor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7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433</Words>
  <Application>Microsoft Office PowerPoint</Application>
  <PresentationFormat>On-screen Show (16:9)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LinLibertineT</vt:lpstr>
      <vt:lpstr>Lucida Sans</vt:lpstr>
      <vt:lpstr>Symbol</vt:lpstr>
      <vt:lpstr>Office Theme</vt:lpstr>
      <vt:lpstr>Reading Time Go over paper and review Discussion starts at 2:45 PM</vt:lpstr>
      <vt:lpstr>Plagiarism Deterrence in CS1 Through Keystroke Data</vt:lpstr>
      <vt:lpstr>Introduction</vt:lpstr>
      <vt:lpstr>Objective</vt:lpstr>
      <vt:lpstr>Existing Plagiarism Detection</vt:lpstr>
      <vt:lpstr>Audience Participation</vt:lpstr>
      <vt:lpstr>Programming Process Analysis</vt:lpstr>
      <vt:lpstr>Research Data</vt:lpstr>
      <vt:lpstr>Study Design</vt:lpstr>
      <vt:lpstr>Detecting Plagiarism with Keystroke Data</vt:lpstr>
      <vt:lpstr>Results: Temptation</vt:lpstr>
      <vt:lpstr>Results: Deterrence</vt:lpstr>
      <vt:lpstr>Results: Deterrence (Cont’d)</vt:lpstr>
      <vt:lpstr>Results: Anxiety</vt:lpstr>
      <vt:lpstr>Results: General Attitude</vt:lpstr>
      <vt:lpstr>Strengths</vt:lpstr>
      <vt:lpstr>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Friday James</cp:lastModifiedBy>
  <cp:revision>75</cp:revision>
  <cp:lastPrinted>2016-05-09T13:04:25Z</cp:lastPrinted>
  <dcterms:created xsi:type="dcterms:W3CDTF">2010-04-12T23:12:02Z</dcterms:created>
  <dcterms:modified xsi:type="dcterms:W3CDTF">2023-09-06T16:36:34Z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