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notesMasterIdLst>
    <p:notesMasterId r:id="rId17"/>
  </p:notesMasterIdLst>
  <p:sldIdLst>
    <p:sldId id="256" r:id="rId2"/>
    <p:sldId id="265" r:id="rId3"/>
    <p:sldId id="279" r:id="rId4"/>
    <p:sldId id="273" r:id="rId5"/>
    <p:sldId id="274" r:id="rId6"/>
    <p:sldId id="261" r:id="rId7"/>
    <p:sldId id="262" r:id="rId8"/>
    <p:sldId id="280" r:id="rId9"/>
    <p:sldId id="263" r:id="rId10"/>
    <p:sldId id="264" r:id="rId11"/>
    <p:sldId id="275" r:id="rId12"/>
    <p:sldId id="266" r:id="rId13"/>
    <p:sldId id="268" r:id="rId14"/>
    <p:sldId id="267"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373" autoAdjust="0"/>
  </p:normalViewPr>
  <p:slideViewPr>
    <p:cSldViewPr snapToGrid="0">
      <p:cViewPr varScale="1">
        <p:scale>
          <a:sx n="59" d="100"/>
          <a:sy n="59" d="100"/>
        </p:scale>
        <p:origin x="161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02198-4076-4E38-80AE-68599DA9ED3F}" type="datetimeFigureOut">
              <a:rPr lang="en-IE" smtClean="0"/>
              <a:t>16/08/2023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400FAA-E34D-4560-B5B2-79959AD78043}" type="slidenum">
              <a:rPr lang="en-IE" smtClean="0"/>
              <a:t>‹#›</a:t>
            </a:fld>
            <a:endParaRPr lang="en-IE"/>
          </a:p>
        </p:txBody>
      </p:sp>
    </p:spTree>
    <p:extLst>
      <p:ext uri="{BB962C8B-B14F-4D97-AF65-F5344CB8AC3E}">
        <p14:creationId xmlns:p14="http://schemas.microsoft.com/office/powerpoint/2010/main" val="1181442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nlp.stanford.edu/pubs/rajpurkar2016squad.pdf"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www.researchgate.net/publication/365889441_A_Pipeline_for_Generating_Annotating_and_Employing_Synthetic_Data_for_Real_World_Question_Answering" TargetMode="External"/><Relationship Id="rId4" Type="http://schemas.openxmlformats.org/officeDocument/2006/relationships/hyperlink" Target="https://aclanthology.org/2020.emnlp-demos.13.pdf"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researchgate.net/publication/365889441_A_Pipeline_for_Generating_Annotating_and_Employing_Synthetic_Data_for_Real_World_Question_Answering" TargetMode="External"/><Relationship Id="rId7" Type="http://schemas.openxmlformats.org/officeDocument/2006/relationships/hyperlink" Target="https://arxiv.org/pdf/1911.02984v1.pdf"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aclanthology.org/2020.lrec-1.679.pdf" TargetMode="External"/><Relationship Id="rId5" Type="http://schemas.openxmlformats.org/officeDocument/2006/relationships/hyperlink" Target="https://ieeexplore.ieee.org/document/9762943" TargetMode="External"/><Relationship Id="rId4" Type="http://schemas.openxmlformats.org/officeDocument/2006/relationships/hyperlink" Target="https://arxiv.org/pdf/1911.02655.pd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IE" dirty="0"/>
          </a:p>
        </p:txBody>
      </p:sp>
      <p:sp>
        <p:nvSpPr>
          <p:cNvPr id="4" name="Slide Number Placeholder 3"/>
          <p:cNvSpPr>
            <a:spLocks noGrp="1"/>
          </p:cNvSpPr>
          <p:nvPr>
            <p:ph type="sldNum" sz="quarter" idx="5"/>
          </p:nvPr>
        </p:nvSpPr>
        <p:spPr/>
        <p:txBody>
          <a:bodyPr/>
          <a:lstStyle/>
          <a:p>
            <a:fld id="{39400FAA-E34D-4560-B5B2-79959AD78043}" type="slidenum">
              <a:rPr lang="en-IE" smtClean="0"/>
              <a:t>2</a:t>
            </a:fld>
            <a:endParaRPr lang="en-IE"/>
          </a:p>
        </p:txBody>
      </p:sp>
    </p:spTree>
    <p:extLst>
      <p:ext uri="{BB962C8B-B14F-4D97-AF65-F5344CB8AC3E}">
        <p14:creationId xmlns:p14="http://schemas.microsoft.com/office/powerpoint/2010/main" val="3652545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E" b="0" i="0" dirty="0">
                <a:solidFill>
                  <a:srgbClr val="343541"/>
                </a:solidFill>
                <a:effectLst/>
                <a:latin typeface="Söhne"/>
              </a:rPr>
              <a:t>of 197 answerable question-answer pairs, </a:t>
            </a:r>
            <a:r>
              <a:rPr lang="en-IE" b="0" i="0" dirty="0" err="1">
                <a:solidFill>
                  <a:srgbClr val="343541"/>
                </a:solidFill>
                <a:effectLst/>
                <a:latin typeface="Söhne"/>
              </a:rPr>
              <a:t>interrpret</a:t>
            </a:r>
            <a:r>
              <a:rPr lang="en-IE" b="0" i="0" dirty="0">
                <a:solidFill>
                  <a:srgbClr val="343541"/>
                </a:solidFill>
                <a:effectLst/>
                <a:latin typeface="Söhne"/>
              </a:rPr>
              <a:t> the following results: {'EM': 27.500000000000004, 'f1': 44.7551173010347, '</a:t>
            </a:r>
            <a:r>
              <a:rPr lang="en-IE" b="0" i="0" dirty="0" err="1">
                <a:solidFill>
                  <a:srgbClr val="343541"/>
                </a:solidFill>
                <a:effectLst/>
                <a:latin typeface="Söhne"/>
              </a:rPr>
              <a:t>top_n_accuracy</a:t>
            </a:r>
            <a:r>
              <a:rPr lang="en-IE" b="0" i="0" dirty="0">
                <a:solidFill>
                  <a:srgbClr val="343541"/>
                </a:solidFill>
                <a:effectLst/>
                <a:latin typeface="Söhne"/>
              </a:rPr>
              <a:t>': 67.5, '</a:t>
            </a:r>
            <a:r>
              <a:rPr lang="en-IE" b="0" i="0" dirty="0" err="1">
                <a:solidFill>
                  <a:srgbClr val="343541"/>
                </a:solidFill>
                <a:effectLst/>
                <a:latin typeface="Söhne"/>
              </a:rPr>
              <a:t>top_n</a:t>
            </a:r>
            <a:r>
              <a:rPr lang="en-IE" b="0" i="0" dirty="0">
                <a:solidFill>
                  <a:srgbClr val="343541"/>
                </a:solidFill>
                <a:effectLst/>
                <a:latin typeface="Söhne"/>
              </a:rPr>
              <a:t>': 4, '</a:t>
            </a:r>
            <a:r>
              <a:rPr lang="en-IE" b="0" i="0" dirty="0" err="1">
                <a:solidFill>
                  <a:srgbClr val="343541"/>
                </a:solidFill>
                <a:effectLst/>
                <a:latin typeface="Söhne"/>
              </a:rPr>
              <a:t>EM_text_answer</a:t>
            </a:r>
            <a:r>
              <a:rPr lang="en-IE" b="0" i="0" dirty="0">
                <a:solidFill>
                  <a:srgbClr val="343541"/>
                </a:solidFill>
                <a:effectLst/>
                <a:latin typeface="Söhne"/>
              </a:rPr>
              <a:t>': 24.324324324324326, 'f1_text_answer': 42.97850519030778, '</a:t>
            </a:r>
            <a:r>
              <a:rPr lang="en-IE" b="0" i="0" dirty="0" err="1">
                <a:solidFill>
                  <a:srgbClr val="343541"/>
                </a:solidFill>
                <a:effectLst/>
                <a:latin typeface="Söhne"/>
              </a:rPr>
              <a:t>top_n_accuracy_text_answer</a:t>
            </a:r>
            <a:r>
              <a:rPr lang="en-IE" b="0" i="0" dirty="0">
                <a:solidFill>
                  <a:srgbClr val="343541"/>
                </a:solidFill>
                <a:effectLst/>
                <a:latin typeface="Söhne"/>
              </a:rPr>
              <a:t>': 64.86486486486487, '</a:t>
            </a:r>
            <a:r>
              <a:rPr lang="en-IE" b="0" i="0" dirty="0" err="1">
                <a:solidFill>
                  <a:srgbClr val="343541"/>
                </a:solidFill>
                <a:effectLst/>
                <a:latin typeface="Söhne"/>
              </a:rPr>
              <a:t>top_n_EM_text_answer</a:t>
            </a:r>
            <a:r>
              <a:rPr lang="en-IE" b="0" i="0" dirty="0">
                <a:solidFill>
                  <a:srgbClr val="343541"/>
                </a:solidFill>
                <a:effectLst/>
                <a:latin typeface="Söhne"/>
              </a:rPr>
              <a:t>': 32.432432432432435, 'top_n_f1_text_answer': 52.48132351665551, '</a:t>
            </a:r>
            <a:r>
              <a:rPr lang="en-IE" b="0" i="0" dirty="0" err="1">
                <a:solidFill>
                  <a:srgbClr val="343541"/>
                </a:solidFill>
                <a:effectLst/>
                <a:latin typeface="Söhne"/>
              </a:rPr>
              <a:t>Total_text_answer</a:t>
            </a:r>
            <a:r>
              <a:rPr lang="en-IE" b="0" i="0" dirty="0">
                <a:solidFill>
                  <a:srgbClr val="343541"/>
                </a:solidFill>
                <a:effectLst/>
                <a:latin typeface="Söhne"/>
              </a:rPr>
              <a:t>': 37, '</a:t>
            </a:r>
            <a:r>
              <a:rPr lang="en-IE" b="0" i="0" dirty="0" err="1">
                <a:solidFill>
                  <a:srgbClr val="343541"/>
                </a:solidFill>
                <a:effectLst/>
                <a:latin typeface="Söhne"/>
              </a:rPr>
              <a:t>EM_no_answer</a:t>
            </a:r>
            <a:r>
              <a:rPr lang="en-IE" b="0" i="0" dirty="0">
                <a:solidFill>
                  <a:srgbClr val="343541"/>
                </a:solidFill>
                <a:effectLst/>
                <a:latin typeface="Söhne"/>
              </a:rPr>
              <a:t>': 66.66666666666666, 'f1_no_answer': 66.66666666666666, '</a:t>
            </a:r>
            <a:r>
              <a:rPr lang="en-IE" b="0" i="0" dirty="0" err="1">
                <a:solidFill>
                  <a:srgbClr val="343541"/>
                </a:solidFill>
                <a:effectLst/>
                <a:latin typeface="Söhne"/>
              </a:rPr>
              <a:t>top_n_accuracy_no_answer</a:t>
            </a:r>
            <a:r>
              <a:rPr lang="en-IE" b="0" i="0" dirty="0">
                <a:solidFill>
                  <a:srgbClr val="343541"/>
                </a:solidFill>
                <a:effectLst/>
                <a:latin typeface="Söhne"/>
              </a:rPr>
              <a:t>': 100.0, '</a:t>
            </a:r>
            <a:r>
              <a:rPr lang="en-IE" b="0" i="0" dirty="0" err="1">
                <a:solidFill>
                  <a:srgbClr val="343541"/>
                </a:solidFill>
                <a:effectLst/>
                <a:latin typeface="Söhne"/>
              </a:rPr>
              <a:t>Total_no_answer</a:t>
            </a:r>
            <a:r>
              <a:rPr lang="en-IE" b="0" i="0" dirty="0">
                <a:solidFill>
                  <a:srgbClr val="343541"/>
                </a:solidFill>
                <a:effectLst/>
                <a:latin typeface="Söhne"/>
              </a:rPr>
              <a:t>': 3}</a:t>
            </a:r>
          </a:p>
          <a:p>
            <a:pPr marL="171450" indent="-171450">
              <a:buFontTx/>
              <a:buChar char="-"/>
            </a:pPr>
            <a:endParaRPr lang="en-IE" b="0" i="0" dirty="0">
              <a:solidFill>
                <a:srgbClr val="343541"/>
              </a:solidFill>
              <a:effectLst/>
              <a:latin typeface="Söhne"/>
            </a:endParaRPr>
          </a:p>
          <a:p>
            <a:pPr marL="171450" indent="-171450">
              <a:buFontTx/>
              <a:buChar char="-"/>
            </a:pPr>
            <a:r>
              <a:rPr lang="en-US" b="0" i="0" dirty="0">
                <a:solidFill>
                  <a:srgbClr val="374151"/>
                </a:solidFill>
                <a:effectLst/>
                <a:latin typeface="Söhne"/>
              </a:rPr>
              <a:t>EM is binary—either the prediction is right or it's not. F1 Score, on the other hand, can provide a more nuanced evaluation, giving partial credit to answers that are close but not exact.</a:t>
            </a:r>
            <a:endParaRPr lang="en-IE" b="0" i="0" dirty="0">
              <a:solidFill>
                <a:srgbClr val="343541"/>
              </a:solidFill>
              <a:effectLst/>
              <a:latin typeface="Söhne"/>
            </a:endParaRPr>
          </a:p>
          <a:p>
            <a:pPr marL="171450" indent="-171450">
              <a:buFontTx/>
              <a:buChar char="-"/>
            </a:pPr>
            <a:endParaRPr lang="en-IE" b="0" i="0" dirty="0">
              <a:solidFill>
                <a:srgbClr val="343541"/>
              </a:solidFill>
              <a:effectLst/>
              <a:latin typeface="Söhne"/>
            </a:endParaRPr>
          </a:p>
          <a:p>
            <a:pPr algn="l">
              <a:buFont typeface="+mj-lt"/>
              <a:buAutoNum type="arabicPeriod"/>
            </a:pPr>
            <a:r>
              <a:rPr lang="en-US" b="1" i="0" dirty="0">
                <a:solidFill>
                  <a:srgbClr val="374151"/>
                </a:solidFill>
                <a:effectLst/>
                <a:latin typeface="Söhne"/>
              </a:rPr>
              <a:t>Overall Performance</a:t>
            </a:r>
            <a:r>
              <a:rPr lang="en-US" b="0" i="0" dirty="0">
                <a:solidFill>
                  <a:srgbClr val="374151"/>
                </a:solidFill>
                <a:effectLst/>
                <a:latin typeface="Söhne"/>
              </a:rPr>
              <a:t>:</a:t>
            </a:r>
          </a:p>
          <a:p>
            <a:pPr marL="742950" lvl="1" indent="-285750" algn="l">
              <a:buFont typeface="+mj-lt"/>
              <a:buAutoNum type="arabicPeriod"/>
            </a:pPr>
            <a:r>
              <a:rPr lang="en-US" b="1" i="0" dirty="0">
                <a:solidFill>
                  <a:srgbClr val="374151"/>
                </a:solidFill>
                <a:effectLst/>
                <a:latin typeface="Söhne"/>
              </a:rPr>
              <a:t>EM (Exact Match)</a:t>
            </a:r>
            <a:r>
              <a:rPr lang="en-US" b="0" i="0" dirty="0">
                <a:solidFill>
                  <a:srgbClr val="374151"/>
                </a:solidFill>
                <a:effectLst/>
                <a:latin typeface="Söhne"/>
              </a:rPr>
              <a:t>: The model answered 27.5% of the 197 answerable questions with the exact correct answer.</a:t>
            </a:r>
          </a:p>
          <a:p>
            <a:pPr marL="742950" lvl="1" indent="-285750" algn="l">
              <a:buFont typeface="+mj-lt"/>
              <a:buAutoNum type="arabicPeriod"/>
            </a:pPr>
            <a:r>
              <a:rPr lang="en-US" b="1" i="0" dirty="0">
                <a:solidFill>
                  <a:srgbClr val="374151"/>
                </a:solidFill>
                <a:effectLst/>
                <a:latin typeface="Söhne"/>
              </a:rPr>
              <a:t>F1 Score</a:t>
            </a:r>
            <a:r>
              <a:rPr lang="en-US" b="0" i="0" dirty="0">
                <a:solidFill>
                  <a:srgbClr val="374151"/>
                </a:solidFill>
                <a:effectLst/>
                <a:latin typeface="Söhne"/>
              </a:rPr>
              <a:t>: The F1 score measures a balance between precision (how many of the model's answers were correct) and recall (how many of the correct answers were captured by the model). The F1 score for the model is approximately 44.76%. This suggests that even when the model's answers weren't an exact match, they were often close or partially correct.</a:t>
            </a:r>
          </a:p>
          <a:p>
            <a:pPr algn="l">
              <a:buFont typeface="+mj-lt"/>
              <a:buAutoNum type="arabicPeriod"/>
            </a:pPr>
            <a:r>
              <a:rPr lang="en-US" b="1" i="0" dirty="0">
                <a:solidFill>
                  <a:srgbClr val="374151"/>
                </a:solidFill>
                <a:effectLst/>
                <a:latin typeface="Söhne"/>
              </a:rPr>
              <a:t>Text Answer Performance</a:t>
            </a:r>
            <a:r>
              <a:rPr lang="en-US" b="0" i="0" dirty="0">
                <a:solidFill>
                  <a:srgbClr val="374151"/>
                </a:solidFill>
                <a:effectLst/>
                <a:latin typeface="Söhne"/>
              </a:rPr>
              <a:t> (For questions that have a text answer):</a:t>
            </a:r>
          </a:p>
          <a:p>
            <a:pPr marL="742950" lvl="1" indent="-285750" algn="l">
              <a:buFont typeface="+mj-lt"/>
              <a:buAutoNum type="arabicPeriod"/>
            </a:pPr>
            <a:r>
              <a:rPr lang="en-US" b="1" i="0" dirty="0">
                <a:solidFill>
                  <a:srgbClr val="374151"/>
                </a:solidFill>
                <a:effectLst/>
                <a:latin typeface="Söhne"/>
              </a:rPr>
              <a:t>Total Text Answers</a:t>
            </a:r>
            <a:r>
              <a:rPr lang="en-US" b="0" i="0" dirty="0">
                <a:solidFill>
                  <a:srgbClr val="374151"/>
                </a:solidFill>
                <a:effectLst/>
                <a:latin typeface="Söhne"/>
              </a:rPr>
              <a:t>: Out of the 197 answerable questions, 37 have text answers.</a:t>
            </a:r>
          </a:p>
          <a:p>
            <a:pPr marL="742950" lvl="1" indent="-285750" algn="l">
              <a:buFont typeface="+mj-lt"/>
              <a:buAutoNum type="arabicPeriod"/>
            </a:pPr>
            <a:r>
              <a:rPr lang="en-US" b="1" i="0" dirty="0">
                <a:solidFill>
                  <a:srgbClr val="374151"/>
                </a:solidFill>
                <a:effectLst/>
                <a:latin typeface="Söhne"/>
              </a:rPr>
              <a:t>EM Text Answer</a:t>
            </a:r>
            <a:r>
              <a:rPr lang="en-US" b="0" i="0" dirty="0">
                <a:solidFill>
                  <a:srgbClr val="374151"/>
                </a:solidFill>
                <a:effectLst/>
                <a:latin typeface="Söhne"/>
              </a:rPr>
              <a:t>: The model gave the exact correct text answer for about 24.32% of these 37 questions.</a:t>
            </a:r>
          </a:p>
          <a:p>
            <a:pPr marL="742950" lvl="1" indent="-285750" algn="l">
              <a:buFont typeface="+mj-lt"/>
              <a:buAutoNum type="arabicPeriod"/>
            </a:pPr>
            <a:r>
              <a:rPr lang="en-US" b="1" i="0" dirty="0">
                <a:solidFill>
                  <a:srgbClr val="374151"/>
                </a:solidFill>
                <a:effectLst/>
                <a:latin typeface="Söhne"/>
              </a:rPr>
              <a:t>F1 Text Answer</a:t>
            </a:r>
            <a:r>
              <a:rPr lang="en-US" b="0" i="0" dirty="0">
                <a:solidFill>
                  <a:srgbClr val="374151"/>
                </a:solidFill>
                <a:effectLst/>
                <a:latin typeface="Söhne"/>
              </a:rPr>
              <a:t>: The F1 score for text answers is approximately 42.98%.</a:t>
            </a:r>
          </a:p>
          <a:p>
            <a:pPr marL="742950" lvl="1" indent="-285750" algn="l">
              <a:buFont typeface="+mj-lt"/>
              <a:buAutoNum type="arabicPeriod"/>
            </a:pPr>
            <a:r>
              <a:rPr lang="en-US" b="1" i="0" dirty="0">
                <a:solidFill>
                  <a:srgbClr val="374151"/>
                </a:solidFill>
                <a:effectLst/>
                <a:latin typeface="Söhne"/>
              </a:rPr>
              <a:t>Top-n Accuracy Text Answer</a:t>
            </a:r>
            <a:r>
              <a:rPr lang="en-US" b="0" i="0" dirty="0">
                <a:solidFill>
                  <a:srgbClr val="374151"/>
                </a:solidFill>
                <a:effectLst/>
                <a:latin typeface="Söhne"/>
              </a:rPr>
              <a:t>: The correct text answer was within the model's top 4 predictions 64.86% of the time.</a:t>
            </a:r>
          </a:p>
          <a:p>
            <a:pPr marL="742950" lvl="1" indent="-285750" algn="l">
              <a:buFont typeface="+mj-lt"/>
              <a:buAutoNum type="arabicPeriod"/>
            </a:pPr>
            <a:r>
              <a:rPr lang="en-US" b="1" i="0" dirty="0">
                <a:solidFill>
                  <a:srgbClr val="374151"/>
                </a:solidFill>
                <a:effectLst/>
                <a:latin typeface="Söhne"/>
              </a:rPr>
              <a:t>Top-n EM Text Answer</a:t>
            </a:r>
            <a:r>
              <a:rPr lang="en-US" b="0" i="0" dirty="0">
                <a:solidFill>
                  <a:srgbClr val="374151"/>
                </a:solidFill>
                <a:effectLst/>
                <a:latin typeface="Söhne"/>
              </a:rPr>
              <a:t>: The exact correct answer was within the model's top 4 predictions for 32.43% of these questions.</a:t>
            </a:r>
          </a:p>
          <a:p>
            <a:pPr marL="742950" lvl="1" indent="-285750" algn="l">
              <a:buFont typeface="+mj-lt"/>
              <a:buAutoNum type="arabicPeriod"/>
            </a:pPr>
            <a:r>
              <a:rPr lang="en-US" b="1" i="0" dirty="0">
                <a:solidFill>
                  <a:srgbClr val="374151"/>
                </a:solidFill>
                <a:effectLst/>
                <a:latin typeface="Söhne"/>
              </a:rPr>
              <a:t>Top-n F1 Text Answer</a:t>
            </a:r>
            <a:r>
              <a:rPr lang="en-US" b="0" i="0" dirty="0">
                <a:solidFill>
                  <a:srgbClr val="374151"/>
                </a:solidFill>
                <a:effectLst/>
                <a:latin typeface="Söhne"/>
              </a:rPr>
              <a:t>: The F1 score considering only the top 4 predictions for text answers is approximately 52.48%.</a:t>
            </a:r>
          </a:p>
          <a:p>
            <a:pPr marL="171450" indent="-171450">
              <a:buFontTx/>
              <a:buChar char="-"/>
            </a:pPr>
            <a:endParaRPr lang="en-IE" dirty="0"/>
          </a:p>
        </p:txBody>
      </p:sp>
      <p:sp>
        <p:nvSpPr>
          <p:cNvPr id="4" name="Slide Number Placeholder 3"/>
          <p:cNvSpPr>
            <a:spLocks noGrp="1"/>
          </p:cNvSpPr>
          <p:nvPr>
            <p:ph type="sldNum" sz="quarter" idx="5"/>
          </p:nvPr>
        </p:nvSpPr>
        <p:spPr/>
        <p:txBody>
          <a:bodyPr/>
          <a:lstStyle/>
          <a:p>
            <a:fld id="{39400FAA-E34D-4560-B5B2-79959AD78043}" type="slidenum">
              <a:rPr lang="en-IE" smtClean="0"/>
              <a:t>12</a:t>
            </a:fld>
            <a:endParaRPr lang="en-IE"/>
          </a:p>
        </p:txBody>
      </p:sp>
    </p:spTree>
    <p:extLst>
      <p:ext uri="{BB962C8B-B14F-4D97-AF65-F5344CB8AC3E}">
        <p14:creationId xmlns:p14="http://schemas.microsoft.com/office/powerpoint/2010/main" val="1882847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 There are few publicly available closed-domain datasets– and was only one currently for IT support (Yu et al., 2020). We want to contribute to the field by creating a second IT support QA dataset, </a:t>
            </a:r>
            <a:r>
              <a:rPr lang="en-US" dirty="0" err="1"/>
              <a:t>DellQA</a:t>
            </a:r>
            <a:r>
              <a:rPr lang="en-US" dirty="0"/>
              <a:t>.</a:t>
            </a:r>
          </a:p>
          <a:p>
            <a:pPr>
              <a:buFont typeface="Arial" panose="020B0604020202020204" pitchFamily="34" charset="0"/>
              <a:buChar char="•"/>
            </a:pPr>
            <a:r>
              <a:rPr lang="en-US" dirty="0"/>
              <a:t> This study used open-source tools to create a custom closed-domain dataset to train a QA model.</a:t>
            </a:r>
          </a:p>
          <a:p>
            <a:pPr>
              <a:buFont typeface="Arial" panose="020B0604020202020204" pitchFamily="34" charset="0"/>
              <a:buChar char="•"/>
            </a:pPr>
            <a:r>
              <a:rPr lang="en-US" dirty="0"/>
              <a:t>Originally attempted to use kb articles, but by scraping data from Dell’s community forum got real-world questions and answers that </a:t>
            </a:r>
            <a:r>
              <a:rPr lang="en-US" i="1" dirty="0"/>
              <a:t>may </a:t>
            </a:r>
            <a:r>
              <a:rPr lang="en-US" dirty="0"/>
              <a:t>contain “reasoning”. </a:t>
            </a:r>
          </a:p>
          <a:p>
            <a:pPr>
              <a:buFont typeface="Arial" panose="020B0604020202020204" pitchFamily="34" charset="0"/>
              <a:buChar char="•"/>
            </a:pPr>
            <a:r>
              <a:rPr lang="en-US" dirty="0"/>
              <a:t> Haystack annotation tool limitations could be better addressed (not truncate long questions).</a:t>
            </a:r>
          </a:p>
          <a:p>
            <a:pPr>
              <a:buFont typeface="Arial" panose="020B0604020202020204" pitchFamily="34" charset="0"/>
              <a:buChar char="•"/>
            </a:pPr>
            <a:r>
              <a:rPr lang="en-US" dirty="0"/>
              <a:t> While </a:t>
            </a:r>
            <a:r>
              <a:rPr lang="en-US" dirty="0" err="1"/>
              <a:t>DellQA</a:t>
            </a:r>
            <a:r>
              <a:rPr lang="en-US" dirty="0"/>
              <a:t> is small, it is in-line with real-world creation of closed-domain QA.</a:t>
            </a:r>
          </a:p>
          <a:p>
            <a:pPr>
              <a:buFont typeface="Arial" panose="020B0604020202020204" pitchFamily="34" charset="0"/>
              <a:buChar char="•"/>
            </a:pPr>
            <a:r>
              <a:rPr lang="en-US" dirty="0"/>
              <a:t> Th</a:t>
            </a:r>
            <a:r>
              <a:rPr lang="en-US" b="0" i="0" dirty="0">
                <a:solidFill>
                  <a:srgbClr val="374151"/>
                </a:solidFill>
                <a:effectLst/>
                <a:latin typeface="Söhne"/>
              </a:rPr>
              <a:t>e exact match rates for textual answers could be improved by training on more epochs or on larger set of question-answer pairs.</a:t>
            </a:r>
          </a:p>
          <a:p>
            <a:endParaRPr lang="en-IE" dirty="0"/>
          </a:p>
        </p:txBody>
      </p:sp>
      <p:sp>
        <p:nvSpPr>
          <p:cNvPr id="4" name="Slide Number Placeholder 3"/>
          <p:cNvSpPr>
            <a:spLocks noGrp="1"/>
          </p:cNvSpPr>
          <p:nvPr>
            <p:ph type="sldNum" sz="quarter" idx="5"/>
          </p:nvPr>
        </p:nvSpPr>
        <p:spPr/>
        <p:txBody>
          <a:bodyPr/>
          <a:lstStyle/>
          <a:p>
            <a:fld id="{39400FAA-E34D-4560-B5B2-79959AD78043}" type="slidenum">
              <a:rPr lang="en-IE" smtClean="0"/>
              <a:t>13</a:t>
            </a:fld>
            <a:endParaRPr lang="en-IE"/>
          </a:p>
        </p:txBody>
      </p:sp>
    </p:spTree>
    <p:extLst>
      <p:ext uri="{BB962C8B-B14F-4D97-AF65-F5344CB8AC3E}">
        <p14:creationId xmlns:p14="http://schemas.microsoft.com/office/powerpoint/2010/main" val="3155797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best QA model performance is obtained when the datasets are the same for both finetuning and prediction (Soni &amp; Roberts, 2020). </a:t>
            </a:r>
          </a:p>
          <a:p>
            <a:endParaRPr lang="en-US" dirty="0"/>
          </a:p>
          <a:p>
            <a:r>
              <a:rPr lang="en-US" dirty="0"/>
              <a:t>RAG: Swap the reader with a generator and use DPR to retrieve </a:t>
            </a:r>
            <a:endParaRPr lang="en-IE" dirty="0"/>
          </a:p>
        </p:txBody>
      </p:sp>
      <p:sp>
        <p:nvSpPr>
          <p:cNvPr id="4" name="Slide Number Placeholder 3"/>
          <p:cNvSpPr>
            <a:spLocks noGrp="1"/>
          </p:cNvSpPr>
          <p:nvPr>
            <p:ph type="sldNum" sz="quarter" idx="5"/>
          </p:nvPr>
        </p:nvSpPr>
        <p:spPr/>
        <p:txBody>
          <a:bodyPr/>
          <a:lstStyle/>
          <a:p>
            <a:fld id="{39400FAA-E34D-4560-B5B2-79959AD78043}" type="slidenum">
              <a:rPr lang="en-IE" smtClean="0"/>
              <a:t>14</a:t>
            </a:fld>
            <a:endParaRPr lang="en-IE"/>
          </a:p>
        </p:txBody>
      </p:sp>
    </p:spTree>
    <p:extLst>
      <p:ext uri="{BB962C8B-B14F-4D97-AF65-F5344CB8AC3E}">
        <p14:creationId xmlns:p14="http://schemas.microsoft.com/office/powerpoint/2010/main" val="448570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IT support is a key element of a successful technology company, but it can be </a:t>
            </a:r>
            <a:r>
              <a:rPr lang="en-US" dirty="0" err="1"/>
              <a:t>timeconsuming</a:t>
            </a:r>
            <a:r>
              <a:rPr lang="en-US" dirty="0"/>
              <a:t> and expensive to provide timely and helpful responses to so many customers and products (Yu et al., 2020).</a:t>
            </a:r>
          </a:p>
          <a:p>
            <a:pPr>
              <a:buFont typeface="Arial" panose="020B0604020202020204" pitchFamily="34" charset="0"/>
              <a:buChar char="•"/>
            </a:pPr>
            <a:r>
              <a:rPr lang="en-US" dirty="0"/>
              <a:t>Dell Technologies has a vast community, answering questions posted on the community IT support forum. But it can be difficult to search and retrieve known solutions. </a:t>
            </a:r>
          </a:p>
          <a:p>
            <a:pPr>
              <a:buFont typeface="Arial" panose="020B0604020202020204" pitchFamily="34" charset="0"/>
              <a:buChar char="•"/>
            </a:pPr>
            <a:r>
              <a:rPr lang="en-US" dirty="0"/>
              <a:t>Question and Answering (QA) systems are a form of machine learning comprehension which extract relevant information (answers) from documents based on a prompt (question).</a:t>
            </a:r>
          </a:p>
          <a:p>
            <a:endParaRPr lang="en-IE" dirty="0"/>
          </a:p>
        </p:txBody>
      </p:sp>
      <p:sp>
        <p:nvSpPr>
          <p:cNvPr id="4" name="Slide Number Placeholder 3"/>
          <p:cNvSpPr>
            <a:spLocks noGrp="1"/>
          </p:cNvSpPr>
          <p:nvPr>
            <p:ph type="sldNum" sz="quarter" idx="5"/>
          </p:nvPr>
        </p:nvSpPr>
        <p:spPr/>
        <p:txBody>
          <a:bodyPr/>
          <a:lstStyle/>
          <a:p>
            <a:fld id="{39400FAA-E34D-4560-B5B2-79959AD78043}" type="slidenum">
              <a:rPr lang="en-IE" smtClean="0"/>
              <a:t>3</a:t>
            </a:fld>
            <a:endParaRPr lang="en-IE"/>
          </a:p>
        </p:txBody>
      </p:sp>
    </p:spTree>
    <p:extLst>
      <p:ext uri="{BB962C8B-B14F-4D97-AF65-F5344CB8AC3E}">
        <p14:creationId xmlns:p14="http://schemas.microsoft.com/office/powerpoint/2010/main" val="3475885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 </a:t>
            </a:r>
            <a:r>
              <a:rPr lang="en-US" dirty="0"/>
              <a:t>To extract answers from the retrieved document we frame the problem as a span classification problem.</a:t>
            </a:r>
            <a:endParaRPr lang="en-IE" dirty="0"/>
          </a:p>
          <a:p>
            <a:pPr>
              <a:buFont typeface="Arial" panose="020B0604020202020204" pitchFamily="34" charset="0"/>
              <a:buChar char="•"/>
            </a:pPr>
            <a:r>
              <a:rPr lang="en-IE" dirty="0"/>
              <a:t> QA requires Q, DOC, ANS SPAN, </a:t>
            </a:r>
            <a:r>
              <a:rPr lang="en-US" dirty="0"/>
              <a:t>this dataset structure is derived from </a:t>
            </a:r>
            <a:r>
              <a:rPr lang="en-US" dirty="0" err="1"/>
              <a:t>SQuAD</a:t>
            </a:r>
            <a:r>
              <a:rPr lang="en-US" dirty="0"/>
              <a:t> (</a:t>
            </a:r>
            <a:r>
              <a:rPr lang="en-US" dirty="0" err="1"/>
              <a:t>Rajpurkar</a:t>
            </a:r>
            <a:r>
              <a:rPr lang="en-US" dirty="0"/>
              <a:t> et al, 2016) </a:t>
            </a:r>
          </a:p>
          <a:p>
            <a:pPr>
              <a:buFont typeface="Arial" panose="020B0604020202020204" pitchFamily="34" charset="0"/>
              <a:buChar char="•"/>
            </a:pPr>
            <a:r>
              <a:rPr lang="en-IE" dirty="0" err="1"/>
              <a:t>SQuAD</a:t>
            </a:r>
            <a:r>
              <a:rPr lang="en-IE" dirty="0"/>
              <a:t> open-domain QA for factoid style questions (</a:t>
            </a:r>
            <a:r>
              <a:rPr lang="en-IE" dirty="0" err="1">
                <a:hlinkClick r:id="rId3"/>
              </a:rPr>
              <a:t>Rajpurkar</a:t>
            </a:r>
            <a:r>
              <a:rPr lang="en-IE" dirty="0">
                <a:hlinkClick r:id="rId3"/>
              </a:rPr>
              <a:t> et al, 2016</a:t>
            </a:r>
            <a:r>
              <a:rPr lang="en-IE"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 Large dataset, crowd-sourced annotation, see example</a:t>
            </a:r>
          </a:p>
          <a:p>
            <a:pPr>
              <a:buFont typeface="Arial" panose="020B0604020202020204" pitchFamily="34" charset="0"/>
              <a:buChar char="•"/>
            </a:pPr>
            <a:r>
              <a:rPr lang="en-US" dirty="0" err="1"/>
              <a:t>SQuAD</a:t>
            </a:r>
            <a:r>
              <a:rPr lang="en-US" dirty="0"/>
              <a:t> experience </a:t>
            </a:r>
            <a:r>
              <a:rPr lang="en-US" b="1" dirty="0"/>
              <a:t>performance deterioration</a:t>
            </a:r>
            <a:r>
              <a:rPr lang="en-US" dirty="0"/>
              <a:t> upon user-generated questions </a:t>
            </a:r>
            <a:r>
              <a:rPr lang="en-IE" dirty="0"/>
              <a:t>(</a:t>
            </a:r>
            <a:r>
              <a:rPr lang="en-IE" dirty="0">
                <a:hlinkClick r:id="rId4"/>
              </a:rPr>
              <a:t>Yu et al., 2020</a:t>
            </a:r>
            <a:r>
              <a:rPr lang="en-IE" dirty="0"/>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because models trained </a:t>
            </a:r>
            <a:r>
              <a:rPr lang="en-US" b="1" dirty="0"/>
              <a:t>on domain general corpus (Wikipedia) </a:t>
            </a:r>
            <a:r>
              <a:rPr lang="en-US" dirty="0"/>
              <a:t>perform poorly with domain specific documents (</a:t>
            </a:r>
            <a:r>
              <a:rPr lang="en-US" dirty="0" err="1">
                <a:hlinkClick r:id="rId5"/>
              </a:rPr>
              <a:t>Maufe</a:t>
            </a:r>
            <a:r>
              <a:rPr lang="en-US" dirty="0">
                <a:hlinkClick r:id="rId5"/>
              </a:rPr>
              <a:t>, 2022</a:t>
            </a:r>
            <a:r>
              <a:rPr lang="en-US" dirty="0"/>
              <a:t>).</a:t>
            </a:r>
          </a:p>
        </p:txBody>
      </p:sp>
      <p:sp>
        <p:nvSpPr>
          <p:cNvPr id="4" name="Slide Number Placeholder 3"/>
          <p:cNvSpPr>
            <a:spLocks noGrp="1"/>
          </p:cNvSpPr>
          <p:nvPr>
            <p:ph type="sldNum" sz="quarter" idx="5"/>
          </p:nvPr>
        </p:nvSpPr>
        <p:spPr/>
        <p:txBody>
          <a:bodyPr/>
          <a:lstStyle/>
          <a:p>
            <a:fld id="{39400FAA-E34D-4560-B5B2-79959AD78043}" type="slidenum">
              <a:rPr lang="en-IE" smtClean="0"/>
              <a:t>4</a:t>
            </a:fld>
            <a:endParaRPr lang="en-IE"/>
          </a:p>
        </p:txBody>
      </p:sp>
    </p:spTree>
    <p:extLst>
      <p:ext uri="{BB962C8B-B14F-4D97-AF65-F5344CB8AC3E}">
        <p14:creationId xmlns:p14="http://schemas.microsoft.com/office/powerpoint/2010/main" val="2599313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 A model trained on a large-scale </a:t>
            </a:r>
            <a:r>
              <a:rPr lang="en-US" dirty="0" err="1"/>
              <a:t>SQuAD</a:t>
            </a:r>
            <a:r>
              <a:rPr lang="en-US" dirty="0"/>
              <a:t> learns the capability to answer questions in diverse domains and can quickly adapt to and perform efficiently in a new domain (</a:t>
            </a:r>
            <a:r>
              <a:rPr lang="en-US" dirty="0" err="1">
                <a:hlinkClick r:id="rId3"/>
              </a:rPr>
              <a:t>Maufe</a:t>
            </a:r>
            <a:r>
              <a:rPr lang="en-US" dirty="0">
                <a:hlinkClick r:id="rId3"/>
              </a:rPr>
              <a:t>, 2022</a:t>
            </a:r>
            <a:r>
              <a:rPr lang="en-US" dirty="0"/>
              <a:t>).</a:t>
            </a:r>
          </a:p>
          <a:p>
            <a:pPr lvl="1">
              <a:buFont typeface="Arial" panose="020B0604020202020204" pitchFamily="34" charset="0"/>
              <a:buChar char="•"/>
            </a:pPr>
            <a:r>
              <a:rPr lang="en-US" dirty="0"/>
              <a:t> </a:t>
            </a:r>
            <a:r>
              <a:rPr lang="en-US" dirty="0" err="1"/>
              <a:t>Specialised</a:t>
            </a:r>
            <a:r>
              <a:rPr lang="en-US" dirty="0"/>
              <a:t> closed-domain datasets remain </a:t>
            </a:r>
            <a:r>
              <a:rPr lang="en-US" b="1" dirty="0"/>
              <a:t>scarce</a:t>
            </a:r>
            <a:r>
              <a:rPr lang="en-US" dirty="0"/>
              <a:t> (</a:t>
            </a:r>
            <a:r>
              <a:rPr lang="en-US" dirty="0">
                <a:hlinkClick r:id="rId4"/>
              </a:rPr>
              <a:t>Hazen et al., 2019</a:t>
            </a:r>
            <a:r>
              <a:rPr lang="en-US" dirty="0">
                <a:hlinkClick r:id="rId5"/>
              </a:rPr>
              <a:t>; Kia et al., 2022</a:t>
            </a:r>
            <a:r>
              <a:rPr lang="en-US" dirty="0"/>
              <a:t>). Need expert annotation.</a:t>
            </a:r>
          </a:p>
          <a:p>
            <a:pPr lvl="1">
              <a:buFont typeface="Arial" panose="020B0604020202020204" pitchFamily="34" charset="0"/>
              <a:buChar char="•"/>
            </a:pPr>
            <a:r>
              <a:rPr lang="en-US" dirty="0"/>
              <a:t> This lack of domain specific datasets has contributed to closed-domain QA performing poorly compared to open-domain QA (</a:t>
            </a:r>
            <a:r>
              <a:rPr lang="en-US" dirty="0" err="1">
                <a:hlinkClick r:id="rId3"/>
              </a:rPr>
              <a:t>Maufe</a:t>
            </a:r>
            <a:r>
              <a:rPr lang="en-US" dirty="0">
                <a:hlinkClick r:id="rId3"/>
              </a:rPr>
              <a:t>, 2022</a:t>
            </a:r>
            <a:r>
              <a:rPr lang="en-US" dirty="0"/>
              <a:t>).</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best QA model performance is obtained when </a:t>
            </a:r>
            <a:r>
              <a:rPr lang="en-US" b="1" dirty="0"/>
              <a:t>the datasets are the same for both finetuning and prediction</a:t>
            </a:r>
            <a:r>
              <a:rPr lang="en-US" dirty="0"/>
              <a:t> (</a:t>
            </a:r>
            <a:r>
              <a:rPr lang="en-US" dirty="0">
                <a:hlinkClick r:id="rId6"/>
              </a:rPr>
              <a:t>Soni &amp; Roberts, 2020</a:t>
            </a:r>
            <a:r>
              <a:rPr lang="en-US" dirty="0"/>
              <a:t>).</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a:t>TechQA</a:t>
            </a:r>
            <a:r>
              <a:rPr lang="en-US" b="1" dirty="0"/>
              <a:t> the only IT support QA dataset</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Data was collected from online IT support forums (</a:t>
            </a:r>
            <a:r>
              <a:rPr lang="it-IT" sz="1200" dirty="0">
                <a:hlinkClick r:id="rId7"/>
              </a:rPr>
              <a:t>Castelli et al 2019</a:t>
            </a:r>
            <a:r>
              <a:rPr lang="it-IT" sz="1200" dirty="0"/>
              <a:t>)</a:t>
            </a:r>
            <a:r>
              <a:rPr lang="en-IE" sz="1200" i="1" dirty="0"/>
              <a:t>, </a:t>
            </a:r>
            <a:r>
              <a:rPr lang="en-US" dirty="0"/>
              <a:t>IBM Technote—a technical document that addresses a specific technical issue (</a:t>
            </a:r>
            <a:r>
              <a:rPr lang="it-IT" sz="1200" dirty="0">
                <a:hlinkClick r:id="rId7"/>
              </a:rPr>
              <a:t>Castelli et al 2019</a:t>
            </a:r>
            <a:r>
              <a:rPr lang="en-IE" sz="1200" i="1" dirty="0"/>
              <a:t>).</a:t>
            </a:r>
            <a:endParaRPr lang="en-US" dirty="0"/>
          </a:p>
          <a:p>
            <a:pPr lvl="1">
              <a:buFont typeface="Arial" panose="020B0604020202020204" pitchFamily="34" charset="0"/>
              <a:buChar char="•"/>
            </a:pPr>
            <a:r>
              <a:rPr lang="en-US" dirty="0"/>
              <a:t>Size of the released data (</a:t>
            </a:r>
            <a:r>
              <a:rPr lang="en-US" b="1" dirty="0"/>
              <a:t>600</a:t>
            </a:r>
            <a:r>
              <a:rPr lang="en-US" dirty="0"/>
              <a:t> training questions) is in line with </a:t>
            </a:r>
            <a:r>
              <a:rPr lang="en-US" b="1" dirty="0"/>
              <a:t>real-world</a:t>
            </a:r>
            <a:r>
              <a:rPr lang="en-US" dirty="0"/>
              <a:t> scenarios.</a:t>
            </a:r>
          </a:p>
          <a:p>
            <a:pPr lvl="1">
              <a:buFont typeface="Arial" panose="020B0604020202020204" pitchFamily="34" charset="0"/>
              <a:buChar char="•"/>
            </a:pPr>
            <a:r>
              <a:rPr lang="en-US" dirty="0"/>
              <a:t>Limited Question to align with </a:t>
            </a:r>
            <a:r>
              <a:rPr lang="en-US" dirty="0" err="1"/>
              <a:t>SQuAD</a:t>
            </a:r>
            <a:endParaRPr lang="en-US" dirty="0"/>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TechQA</a:t>
            </a:r>
            <a:r>
              <a:rPr lang="en-US" dirty="0"/>
              <a:t> model development followed the </a:t>
            </a:r>
            <a:r>
              <a:rPr lang="en-US" b="1" dirty="0"/>
              <a:t>two-step transfer learning process </a:t>
            </a:r>
          </a:p>
          <a:p>
            <a:pPr lvl="1">
              <a:buFont typeface="Arial" panose="020B0604020202020204" pitchFamily="34" charset="0"/>
              <a:buChar char="•"/>
            </a:pPr>
            <a:endParaRPr lang="en-IE" b="1" dirty="0"/>
          </a:p>
          <a:p>
            <a:endParaRPr lang="en-IE" dirty="0"/>
          </a:p>
        </p:txBody>
      </p:sp>
      <p:sp>
        <p:nvSpPr>
          <p:cNvPr id="4" name="Slide Number Placeholder 3"/>
          <p:cNvSpPr>
            <a:spLocks noGrp="1"/>
          </p:cNvSpPr>
          <p:nvPr>
            <p:ph type="sldNum" sz="quarter" idx="5"/>
          </p:nvPr>
        </p:nvSpPr>
        <p:spPr/>
        <p:txBody>
          <a:bodyPr/>
          <a:lstStyle/>
          <a:p>
            <a:fld id="{39400FAA-E34D-4560-B5B2-79959AD78043}" type="slidenum">
              <a:rPr lang="en-IE" smtClean="0"/>
              <a:t>5</a:t>
            </a:fld>
            <a:endParaRPr lang="en-IE"/>
          </a:p>
        </p:txBody>
      </p:sp>
    </p:spTree>
    <p:extLst>
      <p:ext uri="{BB962C8B-B14F-4D97-AF65-F5344CB8AC3E}">
        <p14:creationId xmlns:p14="http://schemas.microsoft.com/office/powerpoint/2010/main" val="459247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Originally we wanted to follow </a:t>
            </a:r>
            <a:r>
              <a:rPr lang="en-US" dirty="0" err="1"/>
              <a:t>TechQA</a:t>
            </a:r>
            <a:r>
              <a:rPr lang="en-US" dirty="0"/>
              <a:t> approach (using kb articles referenced in answers)</a:t>
            </a:r>
          </a:p>
          <a:p>
            <a:pPr marL="171450" indent="-171450">
              <a:buFontTx/>
              <a:buChar char="-"/>
            </a:pPr>
            <a:r>
              <a:rPr lang="en-US" dirty="0"/>
              <a:t>[aside] * talk about attempts of using kb articles, lacks structure and does not necessarily address the question (example next slide)</a:t>
            </a:r>
          </a:p>
          <a:p>
            <a:pPr marL="171450" indent="-171450">
              <a:buFontTx/>
              <a:buChar char="-"/>
            </a:pPr>
            <a:r>
              <a:rPr lang="en-US" dirty="0"/>
              <a:t>‘Hardware’ category of posts and where an answer given has been marked ‘solved’ by the community. A total of 1,901 question and answer pairs were collected from the website. </a:t>
            </a:r>
          </a:p>
          <a:p>
            <a:pPr marL="171450" indent="-171450">
              <a:buFontTx/>
              <a:buChar char="-"/>
            </a:pPr>
            <a:r>
              <a:rPr lang="en-US" dirty="0"/>
              <a:t>Data was exported as two csv files (questions and answers)</a:t>
            </a:r>
          </a:p>
          <a:p>
            <a:pPr marL="171450" indent="-171450">
              <a:buFontTx/>
              <a:buChar char="-"/>
            </a:pPr>
            <a:endParaRPr lang="en-IE" dirty="0"/>
          </a:p>
        </p:txBody>
      </p:sp>
      <p:sp>
        <p:nvSpPr>
          <p:cNvPr id="4" name="Slide Number Placeholder 3"/>
          <p:cNvSpPr>
            <a:spLocks noGrp="1"/>
          </p:cNvSpPr>
          <p:nvPr>
            <p:ph type="sldNum" sz="quarter" idx="5"/>
          </p:nvPr>
        </p:nvSpPr>
        <p:spPr/>
        <p:txBody>
          <a:bodyPr/>
          <a:lstStyle/>
          <a:p>
            <a:fld id="{39400FAA-E34D-4560-B5B2-79959AD78043}" type="slidenum">
              <a:rPr lang="en-IE" smtClean="0"/>
              <a:t>7</a:t>
            </a:fld>
            <a:endParaRPr lang="en-IE"/>
          </a:p>
        </p:txBody>
      </p:sp>
    </p:spTree>
    <p:extLst>
      <p:ext uri="{BB962C8B-B14F-4D97-AF65-F5344CB8AC3E}">
        <p14:creationId xmlns:p14="http://schemas.microsoft.com/office/powerpoint/2010/main" val="2926916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“please type in your service tag and check the warranty: URL”</a:t>
            </a:r>
          </a:p>
          <a:p>
            <a:pPr marL="171450" indent="-171450">
              <a:buFontTx/>
              <a:buChar char="-"/>
            </a:pPr>
            <a:endParaRPr lang="en-IE" dirty="0"/>
          </a:p>
        </p:txBody>
      </p:sp>
      <p:sp>
        <p:nvSpPr>
          <p:cNvPr id="4" name="Slide Number Placeholder 3"/>
          <p:cNvSpPr>
            <a:spLocks noGrp="1"/>
          </p:cNvSpPr>
          <p:nvPr>
            <p:ph type="sldNum" sz="quarter" idx="5"/>
          </p:nvPr>
        </p:nvSpPr>
        <p:spPr/>
        <p:txBody>
          <a:bodyPr/>
          <a:lstStyle/>
          <a:p>
            <a:fld id="{39400FAA-E34D-4560-B5B2-79959AD78043}" type="slidenum">
              <a:rPr lang="en-IE" smtClean="0"/>
              <a:t>8</a:t>
            </a:fld>
            <a:endParaRPr lang="en-IE"/>
          </a:p>
        </p:txBody>
      </p:sp>
    </p:spTree>
    <p:extLst>
      <p:ext uri="{BB962C8B-B14F-4D97-AF65-F5344CB8AC3E}">
        <p14:creationId xmlns:p14="http://schemas.microsoft.com/office/powerpoint/2010/main" val="3518430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Prepare it for </a:t>
            </a:r>
            <a:r>
              <a:rPr lang="en-US" dirty="0" err="1"/>
              <a:t>SQuAD</a:t>
            </a:r>
            <a:r>
              <a:rPr lang="en-US" dirty="0"/>
              <a:t>, answer span classification using Haystack GUI</a:t>
            </a:r>
            <a:endParaRPr lang="en-IE" dirty="0"/>
          </a:p>
        </p:txBody>
      </p:sp>
      <p:sp>
        <p:nvSpPr>
          <p:cNvPr id="4" name="Slide Number Placeholder 3"/>
          <p:cNvSpPr>
            <a:spLocks noGrp="1"/>
          </p:cNvSpPr>
          <p:nvPr>
            <p:ph type="sldNum" sz="quarter" idx="5"/>
          </p:nvPr>
        </p:nvSpPr>
        <p:spPr/>
        <p:txBody>
          <a:bodyPr/>
          <a:lstStyle/>
          <a:p>
            <a:fld id="{39400FAA-E34D-4560-B5B2-79959AD78043}" type="slidenum">
              <a:rPr lang="en-IE" smtClean="0"/>
              <a:t>9</a:t>
            </a:fld>
            <a:endParaRPr lang="en-IE"/>
          </a:p>
        </p:txBody>
      </p:sp>
    </p:spTree>
    <p:extLst>
      <p:ext uri="{BB962C8B-B14F-4D97-AF65-F5344CB8AC3E}">
        <p14:creationId xmlns:p14="http://schemas.microsoft.com/office/powerpoint/2010/main" val="2477285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Castelli et al. (2019) opted to limit question-answer length to better align with </a:t>
            </a:r>
            <a:r>
              <a:rPr lang="en-US" dirty="0" err="1"/>
              <a:t>SQuAD</a:t>
            </a:r>
            <a:r>
              <a:rPr lang="en-US" dirty="0"/>
              <a:t>.</a:t>
            </a:r>
          </a:p>
          <a:p>
            <a:pPr marL="171450" indent="-171450">
              <a:buFontTx/>
              <a:buChar char="-"/>
            </a:pPr>
            <a:r>
              <a:rPr lang="en-US" dirty="0"/>
              <a:t>However, even with variation in answer lengths between datasets transfer learning is effective (Hazen et al., 2019 https://arxiv.org/pdf/1911.02655.pdf ).</a:t>
            </a:r>
          </a:p>
          <a:p>
            <a:pPr marL="171450" indent="-171450">
              <a:buFontTx/>
              <a:buChar char="-"/>
            </a:pPr>
            <a:r>
              <a:rPr lang="en-US" dirty="0"/>
              <a:t>But, Haystack tool has a 255 question limit, thus we had to truncate and losing info from questions</a:t>
            </a:r>
          </a:p>
          <a:p>
            <a:pPr marL="171450" indent="-171450">
              <a:buFontTx/>
              <a:buChar char="-"/>
            </a:pPr>
            <a:endParaRPr lang="en-IE" dirty="0"/>
          </a:p>
        </p:txBody>
      </p:sp>
      <p:sp>
        <p:nvSpPr>
          <p:cNvPr id="4" name="Slide Number Placeholder 3"/>
          <p:cNvSpPr>
            <a:spLocks noGrp="1"/>
          </p:cNvSpPr>
          <p:nvPr>
            <p:ph type="sldNum" sz="quarter" idx="5"/>
          </p:nvPr>
        </p:nvSpPr>
        <p:spPr/>
        <p:txBody>
          <a:bodyPr/>
          <a:lstStyle/>
          <a:p>
            <a:fld id="{39400FAA-E34D-4560-B5B2-79959AD78043}" type="slidenum">
              <a:rPr lang="en-IE" smtClean="0"/>
              <a:t>10</a:t>
            </a:fld>
            <a:endParaRPr lang="en-IE"/>
          </a:p>
        </p:txBody>
      </p:sp>
    </p:spTree>
    <p:extLst>
      <p:ext uri="{BB962C8B-B14F-4D97-AF65-F5344CB8AC3E}">
        <p14:creationId xmlns:p14="http://schemas.microsoft.com/office/powerpoint/2010/main" val="108574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 Using the two-step transfer learning process.</a:t>
            </a:r>
          </a:p>
          <a:p>
            <a:pPr>
              <a:buFont typeface="Arial" panose="020B0604020202020204" pitchFamily="34" charset="0"/>
              <a:buChar char="•"/>
            </a:pPr>
            <a:r>
              <a:rPr lang="en-US" dirty="0"/>
              <a:t> Train/test </a:t>
            </a:r>
            <a:r>
              <a:rPr lang="en-IE" dirty="0"/>
              <a:t>80:20 ratio</a:t>
            </a:r>
            <a:r>
              <a:rPr lang="en-US" dirty="0"/>
              <a:t> split (random).</a:t>
            </a:r>
          </a:p>
          <a:p>
            <a:pPr>
              <a:buFont typeface="Arial" panose="020B0604020202020204" pitchFamily="34" charset="0"/>
              <a:buChar char="•"/>
            </a:pPr>
            <a:r>
              <a:rPr lang="en-US" dirty="0"/>
              <a:t> Using the two-step transfer learning process.</a:t>
            </a:r>
          </a:p>
          <a:p>
            <a:pPr>
              <a:buFont typeface="Arial" panose="020B0604020202020204" pitchFamily="34" charset="0"/>
              <a:buChar char="•"/>
            </a:pPr>
            <a:r>
              <a:rPr lang="en-US" dirty="0"/>
              <a:t>For tokenization a distilled version of </a:t>
            </a:r>
            <a:r>
              <a:rPr lang="en-US" dirty="0" err="1"/>
              <a:t>BERTbase</a:t>
            </a:r>
            <a:r>
              <a:rPr lang="en-US" dirty="0"/>
              <a:t> (</a:t>
            </a:r>
            <a:r>
              <a:rPr lang="en-US" dirty="0" err="1"/>
              <a:t>MiniLM</a:t>
            </a:r>
            <a:r>
              <a:rPr lang="en-US" dirty="0"/>
              <a:t>) was used for its speed and the has been pre-trained on the larger SQUAD 2.0 dataset (downloaded from Hugging Face Hub)</a:t>
            </a:r>
          </a:p>
          <a:p>
            <a:pPr>
              <a:buFont typeface="Arial" panose="020B0604020202020204" pitchFamily="34" charset="0"/>
              <a:buChar char="•"/>
            </a:pPr>
            <a:r>
              <a:rPr lang="en-US" dirty="0"/>
              <a:t> Haystack was used to build the QA pipeline, which requires a </a:t>
            </a:r>
            <a:r>
              <a:rPr lang="en-US" b="1" dirty="0"/>
              <a:t>document store </a:t>
            </a:r>
            <a:r>
              <a:rPr lang="en-US" dirty="0"/>
              <a:t>for storing documents or passages for fast retrieval (</a:t>
            </a:r>
            <a:r>
              <a:rPr lang="en-IE" b="1" dirty="0"/>
              <a:t>Tunstall, 2022</a:t>
            </a:r>
            <a:r>
              <a:rPr lang="en-IE" dirty="0"/>
              <a:t>). </a:t>
            </a:r>
            <a:endParaRPr lang="en-US" dirty="0"/>
          </a:p>
          <a:p>
            <a:pPr lvl="1">
              <a:buFont typeface="Arial" panose="020B0604020202020204" pitchFamily="34" charset="0"/>
              <a:buChar char="•"/>
            </a:pPr>
            <a:r>
              <a:rPr lang="en-US" dirty="0"/>
              <a:t> The </a:t>
            </a:r>
            <a:r>
              <a:rPr lang="en-US" b="1" dirty="0" err="1"/>
              <a:t>DocumentStore</a:t>
            </a:r>
            <a:r>
              <a:rPr lang="en-US" dirty="0"/>
              <a:t> used was Elasticsearch, chosen for its compatibility with dense retrievers.</a:t>
            </a:r>
          </a:p>
          <a:p>
            <a:pPr>
              <a:buFont typeface="Arial" panose="020B0604020202020204" pitchFamily="34" charset="0"/>
              <a:buChar char="•"/>
            </a:pPr>
            <a:r>
              <a:rPr lang="en-US" dirty="0"/>
              <a:t> A Dense Passage Retrieval (DPR) </a:t>
            </a:r>
            <a:r>
              <a:rPr lang="en-US" b="1" dirty="0"/>
              <a:t>retriever</a:t>
            </a:r>
            <a:r>
              <a:rPr lang="en-US" dirty="0"/>
              <a:t> was used to find information (passages) relevant to a query, leveraging its ability to handle variations in query phrasing.</a:t>
            </a:r>
          </a:p>
          <a:p>
            <a:pPr>
              <a:buFont typeface="Arial" panose="020B0604020202020204" pitchFamily="34" charset="0"/>
              <a:buChar char="•"/>
            </a:pPr>
            <a:r>
              <a:rPr lang="en-US" dirty="0"/>
              <a:t> </a:t>
            </a:r>
            <a:r>
              <a:rPr lang="en-US" dirty="0" err="1"/>
              <a:t>FARMReader</a:t>
            </a:r>
            <a:r>
              <a:rPr lang="en-US" dirty="0"/>
              <a:t> was selected as the </a:t>
            </a:r>
            <a:r>
              <a:rPr lang="en-US" b="1" dirty="0"/>
              <a:t>reader</a:t>
            </a:r>
            <a:r>
              <a:rPr lang="en-US" dirty="0"/>
              <a:t> due to the ease of incorporating pre-trained models.</a:t>
            </a:r>
          </a:p>
          <a:p>
            <a:endParaRPr lang="en-IE" dirty="0"/>
          </a:p>
        </p:txBody>
      </p:sp>
      <p:sp>
        <p:nvSpPr>
          <p:cNvPr id="4" name="Slide Number Placeholder 3"/>
          <p:cNvSpPr>
            <a:spLocks noGrp="1"/>
          </p:cNvSpPr>
          <p:nvPr>
            <p:ph type="sldNum" sz="quarter" idx="5"/>
          </p:nvPr>
        </p:nvSpPr>
        <p:spPr/>
        <p:txBody>
          <a:bodyPr/>
          <a:lstStyle/>
          <a:p>
            <a:fld id="{39400FAA-E34D-4560-B5B2-79959AD78043}" type="slidenum">
              <a:rPr lang="en-IE" smtClean="0"/>
              <a:t>11</a:t>
            </a:fld>
            <a:endParaRPr lang="en-IE"/>
          </a:p>
        </p:txBody>
      </p:sp>
    </p:spTree>
    <p:extLst>
      <p:ext uri="{BB962C8B-B14F-4D97-AF65-F5344CB8AC3E}">
        <p14:creationId xmlns:p14="http://schemas.microsoft.com/office/powerpoint/2010/main" val="3952549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92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9895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1437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9071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658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6501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6795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5121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8/16/2023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3570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8/16/2023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13127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44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8/16/2023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11497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123ian/Dell_QA"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arxiv.org/pdf/1911.02984v1.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arxiv.org/pdf/1911.02984v1.pdf"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CE9D-68FA-64E1-CC41-5BAFEB11FFD0}"/>
              </a:ext>
            </a:extLst>
          </p:cNvPr>
          <p:cNvSpPr>
            <a:spLocks noGrp="1"/>
          </p:cNvSpPr>
          <p:nvPr>
            <p:ph type="ctrTitle"/>
          </p:nvPr>
        </p:nvSpPr>
        <p:spPr/>
        <p:txBody>
          <a:bodyPr>
            <a:normAutofit/>
          </a:bodyPr>
          <a:lstStyle/>
          <a:p>
            <a:r>
              <a:rPr lang="en-US" sz="6000" dirty="0" err="1"/>
              <a:t>DellQA</a:t>
            </a:r>
            <a:r>
              <a:rPr lang="en-US" sz="6000" dirty="0"/>
              <a:t>: developing a closed-domain QA model for IT support.</a:t>
            </a:r>
            <a:endParaRPr lang="en-IE" sz="6000" dirty="0"/>
          </a:p>
        </p:txBody>
      </p:sp>
      <p:sp>
        <p:nvSpPr>
          <p:cNvPr id="3" name="Subtitle 2">
            <a:extLst>
              <a:ext uri="{FF2B5EF4-FFF2-40B4-BE49-F238E27FC236}">
                <a16:creationId xmlns:a16="http://schemas.microsoft.com/office/drawing/2014/main" id="{4C6342ED-CD90-31FE-1C9F-7DE9C2C15273}"/>
              </a:ext>
            </a:extLst>
          </p:cNvPr>
          <p:cNvSpPr>
            <a:spLocks noGrp="1"/>
          </p:cNvSpPr>
          <p:nvPr>
            <p:ph type="subTitle" idx="1"/>
          </p:nvPr>
        </p:nvSpPr>
        <p:spPr/>
        <p:txBody>
          <a:bodyPr/>
          <a:lstStyle/>
          <a:p>
            <a:r>
              <a:rPr lang="en-US" dirty="0"/>
              <a:t>Cian Prendergast</a:t>
            </a:r>
          </a:p>
          <a:p>
            <a:endParaRPr lang="en-IE" dirty="0"/>
          </a:p>
        </p:txBody>
      </p:sp>
    </p:spTree>
    <p:extLst>
      <p:ext uri="{BB962C8B-B14F-4D97-AF65-F5344CB8AC3E}">
        <p14:creationId xmlns:p14="http://schemas.microsoft.com/office/powerpoint/2010/main" val="3924769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13A1-59C7-C4E5-EBFE-D39D2D23613F}"/>
              </a:ext>
            </a:extLst>
          </p:cNvPr>
          <p:cNvSpPr>
            <a:spLocks noGrp="1"/>
          </p:cNvSpPr>
          <p:nvPr>
            <p:ph type="title"/>
          </p:nvPr>
        </p:nvSpPr>
        <p:spPr>
          <a:xfrm>
            <a:off x="1097280" y="286603"/>
            <a:ext cx="9523828" cy="814409"/>
          </a:xfrm>
        </p:spPr>
        <p:txBody>
          <a:bodyPr>
            <a:normAutofit fontScale="90000"/>
          </a:bodyPr>
          <a:lstStyle/>
          <a:p>
            <a:r>
              <a:rPr lang="en-US" dirty="0"/>
              <a:t>Haystack 255 character limit for Questions</a:t>
            </a:r>
            <a:endParaRPr lang="en-IE" dirty="0"/>
          </a:p>
        </p:txBody>
      </p:sp>
      <p:pic>
        <p:nvPicPr>
          <p:cNvPr id="4" name="Content Placeholder 3">
            <a:extLst>
              <a:ext uri="{FF2B5EF4-FFF2-40B4-BE49-F238E27FC236}">
                <a16:creationId xmlns:a16="http://schemas.microsoft.com/office/drawing/2014/main" id="{FB37DC41-F2F5-6FBE-E27B-817C4AF5D505}"/>
              </a:ext>
            </a:extLst>
          </p:cNvPr>
          <p:cNvPicPr>
            <a:picLocks noGrp="1" noChangeAspect="1"/>
          </p:cNvPicPr>
          <p:nvPr>
            <p:ph idx="1"/>
          </p:nvPr>
        </p:nvPicPr>
        <p:blipFill>
          <a:blip r:embed="rId3"/>
          <a:stretch>
            <a:fillRect/>
          </a:stretch>
        </p:blipFill>
        <p:spPr>
          <a:xfrm>
            <a:off x="2713142" y="2492574"/>
            <a:ext cx="6315568" cy="3922519"/>
          </a:xfrm>
        </p:spPr>
      </p:pic>
      <p:graphicFrame>
        <p:nvGraphicFramePr>
          <p:cNvPr id="9" name="Table 9">
            <a:extLst>
              <a:ext uri="{FF2B5EF4-FFF2-40B4-BE49-F238E27FC236}">
                <a16:creationId xmlns:a16="http://schemas.microsoft.com/office/drawing/2014/main" id="{9D52826E-84CF-843B-328C-E1F2AFB4C122}"/>
              </a:ext>
            </a:extLst>
          </p:cNvPr>
          <p:cNvGraphicFramePr>
            <a:graphicFrameLocks noGrp="1"/>
          </p:cNvGraphicFramePr>
          <p:nvPr>
            <p:extLst>
              <p:ext uri="{D42A27DB-BD31-4B8C-83A1-F6EECF244321}">
                <p14:modId xmlns:p14="http://schemas.microsoft.com/office/powerpoint/2010/main" val="825560937"/>
              </p:ext>
            </p:extLst>
          </p:nvPr>
        </p:nvGraphicFramePr>
        <p:xfrm>
          <a:off x="1097279" y="1385961"/>
          <a:ext cx="9983676" cy="1005840"/>
        </p:xfrm>
        <a:graphic>
          <a:graphicData uri="http://schemas.openxmlformats.org/drawingml/2006/table">
            <a:tbl>
              <a:tblPr firstRow="1" bandRow="1">
                <a:tableStyleId>{5C22544A-7EE6-4342-B048-85BDC9FD1C3A}</a:tableStyleId>
              </a:tblPr>
              <a:tblGrid>
                <a:gridCol w="2631112">
                  <a:extLst>
                    <a:ext uri="{9D8B030D-6E8A-4147-A177-3AD203B41FA5}">
                      <a16:colId xmlns:a16="http://schemas.microsoft.com/office/drawing/2014/main" val="3364311022"/>
                    </a:ext>
                  </a:extLst>
                </a:gridCol>
                <a:gridCol w="2631112">
                  <a:extLst>
                    <a:ext uri="{9D8B030D-6E8A-4147-A177-3AD203B41FA5}">
                      <a16:colId xmlns:a16="http://schemas.microsoft.com/office/drawing/2014/main" val="1031126442"/>
                    </a:ext>
                  </a:extLst>
                </a:gridCol>
                <a:gridCol w="2631112">
                  <a:extLst>
                    <a:ext uri="{9D8B030D-6E8A-4147-A177-3AD203B41FA5}">
                      <a16:colId xmlns:a16="http://schemas.microsoft.com/office/drawing/2014/main" val="1490841853"/>
                    </a:ext>
                  </a:extLst>
                </a:gridCol>
                <a:gridCol w="2090340">
                  <a:extLst>
                    <a:ext uri="{9D8B030D-6E8A-4147-A177-3AD203B41FA5}">
                      <a16:colId xmlns:a16="http://schemas.microsoft.com/office/drawing/2014/main" val="164817993"/>
                    </a:ext>
                  </a:extLst>
                </a:gridCol>
              </a:tblGrid>
              <a:tr h="616157">
                <a:tc>
                  <a:txBody>
                    <a:bodyPr/>
                    <a:lstStyle/>
                    <a:p>
                      <a:r>
                        <a:rPr lang="en-IE" dirty="0"/>
                        <a:t>Average Length</a:t>
                      </a:r>
                    </a:p>
                  </a:txBody>
                  <a:tcPr/>
                </a:tc>
                <a:tc>
                  <a:txBody>
                    <a:bodyPr/>
                    <a:lstStyle/>
                    <a:p>
                      <a:r>
                        <a:rPr lang="en-IE" dirty="0"/>
                        <a:t>Maximum Length</a:t>
                      </a:r>
                    </a:p>
                  </a:txBody>
                  <a:tcPr/>
                </a:tc>
                <a:tc>
                  <a:txBody>
                    <a:bodyPr/>
                    <a:lstStyle/>
                    <a:p>
                      <a:r>
                        <a:rPr lang="en-IE" dirty="0"/>
                        <a:t>Minimum Length</a:t>
                      </a:r>
                    </a:p>
                  </a:txBody>
                  <a:tcPr/>
                </a:tc>
                <a:tc>
                  <a:txBody>
                    <a:bodyPr/>
                    <a:lstStyle/>
                    <a:p>
                      <a:r>
                        <a:rPr lang="en-US" dirty="0"/>
                        <a:t>% of questions &gt;255 chars</a:t>
                      </a:r>
                      <a:endParaRPr lang="en-IE" dirty="0"/>
                    </a:p>
                  </a:txBody>
                  <a:tcPr/>
                </a:tc>
                <a:extLst>
                  <a:ext uri="{0D108BD9-81ED-4DB2-BD59-A6C34878D82A}">
                    <a16:rowId xmlns:a16="http://schemas.microsoft.com/office/drawing/2014/main" val="2453350853"/>
                  </a:ext>
                </a:extLst>
              </a:tr>
              <a:tr h="273416">
                <a:tc>
                  <a:txBody>
                    <a:bodyPr/>
                    <a:lstStyle/>
                    <a:p>
                      <a:r>
                        <a:rPr lang="en-US" dirty="0"/>
                        <a:t>597</a:t>
                      </a:r>
                      <a:endParaRPr lang="en-IE" dirty="0"/>
                    </a:p>
                  </a:txBody>
                  <a:tcPr/>
                </a:tc>
                <a:tc>
                  <a:txBody>
                    <a:bodyPr/>
                    <a:lstStyle/>
                    <a:p>
                      <a:r>
                        <a:rPr lang="en-IE" dirty="0"/>
                        <a:t>27039</a:t>
                      </a:r>
                    </a:p>
                  </a:txBody>
                  <a:tcPr/>
                </a:tc>
                <a:tc>
                  <a:txBody>
                    <a:bodyPr/>
                    <a:lstStyle/>
                    <a:p>
                      <a:r>
                        <a:rPr lang="en-US" dirty="0"/>
                        <a:t>0</a:t>
                      </a:r>
                      <a:endParaRPr lang="en-IE" dirty="0"/>
                    </a:p>
                  </a:txBody>
                  <a:tcPr/>
                </a:tc>
                <a:tc>
                  <a:txBody>
                    <a:bodyPr/>
                    <a:lstStyle/>
                    <a:p>
                      <a:r>
                        <a:rPr lang="en-IE" dirty="0"/>
                        <a:t>79.01%</a:t>
                      </a:r>
                    </a:p>
                  </a:txBody>
                  <a:tcPr/>
                </a:tc>
                <a:extLst>
                  <a:ext uri="{0D108BD9-81ED-4DB2-BD59-A6C34878D82A}">
                    <a16:rowId xmlns:a16="http://schemas.microsoft.com/office/drawing/2014/main" val="3215548590"/>
                  </a:ext>
                </a:extLst>
              </a:tr>
            </a:tbl>
          </a:graphicData>
        </a:graphic>
      </p:graphicFrame>
      <p:sp>
        <p:nvSpPr>
          <p:cNvPr id="10" name="TextBox 9">
            <a:extLst>
              <a:ext uri="{FF2B5EF4-FFF2-40B4-BE49-F238E27FC236}">
                <a16:creationId xmlns:a16="http://schemas.microsoft.com/office/drawing/2014/main" id="{DFA65844-5753-1EFF-1D9F-0449E68EAF36}"/>
              </a:ext>
            </a:extLst>
          </p:cNvPr>
          <p:cNvSpPr txBox="1"/>
          <p:nvPr/>
        </p:nvSpPr>
        <p:spPr>
          <a:xfrm>
            <a:off x="2713142" y="6515866"/>
            <a:ext cx="5577840" cy="261610"/>
          </a:xfrm>
          <a:prstGeom prst="rect">
            <a:avLst/>
          </a:prstGeom>
          <a:noFill/>
        </p:spPr>
        <p:txBody>
          <a:bodyPr wrap="square" rtlCol="0">
            <a:spAutoFit/>
          </a:bodyPr>
          <a:lstStyle/>
          <a:p>
            <a:r>
              <a:rPr lang="en-US" sz="1100" i="1" dirty="0"/>
              <a:t>Fig 5, distribution of text length from raw dataset (Prendergast, 2023</a:t>
            </a:r>
            <a:r>
              <a:rPr lang="en-US" sz="1100" dirty="0"/>
              <a:t>)</a:t>
            </a:r>
            <a:endParaRPr lang="en-IE" sz="1100" dirty="0"/>
          </a:p>
        </p:txBody>
      </p:sp>
    </p:spTree>
    <p:extLst>
      <p:ext uri="{BB962C8B-B14F-4D97-AF65-F5344CB8AC3E}">
        <p14:creationId xmlns:p14="http://schemas.microsoft.com/office/powerpoint/2010/main" val="3215149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3C016-A109-E771-E4CB-E7430D29C6B1}"/>
              </a:ext>
            </a:extLst>
          </p:cNvPr>
          <p:cNvSpPr>
            <a:spLocks noGrp="1"/>
          </p:cNvSpPr>
          <p:nvPr>
            <p:ph type="title"/>
          </p:nvPr>
        </p:nvSpPr>
        <p:spPr/>
        <p:txBody>
          <a:bodyPr/>
          <a:lstStyle/>
          <a:p>
            <a:r>
              <a:rPr lang="en-US" dirty="0"/>
              <a:t>Domain Adaptation: </a:t>
            </a:r>
            <a:r>
              <a:rPr lang="en-IE" dirty="0"/>
              <a:t>Training </a:t>
            </a:r>
            <a:r>
              <a:rPr lang="en-IE" dirty="0" err="1"/>
              <a:t>DellQA</a:t>
            </a:r>
            <a:endParaRPr lang="en-IE" dirty="0"/>
          </a:p>
        </p:txBody>
      </p:sp>
      <p:sp>
        <p:nvSpPr>
          <p:cNvPr id="5" name="Content Placeholder 4">
            <a:extLst>
              <a:ext uri="{FF2B5EF4-FFF2-40B4-BE49-F238E27FC236}">
                <a16:creationId xmlns:a16="http://schemas.microsoft.com/office/drawing/2014/main" id="{39AF0531-834D-BFFD-B169-900813F3D789}"/>
              </a:ext>
            </a:extLst>
          </p:cNvPr>
          <p:cNvSpPr>
            <a:spLocks noGrp="1"/>
          </p:cNvSpPr>
          <p:nvPr>
            <p:ph idx="1"/>
          </p:nvPr>
        </p:nvSpPr>
        <p:spPr>
          <a:xfrm>
            <a:off x="1097279" y="1845733"/>
            <a:ext cx="6207873" cy="4283761"/>
          </a:xfrm>
        </p:spPr>
        <p:txBody>
          <a:bodyPr>
            <a:normAutofit/>
          </a:bodyPr>
          <a:lstStyle/>
          <a:p>
            <a:pPr marL="0" indent="0">
              <a:buNone/>
            </a:pPr>
            <a:endParaRPr lang="en-IE" dirty="0"/>
          </a:p>
        </p:txBody>
      </p:sp>
      <p:pic>
        <p:nvPicPr>
          <p:cNvPr id="7" name="Picture 2">
            <a:extLst>
              <a:ext uri="{FF2B5EF4-FFF2-40B4-BE49-F238E27FC236}">
                <a16:creationId xmlns:a16="http://schemas.microsoft.com/office/drawing/2014/main" id="{A145956A-D9FA-CD0D-5921-2C4ADE6077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621" y="1845733"/>
            <a:ext cx="10076100" cy="40815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5CE2BA9-05F4-6FAF-270C-EABB5FE35463}"/>
              </a:ext>
            </a:extLst>
          </p:cNvPr>
          <p:cNvSpPr txBox="1"/>
          <p:nvPr/>
        </p:nvSpPr>
        <p:spPr>
          <a:xfrm>
            <a:off x="2256869" y="6432897"/>
            <a:ext cx="4339873" cy="276999"/>
          </a:xfrm>
          <a:prstGeom prst="rect">
            <a:avLst/>
          </a:prstGeom>
          <a:noFill/>
        </p:spPr>
        <p:txBody>
          <a:bodyPr wrap="square" rtlCol="0">
            <a:spAutoFit/>
          </a:bodyPr>
          <a:lstStyle/>
          <a:p>
            <a:r>
              <a:rPr lang="en-US" sz="1200" i="1" dirty="0"/>
              <a:t>Fig 6, Haystack QA Pipeline (Tunstall et al., 2023)</a:t>
            </a:r>
          </a:p>
        </p:txBody>
      </p:sp>
    </p:spTree>
    <p:extLst>
      <p:ext uri="{BB962C8B-B14F-4D97-AF65-F5344CB8AC3E}">
        <p14:creationId xmlns:p14="http://schemas.microsoft.com/office/powerpoint/2010/main" val="804341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CB13D-6505-B476-036F-5AEE19E6196D}"/>
              </a:ext>
            </a:extLst>
          </p:cNvPr>
          <p:cNvSpPr>
            <a:spLocks noGrp="1"/>
          </p:cNvSpPr>
          <p:nvPr>
            <p:ph type="title"/>
          </p:nvPr>
        </p:nvSpPr>
        <p:spPr/>
        <p:txBody>
          <a:bodyPr/>
          <a:lstStyle/>
          <a:p>
            <a:r>
              <a:rPr lang="en-US" dirty="0"/>
              <a:t>Results</a:t>
            </a:r>
            <a:endParaRPr lang="en-IE" dirty="0"/>
          </a:p>
        </p:txBody>
      </p:sp>
      <p:sp>
        <p:nvSpPr>
          <p:cNvPr id="3" name="Content Placeholder 2">
            <a:extLst>
              <a:ext uri="{FF2B5EF4-FFF2-40B4-BE49-F238E27FC236}">
                <a16:creationId xmlns:a16="http://schemas.microsoft.com/office/drawing/2014/main" id="{341602C1-33F5-EE27-1A45-3FC810AA9282}"/>
              </a:ext>
            </a:extLst>
          </p:cNvPr>
          <p:cNvSpPr>
            <a:spLocks noGrp="1"/>
          </p:cNvSpPr>
          <p:nvPr>
            <p:ph idx="1"/>
          </p:nvPr>
        </p:nvSpPr>
        <p:spPr>
          <a:xfrm>
            <a:off x="1097279" y="1845734"/>
            <a:ext cx="9615877" cy="4408310"/>
          </a:xfrm>
        </p:spPr>
        <p:txBody>
          <a:bodyPr>
            <a:normAutofit/>
          </a:bodyPr>
          <a:lstStyle/>
          <a:p>
            <a:pPr>
              <a:buFont typeface="Arial" panose="020B0604020202020204" pitchFamily="34" charset="0"/>
              <a:buChar char="•"/>
            </a:pPr>
            <a:r>
              <a:rPr lang="en-US" dirty="0"/>
              <a:t> 200 entries for </a:t>
            </a:r>
            <a:r>
              <a:rPr lang="en-US" dirty="0" err="1"/>
              <a:t>DellQA</a:t>
            </a:r>
            <a:r>
              <a:rPr lang="en-US" dirty="0"/>
              <a:t>, truncated questions, 197 Answerable and 1 Epoch Training results</a:t>
            </a:r>
          </a:p>
          <a:p>
            <a:pPr algn="l">
              <a:buFont typeface="Arial" panose="020B0604020202020204" pitchFamily="34" charset="0"/>
              <a:buChar char="•"/>
            </a:pPr>
            <a:r>
              <a:rPr lang="en-US" b="1" i="0" dirty="0">
                <a:solidFill>
                  <a:srgbClr val="374151"/>
                </a:solidFill>
                <a:effectLst/>
                <a:latin typeface="Söhne"/>
              </a:rPr>
              <a:t>EM (Exact Match)</a:t>
            </a:r>
            <a:r>
              <a:rPr lang="en-US" b="0" i="0" dirty="0">
                <a:solidFill>
                  <a:srgbClr val="374151"/>
                </a:solidFill>
                <a:effectLst/>
                <a:latin typeface="Söhne"/>
              </a:rPr>
              <a:t>: The model answered </a:t>
            </a:r>
            <a:r>
              <a:rPr lang="en-US" b="1" i="0" dirty="0">
                <a:solidFill>
                  <a:srgbClr val="374151"/>
                </a:solidFill>
                <a:effectLst/>
                <a:latin typeface="Söhne"/>
              </a:rPr>
              <a:t>27.5%</a:t>
            </a:r>
            <a:r>
              <a:rPr lang="en-US" b="0" i="0" dirty="0">
                <a:solidFill>
                  <a:srgbClr val="374151"/>
                </a:solidFill>
                <a:effectLst/>
                <a:latin typeface="Söhne"/>
              </a:rPr>
              <a:t> of the 197 answerable questions with the exact correct answer.</a:t>
            </a:r>
          </a:p>
          <a:p>
            <a:pPr algn="l">
              <a:buFont typeface="Arial" panose="020B0604020202020204" pitchFamily="34" charset="0"/>
              <a:buChar char="•"/>
            </a:pPr>
            <a:r>
              <a:rPr lang="en-US" b="1" i="0" dirty="0">
                <a:solidFill>
                  <a:srgbClr val="374151"/>
                </a:solidFill>
                <a:effectLst/>
                <a:latin typeface="Söhne"/>
              </a:rPr>
              <a:t>F1 Score</a:t>
            </a:r>
            <a:r>
              <a:rPr lang="en-US" b="0" i="0" dirty="0">
                <a:solidFill>
                  <a:srgbClr val="374151"/>
                </a:solidFill>
                <a:effectLst/>
                <a:latin typeface="Söhne"/>
              </a:rPr>
              <a:t>: The F1 score measures a balance between precision (how many of the model's answers were correct) and recall (how many of the correct answers were captured by the model). The F1 score for the model is approximately </a:t>
            </a:r>
            <a:r>
              <a:rPr lang="en-US" b="1" i="0" dirty="0">
                <a:solidFill>
                  <a:srgbClr val="374151"/>
                </a:solidFill>
                <a:effectLst/>
                <a:latin typeface="Söhne"/>
              </a:rPr>
              <a:t>44.76%</a:t>
            </a:r>
            <a:r>
              <a:rPr lang="en-US" b="0" i="0" dirty="0">
                <a:solidFill>
                  <a:srgbClr val="374151"/>
                </a:solidFill>
                <a:effectLst/>
                <a:latin typeface="Söhne"/>
              </a:rPr>
              <a:t>. This suggests that even when the model's answers weren't an exact match, they were often close or partially correct.</a:t>
            </a:r>
          </a:p>
          <a:p>
            <a:pPr algn="l">
              <a:buFont typeface="Arial" panose="020B0604020202020204" pitchFamily="34" charset="0"/>
              <a:buChar char="•"/>
            </a:pPr>
            <a:r>
              <a:rPr lang="en-US" dirty="0">
                <a:solidFill>
                  <a:srgbClr val="374151"/>
                </a:solidFill>
                <a:latin typeface="Söhne"/>
              </a:rPr>
              <a:t>T</a:t>
            </a:r>
            <a:r>
              <a:rPr lang="en-US" b="0" i="0" dirty="0">
                <a:solidFill>
                  <a:srgbClr val="374151"/>
                </a:solidFill>
                <a:effectLst/>
                <a:latin typeface="Söhne"/>
              </a:rPr>
              <a:t>he model's predictions are often close but not exact, as indicated by the F1 scores being higher than the EM scores.</a:t>
            </a:r>
          </a:p>
          <a:p>
            <a:pPr algn="l">
              <a:buFont typeface="Arial" panose="020B0604020202020204" pitchFamily="34" charset="0"/>
              <a:buChar char="•"/>
            </a:pPr>
            <a:r>
              <a:rPr lang="en-US" b="1" dirty="0" err="1">
                <a:solidFill>
                  <a:srgbClr val="374151"/>
                </a:solidFill>
                <a:latin typeface="Söhne"/>
              </a:rPr>
              <a:t>TechQA</a:t>
            </a:r>
            <a:r>
              <a:rPr lang="en-US" b="1" dirty="0">
                <a:solidFill>
                  <a:srgbClr val="374151"/>
                </a:solidFill>
                <a:latin typeface="Söhne"/>
              </a:rPr>
              <a:t> F1 score</a:t>
            </a:r>
            <a:r>
              <a:rPr lang="en-US" dirty="0">
                <a:solidFill>
                  <a:srgbClr val="374151"/>
                </a:solidFill>
                <a:latin typeface="Söhne"/>
              </a:rPr>
              <a:t>: </a:t>
            </a:r>
            <a:r>
              <a:rPr lang="en-IE" dirty="0"/>
              <a:t>54.05%</a:t>
            </a:r>
            <a:endParaRPr lang="en-US" b="0" i="0" dirty="0">
              <a:solidFill>
                <a:srgbClr val="374151"/>
              </a:solidFill>
              <a:effectLst/>
              <a:latin typeface="Söhne"/>
            </a:endParaRPr>
          </a:p>
          <a:p>
            <a:pPr>
              <a:buFont typeface="Arial" panose="020B0604020202020204" pitchFamily="34" charset="0"/>
              <a:buChar char="•"/>
            </a:pPr>
            <a:endParaRPr lang="en-US" dirty="0"/>
          </a:p>
          <a:p>
            <a:pPr marL="0" indent="0">
              <a:buNone/>
            </a:pPr>
            <a:endParaRPr lang="en-IE" dirty="0"/>
          </a:p>
        </p:txBody>
      </p:sp>
    </p:spTree>
    <p:extLst>
      <p:ext uri="{BB962C8B-B14F-4D97-AF65-F5344CB8AC3E}">
        <p14:creationId xmlns:p14="http://schemas.microsoft.com/office/powerpoint/2010/main" val="3619352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1245-68A8-0A9A-B1B2-D04E7D7A7173}"/>
              </a:ext>
            </a:extLst>
          </p:cNvPr>
          <p:cNvSpPr>
            <a:spLocks noGrp="1"/>
          </p:cNvSpPr>
          <p:nvPr>
            <p:ph type="title"/>
          </p:nvPr>
        </p:nvSpPr>
        <p:spPr/>
        <p:txBody>
          <a:bodyPr/>
          <a:lstStyle/>
          <a:p>
            <a:r>
              <a:rPr lang="en-US" dirty="0"/>
              <a:t>Discussion</a:t>
            </a:r>
            <a:endParaRPr lang="en-IE" dirty="0"/>
          </a:p>
        </p:txBody>
      </p:sp>
      <p:sp>
        <p:nvSpPr>
          <p:cNvPr id="3" name="Content Placeholder 2">
            <a:extLst>
              <a:ext uri="{FF2B5EF4-FFF2-40B4-BE49-F238E27FC236}">
                <a16:creationId xmlns:a16="http://schemas.microsoft.com/office/drawing/2014/main" id="{C5C9188F-6DB6-43D5-9F2B-CB671D439EB5}"/>
              </a:ext>
            </a:extLst>
          </p:cNvPr>
          <p:cNvSpPr>
            <a:spLocks noGrp="1"/>
          </p:cNvSpPr>
          <p:nvPr>
            <p:ph idx="1"/>
          </p:nvPr>
        </p:nvSpPr>
        <p:spPr/>
        <p:txBody>
          <a:bodyPr>
            <a:normAutofit/>
          </a:bodyPr>
          <a:lstStyle/>
          <a:p>
            <a:pPr>
              <a:buFont typeface="Arial" panose="020B0604020202020204" pitchFamily="34" charset="0"/>
              <a:buChar char="•"/>
            </a:pPr>
            <a:r>
              <a:rPr lang="en-US" dirty="0"/>
              <a:t> There are few publicly available closed-domain datasets– and was only one currently for IT support (Yu et al., 2020). We want to contribute to the field by creating a second IT support QA dataset, </a:t>
            </a:r>
            <a:r>
              <a:rPr lang="en-US" dirty="0" err="1"/>
              <a:t>DellQA</a:t>
            </a:r>
            <a:r>
              <a:rPr lang="en-US" dirty="0"/>
              <a:t>.</a:t>
            </a:r>
          </a:p>
          <a:p>
            <a:pPr>
              <a:buFont typeface="Arial" panose="020B0604020202020204" pitchFamily="34" charset="0"/>
              <a:buChar char="•"/>
            </a:pPr>
            <a:r>
              <a:rPr lang="en-US" dirty="0"/>
              <a:t> This study used open-source tools to create a custom closed-domain dataset to train a QA model.</a:t>
            </a:r>
          </a:p>
          <a:p>
            <a:pPr>
              <a:buFont typeface="Arial" panose="020B0604020202020204" pitchFamily="34" charset="0"/>
              <a:buChar char="•"/>
            </a:pPr>
            <a:r>
              <a:rPr lang="en-US" dirty="0"/>
              <a:t>Originally attempted to use kb articles, but by scraping data from Dell’s community forum got real-world questions and answers that </a:t>
            </a:r>
            <a:r>
              <a:rPr lang="en-US" i="1" dirty="0"/>
              <a:t>may </a:t>
            </a:r>
            <a:r>
              <a:rPr lang="en-US" dirty="0"/>
              <a:t>contain “reasoning”. </a:t>
            </a:r>
          </a:p>
          <a:p>
            <a:pPr>
              <a:buFont typeface="Arial" panose="020B0604020202020204" pitchFamily="34" charset="0"/>
              <a:buChar char="•"/>
            </a:pPr>
            <a:r>
              <a:rPr lang="en-US" dirty="0"/>
              <a:t> Haystack annotation tool limitations could be better addressed (not truncate long questions).</a:t>
            </a:r>
          </a:p>
          <a:p>
            <a:pPr>
              <a:buFont typeface="Arial" panose="020B0604020202020204" pitchFamily="34" charset="0"/>
              <a:buChar char="•"/>
            </a:pPr>
            <a:r>
              <a:rPr lang="en-US" dirty="0"/>
              <a:t> While </a:t>
            </a:r>
            <a:r>
              <a:rPr lang="en-US" dirty="0" err="1"/>
              <a:t>DellQA</a:t>
            </a:r>
            <a:r>
              <a:rPr lang="en-US" dirty="0"/>
              <a:t> is small, it is in-line with real-world creation of closed-domain QA.</a:t>
            </a:r>
          </a:p>
          <a:p>
            <a:pPr>
              <a:buFont typeface="Arial" panose="020B0604020202020204" pitchFamily="34" charset="0"/>
              <a:buChar char="•"/>
            </a:pPr>
            <a:r>
              <a:rPr lang="en-US" dirty="0"/>
              <a:t> Th</a:t>
            </a:r>
            <a:r>
              <a:rPr lang="en-US" b="0" i="0" dirty="0">
                <a:solidFill>
                  <a:srgbClr val="374151"/>
                </a:solidFill>
                <a:effectLst/>
                <a:latin typeface="Söhne"/>
              </a:rPr>
              <a:t>e exact match rates for textual answers could be improved by training on more epochs or on larger set of question-answer pairs.</a:t>
            </a:r>
          </a:p>
          <a:p>
            <a:pPr>
              <a:buFont typeface="Arial" panose="020B0604020202020204" pitchFamily="34" charset="0"/>
              <a:buChar char="•"/>
            </a:pPr>
            <a:endParaRPr lang="en-IE" dirty="0"/>
          </a:p>
        </p:txBody>
      </p:sp>
    </p:spTree>
    <p:extLst>
      <p:ext uri="{BB962C8B-B14F-4D97-AF65-F5344CB8AC3E}">
        <p14:creationId xmlns:p14="http://schemas.microsoft.com/office/powerpoint/2010/main" val="877471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9CDD9-59E7-DB41-CA92-6385207FCB26}"/>
              </a:ext>
            </a:extLst>
          </p:cNvPr>
          <p:cNvSpPr>
            <a:spLocks noGrp="1"/>
          </p:cNvSpPr>
          <p:nvPr>
            <p:ph type="title"/>
          </p:nvPr>
        </p:nvSpPr>
        <p:spPr/>
        <p:txBody>
          <a:bodyPr/>
          <a:lstStyle/>
          <a:p>
            <a:r>
              <a:rPr lang="en-US" dirty="0"/>
              <a:t>Conclusion</a:t>
            </a:r>
            <a:endParaRPr lang="en-IE" dirty="0"/>
          </a:p>
        </p:txBody>
      </p:sp>
      <p:sp>
        <p:nvSpPr>
          <p:cNvPr id="3" name="Content Placeholder 2">
            <a:extLst>
              <a:ext uri="{FF2B5EF4-FFF2-40B4-BE49-F238E27FC236}">
                <a16:creationId xmlns:a16="http://schemas.microsoft.com/office/drawing/2014/main" id="{66C12636-A520-9375-3663-BE783445FF72}"/>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dirty="0"/>
              <a:t> Deploying QA System in the world can be tricky</a:t>
            </a:r>
          </a:p>
          <a:p>
            <a:pPr>
              <a:buFont typeface="Arial" panose="020B0604020202020204" pitchFamily="34" charset="0"/>
              <a:buChar char="•"/>
            </a:pPr>
            <a:r>
              <a:rPr lang="en-US" dirty="0"/>
              <a:t>The best QA model performance is obtained when the datasets are the same for both finetuning and prediction. </a:t>
            </a:r>
          </a:p>
          <a:p>
            <a:pPr>
              <a:buFont typeface="Arial" panose="020B0604020202020204" pitchFamily="34" charset="0"/>
              <a:buChar char="•"/>
            </a:pPr>
            <a:r>
              <a:rPr lang="en-US" dirty="0"/>
              <a:t>Addressing the scarcity of closed-domain QA datasets for IT support by creating </a:t>
            </a:r>
            <a:r>
              <a:rPr lang="en-US" dirty="0" err="1"/>
              <a:t>DellQA</a:t>
            </a:r>
            <a:r>
              <a:rPr lang="en-US" dirty="0"/>
              <a:t>.</a:t>
            </a:r>
          </a:p>
          <a:p>
            <a:pPr>
              <a:buFont typeface="Arial" panose="020B0604020202020204" pitchFamily="34" charset="0"/>
              <a:buChar char="•"/>
            </a:pPr>
            <a:r>
              <a:rPr lang="en-US" dirty="0"/>
              <a:t>Fine-tuned </a:t>
            </a:r>
            <a:r>
              <a:rPr lang="en-US" dirty="0" err="1"/>
              <a:t>DellQA</a:t>
            </a:r>
            <a:r>
              <a:rPr lang="en-US" dirty="0"/>
              <a:t> model using a two-step transfer learning process demonstrates the feasibility of domain adaptation for IT support using open-source tools.</a:t>
            </a:r>
          </a:p>
          <a:p>
            <a:pPr>
              <a:buFont typeface="Arial" panose="020B0604020202020204" pitchFamily="34" charset="0"/>
              <a:buChar char="•"/>
            </a:pPr>
            <a:r>
              <a:rPr lang="en-US" dirty="0"/>
              <a:t>GitHub page: </a:t>
            </a:r>
            <a:r>
              <a:rPr lang="en-US" dirty="0">
                <a:hlinkClick r:id="rId3"/>
              </a:rPr>
              <a:t>https://github.com/c123ian/Dell_QA</a:t>
            </a:r>
            <a:r>
              <a:rPr lang="en-US" dirty="0"/>
              <a:t>   </a:t>
            </a:r>
          </a:p>
          <a:p>
            <a:pPr>
              <a:buFont typeface="Arial" panose="020B0604020202020204" pitchFamily="34" charset="0"/>
              <a:buChar char="•"/>
            </a:pPr>
            <a:endParaRPr lang="en-US" dirty="0"/>
          </a:p>
          <a:p>
            <a:pPr marL="0" indent="0">
              <a:buNone/>
            </a:pPr>
            <a:r>
              <a:rPr lang="en-US" dirty="0"/>
              <a:t>Future Work: </a:t>
            </a:r>
          </a:p>
          <a:p>
            <a:pPr>
              <a:buFont typeface="Arial" panose="020B0604020202020204" pitchFamily="34" charset="0"/>
              <a:buChar char="•"/>
            </a:pPr>
            <a:r>
              <a:rPr lang="en-US" dirty="0"/>
              <a:t> Address question limit (pending PR with Haystack or create another work-around)</a:t>
            </a:r>
          </a:p>
          <a:p>
            <a:pPr>
              <a:buFont typeface="Arial" panose="020B0604020202020204" pitchFamily="34" charset="0"/>
              <a:buChar char="•"/>
            </a:pPr>
            <a:r>
              <a:rPr lang="en-US" dirty="0"/>
              <a:t> Create a larger </a:t>
            </a:r>
            <a:r>
              <a:rPr lang="en-US" dirty="0" err="1"/>
              <a:t>DellQA</a:t>
            </a:r>
            <a:r>
              <a:rPr lang="en-US" dirty="0"/>
              <a:t> dataset using raw dataset.</a:t>
            </a:r>
          </a:p>
          <a:p>
            <a:pPr>
              <a:buFont typeface="Arial" panose="020B0604020202020204" pitchFamily="34" charset="0"/>
              <a:buChar char="•"/>
            </a:pPr>
            <a:r>
              <a:rPr lang="en-US" dirty="0"/>
              <a:t> Generative QA: RAG</a:t>
            </a:r>
          </a:p>
          <a:p>
            <a:pPr marL="0" indent="0">
              <a:buNone/>
            </a:pPr>
            <a:endParaRPr lang="en-IE" dirty="0"/>
          </a:p>
        </p:txBody>
      </p:sp>
    </p:spTree>
    <p:extLst>
      <p:ext uri="{BB962C8B-B14F-4D97-AF65-F5344CB8AC3E}">
        <p14:creationId xmlns:p14="http://schemas.microsoft.com/office/powerpoint/2010/main" val="3543765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5FA2-0F2B-F9A1-CA28-25D6488A39A2}"/>
              </a:ext>
            </a:extLst>
          </p:cNvPr>
          <p:cNvSpPr>
            <a:spLocks noGrp="1"/>
          </p:cNvSpPr>
          <p:nvPr>
            <p:ph type="title"/>
          </p:nvPr>
        </p:nvSpPr>
        <p:spPr/>
        <p:txBody>
          <a:bodyPr/>
          <a:lstStyle/>
          <a:p>
            <a:r>
              <a:rPr lang="en-US" dirty="0"/>
              <a:t>Thank you!</a:t>
            </a:r>
            <a:endParaRPr lang="en-IE" dirty="0"/>
          </a:p>
        </p:txBody>
      </p:sp>
      <p:sp>
        <p:nvSpPr>
          <p:cNvPr id="3" name="Content Placeholder 2">
            <a:extLst>
              <a:ext uri="{FF2B5EF4-FFF2-40B4-BE49-F238E27FC236}">
                <a16:creationId xmlns:a16="http://schemas.microsoft.com/office/drawing/2014/main" id="{4B886992-2F06-BDD3-B2B1-98A853E220EA}"/>
              </a:ext>
            </a:extLst>
          </p:cNvPr>
          <p:cNvSpPr>
            <a:spLocks noGrp="1"/>
          </p:cNvSpPr>
          <p:nvPr>
            <p:ph idx="1"/>
          </p:nvPr>
        </p:nvSpPr>
        <p:spPr/>
        <p:txBody>
          <a:bodyPr/>
          <a:lstStyle/>
          <a:p>
            <a:endParaRPr lang="en-US" dirty="0"/>
          </a:p>
          <a:p>
            <a:endParaRPr lang="en-IE" dirty="0"/>
          </a:p>
          <a:p>
            <a:pPr algn="ctr"/>
            <a:r>
              <a:rPr lang="en-IE" b="0" i="0" dirty="0">
                <a:solidFill>
                  <a:srgbClr val="1F1F1F"/>
                </a:solidFill>
                <a:effectLst/>
                <a:latin typeface="Google Sans"/>
              </a:rPr>
              <a:t>cian.prendergast23@mail.dcu.ie</a:t>
            </a:r>
          </a:p>
          <a:p>
            <a:br>
              <a:rPr lang="en-IE" dirty="0"/>
            </a:br>
            <a:endParaRPr lang="en-IE" dirty="0"/>
          </a:p>
        </p:txBody>
      </p:sp>
    </p:spTree>
    <p:extLst>
      <p:ext uri="{BB962C8B-B14F-4D97-AF65-F5344CB8AC3E}">
        <p14:creationId xmlns:p14="http://schemas.microsoft.com/office/powerpoint/2010/main" val="119679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F741A-BD1A-3A4E-6176-9964EDBB7D20}"/>
              </a:ext>
            </a:extLst>
          </p:cNvPr>
          <p:cNvSpPr>
            <a:spLocks noGrp="1"/>
          </p:cNvSpPr>
          <p:nvPr>
            <p:ph type="title"/>
          </p:nvPr>
        </p:nvSpPr>
        <p:spPr/>
        <p:txBody>
          <a:bodyPr/>
          <a:lstStyle/>
          <a:p>
            <a:r>
              <a:rPr lang="en-US" dirty="0"/>
              <a:t>Overview:</a:t>
            </a:r>
            <a:endParaRPr lang="en-IE" dirty="0"/>
          </a:p>
        </p:txBody>
      </p:sp>
      <p:sp>
        <p:nvSpPr>
          <p:cNvPr id="3" name="Content Placeholder 2">
            <a:extLst>
              <a:ext uri="{FF2B5EF4-FFF2-40B4-BE49-F238E27FC236}">
                <a16:creationId xmlns:a16="http://schemas.microsoft.com/office/drawing/2014/main" id="{447A5EFE-B0B7-5FF5-7FD5-3200C0C44990}"/>
              </a:ext>
            </a:extLst>
          </p:cNvPr>
          <p:cNvSpPr>
            <a:spLocks noGrp="1"/>
          </p:cNvSpPr>
          <p:nvPr>
            <p:ph idx="1"/>
          </p:nvPr>
        </p:nvSpPr>
        <p:spPr>
          <a:xfrm>
            <a:off x="1097281" y="1845734"/>
            <a:ext cx="5708468" cy="4023360"/>
          </a:xfrm>
        </p:spPr>
        <p:txBody>
          <a:bodyPr>
            <a:normAutofit/>
          </a:bodyPr>
          <a:lstStyle/>
          <a:p>
            <a:pPr marL="457200" indent="-457200">
              <a:buFont typeface="+mj-lt"/>
              <a:buAutoNum type="arabicPeriod"/>
            </a:pPr>
            <a:r>
              <a:rPr lang="en-IE" dirty="0"/>
              <a:t>QA</a:t>
            </a:r>
          </a:p>
          <a:p>
            <a:pPr marL="457200" indent="-457200">
              <a:buFont typeface="+mj-lt"/>
              <a:buAutoNum type="arabicPeriod"/>
            </a:pPr>
            <a:r>
              <a:rPr lang="en-IE" dirty="0" err="1"/>
              <a:t>SQuAD</a:t>
            </a:r>
            <a:endParaRPr lang="en-IE" dirty="0"/>
          </a:p>
          <a:p>
            <a:pPr marL="457200" indent="-457200">
              <a:buFont typeface="+mj-lt"/>
              <a:buAutoNum type="arabicPeriod"/>
            </a:pPr>
            <a:r>
              <a:rPr lang="en-IE" dirty="0" err="1"/>
              <a:t>TechQA</a:t>
            </a:r>
            <a:endParaRPr lang="en-IE" dirty="0"/>
          </a:p>
          <a:p>
            <a:pPr marL="457200" indent="-457200">
              <a:buFont typeface="+mj-lt"/>
              <a:buAutoNum type="arabicPeriod"/>
            </a:pPr>
            <a:r>
              <a:rPr lang="en-IE" dirty="0" err="1"/>
              <a:t>DellQA</a:t>
            </a:r>
            <a:r>
              <a:rPr lang="en-IE" dirty="0"/>
              <a:t> </a:t>
            </a:r>
          </a:p>
          <a:p>
            <a:pPr marL="749808" lvl="1" indent="-457200">
              <a:buFont typeface="+mj-lt"/>
              <a:buAutoNum type="arabicPeriod"/>
            </a:pPr>
            <a:r>
              <a:rPr lang="en-IE" dirty="0"/>
              <a:t>Data Collection</a:t>
            </a:r>
          </a:p>
          <a:p>
            <a:pPr marL="749808" lvl="1" indent="-457200">
              <a:buFont typeface="+mj-lt"/>
              <a:buAutoNum type="arabicPeriod"/>
            </a:pPr>
            <a:r>
              <a:rPr lang="en-IE" dirty="0"/>
              <a:t>Domain Adaptation</a:t>
            </a:r>
          </a:p>
          <a:p>
            <a:pPr marL="457200" indent="-457200">
              <a:buFont typeface="+mj-lt"/>
              <a:buAutoNum type="arabicPeriod"/>
            </a:pPr>
            <a:r>
              <a:rPr lang="en-IE" dirty="0"/>
              <a:t>Results</a:t>
            </a:r>
          </a:p>
          <a:p>
            <a:pPr marL="457200" indent="-457200">
              <a:buFont typeface="+mj-lt"/>
              <a:buAutoNum type="arabicPeriod"/>
            </a:pPr>
            <a:r>
              <a:rPr lang="en-IE" dirty="0"/>
              <a:t>Discussion</a:t>
            </a:r>
          </a:p>
          <a:p>
            <a:pPr marL="457200" indent="-457200">
              <a:buFont typeface="+mj-lt"/>
              <a:buAutoNum type="arabicPeriod"/>
            </a:pPr>
            <a:r>
              <a:rPr lang="en-IE" dirty="0"/>
              <a:t>Conclusion</a:t>
            </a:r>
          </a:p>
          <a:p>
            <a:pPr marL="0" indent="0">
              <a:buNone/>
            </a:pPr>
            <a:endParaRPr lang="en-IE" dirty="0"/>
          </a:p>
          <a:p>
            <a:pPr marL="749808" lvl="1" indent="-457200">
              <a:buFont typeface="+mj-lt"/>
              <a:buAutoNum type="arabicPeriod"/>
            </a:pPr>
            <a:endParaRPr lang="en-IE" dirty="0"/>
          </a:p>
          <a:p>
            <a:pPr marL="749808" lvl="1" indent="-457200">
              <a:buFont typeface="+mj-lt"/>
              <a:buAutoNum type="arabicPeriod"/>
            </a:pPr>
            <a:endParaRPr lang="en-IE" dirty="0"/>
          </a:p>
          <a:p>
            <a:pPr marL="749808" lvl="1" indent="-457200">
              <a:buFont typeface="+mj-lt"/>
              <a:buAutoNum type="arabicPeriod"/>
            </a:pPr>
            <a:endParaRPr lang="en-IE" dirty="0"/>
          </a:p>
          <a:p>
            <a:pPr marL="749808" lvl="1" indent="-457200">
              <a:buFont typeface="+mj-lt"/>
              <a:buAutoNum type="arabicPeriod"/>
            </a:pPr>
            <a:endParaRPr lang="en-IE" dirty="0"/>
          </a:p>
          <a:p>
            <a:pPr marL="0" indent="0">
              <a:buNone/>
            </a:pPr>
            <a:endParaRPr lang="en-IE" dirty="0"/>
          </a:p>
        </p:txBody>
      </p:sp>
    </p:spTree>
    <p:extLst>
      <p:ext uri="{BB962C8B-B14F-4D97-AF65-F5344CB8AC3E}">
        <p14:creationId xmlns:p14="http://schemas.microsoft.com/office/powerpoint/2010/main" val="3408196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41387-05AD-3953-7D0D-67C92C901910}"/>
              </a:ext>
            </a:extLst>
          </p:cNvPr>
          <p:cNvSpPr>
            <a:spLocks noGrp="1"/>
          </p:cNvSpPr>
          <p:nvPr>
            <p:ph type="title"/>
          </p:nvPr>
        </p:nvSpPr>
        <p:spPr/>
        <p:txBody>
          <a:bodyPr/>
          <a:lstStyle/>
          <a:p>
            <a:r>
              <a:rPr lang="en-US" dirty="0"/>
              <a:t>Question and Answering (QA)</a:t>
            </a:r>
            <a:endParaRPr lang="en-IE" dirty="0"/>
          </a:p>
        </p:txBody>
      </p:sp>
      <p:sp>
        <p:nvSpPr>
          <p:cNvPr id="3" name="Content Placeholder 2">
            <a:extLst>
              <a:ext uri="{FF2B5EF4-FFF2-40B4-BE49-F238E27FC236}">
                <a16:creationId xmlns:a16="http://schemas.microsoft.com/office/drawing/2014/main" id="{4BBAE57B-1E42-7A96-5FD8-442D915EB514}"/>
              </a:ext>
            </a:extLst>
          </p:cNvPr>
          <p:cNvSpPr>
            <a:spLocks noGrp="1"/>
          </p:cNvSpPr>
          <p:nvPr>
            <p:ph idx="1"/>
          </p:nvPr>
        </p:nvSpPr>
        <p:spPr/>
        <p:txBody>
          <a:bodyPr/>
          <a:lstStyle/>
          <a:p>
            <a:pPr>
              <a:buFont typeface="Arial" panose="020B0604020202020204" pitchFamily="34" charset="0"/>
              <a:buChar char="•"/>
            </a:pPr>
            <a:r>
              <a:rPr lang="en-US" dirty="0"/>
              <a:t>IT support is a key element of a successful technology company, but it can be </a:t>
            </a:r>
            <a:r>
              <a:rPr lang="en-US" dirty="0" err="1"/>
              <a:t>timeconsuming</a:t>
            </a:r>
            <a:r>
              <a:rPr lang="en-US" dirty="0"/>
              <a:t> and expensive to provide timely and helpful responses to so many customers and products (Yu et al., 2020).</a:t>
            </a:r>
          </a:p>
          <a:p>
            <a:pPr>
              <a:buFont typeface="Arial" panose="020B0604020202020204" pitchFamily="34" charset="0"/>
              <a:buChar char="•"/>
            </a:pPr>
            <a:r>
              <a:rPr lang="en-US" dirty="0"/>
              <a:t>Dell Technologies has a vast community, answering questions posted on the community IT support forum. But it can be difficult to search and retrieve known solutions. </a:t>
            </a:r>
          </a:p>
          <a:p>
            <a:pPr>
              <a:buFont typeface="Arial" panose="020B0604020202020204" pitchFamily="34" charset="0"/>
              <a:buChar char="•"/>
            </a:pPr>
            <a:r>
              <a:rPr lang="en-US" dirty="0"/>
              <a:t>Question and Answering (QA) systems are a form of machine learning comprehension which extract relevant information (answers) from documents based on a prompt (question).</a:t>
            </a:r>
          </a:p>
          <a:p>
            <a:endParaRPr lang="en-IE" dirty="0"/>
          </a:p>
        </p:txBody>
      </p:sp>
    </p:spTree>
    <p:extLst>
      <p:ext uri="{BB962C8B-B14F-4D97-AF65-F5344CB8AC3E}">
        <p14:creationId xmlns:p14="http://schemas.microsoft.com/office/powerpoint/2010/main" val="585218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F741A-BD1A-3A4E-6176-9964EDBB7D20}"/>
              </a:ext>
            </a:extLst>
          </p:cNvPr>
          <p:cNvSpPr>
            <a:spLocks noGrp="1"/>
          </p:cNvSpPr>
          <p:nvPr>
            <p:ph type="title"/>
          </p:nvPr>
        </p:nvSpPr>
        <p:spPr/>
        <p:txBody>
          <a:bodyPr/>
          <a:lstStyle/>
          <a:p>
            <a:r>
              <a:rPr lang="en-US" dirty="0" err="1"/>
              <a:t>SQuAD</a:t>
            </a:r>
            <a:r>
              <a:rPr lang="en-US" dirty="0"/>
              <a:t> (open-domain)</a:t>
            </a:r>
            <a:endParaRPr lang="en-IE" dirty="0"/>
          </a:p>
        </p:txBody>
      </p:sp>
      <p:sp>
        <p:nvSpPr>
          <p:cNvPr id="3" name="Content Placeholder 2">
            <a:extLst>
              <a:ext uri="{FF2B5EF4-FFF2-40B4-BE49-F238E27FC236}">
                <a16:creationId xmlns:a16="http://schemas.microsoft.com/office/drawing/2014/main" id="{447A5EFE-B0B7-5FF5-7FD5-3200C0C44990}"/>
              </a:ext>
            </a:extLst>
          </p:cNvPr>
          <p:cNvSpPr>
            <a:spLocks noGrp="1"/>
          </p:cNvSpPr>
          <p:nvPr>
            <p:ph idx="1"/>
          </p:nvPr>
        </p:nvSpPr>
        <p:spPr>
          <a:xfrm>
            <a:off x="1097280" y="1785123"/>
            <a:ext cx="6099933" cy="4438695"/>
          </a:xfrm>
        </p:spPr>
        <p:txBody>
          <a:bodyPr>
            <a:normAutofit/>
          </a:bodyPr>
          <a:lstStyle/>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IE" dirty="0"/>
          </a:p>
          <a:p>
            <a:pPr marL="0" indent="0">
              <a:buNone/>
            </a:pPr>
            <a:endParaRPr lang="en-IE" dirty="0"/>
          </a:p>
        </p:txBody>
      </p:sp>
      <p:pic>
        <p:nvPicPr>
          <p:cNvPr id="5" name="Picture 2" descr="SQuAD Schema">
            <a:extLst>
              <a:ext uri="{FF2B5EF4-FFF2-40B4-BE49-F238E27FC236}">
                <a16:creationId xmlns:a16="http://schemas.microsoft.com/office/drawing/2014/main" id="{EA5DB856-B74A-C14E-41B7-1F8F15B35C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5259" y="1737359"/>
            <a:ext cx="4714541" cy="45590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6763B8C-0E69-FF63-1459-F657D2D07AFA}"/>
              </a:ext>
            </a:extLst>
          </p:cNvPr>
          <p:cNvPicPr>
            <a:picLocks noChangeAspect="1"/>
          </p:cNvPicPr>
          <p:nvPr/>
        </p:nvPicPr>
        <p:blipFill>
          <a:blip r:embed="rId4"/>
          <a:stretch>
            <a:fillRect/>
          </a:stretch>
        </p:blipFill>
        <p:spPr>
          <a:xfrm>
            <a:off x="969234" y="2047640"/>
            <a:ext cx="3917492" cy="3092757"/>
          </a:xfrm>
          <a:prstGeom prst="rect">
            <a:avLst/>
          </a:prstGeom>
        </p:spPr>
      </p:pic>
      <p:sp>
        <p:nvSpPr>
          <p:cNvPr id="10" name="TextBox 9">
            <a:extLst>
              <a:ext uri="{FF2B5EF4-FFF2-40B4-BE49-F238E27FC236}">
                <a16:creationId xmlns:a16="http://schemas.microsoft.com/office/drawing/2014/main" id="{DE589E06-9BEC-ABA6-6A9E-28051FB53AF8}"/>
              </a:ext>
            </a:extLst>
          </p:cNvPr>
          <p:cNvSpPr txBox="1"/>
          <p:nvPr/>
        </p:nvSpPr>
        <p:spPr>
          <a:xfrm>
            <a:off x="7325258" y="6486336"/>
            <a:ext cx="4339873" cy="276999"/>
          </a:xfrm>
          <a:prstGeom prst="rect">
            <a:avLst/>
          </a:prstGeom>
          <a:noFill/>
        </p:spPr>
        <p:txBody>
          <a:bodyPr wrap="square" rtlCol="0">
            <a:spAutoFit/>
          </a:bodyPr>
          <a:lstStyle/>
          <a:p>
            <a:r>
              <a:rPr lang="en-US" sz="1200" i="1" dirty="0"/>
              <a:t>Fig 1, </a:t>
            </a:r>
            <a:r>
              <a:rPr lang="en-US" sz="1200" i="1" dirty="0" err="1"/>
              <a:t>SQuAD</a:t>
            </a:r>
            <a:r>
              <a:rPr lang="en-US" sz="1200" i="1" dirty="0"/>
              <a:t> format  (Tunstall et al., 2023)</a:t>
            </a:r>
          </a:p>
        </p:txBody>
      </p:sp>
    </p:spTree>
    <p:extLst>
      <p:ext uri="{BB962C8B-B14F-4D97-AF65-F5344CB8AC3E}">
        <p14:creationId xmlns:p14="http://schemas.microsoft.com/office/powerpoint/2010/main" val="320084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3389F-E15F-C863-8648-C4D2A5BDA3A2}"/>
              </a:ext>
            </a:extLst>
          </p:cNvPr>
          <p:cNvSpPr>
            <a:spLocks noGrp="1"/>
          </p:cNvSpPr>
          <p:nvPr>
            <p:ph type="title"/>
          </p:nvPr>
        </p:nvSpPr>
        <p:spPr>
          <a:xfrm>
            <a:off x="1097280" y="246409"/>
            <a:ext cx="10058400" cy="1450757"/>
          </a:xfrm>
        </p:spPr>
        <p:txBody>
          <a:bodyPr/>
          <a:lstStyle/>
          <a:p>
            <a:r>
              <a:rPr lang="en-IE" dirty="0" err="1"/>
              <a:t>TechQA</a:t>
            </a:r>
            <a:r>
              <a:rPr lang="en-IE" dirty="0"/>
              <a:t> (closed-domain)</a:t>
            </a:r>
          </a:p>
        </p:txBody>
      </p:sp>
      <p:sp>
        <p:nvSpPr>
          <p:cNvPr id="3" name="Content Placeholder 2">
            <a:extLst>
              <a:ext uri="{FF2B5EF4-FFF2-40B4-BE49-F238E27FC236}">
                <a16:creationId xmlns:a16="http://schemas.microsoft.com/office/drawing/2014/main" id="{0BA0C62D-1916-BF84-BA0F-1578376BE231}"/>
              </a:ext>
            </a:extLst>
          </p:cNvPr>
          <p:cNvSpPr>
            <a:spLocks noGrp="1"/>
          </p:cNvSpPr>
          <p:nvPr>
            <p:ph idx="1"/>
          </p:nvPr>
        </p:nvSpPr>
        <p:spPr>
          <a:xfrm>
            <a:off x="1097280" y="1845734"/>
            <a:ext cx="3344092" cy="4253615"/>
          </a:xfrm>
        </p:spPr>
        <p:txBody>
          <a:bodyPr>
            <a:normAutofit/>
          </a:bodyPr>
          <a:lstStyle/>
          <a:p>
            <a:pPr>
              <a:buFont typeface="Arial" panose="020B0604020202020204" pitchFamily="34" charset="0"/>
              <a:buChar char="•"/>
            </a:pPr>
            <a:endParaRPr lang="en-IE" dirty="0"/>
          </a:p>
          <a:p>
            <a:pPr>
              <a:buFont typeface="Arial" panose="020B0604020202020204" pitchFamily="34" charset="0"/>
              <a:buChar char="•"/>
            </a:pPr>
            <a:endParaRPr lang="en-IE" dirty="0"/>
          </a:p>
        </p:txBody>
      </p:sp>
      <p:pic>
        <p:nvPicPr>
          <p:cNvPr id="4" name="Content Placeholder 8">
            <a:extLst>
              <a:ext uri="{FF2B5EF4-FFF2-40B4-BE49-F238E27FC236}">
                <a16:creationId xmlns:a16="http://schemas.microsoft.com/office/drawing/2014/main" id="{C76116DD-F5CC-1345-6DA4-EE58F4C9B78F}"/>
              </a:ext>
            </a:extLst>
          </p:cNvPr>
          <p:cNvPicPr>
            <a:picLocks noChangeAspect="1"/>
          </p:cNvPicPr>
          <p:nvPr/>
        </p:nvPicPr>
        <p:blipFill>
          <a:blip r:embed="rId3"/>
          <a:stretch>
            <a:fillRect/>
          </a:stretch>
        </p:blipFill>
        <p:spPr>
          <a:xfrm>
            <a:off x="3612444" y="1845733"/>
            <a:ext cx="7843681" cy="4447367"/>
          </a:xfrm>
          <a:prstGeom prst="rect">
            <a:avLst/>
          </a:prstGeom>
        </p:spPr>
      </p:pic>
      <p:sp>
        <p:nvSpPr>
          <p:cNvPr id="6" name="TextBox 5">
            <a:extLst>
              <a:ext uri="{FF2B5EF4-FFF2-40B4-BE49-F238E27FC236}">
                <a16:creationId xmlns:a16="http://schemas.microsoft.com/office/drawing/2014/main" id="{BC6874E4-78F0-A282-A157-C1C4D91E70BE}"/>
              </a:ext>
            </a:extLst>
          </p:cNvPr>
          <p:cNvSpPr txBox="1"/>
          <p:nvPr/>
        </p:nvSpPr>
        <p:spPr>
          <a:xfrm>
            <a:off x="564444" y="2120458"/>
            <a:ext cx="3048000" cy="2862322"/>
          </a:xfrm>
          <a:prstGeom prst="rect">
            <a:avLst/>
          </a:prstGeom>
          <a:noFill/>
        </p:spPr>
        <p:txBody>
          <a:bodyPr wrap="square">
            <a:spAutoFit/>
          </a:bodyPr>
          <a:lstStyle/>
          <a:p>
            <a:pPr marL="457200" indent="-457200">
              <a:buFont typeface="+mj-lt"/>
              <a:buAutoNum type="arabicPeriod"/>
            </a:pPr>
            <a:r>
              <a:rPr lang="en-US" sz="2000" dirty="0"/>
              <a:t>BERT language model already trained on larger open-domain </a:t>
            </a:r>
            <a:r>
              <a:rPr lang="en-US" sz="2000" dirty="0" err="1"/>
              <a:t>SQuAD</a:t>
            </a:r>
            <a:r>
              <a:rPr lang="en-US" sz="2000" dirty="0"/>
              <a:t> dataset.</a:t>
            </a:r>
          </a:p>
          <a:p>
            <a:pPr marL="457200" indent="-457200">
              <a:buFont typeface="+mj-lt"/>
              <a:buAutoNum type="arabicPeriod"/>
            </a:pPr>
            <a:endParaRPr lang="en-US" sz="2000" dirty="0"/>
          </a:p>
          <a:p>
            <a:pPr marL="457200" indent="-457200">
              <a:buFont typeface="+mj-lt"/>
              <a:buAutoNum type="arabicPeriod"/>
            </a:pPr>
            <a:r>
              <a:rPr lang="en-US" sz="2000" dirty="0"/>
              <a:t>Fine-tune on closed-domain custom dataset </a:t>
            </a:r>
            <a:r>
              <a:rPr lang="en-US" sz="2000" dirty="0" err="1"/>
              <a:t>TechQA</a:t>
            </a:r>
            <a:r>
              <a:rPr lang="en-US" sz="2000" dirty="0"/>
              <a:t> (Kia, 2022).</a:t>
            </a:r>
            <a:endParaRPr lang="en-IE" sz="2000" dirty="0"/>
          </a:p>
        </p:txBody>
      </p:sp>
      <p:sp>
        <p:nvSpPr>
          <p:cNvPr id="9" name="TextBox 8">
            <a:extLst>
              <a:ext uri="{FF2B5EF4-FFF2-40B4-BE49-F238E27FC236}">
                <a16:creationId xmlns:a16="http://schemas.microsoft.com/office/drawing/2014/main" id="{AEB19399-9EED-D51F-2075-BAE9EF5BB30D}"/>
              </a:ext>
            </a:extLst>
          </p:cNvPr>
          <p:cNvSpPr txBox="1"/>
          <p:nvPr/>
        </p:nvSpPr>
        <p:spPr>
          <a:xfrm>
            <a:off x="3612444" y="6441667"/>
            <a:ext cx="7119257" cy="553998"/>
          </a:xfrm>
          <a:prstGeom prst="rect">
            <a:avLst/>
          </a:prstGeom>
          <a:noFill/>
        </p:spPr>
        <p:txBody>
          <a:bodyPr wrap="square" rtlCol="0">
            <a:spAutoFit/>
          </a:bodyPr>
          <a:lstStyle/>
          <a:p>
            <a:r>
              <a:rPr lang="en-US" sz="1200" i="1" dirty="0"/>
              <a:t>Fig 2, IBM Technotes used to train </a:t>
            </a:r>
            <a:r>
              <a:rPr lang="en-US" sz="1200" i="1" dirty="0" err="1"/>
              <a:t>TechQA</a:t>
            </a:r>
            <a:r>
              <a:rPr lang="en-US" sz="1200" i="1" dirty="0"/>
              <a:t> (</a:t>
            </a:r>
            <a:r>
              <a:rPr lang="it-IT" sz="1200" i="1" dirty="0">
                <a:hlinkClick r:id="rId4"/>
              </a:rPr>
              <a:t>Castelli et al 2019</a:t>
            </a:r>
            <a:r>
              <a:rPr lang="it-IT" sz="1200" i="1" dirty="0"/>
              <a:t>)</a:t>
            </a:r>
            <a:endParaRPr lang="en-IE" sz="1200" i="1" dirty="0"/>
          </a:p>
          <a:p>
            <a:endParaRPr lang="en-IE" dirty="0"/>
          </a:p>
        </p:txBody>
      </p:sp>
    </p:spTree>
    <p:extLst>
      <p:ext uri="{BB962C8B-B14F-4D97-AF65-F5344CB8AC3E}">
        <p14:creationId xmlns:p14="http://schemas.microsoft.com/office/powerpoint/2010/main" val="3304775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DA60-FA4F-793D-5A84-1D33785727C7}"/>
              </a:ext>
            </a:extLst>
          </p:cNvPr>
          <p:cNvSpPr>
            <a:spLocks noGrp="1"/>
          </p:cNvSpPr>
          <p:nvPr>
            <p:ph type="title"/>
          </p:nvPr>
        </p:nvSpPr>
        <p:spPr/>
        <p:txBody>
          <a:bodyPr/>
          <a:lstStyle/>
          <a:p>
            <a:r>
              <a:rPr lang="en-US" dirty="0" err="1"/>
              <a:t>DellQA</a:t>
            </a:r>
            <a:r>
              <a:rPr lang="en-US" dirty="0"/>
              <a:t> Aims:</a:t>
            </a:r>
            <a:endParaRPr lang="en-IE" dirty="0"/>
          </a:p>
        </p:txBody>
      </p:sp>
      <p:sp>
        <p:nvSpPr>
          <p:cNvPr id="3" name="Content Placeholder 2">
            <a:extLst>
              <a:ext uri="{FF2B5EF4-FFF2-40B4-BE49-F238E27FC236}">
                <a16:creationId xmlns:a16="http://schemas.microsoft.com/office/drawing/2014/main" id="{A08E0816-4FA8-58E2-7E92-A084EA28B778}"/>
              </a:ext>
            </a:extLst>
          </p:cNvPr>
          <p:cNvSpPr>
            <a:spLocks noGrp="1"/>
          </p:cNvSpPr>
          <p:nvPr>
            <p:ph idx="1"/>
          </p:nvPr>
        </p:nvSpPr>
        <p:spPr/>
        <p:txBody>
          <a:bodyPr>
            <a:normAutofit/>
          </a:bodyPr>
          <a:lstStyle/>
          <a:p>
            <a:pPr>
              <a:buFont typeface="Arial" panose="020B0604020202020204" pitchFamily="34" charset="0"/>
              <a:buChar char="•"/>
            </a:pPr>
            <a:endParaRPr lang="en-US" dirty="0"/>
          </a:p>
          <a:p>
            <a:pPr marL="0" indent="0">
              <a:buNone/>
            </a:pPr>
            <a:r>
              <a:rPr lang="en-US" dirty="0"/>
              <a:t>The study aims to:</a:t>
            </a:r>
          </a:p>
          <a:p>
            <a:pPr marL="0" indent="0">
              <a:buNone/>
            </a:pPr>
            <a:endParaRPr lang="en-US" dirty="0"/>
          </a:p>
          <a:p>
            <a:pPr marL="457200" indent="-457200">
              <a:buFont typeface="+mj-lt"/>
              <a:buAutoNum type="arabicPeriod"/>
            </a:pPr>
            <a:r>
              <a:rPr lang="en-US" dirty="0"/>
              <a:t>Create a high-quality custom QA dataset called </a:t>
            </a:r>
            <a:r>
              <a:rPr lang="en-US" dirty="0" err="1"/>
              <a:t>DellQA</a:t>
            </a:r>
            <a:r>
              <a:rPr lang="en-US" dirty="0"/>
              <a:t> for IT support. </a:t>
            </a:r>
          </a:p>
          <a:p>
            <a:pPr marL="457200" indent="-457200">
              <a:buFont typeface="+mj-lt"/>
              <a:buAutoNum type="arabicPeriod"/>
            </a:pPr>
            <a:r>
              <a:rPr lang="en-US" dirty="0"/>
              <a:t>Fine-tune a model on this custom dataset</a:t>
            </a:r>
          </a:p>
          <a:p>
            <a:pPr marL="457200" indent="-457200">
              <a:buFont typeface="+mj-lt"/>
              <a:buAutoNum type="arabicPeriod"/>
            </a:pPr>
            <a:r>
              <a:rPr lang="en-US" dirty="0"/>
              <a:t>Demonstrate the feasibility of domain adaptation for IT support.</a:t>
            </a:r>
            <a:endParaRPr lang="en-IE" dirty="0"/>
          </a:p>
        </p:txBody>
      </p:sp>
    </p:spTree>
    <p:extLst>
      <p:ext uri="{BB962C8B-B14F-4D97-AF65-F5344CB8AC3E}">
        <p14:creationId xmlns:p14="http://schemas.microsoft.com/office/powerpoint/2010/main" val="3223884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731A2-642F-3FDE-D830-70BCC711CB18}"/>
              </a:ext>
            </a:extLst>
          </p:cNvPr>
          <p:cNvSpPr>
            <a:spLocks noGrp="1"/>
          </p:cNvSpPr>
          <p:nvPr>
            <p:ph type="title"/>
          </p:nvPr>
        </p:nvSpPr>
        <p:spPr/>
        <p:txBody>
          <a:bodyPr/>
          <a:lstStyle/>
          <a:p>
            <a:r>
              <a:rPr lang="en-US" dirty="0"/>
              <a:t>Dell Data Collection</a:t>
            </a:r>
            <a:endParaRPr lang="en-IE" dirty="0"/>
          </a:p>
        </p:txBody>
      </p:sp>
      <p:sp>
        <p:nvSpPr>
          <p:cNvPr id="3" name="Content Placeholder 2">
            <a:extLst>
              <a:ext uri="{FF2B5EF4-FFF2-40B4-BE49-F238E27FC236}">
                <a16:creationId xmlns:a16="http://schemas.microsoft.com/office/drawing/2014/main" id="{1BD7534C-ADA4-6D2A-214D-D98AF5D8B4C1}"/>
              </a:ext>
            </a:extLst>
          </p:cNvPr>
          <p:cNvSpPr>
            <a:spLocks noGrp="1"/>
          </p:cNvSpPr>
          <p:nvPr>
            <p:ph idx="1"/>
          </p:nvPr>
        </p:nvSpPr>
        <p:spPr>
          <a:xfrm>
            <a:off x="4946600" y="1845734"/>
            <a:ext cx="9065310" cy="3587496"/>
          </a:xfrm>
        </p:spPr>
        <p:txBody>
          <a:bodyPr/>
          <a:lstStyle/>
          <a:p>
            <a:endParaRPr lang="en-IE" dirty="0">
              <a:latin typeface="Menlo"/>
            </a:endParaRPr>
          </a:p>
          <a:p>
            <a:endParaRPr lang="en-IE" dirty="0"/>
          </a:p>
        </p:txBody>
      </p:sp>
      <p:pic>
        <p:nvPicPr>
          <p:cNvPr id="4098" name="Picture 2">
            <a:extLst>
              <a:ext uri="{FF2B5EF4-FFF2-40B4-BE49-F238E27FC236}">
                <a16:creationId xmlns:a16="http://schemas.microsoft.com/office/drawing/2014/main" id="{7CA95F48-F347-060F-E28C-4EF535332C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1350" y="0"/>
            <a:ext cx="4402455" cy="61808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EE75A71-A0CC-1AEC-8552-7BE2EE430A18}"/>
              </a:ext>
            </a:extLst>
          </p:cNvPr>
          <p:cNvSpPr txBox="1"/>
          <p:nvPr/>
        </p:nvSpPr>
        <p:spPr>
          <a:xfrm>
            <a:off x="1097280" y="2176324"/>
            <a:ext cx="4603102" cy="3785652"/>
          </a:xfrm>
          <a:prstGeom prst="rect">
            <a:avLst/>
          </a:prstGeom>
          <a:noFill/>
        </p:spPr>
        <p:txBody>
          <a:bodyPr wrap="square" rtlCol="0">
            <a:spAutoFit/>
          </a:bodyPr>
          <a:lstStyle/>
          <a:p>
            <a:r>
              <a:rPr lang="en-US" sz="2400" i="1" dirty="0"/>
              <a:t>“Many answers cannot be obtained by extracting portions of a documents based on language alone: in many cases, domain knowledge is needed and often a question cannot be answered from the data collection without a </a:t>
            </a:r>
            <a:r>
              <a:rPr lang="en-US" sz="2400" b="1" i="1" dirty="0"/>
              <a:t>reasoning</a:t>
            </a:r>
            <a:r>
              <a:rPr lang="en-US" sz="2400" i="1" dirty="0"/>
              <a:t> step.”</a:t>
            </a:r>
          </a:p>
          <a:p>
            <a:endParaRPr lang="en-US" sz="2400" i="1" dirty="0"/>
          </a:p>
          <a:p>
            <a:r>
              <a:rPr lang="it-IT" sz="2400" dirty="0">
                <a:hlinkClick r:id="rId4"/>
              </a:rPr>
              <a:t>Castelli et al 2019</a:t>
            </a:r>
            <a:endParaRPr lang="en-IE" sz="2400" i="1" dirty="0"/>
          </a:p>
        </p:txBody>
      </p:sp>
      <p:sp>
        <p:nvSpPr>
          <p:cNvPr id="5" name="TextBox 4">
            <a:extLst>
              <a:ext uri="{FF2B5EF4-FFF2-40B4-BE49-F238E27FC236}">
                <a16:creationId xmlns:a16="http://schemas.microsoft.com/office/drawing/2014/main" id="{3ABB835B-ABF3-BFB5-C585-4001413A1B78}"/>
              </a:ext>
            </a:extLst>
          </p:cNvPr>
          <p:cNvSpPr txBox="1"/>
          <p:nvPr/>
        </p:nvSpPr>
        <p:spPr>
          <a:xfrm>
            <a:off x="6792686" y="6361611"/>
            <a:ext cx="5577840" cy="261610"/>
          </a:xfrm>
          <a:prstGeom prst="rect">
            <a:avLst/>
          </a:prstGeom>
          <a:noFill/>
        </p:spPr>
        <p:txBody>
          <a:bodyPr wrap="square" rtlCol="0">
            <a:spAutoFit/>
          </a:bodyPr>
          <a:lstStyle/>
          <a:p>
            <a:r>
              <a:rPr lang="en-US" sz="1100" i="1" dirty="0"/>
              <a:t>Fig 3, screenshot of the Dell support forum (Prendergast, 2023</a:t>
            </a:r>
            <a:r>
              <a:rPr lang="en-US" sz="1100" dirty="0"/>
              <a:t>)</a:t>
            </a:r>
            <a:endParaRPr lang="en-IE" sz="1100" dirty="0"/>
          </a:p>
        </p:txBody>
      </p:sp>
    </p:spTree>
    <p:extLst>
      <p:ext uri="{BB962C8B-B14F-4D97-AF65-F5344CB8AC3E}">
        <p14:creationId xmlns:p14="http://schemas.microsoft.com/office/powerpoint/2010/main" val="1739045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B0E8-B212-13A2-0737-76BE9C3BCC92}"/>
              </a:ext>
            </a:extLst>
          </p:cNvPr>
          <p:cNvSpPr>
            <a:spLocks noGrp="1"/>
          </p:cNvSpPr>
          <p:nvPr>
            <p:ph type="title"/>
          </p:nvPr>
        </p:nvSpPr>
        <p:spPr/>
        <p:txBody>
          <a:bodyPr/>
          <a:lstStyle/>
          <a:p>
            <a:endParaRPr lang="en-IE"/>
          </a:p>
        </p:txBody>
      </p:sp>
      <p:sp>
        <p:nvSpPr>
          <p:cNvPr id="5" name="Speech Bubble: Rectangle 4">
            <a:extLst>
              <a:ext uri="{FF2B5EF4-FFF2-40B4-BE49-F238E27FC236}">
                <a16:creationId xmlns:a16="http://schemas.microsoft.com/office/drawing/2014/main" id="{19C58C3F-BF38-5CE6-CE5E-25C9A3EB185B}"/>
              </a:ext>
            </a:extLst>
          </p:cNvPr>
          <p:cNvSpPr/>
          <p:nvPr/>
        </p:nvSpPr>
        <p:spPr>
          <a:xfrm>
            <a:off x="470581" y="286604"/>
            <a:ext cx="5224825" cy="4834038"/>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err="1"/>
              <a:t>Hello,i</a:t>
            </a:r>
            <a:r>
              <a:rPr lang="en-US" dirty="0"/>
              <a:t> bought a dell </a:t>
            </a:r>
            <a:r>
              <a:rPr lang="en-US" dirty="0" err="1"/>
              <a:t>poweredge</a:t>
            </a:r>
            <a:r>
              <a:rPr lang="en-US" dirty="0"/>
              <a:t> r610 server. The bios firmware is very old and I get an error when I try to upgrade it. The current version is version 2.1.15. The version I want to upgrade is 6.6.0 version. I tried this on Windows, I ran the 6.6.0 bios update file. After waiting for a while, the warning came that instead of 2.1.15, the 6.6.0 upgrade would be processed and the server would be restarted. I pressed yes and waited for a while, and after waiting a few minutes on the black screen, the update failed. The server continues to boot with 2.1.15 firmware again. I tried this update on </a:t>
            </a:r>
            <a:r>
              <a:rPr lang="en-US" dirty="0" err="1"/>
              <a:t>linux</a:t>
            </a:r>
            <a:r>
              <a:rPr lang="en-US" dirty="0"/>
              <a:t> operating systems but I get the same error. I have been dealing with this problem for 10 days. Please help me to solve this problem. Thank you.”</a:t>
            </a:r>
            <a:endParaRPr lang="en-IE" dirty="0"/>
          </a:p>
        </p:txBody>
      </p:sp>
      <p:sp>
        <p:nvSpPr>
          <p:cNvPr id="6" name="Content Placeholder 5">
            <a:extLst>
              <a:ext uri="{FF2B5EF4-FFF2-40B4-BE49-F238E27FC236}">
                <a16:creationId xmlns:a16="http://schemas.microsoft.com/office/drawing/2014/main" id="{BE65CE79-935C-7ED2-4170-37566A26A613}"/>
              </a:ext>
            </a:extLst>
          </p:cNvPr>
          <p:cNvSpPr>
            <a:spLocks noGrp="1"/>
          </p:cNvSpPr>
          <p:nvPr>
            <p:ph idx="1"/>
          </p:nvPr>
        </p:nvSpPr>
        <p:spPr>
          <a:xfrm flipH="1">
            <a:off x="5930537" y="1846263"/>
            <a:ext cx="5224826" cy="4022725"/>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“Hello @mcym, The server is really out of date, trying to update it from its current version directly to the latest one can cause issues.  When starting firmware version is too old is much better to </a:t>
            </a:r>
            <a:r>
              <a:rPr lang="en-US" b="1" dirty="0"/>
              <a:t>update step by step</a:t>
            </a:r>
            <a:r>
              <a:rPr lang="en-US" dirty="0"/>
              <a:t>. Instead of updating from a very old to the latest firmware version. Check the downloads site and look for the oldest bios version available. For a R610 is the 6.1.0: https://dell.to/3dVsINv “</a:t>
            </a:r>
            <a:endParaRPr lang="en-IE" dirty="0"/>
          </a:p>
        </p:txBody>
      </p:sp>
    </p:spTree>
    <p:extLst>
      <p:ext uri="{BB962C8B-B14F-4D97-AF65-F5344CB8AC3E}">
        <p14:creationId xmlns:p14="http://schemas.microsoft.com/office/powerpoint/2010/main" val="349995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4515E-2E91-6E7B-0C7C-756AF15413AA}"/>
              </a:ext>
            </a:extLst>
          </p:cNvPr>
          <p:cNvSpPr>
            <a:spLocks noGrp="1"/>
          </p:cNvSpPr>
          <p:nvPr>
            <p:ph type="title"/>
          </p:nvPr>
        </p:nvSpPr>
        <p:spPr>
          <a:xfrm>
            <a:off x="1097280" y="286604"/>
            <a:ext cx="10058400" cy="1286558"/>
          </a:xfrm>
        </p:spPr>
        <p:txBody>
          <a:bodyPr/>
          <a:lstStyle/>
          <a:p>
            <a:r>
              <a:rPr lang="en-US" dirty="0"/>
              <a:t>Domain Adaptation: Preparation</a:t>
            </a:r>
            <a:endParaRPr lang="en-IE" dirty="0"/>
          </a:p>
        </p:txBody>
      </p:sp>
      <p:sp>
        <p:nvSpPr>
          <p:cNvPr id="4" name="Content Placeholder 3">
            <a:extLst>
              <a:ext uri="{FF2B5EF4-FFF2-40B4-BE49-F238E27FC236}">
                <a16:creationId xmlns:a16="http://schemas.microsoft.com/office/drawing/2014/main" id="{7F5A0645-CA11-4612-F063-2D4FBB6FAFA0}"/>
              </a:ext>
            </a:extLst>
          </p:cNvPr>
          <p:cNvSpPr>
            <a:spLocks noGrp="1"/>
          </p:cNvSpPr>
          <p:nvPr>
            <p:ph idx="1"/>
          </p:nvPr>
        </p:nvSpPr>
        <p:spPr>
          <a:xfrm>
            <a:off x="1097280" y="1875231"/>
            <a:ext cx="3356733" cy="4023360"/>
          </a:xfrm>
        </p:spPr>
        <p:txBody>
          <a:bodyPr>
            <a:normAutofit/>
          </a:bodyPr>
          <a:lstStyle/>
          <a:p>
            <a:pPr>
              <a:buFont typeface="Arial" panose="020B0604020202020204" pitchFamily="34" charset="0"/>
              <a:buChar char="•"/>
            </a:pPr>
            <a:r>
              <a:rPr lang="en-US" dirty="0"/>
              <a:t> 1,901 question and answer pairs.</a:t>
            </a:r>
          </a:p>
          <a:p>
            <a:pPr>
              <a:buFont typeface="Arial" panose="020B0604020202020204" pitchFamily="34" charset="0"/>
              <a:buChar char="•"/>
            </a:pPr>
            <a:r>
              <a:rPr lang="en-US" dirty="0"/>
              <a:t>Pre-trained models anticipate the input data to be in this specific structure (</a:t>
            </a:r>
            <a:r>
              <a:rPr lang="en-US" dirty="0" err="1"/>
              <a:t>SQuAD</a:t>
            </a:r>
            <a:r>
              <a:rPr lang="en-US" dirty="0"/>
              <a:t> v2).</a:t>
            </a:r>
          </a:p>
          <a:p>
            <a:pPr>
              <a:buFont typeface="Arial" panose="020B0604020202020204" pitchFamily="34" charset="0"/>
              <a:buChar char="•"/>
            </a:pPr>
            <a:r>
              <a:rPr lang="en-US" dirty="0"/>
              <a:t> Haystack Annotation tool for highlighting answer spans.</a:t>
            </a:r>
          </a:p>
          <a:p>
            <a:pPr>
              <a:buFont typeface="Arial" panose="020B0604020202020204" pitchFamily="34" charset="0"/>
              <a:buChar char="•"/>
            </a:pPr>
            <a:r>
              <a:rPr lang="en-US" dirty="0"/>
              <a:t> Exports as SQUAD v2 format</a:t>
            </a:r>
          </a:p>
        </p:txBody>
      </p:sp>
      <p:pic>
        <p:nvPicPr>
          <p:cNvPr id="5124" name="Picture 4">
            <a:extLst>
              <a:ext uri="{FF2B5EF4-FFF2-40B4-BE49-F238E27FC236}">
                <a16:creationId xmlns:a16="http://schemas.microsoft.com/office/drawing/2014/main" id="{BC51CE7A-0CF3-D147-5DD0-8DF3E4266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2335" y="1699668"/>
            <a:ext cx="7314740" cy="446638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45F539D-C663-335F-2613-91C72A1D04AB}"/>
              </a:ext>
            </a:extLst>
          </p:cNvPr>
          <p:cNvSpPr txBox="1"/>
          <p:nvPr/>
        </p:nvSpPr>
        <p:spPr>
          <a:xfrm>
            <a:off x="4552335" y="6440591"/>
            <a:ext cx="5577840" cy="261610"/>
          </a:xfrm>
          <a:prstGeom prst="rect">
            <a:avLst/>
          </a:prstGeom>
          <a:noFill/>
        </p:spPr>
        <p:txBody>
          <a:bodyPr wrap="square" rtlCol="0">
            <a:spAutoFit/>
          </a:bodyPr>
          <a:lstStyle/>
          <a:p>
            <a:r>
              <a:rPr lang="en-US" sz="1100" i="1" dirty="0"/>
              <a:t>Fig 4, screenshot taken while annotating answer spans using Haystack (Prendergast, 2023)</a:t>
            </a:r>
            <a:endParaRPr lang="en-IE" sz="1100" i="1" dirty="0"/>
          </a:p>
        </p:txBody>
      </p:sp>
    </p:spTree>
    <p:extLst>
      <p:ext uri="{BB962C8B-B14F-4D97-AF65-F5344CB8AC3E}">
        <p14:creationId xmlns:p14="http://schemas.microsoft.com/office/powerpoint/2010/main" val="334041425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1506</TotalTime>
  <Words>2336</Words>
  <Application>Microsoft Office PowerPoint</Application>
  <PresentationFormat>Widescreen</PresentationFormat>
  <Paragraphs>160</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Google Sans</vt:lpstr>
      <vt:lpstr>Menlo</vt:lpstr>
      <vt:lpstr>Söhne</vt:lpstr>
      <vt:lpstr>Retrospect</vt:lpstr>
      <vt:lpstr>DellQA: developing a closed-domain QA model for IT support.</vt:lpstr>
      <vt:lpstr>Overview:</vt:lpstr>
      <vt:lpstr>Question and Answering (QA)</vt:lpstr>
      <vt:lpstr>SQuAD (open-domain)</vt:lpstr>
      <vt:lpstr>TechQA (closed-domain)</vt:lpstr>
      <vt:lpstr>DellQA Aims:</vt:lpstr>
      <vt:lpstr>Dell Data Collection</vt:lpstr>
      <vt:lpstr>PowerPoint Presentation</vt:lpstr>
      <vt:lpstr>Domain Adaptation: Preparation</vt:lpstr>
      <vt:lpstr>Haystack 255 character limit for Questions</vt:lpstr>
      <vt:lpstr>Domain Adaptation: Training DellQA</vt:lpstr>
      <vt:lpstr>Results</vt:lpstr>
      <vt:lpstr>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DellQA</dc:title>
  <dc:creator>Cian Prendergast</dc:creator>
  <cp:lastModifiedBy>Cian Prendergast</cp:lastModifiedBy>
  <cp:revision>112</cp:revision>
  <dcterms:created xsi:type="dcterms:W3CDTF">2023-08-16T11:15:43Z</dcterms:created>
  <dcterms:modified xsi:type="dcterms:W3CDTF">2023-08-17T12:29:45Z</dcterms:modified>
</cp:coreProperties>
</file>