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71" r:id="rId3"/>
    <p:sldId id="262" r:id="rId4"/>
    <p:sldId id="258" r:id="rId5"/>
    <p:sldId id="261" r:id="rId6"/>
    <p:sldId id="266" r:id="rId7"/>
    <p:sldId id="272" r:id="rId8"/>
    <p:sldId id="267" r:id="rId9"/>
    <p:sldId id="27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FA4BA-4AC3-41E3-AF79-60B39AAEF43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D8651E-86B0-4FD5-99D4-802EE5730315}">
      <dgm:prSet/>
      <dgm:spPr/>
      <dgm:t>
        <a:bodyPr/>
        <a:lstStyle/>
        <a:p>
          <a:r>
            <a:rPr lang="en-GB" dirty="0"/>
            <a:t>Conditional terminal</a:t>
          </a:r>
          <a:endParaRPr lang="en-US" dirty="0"/>
        </a:p>
      </dgm:t>
    </dgm:pt>
    <dgm:pt modelId="{11F6CAF5-60E7-4F74-8300-3FF84E5C257E}" type="parTrans" cxnId="{F97AEF6D-4A36-4D10-90BA-D7CBA84E1DB5}">
      <dgm:prSet/>
      <dgm:spPr/>
      <dgm:t>
        <a:bodyPr/>
        <a:lstStyle/>
        <a:p>
          <a:endParaRPr lang="en-US"/>
        </a:p>
      </dgm:t>
    </dgm:pt>
    <dgm:pt modelId="{E692F57E-9132-43E2-BEB6-62AD0D3A2331}" type="sibTrans" cxnId="{F97AEF6D-4A36-4D10-90BA-D7CBA84E1DB5}">
      <dgm:prSet/>
      <dgm:spPr/>
      <dgm:t>
        <a:bodyPr/>
        <a:lstStyle/>
        <a:p>
          <a:endParaRPr lang="en-US"/>
        </a:p>
      </dgm:t>
    </dgm:pt>
    <dgm:pt modelId="{77604922-7706-4E30-AAAF-5E5FADF70DD3}">
      <dgm:prSet/>
      <dgm:spPr/>
      <dgm:t>
        <a:bodyPr/>
        <a:lstStyle/>
        <a:p>
          <a:r>
            <a:rPr lang="en-US" dirty="0"/>
            <a:t>No display updates</a:t>
          </a:r>
        </a:p>
      </dgm:t>
    </dgm:pt>
    <dgm:pt modelId="{77AA3261-0938-4395-9DDD-9C2E5407F038}" type="parTrans" cxnId="{37D06C11-D729-4FBE-B63B-D52ADD3440F7}">
      <dgm:prSet/>
      <dgm:spPr/>
      <dgm:t>
        <a:bodyPr/>
        <a:lstStyle/>
        <a:p>
          <a:endParaRPr lang="en-US"/>
        </a:p>
      </dgm:t>
    </dgm:pt>
    <dgm:pt modelId="{19B296F9-4910-4EF5-A7A3-7BBB48B29623}" type="sibTrans" cxnId="{37D06C11-D729-4FBE-B63B-D52ADD3440F7}">
      <dgm:prSet/>
      <dgm:spPr/>
      <dgm:t>
        <a:bodyPr/>
        <a:lstStyle/>
        <a:p>
          <a:endParaRPr lang="en-US"/>
        </a:p>
      </dgm:t>
    </dgm:pt>
    <dgm:pt modelId="{B3929448-5038-4A05-B8F9-DF7EE6E696B9}">
      <dgm:prSet/>
      <dgm:spPr/>
      <dgm:t>
        <a:bodyPr/>
        <a:lstStyle/>
        <a:p>
          <a:r>
            <a:rPr lang="en-GB"/>
            <a:t>Recursion</a:t>
          </a:r>
          <a:endParaRPr lang="en-US"/>
        </a:p>
      </dgm:t>
    </dgm:pt>
    <dgm:pt modelId="{5A2F452D-53F4-4050-8EC6-64394A232015}" type="parTrans" cxnId="{ECE359EE-0E91-49FE-AFAE-06798A81D0CE}">
      <dgm:prSet/>
      <dgm:spPr/>
      <dgm:t>
        <a:bodyPr/>
        <a:lstStyle/>
        <a:p>
          <a:endParaRPr lang="en-US"/>
        </a:p>
      </dgm:t>
    </dgm:pt>
    <dgm:pt modelId="{B1655245-1C14-43FA-A8EF-BB37E4A6C30C}" type="sibTrans" cxnId="{ECE359EE-0E91-49FE-AFAE-06798A81D0CE}">
      <dgm:prSet/>
      <dgm:spPr/>
      <dgm:t>
        <a:bodyPr/>
        <a:lstStyle/>
        <a:p>
          <a:endParaRPr lang="en-US"/>
        </a:p>
      </dgm:t>
    </dgm:pt>
    <dgm:pt modelId="{56FFCF96-9328-4C3F-897E-C80DC460EBF4}" type="pres">
      <dgm:prSet presAssocID="{DF5FA4BA-4AC3-41E3-AF79-60B39AAEF433}" presName="linear" presStyleCnt="0">
        <dgm:presLayoutVars>
          <dgm:dir/>
          <dgm:animLvl val="lvl"/>
          <dgm:resizeHandles val="exact"/>
        </dgm:presLayoutVars>
      </dgm:prSet>
      <dgm:spPr/>
    </dgm:pt>
    <dgm:pt modelId="{23016547-F74A-4B8D-902C-56A642C97221}" type="pres">
      <dgm:prSet presAssocID="{CED8651E-86B0-4FD5-99D4-802EE5730315}" presName="parentLin" presStyleCnt="0"/>
      <dgm:spPr/>
    </dgm:pt>
    <dgm:pt modelId="{11F1672F-D049-4F9B-A821-B671CE585A8A}" type="pres">
      <dgm:prSet presAssocID="{CED8651E-86B0-4FD5-99D4-802EE5730315}" presName="parentLeftMargin" presStyleLbl="node1" presStyleIdx="0" presStyleCnt="3"/>
      <dgm:spPr/>
    </dgm:pt>
    <dgm:pt modelId="{1750C386-2A9F-4B47-BE41-4E932E303956}" type="pres">
      <dgm:prSet presAssocID="{CED8651E-86B0-4FD5-99D4-802EE57303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538E4C-0C1C-4DC4-8A4D-2A68FE89B4EA}" type="pres">
      <dgm:prSet presAssocID="{CED8651E-86B0-4FD5-99D4-802EE5730315}" presName="negativeSpace" presStyleCnt="0"/>
      <dgm:spPr/>
    </dgm:pt>
    <dgm:pt modelId="{BD937C93-9EF4-459E-85A7-46DDD0D797AF}" type="pres">
      <dgm:prSet presAssocID="{CED8651E-86B0-4FD5-99D4-802EE5730315}" presName="childText" presStyleLbl="conFgAcc1" presStyleIdx="0" presStyleCnt="3">
        <dgm:presLayoutVars>
          <dgm:bulletEnabled val="1"/>
        </dgm:presLayoutVars>
      </dgm:prSet>
      <dgm:spPr/>
    </dgm:pt>
    <dgm:pt modelId="{495AEED2-F650-42FD-A434-87826F0225C8}" type="pres">
      <dgm:prSet presAssocID="{E692F57E-9132-43E2-BEB6-62AD0D3A2331}" presName="spaceBetweenRectangles" presStyleCnt="0"/>
      <dgm:spPr/>
    </dgm:pt>
    <dgm:pt modelId="{812C37C1-598B-47BD-8F94-F4F32816753A}" type="pres">
      <dgm:prSet presAssocID="{77604922-7706-4E30-AAAF-5E5FADF70DD3}" presName="parentLin" presStyleCnt="0"/>
      <dgm:spPr/>
    </dgm:pt>
    <dgm:pt modelId="{AB2006F2-D1E1-4CEB-BBB0-2607F1DC2D16}" type="pres">
      <dgm:prSet presAssocID="{77604922-7706-4E30-AAAF-5E5FADF70DD3}" presName="parentLeftMargin" presStyleLbl="node1" presStyleIdx="0" presStyleCnt="3"/>
      <dgm:spPr/>
    </dgm:pt>
    <dgm:pt modelId="{24309E9B-BE16-4584-A3D9-5FF2AC241D2D}" type="pres">
      <dgm:prSet presAssocID="{77604922-7706-4E30-AAAF-5E5FADF70D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859DFE-13BD-4793-BEAD-6D2A35594E0A}" type="pres">
      <dgm:prSet presAssocID="{77604922-7706-4E30-AAAF-5E5FADF70DD3}" presName="negativeSpace" presStyleCnt="0"/>
      <dgm:spPr/>
    </dgm:pt>
    <dgm:pt modelId="{A479AB2D-DECE-425F-839E-DBEBA245F86E}" type="pres">
      <dgm:prSet presAssocID="{77604922-7706-4E30-AAAF-5E5FADF70DD3}" presName="childText" presStyleLbl="conFgAcc1" presStyleIdx="1" presStyleCnt="3">
        <dgm:presLayoutVars>
          <dgm:bulletEnabled val="1"/>
        </dgm:presLayoutVars>
      </dgm:prSet>
      <dgm:spPr/>
    </dgm:pt>
    <dgm:pt modelId="{EAD0B8CA-8D31-4F64-8261-40F1296962EC}" type="pres">
      <dgm:prSet presAssocID="{19B296F9-4910-4EF5-A7A3-7BBB48B29623}" presName="spaceBetweenRectangles" presStyleCnt="0"/>
      <dgm:spPr/>
    </dgm:pt>
    <dgm:pt modelId="{DB3FDF7B-049A-4814-AB08-6084425F2CB4}" type="pres">
      <dgm:prSet presAssocID="{B3929448-5038-4A05-B8F9-DF7EE6E696B9}" presName="parentLin" presStyleCnt="0"/>
      <dgm:spPr/>
    </dgm:pt>
    <dgm:pt modelId="{C8E7543D-0993-47B1-8999-BB0A1776B7AA}" type="pres">
      <dgm:prSet presAssocID="{B3929448-5038-4A05-B8F9-DF7EE6E696B9}" presName="parentLeftMargin" presStyleLbl="node1" presStyleIdx="1" presStyleCnt="3"/>
      <dgm:spPr/>
    </dgm:pt>
    <dgm:pt modelId="{8E0223A0-9A87-4E52-83BD-FE1A8E3CA043}" type="pres">
      <dgm:prSet presAssocID="{B3929448-5038-4A05-B8F9-DF7EE6E696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3827E9A-353A-45BE-84C2-8E02AEF6FA53}" type="pres">
      <dgm:prSet presAssocID="{B3929448-5038-4A05-B8F9-DF7EE6E696B9}" presName="negativeSpace" presStyleCnt="0"/>
      <dgm:spPr/>
    </dgm:pt>
    <dgm:pt modelId="{E2C41FD1-848D-47AF-9835-D5568EDAF2EE}" type="pres">
      <dgm:prSet presAssocID="{B3929448-5038-4A05-B8F9-DF7EE6E696B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7D06C11-D729-4FBE-B63B-D52ADD3440F7}" srcId="{DF5FA4BA-4AC3-41E3-AF79-60B39AAEF433}" destId="{77604922-7706-4E30-AAAF-5E5FADF70DD3}" srcOrd="1" destOrd="0" parTransId="{77AA3261-0938-4395-9DDD-9C2E5407F038}" sibTransId="{19B296F9-4910-4EF5-A7A3-7BBB48B29623}"/>
    <dgm:cxn modelId="{5A240B17-37D7-4135-83E6-ADD62FACC789}" type="presOf" srcId="{DF5FA4BA-4AC3-41E3-AF79-60B39AAEF433}" destId="{56FFCF96-9328-4C3F-897E-C80DC460EBF4}" srcOrd="0" destOrd="0" presId="urn:microsoft.com/office/officeart/2005/8/layout/list1"/>
    <dgm:cxn modelId="{D86EC817-D61E-48F0-A2C9-898D8317B73E}" type="presOf" srcId="{77604922-7706-4E30-AAAF-5E5FADF70DD3}" destId="{AB2006F2-D1E1-4CEB-BBB0-2607F1DC2D16}" srcOrd="0" destOrd="0" presId="urn:microsoft.com/office/officeart/2005/8/layout/list1"/>
    <dgm:cxn modelId="{11C4074D-DB47-40F3-9CF5-D288CE7313D4}" type="presOf" srcId="{CED8651E-86B0-4FD5-99D4-802EE5730315}" destId="{1750C386-2A9F-4B47-BE41-4E932E303956}" srcOrd="1" destOrd="0" presId="urn:microsoft.com/office/officeart/2005/8/layout/list1"/>
    <dgm:cxn modelId="{F97AEF6D-4A36-4D10-90BA-D7CBA84E1DB5}" srcId="{DF5FA4BA-4AC3-41E3-AF79-60B39AAEF433}" destId="{CED8651E-86B0-4FD5-99D4-802EE5730315}" srcOrd="0" destOrd="0" parTransId="{11F6CAF5-60E7-4F74-8300-3FF84E5C257E}" sibTransId="{E692F57E-9132-43E2-BEB6-62AD0D3A2331}"/>
    <dgm:cxn modelId="{26C62879-7838-4C3E-9D71-A5CAA53D92E1}" type="presOf" srcId="{CED8651E-86B0-4FD5-99D4-802EE5730315}" destId="{11F1672F-D049-4F9B-A821-B671CE585A8A}" srcOrd="0" destOrd="0" presId="urn:microsoft.com/office/officeart/2005/8/layout/list1"/>
    <dgm:cxn modelId="{2ADC2D91-D8EA-42F5-A35C-EF1F388E463D}" type="presOf" srcId="{B3929448-5038-4A05-B8F9-DF7EE6E696B9}" destId="{C8E7543D-0993-47B1-8999-BB0A1776B7AA}" srcOrd="0" destOrd="0" presId="urn:microsoft.com/office/officeart/2005/8/layout/list1"/>
    <dgm:cxn modelId="{E8C2E2CF-94CB-4E3C-97A7-30B22CFC2F3B}" type="presOf" srcId="{B3929448-5038-4A05-B8F9-DF7EE6E696B9}" destId="{8E0223A0-9A87-4E52-83BD-FE1A8E3CA043}" srcOrd="1" destOrd="0" presId="urn:microsoft.com/office/officeart/2005/8/layout/list1"/>
    <dgm:cxn modelId="{944C96E9-0BBC-4459-B4AF-37DC88E00E31}" type="presOf" srcId="{77604922-7706-4E30-AAAF-5E5FADF70DD3}" destId="{24309E9B-BE16-4584-A3D9-5FF2AC241D2D}" srcOrd="1" destOrd="0" presId="urn:microsoft.com/office/officeart/2005/8/layout/list1"/>
    <dgm:cxn modelId="{ECE359EE-0E91-49FE-AFAE-06798A81D0CE}" srcId="{DF5FA4BA-4AC3-41E3-AF79-60B39AAEF433}" destId="{B3929448-5038-4A05-B8F9-DF7EE6E696B9}" srcOrd="2" destOrd="0" parTransId="{5A2F452D-53F4-4050-8EC6-64394A232015}" sibTransId="{B1655245-1C14-43FA-A8EF-BB37E4A6C30C}"/>
    <dgm:cxn modelId="{BCC0056E-05DA-44D1-AF9A-0A275E6C6C4A}" type="presParOf" srcId="{56FFCF96-9328-4C3F-897E-C80DC460EBF4}" destId="{23016547-F74A-4B8D-902C-56A642C97221}" srcOrd="0" destOrd="0" presId="urn:microsoft.com/office/officeart/2005/8/layout/list1"/>
    <dgm:cxn modelId="{9F40078F-BF15-4CE9-9AA0-CE6525D0A78A}" type="presParOf" srcId="{23016547-F74A-4B8D-902C-56A642C97221}" destId="{11F1672F-D049-4F9B-A821-B671CE585A8A}" srcOrd="0" destOrd="0" presId="urn:microsoft.com/office/officeart/2005/8/layout/list1"/>
    <dgm:cxn modelId="{B6E8076E-7907-4441-8154-8E6230C53D94}" type="presParOf" srcId="{23016547-F74A-4B8D-902C-56A642C97221}" destId="{1750C386-2A9F-4B47-BE41-4E932E303956}" srcOrd="1" destOrd="0" presId="urn:microsoft.com/office/officeart/2005/8/layout/list1"/>
    <dgm:cxn modelId="{6FD0E415-64C4-46AB-83C7-63BFF67CB63E}" type="presParOf" srcId="{56FFCF96-9328-4C3F-897E-C80DC460EBF4}" destId="{AE538E4C-0C1C-4DC4-8A4D-2A68FE89B4EA}" srcOrd="1" destOrd="0" presId="urn:microsoft.com/office/officeart/2005/8/layout/list1"/>
    <dgm:cxn modelId="{B41F65A4-B38C-4652-A1B3-C947B75BBD0F}" type="presParOf" srcId="{56FFCF96-9328-4C3F-897E-C80DC460EBF4}" destId="{BD937C93-9EF4-459E-85A7-46DDD0D797AF}" srcOrd="2" destOrd="0" presId="urn:microsoft.com/office/officeart/2005/8/layout/list1"/>
    <dgm:cxn modelId="{8A7AFFEA-F74F-438B-BBE1-8C4E3198AEF3}" type="presParOf" srcId="{56FFCF96-9328-4C3F-897E-C80DC460EBF4}" destId="{495AEED2-F650-42FD-A434-87826F0225C8}" srcOrd="3" destOrd="0" presId="urn:microsoft.com/office/officeart/2005/8/layout/list1"/>
    <dgm:cxn modelId="{FFE90419-B36D-48A4-9115-41BC72E1E202}" type="presParOf" srcId="{56FFCF96-9328-4C3F-897E-C80DC460EBF4}" destId="{812C37C1-598B-47BD-8F94-F4F32816753A}" srcOrd="4" destOrd="0" presId="urn:microsoft.com/office/officeart/2005/8/layout/list1"/>
    <dgm:cxn modelId="{CB20A5DA-0844-4DA9-BEA9-9F881D9753B2}" type="presParOf" srcId="{812C37C1-598B-47BD-8F94-F4F32816753A}" destId="{AB2006F2-D1E1-4CEB-BBB0-2607F1DC2D16}" srcOrd="0" destOrd="0" presId="urn:microsoft.com/office/officeart/2005/8/layout/list1"/>
    <dgm:cxn modelId="{6E83923A-76E1-472D-9FF6-4C006B76520C}" type="presParOf" srcId="{812C37C1-598B-47BD-8F94-F4F32816753A}" destId="{24309E9B-BE16-4584-A3D9-5FF2AC241D2D}" srcOrd="1" destOrd="0" presId="urn:microsoft.com/office/officeart/2005/8/layout/list1"/>
    <dgm:cxn modelId="{FB1CFA07-D48B-4884-884D-F9157C431C72}" type="presParOf" srcId="{56FFCF96-9328-4C3F-897E-C80DC460EBF4}" destId="{E3859DFE-13BD-4793-BEAD-6D2A35594E0A}" srcOrd="5" destOrd="0" presId="urn:microsoft.com/office/officeart/2005/8/layout/list1"/>
    <dgm:cxn modelId="{D712A02C-150D-4CCF-AF76-872876ACF417}" type="presParOf" srcId="{56FFCF96-9328-4C3F-897E-C80DC460EBF4}" destId="{A479AB2D-DECE-425F-839E-DBEBA245F86E}" srcOrd="6" destOrd="0" presId="urn:microsoft.com/office/officeart/2005/8/layout/list1"/>
    <dgm:cxn modelId="{6824E190-2874-4D55-A051-73D5307B2F2D}" type="presParOf" srcId="{56FFCF96-9328-4C3F-897E-C80DC460EBF4}" destId="{EAD0B8CA-8D31-4F64-8261-40F1296962EC}" srcOrd="7" destOrd="0" presId="urn:microsoft.com/office/officeart/2005/8/layout/list1"/>
    <dgm:cxn modelId="{0642ED59-B879-479E-BD37-C1ABEBCA1BF8}" type="presParOf" srcId="{56FFCF96-9328-4C3F-897E-C80DC460EBF4}" destId="{DB3FDF7B-049A-4814-AB08-6084425F2CB4}" srcOrd="8" destOrd="0" presId="urn:microsoft.com/office/officeart/2005/8/layout/list1"/>
    <dgm:cxn modelId="{4F42654C-46E7-4A1C-BDC2-3D7FF73B03F4}" type="presParOf" srcId="{DB3FDF7B-049A-4814-AB08-6084425F2CB4}" destId="{C8E7543D-0993-47B1-8999-BB0A1776B7AA}" srcOrd="0" destOrd="0" presId="urn:microsoft.com/office/officeart/2005/8/layout/list1"/>
    <dgm:cxn modelId="{2F71D511-62C3-4204-A958-C42982FED262}" type="presParOf" srcId="{DB3FDF7B-049A-4814-AB08-6084425F2CB4}" destId="{8E0223A0-9A87-4E52-83BD-FE1A8E3CA043}" srcOrd="1" destOrd="0" presId="urn:microsoft.com/office/officeart/2005/8/layout/list1"/>
    <dgm:cxn modelId="{7DA87743-6903-4F7C-A669-303B1B01F693}" type="presParOf" srcId="{56FFCF96-9328-4C3F-897E-C80DC460EBF4}" destId="{B3827E9A-353A-45BE-84C2-8E02AEF6FA53}" srcOrd="9" destOrd="0" presId="urn:microsoft.com/office/officeart/2005/8/layout/list1"/>
    <dgm:cxn modelId="{DE0BC4D9-74CC-4B06-8921-459603BB613D}" type="presParOf" srcId="{56FFCF96-9328-4C3F-897E-C80DC460EBF4}" destId="{E2C41FD1-848D-47AF-9835-D5568EDAF2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37C93-9EF4-459E-85A7-46DDD0D797AF}">
      <dsp:nvSpPr>
        <dsp:cNvPr id="0" name=""/>
        <dsp:cNvSpPr/>
      </dsp:nvSpPr>
      <dsp:spPr>
        <a:xfrm>
          <a:off x="0" y="56775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0C386-2A9F-4B47-BE41-4E932E303956}">
      <dsp:nvSpPr>
        <dsp:cNvPr id="0" name=""/>
        <dsp:cNvSpPr/>
      </dsp:nvSpPr>
      <dsp:spPr>
        <a:xfrm>
          <a:off x="331440" y="687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Conditional terminal</a:t>
          </a:r>
          <a:endParaRPr lang="en-US" sz="3800" kern="1200" dirty="0"/>
        </a:p>
      </dsp:txBody>
      <dsp:txXfrm>
        <a:off x="386200" y="61630"/>
        <a:ext cx="4530642" cy="1012240"/>
      </dsp:txXfrm>
    </dsp:sp>
    <dsp:sp modelId="{A479AB2D-DECE-425F-839E-DBEBA245F86E}">
      <dsp:nvSpPr>
        <dsp:cNvPr id="0" name=""/>
        <dsp:cNvSpPr/>
      </dsp:nvSpPr>
      <dsp:spPr>
        <a:xfrm>
          <a:off x="0" y="229143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09E9B-BE16-4584-A3D9-5FF2AC241D2D}">
      <dsp:nvSpPr>
        <dsp:cNvPr id="0" name=""/>
        <dsp:cNvSpPr/>
      </dsp:nvSpPr>
      <dsp:spPr>
        <a:xfrm>
          <a:off x="331440" y="173055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 display updates</a:t>
          </a:r>
        </a:p>
      </dsp:txBody>
      <dsp:txXfrm>
        <a:off x="386200" y="1785310"/>
        <a:ext cx="4530642" cy="1012240"/>
      </dsp:txXfrm>
    </dsp:sp>
    <dsp:sp modelId="{E2C41FD1-848D-47AF-9835-D5568EDAF2EE}">
      <dsp:nvSpPr>
        <dsp:cNvPr id="0" name=""/>
        <dsp:cNvSpPr/>
      </dsp:nvSpPr>
      <dsp:spPr>
        <a:xfrm>
          <a:off x="0" y="401511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223A0-9A87-4E52-83BD-FE1A8E3CA043}">
      <dsp:nvSpPr>
        <dsp:cNvPr id="0" name=""/>
        <dsp:cNvSpPr/>
      </dsp:nvSpPr>
      <dsp:spPr>
        <a:xfrm>
          <a:off x="331440" y="345423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Recursion</a:t>
          </a:r>
          <a:endParaRPr lang="en-US" sz="3800" kern="1200"/>
        </a:p>
      </dsp:txBody>
      <dsp:txXfrm>
        <a:off x="386200" y="3508990"/>
        <a:ext cx="4530642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F10C4-5730-4B87-9790-4DE3BBD66339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7246-F252-4838-B838-CC1468F3D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apsack_proble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</a:t>
            </a:r>
          </a:p>
          <a:p>
            <a:endParaRPr lang="en-GB" dirty="0"/>
          </a:p>
          <a:p>
            <a:r>
              <a:rPr lang="en-GB" dirty="0"/>
              <a:t>My name is Leah Edwards and I’m here to present my solution to the most recent MLUG coding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25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start by introducing myself</a:t>
            </a:r>
          </a:p>
          <a:p>
            <a:r>
              <a:rPr lang="en-GB" dirty="0"/>
              <a:t>Not in midlands, like a lot of you probably</a:t>
            </a:r>
          </a:p>
          <a:p>
            <a:r>
              <a:rPr lang="en-GB" dirty="0"/>
              <a:t>Always a Midlander at heart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7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Feel free to shout out questions, won’t be looking at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4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4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tip, zoom in with scroll wheel on teams</a:t>
            </a:r>
          </a:p>
          <a:p>
            <a:endParaRPr lang="en-GB" dirty="0"/>
          </a:p>
          <a:p>
            <a:r>
              <a:rPr lang="en-GB" dirty="0"/>
              <a:t>Sat down and did it on paper</a:t>
            </a:r>
          </a:p>
          <a:p>
            <a:endParaRPr lang="en-GB" dirty="0"/>
          </a:p>
          <a:p>
            <a:r>
              <a:rPr lang="en-GB" dirty="0"/>
              <a:t>Show amounts</a:t>
            </a:r>
          </a:p>
          <a:p>
            <a:r>
              <a:rPr lang="en-GB" dirty="0"/>
              <a:t>Pretty much brute forcing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Disable the conditional terminal</a:t>
            </a:r>
          </a:p>
          <a:p>
            <a:r>
              <a:rPr lang="en-GB" dirty="0"/>
              <a:t>Drop a wait function in to show them how it counts up</a:t>
            </a:r>
          </a:p>
          <a:p>
            <a:r>
              <a:rPr lang="en-GB" dirty="0"/>
              <a:t>Show time with disabled display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4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actually slower</a:t>
            </a:r>
          </a:p>
          <a:p>
            <a:r>
              <a:rPr lang="en-GB" dirty="0"/>
              <a:t>Only used recursion at </a:t>
            </a:r>
            <a:r>
              <a:rPr lang="en-GB" dirty="0" err="1"/>
              <a:t>uni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2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about rounding errors </a:t>
            </a:r>
            <a:r>
              <a:rPr lang="en-GB" dirty="0" err="1"/>
              <a:t>dbl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7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https://en.wikipedia.org/wiki/Knapsack_problem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01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Weights are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51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2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738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75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55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4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8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0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2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2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A4DF-A4D3-4191-BF5A-5E473F6BB20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4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napsack_proble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887F4-7424-48A6-8993-70C61541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MLUG Coding Challenge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10/02/21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21DB-E268-4964-9489-4117222FC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GB" sz="2400" dirty="0">
                <a:solidFill>
                  <a:srgbClr val="FFFFFF">
                    <a:alpha val="70000"/>
                  </a:srgbClr>
                </a:solidFill>
              </a:rPr>
              <a:t>Leah Edwards </a:t>
            </a:r>
            <a:r>
              <a:rPr lang="en-GB" sz="1600" dirty="0">
                <a:solidFill>
                  <a:srgbClr val="FFFFFF">
                    <a:alpha val="70000"/>
                  </a:srgbClr>
                </a:solidFill>
              </a:rPr>
              <a:t>MEng CLA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EAC1-2E35-488E-B896-444486A5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Knapsack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F592B-05E2-4B54-9A4D-06059C7F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488281"/>
            <a:ext cx="5012249" cy="38814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6F672D-B85B-4199-A9B9-CA8F34A988F5}"/>
              </a:ext>
            </a:extLst>
          </p:cNvPr>
          <p:cNvSpPr/>
          <p:nvPr/>
        </p:nvSpPr>
        <p:spPr>
          <a:xfrm>
            <a:off x="1972920" y="5486400"/>
            <a:ext cx="537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https://en.wikipedia.org/wiki/Knapsack_problem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3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FEED-2567-4EA8-89B1-A63467B7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562DC-F986-406D-9F94-5AFE8A61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5229" y="2079690"/>
            <a:ext cx="7632682" cy="32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9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DC-A237-4A93-92D9-69EA3086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DDD9-ED53-45E0-B274-2AB9328B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GB" dirty="0"/>
              <a:t>Process Development Engineer @ Renishaw</a:t>
            </a:r>
          </a:p>
          <a:p>
            <a:pPr lvl="1"/>
            <a:r>
              <a:rPr lang="en-GB" dirty="0"/>
              <a:t>Working on Position Encoders: processes for manufacturing and test</a:t>
            </a:r>
          </a:p>
          <a:p>
            <a:r>
              <a:rPr lang="en-GB" dirty="0"/>
              <a:t>Originally a Midlander! Now living near Gloucester.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1CD3-C412-4822-BA79-F36C4E29E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6" b="17454"/>
          <a:stretch/>
        </p:blipFill>
        <p:spPr>
          <a:xfrm>
            <a:off x="525679" y="1834478"/>
            <a:ext cx="3144597" cy="3911601"/>
          </a:xfrm>
          <a:prstGeom prst="rect">
            <a:avLst/>
          </a:prstGeom>
        </p:spPr>
      </p:pic>
      <p:pic>
        <p:nvPicPr>
          <p:cNvPr id="1032" name="Picture 8" descr="Image result for atom dx">
            <a:extLst>
              <a:ext uri="{FF2B5EF4-FFF2-40B4-BE49-F238E27FC236}">
                <a16:creationId xmlns:a16="http://schemas.microsoft.com/office/drawing/2014/main" id="{66236C7C-4D05-4B31-8551-1806E615D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4" t="3683" r="4951" b="-3683"/>
          <a:stretch/>
        </p:blipFill>
        <p:spPr bwMode="auto">
          <a:xfrm>
            <a:off x="6783194" y="4085561"/>
            <a:ext cx="3310828" cy="20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nishaw vecotr">
            <a:extLst>
              <a:ext uri="{FF2B5EF4-FFF2-40B4-BE49-F238E27FC236}">
                <a16:creationId xmlns:a16="http://schemas.microsoft.com/office/drawing/2014/main" id="{E34BED80-B248-4D9C-B1D0-DB4CBA11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65" y="410097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59FF-AD78-483C-ACBE-78B6250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47B9-C671-4930-B148-6D4C5D2B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  <a:p>
            <a:r>
              <a:rPr lang="en-GB" dirty="0"/>
              <a:t>The maths</a:t>
            </a:r>
          </a:p>
          <a:p>
            <a:r>
              <a:rPr lang="en-GB" dirty="0"/>
              <a:t>Nested loops solution</a:t>
            </a:r>
          </a:p>
          <a:p>
            <a:r>
              <a:rPr lang="en-GB" dirty="0"/>
              <a:t>Recursion solution</a:t>
            </a:r>
          </a:p>
        </p:txBody>
      </p:sp>
      <p:pic>
        <p:nvPicPr>
          <p:cNvPr id="2052" name="Picture 4" descr="Image result for coins british stack">
            <a:extLst>
              <a:ext uri="{FF2B5EF4-FFF2-40B4-BE49-F238E27FC236}">
                <a16:creationId xmlns:a16="http://schemas.microsoft.com/office/drawing/2014/main" id="{9FC558C0-3F7B-4C80-85C4-1D7C7686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98" y="4100975"/>
            <a:ext cx="5359173" cy="356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EF7B6E2-D35E-4488-85BE-30E526359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681" y="1609965"/>
            <a:ext cx="3023507" cy="30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3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6BFD-5AFD-4DFF-A71B-2DBB0A5E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F50E-E576-4743-8ED9-5F1A3F7F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080"/>
            <a:ext cx="3957349" cy="3749323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I went to the supermarket to get some beers for the Euros final and my bill came to £11.99. With the money detailed in this Excel spreadsheet, how many combinations are there that make up the exact change to pay my bill?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11E90-3826-4888-814E-86C4C88BE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99439"/>
              </p:ext>
            </p:extLst>
          </p:nvPr>
        </p:nvGraphicFramePr>
        <p:xfrm>
          <a:off x="4975668" y="461159"/>
          <a:ext cx="4000845" cy="3750588"/>
        </p:xfrm>
        <a:graphic>
          <a:graphicData uri="http://schemas.openxmlformats.org/drawingml/2006/table">
            <a:tbl>
              <a:tblPr firstRow="1" bandRow="1"/>
              <a:tblGrid>
                <a:gridCol w="1440021">
                  <a:extLst>
                    <a:ext uri="{9D8B030D-6E8A-4147-A177-3AD203B41FA5}">
                      <a16:colId xmlns:a16="http://schemas.microsoft.com/office/drawing/2014/main" val="3970686164"/>
                    </a:ext>
                  </a:extLst>
                </a:gridCol>
                <a:gridCol w="1194019">
                  <a:extLst>
                    <a:ext uri="{9D8B030D-6E8A-4147-A177-3AD203B41FA5}">
                      <a16:colId xmlns:a16="http://schemas.microsoft.com/office/drawing/2014/main" val="670360382"/>
                    </a:ext>
                  </a:extLst>
                </a:gridCol>
                <a:gridCol w="1366805">
                  <a:extLst>
                    <a:ext uri="{9D8B030D-6E8A-4147-A177-3AD203B41FA5}">
                      <a16:colId xmlns:a16="http://schemas.microsoft.com/office/drawing/2014/main" val="3778431834"/>
                    </a:ext>
                  </a:extLst>
                </a:gridCol>
              </a:tblGrid>
              <a:tr h="3125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Coin/Note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Total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09563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10.00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10.00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063327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5.00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5.00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767357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2.00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8.00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58762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1.00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5.00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159954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0.50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1.50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97560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0.20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1.20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01946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0.10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0.40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858210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0.05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0.15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84131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0.02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0.20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053091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0.01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0.05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88809"/>
                  </a:ext>
                </a:extLst>
              </a:tr>
              <a:tr h="312549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31.50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15281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8CC523-43B2-405B-A56E-5D7BF55E4CF2}"/>
              </a:ext>
            </a:extLst>
          </p:cNvPr>
          <p:cNvSpPr txBox="1">
            <a:spLocks/>
          </p:cNvSpPr>
          <p:nvPr/>
        </p:nvSpPr>
        <p:spPr>
          <a:xfrm>
            <a:off x="677334" y="4572568"/>
            <a:ext cx="8596668" cy="182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accent1"/>
                </a:solidFill>
                <a:latin typeface="+mj-lt"/>
              </a:rPr>
              <a:t>Questions</a:t>
            </a:r>
          </a:p>
          <a:p>
            <a:r>
              <a:rPr lang="en-GB" dirty="0"/>
              <a:t>Does it matter which coin you use?</a:t>
            </a:r>
          </a:p>
          <a:p>
            <a:r>
              <a:rPr lang="en-GB" dirty="0"/>
              <a:t>How will I prove that the answer is correct?</a:t>
            </a:r>
          </a:p>
        </p:txBody>
      </p:sp>
    </p:spTree>
    <p:extLst>
      <p:ext uri="{BB962C8B-B14F-4D97-AF65-F5344CB8AC3E}">
        <p14:creationId xmlns:p14="http://schemas.microsoft.com/office/powerpoint/2010/main" val="341013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5343-743D-4CF9-94A1-A827F3B8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Brute force solution?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9F32-54C3-4DE9-BCA2-F589B7C2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Can we check each combination </a:t>
            </a:r>
            <a:r>
              <a:rPr lang="en-GB" b="1" dirty="0"/>
              <a:t>if each coin of the </a:t>
            </a:r>
            <a:br>
              <a:rPr lang="en-GB" b="1" dirty="0"/>
            </a:br>
            <a:r>
              <a:rPr lang="en-GB" b="1" dirty="0"/>
              <a:t>same denomination is seen as different?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have 42 coins. For each coin, we have 2 options: use it or don’t use it.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2</a:t>
            </a:r>
            <a:r>
              <a:rPr lang="en-GB" baseline="30000" dirty="0"/>
              <a:t>42</a:t>
            </a:r>
            <a:r>
              <a:rPr lang="en-GB" dirty="0"/>
              <a:t> potential </a:t>
            </a:r>
            <a:r>
              <a:rPr lang="en-GB" b="1" dirty="0"/>
              <a:t>combinations</a:t>
            </a:r>
            <a:r>
              <a:rPr lang="en-GB" dirty="0"/>
              <a:t> that we could make = 4.4x10</a:t>
            </a:r>
            <a:r>
              <a:rPr lang="en-GB" baseline="30000" dirty="0"/>
              <a:t>12</a:t>
            </a:r>
            <a:r>
              <a:rPr lang="en-GB" dirty="0"/>
              <a:t> i.e. 4.4 trillion.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sz="2800" dirty="0"/>
              <a:t>111111111111111111111111111111111111111111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7277-5A5F-4D56-A49B-23360D606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27425"/>
              </p:ext>
            </p:extLst>
          </p:nvPr>
        </p:nvGraphicFramePr>
        <p:xfrm>
          <a:off x="7147719" y="609600"/>
          <a:ext cx="1257300" cy="22860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2797400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3596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Coin/Note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8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10.00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9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5.00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58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3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593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60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5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3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93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66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27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29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5343-743D-4CF9-94A1-A827F3B8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Brute force solution?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A9F32-54C3-4DE9-BCA2-F589B7C2F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GB" dirty="0"/>
                  <a:t>Can we check each combination </a:t>
                </a:r>
                <a:r>
                  <a:rPr lang="en-GB" b="1" dirty="0"/>
                  <a:t>if we assume identical </a:t>
                </a:r>
                <a:br>
                  <a:rPr lang="en-GB" b="1" dirty="0"/>
                </a:br>
                <a:r>
                  <a:rPr lang="en-GB" b="1" dirty="0"/>
                  <a:t>coins are the same?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We have </a:t>
                </a:r>
                <a:r>
                  <a:rPr lang="en-GB" dirty="0" err="1"/>
                  <a:t>i</a:t>
                </a:r>
                <a:r>
                  <a:rPr lang="en-GB" dirty="0"/>
                  <a:t>=10 denominations. For each coin, there are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coins and we could include 0, 1, 2 .. N of them, so N+1 options.</a:t>
                </a:r>
              </a:p>
              <a:p>
                <a:r>
                  <a:rPr lang="en-GB" dirty="0"/>
                  <a:t>2 x 2 x 5 x 6 x 4 x 7 x 5 x 4 x 11 x 6 = 4435200 = 4.4x10</a:t>
                </a:r>
                <a:r>
                  <a:rPr lang="en-GB" baseline="30000" dirty="0"/>
                  <a:t>6 </a:t>
                </a:r>
                <a:r>
                  <a:rPr lang="en-GB" dirty="0"/>
                  <a:t>= 4.4 Million</a:t>
                </a:r>
              </a:p>
              <a:p>
                <a:endParaRPr lang="en-GB" dirty="0"/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This problem is literally a million times easier!!!</a:t>
                </a:r>
              </a:p>
              <a:p>
                <a:pPr lvl="1"/>
                <a:endParaRPr lang="en-GB" sz="2800" dirty="0">
                  <a:sym typeface="Wingdings" panose="05000000000000000000" pitchFamily="2" charset="2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A9F32-54C3-4DE9-BCA2-F589B7C2F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7EE56D-8B55-4735-A717-06F0C181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29034"/>
              </p:ext>
            </p:extLst>
          </p:nvPr>
        </p:nvGraphicFramePr>
        <p:xfrm>
          <a:off x="7147719" y="609600"/>
          <a:ext cx="1257300" cy="20955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2797400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3596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Coin/Note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8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10.00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9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5.00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58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3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593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60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5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3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93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66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27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3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9B6-2C08-4278-B54F-CA02A57D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1D55-06CB-4230-ADFE-2F2CD8A8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pPr marL="0" indent="0" algn="ctr">
              <a:buNone/>
            </a:pPr>
            <a:r>
              <a:rPr lang="en-GB" sz="9500" dirty="0">
                <a:solidFill>
                  <a:schemeClr val="accent1"/>
                </a:solidFill>
              </a:rPr>
              <a:t>&lt;Demo&gt;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Super simple and it gets the answer…</a:t>
            </a:r>
          </a:p>
          <a:p>
            <a:r>
              <a:rPr lang="en-GB" dirty="0"/>
              <a:t>But it’s not </a:t>
            </a:r>
            <a:r>
              <a:rPr lang="en-GB" dirty="0" err="1"/>
              <a:t>scaleable</a:t>
            </a:r>
            <a:r>
              <a:rPr lang="en-GB" dirty="0"/>
              <a:t> and could be much better!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2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D5C60-89D2-4B11-B463-6985889A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100"/>
              <a:t>Optimisations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E0A4E-F73F-45CA-94C7-DD957E318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458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409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5320D-27D2-4B70-807D-C6372C2A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listening! 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718E-F91D-4A54-95BE-F6C7A1EF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LinkedIn:</a:t>
            </a:r>
            <a:r>
              <a:rPr lang="en-GB" dirty="0">
                <a:solidFill>
                  <a:srgbClr val="FFFFFF"/>
                </a:solidFill>
              </a:rPr>
              <a:t>	 linkedin.com/in/</a:t>
            </a:r>
            <a:r>
              <a:rPr lang="en-GB" dirty="0" err="1">
                <a:solidFill>
                  <a:srgbClr val="FFFFFF"/>
                </a:solidFill>
              </a:rPr>
              <a:t>leahmedwards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b="1" dirty="0">
                <a:solidFill>
                  <a:srgbClr val="FFFFFF"/>
                </a:solidFill>
              </a:rPr>
              <a:t>Email: </a:t>
            </a:r>
            <a:r>
              <a:rPr lang="en-GB" dirty="0">
                <a:solidFill>
                  <a:srgbClr val="FFFFFF"/>
                </a:solidFill>
              </a:rPr>
              <a:t>	 leahedwards95@gmail.com</a:t>
            </a:r>
          </a:p>
        </p:txBody>
      </p:sp>
    </p:spTree>
    <p:extLst>
      <p:ext uri="{BB962C8B-B14F-4D97-AF65-F5344CB8AC3E}">
        <p14:creationId xmlns:p14="http://schemas.microsoft.com/office/powerpoint/2010/main" val="192900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649</Words>
  <Application>Microsoft Office PowerPoint</Application>
  <PresentationFormat>Widescreen</PresentationFormat>
  <Paragraphs>160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MLUG Coding Challenge 10/02/21</vt:lpstr>
      <vt:lpstr>About Me</vt:lpstr>
      <vt:lpstr>Agenda</vt:lpstr>
      <vt:lpstr>The Problem</vt:lpstr>
      <vt:lpstr>Brute force solution? </vt:lpstr>
      <vt:lpstr>Brute force solution? </vt:lpstr>
      <vt:lpstr>First attempt</vt:lpstr>
      <vt:lpstr>Optimisations </vt:lpstr>
      <vt:lpstr>Thanks for listening!  Any questions?</vt:lpstr>
      <vt:lpstr>The Knapsack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MLUG Coding Challenge 10/02/21</dc:title>
  <dc:creator>Leah Edwards</dc:creator>
  <cp:lastModifiedBy>Leah Edwards</cp:lastModifiedBy>
  <cp:revision>11</cp:revision>
  <dcterms:created xsi:type="dcterms:W3CDTF">2021-02-09T08:19:03Z</dcterms:created>
  <dcterms:modified xsi:type="dcterms:W3CDTF">2021-02-10T16:00:58Z</dcterms:modified>
</cp:coreProperties>
</file>