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Calibri"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98"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0460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7" name="Google Shape;11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e77394502_2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Google Shape;123;g3e77394502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4" name="Google Shape;124;g3e7739450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arstechnica.com/tech-policy/2013/06/use-of-tor-and-e-mail-crypto-could-increase-chances-that-nsa-keeps-your-data/" TargetMode="External"/><Relationship Id="rId5" Type="http://schemas.openxmlformats.org/officeDocument/2006/relationships/image" Target="../media/image11.png"/><Relationship Id="rId4" Type="http://schemas.openxmlformats.org/officeDocument/2006/relationships/hyperlink" Target="http://www.paritynews.com/2013/08/29/2534/tor-usage-more-than-doubles-in-augu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t="12918"/>
          <a:stretch/>
        </p:blipFill>
        <p:spPr>
          <a:xfrm>
            <a:off x="-25021" y="-3413"/>
            <a:ext cx="9169021" cy="6858001"/>
          </a:xfrm>
          <a:prstGeom prst="rect">
            <a:avLst/>
          </a:prstGeom>
          <a:noFill/>
          <a:ln>
            <a:noFill/>
          </a:ln>
        </p:spPr>
      </p:pic>
      <p:sp>
        <p:nvSpPr>
          <p:cNvPr id="89" name="Google Shape;89;p13"/>
          <p:cNvSpPr txBox="1">
            <a:spLocks noGrp="1"/>
          </p:cNvSpPr>
          <p:nvPr>
            <p:ph type="ctrTitle"/>
          </p:nvPr>
        </p:nvSpPr>
        <p:spPr>
          <a:xfrm>
            <a:off x="0" y="0"/>
            <a:ext cx="8991600" cy="157807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
            </a:r>
            <a:br>
              <a:rPr lang="en-US" sz="4400" b="0" i="0" u="none" strike="noStrike" cap="none">
                <a:solidFill>
                  <a:schemeClr val="dk1"/>
                </a:solidFill>
                <a:latin typeface="Arial"/>
                <a:ea typeface="Arial"/>
                <a:cs typeface="Arial"/>
                <a:sym typeface="Arial"/>
              </a:rPr>
            </a:br>
            <a:r>
              <a:rPr lang="en-US" sz="4800" b="1" i="1" u="none" strike="noStrike" cap="none">
                <a:solidFill>
                  <a:schemeClr val="dk1"/>
                </a:solidFill>
                <a:latin typeface="Arial"/>
                <a:ea typeface="Arial"/>
                <a:cs typeface="Arial"/>
                <a:sym typeface="Arial"/>
              </a:rPr>
              <a:t>Free And Open Source System</a:t>
            </a:r>
            <a:endParaRPr sz="4400" b="1" i="1" u="none" strike="noStrike" cap="none">
              <a:solidFill>
                <a:schemeClr val="dk1"/>
              </a:solidFill>
              <a:latin typeface="Arial"/>
              <a:ea typeface="Arial"/>
              <a:cs typeface="Arial"/>
              <a:sym typeface="Arial"/>
            </a:endParaRPr>
          </a:p>
        </p:txBody>
      </p:sp>
      <p:sp>
        <p:nvSpPr>
          <p:cNvPr id="90" name="Google Shape;90;p13"/>
          <p:cNvSpPr txBox="1">
            <a:spLocks noGrp="1"/>
          </p:cNvSpPr>
          <p:nvPr>
            <p:ph type="subTitle" idx="1"/>
          </p:nvPr>
        </p:nvSpPr>
        <p:spPr>
          <a:xfrm>
            <a:off x="4559489" y="2362200"/>
            <a:ext cx="4051111" cy="3120787"/>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888888"/>
              </a:buClr>
              <a:buSzPts val="2480"/>
              <a:buFont typeface="Arial"/>
              <a:buNone/>
            </a:pPr>
            <a:r>
              <a:rPr lang="en-US" sz="2480" b="1" i="0" u="none" strike="noStrike" cap="none">
                <a:solidFill>
                  <a:srgbClr val="888888"/>
                </a:solidFill>
                <a:latin typeface="Arial"/>
                <a:ea typeface="Arial"/>
                <a:cs typeface="Arial"/>
                <a:sym typeface="Arial"/>
              </a:rPr>
              <a:t>Free and open-source software</a:t>
            </a:r>
            <a:r>
              <a:rPr lang="en-US" sz="2480" b="0" i="0" u="none" strike="noStrike" cap="none">
                <a:solidFill>
                  <a:srgbClr val="888888"/>
                </a:solidFill>
                <a:latin typeface="Arial"/>
                <a:ea typeface="Arial"/>
                <a:cs typeface="Arial"/>
                <a:sym typeface="Arial"/>
              </a:rPr>
              <a:t> (</a:t>
            </a:r>
            <a:r>
              <a:rPr lang="en-US" sz="2480" b="1" i="0" u="none" strike="noStrike" cap="none">
                <a:solidFill>
                  <a:srgbClr val="888888"/>
                </a:solidFill>
                <a:latin typeface="Arial"/>
                <a:ea typeface="Arial"/>
                <a:cs typeface="Arial"/>
                <a:sym typeface="Arial"/>
              </a:rPr>
              <a:t>FOSS</a:t>
            </a:r>
            <a:r>
              <a:rPr lang="en-US" sz="2480" b="0" i="0" u="none" strike="noStrike" cap="none">
                <a:solidFill>
                  <a:srgbClr val="888888"/>
                </a:solidFill>
                <a:latin typeface="Arial"/>
                <a:ea typeface="Arial"/>
                <a:cs typeface="Arial"/>
                <a:sym typeface="Arial"/>
              </a:rPr>
              <a:t>) is software that can be classified as both free software and open-source software. That is, anyone is freely licensed to use, copy, study, and change the software in any way.</a:t>
            </a:r>
            <a:endParaRPr/>
          </a:p>
        </p:txBody>
      </p:sp>
      <p:pic>
        <p:nvPicPr>
          <p:cNvPr id="91" name="Google Shape;91;p13"/>
          <p:cNvPicPr preferRelativeResize="0"/>
          <p:nvPr/>
        </p:nvPicPr>
        <p:blipFill rotWithShape="1">
          <a:blip r:embed="rId4">
            <a:alphaModFix/>
          </a:blip>
          <a:srcRect/>
          <a:stretch/>
        </p:blipFill>
        <p:spPr>
          <a:xfrm>
            <a:off x="249072" y="2162033"/>
            <a:ext cx="3531247" cy="3291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p:cNvPicPr preferRelativeResize="0">
            <a:picLocks noGrp="1"/>
          </p:cNvPicPr>
          <p:nvPr>
            <p:ph type="body" idx="1"/>
          </p:nvPr>
        </p:nvPicPr>
        <p:blipFill rotWithShape="1">
          <a:blip r:embed="rId3">
            <a:alphaModFix/>
          </a:blip>
          <a:srcRect/>
          <a:stretch/>
        </p:blipFill>
        <p:spPr>
          <a:xfrm>
            <a:off x="0" y="0"/>
            <a:ext cx="9220200" cy="7010400"/>
          </a:xfrm>
          <a:prstGeom prst="rect">
            <a:avLst/>
          </a:prstGeom>
          <a:noFill/>
          <a:ln>
            <a:noFill/>
          </a:ln>
        </p:spPr>
      </p:pic>
      <p:sp>
        <p:nvSpPr>
          <p:cNvPr id="97" name="Google Shape;97;p14"/>
          <p:cNvSpPr txBox="1">
            <a:spLocks noGrp="1"/>
          </p:cNvSpPr>
          <p:nvPr>
            <p:ph type="title"/>
          </p:nvPr>
        </p:nvSpPr>
        <p:spPr>
          <a:xfrm>
            <a:off x="1676400" y="3048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7030A0"/>
              </a:buClr>
              <a:buSzPts val="5400"/>
              <a:buFont typeface="EB Garamond"/>
              <a:buNone/>
            </a:pPr>
            <a:r>
              <a:rPr lang="en-US" sz="5400" b="1" i="1" u="none" strike="noStrike" cap="none" dirty="0" smtClean="0">
                <a:solidFill>
                  <a:srgbClr val="7030A0"/>
                </a:solidFill>
                <a:latin typeface="EB Garamond"/>
                <a:ea typeface="EB Garamond"/>
                <a:cs typeface="EB Garamond"/>
                <a:sym typeface="EB Garamond"/>
              </a:rPr>
              <a:t>   </a:t>
            </a:r>
            <a:r>
              <a:rPr lang="en-US" sz="5400" b="1" i="1" u="none" strike="noStrike" cap="none" dirty="0" err="1" smtClean="0">
                <a:solidFill>
                  <a:srgbClr val="7030A0"/>
                </a:solidFill>
                <a:latin typeface="EB Garamond"/>
                <a:ea typeface="EB Garamond"/>
                <a:cs typeface="EB Garamond"/>
                <a:sym typeface="EB Garamond"/>
              </a:rPr>
              <a:t>Torbrowser</a:t>
            </a:r>
            <a:endParaRPr sz="5400" b="1" i="1" u="none" strike="noStrike" cap="none" dirty="0">
              <a:solidFill>
                <a:srgbClr val="7030A0"/>
              </a:solidFill>
              <a:latin typeface="EB Garamond"/>
              <a:ea typeface="EB Garamond"/>
              <a:cs typeface="EB Garamond"/>
              <a:sym typeface="EB Garamond"/>
            </a:endParaRPr>
          </a:p>
        </p:txBody>
      </p:sp>
      <p:sp>
        <p:nvSpPr>
          <p:cNvPr id="98" name="Google Shape;98;p14"/>
          <p:cNvSpPr/>
          <p:nvPr/>
        </p:nvSpPr>
        <p:spPr>
          <a:xfrm>
            <a:off x="127000" y="3352800"/>
            <a:ext cx="4800600"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1" u="none" strike="noStrike" cap="none">
                <a:solidFill>
                  <a:srgbClr val="E36C09"/>
                </a:solidFill>
                <a:latin typeface="EB Garamond"/>
                <a:ea typeface="EB Garamond"/>
                <a:cs typeface="EB Garamond"/>
                <a:sym typeface="EB Garamond"/>
              </a:rPr>
              <a:t>Torbrowser is one of the software includes in open source system ,</a:t>
            </a:r>
            <a:endParaRPr/>
          </a:p>
          <a:p>
            <a:pPr marL="0" marR="0" lvl="0" indent="0" algn="l" rtl="0">
              <a:spcBef>
                <a:spcPts val="0"/>
              </a:spcBef>
              <a:spcAft>
                <a:spcPts val="0"/>
              </a:spcAft>
              <a:buNone/>
            </a:pPr>
            <a:r>
              <a:rPr lang="en-US" sz="2800" b="1" i="1">
                <a:solidFill>
                  <a:srgbClr val="E36C09"/>
                </a:solidFill>
                <a:latin typeface="EB Garamond"/>
                <a:ea typeface="EB Garamond"/>
                <a:cs typeface="EB Garamond"/>
                <a:sym typeface="EB Garamond"/>
              </a:rPr>
              <a:t>Tor Browser protects your privacy while you are surfing the Internet ,</a:t>
            </a:r>
            <a:endParaRPr/>
          </a:p>
          <a:p>
            <a:pPr marL="0" marR="0" lvl="0" indent="0" algn="l" rtl="0">
              <a:spcBef>
                <a:spcPts val="0"/>
              </a:spcBef>
              <a:spcAft>
                <a:spcPts val="0"/>
              </a:spcAft>
              <a:buNone/>
            </a:pPr>
            <a:r>
              <a:rPr lang="en-US" sz="2800" b="1" i="1">
                <a:solidFill>
                  <a:srgbClr val="E36C09"/>
                </a:solidFill>
                <a:latin typeface="EB Garamond"/>
                <a:ea typeface="EB Garamond"/>
                <a:cs typeface="EB Garamond"/>
                <a:sym typeface="EB Garamond"/>
              </a:rPr>
              <a:t>Tor Browser is based on Firefox.</a:t>
            </a:r>
            <a:endParaRPr/>
          </a:p>
        </p:txBody>
      </p:sp>
      <p:pic>
        <p:nvPicPr>
          <p:cNvPr id="99" name="Google Shape;99;p14"/>
          <p:cNvPicPr preferRelativeResize="0"/>
          <p:nvPr/>
        </p:nvPicPr>
        <p:blipFill rotWithShape="1">
          <a:blip r:embed="rId4">
            <a:alphaModFix/>
          </a:blip>
          <a:srcRect/>
          <a:stretch/>
        </p:blipFill>
        <p:spPr>
          <a:xfrm>
            <a:off x="127000" y="304800"/>
            <a:ext cx="3886200" cy="2590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5"/>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
        <p:nvSpPr>
          <p:cNvPr id="105" name="Google Shape;105;p15"/>
          <p:cNvSpPr txBox="1">
            <a:spLocks noGrp="1"/>
          </p:cNvSpPr>
          <p:nvPr>
            <p:ph type="title"/>
          </p:nvPr>
        </p:nvSpPr>
        <p:spPr>
          <a:xfrm>
            <a:off x="457200" y="274638"/>
            <a:ext cx="8229600" cy="4144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938953"/>
              </a:buClr>
              <a:buSzPts val="4000"/>
              <a:buFont typeface="Times New Roman"/>
              <a:buNone/>
            </a:pPr>
            <a:r>
              <a:rPr lang="en-US" sz="4000" b="0" i="1" u="none" strike="noStrike" cap="none">
                <a:solidFill>
                  <a:srgbClr val="938953"/>
                </a:solidFill>
                <a:latin typeface="Times New Roman"/>
                <a:ea typeface="Times New Roman"/>
                <a:cs typeface="Times New Roman"/>
                <a:sym typeface="Times New Roman"/>
              </a:rPr>
              <a:t>Paul Syverson </a:t>
            </a:r>
            <a:br>
              <a:rPr lang="en-US" sz="4000" b="0" i="1" u="none" strike="noStrike" cap="none">
                <a:solidFill>
                  <a:srgbClr val="938953"/>
                </a:solidFill>
                <a:latin typeface="Times New Roman"/>
                <a:ea typeface="Times New Roman"/>
                <a:cs typeface="Times New Roman"/>
                <a:sym typeface="Times New Roman"/>
              </a:rPr>
            </a:br>
            <a:r>
              <a:rPr lang="en-US" sz="4000" b="0" i="1" u="none" strike="noStrike" cap="none">
                <a:solidFill>
                  <a:srgbClr val="938953"/>
                </a:solidFill>
                <a:latin typeface="Times New Roman"/>
                <a:ea typeface="Times New Roman"/>
                <a:cs typeface="Times New Roman"/>
                <a:sym typeface="Times New Roman"/>
              </a:rPr>
              <a:t>is the founder of tor browser</a:t>
            </a:r>
            <a:br>
              <a:rPr lang="en-US" sz="4000" b="0" i="1" u="none" strike="noStrike" cap="none">
                <a:solidFill>
                  <a:srgbClr val="938953"/>
                </a:solidFill>
                <a:latin typeface="Times New Roman"/>
                <a:ea typeface="Times New Roman"/>
                <a:cs typeface="Times New Roman"/>
                <a:sym typeface="Times New Roman"/>
              </a:rPr>
            </a:br>
            <a:r>
              <a:rPr lang="en-US" sz="4000" b="0" i="1" u="none" strike="noStrike" cap="none">
                <a:solidFill>
                  <a:srgbClr val="938953"/>
                </a:solidFill>
                <a:latin typeface="Times New Roman"/>
                <a:ea typeface="Times New Roman"/>
                <a:cs typeface="Times New Roman"/>
                <a:sym typeface="Times New Roman"/>
              </a:rPr>
              <a:t>The first public release occurred</a:t>
            </a:r>
            <a:br>
              <a:rPr lang="en-US" sz="4000" b="0" i="1" u="none" strike="noStrike" cap="none">
                <a:solidFill>
                  <a:srgbClr val="938953"/>
                </a:solidFill>
                <a:latin typeface="Times New Roman"/>
                <a:ea typeface="Times New Roman"/>
                <a:cs typeface="Times New Roman"/>
                <a:sym typeface="Times New Roman"/>
              </a:rPr>
            </a:br>
            <a:r>
              <a:rPr lang="en-US" sz="4000" b="0" i="1" u="none" strike="noStrike" cap="none">
                <a:solidFill>
                  <a:srgbClr val="938953"/>
                </a:solidFill>
                <a:latin typeface="Times New Roman"/>
                <a:ea typeface="Times New Roman"/>
                <a:cs typeface="Times New Roman"/>
                <a:sym typeface="Times New Roman"/>
              </a:rPr>
              <a:t>On 13 August 2004</a:t>
            </a:r>
            <a:br>
              <a:rPr lang="en-US" sz="4000" b="0" i="1" u="none" strike="noStrike" cap="none">
                <a:solidFill>
                  <a:srgbClr val="938953"/>
                </a:solidFill>
                <a:latin typeface="Times New Roman"/>
                <a:ea typeface="Times New Roman"/>
                <a:cs typeface="Times New Roman"/>
                <a:sym typeface="Times New Roman"/>
              </a:rPr>
            </a:br>
            <a:r>
              <a:rPr lang="en-US" sz="4400" b="0" i="0" u="none" strike="noStrike" cap="none">
                <a:solidFill>
                  <a:schemeClr val="dk1"/>
                </a:solidFill>
                <a:latin typeface="Arial"/>
                <a:ea typeface="Arial"/>
                <a:cs typeface="Arial"/>
                <a:sym typeface="Arial"/>
              </a:rPr>
              <a:t/>
            </a:r>
            <a:br>
              <a:rPr lang="en-US" sz="4400" b="0" i="0" u="none" strike="noStrike" cap="none">
                <a:solidFill>
                  <a:schemeClr val="dk1"/>
                </a:solidFill>
                <a:latin typeface="Arial"/>
                <a:ea typeface="Arial"/>
                <a:cs typeface="Arial"/>
                <a:sym typeface="Arial"/>
              </a:rPr>
            </a:br>
            <a:endParaRPr sz="4400" b="0" i="0" u="none" strike="noStrike" cap="none">
              <a:solidFill>
                <a:schemeClr val="dk1"/>
              </a:solidFill>
              <a:latin typeface="Arial"/>
              <a:ea typeface="Arial"/>
              <a:cs typeface="Arial"/>
              <a:sym typeface="Arial"/>
            </a:endParaRPr>
          </a:p>
        </p:txBody>
      </p:sp>
      <p:pic>
        <p:nvPicPr>
          <p:cNvPr id="106" name="Google Shape;106;p15"/>
          <p:cNvPicPr preferRelativeResize="0"/>
          <p:nvPr/>
        </p:nvPicPr>
        <p:blipFill rotWithShape="1">
          <a:blip r:embed="rId4">
            <a:alphaModFix/>
          </a:blip>
          <a:srcRect l="25048" r="24855"/>
          <a:stretch/>
        </p:blipFill>
        <p:spPr>
          <a:xfrm>
            <a:off x="3276600" y="3886200"/>
            <a:ext cx="2941782" cy="1941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6"/>
          <p:cNvPicPr preferRelativeResize="0">
            <a:picLocks noGrp="1"/>
          </p:cNvPicPr>
          <p:nvPr>
            <p:ph type="body" idx="1"/>
          </p:nvPr>
        </p:nvPicPr>
        <p:blipFill rotWithShape="1">
          <a:blip r:embed="rId3">
            <a:alphaModFix/>
          </a:blip>
          <a:srcRect/>
          <a:stretch/>
        </p:blipFill>
        <p:spPr>
          <a:xfrm flipH="1">
            <a:off x="-15922" y="12700"/>
            <a:ext cx="9159922" cy="6858000"/>
          </a:xfrm>
          <a:prstGeom prst="rect">
            <a:avLst/>
          </a:prstGeom>
          <a:noFill/>
          <a:ln>
            <a:noFill/>
          </a:ln>
        </p:spPr>
      </p:pic>
      <p:sp>
        <p:nvSpPr>
          <p:cNvPr id="112" name="Google Shape;112;p16"/>
          <p:cNvSpPr txBox="1">
            <a:spLocks noGrp="1"/>
          </p:cNvSpPr>
          <p:nvPr>
            <p:ph type="title"/>
          </p:nvPr>
        </p:nvSpPr>
        <p:spPr>
          <a:xfrm>
            <a:off x="-76200" y="762000"/>
            <a:ext cx="4876800" cy="3581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600"/>
              <a:buFont typeface="EB Garamond"/>
              <a:buNone/>
            </a:pPr>
            <a:r>
              <a:rPr lang="en-US" sz="3600" b="1" i="1" u="none" strike="noStrike" cap="none">
                <a:solidFill>
                  <a:schemeClr val="dk1"/>
                </a:solidFill>
                <a:latin typeface="EB Garamond"/>
                <a:ea typeface="EB Garamond"/>
                <a:cs typeface="EB Garamond"/>
                <a:sym typeface="EB Garamond"/>
              </a:rPr>
              <a:t>Tor is illegal to use</a:t>
            </a:r>
            <a:r>
              <a:rPr lang="en-US" sz="4000" b="0" i="0" u="none" strike="noStrike" cap="none">
                <a:solidFill>
                  <a:schemeClr val="dk1"/>
                </a:solidFill>
                <a:latin typeface="Arial"/>
                <a:ea typeface="Arial"/>
                <a:cs typeface="Arial"/>
                <a:sym typeface="Arial"/>
              </a:rPr>
              <a:t/>
            </a:r>
            <a:br>
              <a:rPr lang="en-US" sz="4000" b="0" i="0" u="none" strike="noStrike" cap="none">
                <a:solidFill>
                  <a:schemeClr val="dk1"/>
                </a:solidFill>
                <a:latin typeface="Arial"/>
                <a:ea typeface="Arial"/>
                <a:cs typeface="Arial"/>
                <a:sym typeface="Arial"/>
              </a:rPr>
            </a:br>
            <a:r>
              <a:rPr lang="en-US" sz="3600" b="1" i="1" u="none" strike="noStrike" cap="none">
                <a:solidFill>
                  <a:srgbClr val="262626"/>
                </a:solidFill>
                <a:latin typeface="Times New Roman"/>
                <a:ea typeface="Times New Roman"/>
                <a:cs typeface="Times New Roman"/>
                <a:sym typeface="Times New Roman"/>
              </a:rPr>
              <a:t>The deep web is a dangerous place to browse and get hackers and viruses attacked</a:t>
            </a:r>
            <a:br>
              <a:rPr lang="en-US" sz="3600" b="1" i="1" u="none" strike="noStrike" cap="none">
                <a:solidFill>
                  <a:srgbClr val="262626"/>
                </a:solidFill>
                <a:latin typeface="Times New Roman"/>
                <a:ea typeface="Times New Roman"/>
                <a:cs typeface="Times New Roman"/>
                <a:sym typeface="Times New Roman"/>
              </a:rPr>
            </a:br>
            <a:r>
              <a:rPr lang="en-US" sz="3200" b="1" i="1" u="none" strike="noStrike" cap="none">
                <a:solidFill>
                  <a:srgbClr val="262626"/>
                </a:solidFill>
                <a:latin typeface="EB Garamond"/>
                <a:ea typeface="EB Garamond"/>
                <a:cs typeface="EB Garamond"/>
                <a:sym typeface="EB Garamond"/>
              </a:rPr>
              <a:t>Darknet websites are accessible only through networks such as Tor</a:t>
            </a:r>
            <a:r>
              <a:rPr lang="en-US" sz="4000" b="0" i="0" u="none" strike="noStrike" cap="none">
                <a:solidFill>
                  <a:schemeClr val="dk1"/>
                </a:solidFill>
                <a:latin typeface="Arial"/>
                <a:ea typeface="Arial"/>
                <a:cs typeface="Arial"/>
                <a:sym typeface="Arial"/>
              </a:rPr>
              <a:t> </a:t>
            </a:r>
            <a:endParaRPr/>
          </a:p>
        </p:txBody>
      </p:sp>
      <p:pic>
        <p:nvPicPr>
          <p:cNvPr id="113" name="Google Shape;113;p16"/>
          <p:cNvPicPr preferRelativeResize="0"/>
          <p:nvPr/>
        </p:nvPicPr>
        <p:blipFill rotWithShape="1">
          <a:blip r:embed="rId4">
            <a:alphaModFix/>
          </a:blip>
          <a:srcRect/>
          <a:stretch/>
        </p:blipFill>
        <p:spPr>
          <a:xfrm>
            <a:off x="3810000" y="490279"/>
            <a:ext cx="2209800" cy="14554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7"/>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
        <p:nvSpPr>
          <p:cNvPr id="120" name="Google Shape;120;p17"/>
          <p:cNvSpPr txBox="1">
            <a:spLocks noGrp="1"/>
          </p:cNvSpPr>
          <p:nvPr>
            <p:ph type="title"/>
          </p:nvPr>
        </p:nvSpPr>
        <p:spPr>
          <a:xfrm>
            <a:off x="-8965" y="2438400"/>
            <a:ext cx="6705600" cy="2590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600"/>
              <a:buFont typeface="EB Garamond"/>
              <a:buNone/>
            </a:pPr>
            <a:r>
              <a:rPr lang="en-US" sz="3600" b="1" i="0" u="none" strike="noStrike" cap="none" dirty="0" smtClean="0">
                <a:solidFill>
                  <a:schemeClr val="dk1"/>
                </a:solidFill>
                <a:latin typeface="EB Garamond"/>
                <a:ea typeface="EB Garamond"/>
                <a:cs typeface="EB Garamond"/>
                <a:sym typeface="EB Garamond"/>
              </a:rPr>
              <a:t>Impacts of </a:t>
            </a:r>
            <a:r>
              <a:rPr lang="en-US" sz="3600" b="1" i="0" u="none" strike="noStrike" cap="none" dirty="0" err="1" smtClean="0">
                <a:solidFill>
                  <a:schemeClr val="dk1"/>
                </a:solidFill>
                <a:latin typeface="EB Garamond"/>
                <a:ea typeface="EB Garamond"/>
                <a:cs typeface="EB Garamond"/>
                <a:sym typeface="EB Garamond"/>
              </a:rPr>
              <a:t>Torbrowser</a:t>
            </a:r>
            <a:r>
              <a:rPr lang="en-US" sz="3600" b="1" i="0" u="none" strike="noStrike" cap="none" dirty="0" smtClean="0">
                <a:solidFill>
                  <a:schemeClr val="dk1"/>
                </a:solidFill>
                <a:latin typeface="EB Garamond"/>
                <a:ea typeface="EB Garamond"/>
                <a:cs typeface="EB Garamond"/>
                <a:sym typeface="EB Garamond"/>
              </a:rPr>
              <a:t/>
            </a:r>
            <a:br>
              <a:rPr lang="en-US" sz="3600" b="1" i="0" u="none" strike="noStrike" cap="none" dirty="0" smtClean="0">
                <a:solidFill>
                  <a:schemeClr val="dk1"/>
                </a:solidFill>
                <a:latin typeface="EB Garamond"/>
                <a:ea typeface="EB Garamond"/>
                <a:cs typeface="EB Garamond"/>
                <a:sym typeface="EB Garamond"/>
              </a:rPr>
            </a:br>
            <a:r>
              <a:rPr lang="en-US" sz="2790" b="1" i="0" u="none" strike="noStrike" cap="none" dirty="0">
                <a:solidFill>
                  <a:schemeClr val="dk1"/>
                </a:solidFill>
                <a:latin typeface="EB Garamond"/>
                <a:ea typeface="EB Garamond"/>
                <a:cs typeface="EB Garamond"/>
                <a:sym typeface="EB Garamond"/>
              </a:rPr>
              <a:t/>
            </a:r>
            <a:br>
              <a:rPr lang="en-US" sz="2790" b="1" i="0" u="none" strike="noStrike" cap="none" dirty="0">
                <a:solidFill>
                  <a:schemeClr val="dk1"/>
                </a:solidFill>
                <a:latin typeface="EB Garamond"/>
                <a:ea typeface="EB Garamond"/>
                <a:cs typeface="EB Garamond"/>
                <a:sym typeface="EB Garamond"/>
              </a:rPr>
            </a:br>
            <a:r>
              <a:rPr lang="en-US" sz="2790" b="1" i="0" u="none" strike="noStrike" cap="none" dirty="0">
                <a:solidFill>
                  <a:schemeClr val="dk1"/>
                </a:solidFill>
                <a:latin typeface="EB Garamond"/>
                <a:ea typeface="EB Garamond"/>
                <a:cs typeface="EB Garamond"/>
                <a:sym typeface="EB Garamond"/>
              </a:rPr>
              <a:t>~ Encrypts your connection</a:t>
            </a:r>
            <a:br>
              <a:rPr lang="en-US" sz="2790" b="1" i="0" u="none" strike="noStrike" cap="none" dirty="0">
                <a:solidFill>
                  <a:schemeClr val="dk1"/>
                </a:solidFill>
                <a:latin typeface="EB Garamond"/>
                <a:ea typeface="EB Garamond"/>
                <a:cs typeface="EB Garamond"/>
                <a:sym typeface="EB Garamond"/>
              </a:rPr>
            </a:br>
            <a:r>
              <a:rPr lang="en-US" sz="2790" b="1" i="0" u="none" strike="noStrike" cap="none" dirty="0">
                <a:solidFill>
                  <a:schemeClr val="dk1"/>
                </a:solidFill>
                <a:latin typeface="EB Garamond"/>
                <a:ea typeface="EB Garamond"/>
                <a:cs typeface="EB Garamond"/>
                <a:sym typeface="EB Garamond"/>
              </a:rPr>
              <a:t>~ Keeps you anonymous</a:t>
            </a:r>
            <a:br>
              <a:rPr lang="en-US" sz="2790" b="1" i="0" u="none" strike="noStrike" cap="none" dirty="0">
                <a:solidFill>
                  <a:schemeClr val="dk1"/>
                </a:solidFill>
                <a:latin typeface="EB Garamond"/>
                <a:ea typeface="EB Garamond"/>
                <a:cs typeface="EB Garamond"/>
                <a:sym typeface="EB Garamond"/>
              </a:rPr>
            </a:br>
            <a:r>
              <a:rPr lang="en-US" sz="2790" b="1" i="0" u="none" strike="noStrike" cap="none" dirty="0">
                <a:solidFill>
                  <a:schemeClr val="dk1"/>
                </a:solidFill>
                <a:latin typeface="EB Garamond"/>
                <a:ea typeface="EB Garamond"/>
                <a:cs typeface="EB Garamond"/>
                <a:sym typeface="EB Garamond"/>
              </a:rPr>
              <a:t>~ Protects you from malicious </a:t>
            </a:r>
            <a:r>
              <a:rPr lang="en-US" sz="2790" b="1" i="0" u="none" strike="noStrike" cap="none" dirty="0" err="1">
                <a:solidFill>
                  <a:schemeClr val="dk1"/>
                </a:solidFill>
                <a:latin typeface="EB Garamond"/>
                <a:ea typeface="EB Garamond"/>
                <a:cs typeface="EB Garamond"/>
                <a:sym typeface="EB Garamond"/>
              </a:rPr>
              <a:t>Javascript</a:t>
            </a:r>
            <a:r>
              <a:rPr lang="en-US" sz="2790" b="1" i="0" u="none" strike="noStrike" cap="none" dirty="0">
                <a:solidFill>
                  <a:schemeClr val="dk1"/>
                </a:solidFill>
                <a:latin typeface="EB Garamond"/>
                <a:ea typeface="EB Garamond"/>
                <a:cs typeface="EB Garamond"/>
                <a:sym typeface="EB Garamond"/>
              </a:rPr>
              <a:t> and cross site </a:t>
            </a:r>
            <a:r>
              <a:rPr lang="en-US" sz="2790" b="1" i="0" u="none" strike="noStrike" cap="none" dirty="0" smtClean="0">
                <a:solidFill>
                  <a:schemeClr val="dk1"/>
                </a:solidFill>
                <a:latin typeface="EB Garamond"/>
                <a:ea typeface="EB Garamond"/>
                <a:cs typeface="EB Garamond"/>
                <a:sym typeface="EB Garamond"/>
              </a:rPr>
              <a:t>scripting</a:t>
            </a:r>
            <a:r>
              <a:rPr lang="en-US" sz="3959" b="1" i="1" u="none" strike="noStrike" cap="none" dirty="0">
                <a:solidFill>
                  <a:schemeClr val="dk1"/>
                </a:solidFill>
                <a:latin typeface="EB Garamond"/>
                <a:ea typeface="EB Garamond"/>
                <a:cs typeface="EB Garamond"/>
                <a:sym typeface="EB Garamond"/>
              </a:rPr>
              <a:t/>
            </a:r>
            <a:br>
              <a:rPr lang="en-US" sz="3959" b="1" i="1" u="none" strike="noStrike" cap="none" dirty="0">
                <a:solidFill>
                  <a:schemeClr val="dk1"/>
                </a:solidFill>
                <a:latin typeface="EB Garamond"/>
                <a:ea typeface="EB Garamond"/>
                <a:cs typeface="EB Garamond"/>
                <a:sym typeface="EB Garamond"/>
              </a:rPr>
            </a:br>
            <a:r>
              <a:rPr lang="en-US" sz="3959" b="1" i="1" u="none" strike="noStrike" cap="none" dirty="0">
                <a:solidFill>
                  <a:schemeClr val="dk1"/>
                </a:solidFill>
                <a:latin typeface="EB Garamond"/>
                <a:ea typeface="EB Garamond"/>
                <a:cs typeface="EB Garamond"/>
                <a:sym typeface="EB Garamond"/>
              </a:rPr>
              <a:t>~</a:t>
            </a:r>
            <a:r>
              <a:rPr lang="en-US" sz="3240" b="1" i="1" u="none" strike="noStrike" cap="none" dirty="0">
                <a:solidFill>
                  <a:schemeClr val="dk1"/>
                </a:solidFill>
                <a:latin typeface="EB Garamond"/>
                <a:ea typeface="EB Garamond"/>
                <a:cs typeface="EB Garamond"/>
                <a:sym typeface="EB Garamond"/>
              </a:rPr>
              <a:t>Too slow</a:t>
            </a:r>
            <a:br>
              <a:rPr lang="en-US" sz="3240" b="1" i="1" u="none" strike="noStrike" cap="none" dirty="0">
                <a:solidFill>
                  <a:schemeClr val="dk1"/>
                </a:solidFill>
                <a:latin typeface="EB Garamond"/>
                <a:ea typeface="EB Garamond"/>
                <a:cs typeface="EB Garamond"/>
                <a:sym typeface="EB Garamond"/>
              </a:rPr>
            </a:br>
            <a:r>
              <a:rPr lang="en-US" sz="2790" b="1" i="1" u="none" strike="noStrike" cap="none" dirty="0">
                <a:solidFill>
                  <a:schemeClr val="dk1"/>
                </a:solidFill>
                <a:latin typeface="EB Garamond"/>
                <a:ea typeface="EB Garamond"/>
                <a:cs typeface="EB Garamond"/>
                <a:sym typeface="EB Garamond"/>
              </a:rPr>
              <a:t>~Disabled </a:t>
            </a:r>
            <a:r>
              <a:rPr lang="en-US" sz="2790" b="1" i="1" u="none" strike="noStrike" cap="none" dirty="0" err="1">
                <a:solidFill>
                  <a:schemeClr val="dk1"/>
                </a:solidFill>
                <a:latin typeface="EB Garamond"/>
                <a:ea typeface="EB Garamond"/>
                <a:cs typeface="EB Garamond"/>
                <a:sym typeface="EB Garamond"/>
              </a:rPr>
              <a:t>javascript</a:t>
            </a:r>
            <a:r>
              <a:rPr lang="en-US" sz="2790" b="1" i="1" u="none" strike="noStrike" cap="none" dirty="0">
                <a:solidFill>
                  <a:schemeClr val="dk1"/>
                </a:solidFill>
                <a:latin typeface="EB Garamond"/>
                <a:ea typeface="EB Garamond"/>
                <a:cs typeface="EB Garamond"/>
                <a:sym typeface="EB Garamond"/>
              </a:rPr>
              <a:t> so some scripts won’t work. You can enable it but you will be more vulnerable to attacks / getting tracked down</a:t>
            </a:r>
            <a:r>
              <a:rPr lang="en-US" sz="3959" b="0" i="0" u="none" strike="noStrike" cap="none" dirty="0">
                <a:solidFill>
                  <a:schemeClr val="dk1"/>
                </a:solidFill>
                <a:latin typeface="Arial"/>
                <a:ea typeface="Arial"/>
                <a:cs typeface="Arial"/>
                <a:sym typeface="Arial"/>
              </a:rPr>
              <a:t/>
            </a:r>
            <a:br>
              <a:rPr lang="en-US" sz="3959" b="0" i="0" u="none" strike="noStrike" cap="none" dirty="0">
                <a:solidFill>
                  <a:schemeClr val="dk1"/>
                </a:solidFill>
                <a:latin typeface="Arial"/>
                <a:ea typeface="Arial"/>
                <a:cs typeface="Arial"/>
                <a:sym typeface="Arial"/>
              </a:rPr>
            </a:br>
            <a:r>
              <a:rPr lang="en-US" sz="3959" b="0" i="0" u="none" strike="noStrike" cap="none" dirty="0">
                <a:solidFill>
                  <a:schemeClr val="dk1"/>
                </a:solidFill>
                <a:latin typeface="Arial"/>
                <a:ea typeface="Arial"/>
                <a:cs typeface="Arial"/>
                <a:sym typeface="Arial"/>
              </a:rPr>
              <a:t/>
            </a:r>
            <a:br>
              <a:rPr lang="en-US" sz="3959" b="0" i="0" u="none" strike="noStrike" cap="none" dirty="0">
                <a:solidFill>
                  <a:schemeClr val="dk1"/>
                </a:solidFill>
                <a:latin typeface="Arial"/>
                <a:ea typeface="Arial"/>
                <a:cs typeface="Arial"/>
                <a:sym typeface="Arial"/>
              </a:rPr>
            </a:br>
            <a:r>
              <a:rPr lang="en-US" sz="3959" b="0" i="0" u="none" strike="noStrike" cap="none" dirty="0">
                <a:solidFill>
                  <a:schemeClr val="dk1"/>
                </a:solidFill>
                <a:latin typeface="Arial"/>
                <a:ea typeface="Arial"/>
                <a:cs typeface="Arial"/>
                <a:sym typeface="Arial"/>
              </a:rPr>
              <a:t/>
            </a:r>
            <a:br>
              <a:rPr lang="en-US" sz="3959" b="0" i="0" u="none" strike="noStrike" cap="none" dirty="0">
                <a:solidFill>
                  <a:schemeClr val="dk1"/>
                </a:solidFill>
                <a:latin typeface="Arial"/>
                <a:ea typeface="Arial"/>
                <a:cs typeface="Arial"/>
                <a:sym typeface="Arial"/>
              </a:rPr>
            </a:br>
            <a:endParaRPr sz="3959" b="1" i="1" u="none" strike="noStrike" cap="none" dirty="0">
              <a:solidFill>
                <a:schemeClr val="dk1"/>
              </a:solidFill>
              <a:latin typeface="EB Garamond"/>
              <a:ea typeface="EB Garamond"/>
              <a:cs typeface="EB Garamond"/>
              <a:sym typeface="EB Garamond"/>
            </a:endParaRPr>
          </a:p>
        </p:txBody>
      </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127" name="Google Shape;127;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spcBef>
                <a:spcPts val="640"/>
              </a:spcBef>
              <a:spcAft>
                <a:spcPts val="0"/>
              </a:spcAft>
              <a:buNone/>
            </a:pPr>
            <a:endParaRPr/>
          </a:p>
        </p:txBody>
      </p:sp>
      <p:pic>
        <p:nvPicPr>
          <p:cNvPr id="128" name="Google Shape;128;p18"/>
          <p:cNvPicPr preferRelativeResize="0"/>
          <p:nvPr/>
        </p:nvPicPr>
        <p:blipFill>
          <a:blip r:embed="rId3">
            <a:alphaModFix/>
          </a:blip>
          <a:stretch>
            <a:fillRect/>
          </a:stretch>
        </p:blipFill>
        <p:spPr>
          <a:xfrm>
            <a:off x="0" y="-92016"/>
            <a:ext cx="9144000" cy="6822281"/>
          </a:xfrm>
          <a:prstGeom prst="rect">
            <a:avLst/>
          </a:prstGeom>
          <a:noFill/>
          <a:ln>
            <a:noFill/>
          </a:ln>
        </p:spPr>
      </p:pic>
      <p:sp>
        <p:nvSpPr>
          <p:cNvPr id="129" name="Google Shape;129;p18"/>
          <p:cNvSpPr txBox="1"/>
          <p:nvPr/>
        </p:nvSpPr>
        <p:spPr>
          <a:xfrm>
            <a:off x="48490" y="152400"/>
            <a:ext cx="7281600" cy="2244300"/>
          </a:xfrm>
          <a:prstGeom prst="rect">
            <a:avLst/>
          </a:prstGeom>
          <a:noFill/>
          <a:ln w="9525"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lvl="0"/>
            <a:r>
              <a:rPr lang="en-US" sz="20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rPr>
              <a:t>Tor includes anonymity software as well as a special browser, but it's the network that stands to benefit most from this spike in interest. In the past few weeks, </a:t>
            </a:r>
            <a:r>
              <a:rPr lang="en-US" sz="20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hlinkClick r:id="rId4"/>
              </a:rPr>
              <a:t>there's been a 100 percent rise</a:t>
            </a:r>
            <a:r>
              <a:rPr lang="en-US" sz="20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rPr>
              <a:t> in the number of Tor clients</a:t>
            </a:r>
            <a:endParaRPr sz="20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ea typeface="Calibri"/>
              <a:cs typeface="Calibri"/>
              <a:sym typeface="Calibri"/>
            </a:endParaRPr>
          </a:p>
        </p:txBody>
      </p:sp>
      <p:pic>
        <p:nvPicPr>
          <p:cNvPr id="131" name="Google Shape;131;p18"/>
          <p:cNvPicPr preferRelativeResize="0"/>
          <p:nvPr/>
        </p:nvPicPr>
        <p:blipFill>
          <a:blip r:embed="rId5">
            <a:alphaModFix/>
          </a:blip>
          <a:stretch>
            <a:fillRect/>
          </a:stretch>
        </p:blipFill>
        <p:spPr>
          <a:xfrm>
            <a:off x="210101" y="3986125"/>
            <a:ext cx="5920800" cy="2602900"/>
          </a:xfrm>
          <a:prstGeom prst="rect">
            <a:avLst/>
          </a:prstGeom>
          <a:noFill/>
          <a:ln>
            <a:noFill/>
          </a:ln>
        </p:spPr>
      </p:pic>
      <p:sp>
        <p:nvSpPr>
          <p:cNvPr id="2" name="Rectangle 1"/>
          <p:cNvSpPr/>
          <p:nvPr/>
        </p:nvSpPr>
        <p:spPr>
          <a:xfrm>
            <a:off x="96982" y="2019181"/>
            <a:ext cx="7184617" cy="1477328"/>
          </a:xfrm>
          <a:prstGeom prst="rect">
            <a:avLst/>
          </a:prstGeom>
        </p:spPr>
        <p:txBody>
          <a:bodyPr wrap="square">
            <a:spAutoFit/>
          </a:bodyPr>
          <a:lstStyle/>
          <a:p>
            <a:r>
              <a:rPr lang="en-US" sz="18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rPr>
              <a:t>Tor's popularity is attracting more and more attention from spy agencies who are working hard to figure out how to track users. It's not just Tor, either. The use of encrypted email services and other proxy services also attract the attention of the NSA and friends, </a:t>
            </a:r>
            <a:r>
              <a:rPr lang="en-US" sz="18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hlinkClick r:id="rId6"/>
              </a:rPr>
              <a:t>according to a secret </a:t>
            </a:r>
            <a:r>
              <a:rPr lang="en-US" sz="1800" b="1" i="1" dirty="0" smtClean="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hlinkClick r:id="rId6"/>
              </a:rPr>
              <a:t>document</a:t>
            </a:r>
            <a:r>
              <a:rPr lang="en-US" sz="1800" b="1" i="1" dirty="0">
                <a:solidFill>
                  <a:schemeClr val="accent1">
                    <a:lumMod val="40000"/>
                    <a:lumOff val="60000"/>
                  </a:schemeClr>
                </a:solidFill>
                <a:effectLst>
                  <a:outerShdw blurRad="38100" dist="38100" dir="2700000" algn="tl">
                    <a:srgbClr val="000000">
                      <a:alpha val="43137"/>
                    </a:srgbClr>
                  </a:outerShdw>
                </a:effectLst>
                <a:latin typeface="Adobe Caslon Pro Bold" pitchFamily="18" charset="0"/>
              </a:rPr>
              <a:t> published last month by The Guardian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9"/>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
        <p:nvSpPr>
          <p:cNvPr id="137" name="Google Shape;137;p19"/>
          <p:cNvSpPr txBox="1">
            <a:spLocks noGrp="1"/>
          </p:cNvSpPr>
          <p:nvPr>
            <p:ph type="title"/>
          </p:nvPr>
        </p:nvSpPr>
        <p:spPr>
          <a:xfrm>
            <a:off x="457200" y="1524000"/>
            <a:ext cx="8229600" cy="3306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62626"/>
              </a:buClr>
              <a:buSzPts val="5400"/>
              <a:buFont typeface="EB Garamond"/>
              <a:buNone/>
            </a:pPr>
            <a:r>
              <a:rPr lang="en-US" sz="5400" b="1" i="1" u="none" strike="noStrike" cap="none">
                <a:solidFill>
                  <a:srgbClr val="262626"/>
                </a:solidFill>
                <a:latin typeface="EB Garamond"/>
                <a:ea typeface="EB Garamond"/>
                <a:cs typeface="EB Garamond"/>
                <a:sym typeface="EB Garamond"/>
              </a:rPr>
              <a:t>Than</a:t>
            </a:r>
            <a:r>
              <a:rPr lang="en-US" sz="5400" b="1" i="1">
                <a:solidFill>
                  <a:srgbClr val="262626"/>
                </a:solidFill>
                <a:latin typeface="EB Garamond"/>
                <a:ea typeface="EB Garamond"/>
                <a:cs typeface="EB Garamond"/>
                <a:sym typeface="EB Garamond"/>
              </a:rPr>
              <a:t>k</a:t>
            </a:r>
            <a:r>
              <a:rPr lang="en-US" sz="5400" b="1" i="1" u="none" strike="noStrike" cap="none">
                <a:solidFill>
                  <a:srgbClr val="262626"/>
                </a:solidFill>
                <a:latin typeface="EB Garamond"/>
                <a:ea typeface="EB Garamond"/>
                <a:cs typeface="EB Garamond"/>
                <a:sym typeface="EB Garamond"/>
              </a:rPr>
              <a:t>ing you </a:t>
            </a:r>
            <a:endParaRPr/>
          </a:p>
        </p:txBody>
      </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On-screen Show (4:3)</PresentationFormat>
  <Paragraphs>14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EB Garamond</vt:lpstr>
      <vt:lpstr>Calibri</vt:lpstr>
      <vt:lpstr>Adobe Caslon Pro Bold</vt:lpstr>
      <vt:lpstr>blank</vt:lpstr>
      <vt:lpstr> Free And Open Source System</vt:lpstr>
      <vt:lpstr>   Torbrowser</vt:lpstr>
      <vt:lpstr>Paul Syverson  is the founder of tor browser The first public release occurred On 13 August 2004  </vt:lpstr>
      <vt:lpstr>Tor is illegal to use The deep web is a dangerous place to browse and get hackers and viruses attacked Darknet websites are accessible only through networks such as Tor </vt:lpstr>
      <vt:lpstr>Impacts of Torbrowser  ~ Encrypts your connection ~ Keeps you anonymous ~ Protects you from malicious Javascript and cross site scripting ~Too slow ~Disabled javascript so some scripts won’t work. You can enable it but you will be more vulnerable to attacks / getting tracked down   </vt:lpstr>
      <vt:lpstr>PowerPoint Presentation</vt:lpstr>
      <vt:lpstr>Thanking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Free And Open Source System</dc:title>
  <dc:creator>Thejaswari</dc:creator>
  <cp:lastModifiedBy>Thejaswari</cp:lastModifiedBy>
  <cp:revision>2</cp:revision>
  <dcterms:modified xsi:type="dcterms:W3CDTF">2018-08-02T13:04:11Z</dcterms:modified>
</cp:coreProperties>
</file>