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2" autoAdjust="0"/>
    <p:restoredTop sz="99466" autoAdjust="0"/>
  </p:normalViewPr>
  <p:slideViewPr>
    <p:cSldViewPr>
      <p:cViewPr>
        <p:scale>
          <a:sx n="57" d="100"/>
          <a:sy n="57" d="100"/>
        </p:scale>
        <p:origin x="-1752" y="-4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D2B090-62FF-4BF9-9E9D-BE646C92E569}" type="datetimeFigureOut">
              <a:rPr lang="en-US" smtClean="0"/>
              <a:t>23-Aug-18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13C36A-92AB-44EB-BEAD-F6E936133141}" type="slidenum">
              <a:rPr lang="en-US" smtClean="0"/>
              <a:t>‹#›</a:t>
            </a:fld>
            <a:endParaRPr lang="en-US"/>
          </a:p>
        </p:txBody>
      </p:sp>
    </p:spTree>
    <p:extLst>
      <p:ext uri="{BB962C8B-B14F-4D97-AF65-F5344CB8AC3E}">
        <p14:creationId xmlns:p14="http://schemas.microsoft.com/office/powerpoint/2010/main" val="3189760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PC-Talk" TargetMode="External"/><Relationship Id="rId13" Type="http://schemas.openxmlformats.org/officeDocument/2006/relationships/hyperlink" Target="https://en.wikipedia.org/wiki/Andrew_Fluegelman#cite_note-5" TargetMode="External"/><Relationship Id="rId3" Type="http://schemas.openxmlformats.org/officeDocument/2006/relationships/hyperlink" Target="https://en.wikipedia.org/wiki/Tiburon,_California" TargetMode="External"/><Relationship Id="rId7" Type="http://schemas.openxmlformats.org/officeDocument/2006/relationships/hyperlink" Target="https://en.wikipedia.org/wiki/Andrew_Fluegelman#cite_note-hewes19820203-3" TargetMode="External"/><Relationship Id="rId12" Type="http://schemas.openxmlformats.org/officeDocument/2006/relationships/hyperlink" Target="https://en.wikipedia.org/wiki/Altruism"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IBM_BASIC" TargetMode="External"/><Relationship Id="rId11" Type="http://schemas.openxmlformats.org/officeDocument/2006/relationships/hyperlink" Target="https://en.wikipedia.org/wiki/Economics" TargetMode="External"/><Relationship Id="rId5" Type="http://schemas.openxmlformats.org/officeDocument/2006/relationships/hyperlink" Target="https://en.wikipedia.org/wiki/IBM_PC" TargetMode="External"/><Relationship Id="rId10" Type="http://schemas.openxmlformats.org/officeDocument/2006/relationships/hyperlink" Target="https://en.wikipedia.org/wiki/Freeware" TargetMode="External"/><Relationship Id="rId4" Type="http://schemas.openxmlformats.org/officeDocument/2006/relationships/hyperlink" Target="https://en.wikipedia.org/wiki/Computer_expo" TargetMode="External"/><Relationship Id="rId9" Type="http://schemas.openxmlformats.org/officeDocument/2006/relationships/hyperlink" Target="https://en.wikipedia.org/wiki/Andrew_Fluegelman#cite_note-4"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Freeware#cite_note-lawrence-2" TargetMode="External"/><Relationship Id="rId13" Type="http://schemas.openxmlformats.org/officeDocument/2006/relationships/hyperlink" Target="https://en.wikipedia.org/wiki/EULA" TargetMode="External"/><Relationship Id="rId3" Type="http://schemas.openxmlformats.org/officeDocument/2006/relationships/hyperlink" Target="https://en.wikipedia.org/wiki/Software" TargetMode="External"/><Relationship Id="rId7" Type="http://schemas.openxmlformats.org/officeDocument/2006/relationships/hyperlink" Target="https://en.wikipedia.org/wiki/Freeware#cite_note-linfo-1" TargetMode="External"/><Relationship Id="rId12" Type="http://schemas.openxmlformats.org/officeDocument/2006/relationships/hyperlink" Target="https://en.wikipedia.org/wiki/Software_license"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Reverse_Engineering" TargetMode="External"/><Relationship Id="rId11" Type="http://schemas.openxmlformats.org/officeDocument/2006/relationships/hyperlink" Target="https://en.wikipedia.org/wiki/Adobe_Acrobat_Reader" TargetMode="External"/><Relationship Id="rId5" Type="http://schemas.openxmlformats.org/officeDocument/2006/relationships/hyperlink" Target="https://en.wikipedia.org/wiki/Modding" TargetMode="External"/><Relationship Id="rId10" Type="http://schemas.openxmlformats.org/officeDocument/2006/relationships/hyperlink" Target="https://en.wikipedia.org/wiki/Skype" TargetMode="External"/><Relationship Id="rId4" Type="http://schemas.openxmlformats.org/officeDocument/2006/relationships/hyperlink" Target="https://en.wikipedia.org/wiki/Proprietary_software" TargetMode="External"/><Relationship Id="rId9" Type="http://schemas.openxmlformats.org/officeDocument/2006/relationships/hyperlink" Target="https://en.wikipedia.org/wiki/Freeware#cite_note-gnu-3" TargetMode="External"/><Relationship Id="rId14" Type="http://schemas.openxmlformats.org/officeDocument/2006/relationships/hyperlink" Target="https://en.wikipedia.org/wiki/Freely_redistributable_software"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Freeware#cite_note-adobe-reader-11" TargetMode="External"/><Relationship Id="rId3" Type="http://schemas.openxmlformats.org/officeDocument/2006/relationships/hyperlink" Target="https://en.wikipedia.org/wiki/Freeware#cite_note-10" TargetMode="External"/><Relationship Id="rId7" Type="http://schemas.openxmlformats.org/officeDocument/2006/relationships/hyperlink" Target="https://en.wikipedia.org/wiki/Freeware#cite_note-lawrence-2" TargetMode="External"/><Relationship Id="rId12" Type="http://schemas.openxmlformats.org/officeDocument/2006/relationships/hyperlink" Target="https://en.wikipedia.org/wiki/Freeware#cite_note-13"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Freeware#cite_note-linfo-1" TargetMode="External"/><Relationship Id="rId11" Type="http://schemas.openxmlformats.org/officeDocument/2006/relationships/hyperlink" Target="https://en.wikipedia.org/wiki/Humanitarian_Use_Licenses" TargetMode="External"/><Relationship Id="rId5" Type="http://schemas.openxmlformats.org/officeDocument/2006/relationships/hyperlink" Target="https://en.wikipedia.org/wiki/Reverse-engineer" TargetMode="External"/><Relationship Id="rId10" Type="http://schemas.openxmlformats.org/officeDocument/2006/relationships/hyperlink" Target="https://en.wikipedia.org/wiki/Software_license" TargetMode="External"/><Relationship Id="rId4" Type="http://schemas.openxmlformats.org/officeDocument/2006/relationships/hyperlink" Target="https://en.wikipedia.org/wiki/Free_software" TargetMode="External"/><Relationship Id="rId9" Type="http://schemas.openxmlformats.org/officeDocument/2006/relationships/hyperlink" Target="https://en.wikipedia.org/wiki/Freeware#cite_note-adobe-distribution-12"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13C36A-92AB-44EB-BEAD-F6E936133141}" type="slidenum">
              <a:rPr lang="en-US" smtClean="0"/>
              <a:t>1</a:t>
            </a:fld>
            <a:endParaRPr lang="en-US"/>
          </a:p>
        </p:txBody>
      </p:sp>
    </p:spTree>
    <p:extLst>
      <p:ext uri="{BB962C8B-B14F-4D97-AF65-F5344CB8AC3E}">
        <p14:creationId xmlns:p14="http://schemas.microsoft.com/office/powerpoint/2010/main" val="2968554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1981 </a:t>
            </a:r>
            <a:r>
              <a:rPr lang="en-US" sz="1200" b="0" i="0" kern="1200" dirty="0" err="1" smtClean="0">
                <a:solidFill>
                  <a:schemeClr val="tx1"/>
                </a:solidFill>
                <a:effectLst/>
                <a:latin typeface="+mn-lt"/>
                <a:ea typeface="+mn-ea"/>
                <a:cs typeface="+mn-cs"/>
              </a:rPr>
              <a:t>Fluegelman</a:t>
            </a:r>
            <a:r>
              <a:rPr lang="en-US" sz="1200" b="0" i="0" kern="1200" dirty="0" smtClean="0">
                <a:solidFill>
                  <a:schemeClr val="tx1"/>
                </a:solidFill>
                <a:effectLst/>
                <a:latin typeface="+mn-lt"/>
                <a:ea typeface="+mn-ea"/>
                <a:cs typeface="+mn-cs"/>
              </a:rPr>
              <a:t> was the owner and sole employee of The Headlands Press, a small book publisher in </a:t>
            </a:r>
            <a:r>
              <a:rPr lang="en-US" sz="1200" b="0" i="0" u="none" strike="noStrike" kern="1200" dirty="0" smtClean="0">
                <a:solidFill>
                  <a:schemeClr val="tx1"/>
                </a:solidFill>
                <a:effectLst/>
                <a:latin typeface="+mn-lt"/>
                <a:ea typeface="+mn-ea"/>
                <a:cs typeface="+mn-cs"/>
                <a:hlinkClick r:id="rId3" tooltip="Tiburon, California"/>
              </a:rPr>
              <a:t>Tiburon, California</a:t>
            </a:r>
            <a:r>
              <a:rPr lang="en-US" sz="1200" b="0" i="0" kern="1200" dirty="0" smtClean="0">
                <a:solidFill>
                  <a:schemeClr val="tx1"/>
                </a:solidFill>
                <a:effectLst/>
                <a:latin typeface="+mn-lt"/>
                <a:ea typeface="+mn-ea"/>
                <a:cs typeface="+mn-cs"/>
              </a:rPr>
              <a:t>. He had attended an early </a:t>
            </a:r>
            <a:r>
              <a:rPr lang="en-US" sz="1200" b="0" i="0" u="none" strike="noStrike" kern="1200" dirty="0" smtClean="0">
                <a:solidFill>
                  <a:schemeClr val="tx1"/>
                </a:solidFill>
                <a:effectLst/>
                <a:latin typeface="+mn-lt"/>
                <a:ea typeface="+mn-ea"/>
                <a:cs typeface="+mn-cs"/>
                <a:hlinkClick r:id="rId4" tooltip="Computer expo"/>
              </a:rPr>
              <a:t>computer expo</a:t>
            </a:r>
            <a:r>
              <a:rPr lang="en-US" sz="1200" b="0" i="0" kern="1200" dirty="0" smtClean="0">
                <a:solidFill>
                  <a:schemeClr val="tx1"/>
                </a:solidFill>
                <a:effectLst/>
                <a:latin typeface="+mn-lt"/>
                <a:ea typeface="+mn-ea"/>
                <a:cs typeface="+mn-cs"/>
              </a:rPr>
              <a:t> in San Francisco in the late 1970s, and after agreeing to publish and coauthor </a:t>
            </a:r>
            <a:r>
              <a:rPr lang="en-US" sz="1200" b="0" i="1" kern="1200" dirty="0" smtClean="0">
                <a:solidFill>
                  <a:schemeClr val="tx1"/>
                </a:solidFill>
                <a:effectLst/>
                <a:latin typeface="+mn-lt"/>
                <a:ea typeface="+mn-ea"/>
                <a:cs typeface="+mn-cs"/>
              </a:rPr>
              <a:t>Writing in the Computer Age</a:t>
            </a:r>
            <a:r>
              <a:rPr lang="en-US" sz="1200" b="0" i="0" kern="1200" dirty="0" smtClean="0">
                <a:solidFill>
                  <a:schemeClr val="tx1"/>
                </a:solidFill>
                <a:effectLst/>
                <a:latin typeface="+mn-lt"/>
                <a:ea typeface="+mn-ea"/>
                <a:cs typeface="+mn-cs"/>
              </a:rPr>
              <a:t> decided to purchase his first computer. In October </a:t>
            </a:r>
            <a:r>
              <a:rPr lang="en-US" sz="1200" b="0" i="0" kern="1200" dirty="0" err="1" smtClean="0">
                <a:solidFill>
                  <a:schemeClr val="tx1"/>
                </a:solidFill>
                <a:effectLst/>
                <a:latin typeface="+mn-lt"/>
                <a:ea typeface="+mn-ea"/>
                <a:cs typeface="+mn-cs"/>
              </a:rPr>
              <a:t>Fluegelman</a:t>
            </a:r>
            <a:r>
              <a:rPr lang="en-US" sz="1200" b="0" i="0" kern="1200" dirty="0" smtClean="0">
                <a:solidFill>
                  <a:schemeClr val="tx1"/>
                </a:solidFill>
                <a:effectLst/>
                <a:latin typeface="+mn-lt"/>
                <a:ea typeface="+mn-ea"/>
                <a:cs typeface="+mn-cs"/>
              </a:rPr>
              <a:t> received one of the first </a:t>
            </a:r>
            <a:r>
              <a:rPr lang="en-US" sz="1200" b="0" i="0" u="none" strike="noStrike" kern="1200" dirty="0" smtClean="0">
                <a:solidFill>
                  <a:schemeClr val="tx1"/>
                </a:solidFill>
                <a:effectLst/>
                <a:latin typeface="+mn-lt"/>
                <a:ea typeface="+mn-ea"/>
                <a:cs typeface="+mn-cs"/>
                <a:hlinkClick r:id="rId5" tooltip="IBM PC"/>
              </a:rPr>
              <a:t>IBM PCs</a:t>
            </a:r>
            <a:r>
              <a:rPr lang="en-US" sz="1200" b="0" i="0" kern="1200" dirty="0" smtClean="0">
                <a:solidFill>
                  <a:schemeClr val="tx1"/>
                </a:solidFill>
                <a:effectLst/>
                <a:latin typeface="+mn-lt"/>
                <a:ea typeface="+mn-ea"/>
                <a:cs typeface="+mn-cs"/>
              </a:rPr>
              <a:t> sold in San Francisco, and in two weeks began to write his own accounting program in </a:t>
            </a:r>
            <a:r>
              <a:rPr lang="en-US" sz="1200" b="0" i="0" u="none" strike="noStrike" kern="1200" dirty="0" smtClean="0">
                <a:solidFill>
                  <a:schemeClr val="tx1"/>
                </a:solidFill>
                <a:effectLst/>
                <a:latin typeface="+mn-lt"/>
                <a:ea typeface="+mn-ea"/>
                <a:cs typeface="+mn-cs"/>
                <a:hlinkClick r:id="rId6" tooltip="IBM BASIC"/>
              </a:rPr>
              <a:t>IBM BASIC</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7"/>
              </a:rPr>
              <a:t>[3]</a:t>
            </a:r>
            <a:endParaRPr lang="en-US" sz="1200" b="0" i="0" u="none" strike="noStrike" kern="1200" baseline="30000" dirty="0" smtClean="0">
              <a:solidFill>
                <a:schemeClr val="tx1"/>
              </a:solidFill>
              <a:effectLst/>
              <a:latin typeface="+mn-lt"/>
              <a:ea typeface="+mn-ea"/>
              <a:cs typeface="+mn-cs"/>
            </a:endParaRPr>
          </a:p>
          <a:p>
            <a:endParaRPr lang="en-US" sz="1200" b="0" i="0" u="none" strike="noStrike" kern="1200" baseline="30000" dirty="0" smtClean="0">
              <a:solidFill>
                <a:schemeClr val="tx1"/>
              </a:solidFill>
              <a:effectLst/>
              <a:latin typeface="+mn-lt"/>
              <a:ea typeface="+mn-ea"/>
              <a:cs typeface="+mn-cs"/>
            </a:endParaRPr>
          </a:p>
          <a:p>
            <a:endParaRPr lang="en-US" sz="1200" b="0" i="0" u="none" strike="noStrike" kern="1200" baseline="300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late 1982 </a:t>
            </a:r>
            <a:r>
              <a:rPr lang="en-US" sz="1200" b="0" i="0" kern="1200" dirty="0" err="1" smtClean="0">
                <a:solidFill>
                  <a:schemeClr val="tx1"/>
                </a:solidFill>
                <a:effectLst/>
                <a:latin typeface="+mn-lt"/>
                <a:ea typeface="+mn-ea"/>
                <a:cs typeface="+mn-cs"/>
              </a:rPr>
              <a:t>Fluegelman</a:t>
            </a:r>
            <a:r>
              <a:rPr lang="en-US" sz="1200" b="0" i="0" kern="1200" dirty="0" smtClean="0">
                <a:solidFill>
                  <a:schemeClr val="tx1"/>
                </a:solidFill>
                <a:effectLst/>
                <a:latin typeface="+mn-lt"/>
                <a:ea typeface="+mn-ea"/>
                <a:cs typeface="+mn-cs"/>
              </a:rPr>
              <a:t> developed </a:t>
            </a:r>
            <a:r>
              <a:rPr lang="en-US" sz="1200" b="0" i="0" u="none" strike="noStrike" kern="1200" dirty="0" smtClean="0">
                <a:solidFill>
                  <a:schemeClr val="tx1"/>
                </a:solidFill>
                <a:effectLst/>
                <a:latin typeface="+mn-lt"/>
                <a:ea typeface="+mn-ea"/>
                <a:cs typeface="+mn-cs"/>
                <a:hlinkClick r:id="rId8" tooltip="PC-Talk"/>
              </a:rPr>
              <a:t>PC-Talk</a:t>
            </a:r>
            <a:r>
              <a:rPr lang="en-US" sz="1200" b="0" i="0" kern="1200" dirty="0" smtClean="0">
                <a:solidFill>
                  <a:schemeClr val="tx1"/>
                </a:solidFill>
                <a:effectLst/>
                <a:latin typeface="+mn-lt"/>
                <a:ea typeface="+mn-ea"/>
                <a:cs typeface="+mn-cs"/>
              </a:rPr>
              <a:t>, a very popular and successful communications software.</a:t>
            </a:r>
            <a:r>
              <a:rPr lang="en-US" sz="1200" b="0" i="0" u="none" strike="noStrike" kern="1200" baseline="30000" dirty="0" smtClean="0">
                <a:solidFill>
                  <a:schemeClr val="tx1"/>
                </a:solidFill>
                <a:effectLst/>
                <a:latin typeface="+mn-lt"/>
                <a:ea typeface="+mn-ea"/>
                <a:cs typeface="+mn-cs"/>
                <a:hlinkClick r:id="rId9"/>
              </a:rPr>
              <a:t>[4]</a:t>
            </a:r>
            <a:r>
              <a:rPr lang="en-US" sz="1200" b="0" i="0" kern="1200" dirty="0" smtClean="0">
                <a:solidFill>
                  <a:schemeClr val="tx1"/>
                </a:solidFill>
                <a:effectLst/>
                <a:latin typeface="+mn-lt"/>
                <a:ea typeface="+mn-ea"/>
                <a:cs typeface="+mn-cs"/>
              </a:rPr>
              <a:t> He marketed it under a system he called "</a:t>
            </a:r>
            <a:r>
              <a:rPr lang="en-US" sz="1200" b="0" i="0" u="none" strike="noStrike" kern="1200" dirty="0" smtClean="0">
                <a:solidFill>
                  <a:schemeClr val="tx1"/>
                </a:solidFill>
                <a:effectLst/>
                <a:latin typeface="+mn-lt"/>
                <a:ea typeface="+mn-ea"/>
                <a:cs typeface="+mn-cs"/>
                <a:hlinkClick r:id="rId10" tooltip="Freeware"/>
              </a:rPr>
              <a:t>Freeware</a:t>
            </a:r>
            <a:r>
              <a:rPr lang="en-US" sz="1200" b="0" i="0" kern="1200" dirty="0" smtClean="0">
                <a:solidFill>
                  <a:schemeClr val="tx1"/>
                </a:solidFill>
                <a:effectLst/>
                <a:latin typeface="+mn-lt"/>
                <a:ea typeface="+mn-ea"/>
                <a:cs typeface="+mn-cs"/>
              </a:rPr>
              <a:t>", which he characterized as "an experiment in </a:t>
            </a:r>
            <a:r>
              <a:rPr lang="en-US" sz="1200" b="0" i="0" u="none" strike="noStrike" kern="1200" dirty="0" smtClean="0">
                <a:solidFill>
                  <a:schemeClr val="tx1"/>
                </a:solidFill>
                <a:effectLst/>
                <a:latin typeface="+mn-lt"/>
                <a:ea typeface="+mn-ea"/>
                <a:cs typeface="+mn-cs"/>
                <a:hlinkClick r:id="rId11" tooltip="Economics"/>
              </a:rPr>
              <a:t>economics</a:t>
            </a:r>
            <a:r>
              <a:rPr lang="en-US" sz="1200" b="0" i="0" kern="1200" dirty="0" smtClean="0">
                <a:solidFill>
                  <a:schemeClr val="tx1"/>
                </a:solidFill>
                <a:effectLst/>
                <a:latin typeface="+mn-lt"/>
                <a:ea typeface="+mn-ea"/>
                <a:cs typeface="+mn-cs"/>
              </a:rPr>
              <a:t> more than </a:t>
            </a:r>
            <a:r>
              <a:rPr lang="en-US" sz="1200" b="0" i="0" u="none" strike="noStrike" kern="1200" dirty="0" smtClean="0">
                <a:solidFill>
                  <a:schemeClr val="tx1"/>
                </a:solidFill>
                <a:effectLst/>
                <a:latin typeface="+mn-lt"/>
                <a:ea typeface="+mn-ea"/>
                <a:cs typeface="+mn-cs"/>
                <a:hlinkClick r:id="rId12" tooltip="Altruism"/>
              </a:rPr>
              <a:t>altruism</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13"/>
              </a:rPr>
              <a:t>[5]</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 tooltip="Freeware"/>
              </a:rPr>
              <a:t>Freeware</a:t>
            </a:r>
            <a:r>
              <a:rPr lang="en-US" sz="1200" b="0" i="0" kern="1200" dirty="0" smtClean="0">
                <a:solidFill>
                  <a:schemeClr val="tx1"/>
                </a:solidFill>
                <a:effectLst/>
                <a:latin typeface="+mn-lt"/>
                <a:ea typeface="+mn-ea"/>
                <a:cs typeface="+mn-cs"/>
              </a:rPr>
              <a:t> was licensed under terms that encouraged users to make voluntary payments for the software, and it allowed users to copy and redistribute the software freely as long as the license terms and text were not altered. He collaborated with PC-File (database software) developer Jim Knopf to adopt similar names (PC-File was originally "Easy-File"), and prices, for their initial shareware offerings; they also agreed to mention each other's products in their program's documentation.</a:t>
            </a:r>
            <a:endParaRPr lang="en-US" dirty="0"/>
          </a:p>
        </p:txBody>
      </p:sp>
      <p:sp>
        <p:nvSpPr>
          <p:cNvPr id="4" name="Slide Number Placeholder 3"/>
          <p:cNvSpPr>
            <a:spLocks noGrp="1"/>
          </p:cNvSpPr>
          <p:nvPr>
            <p:ph type="sldNum" sz="quarter" idx="10"/>
          </p:nvPr>
        </p:nvSpPr>
        <p:spPr/>
        <p:txBody>
          <a:bodyPr/>
          <a:lstStyle/>
          <a:p>
            <a:fld id="{3F13C36A-92AB-44EB-BEAD-F6E936133141}" type="slidenum">
              <a:rPr lang="en-US" smtClean="0"/>
              <a:t>2</a:t>
            </a:fld>
            <a:endParaRPr lang="en-US"/>
          </a:p>
        </p:txBody>
      </p:sp>
    </p:spTree>
    <p:extLst>
      <p:ext uri="{BB962C8B-B14F-4D97-AF65-F5344CB8AC3E}">
        <p14:creationId xmlns:p14="http://schemas.microsoft.com/office/powerpoint/2010/main" val="1092502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Freeware</a:t>
            </a:r>
            <a:r>
              <a:rPr lang="en-US" sz="1200" b="0" i="0" kern="1200" dirty="0" smtClean="0">
                <a:solidFill>
                  <a:schemeClr val="tx1"/>
                </a:solidFill>
                <a:effectLst/>
                <a:latin typeface="+mn-lt"/>
                <a:ea typeface="+mn-ea"/>
                <a:cs typeface="+mn-cs"/>
              </a:rPr>
              <a:t> is </a:t>
            </a:r>
            <a:r>
              <a:rPr lang="en-US" sz="1200" b="0" i="0" u="none" strike="noStrike" kern="1200" dirty="0" smtClean="0">
                <a:solidFill>
                  <a:schemeClr val="tx1"/>
                </a:solidFill>
                <a:effectLst/>
                <a:latin typeface="+mn-lt"/>
                <a:ea typeface="+mn-ea"/>
                <a:cs typeface="+mn-cs"/>
                <a:hlinkClick r:id="rId3" tooltip="Software"/>
              </a:rPr>
              <a:t>software</a:t>
            </a:r>
            <a:r>
              <a:rPr lang="en-US" sz="1200" b="0" i="0" kern="1200" dirty="0" smtClean="0">
                <a:solidFill>
                  <a:schemeClr val="tx1"/>
                </a:solidFill>
                <a:effectLst/>
                <a:latin typeface="+mn-lt"/>
                <a:ea typeface="+mn-ea"/>
                <a:cs typeface="+mn-cs"/>
              </a:rPr>
              <a:t> that is available for use at no monetary cost. In other words, while freeware may be used without payment it is most often </a:t>
            </a:r>
            <a:r>
              <a:rPr lang="en-US" sz="1200" b="0" i="0" u="none" strike="noStrike" kern="1200" dirty="0" smtClean="0">
                <a:solidFill>
                  <a:schemeClr val="tx1"/>
                </a:solidFill>
                <a:effectLst/>
                <a:latin typeface="+mn-lt"/>
                <a:ea typeface="+mn-ea"/>
                <a:cs typeface="+mn-cs"/>
                <a:hlinkClick r:id="rId4" tooltip="Proprietary software"/>
              </a:rPr>
              <a:t>proprietary software</a:t>
            </a:r>
            <a:r>
              <a:rPr lang="en-US" sz="1200" b="0" i="0" kern="1200" dirty="0" smtClean="0">
                <a:solidFill>
                  <a:schemeClr val="tx1"/>
                </a:solidFill>
                <a:effectLst/>
                <a:latin typeface="+mn-lt"/>
                <a:ea typeface="+mn-ea"/>
                <a:cs typeface="+mn-cs"/>
              </a:rPr>
              <a:t>, and usually </a:t>
            </a:r>
            <a:r>
              <a:rPr lang="en-US" sz="1200" b="0" i="0" u="none" strike="noStrike" kern="1200" dirty="0" smtClean="0">
                <a:solidFill>
                  <a:schemeClr val="tx1"/>
                </a:solidFill>
                <a:effectLst/>
                <a:latin typeface="+mn-lt"/>
                <a:ea typeface="+mn-ea"/>
                <a:cs typeface="+mn-cs"/>
                <a:hlinkClick r:id="rId5" tooltip="Modding"/>
              </a:rPr>
              <a:t>modification</a:t>
            </a:r>
            <a:r>
              <a:rPr lang="en-US" sz="1200" b="0" i="0" kern="1200" dirty="0" smtClean="0">
                <a:solidFill>
                  <a:schemeClr val="tx1"/>
                </a:solidFill>
                <a:effectLst/>
                <a:latin typeface="+mn-lt"/>
                <a:ea typeface="+mn-ea"/>
                <a:cs typeface="+mn-cs"/>
              </a:rPr>
              <a:t>, re-distribution or </a:t>
            </a:r>
            <a:r>
              <a:rPr lang="en-US" sz="1200" b="0" i="0" u="none" strike="noStrike" kern="1200" dirty="0" smtClean="0">
                <a:solidFill>
                  <a:schemeClr val="tx1"/>
                </a:solidFill>
                <a:effectLst/>
                <a:latin typeface="+mn-lt"/>
                <a:ea typeface="+mn-ea"/>
                <a:cs typeface="+mn-cs"/>
                <a:hlinkClick r:id="rId6" tooltip="Reverse Engineering"/>
              </a:rPr>
              <a:t>reverse-engineering</a:t>
            </a:r>
            <a:r>
              <a:rPr lang="en-US" sz="1200" b="0" i="0" kern="1200" dirty="0" smtClean="0">
                <a:solidFill>
                  <a:schemeClr val="tx1"/>
                </a:solidFill>
                <a:effectLst/>
                <a:latin typeface="+mn-lt"/>
                <a:ea typeface="+mn-ea"/>
                <a:cs typeface="+mn-cs"/>
              </a:rPr>
              <a:t> without the author's permission is prohibited.</a:t>
            </a:r>
            <a:r>
              <a:rPr lang="en-US" sz="1200" b="0" i="0" u="none" strike="noStrike" kern="1200" baseline="30000" dirty="0" smtClean="0">
                <a:solidFill>
                  <a:schemeClr val="tx1"/>
                </a:solidFill>
                <a:effectLst/>
                <a:latin typeface="+mn-lt"/>
                <a:ea typeface="+mn-ea"/>
                <a:cs typeface="+mn-cs"/>
                <a:hlinkClick r:id="rId7"/>
              </a:rPr>
              <a:t>[1]</a:t>
            </a:r>
            <a:r>
              <a:rPr lang="en-US" sz="1200" b="0" i="0" u="none" strike="noStrike" kern="1200" baseline="30000" dirty="0" smtClean="0">
                <a:solidFill>
                  <a:schemeClr val="tx1"/>
                </a:solidFill>
                <a:effectLst/>
                <a:latin typeface="+mn-lt"/>
                <a:ea typeface="+mn-ea"/>
                <a:cs typeface="+mn-cs"/>
                <a:hlinkClick r:id="rId8"/>
              </a:rPr>
              <a:t>[2]</a:t>
            </a:r>
            <a:r>
              <a:rPr lang="en-US" sz="1200" b="0" i="0" u="none" strike="noStrike" kern="1200" baseline="30000" dirty="0" smtClean="0">
                <a:solidFill>
                  <a:schemeClr val="tx1"/>
                </a:solidFill>
                <a:effectLst/>
                <a:latin typeface="+mn-lt"/>
                <a:ea typeface="+mn-ea"/>
                <a:cs typeface="+mn-cs"/>
                <a:hlinkClick r:id="rId9"/>
              </a:rPr>
              <a:t>[3]</a:t>
            </a:r>
            <a:r>
              <a:rPr lang="en-US" sz="1200" b="0" i="0" kern="1200" dirty="0" smtClean="0">
                <a:solidFill>
                  <a:schemeClr val="tx1"/>
                </a:solidFill>
                <a:effectLst/>
                <a:latin typeface="+mn-lt"/>
                <a:ea typeface="+mn-ea"/>
                <a:cs typeface="+mn-cs"/>
              </a:rPr>
              <a:t> Two historic examples of freeware include </a:t>
            </a:r>
            <a:r>
              <a:rPr lang="en-US" sz="1200" b="0" i="0" u="none" strike="noStrike" kern="1200" dirty="0" smtClean="0">
                <a:solidFill>
                  <a:schemeClr val="tx1"/>
                </a:solidFill>
                <a:effectLst/>
                <a:latin typeface="+mn-lt"/>
                <a:ea typeface="+mn-ea"/>
                <a:cs typeface="+mn-cs"/>
                <a:hlinkClick r:id="rId10" tooltip="Skype"/>
              </a:rPr>
              <a:t>Skype</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1" tooltip="Adobe Acrobat Reader"/>
              </a:rPr>
              <a:t>Adobe Acrobat Reader</a:t>
            </a:r>
            <a:r>
              <a:rPr lang="en-US" sz="1200" b="0" i="0" kern="1200" dirty="0" smtClean="0">
                <a:solidFill>
                  <a:schemeClr val="tx1"/>
                </a:solidFill>
                <a:effectLst/>
                <a:latin typeface="+mn-lt"/>
                <a:ea typeface="+mn-ea"/>
                <a:cs typeface="+mn-cs"/>
              </a:rPr>
              <a:t>. There is no agreed set of rights or a </a:t>
            </a:r>
            <a:r>
              <a:rPr lang="en-US" sz="1200" b="0" i="0" u="none" strike="noStrike" kern="1200" dirty="0" smtClean="0">
                <a:solidFill>
                  <a:schemeClr val="tx1"/>
                </a:solidFill>
                <a:effectLst/>
                <a:latin typeface="+mn-lt"/>
                <a:ea typeface="+mn-ea"/>
                <a:cs typeface="+mn-cs"/>
                <a:hlinkClick r:id="rId12" tooltip="Software license"/>
              </a:rPr>
              <a:t>license</a:t>
            </a:r>
            <a:r>
              <a:rPr lang="en-US" sz="1200" b="0" i="0" kern="1200" dirty="0" smtClean="0">
                <a:solidFill>
                  <a:schemeClr val="tx1"/>
                </a:solidFill>
                <a:effectLst/>
                <a:latin typeface="+mn-lt"/>
                <a:ea typeface="+mn-ea"/>
                <a:cs typeface="+mn-cs"/>
              </a:rPr>
              <a:t> or an </a:t>
            </a:r>
            <a:r>
              <a:rPr lang="en-US" sz="1200" b="0" i="0" u="none" strike="noStrike" kern="1200" dirty="0" smtClean="0">
                <a:solidFill>
                  <a:schemeClr val="tx1"/>
                </a:solidFill>
                <a:effectLst/>
                <a:latin typeface="+mn-lt"/>
                <a:ea typeface="+mn-ea"/>
                <a:cs typeface="+mn-cs"/>
                <a:hlinkClick r:id="rId13" tooltip="EULA"/>
              </a:rPr>
              <a:t>EULA</a:t>
            </a:r>
            <a:r>
              <a:rPr lang="en-US" sz="1200" b="0" i="0" kern="1200" dirty="0" smtClean="0">
                <a:solidFill>
                  <a:schemeClr val="tx1"/>
                </a:solidFill>
                <a:effectLst/>
                <a:latin typeface="+mn-lt"/>
                <a:ea typeface="+mn-ea"/>
                <a:cs typeface="+mn-cs"/>
              </a:rPr>
              <a:t> which would define "freeware" unambiguously; every Freeware publisher defines their own rules for their Freeware. For instance, </a:t>
            </a:r>
            <a:r>
              <a:rPr lang="en-US" sz="1200" b="0" i="0" u="none" strike="noStrike" kern="1200" dirty="0" smtClean="0">
                <a:solidFill>
                  <a:schemeClr val="tx1"/>
                </a:solidFill>
                <a:effectLst/>
                <a:latin typeface="+mn-lt"/>
                <a:ea typeface="+mn-ea"/>
                <a:cs typeface="+mn-cs"/>
                <a:hlinkClick r:id="rId14" tooltip="Freely redistributable software"/>
              </a:rPr>
              <a:t>redistribution of Freeware</a:t>
            </a:r>
            <a:r>
              <a:rPr lang="en-US" sz="1200" b="0" i="0" kern="1200" dirty="0" smtClean="0">
                <a:solidFill>
                  <a:schemeClr val="tx1"/>
                </a:solidFill>
                <a:effectLst/>
                <a:latin typeface="+mn-lt"/>
                <a:ea typeface="+mn-ea"/>
                <a:cs typeface="+mn-cs"/>
              </a:rPr>
              <a:t> by third-parties is often permitted but there is a significant portion of Freeware which prohibits redistribution.</a:t>
            </a:r>
            <a:endParaRPr lang="en-US" dirty="0"/>
          </a:p>
        </p:txBody>
      </p:sp>
      <p:sp>
        <p:nvSpPr>
          <p:cNvPr id="4" name="Slide Number Placeholder 3"/>
          <p:cNvSpPr>
            <a:spLocks noGrp="1"/>
          </p:cNvSpPr>
          <p:nvPr>
            <p:ph type="sldNum" sz="quarter" idx="10"/>
          </p:nvPr>
        </p:nvSpPr>
        <p:spPr/>
        <p:txBody>
          <a:bodyPr/>
          <a:lstStyle/>
          <a:p>
            <a:fld id="{3F13C36A-92AB-44EB-BEAD-F6E936133141}" type="slidenum">
              <a:rPr lang="en-US" smtClean="0"/>
              <a:t>3</a:t>
            </a:fld>
            <a:endParaRPr lang="en-US"/>
          </a:p>
        </p:txBody>
      </p:sp>
    </p:spTree>
    <p:extLst>
      <p:ext uri="{BB962C8B-B14F-4D97-AF65-F5344CB8AC3E}">
        <p14:creationId xmlns:p14="http://schemas.microsoft.com/office/powerpoint/2010/main" val="4283562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Software classified as freeware may be used without payment and is typically either fully functional for an unlimited time, or has limited functionality, with a more capable version available commercially or as shareware.</a:t>
            </a:r>
            <a:r>
              <a:rPr lang="en-US" sz="1200" b="0" i="0" u="none" strike="noStrike" kern="1200" baseline="30000" dirty="0" smtClean="0">
                <a:solidFill>
                  <a:schemeClr val="tx1"/>
                </a:solidFill>
                <a:effectLst/>
                <a:latin typeface="+mn-lt"/>
                <a:ea typeface="+mn-ea"/>
                <a:cs typeface="+mn-cs"/>
                <a:hlinkClick r:id="rId3"/>
              </a:rPr>
              <a:t>[10]</a:t>
            </a:r>
            <a:r>
              <a:rPr lang="en-US" sz="1200" b="0" i="0" kern="1200" dirty="0" smtClean="0">
                <a:solidFill>
                  <a:schemeClr val="tx1"/>
                </a:solidFill>
                <a:effectLst/>
                <a:latin typeface="+mn-lt"/>
                <a:ea typeface="+mn-ea"/>
                <a:cs typeface="+mn-cs"/>
              </a:rPr>
              <a:t> In contrast to what the FSF calls </a:t>
            </a:r>
            <a:r>
              <a:rPr lang="en-US" sz="1200" b="0" i="0" u="none" strike="noStrike" kern="1200" dirty="0" smtClean="0">
                <a:solidFill>
                  <a:schemeClr val="tx1"/>
                </a:solidFill>
                <a:effectLst/>
                <a:latin typeface="+mn-lt"/>
                <a:ea typeface="+mn-ea"/>
                <a:cs typeface="+mn-cs"/>
                <a:hlinkClick r:id="rId4" tooltip="Free software"/>
              </a:rPr>
              <a:t>free software</a:t>
            </a:r>
            <a:r>
              <a:rPr lang="en-US" sz="1200" b="0" i="0" kern="1200" dirty="0" smtClean="0">
                <a:solidFill>
                  <a:schemeClr val="tx1"/>
                </a:solidFill>
                <a:effectLst/>
                <a:latin typeface="+mn-lt"/>
                <a:ea typeface="+mn-ea"/>
                <a:cs typeface="+mn-cs"/>
              </a:rPr>
              <a:t>, the author usually restricts the rights of the user to use, copy, distribute, modify, make derivative works, or </a:t>
            </a:r>
            <a:r>
              <a:rPr lang="en-US" sz="1200" b="0" i="0" u="none" strike="noStrike" kern="1200" dirty="0" smtClean="0">
                <a:solidFill>
                  <a:schemeClr val="tx1"/>
                </a:solidFill>
                <a:effectLst/>
                <a:latin typeface="+mn-lt"/>
                <a:ea typeface="+mn-ea"/>
                <a:cs typeface="+mn-cs"/>
                <a:hlinkClick r:id="rId5" tooltip="Reverse-engineer"/>
              </a:rPr>
              <a:t>reverse-engineer</a:t>
            </a:r>
            <a:r>
              <a:rPr lang="en-US" sz="1200" b="0" i="0" kern="1200" dirty="0" smtClean="0">
                <a:solidFill>
                  <a:schemeClr val="tx1"/>
                </a:solidFill>
                <a:effectLst/>
                <a:latin typeface="+mn-lt"/>
                <a:ea typeface="+mn-ea"/>
                <a:cs typeface="+mn-cs"/>
              </a:rPr>
              <a:t> the software.</a:t>
            </a:r>
            <a:r>
              <a:rPr lang="en-US" sz="1200" b="0" i="0" u="none" strike="noStrike" kern="1200" baseline="30000" dirty="0" smtClean="0">
                <a:solidFill>
                  <a:schemeClr val="tx1"/>
                </a:solidFill>
                <a:effectLst/>
                <a:latin typeface="+mn-lt"/>
                <a:ea typeface="+mn-ea"/>
                <a:cs typeface="+mn-cs"/>
                <a:hlinkClick r:id="rId6"/>
              </a:rPr>
              <a:t>[1]</a:t>
            </a:r>
            <a:r>
              <a:rPr lang="en-US" sz="1200" b="0" i="0" u="none" strike="noStrike" kern="1200" baseline="30000" dirty="0" smtClean="0">
                <a:solidFill>
                  <a:schemeClr val="tx1"/>
                </a:solidFill>
                <a:effectLst/>
                <a:latin typeface="+mn-lt"/>
                <a:ea typeface="+mn-ea"/>
                <a:cs typeface="+mn-cs"/>
                <a:hlinkClick r:id="rId7"/>
              </a:rPr>
              <a:t>[2]</a:t>
            </a:r>
            <a:r>
              <a:rPr lang="en-US" sz="1200" b="0" i="0" u="none" strike="noStrike" kern="1200" baseline="30000" dirty="0" smtClean="0">
                <a:solidFill>
                  <a:schemeClr val="tx1"/>
                </a:solidFill>
                <a:effectLst/>
                <a:latin typeface="+mn-lt"/>
                <a:ea typeface="+mn-ea"/>
                <a:cs typeface="+mn-cs"/>
                <a:hlinkClick r:id="rId8"/>
              </a:rPr>
              <a:t>[11]</a:t>
            </a:r>
            <a:r>
              <a:rPr lang="en-US" sz="1200" b="0" i="0" u="none" strike="noStrike" kern="1200" baseline="30000" dirty="0" smtClean="0">
                <a:solidFill>
                  <a:schemeClr val="tx1"/>
                </a:solidFill>
                <a:effectLst/>
                <a:latin typeface="+mn-lt"/>
                <a:ea typeface="+mn-ea"/>
                <a:cs typeface="+mn-cs"/>
                <a:hlinkClick r:id="rId9"/>
              </a:rPr>
              <a:t>[12]</a:t>
            </a:r>
            <a:r>
              <a:rPr lang="en-US" sz="1200" b="0" i="0" kern="1200" dirty="0" smtClean="0">
                <a:solidFill>
                  <a:schemeClr val="tx1"/>
                </a:solidFill>
                <a:effectLst/>
                <a:latin typeface="+mn-lt"/>
                <a:ea typeface="+mn-ea"/>
                <a:cs typeface="+mn-cs"/>
              </a:rPr>
              <a:t> The </a:t>
            </a:r>
            <a:r>
              <a:rPr lang="en-US" sz="1200" b="0" i="0" u="none" strike="noStrike" kern="1200" dirty="0" smtClean="0">
                <a:solidFill>
                  <a:schemeClr val="tx1"/>
                </a:solidFill>
                <a:effectLst/>
                <a:latin typeface="+mn-lt"/>
                <a:ea typeface="+mn-ea"/>
                <a:cs typeface="+mn-cs"/>
                <a:hlinkClick r:id="rId10" tooltip="Software license"/>
              </a:rPr>
              <a:t>software license</a:t>
            </a:r>
            <a:r>
              <a:rPr lang="en-US" sz="1200" b="0" i="0" kern="1200" dirty="0" smtClean="0">
                <a:solidFill>
                  <a:schemeClr val="tx1"/>
                </a:solidFill>
                <a:effectLst/>
                <a:latin typeface="+mn-lt"/>
                <a:ea typeface="+mn-ea"/>
                <a:cs typeface="+mn-cs"/>
              </a:rPr>
              <a:t> may impose various additional restrictions on the type of use, e.g. only for personal use, private use, individual use, non-profit use, non-commercial use, academic use, educational use, use in charity or </a:t>
            </a:r>
            <a:r>
              <a:rPr lang="en-US" sz="1200" b="0" i="0" u="none" strike="noStrike" kern="1200" dirty="0" smtClean="0">
                <a:solidFill>
                  <a:schemeClr val="tx1"/>
                </a:solidFill>
                <a:effectLst/>
                <a:latin typeface="+mn-lt"/>
                <a:ea typeface="+mn-ea"/>
                <a:cs typeface="+mn-cs"/>
                <a:hlinkClick r:id="rId11" tooltip="Humanitarian Use Licenses"/>
              </a:rPr>
              <a:t>humanitarian</a:t>
            </a:r>
            <a:r>
              <a:rPr lang="en-US" sz="1200" b="0" i="0" kern="1200" dirty="0" smtClean="0">
                <a:solidFill>
                  <a:schemeClr val="tx1"/>
                </a:solidFill>
                <a:effectLst/>
                <a:latin typeface="+mn-lt"/>
                <a:ea typeface="+mn-ea"/>
                <a:cs typeface="+mn-cs"/>
              </a:rPr>
              <a:t> organizations, non-military use, use by public authorities or various other combinations of these type of restrictions.</a:t>
            </a:r>
            <a:r>
              <a:rPr lang="en-US" sz="1200" b="0" i="0" u="none" strike="noStrike" kern="1200" baseline="30000" dirty="0" smtClean="0">
                <a:solidFill>
                  <a:schemeClr val="tx1"/>
                </a:solidFill>
                <a:effectLst/>
                <a:latin typeface="+mn-lt"/>
                <a:ea typeface="+mn-ea"/>
                <a:cs typeface="+mn-cs"/>
                <a:hlinkClick r:id="rId12"/>
              </a:rPr>
              <a:t>[13]</a:t>
            </a:r>
            <a:r>
              <a:rPr lang="en-US" sz="1200" b="0" i="0" kern="1200" dirty="0" smtClean="0">
                <a:solidFill>
                  <a:schemeClr val="tx1"/>
                </a:solidFill>
                <a:effectLst/>
                <a:latin typeface="+mn-lt"/>
                <a:ea typeface="+mn-ea"/>
                <a:cs typeface="+mn-cs"/>
              </a:rPr>
              <a:t> For instance, the license may be "free for private, non-commercial use". The software license may also impose various other restrictions, such as restricted use over a network, restricted use on a server, restricted use in a combination with some types of other software or with some hardware devices, prohibited distribution over the Internet other than linking to author's website, restricted distribution without author's consent, restricted number of copies, etc.</a:t>
            </a:r>
            <a:r>
              <a:rPr lang="en-US" sz="1200" b="0" i="0" u="none" strike="noStrike" kern="1200" baseline="30000" dirty="0" smtClean="0">
                <a:solidFill>
                  <a:schemeClr val="tx1"/>
                </a:solidFill>
                <a:effectLst/>
                <a:latin typeface="+mn-lt"/>
                <a:ea typeface="+mn-ea"/>
                <a:cs typeface="+mn-cs"/>
                <a:hlinkClick r:id="rId8"/>
              </a:rPr>
              <a:t>[11]</a:t>
            </a:r>
            <a:r>
              <a:rPr lang="en-US" sz="1200" b="0" i="0" u="none" strike="noStrike" kern="1200" baseline="30000" dirty="0" smtClean="0">
                <a:solidFill>
                  <a:schemeClr val="tx1"/>
                </a:solidFill>
                <a:effectLst/>
                <a:latin typeface="+mn-lt"/>
                <a:ea typeface="+mn-ea"/>
                <a:cs typeface="+mn-cs"/>
                <a:hlinkClick r:id="rId9"/>
              </a:rPr>
              <a:t>[12]</a:t>
            </a:r>
            <a:r>
              <a:rPr lang="en-US" sz="1200" b="0" i="0" kern="1200" dirty="0" smtClean="0">
                <a:solidFill>
                  <a:schemeClr val="tx1"/>
                </a:solidFill>
                <a:effectLst/>
                <a:latin typeface="+mn-lt"/>
                <a:ea typeface="+mn-ea"/>
                <a:cs typeface="+mn-cs"/>
              </a:rPr>
              <a:t> Restrictions may be required by the </a:t>
            </a:r>
            <a:r>
              <a:rPr lang="en-US" sz="1200" b="0" i="0" kern="1200" dirty="0" err="1" smtClean="0">
                <a:solidFill>
                  <a:schemeClr val="tx1"/>
                </a:solidFill>
                <a:effectLst/>
                <a:latin typeface="+mn-lt"/>
                <a:ea typeface="+mn-ea"/>
                <a:cs typeface="+mn-cs"/>
              </a:rPr>
              <a:t>licence</a:t>
            </a:r>
            <a:r>
              <a:rPr lang="en-US" sz="1200" b="0" i="0" kern="1200" dirty="0" smtClean="0">
                <a:solidFill>
                  <a:schemeClr val="tx1"/>
                </a:solidFill>
                <a:effectLst/>
                <a:latin typeface="+mn-lt"/>
                <a:ea typeface="+mn-ea"/>
                <a:cs typeface="+mn-cs"/>
              </a:rPr>
              <a:t>, or enforced by the software (e.g., not usable over a network).</a:t>
            </a:r>
            <a:endParaRPr lang="en-US" dirty="0"/>
          </a:p>
        </p:txBody>
      </p:sp>
      <p:sp>
        <p:nvSpPr>
          <p:cNvPr id="4" name="Slide Number Placeholder 3"/>
          <p:cNvSpPr>
            <a:spLocks noGrp="1"/>
          </p:cNvSpPr>
          <p:nvPr>
            <p:ph type="sldNum" sz="quarter" idx="10"/>
          </p:nvPr>
        </p:nvSpPr>
        <p:spPr/>
        <p:txBody>
          <a:bodyPr/>
          <a:lstStyle/>
          <a:p>
            <a:fld id="{3F13C36A-92AB-44EB-BEAD-F6E936133141}" type="slidenum">
              <a:rPr lang="en-US" smtClean="0"/>
              <a:t>5</a:t>
            </a:fld>
            <a:endParaRPr lang="en-US"/>
          </a:p>
        </p:txBody>
      </p:sp>
    </p:spTree>
    <p:extLst>
      <p:ext uri="{BB962C8B-B14F-4D97-AF65-F5344CB8AC3E}">
        <p14:creationId xmlns:p14="http://schemas.microsoft.com/office/powerpoint/2010/main" val="2635664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13C36A-92AB-44EB-BEAD-F6E936133141}" type="slidenum">
              <a:rPr lang="en-US" smtClean="0"/>
              <a:t>6</a:t>
            </a:fld>
            <a:endParaRPr lang="en-US"/>
          </a:p>
        </p:txBody>
      </p:sp>
    </p:spTree>
    <p:extLst>
      <p:ext uri="{BB962C8B-B14F-4D97-AF65-F5344CB8AC3E}">
        <p14:creationId xmlns:p14="http://schemas.microsoft.com/office/powerpoint/2010/main" val="1857360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you're typing up a document, filling out a spreadsheet or creating a presentation, there's a good chance you're using Microsoft Office. It's still the gold standard of productivity software.</a:t>
            </a:r>
          </a:p>
          <a:p>
            <a:r>
              <a:rPr lang="en-US" sz="1200" b="0" i="0" kern="1200" dirty="0" smtClean="0">
                <a:solidFill>
                  <a:schemeClr val="tx1"/>
                </a:solidFill>
                <a:effectLst/>
                <a:latin typeface="+mn-lt"/>
                <a:ea typeface="+mn-ea"/>
                <a:cs typeface="+mn-cs"/>
              </a:rPr>
              <a:t>Unfortunately, it's also on the expensive side. If you have an older version that's no longer supported, or you have a computer that doesn't have it, you might be reluctant to spend a bundle to get the latest version. Fortunately, you can get the same power and performance without the hefty price tag.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Allow us to introduce </a:t>
            </a:r>
            <a:r>
              <a:rPr lang="en-US" sz="1200" b="0" i="0" kern="1200" dirty="0" err="1" smtClean="0">
                <a:solidFill>
                  <a:schemeClr val="tx1"/>
                </a:solidFill>
                <a:effectLst/>
                <a:latin typeface="+mn-lt"/>
                <a:ea typeface="+mn-ea"/>
                <a:cs typeface="+mn-cs"/>
              </a:rPr>
              <a:t>LibreOffice</a:t>
            </a:r>
            <a:r>
              <a:rPr lang="en-US" sz="1200" b="0" i="0" kern="1200" dirty="0" smtClean="0">
                <a:solidFill>
                  <a:schemeClr val="tx1"/>
                </a:solidFill>
                <a:effectLst/>
                <a:latin typeface="+mn-lt"/>
                <a:ea typeface="+mn-ea"/>
                <a:cs typeface="+mn-cs"/>
              </a:rPr>
              <a:t>. If you haven't heard of it before, </a:t>
            </a:r>
            <a:r>
              <a:rPr lang="en-US" sz="1200" b="0" i="0" kern="1200" dirty="0" err="1" smtClean="0">
                <a:solidFill>
                  <a:schemeClr val="tx1"/>
                </a:solidFill>
                <a:effectLst/>
                <a:latin typeface="+mn-lt"/>
                <a:ea typeface="+mn-ea"/>
                <a:cs typeface="+mn-cs"/>
              </a:rPr>
              <a:t>LibreOffice</a:t>
            </a:r>
            <a:r>
              <a:rPr lang="en-US" sz="1200" b="0" i="0" kern="1200" dirty="0" smtClean="0">
                <a:solidFill>
                  <a:schemeClr val="tx1"/>
                </a:solidFill>
                <a:effectLst/>
                <a:latin typeface="+mn-lt"/>
                <a:ea typeface="+mn-ea"/>
                <a:cs typeface="+mn-cs"/>
              </a:rPr>
              <a:t> is a free and open-source office suite that's compatible with Microsoft Office files. Since it's an open-source software, the program is continually updated and at no charge to you.</a:t>
            </a:r>
          </a:p>
          <a:p>
            <a:r>
              <a:rPr lang="en-US" sz="1200" b="0" i="0" kern="1200" dirty="0" err="1" smtClean="0">
                <a:solidFill>
                  <a:schemeClr val="tx1"/>
                </a:solidFill>
                <a:effectLst/>
                <a:latin typeface="+mn-lt"/>
                <a:ea typeface="+mn-ea"/>
                <a:cs typeface="+mn-cs"/>
              </a:rPr>
              <a:t>LibreOffice</a:t>
            </a:r>
            <a:r>
              <a:rPr lang="en-US" sz="1200" b="0" i="0" kern="1200" dirty="0" smtClean="0">
                <a:solidFill>
                  <a:schemeClr val="tx1"/>
                </a:solidFill>
                <a:effectLst/>
                <a:latin typeface="+mn-lt"/>
                <a:ea typeface="+mn-ea"/>
                <a:cs typeface="+mn-cs"/>
              </a:rPr>
              <a:t> offers six programs that will feel instantly familiar to you if you've used Office before. Writer, </a:t>
            </a:r>
            <a:r>
              <a:rPr lang="en-US" sz="1200" b="0" i="0" kern="1200" dirty="0" err="1" smtClean="0">
                <a:solidFill>
                  <a:schemeClr val="tx1"/>
                </a:solidFill>
                <a:effectLst/>
                <a:latin typeface="+mn-lt"/>
                <a:ea typeface="+mn-ea"/>
                <a:cs typeface="+mn-cs"/>
              </a:rPr>
              <a:t>Calc</a:t>
            </a:r>
            <a:r>
              <a:rPr lang="en-US" sz="1200" b="0" i="0" kern="1200" dirty="0" smtClean="0">
                <a:solidFill>
                  <a:schemeClr val="tx1"/>
                </a:solidFill>
                <a:effectLst/>
                <a:latin typeface="+mn-lt"/>
                <a:ea typeface="+mn-ea"/>
                <a:cs typeface="+mn-cs"/>
              </a:rPr>
              <a:t>, and Impress are equivalent to Microsoft Word, Excel, and PowerPoint. They have most of the same features, you just might need to poke around to find some of them.</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F13C36A-92AB-44EB-BEAD-F6E936133141}" type="slidenum">
              <a:rPr lang="en-US" smtClean="0"/>
              <a:t>7</a:t>
            </a:fld>
            <a:endParaRPr lang="en-US"/>
          </a:p>
        </p:txBody>
      </p:sp>
    </p:spTree>
    <p:extLst>
      <p:ext uri="{BB962C8B-B14F-4D97-AF65-F5344CB8AC3E}">
        <p14:creationId xmlns:p14="http://schemas.microsoft.com/office/powerpoint/2010/main" val="3517890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13C36A-92AB-44EB-BEAD-F6E936133141}" type="slidenum">
              <a:rPr lang="en-US" smtClean="0"/>
              <a:t>9</a:t>
            </a:fld>
            <a:endParaRPr lang="en-US"/>
          </a:p>
        </p:txBody>
      </p:sp>
    </p:spTree>
    <p:extLst>
      <p:ext uri="{BB962C8B-B14F-4D97-AF65-F5344CB8AC3E}">
        <p14:creationId xmlns:p14="http://schemas.microsoft.com/office/powerpoint/2010/main" val="4182038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0354B2-7103-4059-85DF-4DA8E75A10B7}" type="datetimeFigureOut">
              <a:rPr lang="en-US" smtClean="0"/>
              <a:t>23-Aug-18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FF9D4-5BF3-460F-A457-044EB77B6C06}" type="slidenum">
              <a:rPr lang="en-US" smtClean="0"/>
              <a:t>‹#›</a:t>
            </a:fld>
            <a:endParaRPr lang="en-US"/>
          </a:p>
        </p:txBody>
      </p:sp>
    </p:spTree>
    <p:extLst>
      <p:ext uri="{BB962C8B-B14F-4D97-AF65-F5344CB8AC3E}">
        <p14:creationId xmlns:p14="http://schemas.microsoft.com/office/powerpoint/2010/main" val="191711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0354B2-7103-4059-85DF-4DA8E75A10B7}" type="datetimeFigureOut">
              <a:rPr lang="en-US" smtClean="0"/>
              <a:t>23-Aug-18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FF9D4-5BF3-460F-A457-044EB77B6C06}" type="slidenum">
              <a:rPr lang="en-US" smtClean="0"/>
              <a:t>‹#›</a:t>
            </a:fld>
            <a:endParaRPr lang="en-US"/>
          </a:p>
        </p:txBody>
      </p:sp>
    </p:spTree>
    <p:extLst>
      <p:ext uri="{BB962C8B-B14F-4D97-AF65-F5344CB8AC3E}">
        <p14:creationId xmlns:p14="http://schemas.microsoft.com/office/powerpoint/2010/main" val="1739351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0354B2-7103-4059-85DF-4DA8E75A10B7}" type="datetimeFigureOut">
              <a:rPr lang="en-US" smtClean="0"/>
              <a:t>23-Aug-18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FF9D4-5BF3-460F-A457-044EB77B6C06}" type="slidenum">
              <a:rPr lang="en-US" smtClean="0"/>
              <a:t>‹#›</a:t>
            </a:fld>
            <a:endParaRPr lang="en-US"/>
          </a:p>
        </p:txBody>
      </p:sp>
    </p:spTree>
    <p:extLst>
      <p:ext uri="{BB962C8B-B14F-4D97-AF65-F5344CB8AC3E}">
        <p14:creationId xmlns:p14="http://schemas.microsoft.com/office/powerpoint/2010/main" val="18554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0354B2-7103-4059-85DF-4DA8E75A10B7}" type="datetimeFigureOut">
              <a:rPr lang="en-US" smtClean="0"/>
              <a:t>23-Aug-18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FF9D4-5BF3-460F-A457-044EB77B6C06}" type="slidenum">
              <a:rPr lang="en-US" smtClean="0"/>
              <a:t>‹#›</a:t>
            </a:fld>
            <a:endParaRPr lang="en-US"/>
          </a:p>
        </p:txBody>
      </p:sp>
    </p:spTree>
    <p:extLst>
      <p:ext uri="{BB962C8B-B14F-4D97-AF65-F5344CB8AC3E}">
        <p14:creationId xmlns:p14="http://schemas.microsoft.com/office/powerpoint/2010/main" val="962949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354B2-7103-4059-85DF-4DA8E75A10B7}" type="datetimeFigureOut">
              <a:rPr lang="en-US" smtClean="0"/>
              <a:t>23-Aug-18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FF9D4-5BF3-460F-A457-044EB77B6C06}" type="slidenum">
              <a:rPr lang="en-US" smtClean="0"/>
              <a:t>‹#›</a:t>
            </a:fld>
            <a:endParaRPr lang="en-US"/>
          </a:p>
        </p:txBody>
      </p:sp>
    </p:spTree>
    <p:extLst>
      <p:ext uri="{BB962C8B-B14F-4D97-AF65-F5344CB8AC3E}">
        <p14:creationId xmlns:p14="http://schemas.microsoft.com/office/powerpoint/2010/main" val="2677162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0354B2-7103-4059-85DF-4DA8E75A10B7}" type="datetimeFigureOut">
              <a:rPr lang="en-US" smtClean="0"/>
              <a:t>23-Aug-18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FF9D4-5BF3-460F-A457-044EB77B6C06}" type="slidenum">
              <a:rPr lang="en-US" smtClean="0"/>
              <a:t>‹#›</a:t>
            </a:fld>
            <a:endParaRPr lang="en-US"/>
          </a:p>
        </p:txBody>
      </p:sp>
    </p:spTree>
    <p:extLst>
      <p:ext uri="{BB962C8B-B14F-4D97-AF65-F5344CB8AC3E}">
        <p14:creationId xmlns:p14="http://schemas.microsoft.com/office/powerpoint/2010/main" val="2410775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0354B2-7103-4059-85DF-4DA8E75A10B7}" type="datetimeFigureOut">
              <a:rPr lang="en-US" smtClean="0"/>
              <a:t>23-Aug-18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2FF9D4-5BF3-460F-A457-044EB77B6C06}" type="slidenum">
              <a:rPr lang="en-US" smtClean="0"/>
              <a:t>‹#›</a:t>
            </a:fld>
            <a:endParaRPr lang="en-US"/>
          </a:p>
        </p:txBody>
      </p:sp>
    </p:spTree>
    <p:extLst>
      <p:ext uri="{BB962C8B-B14F-4D97-AF65-F5344CB8AC3E}">
        <p14:creationId xmlns:p14="http://schemas.microsoft.com/office/powerpoint/2010/main" val="184567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0354B2-7103-4059-85DF-4DA8E75A10B7}" type="datetimeFigureOut">
              <a:rPr lang="en-US" smtClean="0"/>
              <a:t>23-Aug-18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2FF9D4-5BF3-460F-A457-044EB77B6C06}" type="slidenum">
              <a:rPr lang="en-US" smtClean="0"/>
              <a:t>‹#›</a:t>
            </a:fld>
            <a:endParaRPr lang="en-US"/>
          </a:p>
        </p:txBody>
      </p:sp>
    </p:spTree>
    <p:extLst>
      <p:ext uri="{BB962C8B-B14F-4D97-AF65-F5344CB8AC3E}">
        <p14:creationId xmlns:p14="http://schemas.microsoft.com/office/powerpoint/2010/main" val="592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354B2-7103-4059-85DF-4DA8E75A10B7}" type="datetimeFigureOut">
              <a:rPr lang="en-US" smtClean="0"/>
              <a:t>23-Aug-18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2FF9D4-5BF3-460F-A457-044EB77B6C06}" type="slidenum">
              <a:rPr lang="en-US" smtClean="0"/>
              <a:t>‹#›</a:t>
            </a:fld>
            <a:endParaRPr lang="en-US"/>
          </a:p>
        </p:txBody>
      </p:sp>
    </p:spTree>
    <p:extLst>
      <p:ext uri="{BB962C8B-B14F-4D97-AF65-F5344CB8AC3E}">
        <p14:creationId xmlns:p14="http://schemas.microsoft.com/office/powerpoint/2010/main" val="183069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0354B2-7103-4059-85DF-4DA8E75A10B7}" type="datetimeFigureOut">
              <a:rPr lang="en-US" smtClean="0"/>
              <a:t>23-Aug-18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FF9D4-5BF3-460F-A457-044EB77B6C06}" type="slidenum">
              <a:rPr lang="en-US" smtClean="0"/>
              <a:t>‹#›</a:t>
            </a:fld>
            <a:endParaRPr lang="en-US"/>
          </a:p>
        </p:txBody>
      </p:sp>
    </p:spTree>
    <p:extLst>
      <p:ext uri="{BB962C8B-B14F-4D97-AF65-F5344CB8AC3E}">
        <p14:creationId xmlns:p14="http://schemas.microsoft.com/office/powerpoint/2010/main" val="3909749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0354B2-7103-4059-85DF-4DA8E75A10B7}" type="datetimeFigureOut">
              <a:rPr lang="en-US" smtClean="0"/>
              <a:t>23-Aug-18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FF9D4-5BF3-460F-A457-044EB77B6C06}" type="slidenum">
              <a:rPr lang="en-US" smtClean="0"/>
              <a:t>‹#›</a:t>
            </a:fld>
            <a:endParaRPr lang="en-US"/>
          </a:p>
        </p:txBody>
      </p:sp>
    </p:spTree>
    <p:extLst>
      <p:ext uri="{BB962C8B-B14F-4D97-AF65-F5344CB8AC3E}">
        <p14:creationId xmlns:p14="http://schemas.microsoft.com/office/powerpoint/2010/main" val="3485439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354B2-7103-4059-85DF-4DA8E75A10B7}" type="datetimeFigureOut">
              <a:rPr lang="en-US" smtClean="0"/>
              <a:t>23-Aug-18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2FF9D4-5BF3-460F-A457-044EB77B6C06}" type="slidenum">
              <a:rPr lang="en-US" smtClean="0"/>
              <a:t>‹#›</a:t>
            </a:fld>
            <a:endParaRPr lang="en-US"/>
          </a:p>
        </p:txBody>
      </p:sp>
    </p:spTree>
    <p:extLst>
      <p:ext uri="{BB962C8B-B14F-4D97-AF65-F5344CB8AC3E}">
        <p14:creationId xmlns:p14="http://schemas.microsoft.com/office/powerpoint/2010/main" val="53684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hyperlink" Target="https://en.wikipedia.org/wiki/Freeware"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en.wikipedia.org/wiki/Andrew_Fluegelman#cite_note-4" TargetMode="External"/><Relationship Id="rId5" Type="http://schemas.openxmlformats.org/officeDocument/2006/relationships/hyperlink" Target="https://en.wikipedia.org/wiki/PC-Talk" TargetMode="Externa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Skype" TargetMode="External"/><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microsoft.com/office/2007/relationships/hdphoto" Target="../media/hdphoto1.wdp"/><Relationship Id="rId11" Type="http://schemas.microsoft.com/office/2007/relationships/hdphoto" Target="../media/hdphoto2.wdp"/><Relationship Id="rId5" Type="http://schemas.openxmlformats.org/officeDocument/2006/relationships/image" Target="../media/image10.png"/><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hyperlink" Target="https://en.wikipedia.org/wiki/Adobe_Acrobat_Reade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Venn_diagram" TargetMode="External"/><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hyperlink" Target="https://en.wikipedia.org/wiki/Freeware#cite_note-wolfire2010-5" TargetMode="External"/><Relationship Id="rId5" Type="http://schemas.openxmlformats.org/officeDocument/2006/relationships/hyperlink" Target="https://en.wikipedia.org/wiki/Wolfire_Games" TargetMode="External"/><Relationship Id="rId4" Type="http://schemas.openxmlformats.org/officeDocument/2006/relationships/hyperlink" Target="https://en.wikipedia.org/wiki/Open_source_softwar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en.wikipedia.org/wiki/Source_code" TargetMode="External"/><Relationship Id="rId5" Type="http://schemas.openxmlformats.org/officeDocument/2006/relationships/hyperlink" Target="https://en.wikipedia.org/wiki/One-off" TargetMode="Externa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8000" r="-58000"/>
          </a:stretch>
        </a:blipFill>
        <a:effectLst/>
      </p:bgPr>
    </p:bg>
    <p:spTree>
      <p:nvGrpSpPr>
        <p:cNvPr id="1" name=""/>
        <p:cNvGrpSpPr/>
        <p:nvPr/>
      </p:nvGrpSpPr>
      <p:grpSpPr>
        <a:xfrm>
          <a:off x="0" y="0"/>
          <a:ext cx="0" cy="0"/>
          <a:chOff x="0" y="0"/>
          <a:chExt cx="0" cy="0"/>
        </a:xfrm>
      </p:grpSpPr>
      <p:sp>
        <p:nvSpPr>
          <p:cNvPr id="4" name="Rectangle 3"/>
          <p:cNvSpPr/>
          <p:nvPr/>
        </p:nvSpPr>
        <p:spPr>
          <a:xfrm>
            <a:off x="4419315" y="1343891"/>
            <a:ext cx="4427814" cy="2308324"/>
          </a:xfrm>
          <a:prstGeom prst="rect">
            <a:avLst/>
          </a:prstGeom>
          <a:noFill/>
        </p:spPr>
        <p:txBody>
          <a:bodyPr wrap="none" lIns="91440" tIns="45720" rIns="91440" bIns="45720">
            <a:spAutoFit/>
          </a:bodyPr>
          <a:lstStyle/>
          <a:p>
            <a:pPr algn="ctr"/>
            <a:r>
              <a:rPr lang="en-US" sz="3600" dirty="0" smtClean="0">
                <a:ln w="18415" cmpd="sng">
                  <a:solidFill>
                    <a:sysClr val="windowText" lastClr="000000"/>
                  </a:solidFill>
                  <a:prstDash val="solid"/>
                </a:ln>
                <a:solidFill>
                  <a:sysClr val="windowText" lastClr="000000"/>
                </a:solidFill>
                <a:effectLst>
                  <a:outerShdw blurRad="63500" dir="3600000" algn="tl" rotWithShape="0">
                    <a:srgbClr val="000000">
                      <a:alpha val="70000"/>
                    </a:srgbClr>
                  </a:outerShdw>
                </a:effectLst>
                <a:latin typeface="Bahnschrift" pitchFamily="34" charset="0"/>
              </a:rPr>
              <a:t>INTRODUCTION </a:t>
            </a:r>
          </a:p>
          <a:p>
            <a:pPr algn="ctr"/>
            <a:r>
              <a:rPr lang="en-US" sz="3600" dirty="0" smtClean="0">
                <a:ln w="18415" cmpd="sng">
                  <a:solidFill>
                    <a:sysClr val="windowText" lastClr="000000"/>
                  </a:solidFill>
                  <a:prstDash val="solid"/>
                </a:ln>
                <a:solidFill>
                  <a:sysClr val="windowText" lastClr="000000"/>
                </a:solidFill>
                <a:effectLst>
                  <a:outerShdw blurRad="63500" dir="3600000" algn="tl" rotWithShape="0">
                    <a:srgbClr val="000000">
                      <a:alpha val="70000"/>
                    </a:srgbClr>
                  </a:outerShdw>
                </a:effectLst>
                <a:latin typeface="Bahnschrift" pitchFamily="34" charset="0"/>
              </a:rPr>
              <a:t>TO </a:t>
            </a:r>
          </a:p>
          <a:p>
            <a:pPr algn="ctr"/>
            <a:r>
              <a:rPr lang="en-US" sz="3600" dirty="0" smtClean="0">
                <a:ln w="18415" cmpd="sng">
                  <a:solidFill>
                    <a:sysClr val="windowText" lastClr="000000"/>
                  </a:solidFill>
                  <a:prstDash val="solid"/>
                </a:ln>
                <a:solidFill>
                  <a:sysClr val="windowText" lastClr="000000"/>
                </a:solidFill>
                <a:effectLst>
                  <a:outerShdw blurRad="63500" dir="3600000" algn="tl" rotWithShape="0">
                    <a:srgbClr val="000000">
                      <a:alpha val="70000"/>
                    </a:srgbClr>
                  </a:outerShdw>
                </a:effectLst>
                <a:latin typeface="Bahnschrift" pitchFamily="34" charset="0"/>
              </a:rPr>
              <a:t>FREEWARE</a:t>
            </a:r>
          </a:p>
          <a:p>
            <a:pPr algn="ctr"/>
            <a:r>
              <a:rPr lang="en-US" sz="3600" dirty="0" smtClean="0">
                <a:ln w="18415" cmpd="sng">
                  <a:solidFill>
                    <a:sysClr val="windowText" lastClr="000000"/>
                  </a:solidFill>
                  <a:prstDash val="solid"/>
                </a:ln>
                <a:solidFill>
                  <a:sysClr val="windowText" lastClr="000000"/>
                </a:solidFill>
                <a:effectLst>
                  <a:outerShdw blurRad="63500" dir="3600000" algn="tl" rotWithShape="0">
                    <a:srgbClr val="000000">
                      <a:alpha val="70000"/>
                    </a:srgbClr>
                  </a:outerShdw>
                </a:effectLst>
                <a:latin typeface="Bahnschrift" pitchFamily="34" charset="0"/>
              </a:rPr>
              <a:t>SOFTWARE LICENSE</a:t>
            </a:r>
            <a:endParaRPr lang="en-US" sz="3600" dirty="0">
              <a:ln w="18415" cmpd="sng">
                <a:solidFill>
                  <a:sysClr val="windowText" lastClr="000000"/>
                </a:solidFill>
                <a:prstDash val="solid"/>
              </a:ln>
              <a:solidFill>
                <a:sysClr val="windowText" lastClr="000000"/>
              </a:solidFill>
              <a:effectLst>
                <a:outerShdw blurRad="63500" dir="3600000" algn="tl" rotWithShape="0">
                  <a:srgbClr val="000000">
                    <a:alpha val="70000"/>
                  </a:srgbClr>
                </a:outerShdw>
              </a:effectLst>
              <a:latin typeface="Bahnschrift" pitchFamily="34" charset="0"/>
            </a:endParaRPr>
          </a:p>
        </p:txBody>
      </p:sp>
      <p:sp>
        <p:nvSpPr>
          <p:cNvPr id="5" name="Rectangle 4"/>
          <p:cNvSpPr/>
          <p:nvPr/>
        </p:nvSpPr>
        <p:spPr>
          <a:xfrm>
            <a:off x="5105400" y="4224056"/>
            <a:ext cx="3360728"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smtClean="0">
                <a:ln w="11430">
                  <a:solidFill>
                    <a:sysClr val="windowText" lastClr="000000"/>
                  </a:solidFill>
                </a:ln>
                <a:solidFill>
                  <a:sysClr val="windowText" lastClr="000000"/>
                </a:solidFill>
                <a:effectLst>
                  <a:outerShdw blurRad="50800" dist="39000" dir="5460000" algn="tl">
                    <a:srgbClr val="000000">
                      <a:alpha val="38000"/>
                    </a:srgbClr>
                  </a:outerShdw>
                </a:effectLst>
                <a:latin typeface="Arial Narrow" pitchFamily="34" charset="0"/>
              </a:rPr>
              <a:t>ALTAB ANSARI</a:t>
            </a:r>
            <a:endParaRPr lang="en-US" sz="3600" b="1" cap="none" spc="0" dirty="0">
              <a:ln w="11430">
                <a:solidFill>
                  <a:sysClr val="windowText" lastClr="000000"/>
                </a:solidFill>
              </a:ln>
              <a:solidFill>
                <a:sysClr val="windowText" lastClr="000000"/>
              </a:solidFill>
              <a:effectLst>
                <a:outerShdw blurRad="50800" dist="39000" dir="5460000" algn="tl">
                  <a:srgbClr val="000000">
                    <a:alpha val="38000"/>
                  </a:srgbClr>
                </a:outerShdw>
              </a:effectLst>
              <a:latin typeface="Arial Narrow"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1463750"/>
            <a:ext cx="3831851" cy="2922599"/>
          </a:xfrm>
          <a:prstGeom prst="rect">
            <a:avLst/>
          </a:prstGeom>
        </p:spPr>
      </p:pic>
    </p:spTree>
    <p:extLst>
      <p:ext uri="{BB962C8B-B14F-4D97-AF65-F5344CB8AC3E}">
        <p14:creationId xmlns:p14="http://schemas.microsoft.com/office/powerpoint/2010/main" val="9449414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2076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5000"/>
            <a:lum/>
          </a:blip>
          <a:srcRect/>
          <a:stretch>
            <a:fillRect l="-17000" r="-17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779" y="749484"/>
            <a:ext cx="3657600" cy="38935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a:off x="0" y="4757143"/>
            <a:ext cx="5791200" cy="584775"/>
          </a:xfrm>
          <a:prstGeom prst="rect">
            <a:avLst/>
          </a:prstGeom>
          <a:noFill/>
        </p:spPr>
        <p:txBody>
          <a:bodyPr wrap="square" rtlCol="0">
            <a:spAutoFit/>
          </a:bodyPr>
          <a:lstStyle/>
          <a:p>
            <a:r>
              <a:rPr lang="en-US" sz="3200" b="1" dirty="0">
                <a:latin typeface="Agency FB" pitchFamily="34" charset="0"/>
              </a:rPr>
              <a:t>Andrew Cardozo </a:t>
            </a:r>
            <a:r>
              <a:rPr lang="en-US" sz="3200" b="1" dirty="0" err="1">
                <a:latin typeface="Agency FB" pitchFamily="34" charset="0"/>
              </a:rPr>
              <a:t>Fluegelman</a:t>
            </a:r>
            <a:endParaRPr lang="en-US" sz="3200" dirty="0">
              <a:latin typeface="Agency FB" pitchFamily="34" charset="0"/>
            </a:endParaRPr>
          </a:p>
        </p:txBody>
      </p:sp>
      <p:sp>
        <p:nvSpPr>
          <p:cNvPr id="5" name="TextBox 4"/>
          <p:cNvSpPr txBox="1"/>
          <p:nvPr/>
        </p:nvSpPr>
        <p:spPr>
          <a:xfrm>
            <a:off x="4114800" y="1371600"/>
            <a:ext cx="4876800" cy="3970318"/>
          </a:xfrm>
          <a:prstGeom prst="rect">
            <a:avLst/>
          </a:prstGeom>
          <a:noFill/>
        </p:spPr>
        <p:txBody>
          <a:bodyPr wrap="square" rtlCol="0">
            <a:spAutoFit/>
          </a:bodyPr>
          <a:lstStyle/>
          <a:p>
            <a:r>
              <a:rPr lang="en-US" sz="2800" dirty="0">
                <a:latin typeface="Arial Black" pitchFamily="34" charset="0"/>
              </a:rPr>
              <a:t>In late 1982 </a:t>
            </a:r>
            <a:r>
              <a:rPr lang="en-US" sz="2800" dirty="0" err="1">
                <a:latin typeface="Arial Black" pitchFamily="34" charset="0"/>
              </a:rPr>
              <a:t>Fluegelman</a:t>
            </a:r>
            <a:r>
              <a:rPr lang="en-US" sz="2800" dirty="0">
                <a:latin typeface="Arial Black" pitchFamily="34" charset="0"/>
              </a:rPr>
              <a:t> developed </a:t>
            </a:r>
            <a:r>
              <a:rPr lang="en-US" sz="2800" dirty="0">
                <a:latin typeface="Arial Black" pitchFamily="34" charset="0"/>
                <a:hlinkClick r:id="rId5" tooltip="PC-Talk"/>
              </a:rPr>
              <a:t>PC-Talk</a:t>
            </a:r>
            <a:r>
              <a:rPr lang="en-US" sz="2800" dirty="0">
                <a:latin typeface="Arial Black" pitchFamily="34" charset="0"/>
              </a:rPr>
              <a:t>, a very popular and successful communications software.</a:t>
            </a:r>
            <a:r>
              <a:rPr lang="en-US" sz="2800" baseline="30000" dirty="0">
                <a:latin typeface="Arial Black" pitchFamily="34" charset="0"/>
                <a:hlinkClick r:id="rId6"/>
              </a:rPr>
              <a:t>[4]</a:t>
            </a:r>
            <a:r>
              <a:rPr lang="en-US" sz="2800" dirty="0">
                <a:latin typeface="Arial Black" pitchFamily="34" charset="0"/>
              </a:rPr>
              <a:t> He marketed it under a system he called "</a:t>
            </a:r>
            <a:r>
              <a:rPr lang="en-US" sz="2800" dirty="0">
                <a:latin typeface="Arial Black" pitchFamily="34" charset="0"/>
                <a:hlinkClick r:id="rId7" tooltip="Freeware"/>
              </a:rPr>
              <a:t>Freeware</a:t>
            </a:r>
            <a:r>
              <a:rPr lang="en-US" sz="2800" dirty="0" smtClean="0">
                <a:latin typeface="Arial Black" pitchFamily="34" charset="0"/>
              </a:rPr>
              <a:t>",   </a:t>
            </a:r>
          </a:p>
        </p:txBody>
      </p:sp>
      <p:sp>
        <p:nvSpPr>
          <p:cNvPr id="2" name="Rectangle 1"/>
          <p:cNvSpPr/>
          <p:nvPr/>
        </p:nvSpPr>
        <p:spPr>
          <a:xfrm>
            <a:off x="4997278" y="253091"/>
            <a:ext cx="2489784" cy="707886"/>
          </a:xfrm>
          <a:prstGeom prst="rect">
            <a:avLst/>
          </a:prstGeom>
        </p:spPr>
        <p:txBody>
          <a:bodyPr wrap="none">
            <a:spAutoFit/>
          </a:bodyPr>
          <a:lstStyle/>
          <a:p>
            <a:pPr algn="ctr"/>
            <a:r>
              <a:rPr lang="en-US" sz="4000" b="1" dirty="0" smtClean="0">
                <a:effectLst>
                  <a:outerShdw blurRad="38100" dist="38100" dir="2700000" algn="tl">
                    <a:srgbClr val="000000">
                      <a:alpha val="43137"/>
                    </a:srgbClr>
                  </a:outerShdw>
                </a:effectLst>
                <a:latin typeface="Baskerville Old Face" pitchFamily="18" charset="0"/>
              </a:rPr>
              <a:t>HISTORY</a:t>
            </a:r>
            <a:endParaRPr lang="en-US" sz="4000" b="1" dirty="0">
              <a:effectLst>
                <a:outerShdw blurRad="38100" dist="38100" dir="2700000" algn="tl">
                  <a:srgbClr val="000000">
                    <a:alpha val="43137"/>
                  </a:srgbClr>
                </a:outerShdw>
              </a:effectLst>
              <a:latin typeface="Baskerville Old Face" pitchFamily="18" charset="0"/>
            </a:endParaRPr>
          </a:p>
        </p:txBody>
      </p:sp>
    </p:spTree>
    <p:extLst>
      <p:ext uri="{BB962C8B-B14F-4D97-AF65-F5344CB8AC3E}">
        <p14:creationId xmlns:p14="http://schemas.microsoft.com/office/powerpoint/2010/main" val="3704656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048000" y="1824519"/>
            <a:ext cx="3271058" cy="1569660"/>
          </a:xfrm>
          <a:prstGeom prst="rect">
            <a:avLst/>
          </a:prstGeom>
          <a:noFill/>
        </p:spPr>
        <p:txBody>
          <a:bodyPr wrap="square" rtlCol="0">
            <a:spAutoFit/>
          </a:bodyPr>
          <a:lstStyle/>
          <a:p>
            <a:r>
              <a:rPr lang="en-US" sz="2400" dirty="0">
                <a:latin typeface="Agency FB" pitchFamily="34" charset="0"/>
              </a:rPr>
              <a:t>P</a:t>
            </a:r>
            <a:r>
              <a:rPr lang="en-US" sz="2400" dirty="0" smtClean="0">
                <a:latin typeface="Agency FB" pitchFamily="34" charset="0"/>
              </a:rPr>
              <a:t>roposed a software call PC-Talk </a:t>
            </a:r>
            <a:r>
              <a:rPr lang="en-US" sz="2400" dirty="0">
                <a:latin typeface="Agency FB" pitchFamily="34" charset="0"/>
              </a:rPr>
              <a:t>that is available for use </a:t>
            </a:r>
            <a:r>
              <a:rPr lang="en-US" sz="2400" dirty="0" smtClean="0">
                <a:latin typeface="Agency FB" pitchFamily="34" charset="0"/>
              </a:rPr>
              <a:t>at </a:t>
            </a:r>
          </a:p>
          <a:p>
            <a:r>
              <a:rPr lang="en-US" sz="2400" dirty="0">
                <a:latin typeface="Agency FB" pitchFamily="34" charset="0"/>
              </a:rPr>
              <a:t> </a:t>
            </a:r>
            <a:r>
              <a:rPr lang="en-US" sz="2400" dirty="0" smtClean="0">
                <a:latin typeface="Agency FB" pitchFamily="34" charset="0"/>
              </a:rPr>
              <a:t>        no </a:t>
            </a:r>
            <a:r>
              <a:rPr lang="en-US" sz="2400" dirty="0">
                <a:latin typeface="Agency FB" pitchFamily="34" charset="0"/>
              </a:rPr>
              <a:t>monetary </a:t>
            </a:r>
            <a:r>
              <a:rPr lang="en-US" sz="2400" dirty="0" smtClean="0">
                <a:latin typeface="Agency FB" pitchFamily="34" charset="0"/>
              </a:rPr>
              <a:t>cost.</a:t>
            </a:r>
          </a:p>
          <a:p>
            <a:r>
              <a:rPr lang="en-US" sz="2400" dirty="0" smtClean="0">
                <a:latin typeface="Agency FB" pitchFamily="34" charset="0"/>
              </a:rPr>
              <a:t>    Hence freeware software</a:t>
            </a:r>
            <a:endParaRPr lang="en-US" dirty="0"/>
          </a:p>
        </p:txBody>
      </p:sp>
      <p:sp>
        <p:nvSpPr>
          <p:cNvPr id="5" name="TextBox 4"/>
          <p:cNvSpPr txBox="1"/>
          <p:nvPr/>
        </p:nvSpPr>
        <p:spPr>
          <a:xfrm>
            <a:off x="3581400" y="990600"/>
            <a:ext cx="2438399" cy="1200329"/>
          </a:xfrm>
          <a:prstGeom prst="rect">
            <a:avLst/>
          </a:prstGeom>
          <a:noFill/>
        </p:spPr>
        <p:txBody>
          <a:bodyPr wrap="square" rtlCol="0">
            <a:spAutoFit/>
          </a:bodyPr>
          <a:lstStyle/>
          <a:p>
            <a:r>
              <a:rPr lang="en-US" sz="2400" b="1" dirty="0">
                <a:latin typeface="Agency FB" pitchFamily="34" charset="0"/>
              </a:rPr>
              <a:t>Andrew Cardozo</a:t>
            </a:r>
          </a:p>
          <a:p>
            <a:r>
              <a:rPr lang="en-US" sz="2400" b="1" dirty="0">
                <a:latin typeface="Agency FB" pitchFamily="34" charset="0"/>
              </a:rPr>
              <a:t>     </a:t>
            </a:r>
            <a:r>
              <a:rPr lang="en-US" sz="2400" b="1" dirty="0" err="1">
                <a:latin typeface="Agency FB" pitchFamily="34" charset="0"/>
              </a:rPr>
              <a:t>Fluegelman</a:t>
            </a:r>
            <a:r>
              <a:rPr lang="en-US" sz="2400" b="1" dirty="0">
                <a:latin typeface="Agency FB" pitchFamily="34" charset="0"/>
              </a:rPr>
              <a:t> </a:t>
            </a:r>
          </a:p>
          <a:p>
            <a:endParaRPr lang="en-US" sz="2400" dirty="0"/>
          </a:p>
        </p:txBody>
      </p:sp>
      <p:sp>
        <p:nvSpPr>
          <p:cNvPr id="6" name="TextBox 5"/>
          <p:cNvSpPr txBox="1"/>
          <p:nvPr/>
        </p:nvSpPr>
        <p:spPr>
          <a:xfrm>
            <a:off x="3810000" y="3251537"/>
            <a:ext cx="1981200" cy="1015663"/>
          </a:xfrm>
          <a:prstGeom prst="rect">
            <a:avLst/>
          </a:prstGeom>
          <a:noFill/>
        </p:spPr>
        <p:txBody>
          <a:bodyPr wrap="square" rtlCol="0">
            <a:spAutoFit/>
          </a:bodyPr>
          <a:lstStyle/>
          <a:p>
            <a:r>
              <a:rPr lang="en-US" sz="2400" dirty="0">
                <a:latin typeface="Agency FB" pitchFamily="34" charset="0"/>
              </a:rPr>
              <a:t>were introduced</a:t>
            </a:r>
          </a:p>
          <a:p>
            <a:endParaRPr lang="en-US" dirty="0"/>
          </a:p>
          <a:p>
            <a:endParaRPr lang="en-US" dirty="0"/>
          </a:p>
        </p:txBody>
      </p:sp>
      <p:sp>
        <p:nvSpPr>
          <p:cNvPr id="2" name="Rectangle 1"/>
          <p:cNvSpPr/>
          <p:nvPr/>
        </p:nvSpPr>
        <p:spPr>
          <a:xfrm>
            <a:off x="510423" y="667434"/>
            <a:ext cx="2545890" cy="646331"/>
          </a:xfrm>
          <a:prstGeom prst="rect">
            <a:avLst/>
          </a:prstGeom>
        </p:spPr>
        <p:txBody>
          <a:bodyPr wrap="none">
            <a:spAutoFit/>
          </a:bodyPr>
          <a:lstStyle/>
          <a:p>
            <a:pPr marL="571500" indent="-571500">
              <a:buFont typeface="Arial" pitchFamily="34" charset="0"/>
              <a:buChar char="•"/>
            </a:pPr>
            <a:r>
              <a:rPr lang="en-US" sz="3600" b="1" dirty="0" smtClean="0">
                <a:solidFill>
                  <a:schemeClr val="bg2"/>
                </a:solidFill>
                <a:effectLst>
                  <a:outerShdw blurRad="38100" dist="38100" dir="2700000" algn="tl">
                    <a:srgbClr val="000000">
                      <a:alpha val="43137"/>
                    </a:srgbClr>
                  </a:outerShdw>
                </a:effectLst>
                <a:latin typeface="Bell MT" pitchFamily="18" charset="0"/>
              </a:rPr>
              <a:t>Ideology</a:t>
            </a:r>
            <a:endParaRPr lang="en-US" sz="2000" b="1" dirty="0">
              <a:solidFill>
                <a:schemeClr val="bg2"/>
              </a:solidFill>
              <a:effectLst>
                <a:outerShdw blurRad="38100" dist="38100" dir="2700000" algn="tl">
                  <a:srgbClr val="000000">
                    <a:alpha val="43137"/>
                  </a:srgbClr>
                </a:outerShdw>
              </a:effectLst>
              <a:latin typeface="Bell MT" pitchFamily="18" charset="0"/>
            </a:endParaRPr>
          </a:p>
        </p:txBody>
      </p:sp>
    </p:spTree>
    <p:extLst>
      <p:ext uri="{BB962C8B-B14F-4D97-AF65-F5344CB8AC3E}">
        <p14:creationId xmlns:p14="http://schemas.microsoft.com/office/powerpoint/2010/main" val="2054952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r="-31000"/>
          </a:stretch>
        </a:blipFill>
        <a:effectLst/>
      </p:bgPr>
    </p:bg>
    <p:spTree>
      <p:nvGrpSpPr>
        <p:cNvPr id="1" name=""/>
        <p:cNvGrpSpPr/>
        <p:nvPr/>
      </p:nvGrpSpPr>
      <p:grpSpPr>
        <a:xfrm>
          <a:off x="0" y="0"/>
          <a:ext cx="0" cy="0"/>
          <a:chOff x="0" y="0"/>
          <a:chExt cx="0" cy="0"/>
        </a:xfrm>
      </p:grpSpPr>
      <p:sp>
        <p:nvSpPr>
          <p:cNvPr id="2" name="TextBox 1"/>
          <p:cNvSpPr txBox="1"/>
          <p:nvPr/>
        </p:nvSpPr>
        <p:spPr>
          <a:xfrm>
            <a:off x="304800" y="446409"/>
            <a:ext cx="4419600" cy="3754874"/>
          </a:xfrm>
          <a:prstGeom prst="rect">
            <a:avLst/>
          </a:prstGeom>
          <a:noFill/>
        </p:spPr>
        <p:txBody>
          <a:bodyPr wrap="square" rtlCol="0">
            <a:spAutoFit/>
          </a:bodyPr>
          <a:lstStyle/>
          <a:p>
            <a:r>
              <a:rPr lang="en-US" sz="4000" dirty="0" smtClean="0"/>
              <a:t>The Light is </a:t>
            </a:r>
            <a:r>
              <a:rPr lang="en-US" sz="4000" b="1" dirty="0" smtClean="0">
                <a:solidFill>
                  <a:srgbClr val="00B050"/>
                </a:solidFill>
              </a:rPr>
              <a:t>GREEN</a:t>
            </a:r>
            <a:r>
              <a:rPr lang="en-US" sz="4000" dirty="0" smtClean="0"/>
              <a:t> for </a:t>
            </a:r>
            <a:r>
              <a:rPr lang="en-US" sz="4000" b="1" dirty="0" smtClean="0"/>
              <a:t>Freeware</a:t>
            </a:r>
            <a:r>
              <a:rPr lang="en-US" sz="4000" dirty="0" smtClean="0"/>
              <a:t>.</a:t>
            </a:r>
          </a:p>
          <a:p>
            <a:endParaRPr lang="en-US" dirty="0"/>
          </a:p>
          <a:p>
            <a:pPr marL="285750" indent="-285750">
              <a:buFont typeface="Arial" pitchFamily="34" charset="0"/>
              <a:buChar char="•"/>
            </a:pPr>
            <a:r>
              <a:rPr lang="en-US" sz="2800" dirty="0" smtClean="0"/>
              <a:t>Save money and provide stability.</a:t>
            </a:r>
          </a:p>
          <a:p>
            <a:pPr marL="285750" indent="-285750">
              <a:buFont typeface="Arial" pitchFamily="34" charset="0"/>
              <a:buChar char="•"/>
            </a:pPr>
            <a:r>
              <a:rPr lang="en-US" sz="2800" dirty="0" smtClean="0"/>
              <a:t>To forced upgrades.</a:t>
            </a:r>
          </a:p>
          <a:p>
            <a:pPr marL="285750" indent="-285750">
              <a:buFont typeface="Arial" pitchFamily="34" charset="0"/>
              <a:buChar char="•"/>
            </a:pPr>
            <a:r>
              <a:rPr lang="en-US" sz="2800" dirty="0" smtClean="0"/>
              <a:t>Reach a skilled community of developer.</a:t>
            </a:r>
            <a:endParaRPr lang="en-US" sz="2800" dirty="0"/>
          </a:p>
        </p:txBody>
      </p:sp>
    </p:spTree>
    <p:extLst>
      <p:ext uri="{BB962C8B-B14F-4D97-AF65-F5344CB8AC3E}">
        <p14:creationId xmlns:p14="http://schemas.microsoft.com/office/powerpoint/2010/main" val="3145760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295400"/>
            <a:ext cx="3200400" cy="3200400"/>
          </a:xfrm>
          <a:prstGeom prst="rect">
            <a:avLst/>
          </a:prstGeom>
        </p:spPr>
      </p:pic>
      <p:sp>
        <p:nvSpPr>
          <p:cNvPr id="3" name="Rectangle 2"/>
          <p:cNvSpPr/>
          <p:nvPr/>
        </p:nvSpPr>
        <p:spPr>
          <a:xfrm>
            <a:off x="3405937" y="1618327"/>
            <a:ext cx="5384231" cy="2554545"/>
          </a:xfrm>
          <a:prstGeom prst="rect">
            <a:avLst/>
          </a:prstGeom>
          <a:noFill/>
        </p:spPr>
        <p:txBody>
          <a:bodyPr wrap="none" lIns="91440" tIns="45720" rIns="91440" bIns="45720">
            <a:spAutoFit/>
          </a:bodyPr>
          <a:lstStyle/>
          <a:p>
            <a:pPr algn="ctr"/>
            <a:r>
              <a:rPr lang="en-US" sz="4000" b="0" cap="none" spc="0" dirty="0" smtClean="0">
                <a:ln w="18415" cmpd="sng">
                  <a:solidFill>
                    <a:sysClr val="windowText" lastClr="000000"/>
                  </a:solidFill>
                  <a:prstDash val="solid"/>
                </a:ln>
                <a:solidFill>
                  <a:sysClr val="windowText" lastClr="000000"/>
                </a:solidFill>
                <a:effectLst>
                  <a:outerShdw blurRad="63500" dir="3600000" algn="tl" rotWithShape="0">
                    <a:srgbClr val="000000">
                      <a:alpha val="70000"/>
                    </a:srgbClr>
                  </a:outerShdw>
                </a:effectLst>
              </a:rPr>
              <a:t>I AM NOT A </a:t>
            </a:r>
          </a:p>
          <a:p>
            <a:pPr algn="ctr"/>
            <a:r>
              <a:rPr lang="en-US" sz="4000" b="0" cap="none" spc="0" dirty="0" smtClean="0">
                <a:ln w="18415" cmpd="sng">
                  <a:solidFill>
                    <a:sysClr val="windowText" lastClr="000000"/>
                  </a:solidFill>
                  <a:prstDash val="solid"/>
                </a:ln>
                <a:solidFill>
                  <a:sysClr val="windowText" lastClr="000000"/>
                </a:solidFill>
                <a:effectLst>
                  <a:outerShdw blurRad="63500" dir="3600000" algn="tl" rotWithShape="0">
                    <a:srgbClr val="000000">
                      <a:alpha val="70000"/>
                    </a:srgbClr>
                  </a:outerShdw>
                </a:effectLst>
              </a:rPr>
              <a:t>OPEN SOURCE </a:t>
            </a:r>
          </a:p>
          <a:p>
            <a:pPr algn="ctr"/>
            <a:r>
              <a:rPr lang="en-US" sz="4000" b="0" cap="none" spc="0" dirty="0" smtClean="0">
                <a:ln w="18415" cmpd="sng">
                  <a:solidFill>
                    <a:sysClr val="windowText" lastClr="000000"/>
                  </a:solidFill>
                  <a:prstDash val="solid"/>
                </a:ln>
                <a:solidFill>
                  <a:sysClr val="windowText" lastClr="000000"/>
                </a:solidFill>
                <a:effectLst>
                  <a:outerShdw blurRad="63500" dir="3600000" algn="tl" rotWithShape="0">
                    <a:srgbClr val="000000">
                      <a:alpha val="70000"/>
                    </a:srgbClr>
                  </a:outerShdw>
                </a:effectLst>
              </a:rPr>
              <a:t>OR </a:t>
            </a:r>
          </a:p>
          <a:p>
            <a:pPr algn="ctr"/>
            <a:r>
              <a:rPr lang="en-US" sz="4000" b="0" cap="none" spc="0" dirty="0" smtClean="0">
                <a:ln w="18415" cmpd="sng">
                  <a:solidFill>
                    <a:sysClr val="windowText" lastClr="000000"/>
                  </a:solidFill>
                  <a:prstDash val="solid"/>
                </a:ln>
                <a:solidFill>
                  <a:sysClr val="windowText" lastClr="000000"/>
                </a:solidFill>
                <a:effectLst>
                  <a:outerShdw blurRad="63500" dir="3600000" algn="tl" rotWithShape="0">
                    <a:srgbClr val="000000">
                      <a:alpha val="70000"/>
                    </a:srgbClr>
                  </a:outerShdw>
                </a:effectLst>
              </a:rPr>
              <a:t>FREE SOFTWARE EXPERT.</a:t>
            </a:r>
            <a:endParaRPr lang="en-US" sz="4000" b="0" cap="none" spc="0" dirty="0">
              <a:ln w="18415" cmpd="sng">
                <a:solidFill>
                  <a:sysClr val="windowText" lastClr="000000"/>
                </a:solidFill>
                <a:prstDash val="solid"/>
              </a:ln>
              <a:solidFill>
                <a:sysClr val="windowText" lastClr="000000"/>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484106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D6B19C"/>
            </a:gs>
            <a:gs pos="30000">
              <a:srgbClr val="D49E6C"/>
            </a:gs>
            <a:gs pos="70000">
              <a:srgbClr val="A65528"/>
            </a:gs>
            <a:gs pos="100000">
              <a:srgbClr val="663012"/>
            </a:gs>
          </a:gsLst>
          <a:lin ang="5400000" scaled="0"/>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434111">
            <a:off x="4111586" y="3298145"/>
            <a:ext cx="2131246" cy="952913"/>
          </a:xfrm>
          <a:prstGeom prst="rect">
            <a:avLst/>
          </a:prstGeom>
          <a:effectLst>
            <a:glow rad="228600">
              <a:schemeClr val="accent6">
                <a:satMod val="175000"/>
                <a:alpha val="40000"/>
              </a:schemeClr>
            </a:glo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34262">
            <a:off x="7204206" y="3432975"/>
            <a:ext cx="1045271" cy="1019139"/>
          </a:xfrm>
          <a:prstGeom prst="rect">
            <a:avLst/>
          </a:prstGeom>
          <a:effectLst>
            <a:glow rad="228600">
              <a:schemeClr val="accent6">
                <a:satMod val="175000"/>
                <a:alpha val="40000"/>
              </a:schemeClr>
            </a:glow>
          </a:effectLst>
        </p:spPr>
      </p:pic>
      <p:pic>
        <p:nvPicPr>
          <p:cNvPr id="5" name="Picture 4"/>
          <p:cNvPicPr>
            <a:picLocks noChangeAspect="1"/>
          </p:cNvPicPr>
          <p:nvPr/>
        </p:nvPicPr>
        <p:blipFill>
          <a:blip r:embed="rId5">
            <a:extLst>
              <a:ext uri="{BEBA8EAE-BF5A-486C-A8C5-ECC9F3942E4B}">
                <a14:imgProps xmlns:a14="http://schemas.microsoft.com/office/drawing/2010/main">
                  <a14:imgLayer r:embed="rId6">
                    <a14:imgEffect>
                      <a14:backgroundRemoval t="9455" b="89455" l="4364" r="94545"/>
                    </a14:imgEffect>
                  </a14:imgLayer>
                </a14:imgProps>
              </a:ext>
              <a:ext uri="{28A0092B-C50C-407E-A947-70E740481C1C}">
                <a14:useLocalDpi xmlns:a14="http://schemas.microsoft.com/office/drawing/2010/main" val="0"/>
              </a:ext>
            </a:extLst>
          </a:blip>
          <a:stretch>
            <a:fillRect/>
          </a:stretch>
        </p:blipFill>
        <p:spPr>
          <a:xfrm>
            <a:off x="3789436" y="4114800"/>
            <a:ext cx="5110111" cy="300267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44723" y="1151795"/>
            <a:ext cx="5100047" cy="2552700"/>
          </a:xfrm>
          <a:prstGeom prst="rect">
            <a:avLst/>
          </a:prstGeom>
        </p:spPr>
      </p:pic>
      <p:sp>
        <p:nvSpPr>
          <p:cNvPr id="7" name="TextBox 6"/>
          <p:cNvSpPr txBox="1"/>
          <p:nvPr/>
        </p:nvSpPr>
        <p:spPr>
          <a:xfrm>
            <a:off x="228600" y="226443"/>
            <a:ext cx="8915400" cy="954107"/>
          </a:xfrm>
          <a:prstGeom prst="rect">
            <a:avLst/>
          </a:prstGeom>
          <a:noFill/>
        </p:spPr>
        <p:txBody>
          <a:bodyPr wrap="square" rtlCol="0">
            <a:spAutoFit/>
          </a:bodyPr>
          <a:lstStyle/>
          <a:p>
            <a:r>
              <a:rPr lang="en-US" sz="2800" b="1" dirty="0" smtClean="0"/>
              <a:t>              Two </a:t>
            </a:r>
            <a:r>
              <a:rPr lang="en-US" sz="2800" b="1" dirty="0"/>
              <a:t>historic examples of freeware </a:t>
            </a:r>
            <a:r>
              <a:rPr lang="en-US" sz="2800" b="1" dirty="0" smtClean="0"/>
              <a:t>  </a:t>
            </a:r>
          </a:p>
          <a:p>
            <a:r>
              <a:rPr lang="en-US" sz="2800" b="1" dirty="0" smtClean="0"/>
              <a:t>         include</a:t>
            </a:r>
            <a:r>
              <a:rPr lang="en-US" sz="2800" b="1" dirty="0"/>
              <a:t> </a:t>
            </a:r>
            <a:r>
              <a:rPr lang="en-US" sz="2800" b="1" dirty="0">
                <a:hlinkClick r:id="rId8" tooltip="Skype"/>
              </a:rPr>
              <a:t>Skype</a:t>
            </a:r>
            <a:r>
              <a:rPr lang="en-US" sz="2800" b="1" dirty="0"/>
              <a:t> and </a:t>
            </a:r>
            <a:r>
              <a:rPr lang="en-US" sz="2800" b="1" dirty="0">
                <a:hlinkClick r:id="rId9" tooltip="Adobe Acrobat Reader"/>
              </a:rPr>
              <a:t>Adobe Acrobat Reader</a:t>
            </a:r>
            <a:r>
              <a:rPr lang="en-US" sz="2800" b="1" dirty="0"/>
              <a:t>. </a:t>
            </a:r>
          </a:p>
        </p:txBody>
      </p:sp>
      <p:pic>
        <p:nvPicPr>
          <p:cNvPr id="9" name="Picture 8"/>
          <p:cNvPicPr>
            <a:picLocks noChangeAspect="1"/>
          </p:cNvPicPr>
          <p:nvPr/>
        </p:nvPicPr>
        <p:blipFill>
          <a:blip r:embed="rId10">
            <a:extLst>
              <a:ext uri="{BEBA8EAE-BF5A-486C-A8C5-ECC9F3942E4B}">
                <a14:imgProps xmlns:a14="http://schemas.microsoft.com/office/drawing/2010/main">
                  <a14:imgLayer r:embed="rId11">
                    <a14:imgEffect>
                      <a14:backgroundRemoval t="4667" b="97667" l="2667" r="97000">
                        <a14:foregroundMark x1="17333" y1="47667" x2="17333" y2="47667"/>
                        <a14:foregroundMark x1="18333" y1="42000" x2="18333" y2="42000"/>
                        <a14:foregroundMark x1="27000" y1="73667" x2="27000" y2="73667"/>
                        <a14:foregroundMark x1="86667" y1="56667" x2="86667" y2="56667"/>
                        <a14:foregroundMark x1="78667" y1="26333" x2="78667" y2="26333"/>
                        <a14:foregroundMark x1="76333" y1="22333" x2="76333" y2="22333"/>
                      </a14:backgroundRemoval>
                    </a14:imgEffect>
                  </a14:imgLayer>
                </a14:imgProps>
              </a:ext>
              <a:ext uri="{28A0092B-C50C-407E-A947-70E740481C1C}">
                <a14:useLocalDpi xmlns:a14="http://schemas.microsoft.com/office/drawing/2010/main" val="0"/>
              </a:ext>
            </a:extLst>
          </a:blip>
          <a:stretch>
            <a:fillRect/>
          </a:stretch>
        </p:blipFill>
        <p:spPr>
          <a:xfrm>
            <a:off x="0" y="1180550"/>
            <a:ext cx="4343400" cy="5220250"/>
          </a:xfrm>
          <a:prstGeom prst="rect">
            <a:avLst/>
          </a:prstGeom>
        </p:spPr>
      </p:pic>
      <p:sp>
        <p:nvSpPr>
          <p:cNvPr id="10" name="TextBox 9"/>
          <p:cNvSpPr txBox="1"/>
          <p:nvPr/>
        </p:nvSpPr>
        <p:spPr>
          <a:xfrm rot="20135397">
            <a:off x="1045523" y="2340053"/>
            <a:ext cx="1916419" cy="830997"/>
          </a:xfrm>
          <a:prstGeom prst="rect">
            <a:avLst/>
          </a:prstGeom>
          <a:noFill/>
        </p:spPr>
        <p:txBody>
          <a:bodyPr wrap="square" rtlCol="0">
            <a:spAutoFit/>
          </a:bodyPr>
          <a:lstStyle/>
          <a:p>
            <a:r>
              <a:rPr lang="en-US" sz="2400" b="1" i="1" dirty="0" smtClean="0"/>
              <a:t>    Popular</a:t>
            </a:r>
          </a:p>
          <a:p>
            <a:r>
              <a:rPr lang="en-US" sz="2400" b="1" i="1" dirty="0"/>
              <a:t> </a:t>
            </a:r>
            <a:r>
              <a:rPr lang="en-US" sz="2400" b="1" i="1" dirty="0" smtClean="0"/>
              <a:t>  software</a:t>
            </a:r>
            <a:endParaRPr lang="en-US" sz="2400" b="1" i="1" dirty="0"/>
          </a:p>
        </p:txBody>
      </p:sp>
      <p:sp>
        <p:nvSpPr>
          <p:cNvPr id="11" name="TextBox 10"/>
          <p:cNvSpPr txBox="1"/>
          <p:nvPr/>
        </p:nvSpPr>
        <p:spPr>
          <a:xfrm rot="20225808">
            <a:off x="1359000" y="4280076"/>
            <a:ext cx="2488765" cy="830997"/>
          </a:xfrm>
          <a:prstGeom prst="rect">
            <a:avLst/>
          </a:prstGeom>
          <a:noFill/>
        </p:spPr>
        <p:txBody>
          <a:bodyPr wrap="square" rtlCol="0">
            <a:spAutoFit/>
          </a:bodyPr>
          <a:lstStyle/>
          <a:p>
            <a:r>
              <a:rPr lang="en-US" sz="2400" b="1" i="1" dirty="0" smtClean="0"/>
              <a:t>Under Freeware </a:t>
            </a:r>
          </a:p>
          <a:p>
            <a:r>
              <a:rPr lang="en-US" sz="2400" b="1" i="1" dirty="0"/>
              <a:t> </a:t>
            </a:r>
            <a:r>
              <a:rPr lang="en-US" sz="2400" b="1" i="1" dirty="0" smtClean="0"/>
              <a:t>       </a:t>
            </a:r>
            <a:r>
              <a:rPr lang="en-US" sz="2400" b="1" i="1" dirty="0" err="1" smtClean="0"/>
              <a:t>Licence</a:t>
            </a:r>
            <a:endParaRPr lang="en-US" sz="2400" b="1" i="1" dirty="0"/>
          </a:p>
        </p:txBody>
      </p:sp>
    </p:spTree>
    <p:extLst>
      <p:ext uri="{BB962C8B-B14F-4D97-AF65-F5344CB8AC3E}">
        <p14:creationId xmlns:p14="http://schemas.microsoft.com/office/powerpoint/2010/main" val="2788038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3000"/>
          </a:stretch>
        </a:blipFill>
        <a:effectLst/>
      </p:bgPr>
    </p:bg>
    <p:spTree>
      <p:nvGrpSpPr>
        <p:cNvPr id="1" name=""/>
        <p:cNvGrpSpPr/>
        <p:nvPr/>
      </p:nvGrpSpPr>
      <p:grpSpPr>
        <a:xfrm>
          <a:off x="0" y="0"/>
          <a:ext cx="0" cy="0"/>
          <a:chOff x="0" y="0"/>
          <a:chExt cx="0" cy="0"/>
        </a:xfrm>
      </p:grpSpPr>
      <p:sp>
        <p:nvSpPr>
          <p:cNvPr id="3" name="TextBox 2"/>
          <p:cNvSpPr txBox="1"/>
          <p:nvPr/>
        </p:nvSpPr>
        <p:spPr>
          <a:xfrm>
            <a:off x="3162300" y="1021140"/>
            <a:ext cx="5981700" cy="1569660"/>
          </a:xfrm>
          <a:prstGeom prst="rect">
            <a:avLst/>
          </a:prstGeom>
          <a:noFill/>
        </p:spPr>
        <p:txBody>
          <a:bodyPr wrap="square" rtlCol="0">
            <a:spAutoFit/>
          </a:bodyPr>
          <a:lstStyle/>
          <a:p>
            <a:r>
              <a:rPr lang="en-US" sz="3200" b="1" dirty="0" smtClean="0">
                <a:solidFill>
                  <a:srgbClr val="FFFF00"/>
                </a:solidFill>
                <a:effectLst>
                  <a:glow rad="101600">
                    <a:schemeClr val="accent4">
                      <a:satMod val="175000"/>
                      <a:alpha val="40000"/>
                    </a:schemeClr>
                  </a:glow>
                </a:effectLst>
              </a:rPr>
              <a:t>LIBREOFFICE</a:t>
            </a:r>
            <a:r>
              <a:rPr lang="en-US" sz="3200" b="1" dirty="0" smtClean="0">
                <a:solidFill>
                  <a:schemeClr val="bg1"/>
                </a:solidFill>
                <a:effectLst>
                  <a:glow rad="101600">
                    <a:schemeClr val="accent4">
                      <a:satMod val="175000"/>
                      <a:alpha val="40000"/>
                    </a:schemeClr>
                  </a:glow>
                </a:effectLst>
              </a:rPr>
              <a:t> </a:t>
            </a:r>
            <a:r>
              <a:rPr lang="en-US" sz="3200" dirty="0" smtClean="0">
                <a:solidFill>
                  <a:schemeClr val="bg1"/>
                </a:solidFill>
              </a:rPr>
              <a:t>is powerful free office program can replace </a:t>
            </a:r>
            <a:r>
              <a:rPr lang="en-US" sz="3200" b="1" dirty="0" smtClean="0"/>
              <a:t>MICROSOFT OFFICE</a:t>
            </a:r>
            <a:endParaRPr lang="en-US" sz="3200" b="1" dirty="0"/>
          </a:p>
        </p:txBody>
      </p:sp>
      <p:sp>
        <p:nvSpPr>
          <p:cNvPr id="4" name="TextBox 3"/>
          <p:cNvSpPr txBox="1"/>
          <p:nvPr/>
        </p:nvSpPr>
        <p:spPr>
          <a:xfrm>
            <a:off x="4191000" y="2590800"/>
            <a:ext cx="5105400" cy="4031873"/>
          </a:xfrm>
          <a:prstGeom prst="rect">
            <a:avLst/>
          </a:prstGeom>
          <a:noFill/>
        </p:spPr>
        <p:txBody>
          <a:bodyPr wrap="square" rtlCol="0">
            <a:spAutoFit/>
          </a:bodyPr>
          <a:lstStyle/>
          <a:p>
            <a:r>
              <a:rPr lang="en-US" sz="3200" b="1" dirty="0">
                <a:solidFill>
                  <a:srgbClr val="FFFF00"/>
                </a:solidFill>
              </a:rPr>
              <a:t> </a:t>
            </a:r>
            <a:r>
              <a:rPr lang="en-US" sz="3200" b="1" dirty="0" err="1">
                <a:solidFill>
                  <a:srgbClr val="FFFF00"/>
                </a:solidFill>
              </a:rPr>
              <a:t>LibreOffice</a:t>
            </a:r>
            <a:r>
              <a:rPr lang="en-US" sz="3200" b="1" dirty="0">
                <a:solidFill>
                  <a:srgbClr val="FFFF00"/>
                </a:solidFill>
              </a:rPr>
              <a:t> </a:t>
            </a:r>
            <a:r>
              <a:rPr lang="en-US" sz="3200" dirty="0">
                <a:solidFill>
                  <a:schemeClr val="bg1"/>
                </a:solidFill>
              </a:rPr>
              <a:t>is a free and open-source office suite that's compatible with Microsoft Office files. Since it's an open-source software, the program is continually updated and at no charge to you.</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399" y="90613"/>
            <a:ext cx="3293641" cy="941273"/>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9825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0"/>
            <a:ext cx="4378123" cy="5638800"/>
          </a:xfrm>
          <a:prstGeom prst="rect">
            <a:avLst/>
          </a:prstGeom>
        </p:spPr>
      </p:pic>
      <p:sp>
        <p:nvSpPr>
          <p:cNvPr id="3" name="TextBox 2"/>
          <p:cNvSpPr txBox="1"/>
          <p:nvPr/>
        </p:nvSpPr>
        <p:spPr>
          <a:xfrm>
            <a:off x="4378123" y="381000"/>
            <a:ext cx="4537277" cy="6494085"/>
          </a:xfrm>
          <a:prstGeom prst="rect">
            <a:avLst/>
          </a:prstGeom>
          <a:noFill/>
        </p:spPr>
        <p:txBody>
          <a:bodyPr wrap="square" rtlCol="0">
            <a:spAutoFit/>
          </a:bodyPr>
          <a:lstStyle/>
          <a:p>
            <a:r>
              <a:rPr lang="en-US" sz="3200" dirty="0"/>
              <a:t>This </a:t>
            </a:r>
            <a:r>
              <a:rPr lang="en-US" sz="3200" dirty="0">
                <a:hlinkClick r:id="rId3" tooltip="Venn diagram"/>
              </a:rPr>
              <a:t>Venn diagram</a:t>
            </a:r>
            <a:r>
              <a:rPr lang="en-US" sz="3200" dirty="0"/>
              <a:t> describes the typical relationship between freeware and </a:t>
            </a:r>
            <a:r>
              <a:rPr lang="en-US" sz="3200" dirty="0">
                <a:hlinkClick r:id="rId4" tooltip="Open source software"/>
              </a:rPr>
              <a:t>open source software</a:t>
            </a:r>
            <a:r>
              <a:rPr lang="en-US" sz="3200" dirty="0"/>
              <a:t>: According to David Rosen from </a:t>
            </a:r>
            <a:r>
              <a:rPr lang="en-US" sz="3200" dirty="0" err="1">
                <a:hlinkClick r:id="rId5" tooltip="Wolfire Games"/>
              </a:rPr>
              <a:t>Wolfire</a:t>
            </a:r>
            <a:r>
              <a:rPr lang="en-US" sz="3200" dirty="0">
                <a:hlinkClick r:id="rId5" tooltip="Wolfire Games"/>
              </a:rPr>
              <a:t> Games</a:t>
            </a:r>
            <a:r>
              <a:rPr lang="en-US" sz="3200" dirty="0"/>
              <a:t> in </a:t>
            </a:r>
            <a:r>
              <a:rPr lang="en-US" sz="3200" dirty="0" smtClean="0"/>
              <a:t>2018, </a:t>
            </a:r>
            <a:r>
              <a:rPr lang="en-US" sz="3200" dirty="0"/>
              <a:t>open source software (orange) is most often gratis but not always. Freeware (green) seldom expose their source codes.</a:t>
            </a:r>
            <a:r>
              <a:rPr lang="en-US" sz="3200" baseline="30000" dirty="0">
                <a:hlinkClick r:id="rId6"/>
              </a:rPr>
              <a:t>[5]</a:t>
            </a:r>
            <a:endParaRPr lang="en-US" sz="3200" dirty="0"/>
          </a:p>
        </p:txBody>
      </p:sp>
    </p:spTree>
    <p:extLst>
      <p:ext uri="{BB962C8B-B14F-4D97-AF65-F5344CB8AC3E}">
        <p14:creationId xmlns:p14="http://schemas.microsoft.com/office/powerpoint/2010/main" val="2920396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4999">
              <a:schemeClr val="bg2">
                <a:lumMod val="90000"/>
              </a:schemeClr>
            </a:gs>
            <a:gs pos="27495">
              <a:schemeClr val="bg2"/>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804" b="89951" l="1226" r="89842">
                        <a14:foregroundMark x1="54116" y1="71324" x2="54116" y2="71324"/>
                        <a14:foregroundMark x1="58494" y1="71078" x2="58494" y2="71078"/>
                        <a14:foregroundMark x1="62347" y1="71078" x2="62347" y2="71078"/>
                        <a14:foregroundMark x1="66550" y1="70098" x2="66550" y2="70098"/>
                        <a14:foregroundMark x1="68476" y1="69608" x2="68476" y2="69608"/>
                        <a14:foregroundMark x1="74081" y1="69118" x2="74081" y2="69118"/>
                        <a14:foregroundMark x1="77583" y1="69118" x2="77583" y2="69118"/>
                        <a14:foregroundMark x1="83363" y1="70098" x2="83363" y2="70098"/>
                        <a14:foregroundMark x1="45884" y1="77696" x2="45884" y2="77696"/>
                        <a14:foregroundMark x1="53765" y1="78431" x2="53765" y2="78431"/>
                        <a14:foregroundMark x1="62347" y1="79412" x2="62347" y2="79412"/>
                        <a14:foregroundMark x1="66725" y1="79412" x2="66725" y2="79412"/>
                        <a14:foregroundMark x1="85464" y1="82598" x2="85464" y2="82598"/>
                        <a14:foregroundMark x1="83363" y1="83333" x2="83363" y2="83333"/>
                        <a14:foregroundMark x1="86515" y1="82598" x2="86515" y2="82598"/>
                        <a14:foregroundMark x1="56392" y1="72304" x2="56392" y2="72304"/>
                        <a14:foregroundMark x1="51313" y1="70098" x2="51313" y2="70098"/>
                        <a14:foregroundMark x1="52189" y1="68873" x2="52189" y2="68873"/>
                        <a14:foregroundMark x1="54816" y1="67402" x2="54816" y2="67402"/>
                        <a14:foregroundMark x1="48336" y1="70588" x2="48336" y2="70588"/>
                        <a14:foregroundMark x1="47110" y1="79902" x2="47110" y2="79902"/>
                        <a14:foregroundMark x1="47811" y1="82108" x2="47811" y2="82108"/>
                        <a14:foregroundMark x1="52715" y1="66912" x2="52715" y2="66912"/>
                        <a14:foregroundMark x1="52364" y1="66176" x2="52364" y2="66176"/>
                        <a14:foregroundMark x1="49912" y1="68873" x2="49912" y2="68873"/>
                        <a14:foregroundMark x1="48336" y1="69853" x2="48336" y2="69853"/>
                        <a14:foregroundMark x1="47811" y1="67892" x2="47811" y2="67892"/>
                        <a14:foregroundMark x1="48862" y1="67157" x2="48862" y2="67157"/>
                      </a14:backgroundRemoval>
                    </a14:imgEffect>
                  </a14:imgLayer>
                </a14:imgProps>
              </a:ext>
              <a:ext uri="{28A0092B-C50C-407E-A947-70E740481C1C}">
                <a14:useLocalDpi xmlns:a14="http://schemas.microsoft.com/office/drawing/2010/main" val="0"/>
              </a:ext>
            </a:extLst>
          </a:blip>
          <a:srcRect/>
          <a:stretch>
            <a:fillRect/>
          </a:stretch>
        </p:blipFill>
        <p:spPr bwMode="auto">
          <a:xfrm>
            <a:off x="-603" y="3103445"/>
            <a:ext cx="7662165" cy="4364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rot="1335541">
            <a:off x="468309" y="4383689"/>
            <a:ext cx="2783134" cy="1200329"/>
          </a:xfrm>
          <a:prstGeom prst="rect">
            <a:avLst/>
          </a:prstGeom>
          <a:noFill/>
        </p:spPr>
        <p:txBody>
          <a:bodyPr wrap="none" lIns="91440" tIns="45720" rIns="91440" bIns="45720">
            <a:spAutoFit/>
          </a:bodyPr>
          <a:lstStyle/>
          <a:p>
            <a:pPr algn="ctr"/>
            <a:r>
              <a:rPr lang="en-US" sz="7200" b="0" cap="none" spc="0" dirty="0" smtClean="0">
                <a:ln w="18415" cmpd="sng">
                  <a:solidFill>
                    <a:srgbClr val="FFFFFF"/>
                  </a:solidFill>
                  <a:prstDash val="solid"/>
                </a:ln>
                <a:solidFill>
                  <a:srgbClr val="C00000"/>
                </a:solidFill>
                <a:effectLst>
                  <a:outerShdw blurRad="63500" dir="3600000" algn="tl" rotWithShape="0">
                    <a:srgbClr val="000000">
                      <a:alpha val="70000"/>
                    </a:srgbClr>
                  </a:outerShdw>
                </a:effectLst>
              </a:rPr>
              <a:t>Impact</a:t>
            </a:r>
            <a:endParaRPr lang="en-US" sz="7200" b="0" cap="none" spc="0" dirty="0">
              <a:ln w="18415" cmpd="sng">
                <a:solidFill>
                  <a:srgbClr val="FFFFFF"/>
                </a:solidFill>
                <a:prstDash val="solid"/>
              </a:ln>
              <a:solidFill>
                <a:srgbClr val="C00000"/>
              </a:solidFill>
              <a:effectLst>
                <a:outerShdw blurRad="63500" dir="3600000" algn="tl" rotWithShape="0">
                  <a:srgbClr val="000000">
                    <a:alpha val="70000"/>
                  </a:srgbClr>
                </a:outerShdw>
              </a:effectLst>
            </a:endParaRPr>
          </a:p>
        </p:txBody>
      </p:sp>
      <p:sp>
        <p:nvSpPr>
          <p:cNvPr id="3" name="TextBox 2"/>
          <p:cNvSpPr txBox="1"/>
          <p:nvPr/>
        </p:nvSpPr>
        <p:spPr>
          <a:xfrm>
            <a:off x="344668" y="622280"/>
            <a:ext cx="8494533" cy="1938992"/>
          </a:xfrm>
          <a:prstGeom prst="rect">
            <a:avLst/>
          </a:prstGeom>
          <a:noFill/>
        </p:spPr>
        <p:txBody>
          <a:bodyPr wrap="square" rtlCol="0">
            <a:spAutoFit/>
          </a:bodyPr>
          <a:lstStyle/>
          <a:p>
            <a:r>
              <a:rPr lang="en-US" sz="2400" dirty="0"/>
              <a:t>Freeware has been criticized as "unsustainable" because it requires a single entity to be responsible for updating and enhancing the product, which is then given away without </a:t>
            </a:r>
            <a:r>
              <a:rPr lang="en-US" sz="2400" dirty="0" smtClean="0"/>
              <a:t>charge.</a:t>
            </a:r>
            <a:r>
              <a:rPr lang="en-US" sz="2400" dirty="0"/>
              <a:t> Other freeware projects are simply released as </a:t>
            </a:r>
            <a:r>
              <a:rPr lang="en-US" sz="2400" dirty="0">
                <a:hlinkClick r:id="rId5" tooltip="One-off"/>
              </a:rPr>
              <a:t>one-off</a:t>
            </a:r>
            <a:r>
              <a:rPr lang="en-US" sz="2400" dirty="0"/>
              <a:t> programs with no promise or expectation of further development. </a:t>
            </a:r>
          </a:p>
        </p:txBody>
      </p:sp>
      <p:sp>
        <p:nvSpPr>
          <p:cNvPr id="4" name="TextBox 3"/>
          <p:cNvSpPr txBox="1"/>
          <p:nvPr/>
        </p:nvSpPr>
        <p:spPr>
          <a:xfrm>
            <a:off x="3375084" y="2561272"/>
            <a:ext cx="5768916" cy="2585323"/>
          </a:xfrm>
          <a:prstGeom prst="rect">
            <a:avLst/>
          </a:prstGeom>
          <a:noFill/>
        </p:spPr>
        <p:txBody>
          <a:bodyPr wrap="square" rtlCol="0">
            <a:spAutoFit/>
          </a:bodyPr>
          <a:lstStyle/>
          <a:p>
            <a:r>
              <a:rPr lang="en-US" sz="2400" dirty="0"/>
              <a:t>These may include </a:t>
            </a:r>
            <a:r>
              <a:rPr lang="en-US" sz="2400" dirty="0">
                <a:hlinkClick r:id="rId6" tooltip="Source code"/>
              </a:rPr>
              <a:t>source code</a:t>
            </a:r>
            <a:r>
              <a:rPr lang="en-US" sz="2400" dirty="0"/>
              <a:t>, as does free software, so that users can make any required or desired changes themselves, but this code remains subject to the license of the compiled executable and does not constitute free software.</a:t>
            </a:r>
          </a:p>
          <a:p>
            <a:endParaRPr lang="en-US" dirty="0"/>
          </a:p>
        </p:txBody>
      </p:sp>
    </p:spTree>
    <p:extLst>
      <p:ext uri="{BB962C8B-B14F-4D97-AF65-F5344CB8AC3E}">
        <p14:creationId xmlns:p14="http://schemas.microsoft.com/office/powerpoint/2010/main" val="4039269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215</Words>
  <Application>Microsoft Office PowerPoint</Application>
  <PresentationFormat>On-screen Show (4:3)</PresentationFormat>
  <Paragraphs>54</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asunda naidu</dc:creator>
  <cp:lastModifiedBy>Niti</cp:lastModifiedBy>
  <cp:revision>28</cp:revision>
  <dcterms:created xsi:type="dcterms:W3CDTF">2018-08-15T13:04:40Z</dcterms:created>
  <dcterms:modified xsi:type="dcterms:W3CDTF">2018-08-23T14:30:21Z</dcterms:modified>
</cp:coreProperties>
</file>