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5" r:id="rId8"/>
    <p:sldId id="266" r:id="rId9"/>
    <p:sldId id="267" r:id="rId10"/>
    <p:sldId id="268" r:id="rId11"/>
    <p:sldId id="264" r:id="rId12"/>
    <p:sldId id="269"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98CCE-985F-2D9F-ACF6-439288CC8318}" v="356" dt="2023-05-01T20:53:46.372"/>
    <p1510:client id="{BEA71B66-644F-BFD6-CE2C-457A2D845F07}" v="218" dt="2023-04-30T20:30:44.977"/>
    <p1510:client id="{E5A09E05-71FA-7E26-D328-7CEAB83CE9D5}" v="1" dt="2023-05-01T15:56:44.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20:20:33.588"/>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May 1,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9545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May 1,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7337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May 1,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85568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May 1,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53364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May 1,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75069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May 1,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542447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May 1,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153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May 1,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0513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May 1,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35801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May 1,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76127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May 1,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0501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May 1,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09735644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9" r:id="rId7"/>
    <p:sldLayoutId id="2147483745" r:id="rId8"/>
    <p:sldLayoutId id="2147483746" r:id="rId9"/>
    <p:sldLayoutId id="2147483747" r:id="rId10"/>
    <p:sldLayoutId id="2147483748"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quoteinspector.com/images/investing/market-price-charts/"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0">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1250" y="1113260"/>
            <a:ext cx="5760123" cy="1542778"/>
          </a:xfrm>
        </p:spPr>
        <p:txBody>
          <a:bodyPr>
            <a:normAutofit fontScale="90000"/>
          </a:bodyPr>
          <a:lstStyle/>
          <a:p>
            <a:r>
              <a:rPr lang="en-GB" dirty="0">
                <a:ea typeface="+mj-lt"/>
                <a:cs typeface="+mj-lt"/>
              </a:rPr>
              <a:t>A Heuristic Approach to Portfolio</a:t>
            </a:r>
            <a:endParaRPr lang="en-US" dirty="0"/>
          </a:p>
          <a:p>
            <a:r>
              <a:rPr lang="en-GB" dirty="0">
                <a:ea typeface="+mj-lt"/>
                <a:cs typeface="+mj-lt"/>
              </a:rPr>
              <a:t>Optimization</a:t>
            </a:r>
            <a:endParaRPr lang="en-GB" dirty="0"/>
          </a:p>
        </p:txBody>
      </p:sp>
      <p:sp>
        <p:nvSpPr>
          <p:cNvPr id="3" name="Subtitle 2"/>
          <p:cNvSpPr>
            <a:spLocks noGrp="1"/>
          </p:cNvSpPr>
          <p:nvPr>
            <p:ph type="subTitle" idx="1"/>
          </p:nvPr>
        </p:nvSpPr>
        <p:spPr>
          <a:xfrm>
            <a:off x="871814" y="3531304"/>
            <a:ext cx="6343758" cy="2215436"/>
          </a:xfrm>
        </p:spPr>
        <p:txBody>
          <a:bodyPr vert="horz" lIns="91440" tIns="45720" rIns="91440" bIns="45720" rtlCol="0" anchor="t">
            <a:normAutofit/>
          </a:bodyPr>
          <a:lstStyle/>
          <a:p>
            <a:pPr algn="l"/>
            <a:r>
              <a:rPr lang="en-GB" dirty="0">
                <a:ea typeface="Batang"/>
              </a:rPr>
              <a:t>Name: </a:t>
            </a:r>
            <a:r>
              <a:rPr lang="en-GB" b="1" dirty="0">
                <a:solidFill>
                  <a:srgbClr val="262626"/>
                </a:solidFill>
                <a:ea typeface="Batang"/>
                <a:cs typeface="+mn-lt"/>
              </a:rPr>
              <a:t>Altaf Ahmad</a:t>
            </a:r>
            <a:br>
              <a:rPr lang="en-GB" dirty="0">
                <a:ea typeface="Batang"/>
              </a:rPr>
            </a:br>
            <a:r>
              <a:rPr lang="en-GB" dirty="0">
                <a:ea typeface="Batang"/>
              </a:rPr>
              <a:t>Roll: 18MA20005</a:t>
            </a:r>
            <a:endParaRPr lang="en-GB"/>
          </a:p>
          <a:p>
            <a:pPr algn="l"/>
            <a:endParaRPr lang="en-GB" dirty="0">
              <a:ea typeface="Batang"/>
            </a:endParaRPr>
          </a:p>
          <a:p>
            <a:pPr algn="l"/>
            <a:r>
              <a:rPr lang="en-GB" dirty="0">
                <a:ea typeface="Batang"/>
              </a:rPr>
              <a:t>Supervisor: </a:t>
            </a:r>
            <a:r>
              <a:rPr lang="en-GB" b="1" dirty="0">
                <a:ea typeface="Batang"/>
              </a:rPr>
              <a:t>Dr Geetanjali Panda</a:t>
            </a:r>
            <a:br>
              <a:rPr lang="en-GB" dirty="0">
                <a:ea typeface="Batang"/>
              </a:rPr>
            </a:br>
            <a:r>
              <a:rPr lang="en-GB" dirty="0">
                <a:ea typeface="Batang"/>
              </a:rPr>
              <a:t>Department of Mathematics</a:t>
            </a:r>
            <a:br>
              <a:rPr lang="en-GB" dirty="0">
                <a:ea typeface="Batang"/>
              </a:rPr>
            </a:br>
            <a:r>
              <a:rPr lang="en-GB" dirty="0">
                <a:ea typeface="Batang"/>
              </a:rPr>
              <a:t>Indian Institute of Technology Kharagpur</a:t>
            </a:r>
          </a:p>
        </p:txBody>
      </p:sp>
      <p:pic>
        <p:nvPicPr>
          <p:cNvPr id="35" name="Picture 3">
            <a:extLst>
              <a:ext uri="{FF2B5EF4-FFF2-40B4-BE49-F238E27FC236}">
                <a16:creationId xmlns:a16="http://schemas.microsoft.com/office/drawing/2014/main" id="{F2E1CA38-AC15-F220-E837-83D45DA809C0}"/>
              </a:ext>
            </a:extLst>
          </p:cNvPr>
          <p:cNvPicPr>
            <a:picLocks noChangeAspect="1"/>
          </p:cNvPicPr>
          <p:nvPr/>
        </p:nvPicPr>
        <p:blipFill rotWithShape="1">
          <a:blip r:embed="rId2"/>
          <a:srcRect l="12692" r="20930" b="12"/>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9"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9"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0" name="Rectangle 12">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DFE26CB-09FA-CF87-976B-710B814D6706}"/>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a:t>algorithm</a:t>
            </a:r>
          </a:p>
        </p:txBody>
      </p:sp>
      <p:pic>
        <p:nvPicPr>
          <p:cNvPr id="4" name="Picture 4" descr="Table&#10;&#10;Description automatically generated">
            <a:extLst>
              <a:ext uri="{FF2B5EF4-FFF2-40B4-BE49-F238E27FC236}">
                <a16:creationId xmlns:a16="http://schemas.microsoft.com/office/drawing/2014/main" id="{6F7501B2-8D17-66E7-36C3-E2DB13B789E1}"/>
              </a:ext>
            </a:extLst>
          </p:cNvPr>
          <p:cNvPicPr>
            <a:picLocks noGrp="1" noChangeAspect="1"/>
          </p:cNvPicPr>
          <p:nvPr>
            <p:ph idx="1"/>
          </p:nvPr>
        </p:nvPicPr>
        <p:blipFill>
          <a:blip r:embed="rId5"/>
          <a:stretch>
            <a:fillRect/>
          </a:stretch>
        </p:blipFill>
        <p:spPr>
          <a:xfrm>
            <a:off x="705972" y="2372215"/>
            <a:ext cx="10768181" cy="3580420"/>
          </a:xfrm>
          <a:prstGeom prst="rect">
            <a:avLst/>
          </a:prstGeom>
        </p:spPr>
      </p:pic>
      <p:sp>
        <p:nvSpPr>
          <p:cNvPr id="17" name="Freeform: Shape 16">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887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9">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6FE903-883F-B1F0-6721-30886CFD2764}"/>
              </a:ext>
            </a:extLst>
          </p:cNvPr>
          <p:cNvSpPr>
            <a:spLocks noGrp="1"/>
          </p:cNvSpPr>
          <p:nvPr>
            <p:ph type="title"/>
          </p:nvPr>
        </p:nvSpPr>
        <p:spPr>
          <a:xfrm>
            <a:off x="1050879" y="609600"/>
            <a:ext cx="5562706" cy="1426234"/>
          </a:xfrm>
        </p:spPr>
        <p:txBody>
          <a:bodyPr>
            <a:normAutofit/>
          </a:bodyPr>
          <a:lstStyle/>
          <a:p>
            <a:r>
              <a:rPr lang="en-GB" dirty="0" err="1">
                <a:ea typeface="Batang"/>
              </a:rPr>
              <a:t>REsults</a:t>
            </a:r>
            <a:endParaRPr lang="en-GB" dirty="0" err="1"/>
          </a:p>
        </p:txBody>
      </p:sp>
      <p:sp>
        <p:nvSpPr>
          <p:cNvPr id="3" name="Content Placeholder 2">
            <a:extLst>
              <a:ext uri="{FF2B5EF4-FFF2-40B4-BE49-F238E27FC236}">
                <a16:creationId xmlns:a16="http://schemas.microsoft.com/office/drawing/2014/main" id="{4E5140F5-0E98-2021-153C-B9A770C6A464}"/>
              </a:ext>
            </a:extLst>
          </p:cNvPr>
          <p:cNvSpPr>
            <a:spLocks noGrp="1"/>
          </p:cNvSpPr>
          <p:nvPr>
            <p:ph idx="1"/>
          </p:nvPr>
        </p:nvSpPr>
        <p:spPr>
          <a:xfrm>
            <a:off x="1050879" y="2357567"/>
            <a:ext cx="5216426" cy="3896810"/>
          </a:xfrm>
        </p:spPr>
        <p:txBody>
          <a:bodyPr vert="horz" lIns="91440" tIns="45720" rIns="91440" bIns="45720" rtlCol="0">
            <a:normAutofit/>
          </a:bodyPr>
          <a:lstStyle/>
          <a:p>
            <a:r>
              <a:rPr lang="en-GB">
                <a:ea typeface="+mn-lt"/>
                <a:cs typeface="+mn-lt"/>
              </a:rPr>
              <a:t>Algorithm run on NSE dataset with various lambda values</a:t>
            </a:r>
            <a:endParaRPr lang="en-GB" dirty="0"/>
          </a:p>
          <a:p>
            <a:r>
              <a:rPr lang="en-GB">
                <a:ea typeface="+mn-lt"/>
                <a:cs typeface="+mn-lt"/>
              </a:rPr>
              <a:t>Comprehensive set of risk and return values obtained</a:t>
            </a:r>
            <a:endParaRPr lang="en-GB" dirty="0"/>
          </a:p>
          <a:p>
            <a:r>
              <a:rPr lang="en-GB">
                <a:ea typeface="+mn-lt"/>
                <a:cs typeface="+mn-lt"/>
              </a:rPr>
              <a:t>Insights into potential risks and expected returns for each lambda value</a:t>
            </a:r>
            <a:endParaRPr lang="en-GB" dirty="0"/>
          </a:p>
          <a:p>
            <a:r>
              <a:rPr lang="en-GB" err="1">
                <a:ea typeface="+mn-lt"/>
                <a:cs typeface="+mn-lt"/>
              </a:rPr>
              <a:t>Analyze</a:t>
            </a:r>
            <a:r>
              <a:rPr lang="en-GB">
                <a:ea typeface="+mn-lt"/>
                <a:cs typeface="+mn-lt"/>
              </a:rPr>
              <a:t> risk-return trade-off for each lambda to identify optimal value</a:t>
            </a:r>
            <a:endParaRPr lang="en-GB" dirty="0"/>
          </a:p>
          <a:p>
            <a:r>
              <a:rPr lang="en-GB">
                <a:ea typeface="+mn-lt"/>
                <a:cs typeface="+mn-lt"/>
              </a:rPr>
              <a:t>Refine and test algorithm iteratively to identify most suitable lambda value</a:t>
            </a:r>
            <a:endParaRPr lang="en-GB" dirty="0"/>
          </a:p>
          <a:p>
            <a:endParaRPr lang="en-GB" dirty="0"/>
          </a:p>
        </p:txBody>
      </p:sp>
      <p:graphicFrame>
        <p:nvGraphicFramePr>
          <p:cNvPr id="14" name="Table 13">
            <a:extLst>
              <a:ext uri="{FF2B5EF4-FFF2-40B4-BE49-F238E27FC236}">
                <a16:creationId xmlns:a16="http://schemas.microsoft.com/office/drawing/2014/main" id="{F3424675-EA0B-C8D1-95F9-1A5A011AECB5}"/>
              </a:ext>
            </a:extLst>
          </p:cNvPr>
          <p:cNvGraphicFramePr>
            <a:graphicFrameLocks noGrp="1"/>
          </p:cNvGraphicFramePr>
          <p:nvPr>
            <p:extLst>
              <p:ext uri="{D42A27DB-BD31-4B8C-83A1-F6EECF244321}">
                <p14:modId xmlns:p14="http://schemas.microsoft.com/office/powerpoint/2010/main" val="245929149"/>
              </p:ext>
            </p:extLst>
          </p:nvPr>
        </p:nvGraphicFramePr>
        <p:xfrm>
          <a:off x="6966857" y="2662051"/>
          <a:ext cx="4832642" cy="1869774"/>
        </p:xfrm>
        <a:graphic>
          <a:graphicData uri="http://schemas.openxmlformats.org/drawingml/2006/table">
            <a:tbl>
              <a:tblPr firstRow="1" bandRow="1">
                <a:noFill/>
                <a:tableStyleId>{5C22544A-7EE6-4342-B048-85BDC9FD1C3A}</a:tableStyleId>
              </a:tblPr>
              <a:tblGrid>
                <a:gridCol w="622326">
                  <a:extLst>
                    <a:ext uri="{9D8B030D-6E8A-4147-A177-3AD203B41FA5}">
                      <a16:colId xmlns:a16="http://schemas.microsoft.com/office/drawing/2014/main" val="4154551895"/>
                    </a:ext>
                  </a:extLst>
                </a:gridCol>
                <a:gridCol w="547030">
                  <a:extLst>
                    <a:ext uri="{9D8B030D-6E8A-4147-A177-3AD203B41FA5}">
                      <a16:colId xmlns:a16="http://schemas.microsoft.com/office/drawing/2014/main" val="3030779545"/>
                    </a:ext>
                  </a:extLst>
                </a:gridCol>
                <a:gridCol w="547030">
                  <a:extLst>
                    <a:ext uri="{9D8B030D-6E8A-4147-A177-3AD203B41FA5}">
                      <a16:colId xmlns:a16="http://schemas.microsoft.com/office/drawing/2014/main" val="4065530372"/>
                    </a:ext>
                  </a:extLst>
                </a:gridCol>
                <a:gridCol w="779064">
                  <a:extLst>
                    <a:ext uri="{9D8B030D-6E8A-4147-A177-3AD203B41FA5}">
                      <a16:colId xmlns:a16="http://schemas.microsoft.com/office/drawing/2014/main" val="3810874403"/>
                    </a:ext>
                  </a:extLst>
                </a:gridCol>
                <a:gridCol w="779064">
                  <a:extLst>
                    <a:ext uri="{9D8B030D-6E8A-4147-A177-3AD203B41FA5}">
                      <a16:colId xmlns:a16="http://schemas.microsoft.com/office/drawing/2014/main" val="1809279726"/>
                    </a:ext>
                  </a:extLst>
                </a:gridCol>
                <a:gridCol w="779064">
                  <a:extLst>
                    <a:ext uri="{9D8B030D-6E8A-4147-A177-3AD203B41FA5}">
                      <a16:colId xmlns:a16="http://schemas.microsoft.com/office/drawing/2014/main" val="1903879682"/>
                    </a:ext>
                  </a:extLst>
                </a:gridCol>
                <a:gridCol w="779064">
                  <a:extLst>
                    <a:ext uri="{9D8B030D-6E8A-4147-A177-3AD203B41FA5}">
                      <a16:colId xmlns:a16="http://schemas.microsoft.com/office/drawing/2014/main" val="3650610579"/>
                    </a:ext>
                  </a:extLst>
                </a:gridCol>
              </a:tblGrid>
              <a:tr h="395529">
                <a:tc>
                  <a:txBody>
                    <a:bodyPr/>
                    <a:lstStyle/>
                    <a:p>
                      <a:pPr rtl="0" fontAlgn="b"/>
                      <a:r>
                        <a:rPr lang="el-GR" sz="1200" b="1" cap="none" spc="0" dirty="0">
                          <a:solidFill>
                            <a:schemeClr val="tx1"/>
                          </a:solidFill>
                          <a:effectLst/>
                        </a:rPr>
                        <a:t>λ</a:t>
                      </a:r>
                    </a:p>
                  </a:txBody>
                  <a:tcPr marL="46726" marR="20860" marT="13350" marB="100126" anchor="b">
                    <a:lnL w="12700" cmpd="sng">
                      <a:noFill/>
                    </a:lnL>
                    <a:lnR w="12700" cmpd="sng">
                      <a:noFill/>
                    </a:lnR>
                    <a:lnT w="9525" cap="flat" cmpd="sng" algn="ctr">
                      <a:noFill/>
                      <a:prstDash val="solid"/>
                    </a:lnT>
                    <a:lnB w="38100" cmpd="sng">
                      <a:noFill/>
                    </a:lnB>
                    <a:noFill/>
                  </a:tcPr>
                </a:tc>
                <a:tc>
                  <a:txBody>
                    <a:bodyPr/>
                    <a:lstStyle/>
                    <a:p>
                      <a:pPr algn="r" rtl="0" fontAlgn="b"/>
                      <a:r>
                        <a:rPr lang="en-GB" sz="1200" b="1" cap="none" spc="0" dirty="0">
                          <a:solidFill>
                            <a:schemeClr val="tx1"/>
                          </a:solidFill>
                          <a:effectLst/>
                        </a:rPr>
                        <a:t>0</a:t>
                      </a:r>
                    </a:p>
                  </a:txBody>
                  <a:tcPr marL="46726" marR="20860" marT="13350" marB="100126" anchor="b">
                    <a:lnL w="12700" cmpd="sng">
                      <a:noFill/>
                    </a:lnL>
                    <a:lnR w="12700" cmpd="sng">
                      <a:noFill/>
                    </a:lnR>
                    <a:lnT w="9525" cap="flat" cmpd="sng" algn="ctr">
                      <a:noFill/>
                      <a:prstDash val="solid"/>
                    </a:lnT>
                    <a:lnB w="38100" cmpd="sng">
                      <a:noFill/>
                    </a:lnB>
                    <a:noFill/>
                  </a:tcPr>
                </a:tc>
                <a:tc>
                  <a:txBody>
                    <a:bodyPr/>
                    <a:lstStyle/>
                    <a:p>
                      <a:pPr algn="r" rtl="0" fontAlgn="b"/>
                      <a:r>
                        <a:rPr lang="en-GB" sz="1200" b="1" cap="none" spc="0" dirty="0">
                          <a:solidFill>
                            <a:schemeClr val="tx1"/>
                          </a:solidFill>
                          <a:effectLst/>
                        </a:rPr>
                        <a:t>0.2</a:t>
                      </a:r>
                    </a:p>
                  </a:txBody>
                  <a:tcPr marL="46726" marR="20860" marT="13350" marB="100126" anchor="b">
                    <a:lnL w="12700" cmpd="sng">
                      <a:noFill/>
                    </a:lnL>
                    <a:lnR w="12700" cmpd="sng">
                      <a:noFill/>
                    </a:lnR>
                    <a:lnT w="9525" cap="flat" cmpd="sng" algn="ctr">
                      <a:noFill/>
                      <a:prstDash val="solid"/>
                    </a:lnT>
                    <a:lnB w="38100" cmpd="sng">
                      <a:noFill/>
                    </a:lnB>
                    <a:noFill/>
                  </a:tcPr>
                </a:tc>
                <a:tc>
                  <a:txBody>
                    <a:bodyPr/>
                    <a:lstStyle/>
                    <a:p>
                      <a:pPr algn="r" rtl="0" fontAlgn="b"/>
                      <a:r>
                        <a:rPr lang="en-GB" sz="1200" b="1" cap="none" spc="0" dirty="0">
                          <a:solidFill>
                            <a:schemeClr val="tx1"/>
                          </a:solidFill>
                          <a:effectLst/>
                        </a:rPr>
                        <a:t>0.4</a:t>
                      </a:r>
                    </a:p>
                  </a:txBody>
                  <a:tcPr marL="46726" marR="20860" marT="13350" marB="100126" anchor="b">
                    <a:lnL w="12700" cmpd="sng">
                      <a:noFill/>
                    </a:lnL>
                    <a:lnR w="12700" cmpd="sng">
                      <a:noFill/>
                    </a:lnR>
                    <a:lnT w="9525" cap="flat" cmpd="sng" algn="ctr">
                      <a:noFill/>
                      <a:prstDash val="solid"/>
                    </a:lnT>
                    <a:lnB w="38100" cmpd="sng">
                      <a:noFill/>
                    </a:lnB>
                    <a:noFill/>
                  </a:tcPr>
                </a:tc>
                <a:tc>
                  <a:txBody>
                    <a:bodyPr/>
                    <a:lstStyle/>
                    <a:p>
                      <a:pPr algn="r" rtl="0" fontAlgn="b"/>
                      <a:r>
                        <a:rPr lang="en-GB" sz="1200" b="1" cap="none" spc="0" dirty="0">
                          <a:solidFill>
                            <a:schemeClr val="tx1"/>
                          </a:solidFill>
                          <a:effectLst/>
                        </a:rPr>
                        <a:t>0.6</a:t>
                      </a:r>
                    </a:p>
                  </a:txBody>
                  <a:tcPr marL="46726" marR="20860" marT="13350" marB="100126" anchor="b">
                    <a:lnL w="12700" cmpd="sng">
                      <a:noFill/>
                    </a:lnL>
                    <a:lnR w="12700" cmpd="sng">
                      <a:noFill/>
                    </a:lnR>
                    <a:lnT w="9525" cap="flat" cmpd="sng" algn="ctr">
                      <a:noFill/>
                      <a:prstDash val="solid"/>
                    </a:lnT>
                    <a:lnB w="38100" cmpd="sng">
                      <a:noFill/>
                    </a:lnB>
                    <a:noFill/>
                  </a:tcPr>
                </a:tc>
                <a:tc>
                  <a:txBody>
                    <a:bodyPr/>
                    <a:lstStyle/>
                    <a:p>
                      <a:pPr algn="r" rtl="0" fontAlgn="b"/>
                      <a:r>
                        <a:rPr lang="en-GB" sz="1200" b="1" cap="none" spc="0" dirty="0">
                          <a:solidFill>
                            <a:schemeClr val="tx1"/>
                          </a:solidFill>
                          <a:effectLst/>
                        </a:rPr>
                        <a:t>0.8</a:t>
                      </a:r>
                    </a:p>
                  </a:txBody>
                  <a:tcPr marL="46726" marR="20860" marT="13350" marB="100126" anchor="b">
                    <a:lnL w="12700" cmpd="sng">
                      <a:noFill/>
                    </a:lnL>
                    <a:lnR w="12700" cmpd="sng">
                      <a:noFill/>
                    </a:lnR>
                    <a:lnT w="9525" cap="flat" cmpd="sng" algn="ctr">
                      <a:noFill/>
                      <a:prstDash val="solid"/>
                    </a:lnT>
                    <a:lnB w="38100" cmpd="sng">
                      <a:noFill/>
                    </a:lnB>
                    <a:noFill/>
                  </a:tcPr>
                </a:tc>
                <a:tc>
                  <a:txBody>
                    <a:bodyPr/>
                    <a:lstStyle/>
                    <a:p>
                      <a:pPr algn="r" rtl="0" fontAlgn="b"/>
                      <a:r>
                        <a:rPr lang="en-GB" sz="1200" b="1" cap="none" spc="0" dirty="0">
                          <a:solidFill>
                            <a:schemeClr val="tx1"/>
                          </a:solidFill>
                          <a:effectLst/>
                        </a:rPr>
                        <a:t>1</a:t>
                      </a:r>
                    </a:p>
                  </a:txBody>
                  <a:tcPr marL="46726" marR="20860" marT="13350" marB="100126"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682250686"/>
                  </a:ext>
                </a:extLst>
              </a:tr>
              <a:tr h="491415">
                <a:tc>
                  <a:txBody>
                    <a:bodyPr/>
                    <a:lstStyle/>
                    <a:p>
                      <a:pPr rtl="0" fontAlgn="b"/>
                      <a:r>
                        <a:rPr lang="en-GB" sz="900" cap="none" spc="0" dirty="0">
                          <a:solidFill>
                            <a:schemeClr val="tx1"/>
                          </a:solidFill>
                          <a:effectLst/>
                        </a:rPr>
                        <a:t>Return</a:t>
                      </a:r>
                    </a:p>
                  </a:txBody>
                  <a:tcPr marL="46726" marR="20860" marT="13350" marB="100126" anchor="b">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r" rtl="0" fontAlgn="b"/>
                      <a:r>
                        <a:rPr lang="en-GB" sz="900" cap="none" spc="0" dirty="0">
                          <a:solidFill>
                            <a:schemeClr val="tx1"/>
                          </a:solidFill>
                          <a:effectLst/>
                        </a:rPr>
                        <a:t>1.13E-01</a:t>
                      </a:r>
                    </a:p>
                  </a:txBody>
                  <a:tcPr marL="46726" marR="20860" marT="13350" marB="100126" anchor="b">
                    <a:lnL w="12700" cmpd="sng">
                      <a:noFill/>
                      <a:prstDash val="solid"/>
                    </a:lnL>
                    <a:lnR w="12700" cmpd="sng">
                      <a:noFill/>
                      <a:prstDash val="solid"/>
                    </a:lnR>
                    <a:lnT w="38100" cmpd="sng">
                      <a:noFill/>
                    </a:lnT>
                    <a:lnB w="9525" cap="flat" cmpd="sng" algn="ctr">
                      <a:noFill/>
                      <a:prstDash val="solid"/>
                    </a:lnB>
                    <a:noFill/>
                  </a:tcPr>
                </a:tc>
                <a:tc>
                  <a:txBody>
                    <a:bodyPr/>
                    <a:lstStyle/>
                    <a:p>
                      <a:pPr algn="r" rtl="0" fontAlgn="b"/>
                      <a:r>
                        <a:rPr lang="en-GB" sz="900" cap="none" spc="0" dirty="0">
                          <a:solidFill>
                            <a:schemeClr val="tx1"/>
                          </a:solidFill>
                          <a:effectLst/>
                        </a:rPr>
                        <a:t>1.14E-01</a:t>
                      </a:r>
                    </a:p>
                  </a:txBody>
                  <a:tcPr marL="46726" marR="20860" marT="13350" marB="100126" anchor="b">
                    <a:lnL w="12700" cmpd="sng">
                      <a:noFill/>
                      <a:prstDash val="solid"/>
                    </a:lnL>
                    <a:lnR w="12700" cmpd="sng">
                      <a:noFill/>
                      <a:prstDash val="solid"/>
                    </a:lnR>
                    <a:lnT w="38100" cmpd="sng">
                      <a:noFill/>
                    </a:lnT>
                    <a:lnB w="9525" cap="flat" cmpd="sng" algn="ctr">
                      <a:noFill/>
                      <a:prstDash val="solid"/>
                    </a:lnB>
                    <a:noFill/>
                  </a:tcPr>
                </a:tc>
                <a:tc>
                  <a:txBody>
                    <a:bodyPr/>
                    <a:lstStyle/>
                    <a:p>
                      <a:pPr algn="r" rtl="0" fontAlgn="b"/>
                      <a:r>
                        <a:rPr lang="en-GB" sz="900" cap="none" spc="0" dirty="0">
                          <a:solidFill>
                            <a:schemeClr val="tx1"/>
                          </a:solidFill>
                          <a:effectLst/>
                        </a:rPr>
                        <a:t>1.15E-01</a:t>
                      </a:r>
                    </a:p>
                  </a:txBody>
                  <a:tcPr marL="46726" marR="20860" marT="13350" marB="100126" anchor="b">
                    <a:lnL w="12700" cmpd="sng">
                      <a:noFill/>
                      <a:prstDash val="solid"/>
                    </a:lnL>
                    <a:lnR w="12700" cmpd="sng">
                      <a:noFill/>
                      <a:prstDash val="solid"/>
                    </a:lnR>
                    <a:lnT w="38100" cmpd="sng">
                      <a:noFill/>
                    </a:lnT>
                    <a:lnB w="9525" cap="flat" cmpd="sng" algn="ctr">
                      <a:noFill/>
                      <a:prstDash val="solid"/>
                    </a:lnB>
                    <a:noFill/>
                  </a:tcPr>
                </a:tc>
                <a:tc>
                  <a:txBody>
                    <a:bodyPr/>
                    <a:lstStyle/>
                    <a:p>
                      <a:pPr algn="r" rtl="0" fontAlgn="b"/>
                      <a:r>
                        <a:rPr lang="en-GB" sz="900" cap="none" spc="0" dirty="0">
                          <a:solidFill>
                            <a:schemeClr val="tx1"/>
                          </a:solidFill>
                          <a:effectLst/>
                        </a:rPr>
                        <a:t>1.19E-01</a:t>
                      </a:r>
                    </a:p>
                  </a:txBody>
                  <a:tcPr marL="46726" marR="20860" marT="13350" marB="100126" anchor="b">
                    <a:lnL w="12700" cmpd="sng">
                      <a:noFill/>
                      <a:prstDash val="solid"/>
                    </a:lnL>
                    <a:lnR w="12700" cmpd="sng">
                      <a:noFill/>
                      <a:prstDash val="solid"/>
                    </a:lnR>
                    <a:lnT w="38100" cmpd="sng">
                      <a:noFill/>
                    </a:lnT>
                    <a:lnB w="9525" cap="flat" cmpd="sng" algn="ctr">
                      <a:noFill/>
                      <a:prstDash val="solid"/>
                    </a:lnB>
                    <a:noFill/>
                  </a:tcPr>
                </a:tc>
                <a:tc>
                  <a:txBody>
                    <a:bodyPr/>
                    <a:lstStyle/>
                    <a:p>
                      <a:pPr algn="r" rtl="0" fontAlgn="b"/>
                      <a:r>
                        <a:rPr lang="en-GB" sz="900" cap="none" spc="0" dirty="0">
                          <a:solidFill>
                            <a:schemeClr val="tx1"/>
                          </a:solidFill>
                          <a:effectLst/>
                        </a:rPr>
                        <a:t>1.20E-01</a:t>
                      </a:r>
                    </a:p>
                  </a:txBody>
                  <a:tcPr marL="46726" marR="20860" marT="13350" marB="100126" anchor="b">
                    <a:lnL w="12700" cmpd="sng">
                      <a:noFill/>
                      <a:prstDash val="solid"/>
                    </a:lnL>
                    <a:lnR w="12700" cmpd="sng">
                      <a:noFill/>
                      <a:prstDash val="solid"/>
                    </a:lnR>
                    <a:lnT w="38100" cmpd="sng">
                      <a:noFill/>
                    </a:lnT>
                    <a:lnB w="9525" cap="flat" cmpd="sng" algn="ctr">
                      <a:noFill/>
                      <a:prstDash val="solid"/>
                    </a:lnB>
                    <a:noFill/>
                  </a:tcPr>
                </a:tc>
                <a:tc>
                  <a:txBody>
                    <a:bodyPr/>
                    <a:lstStyle/>
                    <a:p>
                      <a:pPr algn="r" rtl="0" fontAlgn="b"/>
                      <a:r>
                        <a:rPr lang="en-GB" sz="900" cap="none" spc="0" dirty="0">
                          <a:solidFill>
                            <a:schemeClr val="tx1"/>
                          </a:solidFill>
                          <a:effectLst/>
                        </a:rPr>
                        <a:t>1.20E-01</a:t>
                      </a:r>
                    </a:p>
                  </a:txBody>
                  <a:tcPr marL="46726" marR="20860" marT="13350" marB="100126" anchor="b">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393380286"/>
                  </a:ext>
                </a:extLst>
              </a:tr>
              <a:tr h="491415">
                <a:tc>
                  <a:txBody>
                    <a:bodyPr/>
                    <a:lstStyle/>
                    <a:p>
                      <a:pPr rtl="0" fontAlgn="b"/>
                      <a:r>
                        <a:rPr lang="en-GB" sz="900" cap="none" spc="0" dirty="0">
                          <a:solidFill>
                            <a:schemeClr val="tx1"/>
                          </a:solidFill>
                          <a:effectLst/>
                        </a:rPr>
                        <a:t>Risk</a:t>
                      </a:r>
                    </a:p>
                  </a:txBody>
                  <a:tcPr marL="46726" marR="20860" marT="13350" marB="100126"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rtl="0" fontAlgn="b"/>
                      <a:r>
                        <a:rPr lang="en-GB" sz="900" cap="none" spc="0" dirty="0">
                          <a:solidFill>
                            <a:schemeClr val="tx1"/>
                          </a:solidFill>
                          <a:effectLst/>
                        </a:rPr>
                        <a:t>4.19E-04</a:t>
                      </a:r>
                    </a:p>
                  </a:txBody>
                  <a:tcPr marL="46726" marR="20860" marT="13350" marB="100126"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rtl="0" fontAlgn="b"/>
                      <a:r>
                        <a:rPr lang="en-GB" sz="900" cap="none" spc="0" dirty="0">
                          <a:solidFill>
                            <a:schemeClr val="tx1"/>
                          </a:solidFill>
                          <a:effectLst/>
                        </a:rPr>
                        <a:t>4.20E-04</a:t>
                      </a:r>
                    </a:p>
                  </a:txBody>
                  <a:tcPr marL="46726" marR="20860" marT="13350" marB="100126"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rtl="0" fontAlgn="b"/>
                      <a:r>
                        <a:rPr lang="en-GB" sz="900" cap="none" spc="0" dirty="0">
                          <a:solidFill>
                            <a:schemeClr val="tx1"/>
                          </a:solidFill>
                          <a:effectLst/>
                        </a:rPr>
                        <a:t>4.28E-04</a:t>
                      </a:r>
                    </a:p>
                  </a:txBody>
                  <a:tcPr marL="46726" marR="20860" marT="13350" marB="100126"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rtl="0" fontAlgn="b"/>
                      <a:r>
                        <a:rPr lang="en-GB" sz="900" cap="none" spc="0" dirty="0">
                          <a:solidFill>
                            <a:schemeClr val="tx1"/>
                          </a:solidFill>
                          <a:effectLst/>
                        </a:rPr>
                        <a:t>4.62E-04</a:t>
                      </a:r>
                    </a:p>
                  </a:txBody>
                  <a:tcPr marL="46726" marR="20860" marT="13350" marB="100126"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rtl="0" fontAlgn="b"/>
                      <a:r>
                        <a:rPr lang="en-GB" sz="900" cap="none" spc="0" dirty="0">
                          <a:solidFill>
                            <a:schemeClr val="tx1"/>
                          </a:solidFill>
                          <a:effectLst/>
                        </a:rPr>
                        <a:t>4.99E-04</a:t>
                      </a:r>
                    </a:p>
                  </a:txBody>
                  <a:tcPr marL="46726" marR="20860" marT="13350" marB="100126"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rtl="0" fontAlgn="b"/>
                      <a:r>
                        <a:rPr lang="en-GB" sz="900" cap="none" spc="0" dirty="0">
                          <a:solidFill>
                            <a:schemeClr val="tx1"/>
                          </a:solidFill>
                          <a:effectLst/>
                        </a:rPr>
                        <a:t>5.10E-04</a:t>
                      </a:r>
                    </a:p>
                  </a:txBody>
                  <a:tcPr marL="46726" marR="20860" marT="13350" marB="100126"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3183754"/>
                  </a:ext>
                </a:extLst>
              </a:tr>
              <a:tr h="491415">
                <a:tc>
                  <a:txBody>
                    <a:bodyPr/>
                    <a:lstStyle/>
                    <a:p>
                      <a:pPr rtl="0" fontAlgn="b"/>
                      <a:r>
                        <a:rPr lang="en-GB" sz="900" cap="none" spc="0" dirty="0">
                          <a:solidFill>
                            <a:schemeClr val="tx1"/>
                          </a:solidFill>
                          <a:effectLst/>
                        </a:rPr>
                        <a:t>Fitness</a:t>
                      </a:r>
                    </a:p>
                  </a:txBody>
                  <a:tcPr marL="46726" marR="20860" marT="13350" marB="100126"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rtl="0" fontAlgn="b"/>
                      <a:r>
                        <a:rPr lang="en-GB" sz="900" cap="none" spc="0" dirty="0">
                          <a:solidFill>
                            <a:schemeClr val="tx1"/>
                          </a:solidFill>
                          <a:effectLst/>
                        </a:rPr>
                        <a:t>4.19E-02</a:t>
                      </a:r>
                    </a:p>
                  </a:txBody>
                  <a:tcPr marL="46726" marR="20860" marT="13350" marB="10012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GB" sz="900" cap="none" spc="0" dirty="0">
                          <a:solidFill>
                            <a:schemeClr val="tx1"/>
                          </a:solidFill>
                          <a:effectLst/>
                        </a:rPr>
                        <a:t>1.09E-02</a:t>
                      </a:r>
                    </a:p>
                  </a:txBody>
                  <a:tcPr marL="46726" marR="20860" marT="13350" marB="10012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GB" sz="900" cap="none" spc="0" dirty="0">
                          <a:solidFill>
                            <a:schemeClr val="tx1"/>
                          </a:solidFill>
                          <a:effectLst/>
                        </a:rPr>
                        <a:t>-2.04E-02</a:t>
                      </a:r>
                    </a:p>
                  </a:txBody>
                  <a:tcPr marL="46726" marR="20860" marT="13350" marB="10012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GB" sz="900" cap="none" spc="0" dirty="0">
                          <a:solidFill>
                            <a:schemeClr val="tx1"/>
                          </a:solidFill>
                          <a:effectLst/>
                        </a:rPr>
                        <a:t>-5.27E-02</a:t>
                      </a:r>
                    </a:p>
                  </a:txBody>
                  <a:tcPr marL="46726" marR="20860" marT="13350" marB="10012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GB" sz="900" cap="none" spc="0" dirty="0">
                          <a:solidFill>
                            <a:schemeClr val="tx1"/>
                          </a:solidFill>
                          <a:effectLst/>
                        </a:rPr>
                        <a:t>-8.60E-02</a:t>
                      </a:r>
                    </a:p>
                  </a:txBody>
                  <a:tcPr marL="46726" marR="20860" marT="13350" marB="10012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rtl="0" fontAlgn="b"/>
                      <a:r>
                        <a:rPr lang="en-GB" sz="900" cap="none" spc="0" dirty="0">
                          <a:solidFill>
                            <a:schemeClr val="tx1"/>
                          </a:solidFill>
                          <a:effectLst/>
                        </a:rPr>
                        <a:t>-1.20E-01</a:t>
                      </a:r>
                    </a:p>
                  </a:txBody>
                  <a:tcPr marL="46726" marR="20860" marT="13350" marB="100126"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37301059"/>
                  </a:ext>
                </a:extLst>
              </a:tr>
            </a:tbl>
          </a:graphicData>
        </a:graphic>
      </p:graphicFrame>
    </p:spTree>
    <p:extLst>
      <p:ext uri="{BB962C8B-B14F-4D97-AF65-F5344CB8AC3E}">
        <p14:creationId xmlns:p14="http://schemas.microsoft.com/office/powerpoint/2010/main" val="1811023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B1E8C-773F-2B96-9E1B-2D27F3768B2A}"/>
              </a:ext>
            </a:extLst>
          </p:cNvPr>
          <p:cNvSpPr>
            <a:spLocks noGrp="1"/>
          </p:cNvSpPr>
          <p:nvPr>
            <p:ph type="title"/>
          </p:nvPr>
        </p:nvSpPr>
        <p:spPr>
          <a:xfrm>
            <a:off x="1050879" y="609601"/>
            <a:ext cx="4476464" cy="1216024"/>
          </a:xfrm>
        </p:spPr>
        <p:txBody>
          <a:bodyPr>
            <a:normAutofit/>
          </a:bodyPr>
          <a:lstStyle/>
          <a:p>
            <a:r>
              <a:rPr lang="en-GB" dirty="0">
                <a:ea typeface="Batang"/>
              </a:rPr>
              <a:t>conclusion</a:t>
            </a:r>
            <a:endParaRPr lang="en-GB" dirty="0"/>
          </a:p>
        </p:txBody>
      </p:sp>
      <p:sp>
        <p:nvSpPr>
          <p:cNvPr id="3" name="Content Placeholder 2">
            <a:extLst>
              <a:ext uri="{FF2B5EF4-FFF2-40B4-BE49-F238E27FC236}">
                <a16:creationId xmlns:a16="http://schemas.microsoft.com/office/drawing/2014/main" id="{5660FF97-AA07-4079-C377-2F165144848F}"/>
              </a:ext>
            </a:extLst>
          </p:cNvPr>
          <p:cNvSpPr>
            <a:spLocks noGrp="1"/>
          </p:cNvSpPr>
          <p:nvPr>
            <p:ph idx="1"/>
          </p:nvPr>
        </p:nvSpPr>
        <p:spPr>
          <a:xfrm>
            <a:off x="226034" y="1998716"/>
            <a:ext cx="4700808" cy="4271989"/>
          </a:xfrm>
        </p:spPr>
        <p:txBody>
          <a:bodyPr vert="horz" lIns="91440" tIns="45720" rIns="91440" bIns="45720" rtlCol="0" anchor="t">
            <a:normAutofit/>
          </a:bodyPr>
          <a:lstStyle/>
          <a:p>
            <a:pPr marL="0" indent="0">
              <a:lnSpc>
                <a:spcPct val="90000"/>
              </a:lnSpc>
              <a:buNone/>
            </a:pPr>
            <a:endParaRPr lang="en-GB" sz="1600" dirty="0"/>
          </a:p>
          <a:p>
            <a:pPr>
              <a:lnSpc>
                <a:spcPct val="90000"/>
              </a:lnSpc>
            </a:pPr>
            <a:r>
              <a:rPr lang="en-GB" sz="1600" dirty="0">
                <a:ea typeface="+mn-lt"/>
                <a:cs typeface="+mn-lt"/>
              </a:rPr>
              <a:t>Multi-objective portfolio optimization model implemented which considers risk and returns as objectives while incorporating transaction lots as constraints and introduces transaction costs</a:t>
            </a:r>
            <a:endParaRPr lang="en-GB" sz="1600" dirty="0"/>
          </a:p>
          <a:p>
            <a:pPr>
              <a:lnSpc>
                <a:spcPct val="90000"/>
              </a:lnSpc>
            </a:pPr>
            <a:r>
              <a:rPr lang="en-GB" sz="1600" dirty="0">
                <a:ea typeface="+mn-lt"/>
                <a:cs typeface="+mn-lt"/>
              </a:rPr>
              <a:t>Implemented and repair algorithm effectively handles all the constraints of the optimization model</a:t>
            </a:r>
            <a:endParaRPr lang="en-GB" sz="1600" dirty="0"/>
          </a:p>
          <a:p>
            <a:pPr>
              <a:lnSpc>
                <a:spcPct val="90000"/>
              </a:lnSpc>
            </a:pPr>
            <a:r>
              <a:rPr lang="en-GB" sz="1600" dirty="0">
                <a:ea typeface="+mn-lt"/>
                <a:cs typeface="+mn-lt"/>
              </a:rPr>
              <a:t>Improvement and Future Work:</a:t>
            </a:r>
            <a:endParaRPr lang="en-GB" sz="1600" dirty="0"/>
          </a:p>
          <a:p>
            <a:pPr lvl="1">
              <a:lnSpc>
                <a:spcPct val="90000"/>
              </a:lnSpc>
            </a:pPr>
            <a:r>
              <a:rPr lang="en-GB" sz="1600" dirty="0">
                <a:ea typeface="+mn-lt"/>
                <a:cs typeface="+mn-lt"/>
              </a:rPr>
              <a:t>Estimation: Historical returns proven to be unreliable, aim to shrink covariance matrix towards a stable matrix</a:t>
            </a:r>
            <a:endParaRPr lang="en-GB" sz="1600" dirty="0"/>
          </a:p>
          <a:p>
            <a:pPr lvl="1">
              <a:lnSpc>
                <a:spcPct val="90000"/>
              </a:lnSpc>
            </a:pPr>
            <a:r>
              <a:rPr lang="en-GB" sz="1600" dirty="0">
                <a:ea typeface="+mn-lt"/>
                <a:cs typeface="+mn-lt"/>
              </a:rPr>
              <a:t>Genetic Algorithm: prioritize convergence over-diversification, define criteria for stopping the optimization process</a:t>
            </a:r>
            <a:endParaRPr lang="en-GB" sz="1600" dirty="0"/>
          </a:p>
          <a:p>
            <a:pPr>
              <a:lnSpc>
                <a:spcPct val="90000"/>
              </a:lnSpc>
            </a:pPr>
            <a:endParaRPr lang="en-GB" sz="1600" dirty="0"/>
          </a:p>
        </p:txBody>
      </p:sp>
      <p:pic>
        <p:nvPicPr>
          <p:cNvPr id="5" name="Picture 4" descr="Desk with productivity items">
            <a:extLst>
              <a:ext uri="{FF2B5EF4-FFF2-40B4-BE49-F238E27FC236}">
                <a16:creationId xmlns:a16="http://schemas.microsoft.com/office/drawing/2014/main" id="{6113075E-085F-4DA0-32E5-84EB5AB05098}"/>
              </a:ext>
            </a:extLst>
          </p:cNvPr>
          <p:cNvPicPr>
            <a:picLocks noChangeAspect="1"/>
          </p:cNvPicPr>
          <p:nvPr/>
        </p:nvPicPr>
        <p:blipFill rotWithShape="1">
          <a:blip r:embed="rId2"/>
          <a:srcRect l="24522" r="8134" b="-3"/>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1283889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ED718-758B-DA07-10D5-3DD584E47E27}"/>
              </a:ext>
            </a:extLst>
          </p:cNvPr>
          <p:cNvSpPr>
            <a:spLocks noGrp="1"/>
          </p:cNvSpPr>
          <p:nvPr>
            <p:ph type="title"/>
          </p:nvPr>
        </p:nvSpPr>
        <p:spPr>
          <a:xfrm>
            <a:off x="1050879" y="609601"/>
            <a:ext cx="6967181" cy="1216024"/>
          </a:xfrm>
        </p:spPr>
        <p:txBody>
          <a:bodyPr>
            <a:normAutofit/>
          </a:bodyPr>
          <a:lstStyle/>
          <a:p>
            <a:r>
              <a:rPr lang="en-GB" dirty="0" err="1">
                <a:ea typeface="Batang"/>
              </a:rPr>
              <a:t>INtroduction</a:t>
            </a:r>
            <a:r>
              <a:rPr lang="en-GB" dirty="0">
                <a:ea typeface="Batang"/>
              </a:rPr>
              <a:t> and background</a:t>
            </a:r>
            <a:endParaRPr lang="en-GB" dirty="0"/>
          </a:p>
        </p:txBody>
      </p:sp>
      <p:sp>
        <p:nvSpPr>
          <p:cNvPr id="3" name="Content Placeholder 2">
            <a:extLst>
              <a:ext uri="{FF2B5EF4-FFF2-40B4-BE49-F238E27FC236}">
                <a16:creationId xmlns:a16="http://schemas.microsoft.com/office/drawing/2014/main" id="{EB4112B7-E3EA-093B-67C8-B9C25E759CC7}"/>
              </a:ext>
            </a:extLst>
          </p:cNvPr>
          <p:cNvSpPr>
            <a:spLocks noGrp="1"/>
          </p:cNvSpPr>
          <p:nvPr>
            <p:ph idx="1"/>
          </p:nvPr>
        </p:nvSpPr>
        <p:spPr>
          <a:xfrm>
            <a:off x="1050879" y="2147356"/>
            <a:ext cx="6967181" cy="4107021"/>
          </a:xfrm>
        </p:spPr>
        <p:txBody>
          <a:bodyPr vert="horz" lIns="91440" tIns="45720" rIns="91440" bIns="45720" rtlCol="0" anchor="t">
            <a:normAutofit/>
          </a:bodyPr>
          <a:lstStyle/>
          <a:p>
            <a:r>
              <a:rPr lang="en-GB" dirty="0">
                <a:ea typeface="+mn-lt"/>
                <a:cs typeface="+mn-lt"/>
              </a:rPr>
              <a:t>Portfolio optimization is the process of selecting the best mix of investments to achieve a desired return with minimum risk.</a:t>
            </a:r>
          </a:p>
          <a:p>
            <a:r>
              <a:rPr lang="en-GB" dirty="0">
                <a:ea typeface="+mn-lt"/>
                <a:cs typeface="+mn-lt"/>
              </a:rPr>
              <a:t>The objective of the problem is to maximize the expected return of the portfolio while considering the overall risk, measured by the variance of returns. </a:t>
            </a:r>
            <a:endParaRPr lang="en-GB" dirty="0"/>
          </a:p>
          <a:p>
            <a:r>
              <a:rPr lang="en-GB" dirty="0">
                <a:ea typeface="+mn-lt"/>
                <a:cs typeface="+mn-lt"/>
              </a:rPr>
              <a:t>This project aims to extend the classic Markowitz mean-variance optimization framework by incorporating transaction costs and the need for periodic portfolio rebalancing using genetic algorithms. </a:t>
            </a:r>
            <a:endParaRPr lang="en-GB" dirty="0"/>
          </a:p>
        </p:txBody>
      </p:sp>
      <p:pic>
        <p:nvPicPr>
          <p:cNvPr id="5" name="Picture 4" descr="Desk with productivity items">
            <a:extLst>
              <a:ext uri="{FF2B5EF4-FFF2-40B4-BE49-F238E27FC236}">
                <a16:creationId xmlns:a16="http://schemas.microsoft.com/office/drawing/2014/main" id="{D8BBC97A-6C3F-F64F-FB67-EF5682A289BD}"/>
              </a:ext>
            </a:extLst>
          </p:cNvPr>
          <p:cNvPicPr>
            <a:picLocks noChangeAspect="1"/>
          </p:cNvPicPr>
          <p:nvPr/>
        </p:nvPicPr>
        <p:blipFill rotWithShape="1">
          <a:blip r:embed="rId2"/>
          <a:srcRect l="37692" r="21307"/>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3649406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60322-0031-0A2E-CC44-3AF6702B6227}"/>
              </a:ext>
            </a:extLst>
          </p:cNvPr>
          <p:cNvSpPr>
            <a:spLocks noGrp="1"/>
          </p:cNvSpPr>
          <p:nvPr>
            <p:ph type="title"/>
          </p:nvPr>
        </p:nvSpPr>
        <p:spPr>
          <a:xfrm>
            <a:off x="1050879" y="609601"/>
            <a:ext cx="6967181" cy="1216024"/>
          </a:xfrm>
        </p:spPr>
        <p:txBody>
          <a:bodyPr>
            <a:normAutofit/>
          </a:bodyPr>
          <a:lstStyle/>
          <a:p>
            <a:r>
              <a:rPr lang="en-GB" dirty="0">
                <a:ea typeface="Batang"/>
              </a:rPr>
              <a:t>What is portfolio optimization</a:t>
            </a:r>
            <a:endParaRPr lang="en-GB" dirty="0"/>
          </a:p>
        </p:txBody>
      </p:sp>
      <p:sp>
        <p:nvSpPr>
          <p:cNvPr id="3" name="Content Placeholder 2">
            <a:extLst>
              <a:ext uri="{FF2B5EF4-FFF2-40B4-BE49-F238E27FC236}">
                <a16:creationId xmlns:a16="http://schemas.microsoft.com/office/drawing/2014/main" id="{955F5539-839B-6A6A-8E9D-4A32F2E90AFE}"/>
              </a:ext>
            </a:extLst>
          </p:cNvPr>
          <p:cNvSpPr>
            <a:spLocks noGrp="1"/>
          </p:cNvSpPr>
          <p:nvPr>
            <p:ph idx="1"/>
          </p:nvPr>
        </p:nvSpPr>
        <p:spPr>
          <a:xfrm>
            <a:off x="752364" y="2587274"/>
            <a:ext cx="6967181" cy="4107021"/>
          </a:xfrm>
        </p:spPr>
        <p:txBody>
          <a:bodyPr vert="horz" lIns="91440" tIns="45720" rIns="91440" bIns="45720" rtlCol="0" anchor="t">
            <a:normAutofit/>
          </a:bodyPr>
          <a:lstStyle/>
          <a:p>
            <a:pPr marL="0" indent="0">
              <a:buNone/>
            </a:pPr>
            <a:r>
              <a:rPr lang="en-GB" sz="2400" dirty="0">
                <a:ea typeface="+mn-lt"/>
                <a:cs typeface="+mn-lt"/>
              </a:rPr>
              <a:t>Portfolio optimization is selecting the best mix of assets to maximize returns while minimizing risk. It involves calculating expected returns and risks, using mathematical models to achieve investment objectives. The goal is to maximize returns for a given level of risk or minimize risk for a given level of return.</a:t>
            </a:r>
            <a:endParaRPr lang="en-US" sz="2400"/>
          </a:p>
          <a:p>
            <a:endParaRPr lang="en-GB" sz="2400" dirty="0"/>
          </a:p>
          <a:p>
            <a:endParaRPr lang="en-GB" sz="2400" dirty="0"/>
          </a:p>
          <a:p>
            <a:endParaRPr lang="en-GB" sz="2400" dirty="0"/>
          </a:p>
          <a:p>
            <a:endParaRPr lang="en-GB" sz="2400" dirty="0"/>
          </a:p>
        </p:txBody>
      </p:sp>
      <p:pic>
        <p:nvPicPr>
          <p:cNvPr id="4" name="Picture 4" descr="HD wallpaper: stock market, charts, graphs, finance, money, stocks ...">
            <a:extLst>
              <a:ext uri="{FF2B5EF4-FFF2-40B4-BE49-F238E27FC236}">
                <a16:creationId xmlns:a16="http://schemas.microsoft.com/office/drawing/2014/main" id="{A62E1D39-CCA8-A9A1-FC6A-BFC3C602BF1F}"/>
              </a:ext>
            </a:extLst>
          </p:cNvPr>
          <p:cNvPicPr>
            <a:picLocks noChangeAspect="1"/>
          </p:cNvPicPr>
          <p:nvPr/>
        </p:nvPicPr>
        <p:blipFill rotWithShape="1">
          <a:blip r:embed="rId2"/>
          <a:srcRect l="10909" r="48028" b="-1"/>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3723878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A19B0-E9E8-5A38-8D47-E702F0958750}"/>
              </a:ext>
            </a:extLst>
          </p:cNvPr>
          <p:cNvSpPr>
            <a:spLocks noGrp="1"/>
          </p:cNvSpPr>
          <p:nvPr>
            <p:ph type="title"/>
          </p:nvPr>
        </p:nvSpPr>
        <p:spPr>
          <a:xfrm>
            <a:off x="5177859" y="609601"/>
            <a:ext cx="5683623" cy="1216024"/>
          </a:xfrm>
        </p:spPr>
        <p:txBody>
          <a:bodyPr>
            <a:normAutofit/>
          </a:bodyPr>
          <a:lstStyle/>
          <a:p>
            <a:pPr>
              <a:lnSpc>
                <a:spcPct val="100000"/>
              </a:lnSpc>
            </a:pPr>
            <a:r>
              <a:rPr lang="en-GB" sz="2000">
                <a:ea typeface="+mj-lt"/>
                <a:cs typeface="+mj-lt"/>
              </a:rPr>
              <a:t>Markowitz Model - A Cornerstone of Modern Portfolio Theory</a:t>
            </a:r>
            <a:endParaRPr lang="en-US" sz="2000"/>
          </a:p>
          <a:p>
            <a:pPr>
              <a:lnSpc>
                <a:spcPct val="100000"/>
              </a:lnSpc>
            </a:pPr>
            <a:endParaRPr lang="en-GB" sz="2000"/>
          </a:p>
          <a:p>
            <a:pPr>
              <a:lnSpc>
                <a:spcPct val="100000"/>
              </a:lnSpc>
            </a:pPr>
            <a:endParaRPr lang="en-GB" sz="2000"/>
          </a:p>
        </p:txBody>
      </p:sp>
      <p:pic>
        <p:nvPicPr>
          <p:cNvPr id="20" name="Picture 19" descr="Graph on document with pen">
            <a:extLst>
              <a:ext uri="{FF2B5EF4-FFF2-40B4-BE49-F238E27FC236}">
                <a16:creationId xmlns:a16="http://schemas.microsoft.com/office/drawing/2014/main" id="{790155DD-69FC-E918-E811-10392FA7F6EA}"/>
              </a:ext>
            </a:extLst>
          </p:cNvPr>
          <p:cNvPicPr>
            <a:picLocks noChangeAspect="1"/>
          </p:cNvPicPr>
          <p:nvPr/>
        </p:nvPicPr>
        <p:blipFill rotWithShape="1">
          <a:blip r:embed="rId2"/>
          <a:srcRect l="34742" r="20690" b="-3"/>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84D294C9-CE91-4CD4-CC3E-B6FF71C77988}"/>
              </a:ext>
            </a:extLst>
          </p:cNvPr>
          <p:cNvSpPr>
            <a:spLocks noGrp="1"/>
          </p:cNvSpPr>
          <p:nvPr>
            <p:ph idx="1"/>
          </p:nvPr>
        </p:nvSpPr>
        <p:spPr>
          <a:xfrm>
            <a:off x="5177859" y="2147356"/>
            <a:ext cx="5683624" cy="4107021"/>
          </a:xfrm>
        </p:spPr>
        <p:txBody>
          <a:bodyPr vert="horz" lIns="91440" tIns="45720" rIns="91440" bIns="45720" rtlCol="0">
            <a:normAutofit/>
          </a:bodyPr>
          <a:lstStyle/>
          <a:p>
            <a:pPr>
              <a:lnSpc>
                <a:spcPct val="90000"/>
              </a:lnSpc>
            </a:pPr>
            <a:r>
              <a:rPr lang="en-GB">
                <a:ea typeface="+mn-lt"/>
                <a:cs typeface="+mn-lt"/>
              </a:rPr>
              <a:t>Developed by Harry Markowitz in 1952, the Markowitz Model is one of the most important contributions to modern portfolio theory.</a:t>
            </a:r>
          </a:p>
          <a:p>
            <a:pPr>
              <a:lnSpc>
                <a:spcPct val="90000"/>
              </a:lnSpc>
            </a:pPr>
            <a:r>
              <a:rPr lang="en-GB">
                <a:ea typeface="+mn-lt"/>
                <a:cs typeface="+mn-lt"/>
              </a:rPr>
              <a:t>The model involves selecting a set of assets from a larger set of available assets and determining the optimal allocation of funds to each asset in the selected set.</a:t>
            </a:r>
          </a:p>
          <a:p>
            <a:pPr>
              <a:lnSpc>
                <a:spcPct val="90000"/>
              </a:lnSpc>
            </a:pPr>
            <a:r>
              <a:rPr lang="en-GB">
                <a:ea typeface="+mn-lt"/>
                <a:cs typeface="+mn-lt"/>
              </a:rPr>
              <a:t>The objective is to maximize the expected return of the portfolio, subject to a constraint on the overall risk of the portfolio.</a:t>
            </a:r>
            <a:endParaRPr lang="en-GB"/>
          </a:p>
          <a:p>
            <a:pPr>
              <a:lnSpc>
                <a:spcPct val="90000"/>
              </a:lnSpc>
            </a:pPr>
            <a:r>
              <a:rPr lang="en-GB">
                <a:ea typeface="+mn-lt"/>
                <a:cs typeface="+mn-lt"/>
              </a:rPr>
              <a:t>By diversifying investments across multiple assets, investors can reduce the overall risk of their portfolio without sacrificing expected return.</a:t>
            </a:r>
          </a:p>
        </p:txBody>
      </p:sp>
    </p:spTree>
    <p:extLst>
      <p:ext uri="{BB962C8B-B14F-4D97-AF65-F5344CB8AC3E}">
        <p14:creationId xmlns:p14="http://schemas.microsoft.com/office/powerpoint/2010/main" val="2093141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3123E-8501-3886-7AA4-6DC4CACEAB37}"/>
              </a:ext>
            </a:extLst>
          </p:cNvPr>
          <p:cNvSpPr>
            <a:spLocks noGrp="1"/>
          </p:cNvSpPr>
          <p:nvPr>
            <p:ph type="title"/>
          </p:nvPr>
        </p:nvSpPr>
        <p:spPr>
          <a:xfrm>
            <a:off x="5177859" y="609601"/>
            <a:ext cx="5683623" cy="1216024"/>
          </a:xfrm>
        </p:spPr>
        <p:txBody>
          <a:bodyPr>
            <a:normAutofit/>
          </a:bodyPr>
          <a:lstStyle/>
          <a:p>
            <a:r>
              <a:rPr lang="en-GB" dirty="0">
                <a:ea typeface="Batang"/>
              </a:rPr>
              <a:t>Genetic algorithm</a:t>
            </a:r>
            <a:endParaRPr lang="en-GB" dirty="0"/>
          </a:p>
        </p:txBody>
      </p:sp>
      <p:pic>
        <p:nvPicPr>
          <p:cNvPr id="4" name="Picture 4" descr="HD wallpaper: DNA and genetics illustration, spirals, cells, biology ...">
            <a:extLst>
              <a:ext uri="{FF2B5EF4-FFF2-40B4-BE49-F238E27FC236}">
                <a16:creationId xmlns:a16="http://schemas.microsoft.com/office/drawing/2014/main" id="{63B38426-20FA-D858-1EE0-C5AAE89E2E15}"/>
              </a:ext>
            </a:extLst>
          </p:cNvPr>
          <p:cNvPicPr>
            <a:picLocks noChangeAspect="1"/>
          </p:cNvPicPr>
          <p:nvPr/>
        </p:nvPicPr>
        <p:blipFill rotWithShape="1">
          <a:blip r:embed="rId2"/>
          <a:srcRect l="34619" r="27769"/>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348D0BAA-ED94-3C51-F4C8-DE3C199894C9}"/>
              </a:ext>
            </a:extLst>
          </p:cNvPr>
          <p:cNvSpPr>
            <a:spLocks noGrp="1"/>
          </p:cNvSpPr>
          <p:nvPr>
            <p:ph idx="1"/>
          </p:nvPr>
        </p:nvSpPr>
        <p:spPr>
          <a:xfrm>
            <a:off x="5177859" y="2799377"/>
            <a:ext cx="5683624" cy="3455000"/>
          </a:xfrm>
        </p:spPr>
        <p:txBody>
          <a:bodyPr vert="horz" lIns="91440" tIns="45720" rIns="91440" bIns="45720" rtlCol="0" anchor="t">
            <a:normAutofit/>
          </a:bodyPr>
          <a:lstStyle/>
          <a:p>
            <a:pPr marL="0" indent="0">
              <a:lnSpc>
                <a:spcPct val="90000"/>
              </a:lnSpc>
              <a:buNone/>
            </a:pPr>
            <a:r>
              <a:rPr lang="en-GB" dirty="0">
                <a:ea typeface="+mn-lt"/>
                <a:cs typeface="+mn-lt"/>
              </a:rPr>
              <a:t>Optimization algorithm inspired by natural selection and evolution in biology. </a:t>
            </a:r>
            <a:endParaRPr lang="en-US">
              <a:cs typeface="+mn-lt"/>
            </a:endParaRPr>
          </a:p>
          <a:p>
            <a:pPr marL="0" indent="0">
              <a:lnSpc>
                <a:spcPct val="90000"/>
              </a:lnSpc>
              <a:buNone/>
            </a:pPr>
            <a:r>
              <a:rPr lang="en-GB" dirty="0">
                <a:ea typeface="+mn-lt"/>
                <a:cs typeface="+mn-lt"/>
              </a:rPr>
              <a:t>Solves complex optimization problems by maintaining a population of candidate solutions evaluated based on their fitness.</a:t>
            </a:r>
            <a:endParaRPr lang="en-US" dirty="0">
              <a:cs typeface="+mn-lt"/>
            </a:endParaRPr>
          </a:p>
          <a:p>
            <a:pPr marL="0" indent="0">
              <a:lnSpc>
                <a:spcPct val="90000"/>
              </a:lnSpc>
              <a:buNone/>
            </a:pPr>
            <a:r>
              <a:rPr lang="en-GB" dirty="0">
                <a:ea typeface="+mn-lt"/>
                <a:cs typeface="+mn-lt"/>
              </a:rPr>
              <a:t> Fitter solutions are selected as parents and combined through crossover and mutation to produce new offspring.</a:t>
            </a:r>
            <a:endParaRPr lang="en-US"/>
          </a:p>
        </p:txBody>
      </p:sp>
    </p:spTree>
    <p:extLst>
      <p:ext uri="{BB962C8B-B14F-4D97-AF65-F5344CB8AC3E}">
        <p14:creationId xmlns:p14="http://schemas.microsoft.com/office/powerpoint/2010/main" val="3397938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76273-5E8A-5FBC-7921-16A85D7EA26C}"/>
              </a:ext>
            </a:extLst>
          </p:cNvPr>
          <p:cNvSpPr>
            <a:spLocks noGrp="1"/>
          </p:cNvSpPr>
          <p:nvPr>
            <p:ph type="title"/>
          </p:nvPr>
        </p:nvSpPr>
        <p:spPr>
          <a:xfrm>
            <a:off x="4769365" y="153973"/>
            <a:ext cx="6924818" cy="1671652"/>
          </a:xfrm>
        </p:spPr>
        <p:txBody>
          <a:bodyPr>
            <a:normAutofit/>
          </a:bodyPr>
          <a:lstStyle/>
          <a:p>
            <a:pPr>
              <a:lnSpc>
                <a:spcPct val="100000"/>
              </a:lnSpc>
            </a:pPr>
            <a:r>
              <a:rPr lang="en-GB" sz="2400" dirty="0">
                <a:ea typeface="+mj-lt"/>
                <a:cs typeface="+mj-lt"/>
              </a:rPr>
              <a:t>Problem Formulation for Genetic Algorithm in Portfolio Optimization</a:t>
            </a:r>
            <a:endParaRPr lang="en-US" sz="2400"/>
          </a:p>
        </p:txBody>
      </p:sp>
      <p:pic>
        <p:nvPicPr>
          <p:cNvPr id="4" name="Picture 4" descr="Icon&#10;&#10;Description automatically generated">
            <a:extLst>
              <a:ext uri="{FF2B5EF4-FFF2-40B4-BE49-F238E27FC236}">
                <a16:creationId xmlns:a16="http://schemas.microsoft.com/office/drawing/2014/main" id="{8DA50541-188C-ECC2-A0E9-8E1206DCC3B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3135"/>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15" name="Content Placeholder 14">
            <a:extLst>
              <a:ext uri="{FF2B5EF4-FFF2-40B4-BE49-F238E27FC236}">
                <a16:creationId xmlns:a16="http://schemas.microsoft.com/office/drawing/2014/main" id="{EDA0098D-2341-9562-5543-EB906CFB64D8}"/>
              </a:ext>
            </a:extLst>
          </p:cNvPr>
          <p:cNvSpPr>
            <a:spLocks noGrp="1"/>
          </p:cNvSpPr>
          <p:nvPr>
            <p:ph idx="1"/>
          </p:nvPr>
        </p:nvSpPr>
        <p:spPr>
          <a:xfrm>
            <a:off x="5177859" y="2147356"/>
            <a:ext cx="5683624" cy="4107021"/>
          </a:xfrm>
        </p:spPr>
        <p:txBody>
          <a:bodyPr vert="horz" lIns="91440" tIns="45720" rIns="91440" bIns="45720" rtlCol="0" anchor="t">
            <a:normAutofit/>
          </a:bodyPr>
          <a:lstStyle/>
          <a:p>
            <a:r>
              <a:rPr lang="en-GB" dirty="0">
                <a:ea typeface="+mn-lt"/>
                <a:cs typeface="+mn-lt"/>
              </a:rPr>
              <a:t>Define parameters: assets and weights</a:t>
            </a:r>
            <a:endParaRPr lang="en-GB" dirty="0"/>
          </a:p>
          <a:p>
            <a:r>
              <a:rPr lang="en-GB" dirty="0">
                <a:ea typeface="+mn-lt"/>
                <a:cs typeface="+mn-lt"/>
              </a:rPr>
              <a:t>Establish fitness function</a:t>
            </a:r>
            <a:endParaRPr lang="en-GB" dirty="0"/>
          </a:p>
          <a:p>
            <a:r>
              <a:rPr lang="en-GB" dirty="0">
                <a:ea typeface="+mn-lt"/>
                <a:cs typeface="+mn-lt"/>
              </a:rPr>
              <a:t>Create initial population of portfolios</a:t>
            </a:r>
            <a:endParaRPr lang="en-GB" dirty="0"/>
          </a:p>
          <a:p>
            <a:r>
              <a:rPr lang="en-GB" dirty="0">
                <a:ea typeface="+mn-lt"/>
                <a:cs typeface="+mn-lt"/>
              </a:rPr>
              <a:t>Use random number generator to assign weights</a:t>
            </a:r>
            <a:endParaRPr lang="en-GB" dirty="0"/>
          </a:p>
          <a:p>
            <a:r>
              <a:rPr lang="en-GB" dirty="0">
                <a:ea typeface="+mn-lt"/>
                <a:cs typeface="+mn-lt"/>
              </a:rPr>
              <a:t>Successive generations evolve portfolios towards optimal solution(s)</a:t>
            </a:r>
            <a:endParaRPr lang="en-GB" dirty="0"/>
          </a:p>
          <a:p>
            <a:r>
              <a:rPr lang="en-GB" dirty="0">
                <a:ea typeface="+mn-lt"/>
                <a:cs typeface="+mn-lt"/>
              </a:rPr>
              <a:t>Factors influencing convergence: population size, generations, selection pressure</a:t>
            </a:r>
            <a:endParaRPr lang="en-GB" dirty="0"/>
          </a:p>
        </p:txBody>
      </p:sp>
    </p:spTree>
    <p:extLst>
      <p:ext uri="{BB962C8B-B14F-4D97-AF65-F5344CB8AC3E}">
        <p14:creationId xmlns:p14="http://schemas.microsoft.com/office/powerpoint/2010/main" val="3852866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B6518-8968-2478-CDAC-C5D787AE3EEF}"/>
              </a:ext>
            </a:extLst>
          </p:cNvPr>
          <p:cNvSpPr>
            <a:spLocks noGrp="1"/>
          </p:cNvSpPr>
          <p:nvPr>
            <p:ph type="title"/>
          </p:nvPr>
        </p:nvSpPr>
        <p:spPr>
          <a:xfrm>
            <a:off x="1050879" y="609601"/>
            <a:ext cx="6967181" cy="1216024"/>
          </a:xfrm>
        </p:spPr>
        <p:txBody>
          <a:bodyPr>
            <a:normAutofit/>
          </a:bodyPr>
          <a:lstStyle/>
          <a:p>
            <a:r>
              <a:rPr lang="en-GB" dirty="0">
                <a:ea typeface="Batang"/>
              </a:rPr>
              <a:t>Experiment and data</a:t>
            </a:r>
            <a:endParaRPr lang="en-US" dirty="0"/>
          </a:p>
        </p:txBody>
      </p:sp>
      <p:sp>
        <p:nvSpPr>
          <p:cNvPr id="3" name="Content Placeholder 2">
            <a:extLst>
              <a:ext uri="{FF2B5EF4-FFF2-40B4-BE49-F238E27FC236}">
                <a16:creationId xmlns:a16="http://schemas.microsoft.com/office/drawing/2014/main" id="{2A5D0BC3-C2AE-4CB9-ACF7-D16597BA53A0}"/>
              </a:ext>
            </a:extLst>
          </p:cNvPr>
          <p:cNvSpPr>
            <a:spLocks noGrp="1"/>
          </p:cNvSpPr>
          <p:nvPr>
            <p:ph idx="1"/>
          </p:nvPr>
        </p:nvSpPr>
        <p:spPr>
          <a:xfrm>
            <a:off x="1050879" y="2147356"/>
            <a:ext cx="6967181" cy="4107021"/>
          </a:xfrm>
        </p:spPr>
        <p:txBody>
          <a:bodyPr vert="horz" lIns="91440" tIns="45720" rIns="91440" bIns="45720" rtlCol="0">
            <a:normAutofit/>
          </a:bodyPr>
          <a:lstStyle/>
          <a:p>
            <a:r>
              <a:rPr lang="en-GB" dirty="0">
                <a:ea typeface="+mn-lt"/>
                <a:cs typeface="+mn-lt"/>
              </a:rPr>
              <a:t>Develop dynamic portfolio optimization methods</a:t>
            </a:r>
          </a:p>
          <a:p>
            <a:r>
              <a:rPr lang="en-GB" dirty="0">
                <a:ea typeface="+mn-lt"/>
                <a:cs typeface="+mn-lt"/>
              </a:rPr>
              <a:t>Regularly rebalance portfolio to maintain optimal performance</a:t>
            </a:r>
          </a:p>
          <a:p>
            <a:r>
              <a:rPr lang="en-GB" dirty="0">
                <a:ea typeface="+mn-lt"/>
                <a:cs typeface="+mn-lt"/>
              </a:rPr>
              <a:t>Dataset: 30 stocks from National Stock Exchange (NSE) in India</a:t>
            </a:r>
          </a:p>
          <a:p>
            <a:r>
              <a:rPr lang="en-GB" dirty="0">
                <a:ea typeface="+mn-lt"/>
                <a:cs typeface="+mn-lt"/>
              </a:rPr>
              <a:t>Selected based on liquidity and popularity among investors</a:t>
            </a:r>
          </a:p>
          <a:p>
            <a:r>
              <a:rPr lang="en-GB" dirty="0">
                <a:ea typeface="+mn-lt"/>
                <a:cs typeface="+mn-lt"/>
              </a:rPr>
              <a:t>Time period: 100 days (April 1, 2022 - August 26, 2022)</a:t>
            </a:r>
          </a:p>
          <a:p>
            <a:r>
              <a:rPr lang="en-GB" dirty="0">
                <a:ea typeface="+mn-lt"/>
                <a:cs typeface="+mn-lt"/>
              </a:rPr>
              <a:t>Includes large-cap, mid-cap, and small-cap stocks from various industries</a:t>
            </a:r>
          </a:p>
          <a:p>
            <a:pPr marL="0" indent="0">
              <a:buNone/>
            </a:pPr>
            <a:endParaRPr lang="en-GB" dirty="0"/>
          </a:p>
        </p:txBody>
      </p:sp>
      <p:pic>
        <p:nvPicPr>
          <p:cNvPr id="7" name="Picture 7" descr="Graphical user interface&#10;&#10;Description automatically generated">
            <a:extLst>
              <a:ext uri="{FF2B5EF4-FFF2-40B4-BE49-F238E27FC236}">
                <a16:creationId xmlns:a16="http://schemas.microsoft.com/office/drawing/2014/main" id="{EF9BFC92-F24A-434E-F2D5-ECB33FA2DA9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9252" r="29685" b="-1"/>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8" name="TextBox 7">
            <a:extLst>
              <a:ext uri="{FF2B5EF4-FFF2-40B4-BE49-F238E27FC236}">
                <a16:creationId xmlns:a16="http://schemas.microsoft.com/office/drawing/2014/main" id="{84B59DA7-9761-C514-E2FF-8CFF3B72E202}"/>
              </a:ext>
            </a:extLst>
          </p:cNvPr>
          <p:cNvSpPr txBox="1"/>
          <p:nvPr/>
        </p:nvSpPr>
        <p:spPr>
          <a:xfrm>
            <a:off x="4724400" y="4343400"/>
            <a:ext cx="2743200"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3767019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31FCB1-378D-83C6-D09B-54387612A5E1}"/>
              </a:ext>
            </a:extLst>
          </p:cNvPr>
          <p:cNvSpPr>
            <a:spLocks noGrp="1"/>
          </p:cNvSpPr>
          <p:nvPr>
            <p:ph type="title"/>
          </p:nvPr>
        </p:nvSpPr>
        <p:spPr>
          <a:xfrm>
            <a:off x="964467" y="366075"/>
            <a:ext cx="9810604" cy="1216024"/>
          </a:xfrm>
        </p:spPr>
        <p:txBody>
          <a:bodyPr/>
          <a:lstStyle/>
          <a:p>
            <a:r>
              <a:rPr lang="en-GB" dirty="0">
                <a:ea typeface="Batang"/>
              </a:rPr>
              <a:t>Modelling the problem</a:t>
            </a:r>
            <a:endParaRPr lang="en-GB" dirty="0"/>
          </a:p>
        </p:txBody>
      </p:sp>
      <p:pic>
        <p:nvPicPr>
          <p:cNvPr id="4" name="Picture 4" descr="Text, letter&#10;&#10;Description automatically generated">
            <a:extLst>
              <a:ext uri="{FF2B5EF4-FFF2-40B4-BE49-F238E27FC236}">
                <a16:creationId xmlns:a16="http://schemas.microsoft.com/office/drawing/2014/main" id="{E56887BF-7446-A7A1-252E-4C96DBBCF5A6}"/>
              </a:ext>
            </a:extLst>
          </p:cNvPr>
          <p:cNvPicPr>
            <a:picLocks noChangeAspect="1"/>
          </p:cNvPicPr>
          <p:nvPr/>
        </p:nvPicPr>
        <p:blipFill>
          <a:blip r:embed="rId2"/>
          <a:stretch>
            <a:fillRect/>
          </a:stretch>
        </p:blipFill>
        <p:spPr>
          <a:xfrm>
            <a:off x="1377885" y="1511165"/>
            <a:ext cx="8552212" cy="5133997"/>
          </a:xfrm>
          <a:prstGeom prst="rect">
            <a:avLst/>
          </a:prstGeom>
        </p:spPr>
      </p:pic>
    </p:spTree>
    <p:extLst>
      <p:ext uri="{BB962C8B-B14F-4D97-AF65-F5344CB8AC3E}">
        <p14:creationId xmlns:p14="http://schemas.microsoft.com/office/powerpoint/2010/main" val="3015664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20A-8743-7523-3E49-1846A5623DA3}"/>
              </a:ext>
            </a:extLst>
          </p:cNvPr>
          <p:cNvSpPr>
            <a:spLocks noGrp="1"/>
          </p:cNvSpPr>
          <p:nvPr>
            <p:ph type="title"/>
          </p:nvPr>
        </p:nvSpPr>
        <p:spPr/>
        <p:txBody>
          <a:bodyPr/>
          <a:lstStyle/>
          <a:p>
            <a:r>
              <a:rPr lang="en-GB" dirty="0">
                <a:ea typeface="Batang"/>
              </a:rPr>
              <a:t>Repair process – helper function</a:t>
            </a:r>
          </a:p>
        </p:txBody>
      </p:sp>
      <p:pic>
        <p:nvPicPr>
          <p:cNvPr id="4" name="Picture 4">
            <a:extLst>
              <a:ext uri="{FF2B5EF4-FFF2-40B4-BE49-F238E27FC236}">
                <a16:creationId xmlns:a16="http://schemas.microsoft.com/office/drawing/2014/main" id="{26E52D81-BF04-CE20-D6F8-8B837B38641B}"/>
              </a:ext>
            </a:extLst>
          </p:cNvPr>
          <p:cNvPicPr>
            <a:picLocks noGrp="1" noChangeAspect="1"/>
          </p:cNvPicPr>
          <p:nvPr>
            <p:ph idx="1"/>
          </p:nvPr>
        </p:nvPicPr>
        <p:blipFill>
          <a:blip r:embed="rId2"/>
          <a:stretch>
            <a:fillRect/>
          </a:stretch>
        </p:blipFill>
        <p:spPr>
          <a:xfrm>
            <a:off x="1892" y="1748055"/>
            <a:ext cx="11027824" cy="4287007"/>
          </a:xfrm>
        </p:spPr>
      </p:pic>
    </p:spTree>
    <p:extLst>
      <p:ext uri="{BB962C8B-B14F-4D97-AF65-F5344CB8AC3E}">
        <p14:creationId xmlns:p14="http://schemas.microsoft.com/office/powerpoint/2010/main" val="579786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rchiveVTI">
  <a:themeElements>
    <a:clrScheme name="AnalogousFromLightSeedRightStep">
      <a:dk1>
        <a:srgbClr val="000000"/>
      </a:dk1>
      <a:lt1>
        <a:srgbClr val="FFFFFF"/>
      </a:lt1>
      <a:dk2>
        <a:srgbClr val="302441"/>
      </a:dk2>
      <a:lt2>
        <a:srgbClr val="E8E6E2"/>
      </a:lt2>
      <a:accent1>
        <a:srgbClr val="92A1C4"/>
      </a:accent1>
      <a:accent2>
        <a:srgbClr val="867FBA"/>
      </a:accent2>
      <a:accent3>
        <a:srgbClr val="B096C6"/>
      </a:accent3>
      <a:accent4>
        <a:srgbClr val="B77FBA"/>
      </a:accent4>
      <a:accent5>
        <a:srgbClr val="C593B2"/>
      </a:accent5>
      <a:accent6>
        <a:srgbClr val="BA7F8B"/>
      </a:accent6>
      <a:hlink>
        <a:srgbClr val="928158"/>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ArchiveVTI</vt:lpstr>
      <vt:lpstr>A Heuristic Approach to Portfolio Optimization</vt:lpstr>
      <vt:lpstr>INtroduction and background</vt:lpstr>
      <vt:lpstr>What is portfolio optimization</vt:lpstr>
      <vt:lpstr>Markowitz Model - A Cornerstone of Modern Portfolio Theory  </vt:lpstr>
      <vt:lpstr>Genetic algorithm</vt:lpstr>
      <vt:lpstr>Problem Formulation for Genetic Algorithm in Portfolio Optimization</vt:lpstr>
      <vt:lpstr>Experiment and data</vt:lpstr>
      <vt:lpstr>Modelling the problem</vt:lpstr>
      <vt:lpstr>Repair process – helper function</vt:lpstr>
      <vt:lpstr>algorithm</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210</cp:revision>
  <dcterms:created xsi:type="dcterms:W3CDTF">2023-04-30T19:14:20Z</dcterms:created>
  <dcterms:modified xsi:type="dcterms:W3CDTF">2023-05-01T20:54:19Z</dcterms:modified>
</cp:coreProperties>
</file>