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2" r:id="rId6"/>
    <p:sldId id="271" r:id="rId7"/>
    <p:sldId id="262" r:id="rId8"/>
    <p:sldId id="259" r:id="rId9"/>
    <p:sldId id="265" r:id="rId10"/>
    <p:sldId id="263" r:id="rId11"/>
    <p:sldId id="264" r:id="rId12"/>
    <p:sldId id="269" r:id="rId13"/>
    <p:sldId id="26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82" autoAdjust="0"/>
  </p:normalViewPr>
  <p:slideViewPr>
    <p:cSldViewPr snapToGrid="0">
      <p:cViewPr>
        <p:scale>
          <a:sx n="100" d="100"/>
          <a:sy n="100" d="100"/>
        </p:scale>
        <p:origin x="95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8BB72-7AA3-4567-B5E6-5C8A1E39223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04938-A9ED-42A6-BB9A-F1584DE0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6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labels in the CIFAR-10 dataset are initially integers representing the class (e.g., 0 for airplane, 1 for automobile,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convert these integer labels into </a:t>
            </a:r>
            <a:r>
              <a:rPr lang="en-US" b="1" dirty="0"/>
              <a:t>one-hot encoded vectors</a:t>
            </a:r>
            <a:r>
              <a:rPr lang="en-US" dirty="0"/>
              <a:t>. For example, if the label is 2 (say for "bird"), it will be converted into a vector [0, 0, 1, 0, 0, 0, 0, 0, 0, 0] with 1 at the third position (index 2).</a:t>
            </a:r>
          </a:p>
          <a:p>
            <a:r>
              <a:rPr lang="en-US" b="1" dirty="0"/>
              <a:t>Why One-Hot Encode?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networks require the output layer to have the same dimensionality as the number of classes (in this case, 10 classes). One-hot encoding transforms the labels into a format suitable for multi-class classification.</a:t>
            </a:r>
          </a:p>
          <a:p>
            <a:r>
              <a:rPr lang="en-IN" dirty="0"/>
              <a:t>Normalize - </a:t>
            </a:r>
            <a:r>
              <a:rPr lang="fr-FR" dirty="0" err="1"/>
              <a:t>train_images</a:t>
            </a:r>
            <a:r>
              <a:rPr lang="fr-FR" dirty="0"/>
              <a:t>, </a:t>
            </a:r>
            <a:r>
              <a:rPr lang="fr-FR" dirty="0" err="1"/>
              <a:t>test_images</a:t>
            </a:r>
            <a:r>
              <a:rPr lang="fr-FR" dirty="0"/>
              <a:t> = </a:t>
            </a:r>
            <a:r>
              <a:rPr lang="fr-FR" dirty="0" err="1"/>
              <a:t>train_images</a:t>
            </a:r>
            <a:r>
              <a:rPr lang="fr-FR" dirty="0"/>
              <a:t> / 255.0, </a:t>
            </a:r>
            <a:r>
              <a:rPr lang="fr-FR" dirty="0" err="1"/>
              <a:t>test_images</a:t>
            </a:r>
            <a:r>
              <a:rPr lang="fr-FR" dirty="0"/>
              <a:t> / 255.0</a:t>
            </a:r>
          </a:p>
          <a:p>
            <a:r>
              <a:rPr lang="en-IN" dirty="0"/>
              <a:t>One Hot - </a:t>
            </a:r>
            <a:r>
              <a:rPr lang="en-US" dirty="0" err="1"/>
              <a:t>train_labels</a:t>
            </a:r>
            <a:r>
              <a:rPr lang="en-US" dirty="0"/>
              <a:t> = </a:t>
            </a:r>
            <a:r>
              <a:rPr lang="en-US" dirty="0" err="1"/>
              <a:t>to_categorical</a:t>
            </a:r>
            <a:r>
              <a:rPr lang="en-US" dirty="0"/>
              <a:t>(</a:t>
            </a:r>
            <a:r>
              <a:rPr lang="en-US" dirty="0" err="1"/>
              <a:t>train_labels</a:t>
            </a:r>
            <a:r>
              <a:rPr lang="en-US" dirty="0"/>
              <a:t>, 10)</a:t>
            </a:r>
          </a:p>
          <a:p>
            <a:r>
              <a:rPr lang="en-US" dirty="0"/>
              <a:t>	</a:t>
            </a:r>
            <a:r>
              <a:rPr lang="en-US" dirty="0" err="1"/>
              <a:t>test_labels</a:t>
            </a:r>
            <a:r>
              <a:rPr lang="en-US" dirty="0"/>
              <a:t> = </a:t>
            </a:r>
            <a:r>
              <a:rPr lang="en-US" dirty="0" err="1"/>
              <a:t>to_categorical</a:t>
            </a:r>
            <a:r>
              <a:rPr lang="en-US" dirty="0"/>
              <a:t>(</a:t>
            </a:r>
            <a:r>
              <a:rPr lang="en-US" dirty="0" err="1"/>
              <a:t>test_labels</a:t>
            </a:r>
            <a:r>
              <a:rPr lang="en-US" dirty="0"/>
              <a:t>, 10)</a:t>
            </a:r>
          </a:p>
          <a:p>
            <a:endParaRPr lang="en-US" dirty="0"/>
          </a:p>
          <a:p>
            <a:r>
              <a:rPr lang="en-IN" dirty="0"/>
              <a:t>Data Augment - </a:t>
            </a:r>
            <a:r>
              <a:rPr lang="en-IN" dirty="0" err="1"/>
              <a:t>datagen</a:t>
            </a:r>
            <a:r>
              <a:rPr lang="en-IN" dirty="0"/>
              <a:t> = </a:t>
            </a:r>
            <a:r>
              <a:rPr lang="en-IN" dirty="0" err="1"/>
              <a:t>ImageDataGenerator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rotation_range</a:t>
            </a:r>
            <a:r>
              <a:rPr lang="en-IN" dirty="0"/>
              <a:t>=15,</a:t>
            </a:r>
          </a:p>
          <a:p>
            <a:r>
              <a:rPr lang="en-IN" dirty="0"/>
              <a:t>    </a:t>
            </a:r>
            <a:r>
              <a:rPr lang="en-IN" dirty="0" err="1"/>
              <a:t>width_shift_range</a:t>
            </a:r>
            <a:r>
              <a:rPr lang="en-IN" dirty="0"/>
              <a:t>=0.1,</a:t>
            </a:r>
          </a:p>
          <a:p>
            <a:r>
              <a:rPr lang="en-IN" dirty="0"/>
              <a:t>    </a:t>
            </a:r>
            <a:r>
              <a:rPr lang="en-IN" dirty="0" err="1"/>
              <a:t>height_shift_range</a:t>
            </a:r>
            <a:r>
              <a:rPr lang="en-IN" dirty="0"/>
              <a:t>=0.1,</a:t>
            </a:r>
          </a:p>
          <a:p>
            <a:r>
              <a:rPr lang="en-IN" dirty="0"/>
              <a:t>    </a:t>
            </a:r>
            <a:r>
              <a:rPr lang="en-IN" dirty="0" err="1"/>
              <a:t>horizontal_flip</a:t>
            </a:r>
            <a:r>
              <a:rPr lang="en-IN" dirty="0"/>
              <a:t>=True,</a:t>
            </a:r>
          </a:p>
          <a:p>
            <a:r>
              <a:rPr lang="en-IN" dirty="0"/>
              <a:t>    </a:t>
            </a:r>
            <a:r>
              <a:rPr lang="en-IN" dirty="0" err="1"/>
              <a:t>zoom_range</a:t>
            </a:r>
            <a:r>
              <a:rPr lang="en-IN" dirty="0"/>
              <a:t>=0.2</a:t>
            </a:r>
          </a:p>
          <a:p>
            <a:r>
              <a:rPr lang="en-IN" dirty="0"/>
              <a:t>)</a:t>
            </a:r>
          </a:p>
          <a:p>
            <a:r>
              <a:rPr lang="en-IN" dirty="0" err="1"/>
              <a:t>datagen.fit</a:t>
            </a:r>
            <a:r>
              <a:rPr lang="en-IN" dirty="0"/>
              <a:t>(</a:t>
            </a:r>
            <a:r>
              <a:rPr lang="en-IN" dirty="0" err="1"/>
              <a:t>train_images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04938-A9ED-42A6-BB9A-F1584DE0535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04938-A9ED-42A6-BB9A-F1584DE0535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1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4B0C-3758-858A-90DA-B986BE80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B26FA-CCA9-8372-B500-709184BC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D2E7-6211-D97E-9889-4D6C5A21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3D70-A3DB-8BA9-63E2-7E7485F9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A10A-3732-8F06-188C-983C5554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5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A07D-CFF5-FDED-30E7-5CCFF3DD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2AC17-13E9-EA31-89E6-08D15E8BA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47CE-E71F-321D-36CD-E87BE79A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D478-007C-5669-EBEA-FEE1AC5F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64E4-1717-A261-4A8B-BF135657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6F9AF-B45C-D62C-A466-6949388AF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DAAE-567A-E6C2-F9E1-F315373A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8DF1-A2FE-98B7-ADC3-AA1DF6A3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940E-C73D-0D57-660D-9BA8DA76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7006-E1E7-2694-11B5-33919697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A72D-D93E-0093-ED33-BF91DFFF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F5D2-FAF0-D719-F40F-B00C2EA9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3480-D4D7-9965-B397-7418F2E8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B5CF-17E2-BEDD-F8E1-C6296D6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E957-F9FB-A4CA-C588-5D72BE1C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4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C771-23C0-F7A0-CBC9-6D0A9EF8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EB90-19C3-3EAE-1D24-C0790E2F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A095-D878-58AC-216A-30303B05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084C-4D36-0DAD-3B37-10565C10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AE57-1825-EBA4-04B7-2A34E53A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4E55-936A-577B-BA42-DF9E2067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86E3-E32D-84BE-663B-C812AB6C7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3E0D5-5F73-2664-5A83-E086CD291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C7F0-DAAD-A54C-AB15-2587E137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23DFA-99F2-5041-A9F3-EE9AEAC7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302D5-107C-E89F-08F3-341E780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7CB3-0007-9684-1622-00A9C417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03D76-3777-4EB7-3E0E-B8622C0F5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5808E-C9B2-8A57-B20D-2104A55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3686D-8EAB-EFAF-F479-90B385C4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78265-B1D3-10E0-6A46-2EBCD7186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B9DC3-E710-B90E-AF71-131AA488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2F876-9BF6-FAA2-32C9-4576E840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E2C5E-64B4-E4A8-0D75-0ABD43AC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372A-2592-4965-B3C9-4E890F2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CD50D-F452-3DCD-7BED-266BCDA9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BE4DA-5BAA-2422-FF09-F89AB65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93E28-C349-21BB-EFC9-B7F89255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FB7F1-34EA-3190-92E8-2F06A0DF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F1D5F-718A-0319-DB2A-9AF5DA7D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1DD7-91BC-9959-3752-B693D215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E85-44DC-4C33-49F3-B7F2839E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AFF7-1F73-84DD-D930-1CB0DA28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70F4-1E81-5773-4E6F-96DB537EC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BA6B-FCBD-21B2-607D-A03DD497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9211C-77EE-0E1B-8682-E32CC218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FE9ED-F6B9-D5A3-67E6-CA909213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9BC7-F0E9-BAC9-42A7-6219E379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1B636-44DC-256E-9A69-CAC57593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ED8F0-89E3-11DD-F237-2B4835AB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D7414-0407-A299-4F58-A3E5C957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0A11D-E3DE-6DF6-D862-208E4DEB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369B-9E9A-04B6-8930-D85E428E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08E5E-3C26-7773-B3BE-B46DA539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380-6DAA-6F00-89CB-B5D7A99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6F04-0666-6C8A-F576-020A4A285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EE99-138C-E46B-ACBB-43120F356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2768-3E5D-BCFF-C0C0-B002E39F5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5027-2D7E-00C4-2B9D-F62EF4A16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4700" dirty="0"/>
              <a:t>Image Classification Using Convolutional Neural Networks (CNN)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9536A4-8A76-6845-6C22-1A29D4AC67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40275" y="4420304"/>
            <a:ext cx="38524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Anjani Kumar (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210905262)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Sharad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Kalavadia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210905300)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Yuvraj Singh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Singhel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210905280)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Drishaan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Prasad (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210905282)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4FFBA705-3A66-32B2-054A-F1E5338F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00" r="32688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C079-E51B-0394-0ED5-77CAF514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Fine-Tuning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5B29-DDE4-ECCF-97EB-31596BFC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Model’s Performance by Category</a:t>
            </a:r>
            <a:r>
              <a:rPr lang="en-US" sz="1800" dirty="0"/>
              <a:t>: Vehicles are easier to classify due to unique shapes, while animals, like cats and dogs, are more challenging.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Classification Challenges</a:t>
            </a:r>
            <a:r>
              <a:rPr lang="en-US" sz="1800" dirty="0"/>
              <a:t>: Highlight specific insights from confusion matrix analysis, particularly challenging areas like animal classes.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31DB1-9852-F572-DFEF-F74A1B71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16" y="3273889"/>
            <a:ext cx="8524567" cy="32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2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A4B10576-6428-651C-6412-B2E9807FF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85" y="905989"/>
            <a:ext cx="5701719" cy="5046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C522F8-8676-36AB-6C31-A52DF9EC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1" y="2307069"/>
            <a:ext cx="4864608" cy="22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flying in the sky&#10;&#10;Description automatically generated">
            <a:extLst>
              <a:ext uri="{FF2B5EF4-FFF2-40B4-BE49-F238E27FC236}">
                <a16:creationId xmlns:a16="http://schemas.microsoft.com/office/drawing/2014/main" id="{C90AE516-D9DB-6506-D121-61BDBF4F6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9" y="2511197"/>
            <a:ext cx="3657600" cy="1247775"/>
          </a:xfrm>
          <a:prstGeom prst="rect">
            <a:avLst/>
          </a:prstGeom>
        </p:spPr>
      </p:pic>
      <p:pic>
        <p:nvPicPr>
          <p:cNvPr id="7" name="Picture 6" descr="A pixelated image of an airplane&#10;&#10;Description automatically generated">
            <a:extLst>
              <a:ext uri="{FF2B5EF4-FFF2-40B4-BE49-F238E27FC236}">
                <a16:creationId xmlns:a16="http://schemas.microsoft.com/office/drawing/2014/main" id="{181FACC0-F438-F664-901B-A3204E7D1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29" y="1147349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3D8D8-E2A0-4422-9153-894F068A7491}"/>
              </a:ext>
            </a:extLst>
          </p:cNvPr>
          <p:cNvSpPr txBox="1"/>
          <p:nvPr/>
        </p:nvSpPr>
        <p:spPr>
          <a:xfrm>
            <a:off x="3180323" y="457200"/>
            <a:ext cx="5596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Postprocessing Result</a:t>
            </a:r>
          </a:p>
        </p:txBody>
      </p:sp>
    </p:spTree>
    <p:extLst>
      <p:ext uri="{BB962C8B-B14F-4D97-AF65-F5344CB8AC3E}">
        <p14:creationId xmlns:p14="http://schemas.microsoft.com/office/powerpoint/2010/main" val="210309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EFE4-18CB-D421-6BB2-229C8679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Model Stands Out (Novelty)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BE2CB7-0E79-816A-DC1B-498106DDC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0377" y="1493079"/>
            <a:ext cx="10331245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CIFAR-10 Uniquely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CIFAR-10 is a challenging benchmark dataset, with 60,000 images across 10 classes.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Instead of a standard CNN, we designed a model optimized specifically for these small images to capture the unique patterns in each class.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Choices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Three-layer CNN provides a balance, avoiding excessive complexity without sacrificing detail.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/>
              <a:t>Data Augmentation and Batch Normalization: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1800" dirty="0"/>
              <a:t>Data augmentation techniques like rotation, shifts, flipping, and zooming enhance model robustness by simulating additional data, improving generalization, and reducing overfitting beyond standard training approaches.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1800" dirty="0"/>
              <a:t>Batch normalization, applied after convolutional layers, stabilizes and accelerates training by normalizing activations, helping the model converge faster and enhancing overall performance.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Confusion matrix to understand success and failure points, informing model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2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E7B6-02FC-F9D7-92DB-06A1830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Insights and Future Plans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8B8BFE-54F8-9A96-40B2-4911741A4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7141"/>
            <a:ext cx="105156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Takeaways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Our CNN model is effective on CIFAR-10, showing CNNs’ powerful ability to process and classify images, with room for better generalization.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Directions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Augmentation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More </a:t>
            </a:r>
            <a:r>
              <a:rPr lang="en-US" sz="1600" dirty="0"/>
              <a:t>complex data augmentation techniques such as random cropping, brightness shifts, and noise addition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Regularization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600" dirty="0"/>
              <a:t>Explore techniques like L2 regularization or more adaptive dropout strategies to further combat overfitting, especially on smaller datasets or during longer training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Tuning Hyperparameters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Experimenting with learning rates, adding more layers, or using different optimizers.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Final Thought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Our project highlights CNNs’ impact in image classification and provides a clear path for further enhancements in both accuracy and robustness.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/>
              <a:t>By leveraging more sophisticated techniques such as transfer learning, advanced data augmentation, and fine-tuning, the model’s accuracy and generalization can be significantly improved, paving the way for applications in more complex image datasets and real-world scenarios.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8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D3B9A-D38F-88EC-0D79-EC4D44EC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816" y="2594075"/>
            <a:ext cx="5204489" cy="13347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336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D79E-004B-F337-54B4-1BBE8B74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932B-5000-8C0C-41D9-8023B55D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Our Architecture</a:t>
            </a:r>
            <a:r>
              <a:rPr lang="en-US" sz="1800" dirty="0"/>
              <a:t>: Custom CNN model with layers tailored to capture intricate image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Three convolutional layers (</a:t>
            </a:r>
            <a:r>
              <a:rPr lang="en-US" sz="1800" dirty="0" err="1"/>
              <a:t>ReLU</a:t>
            </a:r>
            <a:r>
              <a:rPr lang="en-US" sz="1800" dirty="0"/>
              <a:t> activation) for feature extraction, each followed by max-pooling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and </a:t>
            </a:r>
            <a:r>
              <a:rPr lang="en-US" sz="1800" dirty="0" err="1"/>
              <a:t>softmax</a:t>
            </a:r>
            <a:r>
              <a:rPr lang="en-US" sz="1800" dirty="0"/>
              <a:t> output layers for categorizing images into CIFAR-10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Why This Structure?</a:t>
            </a:r>
            <a:r>
              <a:rPr lang="en-US" sz="1800" dirty="0"/>
              <a:t> This balanced structure lets us handle 32x32 images effectively without excessive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Training and Testing</a:t>
            </a:r>
            <a:r>
              <a:rPr lang="en-IN" sz="1800" dirty="0"/>
              <a:t>:</a:t>
            </a:r>
          </a:p>
          <a:p>
            <a:pPr lvl="1"/>
            <a:r>
              <a:rPr lang="en-IN" sz="1800" b="1" dirty="0"/>
              <a:t>Optimizer</a:t>
            </a:r>
            <a:r>
              <a:rPr lang="en-IN" sz="1800" dirty="0"/>
              <a:t>: Adam optimizer.</a:t>
            </a:r>
          </a:p>
          <a:p>
            <a:pPr lvl="1"/>
            <a:r>
              <a:rPr lang="en-IN" sz="1800" b="1" dirty="0"/>
              <a:t>Loss Function</a:t>
            </a:r>
            <a:r>
              <a:rPr lang="en-IN" sz="1800" dirty="0"/>
              <a:t>: Categorical cross-entropy for multi-class classification.</a:t>
            </a:r>
          </a:p>
          <a:p>
            <a:pPr lvl="1"/>
            <a:r>
              <a:rPr lang="en-IN" sz="1800" b="1" dirty="0"/>
              <a:t>Data Split</a:t>
            </a:r>
            <a:r>
              <a:rPr lang="en-IN" sz="1800" dirty="0"/>
              <a:t>: 80% training, 20% validation, with metrics like accuracy and loss tracked.</a:t>
            </a:r>
          </a:p>
          <a:p>
            <a:pPr lvl="1"/>
            <a:r>
              <a:rPr lang="en-IN" sz="1800" b="1" dirty="0"/>
              <a:t>Epochs</a:t>
            </a:r>
            <a:r>
              <a:rPr lang="en-IN" sz="1800" dirty="0"/>
              <a:t>: 10 epochs to capture the learning trend over time.</a:t>
            </a:r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9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7965416D-077C-DD97-204A-E5896006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7510"/>
            <a:ext cx="10515600" cy="4942331"/>
          </a:xfrm>
        </p:spPr>
      </p:pic>
    </p:spTree>
    <p:extLst>
      <p:ext uri="{BB962C8B-B14F-4D97-AF65-F5344CB8AC3E}">
        <p14:creationId xmlns:p14="http://schemas.microsoft.com/office/powerpoint/2010/main" val="30505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35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Architecture</a:t>
            </a:r>
            <a:br>
              <a:rPr lang="en-IN" sz="3200" dirty="0">
                <a:solidFill>
                  <a:srgbClr val="FFFFFF"/>
                </a:solidFill>
              </a:rPr>
            </a:br>
            <a:r>
              <a:rPr lang="en-IN" sz="3200" dirty="0">
                <a:solidFill>
                  <a:srgbClr val="FFFFFF"/>
                </a:solidFill>
              </a:rPr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AF512-4A53-E236-897A-AD1C93BF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78" y="39665"/>
            <a:ext cx="5784979" cy="67859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D781-5BB9-01DF-53B7-90268C18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CNN Architecture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47148C12-47A4-5C77-0E6F-CBCF1DD10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97"/>
          <a:stretch/>
        </p:blipFill>
        <p:spPr>
          <a:xfrm>
            <a:off x="1506007" y="1509939"/>
            <a:ext cx="3790795" cy="4303032"/>
          </a:xfr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25E6B95-1824-F498-9E62-9B8372512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51"/>
          <a:stretch/>
        </p:blipFill>
        <p:spPr>
          <a:xfrm>
            <a:off x="6744938" y="549160"/>
            <a:ext cx="3802025" cy="55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FAF-CE97-E40E-51B0-37FDE078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BC8F-A8B0-20C5-26A5-A2CA992CD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Bef>
                <a:spcPts val="2400"/>
              </a:spcBef>
              <a:buNone/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1. Normalization: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Pixel values are scaled from the range [0, 255] to [0, 1] by dividing by 255.0.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Advantage: Helps speed up training and ensures more stable gradients, leading to faster convergence and better performance.</a:t>
            </a:r>
          </a:p>
          <a:p>
            <a:pPr>
              <a:lnSpc>
                <a:spcPct val="115000"/>
              </a:lnSpc>
              <a:spcBef>
                <a:spcPts val="2400"/>
              </a:spcBef>
            </a:pP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400"/>
              </a:spcBef>
              <a:buNone/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2. One-Hot Encoding: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Converts class labels from integers (e.g., 0, 1, 2...) to one-hot vectors (e.g., [1, 0, 0, ..., 0]).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Advantage: Prepares the labels for multi-class classification by the neural network, enabling it to predict across multiple categories </a:t>
            </a:r>
          </a:p>
          <a:p>
            <a:pPr marL="0" indent="0">
              <a:lnSpc>
                <a:spcPct val="115000"/>
              </a:lnSpc>
              <a:spcBef>
                <a:spcPts val="2400"/>
              </a:spcBef>
              <a:buNone/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400"/>
              </a:spcBef>
              <a:buNone/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3. Data Augmentation: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Artificially increases the training dataset by applying transformations like rotation, flipping, shifting, and zooming.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Advantage: Enhances generalization, reduces overfitting, and makes the model more robust to variations in the data.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F3169-4867-ED9E-4643-96012AAE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57" y="2644522"/>
            <a:ext cx="5153744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8437B-FB9C-3FF2-3954-D9B9175D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157" y="4301190"/>
            <a:ext cx="370574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9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AB398EB9-C2D7-472D-9E18-AA116D502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1071040"/>
            <a:ext cx="9735909" cy="4239217"/>
          </a:xfrm>
        </p:spPr>
      </p:pic>
    </p:spTree>
    <p:extLst>
      <p:ext uri="{BB962C8B-B14F-4D97-AF65-F5344CB8AC3E}">
        <p14:creationId xmlns:p14="http://schemas.microsoft.com/office/powerpoint/2010/main" val="27015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44A1-6042-11DA-DA84-C6847A09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 dirty="0"/>
              <a:t>Training Performance &amp; Visual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B62086-214D-FCE7-B10B-800089167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542032"/>
            <a:ext cx="4646905" cy="38143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Accuracy and Loss Curves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: Plots of accuracy and loss over epochs to track learning patterns and overfitting.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Confusion Matrix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: Visual representation of performance per class, showing high/low accuracy areas.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7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7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7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C6F2F-F632-8A41-F8D3-BD7C9DEC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32" y="3218687"/>
            <a:ext cx="6680564" cy="24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38217-3FD9-F93D-701B-EEBA9BEA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dirty="0"/>
              <a:t>What We Achieved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256E75-E707-6F90-57D6-8C6A45E82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740" y="2446506"/>
            <a:ext cx="5507030" cy="44649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Results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Accuracy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70% test accuracy; 85% training accuracy highlights the challenge of generalizing across categories.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Generalization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The slight overfitting suggests potential for improvements like regularization to help balance learning.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Visual Outcomes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Confusion Matrix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Offers an in-depth look at classification success and errors, especially in similar classes.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Accuracy and Loss Curves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Reflect overfitting, showing areas for future improvement.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CF02A-0295-6D1C-AB6A-863A234E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2" y="2520348"/>
            <a:ext cx="4554376" cy="40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1022</Words>
  <Application>Microsoft Office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Cambria</vt:lpstr>
      <vt:lpstr>Office Theme</vt:lpstr>
      <vt:lpstr>Image Classification Using Convolutional Neural Networks (CNN)</vt:lpstr>
      <vt:lpstr>Methodology and Approach</vt:lpstr>
      <vt:lpstr>PowerPoint Presentation</vt:lpstr>
      <vt:lpstr>Architecture Model</vt:lpstr>
      <vt:lpstr>CNN Architecture</vt:lpstr>
      <vt:lpstr>Data Preprocessing</vt:lpstr>
      <vt:lpstr>PowerPoint Presentation</vt:lpstr>
      <vt:lpstr>Training Performance &amp; Visual Insights</vt:lpstr>
      <vt:lpstr>What We Achieved</vt:lpstr>
      <vt:lpstr>Fine-Tuning Performance</vt:lpstr>
      <vt:lpstr>PowerPoint Presentation</vt:lpstr>
      <vt:lpstr>PowerPoint Presentation</vt:lpstr>
      <vt:lpstr>Why Our Model Stands Out (Novelty)</vt:lpstr>
      <vt:lpstr>Concluding Insights and 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SHARAD KALAVADIA - 210905300</dc:creator>
  <cp:lastModifiedBy>ANJANI KUMAR - 210905262</cp:lastModifiedBy>
  <cp:revision>12</cp:revision>
  <dcterms:created xsi:type="dcterms:W3CDTF">2024-10-27T20:45:28Z</dcterms:created>
  <dcterms:modified xsi:type="dcterms:W3CDTF">2024-10-28T09:24:18Z</dcterms:modified>
</cp:coreProperties>
</file>