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487" y="609600"/>
            <a:ext cx="8799043" cy="830997"/>
          </a:xfrm>
          <a:prstGeom prst="rect">
            <a:avLst/>
          </a:prstGeom>
          <a:noFill/>
        </p:spPr>
        <p:txBody>
          <a:bodyPr wrap="square" lIns="91440" tIns="45720" rIns="91440" bIns="45720">
            <a:spAutoFit/>
          </a:bodyPr>
          <a:lstStyle/>
          <a:p>
            <a:pPr algn="ctr"/>
            <a:r>
              <a:rPr lang="en-US" sz="4800" dirty="0" smtClean="0">
                <a:ln w="18415" cmpd="sng">
                  <a:solidFill>
                    <a:srgbClr val="FFFFFF"/>
                  </a:solidFill>
                  <a:prstDash val="solid"/>
                </a:ln>
                <a:solidFill>
                  <a:srgbClr val="FFFFFF"/>
                </a:solidFill>
                <a:effectLst>
                  <a:innerShdw blurRad="63500" dist="50800" dir="16200000">
                    <a:prstClr val="black">
                      <a:alpha val="50000"/>
                    </a:prstClr>
                  </a:innerShdw>
                </a:effectLst>
              </a:rPr>
              <a:t>Polymer Science Assignment</a:t>
            </a:r>
            <a:endParaRPr lang="en-US" sz="4800" dirty="0">
              <a:ln w="18415" cmpd="sng">
                <a:solidFill>
                  <a:srgbClr val="FFFFFF"/>
                </a:solidFill>
                <a:prstDash val="solid"/>
              </a:ln>
              <a:solidFill>
                <a:srgbClr val="FFFFFF"/>
              </a:solidFill>
              <a:effectLst>
                <a:innerShdw blurRad="63500" dist="50800" dir="16200000">
                  <a:prstClr val="black">
                    <a:alpha val="50000"/>
                  </a:prstClr>
                </a:innerShdw>
              </a:effectLst>
            </a:endParaRPr>
          </a:p>
        </p:txBody>
      </p:sp>
      <p:sp>
        <p:nvSpPr>
          <p:cNvPr id="6" name="Rectangle 5"/>
          <p:cNvSpPr/>
          <p:nvPr/>
        </p:nvSpPr>
        <p:spPr>
          <a:xfrm>
            <a:off x="1317669" y="1951672"/>
            <a:ext cx="6244017" cy="2031325"/>
          </a:xfrm>
          <a:prstGeom prst="rect">
            <a:avLst/>
          </a:prstGeom>
          <a:noFill/>
        </p:spPr>
        <p:txBody>
          <a:bodyPr wrap="none" lIns="91440" tIns="45720" rIns="91440" bIns="45720">
            <a:spAutoFit/>
          </a:bodyPr>
          <a:lstStyle/>
          <a:p>
            <a:pPr algn="ctr"/>
            <a:r>
              <a:rPr lang="en-US" sz="3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Name: </a:t>
            </a:r>
            <a:r>
              <a:rPr lang="en-US" sz="3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Altamash</a:t>
            </a:r>
            <a:r>
              <a:rPr lang="en-US" sz="3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Asif</a:t>
            </a:r>
            <a:r>
              <a:rPr lang="en-US" sz="3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Ghori</a:t>
            </a:r>
            <a:endParaRPr lang="en-US" sz="3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algn="ctr"/>
            <a:r>
              <a:rPr lang="en-US" sz="36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Seat # EP-1742004</a:t>
            </a:r>
          </a:p>
          <a:p>
            <a:pPr algn="ct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7" name="Rectangle 6"/>
          <p:cNvSpPr/>
          <p:nvPr/>
        </p:nvSpPr>
        <p:spPr>
          <a:xfrm>
            <a:off x="791167" y="4018445"/>
            <a:ext cx="7561685" cy="954107"/>
          </a:xfrm>
          <a:prstGeom prst="rect">
            <a:avLst/>
          </a:prstGeom>
          <a:noFill/>
        </p:spPr>
        <p:txBody>
          <a:bodyPr wrap="none" lIns="91440" tIns="45720" rIns="91440" bIns="45720">
            <a:spAutoFit/>
          </a:bodyPr>
          <a:lstStyle/>
          <a:p>
            <a:pPr algn="ctr"/>
            <a:r>
              <a:rPr 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“Processing of product in any industry and </a:t>
            </a:r>
          </a:p>
          <a:p>
            <a:pPr algn="ctr"/>
            <a:r>
              <a:rPr 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Polymer processing in industry.”</a:t>
            </a:r>
            <a:endParaRPr lang="en-US" sz="28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143039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76600" y="900543"/>
            <a:ext cx="1853391"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1.Mixing</a:t>
            </a:r>
            <a:endPar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Rectangle 6"/>
          <p:cNvSpPr/>
          <p:nvPr/>
        </p:nvSpPr>
        <p:spPr>
          <a:xfrm>
            <a:off x="685800" y="1898073"/>
            <a:ext cx="7848600" cy="3416320"/>
          </a:xfrm>
          <a:prstGeom prst="rect">
            <a:avLst/>
          </a:prstGeom>
        </p:spPr>
        <p:txBody>
          <a:bodyPr wrap="square">
            <a:spAutoFit/>
          </a:bodyPr>
          <a:lstStyle/>
          <a:p>
            <a:pPr marL="285750" indent="-285750">
              <a:buFont typeface="Arial" pitchFamily="34" charset="0"/>
              <a:buChar char="•"/>
            </a:pPr>
            <a:r>
              <a:rPr lang="en-US" dirty="0"/>
              <a:t>Can add reinforcing fillers (e.g. carbon black, silica) to</a:t>
            </a:r>
          </a:p>
          <a:p>
            <a:r>
              <a:rPr lang="en-US" dirty="0"/>
              <a:t>toughen the polymer, or non-reinforcing fillers (e.g.</a:t>
            </a:r>
          </a:p>
          <a:p>
            <a:r>
              <a:rPr lang="en-US" dirty="0"/>
              <a:t>calcium carbonate, china clay) to cheapen the </a:t>
            </a:r>
            <a:r>
              <a:rPr lang="en-US" dirty="0" smtClean="0"/>
              <a:t>mix.</a:t>
            </a:r>
          </a:p>
          <a:p>
            <a:pPr marL="285750" indent="-285750">
              <a:buFont typeface="Arial" pitchFamily="34" charset="0"/>
              <a:buChar char="•"/>
            </a:pPr>
            <a:r>
              <a:rPr lang="en-US" dirty="0" err="1" smtClean="0"/>
              <a:t>Plasticisers</a:t>
            </a:r>
            <a:r>
              <a:rPr lang="en-US" dirty="0" smtClean="0"/>
              <a:t> </a:t>
            </a:r>
            <a:r>
              <a:rPr lang="en-US" dirty="0"/>
              <a:t>are used in cases where it is desirable to</a:t>
            </a:r>
          </a:p>
          <a:p>
            <a:r>
              <a:rPr lang="en-US" dirty="0"/>
              <a:t>increase flexibility, for example PVC is often </a:t>
            </a:r>
            <a:r>
              <a:rPr lang="en-US" dirty="0" err="1"/>
              <a:t>plasticised</a:t>
            </a:r>
            <a:endParaRPr lang="en-US" dirty="0"/>
          </a:p>
          <a:p>
            <a:r>
              <a:rPr lang="en-US" dirty="0"/>
              <a:t>with a high boiling point ester.</a:t>
            </a:r>
          </a:p>
          <a:p>
            <a:pPr marL="285750" indent="-285750">
              <a:buFont typeface="Arial" pitchFamily="34" charset="0"/>
              <a:buChar char="•"/>
            </a:pPr>
            <a:r>
              <a:rPr lang="en-US" dirty="0" smtClean="0"/>
              <a:t>Chemical </a:t>
            </a:r>
            <a:r>
              <a:rPr lang="en-US" dirty="0"/>
              <a:t>cross-linking agents need to be added to</a:t>
            </a:r>
          </a:p>
          <a:p>
            <a:r>
              <a:rPr lang="en-US" dirty="0"/>
              <a:t>thermoset polymers, for example in the </a:t>
            </a:r>
            <a:r>
              <a:rPr lang="en-US" dirty="0" err="1" smtClean="0"/>
              <a:t>vulcanisation</a:t>
            </a:r>
            <a:r>
              <a:rPr lang="en-US" dirty="0" smtClean="0"/>
              <a:t> </a:t>
            </a:r>
            <a:r>
              <a:rPr lang="en-US" dirty="0"/>
              <a:t>of</a:t>
            </a:r>
          </a:p>
          <a:p>
            <a:r>
              <a:rPr lang="en-US" dirty="0"/>
              <a:t>rubbers using </a:t>
            </a:r>
            <a:r>
              <a:rPr lang="en-US" dirty="0" err="1"/>
              <a:t>sulphur</a:t>
            </a:r>
            <a:r>
              <a:rPr lang="en-US" dirty="0"/>
              <a:t>.</a:t>
            </a:r>
          </a:p>
          <a:p>
            <a:pPr marL="285750" indent="-285750">
              <a:buFont typeface="Arial" pitchFamily="34" charset="0"/>
              <a:buChar char="•"/>
            </a:pPr>
            <a:r>
              <a:rPr lang="en-US" dirty="0" smtClean="0"/>
              <a:t>Can </a:t>
            </a:r>
            <a:r>
              <a:rPr lang="en-US" dirty="0"/>
              <a:t>add chemical blowing agents (e.g. sodium</a:t>
            </a:r>
          </a:p>
          <a:p>
            <a:r>
              <a:rPr lang="en-US" dirty="0"/>
              <a:t>bicarbonate) to create polymer foams.</a:t>
            </a:r>
          </a:p>
          <a:p>
            <a:pPr marL="285750" indent="-285750">
              <a:buFont typeface="Arial" pitchFamily="34" charset="0"/>
              <a:buChar char="•"/>
            </a:pPr>
            <a:r>
              <a:rPr lang="en-US" dirty="0" smtClean="0"/>
              <a:t>Use </a:t>
            </a:r>
            <a:r>
              <a:rPr lang="en-US" dirty="0"/>
              <a:t>of pigments or dyes to </a:t>
            </a:r>
            <a:r>
              <a:rPr lang="en-US" dirty="0" err="1"/>
              <a:t>colour</a:t>
            </a:r>
            <a:r>
              <a:rPr lang="en-US" dirty="0"/>
              <a:t> the product.</a:t>
            </a:r>
          </a:p>
        </p:txBody>
      </p:sp>
    </p:spTree>
    <p:extLst>
      <p:ext uri="{BB962C8B-B14F-4D97-AF65-F5344CB8AC3E}">
        <p14:creationId xmlns:p14="http://schemas.microsoft.com/office/powerpoint/2010/main" val="163518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1089" y="914400"/>
            <a:ext cx="2086404"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2.Melting</a:t>
            </a:r>
            <a:endPar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Rectangle 5"/>
          <p:cNvSpPr/>
          <p:nvPr/>
        </p:nvSpPr>
        <p:spPr>
          <a:xfrm>
            <a:off x="810491" y="1905000"/>
            <a:ext cx="7467600" cy="3416320"/>
          </a:xfrm>
          <a:prstGeom prst="rect">
            <a:avLst/>
          </a:prstGeom>
        </p:spPr>
        <p:txBody>
          <a:bodyPr wrap="square">
            <a:spAutoFit/>
          </a:bodyPr>
          <a:lstStyle/>
          <a:p>
            <a:pPr marL="285750" indent="-285750">
              <a:buFont typeface="Arial" pitchFamily="34" charset="0"/>
              <a:buChar char="•"/>
            </a:pPr>
            <a:r>
              <a:rPr lang="en-US" dirty="0" smtClean="0"/>
              <a:t>Need </a:t>
            </a:r>
            <a:r>
              <a:rPr lang="en-US" dirty="0"/>
              <a:t>to be aware of heat transfer issues, as degradation</a:t>
            </a:r>
          </a:p>
          <a:p>
            <a:r>
              <a:rPr lang="en-US" dirty="0"/>
              <a:t>temperature of most polymers is not far above Tm.</a:t>
            </a:r>
          </a:p>
          <a:p>
            <a:pPr marL="285750" indent="-285750">
              <a:buFont typeface="Arial" pitchFamily="34" charset="0"/>
              <a:buChar char="•"/>
            </a:pPr>
            <a:r>
              <a:rPr lang="en-US" dirty="0" smtClean="0"/>
              <a:t>Not </a:t>
            </a:r>
            <a:r>
              <a:rPr lang="en-US" dirty="0"/>
              <a:t>only is there heat supplied to the polymer by an</a:t>
            </a:r>
          </a:p>
          <a:p>
            <a:r>
              <a:rPr lang="en-US" dirty="0"/>
              <a:t>external source, but there is also frictional heating due to</a:t>
            </a:r>
          </a:p>
          <a:p>
            <a:r>
              <a:rPr lang="en-US" dirty="0"/>
              <a:t>the heat dissipated by shearing a highly viscous fluid.</a:t>
            </a:r>
          </a:p>
          <a:p>
            <a:pPr marL="285750" indent="-285750">
              <a:buFont typeface="Arial" pitchFamily="34" charset="0"/>
              <a:buChar char="•"/>
            </a:pPr>
            <a:r>
              <a:rPr lang="en-US" dirty="0" smtClean="0"/>
              <a:t>Often</a:t>
            </a:r>
            <a:r>
              <a:rPr lang="en-US" dirty="0"/>
              <a:t>, the viscous heat is a considerable proportion of</a:t>
            </a:r>
          </a:p>
          <a:p>
            <a:r>
              <a:rPr lang="en-US" dirty="0"/>
              <a:t>the total heat required to work the polymer. So much so,</a:t>
            </a:r>
          </a:p>
          <a:p>
            <a:r>
              <a:rPr lang="en-US" dirty="0"/>
              <a:t>in fact, that it is often possible to make the process </a:t>
            </a:r>
            <a:r>
              <a:rPr lang="en-US" dirty="0" smtClean="0"/>
              <a:t>self sufficient </a:t>
            </a:r>
            <a:r>
              <a:rPr lang="en-US" dirty="0"/>
              <a:t>after the first few batches have been melted via</a:t>
            </a:r>
          </a:p>
          <a:p>
            <a:r>
              <a:rPr lang="en-US" dirty="0"/>
              <a:t>external heating.</a:t>
            </a:r>
          </a:p>
          <a:p>
            <a:pPr marL="285750" indent="-285750">
              <a:buFont typeface="Arial" pitchFamily="34" charset="0"/>
              <a:buChar char="•"/>
            </a:pPr>
            <a:r>
              <a:rPr lang="en-US" dirty="0" smtClean="0"/>
              <a:t>Crystalline </a:t>
            </a:r>
            <a:r>
              <a:rPr lang="en-US" dirty="0"/>
              <a:t>polymers (HDPE, PP) require far higher inputs</a:t>
            </a:r>
          </a:p>
          <a:p>
            <a:r>
              <a:rPr lang="en-US" dirty="0"/>
              <a:t>of energy to melt than amorphous ones (</a:t>
            </a:r>
            <a:r>
              <a:rPr lang="en-US" dirty="0" err="1"/>
              <a:t>uPVC</a:t>
            </a:r>
            <a:r>
              <a:rPr lang="en-US" dirty="0"/>
              <a:t>, PS).</a:t>
            </a:r>
          </a:p>
        </p:txBody>
      </p:sp>
    </p:spTree>
    <p:extLst>
      <p:ext uri="{BB962C8B-B14F-4D97-AF65-F5344CB8AC3E}">
        <p14:creationId xmlns:p14="http://schemas.microsoft.com/office/powerpoint/2010/main" val="152951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93162" y="801469"/>
            <a:ext cx="2426946"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3.Melt </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flow</a:t>
            </a:r>
          </a:p>
        </p:txBody>
      </p:sp>
      <p:sp>
        <p:nvSpPr>
          <p:cNvPr id="6" name="Rectangle 5"/>
          <p:cNvSpPr/>
          <p:nvPr/>
        </p:nvSpPr>
        <p:spPr>
          <a:xfrm>
            <a:off x="685800" y="1752600"/>
            <a:ext cx="8153400" cy="4247317"/>
          </a:xfrm>
          <a:prstGeom prst="rect">
            <a:avLst/>
          </a:prstGeom>
        </p:spPr>
        <p:txBody>
          <a:bodyPr wrap="square">
            <a:spAutoFit/>
          </a:bodyPr>
          <a:lstStyle/>
          <a:p>
            <a:pPr marL="285750" indent="-285750">
              <a:buFont typeface="Arial" pitchFamily="34" charset="0"/>
              <a:buChar char="•"/>
            </a:pPr>
            <a:r>
              <a:rPr lang="en-US" dirty="0" smtClean="0"/>
              <a:t>Many </a:t>
            </a:r>
            <a:r>
              <a:rPr lang="en-US" dirty="0"/>
              <a:t>polymer processing methods involve a polymer</a:t>
            </a:r>
          </a:p>
          <a:p>
            <a:r>
              <a:rPr lang="en-US" dirty="0"/>
              <a:t>being driven through channels of various dimensions</a:t>
            </a:r>
          </a:p>
          <a:p>
            <a:r>
              <a:rPr lang="en-US" dirty="0"/>
              <a:t>(extrusion dies, injection </a:t>
            </a:r>
            <a:r>
              <a:rPr lang="en-US" dirty="0" err="1"/>
              <a:t>moulding</a:t>
            </a:r>
            <a:r>
              <a:rPr lang="en-US" dirty="0"/>
              <a:t> gates and </a:t>
            </a:r>
            <a:r>
              <a:rPr lang="en-US" dirty="0" err="1"/>
              <a:t>moulds</a:t>
            </a:r>
            <a:r>
              <a:rPr lang="en-US" dirty="0"/>
              <a:t>).</a:t>
            </a:r>
          </a:p>
          <a:p>
            <a:pPr marL="285750" indent="-285750">
              <a:buFont typeface="Arial" pitchFamily="34" charset="0"/>
              <a:buChar char="•"/>
            </a:pPr>
            <a:r>
              <a:rPr lang="en-US" dirty="0" smtClean="0"/>
              <a:t>The </a:t>
            </a:r>
            <a:r>
              <a:rPr lang="en-US" dirty="0"/>
              <a:t>resulting orientation induced in the polymer depends</a:t>
            </a:r>
          </a:p>
          <a:p>
            <a:r>
              <a:rPr lang="en-US" dirty="0"/>
              <a:t>on the Deborah number for that process, and can give</a:t>
            </a:r>
          </a:p>
          <a:p>
            <a:r>
              <a:rPr lang="en-US" dirty="0"/>
              <a:t>rise to several non-ideal effects such as:</a:t>
            </a:r>
          </a:p>
          <a:p>
            <a:endParaRPr lang="en-US" dirty="0" smtClean="0"/>
          </a:p>
          <a:p>
            <a:r>
              <a:rPr lang="en-US" dirty="0" smtClean="0"/>
              <a:t>– Melt </a:t>
            </a:r>
            <a:r>
              <a:rPr lang="en-US" dirty="0"/>
              <a:t>fracture</a:t>
            </a:r>
          </a:p>
          <a:p>
            <a:r>
              <a:rPr lang="en-US" dirty="0"/>
              <a:t>On die entry, extensional flow gives rise to tensile stress which</a:t>
            </a:r>
          </a:p>
          <a:p>
            <a:r>
              <a:rPr lang="en-US" dirty="0"/>
              <a:t>exceed that of the melt, causing flow instabilities.</a:t>
            </a:r>
          </a:p>
          <a:p>
            <a:r>
              <a:rPr lang="en-US" dirty="0" smtClean="0"/>
              <a:t>– Die </a:t>
            </a:r>
            <a:r>
              <a:rPr lang="en-US" dirty="0"/>
              <a:t>swell and surface texturing</a:t>
            </a:r>
          </a:p>
          <a:p>
            <a:r>
              <a:rPr lang="en-US" dirty="0"/>
              <a:t>On die exit, molecules close to the walls of the channel become</a:t>
            </a:r>
          </a:p>
          <a:p>
            <a:r>
              <a:rPr lang="en-US" dirty="0"/>
              <a:t>shear-oriented and the </a:t>
            </a:r>
            <a:r>
              <a:rPr lang="en-US" dirty="0" err="1"/>
              <a:t>extrudate</a:t>
            </a:r>
            <a:r>
              <a:rPr lang="en-US" dirty="0"/>
              <a:t> swells </a:t>
            </a:r>
            <a:r>
              <a:rPr lang="en-US" dirty="0" err="1"/>
              <a:t>anisotropically</a:t>
            </a:r>
            <a:r>
              <a:rPr lang="en-US" dirty="0"/>
              <a:t> on</a:t>
            </a:r>
          </a:p>
          <a:p>
            <a:r>
              <a:rPr lang="en-US" dirty="0"/>
              <a:t>cooling. At high shear rates, causes surface texturing effects</a:t>
            </a:r>
          </a:p>
          <a:p>
            <a:r>
              <a:rPr lang="en-US" dirty="0"/>
              <a:t>such as ‘sharkskin’, ‘orange peel’ and ‘</a:t>
            </a:r>
            <a:r>
              <a:rPr lang="en-US" dirty="0" err="1"/>
              <a:t>bambooing</a:t>
            </a:r>
            <a:r>
              <a:rPr lang="en-US" dirty="0"/>
              <a:t>’.</a:t>
            </a:r>
          </a:p>
        </p:txBody>
      </p:sp>
    </p:spTree>
    <p:extLst>
      <p:ext uri="{BB962C8B-B14F-4D97-AF65-F5344CB8AC3E}">
        <p14:creationId xmlns:p14="http://schemas.microsoft.com/office/powerpoint/2010/main" val="76789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209800"/>
            <a:ext cx="7391400" cy="3139321"/>
          </a:xfrm>
          <a:prstGeom prst="rect">
            <a:avLst/>
          </a:prstGeom>
        </p:spPr>
        <p:txBody>
          <a:bodyPr wrap="square">
            <a:spAutoFit/>
          </a:bodyPr>
          <a:lstStyle/>
          <a:p>
            <a:r>
              <a:rPr lang="en-US" dirty="0"/>
              <a:t>Crosslinking can be accomplished chemically or by irradiation. Chemical crosslinking with rubber material is called Vulcanization. It is accomplished by a heat induced reaction between the polymers and a crosslinking agent. For wire and cable insulations, chemical crosslinking is performed by passing the wire through a long pressurized steam tube, called a continuous vulcanizing (C.V.) machine. Other methods of crosslinking include: Moisture cure, salt cure, and hot air vulcanization (HAV).</a:t>
            </a:r>
          </a:p>
          <a:p>
            <a:endParaRPr lang="en-US" dirty="0"/>
          </a:p>
          <a:p>
            <a:r>
              <a:rPr lang="en-US" dirty="0"/>
              <a:t>Not all materials can be </a:t>
            </a:r>
            <a:r>
              <a:rPr lang="en-US" dirty="0" smtClean="0"/>
              <a:t>cross linked</a:t>
            </a:r>
            <a:r>
              <a:rPr lang="en-US" dirty="0"/>
              <a:t>, but for those that are able, the results are important</a:t>
            </a:r>
          </a:p>
        </p:txBody>
      </p:sp>
      <p:sp>
        <p:nvSpPr>
          <p:cNvPr id="5" name="Rectangle 4"/>
          <p:cNvSpPr/>
          <p:nvPr/>
        </p:nvSpPr>
        <p:spPr>
          <a:xfrm>
            <a:off x="3194294" y="1359187"/>
            <a:ext cx="2831609" cy="584775"/>
          </a:xfrm>
          <a:prstGeom prst="rect">
            <a:avLst/>
          </a:prstGeom>
          <a:noFill/>
        </p:spPr>
        <p:txBody>
          <a:bodyPr wrap="none" lIns="91440" tIns="45720" rIns="91440" bIns="45720">
            <a:spAutoFit/>
          </a:bodyPr>
          <a:lstStyle/>
          <a:p>
            <a:pPr algn="ct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4.Cross linking</a:t>
            </a:r>
            <a:endParaRPr lang="en-US"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418842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38219" y="1143000"/>
            <a:ext cx="4835875"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5.cooling</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 solidification</a:t>
            </a:r>
          </a:p>
        </p:txBody>
      </p:sp>
      <p:sp>
        <p:nvSpPr>
          <p:cNvPr id="6" name="Rectangle 5"/>
          <p:cNvSpPr/>
          <p:nvPr/>
        </p:nvSpPr>
        <p:spPr>
          <a:xfrm>
            <a:off x="1066800" y="2133600"/>
            <a:ext cx="6629400" cy="3416320"/>
          </a:xfrm>
          <a:prstGeom prst="rect">
            <a:avLst/>
          </a:prstGeom>
        </p:spPr>
        <p:txBody>
          <a:bodyPr wrap="square">
            <a:spAutoFit/>
          </a:bodyPr>
          <a:lstStyle/>
          <a:p>
            <a:pPr marL="285750" indent="-285750">
              <a:buFont typeface="Arial" pitchFamily="34" charset="0"/>
              <a:buChar char="•"/>
            </a:pPr>
            <a:r>
              <a:rPr lang="en-US" dirty="0" smtClean="0"/>
              <a:t>Often </a:t>
            </a:r>
            <a:r>
              <a:rPr lang="en-US" dirty="0"/>
              <a:t>the most limiting factor in the process is the transfer</a:t>
            </a:r>
          </a:p>
          <a:p>
            <a:r>
              <a:rPr lang="en-US" dirty="0"/>
              <a:t>of heat away from the polymer.</a:t>
            </a:r>
          </a:p>
          <a:p>
            <a:pPr marL="285750" indent="-285750">
              <a:buFont typeface="Arial" pitchFamily="34" charset="0"/>
              <a:buChar char="•"/>
            </a:pPr>
            <a:r>
              <a:rPr lang="en-US" dirty="0" smtClean="0"/>
              <a:t>This </a:t>
            </a:r>
            <a:r>
              <a:rPr lang="en-US" dirty="0"/>
              <a:t>is particularly a problem for thermoplastics, where</a:t>
            </a:r>
          </a:p>
          <a:p>
            <a:r>
              <a:rPr lang="en-US" dirty="0"/>
              <a:t>dimensional stability is not achieved until the temperature</a:t>
            </a:r>
          </a:p>
          <a:p>
            <a:r>
              <a:rPr lang="en-US" dirty="0"/>
              <a:t>falls well below Tm.</a:t>
            </a:r>
          </a:p>
          <a:p>
            <a:pPr marL="285750" indent="-285750">
              <a:buFont typeface="Arial" pitchFamily="34" charset="0"/>
              <a:buChar char="•"/>
            </a:pPr>
            <a:r>
              <a:rPr lang="en-US" dirty="0" smtClean="0"/>
              <a:t>Due </a:t>
            </a:r>
            <a:r>
              <a:rPr lang="en-US" dirty="0"/>
              <a:t>to the relatively low thermal conductivity of polymers,</a:t>
            </a:r>
          </a:p>
          <a:p>
            <a:r>
              <a:rPr lang="en-US" dirty="0"/>
              <a:t>the designer must keep the wall thicknesses as small as</a:t>
            </a:r>
          </a:p>
          <a:p>
            <a:r>
              <a:rPr lang="en-US" dirty="0"/>
              <a:t>possible to reduce the total cooling time to reasonable</a:t>
            </a:r>
          </a:p>
          <a:p>
            <a:r>
              <a:rPr lang="en-US" dirty="0"/>
              <a:t>values.</a:t>
            </a:r>
          </a:p>
          <a:p>
            <a:pPr marL="285750" indent="-285750">
              <a:buFont typeface="Arial" pitchFamily="34" charset="0"/>
              <a:buChar char="•"/>
            </a:pPr>
            <a:r>
              <a:rPr lang="en-US" dirty="0" smtClean="0"/>
              <a:t>Even </a:t>
            </a:r>
            <a:r>
              <a:rPr lang="en-US" dirty="0"/>
              <a:t>so, typical cooling times for thermoplastic processes</a:t>
            </a:r>
          </a:p>
          <a:p>
            <a:r>
              <a:rPr lang="en-US" dirty="0"/>
              <a:t>are between 10-100 seconds (the largest proportion of the</a:t>
            </a:r>
          </a:p>
          <a:p>
            <a:r>
              <a:rPr lang="en-US" dirty="0"/>
              <a:t>process time)</a:t>
            </a:r>
          </a:p>
        </p:txBody>
      </p:sp>
      <p:sp>
        <p:nvSpPr>
          <p:cNvPr id="7" name="TextBox 6"/>
          <p:cNvSpPr txBox="1"/>
          <p:nvPr/>
        </p:nvSpPr>
        <p:spPr>
          <a:xfrm>
            <a:off x="2789256" y="5943600"/>
            <a:ext cx="3733800" cy="369332"/>
          </a:xfrm>
          <a:prstGeom prst="rect">
            <a:avLst/>
          </a:prstGeom>
          <a:noFill/>
        </p:spPr>
        <p:txBody>
          <a:bodyPr wrap="square" rtlCol="0">
            <a:spAutoFit/>
          </a:bodyPr>
          <a:lstStyle/>
          <a:p>
            <a:r>
              <a:rPr lang="en-US" dirty="0" smtClean="0">
                <a:sym typeface="Wingdings" pitchFamily="2" charset="2"/>
              </a:rPr>
              <a:t>-----------------------------</a:t>
            </a:r>
            <a:endParaRPr lang="en-US" dirty="0"/>
          </a:p>
        </p:txBody>
      </p:sp>
    </p:spTree>
    <p:extLst>
      <p:ext uri="{BB962C8B-B14F-4D97-AF65-F5344CB8AC3E}">
        <p14:creationId xmlns:p14="http://schemas.microsoft.com/office/powerpoint/2010/main" val="63958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7654" y="990600"/>
            <a:ext cx="7662546" cy="1077218"/>
          </a:xfrm>
          <a:prstGeom prst="rect">
            <a:avLst/>
          </a:prstGeom>
          <a:noFill/>
        </p:spPr>
        <p:txBody>
          <a:bodyPr wrap="none" lIns="91440" tIns="45720" rIns="91440" bIns="45720">
            <a:spAutoFit/>
          </a:bodyPr>
          <a:lstStyle/>
          <a:p>
            <a:pPr algn="ctr"/>
            <a:r>
              <a:rPr lang="en-US" sz="3200" dirty="0">
                <a:ln w="10160">
                  <a:solidFill>
                    <a:schemeClr val="accent1"/>
                  </a:solidFill>
                  <a:prstDash val="solid"/>
                </a:ln>
                <a:solidFill>
                  <a:srgbClr val="FFFFFF"/>
                </a:solidFill>
                <a:effectLst>
                  <a:outerShdw blurRad="38100" dist="32000" dir="5400000" algn="tl">
                    <a:srgbClr val="000000">
                      <a:alpha val="30000"/>
                    </a:srgbClr>
                  </a:outerShdw>
                </a:effectLst>
              </a:rPr>
              <a:t>CEMENT MANUFACTURING PROCESS </a:t>
            </a:r>
            <a:endPar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rPr>
              <a:t>PHASES  </a:t>
            </a:r>
            <a:r>
              <a:rPr lang="en-US" sz="3200" dirty="0">
                <a:ln w="10160">
                  <a:solidFill>
                    <a:schemeClr val="accent1"/>
                  </a:solidFill>
                  <a:prstDash val="solid"/>
                </a:ln>
                <a:solidFill>
                  <a:srgbClr val="FFFFFF"/>
                </a:solidFill>
                <a:effectLst>
                  <a:outerShdw blurRad="38100" dist="32000" dir="5400000" algn="tl">
                    <a:srgbClr val="000000">
                      <a:alpha val="30000"/>
                    </a:srgbClr>
                  </a:outerShdw>
                </a:effectLst>
              </a:rPr>
              <a:t>IN INDUSTRIES</a:t>
            </a:r>
          </a:p>
        </p:txBody>
      </p:sp>
      <p:sp>
        <p:nvSpPr>
          <p:cNvPr id="6" name="TextBox 5"/>
          <p:cNvSpPr txBox="1"/>
          <p:nvPr/>
        </p:nvSpPr>
        <p:spPr>
          <a:xfrm>
            <a:off x="990600" y="3048000"/>
            <a:ext cx="7239000" cy="2585323"/>
          </a:xfrm>
          <a:prstGeom prst="rect">
            <a:avLst/>
          </a:prstGeom>
          <a:noFill/>
        </p:spPr>
        <p:txBody>
          <a:bodyPr wrap="square" rtlCol="0">
            <a:spAutoFit/>
          </a:bodyPr>
          <a:lstStyle/>
          <a:p>
            <a:r>
              <a:rPr lang="en-US" dirty="0"/>
              <a:t>Production of cement completes after passing of raw materials from the following six phases. These are;</a:t>
            </a:r>
          </a:p>
          <a:p>
            <a:endParaRPr lang="en-US" dirty="0"/>
          </a:p>
          <a:p>
            <a:pPr marL="285750" indent="-285750">
              <a:buFont typeface="Arial" pitchFamily="34" charset="0"/>
              <a:buChar char="•"/>
            </a:pPr>
            <a:r>
              <a:rPr lang="en-US" dirty="0"/>
              <a:t>Raw material extraction/ Quarry</a:t>
            </a:r>
          </a:p>
          <a:p>
            <a:pPr marL="285750" indent="-285750">
              <a:buFont typeface="Arial" pitchFamily="34" charset="0"/>
              <a:buChar char="•"/>
            </a:pPr>
            <a:r>
              <a:rPr lang="en-US" dirty="0"/>
              <a:t>Grinding, Proportioning and Blending</a:t>
            </a:r>
          </a:p>
          <a:p>
            <a:pPr marL="285750" indent="-285750">
              <a:buFont typeface="Arial" pitchFamily="34" charset="0"/>
              <a:buChar char="•"/>
            </a:pPr>
            <a:r>
              <a:rPr lang="en-US" dirty="0"/>
              <a:t>Pre-heater Phase</a:t>
            </a:r>
          </a:p>
          <a:p>
            <a:pPr marL="285750" indent="-285750">
              <a:buFont typeface="Arial" pitchFamily="34" charset="0"/>
              <a:buChar char="•"/>
            </a:pPr>
            <a:r>
              <a:rPr lang="en-US" dirty="0"/>
              <a:t>Kiln Phase</a:t>
            </a:r>
          </a:p>
          <a:p>
            <a:pPr marL="285750" indent="-285750">
              <a:buFont typeface="Arial" pitchFamily="34" charset="0"/>
              <a:buChar char="•"/>
            </a:pPr>
            <a:r>
              <a:rPr lang="en-US" dirty="0"/>
              <a:t>Cooling and Final Grinding</a:t>
            </a:r>
          </a:p>
          <a:p>
            <a:pPr marL="285750" indent="-285750">
              <a:buFont typeface="Arial" pitchFamily="34" charset="0"/>
              <a:buChar char="•"/>
            </a:pPr>
            <a:r>
              <a:rPr lang="en-US" dirty="0"/>
              <a:t>Packing &amp; Shipping</a:t>
            </a:r>
          </a:p>
        </p:txBody>
      </p:sp>
    </p:spTree>
    <p:extLst>
      <p:ext uri="{BB962C8B-B14F-4D97-AF65-F5344CB8AC3E}">
        <p14:creationId xmlns:p14="http://schemas.microsoft.com/office/powerpoint/2010/main" val="11152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6779" y="1143000"/>
            <a:ext cx="6885860" cy="646331"/>
          </a:xfrm>
          <a:prstGeom prst="rect">
            <a:avLst/>
          </a:prstGeom>
          <a:noFill/>
        </p:spPr>
        <p:txBody>
          <a:bodyPr wrap="none" lIns="91440" tIns="45720" rIns="91440" bIns="45720">
            <a:spAutoFit/>
          </a:bodyPr>
          <a:lstStyle/>
          <a:p>
            <a:pPr algn="ctr"/>
            <a:r>
              <a:rPr lang="en-US" sz="3600" dirty="0" smtClean="0">
                <a:ln w="10160">
                  <a:solidFill>
                    <a:schemeClr val="accent1"/>
                  </a:solidFill>
                  <a:prstDash val="solid"/>
                </a:ln>
                <a:solidFill>
                  <a:srgbClr val="FFFFFF"/>
                </a:solidFill>
                <a:effectLst>
                  <a:outerShdw blurRad="38100" dist="32000" dir="5400000" algn="tl">
                    <a:srgbClr val="000000">
                      <a:alpha val="30000"/>
                    </a:srgbClr>
                  </a:outerShdw>
                </a:effectLst>
              </a:rPr>
              <a:t>1.RAW </a:t>
            </a:r>
            <a:r>
              <a:rPr lang="en-US" sz="3600" dirty="0">
                <a:ln w="10160">
                  <a:solidFill>
                    <a:schemeClr val="accent1"/>
                  </a:solidFill>
                  <a:prstDash val="solid"/>
                </a:ln>
                <a:solidFill>
                  <a:srgbClr val="FFFFFF"/>
                </a:solidFill>
                <a:effectLst>
                  <a:outerShdw blurRad="38100" dist="32000" dir="5400000" algn="tl">
                    <a:srgbClr val="000000">
                      <a:alpha val="30000"/>
                    </a:srgbClr>
                  </a:outerShdw>
                </a:effectLst>
              </a:rPr>
              <a:t>MATERIAL EXTRACTION</a:t>
            </a:r>
            <a:endPar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TextBox 5"/>
          <p:cNvSpPr txBox="1"/>
          <p:nvPr/>
        </p:nvSpPr>
        <p:spPr>
          <a:xfrm>
            <a:off x="865909" y="1837822"/>
            <a:ext cx="7467600" cy="1200329"/>
          </a:xfrm>
          <a:prstGeom prst="rect">
            <a:avLst/>
          </a:prstGeom>
          <a:noFill/>
        </p:spPr>
        <p:txBody>
          <a:bodyPr wrap="square" rtlCol="0">
            <a:spAutoFit/>
          </a:bodyPr>
          <a:lstStyle/>
          <a:p>
            <a:r>
              <a:rPr lang="en-US" dirty="0"/>
              <a:t>Cement uses raw materials that cover calcium, silicon, iron and aluminum.  Such raw materials are limestone, clay and sand. Limestone is for calcium. It is combined with much smaller proportions of sand and clay. Sand &amp; clay fulfill the need of silicon, iron and aluminum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429000"/>
            <a:ext cx="2857500" cy="2543175"/>
          </a:xfrm>
          <a:prstGeom prst="rect">
            <a:avLst/>
          </a:prstGeom>
        </p:spPr>
      </p:pic>
    </p:spTree>
    <p:extLst>
      <p:ext uri="{BB962C8B-B14F-4D97-AF65-F5344CB8AC3E}">
        <p14:creationId xmlns:p14="http://schemas.microsoft.com/office/powerpoint/2010/main" val="609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63566" y="914400"/>
            <a:ext cx="5416868" cy="1200329"/>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Roboto Slab"/>
              </a:rPr>
              <a:t>2.PROPORTIONING</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latin typeface="Roboto Slab"/>
              </a:rPr>
              <a:t>, </a:t>
            </a:r>
            <a:endPar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Roboto Slab"/>
            </a:endParaRPr>
          </a:p>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Roboto Slab"/>
              </a:rPr>
              <a:t>BLENDING </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latin typeface="Roboto Slab"/>
              </a:rPr>
              <a:t>&amp; GRINDING</a:t>
            </a:r>
            <a:endPar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9" name="TextBox 8"/>
          <p:cNvSpPr txBox="1"/>
          <p:nvPr/>
        </p:nvSpPr>
        <p:spPr>
          <a:xfrm>
            <a:off x="1066800" y="2514600"/>
            <a:ext cx="7620000" cy="1200329"/>
          </a:xfrm>
          <a:prstGeom prst="rect">
            <a:avLst/>
          </a:prstGeom>
          <a:noFill/>
        </p:spPr>
        <p:txBody>
          <a:bodyPr wrap="square" rtlCol="0">
            <a:spAutoFit/>
          </a:bodyPr>
          <a:lstStyle/>
          <a:p>
            <a:r>
              <a:rPr lang="en-US" dirty="0"/>
              <a:t>The raw materials from quarry are now routed in plant laboratory where, they are analyzed and proper proportioning of limestone and clay are making possible before the beginning of grinding. Generally, limestone is 80% and remaining 20% is the clay.</a:t>
            </a:r>
          </a:p>
        </p:txBody>
      </p:sp>
    </p:spTree>
    <p:extLst>
      <p:ext uri="{BB962C8B-B14F-4D97-AF65-F5344CB8AC3E}">
        <p14:creationId xmlns:p14="http://schemas.microsoft.com/office/powerpoint/2010/main" val="193157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36161" y="1106269"/>
            <a:ext cx="7071679"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3.PRE-HEATING </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RAW MATERIAL</a:t>
            </a:r>
          </a:p>
        </p:txBody>
      </p:sp>
      <p:sp>
        <p:nvSpPr>
          <p:cNvPr id="7" name="TextBox 6"/>
          <p:cNvSpPr txBox="1"/>
          <p:nvPr/>
        </p:nvSpPr>
        <p:spPr>
          <a:xfrm>
            <a:off x="1036161" y="1905000"/>
            <a:ext cx="7498239" cy="1477328"/>
          </a:xfrm>
          <a:prstGeom prst="rect">
            <a:avLst/>
          </a:prstGeom>
          <a:noFill/>
        </p:spPr>
        <p:txBody>
          <a:bodyPr wrap="square" rtlCol="0">
            <a:spAutoFit/>
          </a:bodyPr>
          <a:lstStyle/>
          <a:p>
            <a:r>
              <a:rPr lang="en-US" dirty="0"/>
              <a:t>After final grinding, the material is ready to face the pre-heating chamber. Pre-heater chamber consists of series of vertical cyclone from where the raw material passes before facing the kiln. Pre-heating chamber utilizes the emitting hot gases from kiln. Pre-heating of the material saves the energy and make plant environmental friendly.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382328"/>
            <a:ext cx="2400300" cy="2857500"/>
          </a:xfrm>
          <a:prstGeom prst="rect">
            <a:avLst/>
          </a:prstGeom>
        </p:spPr>
      </p:pic>
    </p:spTree>
    <p:extLst>
      <p:ext uri="{BB962C8B-B14F-4D97-AF65-F5344CB8AC3E}">
        <p14:creationId xmlns:p14="http://schemas.microsoft.com/office/powerpoint/2010/main" val="270646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990600"/>
            <a:ext cx="3200400" cy="646331"/>
          </a:xfrm>
          <a:prstGeom prst="rect">
            <a:avLst/>
          </a:prstGeom>
          <a:noFill/>
        </p:spPr>
        <p:txBody>
          <a:bodyPr wrap="square" rtlCol="0">
            <a:spAutoFit/>
          </a:bodyPr>
          <a:lstStyle/>
          <a:p>
            <a:r>
              <a:rPr lang="en-US" sz="3600" dirty="0" smtClean="0">
                <a:ln w="10160">
                  <a:solidFill>
                    <a:schemeClr val="accent1"/>
                  </a:solidFill>
                  <a:prstDash val="solid"/>
                </a:ln>
                <a:solidFill>
                  <a:srgbClr val="FFFFFF"/>
                </a:solidFill>
                <a:effectLst>
                  <a:outerShdw blurRad="38100" dist="32000" dir="5400000" algn="tl">
                    <a:srgbClr val="000000">
                      <a:alpha val="30000"/>
                    </a:srgbClr>
                  </a:outerShdw>
                </a:effectLst>
              </a:rPr>
              <a:t>4.KILN </a:t>
            </a:r>
            <a:r>
              <a:rPr lang="en-US" sz="3600" dirty="0">
                <a:ln w="10160">
                  <a:solidFill>
                    <a:schemeClr val="accent1"/>
                  </a:solidFill>
                  <a:prstDash val="solid"/>
                </a:ln>
                <a:solidFill>
                  <a:srgbClr val="FFFFFF"/>
                </a:solidFill>
                <a:effectLst>
                  <a:outerShdw blurRad="38100" dist="32000" dir="5400000" algn="tl">
                    <a:srgbClr val="000000">
                      <a:alpha val="30000"/>
                    </a:srgbClr>
                  </a:outerShdw>
                </a:effectLst>
              </a:rPr>
              <a:t>PHASE</a:t>
            </a:r>
          </a:p>
        </p:txBody>
      </p:sp>
      <p:sp>
        <p:nvSpPr>
          <p:cNvPr id="6" name="TextBox 5"/>
          <p:cNvSpPr txBox="1"/>
          <p:nvPr/>
        </p:nvSpPr>
        <p:spPr>
          <a:xfrm>
            <a:off x="990600" y="1962972"/>
            <a:ext cx="7162800" cy="1477328"/>
          </a:xfrm>
          <a:prstGeom prst="rect">
            <a:avLst/>
          </a:prstGeom>
          <a:noFill/>
        </p:spPr>
        <p:txBody>
          <a:bodyPr wrap="square" rtlCol="0">
            <a:spAutoFit/>
          </a:bodyPr>
          <a:lstStyle/>
          <a:p>
            <a:r>
              <a:rPr lang="en-US" dirty="0"/>
              <a:t>Kiln is a huge rotating furnace also called as the heart of cement making process. Here, raw material is heated up to 1450 ⁰C. This temperature begins a chemical reaction so called </a:t>
            </a:r>
            <a:r>
              <a:rPr lang="en-US" dirty="0" smtClean="0"/>
              <a:t>de carbonation</a:t>
            </a:r>
            <a:r>
              <a:rPr lang="en-US" dirty="0"/>
              <a:t>. In this reaction material (like limestone) releases the carbon dioxide. High temperature of kiln makes slurry of the material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18" y="3454155"/>
            <a:ext cx="4876800" cy="2991104"/>
          </a:xfrm>
          <a:prstGeom prst="rect">
            <a:avLst/>
          </a:prstGeom>
        </p:spPr>
      </p:pic>
    </p:spTree>
    <p:extLst>
      <p:ext uri="{BB962C8B-B14F-4D97-AF65-F5344CB8AC3E}">
        <p14:creationId xmlns:p14="http://schemas.microsoft.com/office/powerpoint/2010/main" val="97986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90600"/>
            <a:ext cx="7583743"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5.COOLING </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AND FINAL GRINDING</a:t>
            </a:r>
          </a:p>
        </p:txBody>
      </p:sp>
      <p:sp>
        <p:nvSpPr>
          <p:cNvPr id="6" name="Rectangle 5"/>
          <p:cNvSpPr/>
          <p:nvPr/>
        </p:nvSpPr>
        <p:spPr>
          <a:xfrm>
            <a:off x="1066800" y="1951672"/>
            <a:ext cx="6934200" cy="1200329"/>
          </a:xfrm>
          <a:prstGeom prst="rect">
            <a:avLst/>
          </a:prstGeom>
        </p:spPr>
        <p:txBody>
          <a:bodyPr wrap="square">
            <a:spAutoFit/>
          </a:bodyPr>
          <a:lstStyle/>
          <a:p>
            <a:r>
              <a:rPr lang="en-US" dirty="0"/>
              <a:t>After passing out from the kiln, clinkers are cooled by mean of forced air. Clinker released the absorb heat and cool down to lower temperature. Released heat by clinker is reused by recirculating it back to the kiln. This too saves energy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177401"/>
            <a:ext cx="3362325" cy="3362325"/>
          </a:xfrm>
          <a:prstGeom prst="rect">
            <a:avLst/>
          </a:prstGeom>
        </p:spPr>
      </p:pic>
    </p:spTree>
    <p:extLst>
      <p:ext uri="{BB962C8B-B14F-4D97-AF65-F5344CB8AC3E}">
        <p14:creationId xmlns:p14="http://schemas.microsoft.com/office/powerpoint/2010/main" val="82417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47962" y="1295400"/>
            <a:ext cx="5848075" cy="646331"/>
          </a:xfrm>
          <a:prstGeom prst="rect">
            <a:avLst/>
          </a:prstGeom>
          <a:noFill/>
        </p:spPr>
        <p:txBody>
          <a:bodyPr wrap="none" lIns="91440" tIns="45720" rIns="91440" bIns="45720">
            <a:spAutoFit/>
          </a:bodyPr>
          <a:lstStyle/>
          <a:p>
            <a:pPr algn="ctr"/>
            <a:r>
              <a:rPr lang="en-US" sz="36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6.PACKING </a:t>
            </a:r>
            <a:r>
              <a:rPr lang="en-US" sz="36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AND SHIPPING</a:t>
            </a:r>
          </a:p>
        </p:txBody>
      </p:sp>
      <p:sp>
        <p:nvSpPr>
          <p:cNvPr id="8" name="Rectangle 7"/>
          <p:cNvSpPr/>
          <p:nvPr/>
        </p:nvSpPr>
        <p:spPr>
          <a:xfrm>
            <a:off x="1066800" y="2274838"/>
            <a:ext cx="7010400" cy="1754326"/>
          </a:xfrm>
          <a:prstGeom prst="rect">
            <a:avLst/>
          </a:prstGeom>
        </p:spPr>
        <p:txBody>
          <a:bodyPr wrap="square">
            <a:spAutoFit/>
          </a:bodyPr>
          <a:lstStyle/>
          <a:p>
            <a:r>
              <a:rPr lang="en-US" dirty="0"/>
              <a:t>Material is directly conveyed to the silos (silos are the large storage tanks of cement) from the grinding mills. Further, it is packed to about 20-40 kg bags. Only a small percent of cement is packed in the bags only for those customers whom need is very small. The remaining cement is shipped in bulk quantities by mean of trucks, rails or ships.</a:t>
            </a:r>
          </a:p>
        </p:txBody>
      </p:sp>
    </p:spTree>
    <p:extLst>
      <p:ext uri="{BB962C8B-B14F-4D97-AF65-F5344CB8AC3E}">
        <p14:creationId xmlns:p14="http://schemas.microsoft.com/office/powerpoint/2010/main" val="362522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7908" y="914400"/>
            <a:ext cx="7648184" cy="1077218"/>
          </a:xfrm>
          <a:prstGeom prst="rect">
            <a:avLst/>
          </a:prstGeom>
          <a:noFill/>
        </p:spPr>
        <p:txBody>
          <a:bodyPr wrap="none" lIns="91440" tIns="45720" rIns="91440" bIns="45720">
            <a:spAutoFit/>
          </a:bodyPr>
          <a:lstStyle/>
          <a:p>
            <a:pPr algn="ctr"/>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rPr>
              <a:t>POLYMER </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MANUFACTURING </a:t>
            </a:r>
            <a:r>
              <a:rPr lang="en-US"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PROCESS </a:t>
            </a:r>
          </a:p>
          <a:p>
            <a:pPr algn="ctr"/>
            <a:r>
              <a:rPr lang="en-US"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PHASES  IN INDUSTRIES</a:t>
            </a:r>
          </a:p>
        </p:txBody>
      </p:sp>
      <p:sp>
        <p:nvSpPr>
          <p:cNvPr id="7" name="Rectangle 6"/>
          <p:cNvSpPr/>
          <p:nvPr/>
        </p:nvSpPr>
        <p:spPr>
          <a:xfrm>
            <a:off x="699892" y="2012400"/>
            <a:ext cx="7696200" cy="4185761"/>
          </a:xfrm>
          <a:prstGeom prst="rect">
            <a:avLst/>
          </a:prstGeom>
        </p:spPr>
        <p:txBody>
          <a:bodyPr wrap="square">
            <a:spAutoFit/>
          </a:bodyPr>
          <a:lstStyle/>
          <a:p>
            <a:r>
              <a:rPr lang="en-US" sz="1400" dirty="0"/>
              <a:t>Overview of the various stages:</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Mixing</a:t>
            </a:r>
            <a:endParaRPr lang="en-US" sz="1400" dirty="0"/>
          </a:p>
          <a:p>
            <a:r>
              <a:rPr lang="en-US" sz="1400" dirty="0"/>
              <a:t>Addition of additives to alter physical, mechanical or aesthetic</a:t>
            </a:r>
          </a:p>
          <a:p>
            <a:r>
              <a:rPr lang="en-US" sz="1400" dirty="0"/>
              <a:t>properties of the finished product.</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Melting</a:t>
            </a:r>
            <a:endParaRPr lang="en-US" sz="1400" dirty="0"/>
          </a:p>
          <a:p>
            <a:r>
              <a:rPr lang="en-US" sz="1400" dirty="0"/>
              <a:t>Liquefy polymer and destroy memory of previous chain</a:t>
            </a:r>
          </a:p>
          <a:p>
            <a:r>
              <a:rPr lang="en-US" sz="1400" dirty="0"/>
              <a:t>configurations.</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Melt </a:t>
            </a:r>
            <a:r>
              <a:rPr lang="en-US" sz="1400" dirty="0"/>
              <a:t>flow</a:t>
            </a:r>
          </a:p>
          <a:p>
            <a:r>
              <a:rPr lang="en-US" sz="1400" dirty="0"/>
              <a:t>Flow and shaping of the liquid by mechanical processes</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Cross-linking</a:t>
            </a:r>
            <a:endParaRPr lang="en-US" sz="1400" dirty="0"/>
          </a:p>
          <a:p>
            <a:r>
              <a:rPr lang="en-US" sz="1400" dirty="0"/>
              <a:t>Formation of chemical cross-links to induce dimensional </a:t>
            </a:r>
            <a:r>
              <a:rPr lang="en-US" sz="1400" dirty="0" smtClean="0"/>
              <a:t>stability</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Cooling </a:t>
            </a:r>
            <a:r>
              <a:rPr lang="en-US" sz="1400" dirty="0"/>
              <a:t>and solidification</a:t>
            </a:r>
          </a:p>
          <a:p>
            <a:r>
              <a:rPr lang="en-US" sz="1400" dirty="0"/>
              <a:t>Transfer of heat away from polymer, </a:t>
            </a:r>
            <a:r>
              <a:rPr lang="en-US" sz="1400" dirty="0" smtClean="0"/>
              <a:t>crystallization </a:t>
            </a:r>
            <a:r>
              <a:rPr lang="en-US" sz="1400" dirty="0"/>
              <a:t>or glass</a:t>
            </a:r>
          </a:p>
          <a:p>
            <a:r>
              <a:rPr lang="en-US" sz="1400" dirty="0"/>
              <a:t>formation.</a:t>
            </a:r>
          </a:p>
        </p:txBody>
      </p:sp>
    </p:spTree>
    <p:extLst>
      <p:ext uri="{BB962C8B-B14F-4D97-AF65-F5344CB8AC3E}">
        <p14:creationId xmlns:p14="http://schemas.microsoft.com/office/powerpoint/2010/main" val="1349390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1062</Words>
  <Application>Microsoft Office PowerPoint</Application>
  <PresentationFormat>On-screen Show (4:3)</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GHORI</dc:creator>
  <cp:lastModifiedBy>GHORI</cp:lastModifiedBy>
  <cp:revision>6</cp:revision>
  <dcterms:created xsi:type="dcterms:W3CDTF">2006-08-16T00:00:00Z</dcterms:created>
  <dcterms:modified xsi:type="dcterms:W3CDTF">2019-03-24T16:31:41Z</dcterms:modified>
</cp:coreProperties>
</file>