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8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309" y="3962400"/>
            <a:ext cx="6400800" cy="1752600"/>
          </a:xfrm>
        </p:spPr>
        <p:txBody>
          <a:bodyPr>
            <a:normAutofit fontScale="85000" lnSpcReduction="2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0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Altamash</a:t>
            </a:r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Asif</a:t>
            </a:r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Ghori</a:t>
            </a:r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 </a:t>
            </a:r>
          </a:p>
          <a:p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and </a:t>
            </a:r>
          </a:p>
          <a:p>
            <a:r>
              <a:rPr lang="en-US" sz="40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Afnan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758" y="1981200"/>
            <a:ext cx="7696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Organic Presentation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59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9764" y="304800"/>
            <a:ext cx="4655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winterization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2090" y="1981200"/>
            <a:ext cx="49998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Example: Palm oil </a:t>
            </a:r>
            <a:endParaRPr lang="en-US" sz="4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9164" y="2967335"/>
            <a:ext cx="414568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Stearin  (solid fat)</a:t>
            </a:r>
            <a:endParaRPr lang="en-US" sz="32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And </a:t>
            </a:r>
            <a:r>
              <a:rPr lang="en-US" sz="32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olein</a:t>
            </a:r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(liquid oil)</a:t>
            </a:r>
          </a:p>
        </p:txBody>
      </p:sp>
    </p:spTree>
    <p:extLst>
      <p:ext uri="{BB962C8B-B14F-4D97-AF65-F5344CB8AC3E}">
        <p14:creationId xmlns:p14="http://schemas.microsoft.com/office/powerpoint/2010/main" val="2479810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6811" y="381000"/>
            <a:ext cx="4910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deodorization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64" y="2667000"/>
            <a:ext cx="675960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Bubbling of steam ( </a:t>
            </a:r>
            <a:r>
              <a:rPr lang="en-US" sz="32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sparging</a:t>
            </a:r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Charcoal</a:t>
            </a:r>
          </a:p>
        </p:txBody>
      </p:sp>
      <p:sp>
        <p:nvSpPr>
          <p:cNvPr id="3" name="Rectangle 2"/>
          <p:cNvSpPr/>
          <p:nvPr/>
        </p:nvSpPr>
        <p:spPr>
          <a:xfrm>
            <a:off x="2487645" y="5410200"/>
            <a:ext cx="4132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Purpose: odor  is removed </a:t>
            </a:r>
            <a:endParaRPr 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6811" y="4191000"/>
            <a:ext cx="43476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138 to 800 pa of vacuum</a:t>
            </a:r>
          </a:p>
          <a:p>
            <a:pPr algn="ctr"/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210 t0 275 degree centigrade</a:t>
            </a:r>
            <a:endParaRPr 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218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985" y="228600"/>
            <a:ext cx="5194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Hydrogenation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2846457"/>
            <a:ext cx="20112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Oil + H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</a:t>
            </a:r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06907" y="3204865"/>
            <a:ext cx="15240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0200" y="2855439"/>
            <a:ext cx="12273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fats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06626" y="3895182"/>
            <a:ext cx="61245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Catalyst : nickel</a:t>
            </a:r>
            <a:r>
              <a:rPr lang="en-US" sz="2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palladium or platinum </a:t>
            </a:r>
            <a:endParaRPr 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5024718"/>
            <a:ext cx="80901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Purpose: to convert oil into fat so it wont get oxidize</a:t>
            </a:r>
          </a:p>
          <a:p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Or its peroxide value not increase.</a:t>
            </a:r>
            <a:endParaRPr 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9822" y="1295400"/>
            <a:ext cx="53069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200 to 700 </a:t>
            </a:r>
            <a:r>
              <a:rPr lang="en-US" sz="2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kpa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gauge</a:t>
            </a:r>
          </a:p>
          <a:p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140 to 250 degree centigrade temperature</a:t>
            </a:r>
          </a:p>
          <a:p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190 is most common temperature </a:t>
            </a:r>
          </a:p>
          <a:p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Catalyst reacts at 150 degree centigrade</a:t>
            </a:r>
            <a:endParaRPr lang="en-US" sz="2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69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3352800" cy="3935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54106"/>
            <a:ext cx="2438400" cy="44599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6800" y="4316896"/>
            <a:ext cx="49043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Agitation: 75 to 150 rpm</a:t>
            </a:r>
          </a:p>
          <a:p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Cool at 20 degree centigrade</a:t>
            </a:r>
          </a:p>
          <a:p>
            <a:r>
              <a:rPr lang="en-US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Hydrogen pressure 40 to 60 psig</a:t>
            </a:r>
          </a:p>
          <a:p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Time 40 to 60 minutes</a:t>
            </a:r>
            <a:endParaRPr 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72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0424" y="2096125"/>
            <a:ext cx="450636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finished</a:t>
            </a:r>
            <a:endParaRPr lang="en-US" sz="8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74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96" y="1676400"/>
            <a:ext cx="3238500" cy="3238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817646"/>
            <a:ext cx="4029693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Glycerol </a:t>
            </a:r>
          </a:p>
          <a:p>
            <a:pPr algn="ctr"/>
            <a:r>
              <a:rPr lang="en-US" sz="2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+ </a:t>
            </a:r>
          </a:p>
          <a:p>
            <a:pPr algn="ctr"/>
            <a:r>
              <a:rPr lang="en-US" sz="2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Long chain fatty acids</a:t>
            </a:r>
            <a:endParaRPr lang="en-US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35727"/>
            <a:ext cx="3238500" cy="3238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10200" y="163919"/>
            <a:ext cx="3537314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Long chain fatty </a:t>
            </a:r>
          </a:p>
          <a:p>
            <a:pPr algn="ctr"/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acid ester</a:t>
            </a:r>
          </a:p>
          <a:p>
            <a:pPr algn="ctr"/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+</a:t>
            </a:r>
          </a:p>
          <a:p>
            <a:pPr algn="ctr"/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water</a:t>
            </a:r>
            <a:endParaRPr 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7514" y="4911436"/>
            <a:ext cx="56113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Oil manufacturing</a:t>
            </a:r>
            <a:endParaRPr lang="en-US" sz="4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47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0286" y="304800"/>
            <a:ext cx="72234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Method applied for </a:t>
            </a:r>
          </a:p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 extraction of Oil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0286" y="2967335"/>
            <a:ext cx="4310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1.Rendering</a:t>
            </a:r>
          </a:p>
          <a:p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2.Mechanical press</a:t>
            </a:r>
          </a:p>
          <a:p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3.Solvent Extraction</a:t>
            </a:r>
            <a:endParaRPr 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801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051" y="481681"/>
            <a:ext cx="882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NON-GLYCERIDIC CONSTITUENTS </a:t>
            </a:r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 OILS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6128664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Free Fatty acids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Partial Glycerides ( mono- or di- </a:t>
            </a:r>
            <a:r>
              <a:rPr lang="en-US" sz="2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glyerides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Phosphatides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Sterols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Hydro carbons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Pigments (gossypol, chlorophyll)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vitamins(carotene)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Sterols </a:t>
            </a:r>
            <a:r>
              <a:rPr lang="en-US" sz="20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glucosides</a:t>
            </a:r>
            <a:endParaRPr lang="en-US" sz="20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Protein fragments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Traces of pesticides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Heavy metals</a:t>
            </a:r>
            <a:endParaRPr lang="en-US" sz="2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3296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3952" y="515633"/>
            <a:ext cx="8169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Methods for the refining of oils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209800"/>
            <a:ext cx="796993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2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Two main refining routes are </a:t>
            </a:r>
            <a:endParaRPr lang="en-US" sz="2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alkaline </a:t>
            </a:r>
            <a:r>
              <a:rPr lang="en-US" sz="2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refining and </a:t>
            </a:r>
            <a:endParaRPr lang="en-US" sz="2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physical </a:t>
            </a:r>
            <a:r>
              <a:rPr lang="en-US" sz="2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refining (steam stripping, </a:t>
            </a:r>
            <a:endParaRPr lang="en-US" sz="2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 </a:t>
            </a:r>
            <a:r>
              <a:rPr lang="en-US" sz="2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distillative</a:t>
            </a:r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</a:t>
            </a:r>
            <a:r>
              <a:rPr lang="en-US" sz="2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neutralisation</a:t>
            </a:r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) </a:t>
            </a:r>
          </a:p>
          <a:p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 which </a:t>
            </a:r>
            <a:r>
              <a:rPr lang="en-US" sz="2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are used for removing the free fatty acids.</a:t>
            </a:r>
            <a:endParaRPr 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50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935" y="452735"/>
            <a:ext cx="8297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STEPS OF REFINING OF OILS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905000"/>
            <a:ext cx="421256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Degumming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Neutralization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Bleaching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Deodorizing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Winterizaton</a:t>
            </a:r>
            <a:endParaRPr lang="en-U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hydrogenation</a:t>
            </a:r>
            <a:endParaRPr 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9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228600"/>
            <a:ext cx="49792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7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Degumming</a:t>
            </a:r>
            <a:endParaRPr lang="en-US" sz="7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1752600"/>
            <a:ext cx="483452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Addition of water ( 2 to 3%) to</a:t>
            </a:r>
          </a:p>
          <a:p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precipitate out phosphatides</a:t>
            </a:r>
          </a:p>
          <a:p>
            <a:endParaRPr lang="en-US" sz="2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en-US" sz="2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Using an acid such as citric, malic </a:t>
            </a:r>
          </a:p>
          <a:p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or phosphoric acid and water</a:t>
            </a:r>
          </a:p>
          <a:p>
            <a:endParaRPr lang="en-US" sz="2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Using an acid and sodium hydroxide</a:t>
            </a:r>
            <a:endParaRPr lang="en-US" sz="2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5334000"/>
            <a:ext cx="66636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Purpose: to remove phosphatides contents.</a:t>
            </a:r>
            <a:endParaRPr 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8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2539" y="304798"/>
            <a:ext cx="67768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7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NEUTRALIZATION</a:t>
            </a:r>
            <a:endParaRPr lang="en-US" sz="7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8364" y="5181600"/>
            <a:ext cx="76721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Purpose: Treated with strong base to neutralize free fatty acids </a:t>
            </a:r>
          </a:p>
          <a:p>
            <a:pPr algn="ctr"/>
            <a:r>
              <a:rPr lang="en-US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and additional acid contents in it with partial glycerides.</a:t>
            </a:r>
            <a:endParaRPr lang="en-US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2133599"/>
            <a:ext cx="7623625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8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Naoh</a:t>
            </a:r>
            <a:r>
              <a:rPr lang="en-US" sz="2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or with phosphoric acid and </a:t>
            </a:r>
            <a:r>
              <a:rPr lang="en-US" sz="28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naoh</a:t>
            </a:r>
            <a:endParaRPr lang="en-US" sz="28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Koh</a:t>
            </a:r>
            <a:endParaRPr lang="en-US" sz="28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8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</a:t>
            </a:r>
            <a:r>
              <a:rPr lang="en-US" sz="2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(oh)2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Nh4oh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Lithium 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hydroxide etc….</a:t>
            </a:r>
            <a:endParaRPr lang="en-US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2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28600"/>
            <a:ext cx="46858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7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BLEACHING</a:t>
            </a:r>
            <a:endParaRPr lang="en-US" sz="7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2057400"/>
            <a:ext cx="387638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8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fUller’s</a:t>
            </a:r>
            <a:r>
              <a:rPr lang="en-US" sz="2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earth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800" b="1" cap="all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Bentonite</a:t>
            </a:r>
            <a:r>
              <a:rPr lang="en-US" sz="2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Clay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2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amorphous </a:t>
            </a:r>
            <a:r>
              <a:rPr 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silica</a:t>
            </a:r>
          </a:p>
          <a:p>
            <a:pPr marL="685800" indent="-685800" algn="ctr">
              <a:buFont typeface="Arial" pitchFamily="34" charset="0"/>
              <a:buChar char="•"/>
            </a:pP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0994" y="5181600"/>
            <a:ext cx="51187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Purpose: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sterols, Hydro carbons, pigments, </a:t>
            </a:r>
          </a:p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traces of pesticides and sterol </a:t>
            </a:r>
            <a:r>
              <a:rPr lang="en-US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glucosides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en-US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7172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178</TotalTime>
  <Words>332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Presentation</dc:title>
  <dc:creator>GHORI</dc:creator>
  <cp:lastModifiedBy>GHORI</cp:lastModifiedBy>
  <cp:revision>49</cp:revision>
  <dcterms:created xsi:type="dcterms:W3CDTF">2006-08-16T00:00:00Z</dcterms:created>
  <dcterms:modified xsi:type="dcterms:W3CDTF">2019-04-18T17:44:52Z</dcterms:modified>
</cp:coreProperties>
</file>