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71" autoAdjust="0"/>
  </p:normalViewPr>
  <p:slideViewPr>
    <p:cSldViewPr>
      <p:cViewPr varScale="1">
        <p:scale>
          <a:sx n="70" d="100"/>
          <a:sy n="70" d="100"/>
        </p:scale>
        <p:origin x="-51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6CF264-0DBA-4F1B-B811-2E05E7FC4274}" type="datetimeFigureOut">
              <a:rPr lang="en-US" smtClean="0"/>
              <a:t>10/9/2018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B2C4BF-FD87-4B32-A9E6-C359FFFE6A59}" type="slidenum">
              <a:rPr lang="en-US" smtClean="0"/>
              <a:t>‹#›</a:t>
            </a:fld>
            <a:endParaRPr lang="en-US" dirty="0"/>
          </a:p>
        </p:txBody>
      </p:sp>
    </p:spTree>
    <p:extLst>
      <p:ext uri="{BB962C8B-B14F-4D97-AF65-F5344CB8AC3E}">
        <p14:creationId xmlns:p14="http://schemas.microsoft.com/office/powerpoint/2010/main" val="4231695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21CD73-2C8B-4274-9D42-7E333B9D9CA2}" type="datetimeFigureOut">
              <a:rPr lang="en-US" smtClean="0"/>
              <a:t>10/9/2018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C84723-9F74-4A09-B7D7-4BEBD6B99D9A}" type="slidenum">
              <a:rPr lang="en-US" smtClean="0"/>
              <a:t>‹#›</a:t>
            </a:fld>
            <a:endParaRPr lang="en-US" dirty="0"/>
          </a:p>
        </p:txBody>
      </p:sp>
    </p:spTree>
    <p:extLst>
      <p:ext uri="{BB962C8B-B14F-4D97-AF65-F5344CB8AC3E}">
        <p14:creationId xmlns:p14="http://schemas.microsoft.com/office/powerpoint/2010/main" val="369801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21CD73-2C8B-4274-9D42-7E333B9D9CA2}" type="datetimeFigureOut">
              <a:rPr lang="en-US" smtClean="0"/>
              <a:t>10/9/2018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C84723-9F74-4A09-B7D7-4BEBD6B99D9A}" type="slidenum">
              <a:rPr lang="en-US" smtClean="0"/>
              <a:t>‹#›</a:t>
            </a:fld>
            <a:endParaRPr lang="en-US" dirty="0"/>
          </a:p>
        </p:txBody>
      </p:sp>
    </p:spTree>
    <p:extLst>
      <p:ext uri="{BB962C8B-B14F-4D97-AF65-F5344CB8AC3E}">
        <p14:creationId xmlns:p14="http://schemas.microsoft.com/office/powerpoint/2010/main" val="714798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21CD73-2C8B-4274-9D42-7E333B9D9CA2}" type="datetimeFigureOut">
              <a:rPr lang="en-US" smtClean="0"/>
              <a:t>10/9/2018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C84723-9F74-4A09-B7D7-4BEBD6B99D9A}" type="slidenum">
              <a:rPr lang="en-US" smtClean="0"/>
              <a:t>‹#›</a:t>
            </a:fld>
            <a:endParaRPr lang="en-US" dirty="0"/>
          </a:p>
        </p:txBody>
      </p:sp>
    </p:spTree>
    <p:extLst>
      <p:ext uri="{BB962C8B-B14F-4D97-AF65-F5344CB8AC3E}">
        <p14:creationId xmlns:p14="http://schemas.microsoft.com/office/powerpoint/2010/main" val="189109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21CD73-2C8B-4274-9D42-7E333B9D9CA2}" type="datetimeFigureOut">
              <a:rPr lang="en-US" smtClean="0"/>
              <a:t>10/9/2018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C84723-9F74-4A09-B7D7-4BEBD6B99D9A}" type="slidenum">
              <a:rPr lang="en-US" smtClean="0"/>
              <a:t>‹#›</a:t>
            </a:fld>
            <a:endParaRPr lang="en-US" dirty="0"/>
          </a:p>
        </p:txBody>
      </p:sp>
    </p:spTree>
    <p:extLst>
      <p:ext uri="{BB962C8B-B14F-4D97-AF65-F5344CB8AC3E}">
        <p14:creationId xmlns:p14="http://schemas.microsoft.com/office/powerpoint/2010/main" val="3527606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21CD73-2C8B-4274-9D42-7E333B9D9CA2}" type="datetimeFigureOut">
              <a:rPr lang="en-US" smtClean="0"/>
              <a:t>10/9/2018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C84723-9F74-4A09-B7D7-4BEBD6B99D9A}" type="slidenum">
              <a:rPr lang="en-US" smtClean="0"/>
              <a:t>‹#›</a:t>
            </a:fld>
            <a:endParaRPr lang="en-US" dirty="0"/>
          </a:p>
        </p:txBody>
      </p:sp>
    </p:spTree>
    <p:extLst>
      <p:ext uri="{BB962C8B-B14F-4D97-AF65-F5344CB8AC3E}">
        <p14:creationId xmlns:p14="http://schemas.microsoft.com/office/powerpoint/2010/main" val="2027172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21CD73-2C8B-4274-9D42-7E333B9D9CA2}" type="datetimeFigureOut">
              <a:rPr lang="en-US" smtClean="0"/>
              <a:t>10/9/2018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C84723-9F74-4A09-B7D7-4BEBD6B99D9A}" type="slidenum">
              <a:rPr lang="en-US" smtClean="0"/>
              <a:t>‹#›</a:t>
            </a:fld>
            <a:endParaRPr lang="en-US" dirty="0"/>
          </a:p>
        </p:txBody>
      </p:sp>
    </p:spTree>
    <p:extLst>
      <p:ext uri="{BB962C8B-B14F-4D97-AF65-F5344CB8AC3E}">
        <p14:creationId xmlns:p14="http://schemas.microsoft.com/office/powerpoint/2010/main" val="4281393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21CD73-2C8B-4274-9D42-7E333B9D9CA2}" type="datetimeFigureOut">
              <a:rPr lang="en-US" smtClean="0"/>
              <a:t>10/9/2018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0C84723-9F74-4A09-B7D7-4BEBD6B99D9A}" type="slidenum">
              <a:rPr lang="en-US" smtClean="0"/>
              <a:t>‹#›</a:t>
            </a:fld>
            <a:endParaRPr lang="en-US" dirty="0"/>
          </a:p>
        </p:txBody>
      </p:sp>
    </p:spTree>
    <p:extLst>
      <p:ext uri="{BB962C8B-B14F-4D97-AF65-F5344CB8AC3E}">
        <p14:creationId xmlns:p14="http://schemas.microsoft.com/office/powerpoint/2010/main" val="2074715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21CD73-2C8B-4274-9D42-7E333B9D9CA2}" type="datetimeFigureOut">
              <a:rPr lang="en-US" smtClean="0"/>
              <a:t>10/9/2018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0C84723-9F74-4A09-B7D7-4BEBD6B99D9A}" type="slidenum">
              <a:rPr lang="en-US" smtClean="0"/>
              <a:t>‹#›</a:t>
            </a:fld>
            <a:endParaRPr lang="en-US" dirty="0"/>
          </a:p>
        </p:txBody>
      </p:sp>
    </p:spTree>
    <p:extLst>
      <p:ext uri="{BB962C8B-B14F-4D97-AF65-F5344CB8AC3E}">
        <p14:creationId xmlns:p14="http://schemas.microsoft.com/office/powerpoint/2010/main" val="598094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21CD73-2C8B-4274-9D42-7E333B9D9CA2}" type="datetimeFigureOut">
              <a:rPr lang="en-US" smtClean="0"/>
              <a:t>10/9/2018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0C84723-9F74-4A09-B7D7-4BEBD6B99D9A}" type="slidenum">
              <a:rPr lang="en-US" smtClean="0"/>
              <a:t>‹#›</a:t>
            </a:fld>
            <a:endParaRPr lang="en-US" dirty="0"/>
          </a:p>
        </p:txBody>
      </p:sp>
    </p:spTree>
    <p:extLst>
      <p:ext uri="{BB962C8B-B14F-4D97-AF65-F5344CB8AC3E}">
        <p14:creationId xmlns:p14="http://schemas.microsoft.com/office/powerpoint/2010/main" val="2078448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21CD73-2C8B-4274-9D42-7E333B9D9CA2}" type="datetimeFigureOut">
              <a:rPr lang="en-US" smtClean="0"/>
              <a:t>10/9/2018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C84723-9F74-4A09-B7D7-4BEBD6B99D9A}" type="slidenum">
              <a:rPr lang="en-US" smtClean="0"/>
              <a:t>‹#›</a:t>
            </a:fld>
            <a:endParaRPr lang="en-US" dirty="0"/>
          </a:p>
        </p:txBody>
      </p:sp>
    </p:spTree>
    <p:extLst>
      <p:ext uri="{BB962C8B-B14F-4D97-AF65-F5344CB8AC3E}">
        <p14:creationId xmlns:p14="http://schemas.microsoft.com/office/powerpoint/2010/main" val="3660245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21CD73-2C8B-4274-9D42-7E333B9D9CA2}" type="datetimeFigureOut">
              <a:rPr lang="en-US" smtClean="0"/>
              <a:t>10/9/2018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C84723-9F74-4A09-B7D7-4BEBD6B99D9A}" type="slidenum">
              <a:rPr lang="en-US" smtClean="0"/>
              <a:t>‹#›</a:t>
            </a:fld>
            <a:endParaRPr lang="en-US" dirty="0"/>
          </a:p>
        </p:txBody>
      </p:sp>
    </p:spTree>
    <p:extLst>
      <p:ext uri="{BB962C8B-B14F-4D97-AF65-F5344CB8AC3E}">
        <p14:creationId xmlns:p14="http://schemas.microsoft.com/office/powerpoint/2010/main" val="840718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37000">
              <a:schemeClr val="accent1">
                <a:tint val="44500"/>
                <a:satMod val="160000"/>
                <a:lumMod val="92000"/>
                <a:alpha val="79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21CD73-2C8B-4274-9D42-7E333B9D9CA2}" type="datetimeFigureOut">
              <a:rPr lang="en-US" smtClean="0"/>
              <a:t>10/9/2018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C84723-9F74-4A09-B7D7-4BEBD6B99D9A}" type="slidenum">
              <a:rPr lang="en-US" smtClean="0"/>
              <a:t>‹#›</a:t>
            </a:fld>
            <a:endParaRPr lang="en-US" dirty="0"/>
          </a:p>
        </p:txBody>
      </p:sp>
    </p:spTree>
    <p:extLst>
      <p:ext uri="{BB962C8B-B14F-4D97-AF65-F5344CB8AC3E}">
        <p14:creationId xmlns:p14="http://schemas.microsoft.com/office/powerpoint/2010/main" val="20276174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48491" y="152400"/>
            <a:ext cx="4648200" cy="584775"/>
          </a:xfrm>
          <a:prstGeom prst="rect">
            <a:avLst/>
          </a:prstGeom>
          <a:noFill/>
        </p:spPr>
        <p:txBody>
          <a:bodyPr wrap="square" rtlCol="0">
            <a:spAutoFit/>
          </a:bodyPr>
          <a:lstStyle/>
          <a:p>
            <a:r>
              <a:rPr lang="en-US" sz="3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Black" pitchFamily="34" charset="0"/>
              </a:rPr>
              <a:t>Chapter</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Black" pitchFamily="34" charset="0"/>
              </a:rPr>
              <a:t> # 7</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Black" pitchFamily="34" charset="0"/>
            </a:endParaRPr>
          </a:p>
        </p:txBody>
      </p:sp>
      <p:sp>
        <p:nvSpPr>
          <p:cNvPr id="6" name="TextBox 5"/>
          <p:cNvSpPr txBox="1"/>
          <p:nvPr/>
        </p:nvSpPr>
        <p:spPr>
          <a:xfrm>
            <a:off x="2361705" y="578139"/>
            <a:ext cx="4115295" cy="2862322"/>
          </a:xfrm>
          <a:prstGeom prst="rect">
            <a:avLst/>
          </a:prstGeom>
          <a:noFill/>
        </p:spPr>
        <p:txBody>
          <a:bodyPr wrap="square" rtlCol="0">
            <a:spAutoFit/>
          </a:bodyPr>
          <a:lstStyle/>
          <a:p>
            <a:r>
              <a:rPr lang="en-US" sz="6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Sulfonation </a:t>
            </a:r>
          </a:p>
          <a:p>
            <a:r>
              <a:rPr lang="en-US" sz="6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sz="6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and</a:t>
            </a:r>
          </a:p>
          <a:p>
            <a:r>
              <a:rPr lang="en-US" sz="6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Sulfation</a:t>
            </a:r>
            <a:endParaRPr lang="en-US" sz="6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63199414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0218" y="226230"/>
            <a:ext cx="4495800" cy="646331"/>
          </a:xfrm>
          <a:prstGeom prst="rect">
            <a:avLst/>
          </a:prstGeom>
          <a:noFill/>
        </p:spPr>
        <p:txBody>
          <a:bodyPr wrap="square" rtlCol="0">
            <a:spAutoFit/>
          </a:bodyPr>
          <a:lstStyle/>
          <a:p>
            <a:r>
              <a:rPr lang="en-US" sz="3600" dirty="0" smtClean="0"/>
              <a:t>Chlorosulfonic acid:</a:t>
            </a:r>
            <a:endParaRPr lang="en-US" sz="3600" dirty="0"/>
          </a:p>
        </p:txBody>
      </p:sp>
      <p:sp>
        <p:nvSpPr>
          <p:cNvPr id="5" name="TextBox 4"/>
          <p:cNvSpPr txBox="1"/>
          <p:nvPr/>
        </p:nvSpPr>
        <p:spPr>
          <a:xfrm>
            <a:off x="360218" y="1066800"/>
            <a:ext cx="6878782" cy="2031325"/>
          </a:xfrm>
          <a:prstGeom prst="rect">
            <a:avLst/>
          </a:prstGeom>
          <a:noFill/>
        </p:spPr>
        <p:txBody>
          <a:bodyPr wrap="square" rtlCol="0">
            <a:spAutoFit/>
          </a:bodyPr>
          <a:lstStyle/>
          <a:p>
            <a:r>
              <a:rPr lang="en-US" dirty="0" smtClean="0"/>
              <a:t>Cl-HSO</a:t>
            </a:r>
            <a:r>
              <a:rPr lang="en-US" sz="1400" dirty="0" smtClean="0"/>
              <a:t>3</a:t>
            </a:r>
            <a:r>
              <a:rPr lang="en-US" dirty="0" smtClean="0"/>
              <a:t> is widely used to prepare alcohols sulfate,dyes and dye intermediates.</a:t>
            </a:r>
          </a:p>
          <a:p>
            <a:r>
              <a:rPr lang="en-US" dirty="0" smtClean="0"/>
              <a:t>Note that as the reaction moves to completion,HCl is released.This acid must be scrubbing or other wise scrubbed.Because HCl is  a corrosive substance if we are going to use this sulfonating agent so reactor must be made of stainless steel or line with steel to avoid corrosion.Moreover this agent is expensive source of SO</a:t>
            </a:r>
            <a:r>
              <a:rPr lang="en-US" sz="1400" dirty="0" smtClean="0"/>
              <a:t>3</a:t>
            </a:r>
            <a:r>
              <a:rPr lang="en-US" dirty="0" smtClean="0"/>
              <a:t>. </a:t>
            </a:r>
            <a:endParaRPr lang="en-US" dirty="0"/>
          </a:p>
        </p:txBody>
      </p:sp>
      <p:sp>
        <p:nvSpPr>
          <p:cNvPr id="6" name="TextBox 5"/>
          <p:cNvSpPr txBox="1"/>
          <p:nvPr/>
        </p:nvSpPr>
        <p:spPr>
          <a:xfrm>
            <a:off x="838200" y="4017818"/>
            <a:ext cx="6934200" cy="369332"/>
          </a:xfrm>
          <a:prstGeom prst="rect">
            <a:avLst/>
          </a:prstGeom>
          <a:noFill/>
        </p:spPr>
        <p:txBody>
          <a:bodyPr wrap="square" rtlCol="0">
            <a:spAutoFit/>
          </a:bodyPr>
          <a:lstStyle/>
          <a:p>
            <a:r>
              <a:rPr lang="en-US" dirty="0" smtClean="0"/>
              <a:t>H-O-S-Cl + CH</a:t>
            </a:r>
            <a:r>
              <a:rPr lang="en-US" sz="1400" dirty="0" smtClean="0"/>
              <a:t>3</a:t>
            </a:r>
            <a:r>
              <a:rPr lang="en-US" dirty="0" smtClean="0"/>
              <a:t>-(CH</a:t>
            </a:r>
            <a:r>
              <a:rPr lang="en-US" sz="1400" dirty="0" smtClean="0"/>
              <a:t>2</a:t>
            </a:r>
            <a:r>
              <a:rPr lang="en-US" dirty="0" smtClean="0"/>
              <a:t>)</a:t>
            </a:r>
            <a:r>
              <a:rPr lang="en-US" sz="1400" dirty="0" smtClean="0"/>
              <a:t>10</a:t>
            </a:r>
            <a:r>
              <a:rPr lang="en-US" dirty="0" smtClean="0"/>
              <a:t>-CH</a:t>
            </a:r>
            <a:r>
              <a:rPr lang="en-US" sz="1400" dirty="0" smtClean="0"/>
              <a:t>2</a:t>
            </a:r>
            <a:r>
              <a:rPr lang="en-US" dirty="0" smtClean="0"/>
              <a:t>-OH </a:t>
            </a:r>
            <a:endParaRPr lang="en-US" dirty="0"/>
          </a:p>
        </p:txBody>
      </p:sp>
      <p:sp>
        <p:nvSpPr>
          <p:cNvPr id="7" name="TextBox 6"/>
          <p:cNvSpPr txBox="1"/>
          <p:nvPr/>
        </p:nvSpPr>
        <p:spPr>
          <a:xfrm>
            <a:off x="1295400" y="3463820"/>
            <a:ext cx="1143000" cy="1477328"/>
          </a:xfrm>
          <a:prstGeom prst="rect">
            <a:avLst/>
          </a:prstGeom>
          <a:noFill/>
        </p:spPr>
        <p:txBody>
          <a:bodyPr wrap="square" rtlCol="0">
            <a:spAutoFit/>
          </a:bodyPr>
          <a:lstStyle/>
          <a:p>
            <a:r>
              <a:rPr lang="en-US" dirty="0" smtClean="0"/>
              <a:t>O</a:t>
            </a:r>
          </a:p>
          <a:p>
            <a:r>
              <a:rPr lang="en-US" dirty="0" smtClean="0"/>
              <a:t>II</a:t>
            </a:r>
          </a:p>
          <a:p>
            <a:endParaRPr lang="en-US" dirty="0"/>
          </a:p>
          <a:p>
            <a:r>
              <a:rPr lang="en-US" dirty="0" smtClean="0"/>
              <a:t>II</a:t>
            </a:r>
          </a:p>
          <a:p>
            <a:r>
              <a:rPr lang="en-US" dirty="0"/>
              <a:t>O</a:t>
            </a:r>
            <a:endParaRPr lang="en-US" dirty="0" smtClean="0"/>
          </a:p>
        </p:txBody>
      </p:sp>
      <p:cxnSp>
        <p:nvCxnSpPr>
          <p:cNvPr id="9" name="Straight Arrow Connector 8"/>
          <p:cNvCxnSpPr/>
          <p:nvPr/>
        </p:nvCxnSpPr>
        <p:spPr>
          <a:xfrm>
            <a:off x="3886200" y="4202484"/>
            <a:ext cx="1828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81200" y="4428898"/>
            <a:ext cx="1600200" cy="369332"/>
          </a:xfrm>
          <a:prstGeom prst="rect">
            <a:avLst/>
          </a:prstGeom>
          <a:noFill/>
        </p:spPr>
        <p:txBody>
          <a:bodyPr wrap="square" rtlCol="0">
            <a:spAutoFit/>
          </a:bodyPr>
          <a:lstStyle/>
          <a:p>
            <a:r>
              <a:rPr lang="en-US" dirty="0" smtClean="0"/>
              <a:t>Lauryl Alcohol</a:t>
            </a:r>
            <a:endParaRPr lang="en-US" dirty="0"/>
          </a:p>
        </p:txBody>
      </p:sp>
      <p:sp>
        <p:nvSpPr>
          <p:cNvPr id="11" name="TextBox 10"/>
          <p:cNvSpPr txBox="1"/>
          <p:nvPr/>
        </p:nvSpPr>
        <p:spPr>
          <a:xfrm>
            <a:off x="838200" y="5562600"/>
            <a:ext cx="4017818" cy="369332"/>
          </a:xfrm>
          <a:prstGeom prst="rect">
            <a:avLst/>
          </a:prstGeom>
          <a:noFill/>
        </p:spPr>
        <p:txBody>
          <a:bodyPr wrap="square" rtlCol="0">
            <a:spAutoFit/>
          </a:bodyPr>
          <a:lstStyle/>
          <a:p>
            <a:r>
              <a:rPr lang="en-US" dirty="0" smtClean="0"/>
              <a:t>CH</a:t>
            </a:r>
            <a:r>
              <a:rPr lang="en-US" sz="1400" dirty="0" smtClean="0"/>
              <a:t>3</a:t>
            </a:r>
            <a:r>
              <a:rPr lang="en-US" dirty="0" smtClean="0"/>
              <a:t>-(CH</a:t>
            </a:r>
            <a:r>
              <a:rPr lang="en-US" sz="1400" dirty="0" smtClean="0"/>
              <a:t>2</a:t>
            </a:r>
            <a:r>
              <a:rPr lang="en-US" dirty="0" smtClean="0"/>
              <a:t>)</a:t>
            </a:r>
            <a:r>
              <a:rPr lang="en-US" sz="1400" dirty="0" smtClean="0"/>
              <a:t>10</a:t>
            </a:r>
            <a:r>
              <a:rPr lang="en-US" dirty="0" smtClean="0"/>
              <a:t>-CH</a:t>
            </a:r>
            <a:r>
              <a:rPr lang="en-US" sz="1400" dirty="0" smtClean="0"/>
              <a:t>2</a:t>
            </a:r>
            <a:r>
              <a:rPr lang="en-US" dirty="0" smtClean="0"/>
              <a:t>-O-S-O-H+   +  HCL</a:t>
            </a:r>
            <a:endParaRPr lang="en-US" dirty="0"/>
          </a:p>
        </p:txBody>
      </p:sp>
      <p:sp>
        <p:nvSpPr>
          <p:cNvPr id="12" name="TextBox 11"/>
          <p:cNvSpPr txBox="1"/>
          <p:nvPr/>
        </p:nvSpPr>
        <p:spPr>
          <a:xfrm>
            <a:off x="2628900" y="5008602"/>
            <a:ext cx="1676400" cy="1477328"/>
          </a:xfrm>
          <a:prstGeom prst="rect">
            <a:avLst/>
          </a:prstGeom>
          <a:noFill/>
        </p:spPr>
        <p:txBody>
          <a:bodyPr wrap="square" rtlCol="0">
            <a:spAutoFit/>
          </a:bodyPr>
          <a:lstStyle/>
          <a:p>
            <a:r>
              <a:rPr lang="en-US" dirty="0" smtClean="0"/>
              <a:t>O</a:t>
            </a:r>
          </a:p>
          <a:p>
            <a:r>
              <a:rPr lang="en-US" dirty="0" smtClean="0"/>
              <a:t>II</a:t>
            </a:r>
          </a:p>
          <a:p>
            <a:endParaRPr lang="en-US" dirty="0"/>
          </a:p>
          <a:p>
            <a:r>
              <a:rPr lang="en-US" dirty="0" smtClean="0"/>
              <a:t>II</a:t>
            </a:r>
          </a:p>
          <a:p>
            <a:r>
              <a:rPr lang="en-US" dirty="0"/>
              <a:t>O</a:t>
            </a:r>
          </a:p>
        </p:txBody>
      </p:sp>
      <p:sp>
        <p:nvSpPr>
          <p:cNvPr id="13" name="TextBox 12"/>
          <p:cNvSpPr txBox="1"/>
          <p:nvPr/>
        </p:nvSpPr>
        <p:spPr>
          <a:xfrm>
            <a:off x="228600" y="6301264"/>
            <a:ext cx="2763982" cy="369332"/>
          </a:xfrm>
          <a:prstGeom prst="rect">
            <a:avLst/>
          </a:prstGeom>
          <a:noFill/>
        </p:spPr>
        <p:txBody>
          <a:bodyPr wrap="square" rtlCol="0">
            <a:spAutoFit/>
          </a:bodyPr>
          <a:lstStyle/>
          <a:p>
            <a:r>
              <a:rPr lang="en-US" dirty="0" smtClean="0"/>
              <a:t>Alkyl benzene sulfonic acid</a:t>
            </a:r>
            <a:endParaRPr lang="en-US" dirty="0"/>
          </a:p>
        </p:txBody>
      </p:sp>
    </p:spTree>
    <p:extLst>
      <p:ext uri="{BB962C8B-B14F-4D97-AF65-F5344CB8AC3E}">
        <p14:creationId xmlns:p14="http://schemas.microsoft.com/office/powerpoint/2010/main" val="40890289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down)">
                                      <p:cBhvr>
                                        <p:cTn id="39" dur="580">
                                          <p:stCondLst>
                                            <p:cond delay="0"/>
                                          </p:stCondLst>
                                        </p:cTn>
                                        <p:tgtEl>
                                          <p:spTgt spid="6"/>
                                        </p:tgtEl>
                                      </p:cBhvr>
                                    </p:animEffect>
                                    <p:anim calcmode="lin" valueType="num">
                                      <p:cBhvr>
                                        <p:cTn id="40"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45" dur="26">
                                          <p:stCondLst>
                                            <p:cond delay="650"/>
                                          </p:stCondLst>
                                        </p:cTn>
                                        <p:tgtEl>
                                          <p:spTgt spid="6"/>
                                        </p:tgtEl>
                                      </p:cBhvr>
                                      <p:to x="100000" y="60000"/>
                                    </p:animScale>
                                    <p:animScale>
                                      <p:cBhvr>
                                        <p:cTn id="46" dur="166" decel="50000">
                                          <p:stCondLst>
                                            <p:cond delay="676"/>
                                          </p:stCondLst>
                                        </p:cTn>
                                        <p:tgtEl>
                                          <p:spTgt spid="6"/>
                                        </p:tgtEl>
                                      </p:cBhvr>
                                      <p:to x="100000" y="100000"/>
                                    </p:animScale>
                                    <p:animScale>
                                      <p:cBhvr>
                                        <p:cTn id="47" dur="26">
                                          <p:stCondLst>
                                            <p:cond delay="1312"/>
                                          </p:stCondLst>
                                        </p:cTn>
                                        <p:tgtEl>
                                          <p:spTgt spid="6"/>
                                        </p:tgtEl>
                                      </p:cBhvr>
                                      <p:to x="100000" y="80000"/>
                                    </p:animScale>
                                    <p:animScale>
                                      <p:cBhvr>
                                        <p:cTn id="48" dur="166" decel="50000">
                                          <p:stCondLst>
                                            <p:cond delay="1338"/>
                                          </p:stCondLst>
                                        </p:cTn>
                                        <p:tgtEl>
                                          <p:spTgt spid="6"/>
                                        </p:tgtEl>
                                      </p:cBhvr>
                                      <p:to x="100000" y="100000"/>
                                    </p:animScale>
                                    <p:animScale>
                                      <p:cBhvr>
                                        <p:cTn id="49" dur="26">
                                          <p:stCondLst>
                                            <p:cond delay="1642"/>
                                          </p:stCondLst>
                                        </p:cTn>
                                        <p:tgtEl>
                                          <p:spTgt spid="6"/>
                                        </p:tgtEl>
                                      </p:cBhvr>
                                      <p:to x="100000" y="90000"/>
                                    </p:animScale>
                                    <p:animScale>
                                      <p:cBhvr>
                                        <p:cTn id="50" dur="166" decel="50000">
                                          <p:stCondLst>
                                            <p:cond delay="1668"/>
                                          </p:stCondLst>
                                        </p:cTn>
                                        <p:tgtEl>
                                          <p:spTgt spid="6"/>
                                        </p:tgtEl>
                                      </p:cBhvr>
                                      <p:to x="100000" y="100000"/>
                                    </p:animScale>
                                    <p:animScale>
                                      <p:cBhvr>
                                        <p:cTn id="51" dur="26">
                                          <p:stCondLst>
                                            <p:cond delay="1808"/>
                                          </p:stCondLst>
                                        </p:cTn>
                                        <p:tgtEl>
                                          <p:spTgt spid="6"/>
                                        </p:tgtEl>
                                      </p:cBhvr>
                                      <p:to x="100000" y="95000"/>
                                    </p:animScale>
                                    <p:animScale>
                                      <p:cBhvr>
                                        <p:cTn id="52" dur="166" decel="50000">
                                          <p:stCondLst>
                                            <p:cond delay="1834"/>
                                          </p:stCondLst>
                                        </p:cTn>
                                        <p:tgtEl>
                                          <p:spTgt spid="6"/>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wipe(down)">
                                      <p:cBhvr>
                                        <p:cTn id="55" dur="580">
                                          <p:stCondLst>
                                            <p:cond delay="0"/>
                                          </p:stCondLst>
                                        </p:cTn>
                                        <p:tgtEl>
                                          <p:spTgt spid="7"/>
                                        </p:tgtEl>
                                      </p:cBhvr>
                                    </p:animEffect>
                                    <p:anim calcmode="lin" valueType="num">
                                      <p:cBhvr>
                                        <p:cTn id="56"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61" dur="26">
                                          <p:stCondLst>
                                            <p:cond delay="650"/>
                                          </p:stCondLst>
                                        </p:cTn>
                                        <p:tgtEl>
                                          <p:spTgt spid="7"/>
                                        </p:tgtEl>
                                      </p:cBhvr>
                                      <p:to x="100000" y="60000"/>
                                    </p:animScale>
                                    <p:animScale>
                                      <p:cBhvr>
                                        <p:cTn id="62" dur="166" decel="50000">
                                          <p:stCondLst>
                                            <p:cond delay="676"/>
                                          </p:stCondLst>
                                        </p:cTn>
                                        <p:tgtEl>
                                          <p:spTgt spid="7"/>
                                        </p:tgtEl>
                                      </p:cBhvr>
                                      <p:to x="100000" y="100000"/>
                                    </p:animScale>
                                    <p:animScale>
                                      <p:cBhvr>
                                        <p:cTn id="63" dur="26">
                                          <p:stCondLst>
                                            <p:cond delay="1312"/>
                                          </p:stCondLst>
                                        </p:cTn>
                                        <p:tgtEl>
                                          <p:spTgt spid="7"/>
                                        </p:tgtEl>
                                      </p:cBhvr>
                                      <p:to x="100000" y="80000"/>
                                    </p:animScale>
                                    <p:animScale>
                                      <p:cBhvr>
                                        <p:cTn id="64" dur="166" decel="50000">
                                          <p:stCondLst>
                                            <p:cond delay="1338"/>
                                          </p:stCondLst>
                                        </p:cTn>
                                        <p:tgtEl>
                                          <p:spTgt spid="7"/>
                                        </p:tgtEl>
                                      </p:cBhvr>
                                      <p:to x="100000" y="100000"/>
                                    </p:animScale>
                                    <p:animScale>
                                      <p:cBhvr>
                                        <p:cTn id="65" dur="26">
                                          <p:stCondLst>
                                            <p:cond delay="1642"/>
                                          </p:stCondLst>
                                        </p:cTn>
                                        <p:tgtEl>
                                          <p:spTgt spid="7"/>
                                        </p:tgtEl>
                                      </p:cBhvr>
                                      <p:to x="100000" y="90000"/>
                                    </p:animScale>
                                    <p:animScale>
                                      <p:cBhvr>
                                        <p:cTn id="66" dur="166" decel="50000">
                                          <p:stCondLst>
                                            <p:cond delay="1668"/>
                                          </p:stCondLst>
                                        </p:cTn>
                                        <p:tgtEl>
                                          <p:spTgt spid="7"/>
                                        </p:tgtEl>
                                      </p:cBhvr>
                                      <p:to x="100000" y="100000"/>
                                    </p:animScale>
                                    <p:animScale>
                                      <p:cBhvr>
                                        <p:cTn id="67" dur="26">
                                          <p:stCondLst>
                                            <p:cond delay="1808"/>
                                          </p:stCondLst>
                                        </p:cTn>
                                        <p:tgtEl>
                                          <p:spTgt spid="7"/>
                                        </p:tgtEl>
                                      </p:cBhvr>
                                      <p:to x="100000" y="95000"/>
                                    </p:animScale>
                                    <p:animScale>
                                      <p:cBhvr>
                                        <p:cTn id="68" dur="166" decel="50000">
                                          <p:stCondLst>
                                            <p:cond delay="1834"/>
                                          </p:stCondLst>
                                        </p:cTn>
                                        <p:tgtEl>
                                          <p:spTgt spid="7"/>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wipe(down)">
                                      <p:cBhvr>
                                        <p:cTn id="71" dur="580">
                                          <p:stCondLst>
                                            <p:cond delay="0"/>
                                          </p:stCondLst>
                                        </p:cTn>
                                        <p:tgtEl>
                                          <p:spTgt spid="9"/>
                                        </p:tgtEl>
                                      </p:cBhvr>
                                    </p:animEffect>
                                    <p:anim calcmode="lin" valueType="num">
                                      <p:cBhvr>
                                        <p:cTn id="72"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77" dur="26">
                                          <p:stCondLst>
                                            <p:cond delay="650"/>
                                          </p:stCondLst>
                                        </p:cTn>
                                        <p:tgtEl>
                                          <p:spTgt spid="9"/>
                                        </p:tgtEl>
                                      </p:cBhvr>
                                      <p:to x="100000" y="60000"/>
                                    </p:animScale>
                                    <p:animScale>
                                      <p:cBhvr>
                                        <p:cTn id="78" dur="166" decel="50000">
                                          <p:stCondLst>
                                            <p:cond delay="676"/>
                                          </p:stCondLst>
                                        </p:cTn>
                                        <p:tgtEl>
                                          <p:spTgt spid="9"/>
                                        </p:tgtEl>
                                      </p:cBhvr>
                                      <p:to x="100000" y="100000"/>
                                    </p:animScale>
                                    <p:animScale>
                                      <p:cBhvr>
                                        <p:cTn id="79" dur="26">
                                          <p:stCondLst>
                                            <p:cond delay="1312"/>
                                          </p:stCondLst>
                                        </p:cTn>
                                        <p:tgtEl>
                                          <p:spTgt spid="9"/>
                                        </p:tgtEl>
                                      </p:cBhvr>
                                      <p:to x="100000" y="80000"/>
                                    </p:animScale>
                                    <p:animScale>
                                      <p:cBhvr>
                                        <p:cTn id="80" dur="166" decel="50000">
                                          <p:stCondLst>
                                            <p:cond delay="1338"/>
                                          </p:stCondLst>
                                        </p:cTn>
                                        <p:tgtEl>
                                          <p:spTgt spid="9"/>
                                        </p:tgtEl>
                                      </p:cBhvr>
                                      <p:to x="100000" y="100000"/>
                                    </p:animScale>
                                    <p:animScale>
                                      <p:cBhvr>
                                        <p:cTn id="81" dur="26">
                                          <p:stCondLst>
                                            <p:cond delay="1642"/>
                                          </p:stCondLst>
                                        </p:cTn>
                                        <p:tgtEl>
                                          <p:spTgt spid="9"/>
                                        </p:tgtEl>
                                      </p:cBhvr>
                                      <p:to x="100000" y="90000"/>
                                    </p:animScale>
                                    <p:animScale>
                                      <p:cBhvr>
                                        <p:cTn id="82" dur="166" decel="50000">
                                          <p:stCondLst>
                                            <p:cond delay="1668"/>
                                          </p:stCondLst>
                                        </p:cTn>
                                        <p:tgtEl>
                                          <p:spTgt spid="9"/>
                                        </p:tgtEl>
                                      </p:cBhvr>
                                      <p:to x="100000" y="100000"/>
                                    </p:animScale>
                                    <p:animScale>
                                      <p:cBhvr>
                                        <p:cTn id="83" dur="26">
                                          <p:stCondLst>
                                            <p:cond delay="1808"/>
                                          </p:stCondLst>
                                        </p:cTn>
                                        <p:tgtEl>
                                          <p:spTgt spid="9"/>
                                        </p:tgtEl>
                                      </p:cBhvr>
                                      <p:to x="100000" y="95000"/>
                                    </p:animScale>
                                    <p:animScale>
                                      <p:cBhvr>
                                        <p:cTn id="84" dur="166" decel="50000">
                                          <p:stCondLst>
                                            <p:cond delay="1834"/>
                                          </p:stCondLst>
                                        </p:cTn>
                                        <p:tgtEl>
                                          <p:spTgt spid="9"/>
                                        </p:tgtEl>
                                      </p:cBhvr>
                                      <p:to x="100000" y="100000"/>
                                    </p:animScale>
                                  </p:childTnLst>
                                </p:cTn>
                              </p:par>
                              <p:par>
                                <p:cTn id="85" presetID="26" presetClass="entr" presetSubtype="0" fill="hold" grpId="0" nodeType="withEffect">
                                  <p:stCondLst>
                                    <p:cond delay="0"/>
                                  </p:stCondLst>
                                  <p:childTnLst>
                                    <p:set>
                                      <p:cBhvr>
                                        <p:cTn id="86" dur="1" fill="hold">
                                          <p:stCondLst>
                                            <p:cond delay="0"/>
                                          </p:stCondLst>
                                        </p:cTn>
                                        <p:tgtEl>
                                          <p:spTgt spid="10"/>
                                        </p:tgtEl>
                                        <p:attrNameLst>
                                          <p:attrName>style.visibility</p:attrName>
                                        </p:attrNameLst>
                                      </p:cBhvr>
                                      <p:to>
                                        <p:strVal val="visible"/>
                                      </p:to>
                                    </p:set>
                                    <p:animEffect transition="in" filter="wipe(down)">
                                      <p:cBhvr>
                                        <p:cTn id="87" dur="580">
                                          <p:stCondLst>
                                            <p:cond delay="0"/>
                                          </p:stCondLst>
                                        </p:cTn>
                                        <p:tgtEl>
                                          <p:spTgt spid="10"/>
                                        </p:tgtEl>
                                      </p:cBhvr>
                                    </p:animEffect>
                                    <p:anim calcmode="lin" valueType="num">
                                      <p:cBhvr>
                                        <p:cTn id="8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93" dur="26">
                                          <p:stCondLst>
                                            <p:cond delay="650"/>
                                          </p:stCondLst>
                                        </p:cTn>
                                        <p:tgtEl>
                                          <p:spTgt spid="10"/>
                                        </p:tgtEl>
                                      </p:cBhvr>
                                      <p:to x="100000" y="60000"/>
                                    </p:animScale>
                                    <p:animScale>
                                      <p:cBhvr>
                                        <p:cTn id="94" dur="166" decel="50000">
                                          <p:stCondLst>
                                            <p:cond delay="676"/>
                                          </p:stCondLst>
                                        </p:cTn>
                                        <p:tgtEl>
                                          <p:spTgt spid="10"/>
                                        </p:tgtEl>
                                      </p:cBhvr>
                                      <p:to x="100000" y="100000"/>
                                    </p:animScale>
                                    <p:animScale>
                                      <p:cBhvr>
                                        <p:cTn id="95" dur="26">
                                          <p:stCondLst>
                                            <p:cond delay="1312"/>
                                          </p:stCondLst>
                                        </p:cTn>
                                        <p:tgtEl>
                                          <p:spTgt spid="10"/>
                                        </p:tgtEl>
                                      </p:cBhvr>
                                      <p:to x="100000" y="80000"/>
                                    </p:animScale>
                                    <p:animScale>
                                      <p:cBhvr>
                                        <p:cTn id="96" dur="166" decel="50000">
                                          <p:stCondLst>
                                            <p:cond delay="1338"/>
                                          </p:stCondLst>
                                        </p:cTn>
                                        <p:tgtEl>
                                          <p:spTgt spid="10"/>
                                        </p:tgtEl>
                                      </p:cBhvr>
                                      <p:to x="100000" y="100000"/>
                                    </p:animScale>
                                    <p:animScale>
                                      <p:cBhvr>
                                        <p:cTn id="97" dur="26">
                                          <p:stCondLst>
                                            <p:cond delay="1642"/>
                                          </p:stCondLst>
                                        </p:cTn>
                                        <p:tgtEl>
                                          <p:spTgt spid="10"/>
                                        </p:tgtEl>
                                      </p:cBhvr>
                                      <p:to x="100000" y="90000"/>
                                    </p:animScale>
                                    <p:animScale>
                                      <p:cBhvr>
                                        <p:cTn id="98" dur="166" decel="50000">
                                          <p:stCondLst>
                                            <p:cond delay="1668"/>
                                          </p:stCondLst>
                                        </p:cTn>
                                        <p:tgtEl>
                                          <p:spTgt spid="10"/>
                                        </p:tgtEl>
                                      </p:cBhvr>
                                      <p:to x="100000" y="100000"/>
                                    </p:animScale>
                                    <p:animScale>
                                      <p:cBhvr>
                                        <p:cTn id="99" dur="26">
                                          <p:stCondLst>
                                            <p:cond delay="1808"/>
                                          </p:stCondLst>
                                        </p:cTn>
                                        <p:tgtEl>
                                          <p:spTgt spid="10"/>
                                        </p:tgtEl>
                                      </p:cBhvr>
                                      <p:to x="100000" y="95000"/>
                                    </p:animScale>
                                    <p:animScale>
                                      <p:cBhvr>
                                        <p:cTn id="100" dur="166" decel="50000">
                                          <p:stCondLst>
                                            <p:cond delay="1834"/>
                                          </p:stCondLst>
                                        </p:cTn>
                                        <p:tgtEl>
                                          <p:spTgt spid="10"/>
                                        </p:tgtEl>
                                      </p:cBhvr>
                                      <p:to x="100000" y="100000"/>
                                    </p:animScale>
                                  </p:childTnLst>
                                </p:cTn>
                              </p:par>
                              <p:par>
                                <p:cTn id="101" presetID="26" presetClass="entr" presetSubtype="0" fill="hold" grpId="0" nodeType="withEffect">
                                  <p:stCondLst>
                                    <p:cond delay="0"/>
                                  </p:stCondLst>
                                  <p:childTnLst>
                                    <p:set>
                                      <p:cBhvr>
                                        <p:cTn id="102" dur="1" fill="hold">
                                          <p:stCondLst>
                                            <p:cond delay="0"/>
                                          </p:stCondLst>
                                        </p:cTn>
                                        <p:tgtEl>
                                          <p:spTgt spid="11"/>
                                        </p:tgtEl>
                                        <p:attrNameLst>
                                          <p:attrName>style.visibility</p:attrName>
                                        </p:attrNameLst>
                                      </p:cBhvr>
                                      <p:to>
                                        <p:strVal val="visible"/>
                                      </p:to>
                                    </p:set>
                                    <p:animEffect transition="in" filter="wipe(down)">
                                      <p:cBhvr>
                                        <p:cTn id="103" dur="580">
                                          <p:stCondLst>
                                            <p:cond delay="0"/>
                                          </p:stCondLst>
                                        </p:cTn>
                                        <p:tgtEl>
                                          <p:spTgt spid="11"/>
                                        </p:tgtEl>
                                      </p:cBhvr>
                                    </p:animEffect>
                                    <p:anim calcmode="lin" valueType="num">
                                      <p:cBhvr>
                                        <p:cTn id="104"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09" dur="26">
                                          <p:stCondLst>
                                            <p:cond delay="650"/>
                                          </p:stCondLst>
                                        </p:cTn>
                                        <p:tgtEl>
                                          <p:spTgt spid="11"/>
                                        </p:tgtEl>
                                      </p:cBhvr>
                                      <p:to x="100000" y="60000"/>
                                    </p:animScale>
                                    <p:animScale>
                                      <p:cBhvr>
                                        <p:cTn id="110" dur="166" decel="50000">
                                          <p:stCondLst>
                                            <p:cond delay="676"/>
                                          </p:stCondLst>
                                        </p:cTn>
                                        <p:tgtEl>
                                          <p:spTgt spid="11"/>
                                        </p:tgtEl>
                                      </p:cBhvr>
                                      <p:to x="100000" y="100000"/>
                                    </p:animScale>
                                    <p:animScale>
                                      <p:cBhvr>
                                        <p:cTn id="111" dur="26">
                                          <p:stCondLst>
                                            <p:cond delay="1312"/>
                                          </p:stCondLst>
                                        </p:cTn>
                                        <p:tgtEl>
                                          <p:spTgt spid="11"/>
                                        </p:tgtEl>
                                      </p:cBhvr>
                                      <p:to x="100000" y="80000"/>
                                    </p:animScale>
                                    <p:animScale>
                                      <p:cBhvr>
                                        <p:cTn id="112" dur="166" decel="50000">
                                          <p:stCondLst>
                                            <p:cond delay="1338"/>
                                          </p:stCondLst>
                                        </p:cTn>
                                        <p:tgtEl>
                                          <p:spTgt spid="11"/>
                                        </p:tgtEl>
                                      </p:cBhvr>
                                      <p:to x="100000" y="100000"/>
                                    </p:animScale>
                                    <p:animScale>
                                      <p:cBhvr>
                                        <p:cTn id="113" dur="26">
                                          <p:stCondLst>
                                            <p:cond delay="1642"/>
                                          </p:stCondLst>
                                        </p:cTn>
                                        <p:tgtEl>
                                          <p:spTgt spid="11"/>
                                        </p:tgtEl>
                                      </p:cBhvr>
                                      <p:to x="100000" y="90000"/>
                                    </p:animScale>
                                    <p:animScale>
                                      <p:cBhvr>
                                        <p:cTn id="114" dur="166" decel="50000">
                                          <p:stCondLst>
                                            <p:cond delay="1668"/>
                                          </p:stCondLst>
                                        </p:cTn>
                                        <p:tgtEl>
                                          <p:spTgt spid="11"/>
                                        </p:tgtEl>
                                      </p:cBhvr>
                                      <p:to x="100000" y="100000"/>
                                    </p:animScale>
                                    <p:animScale>
                                      <p:cBhvr>
                                        <p:cTn id="115" dur="26">
                                          <p:stCondLst>
                                            <p:cond delay="1808"/>
                                          </p:stCondLst>
                                        </p:cTn>
                                        <p:tgtEl>
                                          <p:spTgt spid="11"/>
                                        </p:tgtEl>
                                      </p:cBhvr>
                                      <p:to x="100000" y="95000"/>
                                    </p:animScale>
                                    <p:animScale>
                                      <p:cBhvr>
                                        <p:cTn id="116" dur="166" decel="50000">
                                          <p:stCondLst>
                                            <p:cond delay="1834"/>
                                          </p:stCondLst>
                                        </p:cTn>
                                        <p:tgtEl>
                                          <p:spTgt spid="11"/>
                                        </p:tgtEl>
                                      </p:cBhvr>
                                      <p:to x="100000" y="100000"/>
                                    </p:animScale>
                                  </p:childTnLst>
                                </p:cTn>
                              </p:par>
                              <p:par>
                                <p:cTn id="117" presetID="26" presetClass="entr" presetSubtype="0" fill="hold" grpId="0" nodeType="withEffect">
                                  <p:stCondLst>
                                    <p:cond delay="0"/>
                                  </p:stCondLst>
                                  <p:childTnLst>
                                    <p:set>
                                      <p:cBhvr>
                                        <p:cTn id="118" dur="1" fill="hold">
                                          <p:stCondLst>
                                            <p:cond delay="0"/>
                                          </p:stCondLst>
                                        </p:cTn>
                                        <p:tgtEl>
                                          <p:spTgt spid="12"/>
                                        </p:tgtEl>
                                        <p:attrNameLst>
                                          <p:attrName>style.visibility</p:attrName>
                                        </p:attrNameLst>
                                      </p:cBhvr>
                                      <p:to>
                                        <p:strVal val="visible"/>
                                      </p:to>
                                    </p:set>
                                    <p:animEffect transition="in" filter="wipe(down)">
                                      <p:cBhvr>
                                        <p:cTn id="119" dur="580">
                                          <p:stCondLst>
                                            <p:cond delay="0"/>
                                          </p:stCondLst>
                                        </p:cTn>
                                        <p:tgtEl>
                                          <p:spTgt spid="12"/>
                                        </p:tgtEl>
                                      </p:cBhvr>
                                    </p:animEffect>
                                    <p:anim calcmode="lin" valueType="num">
                                      <p:cBhvr>
                                        <p:cTn id="120"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25" dur="26">
                                          <p:stCondLst>
                                            <p:cond delay="650"/>
                                          </p:stCondLst>
                                        </p:cTn>
                                        <p:tgtEl>
                                          <p:spTgt spid="12"/>
                                        </p:tgtEl>
                                      </p:cBhvr>
                                      <p:to x="100000" y="60000"/>
                                    </p:animScale>
                                    <p:animScale>
                                      <p:cBhvr>
                                        <p:cTn id="126" dur="166" decel="50000">
                                          <p:stCondLst>
                                            <p:cond delay="676"/>
                                          </p:stCondLst>
                                        </p:cTn>
                                        <p:tgtEl>
                                          <p:spTgt spid="12"/>
                                        </p:tgtEl>
                                      </p:cBhvr>
                                      <p:to x="100000" y="100000"/>
                                    </p:animScale>
                                    <p:animScale>
                                      <p:cBhvr>
                                        <p:cTn id="127" dur="26">
                                          <p:stCondLst>
                                            <p:cond delay="1312"/>
                                          </p:stCondLst>
                                        </p:cTn>
                                        <p:tgtEl>
                                          <p:spTgt spid="12"/>
                                        </p:tgtEl>
                                      </p:cBhvr>
                                      <p:to x="100000" y="80000"/>
                                    </p:animScale>
                                    <p:animScale>
                                      <p:cBhvr>
                                        <p:cTn id="128" dur="166" decel="50000">
                                          <p:stCondLst>
                                            <p:cond delay="1338"/>
                                          </p:stCondLst>
                                        </p:cTn>
                                        <p:tgtEl>
                                          <p:spTgt spid="12"/>
                                        </p:tgtEl>
                                      </p:cBhvr>
                                      <p:to x="100000" y="100000"/>
                                    </p:animScale>
                                    <p:animScale>
                                      <p:cBhvr>
                                        <p:cTn id="129" dur="26">
                                          <p:stCondLst>
                                            <p:cond delay="1642"/>
                                          </p:stCondLst>
                                        </p:cTn>
                                        <p:tgtEl>
                                          <p:spTgt spid="12"/>
                                        </p:tgtEl>
                                      </p:cBhvr>
                                      <p:to x="100000" y="90000"/>
                                    </p:animScale>
                                    <p:animScale>
                                      <p:cBhvr>
                                        <p:cTn id="130" dur="166" decel="50000">
                                          <p:stCondLst>
                                            <p:cond delay="1668"/>
                                          </p:stCondLst>
                                        </p:cTn>
                                        <p:tgtEl>
                                          <p:spTgt spid="12"/>
                                        </p:tgtEl>
                                      </p:cBhvr>
                                      <p:to x="100000" y="100000"/>
                                    </p:animScale>
                                    <p:animScale>
                                      <p:cBhvr>
                                        <p:cTn id="131" dur="26">
                                          <p:stCondLst>
                                            <p:cond delay="1808"/>
                                          </p:stCondLst>
                                        </p:cTn>
                                        <p:tgtEl>
                                          <p:spTgt spid="12"/>
                                        </p:tgtEl>
                                      </p:cBhvr>
                                      <p:to x="100000" y="95000"/>
                                    </p:animScale>
                                    <p:animScale>
                                      <p:cBhvr>
                                        <p:cTn id="132" dur="166" decel="50000">
                                          <p:stCondLst>
                                            <p:cond delay="1834"/>
                                          </p:stCondLst>
                                        </p:cTn>
                                        <p:tgtEl>
                                          <p:spTgt spid="12"/>
                                        </p:tgtEl>
                                      </p:cBhvr>
                                      <p:to x="100000" y="100000"/>
                                    </p:animScale>
                                  </p:childTnLst>
                                </p:cTn>
                              </p:par>
                              <p:par>
                                <p:cTn id="133" presetID="26" presetClass="entr" presetSubtype="0" fill="hold" grpId="0" nodeType="withEffect">
                                  <p:stCondLst>
                                    <p:cond delay="0"/>
                                  </p:stCondLst>
                                  <p:childTnLst>
                                    <p:set>
                                      <p:cBhvr>
                                        <p:cTn id="134" dur="1" fill="hold">
                                          <p:stCondLst>
                                            <p:cond delay="0"/>
                                          </p:stCondLst>
                                        </p:cTn>
                                        <p:tgtEl>
                                          <p:spTgt spid="13"/>
                                        </p:tgtEl>
                                        <p:attrNameLst>
                                          <p:attrName>style.visibility</p:attrName>
                                        </p:attrNameLst>
                                      </p:cBhvr>
                                      <p:to>
                                        <p:strVal val="visible"/>
                                      </p:to>
                                    </p:set>
                                    <p:animEffect transition="in" filter="wipe(down)">
                                      <p:cBhvr>
                                        <p:cTn id="135" dur="580">
                                          <p:stCondLst>
                                            <p:cond delay="0"/>
                                          </p:stCondLst>
                                        </p:cTn>
                                        <p:tgtEl>
                                          <p:spTgt spid="13"/>
                                        </p:tgtEl>
                                      </p:cBhvr>
                                    </p:animEffect>
                                    <p:anim calcmode="lin" valueType="num">
                                      <p:cBhvr>
                                        <p:cTn id="136"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41" dur="26">
                                          <p:stCondLst>
                                            <p:cond delay="650"/>
                                          </p:stCondLst>
                                        </p:cTn>
                                        <p:tgtEl>
                                          <p:spTgt spid="13"/>
                                        </p:tgtEl>
                                      </p:cBhvr>
                                      <p:to x="100000" y="60000"/>
                                    </p:animScale>
                                    <p:animScale>
                                      <p:cBhvr>
                                        <p:cTn id="142" dur="166" decel="50000">
                                          <p:stCondLst>
                                            <p:cond delay="676"/>
                                          </p:stCondLst>
                                        </p:cTn>
                                        <p:tgtEl>
                                          <p:spTgt spid="13"/>
                                        </p:tgtEl>
                                      </p:cBhvr>
                                      <p:to x="100000" y="100000"/>
                                    </p:animScale>
                                    <p:animScale>
                                      <p:cBhvr>
                                        <p:cTn id="143" dur="26">
                                          <p:stCondLst>
                                            <p:cond delay="1312"/>
                                          </p:stCondLst>
                                        </p:cTn>
                                        <p:tgtEl>
                                          <p:spTgt spid="13"/>
                                        </p:tgtEl>
                                      </p:cBhvr>
                                      <p:to x="100000" y="80000"/>
                                    </p:animScale>
                                    <p:animScale>
                                      <p:cBhvr>
                                        <p:cTn id="144" dur="166" decel="50000">
                                          <p:stCondLst>
                                            <p:cond delay="1338"/>
                                          </p:stCondLst>
                                        </p:cTn>
                                        <p:tgtEl>
                                          <p:spTgt spid="13"/>
                                        </p:tgtEl>
                                      </p:cBhvr>
                                      <p:to x="100000" y="100000"/>
                                    </p:animScale>
                                    <p:animScale>
                                      <p:cBhvr>
                                        <p:cTn id="145" dur="26">
                                          <p:stCondLst>
                                            <p:cond delay="1642"/>
                                          </p:stCondLst>
                                        </p:cTn>
                                        <p:tgtEl>
                                          <p:spTgt spid="13"/>
                                        </p:tgtEl>
                                      </p:cBhvr>
                                      <p:to x="100000" y="90000"/>
                                    </p:animScale>
                                    <p:animScale>
                                      <p:cBhvr>
                                        <p:cTn id="146" dur="166" decel="50000">
                                          <p:stCondLst>
                                            <p:cond delay="1668"/>
                                          </p:stCondLst>
                                        </p:cTn>
                                        <p:tgtEl>
                                          <p:spTgt spid="13"/>
                                        </p:tgtEl>
                                      </p:cBhvr>
                                      <p:to x="100000" y="100000"/>
                                    </p:animScale>
                                    <p:animScale>
                                      <p:cBhvr>
                                        <p:cTn id="147" dur="26">
                                          <p:stCondLst>
                                            <p:cond delay="1808"/>
                                          </p:stCondLst>
                                        </p:cTn>
                                        <p:tgtEl>
                                          <p:spTgt spid="13"/>
                                        </p:tgtEl>
                                      </p:cBhvr>
                                      <p:to x="100000" y="95000"/>
                                    </p:animScale>
                                    <p:animScale>
                                      <p:cBhvr>
                                        <p:cTn id="148"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10" grpId="0"/>
      <p:bldP spid="11" grpId="0"/>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43480"/>
            <a:ext cx="8610600" cy="584775"/>
          </a:xfrm>
          <a:prstGeom prst="rect">
            <a:avLst/>
          </a:prstGeom>
          <a:noFill/>
        </p:spPr>
        <p:txBody>
          <a:bodyPr wrap="square" rtlCol="0">
            <a:spAutoFit/>
          </a:bodyPr>
          <a:lstStyle/>
          <a:p>
            <a:r>
              <a:rPr lang="en-US" sz="3200" dirty="0" smtClean="0"/>
              <a:t>Sulfur Trioxide adducts from Organic compound</a:t>
            </a:r>
            <a:r>
              <a:rPr lang="en-US" sz="3200" dirty="0"/>
              <a:t>:</a:t>
            </a:r>
          </a:p>
        </p:txBody>
      </p:sp>
      <p:sp>
        <p:nvSpPr>
          <p:cNvPr id="5" name="TextBox 4"/>
          <p:cNvSpPr txBox="1"/>
          <p:nvPr/>
        </p:nvSpPr>
        <p:spPr>
          <a:xfrm>
            <a:off x="228600" y="1143000"/>
            <a:ext cx="5334000" cy="369332"/>
          </a:xfrm>
          <a:prstGeom prst="rect">
            <a:avLst/>
          </a:prstGeom>
          <a:noFill/>
        </p:spPr>
        <p:txBody>
          <a:bodyPr wrap="square" rtlCol="0">
            <a:spAutoFit/>
          </a:bodyPr>
          <a:lstStyle/>
          <a:p>
            <a:r>
              <a:rPr lang="en-US" dirty="0" smtClean="0"/>
              <a:t>Sulfur trioxide usually obtained from </a:t>
            </a:r>
            <a:r>
              <a:rPr lang="en-US" dirty="0" smtClean="0"/>
              <a:t>rotten </a:t>
            </a:r>
            <a:r>
              <a:rPr lang="en-US" dirty="0" smtClean="0"/>
              <a:t>eggs.</a:t>
            </a:r>
            <a:endParaRPr lang="en-US" dirty="0"/>
          </a:p>
        </p:txBody>
      </p:sp>
    </p:spTree>
    <p:extLst>
      <p:ext uri="{BB962C8B-B14F-4D97-AF65-F5344CB8AC3E}">
        <p14:creationId xmlns:p14="http://schemas.microsoft.com/office/powerpoint/2010/main" val="1661406141"/>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anim calcmode="lin" valueType="num">
                                      <p:cBhvr>
                                        <p:cTn id="13" dur="2000" fill="hold"/>
                                        <p:tgtEl>
                                          <p:spTgt spid="5"/>
                                        </p:tgtEl>
                                        <p:attrNameLst>
                                          <p:attrName>ppt_w</p:attrName>
                                        </p:attrNameLst>
                                      </p:cBhvr>
                                      <p:tavLst>
                                        <p:tav tm="0" fmla="#ppt_w*sin(2.5*pi*$)">
                                          <p:val>
                                            <p:fltVal val="0"/>
                                          </p:val>
                                        </p:tav>
                                        <p:tav tm="100000">
                                          <p:val>
                                            <p:fltVal val="1"/>
                                          </p:val>
                                        </p:tav>
                                      </p:tavLst>
                                    </p:anim>
                                    <p:anim calcmode="lin" valueType="num">
                                      <p:cBhvr>
                                        <p:cTn id="14"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52400"/>
            <a:ext cx="4876800" cy="769441"/>
          </a:xfrm>
          <a:prstGeom prst="rect">
            <a:avLst/>
          </a:prstGeom>
          <a:noFill/>
        </p:spPr>
        <p:txBody>
          <a:bodyPr wrap="square" rtlCol="0">
            <a:spAutoFit/>
          </a:bodyPr>
          <a:lstStyle/>
          <a:p>
            <a:r>
              <a:rPr lang="en-US" sz="4400" dirty="0" smtClean="0"/>
              <a:t>Sulfamic Acid:</a:t>
            </a:r>
            <a:endParaRPr lang="en-US" sz="4400" dirty="0"/>
          </a:p>
        </p:txBody>
      </p:sp>
      <p:sp>
        <p:nvSpPr>
          <p:cNvPr id="5" name="TextBox 4"/>
          <p:cNvSpPr txBox="1"/>
          <p:nvPr/>
        </p:nvSpPr>
        <p:spPr>
          <a:xfrm>
            <a:off x="152400" y="921841"/>
            <a:ext cx="8839200" cy="923330"/>
          </a:xfrm>
          <a:prstGeom prst="rect">
            <a:avLst/>
          </a:prstGeom>
          <a:noFill/>
        </p:spPr>
        <p:txBody>
          <a:bodyPr wrap="square" rtlCol="0">
            <a:spAutoFit/>
          </a:bodyPr>
          <a:lstStyle/>
          <a:p>
            <a:r>
              <a:rPr lang="en-US" dirty="0" smtClean="0"/>
              <a:t>Sulfamic acid is used to sulfate alcohols and ethoxylated alcohols to form ammonium nutralized salts.The reaction goes directly to the ammonium salt of the alcohol sulfuric acid.But its an expensive source of SO3.</a:t>
            </a:r>
            <a:endParaRPr lang="en-US" dirty="0"/>
          </a:p>
        </p:txBody>
      </p:sp>
      <p:sp>
        <p:nvSpPr>
          <p:cNvPr id="6" name="TextBox 5"/>
          <p:cNvSpPr txBox="1"/>
          <p:nvPr/>
        </p:nvSpPr>
        <p:spPr>
          <a:xfrm>
            <a:off x="152400" y="2133600"/>
            <a:ext cx="7010400" cy="369332"/>
          </a:xfrm>
          <a:prstGeom prst="rect">
            <a:avLst/>
          </a:prstGeom>
          <a:noFill/>
        </p:spPr>
        <p:txBody>
          <a:bodyPr wrap="square" rtlCol="0">
            <a:spAutoFit/>
          </a:bodyPr>
          <a:lstStyle/>
          <a:p>
            <a:r>
              <a:rPr lang="en-US" dirty="0" smtClean="0"/>
              <a:t>CH</a:t>
            </a:r>
            <a:r>
              <a:rPr lang="en-US" sz="1400" dirty="0" smtClean="0"/>
              <a:t>3</a:t>
            </a:r>
            <a:r>
              <a:rPr lang="en-US" dirty="0" smtClean="0"/>
              <a:t>-(CH</a:t>
            </a:r>
            <a:r>
              <a:rPr lang="en-US" sz="1400" dirty="0" smtClean="0"/>
              <a:t>2</a:t>
            </a:r>
            <a:r>
              <a:rPr lang="en-US" dirty="0" smtClean="0"/>
              <a:t>)</a:t>
            </a:r>
            <a:r>
              <a:rPr lang="en-US" sz="1400" dirty="0" smtClean="0"/>
              <a:t>8</a:t>
            </a:r>
            <a:r>
              <a:rPr lang="en-US" dirty="0" smtClean="0"/>
              <a:t>-               -(O-CH</a:t>
            </a:r>
            <a:r>
              <a:rPr lang="en-US" sz="1400" dirty="0" smtClean="0"/>
              <a:t>2</a:t>
            </a:r>
            <a:r>
              <a:rPr lang="en-US" dirty="0" smtClean="0"/>
              <a:t>-CH2)</a:t>
            </a:r>
            <a:r>
              <a:rPr lang="en-US" sz="1400" dirty="0" smtClean="0"/>
              <a:t>4</a:t>
            </a:r>
            <a:r>
              <a:rPr lang="en-US" dirty="0" smtClean="0"/>
              <a:t>-OH + NH</a:t>
            </a:r>
            <a:r>
              <a:rPr lang="en-US" sz="1400" dirty="0" smtClean="0"/>
              <a:t>2</a:t>
            </a:r>
            <a:r>
              <a:rPr lang="en-US" dirty="0" smtClean="0"/>
              <a:t>SO</a:t>
            </a:r>
            <a:r>
              <a:rPr lang="en-US" sz="1400" dirty="0" smtClean="0"/>
              <a:t>3</a:t>
            </a:r>
            <a:r>
              <a:rPr lang="en-US" dirty="0" smtClean="0"/>
              <a:t>H</a:t>
            </a:r>
            <a:endParaRPr lang="en-US" dirty="0"/>
          </a:p>
        </p:txBody>
      </p:sp>
      <p:sp>
        <p:nvSpPr>
          <p:cNvPr id="7" name="Hexagon 6"/>
          <p:cNvSpPr/>
          <p:nvPr/>
        </p:nvSpPr>
        <p:spPr>
          <a:xfrm>
            <a:off x="1447800" y="1975366"/>
            <a:ext cx="685800" cy="685800"/>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1600200" y="2133600"/>
            <a:ext cx="38100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p:cNvCxnSpPr/>
          <p:nvPr/>
        </p:nvCxnSpPr>
        <p:spPr>
          <a:xfrm>
            <a:off x="5257800" y="2318266"/>
            <a:ext cx="9144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81000" y="3048000"/>
            <a:ext cx="2667000" cy="369332"/>
          </a:xfrm>
          <a:prstGeom prst="rect">
            <a:avLst/>
          </a:prstGeom>
          <a:noFill/>
        </p:spPr>
        <p:txBody>
          <a:bodyPr wrap="square" rtlCol="0">
            <a:spAutoFit/>
          </a:bodyPr>
          <a:lstStyle/>
          <a:p>
            <a:r>
              <a:rPr lang="en-US" dirty="0" smtClean="0"/>
              <a:t>Alkyl phenol ethoxylated</a:t>
            </a:r>
            <a:endParaRPr lang="en-US" dirty="0"/>
          </a:p>
        </p:txBody>
      </p:sp>
      <p:sp>
        <p:nvSpPr>
          <p:cNvPr id="12" name="TextBox 11"/>
          <p:cNvSpPr txBox="1"/>
          <p:nvPr/>
        </p:nvSpPr>
        <p:spPr>
          <a:xfrm>
            <a:off x="4038600" y="2557376"/>
            <a:ext cx="1524000" cy="369332"/>
          </a:xfrm>
          <a:prstGeom prst="rect">
            <a:avLst/>
          </a:prstGeom>
          <a:noFill/>
        </p:spPr>
        <p:txBody>
          <a:bodyPr wrap="square" rtlCol="0">
            <a:spAutoFit/>
          </a:bodyPr>
          <a:lstStyle/>
          <a:p>
            <a:r>
              <a:rPr lang="en-US" dirty="0" smtClean="0"/>
              <a:t>Sulfamic acid</a:t>
            </a:r>
            <a:endParaRPr lang="en-US" dirty="0"/>
          </a:p>
        </p:txBody>
      </p:sp>
      <p:sp>
        <p:nvSpPr>
          <p:cNvPr id="13" name="TextBox 12"/>
          <p:cNvSpPr txBox="1"/>
          <p:nvPr/>
        </p:nvSpPr>
        <p:spPr>
          <a:xfrm>
            <a:off x="381000" y="4191000"/>
            <a:ext cx="4953000" cy="369332"/>
          </a:xfrm>
          <a:prstGeom prst="rect">
            <a:avLst/>
          </a:prstGeom>
          <a:noFill/>
        </p:spPr>
        <p:txBody>
          <a:bodyPr wrap="square" rtlCol="0">
            <a:spAutoFit/>
          </a:bodyPr>
          <a:lstStyle/>
          <a:p>
            <a:r>
              <a:rPr lang="en-US" dirty="0" smtClean="0"/>
              <a:t>CH</a:t>
            </a:r>
            <a:r>
              <a:rPr lang="en-US" sz="1400" dirty="0" smtClean="0"/>
              <a:t>3</a:t>
            </a:r>
            <a:r>
              <a:rPr lang="en-US" dirty="0" smtClean="0"/>
              <a:t>-(CH</a:t>
            </a:r>
            <a:r>
              <a:rPr lang="en-US" sz="1400" dirty="0" smtClean="0"/>
              <a:t>2</a:t>
            </a:r>
            <a:r>
              <a:rPr lang="en-US" dirty="0" smtClean="0"/>
              <a:t>)</a:t>
            </a:r>
            <a:r>
              <a:rPr lang="en-US" sz="1400" dirty="0" smtClean="0"/>
              <a:t>8</a:t>
            </a:r>
            <a:r>
              <a:rPr lang="en-US" dirty="0" smtClean="0"/>
              <a:t>-                  </a:t>
            </a:r>
            <a:r>
              <a:rPr lang="en-US" dirty="0" smtClean="0"/>
              <a:t>--(</a:t>
            </a:r>
            <a:r>
              <a:rPr lang="en-US" dirty="0"/>
              <a:t>O</a:t>
            </a:r>
            <a:r>
              <a:rPr lang="en-US" dirty="0" smtClean="0"/>
              <a:t>-CH</a:t>
            </a:r>
            <a:r>
              <a:rPr lang="en-US" sz="1400" dirty="0" smtClean="0"/>
              <a:t>2</a:t>
            </a:r>
            <a:r>
              <a:rPr lang="en-US" dirty="0" smtClean="0"/>
              <a:t>-CH</a:t>
            </a:r>
            <a:r>
              <a:rPr lang="en-US" sz="1400" dirty="0" smtClean="0"/>
              <a:t>2</a:t>
            </a:r>
            <a:r>
              <a:rPr lang="en-US" dirty="0" smtClean="0"/>
              <a:t>)</a:t>
            </a:r>
            <a:r>
              <a:rPr lang="en-US" sz="1400" dirty="0" smtClean="0"/>
              <a:t>4</a:t>
            </a:r>
            <a:r>
              <a:rPr lang="en-US" dirty="0" smtClean="0"/>
              <a:t>-O-S-O</a:t>
            </a:r>
            <a:r>
              <a:rPr lang="en-US" dirty="0" smtClean="0"/>
              <a:t>+ </a:t>
            </a:r>
            <a:r>
              <a:rPr lang="en-US" dirty="0" smtClean="0"/>
              <a:t>NH</a:t>
            </a:r>
            <a:r>
              <a:rPr lang="en-US" sz="1400" dirty="0" smtClean="0"/>
              <a:t>4</a:t>
            </a:r>
            <a:r>
              <a:rPr lang="en-US" dirty="0" smtClean="0"/>
              <a:t>-</a:t>
            </a:r>
            <a:endParaRPr lang="en-US" sz="1400" dirty="0"/>
          </a:p>
        </p:txBody>
      </p:sp>
      <p:sp>
        <p:nvSpPr>
          <p:cNvPr id="14" name="TextBox 13"/>
          <p:cNvSpPr txBox="1"/>
          <p:nvPr/>
        </p:nvSpPr>
        <p:spPr>
          <a:xfrm>
            <a:off x="4123899" y="3637002"/>
            <a:ext cx="914400" cy="1477328"/>
          </a:xfrm>
          <a:prstGeom prst="rect">
            <a:avLst/>
          </a:prstGeom>
          <a:noFill/>
        </p:spPr>
        <p:txBody>
          <a:bodyPr wrap="square" rtlCol="0">
            <a:spAutoFit/>
          </a:bodyPr>
          <a:lstStyle/>
          <a:p>
            <a:r>
              <a:rPr lang="en-US" dirty="0" smtClean="0"/>
              <a:t>O</a:t>
            </a:r>
          </a:p>
          <a:p>
            <a:r>
              <a:rPr lang="en-US" dirty="0" smtClean="0"/>
              <a:t>II</a:t>
            </a:r>
          </a:p>
          <a:p>
            <a:endParaRPr lang="en-US" dirty="0"/>
          </a:p>
          <a:p>
            <a:r>
              <a:rPr lang="en-US" dirty="0" smtClean="0"/>
              <a:t>II</a:t>
            </a:r>
          </a:p>
          <a:p>
            <a:r>
              <a:rPr lang="en-US" dirty="0"/>
              <a:t>O</a:t>
            </a:r>
          </a:p>
        </p:txBody>
      </p:sp>
      <p:sp>
        <p:nvSpPr>
          <p:cNvPr id="15" name="Flowchart: Preparation 14"/>
          <p:cNvSpPr/>
          <p:nvPr/>
        </p:nvSpPr>
        <p:spPr>
          <a:xfrm>
            <a:off x="1669576" y="4038600"/>
            <a:ext cx="914400" cy="685800"/>
          </a:xfrm>
          <a:prstGeom prst="flowChartPreparat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1802926" y="4114800"/>
            <a:ext cx="647700"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5562600" y="4191000"/>
            <a:ext cx="3429000" cy="646331"/>
          </a:xfrm>
          <a:prstGeom prst="rect">
            <a:avLst/>
          </a:prstGeom>
          <a:noFill/>
        </p:spPr>
        <p:txBody>
          <a:bodyPr wrap="square" rtlCol="0">
            <a:spAutoFit/>
          </a:bodyPr>
          <a:lstStyle/>
          <a:p>
            <a:r>
              <a:rPr lang="en-US" dirty="0" smtClean="0"/>
              <a:t>Alkyl phenol ethoxylated ammonium sulfate</a:t>
            </a:r>
            <a:endParaRPr lang="en-US" dirty="0"/>
          </a:p>
        </p:txBody>
      </p:sp>
      <p:sp>
        <p:nvSpPr>
          <p:cNvPr id="18" name="TextBox 17"/>
          <p:cNvSpPr txBox="1"/>
          <p:nvPr/>
        </p:nvSpPr>
        <p:spPr>
          <a:xfrm>
            <a:off x="399766" y="5567444"/>
            <a:ext cx="7924800" cy="369332"/>
          </a:xfrm>
          <a:prstGeom prst="rect">
            <a:avLst/>
          </a:prstGeom>
          <a:noFill/>
        </p:spPr>
        <p:txBody>
          <a:bodyPr wrap="square" rtlCol="0">
            <a:spAutoFit/>
          </a:bodyPr>
          <a:lstStyle/>
          <a:p>
            <a:r>
              <a:rPr lang="en-US" dirty="0" smtClean="0"/>
              <a:t>Its advantage is it doesn’t effect aromatic ring but only bond with sulfate alcohols.</a:t>
            </a:r>
            <a:endParaRPr lang="en-US" dirty="0"/>
          </a:p>
        </p:txBody>
      </p:sp>
    </p:spTree>
    <p:extLst>
      <p:ext uri="{BB962C8B-B14F-4D97-AF65-F5344CB8AC3E}">
        <p14:creationId xmlns:p14="http://schemas.microsoft.com/office/powerpoint/2010/main" val="27818062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Effect transition="in" filter="fade">
                                      <p:cBhvr>
                                        <p:cTn id="39" dur="500"/>
                                        <p:tgtEl>
                                          <p:spTgt spid="1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500" fill="hold"/>
                                        <p:tgtEl>
                                          <p:spTgt spid="13"/>
                                        </p:tgtEl>
                                        <p:attrNameLst>
                                          <p:attrName>ppt_w</p:attrName>
                                        </p:attrNameLst>
                                      </p:cBhvr>
                                      <p:tavLst>
                                        <p:tav tm="0">
                                          <p:val>
                                            <p:fltVal val="0"/>
                                          </p:val>
                                        </p:tav>
                                        <p:tav tm="100000">
                                          <p:val>
                                            <p:strVal val="#ppt_w"/>
                                          </p:val>
                                        </p:tav>
                                      </p:tavLst>
                                    </p:anim>
                                    <p:anim calcmode="lin" valueType="num">
                                      <p:cBhvr>
                                        <p:cTn id="48" dur="500" fill="hold"/>
                                        <p:tgtEl>
                                          <p:spTgt spid="13"/>
                                        </p:tgtEl>
                                        <p:attrNameLst>
                                          <p:attrName>ppt_h</p:attrName>
                                        </p:attrNameLst>
                                      </p:cBhvr>
                                      <p:tavLst>
                                        <p:tav tm="0">
                                          <p:val>
                                            <p:fltVal val="0"/>
                                          </p:val>
                                        </p:tav>
                                        <p:tav tm="100000">
                                          <p:val>
                                            <p:strVal val="#ppt_h"/>
                                          </p:val>
                                        </p:tav>
                                      </p:tavLst>
                                    </p:anim>
                                    <p:animEffect transition="in" filter="fade">
                                      <p:cBhvr>
                                        <p:cTn id="49" dur="500"/>
                                        <p:tgtEl>
                                          <p:spTgt spid="13"/>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p:cTn id="52" dur="500" fill="hold"/>
                                        <p:tgtEl>
                                          <p:spTgt spid="14"/>
                                        </p:tgtEl>
                                        <p:attrNameLst>
                                          <p:attrName>ppt_w</p:attrName>
                                        </p:attrNameLst>
                                      </p:cBhvr>
                                      <p:tavLst>
                                        <p:tav tm="0">
                                          <p:val>
                                            <p:fltVal val="0"/>
                                          </p:val>
                                        </p:tav>
                                        <p:tav tm="100000">
                                          <p:val>
                                            <p:strVal val="#ppt_w"/>
                                          </p:val>
                                        </p:tav>
                                      </p:tavLst>
                                    </p:anim>
                                    <p:anim calcmode="lin" valueType="num">
                                      <p:cBhvr>
                                        <p:cTn id="53" dur="500" fill="hold"/>
                                        <p:tgtEl>
                                          <p:spTgt spid="14"/>
                                        </p:tgtEl>
                                        <p:attrNameLst>
                                          <p:attrName>ppt_h</p:attrName>
                                        </p:attrNameLst>
                                      </p:cBhvr>
                                      <p:tavLst>
                                        <p:tav tm="0">
                                          <p:val>
                                            <p:fltVal val="0"/>
                                          </p:val>
                                        </p:tav>
                                        <p:tav tm="100000">
                                          <p:val>
                                            <p:strVal val="#ppt_h"/>
                                          </p:val>
                                        </p:tav>
                                      </p:tavLst>
                                    </p:anim>
                                    <p:animEffect transition="in" filter="fade">
                                      <p:cBhvr>
                                        <p:cTn id="54" dur="500"/>
                                        <p:tgtEl>
                                          <p:spTgt spid="14"/>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p:cTn id="57" dur="500" fill="hold"/>
                                        <p:tgtEl>
                                          <p:spTgt spid="15"/>
                                        </p:tgtEl>
                                        <p:attrNameLst>
                                          <p:attrName>ppt_w</p:attrName>
                                        </p:attrNameLst>
                                      </p:cBhvr>
                                      <p:tavLst>
                                        <p:tav tm="0">
                                          <p:val>
                                            <p:fltVal val="0"/>
                                          </p:val>
                                        </p:tav>
                                        <p:tav tm="100000">
                                          <p:val>
                                            <p:strVal val="#ppt_w"/>
                                          </p:val>
                                        </p:tav>
                                      </p:tavLst>
                                    </p:anim>
                                    <p:anim calcmode="lin" valueType="num">
                                      <p:cBhvr>
                                        <p:cTn id="58" dur="500" fill="hold"/>
                                        <p:tgtEl>
                                          <p:spTgt spid="15"/>
                                        </p:tgtEl>
                                        <p:attrNameLst>
                                          <p:attrName>ppt_h</p:attrName>
                                        </p:attrNameLst>
                                      </p:cBhvr>
                                      <p:tavLst>
                                        <p:tav tm="0">
                                          <p:val>
                                            <p:fltVal val="0"/>
                                          </p:val>
                                        </p:tav>
                                        <p:tav tm="100000">
                                          <p:val>
                                            <p:strVal val="#ppt_h"/>
                                          </p:val>
                                        </p:tav>
                                      </p:tavLst>
                                    </p:anim>
                                    <p:animEffect transition="in" filter="fade">
                                      <p:cBhvr>
                                        <p:cTn id="59" dur="500"/>
                                        <p:tgtEl>
                                          <p:spTgt spid="15"/>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p:cTn id="62" dur="500" fill="hold"/>
                                        <p:tgtEl>
                                          <p:spTgt spid="16"/>
                                        </p:tgtEl>
                                        <p:attrNameLst>
                                          <p:attrName>ppt_w</p:attrName>
                                        </p:attrNameLst>
                                      </p:cBhvr>
                                      <p:tavLst>
                                        <p:tav tm="0">
                                          <p:val>
                                            <p:fltVal val="0"/>
                                          </p:val>
                                        </p:tav>
                                        <p:tav tm="100000">
                                          <p:val>
                                            <p:strVal val="#ppt_w"/>
                                          </p:val>
                                        </p:tav>
                                      </p:tavLst>
                                    </p:anim>
                                    <p:anim calcmode="lin" valueType="num">
                                      <p:cBhvr>
                                        <p:cTn id="63" dur="500" fill="hold"/>
                                        <p:tgtEl>
                                          <p:spTgt spid="16"/>
                                        </p:tgtEl>
                                        <p:attrNameLst>
                                          <p:attrName>ppt_h</p:attrName>
                                        </p:attrNameLst>
                                      </p:cBhvr>
                                      <p:tavLst>
                                        <p:tav tm="0">
                                          <p:val>
                                            <p:fltVal val="0"/>
                                          </p:val>
                                        </p:tav>
                                        <p:tav tm="100000">
                                          <p:val>
                                            <p:strVal val="#ppt_h"/>
                                          </p:val>
                                        </p:tav>
                                      </p:tavLst>
                                    </p:anim>
                                    <p:animEffect transition="in" filter="fade">
                                      <p:cBhvr>
                                        <p:cTn id="64" dur="500"/>
                                        <p:tgtEl>
                                          <p:spTgt spid="16"/>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p:cTn id="67" dur="500" fill="hold"/>
                                        <p:tgtEl>
                                          <p:spTgt spid="17"/>
                                        </p:tgtEl>
                                        <p:attrNameLst>
                                          <p:attrName>ppt_w</p:attrName>
                                        </p:attrNameLst>
                                      </p:cBhvr>
                                      <p:tavLst>
                                        <p:tav tm="0">
                                          <p:val>
                                            <p:fltVal val="0"/>
                                          </p:val>
                                        </p:tav>
                                        <p:tav tm="100000">
                                          <p:val>
                                            <p:strVal val="#ppt_w"/>
                                          </p:val>
                                        </p:tav>
                                      </p:tavLst>
                                    </p:anim>
                                    <p:anim calcmode="lin" valueType="num">
                                      <p:cBhvr>
                                        <p:cTn id="68" dur="500" fill="hold"/>
                                        <p:tgtEl>
                                          <p:spTgt spid="17"/>
                                        </p:tgtEl>
                                        <p:attrNameLst>
                                          <p:attrName>ppt_h</p:attrName>
                                        </p:attrNameLst>
                                      </p:cBhvr>
                                      <p:tavLst>
                                        <p:tav tm="0">
                                          <p:val>
                                            <p:fltVal val="0"/>
                                          </p:val>
                                        </p:tav>
                                        <p:tav tm="100000">
                                          <p:val>
                                            <p:strVal val="#ppt_h"/>
                                          </p:val>
                                        </p:tav>
                                      </p:tavLst>
                                    </p:anim>
                                    <p:animEffect transition="in" filter="fade">
                                      <p:cBhvr>
                                        <p:cTn id="69" dur="500"/>
                                        <p:tgtEl>
                                          <p:spTgt spid="17"/>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 calcmode="lin" valueType="num">
                                      <p:cBhvr>
                                        <p:cTn id="72" dur="500" fill="hold"/>
                                        <p:tgtEl>
                                          <p:spTgt spid="18"/>
                                        </p:tgtEl>
                                        <p:attrNameLst>
                                          <p:attrName>ppt_w</p:attrName>
                                        </p:attrNameLst>
                                      </p:cBhvr>
                                      <p:tavLst>
                                        <p:tav tm="0">
                                          <p:val>
                                            <p:fltVal val="0"/>
                                          </p:val>
                                        </p:tav>
                                        <p:tav tm="100000">
                                          <p:val>
                                            <p:strVal val="#ppt_w"/>
                                          </p:val>
                                        </p:tav>
                                      </p:tavLst>
                                    </p:anim>
                                    <p:anim calcmode="lin" valueType="num">
                                      <p:cBhvr>
                                        <p:cTn id="73" dur="500" fill="hold"/>
                                        <p:tgtEl>
                                          <p:spTgt spid="18"/>
                                        </p:tgtEl>
                                        <p:attrNameLst>
                                          <p:attrName>ppt_h</p:attrName>
                                        </p:attrNameLst>
                                      </p:cBhvr>
                                      <p:tavLst>
                                        <p:tav tm="0">
                                          <p:val>
                                            <p:fltVal val="0"/>
                                          </p:val>
                                        </p:tav>
                                        <p:tav tm="100000">
                                          <p:val>
                                            <p:strVal val="#ppt_h"/>
                                          </p:val>
                                        </p:tav>
                                      </p:tavLst>
                                    </p:anim>
                                    <p:animEffect transition="in" filter="fade">
                                      <p:cBhvr>
                                        <p:cTn id="7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8" grpId="0" animBg="1"/>
      <p:bldP spid="11" grpId="0"/>
      <p:bldP spid="12" grpId="0"/>
      <p:bldP spid="13" grpId="0"/>
      <p:bldP spid="14" grpId="0"/>
      <p:bldP spid="15" grpId="0" animBg="1"/>
      <p:bldP spid="16" grpId="0" animBg="1"/>
      <p:bldP spid="17"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228600"/>
            <a:ext cx="8915400" cy="646331"/>
          </a:xfrm>
          <a:prstGeom prst="rect">
            <a:avLst/>
          </a:prstGeom>
          <a:noFill/>
        </p:spPr>
        <p:txBody>
          <a:bodyPr wrap="square" rtlCol="0">
            <a:spAutoFit/>
          </a:bodyPr>
          <a:lstStyle/>
          <a:p>
            <a:r>
              <a:rPr lang="en-US" sz="3600" dirty="0" smtClean="0"/>
              <a:t>The sulfur dioxide and compounds thereof.</a:t>
            </a:r>
            <a:endParaRPr lang="en-US" sz="3600" dirty="0"/>
          </a:p>
        </p:txBody>
      </p:sp>
      <p:sp>
        <p:nvSpPr>
          <p:cNvPr id="7" name="TextBox 6"/>
          <p:cNvSpPr txBox="1"/>
          <p:nvPr/>
        </p:nvSpPr>
        <p:spPr>
          <a:xfrm>
            <a:off x="457200" y="939000"/>
            <a:ext cx="7696200" cy="369332"/>
          </a:xfrm>
          <a:prstGeom prst="rect">
            <a:avLst/>
          </a:prstGeom>
          <a:noFill/>
        </p:spPr>
        <p:txBody>
          <a:bodyPr wrap="square" rtlCol="0">
            <a:spAutoFit/>
          </a:bodyPr>
          <a:lstStyle/>
          <a:p>
            <a:r>
              <a:rPr lang="en-US" dirty="0" smtClean="0"/>
              <a:t>SO</a:t>
            </a:r>
            <a:r>
              <a:rPr lang="en-US" sz="1400" dirty="0" smtClean="0"/>
              <a:t>2</a:t>
            </a:r>
            <a:r>
              <a:rPr lang="en-US" dirty="0" smtClean="0"/>
              <a:t> is so reactive so we dilute it with gases to decrease its reactivity.</a:t>
            </a:r>
            <a:endParaRPr lang="en-US" dirty="0"/>
          </a:p>
        </p:txBody>
      </p:sp>
      <p:sp>
        <p:nvSpPr>
          <p:cNvPr id="8" name="TextBox 7"/>
          <p:cNvSpPr txBox="1"/>
          <p:nvPr/>
        </p:nvSpPr>
        <p:spPr>
          <a:xfrm>
            <a:off x="457200" y="1544051"/>
            <a:ext cx="6553200" cy="523220"/>
          </a:xfrm>
          <a:prstGeom prst="rect">
            <a:avLst/>
          </a:prstGeom>
          <a:noFill/>
        </p:spPr>
        <p:txBody>
          <a:bodyPr wrap="square" rtlCol="0">
            <a:spAutoFit/>
          </a:bodyPr>
          <a:lstStyle/>
          <a:p>
            <a:r>
              <a:rPr lang="en-US" sz="2800" dirty="0" smtClean="0"/>
              <a:t>a.Sulfur Dioxide with with Chlorine.</a:t>
            </a:r>
            <a:endParaRPr lang="en-US" sz="2800" dirty="0"/>
          </a:p>
        </p:txBody>
      </p:sp>
      <p:sp>
        <p:nvSpPr>
          <p:cNvPr id="9" name="TextBox 8"/>
          <p:cNvSpPr txBox="1"/>
          <p:nvPr/>
        </p:nvSpPr>
        <p:spPr>
          <a:xfrm>
            <a:off x="457200" y="3048000"/>
            <a:ext cx="8686800" cy="523220"/>
          </a:xfrm>
          <a:prstGeom prst="rect">
            <a:avLst/>
          </a:prstGeom>
          <a:noFill/>
        </p:spPr>
        <p:txBody>
          <a:bodyPr wrap="square" rtlCol="0">
            <a:spAutoFit/>
          </a:bodyPr>
          <a:lstStyle/>
          <a:p>
            <a:r>
              <a:rPr lang="en-US" sz="2800" dirty="0" smtClean="0"/>
              <a:t>b.Sulfurous acid,metallic sulfides.</a:t>
            </a:r>
            <a:endParaRPr lang="en-US" sz="2800" dirty="0"/>
          </a:p>
        </p:txBody>
      </p:sp>
      <p:sp>
        <p:nvSpPr>
          <p:cNvPr id="10" name="TextBox 9"/>
          <p:cNvSpPr txBox="1"/>
          <p:nvPr/>
        </p:nvSpPr>
        <p:spPr>
          <a:xfrm>
            <a:off x="457200" y="4515134"/>
            <a:ext cx="5715000" cy="523220"/>
          </a:xfrm>
          <a:prstGeom prst="rect">
            <a:avLst/>
          </a:prstGeom>
          <a:noFill/>
        </p:spPr>
        <p:txBody>
          <a:bodyPr wrap="square" rtlCol="0">
            <a:spAutoFit/>
          </a:bodyPr>
          <a:lstStyle/>
          <a:p>
            <a:r>
              <a:rPr lang="en-US" sz="2800" dirty="0" smtClean="0"/>
              <a:t>c.Sulfur dioxide with oxygen:</a:t>
            </a:r>
            <a:endParaRPr lang="en-US" sz="2800" dirty="0"/>
          </a:p>
        </p:txBody>
      </p:sp>
      <p:sp>
        <p:nvSpPr>
          <p:cNvPr id="11" name="TextBox 10"/>
          <p:cNvSpPr txBox="1"/>
          <p:nvPr/>
        </p:nvSpPr>
        <p:spPr>
          <a:xfrm>
            <a:off x="685800" y="2438400"/>
            <a:ext cx="4724400" cy="369332"/>
          </a:xfrm>
          <a:prstGeom prst="rect">
            <a:avLst/>
          </a:prstGeom>
          <a:noFill/>
        </p:spPr>
        <p:txBody>
          <a:bodyPr wrap="square" rtlCol="0">
            <a:spAutoFit/>
          </a:bodyPr>
          <a:lstStyle/>
          <a:p>
            <a:r>
              <a:rPr lang="en-US" dirty="0" smtClean="0"/>
              <a:t>SO</a:t>
            </a:r>
            <a:r>
              <a:rPr lang="en-US" sz="1400" dirty="0" smtClean="0"/>
              <a:t>2</a:t>
            </a:r>
            <a:r>
              <a:rPr lang="en-US" dirty="0" smtClean="0"/>
              <a:t>+CL</a:t>
            </a:r>
            <a:r>
              <a:rPr lang="en-US" sz="1400" dirty="0" smtClean="0"/>
              <a:t>2</a:t>
            </a:r>
            <a:r>
              <a:rPr lang="en-US" dirty="0" smtClean="0"/>
              <a:t>+R-H</a:t>
            </a:r>
            <a:endParaRPr lang="en-US" dirty="0"/>
          </a:p>
        </p:txBody>
      </p:sp>
      <p:cxnSp>
        <p:nvCxnSpPr>
          <p:cNvPr id="13" name="Straight Arrow Connector 12"/>
          <p:cNvCxnSpPr/>
          <p:nvPr/>
        </p:nvCxnSpPr>
        <p:spPr>
          <a:xfrm>
            <a:off x="2133600" y="2623066"/>
            <a:ext cx="11811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429000" y="2438400"/>
            <a:ext cx="1676400" cy="369332"/>
          </a:xfrm>
          <a:prstGeom prst="rect">
            <a:avLst/>
          </a:prstGeom>
          <a:noFill/>
        </p:spPr>
        <p:txBody>
          <a:bodyPr wrap="square" rtlCol="0">
            <a:spAutoFit/>
          </a:bodyPr>
          <a:lstStyle/>
          <a:p>
            <a:r>
              <a:rPr lang="en-US" dirty="0" smtClean="0"/>
              <a:t>RSO</a:t>
            </a:r>
            <a:r>
              <a:rPr lang="en-US" sz="1400" dirty="0" smtClean="0"/>
              <a:t>2</a:t>
            </a:r>
            <a:r>
              <a:rPr lang="en-US" dirty="0" smtClean="0"/>
              <a:t>CL+HCL</a:t>
            </a:r>
            <a:endParaRPr lang="en-US" dirty="0"/>
          </a:p>
        </p:txBody>
      </p:sp>
      <p:sp>
        <p:nvSpPr>
          <p:cNvPr id="15" name="TextBox 14"/>
          <p:cNvSpPr txBox="1"/>
          <p:nvPr/>
        </p:nvSpPr>
        <p:spPr>
          <a:xfrm>
            <a:off x="1143000" y="5334000"/>
            <a:ext cx="3124200" cy="369332"/>
          </a:xfrm>
          <a:prstGeom prst="rect">
            <a:avLst/>
          </a:prstGeom>
          <a:noFill/>
        </p:spPr>
        <p:txBody>
          <a:bodyPr wrap="square" rtlCol="0">
            <a:spAutoFit/>
          </a:bodyPr>
          <a:lstStyle/>
          <a:p>
            <a:r>
              <a:rPr lang="en-US" dirty="0" smtClean="0"/>
              <a:t>R-H+SO</a:t>
            </a:r>
            <a:r>
              <a:rPr lang="en-US" sz="1400" dirty="0" smtClean="0"/>
              <a:t>2</a:t>
            </a:r>
            <a:r>
              <a:rPr lang="en-US" dirty="0" smtClean="0"/>
              <a:t>+O</a:t>
            </a:r>
            <a:r>
              <a:rPr lang="en-US" sz="1400" dirty="0" smtClean="0"/>
              <a:t>2</a:t>
            </a:r>
            <a:endParaRPr lang="en-US" sz="1400" dirty="0"/>
          </a:p>
        </p:txBody>
      </p:sp>
      <p:cxnSp>
        <p:nvCxnSpPr>
          <p:cNvPr id="17" name="Straight Arrow Connector 16"/>
          <p:cNvCxnSpPr/>
          <p:nvPr/>
        </p:nvCxnSpPr>
        <p:spPr>
          <a:xfrm>
            <a:off x="2562936" y="5537284"/>
            <a:ext cx="12954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886200" y="5334000"/>
            <a:ext cx="1676400" cy="369332"/>
          </a:xfrm>
          <a:prstGeom prst="rect">
            <a:avLst/>
          </a:prstGeom>
          <a:noFill/>
        </p:spPr>
        <p:txBody>
          <a:bodyPr wrap="square" rtlCol="0">
            <a:spAutoFit/>
          </a:bodyPr>
          <a:lstStyle/>
          <a:p>
            <a:r>
              <a:rPr lang="en-US" dirty="0" smtClean="0"/>
              <a:t>R-SO2-O  + Acid</a:t>
            </a:r>
            <a:endParaRPr lang="en-US" dirty="0"/>
          </a:p>
        </p:txBody>
      </p:sp>
      <p:sp>
        <p:nvSpPr>
          <p:cNvPr id="19" name="TextBox 18"/>
          <p:cNvSpPr txBox="1"/>
          <p:nvPr/>
        </p:nvSpPr>
        <p:spPr>
          <a:xfrm>
            <a:off x="3048000" y="2807732"/>
            <a:ext cx="2667000" cy="276999"/>
          </a:xfrm>
          <a:prstGeom prst="rect">
            <a:avLst/>
          </a:prstGeom>
          <a:noFill/>
        </p:spPr>
        <p:txBody>
          <a:bodyPr wrap="square" rtlCol="0">
            <a:spAutoFit/>
          </a:bodyPr>
          <a:lstStyle/>
          <a:p>
            <a:r>
              <a:rPr lang="en-US" sz="1200" dirty="0" smtClean="0"/>
              <a:t>CHLOROSULFONIC ACID</a:t>
            </a:r>
            <a:endParaRPr lang="en-US" sz="1200" dirty="0"/>
          </a:p>
        </p:txBody>
      </p:sp>
    </p:spTree>
    <p:extLst>
      <p:ext uri="{BB962C8B-B14F-4D97-AF65-F5344CB8AC3E}">
        <p14:creationId xmlns:p14="http://schemas.microsoft.com/office/powerpoint/2010/main" val="870367540"/>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7"/>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8"/>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10"/>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11"/>
                                        </p:tgtEl>
                                        <p:attrNameLst>
                                          <p:attrName>r</p:attrName>
                                        </p:attrNameLst>
                                      </p:cBhvr>
                                    </p:animRot>
                                  </p:childTnLst>
                                </p:cTn>
                              </p:par>
                              <p:par>
                                <p:cTn id="13" presetID="8" presetClass="emph" presetSubtype="0" fill="hold" nodeType="withEffect">
                                  <p:stCondLst>
                                    <p:cond delay="0"/>
                                  </p:stCondLst>
                                  <p:childTnLst>
                                    <p:animRot by="21600000">
                                      <p:cBhvr>
                                        <p:cTn id="14" dur="2000" fill="hold"/>
                                        <p:tgtEl>
                                          <p:spTgt spid="13"/>
                                        </p:tgtEl>
                                        <p:attrNameLst>
                                          <p:attrName>r</p:attrName>
                                        </p:attrNameLst>
                                      </p:cBhvr>
                                    </p:animRot>
                                  </p:childTnLst>
                                </p:cTn>
                              </p:par>
                              <p:par>
                                <p:cTn id="15" presetID="8" presetClass="emph" presetSubtype="0" fill="hold" grpId="0" nodeType="withEffect">
                                  <p:stCondLst>
                                    <p:cond delay="0"/>
                                  </p:stCondLst>
                                  <p:childTnLst>
                                    <p:animRot by="21600000">
                                      <p:cBhvr>
                                        <p:cTn id="16" dur="2000" fill="hold"/>
                                        <p:tgtEl>
                                          <p:spTgt spid="14"/>
                                        </p:tgtEl>
                                        <p:attrNameLst>
                                          <p:attrName>r</p:attrName>
                                        </p:attrNameLst>
                                      </p:cBhvr>
                                    </p:animRot>
                                  </p:childTnLst>
                                </p:cTn>
                              </p:par>
                              <p:par>
                                <p:cTn id="17" presetID="8" presetClass="emph" presetSubtype="0" fill="hold" grpId="0" nodeType="withEffect">
                                  <p:stCondLst>
                                    <p:cond delay="0"/>
                                  </p:stCondLst>
                                  <p:childTnLst>
                                    <p:animRot by="21600000">
                                      <p:cBhvr>
                                        <p:cTn id="18" dur="2000" fill="hold"/>
                                        <p:tgtEl>
                                          <p:spTgt spid="15"/>
                                        </p:tgtEl>
                                        <p:attrNameLst>
                                          <p:attrName>r</p:attrName>
                                        </p:attrNameLst>
                                      </p:cBhvr>
                                    </p:animRot>
                                  </p:childTnLst>
                                </p:cTn>
                              </p:par>
                              <p:par>
                                <p:cTn id="19" presetID="8" presetClass="emph" presetSubtype="0" fill="hold" nodeType="withEffect">
                                  <p:stCondLst>
                                    <p:cond delay="0"/>
                                  </p:stCondLst>
                                  <p:childTnLst>
                                    <p:animRot by="21600000">
                                      <p:cBhvr>
                                        <p:cTn id="20" dur="2000" fill="hold"/>
                                        <p:tgtEl>
                                          <p:spTgt spid="17"/>
                                        </p:tgtEl>
                                        <p:attrNameLst>
                                          <p:attrName>r</p:attrName>
                                        </p:attrNameLst>
                                      </p:cBhvr>
                                    </p:animRot>
                                  </p:childTnLst>
                                </p:cTn>
                              </p:par>
                              <p:par>
                                <p:cTn id="21" presetID="8" presetClass="emph" presetSubtype="0" fill="hold" grpId="0" nodeType="withEffect">
                                  <p:stCondLst>
                                    <p:cond delay="0"/>
                                  </p:stCondLst>
                                  <p:childTnLst>
                                    <p:animRot by="21600000">
                                      <p:cBhvr>
                                        <p:cTn id="22" dur="2000" fill="hold"/>
                                        <p:tgtEl>
                                          <p:spTgt spid="18"/>
                                        </p:tgtEl>
                                        <p:attrNameLst>
                                          <p:attrName>r</p:attrName>
                                        </p:attrNameLst>
                                      </p:cBhvr>
                                    </p:animRot>
                                  </p:childTnLst>
                                </p:cTn>
                              </p:par>
                              <p:par>
                                <p:cTn id="23" presetID="8" presetClass="emph" presetSubtype="0" fill="hold" grpId="0" nodeType="withEffect">
                                  <p:stCondLst>
                                    <p:cond delay="0"/>
                                  </p:stCondLst>
                                  <p:childTnLst>
                                    <p:animRot by="21600000">
                                      <p:cBhvr>
                                        <p:cTn id="24" dur="2000" fill="hold"/>
                                        <p:tgtEl>
                                          <p:spTgt spid="19"/>
                                        </p:tgtEl>
                                        <p:attrNameLst>
                                          <p:attrName>r</p:attrName>
                                        </p:attrNameLst>
                                      </p:cBhvr>
                                    </p:animRot>
                                  </p:childTnLst>
                                </p:cTn>
                              </p:par>
                              <p:par>
                                <p:cTn id="25" presetID="8" presetClass="emph" presetSubtype="0" fill="hold" grpId="0" nodeType="withEffect">
                                  <p:stCondLst>
                                    <p:cond delay="0"/>
                                  </p:stCondLst>
                                  <p:childTnLst>
                                    <p:animRot by="21600000">
                                      <p:cBhvr>
                                        <p:cTn id="26" dur="2000" fill="hold"/>
                                        <p:tgtEl>
                                          <p:spTgt spid="5"/>
                                        </p:tgtEl>
                                        <p:attrNameLst>
                                          <p:attrName>r</p:attrName>
                                        </p:attrNameLst>
                                      </p:cBhvr>
                                    </p:animRot>
                                  </p:childTnLst>
                                </p:cTn>
                              </p:par>
                              <p:par>
                                <p:cTn id="27" presetID="8" presetClass="emph" presetSubtype="0" fill="hold" grpId="0" nodeType="withEffect">
                                  <p:stCondLst>
                                    <p:cond delay="0"/>
                                  </p:stCondLst>
                                  <p:childTnLst>
                                    <p:animRot by="21600000">
                                      <p:cBhvr>
                                        <p:cTn id="28" dur="2000" fill="hold"/>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P spid="11" grpId="0"/>
      <p:bldP spid="14" grpId="0"/>
      <p:bldP spid="15" grpId="0"/>
      <p:bldP spid="18"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791493546"/>
              </p:ext>
            </p:extLst>
          </p:nvPr>
        </p:nvGraphicFramePr>
        <p:xfrm>
          <a:off x="2667000" y="1371600"/>
          <a:ext cx="6096000" cy="259588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Sulfuric Acid(H</a:t>
                      </a:r>
                      <a:r>
                        <a:rPr lang="en-US" sz="1400" dirty="0" smtClean="0"/>
                        <a:t>2</a:t>
                      </a:r>
                      <a:r>
                        <a:rPr lang="en-US" dirty="0" smtClean="0"/>
                        <a:t>SO</a:t>
                      </a:r>
                      <a:r>
                        <a:rPr lang="en-US" sz="1400" dirty="0" smtClean="0"/>
                        <a:t>4</a:t>
                      </a:r>
                      <a:r>
                        <a:rPr lang="en-US" dirty="0" smtClean="0"/>
                        <a:t>)</a:t>
                      </a:r>
                      <a:endParaRPr lang="en-US" dirty="0"/>
                    </a:p>
                  </a:txBody>
                  <a:tcPr/>
                </a:tc>
                <a:tc>
                  <a:txBody>
                    <a:bodyPr/>
                    <a:lstStyle/>
                    <a:p>
                      <a:r>
                        <a:rPr lang="en-US" dirty="0" smtClean="0"/>
                        <a:t>Sulfur Trioxide(SO</a:t>
                      </a:r>
                      <a:r>
                        <a:rPr lang="en-US" sz="1400" dirty="0" smtClean="0"/>
                        <a:t>3</a:t>
                      </a:r>
                      <a:r>
                        <a:rPr lang="en-US" dirty="0" smtClean="0"/>
                        <a:t>)</a:t>
                      </a:r>
                      <a:endParaRPr lang="en-US" dirty="0"/>
                    </a:p>
                  </a:txBody>
                  <a:tcPr/>
                </a:tc>
              </a:tr>
              <a:tr h="370840">
                <a:tc>
                  <a:txBody>
                    <a:bodyPr/>
                    <a:lstStyle/>
                    <a:p>
                      <a:r>
                        <a:rPr lang="en-US" dirty="0" smtClean="0"/>
                        <a:t>Slightly Exothermic(Slow).</a:t>
                      </a:r>
                      <a:endParaRPr lang="en-US" dirty="0"/>
                    </a:p>
                  </a:txBody>
                  <a:tcPr/>
                </a:tc>
                <a:tc>
                  <a:txBody>
                    <a:bodyPr/>
                    <a:lstStyle/>
                    <a:p>
                      <a:r>
                        <a:rPr lang="en-US" dirty="0" smtClean="0"/>
                        <a:t>Highly Exothermic(Fast).</a:t>
                      </a:r>
                      <a:endParaRPr lang="en-US" dirty="0"/>
                    </a:p>
                  </a:txBody>
                  <a:tcPr/>
                </a:tc>
              </a:tr>
              <a:tr h="370840">
                <a:tc>
                  <a:txBody>
                    <a:bodyPr/>
                    <a:lstStyle/>
                    <a:p>
                      <a:r>
                        <a:rPr lang="en-US" dirty="0" smtClean="0"/>
                        <a:t>Partially Complete .</a:t>
                      </a:r>
                      <a:endParaRPr lang="en-US" dirty="0"/>
                    </a:p>
                  </a:txBody>
                  <a:tcPr/>
                </a:tc>
                <a:tc>
                  <a:txBody>
                    <a:bodyPr/>
                    <a:lstStyle/>
                    <a:p>
                      <a:r>
                        <a:rPr lang="en-US" dirty="0" smtClean="0"/>
                        <a:t>Complete.</a:t>
                      </a:r>
                      <a:endParaRPr lang="en-US" dirty="0"/>
                    </a:p>
                  </a:txBody>
                  <a:tcPr/>
                </a:tc>
              </a:tr>
              <a:tr h="370840">
                <a:tc>
                  <a:txBody>
                    <a:bodyPr/>
                    <a:lstStyle/>
                    <a:p>
                      <a:r>
                        <a:rPr lang="en-US" dirty="0" smtClean="0"/>
                        <a:t>Yes.</a:t>
                      </a:r>
                      <a:endParaRPr lang="en-US" dirty="0"/>
                    </a:p>
                  </a:txBody>
                  <a:tcPr/>
                </a:tc>
                <a:tc>
                  <a:txBody>
                    <a:bodyPr/>
                    <a:lstStyle/>
                    <a:p>
                      <a:r>
                        <a:rPr lang="en-US" dirty="0" smtClean="0"/>
                        <a:t>No.</a:t>
                      </a:r>
                      <a:endParaRPr lang="en-US" dirty="0"/>
                    </a:p>
                  </a:txBody>
                  <a:tcPr/>
                </a:tc>
              </a:tr>
              <a:tr h="370840">
                <a:tc>
                  <a:txBody>
                    <a:bodyPr/>
                    <a:lstStyle/>
                    <a:p>
                      <a:r>
                        <a:rPr lang="en-US" dirty="0" smtClean="0"/>
                        <a:t>Minimum.</a:t>
                      </a:r>
                      <a:endParaRPr lang="en-US" dirty="0"/>
                    </a:p>
                  </a:txBody>
                  <a:tcPr/>
                </a:tc>
                <a:tc>
                  <a:txBody>
                    <a:bodyPr/>
                    <a:lstStyle/>
                    <a:p>
                      <a:r>
                        <a:rPr lang="en-US" dirty="0" smtClean="0"/>
                        <a:t>Maximum.</a:t>
                      </a:r>
                      <a:endParaRPr lang="en-US" dirty="0"/>
                    </a:p>
                  </a:txBody>
                  <a:tcPr/>
                </a:tc>
              </a:tr>
              <a:tr h="370840">
                <a:tc>
                  <a:txBody>
                    <a:bodyPr/>
                    <a:lstStyle/>
                    <a:p>
                      <a:r>
                        <a:rPr lang="en-US" dirty="0" smtClean="0"/>
                        <a:t>Large</a:t>
                      </a:r>
                      <a:r>
                        <a:rPr lang="en-US" baseline="0" dirty="0" smtClean="0"/>
                        <a:t>(need continuous batch).</a:t>
                      </a:r>
                      <a:endParaRPr lang="en-US" dirty="0"/>
                    </a:p>
                  </a:txBody>
                  <a:tcPr/>
                </a:tc>
                <a:tc>
                  <a:txBody>
                    <a:bodyPr/>
                    <a:lstStyle/>
                    <a:p>
                      <a:r>
                        <a:rPr lang="en-US" dirty="0" smtClean="0"/>
                        <a:t>Very small.</a:t>
                      </a:r>
                      <a:endParaRPr lang="en-US" dirty="0"/>
                    </a:p>
                  </a:txBody>
                  <a:tcPr/>
                </a:tc>
              </a:tr>
              <a:tr h="370840">
                <a:tc>
                  <a:txBody>
                    <a:bodyPr/>
                    <a:lstStyle/>
                    <a:p>
                      <a:r>
                        <a:rPr lang="en-US" dirty="0" smtClean="0"/>
                        <a:t>Easily.</a:t>
                      </a:r>
                      <a:endParaRPr lang="en-US" dirty="0"/>
                    </a:p>
                  </a:txBody>
                  <a:tcPr/>
                </a:tc>
                <a:tc>
                  <a:txBody>
                    <a:bodyPr/>
                    <a:lstStyle/>
                    <a:p>
                      <a:r>
                        <a:rPr lang="en-US" dirty="0" smtClean="0"/>
                        <a:t>In liquid form.</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684520368"/>
              </p:ext>
            </p:extLst>
          </p:nvPr>
        </p:nvGraphicFramePr>
        <p:xfrm>
          <a:off x="838200" y="1752600"/>
          <a:ext cx="1752600" cy="2225040"/>
        </p:xfrm>
        <a:graphic>
          <a:graphicData uri="http://schemas.openxmlformats.org/drawingml/2006/table">
            <a:tbl>
              <a:tblPr firstRow="1" bandRow="1">
                <a:tableStyleId>{5C22544A-7EE6-4342-B048-85BDC9FD1C3A}</a:tableStyleId>
              </a:tblPr>
              <a:tblGrid>
                <a:gridCol w="1752600"/>
              </a:tblGrid>
              <a:tr h="370840">
                <a:tc>
                  <a:txBody>
                    <a:bodyPr/>
                    <a:lstStyle/>
                    <a:p>
                      <a:r>
                        <a:rPr lang="en-US" b="0" dirty="0" smtClean="0">
                          <a:solidFill>
                            <a:schemeClr val="tx1"/>
                          </a:solidFill>
                        </a:rPr>
                        <a:t>Rate</a:t>
                      </a:r>
                      <a:r>
                        <a:rPr lang="en-US" b="0" baseline="0" dirty="0" smtClean="0">
                          <a:solidFill>
                            <a:schemeClr val="tx1"/>
                          </a:solidFill>
                        </a:rPr>
                        <a:t> of Reaction</a:t>
                      </a:r>
                      <a:endParaRPr lang="en-US" b="0" dirty="0">
                        <a:solidFill>
                          <a:schemeClr val="tx1"/>
                        </a:solidFill>
                      </a:endParaRPr>
                    </a:p>
                  </a:txBody>
                  <a:tcPr>
                    <a:solidFill>
                      <a:schemeClr val="tx2">
                        <a:lumMod val="40000"/>
                        <a:lumOff val="60000"/>
                      </a:schemeClr>
                    </a:solidFill>
                  </a:tcPr>
                </a:tc>
              </a:tr>
              <a:tr h="370840">
                <a:tc>
                  <a:txBody>
                    <a:bodyPr/>
                    <a:lstStyle/>
                    <a:p>
                      <a:r>
                        <a:rPr lang="en-US" dirty="0" smtClean="0"/>
                        <a:t>Extent</a:t>
                      </a:r>
                      <a:endParaRPr lang="en-US" dirty="0"/>
                    </a:p>
                  </a:txBody>
                  <a:tcPr>
                    <a:solidFill>
                      <a:schemeClr val="tx2">
                        <a:lumMod val="40000"/>
                        <a:lumOff val="60000"/>
                      </a:schemeClr>
                    </a:solidFill>
                  </a:tcPr>
                </a:tc>
              </a:tr>
              <a:tr h="370840">
                <a:tc>
                  <a:txBody>
                    <a:bodyPr/>
                    <a:lstStyle/>
                    <a:p>
                      <a:r>
                        <a:rPr lang="en-US" dirty="0" smtClean="0"/>
                        <a:t>Spent Acid</a:t>
                      </a:r>
                      <a:endParaRPr lang="en-US" dirty="0"/>
                    </a:p>
                  </a:txBody>
                  <a:tcPr>
                    <a:solidFill>
                      <a:schemeClr val="tx2">
                        <a:lumMod val="40000"/>
                        <a:lumOff val="60000"/>
                      </a:schemeClr>
                    </a:solidFill>
                  </a:tcPr>
                </a:tc>
              </a:tr>
              <a:tr h="370840">
                <a:tc>
                  <a:txBody>
                    <a:bodyPr/>
                    <a:lstStyle/>
                    <a:p>
                      <a:r>
                        <a:rPr lang="en-US" dirty="0" smtClean="0"/>
                        <a:t>By Product</a:t>
                      </a:r>
                      <a:endParaRPr lang="en-US" dirty="0"/>
                    </a:p>
                  </a:txBody>
                  <a:tcPr>
                    <a:solidFill>
                      <a:schemeClr val="tx2">
                        <a:lumMod val="40000"/>
                        <a:lumOff val="60000"/>
                      </a:schemeClr>
                    </a:solidFill>
                  </a:tcPr>
                </a:tc>
              </a:tr>
              <a:tr h="370840">
                <a:tc>
                  <a:txBody>
                    <a:bodyPr/>
                    <a:lstStyle/>
                    <a:p>
                      <a:r>
                        <a:rPr lang="en-US" dirty="0" smtClean="0"/>
                        <a:t>Reactor Size</a:t>
                      </a:r>
                      <a:endParaRPr lang="en-US" dirty="0"/>
                    </a:p>
                  </a:txBody>
                  <a:tcPr>
                    <a:solidFill>
                      <a:schemeClr val="tx2">
                        <a:lumMod val="40000"/>
                        <a:lumOff val="60000"/>
                      </a:schemeClr>
                    </a:solidFill>
                  </a:tcPr>
                </a:tc>
              </a:tr>
              <a:tr h="370840">
                <a:tc>
                  <a:txBody>
                    <a:bodyPr/>
                    <a:lstStyle/>
                    <a:p>
                      <a:r>
                        <a:rPr lang="en-US" dirty="0" smtClean="0"/>
                        <a:t>Availability</a:t>
                      </a:r>
                      <a:endParaRPr lang="en-US" dirty="0"/>
                    </a:p>
                  </a:txBody>
                  <a:tcPr>
                    <a:solidFill>
                      <a:schemeClr val="tx2">
                        <a:lumMod val="40000"/>
                        <a:lumOff val="60000"/>
                      </a:schemeClr>
                    </a:solidFill>
                  </a:tcPr>
                </a:tc>
              </a:tr>
            </a:tbl>
          </a:graphicData>
        </a:graphic>
      </p:graphicFrame>
      <p:sp>
        <p:nvSpPr>
          <p:cNvPr id="9" name="TextBox 8"/>
          <p:cNvSpPr txBox="1"/>
          <p:nvPr/>
        </p:nvSpPr>
        <p:spPr>
          <a:xfrm>
            <a:off x="1390934" y="4234934"/>
            <a:ext cx="6400800" cy="369332"/>
          </a:xfrm>
          <a:prstGeom prst="rect">
            <a:avLst/>
          </a:prstGeom>
          <a:solidFill>
            <a:schemeClr val="tx2">
              <a:lumMod val="20000"/>
              <a:lumOff val="80000"/>
            </a:schemeClr>
          </a:solidFill>
        </p:spPr>
        <p:txBody>
          <a:bodyPr wrap="square" rtlCol="0">
            <a:spAutoFit/>
          </a:bodyPr>
          <a:lstStyle/>
          <a:p>
            <a:r>
              <a:rPr lang="en-US" dirty="0" smtClean="0"/>
              <a:t>Gases reactor are very small because gases are compressible.</a:t>
            </a:r>
            <a:endParaRPr lang="en-US" dirty="0"/>
          </a:p>
        </p:txBody>
      </p:sp>
      <p:sp>
        <p:nvSpPr>
          <p:cNvPr id="10" name="TextBox 9"/>
          <p:cNvSpPr txBox="1"/>
          <p:nvPr/>
        </p:nvSpPr>
        <p:spPr>
          <a:xfrm>
            <a:off x="1828800" y="4876800"/>
            <a:ext cx="4191000" cy="646331"/>
          </a:xfrm>
          <a:prstGeom prst="rect">
            <a:avLst/>
          </a:prstGeom>
          <a:noFill/>
        </p:spPr>
        <p:txBody>
          <a:bodyPr wrap="square" rtlCol="0">
            <a:spAutoFit/>
          </a:bodyPr>
          <a:lstStyle/>
          <a:p>
            <a:r>
              <a:rPr lang="en-US" dirty="0" smtClean="0"/>
              <a:t>Oleum properties are between Sulfuric acid and Sulfur Trioxide.</a:t>
            </a:r>
            <a:endParaRPr lang="en-US" dirty="0"/>
          </a:p>
        </p:txBody>
      </p:sp>
      <p:sp>
        <p:nvSpPr>
          <p:cNvPr id="11" name="TextBox 10"/>
          <p:cNvSpPr txBox="1"/>
          <p:nvPr/>
        </p:nvSpPr>
        <p:spPr>
          <a:xfrm>
            <a:off x="228600" y="228600"/>
            <a:ext cx="8610600" cy="1200329"/>
          </a:xfrm>
          <a:prstGeom prst="rect">
            <a:avLst/>
          </a:prstGeom>
          <a:noFill/>
        </p:spPr>
        <p:txBody>
          <a:bodyPr wrap="square" rtlCol="0">
            <a:spAutoFit/>
          </a:bodyPr>
          <a:lstStyle/>
          <a:p>
            <a:r>
              <a:rPr lang="en-US"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Difference in Sulfuric acid and sulfur trioxide.</a:t>
            </a:r>
            <a:endParaRPr lang="en-US"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03635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randombar(horizontal)">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5"/>
          <p:cNvSpPr txBox="1"/>
          <p:nvPr/>
        </p:nvSpPr>
        <p:spPr>
          <a:xfrm>
            <a:off x="1104900" y="762000"/>
            <a:ext cx="6934200" cy="2308324"/>
          </a:xfrm>
          <a:prstGeom prst="rect">
            <a:avLst/>
          </a:prstGeom>
          <a:noFill/>
        </p:spPr>
        <p:txBody>
          <a:bodyPr wrap="square" rtlCol="0">
            <a:spAutoFit/>
          </a:bodyPr>
          <a:lstStyle/>
          <a:p>
            <a:r>
              <a:rPr lang="en-US" sz="7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Black" pitchFamily="34" charset="0"/>
              </a:rPr>
              <a:t>Sulfonating </a:t>
            </a:r>
            <a:r>
              <a:rPr lang="en-US" sz="7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Black" pitchFamily="34" charset="0"/>
              </a:rPr>
              <a:t> </a:t>
            </a:r>
            <a:r>
              <a:rPr lang="en-US" sz="7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Black" pitchFamily="34" charset="0"/>
              </a:rPr>
              <a:t>  </a:t>
            </a:r>
            <a:r>
              <a:rPr lang="en-US" sz="7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Black" pitchFamily="34" charset="0"/>
              </a:rPr>
              <a:t>agents</a:t>
            </a:r>
            <a:r>
              <a:rPr lang="en-US" sz="7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Black" pitchFamily="34" charset="0"/>
              </a:rPr>
              <a:t>.</a:t>
            </a:r>
            <a:endParaRPr lang="en-US" sz="7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Black" pitchFamily="34" charset="0"/>
            </a:endParaRPr>
          </a:p>
        </p:txBody>
      </p:sp>
    </p:spTree>
    <p:extLst>
      <p:ext uri="{BB962C8B-B14F-4D97-AF65-F5344CB8AC3E}">
        <p14:creationId xmlns:p14="http://schemas.microsoft.com/office/powerpoint/2010/main" val="27017064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0"/>
            <a:ext cx="2895600" cy="584775"/>
          </a:xfrm>
          <a:prstGeom prst="rect">
            <a:avLst/>
          </a:prstGeom>
          <a:noFill/>
        </p:spPr>
        <p:txBody>
          <a:bodyPr wrap="square" rtlCol="0">
            <a:spAutoFit/>
          </a:bodyPr>
          <a:lstStyle/>
          <a:p>
            <a:r>
              <a:rPr lang="en-US" sz="3200" u="sng" dirty="0" smtClean="0">
                <a:latin typeface="Arial Rounded MT Bold" pitchFamily="34" charset="0"/>
              </a:rPr>
              <a:t>Sulfonation:-</a:t>
            </a:r>
            <a:endParaRPr lang="en-US" sz="3200" u="sng" dirty="0">
              <a:latin typeface="Arial Rounded MT Bold" pitchFamily="34" charset="0"/>
            </a:endParaRPr>
          </a:p>
        </p:txBody>
      </p:sp>
      <p:sp>
        <p:nvSpPr>
          <p:cNvPr id="5" name="TextBox 4"/>
          <p:cNvSpPr txBox="1"/>
          <p:nvPr/>
        </p:nvSpPr>
        <p:spPr>
          <a:xfrm>
            <a:off x="228600" y="1094326"/>
            <a:ext cx="7848600" cy="923330"/>
          </a:xfrm>
          <a:prstGeom prst="rect">
            <a:avLst/>
          </a:prstGeom>
          <a:noFill/>
        </p:spPr>
        <p:txBody>
          <a:bodyPr wrap="square" rtlCol="0">
            <a:spAutoFit/>
          </a:bodyPr>
          <a:lstStyle/>
          <a:p>
            <a:r>
              <a:rPr lang="en-US" dirty="0" smtClean="0"/>
              <a:t>Sulfonation may be defined as any chemical process by which the sulfonic acid group ( -SO</a:t>
            </a:r>
            <a:r>
              <a:rPr lang="en-US" sz="1100" dirty="0" smtClean="0"/>
              <a:t>2</a:t>
            </a:r>
            <a:r>
              <a:rPr lang="en-US" dirty="0" smtClean="0"/>
              <a:t>OH) ,the corresponding salts, SO</a:t>
            </a:r>
            <a:r>
              <a:rPr lang="en-US" sz="1100" dirty="0" smtClean="0"/>
              <a:t>3</a:t>
            </a:r>
            <a:r>
              <a:rPr lang="en-US" dirty="0" smtClean="0"/>
              <a:t> , SO</a:t>
            </a:r>
            <a:r>
              <a:rPr lang="en-US" sz="1200" dirty="0" smtClean="0"/>
              <a:t>2 </a:t>
            </a:r>
            <a:r>
              <a:rPr lang="en-US" dirty="0" smtClean="0"/>
              <a:t>or the sulfonyl halide group (-SO</a:t>
            </a:r>
            <a:r>
              <a:rPr lang="en-US" sz="1100" dirty="0" smtClean="0"/>
              <a:t>2</a:t>
            </a:r>
            <a:r>
              <a:rPr lang="en-US" dirty="0" smtClean="0"/>
              <a:t>Cl) is introduced into an organic compound.</a:t>
            </a:r>
            <a:endParaRPr lang="en-US" dirty="0"/>
          </a:p>
        </p:txBody>
      </p:sp>
      <p:sp>
        <p:nvSpPr>
          <p:cNvPr id="6" name="TextBox 5"/>
          <p:cNvSpPr txBox="1"/>
          <p:nvPr/>
        </p:nvSpPr>
        <p:spPr>
          <a:xfrm>
            <a:off x="228600" y="2017656"/>
            <a:ext cx="7620000" cy="369332"/>
          </a:xfrm>
          <a:prstGeom prst="rect">
            <a:avLst/>
          </a:prstGeom>
          <a:noFill/>
        </p:spPr>
        <p:txBody>
          <a:bodyPr wrap="square" rtlCol="0">
            <a:spAutoFit/>
          </a:bodyPr>
          <a:lstStyle/>
          <a:p>
            <a:r>
              <a:rPr lang="en-US" dirty="0" smtClean="0"/>
              <a:t>These groups may be situated on either a carbon atom or nitrogen atom</a:t>
            </a:r>
            <a:endParaRPr lang="en-US" dirty="0"/>
          </a:p>
        </p:txBody>
      </p:sp>
      <p:sp>
        <p:nvSpPr>
          <p:cNvPr id="7" name="TextBox 6"/>
          <p:cNvSpPr txBox="1"/>
          <p:nvPr/>
        </p:nvSpPr>
        <p:spPr>
          <a:xfrm>
            <a:off x="304800" y="3124200"/>
            <a:ext cx="2743200" cy="584775"/>
          </a:xfrm>
          <a:prstGeom prst="rect">
            <a:avLst/>
          </a:prstGeom>
          <a:noFill/>
        </p:spPr>
        <p:txBody>
          <a:bodyPr wrap="square" rtlCol="0">
            <a:spAutoFit/>
          </a:bodyPr>
          <a:lstStyle/>
          <a:p>
            <a:r>
              <a:rPr lang="en-US" sz="3200" u="sng" dirty="0" smtClean="0">
                <a:latin typeface="Arial Rounded MT Bold" pitchFamily="34" charset="0"/>
              </a:rPr>
              <a:t>Sulfation</a:t>
            </a:r>
            <a:r>
              <a:rPr lang="en-US" sz="3200" dirty="0" smtClean="0">
                <a:latin typeface="Arial Rounded MT Bold" pitchFamily="34" charset="0"/>
              </a:rPr>
              <a:t>:-</a:t>
            </a:r>
            <a:endParaRPr lang="en-US" sz="3200" dirty="0">
              <a:latin typeface="Arial Rounded MT Bold" pitchFamily="34" charset="0"/>
            </a:endParaRPr>
          </a:p>
        </p:txBody>
      </p:sp>
      <p:sp>
        <p:nvSpPr>
          <p:cNvPr id="9" name="TextBox 8"/>
          <p:cNvSpPr txBox="1"/>
          <p:nvPr/>
        </p:nvSpPr>
        <p:spPr>
          <a:xfrm>
            <a:off x="304800" y="3860677"/>
            <a:ext cx="7772400" cy="369332"/>
          </a:xfrm>
          <a:prstGeom prst="rect">
            <a:avLst/>
          </a:prstGeom>
          <a:noFill/>
        </p:spPr>
        <p:txBody>
          <a:bodyPr wrap="square" rtlCol="0">
            <a:spAutoFit/>
          </a:bodyPr>
          <a:lstStyle/>
          <a:p>
            <a:r>
              <a:rPr lang="en-US" dirty="0" smtClean="0"/>
              <a:t>Sulfation is when SO</a:t>
            </a:r>
            <a:r>
              <a:rPr lang="en-US" sz="1100" dirty="0" smtClean="0"/>
              <a:t>3,</a:t>
            </a:r>
            <a:r>
              <a:rPr lang="en-US" dirty="0" smtClean="0"/>
              <a:t>SO</a:t>
            </a:r>
            <a:r>
              <a:rPr lang="en-US" sz="1200" dirty="0" smtClean="0"/>
              <a:t>3</a:t>
            </a:r>
            <a:r>
              <a:rPr lang="en-US" dirty="0" smtClean="0"/>
              <a:t>H,SO</a:t>
            </a:r>
            <a:r>
              <a:rPr lang="en-US" sz="1200" dirty="0" smtClean="0"/>
              <a:t>2</a:t>
            </a:r>
            <a:r>
              <a:rPr lang="en-US" dirty="0" smtClean="0"/>
              <a:t> is directly bond with oxygen is called Sulfation.</a:t>
            </a:r>
            <a:endParaRPr lang="en-US" dirty="0"/>
          </a:p>
        </p:txBody>
      </p:sp>
      <p:sp>
        <p:nvSpPr>
          <p:cNvPr id="10" name="TextBox 9"/>
          <p:cNvSpPr txBox="1"/>
          <p:nvPr/>
        </p:nvSpPr>
        <p:spPr>
          <a:xfrm>
            <a:off x="457200" y="2590800"/>
            <a:ext cx="7620000" cy="369332"/>
          </a:xfrm>
          <a:prstGeom prst="rect">
            <a:avLst/>
          </a:prstGeom>
          <a:noFill/>
        </p:spPr>
        <p:txBody>
          <a:bodyPr wrap="square" rtlCol="0">
            <a:spAutoFit/>
          </a:bodyPr>
          <a:lstStyle/>
          <a:p>
            <a:r>
              <a:rPr lang="en-US" dirty="0" smtClean="0"/>
              <a:t>R-H + H-HSO</a:t>
            </a:r>
            <a:r>
              <a:rPr lang="en-US" sz="1200" dirty="0" smtClean="0"/>
              <a:t>4 </a:t>
            </a:r>
            <a:r>
              <a:rPr lang="en-US" dirty="0" smtClean="0"/>
              <a:t>                                           R-HSO</a:t>
            </a:r>
            <a:r>
              <a:rPr lang="en-US" sz="1200" dirty="0" smtClean="0"/>
              <a:t>3 </a:t>
            </a:r>
            <a:r>
              <a:rPr lang="en-US" dirty="0" smtClean="0"/>
              <a:t> + H</a:t>
            </a:r>
            <a:r>
              <a:rPr lang="en-US" sz="1200" dirty="0" smtClean="0"/>
              <a:t>2</a:t>
            </a:r>
            <a:r>
              <a:rPr lang="en-US" dirty="0" smtClean="0"/>
              <a:t>O</a:t>
            </a:r>
            <a:endParaRPr lang="en-US" dirty="0"/>
          </a:p>
        </p:txBody>
      </p:sp>
      <p:cxnSp>
        <p:nvCxnSpPr>
          <p:cNvPr id="12" name="Straight Arrow Connector 11"/>
          <p:cNvCxnSpPr/>
          <p:nvPr/>
        </p:nvCxnSpPr>
        <p:spPr>
          <a:xfrm>
            <a:off x="2057400" y="2775466"/>
            <a:ext cx="1981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57200" y="4419600"/>
            <a:ext cx="4648200" cy="646331"/>
          </a:xfrm>
          <a:prstGeom prst="rect">
            <a:avLst/>
          </a:prstGeom>
          <a:noFill/>
        </p:spPr>
        <p:txBody>
          <a:bodyPr wrap="square" rtlCol="0">
            <a:spAutoFit/>
          </a:bodyPr>
          <a:lstStyle/>
          <a:p>
            <a:r>
              <a:rPr lang="en-US" dirty="0" smtClean="0"/>
              <a:t>R-H + SO</a:t>
            </a:r>
            <a:r>
              <a:rPr lang="en-US" sz="1200" dirty="0" smtClean="0"/>
              <a:t>3</a:t>
            </a:r>
            <a:r>
              <a:rPr lang="en-US" dirty="0" smtClean="0"/>
              <a:t>                                              R-SO</a:t>
            </a:r>
            <a:r>
              <a:rPr lang="en-US" sz="1200" dirty="0" smtClean="0"/>
              <a:t>3</a:t>
            </a:r>
            <a:r>
              <a:rPr lang="en-US" dirty="0" smtClean="0"/>
              <a:t>H</a:t>
            </a:r>
          </a:p>
          <a:p>
            <a:r>
              <a:rPr lang="en-US" dirty="0" smtClean="0"/>
              <a:t>R-OH + SO</a:t>
            </a:r>
            <a:r>
              <a:rPr lang="en-US" sz="1200" dirty="0" smtClean="0"/>
              <a:t>3</a:t>
            </a:r>
            <a:r>
              <a:rPr lang="en-US" dirty="0" smtClean="0"/>
              <a:t>                                           R-O-SO</a:t>
            </a:r>
            <a:r>
              <a:rPr lang="en-US" sz="1200" dirty="0" smtClean="0"/>
              <a:t>3</a:t>
            </a:r>
            <a:r>
              <a:rPr lang="en-US" dirty="0" smtClean="0"/>
              <a:t>H</a:t>
            </a:r>
            <a:endParaRPr lang="en-US" dirty="0"/>
          </a:p>
        </p:txBody>
      </p:sp>
      <p:cxnSp>
        <p:nvCxnSpPr>
          <p:cNvPr id="15" name="Straight Arrow Connector 14"/>
          <p:cNvCxnSpPr/>
          <p:nvPr/>
        </p:nvCxnSpPr>
        <p:spPr>
          <a:xfrm>
            <a:off x="1676400" y="4604266"/>
            <a:ext cx="2133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676400" y="4876800"/>
            <a:ext cx="2133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038600" y="2893367"/>
            <a:ext cx="1181100" cy="523220"/>
          </a:xfrm>
          <a:prstGeom prst="rect">
            <a:avLst/>
          </a:prstGeom>
          <a:noFill/>
        </p:spPr>
        <p:txBody>
          <a:bodyPr wrap="square" rtlCol="0">
            <a:spAutoFit/>
          </a:bodyPr>
          <a:lstStyle/>
          <a:p>
            <a:r>
              <a:rPr lang="en-US" sz="1400" dirty="0" smtClean="0"/>
              <a:t>Sulphonic Acid</a:t>
            </a:r>
            <a:endParaRPr lang="en-US" sz="1400" dirty="0"/>
          </a:p>
        </p:txBody>
      </p:sp>
      <p:sp>
        <p:nvSpPr>
          <p:cNvPr id="19" name="TextBox 18"/>
          <p:cNvSpPr txBox="1"/>
          <p:nvPr/>
        </p:nvSpPr>
        <p:spPr>
          <a:xfrm>
            <a:off x="4953000" y="4419600"/>
            <a:ext cx="1847850" cy="307777"/>
          </a:xfrm>
          <a:prstGeom prst="rect">
            <a:avLst/>
          </a:prstGeom>
          <a:noFill/>
        </p:spPr>
        <p:txBody>
          <a:bodyPr wrap="square" rtlCol="0">
            <a:spAutoFit/>
          </a:bodyPr>
          <a:lstStyle/>
          <a:p>
            <a:r>
              <a:rPr lang="en-US" sz="1400" dirty="0" smtClean="0"/>
              <a:t>(Sulphonic  Acid)</a:t>
            </a:r>
            <a:endParaRPr lang="en-US" sz="1400" dirty="0"/>
          </a:p>
        </p:txBody>
      </p:sp>
      <p:sp>
        <p:nvSpPr>
          <p:cNvPr id="20" name="TextBox 19"/>
          <p:cNvSpPr txBox="1"/>
          <p:nvPr/>
        </p:nvSpPr>
        <p:spPr>
          <a:xfrm>
            <a:off x="4953000" y="4785863"/>
            <a:ext cx="1981200" cy="307777"/>
          </a:xfrm>
          <a:prstGeom prst="rect">
            <a:avLst/>
          </a:prstGeom>
          <a:noFill/>
        </p:spPr>
        <p:txBody>
          <a:bodyPr wrap="square" rtlCol="0">
            <a:spAutoFit/>
          </a:bodyPr>
          <a:lstStyle/>
          <a:p>
            <a:r>
              <a:rPr lang="en-US" sz="1400" dirty="0" smtClean="0"/>
              <a:t>(Sulfonicperacid)</a:t>
            </a:r>
            <a:endParaRPr lang="en-US" sz="1400" dirty="0"/>
          </a:p>
        </p:txBody>
      </p:sp>
    </p:spTree>
    <p:extLst>
      <p:ext uri="{BB962C8B-B14F-4D97-AF65-F5344CB8AC3E}">
        <p14:creationId xmlns:p14="http://schemas.microsoft.com/office/powerpoint/2010/main" val="418109392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ppt_x"/>
                                          </p:val>
                                        </p:tav>
                                        <p:tav tm="100000">
                                          <p:val>
                                            <p:strVal val="#ppt_x"/>
                                          </p:val>
                                        </p:tav>
                                      </p:tavLst>
                                    </p:anim>
                                    <p:anim calcmode="lin" valueType="num">
                                      <p:cBhvr additive="base">
                                        <p:cTn id="5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P spid="10" grpId="0"/>
      <p:bldP spid="13" grpId="0"/>
      <p:bldP spid="18" grpId="0"/>
      <p:bldP spid="19"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85800" y="1981200"/>
            <a:ext cx="4572000" cy="369332"/>
          </a:xfrm>
          <a:prstGeom prst="rect">
            <a:avLst/>
          </a:prstGeom>
          <a:noFill/>
        </p:spPr>
        <p:txBody>
          <a:bodyPr wrap="square" rtlCol="0">
            <a:spAutoFit/>
          </a:bodyPr>
          <a:lstStyle/>
          <a:p>
            <a:r>
              <a:rPr lang="en-US" dirty="0" smtClean="0"/>
              <a:t>NH</a:t>
            </a:r>
            <a:r>
              <a:rPr lang="en-US" sz="1200" dirty="0" smtClean="0"/>
              <a:t>3</a:t>
            </a:r>
            <a:r>
              <a:rPr lang="en-US" dirty="0" smtClean="0"/>
              <a:t> + SO</a:t>
            </a:r>
            <a:r>
              <a:rPr lang="en-US" sz="1200" dirty="0" smtClean="0"/>
              <a:t>3</a:t>
            </a:r>
            <a:r>
              <a:rPr lang="en-US" dirty="0" smtClean="0"/>
              <a:t> </a:t>
            </a:r>
            <a:endParaRPr lang="en-US" dirty="0"/>
          </a:p>
        </p:txBody>
      </p:sp>
      <p:sp>
        <p:nvSpPr>
          <p:cNvPr id="4" name="TextBox 3"/>
          <p:cNvSpPr txBox="1"/>
          <p:nvPr/>
        </p:nvSpPr>
        <p:spPr>
          <a:xfrm>
            <a:off x="304800" y="381000"/>
            <a:ext cx="4495800" cy="584775"/>
          </a:xfrm>
          <a:prstGeom prst="rect">
            <a:avLst/>
          </a:prstGeom>
          <a:noFill/>
        </p:spPr>
        <p:txBody>
          <a:bodyPr wrap="square" rtlCol="0">
            <a:spAutoFit/>
          </a:bodyPr>
          <a:lstStyle/>
          <a:p>
            <a:r>
              <a:rPr lang="en-US" sz="3200" dirty="0" smtClean="0">
                <a:latin typeface="Arial Rounded MT Bold" pitchFamily="34" charset="0"/>
              </a:rPr>
              <a:t>Sulfamation:-</a:t>
            </a:r>
            <a:endParaRPr lang="en-US" sz="3200" dirty="0">
              <a:latin typeface="Arial Rounded MT Bold" pitchFamily="34" charset="0"/>
            </a:endParaRPr>
          </a:p>
        </p:txBody>
      </p:sp>
      <p:sp>
        <p:nvSpPr>
          <p:cNvPr id="6" name="TextBox 5"/>
          <p:cNvSpPr txBox="1"/>
          <p:nvPr/>
        </p:nvSpPr>
        <p:spPr>
          <a:xfrm>
            <a:off x="235527" y="1007101"/>
            <a:ext cx="7162800" cy="369332"/>
          </a:xfrm>
          <a:prstGeom prst="rect">
            <a:avLst/>
          </a:prstGeom>
          <a:noFill/>
        </p:spPr>
        <p:txBody>
          <a:bodyPr wrap="square" rtlCol="0">
            <a:spAutoFit/>
          </a:bodyPr>
          <a:lstStyle/>
          <a:p>
            <a:r>
              <a:rPr lang="en-US" dirty="0" smtClean="0"/>
              <a:t>Sulfamation is when SO</a:t>
            </a:r>
            <a:r>
              <a:rPr lang="en-US" sz="1200" dirty="0" smtClean="0"/>
              <a:t>3</a:t>
            </a:r>
            <a:r>
              <a:rPr lang="en-US" dirty="0" smtClean="0"/>
              <a:t>,SO</a:t>
            </a:r>
            <a:r>
              <a:rPr lang="en-US" sz="1200" dirty="0" smtClean="0"/>
              <a:t>2</a:t>
            </a:r>
            <a:r>
              <a:rPr lang="en-US" dirty="0" smtClean="0"/>
              <a:t>,HSO</a:t>
            </a:r>
            <a:r>
              <a:rPr lang="en-US" sz="1200" dirty="0" smtClean="0"/>
              <a:t>3</a:t>
            </a:r>
            <a:r>
              <a:rPr lang="en-US" dirty="0" smtClean="0"/>
              <a:t> directly bounded with Nitrogen.</a:t>
            </a:r>
            <a:endParaRPr lang="en-US" dirty="0"/>
          </a:p>
        </p:txBody>
      </p:sp>
      <p:cxnSp>
        <p:nvCxnSpPr>
          <p:cNvPr id="10" name="Straight Arrow Connector 9"/>
          <p:cNvCxnSpPr/>
          <p:nvPr/>
        </p:nvCxnSpPr>
        <p:spPr>
          <a:xfrm>
            <a:off x="1828800" y="2165866"/>
            <a:ext cx="198812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3816927" y="1981200"/>
            <a:ext cx="1136073" cy="369332"/>
          </a:xfrm>
          <a:prstGeom prst="rect">
            <a:avLst/>
          </a:prstGeom>
          <a:noFill/>
        </p:spPr>
        <p:txBody>
          <a:bodyPr wrap="square" rtlCol="0">
            <a:spAutoFit/>
          </a:bodyPr>
          <a:lstStyle>
            <a:defPPr>
              <a:defRPr lang="en-US"/>
            </a:defPPr>
          </a:lstStyle>
          <a:p>
            <a:r>
              <a:rPr lang="en-US" dirty="0"/>
              <a:t>HO-S-NH</a:t>
            </a:r>
            <a:r>
              <a:rPr lang="en-US" sz="1400" dirty="0"/>
              <a:t>2</a:t>
            </a:r>
          </a:p>
        </p:txBody>
      </p:sp>
      <p:sp>
        <p:nvSpPr>
          <p:cNvPr id="12" name="TextBox 11"/>
          <p:cNvSpPr txBox="1"/>
          <p:nvPr/>
        </p:nvSpPr>
        <p:spPr>
          <a:xfrm>
            <a:off x="4191000" y="1376433"/>
            <a:ext cx="2895600" cy="646331"/>
          </a:xfrm>
          <a:prstGeom prst="rect">
            <a:avLst/>
          </a:prstGeom>
          <a:noFill/>
        </p:spPr>
        <p:txBody>
          <a:bodyPr wrap="square" rtlCol="0">
            <a:spAutoFit/>
          </a:bodyPr>
          <a:lstStyle/>
          <a:p>
            <a:r>
              <a:rPr lang="en-US" dirty="0" smtClean="0"/>
              <a:t>O</a:t>
            </a:r>
          </a:p>
          <a:p>
            <a:r>
              <a:rPr lang="en-US" dirty="0" smtClean="0"/>
              <a:t>II</a:t>
            </a:r>
          </a:p>
        </p:txBody>
      </p:sp>
      <p:sp>
        <p:nvSpPr>
          <p:cNvPr id="13" name="TextBox 12"/>
          <p:cNvSpPr txBox="1"/>
          <p:nvPr/>
        </p:nvSpPr>
        <p:spPr>
          <a:xfrm>
            <a:off x="4191000" y="2345791"/>
            <a:ext cx="609600" cy="646331"/>
          </a:xfrm>
          <a:prstGeom prst="rect">
            <a:avLst/>
          </a:prstGeom>
          <a:noFill/>
        </p:spPr>
        <p:txBody>
          <a:bodyPr wrap="square" rtlCol="0">
            <a:spAutoFit/>
          </a:bodyPr>
          <a:lstStyle/>
          <a:p>
            <a:r>
              <a:rPr lang="en-US" dirty="0" smtClean="0"/>
              <a:t>II</a:t>
            </a:r>
          </a:p>
          <a:p>
            <a:r>
              <a:rPr lang="en-US" dirty="0"/>
              <a:t>O</a:t>
            </a:r>
          </a:p>
        </p:txBody>
      </p:sp>
      <p:sp>
        <p:nvSpPr>
          <p:cNvPr id="14" name="TextBox 13"/>
          <p:cNvSpPr txBox="1"/>
          <p:nvPr/>
        </p:nvSpPr>
        <p:spPr>
          <a:xfrm>
            <a:off x="5105400" y="1962604"/>
            <a:ext cx="1828800" cy="369332"/>
          </a:xfrm>
          <a:prstGeom prst="rect">
            <a:avLst/>
          </a:prstGeom>
          <a:noFill/>
        </p:spPr>
        <p:txBody>
          <a:bodyPr wrap="square" rtlCol="0">
            <a:spAutoFit/>
          </a:bodyPr>
          <a:lstStyle/>
          <a:p>
            <a:r>
              <a:rPr lang="en-US" dirty="0" smtClean="0"/>
              <a:t>(Sulfamic acid)</a:t>
            </a:r>
            <a:endParaRPr lang="en-US" dirty="0"/>
          </a:p>
        </p:txBody>
      </p:sp>
    </p:spTree>
    <p:extLst>
      <p:ext uri="{BB962C8B-B14F-4D97-AF65-F5344CB8AC3E}">
        <p14:creationId xmlns:p14="http://schemas.microsoft.com/office/powerpoint/2010/main" val="359153202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P spid="6" grpId="0"/>
      <p:bldP spid="11" grpId="0"/>
      <p:bldP spid="12" grpId="0"/>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152400"/>
            <a:ext cx="8381999" cy="1323439"/>
          </a:xfrm>
          <a:prstGeom prst="rect">
            <a:avLst/>
          </a:prstGeom>
          <a:noFill/>
        </p:spPr>
        <p:txBody>
          <a:bodyPr wrap="square" lIns="91440" tIns="45720" rIns="91440" bIns="45720">
            <a:spAutoFit/>
          </a:bodyPr>
          <a:lstStyle/>
          <a:p>
            <a:pPr algn="ctr"/>
            <a:r>
              <a:rPr lang="en-US" sz="40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Sulphonating agents and Sulfating agents.</a:t>
            </a:r>
            <a:endParaRPr lang="en-US" sz="40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9" name="TextBox 8"/>
          <p:cNvSpPr txBox="1"/>
          <p:nvPr/>
        </p:nvSpPr>
        <p:spPr>
          <a:xfrm>
            <a:off x="450272" y="1475839"/>
            <a:ext cx="5188527" cy="369332"/>
          </a:xfrm>
          <a:prstGeom prst="rect">
            <a:avLst/>
          </a:prstGeom>
          <a:noFill/>
        </p:spPr>
        <p:txBody>
          <a:bodyPr wrap="square" rtlCol="0">
            <a:spAutoFit/>
          </a:bodyPr>
          <a:lstStyle/>
          <a:p>
            <a:r>
              <a:rPr lang="en-US" dirty="0" smtClean="0"/>
              <a:t>These agents may be sumerized as follows:</a:t>
            </a:r>
            <a:endParaRPr lang="en-US" dirty="0"/>
          </a:p>
        </p:txBody>
      </p:sp>
      <p:sp>
        <p:nvSpPr>
          <p:cNvPr id="10" name="TextBox 9"/>
          <p:cNvSpPr txBox="1"/>
          <p:nvPr/>
        </p:nvSpPr>
        <p:spPr>
          <a:xfrm>
            <a:off x="511687" y="2010770"/>
            <a:ext cx="7169728" cy="523220"/>
          </a:xfrm>
          <a:prstGeom prst="rect">
            <a:avLst/>
          </a:prstGeom>
          <a:noFill/>
        </p:spPr>
        <p:txBody>
          <a:bodyPr wrap="square" rtlCol="0">
            <a:spAutoFit/>
          </a:bodyPr>
          <a:lstStyle/>
          <a:p>
            <a:r>
              <a:rPr lang="en-US" sz="2800" dirty="0" smtClean="0"/>
              <a:t>1.Sulfur Trioxide and Compounds thereof.</a:t>
            </a:r>
            <a:endParaRPr lang="en-US" sz="2800" dirty="0"/>
          </a:p>
        </p:txBody>
      </p:sp>
      <p:sp>
        <p:nvSpPr>
          <p:cNvPr id="11" name="TextBox 10"/>
          <p:cNvSpPr txBox="1"/>
          <p:nvPr/>
        </p:nvSpPr>
        <p:spPr>
          <a:xfrm>
            <a:off x="914399" y="2743199"/>
            <a:ext cx="7467600" cy="1877437"/>
          </a:xfrm>
          <a:prstGeom prst="rect">
            <a:avLst/>
          </a:prstGeom>
          <a:noFill/>
        </p:spPr>
        <p:txBody>
          <a:bodyPr wrap="square" rtlCol="0">
            <a:spAutoFit/>
          </a:bodyPr>
          <a:lstStyle/>
          <a:p>
            <a:r>
              <a:rPr lang="en-US" sz="2000" dirty="0" smtClean="0"/>
              <a:t>a.Sulfur Trioxide,Oleum,Concentrated Sulfuric Acid.(SO</a:t>
            </a:r>
            <a:r>
              <a:rPr lang="en-US" sz="1400" dirty="0" smtClean="0"/>
              <a:t>2</a:t>
            </a:r>
            <a:r>
              <a:rPr lang="en-US" sz="2000" dirty="0" smtClean="0"/>
              <a:t> + H</a:t>
            </a:r>
            <a:r>
              <a:rPr lang="en-US" sz="1400" dirty="0" smtClean="0"/>
              <a:t>2</a:t>
            </a:r>
            <a:r>
              <a:rPr lang="en-US" dirty="0" smtClean="0"/>
              <a:t>O</a:t>
            </a:r>
            <a:r>
              <a:rPr lang="en-US" sz="2000" dirty="0" smtClean="0"/>
              <a:t>)</a:t>
            </a:r>
          </a:p>
          <a:p>
            <a:r>
              <a:rPr lang="en-US" sz="2000" dirty="0" smtClean="0"/>
              <a:t>b.Chlorosulfonic Acid.(SO</a:t>
            </a:r>
            <a:r>
              <a:rPr lang="en-US" sz="1400" dirty="0" smtClean="0"/>
              <a:t>2</a:t>
            </a:r>
            <a:r>
              <a:rPr lang="en-US" sz="2000" dirty="0" smtClean="0"/>
              <a:t>+HCL)</a:t>
            </a:r>
          </a:p>
          <a:p>
            <a:r>
              <a:rPr lang="en-US" sz="2000" dirty="0" smtClean="0"/>
              <a:t>c.Sulfur Trixode adducts with organic compound.</a:t>
            </a:r>
          </a:p>
          <a:p>
            <a:r>
              <a:rPr lang="en-US" sz="2000" dirty="0" smtClean="0"/>
              <a:t>d.Sulfamic Acid.</a:t>
            </a:r>
          </a:p>
          <a:p>
            <a:endParaRPr lang="en-US" dirty="0" smtClean="0"/>
          </a:p>
          <a:p>
            <a:endParaRPr lang="en-US" dirty="0"/>
          </a:p>
        </p:txBody>
      </p:sp>
    </p:spTree>
    <p:extLst>
      <p:ext uri="{BB962C8B-B14F-4D97-AF65-F5344CB8AC3E}">
        <p14:creationId xmlns:p14="http://schemas.microsoft.com/office/powerpoint/2010/main" val="83486079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1000" fill="hold"/>
                                        <p:tgtEl>
                                          <p:spTgt spid="10"/>
                                        </p:tgtEl>
                                        <p:attrNameLst>
                                          <p:attrName>ppt_w</p:attrName>
                                        </p:attrNameLst>
                                      </p:cBhvr>
                                      <p:tavLst>
                                        <p:tav tm="0">
                                          <p:val>
                                            <p:fltVal val="0"/>
                                          </p:val>
                                        </p:tav>
                                        <p:tav tm="100000">
                                          <p:val>
                                            <p:strVal val="#ppt_w"/>
                                          </p:val>
                                        </p:tav>
                                      </p:tavLst>
                                    </p:anim>
                                    <p:anim calcmode="lin" valueType="num">
                                      <p:cBhvr>
                                        <p:cTn id="21" dur="1000" fill="hold"/>
                                        <p:tgtEl>
                                          <p:spTgt spid="10"/>
                                        </p:tgtEl>
                                        <p:attrNameLst>
                                          <p:attrName>ppt_h</p:attrName>
                                        </p:attrNameLst>
                                      </p:cBhvr>
                                      <p:tavLst>
                                        <p:tav tm="0">
                                          <p:val>
                                            <p:fltVal val="0"/>
                                          </p:val>
                                        </p:tav>
                                        <p:tav tm="100000">
                                          <p:val>
                                            <p:strVal val="#ppt_h"/>
                                          </p:val>
                                        </p:tav>
                                      </p:tavLst>
                                    </p:anim>
                                    <p:anim calcmode="lin" valueType="num">
                                      <p:cBhvr>
                                        <p:cTn id="22" dur="1000" fill="hold"/>
                                        <p:tgtEl>
                                          <p:spTgt spid="10"/>
                                        </p:tgtEl>
                                        <p:attrNameLst>
                                          <p:attrName>style.rotation</p:attrName>
                                        </p:attrNameLst>
                                      </p:cBhvr>
                                      <p:tavLst>
                                        <p:tav tm="0">
                                          <p:val>
                                            <p:fltVal val="90"/>
                                          </p:val>
                                        </p:tav>
                                        <p:tav tm="100000">
                                          <p:val>
                                            <p:fltVal val="0"/>
                                          </p:val>
                                        </p:tav>
                                      </p:tavLst>
                                    </p:anim>
                                    <p:animEffect transition="in" filter="fade">
                                      <p:cBhvr>
                                        <p:cTn id="23" dur="1000"/>
                                        <p:tgtEl>
                                          <p:spTgt spid="10"/>
                                        </p:tgtEl>
                                      </p:cBhvr>
                                    </p:animEffect>
                                  </p:childTnLst>
                                </p:cTn>
                              </p:par>
                              <p:par>
                                <p:cTn id="24" presetID="31"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1000" fill="hold"/>
                                        <p:tgtEl>
                                          <p:spTgt spid="11"/>
                                        </p:tgtEl>
                                        <p:attrNameLst>
                                          <p:attrName>ppt_w</p:attrName>
                                        </p:attrNameLst>
                                      </p:cBhvr>
                                      <p:tavLst>
                                        <p:tav tm="0">
                                          <p:val>
                                            <p:fltVal val="0"/>
                                          </p:val>
                                        </p:tav>
                                        <p:tav tm="100000">
                                          <p:val>
                                            <p:strVal val="#ppt_w"/>
                                          </p:val>
                                        </p:tav>
                                      </p:tavLst>
                                    </p:anim>
                                    <p:anim calcmode="lin" valueType="num">
                                      <p:cBhvr>
                                        <p:cTn id="27" dur="1000" fill="hold"/>
                                        <p:tgtEl>
                                          <p:spTgt spid="11"/>
                                        </p:tgtEl>
                                        <p:attrNameLst>
                                          <p:attrName>ppt_h</p:attrName>
                                        </p:attrNameLst>
                                      </p:cBhvr>
                                      <p:tavLst>
                                        <p:tav tm="0">
                                          <p:val>
                                            <p:fltVal val="0"/>
                                          </p:val>
                                        </p:tav>
                                        <p:tav tm="100000">
                                          <p:val>
                                            <p:strVal val="#ppt_h"/>
                                          </p:val>
                                        </p:tav>
                                      </p:tavLst>
                                    </p:anim>
                                    <p:anim calcmode="lin" valueType="num">
                                      <p:cBhvr>
                                        <p:cTn id="28" dur="1000" fill="hold"/>
                                        <p:tgtEl>
                                          <p:spTgt spid="11"/>
                                        </p:tgtEl>
                                        <p:attrNameLst>
                                          <p:attrName>style.rotation</p:attrName>
                                        </p:attrNameLst>
                                      </p:cBhvr>
                                      <p:tavLst>
                                        <p:tav tm="0">
                                          <p:val>
                                            <p:fltVal val="90"/>
                                          </p:val>
                                        </p:tav>
                                        <p:tav tm="100000">
                                          <p:val>
                                            <p:fltVal val="0"/>
                                          </p:val>
                                        </p:tav>
                                      </p:tavLst>
                                    </p:anim>
                                    <p:animEffect transition="in" filter="fade">
                                      <p:cBhvr>
                                        <p:cTn id="29"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96334"/>
            <a:ext cx="6019800" cy="523220"/>
          </a:xfrm>
          <a:prstGeom prst="rect">
            <a:avLst/>
          </a:prstGeom>
          <a:noFill/>
        </p:spPr>
        <p:txBody>
          <a:bodyPr wrap="square" rtlCol="0">
            <a:spAutoFit/>
          </a:bodyPr>
          <a:lstStyle/>
          <a:p>
            <a:r>
              <a:rPr lang="en-US" sz="2800" dirty="0" smtClean="0"/>
              <a:t>SO</a:t>
            </a:r>
            <a:r>
              <a:rPr lang="en-US" dirty="0" smtClean="0"/>
              <a:t>3</a:t>
            </a:r>
            <a:r>
              <a:rPr lang="en-US" sz="2800" dirty="0" smtClean="0"/>
              <a:t>:</a:t>
            </a:r>
            <a:endParaRPr lang="en-US" sz="2800" dirty="0"/>
          </a:p>
        </p:txBody>
      </p:sp>
      <p:sp>
        <p:nvSpPr>
          <p:cNvPr id="5" name="TextBox 4"/>
          <p:cNvSpPr txBox="1"/>
          <p:nvPr/>
        </p:nvSpPr>
        <p:spPr>
          <a:xfrm>
            <a:off x="304800" y="719554"/>
            <a:ext cx="7924800" cy="646331"/>
          </a:xfrm>
          <a:prstGeom prst="rect">
            <a:avLst/>
          </a:prstGeom>
          <a:noFill/>
        </p:spPr>
        <p:txBody>
          <a:bodyPr wrap="square" rtlCol="0">
            <a:spAutoFit/>
          </a:bodyPr>
          <a:lstStyle/>
          <a:p>
            <a:r>
              <a:rPr lang="en-US" dirty="0" smtClean="0"/>
              <a:t>SO</a:t>
            </a:r>
            <a:r>
              <a:rPr lang="en-US" sz="1400" dirty="0" smtClean="0"/>
              <a:t>3</a:t>
            </a:r>
            <a:r>
              <a:rPr lang="en-US" dirty="0" smtClean="0"/>
              <a:t> is an aggressive electrophilic reagent that rapidly reacts with any organic compound containing an electron donor group.</a:t>
            </a:r>
            <a:endParaRPr lang="en-US" dirty="0"/>
          </a:p>
        </p:txBody>
      </p:sp>
      <p:sp>
        <p:nvSpPr>
          <p:cNvPr id="6" name="TextBox 5"/>
          <p:cNvSpPr txBox="1"/>
          <p:nvPr/>
        </p:nvSpPr>
        <p:spPr>
          <a:xfrm>
            <a:off x="381000" y="1365885"/>
            <a:ext cx="6324600" cy="1477328"/>
          </a:xfrm>
          <a:prstGeom prst="rect">
            <a:avLst/>
          </a:prstGeom>
          <a:noFill/>
        </p:spPr>
        <p:txBody>
          <a:bodyPr wrap="square" rtlCol="0">
            <a:spAutoFit/>
          </a:bodyPr>
          <a:lstStyle/>
          <a:p>
            <a:r>
              <a:rPr lang="en-US" dirty="0" smtClean="0"/>
              <a:t>Sulfonation is difficult reaction to perform on industrial scale because the reaction is highly exothermic and so rapid releasing 380 KJ/Kg SO3 reacted.</a:t>
            </a:r>
          </a:p>
          <a:p>
            <a:r>
              <a:rPr lang="en-US" dirty="0" smtClean="0"/>
              <a:t>Most organic compounds forms a black char on contact with pure SO3 due to rapid reaction and heat evolution. </a:t>
            </a:r>
            <a:endParaRPr lang="en-US" dirty="0"/>
          </a:p>
        </p:txBody>
      </p:sp>
      <p:cxnSp>
        <p:nvCxnSpPr>
          <p:cNvPr id="9" name="Straight Connector 8"/>
          <p:cNvCxnSpPr/>
          <p:nvPr/>
        </p:nvCxnSpPr>
        <p:spPr>
          <a:xfrm>
            <a:off x="266700" y="447121"/>
            <a:ext cx="0" cy="25853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66700" y="3032445"/>
            <a:ext cx="381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85800" y="2843213"/>
            <a:ext cx="3124200" cy="400110"/>
          </a:xfrm>
          <a:prstGeom prst="rect">
            <a:avLst/>
          </a:prstGeom>
          <a:noFill/>
        </p:spPr>
        <p:txBody>
          <a:bodyPr wrap="square" rtlCol="0">
            <a:spAutoFit/>
          </a:bodyPr>
          <a:lstStyle/>
          <a:p>
            <a:r>
              <a:rPr lang="en-US" sz="2000" b="1" dirty="0" smtClean="0"/>
              <a:t>Liquid SO3:</a:t>
            </a:r>
            <a:endParaRPr lang="en-US" sz="2000" b="1" dirty="0"/>
          </a:p>
        </p:txBody>
      </p:sp>
      <p:sp>
        <p:nvSpPr>
          <p:cNvPr id="13" name="TextBox 12"/>
          <p:cNvSpPr txBox="1"/>
          <p:nvPr/>
        </p:nvSpPr>
        <p:spPr>
          <a:xfrm>
            <a:off x="685800" y="3243323"/>
            <a:ext cx="6871855" cy="1200329"/>
          </a:xfrm>
          <a:prstGeom prst="rect">
            <a:avLst/>
          </a:prstGeom>
          <a:noFill/>
        </p:spPr>
        <p:txBody>
          <a:bodyPr wrap="square" rtlCol="0">
            <a:spAutoFit/>
          </a:bodyPr>
          <a:lstStyle/>
          <a:p>
            <a:r>
              <a:rPr lang="en-US" dirty="0" smtClean="0"/>
              <a:t>It gives fast reaction with organic compounds . The disadvantage is that we cannot control the reactivity because SO3 ion liquid state is extremely reactive . But the problem of SO3 has been solved by diluting the SO3 to moderate the reaction.</a:t>
            </a:r>
            <a:endParaRPr lang="en-US" dirty="0"/>
          </a:p>
        </p:txBody>
      </p:sp>
      <p:sp>
        <p:nvSpPr>
          <p:cNvPr id="16" name="TextBox 15"/>
          <p:cNvSpPr txBox="1"/>
          <p:nvPr/>
        </p:nvSpPr>
        <p:spPr>
          <a:xfrm>
            <a:off x="741218" y="4648200"/>
            <a:ext cx="5562600" cy="369332"/>
          </a:xfrm>
          <a:prstGeom prst="rect">
            <a:avLst/>
          </a:prstGeom>
          <a:noFill/>
        </p:spPr>
        <p:txBody>
          <a:bodyPr wrap="square" rtlCol="0">
            <a:spAutoFit/>
          </a:bodyPr>
          <a:lstStyle/>
          <a:p>
            <a:r>
              <a:rPr lang="en-US" dirty="0" smtClean="0"/>
              <a:t>HCI + SO3 </a:t>
            </a:r>
            <a:endParaRPr lang="en-US" dirty="0"/>
          </a:p>
        </p:txBody>
      </p:sp>
      <p:cxnSp>
        <p:nvCxnSpPr>
          <p:cNvPr id="18" name="Straight Arrow Connector 17"/>
          <p:cNvCxnSpPr/>
          <p:nvPr/>
        </p:nvCxnSpPr>
        <p:spPr>
          <a:xfrm>
            <a:off x="1828800" y="4832866"/>
            <a:ext cx="14859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577936" y="4648200"/>
            <a:ext cx="4194464" cy="369332"/>
          </a:xfrm>
          <a:prstGeom prst="rect">
            <a:avLst/>
          </a:prstGeom>
          <a:noFill/>
        </p:spPr>
        <p:txBody>
          <a:bodyPr wrap="square" rtlCol="0">
            <a:spAutoFit/>
          </a:bodyPr>
          <a:lstStyle/>
          <a:p>
            <a:r>
              <a:rPr lang="en-US" dirty="0" smtClean="0"/>
              <a:t>H-O-S-Cl              (Chlorosulfonic acid)</a:t>
            </a:r>
            <a:endParaRPr lang="en-US" dirty="0"/>
          </a:p>
        </p:txBody>
      </p:sp>
      <p:sp>
        <p:nvSpPr>
          <p:cNvPr id="20" name="TextBox 19"/>
          <p:cNvSpPr txBox="1"/>
          <p:nvPr/>
        </p:nvSpPr>
        <p:spPr>
          <a:xfrm>
            <a:off x="3976255" y="4309646"/>
            <a:ext cx="3581400" cy="523220"/>
          </a:xfrm>
          <a:prstGeom prst="rect">
            <a:avLst/>
          </a:prstGeom>
          <a:noFill/>
        </p:spPr>
        <p:txBody>
          <a:bodyPr wrap="square" rtlCol="0">
            <a:spAutoFit/>
          </a:bodyPr>
          <a:lstStyle/>
          <a:p>
            <a:r>
              <a:rPr lang="en-US" sz="1400" dirty="0" smtClean="0"/>
              <a:t>O</a:t>
            </a:r>
          </a:p>
          <a:p>
            <a:r>
              <a:rPr lang="en-US" sz="1400" dirty="0" smtClean="0"/>
              <a:t>II</a:t>
            </a:r>
            <a:endParaRPr lang="en-US" sz="1400" dirty="0"/>
          </a:p>
        </p:txBody>
      </p:sp>
      <p:sp>
        <p:nvSpPr>
          <p:cNvPr id="21" name="TextBox 20"/>
          <p:cNvSpPr txBox="1"/>
          <p:nvPr/>
        </p:nvSpPr>
        <p:spPr>
          <a:xfrm>
            <a:off x="3976255" y="4848724"/>
            <a:ext cx="831273" cy="523220"/>
          </a:xfrm>
          <a:prstGeom prst="rect">
            <a:avLst/>
          </a:prstGeom>
          <a:noFill/>
        </p:spPr>
        <p:txBody>
          <a:bodyPr wrap="square" rtlCol="0">
            <a:spAutoFit/>
          </a:bodyPr>
          <a:lstStyle/>
          <a:p>
            <a:r>
              <a:rPr lang="en-US" sz="1400" dirty="0" smtClean="0"/>
              <a:t>II</a:t>
            </a:r>
          </a:p>
          <a:p>
            <a:r>
              <a:rPr lang="en-US" sz="1400" dirty="0"/>
              <a:t>O</a:t>
            </a:r>
          </a:p>
        </p:txBody>
      </p:sp>
      <p:sp>
        <p:nvSpPr>
          <p:cNvPr id="22" name="TextBox 21"/>
          <p:cNvSpPr txBox="1"/>
          <p:nvPr/>
        </p:nvSpPr>
        <p:spPr>
          <a:xfrm>
            <a:off x="741218" y="5359027"/>
            <a:ext cx="1600200" cy="369332"/>
          </a:xfrm>
          <a:prstGeom prst="rect">
            <a:avLst/>
          </a:prstGeom>
          <a:noFill/>
        </p:spPr>
        <p:txBody>
          <a:bodyPr wrap="square" rtlCol="0">
            <a:spAutoFit/>
          </a:bodyPr>
          <a:lstStyle/>
          <a:p>
            <a:r>
              <a:rPr lang="en-US" dirty="0" smtClean="0"/>
              <a:t>H</a:t>
            </a:r>
            <a:r>
              <a:rPr lang="en-US" sz="1400" dirty="0" smtClean="0"/>
              <a:t>2</a:t>
            </a:r>
            <a:r>
              <a:rPr lang="en-US" dirty="0" smtClean="0"/>
              <a:t>0+SO</a:t>
            </a:r>
            <a:r>
              <a:rPr lang="en-US" sz="1400" dirty="0" smtClean="0"/>
              <a:t>3</a:t>
            </a:r>
            <a:endParaRPr lang="en-US" sz="1400" dirty="0"/>
          </a:p>
        </p:txBody>
      </p:sp>
      <p:cxnSp>
        <p:nvCxnSpPr>
          <p:cNvPr id="24" name="Straight Arrow Connector 23"/>
          <p:cNvCxnSpPr/>
          <p:nvPr/>
        </p:nvCxnSpPr>
        <p:spPr>
          <a:xfrm>
            <a:off x="1752600" y="5543693"/>
            <a:ext cx="81915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67000" y="5371944"/>
            <a:ext cx="2590800" cy="369332"/>
          </a:xfrm>
          <a:prstGeom prst="rect">
            <a:avLst/>
          </a:prstGeom>
          <a:noFill/>
        </p:spPr>
        <p:txBody>
          <a:bodyPr wrap="square" rtlCol="0">
            <a:spAutoFit/>
          </a:bodyPr>
          <a:lstStyle/>
          <a:p>
            <a:r>
              <a:rPr lang="en-US" dirty="0" smtClean="0"/>
              <a:t>H2SO</a:t>
            </a:r>
            <a:r>
              <a:rPr lang="en-US" sz="1400" dirty="0" smtClean="0"/>
              <a:t>4</a:t>
            </a:r>
            <a:r>
              <a:rPr lang="en-US" dirty="0" smtClean="0"/>
              <a:t>+SO</a:t>
            </a:r>
            <a:r>
              <a:rPr lang="en-US" sz="1400" dirty="0" smtClean="0"/>
              <a:t>3</a:t>
            </a:r>
            <a:endParaRPr lang="en-US" sz="1400" dirty="0"/>
          </a:p>
        </p:txBody>
      </p:sp>
      <p:cxnSp>
        <p:nvCxnSpPr>
          <p:cNvPr id="27" name="Straight Arrow Connector 26"/>
          <p:cNvCxnSpPr/>
          <p:nvPr/>
        </p:nvCxnSpPr>
        <p:spPr>
          <a:xfrm>
            <a:off x="3962400" y="5556610"/>
            <a:ext cx="609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724400" y="5371944"/>
            <a:ext cx="2743200" cy="369332"/>
          </a:xfrm>
          <a:prstGeom prst="rect">
            <a:avLst/>
          </a:prstGeom>
          <a:noFill/>
        </p:spPr>
        <p:txBody>
          <a:bodyPr wrap="square" rtlCol="0">
            <a:spAutoFit/>
          </a:bodyPr>
          <a:lstStyle/>
          <a:p>
            <a:r>
              <a:rPr lang="en-US" dirty="0" smtClean="0"/>
              <a:t>H</a:t>
            </a:r>
            <a:r>
              <a:rPr lang="en-US" sz="1400" dirty="0" smtClean="0"/>
              <a:t>2</a:t>
            </a:r>
            <a:r>
              <a:rPr lang="en-US" dirty="0" smtClean="0"/>
              <a:t>S</a:t>
            </a:r>
            <a:r>
              <a:rPr lang="en-US" sz="1400" dirty="0" smtClean="0"/>
              <a:t>2</a:t>
            </a:r>
            <a:r>
              <a:rPr lang="en-US" dirty="0" smtClean="0"/>
              <a:t>O</a:t>
            </a:r>
            <a:r>
              <a:rPr lang="en-US" sz="1400" dirty="0" smtClean="0"/>
              <a:t>7           (</a:t>
            </a:r>
            <a:r>
              <a:rPr lang="en-US" dirty="0" smtClean="0"/>
              <a:t>Oleum)</a:t>
            </a:r>
            <a:endParaRPr lang="en-US" sz="1400" dirty="0"/>
          </a:p>
        </p:txBody>
      </p:sp>
    </p:spTree>
    <p:extLst>
      <p:ext uri="{BB962C8B-B14F-4D97-AF65-F5344CB8AC3E}">
        <p14:creationId xmlns:p14="http://schemas.microsoft.com/office/powerpoint/2010/main" val="102358258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animEffect transition="in" filter="fade">
                                      <p:cBhvr>
                                        <p:cTn id="34" dur="500"/>
                                        <p:tgtEl>
                                          <p:spTgt spid="12"/>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fltVal val="0"/>
                                          </p:val>
                                        </p:tav>
                                        <p:tav tm="100000">
                                          <p:val>
                                            <p:strVal val="#ppt_h"/>
                                          </p:val>
                                        </p:tav>
                                      </p:tavLst>
                                    </p:anim>
                                    <p:animEffect transition="in" filter="fade">
                                      <p:cBhvr>
                                        <p:cTn id="39" dur="500"/>
                                        <p:tgtEl>
                                          <p:spTgt spid="13"/>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p:cTn id="42" dur="500" fill="hold"/>
                                        <p:tgtEl>
                                          <p:spTgt spid="16"/>
                                        </p:tgtEl>
                                        <p:attrNameLst>
                                          <p:attrName>ppt_w</p:attrName>
                                        </p:attrNameLst>
                                      </p:cBhvr>
                                      <p:tavLst>
                                        <p:tav tm="0">
                                          <p:val>
                                            <p:fltVal val="0"/>
                                          </p:val>
                                        </p:tav>
                                        <p:tav tm="100000">
                                          <p:val>
                                            <p:strVal val="#ppt_w"/>
                                          </p:val>
                                        </p:tav>
                                      </p:tavLst>
                                    </p:anim>
                                    <p:anim calcmode="lin" valueType="num">
                                      <p:cBhvr>
                                        <p:cTn id="43" dur="500" fill="hold"/>
                                        <p:tgtEl>
                                          <p:spTgt spid="16"/>
                                        </p:tgtEl>
                                        <p:attrNameLst>
                                          <p:attrName>ppt_h</p:attrName>
                                        </p:attrNameLst>
                                      </p:cBhvr>
                                      <p:tavLst>
                                        <p:tav tm="0">
                                          <p:val>
                                            <p:fltVal val="0"/>
                                          </p:val>
                                        </p:tav>
                                        <p:tav tm="100000">
                                          <p:val>
                                            <p:strVal val="#ppt_h"/>
                                          </p:val>
                                        </p:tav>
                                      </p:tavLst>
                                    </p:anim>
                                    <p:animEffect transition="in" filter="fade">
                                      <p:cBhvr>
                                        <p:cTn id="44" dur="500"/>
                                        <p:tgtEl>
                                          <p:spTgt spid="16"/>
                                        </p:tgtEl>
                                      </p:cBhvr>
                                    </p:animEffect>
                                  </p:childTnLst>
                                </p:cTn>
                              </p:par>
                              <p:par>
                                <p:cTn id="45" presetID="53" presetClass="entr" presetSubtype="16"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 calcmode="lin" valueType="num">
                                      <p:cBhvr>
                                        <p:cTn id="52" dur="500" fill="hold"/>
                                        <p:tgtEl>
                                          <p:spTgt spid="19"/>
                                        </p:tgtEl>
                                        <p:attrNameLst>
                                          <p:attrName>ppt_w</p:attrName>
                                        </p:attrNameLst>
                                      </p:cBhvr>
                                      <p:tavLst>
                                        <p:tav tm="0">
                                          <p:val>
                                            <p:fltVal val="0"/>
                                          </p:val>
                                        </p:tav>
                                        <p:tav tm="100000">
                                          <p:val>
                                            <p:strVal val="#ppt_w"/>
                                          </p:val>
                                        </p:tav>
                                      </p:tavLst>
                                    </p:anim>
                                    <p:anim calcmode="lin" valueType="num">
                                      <p:cBhvr>
                                        <p:cTn id="53" dur="500" fill="hold"/>
                                        <p:tgtEl>
                                          <p:spTgt spid="19"/>
                                        </p:tgtEl>
                                        <p:attrNameLst>
                                          <p:attrName>ppt_h</p:attrName>
                                        </p:attrNameLst>
                                      </p:cBhvr>
                                      <p:tavLst>
                                        <p:tav tm="0">
                                          <p:val>
                                            <p:fltVal val="0"/>
                                          </p:val>
                                        </p:tav>
                                        <p:tav tm="100000">
                                          <p:val>
                                            <p:strVal val="#ppt_h"/>
                                          </p:val>
                                        </p:tav>
                                      </p:tavLst>
                                    </p:anim>
                                    <p:animEffect transition="in" filter="fade">
                                      <p:cBhvr>
                                        <p:cTn id="54" dur="500"/>
                                        <p:tgtEl>
                                          <p:spTgt spid="19"/>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p:cTn id="57" dur="500" fill="hold"/>
                                        <p:tgtEl>
                                          <p:spTgt spid="20"/>
                                        </p:tgtEl>
                                        <p:attrNameLst>
                                          <p:attrName>ppt_w</p:attrName>
                                        </p:attrNameLst>
                                      </p:cBhvr>
                                      <p:tavLst>
                                        <p:tav tm="0">
                                          <p:val>
                                            <p:fltVal val="0"/>
                                          </p:val>
                                        </p:tav>
                                        <p:tav tm="100000">
                                          <p:val>
                                            <p:strVal val="#ppt_w"/>
                                          </p:val>
                                        </p:tav>
                                      </p:tavLst>
                                    </p:anim>
                                    <p:anim calcmode="lin" valueType="num">
                                      <p:cBhvr>
                                        <p:cTn id="58" dur="500" fill="hold"/>
                                        <p:tgtEl>
                                          <p:spTgt spid="20"/>
                                        </p:tgtEl>
                                        <p:attrNameLst>
                                          <p:attrName>ppt_h</p:attrName>
                                        </p:attrNameLst>
                                      </p:cBhvr>
                                      <p:tavLst>
                                        <p:tav tm="0">
                                          <p:val>
                                            <p:fltVal val="0"/>
                                          </p:val>
                                        </p:tav>
                                        <p:tav tm="100000">
                                          <p:val>
                                            <p:strVal val="#ppt_h"/>
                                          </p:val>
                                        </p:tav>
                                      </p:tavLst>
                                    </p:anim>
                                    <p:animEffect transition="in" filter="fade">
                                      <p:cBhvr>
                                        <p:cTn id="59" dur="500"/>
                                        <p:tgtEl>
                                          <p:spTgt spid="20"/>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 calcmode="lin" valueType="num">
                                      <p:cBhvr>
                                        <p:cTn id="62" dur="500" fill="hold"/>
                                        <p:tgtEl>
                                          <p:spTgt spid="21"/>
                                        </p:tgtEl>
                                        <p:attrNameLst>
                                          <p:attrName>ppt_w</p:attrName>
                                        </p:attrNameLst>
                                      </p:cBhvr>
                                      <p:tavLst>
                                        <p:tav tm="0">
                                          <p:val>
                                            <p:fltVal val="0"/>
                                          </p:val>
                                        </p:tav>
                                        <p:tav tm="100000">
                                          <p:val>
                                            <p:strVal val="#ppt_w"/>
                                          </p:val>
                                        </p:tav>
                                      </p:tavLst>
                                    </p:anim>
                                    <p:anim calcmode="lin" valueType="num">
                                      <p:cBhvr>
                                        <p:cTn id="63" dur="500" fill="hold"/>
                                        <p:tgtEl>
                                          <p:spTgt spid="21"/>
                                        </p:tgtEl>
                                        <p:attrNameLst>
                                          <p:attrName>ppt_h</p:attrName>
                                        </p:attrNameLst>
                                      </p:cBhvr>
                                      <p:tavLst>
                                        <p:tav tm="0">
                                          <p:val>
                                            <p:fltVal val="0"/>
                                          </p:val>
                                        </p:tav>
                                        <p:tav tm="100000">
                                          <p:val>
                                            <p:strVal val="#ppt_h"/>
                                          </p:val>
                                        </p:tav>
                                      </p:tavLst>
                                    </p:anim>
                                    <p:animEffect transition="in" filter="fade">
                                      <p:cBhvr>
                                        <p:cTn id="64" dur="500"/>
                                        <p:tgtEl>
                                          <p:spTgt spid="21"/>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p:cTn id="67" dur="500" fill="hold"/>
                                        <p:tgtEl>
                                          <p:spTgt spid="22"/>
                                        </p:tgtEl>
                                        <p:attrNameLst>
                                          <p:attrName>ppt_w</p:attrName>
                                        </p:attrNameLst>
                                      </p:cBhvr>
                                      <p:tavLst>
                                        <p:tav tm="0">
                                          <p:val>
                                            <p:fltVal val="0"/>
                                          </p:val>
                                        </p:tav>
                                        <p:tav tm="100000">
                                          <p:val>
                                            <p:strVal val="#ppt_w"/>
                                          </p:val>
                                        </p:tav>
                                      </p:tavLst>
                                    </p:anim>
                                    <p:anim calcmode="lin" valueType="num">
                                      <p:cBhvr>
                                        <p:cTn id="68" dur="500" fill="hold"/>
                                        <p:tgtEl>
                                          <p:spTgt spid="22"/>
                                        </p:tgtEl>
                                        <p:attrNameLst>
                                          <p:attrName>ppt_h</p:attrName>
                                        </p:attrNameLst>
                                      </p:cBhvr>
                                      <p:tavLst>
                                        <p:tav tm="0">
                                          <p:val>
                                            <p:fltVal val="0"/>
                                          </p:val>
                                        </p:tav>
                                        <p:tav tm="100000">
                                          <p:val>
                                            <p:strVal val="#ppt_h"/>
                                          </p:val>
                                        </p:tav>
                                      </p:tavLst>
                                    </p:anim>
                                    <p:animEffect transition="in" filter="fade">
                                      <p:cBhvr>
                                        <p:cTn id="69" dur="500"/>
                                        <p:tgtEl>
                                          <p:spTgt spid="22"/>
                                        </p:tgtEl>
                                      </p:cBhvr>
                                    </p:animEffect>
                                  </p:childTnLst>
                                </p:cTn>
                              </p:par>
                              <p:par>
                                <p:cTn id="70" presetID="53" presetClass="entr" presetSubtype="16" fill="hold" nodeType="withEffect">
                                  <p:stCondLst>
                                    <p:cond delay="0"/>
                                  </p:stCondLst>
                                  <p:childTnLst>
                                    <p:set>
                                      <p:cBhvr>
                                        <p:cTn id="71" dur="1" fill="hold">
                                          <p:stCondLst>
                                            <p:cond delay="0"/>
                                          </p:stCondLst>
                                        </p:cTn>
                                        <p:tgtEl>
                                          <p:spTgt spid="24"/>
                                        </p:tgtEl>
                                        <p:attrNameLst>
                                          <p:attrName>style.visibility</p:attrName>
                                        </p:attrNameLst>
                                      </p:cBhvr>
                                      <p:to>
                                        <p:strVal val="visible"/>
                                      </p:to>
                                    </p:set>
                                    <p:anim calcmode="lin" valueType="num">
                                      <p:cBhvr>
                                        <p:cTn id="72" dur="500" fill="hold"/>
                                        <p:tgtEl>
                                          <p:spTgt spid="24"/>
                                        </p:tgtEl>
                                        <p:attrNameLst>
                                          <p:attrName>ppt_w</p:attrName>
                                        </p:attrNameLst>
                                      </p:cBhvr>
                                      <p:tavLst>
                                        <p:tav tm="0">
                                          <p:val>
                                            <p:fltVal val="0"/>
                                          </p:val>
                                        </p:tav>
                                        <p:tav tm="100000">
                                          <p:val>
                                            <p:strVal val="#ppt_w"/>
                                          </p:val>
                                        </p:tav>
                                      </p:tavLst>
                                    </p:anim>
                                    <p:anim calcmode="lin" valueType="num">
                                      <p:cBhvr>
                                        <p:cTn id="73" dur="500" fill="hold"/>
                                        <p:tgtEl>
                                          <p:spTgt spid="24"/>
                                        </p:tgtEl>
                                        <p:attrNameLst>
                                          <p:attrName>ppt_h</p:attrName>
                                        </p:attrNameLst>
                                      </p:cBhvr>
                                      <p:tavLst>
                                        <p:tav tm="0">
                                          <p:val>
                                            <p:fltVal val="0"/>
                                          </p:val>
                                        </p:tav>
                                        <p:tav tm="100000">
                                          <p:val>
                                            <p:strVal val="#ppt_h"/>
                                          </p:val>
                                        </p:tav>
                                      </p:tavLst>
                                    </p:anim>
                                    <p:animEffect transition="in" filter="fade">
                                      <p:cBhvr>
                                        <p:cTn id="74" dur="500"/>
                                        <p:tgtEl>
                                          <p:spTgt spid="24"/>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p:cTn id="77" dur="500" fill="hold"/>
                                        <p:tgtEl>
                                          <p:spTgt spid="25"/>
                                        </p:tgtEl>
                                        <p:attrNameLst>
                                          <p:attrName>ppt_w</p:attrName>
                                        </p:attrNameLst>
                                      </p:cBhvr>
                                      <p:tavLst>
                                        <p:tav tm="0">
                                          <p:val>
                                            <p:fltVal val="0"/>
                                          </p:val>
                                        </p:tav>
                                        <p:tav tm="100000">
                                          <p:val>
                                            <p:strVal val="#ppt_w"/>
                                          </p:val>
                                        </p:tav>
                                      </p:tavLst>
                                    </p:anim>
                                    <p:anim calcmode="lin" valueType="num">
                                      <p:cBhvr>
                                        <p:cTn id="78" dur="500" fill="hold"/>
                                        <p:tgtEl>
                                          <p:spTgt spid="25"/>
                                        </p:tgtEl>
                                        <p:attrNameLst>
                                          <p:attrName>ppt_h</p:attrName>
                                        </p:attrNameLst>
                                      </p:cBhvr>
                                      <p:tavLst>
                                        <p:tav tm="0">
                                          <p:val>
                                            <p:fltVal val="0"/>
                                          </p:val>
                                        </p:tav>
                                        <p:tav tm="100000">
                                          <p:val>
                                            <p:strVal val="#ppt_h"/>
                                          </p:val>
                                        </p:tav>
                                      </p:tavLst>
                                    </p:anim>
                                    <p:animEffect transition="in" filter="fade">
                                      <p:cBhvr>
                                        <p:cTn id="79" dur="500"/>
                                        <p:tgtEl>
                                          <p:spTgt spid="25"/>
                                        </p:tgtEl>
                                      </p:cBhvr>
                                    </p:animEffect>
                                  </p:childTnLst>
                                </p:cTn>
                              </p:par>
                              <p:par>
                                <p:cTn id="80" presetID="53" presetClass="entr" presetSubtype="16" fill="hold" nodeType="withEffect">
                                  <p:stCondLst>
                                    <p:cond delay="0"/>
                                  </p:stCondLst>
                                  <p:childTnLst>
                                    <p:set>
                                      <p:cBhvr>
                                        <p:cTn id="81" dur="1" fill="hold">
                                          <p:stCondLst>
                                            <p:cond delay="0"/>
                                          </p:stCondLst>
                                        </p:cTn>
                                        <p:tgtEl>
                                          <p:spTgt spid="27"/>
                                        </p:tgtEl>
                                        <p:attrNameLst>
                                          <p:attrName>style.visibility</p:attrName>
                                        </p:attrNameLst>
                                      </p:cBhvr>
                                      <p:to>
                                        <p:strVal val="visible"/>
                                      </p:to>
                                    </p:set>
                                    <p:anim calcmode="lin" valueType="num">
                                      <p:cBhvr>
                                        <p:cTn id="82" dur="500" fill="hold"/>
                                        <p:tgtEl>
                                          <p:spTgt spid="27"/>
                                        </p:tgtEl>
                                        <p:attrNameLst>
                                          <p:attrName>ppt_w</p:attrName>
                                        </p:attrNameLst>
                                      </p:cBhvr>
                                      <p:tavLst>
                                        <p:tav tm="0">
                                          <p:val>
                                            <p:fltVal val="0"/>
                                          </p:val>
                                        </p:tav>
                                        <p:tav tm="100000">
                                          <p:val>
                                            <p:strVal val="#ppt_w"/>
                                          </p:val>
                                        </p:tav>
                                      </p:tavLst>
                                    </p:anim>
                                    <p:anim calcmode="lin" valueType="num">
                                      <p:cBhvr>
                                        <p:cTn id="83" dur="500" fill="hold"/>
                                        <p:tgtEl>
                                          <p:spTgt spid="27"/>
                                        </p:tgtEl>
                                        <p:attrNameLst>
                                          <p:attrName>ppt_h</p:attrName>
                                        </p:attrNameLst>
                                      </p:cBhvr>
                                      <p:tavLst>
                                        <p:tav tm="0">
                                          <p:val>
                                            <p:fltVal val="0"/>
                                          </p:val>
                                        </p:tav>
                                        <p:tav tm="100000">
                                          <p:val>
                                            <p:strVal val="#ppt_h"/>
                                          </p:val>
                                        </p:tav>
                                      </p:tavLst>
                                    </p:anim>
                                    <p:animEffect transition="in" filter="fade">
                                      <p:cBhvr>
                                        <p:cTn id="84" dur="500"/>
                                        <p:tgtEl>
                                          <p:spTgt spid="27"/>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anim calcmode="lin" valueType="num">
                                      <p:cBhvr>
                                        <p:cTn id="87" dur="500" fill="hold"/>
                                        <p:tgtEl>
                                          <p:spTgt spid="28"/>
                                        </p:tgtEl>
                                        <p:attrNameLst>
                                          <p:attrName>ppt_w</p:attrName>
                                        </p:attrNameLst>
                                      </p:cBhvr>
                                      <p:tavLst>
                                        <p:tav tm="0">
                                          <p:val>
                                            <p:fltVal val="0"/>
                                          </p:val>
                                        </p:tav>
                                        <p:tav tm="100000">
                                          <p:val>
                                            <p:strVal val="#ppt_w"/>
                                          </p:val>
                                        </p:tav>
                                      </p:tavLst>
                                    </p:anim>
                                    <p:anim calcmode="lin" valueType="num">
                                      <p:cBhvr>
                                        <p:cTn id="88" dur="500" fill="hold"/>
                                        <p:tgtEl>
                                          <p:spTgt spid="28"/>
                                        </p:tgtEl>
                                        <p:attrNameLst>
                                          <p:attrName>ppt_h</p:attrName>
                                        </p:attrNameLst>
                                      </p:cBhvr>
                                      <p:tavLst>
                                        <p:tav tm="0">
                                          <p:val>
                                            <p:fltVal val="0"/>
                                          </p:val>
                                        </p:tav>
                                        <p:tav tm="100000">
                                          <p:val>
                                            <p:strVal val="#ppt_h"/>
                                          </p:val>
                                        </p:tav>
                                      </p:tavLst>
                                    </p:anim>
                                    <p:animEffect transition="in" filter="fade">
                                      <p:cBhvr>
                                        <p:cTn id="8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2" grpId="0"/>
      <p:bldP spid="13" grpId="0"/>
      <p:bldP spid="16" grpId="0"/>
      <p:bldP spid="19" grpId="0"/>
      <p:bldP spid="20" grpId="0"/>
      <p:bldP spid="21" grpId="0"/>
      <p:bldP spid="22" grpId="0"/>
      <p:bldP spid="25"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152400" y="0"/>
            <a:ext cx="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52400" y="11430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62000" y="881390"/>
            <a:ext cx="3048000" cy="523220"/>
          </a:xfrm>
          <a:prstGeom prst="rect">
            <a:avLst/>
          </a:prstGeom>
          <a:noFill/>
        </p:spPr>
        <p:txBody>
          <a:bodyPr wrap="square" rtlCol="0">
            <a:spAutoFit/>
          </a:bodyPr>
          <a:lstStyle/>
          <a:p>
            <a:r>
              <a:rPr lang="en-US" sz="2800" dirty="0" smtClean="0"/>
              <a:t>Gaseous SO</a:t>
            </a:r>
            <a:r>
              <a:rPr lang="en-US" sz="2000" dirty="0" smtClean="0"/>
              <a:t>3</a:t>
            </a:r>
            <a:endParaRPr lang="en-US" sz="2000" dirty="0"/>
          </a:p>
        </p:txBody>
      </p:sp>
      <p:sp>
        <p:nvSpPr>
          <p:cNvPr id="9" name="TextBox 8"/>
          <p:cNvSpPr txBox="1"/>
          <p:nvPr/>
        </p:nvSpPr>
        <p:spPr>
          <a:xfrm>
            <a:off x="609600" y="1450170"/>
            <a:ext cx="6781800" cy="369332"/>
          </a:xfrm>
          <a:prstGeom prst="rect">
            <a:avLst/>
          </a:prstGeom>
          <a:noFill/>
        </p:spPr>
        <p:txBody>
          <a:bodyPr wrap="square" rtlCol="0">
            <a:spAutoFit/>
          </a:bodyPr>
          <a:lstStyle/>
          <a:p>
            <a:r>
              <a:rPr lang="en-US" dirty="0" smtClean="0"/>
              <a:t>Properties are same as liquid SO</a:t>
            </a:r>
            <a:r>
              <a:rPr lang="en-US" sz="1600" dirty="0" smtClean="0"/>
              <a:t>3</a:t>
            </a:r>
            <a:r>
              <a:rPr lang="en-US" dirty="0" smtClean="0"/>
              <a:t>.</a:t>
            </a:r>
            <a:endParaRPr lang="en-US" dirty="0"/>
          </a:p>
        </p:txBody>
      </p:sp>
      <p:sp>
        <p:nvSpPr>
          <p:cNvPr id="10" name="TextBox 9"/>
          <p:cNvSpPr txBox="1"/>
          <p:nvPr/>
        </p:nvSpPr>
        <p:spPr>
          <a:xfrm>
            <a:off x="762000" y="2057400"/>
            <a:ext cx="2057400" cy="369332"/>
          </a:xfrm>
          <a:prstGeom prst="rect">
            <a:avLst/>
          </a:prstGeom>
          <a:noFill/>
        </p:spPr>
        <p:txBody>
          <a:bodyPr wrap="square" rtlCol="0">
            <a:spAutoFit/>
          </a:bodyPr>
          <a:lstStyle/>
          <a:p>
            <a:r>
              <a:rPr lang="en-US" dirty="0" smtClean="0"/>
              <a:t>Dry air + SO</a:t>
            </a:r>
            <a:r>
              <a:rPr lang="en-US" sz="1600" dirty="0" smtClean="0"/>
              <a:t>3</a:t>
            </a:r>
            <a:r>
              <a:rPr lang="en-US" dirty="0" smtClean="0"/>
              <a:t> </a:t>
            </a:r>
            <a:endParaRPr lang="en-US" dirty="0"/>
          </a:p>
        </p:txBody>
      </p:sp>
      <p:cxnSp>
        <p:nvCxnSpPr>
          <p:cNvPr id="12" name="Straight Arrow Connector 11"/>
          <p:cNvCxnSpPr/>
          <p:nvPr/>
        </p:nvCxnSpPr>
        <p:spPr>
          <a:xfrm>
            <a:off x="2286000" y="2242066"/>
            <a:ext cx="17145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14800" y="2057400"/>
            <a:ext cx="2819400" cy="369332"/>
          </a:xfrm>
          <a:prstGeom prst="rect">
            <a:avLst/>
          </a:prstGeom>
          <a:noFill/>
        </p:spPr>
        <p:txBody>
          <a:bodyPr wrap="square" rtlCol="0">
            <a:spAutoFit/>
          </a:bodyPr>
          <a:lstStyle/>
          <a:p>
            <a:r>
              <a:rPr lang="en-US" dirty="0" smtClean="0"/>
              <a:t>2.5% to 8% SO3 in Dry Air</a:t>
            </a:r>
            <a:endParaRPr lang="en-US" dirty="0"/>
          </a:p>
        </p:txBody>
      </p:sp>
    </p:spTree>
    <p:extLst>
      <p:ext uri="{BB962C8B-B14F-4D97-AF65-F5344CB8AC3E}">
        <p14:creationId xmlns:p14="http://schemas.microsoft.com/office/powerpoint/2010/main" val="157088070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381000"/>
            <a:ext cx="6629400" cy="584775"/>
          </a:xfrm>
          <a:prstGeom prst="rect">
            <a:avLst/>
          </a:prstGeom>
          <a:noFill/>
        </p:spPr>
        <p:txBody>
          <a:bodyPr wrap="square" rtlCol="0">
            <a:spAutoFit/>
          </a:bodyPr>
          <a:lstStyle/>
          <a:p>
            <a:r>
              <a:rPr lang="en-US" sz="3200" dirty="0" smtClean="0"/>
              <a:t>Sulfuric acid (Conc.) and Oleum:</a:t>
            </a:r>
            <a:endParaRPr lang="en-US" sz="3200" dirty="0"/>
          </a:p>
        </p:txBody>
      </p:sp>
      <p:sp>
        <p:nvSpPr>
          <p:cNvPr id="6" name="TextBox 5"/>
          <p:cNvSpPr txBox="1"/>
          <p:nvPr/>
        </p:nvSpPr>
        <p:spPr>
          <a:xfrm>
            <a:off x="152400" y="1219200"/>
            <a:ext cx="8991600" cy="2585323"/>
          </a:xfrm>
          <a:prstGeom prst="rect">
            <a:avLst/>
          </a:prstGeom>
          <a:noFill/>
        </p:spPr>
        <p:txBody>
          <a:bodyPr wrap="square" rtlCol="0">
            <a:spAutoFit/>
          </a:bodyPr>
          <a:lstStyle/>
          <a:p>
            <a:r>
              <a:rPr lang="en-US" dirty="0" smtClean="0"/>
              <a:t>Conc. Sulfuric Acid and Oleum are widely used as sulfonating agents. Oleum is used to sulfonate alkyl benzene and sulfate fatty alcohol for heavy duty detergents.</a:t>
            </a:r>
          </a:p>
          <a:p>
            <a:r>
              <a:rPr lang="en-US" dirty="0" smtClean="0"/>
              <a:t>It is an equilibrium process , as water is formed in this reaction and resultant water dilutes the Oleum / Sulfuric acid. The sulfonation reaction stops when the sulfuric acid concentration drops to 90%.</a:t>
            </a:r>
          </a:p>
          <a:p>
            <a:r>
              <a:rPr lang="en-US" dirty="0" smtClean="0"/>
              <a:t>This spent acid may be separated from alkyl benzene sulfonic acid to produce product which on neutralization contains a relatively low level 6 to 10% of sodium sulfate.</a:t>
            </a:r>
          </a:p>
          <a:p>
            <a:r>
              <a:rPr lang="en-US" dirty="0" smtClean="0"/>
              <a:t>When fatty alcohols are sulfated the spent acid cannot be separated . It must be neutralized with alcohol sulfuric acid to make product containing  a high level of sodium sulfate.</a:t>
            </a:r>
            <a:endParaRPr lang="en-US" dirty="0"/>
          </a:p>
        </p:txBody>
      </p:sp>
      <p:sp>
        <p:nvSpPr>
          <p:cNvPr id="7" name="TextBox 6"/>
          <p:cNvSpPr txBox="1"/>
          <p:nvPr/>
        </p:nvSpPr>
        <p:spPr>
          <a:xfrm>
            <a:off x="609600" y="4191000"/>
            <a:ext cx="4419600" cy="369332"/>
          </a:xfrm>
          <a:prstGeom prst="rect">
            <a:avLst/>
          </a:prstGeom>
          <a:noFill/>
        </p:spPr>
        <p:txBody>
          <a:bodyPr wrap="square" rtlCol="0">
            <a:spAutoFit/>
          </a:bodyPr>
          <a:lstStyle/>
          <a:p>
            <a:r>
              <a:rPr lang="en-US" dirty="0" smtClean="0"/>
              <a:t>H - O - S - O – H     +      </a:t>
            </a:r>
            <a:endParaRPr lang="en-US" dirty="0"/>
          </a:p>
        </p:txBody>
      </p:sp>
      <p:sp>
        <p:nvSpPr>
          <p:cNvPr id="8" name="TextBox 7"/>
          <p:cNvSpPr txBox="1"/>
          <p:nvPr/>
        </p:nvSpPr>
        <p:spPr>
          <a:xfrm>
            <a:off x="1219200" y="3683169"/>
            <a:ext cx="2362200" cy="1754326"/>
          </a:xfrm>
          <a:prstGeom prst="rect">
            <a:avLst/>
          </a:prstGeom>
          <a:noFill/>
        </p:spPr>
        <p:txBody>
          <a:bodyPr wrap="square" rtlCol="0">
            <a:spAutoFit/>
          </a:bodyPr>
          <a:lstStyle/>
          <a:p>
            <a:r>
              <a:rPr lang="en-US" dirty="0" smtClean="0"/>
              <a:t>O</a:t>
            </a:r>
          </a:p>
          <a:p>
            <a:r>
              <a:rPr lang="en-US" dirty="0" smtClean="0"/>
              <a:t>II</a:t>
            </a:r>
          </a:p>
          <a:p>
            <a:endParaRPr lang="en-US" dirty="0"/>
          </a:p>
          <a:p>
            <a:r>
              <a:rPr lang="en-US" dirty="0" smtClean="0"/>
              <a:t>II</a:t>
            </a:r>
          </a:p>
          <a:p>
            <a:r>
              <a:rPr lang="en-US" dirty="0" smtClean="0"/>
              <a:t>O</a:t>
            </a:r>
          </a:p>
          <a:p>
            <a:endParaRPr lang="en-US" dirty="0"/>
          </a:p>
        </p:txBody>
      </p:sp>
      <p:sp>
        <p:nvSpPr>
          <p:cNvPr id="9" name="Flowchart: Preparation 8"/>
          <p:cNvSpPr/>
          <p:nvPr/>
        </p:nvSpPr>
        <p:spPr>
          <a:xfrm>
            <a:off x="2743200" y="3944339"/>
            <a:ext cx="1295400" cy="862653"/>
          </a:xfrm>
          <a:prstGeom prst="flowChartPreparat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Oval 9"/>
          <p:cNvSpPr/>
          <p:nvPr/>
        </p:nvSpPr>
        <p:spPr>
          <a:xfrm>
            <a:off x="2895600" y="4035961"/>
            <a:ext cx="990600" cy="6794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2" name="Straight Connector 11"/>
          <p:cNvCxnSpPr>
            <a:stCxn id="9" idx="3"/>
          </p:cNvCxnSpPr>
          <p:nvPr/>
        </p:nvCxnSpPr>
        <p:spPr>
          <a:xfrm flipV="1">
            <a:off x="4038600" y="4375665"/>
            <a:ext cx="30480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308764" y="4190999"/>
            <a:ext cx="1828800" cy="369332"/>
          </a:xfrm>
          <a:prstGeom prst="rect">
            <a:avLst/>
          </a:prstGeom>
          <a:noFill/>
        </p:spPr>
        <p:txBody>
          <a:bodyPr wrap="square" rtlCol="0">
            <a:spAutoFit/>
          </a:bodyPr>
          <a:lstStyle/>
          <a:p>
            <a:r>
              <a:rPr lang="en-US" dirty="0" smtClean="0"/>
              <a:t>(CH</a:t>
            </a:r>
            <a:r>
              <a:rPr lang="en-US" sz="1400" dirty="0" smtClean="0"/>
              <a:t>2</a:t>
            </a:r>
            <a:r>
              <a:rPr lang="en-US" dirty="0" smtClean="0"/>
              <a:t>)11-CH</a:t>
            </a:r>
            <a:r>
              <a:rPr lang="en-US" sz="1400" dirty="0" smtClean="0"/>
              <a:t>3</a:t>
            </a:r>
            <a:endParaRPr lang="en-US" sz="1400" dirty="0"/>
          </a:p>
        </p:txBody>
      </p:sp>
      <p:cxnSp>
        <p:nvCxnSpPr>
          <p:cNvPr id="19" name="Straight Arrow Connector 18"/>
          <p:cNvCxnSpPr/>
          <p:nvPr/>
        </p:nvCxnSpPr>
        <p:spPr>
          <a:xfrm>
            <a:off x="762000" y="5437495"/>
            <a:ext cx="2628900"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674918" y="5157803"/>
            <a:ext cx="4419600" cy="369332"/>
          </a:xfrm>
          <a:prstGeom prst="rect">
            <a:avLst/>
          </a:prstGeom>
          <a:noFill/>
        </p:spPr>
        <p:txBody>
          <a:bodyPr wrap="square" rtlCol="0">
            <a:spAutoFit/>
          </a:bodyPr>
          <a:lstStyle/>
          <a:p>
            <a:r>
              <a:rPr lang="en-US" dirty="0" smtClean="0"/>
              <a:t>H+ O- -S-                  -(CH</a:t>
            </a:r>
            <a:r>
              <a:rPr lang="en-US" sz="1400" dirty="0" smtClean="0"/>
              <a:t>2</a:t>
            </a:r>
            <a:r>
              <a:rPr lang="en-US" dirty="0" smtClean="0"/>
              <a:t>)</a:t>
            </a:r>
            <a:r>
              <a:rPr lang="en-US" sz="1400" dirty="0" smtClean="0"/>
              <a:t>11</a:t>
            </a:r>
            <a:r>
              <a:rPr lang="en-US" dirty="0" smtClean="0"/>
              <a:t>-CH</a:t>
            </a:r>
            <a:r>
              <a:rPr lang="en-US" sz="1400" dirty="0" smtClean="0"/>
              <a:t>3 </a:t>
            </a:r>
            <a:r>
              <a:rPr lang="en-US" dirty="0" smtClean="0"/>
              <a:t> + H</a:t>
            </a:r>
            <a:r>
              <a:rPr lang="en-US" sz="1400" dirty="0" smtClean="0"/>
              <a:t>2</a:t>
            </a:r>
            <a:r>
              <a:rPr lang="en-US" dirty="0" smtClean="0"/>
              <a:t>O</a:t>
            </a:r>
            <a:endParaRPr lang="en-US" dirty="0"/>
          </a:p>
        </p:txBody>
      </p:sp>
      <p:sp>
        <p:nvSpPr>
          <p:cNvPr id="21" name="TextBox 20"/>
          <p:cNvSpPr txBox="1"/>
          <p:nvPr/>
        </p:nvSpPr>
        <p:spPr>
          <a:xfrm>
            <a:off x="4308764" y="4591125"/>
            <a:ext cx="2419350" cy="1754326"/>
          </a:xfrm>
          <a:prstGeom prst="rect">
            <a:avLst/>
          </a:prstGeom>
          <a:noFill/>
        </p:spPr>
        <p:txBody>
          <a:bodyPr wrap="square" rtlCol="0">
            <a:spAutoFit/>
          </a:bodyPr>
          <a:lstStyle/>
          <a:p>
            <a:r>
              <a:rPr lang="en-US" dirty="0" smtClean="0"/>
              <a:t>O</a:t>
            </a:r>
          </a:p>
          <a:p>
            <a:r>
              <a:rPr lang="en-US" dirty="0" smtClean="0"/>
              <a:t>II</a:t>
            </a:r>
          </a:p>
          <a:p>
            <a:endParaRPr lang="en-US" dirty="0"/>
          </a:p>
          <a:p>
            <a:r>
              <a:rPr lang="en-US" dirty="0" smtClean="0"/>
              <a:t>II</a:t>
            </a:r>
          </a:p>
          <a:p>
            <a:r>
              <a:rPr lang="en-US" dirty="0" smtClean="0"/>
              <a:t>O</a:t>
            </a:r>
          </a:p>
          <a:p>
            <a:endParaRPr lang="en-US" dirty="0"/>
          </a:p>
        </p:txBody>
      </p:sp>
      <p:sp>
        <p:nvSpPr>
          <p:cNvPr id="22" name="Hexagon 21"/>
          <p:cNvSpPr/>
          <p:nvPr/>
        </p:nvSpPr>
        <p:spPr>
          <a:xfrm>
            <a:off x="4604039" y="4999569"/>
            <a:ext cx="914400" cy="685800"/>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4724400" y="5157803"/>
            <a:ext cx="60960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5127914" y="3816191"/>
            <a:ext cx="3200400" cy="369332"/>
          </a:xfrm>
          <a:prstGeom prst="rect">
            <a:avLst/>
          </a:prstGeom>
          <a:noFill/>
        </p:spPr>
        <p:txBody>
          <a:bodyPr wrap="square" rtlCol="0">
            <a:spAutoFit/>
          </a:bodyPr>
          <a:lstStyle/>
          <a:p>
            <a:r>
              <a:rPr lang="en-US" dirty="0" smtClean="0"/>
              <a:t>Alky Benzene</a:t>
            </a:r>
            <a:endParaRPr lang="en-US" dirty="0"/>
          </a:p>
        </p:txBody>
      </p:sp>
      <p:sp>
        <p:nvSpPr>
          <p:cNvPr id="25" name="TextBox 24"/>
          <p:cNvSpPr txBox="1"/>
          <p:nvPr/>
        </p:nvSpPr>
        <p:spPr>
          <a:xfrm>
            <a:off x="3756314" y="6160785"/>
            <a:ext cx="2743200" cy="369332"/>
          </a:xfrm>
          <a:prstGeom prst="rect">
            <a:avLst/>
          </a:prstGeom>
          <a:noFill/>
        </p:spPr>
        <p:txBody>
          <a:bodyPr wrap="square" rtlCol="0">
            <a:spAutoFit/>
          </a:bodyPr>
          <a:lstStyle/>
          <a:p>
            <a:r>
              <a:rPr lang="en-US" dirty="0" smtClean="0"/>
              <a:t>Alkyl Benzene sulfonic acid</a:t>
            </a:r>
            <a:endParaRPr lang="en-US" dirty="0"/>
          </a:p>
        </p:txBody>
      </p:sp>
    </p:spTree>
    <p:extLst>
      <p:ext uri="{BB962C8B-B14F-4D97-AF65-F5344CB8AC3E}">
        <p14:creationId xmlns:p14="http://schemas.microsoft.com/office/powerpoint/2010/main" val="84696177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1000"/>
                                        <p:tgtEl>
                                          <p:spTgt spid="19"/>
                                        </p:tgtEl>
                                      </p:cBhvr>
                                    </p:animEffect>
                                    <p:anim calcmode="lin" valueType="num">
                                      <p:cBhvr>
                                        <p:cTn id="48" dur="1000" fill="hold"/>
                                        <p:tgtEl>
                                          <p:spTgt spid="19"/>
                                        </p:tgtEl>
                                        <p:attrNameLst>
                                          <p:attrName>ppt_x</p:attrName>
                                        </p:attrNameLst>
                                      </p:cBhvr>
                                      <p:tavLst>
                                        <p:tav tm="0">
                                          <p:val>
                                            <p:strVal val="#ppt_x"/>
                                          </p:val>
                                        </p:tav>
                                        <p:tav tm="100000">
                                          <p:val>
                                            <p:strVal val="#ppt_x"/>
                                          </p:val>
                                        </p:tav>
                                      </p:tavLst>
                                    </p:anim>
                                    <p:anim calcmode="lin" valueType="num">
                                      <p:cBhvr>
                                        <p:cTn id="49" dur="1000" fill="hold"/>
                                        <p:tgtEl>
                                          <p:spTgt spid="1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1000"/>
                                        <p:tgtEl>
                                          <p:spTgt spid="20"/>
                                        </p:tgtEl>
                                      </p:cBhvr>
                                    </p:animEffect>
                                    <p:anim calcmode="lin" valueType="num">
                                      <p:cBhvr>
                                        <p:cTn id="53" dur="1000" fill="hold"/>
                                        <p:tgtEl>
                                          <p:spTgt spid="20"/>
                                        </p:tgtEl>
                                        <p:attrNameLst>
                                          <p:attrName>ppt_x</p:attrName>
                                        </p:attrNameLst>
                                      </p:cBhvr>
                                      <p:tavLst>
                                        <p:tav tm="0">
                                          <p:val>
                                            <p:strVal val="#ppt_x"/>
                                          </p:val>
                                        </p:tav>
                                        <p:tav tm="100000">
                                          <p:val>
                                            <p:strVal val="#ppt_x"/>
                                          </p:val>
                                        </p:tav>
                                      </p:tavLst>
                                    </p:anim>
                                    <p:anim calcmode="lin" valueType="num">
                                      <p:cBhvr>
                                        <p:cTn id="54" dur="1000" fill="hold"/>
                                        <p:tgtEl>
                                          <p:spTgt spid="2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1000"/>
                                        <p:tgtEl>
                                          <p:spTgt spid="21"/>
                                        </p:tgtEl>
                                      </p:cBhvr>
                                    </p:animEffect>
                                    <p:anim calcmode="lin" valueType="num">
                                      <p:cBhvr>
                                        <p:cTn id="58" dur="1000" fill="hold"/>
                                        <p:tgtEl>
                                          <p:spTgt spid="21"/>
                                        </p:tgtEl>
                                        <p:attrNameLst>
                                          <p:attrName>ppt_x</p:attrName>
                                        </p:attrNameLst>
                                      </p:cBhvr>
                                      <p:tavLst>
                                        <p:tav tm="0">
                                          <p:val>
                                            <p:strVal val="#ppt_x"/>
                                          </p:val>
                                        </p:tav>
                                        <p:tav tm="100000">
                                          <p:val>
                                            <p:strVal val="#ppt_x"/>
                                          </p:val>
                                        </p:tav>
                                      </p:tavLst>
                                    </p:anim>
                                    <p:anim calcmode="lin" valueType="num">
                                      <p:cBhvr>
                                        <p:cTn id="59" dur="1000" fill="hold"/>
                                        <p:tgtEl>
                                          <p:spTgt spid="2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1000"/>
                                        <p:tgtEl>
                                          <p:spTgt spid="22"/>
                                        </p:tgtEl>
                                      </p:cBhvr>
                                    </p:animEffect>
                                    <p:anim calcmode="lin" valueType="num">
                                      <p:cBhvr>
                                        <p:cTn id="63" dur="1000" fill="hold"/>
                                        <p:tgtEl>
                                          <p:spTgt spid="22"/>
                                        </p:tgtEl>
                                        <p:attrNameLst>
                                          <p:attrName>ppt_x</p:attrName>
                                        </p:attrNameLst>
                                      </p:cBhvr>
                                      <p:tavLst>
                                        <p:tav tm="0">
                                          <p:val>
                                            <p:strVal val="#ppt_x"/>
                                          </p:val>
                                        </p:tav>
                                        <p:tav tm="100000">
                                          <p:val>
                                            <p:strVal val="#ppt_x"/>
                                          </p:val>
                                        </p:tav>
                                      </p:tavLst>
                                    </p:anim>
                                    <p:anim calcmode="lin" valueType="num">
                                      <p:cBhvr>
                                        <p:cTn id="64" dur="1000" fill="hold"/>
                                        <p:tgtEl>
                                          <p:spTgt spid="22"/>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1000"/>
                                        <p:tgtEl>
                                          <p:spTgt spid="23"/>
                                        </p:tgtEl>
                                      </p:cBhvr>
                                    </p:animEffect>
                                    <p:anim calcmode="lin" valueType="num">
                                      <p:cBhvr>
                                        <p:cTn id="68" dur="1000" fill="hold"/>
                                        <p:tgtEl>
                                          <p:spTgt spid="23"/>
                                        </p:tgtEl>
                                        <p:attrNameLst>
                                          <p:attrName>ppt_x</p:attrName>
                                        </p:attrNameLst>
                                      </p:cBhvr>
                                      <p:tavLst>
                                        <p:tav tm="0">
                                          <p:val>
                                            <p:strVal val="#ppt_x"/>
                                          </p:val>
                                        </p:tav>
                                        <p:tav tm="100000">
                                          <p:val>
                                            <p:strVal val="#ppt_x"/>
                                          </p:val>
                                        </p:tav>
                                      </p:tavLst>
                                    </p:anim>
                                    <p:anim calcmode="lin" valueType="num">
                                      <p:cBhvr>
                                        <p:cTn id="69" dur="1000" fill="hold"/>
                                        <p:tgtEl>
                                          <p:spTgt spid="23"/>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1000"/>
                                        <p:tgtEl>
                                          <p:spTgt spid="24"/>
                                        </p:tgtEl>
                                      </p:cBhvr>
                                    </p:animEffect>
                                    <p:anim calcmode="lin" valueType="num">
                                      <p:cBhvr>
                                        <p:cTn id="73" dur="1000" fill="hold"/>
                                        <p:tgtEl>
                                          <p:spTgt spid="24"/>
                                        </p:tgtEl>
                                        <p:attrNameLst>
                                          <p:attrName>ppt_x</p:attrName>
                                        </p:attrNameLst>
                                      </p:cBhvr>
                                      <p:tavLst>
                                        <p:tav tm="0">
                                          <p:val>
                                            <p:strVal val="#ppt_x"/>
                                          </p:val>
                                        </p:tav>
                                        <p:tav tm="100000">
                                          <p:val>
                                            <p:strVal val="#ppt_x"/>
                                          </p:val>
                                        </p:tav>
                                      </p:tavLst>
                                    </p:anim>
                                    <p:anim calcmode="lin" valueType="num">
                                      <p:cBhvr>
                                        <p:cTn id="74" dur="1000" fill="hold"/>
                                        <p:tgtEl>
                                          <p:spTgt spid="24"/>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fade">
                                      <p:cBhvr>
                                        <p:cTn id="77" dur="1000"/>
                                        <p:tgtEl>
                                          <p:spTgt spid="25"/>
                                        </p:tgtEl>
                                      </p:cBhvr>
                                    </p:animEffect>
                                    <p:anim calcmode="lin" valueType="num">
                                      <p:cBhvr>
                                        <p:cTn id="78" dur="1000" fill="hold"/>
                                        <p:tgtEl>
                                          <p:spTgt spid="25"/>
                                        </p:tgtEl>
                                        <p:attrNameLst>
                                          <p:attrName>ppt_x</p:attrName>
                                        </p:attrNameLst>
                                      </p:cBhvr>
                                      <p:tavLst>
                                        <p:tav tm="0">
                                          <p:val>
                                            <p:strVal val="#ppt_x"/>
                                          </p:val>
                                        </p:tav>
                                        <p:tav tm="100000">
                                          <p:val>
                                            <p:strVal val="#ppt_x"/>
                                          </p:val>
                                        </p:tav>
                                      </p:tavLst>
                                    </p:anim>
                                    <p:anim calcmode="lin" valueType="num">
                                      <p:cBhvr>
                                        <p:cTn id="7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animBg="1"/>
      <p:bldP spid="10" grpId="0" animBg="1"/>
      <p:bldP spid="13" grpId="0"/>
      <p:bldP spid="20" grpId="0"/>
      <p:bldP spid="21" grpId="0"/>
      <p:bldP spid="22" grpId="0" animBg="1"/>
      <p:bldP spid="23" grpId="0" animBg="1"/>
      <p:bldP spid="24"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381000"/>
            <a:ext cx="7239000" cy="369332"/>
          </a:xfrm>
          <a:prstGeom prst="rect">
            <a:avLst/>
          </a:prstGeom>
          <a:noFill/>
        </p:spPr>
        <p:txBody>
          <a:bodyPr wrap="square" rtlCol="0">
            <a:spAutoFit/>
          </a:bodyPr>
          <a:lstStyle/>
          <a:p>
            <a:r>
              <a:rPr lang="en-US" dirty="0" smtClean="0"/>
              <a:t>Oleum contains 90% SO</a:t>
            </a:r>
            <a:r>
              <a:rPr lang="en-US" sz="1400" dirty="0" smtClean="0"/>
              <a:t>3 </a:t>
            </a:r>
            <a:r>
              <a:rPr lang="en-US" dirty="0" smtClean="0"/>
              <a:t>and 10% H</a:t>
            </a:r>
            <a:r>
              <a:rPr lang="en-US" sz="1400" dirty="0" smtClean="0"/>
              <a:t>2</a:t>
            </a:r>
            <a:r>
              <a:rPr lang="en-US" dirty="0" smtClean="0"/>
              <a:t>SO</a:t>
            </a:r>
            <a:r>
              <a:rPr lang="en-US" sz="1400" dirty="0" smtClean="0"/>
              <a:t>4</a:t>
            </a:r>
            <a:r>
              <a:rPr lang="en-US" dirty="0" smtClean="0"/>
              <a:t>.</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066800"/>
            <a:ext cx="4458323" cy="409632"/>
          </a:xfrm>
          <a:prstGeom prst="rect">
            <a:avLst/>
          </a:prstGeom>
        </p:spPr>
      </p:pic>
      <p:sp>
        <p:nvSpPr>
          <p:cNvPr id="2" name="TextBox 1"/>
          <p:cNvSpPr txBox="1"/>
          <p:nvPr/>
        </p:nvSpPr>
        <p:spPr>
          <a:xfrm>
            <a:off x="304800" y="1589627"/>
            <a:ext cx="5791200" cy="1015663"/>
          </a:xfrm>
          <a:prstGeom prst="rect">
            <a:avLst/>
          </a:prstGeom>
          <a:noFill/>
        </p:spPr>
        <p:txBody>
          <a:bodyPr wrap="square" rtlCol="0">
            <a:spAutoFit/>
          </a:bodyPr>
          <a:lstStyle/>
          <a:p>
            <a:r>
              <a:rPr lang="en-US" sz="3600" dirty="0" smtClean="0"/>
              <a:t>Sulfonation by Oleum:</a:t>
            </a:r>
          </a:p>
          <a:p>
            <a:endParaRPr lang="en-US" sz="2400" dirty="0" smtClean="0"/>
          </a:p>
        </p:txBody>
      </p:sp>
      <p:sp>
        <p:nvSpPr>
          <p:cNvPr id="4" name="Hexagon 3"/>
          <p:cNvSpPr/>
          <p:nvPr/>
        </p:nvSpPr>
        <p:spPr>
          <a:xfrm rot="5400000">
            <a:off x="438150" y="3143250"/>
            <a:ext cx="800100" cy="762000"/>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587991" y="3295650"/>
            <a:ext cx="4572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367077" y="3315837"/>
            <a:ext cx="2743200" cy="369332"/>
          </a:xfrm>
          <a:prstGeom prst="rect">
            <a:avLst/>
          </a:prstGeom>
          <a:noFill/>
        </p:spPr>
        <p:txBody>
          <a:bodyPr wrap="square" rtlCol="0">
            <a:spAutoFit/>
          </a:bodyPr>
          <a:lstStyle/>
          <a:p>
            <a:r>
              <a:rPr lang="en-US" dirty="0" smtClean="0"/>
              <a:t>+ H</a:t>
            </a:r>
            <a:r>
              <a:rPr lang="en-US" sz="1400" dirty="0" smtClean="0"/>
              <a:t>2</a:t>
            </a:r>
            <a:r>
              <a:rPr lang="en-US" dirty="0" smtClean="0"/>
              <a:t>S</a:t>
            </a:r>
            <a:r>
              <a:rPr lang="en-US" sz="1400" dirty="0" smtClean="0"/>
              <a:t>2</a:t>
            </a:r>
            <a:r>
              <a:rPr lang="en-US" dirty="0" smtClean="0"/>
              <a:t>O</a:t>
            </a:r>
            <a:r>
              <a:rPr lang="en-US" sz="1400" dirty="0" smtClean="0"/>
              <a:t>7</a:t>
            </a:r>
            <a:endParaRPr lang="en-US" sz="1400" dirty="0"/>
          </a:p>
        </p:txBody>
      </p:sp>
      <p:cxnSp>
        <p:nvCxnSpPr>
          <p:cNvPr id="10" name="Straight Arrow Connector 9"/>
          <p:cNvCxnSpPr/>
          <p:nvPr/>
        </p:nvCxnSpPr>
        <p:spPr>
          <a:xfrm flipV="1">
            <a:off x="2362200" y="3500503"/>
            <a:ext cx="2362200" cy="237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52700" y="3006793"/>
            <a:ext cx="1981200" cy="369332"/>
          </a:xfrm>
          <a:prstGeom prst="rect">
            <a:avLst/>
          </a:prstGeom>
          <a:noFill/>
        </p:spPr>
        <p:txBody>
          <a:bodyPr wrap="square" rtlCol="0">
            <a:spAutoFit/>
          </a:bodyPr>
          <a:lstStyle/>
          <a:p>
            <a:r>
              <a:rPr lang="en-US" dirty="0" smtClean="0"/>
              <a:t>H</a:t>
            </a:r>
            <a:r>
              <a:rPr lang="en-US" sz="1400" dirty="0" smtClean="0"/>
              <a:t>2</a:t>
            </a:r>
            <a:r>
              <a:rPr lang="en-US" dirty="0" smtClean="0"/>
              <a:t>SO</a:t>
            </a:r>
            <a:r>
              <a:rPr lang="en-US" sz="1400" dirty="0" smtClean="0"/>
              <a:t>4</a:t>
            </a:r>
            <a:r>
              <a:rPr lang="en-US" dirty="0" smtClean="0"/>
              <a:t> in excess</a:t>
            </a:r>
            <a:endParaRPr lang="en-US" dirty="0"/>
          </a:p>
        </p:txBody>
      </p:sp>
      <p:sp>
        <p:nvSpPr>
          <p:cNvPr id="14" name="Hexagon 13"/>
          <p:cNvSpPr/>
          <p:nvPr/>
        </p:nvSpPr>
        <p:spPr>
          <a:xfrm rot="5400000">
            <a:off x="4933950" y="3100453"/>
            <a:ext cx="990600" cy="800100"/>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p:cNvCxnSpPr/>
          <p:nvPr/>
        </p:nvCxnSpPr>
        <p:spPr>
          <a:xfrm flipH="1">
            <a:off x="5105400" y="3124200"/>
            <a:ext cx="323850" cy="1714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715000" y="329565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flipV="1">
            <a:off x="5105400" y="3685169"/>
            <a:ext cx="323850" cy="1553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4" idx="3"/>
          </p:cNvCxnSpPr>
          <p:nvPr/>
        </p:nvCxnSpPr>
        <p:spPr>
          <a:xfrm flipV="1">
            <a:off x="5429250" y="2743200"/>
            <a:ext cx="0" cy="2620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105400" y="2438400"/>
            <a:ext cx="990600" cy="369332"/>
          </a:xfrm>
          <a:prstGeom prst="rect">
            <a:avLst/>
          </a:prstGeom>
          <a:noFill/>
        </p:spPr>
        <p:txBody>
          <a:bodyPr wrap="square" rtlCol="0">
            <a:spAutoFit/>
          </a:bodyPr>
          <a:lstStyle/>
          <a:p>
            <a:r>
              <a:rPr lang="en-US" dirty="0" smtClean="0"/>
              <a:t>SO</a:t>
            </a:r>
            <a:r>
              <a:rPr lang="en-US" sz="1400" dirty="0" smtClean="0"/>
              <a:t>3</a:t>
            </a:r>
            <a:r>
              <a:rPr lang="en-US" dirty="0" smtClean="0"/>
              <a:t>H</a:t>
            </a:r>
            <a:endParaRPr lang="en-US" dirty="0"/>
          </a:p>
        </p:txBody>
      </p:sp>
      <p:sp>
        <p:nvSpPr>
          <p:cNvPr id="30" name="TextBox 29"/>
          <p:cNvSpPr txBox="1"/>
          <p:nvPr/>
        </p:nvSpPr>
        <p:spPr>
          <a:xfrm>
            <a:off x="6096000" y="3267786"/>
            <a:ext cx="1295400" cy="369332"/>
          </a:xfrm>
          <a:prstGeom prst="rect">
            <a:avLst/>
          </a:prstGeom>
          <a:noFill/>
        </p:spPr>
        <p:txBody>
          <a:bodyPr wrap="square" rtlCol="0">
            <a:spAutoFit/>
          </a:bodyPr>
          <a:lstStyle/>
          <a:p>
            <a:r>
              <a:rPr lang="en-US" dirty="0" smtClean="0"/>
              <a:t>+ H</a:t>
            </a:r>
            <a:r>
              <a:rPr lang="en-US" sz="1400" dirty="0" smtClean="0"/>
              <a:t>2</a:t>
            </a:r>
            <a:r>
              <a:rPr lang="en-US" dirty="0" smtClean="0"/>
              <a:t>O</a:t>
            </a:r>
            <a:endParaRPr lang="en-US" sz="1400" dirty="0"/>
          </a:p>
        </p:txBody>
      </p:sp>
    </p:spTree>
    <p:extLst>
      <p:ext uri="{BB962C8B-B14F-4D97-AF65-F5344CB8AC3E}">
        <p14:creationId xmlns:p14="http://schemas.microsoft.com/office/powerpoint/2010/main" val="272759315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3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1000" fill="hold"/>
                                        <p:tgtEl>
                                          <p:spTgt spid="2"/>
                                        </p:tgtEl>
                                        <p:attrNameLst>
                                          <p:attrName>ppt_w</p:attrName>
                                        </p:attrNameLst>
                                      </p:cBhvr>
                                      <p:tavLst>
                                        <p:tav tm="0">
                                          <p:val>
                                            <p:fltVal val="0"/>
                                          </p:val>
                                        </p:tav>
                                        <p:tav tm="100000">
                                          <p:val>
                                            <p:strVal val="#ppt_w"/>
                                          </p:val>
                                        </p:tav>
                                      </p:tavLst>
                                    </p:anim>
                                    <p:anim calcmode="lin" valueType="num">
                                      <p:cBhvr>
                                        <p:cTn id="20" dur="1000" fill="hold"/>
                                        <p:tgtEl>
                                          <p:spTgt spid="2"/>
                                        </p:tgtEl>
                                        <p:attrNameLst>
                                          <p:attrName>ppt_h</p:attrName>
                                        </p:attrNameLst>
                                      </p:cBhvr>
                                      <p:tavLst>
                                        <p:tav tm="0">
                                          <p:val>
                                            <p:fltVal val="0"/>
                                          </p:val>
                                        </p:tav>
                                        <p:tav tm="100000">
                                          <p:val>
                                            <p:strVal val="#ppt_h"/>
                                          </p:val>
                                        </p:tav>
                                      </p:tavLst>
                                    </p:anim>
                                    <p:anim calcmode="lin" valueType="num">
                                      <p:cBhvr>
                                        <p:cTn id="21" dur="1000" fill="hold"/>
                                        <p:tgtEl>
                                          <p:spTgt spid="2"/>
                                        </p:tgtEl>
                                        <p:attrNameLst>
                                          <p:attrName>style.rotation</p:attrName>
                                        </p:attrNameLst>
                                      </p:cBhvr>
                                      <p:tavLst>
                                        <p:tav tm="0">
                                          <p:val>
                                            <p:fltVal val="90"/>
                                          </p:val>
                                        </p:tav>
                                        <p:tav tm="100000">
                                          <p:val>
                                            <p:fltVal val="0"/>
                                          </p:val>
                                        </p:tav>
                                      </p:tavLst>
                                    </p:anim>
                                    <p:animEffect transition="in" filter="fade">
                                      <p:cBhvr>
                                        <p:cTn id="22" dur="1000"/>
                                        <p:tgtEl>
                                          <p:spTgt spid="2"/>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1000" fill="hold"/>
                                        <p:tgtEl>
                                          <p:spTgt spid="4"/>
                                        </p:tgtEl>
                                        <p:attrNameLst>
                                          <p:attrName>ppt_w</p:attrName>
                                        </p:attrNameLst>
                                      </p:cBhvr>
                                      <p:tavLst>
                                        <p:tav tm="0">
                                          <p:val>
                                            <p:fltVal val="0"/>
                                          </p:val>
                                        </p:tav>
                                        <p:tav tm="100000">
                                          <p:val>
                                            <p:strVal val="#ppt_w"/>
                                          </p:val>
                                        </p:tav>
                                      </p:tavLst>
                                    </p:anim>
                                    <p:anim calcmode="lin" valueType="num">
                                      <p:cBhvr>
                                        <p:cTn id="26" dur="1000" fill="hold"/>
                                        <p:tgtEl>
                                          <p:spTgt spid="4"/>
                                        </p:tgtEl>
                                        <p:attrNameLst>
                                          <p:attrName>ppt_h</p:attrName>
                                        </p:attrNameLst>
                                      </p:cBhvr>
                                      <p:tavLst>
                                        <p:tav tm="0">
                                          <p:val>
                                            <p:fltVal val="0"/>
                                          </p:val>
                                        </p:tav>
                                        <p:tav tm="100000">
                                          <p:val>
                                            <p:strVal val="#ppt_h"/>
                                          </p:val>
                                        </p:tav>
                                      </p:tavLst>
                                    </p:anim>
                                    <p:anim calcmode="lin" valueType="num">
                                      <p:cBhvr>
                                        <p:cTn id="27" dur="1000" fill="hold"/>
                                        <p:tgtEl>
                                          <p:spTgt spid="4"/>
                                        </p:tgtEl>
                                        <p:attrNameLst>
                                          <p:attrName>style.rotation</p:attrName>
                                        </p:attrNameLst>
                                      </p:cBhvr>
                                      <p:tavLst>
                                        <p:tav tm="0">
                                          <p:val>
                                            <p:fltVal val="90"/>
                                          </p:val>
                                        </p:tav>
                                        <p:tav tm="100000">
                                          <p:val>
                                            <p:fltVal val="0"/>
                                          </p:val>
                                        </p:tav>
                                      </p:tavLst>
                                    </p:anim>
                                    <p:animEffect transition="in" filter="fade">
                                      <p:cBhvr>
                                        <p:cTn id="28" dur="1000"/>
                                        <p:tgtEl>
                                          <p:spTgt spid="4"/>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1000" fill="hold"/>
                                        <p:tgtEl>
                                          <p:spTgt spid="6"/>
                                        </p:tgtEl>
                                        <p:attrNameLst>
                                          <p:attrName>ppt_w</p:attrName>
                                        </p:attrNameLst>
                                      </p:cBhvr>
                                      <p:tavLst>
                                        <p:tav tm="0">
                                          <p:val>
                                            <p:fltVal val="0"/>
                                          </p:val>
                                        </p:tav>
                                        <p:tav tm="100000">
                                          <p:val>
                                            <p:strVal val="#ppt_w"/>
                                          </p:val>
                                        </p:tav>
                                      </p:tavLst>
                                    </p:anim>
                                    <p:anim calcmode="lin" valueType="num">
                                      <p:cBhvr>
                                        <p:cTn id="32" dur="1000" fill="hold"/>
                                        <p:tgtEl>
                                          <p:spTgt spid="6"/>
                                        </p:tgtEl>
                                        <p:attrNameLst>
                                          <p:attrName>ppt_h</p:attrName>
                                        </p:attrNameLst>
                                      </p:cBhvr>
                                      <p:tavLst>
                                        <p:tav tm="0">
                                          <p:val>
                                            <p:fltVal val="0"/>
                                          </p:val>
                                        </p:tav>
                                        <p:tav tm="100000">
                                          <p:val>
                                            <p:strVal val="#ppt_h"/>
                                          </p:val>
                                        </p:tav>
                                      </p:tavLst>
                                    </p:anim>
                                    <p:anim calcmode="lin" valueType="num">
                                      <p:cBhvr>
                                        <p:cTn id="33" dur="1000" fill="hold"/>
                                        <p:tgtEl>
                                          <p:spTgt spid="6"/>
                                        </p:tgtEl>
                                        <p:attrNameLst>
                                          <p:attrName>style.rotation</p:attrName>
                                        </p:attrNameLst>
                                      </p:cBhvr>
                                      <p:tavLst>
                                        <p:tav tm="0">
                                          <p:val>
                                            <p:fltVal val="90"/>
                                          </p:val>
                                        </p:tav>
                                        <p:tav tm="100000">
                                          <p:val>
                                            <p:fltVal val="0"/>
                                          </p:val>
                                        </p:tav>
                                      </p:tavLst>
                                    </p:anim>
                                    <p:animEffect transition="in" filter="fade">
                                      <p:cBhvr>
                                        <p:cTn id="34" dur="1000"/>
                                        <p:tgtEl>
                                          <p:spTgt spid="6"/>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p:cTn id="37" dur="1000" fill="hold"/>
                                        <p:tgtEl>
                                          <p:spTgt spid="7"/>
                                        </p:tgtEl>
                                        <p:attrNameLst>
                                          <p:attrName>ppt_w</p:attrName>
                                        </p:attrNameLst>
                                      </p:cBhvr>
                                      <p:tavLst>
                                        <p:tav tm="0">
                                          <p:val>
                                            <p:fltVal val="0"/>
                                          </p:val>
                                        </p:tav>
                                        <p:tav tm="100000">
                                          <p:val>
                                            <p:strVal val="#ppt_w"/>
                                          </p:val>
                                        </p:tav>
                                      </p:tavLst>
                                    </p:anim>
                                    <p:anim calcmode="lin" valueType="num">
                                      <p:cBhvr>
                                        <p:cTn id="38" dur="1000" fill="hold"/>
                                        <p:tgtEl>
                                          <p:spTgt spid="7"/>
                                        </p:tgtEl>
                                        <p:attrNameLst>
                                          <p:attrName>ppt_h</p:attrName>
                                        </p:attrNameLst>
                                      </p:cBhvr>
                                      <p:tavLst>
                                        <p:tav tm="0">
                                          <p:val>
                                            <p:fltVal val="0"/>
                                          </p:val>
                                        </p:tav>
                                        <p:tav tm="100000">
                                          <p:val>
                                            <p:strVal val="#ppt_h"/>
                                          </p:val>
                                        </p:tav>
                                      </p:tavLst>
                                    </p:anim>
                                    <p:anim calcmode="lin" valueType="num">
                                      <p:cBhvr>
                                        <p:cTn id="39" dur="1000" fill="hold"/>
                                        <p:tgtEl>
                                          <p:spTgt spid="7"/>
                                        </p:tgtEl>
                                        <p:attrNameLst>
                                          <p:attrName>style.rotation</p:attrName>
                                        </p:attrNameLst>
                                      </p:cBhvr>
                                      <p:tavLst>
                                        <p:tav tm="0">
                                          <p:val>
                                            <p:fltVal val="90"/>
                                          </p:val>
                                        </p:tav>
                                        <p:tav tm="100000">
                                          <p:val>
                                            <p:fltVal val="0"/>
                                          </p:val>
                                        </p:tav>
                                      </p:tavLst>
                                    </p:anim>
                                    <p:animEffect transition="in" filter="fade">
                                      <p:cBhvr>
                                        <p:cTn id="40" dur="1000"/>
                                        <p:tgtEl>
                                          <p:spTgt spid="7"/>
                                        </p:tgtEl>
                                      </p:cBhvr>
                                    </p:animEffect>
                                  </p:childTnLst>
                                </p:cTn>
                              </p:par>
                              <p:par>
                                <p:cTn id="41" presetID="31" presetClass="entr" presetSubtype="0"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1000" fill="hold"/>
                                        <p:tgtEl>
                                          <p:spTgt spid="10"/>
                                        </p:tgtEl>
                                        <p:attrNameLst>
                                          <p:attrName>ppt_w</p:attrName>
                                        </p:attrNameLst>
                                      </p:cBhvr>
                                      <p:tavLst>
                                        <p:tav tm="0">
                                          <p:val>
                                            <p:fltVal val="0"/>
                                          </p:val>
                                        </p:tav>
                                        <p:tav tm="100000">
                                          <p:val>
                                            <p:strVal val="#ppt_w"/>
                                          </p:val>
                                        </p:tav>
                                      </p:tavLst>
                                    </p:anim>
                                    <p:anim calcmode="lin" valueType="num">
                                      <p:cBhvr>
                                        <p:cTn id="44" dur="1000" fill="hold"/>
                                        <p:tgtEl>
                                          <p:spTgt spid="10"/>
                                        </p:tgtEl>
                                        <p:attrNameLst>
                                          <p:attrName>ppt_h</p:attrName>
                                        </p:attrNameLst>
                                      </p:cBhvr>
                                      <p:tavLst>
                                        <p:tav tm="0">
                                          <p:val>
                                            <p:fltVal val="0"/>
                                          </p:val>
                                        </p:tav>
                                        <p:tav tm="100000">
                                          <p:val>
                                            <p:strVal val="#ppt_h"/>
                                          </p:val>
                                        </p:tav>
                                      </p:tavLst>
                                    </p:anim>
                                    <p:anim calcmode="lin" valueType="num">
                                      <p:cBhvr>
                                        <p:cTn id="45" dur="1000" fill="hold"/>
                                        <p:tgtEl>
                                          <p:spTgt spid="10"/>
                                        </p:tgtEl>
                                        <p:attrNameLst>
                                          <p:attrName>style.rotation</p:attrName>
                                        </p:attrNameLst>
                                      </p:cBhvr>
                                      <p:tavLst>
                                        <p:tav tm="0">
                                          <p:val>
                                            <p:fltVal val="90"/>
                                          </p:val>
                                        </p:tav>
                                        <p:tav tm="100000">
                                          <p:val>
                                            <p:fltVal val="0"/>
                                          </p:val>
                                        </p:tav>
                                      </p:tavLst>
                                    </p:anim>
                                    <p:animEffect transition="in" filter="fade">
                                      <p:cBhvr>
                                        <p:cTn id="46" dur="1000"/>
                                        <p:tgtEl>
                                          <p:spTgt spid="10"/>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1000" fill="hold"/>
                                        <p:tgtEl>
                                          <p:spTgt spid="11"/>
                                        </p:tgtEl>
                                        <p:attrNameLst>
                                          <p:attrName>ppt_w</p:attrName>
                                        </p:attrNameLst>
                                      </p:cBhvr>
                                      <p:tavLst>
                                        <p:tav tm="0">
                                          <p:val>
                                            <p:fltVal val="0"/>
                                          </p:val>
                                        </p:tav>
                                        <p:tav tm="100000">
                                          <p:val>
                                            <p:strVal val="#ppt_w"/>
                                          </p:val>
                                        </p:tav>
                                      </p:tavLst>
                                    </p:anim>
                                    <p:anim calcmode="lin" valueType="num">
                                      <p:cBhvr>
                                        <p:cTn id="50" dur="1000" fill="hold"/>
                                        <p:tgtEl>
                                          <p:spTgt spid="11"/>
                                        </p:tgtEl>
                                        <p:attrNameLst>
                                          <p:attrName>ppt_h</p:attrName>
                                        </p:attrNameLst>
                                      </p:cBhvr>
                                      <p:tavLst>
                                        <p:tav tm="0">
                                          <p:val>
                                            <p:fltVal val="0"/>
                                          </p:val>
                                        </p:tav>
                                        <p:tav tm="100000">
                                          <p:val>
                                            <p:strVal val="#ppt_h"/>
                                          </p:val>
                                        </p:tav>
                                      </p:tavLst>
                                    </p:anim>
                                    <p:anim calcmode="lin" valueType="num">
                                      <p:cBhvr>
                                        <p:cTn id="51" dur="1000" fill="hold"/>
                                        <p:tgtEl>
                                          <p:spTgt spid="11"/>
                                        </p:tgtEl>
                                        <p:attrNameLst>
                                          <p:attrName>style.rotation</p:attrName>
                                        </p:attrNameLst>
                                      </p:cBhvr>
                                      <p:tavLst>
                                        <p:tav tm="0">
                                          <p:val>
                                            <p:fltVal val="90"/>
                                          </p:val>
                                        </p:tav>
                                        <p:tav tm="100000">
                                          <p:val>
                                            <p:fltVal val="0"/>
                                          </p:val>
                                        </p:tav>
                                      </p:tavLst>
                                    </p:anim>
                                    <p:animEffect transition="in" filter="fade">
                                      <p:cBhvr>
                                        <p:cTn id="52" dur="1000"/>
                                        <p:tgtEl>
                                          <p:spTgt spid="11"/>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p:cTn id="55" dur="1000" fill="hold"/>
                                        <p:tgtEl>
                                          <p:spTgt spid="14"/>
                                        </p:tgtEl>
                                        <p:attrNameLst>
                                          <p:attrName>ppt_w</p:attrName>
                                        </p:attrNameLst>
                                      </p:cBhvr>
                                      <p:tavLst>
                                        <p:tav tm="0">
                                          <p:val>
                                            <p:fltVal val="0"/>
                                          </p:val>
                                        </p:tav>
                                        <p:tav tm="100000">
                                          <p:val>
                                            <p:strVal val="#ppt_w"/>
                                          </p:val>
                                        </p:tav>
                                      </p:tavLst>
                                    </p:anim>
                                    <p:anim calcmode="lin" valueType="num">
                                      <p:cBhvr>
                                        <p:cTn id="56" dur="1000" fill="hold"/>
                                        <p:tgtEl>
                                          <p:spTgt spid="14"/>
                                        </p:tgtEl>
                                        <p:attrNameLst>
                                          <p:attrName>ppt_h</p:attrName>
                                        </p:attrNameLst>
                                      </p:cBhvr>
                                      <p:tavLst>
                                        <p:tav tm="0">
                                          <p:val>
                                            <p:fltVal val="0"/>
                                          </p:val>
                                        </p:tav>
                                        <p:tav tm="100000">
                                          <p:val>
                                            <p:strVal val="#ppt_h"/>
                                          </p:val>
                                        </p:tav>
                                      </p:tavLst>
                                    </p:anim>
                                    <p:anim calcmode="lin" valueType="num">
                                      <p:cBhvr>
                                        <p:cTn id="57" dur="1000" fill="hold"/>
                                        <p:tgtEl>
                                          <p:spTgt spid="14"/>
                                        </p:tgtEl>
                                        <p:attrNameLst>
                                          <p:attrName>style.rotation</p:attrName>
                                        </p:attrNameLst>
                                      </p:cBhvr>
                                      <p:tavLst>
                                        <p:tav tm="0">
                                          <p:val>
                                            <p:fltVal val="90"/>
                                          </p:val>
                                        </p:tav>
                                        <p:tav tm="100000">
                                          <p:val>
                                            <p:fltVal val="0"/>
                                          </p:val>
                                        </p:tav>
                                      </p:tavLst>
                                    </p:anim>
                                    <p:animEffect transition="in" filter="fade">
                                      <p:cBhvr>
                                        <p:cTn id="58" dur="1000"/>
                                        <p:tgtEl>
                                          <p:spTgt spid="14"/>
                                        </p:tgtEl>
                                      </p:cBhvr>
                                    </p:animEffect>
                                  </p:childTnLst>
                                </p:cTn>
                              </p:par>
                              <p:par>
                                <p:cTn id="59" presetID="31"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p:cTn id="61" dur="1000" fill="hold"/>
                                        <p:tgtEl>
                                          <p:spTgt spid="16"/>
                                        </p:tgtEl>
                                        <p:attrNameLst>
                                          <p:attrName>ppt_w</p:attrName>
                                        </p:attrNameLst>
                                      </p:cBhvr>
                                      <p:tavLst>
                                        <p:tav tm="0">
                                          <p:val>
                                            <p:fltVal val="0"/>
                                          </p:val>
                                        </p:tav>
                                        <p:tav tm="100000">
                                          <p:val>
                                            <p:strVal val="#ppt_w"/>
                                          </p:val>
                                        </p:tav>
                                      </p:tavLst>
                                    </p:anim>
                                    <p:anim calcmode="lin" valueType="num">
                                      <p:cBhvr>
                                        <p:cTn id="62" dur="1000" fill="hold"/>
                                        <p:tgtEl>
                                          <p:spTgt spid="16"/>
                                        </p:tgtEl>
                                        <p:attrNameLst>
                                          <p:attrName>ppt_h</p:attrName>
                                        </p:attrNameLst>
                                      </p:cBhvr>
                                      <p:tavLst>
                                        <p:tav tm="0">
                                          <p:val>
                                            <p:fltVal val="0"/>
                                          </p:val>
                                        </p:tav>
                                        <p:tav tm="100000">
                                          <p:val>
                                            <p:strVal val="#ppt_h"/>
                                          </p:val>
                                        </p:tav>
                                      </p:tavLst>
                                    </p:anim>
                                    <p:anim calcmode="lin" valueType="num">
                                      <p:cBhvr>
                                        <p:cTn id="63" dur="1000" fill="hold"/>
                                        <p:tgtEl>
                                          <p:spTgt spid="16"/>
                                        </p:tgtEl>
                                        <p:attrNameLst>
                                          <p:attrName>style.rotation</p:attrName>
                                        </p:attrNameLst>
                                      </p:cBhvr>
                                      <p:tavLst>
                                        <p:tav tm="0">
                                          <p:val>
                                            <p:fltVal val="90"/>
                                          </p:val>
                                        </p:tav>
                                        <p:tav tm="100000">
                                          <p:val>
                                            <p:fltVal val="0"/>
                                          </p:val>
                                        </p:tav>
                                      </p:tavLst>
                                    </p:anim>
                                    <p:animEffect transition="in" filter="fade">
                                      <p:cBhvr>
                                        <p:cTn id="64" dur="1000"/>
                                        <p:tgtEl>
                                          <p:spTgt spid="16"/>
                                        </p:tgtEl>
                                      </p:cBhvr>
                                    </p:animEffect>
                                  </p:childTnLst>
                                </p:cTn>
                              </p:par>
                              <p:par>
                                <p:cTn id="65" presetID="31" presetClass="entr" presetSubtype="0" fill="hold" nodeType="with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p:cTn id="67" dur="1000" fill="hold"/>
                                        <p:tgtEl>
                                          <p:spTgt spid="18"/>
                                        </p:tgtEl>
                                        <p:attrNameLst>
                                          <p:attrName>ppt_w</p:attrName>
                                        </p:attrNameLst>
                                      </p:cBhvr>
                                      <p:tavLst>
                                        <p:tav tm="0">
                                          <p:val>
                                            <p:fltVal val="0"/>
                                          </p:val>
                                        </p:tav>
                                        <p:tav tm="100000">
                                          <p:val>
                                            <p:strVal val="#ppt_w"/>
                                          </p:val>
                                        </p:tav>
                                      </p:tavLst>
                                    </p:anim>
                                    <p:anim calcmode="lin" valueType="num">
                                      <p:cBhvr>
                                        <p:cTn id="68" dur="1000" fill="hold"/>
                                        <p:tgtEl>
                                          <p:spTgt spid="18"/>
                                        </p:tgtEl>
                                        <p:attrNameLst>
                                          <p:attrName>ppt_h</p:attrName>
                                        </p:attrNameLst>
                                      </p:cBhvr>
                                      <p:tavLst>
                                        <p:tav tm="0">
                                          <p:val>
                                            <p:fltVal val="0"/>
                                          </p:val>
                                        </p:tav>
                                        <p:tav tm="100000">
                                          <p:val>
                                            <p:strVal val="#ppt_h"/>
                                          </p:val>
                                        </p:tav>
                                      </p:tavLst>
                                    </p:anim>
                                    <p:anim calcmode="lin" valueType="num">
                                      <p:cBhvr>
                                        <p:cTn id="69" dur="1000" fill="hold"/>
                                        <p:tgtEl>
                                          <p:spTgt spid="18"/>
                                        </p:tgtEl>
                                        <p:attrNameLst>
                                          <p:attrName>style.rotation</p:attrName>
                                        </p:attrNameLst>
                                      </p:cBhvr>
                                      <p:tavLst>
                                        <p:tav tm="0">
                                          <p:val>
                                            <p:fltVal val="90"/>
                                          </p:val>
                                        </p:tav>
                                        <p:tav tm="100000">
                                          <p:val>
                                            <p:fltVal val="0"/>
                                          </p:val>
                                        </p:tav>
                                      </p:tavLst>
                                    </p:anim>
                                    <p:animEffect transition="in" filter="fade">
                                      <p:cBhvr>
                                        <p:cTn id="70" dur="1000"/>
                                        <p:tgtEl>
                                          <p:spTgt spid="18"/>
                                        </p:tgtEl>
                                      </p:cBhvr>
                                    </p:animEffect>
                                  </p:childTnLst>
                                </p:cTn>
                              </p:par>
                              <p:par>
                                <p:cTn id="71" presetID="31" presetClass="entr" presetSubtype="0" fill="hold" nodeType="withEffect">
                                  <p:stCondLst>
                                    <p:cond delay="0"/>
                                  </p:stCondLst>
                                  <p:childTnLst>
                                    <p:set>
                                      <p:cBhvr>
                                        <p:cTn id="72" dur="1" fill="hold">
                                          <p:stCondLst>
                                            <p:cond delay="0"/>
                                          </p:stCondLst>
                                        </p:cTn>
                                        <p:tgtEl>
                                          <p:spTgt spid="22"/>
                                        </p:tgtEl>
                                        <p:attrNameLst>
                                          <p:attrName>style.visibility</p:attrName>
                                        </p:attrNameLst>
                                      </p:cBhvr>
                                      <p:to>
                                        <p:strVal val="visible"/>
                                      </p:to>
                                    </p:set>
                                    <p:anim calcmode="lin" valueType="num">
                                      <p:cBhvr>
                                        <p:cTn id="73" dur="1000" fill="hold"/>
                                        <p:tgtEl>
                                          <p:spTgt spid="22"/>
                                        </p:tgtEl>
                                        <p:attrNameLst>
                                          <p:attrName>ppt_w</p:attrName>
                                        </p:attrNameLst>
                                      </p:cBhvr>
                                      <p:tavLst>
                                        <p:tav tm="0">
                                          <p:val>
                                            <p:fltVal val="0"/>
                                          </p:val>
                                        </p:tav>
                                        <p:tav tm="100000">
                                          <p:val>
                                            <p:strVal val="#ppt_w"/>
                                          </p:val>
                                        </p:tav>
                                      </p:tavLst>
                                    </p:anim>
                                    <p:anim calcmode="lin" valueType="num">
                                      <p:cBhvr>
                                        <p:cTn id="74" dur="1000" fill="hold"/>
                                        <p:tgtEl>
                                          <p:spTgt spid="22"/>
                                        </p:tgtEl>
                                        <p:attrNameLst>
                                          <p:attrName>ppt_h</p:attrName>
                                        </p:attrNameLst>
                                      </p:cBhvr>
                                      <p:tavLst>
                                        <p:tav tm="0">
                                          <p:val>
                                            <p:fltVal val="0"/>
                                          </p:val>
                                        </p:tav>
                                        <p:tav tm="100000">
                                          <p:val>
                                            <p:strVal val="#ppt_h"/>
                                          </p:val>
                                        </p:tav>
                                      </p:tavLst>
                                    </p:anim>
                                    <p:anim calcmode="lin" valueType="num">
                                      <p:cBhvr>
                                        <p:cTn id="75" dur="1000" fill="hold"/>
                                        <p:tgtEl>
                                          <p:spTgt spid="22"/>
                                        </p:tgtEl>
                                        <p:attrNameLst>
                                          <p:attrName>style.rotation</p:attrName>
                                        </p:attrNameLst>
                                      </p:cBhvr>
                                      <p:tavLst>
                                        <p:tav tm="0">
                                          <p:val>
                                            <p:fltVal val="90"/>
                                          </p:val>
                                        </p:tav>
                                        <p:tav tm="100000">
                                          <p:val>
                                            <p:fltVal val="0"/>
                                          </p:val>
                                        </p:tav>
                                      </p:tavLst>
                                    </p:anim>
                                    <p:animEffect transition="in" filter="fade">
                                      <p:cBhvr>
                                        <p:cTn id="76" dur="1000"/>
                                        <p:tgtEl>
                                          <p:spTgt spid="22"/>
                                        </p:tgtEl>
                                      </p:cBhvr>
                                    </p:animEffect>
                                  </p:childTnLst>
                                </p:cTn>
                              </p:par>
                              <p:par>
                                <p:cTn id="77" presetID="31" presetClass="entr" presetSubtype="0" fill="hold" nodeType="with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p:cTn id="79" dur="1000" fill="hold"/>
                                        <p:tgtEl>
                                          <p:spTgt spid="28"/>
                                        </p:tgtEl>
                                        <p:attrNameLst>
                                          <p:attrName>ppt_w</p:attrName>
                                        </p:attrNameLst>
                                      </p:cBhvr>
                                      <p:tavLst>
                                        <p:tav tm="0">
                                          <p:val>
                                            <p:fltVal val="0"/>
                                          </p:val>
                                        </p:tav>
                                        <p:tav tm="100000">
                                          <p:val>
                                            <p:strVal val="#ppt_w"/>
                                          </p:val>
                                        </p:tav>
                                      </p:tavLst>
                                    </p:anim>
                                    <p:anim calcmode="lin" valueType="num">
                                      <p:cBhvr>
                                        <p:cTn id="80" dur="1000" fill="hold"/>
                                        <p:tgtEl>
                                          <p:spTgt spid="28"/>
                                        </p:tgtEl>
                                        <p:attrNameLst>
                                          <p:attrName>ppt_h</p:attrName>
                                        </p:attrNameLst>
                                      </p:cBhvr>
                                      <p:tavLst>
                                        <p:tav tm="0">
                                          <p:val>
                                            <p:fltVal val="0"/>
                                          </p:val>
                                        </p:tav>
                                        <p:tav tm="100000">
                                          <p:val>
                                            <p:strVal val="#ppt_h"/>
                                          </p:val>
                                        </p:tav>
                                      </p:tavLst>
                                    </p:anim>
                                    <p:anim calcmode="lin" valueType="num">
                                      <p:cBhvr>
                                        <p:cTn id="81" dur="1000" fill="hold"/>
                                        <p:tgtEl>
                                          <p:spTgt spid="28"/>
                                        </p:tgtEl>
                                        <p:attrNameLst>
                                          <p:attrName>style.rotation</p:attrName>
                                        </p:attrNameLst>
                                      </p:cBhvr>
                                      <p:tavLst>
                                        <p:tav tm="0">
                                          <p:val>
                                            <p:fltVal val="90"/>
                                          </p:val>
                                        </p:tav>
                                        <p:tav tm="100000">
                                          <p:val>
                                            <p:fltVal val="0"/>
                                          </p:val>
                                        </p:tav>
                                      </p:tavLst>
                                    </p:anim>
                                    <p:animEffect transition="in" filter="fade">
                                      <p:cBhvr>
                                        <p:cTn id="82" dur="1000"/>
                                        <p:tgtEl>
                                          <p:spTgt spid="28"/>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29"/>
                                        </p:tgtEl>
                                        <p:attrNameLst>
                                          <p:attrName>style.visibility</p:attrName>
                                        </p:attrNameLst>
                                      </p:cBhvr>
                                      <p:to>
                                        <p:strVal val="visible"/>
                                      </p:to>
                                    </p:set>
                                    <p:anim calcmode="lin" valueType="num">
                                      <p:cBhvr>
                                        <p:cTn id="85" dur="1000" fill="hold"/>
                                        <p:tgtEl>
                                          <p:spTgt spid="29"/>
                                        </p:tgtEl>
                                        <p:attrNameLst>
                                          <p:attrName>ppt_w</p:attrName>
                                        </p:attrNameLst>
                                      </p:cBhvr>
                                      <p:tavLst>
                                        <p:tav tm="0">
                                          <p:val>
                                            <p:fltVal val="0"/>
                                          </p:val>
                                        </p:tav>
                                        <p:tav tm="100000">
                                          <p:val>
                                            <p:strVal val="#ppt_w"/>
                                          </p:val>
                                        </p:tav>
                                      </p:tavLst>
                                    </p:anim>
                                    <p:anim calcmode="lin" valueType="num">
                                      <p:cBhvr>
                                        <p:cTn id="86" dur="1000" fill="hold"/>
                                        <p:tgtEl>
                                          <p:spTgt spid="29"/>
                                        </p:tgtEl>
                                        <p:attrNameLst>
                                          <p:attrName>ppt_h</p:attrName>
                                        </p:attrNameLst>
                                      </p:cBhvr>
                                      <p:tavLst>
                                        <p:tav tm="0">
                                          <p:val>
                                            <p:fltVal val="0"/>
                                          </p:val>
                                        </p:tav>
                                        <p:tav tm="100000">
                                          <p:val>
                                            <p:strVal val="#ppt_h"/>
                                          </p:val>
                                        </p:tav>
                                      </p:tavLst>
                                    </p:anim>
                                    <p:anim calcmode="lin" valueType="num">
                                      <p:cBhvr>
                                        <p:cTn id="87" dur="1000" fill="hold"/>
                                        <p:tgtEl>
                                          <p:spTgt spid="29"/>
                                        </p:tgtEl>
                                        <p:attrNameLst>
                                          <p:attrName>style.rotation</p:attrName>
                                        </p:attrNameLst>
                                      </p:cBhvr>
                                      <p:tavLst>
                                        <p:tav tm="0">
                                          <p:val>
                                            <p:fltVal val="90"/>
                                          </p:val>
                                        </p:tav>
                                        <p:tav tm="100000">
                                          <p:val>
                                            <p:fltVal val="0"/>
                                          </p:val>
                                        </p:tav>
                                      </p:tavLst>
                                    </p:anim>
                                    <p:animEffect transition="in" filter="fade">
                                      <p:cBhvr>
                                        <p:cTn id="88" dur="1000"/>
                                        <p:tgtEl>
                                          <p:spTgt spid="29"/>
                                        </p:tgtEl>
                                      </p:cBhvr>
                                    </p:animEffect>
                                  </p:childTnLst>
                                </p:cTn>
                              </p:par>
                              <p:par>
                                <p:cTn id="89" presetID="31" presetClass="entr" presetSubtype="0" fill="hold" grpId="0" nodeType="withEffect">
                                  <p:stCondLst>
                                    <p:cond delay="0"/>
                                  </p:stCondLst>
                                  <p:childTnLst>
                                    <p:set>
                                      <p:cBhvr>
                                        <p:cTn id="90" dur="1" fill="hold">
                                          <p:stCondLst>
                                            <p:cond delay="0"/>
                                          </p:stCondLst>
                                        </p:cTn>
                                        <p:tgtEl>
                                          <p:spTgt spid="30"/>
                                        </p:tgtEl>
                                        <p:attrNameLst>
                                          <p:attrName>style.visibility</p:attrName>
                                        </p:attrNameLst>
                                      </p:cBhvr>
                                      <p:to>
                                        <p:strVal val="visible"/>
                                      </p:to>
                                    </p:set>
                                    <p:anim calcmode="lin" valueType="num">
                                      <p:cBhvr>
                                        <p:cTn id="91" dur="1000" fill="hold"/>
                                        <p:tgtEl>
                                          <p:spTgt spid="30"/>
                                        </p:tgtEl>
                                        <p:attrNameLst>
                                          <p:attrName>ppt_w</p:attrName>
                                        </p:attrNameLst>
                                      </p:cBhvr>
                                      <p:tavLst>
                                        <p:tav tm="0">
                                          <p:val>
                                            <p:fltVal val="0"/>
                                          </p:val>
                                        </p:tav>
                                        <p:tav tm="100000">
                                          <p:val>
                                            <p:strVal val="#ppt_w"/>
                                          </p:val>
                                        </p:tav>
                                      </p:tavLst>
                                    </p:anim>
                                    <p:anim calcmode="lin" valueType="num">
                                      <p:cBhvr>
                                        <p:cTn id="92" dur="1000" fill="hold"/>
                                        <p:tgtEl>
                                          <p:spTgt spid="30"/>
                                        </p:tgtEl>
                                        <p:attrNameLst>
                                          <p:attrName>ppt_h</p:attrName>
                                        </p:attrNameLst>
                                      </p:cBhvr>
                                      <p:tavLst>
                                        <p:tav tm="0">
                                          <p:val>
                                            <p:fltVal val="0"/>
                                          </p:val>
                                        </p:tav>
                                        <p:tav tm="100000">
                                          <p:val>
                                            <p:strVal val="#ppt_h"/>
                                          </p:val>
                                        </p:tav>
                                      </p:tavLst>
                                    </p:anim>
                                    <p:anim calcmode="lin" valueType="num">
                                      <p:cBhvr>
                                        <p:cTn id="93" dur="1000" fill="hold"/>
                                        <p:tgtEl>
                                          <p:spTgt spid="30"/>
                                        </p:tgtEl>
                                        <p:attrNameLst>
                                          <p:attrName>style.rotation</p:attrName>
                                        </p:attrNameLst>
                                      </p:cBhvr>
                                      <p:tavLst>
                                        <p:tav tm="0">
                                          <p:val>
                                            <p:fltVal val="90"/>
                                          </p:val>
                                        </p:tav>
                                        <p:tav tm="100000">
                                          <p:val>
                                            <p:fltVal val="0"/>
                                          </p:val>
                                        </p:tav>
                                      </p:tavLst>
                                    </p:anim>
                                    <p:animEffect transition="in" filter="fade">
                                      <p:cBhvr>
                                        <p:cTn id="94"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4" grpId="0" animBg="1"/>
      <p:bldP spid="6" grpId="0" animBg="1"/>
      <p:bldP spid="7" grpId="0"/>
      <p:bldP spid="11" grpId="0"/>
      <p:bldP spid="14" grpId="0" animBg="1"/>
      <p:bldP spid="29" grpId="0"/>
      <p:bldP spid="3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317</TotalTime>
  <Words>826</Words>
  <Application>Microsoft Office PowerPoint</Application>
  <PresentationFormat>On-screen Show (4:3)</PresentationFormat>
  <Paragraphs>142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GHORI</dc:creator>
  <cp:lastModifiedBy>GHORI</cp:lastModifiedBy>
  <cp:revision>31</cp:revision>
  <dcterms:created xsi:type="dcterms:W3CDTF">2018-10-07T14:11:24Z</dcterms:created>
  <dcterms:modified xsi:type="dcterms:W3CDTF">2018-10-09T17:20:53Z</dcterms:modified>
</cp:coreProperties>
</file>