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2"/>
  </p:notesMasterIdLst>
  <p:sldIdLst>
    <p:sldId id="256" r:id="rId2"/>
    <p:sldId id="257" r:id="rId3"/>
    <p:sldId id="258" r:id="rId4"/>
    <p:sldId id="265" r:id="rId5"/>
    <p:sldId id="274" r:id="rId6"/>
    <p:sldId id="275" r:id="rId7"/>
    <p:sldId id="273" r:id="rId8"/>
    <p:sldId id="268" r:id="rId9"/>
    <p:sldId id="269" r:id="rId10"/>
    <p:sldId id="270" r:id="rId11"/>
    <p:sldId id="271" r:id="rId12"/>
    <p:sldId id="272" r:id="rId13"/>
    <p:sldId id="266" r:id="rId14"/>
    <p:sldId id="267" r:id="rId15"/>
    <p:sldId id="259" r:id="rId16"/>
    <p:sldId id="260" r:id="rId17"/>
    <p:sldId id="261" r:id="rId18"/>
    <p:sldId id="262" r:id="rId19"/>
    <p:sldId id="263" r:id="rId20"/>
    <p:sldId id="26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6" autoAdjust="0"/>
    <p:restoredTop sz="91829" autoAdjust="0"/>
  </p:normalViewPr>
  <p:slideViewPr>
    <p:cSldViewPr>
      <p:cViewPr varScale="1">
        <p:scale>
          <a:sx n="67" d="100"/>
          <a:sy n="67" d="100"/>
        </p:scale>
        <p:origin x="-53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C8F347-6822-4166-8B47-56DCE2B6BABA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07434-59A3-4649-9B4E-226431145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633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762000" y="152400"/>
            <a:ext cx="10586168" cy="32316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O</a:t>
            </a:r>
            <a:r>
              <a:rPr lang="en-US" sz="60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rganic </a:t>
            </a:r>
            <a:r>
              <a:rPr lang="en-US" sz="60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Presentation</a:t>
            </a:r>
            <a:br>
              <a:rPr lang="en-US" sz="60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</a:br>
            <a:r>
              <a:rPr lang="en-US" sz="36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Course # 506</a:t>
            </a:r>
            <a:r>
              <a:rPr lang="en-US" sz="54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/>
            </a:r>
            <a:br>
              <a:rPr lang="en-US" sz="54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</a:br>
            <a:r>
              <a:rPr lang="en-US" sz="36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Group # 02</a:t>
            </a:r>
            <a:r>
              <a:rPr lang="en-US" sz="54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/>
            </a:r>
            <a:br>
              <a:rPr lang="en-US" sz="54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</a:br>
            <a:r>
              <a:rPr lang="en-US" sz="36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Presentation topic: </a:t>
            </a:r>
            <a:endParaRPr lang="en-US" sz="3600" dirty="0" smtClean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en-US" sz="36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“</a:t>
            </a:r>
            <a:r>
              <a:rPr lang="en-US" sz="36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Perfume and Its </a:t>
            </a:r>
            <a:r>
              <a:rPr lang="en-US" sz="36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construction.”</a:t>
            </a:r>
            <a:endParaRPr lang="en-US" sz="3600" b="0" cap="none" spc="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6922" y="3711714"/>
            <a:ext cx="768832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Book Reference:</a:t>
            </a:r>
          </a:p>
          <a:p>
            <a:pPr algn="ctr"/>
            <a:r>
              <a:rPr lang="en-US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“Engineering Perfumes by Paula Cristina </a:t>
            </a:r>
            <a:r>
              <a:rPr lang="en-US" sz="2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Baldai</a:t>
            </a:r>
            <a:r>
              <a:rPr lang="en-US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M.S Gomes” </a:t>
            </a:r>
            <a:endParaRPr lang="en-US" sz="2000" b="1" cap="none" spc="0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19286" y="4419600"/>
            <a:ext cx="4318811" cy="20005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4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Group members: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Afnan</a:t>
            </a:r>
            <a:endParaRPr lang="en-US" sz="2800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Altamash</a:t>
            </a:r>
            <a:r>
              <a:rPr lang="en-US" sz="2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Ghori</a:t>
            </a:r>
            <a:r>
              <a:rPr lang="en-US" sz="2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Asad</a:t>
            </a:r>
            <a:r>
              <a:rPr lang="en-US" sz="2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Khalid</a:t>
            </a:r>
            <a:endParaRPr lang="en-US" sz="28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71996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228600"/>
            <a:ext cx="330661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2800" u="sng" cap="all" dirty="0" smtClean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Steam distillation</a:t>
            </a:r>
            <a:endParaRPr lang="en-US" sz="2800" u="sng" cap="all" spc="0" dirty="0">
              <a:ln/>
              <a:solidFill>
                <a:schemeClr val="accent1"/>
              </a:solidFill>
              <a:effectLst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1066800"/>
            <a:ext cx="1447800" cy="304800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5051" y="1066800"/>
            <a:ext cx="1249211" cy="2895600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3810000" y="1173957"/>
            <a:ext cx="990600" cy="304800"/>
          </a:xfrm>
          <a:prstGeom prst="righ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/>
          <p:cNvSpPr/>
          <p:nvPr/>
        </p:nvSpPr>
        <p:spPr>
          <a:xfrm>
            <a:off x="323850" y="4162425"/>
            <a:ext cx="190499" cy="1057275"/>
          </a:xfrm>
          <a:prstGeom prst="upArrow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3740943" y="3593633"/>
            <a:ext cx="1938338" cy="257175"/>
          </a:xfrm>
          <a:prstGeom prst="righ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760243" y="1600200"/>
            <a:ext cx="1447800" cy="2460158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6369843" y="4162425"/>
            <a:ext cx="228600" cy="990600"/>
          </a:xfrm>
          <a:prstGeom prst="down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Arrow 14"/>
          <p:cNvSpPr/>
          <p:nvPr/>
        </p:nvSpPr>
        <p:spPr>
          <a:xfrm>
            <a:off x="3134557" y="5229223"/>
            <a:ext cx="3332086" cy="204788"/>
          </a:xfrm>
          <a:prstGeom prst="left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7353298" y="1752896"/>
            <a:ext cx="609602" cy="304800"/>
          </a:xfrm>
          <a:prstGeom prst="righ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Arrow 17"/>
          <p:cNvSpPr/>
          <p:nvPr/>
        </p:nvSpPr>
        <p:spPr>
          <a:xfrm>
            <a:off x="514349" y="5245565"/>
            <a:ext cx="800932" cy="172105"/>
          </a:xfrm>
          <a:prstGeom prst="left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19100" y="3237131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Plant</a:t>
            </a:r>
          </a:p>
          <a:p>
            <a:r>
              <a:rPr lang="en-US" dirty="0" smtClean="0"/>
              <a:t>Material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>
            <a:off x="1788807" y="1143000"/>
            <a:ext cx="533400" cy="338138"/>
          </a:xfrm>
          <a:prstGeom prst="right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19100" y="1193154"/>
            <a:ext cx="106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Vaporized water and essential oil.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375051" y="2406134"/>
            <a:ext cx="12492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Condensing</a:t>
            </a:r>
          </a:p>
          <a:p>
            <a:r>
              <a:rPr lang="en-US" dirty="0" smtClean="0"/>
              <a:t>By Cooling</a:t>
            </a:r>
          </a:p>
          <a:p>
            <a:r>
              <a:rPr lang="en-US" dirty="0" smtClean="0"/>
              <a:t>Tubes.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810000" y="832692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Hot Water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740943" y="2937093"/>
            <a:ext cx="1938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Water and essential oils.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974557" y="1759803"/>
            <a:ext cx="1019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Essential </a:t>
            </a:r>
          </a:p>
          <a:p>
            <a:r>
              <a:rPr lang="en-US" dirty="0" smtClean="0"/>
              <a:t>Oils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088857" y="3375630"/>
            <a:ext cx="79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Water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1399456" y="4914900"/>
            <a:ext cx="1600200" cy="685800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8096250" y="1669731"/>
            <a:ext cx="838200" cy="3847804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 rot="16200000">
            <a:off x="7406879" y="3438407"/>
            <a:ext cx="221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Essential oil.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780456" y="5035034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84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8" grpId="0" animBg="1"/>
      <p:bldP spid="19" grpId="0"/>
      <p:bldP spid="20" grpId="0" animBg="1"/>
      <p:bldP spid="21" grpId="0"/>
      <p:bldP spid="22" grpId="0"/>
      <p:bldP spid="23" grpId="0"/>
      <p:bldP spid="24" grpId="0"/>
      <p:bldP spid="25" grpId="0"/>
      <p:bldP spid="26" grpId="0"/>
      <p:bldP spid="27" grpId="0" animBg="1"/>
      <p:bldP spid="28" grpId="0" animBg="1"/>
      <p:bldP spid="29" grpId="0"/>
      <p:bldP spid="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6104" y="152400"/>
            <a:ext cx="359970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2800" u="sng" cap="all" dirty="0" smtClean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SOLVENT EXTRACTION</a:t>
            </a:r>
            <a:endParaRPr lang="en-US" sz="2800" u="sng" cap="all" spc="0" dirty="0">
              <a:ln/>
              <a:solidFill>
                <a:schemeClr val="accent1"/>
              </a:solidFill>
              <a:effectLst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7405" y="1600200"/>
            <a:ext cx="1447800" cy="2424112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781455" y="4057649"/>
            <a:ext cx="259699" cy="816482"/>
          </a:xfrm>
          <a:prstGeom prst="upArrow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1743897" y="1814512"/>
            <a:ext cx="1371052" cy="228600"/>
          </a:xfrm>
          <a:prstGeom prst="rightArrow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133999" y="1547812"/>
            <a:ext cx="1905000" cy="762000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5105400" y="1814512"/>
            <a:ext cx="914400" cy="228600"/>
          </a:xfrm>
          <a:prstGeom prst="rightArrow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038850" y="1547812"/>
            <a:ext cx="1066800" cy="1752600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6572250" y="3471861"/>
            <a:ext cx="247650" cy="1041653"/>
          </a:xfrm>
          <a:prstGeom prst="downArrow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848600" y="675620"/>
            <a:ext cx="990600" cy="3837894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7105650" y="2424112"/>
            <a:ext cx="666750" cy="170455"/>
          </a:xfrm>
          <a:prstGeom prst="rightArrow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5605462" y="4578857"/>
            <a:ext cx="2047875" cy="914400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Arrow 14"/>
          <p:cNvSpPr/>
          <p:nvPr/>
        </p:nvSpPr>
        <p:spPr>
          <a:xfrm>
            <a:off x="911305" y="4874131"/>
            <a:ext cx="4651295" cy="311657"/>
          </a:xfrm>
          <a:prstGeom prst="leftArrow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84201" y="1671237"/>
            <a:ext cx="1163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Concretes</a:t>
            </a:r>
          </a:p>
          <a:p>
            <a:r>
              <a:rPr lang="en-US" dirty="0" smtClean="0"/>
              <a:t>(alcohol and</a:t>
            </a:r>
          </a:p>
          <a:p>
            <a:r>
              <a:rPr lang="en-US" dirty="0" smtClean="0"/>
              <a:t>Waxes)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265" y="3300412"/>
            <a:ext cx="854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Solvent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629200" y="1814512"/>
            <a:ext cx="56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wax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133999" y="1045607"/>
            <a:ext cx="1819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Vacuum Distillation.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105400" y="1363146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alcohol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5896673" y="2229221"/>
            <a:ext cx="1198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Condenser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7701100" y="2239446"/>
            <a:ext cx="1285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Absolutes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3258588" y="3106231"/>
            <a:ext cx="1609999" cy="656481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3910100" y="2382930"/>
            <a:ext cx="280900" cy="557574"/>
          </a:xfrm>
          <a:prstGeom prst="downArrow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3936548" y="3839331"/>
            <a:ext cx="299901" cy="987931"/>
          </a:xfrm>
          <a:prstGeom prst="downArrow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Arrow 25"/>
          <p:cNvSpPr/>
          <p:nvPr/>
        </p:nvSpPr>
        <p:spPr>
          <a:xfrm>
            <a:off x="1981200" y="3393380"/>
            <a:ext cx="1133749" cy="276364"/>
          </a:xfrm>
          <a:prstGeom prst="leftArrow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038850" y="4851391"/>
            <a:ext cx="131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Solvent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548199" y="3208714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separator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167074" y="294050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Wax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21243" y="4096558"/>
            <a:ext cx="1939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Solvent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763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 animBg="1"/>
      <p:bldP spid="24" grpId="0" animBg="1"/>
      <p:bldP spid="25" grpId="0" animBg="1"/>
      <p:bldP spid="26" grpId="0" animBg="1"/>
      <p:bldP spid="27" grpId="0"/>
      <p:bldP spid="28" grpId="0"/>
      <p:bldP spid="29" grpId="0"/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228600"/>
            <a:ext cx="420018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2800" u="sng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Cold Press </a:t>
            </a:r>
            <a:r>
              <a:rPr lang="en-US" sz="2800" u="sng" cap="all" spc="0" dirty="0" smtClean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Extraction</a:t>
            </a:r>
            <a:r>
              <a:rPr lang="en-US" sz="2800" u="sng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:</a:t>
            </a:r>
            <a:endParaRPr lang="en-US" sz="2800" u="sng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196" y="1807841"/>
            <a:ext cx="1414294" cy="45719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90" y="2081211"/>
            <a:ext cx="1560513" cy="18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89" y="2438400"/>
            <a:ext cx="1560513" cy="18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88" y="2743200"/>
            <a:ext cx="1560513" cy="18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87" y="3033711"/>
            <a:ext cx="1560513" cy="18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765087" y="1371600"/>
            <a:ext cx="1487407" cy="2362200"/>
          </a:xfrm>
          <a:prstGeom prst="roundRect">
            <a:avLst/>
          </a:prstGeom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1358458" y="3738562"/>
            <a:ext cx="173743" cy="609600"/>
          </a:xfrm>
          <a:prstGeom prst="downArrow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83329" y="4348162"/>
            <a:ext cx="1524000" cy="685800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2212091" y="4598193"/>
            <a:ext cx="1526471" cy="185738"/>
          </a:xfrm>
          <a:prstGeom prst="rightArrow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 rot="10800000">
            <a:off x="6629400" y="2279649"/>
            <a:ext cx="1828800" cy="3029744"/>
          </a:xfrm>
          <a:prstGeom prst="triangl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 Diagonal Corner Rectangle 10"/>
          <p:cNvSpPr/>
          <p:nvPr/>
        </p:nvSpPr>
        <p:spPr>
          <a:xfrm>
            <a:off x="3738562" y="4043362"/>
            <a:ext cx="1295400" cy="990600"/>
          </a:xfrm>
          <a:prstGeom prst="round2Diag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5033962" y="4348161"/>
            <a:ext cx="2133600" cy="250031"/>
          </a:xfrm>
          <a:prstGeom prst="rightArrow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0800000">
            <a:off x="4386262" y="2279649"/>
            <a:ext cx="2243138" cy="253207"/>
          </a:xfrm>
          <a:prstGeom prst="rightArrow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358940" y="1824028"/>
            <a:ext cx="10715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Fruit </a:t>
            </a:r>
          </a:p>
          <a:p>
            <a:r>
              <a:rPr lang="en-US" dirty="0" smtClean="0"/>
              <a:t>Descends </a:t>
            </a:r>
          </a:p>
          <a:p>
            <a:r>
              <a:rPr lang="en-US" dirty="0" smtClean="0"/>
              <a:t>Down the conveyer.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2400" y="5096558"/>
            <a:ext cx="2054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fruit oils sacs are pierced.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738562" y="5133863"/>
            <a:ext cx="1769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whole fruit is spray washed.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896100" y="2270124"/>
            <a:ext cx="1295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obtaining emulsion </a:t>
            </a:r>
          </a:p>
          <a:p>
            <a:pPr algn="ctr"/>
            <a:r>
              <a:rPr lang="en-US" dirty="0" smtClean="0"/>
              <a:t>is </a:t>
            </a:r>
          </a:p>
          <a:p>
            <a:pPr algn="ctr"/>
            <a:r>
              <a:rPr lang="en-US" dirty="0" smtClean="0"/>
              <a:t>centrifuges with </a:t>
            </a:r>
          </a:p>
          <a:p>
            <a:pPr algn="ctr"/>
            <a:r>
              <a:rPr lang="en-US" dirty="0" smtClean="0"/>
              <a:t>water.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57712" y="1769507"/>
            <a:ext cx="1900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Expressed </a:t>
            </a:r>
            <a:r>
              <a:rPr lang="en-US" dirty="0" smtClean="0"/>
              <a:t>Oils.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3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0634" y="152400"/>
            <a:ext cx="166103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28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Extract</a:t>
            </a:r>
            <a:r>
              <a:rPr lang="en-US" sz="2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:</a:t>
            </a:r>
            <a:endParaRPr lang="en-US" sz="2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0634" y="763626"/>
            <a:ext cx="685731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14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There are four main types of plant extracts, according to the procedure used to obtain </a:t>
            </a:r>
            <a:r>
              <a:rPr lang="en-US" sz="1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them.</a:t>
            </a:r>
            <a:endParaRPr lang="en-US" sz="1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572000" y="1641064"/>
            <a:ext cx="3733800" cy="2317872"/>
          </a:xfrm>
          <a:prstGeom prst="round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  <a:reflection blurRad="6350" stA="50000" endA="300" endPos="55500" dist="50800" dir="5400000" sy="-100000" algn="bl" rotWithShape="0"/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309310">
            <a:off x="4452364" y="1752600"/>
            <a:ext cx="3986924" cy="2031325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1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concretes</a:t>
            </a:r>
            <a:r>
              <a:rPr lang="en-US" sz="14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: </a:t>
            </a:r>
            <a:endParaRPr lang="en-US" sz="1400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1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They are result </a:t>
            </a:r>
            <a:r>
              <a:rPr lang="en-US" sz="14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from the extraction </a:t>
            </a:r>
            <a:endParaRPr lang="en-US" sz="1400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1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of </a:t>
            </a:r>
            <a:r>
              <a:rPr lang="en-US" sz="14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fresh plant material with volatile </a:t>
            </a:r>
            <a:endParaRPr lang="en-US" sz="1400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1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organic </a:t>
            </a:r>
            <a:r>
              <a:rPr lang="en-US" sz="14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solver.; they contain both volatile </a:t>
            </a:r>
            <a:endParaRPr lang="en-US" sz="1400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1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and </a:t>
            </a:r>
            <a:r>
              <a:rPr lang="en-US" sz="14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non-volatile </a:t>
            </a:r>
            <a:r>
              <a:rPr lang="en-US" sz="1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components </a:t>
            </a:r>
          </a:p>
          <a:p>
            <a:pPr algn="ctr"/>
            <a:r>
              <a:rPr lang="en-US" sz="1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and </a:t>
            </a:r>
            <a:r>
              <a:rPr lang="en-US" sz="14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present low solubility in alcohol, </a:t>
            </a:r>
            <a:endParaRPr lang="en-US" sz="1400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1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so </a:t>
            </a:r>
            <a:r>
              <a:rPr lang="en-US" sz="14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usually they are not used directly </a:t>
            </a:r>
            <a:endParaRPr lang="en-US" sz="1400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1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in </a:t>
            </a:r>
            <a:r>
              <a:rPr lang="en-US" sz="14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perfumery; yields are in the order of </a:t>
            </a:r>
            <a:endParaRPr lang="en-US" sz="1400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1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0.3</a:t>
            </a:r>
            <a:r>
              <a:rPr lang="en-US" sz="14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% of plant material weight; </a:t>
            </a:r>
            <a:endParaRPr lang="en-US" sz="1400" b="1" cap="none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76779" y="2438400"/>
            <a:ext cx="4680794" cy="1424563"/>
          </a:xfrm>
          <a:prstGeom prst="round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  <a:reflection blurRad="6350" stA="50000" endA="300" endPos="55500" dist="101600" dir="5400000" sy="-100000" algn="bl" rotWithShape="0"/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78455">
            <a:off x="131132" y="2504462"/>
            <a:ext cx="4717958" cy="1169551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1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Absolutes:</a:t>
            </a:r>
          </a:p>
          <a:p>
            <a:pPr algn="ctr"/>
            <a:r>
              <a:rPr lang="en-US" sz="1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They are obtained </a:t>
            </a:r>
            <a:r>
              <a:rPr lang="en-US" sz="14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from concretes by an </a:t>
            </a:r>
            <a:r>
              <a:rPr lang="en-US" sz="1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alcoholic</a:t>
            </a:r>
          </a:p>
          <a:p>
            <a:pPr algn="ctr"/>
            <a:r>
              <a:rPr lang="en-US" sz="1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en-US" sz="14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extraction, being used </a:t>
            </a:r>
            <a:r>
              <a:rPr lang="en-US" sz="1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as </a:t>
            </a:r>
            <a:r>
              <a:rPr lang="en-US" sz="14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fine ingredients </a:t>
            </a:r>
            <a:endParaRPr lang="en-US" sz="1400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1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for </a:t>
            </a:r>
            <a:r>
              <a:rPr lang="en-US" sz="14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perfumes; yields are in the order of 50% of the </a:t>
            </a:r>
            <a:endParaRPr lang="en-US" sz="1400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1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concrete </a:t>
            </a:r>
            <a:r>
              <a:rPr lang="en-US" sz="14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weight; some absolutes are </a:t>
            </a:r>
            <a:r>
              <a:rPr lang="en-US" sz="1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colored</a:t>
            </a:r>
            <a:r>
              <a:rPr lang="en-US" sz="14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.</a:t>
            </a:r>
            <a:endParaRPr lang="en-US" sz="1400" b="1" cap="none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6817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 animBg="1"/>
      <p:bldP spid="11" grpId="0"/>
      <p:bldP spid="12" grpId="0" animBg="1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85800" y="318654"/>
            <a:ext cx="5562600" cy="2272146"/>
          </a:xfrm>
          <a:prstGeom prst="round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  <a:reflection blurRad="6350" stA="50000" endA="300" endPos="90000" dist="50800" dir="5400000" sy="-100000" algn="bl" rotWithShape="0"/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308027">
            <a:off x="394855" y="408709"/>
            <a:ext cx="5968301" cy="2031325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1400" b="1" spc="150" dirty="0" err="1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R</a:t>
            </a:r>
            <a:r>
              <a:rPr lang="en-US" sz="14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esinoids</a:t>
            </a:r>
            <a:r>
              <a:rPr lang="en-US" sz="14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: </a:t>
            </a:r>
            <a:endParaRPr lang="en-US" sz="1400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1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They are prepared </a:t>
            </a:r>
            <a:r>
              <a:rPr lang="en-US" sz="14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by extracting plant exudates (resins, balsams</a:t>
            </a:r>
            <a:r>
              <a:rPr lang="en-US" sz="1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,</a:t>
            </a:r>
          </a:p>
          <a:p>
            <a:pPr algn="ctr"/>
            <a:r>
              <a:rPr lang="en-US" sz="1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gum</a:t>
            </a:r>
            <a:r>
              <a:rPr lang="en-US" sz="14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s</a:t>
            </a:r>
            <a:r>
              <a:rPr lang="en-US" sz="1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) </a:t>
            </a:r>
            <a:r>
              <a:rPr lang="en-US" sz="14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with organic solvents, giving </a:t>
            </a:r>
            <a:r>
              <a:rPr lang="en-US" sz="1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rise</a:t>
            </a:r>
          </a:p>
          <a:p>
            <a:pPr algn="ctr"/>
            <a:r>
              <a:rPr lang="en-US" sz="1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en-US" sz="14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to highly </a:t>
            </a:r>
            <a:r>
              <a:rPr lang="en-US" sz="1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viscous </a:t>
            </a:r>
            <a:r>
              <a:rPr lang="en-US" sz="14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material, mainly consisting of </a:t>
            </a:r>
            <a:r>
              <a:rPr lang="en-US" sz="1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non-volatile</a:t>
            </a:r>
          </a:p>
          <a:p>
            <a:pPr algn="ctr"/>
            <a:r>
              <a:rPr lang="en-US" sz="1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en-US" sz="14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and resinous matter; usually are diluted </a:t>
            </a:r>
            <a:endParaRPr lang="en-US" sz="1400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1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in  </a:t>
            </a:r>
            <a:r>
              <a:rPr lang="en-US" sz="14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benzyl benzoate to make it easier to </a:t>
            </a:r>
            <a:endParaRPr lang="en-US" sz="1400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1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work </a:t>
            </a:r>
            <a:r>
              <a:rPr lang="en-US" sz="14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with; they are used as </a:t>
            </a:r>
            <a:r>
              <a:rPr lang="en-US" sz="1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fixative </a:t>
            </a:r>
            <a:r>
              <a:rPr lang="en-US" sz="14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and </a:t>
            </a:r>
            <a:r>
              <a:rPr lang="en-US" sz="1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are </a:t>
            </a:r>
            <a:r>
              <a:rPr lang="en-US" sz="14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distinct </a:t>
            </a:r>
            <a:endParaRPr lang="en-US" sz="1400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1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from </a:t>
            </a:r>
            <a:r>
              <a:rPr lang="en-US" sz="14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oleoresins </a:t>
            </a:r>
            <a:r>
              <a:rPr lang="en-US" sz="1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); </a:t>
            </a:r>
            <a:r>
              <a:rPr lang="en-US" sz="14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the yields are </a:t>
            </a:r>
            <a:endParaRPr lang="en-US" sz="1400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1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in </a:t>
            </a:r>
            <a:r>
              <a:rPr lang="en-US" sz="14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the order of 50 to 95% of the </a:t>
            </a:r>
            <a:r>
              <a:rPr lang="en-US" sz="1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exudates </a:t>
            </a:r>
            <a:r>
              <a:rPr lang="en-US" sz="14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weight; </a:t>
            </a:r>
            <a:endParaRPr lang="en-US" sz="1400" b="1" cap="none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57525" y="3124200"/>
            <a:ext cx="5324475" cy="1803975"/>
          </a:xfrm>
          <a:prstGeom prst="roundRect">
            <a:avLst>
              <a:gd name="adj" fmla="val 15368"/>
            </a:avLst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  <a:reflection blurRad="6350" stA="50000" endA="295" endPos="92000" dist="101600" dir="5400000" sy="-100000" algn="bl" rotWithShape="0"/>
          </a:effectLst>
          <a:scene3d>
            <a:camera prst="perspectiveContrastingRightFacing"/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24200" y="3352800"/>
            <a:ext cx="4963218" cy="1169551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1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Tincture:</a:t>
            </a:r>
          </a:p>
          <a:p>
            <a:pPr algn="ctr"/>
            <a:r>
              <a:rPr lang="en-US" sz="1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They </a:t>
            </a:r>
            <a:r>
              <a:rPr lang="en-US" sz="14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are alcoholic solutions obtained by using </a:t>
            </a:r>
            <a:endParaRPr lang="en-US" sz="1400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1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ethanol </a:t>
            </a:r>
            <a:r>
              <a:rPr lang="en-US" sz="14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or water/ethanol mixtures to extract the </a:t>
            </a:r>
            <a:endParaRPr lang="en-US" sz="1400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1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odoriferous </a:t>
            </a:r>
            <a:r>
              <a:rPr lang="en-US" sz="14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material; this process was employed for </a:t>
            </a:r>
            <a:r>
              <a:rPr lang="en-US" sz="1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.</a:t>
            </a:r>
          </a:p>
          <a:p>
            <a:pPr algn="ctr"/>
            <a:r>
              <a:rPr lang="en-US" sz="14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taining</a:t>
            </a:r>
            <a:r>
              <a:rPr lang="en-US" sz="1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en-US" sz="14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animal materials but today is seldom used. </a:t>
            </a:r>
          </a:p>
        </p:txBody>
      </p:sp>
    </p:spTree>
    <p:extLst>
      <p:ext uri="{BB962C8B-B14F-4D97-AF65-F5344CB8AC3E}">
        <p14:creationId xmlns:p14="http://schemas.microsoft.com/office/powerpoint/2010/main" val="382254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53147" y="228600"/>
            <a:ext cx="246541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40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Fixatives:</a:t>
            </a:r>
            <a:endParaRPr lang="en-US" sz="40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3840" y="838200"/>
            <a:ext cx="7737888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2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fixative </a:t>
            </a:r>
            <a:r>
              <a:rPr lang="en-US" sz="20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is used to equalize the vapor pressures, </a:t>
            </a:r>
            <a:endParaRPr lang="en-US" sz="2000" b="1" cap="all" dirty="0" smtClean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pPr algn="ctr"/>
            <a:r>
              <a:rPr lang="en-US" sz="2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and </a:t>
            </a:r>
            <a:r>
              <a:rPr lang="en-US" sz="20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thus the volatilities</a:t>
            </a:r>
            <a:r>
              <a:rPr lang="en-US" sz="2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,</a:t>
            </a:r>
          </a:p>
          <a:p>
            <a:pPr algn="ctr"/>
            <a:r>
              <a:rPr lang="en-US" sz="2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</a:t>
            </a:r>
            <a:r>
              <a:rPr lang="en-US" sz="20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of the raw materials in a perfume oil, </a:t>
            </a:r>
            <a:endParaRPr lang="en-US" sz="2000" b="1" cap="all" dirty="0" smtClean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pPr algn="ctr"/>
            <a:r>
              <a:rPr lang="en-US" sz="2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as </a:t>
            </a:r>
            <a:r>
              <a:rPr lang="en-US" sz="20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well as to increase the tenacity. </a:t>
            </a:r>
            <a:endParaRPr lang="en-US" sz="2000" b="1" cap="all" dirty="0" smtClean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pPr algn="ctr"/>
            <a:r>
              <a:rPr lang="en-US" sz="2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Natural </a:t>
            </a:r>
            <a:r>
              <a:rPr lang="en-US" sz="20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fixatives are </a:t>
            </a:r>
            <a:r>
              <a:rPr lang="en-US" sz="2000" b="1" cap="all" dirty="0" err="1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resinoids</a:t>
            </a:r>
            <a:r>
              <a:rPr lang="en-US" sz="20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(benzoin, labdanum, </a:t>
            </a:r>
            <a:r>
              <a:rPr lang="en-US" sz="2000" b="1" cap="all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storax</a:t>
            </a:r>
            <a:r>
              <a:rPr lang="en-US" sz="2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) </a:t>
            </a:r>
          </a:p>
          <a:p>
            <a:pPr algn="ctr"/>
            <a:r>
              <a:rPr lang="en-US" sz="2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and </a:t>
            </a:r>
            <a:r>
              <a:rPr lang="en-US" sz="20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animal products </a:t>
            </a:r>
            <a:r>
              <a:rPr lang="en-US" sz="2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(</a:t>
            </a:r>
            <a:r>
              <a:rPr lang="en-US" sz="2000" b="1" cap="all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castoreum</a:t>
            </a:r>
            <a:r>
              <a:rPr lang="en-US" sz="20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, musk, and civet</a:t>
            </a:r>
            <a:r>
              <a:rPr lang="en-US" sz="2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).</a:t>
            </a:r>
            <a:endParaRPr lang="en-US" sz="20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06659" y="3178314"/>
            <a:ext cx="255839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4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Solvents:</a:t>
            </a:r>
            <a:endParaRPr lang="en-US" sz="40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5700" y="3886200"/>
            <a:ext cx="7940314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2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the </a:t>
            </a:r>
            <a:r>
              <a:rPr lang="en-US" sz="20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most common solvent for </a:t>
            </a:r>
            <a:r>
              <a:rPr lang="en-US" sz="2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perfume-oil </a:t>
            </a:r>
            <a:r>
              <a:rPr lang="en-US" sz="20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dilution </a:t>
            </a:r>
            <a:endParaRPr lang="en-US" sz="2000" b="1" cap="all" dirty="0" smtClean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pPr algn="ctr"/>
            <a:r>
              <a:rPr lang="en-US" sz="2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is </a:t>
            </a:r>
            <a:r>
              <a:rPr lang="en-US" sz="20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alcohol, </a:t>
            </a:r>
            <a:r>
              <a:rPr lang="en-US" sz="2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typically </a:t>
            </a:r>
            <a:r>
              <a:rPr lang="en-US" sz="20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a mixture of </a:t>
            </a:r>
            <a:r>
              <a:rPr lang="en-US" sz="2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ethanol</a:t>
            </a:r>
          </a:p>
          <a:p>
            <a:pPr algn="ctr"/>
            <a:r>
              <a:rPr lang="en-US" sz="2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</a:t>
            </a:r>
            <a:r>
              <a:rPr lang="en-US" sz="20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and water or a rectified </a:t>
            </a:r>
            <a:r>
              <a:rPr lang="en-US" sz="2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spirit. Perfume </a:t>
            </a:r>
            <a:r>
              <a:rPr lang="en-US" sz="20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oil </a:t>
            </a:r>
            <a:endParaRPr lang="en-US" sz="2000" b="1" cap="all" dirty="0" smtClean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pPr algn="ctr"/>
            <a:r>
              <a:rPr lang="en-US" sz="2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can </a:t>
            </a:r>
            <a:r>
              <a:rPr lang="en-US" sz="20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also be diluted </a:t>
            </a:r>
            <a:r>
              <a:rPr lang="en-US" sz="2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by </a:t>
            </a:r>
            <a:r>
              <a:rPr lang="en-US" sz="20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means of neutral-smelling oils </a:t>
            </a:r>
            <a:r>
              <a:rPr lang="en-US" sz="2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such </a:t>
            </a:r>
            <a:r>
              <a:rPr lang="en-US" sz="20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as </a:t>
            </a:r>
            <a:endParaRPr lang="en-US" sz="2000" b="1" cap="all" dirty="0" smtClean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pPr algn="ctr"/>
            <a:r>
              <a:rPr lang="en-US" sz="2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fractionated </a:t>
            </a:r>
            <a:r>
              <a:rPr lang="en-US" sz="20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coconut oil, </a:t>
            </a:r>
            <a:endParaRPr lang="en-US" sz="2000" b="1" cap="all" dirty="0" smtClean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pPr algn="ctr"/>
            <a:r>
              <a:rPr lang="en-US" sz="2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or </a:t>
            </a:r>
            <a:r>
              <a:rPr lang="en-US" sz="20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liquid waxes such as jojoba oil</a:t>
            </a:r>
            <a:r>
              <a:rPr lang="en-US" sz="2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.</a:t>
            </a:r>
            <a:endParaRPr lang="en-US" sz="20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85302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-609600" y="457200"/>
            <a:ext cx="3352800" cy="2667000"/>
          </a:xfrm>
          <a:prstGeom prst="triangle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  <a:scene3d>
            <a:camera prst="isometricOffAxis1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362" y="-245269"/>
            <a:ext cx="1706563" cy="407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1066799" y="498763"/>
            <a:ext cx="17978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759527" y="3505200"/>
            <a:ext cx="18599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4800" y="2590800"/>
            <a:ext cx="182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9200" y="1295400"/>
            <a:ext cx="190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838200" y="1143000"/>
            <a:ext cx="3810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2689513" y="1066800"/>
            <a:ext cx="43469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Straight Connector 1035"/>
          <p:cNvCxnSpPr/>
          <p:nvPr/>
        </p:nvCxnSpPr>
        <p:spPr>
          <a:xfrm>
            <a:off x="1447800" y="2209800"/>
            <a:ext cx="182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Straight Connector 1037"/>
          <p:cNvCxnSpPr/>
          <p:nvPr/>
        </p:nvCxnSpPr>
        <p:spPr>
          <a:xfrm flipH="1" flipV="1">
            <a:off x="2362200" y="1790700"/>
            <a:ext cx="914400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Straight Connector 1039"/>
          <p:cNvCxnSpPr/>
          <p:nvPr/>
        </p:nvCxnSpPr>
        <p:spPr>
          <a:xfrm flipH="1" flipV="1">
            <a:off x="609600" y="1790700"/>
            <a:ext cx="838200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1" name="Rectangle 1040"/>
          <p:cNvSpPr/>
          <p:nvPr/>
        </p:nvSpPr>
        <p:spPr>
          <a:xfrm>
            <a:off x="5638799" y="668482"/>
            <a:ext cx="3193111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76200" dist="12700" dir="2700000" sy="-23000" kx="-800400" algn="bl" rotWithShape="0">
              <a:prstClr val="black">
                <a:alpha val="20000"/>
              </a:prstClr>
            </a:outerShdw>
            <a:reflection blurRad="6350" stA="50000" endA="295" endPos="92000" dist="101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545431"/>
            <a:ext cx="3636817" cy="1328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725" y="2590800"/>
            <a:ext cx="3597275" cy="1328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45" name="Straight Arrow Connector 1044"/>
          <p:cNvCxnSpPr/>
          <p:nvPr/>
        </p:nvCxnSpPr>
        <p:spPr>
          <a:xfrm flipH="1">
            <a:off x="3717925" y="897082"/>
            <a:ext cx="1828800" cy="0"/>
          </a:xfrm>
          <a:prstGeom prst="straightConnector1">
            <a:avLst/>
          </a:prstGeom>
          <a:ln>
            <a:tailEnd type="arrow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686" y="1765877"/>
            <a:ext cx="2043113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0" y="2832100"/>
            <a:ext cx="2043113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51" name="Rectangle 1050"/>
          <p:cNvSpPr/>
          <p:nvPr/>
        </p:nvSpPr>
        <p:spPr>
          <a:xfrm>
            <a:off x="1331850" y="1473202"/>
            <a:ext cx="1532792" cy="584775"/>
          </a:xfrm>
          <a:prstGeom prst="rect">
            <a:avLst/>
          </a:prstGeom>
          <a:noFill/>
          <a:scene3d>
            <a:camera prst="perspectiveHeroicExtremeLeftFacing"/>
            <a:lightRig rig="threePt" dir="t"/>
          </a:scene3d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32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30 - 40%</a:t>
            </a:r>
            <a:endParaRPr lang="en-US" sz="32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1052" name="Rectangle 1051"/>
          <p:cNvSpPr/>
          <p:nvPr/>
        </p:nvSpPr>
        <p:spPr>
          <a:xfrm>
            <a:off x="1535954" y="634425"/>
            <a:ext cx="859531" cy="584775"/>
          </a:xfrm>
          <a:prstGeom prst="rect">
            <a:avLst/>
          </a:prstGeom>
          <a:noFill/>
          <a:scene3d>
            <a:camera prst="perspectiveHeroicExtremeLeftFacing"/>
            <a:lightRig rig="threePt" dir="t"/>
          </a:scene3d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32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25%</a:t>
            </a:r>
            <a:endParaRPr lang="en-US" sz="32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1053" name="Rectangle 1052"/>
          <p:cNvSpPr/>
          <p:nvPr/>
        </p:nvSpPr>
        <p:spPr>
          <a:xfrm>
            <a:off x="1515172" y="2539425"/>
            <a:ext cx="1701107" cy="584775"/>
          </a:xfrm>
          <a:prstGeom prst="rect">
            <a:avLst/>
          </a:prstGeom>
          <a:noFill/>
          <a:scene3d>
            <a:camera prst="perspectiveHeroicExtremeLeftFacing"/>
            <a:lightRig rig="threePt" dir="t"/>
          </a:scene3d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32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45 – 65 %</a:t>
            </a:r>
            <a:endParaRPr lang="en-US" sz="32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1054" name="Rectangle 1053"/>
          <p:cNvSpPr/>
          <p:nvPr/>
        </p:nvSpPr>
        <p:spPr>
          <a:xfrm>
            <a:off x="6324600" y="664017"/>
            <a:ext cx="1467966" cy="461665"/>
          </a:xfrm>
          <a:prstGeom prst="rect">
            <a:avLst/>
          </a:prstGeom>
          <a:noFill/>
          <a:effectLst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2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Top note</a:t>
            </a:r>
            <a:endParaRPr lang="en-US" sz="2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1056" name="Rectangle 1055"/>
          <p:cNvSpPr/>
          <p:nvPr/>
        </p:nvSpPr>
        <p:spPr>
          <a:xfrm>
            <a:off x="6095819" y="1681094"/>
            <a:ext cx="1925527" cy="461665"/>
          </a:xfrm>
          <a:prstGeom prst="rect">
            <a:avLst/>
          </a:prstGeom>
          <a:noFill/>
          <a:effectLst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2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Middle note</a:t>
            </a:r>
            <a:endParaRPr lang="en-US" sz="2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1057" name="Rectangle 1056"/>
          <p:cNvSpPr/>
          <p:nvPr/>
        </p:nvSpPr>
        <p:spPr>
          <a:xfrm>
            <a:off x="6160846" y="2747317"/>
            <a:ext cx="1659429" cy="461665"/>
          </a:xfrm>
          <a:prstGeom prst="rect">
            <a:avLst/>
          </a:prstGeom>
          <a:noFill/>
          <a:effectLst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2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Base note</a:t>
            </a:r>
            <a:endParaRPr lang="en-US" sz="2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14176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0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51" grpId="0"/>
      <p:bldP spid="1052" grpId="0"/>
      <p:bldP spid="1053" grpId="0"/>
      <p:bldP spid="1054" grpId="0"/>
      <p:bldP spid="1056" grpId="0"/>
      <p:bldP spid="105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4200" y="152400"/>
            <a:ext cx="245765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40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Top note:</a:t>
            </a:r>
            <a:endParaRPr lang="en-US" sz="40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87627" y="1045029"/>
            <a:ext cx="7153433" cy="181588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They are responsible for the first impression about the perfume, </a:t>
            </a:r>
          </a:p>
          <a:p>
            <a:r>
              <a:rPr lang="en-US" sz="16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      disappearing in short time or generally right after application.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They are composed by most volatile</a:t>
            </a:r>
            <a:r>
              <a:rPr lang="en-US" sz="16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,</a:t>
            </a:r>
            <a:r>
              <a:rPr lang="en-US" sz="16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light and intense fragrances</a:t>
            </a:r>
          </a:p>
          <a:p>
            <a:r>
              <a:rPr lang="en-US" sz="16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    , with a fresh green aroma like citric acid or clean lemon, lavender </a:t>
            </a:r>
          </a:p>
          <a:p>
            <a:r>
              <a:rPr lang="en-US" sz="16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      or grass scents.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They are also called outgoing or peak notes.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62229" y="2743200"/>
            <a:ext cx="51816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40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Middle Note:</a:t>
            </a:r>
            <a:endParaRPr lang="en-US" sz="40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20114" y="3917814"/>
            <a:ext cx="793351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It works when top note disappears and is 30 to 40 % constituent of perfume.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They can be last longer for only 4 hours.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This can be described as  floral , fruity, spicy or wood like odor where  the</a:t>
            </a:r>
          </a:p>
          <a:p>
            <a:r>
              <a:rPr lang="en-US" sz="16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      combination of both rose and jasmine are present in women’s perfume.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They are also called heart notes.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4864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2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43346" y="331857"/>
            <a:ext cx="305564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4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Base notes:</a:t>
            </a:r>
            <a:endParaRPr lang="en-US" sz="40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00349" y="1219199"/>
            <a:ext cx="7141635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16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They last longer for  hours or </a:t>
            </a:r>
            <a:r>
              <a:rPr lang="en-US" sz="16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day</a:t>
            </a:r>
            <a:r>
              <a:rPr lang="en-US" sz="16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s and has 45 to 65% of perfumes.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They are also called bottom notes or dry away notes.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It is a fixative by its own self and has good tenacity with</a:t>
            </a:r>
          </a:p>
          <a:p>
            <a:r>
              <a:rPr lang="en-US" sz="16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</a:t>
            </a:r>
            <a:r>
              <a:rPr lang="en-US" sz="16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    low volatility.</a:t>
            </a:r>
          </a:p>
          <a:p>
            <a:endParaRPr lang="en-US" sz="20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642" y="2645299"/>
            <a:ext cx="611505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39816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00400" y="152400"/>
            <a:ext cx="242566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40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Vehicles:</a:t>
            </a:r>
            <a:endParaRPr lang="en-US" sz="40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21315" y="1447800"/>
            <a:ext cx="6515245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2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It is the modern solvent used for the </a:t>
            </a:r>
          </a:p>
          <a:p>
            <a:pPr algn="ctr"/>
            <a:r>
              <a:rPr lang="en-US" sz="2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blending of perfume components Ethyl alcohol</a:t>
            </a:r>
          </a:p>
          <a:p>
            <a:pPr algn="ctr"/>
            <a:r>
              <a:rPr lang="en-US" sz="20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Is most used component in with more or less water </a:t>
            </a:r>
          </a:p>
          <a:p>
            <a:pPr algn="ctr"/>
            <a:r>
              <a:rPr lang="en-US" sz="20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according to the  solubility of oil employed</a:t>
            </a:r>
          </a:p>
          <a:p>
            <a:pPr algn="ctr"/>
            <a:r>
              <a:rPr lang="en-US" sz="20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The slight natural odor of alcohol can be </a:t>
            </a:r>
          </a:p>
          <a:p>
            <a:pPr algn="ctr"/>
            <a:r>
              <a:rPr lang="en-US" sz="20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removed by deodorizing by benzoin gum  and </a:t>
            </a:r>
          </a:p>
          <a:p>
            <a:pPr algn="ctr"/>
            <a:r>
              <a:rPr lang="en-US" sz="2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Allowing it to mature for two weeks or more.</a:t>
            </a:r>
          </a:p>
          <a:p>
            <a:pPr algn="ctr"/>
            <a:r>
              <a:rPr lang="en-US" sz="20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This makes alcohol not too irritating for skin.</a:t>
            </a:r>
          </a:p>
        </p:txBody>
      </p:sp>
    </p:spTree>
    <p:extLst>
      <p:ext uri="{BB962C8B-B14F-4D97-AF65-F5344CB8AC3E}">
        <p14:creationId xmlns:p14="http://schemas.microsoft.com/office/powerpoint/2010/main" val="17859780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71800" y="266443"/>
            <a:ext cx="290977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4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Perfumes:</a:t>
            </a:r>
            <a:endParaRPr lang="en-US" sz="4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7824" y="1036911"/>
            <a:ext cx="783772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20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They are Fragrance chemicals which </a:t>
            </a:r>
            <a:r>
              <a:rPr lang="en-US" sz="2000" b="1" cap="all" spc="0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are organic compounds </a:t>
            </a:r>
            <a:endParaRPr lang="en-US" sz="2000" b="1" cap="all" spc="0" dirty="0" smtClean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pPr algn="ctr"/>
            <a:r>
              <a:rPr lang="en-US" sz="20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that </a:t>
            </a:r>
            <a:r>
              <a:rPr lang="en-US" sz="2000" b="1" cap="all" spc="0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volatilize, or vaporize into the air, which is why </a:t>
            </a:r>
            <a:endParaRPr lang="en-US" sz="2000" b="1" cap="all" spc="0" dirty="0" smtClean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pPr algn="ctr"/>
            <a:r>
              <a:rPr lang="en-US" sz="20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we </a:t>
            </a:r>
            <a:r>
              <a:rPr lang="en-US" sz="2000" b="1" cap="all" spc="0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can smell them. They are added to products to give </a:t>
            </a:r>
            <a:endParaRPr lang="en-US" sz="2000" b="1" cap="all" spc="0" dirty="0" smtClean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pPr algn="ctr"/>
            <a:r>
              <a:rPr lang="en-US" sz="20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them </a:t>
            </a:r>
            <a:r>
              <a:rPr lang="en-US" sz="2000" b="1" cap="all" spc="0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a scent or to mask the odor of other ingredients</a:t>
            </a:r>
            <a:r>
              <a:rPr lang="en-US" sz="1000" b="1" cap="all" spc="0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1938758" y="2880733"/>
            <a:ext cx="524400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28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(With chemistry point of view)</a:t>
            </a:r>
            <a:endParaRPr lang="en-US" sz="28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38758" y="3807987"/>
            <a:ext cx="334777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20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Perfumes are mixtures of</a:t>
            </a:r>
            <a:endParaRPr lang="en-US" sz="20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938758" y="4419600"/>
            <a:ext cx="526650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marL="685800" indent="-685800">
              <a:buFont typeface="Arial" pitchFamily="34" charset="0"/>
              <a:buChar char="•"/>
            </a:pPr>
            <a:r>
              <a:rPr lang="en-US" sz="20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Essential oils </a:t>
            </a:r>
            <a:r>
              <a:rPr lang="en-US" sz="2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or aroma compounds</a:t>
            </a:r>
          </a:p>
          <a:p>
            <a:pPr marL="685800" indent="-685800">
              <a:buFont typeface="Arial" pitchFamily="34" charset="0"/>
              <a:buChar char="•"/>
            </a:pPr>
            <a:r>
              <a:rPr lang="en-US" sz="20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Fixatives</a:t>
            </a:r>
          </a:p>
          <a:p>
            <a:pPr marL="685800" indent="-685800">
              <a:buFont typeface="Arial" pitchFamily="34" charset="0"/>
              <a:buChar char="•"/>
            </a:pPr>
            <a:r>
              <a:rPr lang="en-US" sz="2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solvents</a:t>
            </a:r>
            <a:endParaRPr lang="en-US" sz="2000" b="1" cap="all" spc="0" dirty="0" smtClean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08070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1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76116" y="2967335"/>
            <a:ext cx="31917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reflection blurRad="6350" stA="55000" endA="50" endPos="85000" dist="60007" dir="5400000" sy="-100000" algn="bl" rotWithShape="0"/>
                </a:effectLst>
              </a:rPr>
              <a:t>Thank You.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>
                <a:reflection blurRad="6350" stA="55000" endA="50" endPos="85000" dist="60007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5162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3714" y="228600"/>
            <a:ext cx="270272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28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Essential oils:</a:t>
            </a:r>
            <a:endParaRPr lang="en-US" sz="28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3714" y="751820"/>
            <a:ext cx="6904069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sz="1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Essential </a:t>
            </a:r>
            <a:r>
              <a:rPr lang="en-US" sz="14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oils are compounds extracted from plants. </a:t>
            </a:r>
            <a:endParaRPr lang="en-US" sz="1400" b="1" cap="all" dirty="0" smtClean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r>
              <a:rPr lang="en-US" sz="1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The </a:t>
            </a:r>
            <a:r>
              <a:rPr lang="en-US" sz="14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oils capture the plant's scent and flavor, </a:t>
            </a:r>
            <a:endParaRPr lang="en-US" sz="1400" b="1" cap="all" dirty="0" smtClean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r>
              <a:rPr lang="en-US" sz="1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also </a:t>
            </a:r>
            <a:r>
              <a:rPr lang="en-US" sz="14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called its "essence." Unique aromatic compounds give each essential oil </a:t>
            </a:r>
            <a:endParaRPr lang="en-US" sz="1400" b="1" cap="all" dirty="0" smtClean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r>
              <a:rPr lang="en-US" sz="1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its </a:t>
            </a:r>
            <a:r>
              <a:rPr lang="en-US" sz="14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characteristic essence.</a:t>
            </a:r>
            <a:endParaRPr lang="en-US" sz="1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3714" y="1905000"/>
            <a:ext cx="388208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28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Aromatic compounds:</a:t>
            </a:r>
            <a:endParaRPr lang="en-US" sz="28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3714" y="2456586"/>
            <a:ext cx="5826720" cy="169277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sz="1400" b="1" cap="all" dirty="0" smtClean="0">
                <a:ln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0000" stA="55000" endPos="48000" dist="500" dir="5400000" sy="-100000" algn="bl" rotWithShape="0"/>
                </a:effectLst>
              </a:rPr>
              <a:t>chemical </a:t>
            </a:r>
            <a:r>
              <a:rPr lang="en-US" sz="1400" b="1" cap="all" dirty="0">
                <a:ln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0000" stA="55000" endPos="48000" dist="500" dir="5400000" sy="-100000" algn="bl" rotWithShape="0"/>
                </a:effectLst>
              </a:rPr>
              <a:t>compounds that contain conjugated </a:t>
            </a:r>
            <a:endParaRPr lang="en-US" sz="1400" b="1" cap="all" dirty="0" smtClean="0">
              <a:ln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r>
              <a:rPr lang="en-US" sz="1400" b="1" cap="all" dirty="0" smtClean="0">
                <a:ln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0000" stA="55000" endPos="48000" dist="500" dir="5400000" sy="-100000" algn="bl" rotWithShape="0"/>
                </a:effectLst>
              </a:rPr>
              <a:t>planar </a:t>
            </a:r>
            <a:r>
              <a:rPr lang="en-US" sz="1400" b="1" cap="all" dirty="0">
                <a:ln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0000" stA="55000" endPos="48000" dist="500" dir="5400000" sy="-100000" algn="bl" rotWithShape="0"/>
                </a:effectLst>
              </a:rPr>
              <a:t>ring systems with delocalized </a:t>
            </a:r>
            <a:endParaRPr lang="en-US" sz="1400" b="1" cap="all" dirty="0" smtClean="0">
              <a:ln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r>
              <a:rPr lang="en-US" sz="1400" b="1" cap="all" dirty="0" smtClean="0">
                <a:ln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0000" stA="55000" endPos="48000" dist="500" dir="5400000" sy="-100000" algn="bl" rotWithShape="0"/>
                </a:effectLst>
              </a:rPr>
              <a:t>pi </a:t>
            </a:r>
            <a:r>
              <a:rPr lang="en-US" sz="1400" b="1" cap="all" dirty="0">
                <a:ln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0000" stA="55000" endPos="48000" dist="500" dir="5400000" sy="-100000" algn="bl" rotWithShape="0"/>
                </a:effectLst>
              </a:rPr>
              <a:t>electron clouds instead of </a:t>
            </a:r>
            <a:r>
              <a:rPr lang="en-US" sz="1400" b="1" cap="all" dirty="0" smtClean="0">
                <a:ln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0000" stA="55000" endPos="48000" dist="500" dir="5400000" sy="-100000" algn="bl" rotWithShape="0"/>
                </a:effectLst>
              </a:rPr>
              <a:t>discrete</a:t>
            </a:r>
          </a:p>
          <a:p>
            <a:r>
              <a:rPr lang="en-US" sz="1400" b="1" cap="all" dirty="0" smtClean="0">
                <a:ln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0000" stA="55000" endPos="48000" dist="500" dir="5400000" sy="-100000" algn="bl" rotWithShape="0"/>
                </a:effectLst>
              </a:rPr>
              <a:t> </a:t>
            </a:r>
            <a:r>
              <a:rPr lang="en-US" sz="1400" b="1" cap="all" dirty="0">
                <a:ln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0000" stA="55000" endPos="48000" dist="500" dir="5400000" sy="-100000" algn="bl" rotWithShape="0"/>
                </a:effectLst>
              </a:rPr>
              <a:t>alternating single and double bonds</a:t>
            </a:r>
            <a:r>
              <a:rPr lang="en-US" sz="1400" b="1" cap="all" dirty="0" smtClean="0">
                <a:ln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0000" stA="55000" endPos="48000" dist="500" dir="5400000" sy="-100000" algn="bl" rotWithShape="0"/>
                </a:effectLst>
              </a:rPr>
              <a:t>.</a:t>
            </a:r>
          </a:p>
          <a:p>
            <a:r>
              <a:rPr lang="en-US" sz="1400" b="1" cap="all" dirty="0" smtClean="0">
                <a:ln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0000" stA="55000" endPos="48000" dist="500" dir="5400000" sy="-100000" algn="bl" rotWithShape="0"/>
                </a:effectLst>
              </a:rPr>
              <a:t> </a:t>
            </a:r>
            <a:r>
              <a:rPr lang="en-US" sz="1400" b="1" cap="all" dirty="0">
                <a:ln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0000" stA="55000" endPos="48000" dist="500" dir="5400000" sy="-100000" algn="bl" rotWithShape="0"/>
                </a:effectLst>
              </a:rPr>
              <a:t>Typical aromatic compounds are benzene and </a:t>
            </a:r>
            <a:r>
              <a:rPr lang="en-US" sz="1400" b="1" cap="all" dirty="0" smtClean="0">
                <a:ln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0000" stA="55000" endPos="48000" dist="500" dir="5400000" sy="-100000" algn="bl" rotWithShape="0"/>
                </a:effectLst>
              </a:rPr>
              <a:t>toluene.</a:t>
            </a:r>
          </a:p>
          <a:p>
            <a:endParaRPr lang="en-US" sz="1400" b="1" cap="all" spc="0" dirty="0">
              <a:ln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endParaRPr lang="en-US" sz="20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3714" y="3733800"/>
            <a:ext cx="5699702" cy="123110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b="1" u="sng" cap="all" dirty="0" err="1" smtClean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Aromaticity</a:t>
            </a:r>
            <a:r>
              <a:rPr lang="en-US" b="1" u="sng" cap="all" dirty="0" smtClean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:</a:t>
            </a:r>
          </a:p>
          <a:p>
            <a:r>
              <a:rPr lang="en-US" sz="1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It </a:t>
            </a:r>
            <a:r>
              <a:rPr lang="en-US" sz="14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is phenomena that increases the stability of </a:t>
            </a:r>
            <a:r>
              <a:rPr lang="en-US" sz="1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certain</a:t>
            </a:r>
          </a:p>
          <a:p>
            <a:r>
              <a:rPr lang="en-US" sz="1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</a:t>
            </a:r>
            <a:r>
              <a:rPr lang="en-US" sz="14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species having certain Pi systems (</a:t>
            </a:r>
            <a:r>
              <a:rPr lang="en-US" sz="1400" b="1" cap="all" dirty="0" err="1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unsaturations</a:t>
            </a:r>
            <a:r>
              <a:rPr lang="en-US" sz="1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,</a:t>
            </a:r>
          </a:p>
          <a:p>
            <a:r>
              <a:rPr lang="en-US" sz="1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</a:t>
            </a:r>
            <a:r>
              <a:rPr lang="en-US" sz="14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non-bonding electrons, etc...). Oversimplifying, </a:t>
            </a:r>
            <a:endParaRPr lang="en-US" sz="1400" b="1" cap="all" dirty="0" smtClean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r>
              <a:rPr lang="en-US" sz="1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certain </a:t>
            </a:r>
            <a:r>
              <a:rPr lang="en-US" sz="14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Pi systems can resonate which makes them more </a:t>
            </a:r>
            <a:r>
              <a:rPr lang="en-US" sz="1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stable.</a:t>
            </a:r>
            <a:endParaRPr lang="en-US" sz="1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381000" y="2166610"/>
            <a:ext cx="382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81000" y="2166610"/>
            <a:ext cx="0" cy="1795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96144" y="3952875"/>
            <a:ext cx="38271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029200" y="28194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019800" y="2665511"/>
            <a:ext cx="138050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1400" cap="all" dirty="0" err="1" smtClean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Hückel's</a:t>
            </a:r>
            <a:r>
              <a:rPr lang="en-US" sz="1400" cap="all" dirty="0" smtClean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 Rule:</a:t>
            </a:r>
            <a:endParaRPr lang="en-US" sz="1400" cap="all" spc="0" dirty="0">
              <a:ln/>
              <a:solidFill>
                <a:schemeClr val="accent1"/>
              </a:solidFill>
              <a:effectLst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19800" y="2910616"/>
            <a:ext cx="176202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1400" cap="all" dirty="0" smtClean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4n+2 = </a:t>
            </a:r>
            <a:r>
              <a:rPr lang="el-GR" sz="1400" cap="all" dirty="0" smtClean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π </a:t>
            </a:r>
            <a:r>
              <a:rPr lang="en-US" sz="1400" cap="all" dirty="0" smtClean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electrons</a:t>
            </a:r>
            <a:endParaRPr lang="en-US" sz="1400" cap="all" spc="0" dirty="0">
              <a:ln/>
              <a:solidFill>
                <a:schemeClr val="accent1"/>
              </a:solidFill>
              <a:effectLst>
                <a:reflection blurRad="10000" stA="55000" endPos="48000" dist="500" dir="5400000" sy="-100000" algn="bl" rotWithShape="0"/>
              </a:effectLst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90452">
            <a:off x="6477159" y="3715940"/>
            <a:ext cx="238125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40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3" grpId="0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457200"/>
            <a:ext cx="7772400" cy="267765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14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The </a:t>
            </a:r>
            <a:r>
              <a:rPr lang="en-US" sz="1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odor </a:t>
            </a:r>
            <a:r>
              <a:rPr lang="en-US" sz="14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of the </a:t>
            </a:r>
            <a:r>
              <a:rPr lang="en-US" sz="1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essential </a:t>
            </a:r>
            <a:r>
              <a:rPr lang="en-US" sz="14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oil varies during evaporation because the composition is gradually changing as the constituents evaporate since they have different volatilities and </a:t>
            </a:r>
            <a:r>
              <a:rPr lang="en-US" sz="1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odors</a:t>
            </a:r>
            <a:r>
              <a:rPr lang="en-US" sz="14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. </a:t>
            </a:r>
            <a:r>
              <a:rPr lang="en-US" sz="1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They are practically </a:t>
            </a:r>
            <a:r>
              <a:rPr lang="en-US" sz="14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insoluble in water, but as they are volatile do not leave fatty stains on paper or cloths unlike other plant fatty oils obtained from soybean or </a:t>
            </a:r>
            <a:r>
              <a:rPr lang="en-US" sz="1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sunflower.</a:t>
            </a:r>
          </a:p>
          <a:p>
            <a:pPr algn="ctr"/>
            <a:r>
              <a:rPr lang="en-US" sz="1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Usually, fresh essential oils are colorless or light-colored yet become darker over time due to oxidation by air. They should also be protected from light and heat that can cause deterioration. Storage should therefore be in a dark, cold, dry place, in tightly stoppered, full, amber glass flasks to minimize these effects. </a:t>
            </a:r>
          </a:p>
          <a:p>
            <a:pPr algn="ctr"/>
            <a:r>
              <a:rPr lang="en-US" sz="1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Essential </a:t>
            </a:r>
            <a:r>
              <a:rPr lang="en-US" sz="14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oils present common  </a:t>
            </a:r>
            <a:r>
              <a:rPr lang="en-US" sz="1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characteristics</a:t>
            </a:r>
            <a:r>
              <a:rPr lang="en-US" sz="14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: boiling point range </a:t>
            </a:r>
            <a:r>
              <a:rPr lang="en-US" sz="1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from 160 </a:t>
            </a:r>
            <a:r>
              <a:rPr lang="en-US" sz="14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°C to 240 °C; densities between 0.759 and 1.096; high refractive indexes; most of them are optically active and so specific rotation is a valuable diagnostic property (Butterfly, 2004). </a:t>
            </a:r>
          </a:p>
        </p:txBody>
      </p:sp>
    </p:spTree>
    <p:extLst>
      <p:ext uri="{BB962C8B-B14F-4D97-AF65-F5344CB8AC3E}">
        <p14:creationId xmlns:p14="http://schemas.microsoft.com/office/powerpoint/2010/main" val="58560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69934" y="489138"/>
            <a:ext cx="253781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2000" u="sng" cap="all" spc="0" dirty="0" smtClean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Why essential oils?</a:t>
            </a:r>
            <a:endParaRPr lang="en-US" sz="2000" u="sng" cap="all" spc="0" dirty="0">
              <a:ln/>
              <a:solidFill>
                <a:schemeClr val="accent1"/>
              </a:solidFill>
              <a:effectLst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1759" y="1203306"/>
            <a:ext cx="4331122" cy="160043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cap="all" dirty="0" smtClean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pure </a:t>
            </a:r>
            <a:r>
              <a:rPr lang="en-US" sz="1400" cap="all" dirty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essential oils do not </a:t>
            </a:r>
            <a:r>
              <a:rPr lang="en-US" sz="1400" cap="all" dirty="0" smtClean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stain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cap="all" dirty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Because they are volatile, the oil </a:t>
            </a:r>
            <a:r>
              <a:rPr lang="en-US" sz="1400" cap="all" dirty="0" smtClean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evaporates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cap="all" dirty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Protect from sunburns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cap="all" dirty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Detoxify the body and mind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cap="all" dirty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Heal skin conditions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cap="all" dirty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Improve digestive issues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cap="all" dirty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Reduce anxiety and </a:t>
            </a:r>
            <a:r>
              <a:rPr lang="en-US" sz="1400" cap="all" dirty="0" smtClean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depression And </a:t>
            </a:r>
            <a:r>
              <a:rPr lang="en-US" sz="1400" cap="all" dirty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More</a:t>
            </a:r>
            <a:endParaRPr lang="en-US" sz="1400" cap="all" spc="0" dirty="0">
              <a:ln/>
              <a:solidFill>
                <a:schemeClr val="accent1"/>
              </a:solidFill>
              <a:effectLst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1759" y="2967334"/>
            <a:ext cx="3974165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sz="1400" u="sng" cap="all" dirty="0" smtClean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Oils </a:t>
            </a:r>
            <a:r>
              <a:rPr lang="en-US" sz="1400" u="sng" cap="all" dirty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that stain due to a natural dark color: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cap="all" dirty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Blue Tansy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cap="all" dirty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Jasmine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cap="all" dirty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German </a:t>
            </a:r>
            <a:r>
              <a:rPr lang="en-US" sz="1400" cap="all" dirty="0" smtClean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Chamomile.</a:t>
            </a:r>
            <a:endParaRPr lang="en-US" sz="1400" cap="all" spc="0" dirty="0">
              <a:ln/>
              <a:solidFill>
                <a:schemeClr val="accent1"/>
              </a:solidFill>
              <a:effectLst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1759" y="4038600"/>
            <a:ext cx="4072653" cy="7386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sz="1400" u="sng" cap="all" dirty="0" smtClean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Oils </a:t>
            </a:r>
            <a:r>
              <a:rPr lang="en-US" sz="1400" u="sng" cap="all" dirty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that stain due to a natural yellow </a:t>
            </a:r>
            <a:r>
              <a:rPr lang="en-US" sz="1400" u="sng" cap="all" dirty="0" smtClean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color:</a:t>
            </a:r>
            <a:endParaRPr lang="en-US" sz="1400" u="sng" cap="all" dirty="0">
              <a:ln/>
              <a:solidFill>
                <a:schemeClr val="accent1"/>
              </a:solidFill>
              <a:effectLst>
                <a:reflection blurRad="10000" stA="55000" endPos="48000" dist="500" dir="5400000" sy="-100000" algn="bl" rotWithShape="0"/>
              </a:effectLst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400" cap="all" dirty="0" smtClean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Patchouli</a:t>
            </a:r>
            <a:endParaRPr lang="en-US" sz="1400" cap="all" dirty="0">
              <a:ln/>
              <a:solidFill>
                <a:schemeClr val="accent1"/>
              </a:solidFill>
              <a:effectLst>
                <a:reflection blurRad="10000" stA="55000" endPos="48000" dist="500" dir="5400000" sy="-100000" algn="bl" rotWithShape="0"/>
              </a:effectLst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400" cap="all" dirty="0" err="1" smtClean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Vetiver</a:t>
            </a:r>
            <a:endParaRPr lang="en-US" sz="1400" cap="all" dirty="0">
              <a:ln/>
              <a:solidFill>
                <a:schemeClr val="accent1"/>
              </a:solidFill>
              <a:effectLst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16640" y="66676"/>
            <a:ext cx="4800600" cy="5410200"/>
          </a:xfrm>
          <a:prstGeom prst="round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410200" y="489138"/>
            <a:ext cx="338252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2000" u="sng" cap="all" spc="0" dirty="0" smtClean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Why aromatic compounds?</a:t>
            </a:r>
            <a:endParaRPr lang="en-US" sz="2000" u="sng" cap="all" spc="0" dirty="0">
              <a:ln/>
              <a:solidFill>
                <a:schemeClr val="accent1"/>
              </a:solidFill>
              <a:effectLst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10200" y="1203305"/>
            <a:ext cx="3422796" cy="203132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cap="all" dirty="0" smtClean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They help essential oils odor to </a:t>
            </a:r>
          </a:p>
          <a:p>
            <a:r>
              <a:rPr lang="en-US" sz="1400" cap="all" dirty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 </a:t>
            </a:r>
            <a:r>
              <a:rPr lang="en-US" sz="1400" cap="all" dirty="0" smtClean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      diffuse in air by dissolving them in </a:t>
            </a:r>
          </a:p>
          <a:p>
            <a:r>
              <a:rPr lang="en-US" sz="1400" cap="all" dirty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 </a:t>
            </a:r>
            <a:r>
              <a:rPr lang="en-US" sz="1400" cap="all" dirty="0" smtClean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      itself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cap="all" spc="0" dirty="0" smtClean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They are also volatile and when </a:t>
            </a:r>
          </a:p>
          <a:p>
            <a:r>
              <a:rPr lang="en-US" sz="1400" cap="all" dirty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 </a:t>
            </a:r>
            <a:r>
              <a:rPr lang="en-US" sz="1400" cap="all" dirty="0" smtClean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      </a:t>
            </a:r>
            <a:r>
              <a:rPr lang="en-US" sz="1400" cap="all" spc="0" dirty="0" smtClean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its smell resemble</a:t>
            </a:r>
          </a:p>
          <a:p>
            <a:r>
              <a:rPr lang="en-US" sz="1400" cap="all" dirty="0" smtClean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       From essential oil’s odor then </a:t>
            </a:r>
          </a:p>
          <a:p>
            <a:r>
              <a:rPr lang="en-US" sz="1400" cap="all" dirty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 </a:t>
            </a:r>
            <a:r>
              <a:rPr lang="en-US" sz="1400" cap="all" dirty="0" smtClean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      its use become</a:t>
            </a:r>
          </a:p>
          <a:p>
            <a:r>
              <a:rPr lang="en-US" sz="1400" cap="all" spc="0" dirty="0" smtClean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       Advantageous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cap="all" dirty="0" smtClean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They don’t leave stains.</a:t>
            </a:r>
            <a:endParaRPr lang="en-US" sz="1400" cap="all" spc="0" dirty="0">
              <a:ln/>
              <a:solidFill>
                <a:schemeClr val="accent1"/>
              </a:solidFill>
              <a:effectLst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257800" y="228600"/>
            <a:ext cx="3657600" cy="3886200"/>
          </a:xfrm>
          <a:prstGeom prst="round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12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 animBg="1"/>
      <p:bldP spid="9" grpId="0"/>
      <p:bldP spid="10" grpId="0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165156"/>
              </p:ext>
            </p:extLst>
          </p:nvPr>
        </p:nvGraphicFramePr>
        <p:xfrm>
          <a:off x="1828800" y="1600200"/>
          <a:ext cx="6120765" cy="2034540"/>
        </p:xfrm>
        <a:graphic>
          <a:graphicData uri="http://schemas.openxmlformats.org/drawingml/2006/table">
            <a:tbl>
              <a:tblPr firstRow="1" bandRow="1">
                <a:effectLst>
                  <a:reflection blurRad="6350" stA="50000" endA="300" endPos="55000" dir="5400000" sy="-100000" algn="bl" rotWithShape="0"/>
                </a:effectLst>
              </a:tblPr>
              <a:tblGrid>
                <a:gridCol w="2040255"/>
                <a:gridCol w="2040255"/>
                <a:gridCol w="2040255"/>
              </a:tblGrid>
              <a:tr h="2197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rgbClr val="FFFFFF"/>
                          </a:solidFill>
                          <a:effectLst/>
                          <a:latin typeface="Book Antiqua"/>
                          <a:ea typeface="Times New Roman"/>
                          <a:cs typeface="Arial"/>
                        </a:rPr>
                        <a:t>Compounds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A2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rgbClr val="FFFFFF"/>
                          </a:solidFill>
                          <a:effectLst/>
                          <a:latin typeface="Book Antiqua"/>
                          <a:ea typeface="Times New Roman"/>
                          <a:cs typeface="Arial"/>
                        </a:rPr>
                        <a:t>Chemical Nature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A2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rgbClr val="FFFFFF"/>
                          </a:solidFill>
                          <a:effectLst/>
                          <a:latin typeface="Book Antiqua"/>
                          <a:ea typeface="Times New Roman"/>
                          <a:cs typeface="Arial"/>
                        </a:rPr>
                        <a:t>Fragrance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A2BF"/>
                    </a:solidFill>
                  </a:tcPr>
                </a:tc>
              </a:tr>
              <a:tr h="2197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Book Antiqua"/>
                          <a:ea typeface="Times New Roman"/>
                          <a:cs typeface="Arial"/>
                        </a:rPr>
                        <a:t>benzyl acetate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Book Antiqua"/>
                          <a:ea typeface="Times New Roman"/>
                          <a:cs typeface="Arial"/>
                        </a:rPr>
                        <a:t>Esters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Book Antiqua"/>
                          <a:ea typeface="Times New Roman"/>
                          <a:cs typeface="Arial"/>
                        </a:rPr>
                        <a:t>fruity, strawberry	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0E8"/>
                    </a:solidFill>
                  </a:tcPr>
                </a:tc>
              </a:tr>
              <a:tr h="2197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Book Antiqua"/>
                          <a:ea typeface="Times New Roman"/>
                          <a:cs typeface="Arial"/>
                        </a:rPr>
                        <a:t>Tri methylamine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Book Antiqua"/>
                          <a:ea typeface="Times New Roman"/>
                          <a:cs typeface="Arial"/>
                        </a:rPr>
                        <a:t>Amines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Book Antiqua"/>
                          <a:ea typeface="Times New Roman"/>
                          <a:cs typeface="Arial"/>
                        </a:rPr>
                        <a:t>fishy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0F4"/>
                    </a:solidFill>
                  </a:tcPr>
                </a:tc>
              </a:tr>
              <a:tr h="2197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Book Antiqua"/>
                          <a:ea typeface="Times New Roman"/>
                          <a:cs typeface="Arial"/>
                        </a:rPr>
                        <a:t>Hexanal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Book Antiqua"/>
                          <a:ea typeface="Times New Roman"/>
                          <a:cs typeface="Arial"/>
                        </a:rPr>
                        <a:t>Aldehydes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Book Antiqua"/>
                          <a:ea typeface="Times New Roman"/>
                          <a:cs typeface="Arial"/>
                        </a:rPr>
                        <a:t>grassy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0E8"/>
                    </a:solidFill>
                  </a:tcPr>
                </a:tc>
              </a:tr>
              <a:tr h="2197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Book Antiqua"/>
                          <a:ea typeface="Times New Roman"/>
                          <a:cs typeface="Arial"/>
                        </a:rPr>
                        <a:t>Thiols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Book Antiqua"/>
                          <a:ea typeface="Times New Roman"/>
                          <a:cs typeface="Arial"/>
                        </a:rPr>
                        <a:t>benzyl mercaptan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Book Antiqua"/>
                          <a:ea typeface="Times New Roman"/>
                          <a:cs typeface="Arial"/>
                        </a:rPr>
                        <a:t>garlic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0F4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286000" y="304800"/>
            <a:ext cx="4825167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2800" b="1" u="sng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Aromatic compounds we </a:t>
            </a:r>
          </a:p>
          <a:p>
            <a:pPr algn="ctr"/>
            <a:r>
              <a:rPr lang="en-US" sz="2800" b="1" u="sng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Usually used in perfumery:</a:t>
            </a:r>
            <a:endParaRPr lang="en-US" sz="2800" b="1" u="sng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04979" y="3886200"/>
            <a:ext cx="6286080" cy="181588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sz="1400" b="1" cap="all" dirty="0" smtClean="0">
                <a:ln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0000" stA="55000" endPos="48000" dist="500" dir="5400000" sy="-100000" algn="bl" rotWithShape="0"/>
                </a:effectLst>
              </a:rPr>
              <a:t>Compounds </a:t>
            </a:r>
            <a:r>
              <a:rPr lang="en-US" sz="1400" b="1" cap="all" dirty="0">
                <a:ln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0000" stA="55000" endPos="48000" dist="500" dir="5400000" sy="-100000" algn="bl" rotWithShape="0"/>
                </a:effectLst>
              </a:rPr>
              <a:t>have a "smell" because they interact with receptors </a:t>
            </a:r>
            <a:endParaRPr lang="en-US" sz="1400" b="1" cap="all" dirty="0" smtClean="0">
              <a:ln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r>
              <a:rPr lang="en-US" sz="1400" b="1" cap="all" dirty="0" smtClean="0">
                <a:ln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0000" stA="55000" endPos="48000" dist="500" dir="5400000" sy="-100000" algn="bl" rotWithShape="0"/>
                </a:effectLst>
              </a:rPr>
              <a:t>in </a:t>
            </a:r>
            <a:r>
              <a:rPr lang="en-US" sz="1400" b="1" cap="all" dirty="0">
                <a:ln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0000" stA="55000" endPos="48000" dist="500" dir="5400000" sy="-100000" algn="bl" rotWithShape="0"/>
                </a:effectLst>
              </a:rPr>
              <a:t>your nose and you brain then interprets them in a certain way. </a:t>
            </a:r>
            <a:endParaRPr lang="en-US" sz="1400" b="1" cap="all" dirty="0" smtClean="0">
              <a:ln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r>
              <a:rPr lang="en-US" sz="1400" b="1" cap="all" dirty="0" smtClean="0">
                <a:ln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0000" stA="55000" endPos="48000" dist="500" dir="5400000" sy="-100000" algn="bl" rotWithShape="0"/>
                </a:effectLst>
              </a:rPr>
              <a:t>You've </a:t>
            </a:r>
            <a:r>
              <a:rPr lang="en-US" sz="1400" b="1" cap="all" dirty="0">
                <a:ln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0000" stA="55000" endPos="48000" dist="500" dir="5400000" sy="-100000" algn="bl" rotWithShape="0"/>
                </a:effectLst>
              </a:rPr>
              <a:t>got tons of different types of receptors where </a:t>
            </a:r>
            <a:endParaRPr lang="en-US" sz="1400" b="1" cap="all" dirty="0" smtClean="0">
              <a:ln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r>
              <a:rPr lang="en-US" sz="1400" b="1" cap="all" dirty="0" smtClean="0">
                <a:ln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0000" stA="55000" endPos="48000" dist="500" dir="5400000" sy="-100000" algn="bl" rotWithShape="0"/>
                </a:effectLst>
              </a:rPr>
              <a:t>different </a:t>
            </a:r>
            <a:r>
              <a:rPr lang="en-US" sz="1400" b="1" cap="all" dirty="0">
                <a:ln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0000" stA="55000" endPos="48000" dist="500" dir="5400000" sy="-100000" algn="bl" rotWithShape="0"/>
                </a:effectLst>
              </a:rPr>
              <a:t>types of molecules can fit (or not) which gives each </a:t>
            </a:r>
            <a:endParaRPr lang="en-US" sz="1400" b="1" cap="all" dirty="0" smtClean="0">
              <a:ln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r>
              <a:rPr lang="en-US" sz="1400" b="1" cap="all" dirty="0" smtClean="0">
                <a:ln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0000" stA="55000" endPos="48000" dist="500" dir="5400000" sy="-100000" algn="bl" rotWithShape="0"/>
                </a:effectLst>
              </a:rPr>
              <a:t>molecule </a:t>
            </a:r>
            <a:r>
              <a:rPr lang="en-US" sz="1400" b="1" cap="all" dirty="0">
                <a:ln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0000" stA="55000" endPos="48000" dist="500" dir="5400000" sy="-100000" algn="bl" rotWithShape="0"/>
                </a:effectLst>
              </a:rPr>
              <a:t>a profile to be detected by the brain. The receptors </a:t>
            </a:r>
            <a:endParaRPr lang="en-US" sz="1400" b="1" cap="all" dirty="0" smtClean="0">
              <a:ln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r>
              <a:rPr lang="en-US" sz="1400" b="1" cap="all" dirty="0" smtClean="0">
                <a:ln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0000" stA="55000" endPos="48000" dist="500" dir="5400000" sy="-100000" algn="bl" rotWithShape="0"/>
                </a:effectLst>
              </a:rPr>
              <a:t>sort </a:t>
            </a:r>
            <a:r>
              <a:rPr lang="en-US" sz="1400" b="1" cap="all" dirty="0">
                <a:ln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0000" stA="55000" endPos="48000" dist="500" dir="5400000" sy="-100000" algn="bl" rotWithShape="0"/>
                </a:effectLst>
              </a:rPr>
              <a:t>by size, shape, polarity, etc... of the molecule. While </a:t>
            </a:r>
            <a:endParaRPr lang="en-US" sz="1400" b="1" cap="all" dirty="0" smtClean="0">
              <a:ln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r>
              <a:rPr lang="en-US" sz="1400" b="1" cap="all" dirty="0" err="1" smtClean="0">
                <a:ln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0000" stA="55000" endPos="48000" dist="500" dir="5400000" sy="-100000" algn="bl" rotWithShape="0"/>
                </a:effectLst>
              </a:rPr>
              <a:t>aromaticity</a:t>
            </a:r>
            <a:r>
              <a:rPr lang="en-US" sz="1400" b="1" cap="all" dirty="0" smtClean="0">
                <a:ln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0000" stA="55000" endPos="48000" dist="500" dir="5400000" sy="-100000" algn="bl" rotWithShape="0"/>
                </a:effectLst>
              </a:rPr>
              <a:t> </a:t>
            </a:r>
            <a:r>
              <a:rPr lang="en-US" sz="1400" b="1" cap="all" dirty="0">
                <a:ln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0000" stA="55000" endPos="48000" dist="500" dir="5400000" sy="-100000" algn="bl" rotWithShape="0"/>
                </a:effectLst>
              </a:rPr>
              <a:t>of some molecule might intervene (Pi-Pi stacking </a:t>
            </a:r>
            <a:endParaRPr lang="en-US" sz="1400" b="1" cap="all" dirty="0" smtClean="0">
              <a:ln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r>
              <a:rPr lang="en-US" sz="1400" b="1" cap="all" dirty="0" smtClean="0">
                <a:ln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0000" stA="55000" endPos="48000" dist="500" dir="5400000" sy="-100000" algn="bl" rotWithShape="0"/>
                </a:effectLst>
              </a:rPr>
              <a:t>and </a:t>
            </a:r>
            <a:r>
              <a:rPr lang="en-US" sz="1400" b="1" cap="all" dirty="0">
                <a:ln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0000" stA="55000" endPos="48000" dist="500" dir="5400000" sy="-100000" algn="bl" rotWithShape="0"/>
                </a:effectLst>
              </a:rPr>
              <a:t>such), there is no direct causality between aroma and </a:t>
            </a:r>
            <a:r>
              <a:rPr lang="en-US" sz="1400" b="1" cap="all" dirty="0" err="1">
                <a:ln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0000" stA="55000" endPos="48000" dist="500" dir="5400000" sy="-100000" algn="bl" rotWithShape="0"/>
                </a:effectLst>
              </a:rPr>
              <a:t>aromaticity</a:t>
            </a:r>
            <a:r>
              <a:rPr lang="en-US" sz="1400" b="1" cap="all" dirty="0" smtClean="0">
                <a:ln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0000" stA="55000" endPos="48000" dist="500" dir="5400000" sy="-100000" algn="bl" rotWithShape="0"/>
                </a:effectLst>
              </a:rPr>
              <a:t>.</a:t>
            </a:r>
            <a:endParaRPr lang="en-US" sz="1400" b="1" cap="all" spc="0" dirty="0">
              <a:ln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3152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98883" y="9822"/>
            <a:ext cx="698434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3600" cap="all" spc="0" dirty="0" smtClean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Effect of different fragrance</a:t>
            </a:r>
            <a:br>
              <a:rPr lang="en-US" sz="3600" cap="all" spc="0" dirty="0" smtClean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</a:br>
            <a:r>
              <a:rPr lang="en-US" sz="3600" cap="all" spc="0" dirty="0" smtClean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on us:</a:t>
            </a:r>
            <a:endParaRPr lang="en-US" sz="3600" cap="all" spc="0" dirty="0">
              <a:ln/>
              <a:solidFill>
                <a:schemeClr val="accent1"/>
              </a:solidFill>
              <a:effectLst>
                <a:reflection blurRad="10000" stA="55000" endPos="48000" dist="500" dir="5400000" sy="-100000" algn="bl" rotWithShape="0"/>
              </a:effectLst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254723"/>
              </p:ext>
            </p:extLst>
          </p:nvPr>
        </p:nvGraphicFramePr>
        <p:xfrm>
          <a:off x="1371600" y="1905000"/>
          <a:ext cx="6096001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4572001"/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Perfume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Potential health benefits.</a:t>
                      </a:r>
                      <a:endParaRPr lang="en-US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dirty="0" smtClean="0"/>
                        <a:t>Lavender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used to relieve stress</a:t>
                      </a:r>
                      <a:endParaRPr lang="en-US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dirty="0" smtClean="0"/>
                        <a:t>Sandalwood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used to calm nerves and help with focus</a:t>
                      </a:r>
                      <a:endParaRPr lang="en-US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dirty="0" smtClean="0"/>
                        <a:t>Rose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used to improve mood and reduce anxiety</a:t>
                      </a:r>
                      <a:endParaRPr lang="en-US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dirty="0" smtClean="0"/>
                        <a:t>Chamomile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used to improve mood and relaxation</a:t>
                      </a:r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dirty="0" smtClean="0"/>
                        <a:t>Lemon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used to aid digestion, mood, headaches, and more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861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6058" y="152400"/>
            <a:ext cx="789190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32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Methods of extracting essential oils:</a:t>
            </a:r>
            <a:endParaRPr lang="en-US" sz="32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6058" y="2286000"/>
            <a:ext cx="7893315" cy="224676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sz="2000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Oils </a:t>
            </a:r>
            <a:r>
              <a:rPr lang="en-US" sz="2000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are extracted from plant substances by several methods</a:t>
            </a:r>
            <a:r>
              <a:rPr lang="en-US" sz="2000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</a:t>
            </a:r>
            <a:r>
              <a:rPr lang="en-US" sz="2000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steam distillation, </a:t>
            </a:r>
            <a:endParaRPr lang="en-US" sz="2000" cap="all" dirty="0" smtClean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solvent </a:t>
            </a:r>
            <a:r>
              <a:rPr lang="en-US" sz="2000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extraction, </a:t>
            </a:r>
            <a:endParaRPr lang="en-US" sz="2000" cap="all" dirty="0" smtClean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cap="all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enfleurage</a:t>
            </a:r>
            <a:r>
              <a:rPr lang="en-US" sz="2000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, </a:t>
            </a:r>
            <a:endParaRPr lang="en-US" sz="2000" cap="all" dirty="0" smtClean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maceration</a:t>
            </a:r>
            <a:r>
              <a:rPr lang="en-US" sz="2000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, and </a:t>
            </a:r>
            <a:endParaRPr lang="en-US" sz="2000" cap="all" dirty="0" smtClean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expression</a:t>
            </a:r>
            <a:r>
              <a:rPr lang="en-US" sz="2000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.</a:t>
            </a:r>
          </a:p>
          <a:p>
            <a:pPr algn="ctr"/>
            <a:endParaRPr lang="en-US" sz="2000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5352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250723"/>
            <a:ext cx="242470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sz="2000" u="sng" cap="all" dirty="0" smtClean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steam distillation:</a:t>
            </a:r>
            <a:endParaRPr lang="en-US" sz="2000" u="sng" cap="all" spc="0" dirty="0">
              <a:ln/>
              <a:solidFill>
                <a:schemeClr val="accent1"/>
              </a:solidFill>
              <a:effectLst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677146"/>
            <a:ext cx="2424703" cy="36317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sz="1400" cap="all" dirty="0" smtClean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steam </a:t>
            </a:r>
            <a:r>
              <a:rPr lang="en-US" sz="1400" cap="all" dirty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is passed through </a:t>
            </a:r>
            <a:endParaRPr lang="en-US" sz="1400" cap="all" dirty="0" smtClean="0">
              <a:ln/>
              <a:solidFill>
                <a:schemeClr val="accent1"/>
              </a:solidFill>
              <a:effectLst>
                <a:reflection blurRad="10000" stA="55000" endPos="48000" dist="500" dir="5400000" sy="-100000" algn="bl" rotWithShape="0"/>
              </a:effectLst>
            </a:endParaRPr>
          </a:p>
          <a:p>
            <a:r>
              <a:rPr lang="en-US" sz="1400" cap="all" dirty="0" smtClean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plant </a:t>
            </a:r>
            <a:r>
              <a:rPr lang="en-US" sz="1400" cap="all" dirty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material held in a still, </a:t>
            </a:r>
            <a:endParaRPr lang="en-US" sz="1400" cap="all" dirty="0" smtClean="0">
              <a:ln/>
              <a:solidFill>
                <a:schemeClr val="accent1"/>
              </a:solidFill>
              <a:effectLst>
                <a:reflection blurRad="10000" stA="55000" endPos="48000" dist="500" dir="5400000" sy="-100000" algn="bl" rotWithShape="0"/>
              </a:effectLst>
            </a:endParaRPr>
          </a:p>
          <a:p>
            <a:r>
              <a:rPr lang="en-US" sz="1400" cap="all" dirty="0" smtClean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whereby </a:t>
            </a:r>
            <a:r>
              <a:rPr lang="en-US" sz="1400" cap="all" dirty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the essential </a:t>
            </a:r>
            <a:endParaRPr lang="en-US" sz="1400" cap="all" dirty="0" smtClean="0">
              <a:ln/>
              <a:solidFill>
                <a:schemeClr val="accent1"/>
              </a:solidFill>
              <a:effectLst>
                <a:reflection blurRad="10000" stA="55000" endPos="48000" dist="500" dir="5400000" sy="-100000" algn="bl" rotWithShape="0"/>
              </a:effectLst>
            </a:endParaRPr>
          </a:p>
          <a:p>
            <a:r>
              <a:rPr lang="en-US" sz="1400" cap="all" dirty="0" smtClean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oil </a:t>
            </a:r>
            <a:r>
              <a:rPr lang="en-US" sz="1400" cap="all" dirty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turns to gas. </a:t>
            </a:r>
            <a:endParaRPr lang="en-US" sz="1400" cap="all" dirty="0" smtClean="0">
              <a:ln/>
              <a:solidFill>
                <a:schemeClr val="accent1"/>
              </a:solidFill>
              <a:effectLst>
                <a:reflection blurRad="10000" stA="55000" endPos="48000" dist="500" dir="5400000" sy="-100000" algn="bl" rotWithShape="0"/>
              </a:effectLst>
            </a:endParaRPr>
          </a:p>
          <a:p>
            <a:r>
              <a:rPr lang="en-US" sz="1400" cap="all" dirty="0" smtClean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This </a:t>
            </a:r>
            <a:r>
              <a:rPr lang="en-US" sz="1400" cap="all" dirty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gas is </a:t>
            </a:r>
            <a:r>
              <a:rPr lang="en-US" sz="1400" cap="all" dirty="0" smtClean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then</a:t>
            </a:r>
          </a:p>
          <a:p>
            <a:r>
              <a:rPr lang="en-US" sz="1400" cap="all" dirty="0" smtClean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 </a:t>
            </a:r>
            <a:r>
              <a:rPr lang="en-US" sz="1400" cap="all" dirty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passed through tubes, </a:t>
            </a:r>
            <a:endParaRPr lang="en-US" sz="1400" cap="all" dirty="0" smtClean="0">
              <a:ln/>
              <a:solidFill>
                <a:schemeClr val="accent1"/>
              </a:solidFill>
              <a:effectLst>
                <a:reflection blurRad="10000" stA="55000" endPos="48000" dist="500" dir="5400000" sy="-100000" algn="bl" rotWithShape="0"/>
              </a:effectLst>
            </a:endParaRPr>
          </a:p>
          <a:p>
            <a:r>
              <a:rPr lang="en-US" sz="1400" cap="all" dirty="0" smtClean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cooled</a:t>
            </a:r>
            <a:r>
              <a:rPr lang="en-US" sz="1400" cap="all" dirty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, </a:t>
            </a:r>
            <a:r>
              <a:rPr lang="en-US" sz="1400" cap="all" dirty="0" smtClean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and</a:t>
            </a:r>
          </a:p>
          <a:p>
            <a:r>
              <a:rPr lang="en-US" sz="1400" cap="all" dirty="0" smtClean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 </a:t>
            </a:r>
            <a:r>
              <a:rPr lang="en-US" sz="1400" cap="all" dirty="0" err="1" smtClean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liquified</a:t>
            </a:r>
            <a:r>
              <a:rPr lang="en-US" sz="1400" cap="all" dirty="0" smtClean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. </a:t>
            </a:r>
            <a:r>
              <a:rPr lang="en-US" sz="1400" cap="all" dirty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Oils can </a:t>
            </a:r>
            <a:endParaRPr lang="en-US" sz="1400" cap="all" dirty="0" smtClean="0">
              <a:ln/>
              <a:solidFill>
                <a:schemeClr val="accent1"/>
              </a:solidFill>
              <a:effectLst>
                <a:reflection blurRad="10000" stA="55000" endPos="48000" dist="500" dir="5400000" sy="-100000" algn="bl" rotWithShape="0"/>
              </a:effectLst>
            </a:endParaRPr>
          </a:p>
          <a:p>
            <a:r>
              <a:rPr lang="en-US" sz="1400" cap="all" dirty="0" smtClean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also </a:t>
            </a:r>
            <a:r>
              <a:rPr lang="en-US" sz="1400" cap="all" dirty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be </a:t>
            </a:r>
            <a:r>
              <a:rPr lang="en-US" sz="1400" cap="all" dirty="0" smtClean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extracted</a:t>
            </a:r>
          </a:p>
          <a:p>
            <a:r>
              <a:rPr lang="en-US" sz="1400" cap="all" dirty="0" smtClean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 </a:t>
            </a:r>
            <a:r>
              <a:rPr lang="en-US" sz="1400" cap="all" dirty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by boiling plant </a:t>
            </a:r>
            <a:endParaRPr lang="en-US" sz="1400" cap="all" dirty="0" smtClean="0">
              <a:ln/>
              <a:solidFill>
                <a:schemeClr val="accent1"/>
              </a:solidFill>
              <a:effectLst>
                <a:reflection blurRad="10000" stA="55000" endPos="48000" dist="500" dir="5400000" sy="-100000" algn="bl" rotWithShape="0"/>
              </a:effectLst>
            </a:endParaRPr>
          </a:p>
          <a:p>
            <a:r>
              <a:rPr lang="en-US" sz="1400" cap="all" dirty="0" smtClean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substances like</a:t>
            </a:r>
          </a:p>
          <a:p>
            <a:r>
              <a:rPr lang="en-US" sz="1400" cap="all" dirty="0" smtClean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 </a:t>
            </a:r>
            <a:r>
              <a:rPr lang="en-US" sz="1400" cap="all" dirty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flower petals </a:t>
            </a:r>
            <a:r>
              <a:rPr lang="en-US" sz="1400" cap="all" dirty="0" smtClean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in</a:t>
            </a:r>
          </a:p>
          <a:p>
            <a:r>
              <a:rPr lang="en-US" sz="1400" cap="all" dirty="0" smtClean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 </a:t>
            </a:r>
            <a:r>
              <a:rPr lang="en-US" sz="1400" cap="all" dirty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water </a:t>
            </a:r>
            <a:r>
              <a:rPr lang="en-US" sz="1400" cap="all" dirty="0" smtClean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instead</a:t>
            </a:r>
          </a:p>
          <a:p>
            <a:r>
              <a:rPr lang="en-US" sz="1400" cap="all" dirty="0" smtClean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 </a:t>
            </a:r>
            <a:r>
              <a:rPr lang="en-US" sz="1400" cap="all" dirty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of steaming them</a:t>
            </a:r>
            <a:r>
              <a:rPr lang="en-US" sz="1200" cap="all" dirty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.</a:t>
            </a:r>
          </a:p>
          <a:p>
            <a:pPr algn="ctr"/>
            <a:endParaRPr lang="en-US" sz="20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43200" y="228600"/>
            <a:ext cx="266194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sz="2000" u="sng" cap="all" dirty="0" smtClean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solvent extraction:</a:t>
            </a:r>
            <a:endParaRPr lang="en-US" sz="2000" u="sng" cap="all" spc="0" dirty="0">
              <a:ln/>
              <a:solidFill>
                <a:schemeClr val="accent1"/>
              </a:solidFill>
              <a:effectLst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43200" y="659838"/>
            <a:ext cx="3372462" cy="37548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sz="1400" cap="all" dirty="0" smtClean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flowers </a:t>
            </a:r>
            <a:r>
              <a:rPr lang="en-US" sz="1400" cap="all" dirty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are put into large rotating </a:t>
            </a:r>
            <a:endParaRPr lang="en-US" sz="1400" cap="all" dirty="0" smtClean="0">
              <a:ln/>
              <a:solidFill>
                <a:schemeClr val="accent1"/>
              </a:solidFill>
              <a:effectLst>
                <a:reflection blurRad="10000" stA="55000" endPos="48000" dist="500" dir="5400000" sy="-100000" algn="bl" rotWithShape="0"/>
              </a:effectLst>
            </a:endParaRPr>
          </a:p>
          <a:p>
            <a:r>
              <a:rPr lang="en-US" sz="1400" cap="all" dirty="0" smtClean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tanks </a:t>
            </a:r>
            <a:r>
              <a:rPr lang="en-US" sz="1400" cap="all" dirty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or drums and benzene </a:t>
            </a:r>
            <a:endParaRPr lang="en-US" sz="1400" cap="all" dirty="0" smtClean="0">
              <a:ln/>
              <a:solidFill>
                <a:schemeClr val="accent1"/>
              </a:solidFill>
              <a:effectLst>
                <a:reflection blurRad="10000" stA="55000" endPos="48000" dist="500" dir="5400000" sy="-100000" algn="bl" rotWithShape="0"/>
              </a:effectLst>
            </a:endParaRPr>
          </a:p>
          <a:p>
            <a:r>
              <a:rPr lang="en-US" sz="1400" cap="all" dirty="0" smtClean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or </a:t>
            </a:r>
            <a:r>
              <a:rPr lang="en-US" sz="1400" cap="all" dirty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a petroleum ether </a:t>
            </a:r>
            <a:r>
              <a:rPr lang="en-US" sz="1400" cap="all" dirty="0" smtClean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is</a:t>
            </a:r>
          </a:p>
          <a:p>
            <a:r>
              <a:rPr lang="en-US" sz="1400" cap="all" dirty="0" smtClean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 </a:t>
            </a:r>
            <a:r>
              <a:rPr lang="en-US" sz="1400" cap="all" dirty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poured over the flowers, </a:t>
            </a:r>
            <a:endParaRPr lang="en-US" sz="1400" cap="all" dirty="0" smtClean="0">
              <a:ln/>
              <a:solidFill>
                <a:schemeClr val="accent1"/>
              </a:solidFill>
              <a:effectLst>
                <a:reflection blurRad="10000" stA="55000" endPos="48000" dist="500" dir="5400000" sy="-100000" algn="bl" rotWithShape="0"/>
              </a:effectLst>
            </a:endParaRPr>
          </a:p>
          <a:p>
            <a:r>
              <a:rPr lang="en-US" sz="1400" cap="all" dirty="0" smtClean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extracting </a:t>
            </a:r>
            <a:r>
              <a:rPr lang="en-US" sz="1400" cap="all" dirty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the essential oils. </a:t>
            </a:r>
            <a:endParaRPr lang="en-US" sz="1400" cap="all" dirty="0" smtClean="0">
              <a:ln/>
              <a:solidFill>
                <a:schemeClr val="accent1"/>
              </a:solidFill>
              <a:effectLst>
                <a:reflection blurRad="10000" stA="55000" endPos="48000" dist="500" dir="5400000" sy="-100000" algn="bl" rotWithShape="0"/>
              </a:effectLst>
            </a:endParaRPr>
          </a:p>
          <a:p>
            <a:r>
              <a:rPr lang="en-US" sz="1400" cap="all" dirty="0" smtClean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The </a:t>
            </a:r>
            <a:r>
              <a:rPr lang="en-US" sz="1400" cap="all" dirty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flower parts dissolve </a:t>
            </a:r>
            <a:r>
              <a:rPr lang="en-US" sz="1400" cap="all" dirty="0" smtClean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in</a:t>
            </a:r>
          </a:p>
          <a:p>
            <a:r>
              <a:rPr lang="en-US" sz="1400" cap="all" dirty="0" smtClean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 </a:t>
            </a:r>
            <a:r>
              <a:rPr lang="en-US" sz="1400" cap="all" dirty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the solvents and leave a </a:t>
            </a:r>
            <a:r>
              <a:rPr lang="en-US" sz="1400" cap="all" dirty="0" smtClean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waxy</a:t>
            </a:r>
          </a:p>
          <a:p>
            <a:r>
              <a:rPr lang="en-US" sz="1400" cap="all" dirty="0" smtClean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 </a:t>
            </a:r>
            <a:r>
              <a:rPr lang="en-US" sz="1400" cap="all" dirty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material that </a:t>
            </a:r>
            <a:r>
              <a:rPr lang="en-US" sz="1400" cap="all" dirty="0" smtClean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contains</a:t>
            </a:r>
          </a:p>
          <a:p>
            <a:r>
              <a:rPr lang="en-US" sz="1400" cap="all" dirty="0" smtClean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 </a:t>
            </a:r>
            <a:r>
              <a:rPr lang="en-US" sz="1400" cap="all" dirty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the oil, which is then </a:t>
            </a:r>
            <a:r>
              <a:rPr lang="en-US" sz="1400" cap="all" dirty="0" smtClean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placed</a:t>
            </a:r>
          </a:p>
          <a:p>
            <a:r>
              <a:rPr lang="en-US" sz="1400" cap="all" dirty="0" smtClean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 </a:t>
            </a:r>
            <a:r>
              <a:rPr lang="en-US" sz="1400" cap="all" dirty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in ethyl alcohol. The oil </a:t>
            </a:r>
            <a:endParaRPr lang="en-US" sz="1400" cap="all" dirty="0" smtClean="0">
              <a:ln/>
              <a:solidFill>
                <a:schemeClr val="accent1"/>
              </a:solidFill>
              <a:effectLst>
                <a:reflection blurRad="10000" stA="55000" endPos="48000" dist="500" dir="5400000" sy="-100000" algn="bl" rotWithShape="0"/>
              </a:effectLst>
            </a:endParaRPr>
          </a:p>
          <a:p>
            <a:r>
              <a:rPr lang="en-US" sz="1400" cap="all" dirty="0" smtClean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dissolves </a:t>
            </a:r>
            <a:r>
              <a:rPr lang="en-US" sz="1400" cap="all" dirty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in the alcohol </a:t>
            </a:r>
            <a:endParaRPr lang="en-US" sz="1400" cap="all" dirty="0" smtClean="0">
              <a:ln/>
              <a:solidFill>
                <a:schemeClr val="accent1"/>
              </a:solidFill>
              <a:effectLst>
                <a:reflection blurRad="10000" stA="55000" endPos="48000" dist="500" dir="5400000" sy="-100000" algn="bl" rotWithShape="0"/>
              </a:effectLst>
            </a:endParaRPr>
          </a:p>
          <a:p>
            <a:r>
              <a:rPr lang="en-US" sz="1400" cap="all" dirty="0" smtClean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and </a:t>
            </a:r>
            <a:r>
              <a:rPr lang="en-US" sz="1400" cap="all" dirty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rises. Heat is used to </a:t>
            </a:r>
            <a:endParaRPr lang="en-US" sz="1400" cap="all" dirty="0" smtClean="0">
              <a:ln/>
              <a:solidFill>
                <a:schemeClr val="accent1"/>
              </a:solidFill>
              <a:effectLst>
                <a:reflection blurRad="10000" stA="55000" endPos="48000" dist="500" dir="5400000" sy="-100000" algn="bl" rotWithShape="0"/>
              </a:effectLst>
            </a:endParaRPr>
          </a:p>
          <a:p>
            <a:r>
              <a:rPr lang="en-US" sz="1400" cap="all" dirty="0" smtClean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evaporate </a:t>
            </a:r>
            <a:r>
              <a:rPr lang="en-US" sz="1400" cap="all" dirty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the alcohol, </a:t>
            </a:r>
            <a:endParaRPr lang="en-US" sz="1400" cap="all" dirty="0" smtClean="0">
              <a:ln/>
              <a:solidFill>
                <a:schemeClr val="accent1"/>
              </a:solidFill>
              <a:effectLst>
                <a:reflection blurRad="10000" stA="55000" endPos="48000" dist="500" dir="5400000" sy="-100000" algn="bl" rotWithShape="0"/>
              </a:effectLst>
            </a:endParaRPr>
          </a:p>
          <a:p>
            <a:r>
              <a:rPr lang="en-US" sz="1400" cap="all" dirty="0" smtClean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which </a:t>
            </a:r>
            <a:r>
              <a:rPr lang="en-US" sz="1400" cap="all" dirty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once fully burned off, </a:t>
            </a:r>
            <a:endParaRPr lang="en-US" sz="1400" cap="all" dirty="0" smtClean="0">
              <a:ln/>
              <a:solidFill>
                <a:schemeClr val="accent1"/>
              </a:solidFill>
              <a:effectLst>
                <a:reflection blurRad="10000" stA="55000" endPos="48000" dist="500" dir="5400000" sy="-100000" algn="bl" rotWithShape="0"/>
              </a:effectLst>
            </a:endParaRPr>
          </a:p>
          <a:p>
            <a:r>
              <a:rPr lang="en-US" sz="1400" cap="all" dirty="0" smtClean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leaves </a:t>
            </a:r>
            <a:r>
              <a:rPr lang="en-US" sz="1400" cap="all" dirty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a higher concentration </a:t>
            </a:r>
            <a:r>
              <a:rPr lang="en-US" sz="1400" cap="all" dirty="0" smtClean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of</a:t>
            </a:r>
          </a:p>
          <a:p>
            <a:r>
              <a:rPr lang="en-US" sz="1400" cap="all" dirty="0" smtClean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 </a:t>
            </a:r>
            <a:r>
              <a:rPr lang="en-US" sz="1400" cap="all" dirty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the perfume oil on the bottom</a:t>
            </a:r>
          </a:p>
          <a:p>
            <a:pPr algn="ctr"/>
            <a:endParaRPr lang="en-US" sz="1400" cap="all" dirty="0">
              <a:ln/>
              <a:solidFill>
                <a:schemeClr val="accent1"/>
              </a:solidFill>
              <a:effectLst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15662" y="171859"/>
            <a:ext cx="168507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2000" u="sng" cap="all" dirty="0" err="1" smtClean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Enfleurage</a:t>
            </a:r>
            <a:r>
              <a:rPr lang="en-US" sz="2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:</a:t>
            </a:r>
            <a:endParaRPr lang="en-US" sz="20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16569" y="621707"/>
            <a:ext cx="263187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sz="1200" cap="all" dirty="0" smtClean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flowers </a:t>
            </a:r>
            <a:r>
              <a:rPr lang="en-US" sz="1200" cap="all" dirty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are spread on glass </a:t>
            </a:r>
            <a:endParaRPr lang="en-US" sz="1200" cap="all" dirty="0" smtClean="0">
              <a:ln/>
              <a:solidFill>
                <a:schemeClr val="accent1"/>
              </a:solidFill>
              <a:effectLst>
                <a:reflection blurRad="10000" stA="55000" endPos="48000" dist="500" dir="5400000" sy="-100000" algn="bl" rotWithShape="0"/>
              </a:effectLst>
            </a:endParaRPr>
          </a:p>
          <a:p>
            <a:r>
              <a:rPr lang="en-US" sz="1200" cap="all" dirty="0" smtClean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sheets </a:t>
            </a:r>
            <a:r>
              <a:rPr lang="en-US" sz="1200" cap="all" dirty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coated with grease. </a:t>
            </a:r>
            <a:endParaRPr lang="en-US" sz="1200" cap="all" dirty="0" smtClean="0">
              <a:ln/>
              <a:solidFill>
                <a:schemeClr val="accent1"/>
              </a:solidFill>
              <a:effectLst>
                <a:reflection blurRad="10000" stA="55000" endPos="48000" dist="500" dir="5400000" sy="-100000" algn="bl" rotWithShape="0"/>
              </a:effectLst>
            </a:endParaRPr>
          </a:p>
          <a:p>
            <a:r>
              <a:rPr lang="en-US" sz="1200" cap="all" dirty="0" smtClean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The </a:t>
            </a:r>
            <a:r>
              <a:rPr lang="en-US" sz="1200" cap="all" dirty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glass sheets are </a:t>
            </a:r>
            <a:r>
              <a:rPr lang="en-US" sz="1200" cap="all" dirty="0" smtClean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placed</a:t>
            </a:r>
          </a:p>
          <a:p>
            <a:r>
              <a:rPr lang="en-US" sz="1200" cap="all" dirty="0" smtClean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 </a:t>
            </a:r>
            <a:r>
              <a:rPr lang="en-US" sz="1200" cap="all" dirty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between wooden frames in tiers</a:t>
            </a:r>
            <a:r>
              <a:rPr lang="en-US" sz="1200" cap="all" dirty="0" smtClean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.</a:t>
            </a:r>
          </a:p>
          <a:p>
            <a:r>
              <a:rPr lang="en-US" sz="1200" cap="all" dirty="0" smtClean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 </a:t>
            </a:r>
            <a:r>
              <a:rPr lang="en-US" sz="1200" cap="all" dirty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Then the flowers are </a:t>
            </a:r>
            <a:r>
              <a:rPr lang="en-US" sz="1200" cap="all" dirty="0" smtClean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removed</a:t>
            </a:r>
          </a:p>
          <a:p>
            <a:r>
              <a:rPr lang="en-US" sz="1200" cap="all" dirty="0" smtClean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 </a:t>
            </a:r>
            <a:r>
              <a:rPr lang="en-US" sz="1200" cap="all" dirty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by hand and changed </a:t>
            </a:r>
            <a:endParaRPr lang="en-US" sz="1200" cap="all" dirty="0" smtClean="0">
              <a:ln/>
              <a:solidFill>
                <a:schemeClr val="accent1"/>
              </a:solidFill>
              <a:effectLst>
                <a:reflection blurRad="10000" stA="55000" endPos="48000" dist="500" dir="5400000" sy="-100000" algn="bl" rotWithShape="0"/>
              </a:effectLst>
            </a:endParaRPr>
          </a:p>
          <a:p>
            <a:r>
              <a:rPr lang="en-US" sz="1200" cap="all" dirty="0" smtClean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until </a:t>
            </a:r>
            <a:r>
              <a:rPr lang="en-US" sz="1200" cap="all" dirty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the grease has </a:t>
            </a:r>
            <a:endParaRPr lang="en-US" sz="1200" cap="all" dirty="0" smtClean="0">
              <a:ln/>
              <a:solidFill>
                <a:schemeClr val="accent1"/>
              </a:solidFill>
              <a:effectLst>
                <a:reflection blurRad="10000" stA="55000" endPos="48000" dist="500" dir="5400000" sy="-100000" algn="bl" rotWithShape="0"/>
              </a:effectLst>
            </a:endParaRPr>
          </a:p>
          <a:p>
            <a:r>
              <a:rPr lang="en-US" sz="1200" cap="all" dirty="0" smtClean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absorbed </a:t>
            </a:r>
            <a:r>
              <a:rPr lang="en-US" sz="1200" cap="all" dirty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their fragrance</a:t>
            </a:r>
            <a:r>
              <a:rPr lang="en-US" sz="1200" cap="all" dirty="0" smtClean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.</a:t>
            </a:r>
            <a:endParaRPr lang="en-US" sz="1200" cap="all" dirty="0">
              <a:ln/>
              <a:solidFill>
                <a:schemeClr val="accent1"/>
              </a:solidFill>
              <a:effectLst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48182" y="2715509"/>
            <a:ext cx="163121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2000" u="sng" cap="all" dirty="0" smtClean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Maceration</a:t>
            </a:r>
            <a:r>
              <a:rPr lang="en-US" sz="2000" cap="all" dirty="0" smtClean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:</a:t>
            </a:r>
            <a:endParaRPr lang="en-US" sz="2000" cap="all" spc="0" dirty="0">
              <a:ln/>
              <a:solidFill>
                <a:schemeClr val="accent1"/>
              </a:solidFill>
              <a:effectLst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203581" y="3091273"/>
            <a:ext cx="2678618" cy="181588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sz="1400" cap="all" dirty="0" smtClean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similar </a:t>
            </a:r>
            <a:r>
              <a:rPr lang="en-US" sz="1400" cap="all" dirty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to </a:t>
            </a:r>
            <a:r>
              <a:rPr lang="en-US" sz="1400" cap="all" dirty="0" err="1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enfleurage</a:t>
            </a:r>
            <a:r>
              <a:rPr lang="en-US" sz="1400" cap="all" dirty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 </a:t>
            </a:r>
            <a:r>
              <a:rPr lang="en-US" sz="1400" cap="all" dirty="0" smtClean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except</a:t>
            </a:r>
          </a:p>
          <a:p>
            <a:r>
              <a:rPr lang="en-US" sz="1400" cap="all" dirty="0" smtClean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 </a:t>
            </a:r>
            <a:r>
              <a:rPr lang="en-US" sz="1400" cap="all" dirty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that warmed </a:t>
            </a:r>
            <a:r>
              <a:rPr lang="en-US" sz="1400" cap="all" dirty="0" smtClean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fats</a:t>
            </a:r>
          </a:p>
          <a:p>
            <a:r>
              <a:rPr lang="en-US" sz="1400" cap="all" dirty="0" smtClean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 </a:t>
            </a:r>
            <a:r>
              <a:rPr lang="en-US" sz="1400" cap="all" dirty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are used to soak up </a:t>
            </a:r>
            <a:endParaRPr lang="en-US" sz="1400" cap="all" dirty="0" smtClean="0">
              <a:ln/>
              <a:solidFill>
                <a:schemeClr val="accent1"/>
              </a:solidFill>
              <a:effectLst>
                <a:reflection blurRad="10000" stA="55000" endPos="48000" dist="500" dir="5400000" sy="-100000" algn="bl" rotWithShape="0"/>
              </a:effectLst>
            </a:endParaRPr>
          </a:p>
          <a:p>
            <a:r>
              <a:rPr lang="en-US" sz="1400" cap="all" dirty="0" smtClean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the </a:t>
            </a:r>
            <a:r>
              <a:rPr lang="en-US" sz="1400" cap="all" dirty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flower smell. As in </a:t>
            </a:r>
            <a:endParaRPr lang="en-US" sz="1400" cap="all" dirty="0" smtClean="0">
              <a:ln/>
              <a:solidFill>
                <a:schemeClr val="accent1"/>
              </a:solidFill>
              <a:effectLst>
                <a:reflection blurRad="10000" stA="55000" endPos="48000" dist="500" dir="5400000" sy="-100000" algn="bl" rotWithShape="0"/>
              </a:effectLst>
            </a:endParaRPr>
          </a:p>
          <a:p>
            <a:r>
              <a:rPr lang="en-US" sz="1400" cap="all" dirty="0" smtClean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solvent </a:t>
            </a:r>
            <a:r>
              <a:rPr lang="en-US" sz="1400" cap="all" dirty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extraction, </a:t>
            </a:r>
            <a:endParaRPr lang="en-US" sz="1400" cap="all" dirty="0" smtClean="0">
              <a:ln/>
              <a:solidFill>
                <a:schemeClr val="accent1"/>
              </a:solidFill>
              <a:effectLst>
                <a:reflection blurRad="10000" stA="55000" endPos="48000" dist="500" dir="5400000" sy="-100000" algn="bl" rotWithShape="0"/>
              </a:effectLst>
            </a:endParaRPr>
          </a:p>
          <a:p>
            <a:r>
              <a:rPr lang="en-US" sz="1400" cap="all" dirty="0" smtClean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the </a:t>
            </a:r>
            <a:r>
              <a:rPr lang="en-US" sz="1400" cap="all" dirty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grease and fats are </a:t>
            </a:r>
            <a:endParaRPr lang="en-US" sz="1400" cap="all" dirty="0" smtClean="0">
              <a:ln/>
              <a:solidFill>
                <a:schemeClr val="accent1"/>
              </a:solidFill>
              <a:effectLst>
                <a:reflection blurRad="10000" stA="55000" endPos="48000" dist="500" dir="5400000" sy="-100000" algn="bl" rotWithShape="0"/>
              </a:effectLst>
            </a:endParaRPr>
          </a:p>
          <a:p>
            <a:r>
              <a:rPr lang="en-US" sz="1400" cap="all" dirty="0" smtClean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dissolved </a:t>
            </a:r>
            <a:r>
              <a:rPr lang="en-US" sz="1400" cap="all" dirty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in alcohol </a:t>
            </a:r>
            <a:endParaRPr lang="en-US" sz="1400" cap="all" dirty="0" smtClean="0">
              <a:ln/>
              <a:solidFill>
                <a:schemeClr val="accent1"/>
              </a:solidFill>
              <a:effectLst>
                <a:reflection blurRad="10000" stA="55000" endPos="48000" dist="500" dir="5400000" sy="-100000" algn="bl" rotWithShape="0"/>
              </a:effectLst>
            </a:endParaRPr>
          </a:p>
          <a:p>
            <a:r>
              <a:rPr lang="en-US" sz="1400" cap="all" dirty="0" smtClean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to </a:t>
            </a:r>
            <a:r>
              <a:rPr lang="en-US" sz="1400" cap="all" dirty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obtain the essential oils</a:t>
            </a:r>
            <a:r>
              <a:rPr lang="en-US" sz="1400" cap="all" dirty="0" smtClean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.</a:t>
            </a:r>
            <a:endParaRPr lang="en-US" sz="1400" cap="all" dirty="0">
              <a:ln/>
              <a:solidFill>
                <a:schemeClr val="accent1"/>
              </a:solidFill>
              <a:effectLst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2400" y="4774180"/>
            <a:ext cx="161454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2000" u="sng" cap="all" dirty="0" smtClean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Expression:</a:t>
            </a:r>
            <a:endParaRPr lang="en-US" sz="2000" u="sng" cap="all" spc="0" dirty="0">
              <a:ln/>
              <a:solidFill>
                <a:schemeClr val="accent1"/>
              </a:solidFill>
              <a:effectLst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9509" y="5182180"/>
            <a:ext cx="8950206" cy="7386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1400" cap="all" dirty="0" smtClean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the </a:t>
            </a:r>
            <a:r>
              <a:rPr lang="en-US" sz="1400" cap="all" dirty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oldest and least complex method of extraction. By this process, now used in obtaining citrus </a:t>
            </a:r>
            <a:r>
              <a:rPr lang="en-US" sz="1400" cap="all" dirty="0" smtClean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oils</a:t>
            </a:r>
          </a:p>
          <a:p>
            <a:pPr algn="ctr"/>
            <a:r>
              <a:rPr lang="en-US" sz="1400" cap="all" dirty="0" smtClean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 </a:t>
            </a:r>
            <a:r>
              <a:rPr lang="en-US" sz="1400" cap="all" dirty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from the rind, the fruit or plant is manually or mechanically pressed until all the oil is squeezed out.</a:t>
            </a:r>
          </a:p>
          <a:p>
            <a:pPr algn="ctr"/>
            <a:endParaRPr lang="en-US" sz="1400" cap="all" dirty="0">
              <a:ln/>
              <a:solidFill>
                <a:schemeClr val="accent1"/>
              </a:solidFill>
              <a:effectLst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2400" y="171859"/>
            <a:ext cx="2424703" cy="4039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743200" y="166737"/>
            <a:ext cx="3276600" cy="42428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115663" y="166737"/>
            <a:ext cx="2952138" cy="21214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203581" y="2715509"/>
            <a:ext cx="2713243" cy="22587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Elbow Connector 21"/>
          <p:cNvCxnSpPr/>
          <p:nvPr/>
        </p:nvCxnSpPr>
        <p:spPr>
          <a:xfrm>
            <a:off x="152400" y="4774180"/>
            <a:ext cx="8764424" cy="39080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14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 animBg="1"/>
      <p:bldP spid="18" grpId="0" animBg="1"/>
      <p:bldP spid="19" grpId="0" animBg="1"/>
      <p:bldP spid="20" grpId="0" animBg="1"/>
    </p:bld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690</TotalTime>
  <Words>1649</Words>
  <Application>Microsoft Office PowerPoint</Application>
  <PresentationFormat>On-screen Show (4:3)</PresentationFormat>
  <Paragraphs>279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Horizon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Ghori</dc:creator>
  <cp:lastModifiedBy>Ghori</cp:lastModifiedBy>
  <cp:revision>123</cp:revision>
  <dcterms:created xsi:type="dcterms:W3CDTF">2006-08-16T00:00:00Z</dcterms:created>
  <dcterms:modified xsi:type="dcterms:W3CDTF">2019-10-17T18:17:08Z</dcterms:modified>
</cp:coreProperties>
</file>