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F0055-B4B5-464C-884C-DAE9E85B7A9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B9A6-98D3-4329-9F80-3576A29E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342E-BDFB-7917-9293-E3926FA6E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F0654-77E6-E6F2-AFFC-1C4F2C631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578F-658D-8AF0-A174-D40692B8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7422-8C24-FD42-47D8-CFD61A64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D059-DD58-90AD-0D5E-950F220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C320-8B1F-43ED-053A-3FF5BCE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FDC0-ECF3-FAB0-BBAB-CE9F1EC9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622F-6DEB-2B07-37D9-E66F765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BA80-CA2A-3120-2341-EA86FF2F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5C45-7601-62B0-F3FE-191F991A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09AA1-D9B7-DEC5-EFC5-EA281BBA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E539-6EA2-D443-91A9-FFE835705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80FD-25F6-4A0E-0C82-AF89137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77E8-7304-7F32-CD65-368873E8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F0E5-9472-2453-BBF9-29E3C29B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A3EB-AA25-83C1-4A90-81F7ADC4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95C4-34E9-7A95-4DD5-FA190E68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9EAB-8BD9-B680-444E-E86E3FE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8023-C9C0-2B07-8744-B0B3745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0A14-2E99-41CF-03D1-AF2CBFF4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FFFB-096D-D8F8-1434-669F0C16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9098-7B5D-3336-0A7B-77D16C41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F450-672C-50E6-D828-3E5BB51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5D20-6ACE-FA64-B0BD-BD17F26E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0680-0364-26E2-C9D8-23C6F953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255B-63EE-EFF3-D048-0D199A79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4BBA-DFA3-F63E-D2BD-4294CC20E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933EE-4AB7-513B-CC73-33DDCB18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279F-E92B-FA16-DE6C-5D3B644C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486E7-DF47-8193-8514-12082DF5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488B-341E-FEDF-6E9F-EB37F754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15C0-96B9-06CE-76D5-4C844D3B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D930-38AC-1DE6-439A-ECAFC1E4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45D45-7356-E291-A04A-B81081D0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C8E5-8AAB-EC18-EF55-4DF5D1588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58BA-0C96-C45F-B557-E693BD215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1D51F-7216-D16D-7824-EF1C28FF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E4407-EE56-6126-E691-3DBE2503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D6172-5985-2CD2-9D45-CC6A98D4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3016-5013-4410-46A4-0F5669E5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05D49-A210-7BCD-CA5B-CE80DF64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5C1DF-CE15-3FBE-2F40-770B8AB5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8008-4C59-2CBF-1337-334DFDF7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3E8B7-23E9-FD85-7B50-68F6CBD2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028C-F8A2-16EF-B534-EC0133A0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A3C1-0E7A-561A-6660-192294D4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DE6-C09D-7C2F-7846-231BC661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060B-A092-A7B9-8775-EF536240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8D24-2EF8-E750-A721-DDB1EFA0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E3CFA-CC91-4C26-CF9D-6149E82E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CA78-BA68-E47B-9B0A-8076D205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76FA-9B2F-38D2-D96D-0A3E210F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94F8-F317-3610-2285-F2687B1C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4B9BF-7C8B-9D21-99A8-D1C1755DA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6A90-8853-1853-E901-CD7DB32EC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0F3E-BC78-0B3F-4079-7D776624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6C97-1525-4FBA-F053-33562DF6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AF89-5F1D-D858-EEEB-8D63D3BE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0817F-68BE-7878-0C97-10745DC4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BB1E-8A89-5702-0124-50679356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9450-68B6-EB94-D5AB-2209A1E4E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A61DC-6D3C-47CB-B6BE-FF50E65A3A5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0D2E-EC98-D5AA-9EE9-FCE59074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3256-47F9-5FC0-8663-08C97BAF3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F76A0-2C21-473D-BF8D-FACFB6B7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darshvelu/heart-failure-prediction-clinical-record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2B35-FA7C-E89C-9313-78E60538B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E3BFC-2A11-39C4-FF58-598462C6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Altan Boralı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417E-EA64-3B91-5AA0-EC762301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</a:t>
            </a:r>
            <a:r>
              <a:rPr lang="tr-TR" dirty="0"/>
              <a:t> </a:t>
            </a:r>
            <a:r>
              <a:rPr lang="en-US" dirty="0"/>
              <a:t>Regression</a:t>
            </a:r>
            <a:r>
              <a:rPr lang="tr-TR" dirty="0"/>
              <a:t> </a:t>
            </a:r>
            <a:r>
              <a:rPr lang="en-US" dirty="0"/>
              <a:t>Feature Importance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D1EFE3A9-D77A-B3AD-30F5-2509B81C6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343"/>
            <a:ext cx="8128518" cy="54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C8CE-292C-79C5-FCC4-4A7E736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</a:t>
            </a:r>
            <a:r>
              <a:rPr lang="tr-TR" dirty="0"/>
              <a:t> </a:t>
            </a:r>
            <a:r>
              <a:rPr lang="en-US" dirty="0"/>
              <a:t>Regression</a:t>
            </a:r>
            <a:r>
              <a:rPr lang="tr-TR" dirty="0"/>
              <a:t> </a:t>
            </a:r>
            <a:r>
              <a:rPr lang="en-US" dirty="0"/>
              <a:t>Confusion Matrix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F1F455-D6D8-547E-49AA-9032CED5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[[6</a:t>
            </a:r>
            <a:r>
              <a:rPr lang="tr-TR" dirty="0"/>
              <a:t>29</a:t>
            </a:r>
            <a:r>
              <a:rPr lang="en-US" dirty="0"/>
              <a:t>   </a:t>
            </a:r>
            <a:r>
              <a:rPr lang="tr-TR" dirty="0"/>
              <a:t>69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[  </a:t>
            </a:r>
            <a:r>
              <a:rPr lang="tr-TR" dirty="0"/>
              <a:t>80</a:t>
            </a:r>
            <a:r>
              <a:rPr lang="en-US" dirty="0"/>
              <a:t> 2</a:t>
            </a:r>
            <a:r>
              <a:rPr lang="tr-TR" dirty="0"/>
              <a:t>22</a:t>
            </a:r>
            <a:r>
              <a:rPr lang="en-US" dirty="0"/>
              <a:t>]]</a:t>
            </a:r>
            <a:endParaRPr lang="tr-TR" dirty="0"/>
          </a:p>
          <a:p>
            <a:r>
              <a:rPr lang="en-US" dirty="0"/>
              <a:t>True Positives: 2</a:t>
            </a:r>
            <a:r>
              <a:rPr lang="tr-TR" dirty="0"/>
              <a:t>22</a:t>
            </a:r>
            <a:r>
              <a:rPr lang="en-US" dirty="0"/>
              <a:t> - </a:t>
            </a:r>
            <a:r>
              <a:rPr lang="tr-TR" dirty="0"/>
              <a:t>W</a:t>
            </a:r>
            <a:r>
              <a:rPr lang="en-US" dirty="0"/>
              <a:t>here the model correctly predicted the positive class</a:t>
            </a:r>
            <a:r>
              <a:rPr lang="tr-TR" dirty="0"/>
              <a:t>.</a:t>
            </a:r>
            <a:endParaRPr lang="en-US" dirty="0"/>
          </a:p>
          <a:p>
            <a:r>
              <a:rPr lang="en-US" dirty="0"/>
              <a:t>True Negatives: 6</a:t>
            </a:r>
            <a:r>
              <a:rPr lang="tr-TR" dirty="0"/>
              <a:t>29</a:t>
            </a:r>
            <a:r>
              <a:rPr lang="en-US" dirty="0"/>
              <a:t> </a:t>
            </a:r>
            <a:r>
              <a:rPr lang="tr-TR" dirty="0"/>
              <a:t>- W</a:t>
            </a:r>
            <a:r>
              <a:rPr lang="en-US" dirty="0"/>
              <a:t>here the model correctly predicted the negative class.</a:t>
            </a:r>
          </a:p>
          <a:p>
            <a:r>
              <a:rPr lang="en-US" dirty="0"/>
              <a:t>False Positives: </a:t>
            </a:r>
            <a:r>
              <a:rPr lang="tr-TR" dirty="0"/>
              <a:t>69</a:t>
            </a:r>
            <a:r>
              <a:rPr lang="en-US" dirty="0"/>
              <a:t> - </a:t>
            </a:r>
            <a:r>
              <a:rPr lang="tr-TR" dirty="0"/>
              <a:t>W</a:t>
            </a:r>
            <a:r>
              <a:rPr lang="en-US" dirty="0"/>
              <a:t>here the model incorrectly predicted the positive class.</a:t>
            </a:r>
          </a:p>
          <a:p>
            <a:r>
              <a:rPr lang="en-US" dirty="0"/>
              <a:t>False Negatives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80 </a:t>
            </a:r>
            <a:r>
              <a:rPr lang="en-US" dirty="0"/>
              <a:t>- </a:t>
            </a:r>
            <a:r>
              <a:rPr lang="tr-TR" dirty="0"/>
              <a:t>W</a:t>
            </a:r>
            <a:r>
              <a:rPr lang="en-US" dirty="0"/>
              <a:t>here the model incorrectly predicted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50992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70C0-B02B-E7EA-226D-13D516F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</a:t>
            </a:r>
            <a:r>
              <a:rPr lang="tr-TR" dirty="0"/>
              <a:t> </a:t>
            </a:r>
            <a:r>
              <a:rPr lang="en-US" dirty="0"/>
              <a:t>Regression</a:t>
            </a:r>
            <a:r>
              <a:rPr lang="tr-TR" dirty="0"/>
              <a:t> </a:t>
            </a:r>
            <a:r>
              <a:rPr lang="en-US" dirty="0"/>
              <a:t>Classification Report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0C1C96F-162D-4336-6E82-1014DB39B8EF}"/>
              </a:ext>
            </a:extLst>
          </p:cNvPr>
          <p:cNvSpPr txBox="1">
            <a:spLocks/>
          </p:cNvSpPr>
          <p:nvPr/>
        </p:nvSpPr>
        <p:spPr>
          <a:xfrm>
            <a:off x="698241" y="3545730"/>
            <a:ext cx="10515600" cy="274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logistic regression model achieves an overall accuracy of 85%.</a:t>
            </a:r>
          </a:p>
          <a:p>
            <a:r>
              <a:rPr lang="en-US" sz="2000" dirty="0"/>
              <a:t>The model performs better in predicting the negative class (no death event) compared to the positive class (death event).</a:t>
            </a:r>
          </a:p>
          <a:p>
            <a:r>
              <a:rPr lang="en-US" sz="2000" dirty="0"/>
              <a:t>The model's precision, recall, and F1-scores for the positive class are lower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4EF12-4353-64EF-DE77-92F9E79A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720"/>
            <a:ext cx="3800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E59B-C2C9-CE72-BFAA-25DEFCE3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vs Logistic</a:t>
            </a:r>
            <a:r>
              <a:rPr lang="tr-TR" dirty="0"/>
              <a:t>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332D-18CB-D586-973C-0BB6FAE6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both modals are compared, logistic regression has more misclassifications, indicating that the random forest model looks more suitable for this dataset.</a:t>
            </a:r>
          </a:p>
        </p:txBody>
      </p:sp>
    </p:spTree>
    <p:extLst>
      <p:ext uri="{BB962C8B-B14F-4D97-AF65-F5344CB8AC3E}">
        <p14:creationId xmlns:p14="http://schemas.microsoft.com/office/powerpoint/2010/main" val="292458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4ACD-A143-A9D9-10DB-DC787720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8AE-F3AC-7E16-27C2-CC33C835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contains the medical records of 5000 patients who had heart failure, collected during their follow-up period, where each patient profile has 13 clinical features.</a:t>
            </a:r>
            <a:endParaRPr lang="tr-TR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age: age of the patient (years)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anaemia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decrease of red blood cells or hemoglobin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creatinine phosphokinase (CPK): level of the CPK enzyme in the blood (mcg/L)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diabetes: if the patient has diabetes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ejection fraction: percentage of blood leaving the heart at each contraction (percentage)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high blood pressure: if the patient has hypertension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platelets: platelets in the blood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kiloplatelets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/mL)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sex: woman or man (binary)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serum creatinine: level of serum creatinine in the blood (mg/dL)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serum sodium: level of serum sodium in the blood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mEq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/L)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smoking: if the patient smokes or not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time: follow-up period (days)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DEATH_EVENT: if the patient died during the follow-up period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AB58D-33C5-B03F-90AC-701D49C85A9E}"/>
              </a:ext>
            </a:extLst>
          </p:cNvPr>
          <p:cNvSpPr txBox="1"/>
          <p:nvPr/>
        </p:nvSpPr>
        <p:spPr>
          <a:xfrm>
            <a:off x="838200" y="6418555"/>
            <a:ext cx="10898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from : </a:t>
            </a:r>
            <a:r>
              <a:rPr lang="en-US" sz="1000" dirty="0">
                <a:hlinkClick r:id="rId2"/>
              </a:rPr>
              <a:t>https://www.kaggle.com/datasets/aadarshvelu/heart-failure-prediction-clinical-records/data</a:t>
            </a:r>
            <a:r>
              <a:rPr lang="tr-TR" sz="1000" dirty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310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F549-F8F1-8F33-0B80-18C00F6D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61459-4A77-B47E-241B-CA808A85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121" y="2938460"/>
            <a:ext cx="3914775" cy="26860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3C2F2F-12B5-7B06-0995-877013394E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</a:t>
            </a:r>
            <a:r>
              <a:rPr lang="tr-TR" dirty="0"/>
              <a:t> </a:t>
            </a:r>
            <a:r>
              <a:rPr lang="en-US" dirty="0"/>
              <a:t>Index: 5000 entries, 0 to 4999</a:t>
            </a:r>
          </a:p>
          <a:p>
            <a:r>
              <a:rPr lang="en-US" dirty="0"/>
              <a:t>Data columns (total 13 columns)</a:t>
            </a:r>
          </a:p>
        </p:txBody>
      </p:sp>
    </p:spTree>
    <p:extLst>
      <p:ext uri="{BB962C8B-B14F-4D97-AF65-F5344CB8AC3E}">
        <p14:creationId xmlns:p14="http://schemas.microsoft.com/office/powerpoint/2010/main" val="38571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0C2369-C85A-DD75-D0E9-97BC7AE6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" y="0"/>
            <a:ext cx="888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3B02-1CE1-9F5B-9D3A-D91E9984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5" name="Content Placeholder 4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FF8DFFFD-24AF-512A-E535-C12200FC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10306" cy="4957730"/>
          </a:xfrm>
        </p:spPr>
      </p:pic>
    </p:spTree>
    <p:extLst>
      <p:ext uri="{BB962C8B-B14F-4D97-AF65-F5344CB8AC3E}">
        <p14:creationId xmlns:p14="http://schemas.microsoft.com/office/powerpoint/2010/main" val="23317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957-29BF-9725-608B-69FAA2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2F6D-1652-922A-277C-443A9BF8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649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417E-EA64-3B91-5AA0-EC762301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 Importance</a:t>
            </a:r>
          </a:p>
        </p:txBody>
      </p:sp>
      <p:pic>
        <p:nvPicPr>
          <p:cNvPr id="5" name="Content Placeholder 4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25FC1C2E-88EF-FFB6-8108-0A9345257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28465"/>
            <a:ext cx="8053873" cy="5369250"/>
          </a:xfrm>
        </p:spPr>
      </p:pic>
    </p:spTree>
    <p:extLst>
      <p:ext uri="{BB962C8B-B14F-4D97-AF65-F5344CB8AC3E}">
        <p14:creationId xmlns:p14="http://schemas.microsoft.com/office/powerpoint/2010/main" val="96709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C8CE-292C-79C5-FCC4-4A7E736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r>
              <a:rPr lang="tr-TR" dirty="0"/>
              <a:t> </a:t>
            </a:r>
            <a:r>
              <a:rPr lang="en-US" dirty="0"/>
              <a:t>Confusion Matrix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F1F455-D6D8-547E-49AA-9032CED5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[[694   4]</a:t>
            </a:r>
          </a:p>
          <a:p>
            <a:pPr marL="0" indent="0">
              <a:buNone/>
            </a:pPr>
            <a:r>
              <a:rPr lang="en-US" dirty="0"/>
              <a:t> [  4 298]]</a:t>
            </a:r>
            <a:endParaRPr lang="tr-TR" dirty="0"/>
          </a:p>
          <a:p>
            <a:r>
              <a:rPr lang="en-US" dirty="0"/>
              <a:t>True Positives: 298 - </a:t>
            </a:r>
            <a:r>
              <a:rPr lang="tr-TR" dirty="0"/>
              <a:t>W</a:t>
            </a:r>
            <a:r>
              <a:rPr lang="en-US" dirty="0"/>
              <a:t>here the model correctly predicted the positive class</a:t>
            </a:r>
            <a:r>
              <a:rPr lang="tr-TR" dirty="0"/>
              <a:t>.</a:t>
            </a:r>
            <a:endParaRPr lang="en-US" dirty="0"/>
          </a:p>
          <a:p>
            <a:r>
              <a:rPr lang="en-US" dirty="0"/>
              <a:t>True Negatives: 694 </a:t>
            </a:r>
            <a:r>
              <a:rPr lang="tr-TR" dirty="0"/>
              <a:t>- W</a:t>
            </a:r>
            <a:r>
              <a:rPr lang="en-US" dirty="0"/>
              <a:t>here the model correctly predicted the negative class.</a:t>
            </a:r>
          </a:p>
          <a:p>
            <a:r>
              <a:rPr lang="en-US" dirty="0"/>
              <a:t>False Positives: 4 - </a:t>
            </a:r>
            <a:r>
              <a:rPr lang="tr-TR" dirty="0"/>
              <a:t>W</a:t>
            </a:r>
            <a:r>
              <a:rPr lang="en-US" dirty="0"/>
              <a:t>here the model incorrectly predicted the positive class.</a:t>
            </a:r>
          </a:p>
          <a:p>
            <a:r>
              <a:rPr lang="en-US" dirty="0"/>
              <a:t>False Negatives</a:t>
            </a:r>
            <a:r>
              <a:rPr lang="tr-TR" dirty="0"/>
              <a:t>:</a:t>
            </a:r>
            <a:r>
              <a:rPr lang="en-US" dirty="0"/>
              <a:t> 4 - </a:t>
            </a:r>
            <a:r>
              <a:rPr lang="tr-TR" dirty="0"/>
              <a:t>W</a:t>
            </a:r>
            <a:r>
              <a:rPr lang="en-US" dirty="0"/>
              <a:t>here the model incorrectly predicted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316976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70C0-B02B-E7EA-226D-13D516F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r>
              <a:rPr lang="tr-TR" dirty="0"/>
              <a:t> </a:t>
            </a:r>
            <a:r>
              <a:rPr lang="en-US" dirty="0"/>
              <a:t>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7F79B-D4D5-8A49-1631-BF438ADC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00475" cy="1733550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0C1C96F-162D-4336-6E82-1014DB39B8EF}"/>
              </a:ext>
            </a:extLst>
          </p:cNvPr>
          <p:cNvSpPr txBox="1">
            <a:spLocks/>
          </p:cNvSpPr>
          <p:nvPr/>
        </p:nvSpPr>
        <p:spPr>
          <a:xfrm>
            <a:off x="698241" y="3545730"/>
            <a:ext cx="10515600" cy="274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model achieves an overall accuracy of 99%.</a:t>
            </a:r>
          </a:p>
          <a:p>
            <a:r>
              <a:rPr lang="en-US" sz="2000" dirty="0"/>
              <a:t>Both classes (death event and no death event) have very high precision, recall, and F1-scores, indicating that the model is reliable in predicting both classes.</a:t>
            </a:r>
          </a:p>
          <a:p>
            <a:r>
              <a:rPr lang="en-US" sz="2000" dirty="0"/>
              <a:t>The confusion matrix corroborates the classification report, showing very few misclassifications.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425494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537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inherit</vt:lpstr>
      <vt:lpstr>Inter</vt:lpstr>
      <vt:lpstr>Office Theme</vt:lpstr>
      <vt:lpstr>Heart Failure Prediction</vt:lpstr>
      <vt:lpstr>Dataset Information</vt:lpstr>
      <vt:lpstr>Dataset Information</vt:lpstr>
      <vt:lpstr>PowerPoint Presentation</vt:lpstr>
      <vt:lpstr>Data Distribution</vt:lpstr>
      <vt:lpstr>Modals Used</vt:lpstr>
      <vt:lpstr>Random Forest Feature Importance</vt:lpstr>
      <vt:lpstr>Random Forest Confusion Matrix</vt:lpstr>
      <vt:lpstr>Random Forest Classification Report</vt:lpstr>
      <vt:lpstr>Logistic Regression Feature Importance</vt:lpstr>
      <vt:lpstr>Logistic Regression Confusion Matrix</vt:lpstr>
      <vt:lpstr>Logistic Regression Classification Report</vt:lpstr>
      <vt:lpstr>Random Forest vs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Borali, Altan AVL/TR</dc:creator>
  <cp:lastModifiedBy>Borali, Altan AVL/TR</cp:lastModifiedBy>
  <cp:revision>73</cp:revision>
  <dcterms:created xsi:type="dcterms:W3CDTF">2024-05-25T17:18:07Z</dcterms:created>
  <dcterms:modified xsi:type="dcterms:W3CDTF">2024-05-25T21:09:18Z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075092-e835-4209-8938-695d786e0591_Enabled">
    <vt:lpwstr>true</vt:lpwstr>
  </property>
  <property fmtid="{D5CDD505-2E9C-101B-9397-08002B2CF9AE}" pid="3" name="MSIP_Label_61075092-e835-4209-8938-695d786e0591_SetDate">
    <vt:lpwstr>2024-05-25T17:18:25Z</vt:lpwstr>
  </property>
  <property fmtid="{D5CDD505-2E9C-101B-9397-08002B2CF9AE}" pid="4" name="MSIP_Label_61075092-e835-4209-8938-695d786e0591_Method">
    <vt:lpwstr>Standard</vt:lpwstr>
  </property>
  <property fmtid="{D5CDD505-2E9C-101B-9397-08002B2CF9AE}" pid="5" name="MSIP_Label_61075092-e835-4209-8938-695d786e0591_Name">
    <vt:lpwstr>internal</vt:lpwstr>
  </property>
  <property fmtid="{D5CDD505-2E9C-101B-9397-08002B2CF9AE}" pid="6" name="MSIP_Label_61075092-e835-4209-8938-695d786e0591_SiteId">
    <vt:lpwstr>b4bc7e59-9a34-4622-ab54-d7a1a680f47a</vt:lpwstr>
  </property>
  <property fmtid="{D5CDD505-2E9C-101B-9397-08002B2CF9AE}" pid="7" name="MSIP_Label_61075092-e835-4209-8938-695d786e0591_ActionId">
    <vt:lpwstr>13d186fd-2546-47eb-9e75-f83987781686</vt:lpwstr>
  </property>
  <property fmtid="{D5CDD505-2E9C-101B-9397-08002B2CF9AE}" pid="8" name="MSIP_Label_61075092-e835-4209-8938-695d786e0591_ContentBits">
    <vt:lpwstr>0</vt:lpwstr>
  </property>
</Properties>
</file>