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88" r:id="rId2"/>
    <p:sldId id="289" r:id="rId3"/>
    <p:sldId id="259" r:id="rId4"/>
    <p:sldId id="260" r:id="rId5"/>
    <p:sldId id="261" r:id="rId6"/>
    <p:sldId id="262" r:id="rId7"/>
    <p:sldId id="263" r:id="rId8"/>
    <p:sldId id="264" r:id="rId9"/>
    <p:sldId id="265" r:id="rId10"/>
    <p:sldId id="266" r:id="rId11"/>
    <p:sldId id="267" r:id="rId12"/>
    <p:sldId id="268" r:id="rId13"/>
    <p:sldId id="269" r:id="rId14"/>
    <p:sldId id="305" r:id="rId15"/>
    <p:sldId id="306" r:id="rId16"/>
    <p:sldId id="290" r:id="rId17"/>
    <p:sldId id="291" r:id="rId18"/>
    <p:sldId id="256" r:id="rId19"/>
    <p:sldId id="270" r:id="rId20"/>
    <p:sldId id="286" r:id="rId21"/>
    <p:sldId id="271" r:id="rId22"/>
    <p:sldId id="283" r:id="rId23"/>
    <p:sldId id="284" r:id="rId24"/>
    <p:sldId id="307" r:id="rId25"/>
    <p:sldId id="285" r:id="rId26"/>
    <p:sldId id="301" r:id="rId27"/>
    <p:sldId id="295" r:id="rId28"/>
    <p:sldId id="302" r:id="rId29"/>
    <p:sldId id="296" r:id="rId30"/>
    <p:sldId id="303" r:id="rId31"/>
    <p:sldId id="298" r:id="rId32"/>
    <p:sldId id="304" r:id="rId33"/>
    <p:sldId id="272" r:id="rId34"/>
    <p:sldId id="273" r:id="rId35"/>
    <p:sldId id="292" r:id="rId36"/>
    <p:sldId id="274" r:id="rId37"/>
    <p:sldId id="275" r:id="rId38"/>
    <p:sldId id="276" r:id="rId39"/>
    <p:sldId id="277" r:id="rId40"/>
    <p:sldId id="278" r:id="rId41"/>
    <p:sldId id="279" r:id="rId42"/>
    <p:sldId id="280" r:id="rId43"/>
    <p:sldId id="281" r:id="rId44"/>
    <p:sldId id="282" r:id="rId45"/>
    <p:sldId id="257" r:id="rId46"/>
    <p:sldId id="287" r:id="rId47"/>
    <p:sldId id="25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69" autoAdjust="0"/>
  </p:normalViewPr>
  <p:slideViewPr>
    <p:cSldViewPr snapToGrid="0">
      <p:cViewPr varScale="1">
        <p:scale>
          <a:sx n="106" d="100"/>
          <a:sy n="106"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587ED-E827-4059-B8E6-195B4EEB8EAC}" type="datetimeFigureOut">
              <a:rPr lang="tr-TR" smtClean="0"/>
              <a:t>5.10.2020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56AF31-8EC6-4A37-BA3A-1F65BEF15A84}" type="slidenum">
              <a:rPr lang="tr-TR" smtClean="0"/>
              <a:t>‹#›</a:t>
            </a:fld>
            <a:endParaRPr lang="tr-TR"/>
          </a:p>
        </p:txBody>
      </p:sp>
    </p:spTree>
    <p:extLst>
      <p:ext uri="{BB962C8B-B14F-4D97-AF65-F5344CB8AC3E}">
        <p14:creationId xmlns:p14="http://schemas.microsoft.com/office/powerpoint/2010/main" val="2374229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1</a:t>
            </a:fld>
            <a:endParaRPr lang="tr-TR"/>
          </a:p>
        </p:txBody>
      </p:sp>
    </p:spTree>
    <p:extLst>
      <p:ext uri="{BB962C8B-B14F-4D97-AF65-F5344CB8AC3E}">
        <p14:creationId xmlns:p14="http://schemas.microsoft.com/office/powerpoint/2010/main" val="1780288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tr-TR" dirty="0"/>
              <a:t>*</a:t>
            </a:r>
            <a:r>
              <a:rPr lang="tr-TR" sz="1200" b="0" i="0" u="none" strike="noStrike" kern="1200" baseline="0" dirty="0">
                <a:solidFill>
                  <a:schemeClr val="tx1"/>
                </a:solidFill>
                <a:latin typeface="+mn-lt"/>
                <a:ea typeface="+mn-ea"/>
                <a:cs typeface="+mn-cs"/>
              </a:rPr>
              <a:t>Bu, bir dilde üretilmiş bir kodun bir başka dilde üretilmiş kodla birlikte kolaylıkla çalışma becerisidir. Diller arasında uyum içinde çalışma özelliği büyük, dağıtık yazılım sistemleri geliştirirken gereklidir. Çünkü en kıymetli bileşen; en çok sayıda işletim ortamında, en çeşitli bilgisayar dilli yelpazesinde kullanılabilen bileşendir. </a:t>
            </a:r>
          </a:p>
          <a:p>
            <a:pPr marL="171450" indent="-171450">
              <a:buFont typeface="Arial" panose="020B0604020202020204" pitchFamily="34" charset="0"/>
              <a:buChar char="•"/>
            </a:pPr>
            <a:r>
              <a:rPr lang="tr-TR" sz="1200" b="0" i="0" u="none" strike="noStrike" kern="1200" baseline="0" dirty="0">
                <a:solidFill>
                  <a:schemeClr val="tx1"/>
                </a:solidFill>
                <a:latin typeface="+mn-lt"/>
                <a:ea typeface="+mn-ea"/>
                <a:cs typeface="+mn-cs"/>
              </a:rPr>
              <a:t>Java programları (Java Sanal Makinesinin kurulmuş olduğunu varsayarak) Windows ortamında çalıştırılabilir olmalarına rağmen, Java ve Windows yakından ilişkili değildir. Windows dün-yada en yaygın olarak kullanılan işletim sistemi olduğundan, Windows için doğrudan destekten yoksun olması, Java için bir dezavantajdır. </a:t>
            </a:r>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12</a:t>
            </a:fld>
            <a:endParaRPr lang="tr-TR"/>
          </a:p>
        </p:txBody>
      </p:sp>
    </p:spTree>
    <p:extLst>
      <p:ext uri="{BB962C8B-B14F-4D97-AF65-F5344CB8AC3E}">
        <p14:creationId xmlns:p14="http://schemas.microsoft.com/office/powerpoint/2010/main" val="305868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u="none" strike="noStrike" kern="1200" baseline="0" dirty="0">
                <a:solidFill>
                  <a:schemeClr val="tx1"/>
                </a:solidFill>
                <a:latin typeface="+mn-lt"/>
                <a:ea typeface="+mn-ea"/>
                <a:cs typeface="+mn-cs"/>
              </a:rPr>
              <a:t>*C#‟ın dedesi C‟dir. C‟den C# söz dizimini, anahtar kelimelerinin birçoğunu ve operatörlerini almıştır. </a:t>
            </a:r>
          </a:p>
          <a:p>
            <a:r>
              <a:rPr lang="tr-TR" sz="1200" b="0" i="0" u="none" strike="noStrike" kern="1200" baseline="0" dirty="0">
                <a:solidFill>
                  <a:schemeClr val="tx1"/>
                </a:solidFill>
                <a:latin typeface="+mn-lt"/>
                <a:ea typeface="+mn-ea"/>
                <a:cs typeface="+mn-cs"/>
              </a:rPr>
              <a:t>*C#, C++ ile tanımlanan nesne modeli üzerine kurulmuştur ve bu nesne modelini geliştirmiştir. C veya C++‟ı biliyorsanız C# ile adeta kendinizi evinizde hissedeceksiniz. </a:t>
            </a:r>
          </a:p>
          <a:p>
            <a:r>
              <a:rPr lang="tr-TR" sz="1200" b="0" i="0" u="none" strike="noStrike" kern="1200" baseline="0" dirty="0">
                <a:solidFill>
                  <a:schemeClr val="tx1"/>
                </a:solidFill>
                <a:latin typeface="+mn-lt"/>
                <a:ea typeface="+mn-ea"/>
                <a:cs typeface="+mn-cs"/>
              </a:rPr>
              <a:t>*C# ve Java arasındaki ilişki biraz daha karmaşıktır. Daha önce açıklandığı gibi, Java da C ve C++ 'tan türemiştir. Java da C/C++ söz dizimini ve nesne modelini paylaşmaktadır. Tıpkı Java gibi, C# da taşınabilir kod üretmek amacıyla tasarlanmıştır. Ancak C#, Java‟dan türememiştir. Aksine, C# ve Java ortak bir soyu paylaşan, fakat birçok önemli açıdan farklılık gösteren birer kuzen gibidir. Her şeye rağmen, bunun iyi bir tarafı da vardır: Eğer Java‟yı biliyorsanız birçok C# kavramı size tanıdık gelecektir. Aksi de doğrudur: ġayet gelecekte Java öğrenmeniz gerekli olursa, C# ile öğrendiğiniz birçok şey Java'da da geçerli olacaktır. </a:t>
            </a:r>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13</a:t>
            </a:fld>
            <a:endParaRPr lang="tr-TR"/>
          </a:p>
        </p:txBody>
      </p:sp>
    </p:spTree>
    <p:extLst>
      <p:ext uri="{BB962C8B-B14F-4D97-AF65-F5344CB8AC3E}">
        <p14:creationId xmlns:p14="http://schemas.microsoft.com/office/powerpoint/2010/main" val="2997545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u="none" strike="noStrike" kern="1200" baseline="0" dirty="0">
                <a:solidFill>
                  <a:schemeClr val="tx1"/>
                </a:solidFill>
                <a:latin typeface="+mn-lt"/>
                <a:ea typeface="+mn-ea"/>
                <a:cs typeface="+mn-cs"/>
              </a:rPr>
              <a:t>Yani, C# dilini .NET ortamından ayırmak mümkün olsa dahi her ikisi birbiriyle sıkı sıkıya bağlıdır. Bu nedenle, .NET Framework'ü genel olarak anlamak ve bunun C# için önemini kavramak gereklidir. </a:t>
            </a:r>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19</a:t>
            </a:fld>
            <a:endParaRPr lang="tr-TR"/>
          </a:p>
        </p:txBody>
      </p:sp>
    </p:spTree>
    <p:extLst>
      <p:ext uri="{BB962C8B-B14F-4D97-AF65-F5344CB8AC3E}">
        <p14:creationId xmlns:p14="http://schemas.microsoft.com/office/powerpoint/2010/main" val="105929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Programcı olarak işimiz tabiki program yazmak. </a:t>
            </a:r>
          </a:p>
        </p:txBody>
      </p:sp>
      <p:sp>
        <p:nvSpPr>
          <p:cNvPr id="4" name="Slide Number Placeholder 3"/>
          <p:cNvSpPr>
            <a:spLocks noGrp="1"/>
          </p:cNvSpPr>
          <p:nvPr>
            <p:ph type="sldNum" sz="quarter" idx="5"/>
          </p:nvPr>
        </p:nvSpPr>
        <p:spPr/>
        <p:txBody>
          <a:bodyPr/>
          <a:lstStyle/>
          <a:p>
            <a:fld id="{AD56AF31-8EC6-4A37-BA3A-1F65BEF15A84}" type="slidenum">
              <a:rPr lang="tr-TR" smtClean="0"/>
              <a:t>20</a:t>
            </a:fld>
            <a:endParaRPr lang="tr-TR"/>
          </a:p>
        </p:txBody>
      </p:sp>
    </p:spTree>
    <p:extLst>
      <p:ext uri="{BB962C8B-B14F-4D97-AF65-F5344CB8AC3E}">
        <p14:creationId xmlns:p14="http://schemas.microsoft.com/office/powerpoint/2010/main" val="166671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u="none" strike="noStrike" kern="1200" baseline="0" dirty="0">
                <a:solidFill>
                  <a:schemeClr val="tx1"/>
                </a:solidFill>
                <a:latin typeface="+mn-lt"/>
                <a:ea typeface="+mn-ea"/>
                <a:cs typeface="+mn-cs"/>
              </a:rPr>
              <a:t>Örneğin, ekranda bir şey göstermek gibi bir I/O (GiriĢ/ÇıkıĢ) iĢlemi gerçekleĢtirmek istiyorsanız, bunun için .NET sınıf kütüphanesini kullanacaksınız. ġayet programlamayı yeni öğreniyorsanız, sınıf terimi size yeni gelebilir. Bu terim kitabın daha sonraki bölümlerinde ayrıntılı açıklanıyor olmakla birlikte, şimdilik kısa bir tanım yeterli olacaktır: Sınıf, programları organize etmeye yarayan nesne yönelimli bir özelliktir. Bir program .NET sınıf kütüphanesinde tanımlanan özelliklerle kısıtlı kalırsa, .NET çalışma zamanı sisteminin desteklendiği her yerde çalıştırılabilir. C# otomatik olarak .NET sınıf kütüphanesini kullandığı için, C# programları .NET ortamlarının tümüne otomatik olarak taşınabilir, </a:t>
            </a:r>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21</a:t>
            </a:fld>
            <a:endParaRPr lang="tr-TR"/>
          </a:p>
        </p:txBody>
      </p:sp>
    </p:spTree>
    <p:extLst>
      <p:ext uri="{BB962C8B-B14F-4D97-AF65-F5344CB8AC3E}">
        <p14:creationId xmlns:p14="http://schemas.microsoft.com/office/powerpoint/2010/main" val="1989008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D56AF31-8EC6-4A37-BA3A-1F65BEF15A84}" type="slidenum">
              <a:rPr lang="tr-TR" smtClean="0"/>
              <a:t>22</a:t>
            </a:fld>
            <a:endParaRPr lang="tr-TR"/>
          </a:p>
        </p:txBody>
      </p:sp>
    </p:spTree>
    <p:extLst>
      <p:ext uri="{BB962C8B-B14F-4D97-AF65-F5344CB8AC3E}">
        <p14:creationId xmlns:p14="http://schemas.microsoft.com/office/powerpoint/2010/main" val="3264595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D56AF31-8EC6-4A37-BA3A-1F65BEF15A84}" type="slidenum">
              <a:rPr lang="tr-TR" smtClean="0"/>
              <a:t>26</a:t>
            </a:fld>
            <a:endParaRPr lang="tr-TR"/>
          </a:p>
        </p:txBody>
      </p:sp>
    </p:spTree>
    <p:extLst>
      <p:ext uri="{BB962C8B-B14F-4D97-AF65-F5344CB8AC3E}">
        <p14:creationId xmlns:p14="http://schemas.microsoft.com/office/powerpoint/2010/main" val="825177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D56AF31-8EC6-4A37-BA3A-1F65BEF15A84}" type="slidenum">
              <a:rPr lang="tr-TR" smtClean="0"/>
              <a:t>28</a:t>
            </a:fld>
            <a:endParaRPr lang="tr-TR"/>
          </a:p>
        </p:txBody>
      </p:sp>
    </p:spTree>
    <p:extLst>
      <p:ext uri="{BB962C8B-B14F-4D97-AF65-F5344CB8AC3E}">
        <p14:creationId xmlns:p14="http://schemas.microsoft.com/office/powerpoint/2010/main" val="1521301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u="none" strike="noStrike" kern="1200" baseline="0" dirty="0">
                <a:solidFill>
                  <a:schemeClr val="tx1"/>
                </a:solidFill>
                <a:latin typeface="+mn-lt"/>
                <a:ea typeface="+mn-ea"/>
                <a:cs typeface="+mn-cs"/>
              </a:rPr>
              <a:t>MSIL her ne kadar Java'nın bytecode'una benziyor ise de her ikisi aynı değildir. </a:t>
            </a:r>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33</a:t>
            </a:fld>
            <a:endParaRPr lang="tr-TR"/>
          </a:p>
        </p:txBody>
      </p:sp>
    </p:spTree>
    <p:extLst>
      <p:ext uri="{BB962C8B-B14F-4D97-AF65-F5344CB8AC3E}">
        <p14:creationId xmlns:p14="http://schemas.microsoft.com/office/powerpoint/2010/main" val="2443489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34</a:t>
            </a:fld>
            <a:endParaRPr lang="tr-TR"/>
          </a:p>
        </p:txBody>
      </p:sp>
    </p:spTree>
    <p:extLst>
      <p:ext uri="{BB962C8B-B14F-4D97-AF65-F5344CB8AC3E}">
        <p14:creationId xmlns:p14="http://schemas.microsoft.com/office/powerpoint/2010/main" val="1883516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Yapısal programlama öncesinde büyük programları yazmak zordu, çünkü program mantığı </a:t>
            </a:r>
          </a:p>
        </p:txBody>
      </p:sp>
      <p:sp>
        <p:nvSpPr>
          <p:cNvPr id="4" name="Slide Number Placeholder 3"/>
          <p:cNvSpPr>
            <a:spLocks noGrp="1"/>
          </p:cNvSpPr>
          <p:nvPr>
            <p:ph type="sldNum" sz="quarter" idx="10"/>
          </p:nvPr>
        </p:nvSpPr>
        <p:spPr/>
        <p:txBody>
          <a:bodyPr/>
          <a:lstStyle/>
          <a:p>
            <a:fld id="{C01F3160-DD86-404F-A4B0-D97B4DEDC64D}" type="slidenum">
              <a:rPr lang="tr-TR" smtClean="0"/>
              <a:t>2</a:t>
            </a:fld>
            <a:endParaRPr lang="tr-TR"/>
          </a:p>
        </p:txBody>
      </p:sp>
    </p:spTree>
    <p:extLst>
      <p:ext uri="{BB962C8B-B14F-4D97-AF65-F5344CB8AC3E}">
        <p14:creationId xmlns:p14="http://schemas.microsoft.com/office/powerpoint/2010/main" val="3708485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u="none" strike="noStrike" kern="1200" baseline="0" dirty="0">
                <a:solidFill>
                  <a:schemeClr val="tx1"/>
                </a:solidFill>
                <a:latin typeface="+mn-lt"/>
                <a:ea typeface="+mn-ea"/>
                <a:cs typeface="+mn-cs"/>
              </a:rPr>
              <a:t>Genel olarak, bir C# programı yazdığınızda </a:t>
            </a:r>
            <a:r>
              <a:rPr lang="tr-TR" sz="1200" b="0" i="1" u="none" strike="noStrike" kern="1200" baseline="0" dirty="0">
                <a:solidFill>
                  <a:schemeClr val="tx1"/>
                </a:solidFill>
                <a:latin typeface="+mn-lt"/>
                <a:ea typeface="+mn-ea"/>
                <a:cs typeface="+mn-cs"/>
              </a:rPr>
              <a:t>kontrol altına alınan kod </a:t>
            </a:r>
            <a:r>
              <a:rPr lang="tr-TR" sz="1200" b="0" i="0" u="none" strike="noStrike" kern="1200" baseline="0" dirty="0">
                <a:solidFill>
                  <a:schemeClr val="tx1"/>
                </a:solidFill>
                <a:latin typeface="+mn-lt"/>
                <a:ea typeface="+mn-ea"/>
                <a:cs typeface="+mn-cs"/>
              </a:rPr>
              <a:t>(</a:t>
            </a:r>
            <a:r>
              <a:rPr lang="tr-TR" sz="1200" b="0" i="1" u="none" strike="noStrike" kern="1200" baseline="0" dirty="0">
                <a:solidFill>
                  <a:schemeClr val="tx1"/>
                </a:solidFill>
                <a:latin typeface="+mn-lt"/>
                <a:ea typeface="+mn-ea"/>
                <a:cs typeface="+mn-cs"/>
              </a:rPr>
              <a:t>managed code</a:t>
            </a:r>
            <a:r>
              <a:rPr lang="tr-TR" sz="1200" b="0" i="0" u="none" strike="noStrike" kern="1200" baseline="0" dirty="0">
                <a:solidFill>
                  <a:schemeClr val="tx1"/>
                </a:solidFill>
                <a:latin typeface="+mn-lt"/>
                <a:ea typeface="+mn-ea"/>
                <a:cs typeface="+mn-cs"/>
              </a:rPr>
              <a:t>) denilen bir kod geliĢtirirsiniz. Kontrol altına alınan kod, Common Language Runtime'ın kontrolünde az önce anlatılan Ģekilde çalıĢtırılır. Kontrol altına alınan kod CLR‟in kontrolünde çalıĢtığı için, belirli kısıtlamalara tabidir - bunun yanında, bazı avantajlar da elde eder. Kısıtlamalar kolaylıkla tarif edilir ve karĢılanır: Derleyici, CLR‟a yönelik bir MSIL dosyası üretmelidir (C# bunu gerçekleĢtirir) ve .NET Framework kütüphanelerini kullanmalıdır (C# bunu da gerçekleĢtirir). Kontrol altına alınan kodun avantajları pek çoktur. Modern bellek yönetimi, dilleri karıĢtırma becerisi, daha sıkı güvenlik, sürüm kontrol desteği ve etkileĢecek yazılım bileĢenleri için net bir yöntem, bu avantajlar arasında yer alır. </a:t>
            </a:r>
          </a:p>
          <a:p>
            <a:r>
              <a:rPr lang="tr-TR" sz="1200" b="0" i="0" u="none" strike="noStrike" kern="1200" baseline="0" dirty="0">
                <a:solidFill>
                  <a:schemeClr val="tx1"/>
                </a:solidFill>
                <a:latin typeface="+mn-lt"/>
                <a:ea typeface="+mn-ea"/>
                <a:cs typeface="+mn-cs"/>
              </a:rPr>
              <a:t>Kontrol altına alınan kodun tam tersi ise </a:t>
            </a:r>
            <a:r>
              <a:rPr lang="tr-TR" sz="1200" b="0" i="1" u="none" strike="noStrike" kern="1200" baseline="0" dirty="0">
                <a:solidFill>
                  <a:schemeClr val="tx1"/>
                </a:solidFill>
                <a:latin typeface="+mn-lt"/>
                <a:ea typeface="+mn-ea"/>
                <a:cs typeface="+mn-cs"/>
              </a:rPr>
              <a:t>kontrol altına alınmayan koddur </a:t>
            </a:r>
            <a:r>
              <a:rPr lang="tr-TR" sz="1200" b="0" i="0" u="none" strike="noStrike" kern="1200" baseline="0" dirty="0">
                <a:solidFill>
                  <a:schemeClr val="tx1"/>
                </a:solidFill>
                <a:latin typeface="+mn-lt"/>
                <a:ea typeface="+mn-ea"/>
                <a:cs typeface="+mn-cs"/>
              </a:rPr>
              <a:t>(</a:t>
            </a:r>
            <a:r>
              <a:rPr lang="tr-TR" sz="1200" b="0" i="1" u="none" strike="noStrike" kern="1200" baseline="0" dirty="0">
                <a:solidFill>
                  <a:schemeClr val="tx1"/>
                </a:solidFill>
                <a:latin typeface="+mn-lt"/>
                <a:ea typeface="+mn-ea"/>
                <a:cs typeface="+mn-cs"/>
              </a:rPr>
              <a:t>unmanaged code</a:t>
            </a:r>
            <a:r>
              <a:rPr lang="tr-TR" sz="1200" b="0" i="0" u="none" strike="noStrike" kern="1200" baseline="0" dirty="0">
                <a:solidFill>
                  <a:schemeClr val="tx1"/>
                </a:solidFill>
                <a:latin typeface="+mn-lt"/>
                <a:ea typeface="+mn-ea"/>
                <a:cs typeface="+mn-cs"/>
              </a:rPr>
              <a:t>). Kontrol altına alınmayan kod, Common Language Runtime allında çalıĢmaz. Yani, .NET Framework‟ün geliĢtirilmesi öncesinde yer alan Windows programlarının tümü kontrol altına alınmayan kod kullanırlar. Kontrol allına alınan ve alınmayan kodların bir arada çalıĢması mümkündür; böylece C#‟ın kontrol altına alınabilir kod ürettiği gerçeği, C#‟ın önceden mevcut programlarla birlikte çalıĢabilme becerisini kısıtlamaz. </a:t>
            </a:r>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36</a:t>
            </a:fld>
            <a:endParaRPr lang="tr-TR"/>
          </a:p>
        </p:txBody>
      </p:sp>
    </p:spTree>
    <p:extLst>
      <p:ext uri="{BB962C8B-B14F-4D97-AF65-F5344CB8AC3E}">
        <p14:creationId xmlns:p14="http://schemas.microsoft.com/office/powerpoint/2010/main" val="742583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Klasik</a:t>
            </a:r>
            <a:r>
              <a:rPr lang="tr-TR" baseline="0" dirty="0"/>
              <a:t> bir derleyicinin nasıl çalıştığına bakalım. Programcı olarak işimiz tabiki program yazmak. Bu programları yüksek seviyeli diller üzerinde yapıyoruz. Fakat bliyoruzki tüm kodları çalıştıracak olan mib (işlemci) bu kodları anlamıyor. Tek bildiği bir dil var oda makine dili. Programcı olarak öncelikle programlarımızı makine dilinin anlayacağı dile çevirmemiz gerekir. Bunun için derleyici kullanılır. Derleyicinin görevi kodu makine diline çevirir. Burada dikkat etmemiz gereken husus derleyicinin windows için çalıştırılabilir bir dosya üretmesidir. Yani bu derleyici linux için bir derleyici dosyası üretemez. Genelde her bir platformun kendine has bir derleyicisi bulunur. Ve kendine has çalıştırılabilir bir dosyası bulunur. Windowsun çalıştırılabilir dosya uzantısı exe dir. Linux un genelde uzantısı olmaz ve içerikleri farklıdır. Nasıl farklı olur? Makine kodu aynı olmasına rağmen dosyadaki yerleri farklı olabilir. Tasarımı farklı olabilir. Deneme exe yi ubuntuda çalıştıramazsınız. Eğer ki programınızı ubuntuda çalıştırmak istiyorsak ubuntunun derleyicisi ile derleyip o işletim sistemine uygun bir çalıştırılabilr bir dosya üretmemiz gerekir. </a:t>
            </a:r>
          </a:p>
          <a:p>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37</a:t>
            </a:fld>
            <a:endParaRPr lang="tr-TR"/>
          </a:p>
        </p:txBody>
      </p:sp>
    </p:spTree>
    <p:extLst>
      <p:ext uri="{BB962C8B-B14F-4D97-AF65-F5344CB8AC3E}">
        <p14:creationId xmlns:p14="http://schemas.microsoft.com/office/powerpoint/2010/main" val="4044870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Örneğin kodumuzu ubuntuda çalıştırmak istiyorsak öncelikle kodumuzu ubuntuda derleyip ubuntu için</a:t>
            </a:r>
            <a:r>
              <a:rPr lang="tr-TR" baseline="0" dirty="0"/>
              <a:t> çalıştırılabilir bir dosya oluşturmamız gerekir. Basit bir kod için program hepsinde sorunsuz çalışabilir. Fakat bu basit programlar için geçerli. Örneğin program işletim sisteminin özelliklerini kullansaydı. Bir windows pencere oluştursaydı. Ubuntuda pencere rutini ile windowsun pencere oluşturma rutini farklı olacağı için program ubuntuda derlenirken hata verecekti. Bunu çözmek için....</a:t>
            </a:r>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38</a:t>
            </a:fld>
            <a:endParaRPr lang="tr-TR"/>
          </a:p>
        </p:txBody>
      </p:sp>
    </p:spTree>
    <p:extLst>
      <p:ext uri="{BB962C8B-B14F-4D97-AF65-F5344CB8AC3E}">
        <p14:creationId xmlns:p14="http://schemas.microsoft.com/office/powerpoint/2010/main" val="2207305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Java programlama dili sanal makine  mekanizmasını kullandı. Bu sistemde</a:t>
            </a:r>
            <a:r>
              <a:rPr lang="tr-TR" baseline="0" dirty="0"/>
              <a:t> derlenen kodlar makine dili yerine byte code denen bir kod sistemine çevrildi. Makine kodu mib anlayabileceği bir kod iken java ile derlenen byte code sadeve java sanal makinenin anlayabileceği bir koddur. Tabiki işletim sisteminin byte code ile hiç bir bağı yoktur. Ve kodu çalıştıramaz. Bu kodu çalıştırabilmek için devreye sanal makine devreye giriyor. Ve bayt kodunu alıp makine koduna çeviriyor. Tabi çalıştırıldığı işletim sisteminde bunu yapıyor.</a:t>
            </a:r>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39</a:t>
            </a:fld>
            <a:endParaRPr lang="tr-TR"/>
          </a:p>
        </p:txBody>
      </p:sp>
    </p:spTree>
    <p:extLst>
      <p:ext uri="{BB962C8B-B14F-4D97-AF65-F5344CB8AC3E}">
        <p14:creationId xmlns:p14="http://schemas.microsoft.com/office/powerpoint/2010/main" val="547473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Eğer bunu</a:t>
            </a:r>
            <a:r>
              <a:rPr lang="tr-TR" baseline="0" dirty="0"/>
              <a:t> ubuntuda yapıyorsanız ubuntudaki sanal makine devreye giriyor. Eğer windowsta çalıştırıyorsanız windows sanal makine devreye giriyor. Bu sayede siz kodunuzu bir kere yazıyorsunuz ve heryerde çalıştırabiliyorsunuz. En önemli şey bytkodunu çaliştırmak istediğiniz işletim sisteminde java sanal makinenin olması gerekiyor. Eğer yoksa çalıştıramazsınız. Web sitelerine girdiğinizde java eksik der. Aslında java sanal makine kurmamızı istiyor. Çünkü işletim sistemimiz web sayfasında yazılan kodları anlamıyor. Anlayacak olan şeyde java sanal makine. Bu programı yüklediğimiz zaman baytkodu otomatik olarak anlıyor ve makine diline çeviriyor. Java 90 lı yılların en popüler dilidir. Özellikle sonlarında büyük artış yaptı. Bu da windows için büyük bir sorunddu. Çünkü windows işletim sistemi sattığı için her kodun kendi işletim sisteminde yazılmasını istiyordu. Fakat java her işletim sisteminde çalışan programlar yazıyordu. Buna karşılı microsoft .net ortamını geliştirdi.</a:t>
            </a:r>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40</a:t>
            </a:fld>
            <a:endParaRPr lang="tr-TR"/>
          </a:p>
        </p:txBody>
      </p:sp>
    </p:spTree>
    <p:extLst>
      <p:ext uri="{BB962C8B-B14F-4D97-AF65-F5344CB8AC3E}">
        <p14:creationId xmlns:p14="http://schemas.microsoft.com/office/powerpoint/2010/main" val="967649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baseline="0" dirty="0"/>
              <a:t> Net ortamında birden fazla programlama dili kullanabiliyoruz. Aynen java da olduğu gibi burada yazılan kodlar bir derleyiciden geçirilerek bir ara bir koda çevriliyor. Adı da common intermediate language. (Ortak ara dil). Javada hatırlarsanız kodu derlediğimizde bir class dosyası oluşturuluyordu. Buradada kodu derlediğimizde windowsta çalıştırılabilir bir dosya oluşturuyoruz. Bu dosyayı sadece .net anlar. Windows anlayamaz. Bu dosyaya çift tıkladığımız zaman program otomatik olarak .net i arayacaktır.  . Neti bulduğu zaman CLR çalıştırılacaktır. Bu rutin deneme.exe içersindeki kodları makine diline çevirir. Nasıl javada sanal makine varsa buradada clr devreye giriyor.</a:t>
            </a:r>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41</a:t>
            </a:fld>
            <a:endParaRPr lang="tr-TR"/>
          </a:p>
        </p:txBody>
      </p:sp>
    </p:spTree>
    <p:extLst>
      <p:ext uri="{BB962C8B-B14F-4D97-AF65-F5344CB8AC3E}">
        <p14:creationId xmlns:p14="http://schemas.microsoft.com/office/powerpoint/2010/main" val="2429730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Yazdığımız kod derleyiciden geçince</a:t>
            </a:r>
            <a:r>
              <a:rPr lang="tr-TR" baseline="0" dirty="0"/>
              <a:t> ara dile çevrilen bir dosya oluşturuyoruz. Bu dosya çalıştırıldığında clr ile makine diline çevrilip program çalışır. Aslında .net java örnek alarak geliştirilmiştir. Bu yapının hepsine cl infrastructure adı veriliyor. </a:t>
            </a:r>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42</a:t>
            </a:fld>
            <a:endParaRPr lang="tr-TR"/>
          </a:p>
        </p:txBody>
      </p:sp>
    </p:spTree>
    <p:extLst>
      <p:ext uri="{BB962C8B-B14F-4D97-AF65-F5344CB8AC3E}">
        <p14:creationId xmlns:p14="http://schemas.microsoft.com/office/powerpoint/2010/main" val="1492364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.net ortamını bir örnek</a:t>
            </a:r>
            <a:r>
              <a:rPr lang="tr-TR" baseline="0" dirty="0"/>
              <a:t> verelim. Elimizde .net ile oluşturulmuş bir deneme dosyamız olsun. Bu dosya içerisinde managed kod var. Bu kodu çift tıklayarak farklı işletim sistemlerinde çalıştırmak istersek programın yapacağı ilk şey işletim sisteminde .net olup olmadığına bakmak olacaktır. Ve varsa CLR çalıştırılacak ve kod makine diline çevrilip dosya çalıştırılacaktır. Bunun güzel tarafı xp için yazılan kodları 8 içinde çalıştırabilmenizdir.  .net in güzel tarafı işletim sistemine bağımli değildir. </a:t>
            </a:r>
            <a:r>
              <a:rPr lang="tr-TR" b="1" baseline="0" dirty="0"/>
              <a:t>Burada deneme exe çalıştırıldığında .neti kendisi çağırıyor. Javada böyle değildi. Javanın class dosyasını sanal makinenin kendisi çağırıyordu. </a:t>
            </a:r>
            <a:endParaRPr lang="tr-TR" b="1" dirty="0"/>
          </a:p>
        </p:txBody>
      </p:sp>
      <p:sp>
        <p:nvSpPr>
          <p:cNvPr id="4" name="Slide Number Placeholder 3"/>
          <p:cNvSpPr>
            <a:spLocks noGrp="1"/>
          </p:cNvSpPr>
          <p:nvPr>
            <p:ph type="sldNum" sz="quarter" idx="10"/>
          </p:nvPr>
        </p:nvSpPr>
        <p:spPr/>
        <p:txBody>
          <a:bodyPr/>
          <a:lstStyle/>
          <a:p>
            <a:fld id="{C01F3160-DD86-404F-A4B0-D97B4DEDC64D}" type="slidenum">
              <a:rPr lang="tr-TR" smtClean="0"/>
              <a:t>43</a:t>
            </a:fld>
            <a:endParaRPr lang="tr-TR"/>
          </a:p>
        </p:txBody>
      </p:sp>
    </p:spTree>
    <p:extLst>
      <p:ext uri="{BB962C8B-B14F-4D97-AF65-F5344CB8AC3E}">
        <p14:creationId xmlns:p14="http://schemas.microsoft.com/office/powerpoint/2010/main" val="606397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baseline="0" dirty="0"/>
              <a:t>Eğer .net yoksa bu şekilde hata alacak. Eğer .net yoksa kurmamız gerekecek. Tabi bu windows için gerekli . Windows resmi olarak kendisi için .net üretiyor. Fakat linux için mno ile .net kodları üretebiliriz.</a:t>
            </a:r>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44</a:t>
            </a:fld>
            <a:endParaRPr lang="tr-TR"/>
          </a:p>
        </p:txBody>
      </p:sp>
    </p:spTree>
    <p:extLst>
      <p:ext uri="{BB962C8B-B14F-4D97-AF65-F5344CB8AC3E}">
        <p14:creationId xmlns:p14="http://schemas.microsoft.com/office/powerpoint/2010/main" val="3937719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Tüm datayı açmayıp yetki çerçevesinde data transferi. Araya girme işlemlerini tespit edip güvenli hale getirebiliriz.</a:t>
            </a:r>
          </a:p>
        </p:txBody>
      </p:sp>
      <p:sp>
        <p:nvSpPr>
          <p:cNvPr id="4" name="Slide Number Placeholder 3"/>
          <p:cNvSpPr>
            <a:spLocks noGrp="1"/>
          </p:cNvSpPr>
          <p:nvPr>
            <p:ph type="sldNum" sz="quarter" idx="5"/>
          </p:nvPr>
        </p:nvSpPr>
        <p:spPr/>
        <p:txBody>
          <a:bodyPr/>
          <a:lstStyle/>
          <a:p>
            <a:fld id="{AD56AF31-8EC6-4A37-BA3A-1F65BEF15A84}" type="slidenum">
              <a:rPr lang="tr-TR" smtClean="0"/>
              <a:t>45</a:t>
            </a:fld>
            <a:endParaRPr lang="tr-TR"/>
          </a:p>
        </p:txBody>
      </p:sp>
    </p:spTree>
    <p:extLst>
      <p:ext uri="{BB962C8B-B14F-4D97-AF65-F5344CB8AC3E}">
        <p14:creationId xmlns:p14="http://schemas.microsoft.com/office/powerpoint/2010/main" val="142505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a:t>Daha önceki bazı diller, özellikle Pascal, kayda değer bir başarı elde etmiş olsa da, bugünkü programlamanın gidişatını belirleyen modeli kuran C olmuştur.</a:t>
            </a:r>
          </a:p>
          <a:p>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3</a:t>
            </a:fld>
            <a:endParaRPr lang="tr-TR"/>
          </a:p>
        </p:txBody>
      </p:sp>
    </p:spTree>
    <p:extLst>
      <p:ext uri="{BB962C8B-B14F-4D97-AF65-F5344CB8AC3E}">
        <p14:creationId xmlns:p14="http://schemas.microsoft.com/office/powerpoint/2010/main" val="3976719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D56AF31-8EC6-4A37-BA3A-1F65BEF15A84}" type="slidenum">
              <a:rPr lang="tr-TR" smtClean="0"/>
              <a:t>46</a:t>
            </a:fld>
            <a:endParaRPr lang="tr-TR"/>
          </a:p>
        </p:txBody>
      </p:sp>
    </p:spTree>
    <p:extLst>
      <p:ext uri="{BB962C8B-B14F-4D97-AF65-F5344CB8AC3E}">
        <p14:creationId xmlns:p14="http://schemas.microsoft.com/office/powerpoint/2010/main" val="3505306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b="0" i="0" u="none" strike="noStrike" kern="1200" baseline="0" dirty="0">
                <a:solidFill>
                  <a:schemeClr val="tx1"/>
                </a:solidFill>
                <a:latin typeface="+mn-lt"/>
                <a:ea typeface="+mn-ea"/>
                <a:cs typeface="+mn-cs"/>
              </a:rPr>
              <a:t>Sonuç olarak;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tr-TR" sz="1200" b="0" i="0" u="none" strike="noStrike" kern="1200" baseline="0" dirty="0">
                <a:solidFill>
                  <a:schemeClr val="tx1"/>
                </a:solidFill>
                <a:latin typeface="+mn-lt"/>
                <a:ea typeface="+mn-ea"/>
                <a:cs typeface="+mn-cs"/>
              </a:rPr>
              <a:t>C, 1980'lerin en yaygın olarak kullanılan yapısal programlama dili halini aldı.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tr-TR" dirty="0"/>
              <a:t>C‟nin kısa ve öz ama aynı zamanda kullanımı kolay söz dizimi</a:t>
            </a:r>
            <a:r>
              <a:rPr lang="tr-TR" baseline="0" dirty="0"/>
              <a:t> ile </a:t>
            </a:r>
            <a:r>
              <a:rPr lang="tr-TR" dirty="0"/>
              <a:t>kısa bir sürede birçok kişinin diğer dilleri bırakıp C‟ye dönmesiyle sonuçlandı.  </a:t>
            </a:r>
          </a:p>
          <a:p>
            <a:r>
              <a:rPr lang="tr-TR" sz="1200" b="0" i="0" u="none" strike="noStrike" kern="1200" baseline="0" dirty="0">
                <a:solidFill>
                  <a:schemeClr val="tx1"/>
                </a:solidFill>
                <a:latin typeface="+mn-lt"/>
                <a:ea typeface="+mn-ea"/>
                <a:cs typeface="+mn-cs"/>
              </a:rPr>
              <a:t> </a:t>
            </a:r>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4</a:t>
            </a:fld>
            <a:endParaRPr lang="tr-TR"/>
          </a:p>
        </p:txBody>
      </p:sp>
    </p:spTree>
    <p:extLst>
      <p:ext uri="{BB962C8B-B14F-4D97-AF65-F5344CB8AC3E}">
        <p14:creationId xmlns:p14="http://schemas.microsoft.com/office/powerpoint/2010/main" val="2514742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u="none" strike="noStrike" kern="1200" baseline="0" dirty="0">
                <a:solidFill>
                  <a:schemeClr val="tx1"/>
                </a:solidFill>
                <a:latin typeface="+mn-lt"/>
                <a:ea typeface="+mn-ea"/>
                <a:cs typeface="+mn-cs"/>
              </a:rPr>
              <a:t>1970'lerin sonlarına doğru birçok projenin boyutu, yapısal programlama yöntembilimlerinin ve C dilinin başa çıkabileceği sınırlara ya yaklaşmıştı ya da ulaşmıştı. </a:t>
            </a:r>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6</a:t>
            </a:fld>
            <a:endParaRPr lang="tr-TR"/>
          </a:p>
        </p:txBody>
      </p:sp>
    </p:spTree>
    <p:extLst>
      <p:ext uri="{BB962C8B-B14F-4D97-AF65-F5344CB8AC3E}">
        <p14:creationId xmlns:p14="http://schemas.microsoft.com/office/powerpoint/2010/main" val="2057886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tr-TR" dirty="0"/>
              <a:t>Stroustrup'un C üzerine yaptığı değişikliklerin pek çoğu, nesne yönelimli programlamayı desteklemek amacıyla tasarlanmıştı. Yeni dili C temeli üzerine inşa ederek Stroustrup, nesne yönelimli programlamaya </a:t>
            </a:r>
            <a:r>
              <a:rPr lang="tr-TR" b="1" dirty="0"/>
              <a:t>yumuşak bir geçiş</a:t>
            </a:r>
            <a:r>
              <a:rPr lang="tr-TR" dirty="0"/>
              <a:t> sağlamıştır. </a:t>
            </a:r>
          </a:p>
          <a:p>
            <a:pPr marL="171450" indent="-171450">
              <a:buFont typeface="Arial" panose="020B0604020202020204" pitchFamily="34" charset="0"/>
              <a:buChar char="•"/>
            </a:pPr>
            <a:r>
              <a:rPr lang="tr-TR" dirty="0"/>
              <a:t>Bir C programcısının nesne yönelimli yöntembilimin avantajlarından yararlanmadan önce, bütünüyle </a:t>
            </a:r>
            <a:r>
              <a:rPr lang="tr-TR" b="1" dirty="0"/>
              <a:t>yeni bir dil öğrenmek zorunda kalmak yerine, sadece bir-iki yeni özellik öğrenmesi gerekecekti.</a:t>
            </a:r>
            <a:r>
              <a:rPr lang="tr-TR" dirty="0"/>
              <a:t> </a:t>
            </a:r>
          </a:p>
          <a:p>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7</a:t>
            </a:fld>
            <a:endParaRPr lang="tr-TR"/>
          </a:p>
        </p:txBody>
      </p:sp>
    </p:spTree>
    <p:extLst>
      <p:ext uri="{BB962C8B-B14F-4D97-AF65-F5344CB8AC3E}">
        <p14:creationId xmlns:p14="http://schemas.microsoft.com/office/powerpoint/2010/main" val="2029584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8</a:t>
            </a:fld>
            <a:endParaRPr lang="tr-TR"/>
          </a:p>
        </p:txBody>
      </p:sp>
    </p:spTree>
    <p:extLst>
      <p:ext uri="{BB962C8B-B14F-4D97-AF65-F5344CB8AC3E}">
        <p14:creationId xmlns:p14="http://schemas.microsoft.com/office/powerpoint/2010/main" val="1729477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a:t>Birçok farklı tipte CPU‟nun ve işletim sisteminin birleştirildiği internet'in çıkışıyla birlikte, eski taşınabilirlik problemi de yeniden gündeme geldi. Taşınabilirlik problemini çözmek için yeni bir dile ihtiyaç vardı. İşte bu yeni dil Java'ydı.</a:t>
            </a:r>
          </a:p>
          <a:p>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9</a:t>
            </a:fld>
            <a:endParaRPr lang="tr-TR"/>
          </a:p>
        </p:txBody>
      </p:sp>
    </p:spTree>
    <p:extLst>
      <p:ext uri="{BB962C8B-B14F-4D97-AF65-F5344CB8AC3E}">
        <p14:creationId xmlns:p14="http://schemas.microsoft.com/office/powerpoint/2010/main" val="2282358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tr-TR" sz="1200" b="0" i="0" u="none" strike="noStrike" kern="1200" baseline="0" dirty="0">
                <a:solidFill>
                  <a:schemeClr val="tx1"/>
                </a:solidFill>
                <a:latin typeface="+mn-lt"/>
                <a:ea typeface="+mn-ea"/>
                <a:cs typeface="+mn-cs"/>
              </a:rPr>
              <a:t>Java‟nın "bytecode" kullanımı hem C‟ye hem de C++‟a göre kökten farklılık gösteriyordu. </a:t>
            </a:r>
          </a:p>
          <a:p>
            <a:pPr marL="171450" indent="-171450">
              <a:buFont typeface="Arial" panose="020B0604020202020204" pitchFamily="34" charset="0"/>
              <a:buChar char="•"/>
            </a:pPr>
            <a:r>
              <a:rPr lang="tr-TR" sz="1200" b="0" i="0" u="none" strike="noStrike" kern="1200" baseline="0" dirty="0">
                <a:solidFill>
                  <a:schemeClr val="tx1"/>
                </a:solidFill>
                <a:latin typeface="+mn-lt"/>
                <a:ea typeface="+mn-ea"/>
                <a:cs typeface="+mn-cs"/>
              </a:rPr>
              <a:t>C ve C++ derlendiğinde hemen hemen her zaman çalıştırılabilir makine kodu elde ediliyordu. Makine kodu ise belirli bir CPU ve işletim sistemine sıkı sıkıya bağlıdır. Yani, bir C/C++ programını farklı bir sistemde çalıştırmak istemişseniz, programın yeniden derlenmesi ve bu ortam için spesifik olarak makine kodunun üretilmesi gerekecekti.</a:t>
            </a:r>
          </a:p>
          <a:p>
            <a:pPr marL="171450" indent="-171450">
              <a:buFont typeface="Arial" panose="020B0604020202020204" pitchFamily="34" charset="0"/>
              <a:buChar char="•"/>
            </a:pPr>
            <a:r>
              <a:rPr lang="tr-TR" sz="1200" b="0" i="0" u="none" strike="noStrike" kern="1200" baseline="0" dirty="0">
                <a:solidFill>
                  <a:schemeClr val="tx1"/>
                </a:solidFill>
                <a:latin typeface="+mn-lt"/>
                <a:ea typeface="+mn-ea"/>
                <a:cs typeface="+mn-cs"/>
              </a:rPr>
              <a:t> Bu nedenle, çok çeşitli ortamlarda çalışacak bir C/C++ programı geliştirmek için programın birkaç farklı çalıştırılabilir versiyonuna ihtiyaç vardı. Bu pratik olmadığı gibi aynı zamanda maliyetliydi de. </a:t>
            </a:r>
          </a:p>
          <a:p>
            <a:pPr marL="171450" indent="-171450">
              <a:buFont typeface="Arial" panose="020B0604020202020204" pitchFamily="34" charset="0"/>
              <a:buChar char="•"/>
            </a:pPr>
            <a:r>
              <a:rPr lang="tr-TR" sz="1200" b="0" i="0" u="none" strike="noStrike" kern="1200" baseline="0" dirty="0">
                <a:solidFill>
                  <a:schemeClr val="tx1"/>
                </a:solidFill>
                <a:latin typeface="+mn-lt"/>
                <a:ea typeface="+mn-ea"/>
                <a:cs typeface="+mn-cs"/>
              </a:rPr>
              <a:t>Java'nın ara dil kullanımı zarif ve maliyet açısından hesaplı bir çözümdü. Aynca bu, C#‟ın kendi amaçları doğrultusunda adapte edeceği bir çözümdü. </a:t>
            </a:r>
            <a:endParaRPr lang="tr-TR" dirty="0"/>
          </a:p>
        </p:txBody>
      </p:sp>
      <p:sp>
        <p:nvSpPr>
          <p:cNvPr id="4" name="Slide Number Placeholder 3"/>
          <p:cNvSpPr>
            <a:spLocks noGrp="1"/>
          </p:cNvSpPr>
          <p:nvPr>
            <p:ph type="sldNum" sz="quarter" idx="10"/>
          </p:nvPr>
        </p:nvSpPr>
        <p:spPr/>
        <p:txBody>
          <a:bodyPr/>
          <a:lstStyle/>
          <a:p>
            <a:fld id="{C01F3160-DD86-404F-A4B0-D97B4DEDC64D}" type="slidenum">
              <a:rPr lang="tr-TR" smtClean="0"/>
              <a:t>10</a:t>
            </a:fld>
            <a:endParaRPr lang="tr-TR"/>
          </a:p>
        </p:txBody>
      </p:sp>
    </p:spTree>
    <p:extLst>
      <p:ext uri="{BB962C8B-B14F-4D97-AF65-F5344CB8AC3E}">
        <p14:creationId xmlns:p14="http://schemas.microsoft.com/office/powerpoint/2010/main" val="3454995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2475C57-CDF0-43D5-80F0-EB67AB780F31}" type="datetimeFigureOut">
              <a:rPr lang="tr-TR" smtClean="0"/>
              <a:t>5.10.2020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FF9B340-629E-4516-B59D-DAD849A7C294}"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89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75C57-CDF0-43D5-80F0-EB67AB780F31}" type="datetimeFigureOut">
              <a:rPr lang="tr-TR" smtClean="0"/>
              <a:t>5.10.2020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FF9B340-629E-4516-B59D-DAD849A7C294}" type="slidenum">
              <a:rPr lang="tr-TR" smtClean="0"/>
              <a:t>‹#›</a:t>
            </a:fld>
            <a:endParaRPr lang="tr-TR"/>
          </a:p>
        </p:txBody>
      </p:sp>
    </p:spTree>
    <p:extLst>
      <p:ext uri="{BB962C8B-B14F-4D97-AF65-F5344CB8AC3E}">
        <p14:creationId xmlns:p14="http://schemas.microsoft.com/office/powerpoint/2010/main" val="123702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75C57-CDF0-43D5-80F0-EB67AB780F31}" type="datetimeFigureOut">
              <a:rPr lang="tr-TR" smtClean="0"/>
              <a:t>5.10.2020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FF9B340-629E-4516-B59D-DAD849A7C294}" type="slidenum">
              <a:rPr lang="tr-TR" smtClean="0"/>
              <a:t>‹#›</a:t>
            </a:fld>
            <a:endParaRPr lang="tr-T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87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75C57-CDF0-43D5-80F0-EB67AB780F31}" type="datetimeFigureOut">
              <a:rPr lang="tr-TR" smtClean="0"/>
              <a:t>5.10.2020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FF9B340-629E-4516-B59D-DAD849A7C294}" type="slidenum">
              <a:rPr lang="tr-TR" smtClean="0"/>
              <a:t>‹#›</a:t>
            </a:fld>
            <a:endParaRPr lang="tr-TR"/>
          </a:p>
        </p:txBody>
      </p:sp>
    </p:spTree>
    <p:extLst>
      <p:ext uri="{BB962C8B-B14F-4D97-AF65-F5344CB8AC3E}">
        <p14:creationId xmlns:p14="http://schemas.microsoft.com/office/powerpoint/2010/main" val="205562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475C57-CDF0-43D5-80F0-EB67AB780F31}" type="datetimeFigureOut">
              <a:rPr lang="tr-TR" smtClean="0"/>
              <a:t>5.10.2020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FF9B340-629E-4516-B59D-DAD849A7C294}"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521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475C57-CDF0-43D5-80F0-EB67AB780F31}" type="datetimeFigureOut">
              <a:rPr lang="tr-TR" smtClean="0"/>
              <a:t>5.10.2020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FF9B340-629E-4516-B59D-DAD849A7C294}" type="slidenum">
              <a:rPr lang="tr-TR" smtClean="0"/>
              <a:t>‹#›</a:t>
            </a:fld>
            <a:endParaRPr lang="tr-TR"/>
          </a:p>
        </p:txBody>
      </p:sp>
    </p:spTree>
    <p:extLst>
      <p:ext uri="{BB962C8B-B14F-4D97-AF65-F5344CB8AC3E}">
        <p14:creationId xmlns:p14="http://schemas.microsoft.com/office/powerpoint/2010/main" val="376074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475C57-CDF0-43D5-80F0-EB67AB780F31}" type="datetimeFigureOut">
              <a:rPr lang="tr-TR" smtClean="0"/>
              <a:t>5.10.2020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FF9B340-629E-4516-B59D-DAD849A7C294}" type="slidenum">
              <a:rPr lang="tr-TR" smtClean="0"/>
              <a:t>‹#›</a:t>
            </a:fld>
            <a:endParaRPr lang="tr-TR"/>
          </a:p>
        </p:txBody>
      </p:sp>
    </p:spTree>
    <p:extLst>
      <p:ext uri="{BB962C8B-B14F-4D97-AF65-F5344CB8AC3E}">
        <p14:creationId xmlns:p14="http://schemas.microsoft.com/office/powerpoint/2010/main" val="2462314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475C57-CDF0-43D5-80F0-EB67AB780F31}" type="datetimeFigureOut">
              <a:rPr lang="tr-TR" smtClean="0"/>
              <a:t>5.10.2020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FF9B340-629E-4516-B59D-DAD849A7C294}" type="slidenum">
              <a:rPr lang="tr-TR" smtClean="0"/>
              <a:t>‹#›</a:t>
            </a:fld>
            <a:endParaRPr lang="tr-TR"/>
          </a:p>
        </p:txBody>
      </p:sp>
    </p:spTree>
    <p:extLst>
      <p:ext uri="{BB962C8B-B14F-4D97-AF65-F5344CB8AC3E}">
        <p14:creationId xmlns:p14="http://schemas.microsoft.com/office/powerpoint/2010/main" val="2381470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75C57-CDF0-43D5-80F0-EB67AB780F31}" type="datetimeFigureOut">
              <a:rPr lang="tr-TR" smtClean="0"/>
              <a:t>5.10.2020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FF9B340-629E-4516-B59D-DAD849A7C294}" type="slidenum">
              <a:rPr lang="tr-TR" smtClean="0"/>
              <a:t>‹#›</a:t>
            </a:fld>
            <a:endParaRPr lang="tr-TR"/>
          </a:p>
        </p:txBody>
      </p:sp>
    </p:spTree>
    <p:extLst>
      <p:ext uri="{BB962C8B-B14F-4D97-AF65-F5344CB8AC3E}">
        <p14:creationId xmlns:p14="http://schemas.microsoft.com/office/powerpoint/2010/main" val="1090772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475C57-CDF0-43D5-80F0-EB67AB780F31}" type="datetimeFigureOut">
              <a:rPr lang="tr-TR" smtClean="0"/>
              <a:t>5.10.2020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FF9B340-629E-4516-B59D-DAD849A7C294}" type="slidenum">
              <a:rPr lang="tr-TR" smtClean="0"/>
              <a:t>‹#›</a:t>
            </a:fld>
            <a:endParaRPr lang="tr-TR"/>
          </a:p>
        </p:txBody>
      </p:sp>
    </p:spTree>
    <p:extLst>
      <p:ext uri="{BB962C8B-B14F-4D97-AF65-F5344CB8AC3E}">
        <p14:creationId xmlns:p14="http://schemas.microsoft.com/office/powerpoint/2010/main" val="752448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475C57-CDF0-43D5-80F0-EB67AB780F31}" type="datetimeFigureOut">
              <a:rPr lang="tr-TR" smtClean="0"/>
              <a:t>5.10.2020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FF9B340-629E-4516-B59D-DAD849A7C294}"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844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2475C57-CDF0-43D5-80F0-EB67AB780F31}" type="datetimeFigureOut">
              <a:rPr lang="tr-TR" smtClean="0"/>
              <a:t>5.10.2020</a:t>
            </a:fld>
            <a:endParaRPr lang="tr-T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tr-T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FF9B340-629E-4516-B59D-DAD849A7C294}" type="slidenum">
              <a:rPr lang="tr-TR" smtClean="0"/>
              <a:t>‹#›</a:t>
            </a:fld>
            <a:endParaRPr lang="tr-T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880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C#’ IN DOĞUŞU</a:t>
            </a:r>
          </a:p>
        </p:txBody>
      </p:sp>
      <p:sp>
        <p:nvSpPr>
          <p:cNvPr id="3" name="Subtitle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375001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JAVA</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tr-TR" sz="2400" dirty="0"/>
              <a:t>Java'nın en  önemli özelliği (ayrıca, hızla kabul görmesinin de nedeni), platformlar arasında taşınabilir kod geliştirme becerisi olmasıdır.</a:t>
            </a:r>
          </a:p>
          <a:p>
            <a:pPr algn="just">
              <a:buFont typeface="Wingdings" panose="05000000000000000000" pitchFamily="2" charset="2"/>
              <a:buChar char="§"/>
            </a:pPr>
            <a:r>
              <a:rPr lang="tr-TR" sz="2400" dirty="0"/>
              <a:t>Java, programın kaynak kodunu </a:t>
            </a:r>
            <a:r>
              <a:rPr lang="tr-TR" sz="2400" i="1" dirty="0"/>
              <a:t>bytecode </a:t>
            </a:r>
            <a:r>
              <a:rPr lang="tr-TR" sz="2400" dirty="0"/>
              <a:t>denilen bir ara dile dönüştürerek taşınabilirliği sağlıyordu.</a:t>
            </a:r>
          </a:p>
          <a:p>
            <a:pPr algn="just">
              <a:buFont typeface="Wingdings" panose="05000000000000000000" pitchFamily="2" charset="2"/>
              <a:buChar char="§"/>
            </a:pPr>
            <a:r>
              <a:rPr lang="tr-TR" sz="2400" dirty="0"/>
              <a:t>Bu “bytecode” daha sonra Java Sanal Makinesi (Java Virtual Machine - JVM) tarafından çalıştırılıyordu.</a:t>
            </a:r>
          </a:p>
          <a:p>
            <a:pPr algn="just">
              <a:buFont typeface="Wingdings" panose="05000000000000000000" pitchFamily="2" charset="2"/>
              <a:buChar char="§"/>
            </a:pPr>
            <a:r>
              <a:rPr lang="tr-TR" sz="2400" dirty="0"/>
              <a:t>Bu nedenle, bir Java kodu JVM‟in mevcut olduğu her ortamda çalıştırılabilecekti.</a:t>
            </a:r>
          </a:p>
        </p:txBody>
      </p:sp>
    </p:spTree>
    <p:extLst>
      <p:ext uri="{BB962C8B-B14F-4D97-AF65-F5344CB8AC3E}">
        <p14:creationId xmlns:p14="http://schemas.microsoft.com/office/powerpoint/2010/main" val="233654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java</a:t>
            </a:r>
          </a:p>
        </p:txBody>
      </p:sp>
      <p:sp>
        <p:nvSpPr>
          <p:cNvPr id="3" name="Content Placeholder 2"/>
          <p:cNvSpPr>
            <a:spLocks noGrp="1"/>
          </p:cNvSpPr>
          <p:nvPr>
            <p:ph idx="1"/>
          </p:nvPr>
        </p:nvSpPr>
        <p:spPr>
          <a:xfrm>
            <a:off x="1024128" y="2286000"/>
            <a:ext cx="9948671" cy="4023360"/>
          </a:xfrm>
        </p:spPr>
        <p:txBody>
          <a:bodyPr>
            <a:normAutofit/>
          </a:bodyPr>
          <a:lstStyle/>
          <a:p>
            <a:pPr algn="just">
              <a:buFont typeface="Wingdings" panose="05000000000000000000" pitchFamily="2" charset="2"/>
              <a:buChar char="§"/>
            </a:pPr>
            <a:r>
              <a:rPr lang="es-ES" sz="2800" dirty="0"/>
              <a:t>Java; C ve C++‟ın soyundan </a:t>
            </a:r>
            <a:r>
              <a:rPr lang="es-ES" sz="2800" dirty="0" err="1"/>
              <a:t>gelmektedir</a:t>
            </a:r>
            <a:r>
              <a:rPr lang="es-ES" sz="2800" dirty="0"/>
              <a:t>.</a:t>
            </a:r>
            <a:endParaRPr lang="tr-TR" sz="2800" dirty="0"/>
          </a:p>
          <a:p>
            <a:pPr algn="just">
              <a:buFont typeface="Wingdings" panose="05000000000000000000" pitchFamily="2" charset="2"/>
              <a:buChar char="§"/>
            </a:pPr>
            <a:endParaRPr lang="tr-TR" sz="2800" dirty="0"/>
          </a:p>
          <a:p>
            <a:pPr algn="just">
              <a:buFont typeface="Wingdings" panose="05000000000000000000" pitchFamily="2" charset="2"/>
              <a:buChar char="§"/>
            </a:pPr>
            <a:r>
              <a:rPr lang="tr-TR" sz="2800" dirty="0"/>
              <a:t>Söz dizimi C‟yi temel alır; nesne modeli ise C++‟tan geliştirilmiştir.</a:t>
            </a:r>
          </a:p>
          <a:p>
            <a:pPr algn="just">
              <a:buFont typeface="Wingdings" panose="05000000000000000000" pitchFamily="2" charset="2"/>
              <a:buChar char="§"/>
            </a:pPr>
            <a:endParaRPr lang="tr-TR" sz="2800" dirty="0"/>
          </a:p>
          <a:p>
            <a:pPr algn="just">
              <a:buFont typeface="Wingdings" panose="05000000000000000000" pitchFamily="2" charset="2"/>
              <a:buChar char="§"/>
            </a:pPr>
            <a:r>
              <a:rPr lang="tr-TR" sz="2800" dirty="0"/>
              <a:t>Java kodu C veya C++ ile uyumlu olmasa da, söz dizimi yeteri kadar benzer olduğu için, C/C++  programcıları çok az bir çaba ile Java‟ya kayabileceklerdi.</a:t>
            </a:r>
          </a:p>
        </p:txBody>
      </p:sp>
    </p:spTree>
    <p:extLst>
      <p:ext uri="{BB962C8B-B14F-4D97-AF65-F5344CB8AC3E}">
        <p14:creationId xmlns:p14="http://schemas.microsoft.com/office/powerpoint/2010/main" val="83192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C#’ın Doğuşu</a:t>
            </a:r>
            <a:endParaRPr lang="tr-TR" dirty="0"/>
          </a:p>
        </p:txBody>
      </p:sp>
      <p:sp>
        <p:nvSpPr>
          <p:cNvPr id="3" name="Content Placeholder 2"/>
          <p:cNvSpPr>
            <a:spLocks noGrp="1"/>
          </p:cNvSpPr>
          <p:nvPr>
            <p:ph idx="1"/>
          </p:nvPr>
        </p:nvSpPr>
        <p:spPr>
          <a:xfrm>
            <a:off x="1024128" y="1909135"/>
            <a:ext cx="8156942" cy="4800583"/>
          </a:xfrm>
        </p:spPr>
        <p:txBody>
          <a:bodyPr>
            <a:noAutofit/>
          </a:bodyPr>
          <a:lstStyle/>
          <a:p>
            <a:pPr algn="just"/>
            <a:r>
              <a:rPr lang="tr-TR" sz="2400" dirty="0"/>
              <a:t>Java, taşınabilirlik konusunu başarıyla ortaya koymuş olmasına rağmen, Java‟nın da yetersiz kaldığı bazı özellikler hala mevcuttur.</a:t>
            </a:r>
          </a:p>
          <a:p>
            <a:pPr algn="just"/>
            <a:r>
              <a:rPr lang="tr-TR" sz="2400" dirty="0"/>
              <a:t>Bunlardan biri, “diller arasında uyum içinde çalışma” (cross-language interoperability) olarak tarif edilebilecek özelliğidir.</a:t>
            </a:r>
          </a:p>
          <a:p>
            <a:pPr algn="just"/>
            <a:r>
              <a:rPr lang="tr-TR" sz="2400" dirty="0"/>
              <a:t>Java'nın yoksun olduğu bir diğer özellik ise Windows platformlarıyla tam entegrasyondur.</a:t>
            </a:r>
          </a:p>
          <a:p>
            <a:pPr algn="just"/>
            <a:r>
              <a:rPr lang="tr-TR" sz="2400" dirty="0"/>
              <a:t>Bu ve diğer ihtiyaçlara cevap vermek amacıyla Microsoft, C#‟ı geliştirdi.</a:t>
            </a:r>
          </a:p>
          <a:p>
            <a:pPr algn="just"/>
            <a:r>
              <a:rPr lang="tr-TR" sz="2400" dirty="0"/>
              <a:t>C# ilk kez 2000‟in ortalarında alfa versiyonu olarak piyasaya çıktı. Anders Hejlsberg</a:t>
            </a:r>
          </a:p>
        </p:txBody>
      </p:sp>
      <p:pic>
        <p:nvPicPr>
          <p:cNvPr id="4098" name="Picture 2" descr="anders hejlsberg c# ile ilgili gÃ¶rsel sonuc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1848" y="0"/>
            <a:ext cx="274015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6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 aile ağacı</a:t>
            </a:r>
          </a:p>
        </p:txBody>
      </p:sp>
      <p:sp>
        <p:nvSpPr>
          <p:cNvPr id="3" name="Content Placeholder 2"/>
          <p:cNvSpPr>
            <a:spLocks noGrp="1"/>
          </p:cNvSpPr>
          <p:nvPr>
            <p:ph idx="1"/>
          </p:nvPr>
        </p:nvSpPr>
        <p:spPr/>
        <p:txBody>
          <a:bodyPr>
            <a:normAutofit/>
          </a:bodyPr>
          <a:lstStyle/>
          <a:p>
            <a:r>
              <a:rPr lang="es-ES" sz="2400" dirty="0"/>
              <a:t>C#; C, C++ ve Java </a:t>
            </a:r>
            <a:r>
              <a:rPr lang="es-ES" sz="2400" dirty="0" err="1"/>
              <a:t>ile</a:t>
            </a:r>
            <a:r>
              <a:rPr lang="es-ES" sz="2400" dirty="0"/>
              <a:t> </a:t>
            </a:r>
            <a:r>
              <a:rPr lang="es-ES" sz="2400" dirty="0" err="1"/>
              <a:t>doğrudan</a:t>
            </a:r>
            <a:r>
              <a:rPr lang="es-ES" sz="2400" dirty="0"/>
              <a:t> </a:t>
            </a:r>
            <a:r>
              <a:rPr lang="es-ES" sz="2400" dirty="0" err="1"/>
              <a:t>bağlantılıdır</a:t>
            </a:r>
            <a:r>
              <a:rPr lang="es-ES" sz="2400" dirty="0"/>
              <a:t>.</a:t>
            </a:r>
            <a:endParaRPr lang="tr-TR" sz="2400" dirty="0"/>
          </a:p>
        </p:txBody>
      </p:sp>
      <p:pic>
        <p:nvPicPr>
          <p:cNvPr id="4" name="Picture 3"/>
          <p:cNvPicPr>
            <a:picLocks noChangeAspect="1"/>
          </p:cNvPicPr>
          <p:nvPr/>
        </p:nvPicPr>
        <p:blipFill>
          <a:blip r:embed="rId3"/>
          <a:stretch>
            <a:fillRect/>
          </a:stretch>
        </p:blipFill>
        <p:spPr>
          <a:xfrm>
            <a:off x="2511658" y="2861737"/>
            <a:ext cx="5399314" cy="3124603"/>
          </a:xfrm>
          <a:prstGeom prst="rect">
            <a:avLst/>
          </a:prstGeom>
        </p:spPr>
      </p:pic>
    </p:spTree>
    <p:extLst>
      <p:ext uri="{BB962C8B-B14F-4D97-AF65-F5344CB8AC3E}">
        <p14:creationId xmlns:p14="http://schemas.microsoft.com/office/powerpoint/2010/main" val="352973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85E6-799E-49E7-ABF9-C9AE5AF19B11}"/>
              </a:ext>
            </a:extLst>
          </p:cNvPr>
          <p:cNvSpPr>
            <a:spLocks noGrp="1"/>
          </p:cNvSpPr>
          <p:nvPr>
            <p:ph type="title"/>
          </p:nvPr>
        </p:nvSpPr>
        <p:spPr/>
        <p:txBody>
          <a:bodyPr/>
          <a:lstStyle/>
          <a:p>
            <a:r>
              <a:rPr lang="tr-TR" dirty="0"/>
              <a:t>Programlama Dilleri Çeşitleri</a:t>
            </a:r>
          </a:p>
        </p:txBody>
      </p:sp>
      <p:sp>
        <p:nvSpPr>
          <p:cNvPr id="3" name="Content Placeholder 2">
            <a:extLst>
              <a:ext uri="{FF2B5EF4-FFF2-40B4-BE49-F238E27FC236}">
                <a16:creationId xmlns:a16="http://schemas.microsoft.com/office/drawing/2014/main" id="{E554AFB5-B97D-4DEB-BE83-F6E8062CD402}"/>
              </a:ext>
            </a:extLst>
          </p:cNvPr>
          <p:cNvSpPr>
            <a:spLocks noGrp="1"/>
          </p:cNvSpPr>
          <p:nvPr>
            <p:ph idx="1"/>
          </p:nvPr>
        </p:nvSpPr>
        <p:spPr/>
        <p:txBody>
          <a:bodyPr>
            <a:normAutofit/>
          </a:bodyPr>
          <a:lstStyle/>
          <a:p>
            <a:pPr algn="just"/>
            <a:r>
              <a:rPr lang="tr-TR" dirty="0"/>
              <a:t>Bir programlama dili ya insan ya da makine anlayışına yakındır. İnsan anlayışına dahayakın programlara dillerine yüksek seviyeli programlama dilleri, makineye yakın olanlara isedüşük seviyeli programla dilleri denir.</a:t>
            </a:r>
          </a:p>
          <a:p>
            <a:pPr algn="just"/>
            <a:endParaRPr lang="tr-TR" dirty="0"/>
          </a:p>
          <a:p>
            <a:pPr marL="457200" indent="-457200" algn="just">
              <a:buFont typeface="+mj-lt"/>
              <a:buAutoNum type="arabicPeriod"/>
            </a:pPr>
            <a:r>
              <a:rPr lang="tr-TR" dirty="0"/>
              <a:t>Yüksek seviye programlama ile yazılan projelerin kaynak kodları kısa,derlenmiş hâlleri ise uzun olur. Çalışma hızları ise yavaştır.</a:t>
            </a:r>
          </a:p>
          <a:p>
            <a:pPr marL="457200" indent="-457200" algn="just">
              <a:buFont typeface="+mj-lt"/>
              <a:buAutoNum type="arabicPeriod"/>
            </a:pPr>
            <a:r>
              <a:rPr lang="tr-TR" dirty="0"/>
              <a:t>Alçak seviye programlama ile yazılan projelerin kaynak kodları uzun, derlenmiş hâlleri ise kısadır olur. Çalışma hızları ise en yüksek seviyededir.</a:t>
            </a:r>
          </a:p>
        </p:txBody>
      </p:sp>
    </p:spTree>
    <p:extLst>
      <p:ext uri="{BB962C8B-B14F-4D97-AF65-F5344CB8AC3E}">
        <p14:creationId xmlns:p14="http://schemas.microsoft.com/office/powerpoint/2010/main" val="335342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3A0024-A33B-4EDD-B91E-CAF0A7378075}"/>
              </a:ext>
            </a:extLst>
          </p:cNvPr>
          <p:cNvSpPr>
            <a:spLocks noGrp="1"/>
          </p:cNvSpPr>
          <p:nvPr>
            <p:ph idx="1"/>
          </p:nvPr>
        </p:nvSpPr>
        <p:spPr>
          <a:xfrm>
            <a:off x="1235963" y="1971040"/>
            <a:ext cx="9720073" cy="4521200"/>
          </a:xfrm>
        </p:spPr>
        <p:txBody>
          <a:bodyPr>
            <a:normAutofit/>
          </a:bodyPr>
          <a:lstStyle/>
          <a:p>
            <a:pPr marL="457200" indent="-457200">
              <a:buFont typeface="+mj-lt"/>
              <a:buAutoNum type="arabicPeriod"/>
            </a:pPr>
            <a:r>
              <a:rPr lang="tr-TR" b="1" dirty="0"/>
              <a:t>Çok yüksek seviyeli diller ya da görsel diller</a:t>
            </a:r>
          </a:p>
          <a:p>
            <a:pPr lvl="1"/>
            <a:r>
              <a:rPr lang="en-US" dirty="0"/>
              <a:t>Access, </a:t>
            </a:r>
            <a:r>
              <a:rPr lang="en-US" dirty="0" err="1"/>
              <a:t>Foxpro</a:t>
            </a:r>
            <a:r>
              <a:rPr lang="en-US" dirty="0"/>
              <a:t>, </a:t>
            </a:r>
            <a:r>
              <a:rPr lang="en-US" dirty="0" err="1"/>
              <a:t>Paradox,Xbase</a:t>
            </a:r>
            <a:r>
              <a:rPr lang="en-US" dirty="0"/>
              <a:t>, Visual Basic, Oracle Forms</a:t>
            </a:r>
          </a:p>
          <a:p>
            <a:pPr marL="457200" indent="-457200">
              <a:buFont typeface="+mj-lt"/>
              <a:buAutoNum type="arabicPeriod"/>
            </a:pPr>
            <a:r>
              <a:rPr lang="tr-TR" b="1" dirty="0"/>
              <a:t>Yüksek seviyeli diller (Bunlara algoritmik diller de denir.)</a:t>
            </a:r>
          </a:p>
          <a:p>
            <a:pPr lvl="1"/>
            <a:r>
              <a:rPr lang="tr-TR" dirty="0"/>
              <a:t>Fortran, Pascal, Basic, Cobol</a:t>
            </a:r>
          </a:p>
          <a:p>
            <a:pPr marL="457200" indent="-457200">
              <a:buFont typeface="+mj-lt"/>
              <a:buAutoNum type="arabicPeriod"/>
            </a:pPr>
            <a:r>
              <a:rPr lang="tr-TR" b="1" dirty="0"/>
              <a:t>Orta seviyeli diller</a:t>
            </a:r>
          </a:p>
          <a:p>
            <a:pPr lvl="1"/>
            <a:r>
              <a:rPr lang="tr-TR" dirty="0"/>
              <a:t>C, C++(C Plus) , C#(C Sharp) Orta seviyeli diller daha az kayıpla makine dilineçevrilebildiğinden daha hızlı çalışır.</a:t>
            </a:r>
          </a:p>
          <a:p>
            <a:pPr marL="457200" indent="-457200">
              <a:buFont typeface="+mj-lt"/>
              <a:buAutoNum type="arabicPeriod"/>
            </a:pPr>
            <a:r>
              <a:rPr lang="tr-TR" b="1" dirty="0"/>
              <a:t>Alçak seviyeli programlama dilleri</a:t>
            </a:r>
          </a:p>
          <a:p>
            <a:pPr lvl="1"/>
            <a:r>
              <a:rPr lang="tr-TR" dirty="0"/>
              <a:t>Sembolik makine dili (Assembler).</a:t>
            </a:r>
          </a:p>
          <a:p>
            <a:pPr marL="457200" indent="-457200">
              <a:buFont typeface="+mj-lt"/>
              <a:buAutoNum type="arabicPeriod"/>
            </a:pPr>
            <a:r>
              <a:rPr lang="tr-TR" b="1" dirty="0"/>
              <a:t>Makine dili</a:t>
            </a:r>
          </a:p>
          <a:p>
            <a:pPr lvl="1"/>
            <a:r>
              <a:rPr lang="tr-TR" dirty="0"/>
              <a:t>En aşağı seviyeli programlama dilidir (Saf makine dili tamamen 1 ve 0 lardanoluşuyor.) .</a:t>
            </a:r>
          </a:p>
        </p:txBody>
      </p:sp>
      <p:sp>
        <p:nvSpPr>
          <p:cNvPr id="5" name="Title 1">
            <a:extLst>
              <a:ext uri="{FF2B5EF4-FFF2-40B4-BE49-F238E27FC236}">
                <a16:creationId xmlns:a16="http://schemas.microsoft.com/office/drawing/2014/main" id="{17D2837A-B1E2-43A5-BC69-B8B5C08CBE85}"/>
              </a:ext>
            </a:extLst>
          </p:cNvPr>
          <p:cNvSpPr>
            <a:spLocks noGrp="1"/>
          </p:cNvSpPr>
          <p:nvPr>
            <p:ph type="title"/>
          </p:nvPr>
        </p:nvSpPr>
        <p:spPr>
          <a:xfrm>
            <a:off x="1024128" y="585216"/>
            <a:ext cx="9720072" cy="1499616"/>
          </a:xfrm>
        </p:spPr>
        <p:txBody>
          <a:bodyPr/>
          <a:lstStyle/>
          <a:p>
            <a:r>
              <a:rPr lang="tr-TR" dirty="0"/>
              <a:t>Programlama Dilleri Çeşitleri</a:t>
            </a:r>
          </a:p>
        </p:txBody>
      </p:sp>
    </p:spTree>
    <p:extLst>
      <p:ext uri="{BB962C8B-B14F-4D97-AF65-F5344CB8AC3E}">
        <p14:creationId xmlns:p14="http://schemas.microsoft.com/office/powerpoint/2010/main" val="206722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5580-EF03-46B2-95FD-839DAA87B28F}"/>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D4E59753-3161-48B0-BD15-E20132819231}"/>
              </a:ext>
            </a:extLst>
          </p:cNvPr>
          <p:cNvSpPr>
            <a:spLocks noGrp="1"/>
          </p:cNvSpPr>
          <p:nvPr>
            <p:ph idx="1"/>
          </p:nvPr>
        </p:nvSpPr>
        <p:spPr/>
        <p:txBody>
          <a:bodyPr/>
          <a:lstStyle/>
          <a:p>
            <a:endParaRPr lang="tr-TR"/>
          </a:p>
        </p:txBody>
      </p:sp>
      <p:pic>
        <p:nvPicPr>
          <p:cNvPr id="2050" name="Picture 2" descr="programlama dili tarihÃ§esi ile ilgili gÃ¶rsel sonucu">
            <a:extLst>
              <a:ext uri="{FF2B5EF4-FFF2-40B4-BE49-F238E27FC236}">
                <a16:creationId xmlns:a16="http://schemas.microsoft.com/office/drawing/2014/main" id="{813C8DE0-D2D3-4A96-92E1-96C66F54A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263"/>
            <a:ext cx="12192000" cy="646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271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rogramming language history ile ilgili gÃ¶rsel sonucu">
            <a:extLst>
              <a:ext uri="{FF2B5EF4-FFF2-40B4-BE49-F238E27FC236}">
                <a16:creationId xmlns:a16="http://schemas.microsoft.com/office/drawing/2014/main" id="{A3954824-3604-4D5B-B532-499A5F528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96" y="-466469"/>
            <a:ext cx="11648303" cy="711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439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D99D-12B8-4EFE-BF10-47679558B27C}"/>
              </a:ext>
            </a:extLst>
          </p:cNvPr>
          <p:cNvSpPr>
            <a:spLocks noGrp="1"/>
          </p:cNvSpPr>
          <p:nvPr>
            <p:ph type="ctrTitle"/>
          </p:nvPr>
        </p:nvSpPr>
        <p:spPr/>
        <p:txBody>
          <a:bodyPr/>
          <a:lstStyle/>
          <a:p>
            <a:r>
              <a:rPr lang="tr-TR" dirty="0"/>
              <a:t>.net framework mimarisi</a:t>
            </a:r>
          </a:p>
        </p:txBody>
      </p:sp>
      <p:sp>
        <p:nvSpPr>
          <p:cNvPr id="3" name="Subtitle 2">
            <a:extLst>
              <a:ext uri="{FF2B5EF4-FFF2-40B4-BE49-F238E27FC236}">
                <a16:creationId xmlns:a16="http://schemas.microsoft.com/office/drawing/2014/main" id="{1E47BA2A-755D-4CCA-A1CD-B139FD551715}"/>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2301497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455448" cy="1499616"/>
          </a:xfrm>
        </p:spPr>
        <p:txBody>
          <a:bodyPr/>
          <a:lstStyle/>
          <a:p>
            <a:r>
              <a:rPr lang="tr-TR" dirty="0"/>
              <a:t>C# ile .NET Framework Arasındaki Bağlantı</a:t>
            </a:r>
          </a:p>
        </p:txBody>
      </p:sp>
      <p:sp>
        <p:nvSpPr>
          <p:cNvPr id="3" name="Content Placeholder 2"/>
          <p:cNvSpPr>
            <a:spLocks noGrp="1"/>
          </p:cNvSpPr>
          <p:nvPr>
            <p:ph idx="1"/>
          </p:nvPr>
        </p:nvSpPr>
        <p:spPr>
          <a:xfrm>
            <a:off x="1069848" y="2317351"/>
            <a:ext cx="9825834" cy="4050792"/>
          </a:xfrm>
        </p:spPr>
        <p:txBody>
          <a:bodyPr>
            <a:normAutofit/>
          </a:bodyPr>
          <a:lstStyle/>
          <a:p>
            <a:pPr algn="just">
              <a:buFont typeface="Wingdings" panose="05000000000000000000" pitchFamily="2" charset="2"/>
              <a:buChar char="§"/>
            </a:pPr>
            <a:r>
              <a:rPr lang="tr-TR" sz="2400" dirty="0"/>
              <a:t>C# kendi başına incelenebilecek bir bilgisayar dili olmasına rağmen C#‟ın çalıştırma ortamı (runtime environment) ile, yani .NET Framework ile özel bir ilişkisi vardır.</a:t>
            </a:r>
          </a:p>
          <a:p>
            <a:pPr algn="just">
              <a:buFont typeface="Wingdings" panose="05000000000000000000" pitchFamily="2" charset="2"/>
              <a:buChar char="§"/>
            </a:pPr>
            <a:r>
              <a:rPr lang="tr-TR" sz="2400" dirty="0"/>
              <a:t>C# başlangıçta Microsoft tarafından .NET Framework için kod geliştirmek amacıyla tasarlanmıştı.</a:t>
            </a:r>
          </a:p>
          <a:p>
            <a:pPr algn="just">
              <a:buFont typeface="Wingdings" panose="05000000000000000000" pitchFamily="2" charset="2"/>
              <a:buChar char="§"/>
            </a:pPr>
            <a:r>
              <a:rPr lang="tr-TR" sz="2400" dirty="0"/>
              <a:t>C# tarafından kullanılan kütüphaneler, .NET Framework tarafından tanımlanan kütüphanelerdi.</a:t>
            </a:r>
          </a:p>
        </p:txBody>
      </p:sp>
    </p:spTree>
    <p:extLst>
      <p:ext uri="{BB962C8B-B14F-4D97-AF65-F5344CB8AC3E}">
        <p14:creationId xmlns:p14="http://schemas.microsoft.com/office/powerpoint/2010/main" val="262122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484632"/>
            <a:ext cx="10098895" cy="1609344"/>
          </a:xfrm>
        </p:spPr>
        <p:txBody>
          <a:bodyPr/>
          <a:lstStyle/>
          <a:p>
            <a:r>
              <a:rPr lang="tr-TR" dirty="0"/>
              <a:t>C dili öncesi (Sıralı Programlama)</a:t>
            </a:r>
          </a:p>
        </p:txBody>
      </p:sp>
      <p:sp>
        <p:nvSpPr>
          <p:cNvPr id="3" name="Content Placeholder 2"/>
          <p:cNvSpPr>
            <a:spLocks noGrp="1"/>
          </p:cNvSpPr>
          <p:nvPr>
            <p:ph idx="1"/>
          </p:nvPr>
        </p:nvSpPr>
        <p:spPr>
          <a:xfrm>
            <a:off x="1069847" y="2121408"/>
            <a:ext cx="6616055" cy="4556978"/>
          </a:xfrm>
        </p:spPr>
        <p:txBody>
          <a:bodyPr>
            <a:normAutofit/>
          </a:bodyPr>
          <a:lstStyle/>
          <a:p>
            <a:pPr algn="just">
              <a:buFont typeface="Wingdings" panose="05000000000000000000" pitchFamily="2" charset="2"/>
              <a:buChar char="Ø"/>
            </a:pPr>
            <a:r>
              <a:rPr lang="tr-TR" sz="2400" dirty="0"/>
              <a:t>Program ilk satırdan başlamaya başlar ve sırayla bir sonraki satırdaki kod çalıştırılır.</a:t>
            </a:r>
          </a:p>
          <a:p>
            <a:pPr algn="just">
              <a:buFont typeface="Wingdings" panose="05000000000000000000" pitchFamily="2" charset="2"/>
              <a:buChar char="Ø"/>
            </a:pPr>
            <a:r>
              <a:rPr lang="tr-TR" sz="2400" dirty="0"/>
              <a:t>Program içindeki atlamar goto komutuyla gerçekleştirilir.</a:t>
            </a:r>
          </a:p>
          <a:p>
            <a:pPr algn="just">
              <a:buFont typeface="Wingdings" panose="05000000000000000000" pitchFamily="2" charset="2"/>
              <a:buChar char="Ø"/>
            </a:pPr>
            <a:r>
              <a:rPr lang="tr-TR" sz="2400" dirty="0"/>
              <a:t>Uzun programların sonradan analizi ve takibi oldukça zordur.</a:t>
            </a:r>
          </a:p>
          <a:p>
            <a:pPr algn="just">
              <a:buFont typeface="Wingdings" panose="05000000000000000000" pitchFamily="2" charset="2"/>
              <a:buChar char="Ø"/>
            </a:pPr>
            <a:r>
              <a:rPr lang="tr-TR" sz="2400" dirty="0"/>
              <a:t>"spagetti kod" olarak da  bilinir. Çünkü takibi güç, bir takım arapsaçına dönmüş atlamalar, çağrılar ve dönüşlerden ibaret olan bir program yapısına dönüşme eğilimindeydi.</a:t>
            </a:r>
          </a:p>
          <a:p>
            <a:pPr algn="just">
              <a:buFont typeface="Wingdings" panose="05000000000000000000" pitchFamily="2" charset="2"/>
              <a:buChar char="Ø"/>
            </a:pPr>
            <a:endParaRPr lang="tr-TR" sz="2400" dirty="0"/>
          </a:p>
        </p:txBody>
      </p:sp>
      <p:pic>
        <p:nvPicPr>
          <p:cNvPr id="4" name="Picture 3"/>
          <p:cNvPicPr>
            <a:picLocks noChangeAspect="1"/>
          </p:cNvPicPr>
          <p:nvPr/>
        </p:nvPicPr>
        <p:blipFill>
          <a:blip r:embed="rId3"/>
          <a:stretch>
            <a:fillRect/>
          </a:stretch>
        </p:blipFill>
        <p:spPr>
          <a:xfrm>
            <a:off x="8113196" y="2456143"/>
            <a:ext cx="3782495" cy="3381321"/>
          </a:xfrm>
          <a:prstGeom prst="rect">
            <a:avLst/>
          </a:prstGeom>
        </p:spPr>
      </p:pic>
    </p:spTree>
    <p:extLst>
      <p:ext uri="{BB962C8B-B14F-4D97-AF65-F5344CB8AC3E}">
        <p14:creationId xmlns:p14="http://schemas.microsoft.com/office/powerpoint/2010/main" val="230815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72C5-80AF-4FC7-AF9B-DBEF3D997539}"/>
              </a:ext>
            </a:extLst>
          </p:cNvPr>
          <p:cNvSpPr>
            <a:spLocks noGrp="1"/>
          </p:cNvSpPr>
          <p:nvPr>
            <p:ph type="title"/>
          </p:nvPr>
        </p:nvSpPr>
        <p:spPr/>
        <p:txBody>
          <a:bodyPr/>
          <a:lstStyle/>
          <a:p>
            <a:r>
              <a:rPr lang="tr-TR" dirty="0"/>
              <a:t>derleyici</a:t>
            </a:r>
          </a:p>
        </p:txBody>
      </p:sp>
      <p:sp>
        <p:nvSpPr>
          <p:cNvPr id="3" name="Content Placeholder 2">
            <a:extLst>
              <a:ext uri="{FF2B5EF4-FFF2-40B4-BE49-F238E27FC236}">
                <a16:creationId xmlns:a16="http://schemas.microsoft.com/office/drawing/2014/main" id="{CA83F64A-3AB0-4282-A23D-6D5F9B867E99}"/>
              </a:ext>
            </a:extLst>
          </p:cNvPr>
          <p:cNvSpPr>
            <a:spLocks noGrp="1"/>
          </p:cNvSpPr>
          <p:nvPr>
            <p:ph idx="1"/>
          </p:nvPr>
        </p:nvSpPr>
        <p:spPr>
          <a:xfrm>
            <a:off x="1024128" y="2286000"/>
            <a:ext cx="10134023" cy="4023360"/>
          </a:xfrm>
        </p:spPr>
        <p:txBody>
          <a:bodyPr>
            <a:normAutofit fontScale="92500" lnSpcReduction="10000"/>
          </a:bodyPr>
          <a:lstStyle/>
          <a:p>
            <a:r>
              <a:rPr lang="tr-TR" dirty="0"/>
              <a:t>Programları yüksek seviyeli diller üzerinde yapıyoruz. Fakat bliyoruzki tüm kodları çalıştıracak olan MİB (işlemci) bu kodları anlamıyor. Tek bildiği bir dil var oda makine dili. Programcı olarak öncelikle programlarımızı makine dilinin anlayacağı dile çevirmemiz gerekir. Bunun için derleyici kullanılır. </a:t>
            </a:r>
          </a:p>
          <a:p>
            <a:r>
              <a:rPr lang="tr-TR" dirty="0"/>
              <a:t>Derleyicinin görevi kodu makine diline çevirir. Burada dikkat etmemiz gereken husus derleyicinin windows için çalıştırılabilir bir dosya üretmesidir. Yani bu derleyici linux için bir derleyici dosyası üretemez. </a:t>
            </a:r>
          </a:p>
          <a:p>
            <a:r>
              <a:rPr lang="tr-TR" dirty="0"/>
              <a:t>Genelde her bir platformun kendine has bir derleyicisi bulunur. Ve kendine has çalıştırılabilir bir dosyası bulunur. Windowsun çalıştırılabilir dosya uzantısı exe dir. Linux un genelde uzantısı olmaz ve içerikleri farklıdır. </a:t>
            </a:r>
          </a:p>
          <a:p>
            <a:r>
              <a:rPr lang="tr-TR" dirty="0"/>
              <a:t>Deneme exe yi ubuntuda çalıştıramazsınız. Eğer ki programınızı ubuntuda çalıştırmak istiyorsak ubuntunun derleyicisi ile derleyip o işletim sistemine uygun bir çalıştırılabilr bir dosya üretmemiz gerekir. </a:t>
            </a:r>
          </a:p>
          <a:p>
            <a:endParaRPr lang="tr-TR" dirty="0"/>
          </a:p>
        </p:txBody>
      </p:sp>
    </p:spTree>
    <p:extLst>
      <p:ext uri="{BB962C8B-B14F-4D97-AF65-F5344CB8AC3E}">
        <p14:creationId xmlns:p14="http://schemas.microsoft.com/office/powerpoint/2010/main" val="179848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.NET Framework Nedir?</a:t>
            </a:r>
          </a:p>
        </p:txBody>
      </p:sp>
      <p:sp>
        <p:nvSpPr>
          <p:cNvPr id="3" name="Content Placeholder 2"/>
          <p:cNvSpPr>
            <a:spLocks noGrp="1"/>
          </p:cNvSpPr>
          <p:nvPr>
            <p:ph idx="1"/>
          </p:nvPr>
        </p:nvSpPr>
        <p:spPr>
          <a:xfrm>
            <a:off x="1069848" y="2121408"/>
            <a:ext cx="9772323" cy="4050792"/>
          </a:xfrm>
        </p:spPr>
        <p:txBody>
          <a:bodyPr>
            <a:noAutofit/>
          </a:bodyPr>
          <a:lstStyle/>
          <a:p>
            <a:pPr algn="just"/>
            <a:r>
              <a:rPr lang="tr-TR" sz="2400" dirty="0"/>
              <a:t>NET Framework, farklılık gösteren bilgisayar dillerinin birlikte çalışmasını mümkün kılan ve Windows platformu için güvenlik, taşınabilirlik (programlar açısından) ve ortak bir programlama modeli sağlayan bir platformdur.</a:t>
            </a:r>
          </a:p>
          <a:p>
            <a:pPr algn="just"/>
            <a:endParaRPr lang="tr-TR" sz="2400" dirty="0"/>
          </a:p>
          <a:p>
            <a:pPr marL="457200" indent="-457200" algn="just">
              <a:buFont typeface="+mj-lt"/>
              <a:buAutoNum type="arabicPeriod"/>
            </a:pPr>
            <a:r>
              <a:rPr lang="tr-TR" sz="2400" b="1" i="1" dirty="0"/>
              <a:t>Common Language Runtime (CLR): </a:t>
            </a:r>
            <a:r>
              <a:rPr lang="tr-TR" sz="2400" dirty="0"/>
              <a:t>Bu, programınızın çalışmasını idare eden sistemdir. CLR, .NET Framework‟ün programların taşınabilirliğini mümkün kılan, karışık dilde programlamayı destekleyen ve güvenliği sağlayan bir parçasıdır.</a:t>
            </a:r>
          </a:p>
          <a:p>
            <a:pPr marL="457200" indent="-457200" algn="just">
              <a:buFont typeface="+mj-lt"/>
              <a:buAutoNum type="arabicPeriod"/>
            </a:pPr>
            <a:r>
              <a:rPr lang="tr-TR" sz="2400" b="1" dirty="0"/>
              <a:t>.</a:t>
            </a:r>
            <a:r>
              <a:rPr lang="tr-TR" sz="2400" b="1" i="1" dirty="0"/>
              <a:t>NET</a:t>
            </a:r>
            <a:r>
              <a:rPr lang="tr-TR" sz="2400" b="1" dirty="0"/>
              <a:t> </a:t>
            </a:r>
            <a:r>
              <a:rPr lang="tr-TR" sz="2400" b="1" i="1" dirty="0"/>
              <a:t>sınıf kütüphanesi (FCL)</a:t>
            </a:r>
            <a:r>
              <a:rPr lang="tr-TR" sz="2400" dirty="0"/>
              <a:t>: Bu kütüphane, programınızın çalıştırma ortamına erişmesine imkân verir. </a:t>
            </a:r>
            <a:endParaRPr lang="tr-TR" sz="2400" b="1" i="1" dirty="0"/>
          </a:p>
          <a:p>
            <a:pPr algn="just"/>
            <a:endParaRPr lang="tr-TR" sz="2400" dirty="0"/>
          </a:p>
        </p:txBody>
      </p:sp>
    </p:spTree>
    <p:extLst>
      <p:ext uri="{BB962C8B-B14F-4D97-AF65-F5344CB8AC3E}">
        <p14:creationId xmlns:p14="http://schemas.microsoft.com/office/powerpoint/2010/main" val="206930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B4A1-ADF3-473C-A502-3756609C01BF}"/>
              </a:ext>
            </a:extLst>
          </p:cNvPr>
          <p:cNvSpPr>
            <a:spLocks noGrp="1"/>
          </p:cNvSpPr>
          <p:nvPr>
            <p:ph type="title"/>
          </p:nvPr>
        </p:nvSpPr>
        <p:spPr/>
        <p:txBody>
          <a:bodyPr/>
          <a:lstStyle/>
          <a:p>
            <a:r>
              <a:rPr lang="tr-TR" dirty="0"/>
              <a:t>.net framework</a:t>
            </a:r>
          </a:p>
        </p:txBody>
      </p:sp>
      <p:sp>
        <p:nvSpPr>
          <p:cNvPr id="3" name="Content Placeholder 2">
            <a:extLst>
              <a:ext uri="{FF2B5EF4-FFF2-40B4-BE49-F238E27FC236}">
                <a16:creationId xmlns:a16="http://schemas.microsoft.com/office/drawing/2014/main" id="{B90888A4-0615-495A-BC72-6DE4B12929F2}"/>
              </a:ext>
            </a:extLst>
          </p:cNvPr>
          <p:cNvSpPr>
            <a:spLocks noGrp="1"/>
          </p:cNvSpPr>
          <p:nvPr>
            <p:ph idx="1"/>
          </p:nvPr>
        </p:nvSpPr>
        <p:spPr>
          <a:xfrm>
            <a:off x="1024128" y="2286000"/>
            <a:ext cx="10010456" cy="4023360"/>
          </a:xfrm>
        </p:spPr>
        <p:txBody>
          <a:bodyPr>
            <a:normAutofit/>
          </a:bodyPr>
          <a:lstStyle/>
          <a:p>
            <a:pPr algn="just">
              <a:buFont typeface="Wingdings" panose="05000000000000000000" pitchFamily="2" charset="2"/>
              <a:buChar char="§"/>
            </a:pPr>
            <a:r>
              <a:rPr lang="tr-TR" sz="2400" dirty="0"/>
              <a:t>C# kodları, C++ veya Visual Basic'ten farklı olarak direkt makine koduna derlenmez.</a:t>
            </a:r>
          </a:p>
          <a:p>
            <a:pPr algn="just">
              <a:buFont typeface="Wingdings" panose="05000000000000000000" pitchFamily="2" charset="2"/>
              <a:buChar char="§"/>
            </a:pPr>
            <a:r>
              <a:rPr lang="tr-TR" sz="2400" dirty="0"/>
              <a:t>Önce IL dediğimiz bir ara koda derlenir. Bu derlenen ilk kodun dosyasına assembly denir ve uzantısı exe'dir. </a:t>
            </a:r>
          </a:p>
          <a:p>
            <a:pPr algn="just">
              <a:buFont typeface="Wingdings" panose="05000000000000000000" pitchFamily="2" charset="2"/>
              <a:buChar char="§"/>
            </a:pPr>
            <a:r>
              <a:rPr lang="tr-TR" sz="2400" dirty="0"/>
              <a:t>Bu dosya çalıştırılmak istendiğinde ise .Net Framework devreye girer ve IL kodu makine koduna dönüştürür.Böylelikle artık kodu bilgisayar anlayabilir. </a:t>
            </a:r>
          </a:p>
          <a:p>
            <a:pPr algn="just">
              <a:buFont typeface="Wingdings" panose="05000000000000000000" pitchFamily="2" charset="2"/>
              <a:buChar char="§"/>
            </a:pPr>
            <a:r>
              <a:rPr lang="tr-TR" sz="2400" dirty="0"/>
              <a:t>İşte bu yüzden de yazdığımız programın bir bilgisayarda çalışması için o bilgisayarda .Net Framework programının kurulu olması gerekir, çünkü .Net Framework IL kodu bilgisayarın anlayabileceği koda çevirir. </a:t>
            </a:r>
          </a:p>
        </p:txBody>
      </p:sp>
    </p:spTree>
    <p:extLst>
      <p:ext uri="{BB962C8B-B14F-4D97-AF65-F5344CB8AC3E}">
        <p14:creationId xmlns:p14="http://schemas.microsoft.com/office/powerpoint/2010/main" val="125781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1E1C-A279-404B-A136-6F0B321916A2}"/>
              </a:ext>
            </a:extLst>
          </p:cNvPr>
          <p:cNvSpPr>
            <a:spLocks noGrp="1"/>
          </p:cNvSpPr>
          <p:nvPr>
            <p:ph type="title"/>
          </p:nvPr>
        </p:nvSpPr>
        <p:spPr/>
        <p:txBody>
          <a:bodyPr/>
          <a:lstStyle/>
          <a:p>
            <a:r>
              <a:rPr lang="tr-TR" dirty="0"/>
              <a:t>.net framework</a:t>
            </a:r>
          </a:p>
        </p:txBody>
      </p:sp>
      <p:sp>
        <p:nvSpPr>
          <p:cNvPr id="3" name="Content Placeholder 2">
            <a:extLst>
              <a:ext uri="{FF2B5EF4-FFF2-40B4-BE49-F238E27FC236}">
                <a16:creationId xmlns:a16="http://schemas.microsoft.com/office/drawing/2014/main" id="{622D0A15-93FE-4CF8-AC9A-267E586EDF65}"/>
              </a:ext>
            </a:extLst>
          </p:cNvPr>
          <p:cNvSpPr>
            <a:spLocks noGrp="1"/>
          </p:cNvSpPr>
          <p:nvPr>
            <p:ph idx="1"/>
          </p:nvPr>
        </p:nvSpPr>
        <p:spPr>
          <a:xfrm>
            <a:off x="1024128" y="2286000"/>
            <a:ext cx="9585815" cy="4023360"/>
          </a:xfrm>
        </p:spPr>
        <p:txBody>
          <a:bodyPr>
            <a:normAutofit/>
          </a:bodyPr>
          <a:lstStyle/>
          <a:p>
            <a:pPr algn="just">
              <a:buFont typeface="Wingdings" panose="05000000000000000000" pitchFamily="2" charset="2"/>
              <a:buChar char="§"/>
            </a:pPr>
            <a:r>
              <a:rPr lang="tr-TR" sz="2400" dirty="0"/>
              <a:t>.Net Framework, oluşturduğu makine kodlarını geçici bir süreliğine belleğe koyar, eğer aynı kodlar tekrar çalıştırılmak istenirse tekrar IL koddan makine koduna dönüşüm yapmak yerine bu belleğe kaydettiği makine kodlarını kullanır. </a:t>
            </a:r>
          </a:p>
          <a:p>
            <a:pPr algn="just">
              <a:buFont typeface="Wingdings" panose="05000000000000000000" pitchFamily="2" charset="2"/>
              <a:buChar char="§"/>
            </a:pPr>
            <a:r>
              <a:rPr lang="tr-TR" sz="2400" dirty="0"/>
              <a:t>Bu yüzden oluşturduğumuz programımızı ilk çalıştırdığımız zaman programımız biraz yavaş çalışabilir, ancak daha sonraki çalışmalarda oldukça hızlanacaktır.</a:t>
            </a:r>
          </a:p>
        </p:txBody>
      </p:sp>
    </p:spTree>
    <p:extLst>
      <p:ext uri="{BB962C8B-B14F-4D97-AF65-F5344CB8AC3E}">
        <p14:creationId xmlns:p14="http://schemas.microsoft.com/office/powerpoint/2010/main" val="156365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91C2-2653-46BD-B44C-F85FD4013BD4}"/>
              </a:ext>
            </a:extLst>
          </p:cNvPr>
          <p:cNvSpPr>
            <a:spLocks noGrp="1"/>
          </p:cNvSpPr>
          <p:nvPr>
            <p:ph type="title"/>
          </p:nvPr>
        </p:nvSpPr>
        <p:spPr/>
        <p:txBody>
          <a:bodyPr/>
          <a:lstStyle/>
          <a:p>
            <a:r>
              <a:rPr lang="tr-TR" dirty="0"/>
              <a:t>FCl-GAC(Global Assembly Cache)</a:t>
            </a:r>
          </a:p>
        </p:txBody>
      </p:sp>
      <p:graphicFrame>
        <p:nvGraphicFramePr>
          <p:cNvPr id="4" name="Content Placeholder 3">
            <a:extLst>
              <a:ext uri="{FF2B5EF4-FFF2-40B4-BE49-F238E27FC236}">
                <a16:creationId xmlns:a16="http://schemas.microsoft.com/office/drawing/2014/main" id="{7FF4767E-B79A-4035-A4A5-EE1462CA9D30}"/>
              </a:ext>
            </a:extLst>
          </p:cNvPr>
          <p:cNvGraphicFramePr>
            <a:graphicFrameLocks noGrp="1"/>
          </p:cNvGraphicFramePr>
          <p:nvPr>
            <p:ph idx="1"/>
            <p:extLst>
              <p:ext uri="{D42A27DB-BD31-4B8C-83A1-F6EECF244321}">
                <p14:modId xmlns:p14="http://schemas.microsoft.com/office/powerpoint/2010/main" val="3852763620"/>
              </p:ext>
            </p:extLst>
          </p:nvPr>
        </p:nvGraphicFramePr>
        <p:xfrm>
          <a:off x="1429652" y="2286000"/>
          <a:ext cx="8913228" cy="4022725"/>
        </p:xfrm>
        <a:graphic>
          <a:graphicData uri="http://schemas.openxmlformats.org/drawingml/2006/table">
            <a:tbl>
              <a:tblPr/>
              <a:tblGrid>
                <a:gridCol w="8913228">
                  <a:extLst>
                    <a:ext uri="{9D8B030D-6E8A-4147-A177-3AD203B41FA5}">
                      <a16:colId xmlns:a16="http://schemas.microsoft.com/office/drawing/2014/main" val="4248247955"/>
                    </a:ext>
                  </a:extLst>
                </a:gridCol>
              </a:tblGrid>
              <a:tr h="4022725">
                <a:tc>
                  <a:txBody>
                    <a:bodyPr/>
                    <a:lstStyle/>
                    <a:p>
                      <a:r>
                        <a:rPr lang="tr-TR" sz="1800" b="0" i="0" kern="1200" dirty="0">
                          <a:solidFill>
                            <a:schemeClr val="tx1"/>
                          </a:solidFill>
                          <a:effectLst/>
                          <a:latin typeface="+mn-lt"/>
                          <a:ea typeface="+mn-ea"/>
                          <a:cs typeface="+mn-cs"/>
                        </a:rPr>
                        <a:t>.Net framework tarafınan getirilen birbirlerine eşsiz anahtarları sayesinde karışmayan assemblylerin yaşadığı yerdir.</a:t>
                      </a:r>
                    </a:p>
                    <a:p>
                      <a:endParaRPr lang="tr-TR" sz="1800" b="0" i="0" kern="1200" dirty="0">
                        <a:solidFill>
                          <a:schemeClr val="tx1"/>
                        </a:solidFill>
                        <a:effectLst/>
                        <a:latin typeface="+mn-lt"/>
                        <a:ea typeface="+mn-ea"/>
                        <a:cs typeface="+mn-cs"/>
                      </a:endParaRPr>
                    </a:p>
                    <a:p>
                      <a:r>
                        <a:rPr lang="tr-TR" sz="1800" b="0" i="0" kern="1200" dirty="0">
                          <a:solidFill>
                            <a:schemeClr val="tx1"/>
                          </a:solidFill>
                          <a:effectLst/>
                          <a:latin typeface="+mn-lt"/>
                          <a:ea typeface="+mn-ea"/>
                          <a:cs typeface="+mn-cs"/>
                        </a:rPr>
                        <a:t> Aynı isimdeki assemblyler birbirlerinden bu eşsiz bilgileriyle ayrılır ve asla karışmazlar. </a:t>
                      </a:r>
                    </a:p>
                    <a:p>
                      <a:endParaRPr lang="tr-TR" sz="1800" b="0" i="0" kern="1200" dirty="0">
                        <a:solidFill>
                          <a:schemeClr val="tx1"/>
                        </a:solidFill>
                        <a:effectLst/>
                        <a:latin typeface="+mn-lt"/>
                        <a:ea typeface="+mn-ea"/>
                        <a:cs typeface="+mn-cs"/>
                      </a:endParaRPr>
                    </a:p>
                    <a:p>
                      <a:r>
                        <a:rPr lang="tr-TR" sz="1800" b="0" i="0" kern="1200" dirty="0">
                          <a:solidFill>
                            <a:schemeClr val="tx1"/>
                          </a:solidFill>
                          <a:effectLst/>
                          <a:latin typeface="+mn-lt"/>
                          <a:ea typeface="+mn-ea"/>
                          <a:cs typeface="+mn-cs"/>
                        </a:rPr>
                        <a:t>c:\windows\assembly</a:t>
                      </a:r>
                      <a:endParaRPr lang="tr-TR" sz="1600" dirty="0">
                        <a:solidFill>
                          <a:srgbClr val="444444"/>
                        </a:solidFill>
                        <a:effectLst/>
                        <a:latin typeface="Trebuchet MS" panose="020B0603020202020204" pitchFamily="34" charset="0"/>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506263914"/>
                  </a:ext>
                </a:extLst>
              </a:tr>
            </a:tbl>
          </a:graphicData>
        </a:graphic>
      </p:graphicFrame>
    </p:spTree>
    <p:extLst>
      <p:ext uri="{BB962C8B-B14F-4D97-AF65-F5344CB8AC3E}">
        <p14:creationId xmlns:p14="http://schemas.microsoft.com/office/powerpoint/2010/main" val="26771291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49C6-37BD-4B3F-838E-7873ABCF90E2}"/>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6542B2C4-4F65-4C89-BC0B-13792057536D}"/>
              </a:ext>
            </a:extLst>
          </p:cNvPr>
          <p:cNvSpPr>
            <a:spLocks noGrp="1"/>
          </p:cNvSpPr>
          <p:nvPr>
            <p:ph idx="1"/>
          </p:nvPr>
        </p:nvSpPr>
        <p:spPr/>
        <p:txBody>
          <a:bodyPr/>
          <a:lstStyle/>
          <a:p>
            <a:endParaRPr lang="tr-TR" dirty="0"/>
          </a:p>
        </p:txBody>
      </p:sp>
      <p:pic>
        <p:nvPicPr>
          <p:cNvPr id="1026" name="Picture 2" descr=".net framework ile ilgili gÃ¶rsel sonucu">
            <a:extLst>
              <a:ext uri="{FF2B5EF4-FFF2-40B4-BE49-F238E27FC236}">
                <a16:creationId xmlns:a16="http://schemas.microsoft.com/office/drawing/2014/main" id="{E1F83A26-A0AC-417E-9879-C48B53FC5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383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77F2-22AB-4B8D-A29F-42FF436E1F64}"/>
              </a:ext>
            </a:extLst>
          </p:cNvPr>
          <p:cNvSpPr>
            <a:spLocks noGrp="1"/>
          </p:cNvSpPr>
          <p:nvPr>
            <p:ph type="title"/>
          </p:nvPr>
        </p:nvSpPr>
        <p:spPr/>
        <p:txBody>
          <a:bodyPr/>
          <a:lstStyle/>
          <a:p>
            <a:r>
              <a:rPr lang="tr-TR" dirty="0"/>
              <a:t>.Net Assembly</a:t>
            </a:r>
          </a:p>
        </p:txBody>
      </p:sp>
      <p:sp>
        <p:nvSpPr>
          <p:cNvPr id="3" name="Content Placeholder 2">
            <a:extLst>
              <a:ext uri="{FF2B5EF4-FFF2-40B4-BE49-F238E27FC236}">
                <a16:creationId xmlns:a16="http://schemas.microsoft.com/office/drawing/2014/main" id="{E9E96B05-7E3E-4A7D-84EE-4C2F21CC7780}"/>
              </a:ext>
            </a:extLst>
          </p:cNvPr>
          <p:cNvSpPr>
            <a:spLocks noGrp="1"/>
          </p:cNvSpPr>
          <p:nvPr>
            <p:ph idx="1"/>
          </p:nvPr>
        </p:nvSpPr>
        <p:spPr/>
        <p:txBody>
          <a:bodyPr/>
          <a:lstStyle/>
          <a:p>
            <a:r>
              <a:rPr lang="tr-TR" dirty="0"/>
              <a:t>.Net Framework ailesindeki dillerden biriyle bir uygulama geliştirdiğimizde yazmış olduğumuz kodlar programlama dilinin derleyicisi kullanılarak bir .dll ya da .exe ye dönüştüğünde kodlar bir assembly içerisine koyulur.</a:t>
            </a:r>
          </a:p>
          <a:p>
            <a:endParaRPr lang="tr-TR" dirty="0"/>
          </a:p>
          <a:p>
            <a:pPr marL="457200" indent="-457200">
              <a:buFont typeface="+mj-lt"/>
              <a:buAutoNum type="arabicPeriod"/>
            </a:pPr>
            <a:r>
              <a:rPr lang="tr-TR" dirty="0"/>
              <a:t>IL</a:t>
            </a:r>
          </a:p>
          <a:p>
            <a:pPr marL="457200" indent="-457200">
              <a:buFont typeface="+mj-lt"/>
              <a:buAutoNum type="arabicPeriod"/>
            </a:pPr>
            <a:r>
              <a:rPr lang="tr-TR" dirty="0"/>
              <a:t>Metadata</a:t>
            </a:r>
          </a:p>
          <a:p>
            <a:pPr marL="457200" indent="-457200">
              <a:buFont typeface="+mj-lt"/>
              <a:buAutoNum type="arabicPeriod"/>
            </a:pPr>
            <a:r>
              <a:rPr lang="tr-TR" dirty="0"/>
              <a:t>Manifest</a:t>
            </a:r>
          </a:p>
          <a:p>
            <a:pPr marL="457200" indent="-457200">
              <a:buFont typeface="+mj-lt"/>
              <a:buAutoNum type="arabicPeriod"/>
            </a:pPr>
            <a:r>
              <a:rPr lang="tr-TR" dirty="0"/>
              <a:t>Resources</a:t>
            </a:r>
          </a:p>
          <a:p>
            <a:endParaRPr lang="tr-TR" dirty="0"/>
          </a:p>
        </p:txBody>
      </p:sp>
      <p:pic>
        <p:nvPicPr>
          <p:cNvPr id="4" name="Picture 3">
            <a:extLst>
              <a:ext uri="{FF2B5EF4-FFF2-40B4-BE49-F238E27FC236}">
                <a16:creationId xmlns:a16="http://schemas.microsoft.com/office/drawing/2014/main" id="{0507F60F-6612-4CDB-86D7-37FFD317E712}"/>
              </a:ext>
            </a:extLst>
          </p:cNvPr>
          <p:cNvPicPr>
            <a:picLocks noChangeAspect="1"/>
          </p:cNvPicPr>
          <p:nvPr/>
        </p:nvPicPr>
        <p:blipFill>
          <a:blip r:embed="rId3"/>
          <a:stretch>
            <a:fillRect/>
          </a:stretch>
        </p:blipFill>
        <p:spPr>
          <a:xfrm>
            <a:off x="2712131" y="3204469"/>
            <a:ext cx="4994956" cy="3653531"/>
          </a:xfrm>
          <a:prstGeom prst="rect">
            <a:avLst/>
          </a:prstGeom>
        </p:spPr>
      </p:pic>
      <p:pic>
        <p:nvPicPr>
          <p:cNvPr id="5" name="Picture 4">
            <a:extLst>
              <a:ext uri="{FF2B5EF4-FFF2-40B4-BE49-F238E27FC236}">
                <a16:creationId xmlns:a16="http://schemas.microsoft.com/office/drawing/2014/main" id="{D596A273-1394-410B-B66B-8260C7AF0696}"/>
              </a:ext>
            </a:extLst>
          </p:cNvPr>
          <p:cNvPicPr>
            <a:picLocks noChangeAspect="1"/>
          </p:cNvPicPr>
          <p:nvPr/>
        </p:nvPicPr>
        <p:blipFill>
          <a:blip r:embed="rId4"/>
          <a:stretch>
            <a:fillRect/>
          </a:stretch>
        </p:blipFill>
        <p:spPr>
          <a:xfrm>
            <a:off x="6913562" y="3282185"/>
            <a:ext cx="5786438" cy="3575815"/>
          </a:xfrm>
          <a:prstGeom prst="rect">
            <a:avLst/>
          </a:prstGeom>
        </p:spPr>
      </p:pic>
    </p:spTree>
    <p:extLst>
      <p:ext uri="{BB962C8B-B14F-4D97-AF65-F5344CB8AC3E}">
        <p14:creationId xmlns:p14="http://schemas.microsoft.com/office/powerpoint/2010/main" val="298835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4C0F-023E-4D60-9423-FF915E502B6A}"/>
              </a:ext>
            </a:extLst>
          </p:cNvPr>
          <p:cNvSpPr>
            <a:spLocks noGrp="1"/>
          </p:cNvSpPr>
          <p:nvPr>
            <p:ph type="title"/>
          </p:nvPr>
        </p:nvSpPr>
        <p:spPr/>
        <p:txBody>
          <a:bodyPr/>
          <a:lstStyle/>
          <a:p>
            <a:r>
              <a:rPr lang="tr-TR" dirty="0"/>
              <a:t>CIL (common Intermedıate language)</a:t>
            </a:r>
          </a:p>
        </p:txBody>
      </p:sp>
      <p:sp>
        <p:nvSpPr>
          <p:cNvPr id="3" name="Content Placeholder 2">
            <a:extLst>
              <a:ext uri="{FF2B5EF4-FFF2-40B4-BE49-F238E27FC236}">
                <a16:creationId xmlns:a16="http://schemas.microsoft.com/office/drawing/2014/main" id="{A686F88F-1E3B-4A7A-99D9-0509832FFA68}"/>
              </a:ext>
            </a:extLst>
          </p:cNvPr>
          <p:cNvSpPr>
            <a:spLocks noGrp="1"/>
          </p:cNvSpPr>
          <p:nvPr>
            <p:ph idx="1"/>
          </p:nvPr>
        </p:nvSpPr>
        <p:spPr>
          <a:xfrm>
            <a:off x="1024128" y="2286000"/>
            <a:ext cx="10195415" cy="4023360"/>
          </a:xfrm>
        </p:spPr>
        <p:txBody>
          <a:bodyPr>
            <a:normAutofit lnSpcReduction="10000"/>
          </a:bodyPr>
          <a:lstStyle/>
          <a:p>
            <a:pPr algn="just"/>
            <a:r>
              <a:rPr lang="tr-TR" dirty="0"/>
              <a:t>Bir dll veya exe dosyasının içinde bulunan CIL, metadata ve manifest Visual Studio’nun bir tool’u olan “ildasm” ile görüntülenebilir. </a:t>
            </a:r>
          </a:p>
          <a:p>
            <a:pPr algn="just"/>
            <a:r>
              <a:rPr lang="tr-TR" dirty="0"/>
              <a:t>Bu tool’a ulşamak için Visual Studio Command Prompt’a “ildasm” yazıp Enter’a basmanız yeterlidir. </a:t>
            </a:r>
          </a:p>
          <a:p>
            <a:pPr algn="just"/>
            <a:r>
              <a:rPr lang="tr-TR" dirty="0"/>
              <a:t>Bu tool üzerinden  File –&gt; Open diyerek yukarıda yazdığımız programın çalışması sonucu oluşan “.exe” dosyasını açarsak bu dosyanın içerisinde bulunan yukarıda bahsettiğimiz CIL, metadata ve manifest kavramlarını görebiliriz.</a:t>
            </a:r>
          </a:p>
          <a:p>
            <a:endParaRPr lang="tr-TR" dirty="0"/>
          </a:p>
          <a:p>
            <a:r>
              <a:rPr lang="tr-TR" b="1" dirty="0"/>
              <a:t>CIL Kodu Görüntüleme</a:t>
            </a:r>
            <a:endParaRPr lang="tr-TR" dirty="0"/>
          </a:p>
          <a:p>
            <a:r>
              <a:rPr lang="tr-TR" dirty="0"/>
              <a:t>Çalıştırdığımız ildasm.exe içerisinde bulunan Main : void() metoduna çift tıkladığımızda o Calc.exe dosyamızın içerisinde bulunan CIL kodunu görüntüleyebiliriz.</a:t>
            </a:r>
          </a:p>
          <a:p>
            <a:endParaRPr lang="tr-TR" dirty="0"/>
          </a:p>
        </p:txBody>
      </p:sp>
    </p:spTree>
    <p:extLst>
      <p:ext uri="{BB962C8B-B14F-4D97-AF65-F5344CB8AC3E}">
        <p14:creationId xmlns:p14="http://schemas.microsoft.com/office/powerpoint/2010/main" val="284094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250F-E5B1-405B-A1AE-6615EAA822E5}"/>
              </a:ext>
            </a:extLst>
          </p:cNvPr>
          <p:cNvSpPr>
            <a:spLocks noGrp="1"/>
          </p:cNvSpPr>
          <p:nvPr>
            <p:ph type="title"/>
          </p:nvPr>
        </p:nvSpPr>
        <p:spPr/>
        <p:txBody>
          <a:bodyPr/>
          <a:lstStyle/>
          <a:p>
            <a:r>
              <a:rPr lang="tr-TR" dirty="0"/>
              <a:t>Metadata</a:t>
            </a:r>
          </a:p>
        </p:txBody>
      </p:sp>
      <p:sp>
        <p:nvSpPr>
          <p:cNvPr id="3" name="Content Placeholder 2">
            <a:extLst>
              <a:ext uri="{FF2B5EF4-FFF2-40B4-BE49-F238E27FC236}">
                <a16:creationId xmlns:a16="http://schemas.microsoft.com/office/drawing/2014/main" id="{62C8C7A5-351F-4032-893F-22351C02E289}"/>
              </a:ext>
            </a:extLst>
          </p:cNvPr>
          <p:cNvSpPr>
            <a:spLocks noGrp="1"/>
          </p:cNvSpPr>
          <p:nvPr>
            <p:ph idx="1"/>
          </p:nvPr>
        </p:nvSpPr>
        <p:spPr>
          <a:xfrm>
            <a:off x="1024128" y="2286000"/>
            <a:ext cx="9720073" cy="660400"/>
          </a:xfrm>
        </p:spPr>
        <p:txBody>
          <a:bodyPr/>
          <a:lstStyle/>
          <a:p>
            <a:r>
              <a:rPr lang="tr-TR" dirty="0"/>
              <a:t>Metadata program içerisinde tanımladığımız tüm değişken bilgilerini içerir. </a:t>
            </a:r>
          </a:p>
        </p:txBody>
      </p:sp>
      <p:pic>
        <p:nvPicPr>
          <p:cNvPr id="4" name="Picture 3">
            <a:extLst>
              <a:ext uri="{FF2B5EF4-FFF2-40B4-BE49-F238E27FC236}">
                <a16:creationId xmlns:a16="http://schemas.microsoft.com/office/drawing/2014/main" id="{D68787D5-1DB1-440F-A296-C30A17E6BB6F}"/>
              </a:ext>
            </a:extLst>
          </p:cNvPr>
          <p:cNvPicPr>
            <a:picLocks noChangeAspect="1"/>
          </p:cNvPicPr>
          <p:nvPr/>
        </p:nvPicPr>
        <p:blipFill>
          <a:blip r:embed="rId3"/>
          <a:stretch>
            <a:fillRect/>
          </a:stretch>
        </p:blipFill>
        <p:spPr>
          <a:xfrm>
            <a:off x="6670186" y="3249630"/>
            <a:ext cx="5289586" cy="2600325"/>
          </a:xfrm>
          <a:prstGeom prst="rect">
            <a:avLst/>
          </a:prstGeom>
        </p:spPr>
      </p:pic>
      <p:sp>
        <p:nvSpPr>
          <p:cNvPr id="5" name="Content Placeholder 2">
            <a:extLst>
              <a:ext uri="{FF2B5EF4-FFF2-40B4-BE49-F238E27FC236}">
                <a16:creationId xmlns:a16="http://schemas.microsoft.com/office/drawing/2014/main" id="{7A6E9522-CCA1-429C-9B1A-30A9855E7D48}"/>
              </a:ext>
            </a:extLst>
          </p:cNvPr>
          <p:cNvSpPr txBox="1">
            <a:spLocks/>
          </p:cNvSpPr>
          <p:nvPr/>
        </p:nvSpPr>
        <p:spPr>
          <a:xfrm>
            <a:off x="1024128" y="2828834"/>
            <a:ext cx="5289586" cy="344191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tr-TR" dirty="0"/>
              <a:t>Metadata içerisinde Console sınıfının WriteLine metodunun kullanıldığı bilgisi yer alır. Yada bizim uygulamada kendi tanımladığımız class ların (Person class'ı gibi) bilgileri ve onların hangi property veya metodlarının kullanıldığı bilgisi de bulunur. Bu arada Visual Studio'da Metadata bilgisinden faydalanmayı ihmal etmemiş, intellisense de VS'da geliştirme sırasında bize öneriler sunarken aslında metadata bilgisinden faydalanmaktadır. </a:t>
            </a:r>
          </a:p>
        </p:txBody>
      </p:sp>
    </p:spTree>
    <p:extLst>
      <p:ext uri="{BB962C8B-B14F-4D97-AF65-F5344CB8AC3E}">
        <p14:creationId xmlns:p14="http://schemas.microsoft.com/office/powerpoint/2010/main" val="123734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1F7E-5B50-46B0-8D35-C56782C8D07C}"/>
              </a:ext>
            </a:extLst>
          </p:cNvPr>
          <p:cNvSpPr>
            <a:spLocks noGrp="1"/>
          </p:cNvSpPr>
          <p:nvPr>
            <p:ph type="title"/>
          </p:nvPr>
        </p:nvSpPr>
        <p:spPr/>
        <p:txBody>
          <a:bodyPr>
            <a:normAutofit/>
          </a:bodyPr>
          <a:lstStyle/>
          <a:p>
            <a:r>
              <a:rPr lang="tr-TR" dirty="0"/>
              <a:t>Metadata Görüntüleme</a:t>
            </a:r>
          </a:p>
        </p:txBody>
      </p:sp>
      <p:sp>
        <p:nvSpPr>
          <p:cNvPr id="3" name="Content Placeholder 2">
            <a:extLst>
              <a:ext uri="{FF2B5EF4-FFF2-40B4-BE49-F238E27FC236}">
                <a16:creationId xmlns:a16="http://schemas.microsoft.com/office/drawing/2014/main" id="{205C513A-B2F6-40C0-A6BA-2E2611A930A2}"/>
              </a:ext>
            </a:extLst>
          </p:cNvPr>
          <p:cNvSpPr>
            <a:spLocks noGrp="1"/>
          </p:cNvSpPr>
          <p:nvPr>
            <p:ph idx="1"/>
          </p:nvPr>
        </p:nvSpPr>
        <p:spPr>
          <a:xfrm>
            <a:off x="1024128" y="2286000"/>
            <a:ext cx="9720073" cy="3986784"/>
          </a:xfrm>
        </p:spPr>
        <p:txBody>
          <a:bodyPr/>
          <a:lstStyle/>
          <a:p>
            <a:r>
              <a:rPr lang="tr-TR" dirty="0"/>
              <a:t>İlk işlem olan Type Metadata görüntülemesi için ildasm.exe üzerindeyken Ctrl + M tuşlarına basmamız yeterlidir.</a:t>
            </a:r>
          </a:p>
          <a:p>
            <a:r>
              <a:rPr lang="tr-TR" dirty="0"/>
              <a:t>Bu bize Calc.exe programımızın içerisindeki Type Metadata bilgisini gösteren bir pencere açaçaktır.</a:t>
            </a:r>
          </a:p>
          <a:p>
            <a:endParaRPr lang="tr-TR" dirty="0"/>
          </a:p>
        </p:txBody>
      </p:sp>
    </p:spTree>
    <p:extLst>
      <p:ext uri="{BB962C8B-B14F-4D97-AF65-F5344CB8AC3E}">
        <p14:creationId xmlns:p14="http://schemas.microsoft.com/office/powerpoint/2010/main" val="415649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 Modern Programlama Çağının </a:t>
            </a:r>
            <a:r>
              <a:rPr lang="tr-TR" dirty="0" err="1" smtClean="0"/>
              <a:t>BaŞlangıcı</a:t>
            </a:r>
            <a:r>
              <a:rPr lang="tr-TR" dirty="0" smtClean="0"/>
              <a:t> </a:t>
            </a:r>
            <a:endParaRPr lang="tr-TR" dirty="0"/>
          </a:p>
        </p:txBody>
      </p:sp>
      <p:sp>
        <p:nvSpPr>
          <p:cNvPr id="3" name="Content Placeholder 2"/>
          <p:cNvSpPr>
            <a:spLocks noGrp="1"/>
          </p:cNvSpPr>
          <p:nvPr>
            <p:ph idx="1"/>
          </p:nvPr>
        </p:nvSpPr>
        <p:spPr>
          <a:xfrm>
            <a:off x="1069848" y="2464308"/>
            <a:ext cx="5553374" cy="4050792"/>
          </a:xfrm>
        </p:spPr>
        <p:txBody>
          <a:bodyPr>
            <a:normAutofit/>
          </a:bodyPr>
          <a:lstStyle/>
          <a:p>
            <a:pPr algn="just"/>
            <a:r>
              <a:rPr lang="tr-TR" sz="2400" dirty="0"/>
              <a:t>C’nin ortaya çıkışı programlamanın modern çağının başlangıcına işaret eder. </a:t>
            </a:r>
          </a:p>
          <a:p>
            <a:pPr algn="just"/>
            <a:r>
              <a:rPr lang="tr-TR" sz="2400" dirty="0"/>
              <a:t>C, Dennis Ritchie tarafından 1970‟te, UNIX işletim sistemi kullanan DEC PDP-11 üzerinde icat edildi. </a:t>
            </a:r>
          </a:p>
          <a:p>
            <a:pPr algn="just"/>
            <a:r>
              <a:rPr lang="tr-TR" sz="2400" dirty="0"/>
              <a:t>C, 1960‟ların </a:t>
            </a:r>
            <a:r>
              <a:rPr lang="tr-TR" sz="2400" i="1" dirty="0"/>
              <a:t>yapısal programlama (structured programming) </a:t>
            </a:r>
            <a:r>
              <a:rPr lang="tr-TR" sz="2400" dirty="0"/>
              <a:t>devrimi ile ortaya çıktı. </a:t>
            </a:r>
          </a:p>
          <a:p>
            <a:pPr algn="just"/>
            <a:endParaRPr lang="tr-TR" sz="2400" dirty="0"/>
          </a:p>
          <a:p>
            <a:pPr algn="just"/>
            <a:endParaRPr lang="tr-TR" sz="2400" dirty="0"/>
          </a:p>
        </p:txBody>
      </p:sp>
      <p:pic>
        <p:nvPicPr>
          <p:cNvPr id="1026" name="Picture 2" descr="Ä°lgili resi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2970" y="2302153"/>
            <a:ext cx="4605630" cy="3689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37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2127F-3FB4-4508-82D9-33E8AD698B26}"/>
              </a:ext>
            </a:extLst>
          </p:cNvPr>
          <p:cNvSpPr>
            <a:spLocks noGrp="1"/>
          </p:cNvSpPr>
          <p:nvPr>
            <p:ph type="title"/>
          </p:nvPr>
        </p:nvSpPr>
        <p:spPr/>
        <p:txBody>
          <a:bodyPr/>
          <a:lstStyle/>
          <a:p>
            <a:r>
              <a:rPr lang="tr-TR" dirty="0"/>
              <a:t>Manifest </a:t>
            </a:r>
          </a:p>
        </p:txBody>
      </p:sp>
      <p:sp>
        <p:nvSpPr>
          <p:cNvPr id="3" name="Content Placeholder 2">
            <a:extLst>
              <a:ext uri="{FF2B5EF4-FFF2-40B4-BE49-F238E27FC236}">
                <a16:creationId xmlns:a16="http://schemas.microsoft.com/office/drawing/2014/main" id="{8FB000E4-9D53-4196-BD91-1FFABCA8C226}"/>
              </a:ext>
            </a:extLst>
          </p:cNvPr>
          <p:cNvSpPr>
            <a:spLocks noGrp="1"/>
          </p:cNvSpPr>
          <p:nvPr>
            <p:ph idx="1"/>
          </p:nvPr>
        </p:nvSpPr>
        <p:spPr/>
        <p:txBody>
          <a:bodyPr/>
          <a:lstStyle/>
          <a:p>
            <a:r>
              <a:rPr lang="tr-TR" dirty="0"/>
              <a:t>Manifest assembly metadalarını diğer bir değişle kimlik bilgilerini tutar. </a:t>
            </a:r>
          </a:p>
          <a:p>
            <a:r>
              <a:rPr lang="tr-TR" dirty="0"/>
              <a:t>Nedir bu bilgiler diye soracak olursak; assembly versiyon numarası, ürün adı, assembly adı, şirket bilgileri, yasal uyarılar, başka assembly'lerle referans yoluyla olan ilişkileri vs gibi bilgiler tutular.</a:t>
            </a:r>
          </a:p>
        </p:txBody>
      </p:sp>
    </p:spTree>
    <p:extLst>
      <p:ext uri="{BB962C8B-B14F-4D97-AF65-F5344CB8AC3E}">
        <p14:creationId xmlns:p14="http://schemas.microsoft.com/office/powerpoint/2010/main" val="383622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D68F-4D04-4B9A-9598-EF98DCD3DD53}"/>
              </a:ext>
            </a:extLst>
          </p:cNvPr>
          <p:cNvSpPr>
            <a:spLocks noGrp="1"/>
          </p:cNvSpPr>
          <p:nvPr>
            <p:ph type="title"/>
          </p:nvPr>
        </p:nvSpPr>
        <p:spPr/>
        <p:txBody>
          <a:bodyPr/>
          <a:lstStyle/>
          <a:p>
            <a:r>
              <a:rPr lang="tr-TR" dirty="0"/>
              <a:t>Manifest görüntüleme</a:t>
            </a:r>
          </a:p>
        </p:txBody>
      </p:sp>
      <p:sp>
        <p:nvSpPr>
          <p:cNvPr id="3" name="Content Placeholder 2">
            <a:extLst>
              <a:ext uri="{FF2B5EF4-FFF2-40B4-BE49-F238E27FC236}">
                <a16:creationId xmlns:a16="http://schemas.microsoft.com/office/drawing/2014/main" id="{C87C0D16-9492-4857-B32F-66557109DAB5}"/>
              </a:ext>
            </a:extLst>
          </p:cNvPr>
          <p:cNvSpPr>
            <a:spLocks noGrp="1"/>
          </p:cNvSpPr>
          <p:nvPr>
            <p:ph idx="1"/>
          </p:nvPr>
        </p:nvSpPr>
        <p:spPr/>
        <p:txBody>
          <a:bodyPr/>
          <a:lstStyle/>
          <a:p>
            <a:r>
              <a:rPr lang="tr-TR" dirty="0"/>
              <a:t>Son olarak exe’mizin içerisindeki Manifest bilgisini görüntülemek için yine ildasm tool’unu kullanmamız yeterlidir. </a:t>
            </a:r>
          </a:p>
          <a:p>
            <a:r>
              <a:rPr lang="tr-TR" dirty="0"/>
              <a:t>Bu tool ile bir exe açtığımızda karşımıza çıkan ekrandaki MANIFEST yazan sekmeye çift tıkladığımızda exe’mizin manifest dosyasına ulaşmış oluruz.</a:t>
            </a:r>
          </a:p>
        </p:txBody>
      </p:sp>
    </p:spTree>
    <p:extLst>
      <p:ext uri="{BB962C8B-B14F-4D97-AF65-F5344CB8AC3E}">
        <p14:creationId xmlns:p14="http://schemas.microsoft.com/office/powerpoint/2010/main" val="103070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9635-67DD-4443-89E6-44293E4602BE}"/>
              </a:ext>
            </a:extLst>
          </p:cNvPr>
          <p:cNvSpPr>
            <a:spLocks noGrp="1"/>
          </p:cNvSpPr>
          <p:nvPr>
            <p:ph type="title"/>
          </p:nvPr>
        </p:nvSpPr>
        <p:spPr/>
        <p:txBody>
          <a:bodyPr/>
          <a:lstStyle/>
          <a:p>
            <a:r>
              <a:rPr lang="tr-TR" dirty="0"/>
              <a:t>Resource</a:t>
            </a:r>
          </a:p>
        </p:txBody>
      </p:sp>
      <p:sp>
        <p:nvSpPr>
          <p:cNvPr id="3" name="Content Placeholder 2">
            <a:extLst>
              <a:ext uri="{FF2B5EF4-FFF2-40B4-BE49-F238E27FC236}">
                <a16:creationId xmlns:a16="http://schemas.microsoft.com/office/drawing/2014/main" id="{89C09455-C281-41E4-B4B8-3DC55CEE5C2D}"/>
              </a:ext>
            </a:extLst>
          </p:cNvPr>
          <p:cNvSpPr>
            <a:spLocks noGrp="1"/>
          </p:cNvSpPr>
          <p:nvPr>
            <p:ph idx="1"/>
          </p:nvPr>
        </p:nvSpPr>
        <p:spPr/>
        <p:txBody>
          <a:bodyPr/>
          <a:lstStyle/>
          <a:p>
            <a:r>
              <a:rPr lang="tr-TR" dirty="0"/>
              <a:t>Uygulamada kullanılan kaynak dosyaların bulunduğu yer. Nedir bu dosyalar ; resim dosyaları, gif'ler, html-xml yada resource files vs olabilir.</a:t>
            </a:r>
          </a:p>
        </p:txBody>
      </p:sp>
    </p:spTree>
    <p:extLst>
      <p:ext uri="{BB962C8B-B14F-4D97-AF65-F5344CB8AC3E}">
        <p14:creationId xmlns:p14="http://schemas.microsoft.com/office/powerpoint/2010/main" val="211998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Language Runtime </a:t>
            </a:r>
            <a:r>
              <a:rPr lang="tr-TR" dirty="0"/>
              <a:t>(CLR) </a:t>
            </a:r>
          </a:p>
        </p:txBody>
      </p:sp>
      <p:sp>
        <p:nvSpPr>
          <p:cNvPr id="3" name="Content Placeholder 2"/>
          <p:cNvSpPr>
            <a:spLocks noGrp="1"/>
          </p:cNvSpPr>
          <p:nvPr>
            <p:ph idx="1"/>
          </p:nvPr>
        </p:nvSpPr>
        <p:spPr>
          <a:xfrm>
            <a:off x="1024128" y="2249424"/>
            <a:ext cx="10047526" cy="4023360"/>
          </a:xfrm>
        </p:spPr>
        <p:txBody>
          <a:bodyPr>
            <a:noAutofit/>
          </a:bodyPr>
          <a:lstStyle/>
          <a:p>
            <a:pPr algn="just"/>
            <a:r>
              <a:rPr lang="tr-TR" sz="2400" dirty="0"/>
              <a:t>CLR, .NET kodunun çalıştırılmasını (yürütülmesini) idare eder.</a:t>
            </a:r>
          </a:p>
          <a:p>
            <a:pPr algn="just"/>
            <a:r>
              <a:rPr lang="tr-TR" sz="2400" dirty="0"/>
              <a:t>Bir C# programını derlediğinizde, derleyiciden elde edilen çıktı çalıştırılabilir bir kod değildir. Bilakis bu, </a:t>
            </a:r>
            <a:r>
              <a:rPr lang="tr-TR" sz="2400" i="1" dirty="0"/>
              <a:t>Microsoft Intermediate Language </a:t>
            </a:r>
            <a:r>
              <a:rPr lang="tr-TR" sz="2400" dirty="0"/>
              <a:t>(MSIL) denilen özel bir tipte sözde kod (pseudocode) içeren bir dosyadır.</a:t>
            </a:r>
          </a:p>
          <a:p>
            <a:pPr algn="just"/>
            <a:r>
              <a:rPr lang="tr-TR" sz="2400" dirty="0"/>
              <a:t>MSIL, spesifik bir CPU‟dan bağımsız olan birtakım taşınabilir komutlar tanımlar.</a:t>
            </a:r>
          </a:p>
          <a:p>
            <a:pPr algn="just"/>
            <a:r>
              <a:rPr lang="tr-TR" sz="2400" dirty="0"/>
              <a:t>Program çalıştığı zaman ara kodu çalıştırılabilir bir koda dönüştürmek CLR‟in görevidir.</a:t>
            </a:r>
          </a:p>
          <a:p>
            <a:pPr algn="just"/>
            <a:r>
              <a:rPr lang="tr-TR" sz="2400" dirty="0"/>
              <a:t>Böylece, MSIL elde edilecek şekilde derlenen her program CLR‟in gerçeklendiği her ortamda çalıştırılabilir. Bu .NET Framework'ün taşınabilirliğini temin etme biçiminin bir parçasıdır.</a:t>
            </a:r>
          </a:p>
        </p:txBody>
      </p:sp>
    </p:spTree>
    <p:extLst>
      <p:ext uri="{BB962C8B-B14F-4D97-AF65-F5344CB8AC3E}">
        <p14:creationId xmlns:p14="http://schemas.microsoft.com/office/powerpoint/2010/main" val="426846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clr</a:t>
            </a:r>
          </a:p>
        </p:txBody>
      </p:sp>
      <p:sp>
        <p:nvSpPr>
          <p:cNvPr id="3" name="Content Placeholder 2"/>
          <p:cNvSpPr>
            <a:spLocks noGrp="1"/>
          </p:cNvSpPr>
          <p:nvPr>
            <p:ph idx="1"/>
          </p:nvPr>
        </p:nvSpPr>
        <p:spPr>
          <a:xfrm>
            <a:off x="1024128" y="2084832"/>
            <a:ext cx="9899245" cy="4023360"/>
          </a:xfrm>
        </p:spPr>
        <p:txBody>
          <a:bodyPr>
            <a:normAutofit/>
          </a:bodyPr>
          <a:lstStyle/>
          <a:p>
            <a:pPr algn="just"/>
            <a:r>
              <a:rPr lang="tr-TR" dirty="0"/>
              <a:t>Microsoft Intermediate Language, bir </a:t>
            </a:r>
            <a:r>
              <a:rPr lang="tr-TR" i="1" dirty="0"/>
              <a:t>JIT </a:t>
            </a:r>
            <a:r>
              <a:rPr lang="tr-TR" dirty="0"/>
              <a:t>derleyici kullanılarak çalıştırılabilir bir koda çevrilir. “J1T”, “Just-In-Time”a karşılık gelir (yani, “Tam Zamanında” demektir).</a:t>
            </a:r>
          </a:p>
          <a:p>
            <a:pPr algn="just"/>
            <a:r>
              <a:rPr lang="tr-TR" dirty="0"/>
              <a:t>Bir .NET programı çalıştığı zaman CLR, JIT derleyiciyi etkin kılar. JIT derleyici programınızın parçalarının her birine duyulan ihtiyacı temel alarak MSIL'i yerel dile dönüştürür.</a:t>
            </a:r>
          </a:p>
          <a:p>
            <a:pPr algn="just"/>
            <a:r>
              <a:rPr lang="tr-TR" dirty="0"/>
              <a:t>Böylece, C# programınız başlangıçta MSIL üretecek şekilde derlenmiş olsa bile aslında yerel kod gibi çalışacaktır.</a:t>
            </a:r>
          </a:p>
          <a:p>
            <a:pPr algn="just"/>
            <a:r>
              <a:rPr lang="tr-TR" dirty="0"/>
              <a:t>Bir C# programını derlendiğinizde, MSlL’e ek olarak elde edilen bir diğer şey de </a:t>
            </a:r>
            <a:r>
              <a:rPr lang="tr-TR" i="1" dirty="0"/>
              <a:t>metadata </a:t>
            </a:r>
            <a:r>
              <a:rPr lang="tr-TR" dirty="0"/>
              <a:t>olarak adlandırılan çıktıdır. Metadata, programınızın kullandığı verileri tarif eder ve kodunuzun diğer kodlarla etkileşmesini mümkün kılar. Metadata, MSIL ile aynı dosya içinde yer alır.</a:t>
            </a:r>
          </a:p>
        </p:txBody>
      </p:sp>
    </p:spTree>
    <p:extLst>
      <p:ext uri="{BB962C8B-B14F-4D97-AF65-F5344CB8AC3E}">
        <p14:creationId xmlns:p14="http://schemas.microsoft.com/office/powerpoint/2010/main" val="196697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5633-7396-4492-8235-6DE9ADB6B630}"/>
              </a:ext>
            </a:extLst>
          </p:cNvPr>
          <p:cNvSpPr>
            <a:spLocks noGrp="1"/>
          </p:cNvSpPr>
          <p:nvPr>
            <p:ph type="title"/>
          </p:nvPr>
        </p:nvSpPr>
        <p:spPr/>
        <p:txBody>
          <a:bodyPr/>
          <a:lstStyle/>
          <a:p>
            <a:r>
              <a:rPr lang="tr-TR" dirty="0"/>
              <a:t>jıt</a:t>
            </a:r>
          </a:p>
        </p:txBody>
      </p:sp>
      <p:sp>
        <p:nvSpPr>
          <p:cNvPr id="3" name="Content Placeholder 2">
            <a:extLst>
              <a:ext uri="{FF2B5EF4-FFF2-40B4-BE49-F238E27FC236}">
                <a16:creationId xmlns:a16="http://schemas.microsoft.com/office/drawing/2014/main" id="{E1CDC862-4269-483E-BC1E-3D5C9B97834E}"/>
              </a:ext>
            </a:extLst>
          </p:cNvPr>
          <p:cNvSpPr>
            <a:spLocks noGrp="1"/>
          </p:cNvSpPr>
          <p:nvPr>
            <p:ph idx="1"/>
          </p:nvPr>
        </p:nvSpPr>
        <p:spPr>
          <a:xfrm>
            <a:off x="1024128" y="2084832"/>
            <a:ext cx="9720073" cy="4224528"/>
          </a:xfrm>
        </p:spPr>
        <p:txBody>
          <a:bodyPr>
            <a:normAutofit fontScale="92500" lnSpcReduction="10000"/>
          </a:bodyPr>
          <a:lstStyle/>
          <a:p>
            <a:pPr marL="0" indent="0">
              <a:buNone/>
            </a:pPr>
            <a:r>
              <a:rPr lang="tr-TR" b="1" dirty="0"/>
              <a:t>1. Normal JIT</a:t>
            </a:r>
          </a:p>
          <a:p>
            <a:r>
              <a:rPr lang="tr-TR" dirty="0"/>
              <a:t>Derlenen programı birincil belleğe alarak çalıştırırlar.</a:t>
            </a:r>
          </a:p>
          <a:p>
            <a:r>
              <a:rPr lang="tr-TR" dirty="0"/>
              <a:t>Varsayılan olarak gelen derleyicidir.</a:t>
            </a:r>
          </a:p>
          <a:p>
            <a:pPr marL="0" indent="0">
              <a:buNone/>
            </a:pPr>
            <a:r>
              <a:rPr lang="tr-TR" b="1" dirty="0"/>
              <a:t>2. Eco JIT</a:t>
            </a:r>
          </a:p>
          <a:p>
            <a:r>
              <a:rPr lang="tr-TR" dirty="0"/>
              <a:t>Az miktarda hafıza ve önbelleğe sahip cihazlarda kullanılır.</a:t>
            </a:r>
          </a:p>
          <a:p>
            <a:r>
              <a:rPr lang="tr-TR" dirty="0"/>
              <a:t>Normal JIT’te olduğu gibi programın tamamı değil bir kısmı birincil bellekte tutulur.</a:t>
            </a:r>
          </a:p>
          <a:p>
            <a:r>
              <a:rPr lang="tr-TR" dirty="0"/>
              <a:t>Programımız ihtiyaç duydukça derleme yapılır ve birincil belleğe alınır</a:t>
            </a:r>
          </a:p>
          <a:p>
            <a:pPr marL="0" indent="0">
              <a:buNone/>
            </a:pPr>
            <a:r>
              <a:rPr lang="tr-TR" b="1" dirty="0"/>
              <a:t>3. Pre JIT</a:t>
            </a:r>
          </a:p>
          <a:p>
            <a:r>
              <a:rPr lang="tr-TR" dirty="0"/>
              <a:t>Büyük programlarda ön derleme işlemi yapar.</a:t>
            </a:r>
          </a:p>
          <a:p>
            <a:r>
              <a:rPr lang="tr-TR" dirty="0"/>
              <a:t>Bu sayede programın çalışması hızlanmış olur.</a:t>
            </a:r>
          </a:p>
        </p:txBody>
      </p:sp>
    </p:spTree>
    <p:extLst>
      <p:ext uri="{BB962C8B-B14F-4D97-AF65-F5344CB8AC3E}">
        <p14:creationId xmlns:p14="http://schemas.microsoft.com/office/powerpoint/2010/main" val="325535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Common Language Specıfıcatıon</a:t>
            </a:r>
          </a:p>
        </p:txBody>
      </p:sp>
      <p:sp>
        <p:nvSpPr>
          <p:cNvPr id="3" name="Content Placeholder 2"/>
          <p:cNvSpPr>
            <a:spLocks noGrp="1"/>
          </p:cNvSpPr>
          <p:nvPr>
            <p:ph idx="1"/>
          </p:nvPr>
        </p:nvSpPr>
        <p:spPr/>
        <p:txBody>
          <a:bodyPr>
            <a:normAutofit/>
          </a:bodyPr>
          <a:lstStyle/>
          <a:p>
            <a:r>
              <a:rPr lang="tr-TR" dirty="0"/>
              <a:t>Kontrol altına alınan kodların tümü CLR ile sağlanan avantajlardan yararlanıyor olsa da, şayet kodunuz farklı dillerde yazılmış programlar tarafından kullanılacaksa, kullanılabilirliği en üst seviyeye çıkarmak için kodunuzun </a:t>
            </a:r>
            <a:r>
              <a:rPr lang="tr-TR" i="1" dirty="0"/>
              <a:t>Common Language Specification</a:t>
            </a:r>
            <a:r>
              <a:rPr lang="tr-TR" dirty="0"/>
              <a:t>‟a (CLS - Ortak Dil Spesifikasyonu) sıkı sıkıya yapışması gereklidir.</a:t>
            </a:r>
          </a:p>
          <a:p>
            <a:r>
              <a:rPr lang="tr-TR" dirty="0"/>
              <a:t>CLS, farklı dillerde ortak olan özellikleri tarif eder.</a:t>
            </a:r>
          </a:p>
          <a:p>
            <a:r>
              <a:rPr lang="tr-TR" dirty="0"/>
              <a:t>CLS uyumu, diğer diller tarafından kullanılacak yazılım bileşenleri geliştirirken özellikle önemlidir.</a:t>
            </a:r>
          </a:p>
          <a:p>
            <a:r>
              <a:rPr lang="tr-TR" dirty="0"/>
              <a:t>CLS, </a:t>
            </a:r>
            <a:r>
              <a:rPr lang="tr-TR" i="1" dirty="0"/>
              <a:t>Common Type System</a:t>
            </a:r>
            <a:r>
              <a:rPr lang="tr-TR" dirty="0"/>
              <a:t>‟in (CTS - Ortak Tip Sistemi) bir altkümesini içerir. </a:t>
            </a:r>
          </a:p>
          <a:p>
            <a:r>
              <a:rPr lang="tr-TR" dirty="0"/>
              <a:t>CTS, veri tiplerini ilgilendiren kuralları tarif eder. Elbette, C# hem CLS‟i hem de CTS‟i desteklemektedir.</a:t>
            </a:r>
          </a:p>
        </p:txBody>
      </p:sp>
    </p:spTree>
    <p:extLst>
      <p:ext uri="{BB962C8B-B14F-4D97-AF65-F5344CB8AC3E}">
        <p14:creationId xmlns:p14="http://schemas.microsoft.com/office/powerpoint/2010/main" val="340460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Klasik derleyici</a:t>
            </a:r>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3"/>
          <a:stretch>
            <a:fillRect/>
          </a:stretch>
        </p:blipFill>
        <p:spPr>
          <a:xfrm>
            <a:off x="1069848" y="2913062"/>
            <a:ext cx="3533775" cy="2047875"/>
          </a:xfrm>
          <a:prstGeom prst="rect">
            <a:avLst/>
          </a:prstGeom>
        </p:spPr>
      </p:pic>
      <p:pic>
        <p:nvPicPr>
          <p:cNvPr id="5" name="Picture 4"/>
          <p:cNvPicPr>
            <a:picLocks noChangeAspect="1"/>
          </p:cNvPicPr>
          <p:nvPr/>
        </p:nvPicPr>
        <p:blipFill>
          <a:blip r:embed="rId4"/>
          <a:stretch>
            <a:fillRect/>
          </a:stretch>
        </p:blipFill>
        <p:spPr>
          <a:xfrm>
            <a:off x="3104923" y="4389437"/>
            <a:ext cx="1685925" cy="314325"/>
          </a:xfrm>
          <a:prstGeom prst="rect">
            <a:avLst/>
          </a:prstGeom>
        </p:spPr>
      </p:pic>
      <p:pic>
        <p:nvPicPr>
          <p:cNvPr id="6" name="Picture 5"/>
          <p:cNvPicPr>
            <a:picLocks noChangeAspect="1"/>
          </p:cNvPicPr>
          <p:nvPr/>
        </p:nvPicPr>
        <p:blipFill>
          <a:blip r:embed="rId5"/>
          <a:stretch>
            <a:fillRect/>
          </a:stretch>
        </p:blipFill>
        <p:spPr>
          <a:xfrm>
            <a:off x="4790848" y="3360737"/>
            <a:ext cx="2324100" cy="2057400"/>
          </a:xfrm>
          <a:prstGeom prst="rect">
            <a:avLst/>
          </a:prstGeom>
        </p:spPr>
      </p:pic>
      <p:pic>
        <p:nvPicPr>
          <p:cNvPr id="7" name="Picture 6"/>
          <p:cNvPicPr>
            <a:picLocks noChangeAspect="1"/>
          </p:cNvPicPr>
          <p:nvPr/>
        </p:nvPicPr>
        <p:blipFill>
          <a:blip r:embed="rId6"/>
          <a:stretch>
            <a:fillRect/>
          </a:stretch>
        </p:blipFill>
        <p:spPr>
          <a:xfrm>
            <a:off x="7302173" y="4389437"/>
            <a:ext cx="1771650" cy="314325"/>
          </a:xfrm>
          <a:prstGeom prst="rect">
            <a:avLst/>
          </a:prstGeom>
        </p:spPr>
      </p:pic>
      <p:pic>
        <p:nvPicPr>
          <p:cNvPr id="8" name="Picture 7"/>
          <p:cNvPicPr>
            <a:picLocks noChangeAspect="1"/>
          </p:cNvPicPr>
          <p:nvPr/>
        </p:nvPicPr>
        <p:blipFill>
          <a:blip r:embed="rId7"/>
          <a:stretch>
            <a:fillRect/>
          </a:stretch>
        </p:blipFill>
        <p:spPr>
          <a:xfrm>
            <a:off x="9235748" y="4217987"/>
            <a:ext cx="1600200" cy="485775"/>
          </a:xfrm>
          <a:prstGeom prst="rect">
            <a:avLst/>
          </a:prstGeom>
        </p:spPr>
      </p:pic>
      <p:pic>
        <p:nvPicPr>
          <p:cNvPr id="9" name="Picture 8"/>
          <p:cNvPicPr>
            <a:picLocks noChangeAspect="1"/>
          </p:cNvPicPr>
          <p:nvPr/>
        </p:nvPicPr>
        <p:blipFill>
          <a:blip r:embed="rId8"/>
          <a:stretch>
            <a:fillRect/>
          </a:stretch>
        </p:blipFill>
        <p:spPr>
          <a:xfrm>
            <a:off x="8821561" y="1947322"/>
            <a:ext cx="2400300" cy="2228850"/>
          </a:xfrm>
          <a:prstGeom prst="rect">
            <a:avLst/>
          </a:prstGeom>
        </p:spPr>
      </p:pic>
      <p:pic>
        <p:nvPicPr>
          <p:cNvPr id="10" name="Picture 9"/>
          <p:cNvPicPr>
            <a:picLocks noChangeAspect="1"/>
          </p:cNvPicPr>
          <p:nvPr/>
        </p:nvPicPr>
        <p:blipFill>
          <a:blip r:embed="rId9"/>
          <a:stretch>
            <a:fillRect/>
          </a:stretch>
        </p:blipFill>
        <p:spPr>
          <a:xfrm>
            <a:off x="9175623" y="4960937"/>
            <a:ext cx="1952625" cy="1019175"/>
          </a:xfrm>
          <a:prstGeom prst="rect">
            <a:avLst/>
          </a:prstGeom>
        </p:spPr>
      </p:pic>
    </p:spTree>
    <p:extLst>
      <p:ext uri="{BB962C8B-B14F-4D97-AF65-F5344CB8AC3E}">
        <p14:creationId xmlns:p14="http://schemas.microsoft.com/office/powerpoint/2010/main" val="298356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1000"/>
                                        <p:tgtEl>
                                          <p:spTgt spid="10"/>
                                        </p:tgtEl>
                                      </p:cBhvr>
                                    </p:animEffect>
                                    <p:anim calcmode="lin" valueType="num">
                                      <p:cBhvr>
                                        <p:cTn id="46" dur="1000" fill="hold"/>
                                        <p:tgtEl>
                                          <p:spTgt spid="10"/>
                                        </p:tgtEl>
                                        <p:attrNameLst>
                                          <p:attrName>ppt_x</p:attrName>
                                        </p:attrNameLst>
                                      </p:cBhvr>
                                      <p:tavLst>
                                        <p:tav tm="0">
                                          <p:val>
                                            <p:strVal val="#ppt_x"/>
                                          </p:val>
                                        </p:tav>
                                        <p:tav tm="100000">
                                          <p:val>
                                            <p:strVal val="#ppt_x"/>
                                          </p:val>
                                        </p:tav>
                                      </p:tavLst>
                                    </p:anim>
                                    <p:anim calcmode="lin" valueType="num">
                                      <p:cBhvr>
                                        <p:cTn id="4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Birden fazla platformda derleme</a:t>
            </a:r>
          </a:p>
        </p:txBody>
      </p:sp>
      <p:sp>
        <p:nvSpPr>
          <p:cNvPr id="3" name="Content Placeholder 2"/>
          <p:cNvSpPr>
            <a:spLocks noGrp="1"/>
          </p:cNvSpPr>
          <p:nvPr>
            <p:ph idx="1"/>
          </p:nvPr>
        </p:nvSpPr>
        <p:spPr/>
        <p:txBody>
          <a:bodyPr/>
          <a:lstStyle/>
          <a:p>
            <a:endParaRPr lang="tr-TR"/>
          </a:p>
        </p:txBody>
      </p:sp>
      <p:pic>
        <p:nvPicPr>
          <p:cNvPr id="6" name="Picture 5"/>
          <p:cNvPicPr>
            <a:picLocks noChangeAspect="1"/>
          </p:cNvPicPr>
          <p:nvPr/>
        </p:nvPicPr>
        <p:blipFill>
          <a:blip r:embed="rId3"/>
          <a:stretch>
            <a:fillRect/>
          </a:stretch>
        </p:blipFill>
        <p:spPr>
          <a:xfrm>
            <a:off x="0" y="1915668"/>
            <a:ext cx="12192000" cy="4764024"/>
          </a:xfrm>
          <a:prstGeom prst="rect">
            <a:avLst/>
          </a:prstGeom>
        </p:spPr>
      </p:pic>
    </p:spTree>
    <p:extLst>
      <p:ext uri="{BB962C8B-B14F-4D97-AF65-F5344CB8AC3E}">
        <p14:creationId xmlns:p14="http://schemas.microsoft.com/office/powerpoint/2010/main" val="324344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Java ve sanal makine</a:t>
            </a:r>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3"/>
          <a:stretch>
            <a:fillRect/>
          </a:stretch>
        </p:blipFill>
        <p:spPr>
          <a:xfrm>
            <a:off x="1024128" y="2084832"/>
            <a:ext cx="9610725" cy="3781425"/>
          </a:xfrm>
          <a:prstGeom prst="rect">
            <a:avLst/>
          </a:prstGeom>
        </p:spPr>
      </p:pic>
    </p:spTree>
    <p:extLst>
      <p:ext uri="{BB962C8B-B14F-4D97-AF65-F5344CB8AC3E}">
        <p14:creationId xmlns:p14="http://schemas.microsoft.com/office/powerpoint/2010/main" val="3124071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AVANTAJLARI</a:t>
            </a:r>
          </a:p>
        </p:txBody>
      </p:sp>
      <p:sp>
        <p:nvSpPr>
          <p:cNvPr id="3" name="Content Placeholder 2"/>
          <p:cNvSpPr>
            <a:spLocks noGrp="1"/>
          </p:cNvSpPr>
          <p:nvPr>
            <p:ph idx="1"/>
          </p:nvPr>
        </p:nvSpPr>
        <p:spPr>
          <a:xfrm>
            <a:off x="778476" y="2121408"/>
            <a:ext cx="5782962" cy="4050792"/>
          </a:xfrm>
        </p:spPr>
        <p:txBody>
          <a:bodyPr>
            <a:normAutofit/>
          </a:bodyPr>
          <a:lstStyle/>
          <a:p>
            <a:pPr>
              <a:buFont typeface="Wingdings" panose="05000000000000000000" pitchFamily="2" charset="2"/>
              <a:buChar char="§"/>
            </a:pPr>
            <a:r>
              <a:rPr lang="tr-TR" sz="2400" dirty="0"/>
              <a:t>Yapısal dillerin sıralı dillere karşı getirdiği çare; </a:t>
            </a:r>
          </a:p>
          <a:p>
            <a:pPr marL="457200" indent="-457200">
              <a:buFont typeface="+mj-lt"/>
              <a:buAutoNum type="arabicPeriod"/>
            </a:pPr>
            <a:r>
              <a:rPr lang="tr-TR" sz="2400" dirty="0"/>
              <a:t>düzgün tanımlanmış kontrol ifadeleri, </a:t>
            </a:r>
          </a:p>
          <a:p>
            <a:pPr marL="457200" indent="-457200">
              <a:buFont typeface="+mj-lt"/>
              <a:buAutoNum type="arabicPeriod"/>
            </a:pPr>
            <a:r>
              <a:rPr lang="tr-TR" sz="2400" dirty="0"/>
              <a:t>yerel değişkenli alt rutinler (subroutines)</a:t>
            </a:r>
          </a:p>
          <a:p>
            <a:pPr marL="0" indent="0">
              <a:buNone/>
            </a:pPr>
            <a:endParaRPr lang="tr-TR" sz="2400" dirty="0"/>
          </a:p>
          <a:p>
            <a:pPr>
              <a:buFont typeface="Wingdings" panose="05000000000000000000" pitchFamily="2" charset="2"/>
              <a:buChar char="§"/>
            </a:pPr>
            <a:r>
              <a:rPr lang="tr-TR" sz="2400" dirty="0"/>
              <a:t>Yapısal dilleri kullanarak bir dereceye kadar büyük programları yazmak mümkün hale geldi. </a:t>
            </a:r>
          </a:p>
        </p:txBody>
      </p:sp>
      <p:pic>
        <p:nvPicPr>
          <p:cNvPr id="2050" name="Picture 2" descr="yapÄ±sal programlama ile ilgili gÃ¶rsel sonuc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713" y="2093976"/>
            <a:ext cx="4882243" cy="412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97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Java sanal makine</a:t>
            </a:r>
          </a:p>
        </p:txBody>
      </p:sp>
      <p:sp>
        <p:nvSpPr>
          <p:cNvPr id="3" name="Content Placeholder 2"/>
          <p:cNvSpPr>
            <a:spLocks noGrp="1"/>
          </p:cNvSpPr>
          <p:nvPr>
            <p:ph idx="1"/>
          </p:nvPr>
        </p:nvSpPr>
        <p:spPr/>
        <p:txBody>
          <a:bodyPr/>
          <a:lstStyle/>
          <a:p>
            <a:endParaRPr lang="tr-TR"/>
          </a:p>
        </p:txBody>
      </p:sp>
      <p:pic>
        <p:nvPicPr>
          <p:cNvPr id="5" name="Picture 4"/>
          <p:cNvPicPr>
            <a:picLocks noChangeAspect="1"/>
          </p:cNvPicPr>
          <p:nvPr/>
        </p:nvPicPr>
        <p:blipFill>
          <a:blip r:embed="rId3"/>
          <a:stretch>
            <a:fillRect/>
          </a:stretch>
        </p:blipFill>
        <p:spPr>
          <a:xfrm>
            <a:off x="1069848" y="2093976"/>
            <a:ext cx="10086975" cy="3771900"/>
          </a:xfrm>
          <a:prstGeom prst="rect">
            <a:avLst/>
          </a:prstGeom>
        </p:spPr>
      </p:pic>
    </p:spTree>
    <p:extLst>
      <p:ext uri="{BB962C8B-B14F-4D97-AF65-F5344CB8AC3E}">
        <p14:creationId xmlns:p14="http://schemas.microsoft.com/office/powerpoint/2010/main" val="170532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.net</a:t>
            </a:r>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3"/>
          <a:stretch>
            <a:fillRect/>
          </a:stretch>
        </p:blipFill>
        <p:spPr>
          <a:xfrm>
            <a:off x="542925" y="2543746"/>
            <a:ext cx="11106150" cy="3267075"/>
          </a:xfrm>
          <a:prstGeom prst="rect">
            <a:avLst/>
          </a:prstGeom>
        </p:spPr>
      </p:pic>
    </p:spTree>
    <p:extLst>
      <p:ext uri="{BB962C8B-B14F-4D97-AF65-F5344CB8AC3E}">
        <p14:creationId xmlns:p14="http://schemas.microsoft.com/office/powerpoint/2010/main" val="351810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.NET</a:t>
            </a:r>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3"/>
          <a:stretch>
            <a:fillRect/>
          </a:stretch>
        </p:blipFill>
        <p:spPr>
          <a:xfrm>
            <a:off x="0" y="2093976"/>
            <a:ext cx="12192000" cy="4362866"/>
          </a:xfrm>
          <a:prstGeom prst="rect">
            <a:avLst/>
          </a:prstGeom>
        </p:spPr>
      </p:pic>
    </p:spTree>
    <p:extLst>
      <p:ext uri="{BB962C8B-B14F-4D97-AF65-F5344CB8AC3E}">
        <p14:creationId xmlns:p14="http://schemas.microsoft.com/office/powerpoint/2010/main" val="362487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.net sanal makine</a:t>
            </a:r>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3"/>
          <a:stretch>
            <a:fillRect/>
          </a:stretch>
        </p:blipFill>
        <p:spPr>
          <a:xfrm>
            <a:off x="1" y="2093976"/>
            <a:ext cx="12192000" cy="4764024"/>
          </a:xfrm>
          <a:prstGeom prst="rect">
            <a:avLst/>
          </a:prstGeom>
        </p:spPr>
      </p:pic>
    </p:spTree>
    <p:extLst>
      <p:ext uri="{BB962C8B-B14F-4D97-AF65-F5344CB8AC3E}">
        <p14:creationId xmlns:p14="http://schemas.microsoft.com/office/powerpoint/2010/main" val="2411506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a:xfrm>
            <a:off x="953734" y="2093976"/>
            <a:ext cx="10058400" cy="4050792"/>
          </a:xfrm>
        </p:spPr>
        <p:txBody>
          <a:bodyPr/>
          <a:lstStyle/>
          <a:p>
            <a:endParaRPr lang="tr-TR" dirty="0"/>
          </a:p>
        </p:txBody>
      </p:sp>
      <p:pic>
        <p:nvPicPr>
          <p:cNvPr id="4" name="Picture 3"/>
          <p:cNvPicPr>
            <a:picLocks noChangeAspect="1"/>
          </p:cNvPicPr>
          <p:nvPr/>
        </p:nvPicPr>
        <p:blipFill>
          <a:blip r:embed="rId3"/>
          <a:stretch>
            <a:fillRect/>
          </a:stretch>
        </p:blipFill>
        <p:spPr>
          <a:xfrm>
            <a:off x="772759" y="2186432"/>
            <a:ext cx="10420350" cy="3140256"/>
          </a:xfrm>
          <a:prstGeom prst="rect">
            <a:avLst/>
          </a:prstGeom>
        </p:spPr>
      </p:pic>
    </p:spTree>
    <p:extLst>
      <p:ext uri="{BB962C8B-B14F-4D97-AF65-F5344CB8AC3E}">
        <p14:creationId xmlns:p14="http://schemas.microsoft.com/office/powerpoint/2010/main" val="111846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1F3C-62A0-45DC-8A37-2973729CD0F1}"/>
              </a:ext>
            </a:extLst>
          </p:cNvPr>
          <p:cNvSpPr>
            <a:spLocks noGrp="1"/>
          </p:cNvSpPr>
          <p:nvPr>
            <p:ph type="title"/>
          </p:nvPr>
        </p:nvSpPr>
        <p:spPr/>
        <p:txBody>
          <a:bodyPr/>
          <a:lstStyle/>
          <a:p>
            <a:r>
              <a:rPr lang="tr-TR" dirty="0"/>
              <a:t>C# Nerde Kullanılır?</a:t>
            </a:r>
          </a:p>
        </p:txBody>
      </p:sp>
      <p:sp>
        <p:nvSpPr>
          <p:cNvPr id="3" name="Content Placeholder 2">
            <a:extLst>
              <a:ext uri="{FF2B5EF4-FFF2-40B4-BE49-F238E27FC236}">
                <a16:creationId xmlns:a16="http://schemas.microsoft.com/office/drawing/2014/main" id="{FF88E6B3-463C-4E9F-AF1C-07682EF8AE2F}"/>
              </a:ext>
            </a:extLst>
          </p:cNvPr>
          <p:cNvSpPr>
            <a:spLocks noGrp="1"/>
          </p:cNvSpPr>
          <p:nvPr>
            <p:ph idx="1"/>
          </p:nvPr>
        </p:nvSpPr>
        <p:spPr/>
        <p:txBody>
          <a:bodyPr/>
          <a:lstStyle/>
          <a:p>
            <a:r>
              <a:rPr lang="tr-TR" dirty="0"/>
              <a:t>Ufak, orta ve büyük ölçekli işletmelerin iş süreçleri windows formlar veya web formlar yardımı ile yazılabilir.</a:t>
            </a:r>
          </a:p>
          <a:p>
            <a:r>
              <a:rPr lang="tr-TR" dirty="0"/>
              <a:t>İşletmelerin ortak olarak çalışmış olduğu diğer firmalar ile güvenli data transferi konusunda dış uçlar yazılabilir.</a:t>
            </a:r>
          </a:p>
          <a:p>
            <a:r>
              <a:rPr lang="tr-TR" dirty="0"/>
              <a:t>İşletmelerin sahip olduğu bir mobil uygulama var ise, müşterilerin veya satış temsilcisi arkadaşların kullandığı mobil cihazın işletim sistemi ne olursa olsun bu cihazlar ile data transferi güvenli bir şekilde sağlanabilir.</a:t>
            </a:r>
          </a:p>
          <a:p>
            <a:r>
              <a:rPr lang="tr-TR" dirty="0"/>
              <a:t>Belirli bir süre içinde çalışmasını istemiş olduğıunuz iş bloklarınız windows işletim sitemleri içerisine servis olarak yazılabilir.</a:t>
            </a:r>
          </a:p>
        </p:txBody>
      </p:sp>
    </p:spTree>
    <p:extLst>
      <p:ext uri="{BB962C8B-B14F-4D97-AF65-F5344CB8AC3E}">
        <p14:creationId xmlns:p14="http://schemas.microsoft.com/office/powerpoint/2010/main" val="25331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F1EB0-9F5B-4F66-8F30-374C008A18CB}"/>
              </a:ext>
            </a:extLst>
          </p:cNvPr>
          <p:cNvSpPr>
            <a:spLocks noGrp="1"/>
          </p:cNvSpPr>
          <p:nvPr>
            <p:ph type="title"/>
          </p:nvPr>
        </p:nvSpPr>
        <p:spPr/>
        <p:txBody>
          <a:bodyPr/>
          <a:lstStyle/>
          <a:p>
            <a:r>
              <a:rPr lang="tr-TR" dirty="0"/>
              <a:t>C#'la yapabileceklerimiz</a:t>
            </a:r>
          </a:p>
        </p:txBody>
      </p:sp>
      <p:sp>
        <p:nvSpPr>
          <p:cNvPr id="3" name="Content Placeholder 2">
            <a:extLst>
              <a:ext uri="{FF2B5EF4-FFF2-40B4-BE49-F238E27FC236}">
                <a16:creationId xmlns:a16="http://schemas.microsoft.com/office/drawing/2014/main" id="{DB8947DB-EB09-4090-93A7-87CF5694F318}"/>
              </a:ext>
            </a:extLst>
          </p:cNvPr>
          <p:cNvSpPr>
            <a:spLocks noGrp="1"/>
          </p:cNvSpPr>
          <p:nvPr>
            <p:ph idx="1"/>
          </p:nvPr>
        </p:nvSpPr>
        <p:spPr>
          <a:xfrm>
            <a:off x="1024128" y="2286000"/>
            <a:ext cx="9720073" cy="3830595"/>
          </a:xfrm>
        </p:spPr>
        <p:txBody>
          <a:bodyPr/>
          <a:lstStyle/>
          <a:p>
            <a:pPr marL="457200" indent="-457200">
              <a:buFont typeface="+mj-lt"/>
              <a:buAutoNum type="arabicPeriod"/>
            </a:pPr>
            <a:r>
              <a:rPr lang="tr-TR" sz="2800" dirty="0"/>
              <a:t>Konsol uygulaması geliştirme</a:t>
            </a:r>
          </a:p>
          <a:p>
            <a:pPr marL="457200" indent="-457200">
              <a:buFont typeface="+mj-lt"/>
              <a:buAutoNum type="arabicPeriod"/>
            </a:pPr>
            <a:r>
              <a:rPr lang="tr-TR" sz="2800" dirty="0"/>
              <a:t>Windows uygulaması geliştirme</a:t>
            </a:r>
          </a:p>
          <a:p>
            <a:pPr marL="457200" indent="-457200">
              <a:buFont typeface="+mj-lt"/>
              <a:buAutoNum type="arabicPeriod"/>
            </a:pPr>
            <a:r>
              <a:rPr lang="tr-TR" sz="2800" dirty="0"/>
              <a:t>ASP.NET uygulaması geliştirme</a:t>
            </a:r>
          </a:p>
          <a:p>
            <a:pPr marL="457200" indent="-457200">
              <a:buFont typeface="+mj-lt"/>
              <a:buAutoNum type="arabicPeriod"/>
            </a:pPr>
            <a:r>
              <a:rPr lang="tr-TR" sz="2800" dirty="0"/>
              <a:t>Web servisleri yazma</a:t>
            </a:r>
          </a:p>
          <a:p>
            <a:pPr marL="457200" indent="-457200">
              <a:buFont typeface="+mj-lt"/>
              <a:buAutoNum type="arabicPeriod"/>
            </a:pPr>
            <a:r>
              <a:rPr lang="tr-TR" sz="2800" dirty="0"/>
              <a:t>Mobil uygulama geliştirme </a:t>
            </a:r>
          </a:p>
          <a:p>
            <a:pPr marL="457200" indent="-457200">
              <a:buFont typeface="+mj-lt"/>
              <a:buAutoNum type="arabicPeriod"/>
            </a:pPr>
            <a:r>
              <a:rPr lang="tr-TR" sz="2800" dirty="0"/>
              <a:t>DLL yazma</a:t>
            </a:r>
          </a:p>
          <a:p>
            <a:endParaRPr lang="tr-TR" dirty="0"/>
          </a:p>
        </p:txBody>
      </p:sp>
    </p:spTree>
    <p:extLst>
      <p:ext uri="{BB962C8B-B14F-4D97-AF65-F5344CB8AC3E}">
        <p14:creationId xmlns:p14="http://schemas.microsoft.com/office/powerpoint/2010/main" val="288581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A931-4D56-4AE3-9F00-D1C5200492BC}"/>
              </a:ext>
            </a:extLst>
          </p:cNvPr>
          <p:cNvSpPr>
            <a:spLocks noGrp="1"/>
          </p:cNvSpPr>
          <p:nvPr>
            <p:ph type="title"/>
          </p:nvPr>
        </p:nvSpPr>
        <p:spPr/>
        <p:txBody>
          <a:bodyPr/>
          <a:lstStyle/>
          <a:p>
            <a:r>
              <a:rPr lang="tr-TR" dirty="0"/>
              <a:t>C# Aranan bir dil midir?</a:t>
            </a:r>
          </a:p>
        </p:txBody>
      </p:sp>
      <p:sp>
        <p:nvSpPr>
          <p:cNvPr id="3" name="Content Placeholder 2">
            <a:extLst>
              <a:ext uri="{FF2B5EF4-FFF2-40B4-BE49-F238E27FC236}">
                <a16:creationId xmlns:a16="http://schemas.microsoft.com/office/drawing/2014/main" id="{3E861A37-07EA-4A37-91E5-14213689FD51}"/>
              </a:ext>
            </a:extLst>
          </p:cNvPr>
          <p:cNvSpPr>
            <a:spLocks noGrp="1"/>
          </p:cNvSpPr>
          <p:nvPr>
            <p:ph idx="1"/>
          </p:nvPr>
        </p:nvSpPr>
        <p:spPr>
          <a:xfrm>
            <a:off x="759968" y="3273553"/>
            <a:ext cx="9720073" cy="1499616"/>
          </a:xfrm>
        </p:spPr>
        <p:txBody>
          <a:bodyPr>
            <a:normAutofit/>
          </a:bodyPr>
          <a:lstStyle/>
          <a:p>
            <a:pPr algn="ctr"/>
            <a:r>
              <a:rPr lang="tr-TR" sz="3200" dirty="0"/>
              <a:t>Aranan dil olması yetmez.</a:t>
            </a:r>
          </a:p>
          <a:p>
            <a:pPr algn="ctr"/>
            <a:r>
              <a:rPr lang="tr-TR" sz="3200" dirty="0"/>
              <a:t>Aranan kişi olmak lazım.</a:t>
            </a:r>
          </a:p>
        </p:txBody>
      </p:sp>
    </p:spTree>
    <p:extLst>
      <p:ext uri="{BB962C8B-B14F-4D97-AF65-F5344CB8AC3E}">
        <p14:creationId xmlns:p14="http://schemas.microsoft.com/office/powerpoint/2010/main" val="153780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dezavantajları</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tr-TR" sz="2400" dirty="0"/>
              <a:t>Her şeye rağmen, C dilinin bile kısıtlayıcı yönleri vardı. </a:t>
            </a:r>
          </a:p>
          <a:p>
            <a:pPr>
              <a:buFont typeface="Wingdings" panose="05000000000000000000" pitchFamily="2" charset="2"/>
              <a:buChar char="§"/>
            </a:pPr>
            <a:r>
              <a:rPr lang="tr-TR" sz="2400" dirty="0"/>
              <a:t>En zahmetli yönlerinden biri büyük programları ele almadaki yetersizliğiydi. </a:t>
            </a:r>
          </a:p>
          <a:p>
            <a:pPr>
              <a:buFont typeface="Wingdings" panose="05000000000000000000" pitchFamily="2" charset="2"/>
              <a:buChar char="§"/>
            </a:pPr>
            <a:r>
              <a:rPr lang="tr-TR" sz="2400" dirty="0"/>
              <a:t>Proje belirli bir boyuta ulaştığı zaman C dili adeta bir engele çarpar ve bu noktadan sonra C programları anlaşılması ve sürdürülmesi zor bir hal alır. </a:t>
            </a:r>
          </a:p>
          <a:p>
            <a:pPr>
              <a:buFont typeface="Wingdings" panose="05000000000000000000" pitchFamily="2" charset="2"/>
              <a:buChar char="§"/>
            </a:pPr>
            <a:r>
              <a:rPr lang="tr-TR" sz="2400" dirty="0"/>
              <a:t>Bu limite tam olarak ne zaman ulaşılacağı programa, programcıya ve eldeki araçlara bağlı olmakla birlikte 5,000 satır gibi kısa bir kodda bile bu durumla karşılaşılabilmektedir. </a:t>
            </a:r>
          </a:p>
        </p:txBody>
      </p:sp>
    </p:spTree>
    <p:extLst>
      <p:ext uri="{BB962C8B-B14F-4D97-AF65-F5344CB8AC3E}">
        <p14:creationId xmlns:p14="http://schemas.microsoft.com/office/powerpoint/2010/main" val="408223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577969" cy="1499616"/>
          </a:xfrm>
        </p:spPr>
        <p:txBody>
          <a:bodyPr>
            <a:normAutofit/>
          </a:bodyPr>
          <a:lstStyle/>
          <a:p>
            <a:r>
              <a:rPr lang="tr-TR" dirty="0"/>
              <a:t>Nesne Yönelimli Programlamanın ve C++’ın Doğuşu </a:t>
            </a:r>
          </a:p>
        </p:txBody>
      </p:sp>
      <p:sp>
        <p:nvSpPr>
          <p:cNvPr id="3" name="Content Placeholder 2"/>
          <p:cNvSpPr>
            <a:spLocks noGrp="1"/>
          </p:cNvSpPr>
          <p:nvPr>
            <p:ph idx="1"/>
          </p:nvPr>
        </p:nvSpPr>
        <p:spPr>
          <a:xfrm>
            <a:off x="1069848" y="2121408"/>
            <a:ext cx="10294838" cy="4050792"/>
          </a:xfrm>
        </p:spPr>
        <p:txBody>
          <a:bodyPr>
            <a:normAutofit/>
          </a:bodyPr>
          <a:lstStyle/>
          <a:p>
            <a:pPr algn="just">
              <a:buFont typeface="Wingdings" panose="05000000000000000000" pitchFamily="2" charset="2"/>
              <a:buChar char="§"/>
            </a:pPr>
            <a:r>
              <a:rPr lang="tr-TR" sz="2400" dirty="0"/>
              <a:t>Bu problemi çözmek amacıyla </a:t>
            </a:r>
            <a:r>
              <a:rPr lang="tr-TR" sz="2400" b="1" dirty="0"/>
              <a:t>nesne yönelimli programlama </a:t>
            </a:r>
            <a:r>
              <a:rPr lang="tr-TR" sz="2400" dirty="0"/>
              <a:t>(OOP – Object Oriented Programming) denilen yeni bir programlama yöntemi ortaya çıkmaya başladı. </a:t>
            </a:r>
          </a:p>
          <a:p>
            <a:pPr algn="just">
              <a:buFont typeface="Wingdings" panose="05000000000000000000" pitchFamily="2" charset="2"/>
              <a:buChar char="§"/>
            </a:pPr>
            <a:r>
              <a:rPr lang="tr-TR" sz="2400" dirty="0"/>
              <a:t>Nesne yönelimli programlamayı kullanarak, bir programcı çok daha büyük programların üstesinden gelebilecekti. </a:t>
            </a:r>
          </a:p>
          <a:p>
            <a:pPr algn="just">
              <a:buFont typeface="Wingdings" panose="05000000000000000000" pitchFamily="2" charset="2"/>
              <a:buChar char="§"/>
            </a:pPr>
            <a:r>
              <a:rPr lang="tr-TR" sz="2400" dirty="0"/>
              <a:t>Sorun, o zamanlar en popüler dil olan C‟nin nesne yönelimli programlamayı desteklememesiydi. </a:t>
            </a:r>
          </a:p>
          <a:p>
            <a:pPr algn="just">
              <a:buFont typeface="Wingdings" panose="05000000000000000000" pitchFamily="2" charset="2"/>
              <a:buChar char="§"/>
            </a:pPr>
            <a:r>
              <a:rPr lang="tr-TR" sz="2400" dirty="0"/>
              <a:t>C‟nin nesne yönelimli bir versiyonu için duyulan istek en sonunda C++’ ın ortaya çıkmasına neden oldu. </a:t>
            </a:r>
          </a:p>
        </p:txBody>
      </p:sp>
    </p:spTree>
    <p:extLst>
      <p:ext uri="{BB962C8B-B14F-4D97-AF65-F5344CB8AC3E}">
        <p14:creationId xmlns:p14="http://schemas.microsoft.com/office/powerpoint/2010/main" val="135369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a:t>
            </a:r>
          </a:p>
        </p:txBody>
      </p:sp>
      <p:sp>
        <p:nvSpPr>
          <p:cNvPr id="3" name="Content Placeholder 2"/>
          <p:cNvSpPr>
            <a:spLocks noGrp="1"/>
          </p:cNvSpPr>
          <p:nvPr>
            <p:ph idx="1"/>
          </p:nvPr>
        </p:nvSpPr>
        <p:spPr>
          <a:xfrm>
            <a:off x="1069849" y="2121407"/>
            <a:ext cx="6393632" cy="4197749"/>
          </a:xfrm>
        </p:spPr>
        <p:txBody>
          <a:bodyPr>
            <a:normAutofit/>
          </a:bodyPr>
          <a:lstStyle/>
          <a:p>
            <a:pPr algn="just">
              <a:buFont typeface="Wingdings" panose="05000000000000000000" pitchFamily="2" charset="2"/>
              <a:buChar char="§"/>
            </a:pPr>
            <a:r>
              <a:rPr lang="tr-TR" sz="2400" dirty="0"/>
              <a:t>C++, Bjarne Stroustrup tarafından, New Jersey‟deki Bell Laboratuarlarında I979‟da icat edilmeye başlandı.</a:t>
            </a:r>
          </a:p>
          <a:p>
            <a:pPr algn="just">
              <a:buFont typeface="Wingdings" panose="05000000000000000000" pitchFamily="2" charset="2"/>
              <a:buChar char="§"/>
            </a:pPr>
            <a:r>
              <a:rPr lang="tr-TR" sz="2400" dirty="0"/>
              <a:t> Stroustrup, bu yeni dili ilk önce "C with Classes" ("Sınıflı C") olarak adlandırdı. Ancak, 1983'te dilin ismi C++ olarak değiştirildi. </a:t>
            </a:r>
          </a:p>
          <a:p>
            <a:pPr algn="just">
              <a:buFont typeface="Wingdings" panose="05000000000000000000" pitchFamily="2" charset="2"/>
              <a:buChar char="§"/>
            </a:pPr>
            <a:r>
              <a:rPr lang="tr-TR" sz="2400" dirty="0"/>
              <a:t>C++ , C dilinin bütününü içermektedir. Bu nedenle C++ C‟ın üzerine inşa edildiği bir programlama dilidir.</a:t>
            </a:r>
          </a:p>
          <a:p>
            <a:pPr algn="just">
              <a:buFont typeface="Wingdings" panose="05000000000000000000" pitchFamily="2" charset="2"/>
              <a:buChar char="§"/>
            </a:pPr>
            <a:endParaRPr lang="tr-TR" sz="2400" dirty="0"/>
          </a:p>
        </p:txBody>
      </p:sp>
      <p:sp>
        <p:nvSpPr>
          <p:cNvPr id="4" name="AutoShape 2" descr="Bjarne Stroustrup bell laboratuvar ile ilgili gÃ¶rsel sonuc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5" name="AutoShape 4" descr="Bjarne Stroustrup bell laboratuvar ile ilgili gÃ¶rsel sonucu"/>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6" name="AutoShape 6" descr="Bjarne Stroustrup bell laboratuvar ile ilgili gÃ¶rsel sonucu"/>
          <p:cNvSpPr>
            <a:spLocks noChangeAspect="1" noChangeArrowheads="1"/>
          </p:cNvSpPr>
          <p:nvPr/>
        </p:nvSpPr>
        <p:spPr bwMode="auto">
          <a:xfrm>
            <a:off x="1252092" y="1744209"/>
            <a:ext cx="2746140" cy="274614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3080" name="Picture 8" descr="Bjarne Stroustrup bell laboratuvar ile ilgili gÃ¶rsel sonuc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5031" y="2121407"/>
            <a:ext cx="3338358" cy="369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02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80"/>
                                        </p:tgtEl>
                                        <p:attrNameLst>
                                          <p:attrName>style.visibility</p:attrName>
                                        </p:attrNameLst>
                                      </p:cBhvr>
                                      <p:to>
                                        <p:strVal val="visible"/>
                                      </p:to>
                                    </p:set>
                                    <p:animEffect transition="in" filter="fade">
                                      <p:cBhvr>
                                        <p:cTn id="14" dur="1000"/>
                                        <p:tgtEl>
                                          <p:spTgt spid="3080"/>
                                        </p:tgtEl>
                                      </p:cBhvr>
                                    </p:animEffect>
                                    <p:anim calcmode="lin" valueType="num">
                                      <p:cBhvr>
                                        <p:cTn id="15" dur="1000" fill="hold"/>
                                        <p:tgtEl>
                                          <p:spTgt spid="3080"/>
                                        </p:tgtEl>
                                        <p:attrNameLst>
                                          <p:attrName>ppt_x</p:attrName>
                                        </p:attrNameLst>
                                      </p:cBhvr>
                                      <p:tavLst>
                                        <p:tav tm="0">
                                          <p:val>
                                            <p:strVal val="#ppt_x"/>
                                          </p:val>
                                        </p:tav>
                                        <p:tav tm="100000">
                                          <p:val>
                                            <p:strVal val="#ppt_x"/>
                                          </p:val>
                                        </p:tav>
                                      </p:tavLst>
                                    </p:anim>
                                    <p:anim calcmode="lin" valueType="num">
                                      <p:cBhvr>
                                        <p:cTn id="16" dur="1000" fill="hold"/>
                                        <p:tgtEl>
                                          <p:spTgt spid="308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tr-TR" sz="2400" dirty="0"/>
              <a:t>C++ 1980‟lerin büyük bölümünü geliştirilerek geçirdi. </a:t>
            </a:r>
          </a:p>
          <a:p>
            <a:pPr>
              <a:buFont typeface="Wingdings" panose="05000000000000000000" pitchFamily="2" charset="2"/>
              <a:buChar char="§"/>
            </a:pPr>
            <a:r>
              <a:rPr lang="tr-TR" sz="2400" dirty="0"/>
              <a:t>Bugün halen, yüksek performanslı, sistem seviyesinde kod geliştirmek için C++ üstün bir dildir. </a:t>
            </a:r>
          </a:p>
          <a:p>
            <a:pPr algn="just">
              <a:buFont typeface="Wingdings" panose="05000000000000000000" pitchFamily="2" charset="2"/>
              <a:buChar char="§"/>
            </a:pPr>
            <a:r>
              <a:rPr lang="tr-TR" sz="2400" dirty="0"/>
              <a:t>C++’ın keşfinin bir programlama dili ortaya çıkarmaya yönelik bir girişim olmadığını anlamak kritik öneme sahiptir. </a:t>
            </a:r>
          </a:p>
          <a:p>
            <a:pPr>
              <a:buFont typeface="Wingdings" panose="05000000000000000000" pitchFamily="2" charset="2"/>
              <a:buChar char="§"/>
            </a:pPr>
            <a:r>
              <a:rPr lang="tr-TR" sz="2400" dirty="0"/>
              <a:t>Bilakis, C++ zaten çok başarılı bir dilin geliştirilmiş haliydi. </a:t>
            </a:r>
          </a:p>
          <a:p>
            <a:pPr>
              <a:buFont typeface="Wingdings" panose="05000000000000000000" pitchFamily="2" charset="2"/>
              <a:buChar char="§"/>
            </a:pPr>
            <a:r>
              <a:rPr lang="tr-TR" sz="2400" dirty="0"/>
              <a:t>Dillerin gelişimi ile ilgili bu yaklaşım - mevcut bir dil ile başlayıp, onu daha da ileriye taşımak - bugün bile devam etmekte olan bir trendin öncüsü oldu. </a:t>
            </a:r>
          </a:p>
        </p:txBody>
      </p:sp>
    </p:spTree>
    <p:extLst>
      <p:ext uri="{BB962C8B-B14F-4D97-AF65-F5344CB8AC3E}">
        <p14:creationId xmlns:p14="http://schemas.microsoft.com/office/powerpoint/2010/main" val="247362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İnternet ve Java’nın Gelişi</a:t>
            </a:r>
          </a:p>
        </p:txBody>
      </p:sp>
      <p:sp>
        <p:nvSpPr>
          <p:cNvPr id="3" name="Content Placeholder 2"/>
          <p:cNvSpPr>
            <a:spLocks noGrp="1"/>
          </p:cNvSpPr>
          <p:nvPr>
            <p:ph idx="1"/>
          </p:nvPr>
        </p:nvSpPr>
        <p:spPr>
          <a:xfrm>
            <a:off x="1024129" y="2286000"/>
            <a:ext cx="9454402" cy="4023360"/>
          </a:xfrm>
        </p:spPr>
        <p:txBody>
          <a:bodyPr>
            <a:noAutofit/>
          </a:bodyPr>
          <a:lstStyle/>
          <a:p>
            <a:pPr algn="just">
              <a:buFont typeface="Wingdings" panose="05000000000000000000" pitchFamily="2" charset="2"/>
              <a:buChar char="§"/>
            </a:pPr>
            <a:r>
              <a:rPr lang="pt-BR" sz="2400" dirty="0"/>
              <a:t>Programlama dillerindeki bir sonraki ba</a:t>
            </a:r>
            <a:r>
              <a:rPr lang="tr-TR" sz="2400" dirty="0"/>
              <a:t>ş</a:t>
            </a:r>
            <a:r>
              <a:rPr lang="pt-BR" sz="2400" dirty="0"/>
              <a:t>lıca ilerleme Java ile gerçekle</a:t>
            </a:r>
            <a:r>
              <a:rPr lang="tr-TR" sz="2400" dirty="0"/>
              <a:t>şmiştir.</a:t>
            </a:r>
          </a:p>
          <a:p>
            <a:pPr algn="just">
              <a:buFont typeface="Wingdings" panose="05000000000000000000" pitchFamily="2" charset="2"/>
              <a:buChar char="§"/>
            </a:pPr>
            <a:r>
              <a:rPr lang="tr-TR" sz="2400" dirty="0"/>
              <a:t>Java, söz dizimi ve felsefesi C++‟tan alınan yapısal ve nesne yönelimli bir dildir. </a:t>
            </a:r>
          </a:p>
          <a:p>
            <a:pPr algn="just">
              <a:buFont typeface="Wingdings" panose="05000000000000000000" pitchFamily="2" charset="2"/>
              <a:buChar char="§"/>
            </a:pPr>
            <a:r>
              <a:rPr lang="tr-TR" sz="2400" dirty="0"/>
              <a:t>İnternet'in genel kullanıma açılması öncesinde, programların birçoğu belirli bir CPU ve belirli bir işletim sistemi için yazılıyor, derleniyor ve yönlendiriliyordu.</a:t>
            </a:r>
          </a:p>
          <a:p>
            <a:pPr algn="just">
              <a:buFont typeface="Wingdings" panose="05000000000000000000" pitchFamily="2" charset="2"/>
              <a:buChar char="§"/>
            </a:pPr>
            <a:r>
              <a:rPr lang="tr-TR" sz="2400" dirty="0"/>
              <a:t>Bir programı kolaylıkla bir ortamdan diğerine aktarma becerisi halen erişilmesi gereken bir özellikti ve taşınabilirlik (</a:t>
            </a:r>
            <a:r>
              <a:rPr lang="tr-TR" sz="2400" dirty="0" err="1" smtClean="0"/>
              <a:t>portability</a:t>
            </a:r>
            <a:r>
              <a:rPr lang="tr-TR" sz="2400" smtClean="0"/>
              <a:t>) </a:t>
            </a:r>
            <a:r>
              <a:rPr lang="tr-TR" sz="2400" dirty="0"/>
              <a:t>önemli bir problemdi.</a:t>
            </a:r>
          </a:p>
        </p:txBody>
      </p:sp>
    </p:spTree>
    <p:extLst>
      <p:ext uri="{BB962C8B-B14F-4D97-AF65-F5344CB8AC3E}">
        <p14:creationId xmlns:p14="http://schemas.microsoft.com/office/powerpoint/2010/main" val="4105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1821</TotalTime>
  <Words>3989</Words>
  <Application>Microsoft Office PowerPoint</Application>
  <PresentationFormat>Geniş ekran</PresentationFormat>
  <Paragraphs>247</Paragraphs>
  <Slides>47</Slides>
  <Notes>30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47</vt:i4>
      </vt:variant>
    </vt:vector>
  </HeadingPairs>
  <TitlesOfParts>
    <vt:vector size="55" baseType="lpstr">
      <vt:lpstr>Arial</vt:lpstr>
      <vt:lpstr>Calibri</vt:lpstr>
      <vt:lpstr>Trebuchet MS</vt:lpstr>
      <vt:lpstr>Tw Cen MT</vt:lpstr>
      <vt:lpstr>Tw Cen MT Condensed</vt:lpstr>
      <vt:lpstr>Wingdings</vt:lpstr>
      <vt:lpstr>Wingdings 3</vt:lpstr>
      <vt:lpstr>Integral</vt:lpstr>
      <vt:lpstr>C#’ IN DOĞUŞU</vt:lpstr>
      <vt:lpstr>C dili öncesi (Sıralı Programlama)</vt:lpstr>
      <vt:lpstr>C: Modern Programlama Çağının BaŞlangıcı </vt:lpstr>
      <vt:lpstr>AVANTAJLARI</vt:lpstr>
      <vt:lpstr>dezavantajları</vt:lpstr>
      <vt:lpstr>Nesne Yönelimli Programlamanın ve C++’ın Doğuşu </vt:lpstr>
      <vt:lpstr>C++</vt:lpstr>
      <vt:lpstr>C++</vt:lpstr>
      <vt:lpstr>İnternet ve Java’nın Gelişi</vt:lpstr>
      <vt:lpstr>JAVA</vt:lpstr>
      <vt:lpstr>java</vt:lpstr>
      <vt:lpstr>C#’ın Doğuşu</vt:lpstr>
      <vt:lpstr>C# aile ağacı</vt:lpstr>
      <vt:lpstr>Programlama Dilleri Çeşitleri</vt:lpstr>
      <vt:lpstr>Programlama Dilleri Çeşitleri</vt:lpstr>
      <vt:lpstr>PowerPoint Sunusu</vt:lpstr>
      <vt:lpstr>PowerPoint Sunusu</vt:lpstr>
      <vt:lpstr>.net framework mimarisi</vt:lpstr>
      <vt:lpstr>C# ile .NET Framework Arasındaki Bağlantı</vt:lpstr>
      <vt:lpstr>derleyici</vt:lpstr>
      <vt:lpstr>.NET Framework Nedir?</vt:lpstr>
      <vt:lpstr>.net framework</vt:lpstr>
      <vt:lpstr>.net framework</vt:lpstr>
      <vt:lpstr>FCl-GAC(Global Assembly Cache)</vt:lpstr>
      <vt:lpstr>PowerPoint Sunusu</vt:lpstr>
      <vt:lpstr>.Net Assembly</vt:lpstr>
      <vt:lpstr>CIL (common Intermedıate language)</vt:lpstr>
      <vt:lpstr>Metadata</vt:lpstr>
      <vt:lpstr>Metadata Görüntüleme</vt:lpstr>
      <vt:lpstr>Manifest </vt:lpstr>
      <vt:lpstr>Manifest görüntüleme</vt:lpstr>
      <vt:lpstr>Resource</vt:lpstr>
      <vt:lpstr>Common Language Runtime (CLR) </vt:lpstr>
      <vt:lpstr>clr</vt:lpstr>
      <vt:lpstr>jıt</vt:lpstr>
      <vt:lpstr>Common Language Specıfıcatıon</vt:lpstr>
      <vt:lpstr>Klasik derleyici</vt:lpstr>
      <vt:lpstr>Birden fazla platformda derleme</vt:lpstr>
      <vt:lpstr>Java ve sanal makine</vt:lpstr>
      <vt:lpstr>Java sanal makine</vt:lpstr>
      <vt:lpstr>.net</vt:lpstr>
      <vt:lpstr>.NET</vt:lpstr>
      <vt:lpstr>.net sanal makine</vt:lpstr>
      <vt:lpstr>PowerPoint Sunusu</vt:lpstr>
      <vt:lpstr>C# Nerde Kullanılır?</vt:lpstr>
      <vt:lpstr>C#'la yapabileceklerimiz</vt:lpstr>
      <vt:lpstr>C# Aranan bir dil midir?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Ayan</dc:creator>
  <cp:lastModifiedBy>User</cp:lastModifiedBy>
  <cp:revision>26</cp:revision>
  <dcterms:created xsi:type="dcterms:W3CDTF">2018-12-15T14:36:40Z</dcterms:created>
  <dcterms:modified xsi:type="dcterms:W3CDTF">2020-10-05T11:23:39Z</dcterms:modified>
</cp:coreProperties>
</file>