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75"/>
  </p:notesMasterIdLst>
  <p:sldIdLst>
    <p:sldId id="256" r:id="rId2"/>
    <p:sldId id="294" r:id="rId3"/>
    <p:sldId id="295" r:id="rId4"/>
    <p:sldId id="258" r:id="rId5"/>
    <p:sldId id="296" r:id="rId6"/>
    <p:sldId id="297" r:id="rId7"/>
    <p:sldId id="298" r:id="rId8"/>
    <p:sldId id="299" r:id="rId9"/>
    <p:sldId id="263" r:id="rId10"/>
    <p:sldId id="261" r:id="rId11"/>
    <p:sldId id="264" r:id="rId12"/>
    <p:sldId id="352" r:id="rId13"/>
    <p:sldId id="265" r:id="rId14"/>
    <p:sldId id="266" r:id="rId15"/>
    <p:sldId id="267" r:id="rId16"/>
    <p:sldId id="269" r:id="rId17"/>
    <p:sldId id="270" r:id="rId18"/>
    <p:sldId id="272" r:id="rId19"/>
    <p:sldId id="329" r:id="rId20"/>
    <p:sldId id="301" r:id="rId21"/>
    <p:sldId id="257" r:id="rId22"/>
    <p:sldId id="330" r:id="rId23"/>
    <p:sldId id="259" r:id="rId24"/>
    <p:sldId id="271" r:id="rId25"/>
    <p:sldId id="331" r:id="rId26"/>
    <p:sldId id="332" r:id="rId27"/>
    <p:sldId id="300" r:id="rId28"/>
    <p:sldId id="260" r:id="rId29"/>
    <p:sldId id="333" r:id="rId30"/>
    <p:sldId id="335" r:id="rId31"/>
    <p:sldId id="334" r:id="rId32"/>
    <p:sldId id="262" r:id="rId33"/>
    <p:sldId id="276" r:id="rId34"/>
    <p:sldId id="278" r:id="rId35"/>
    <p:sldId id="279" r:id="rId36"/>
    <p:sldId id="282" r:id="rId37"/>
    <p:sldId id="283" r:id="rId38"/>
    <p:sldId id="284" r:id="rId39"/>
    <p:sldId id="286" r:id="rId40"/>
    <p:sldId id="288" r:id="rId41"/>
    <p:sldId id="290" r:id="rId42"/>
    <p:sldId id="268" r:id="rId43"/>
    <p:sldId id="336" r:id="rId44"/>
    <p:sldId id="339" r:id="rId45"/>
    <p:sldId id="340" r:id="rId46"/>
    <p:sldId id="341" r:id="rId47"/>
    <p:sldId id="343" r:id="rId48"/>
    <p:sldId id="280" r:id="rId49"/>
    <p:sldId id="344" r:id="rId50"/>
    <p:sldId id="317" r:id="rId51"/>
    <p:sldId id="345" r:id="rId52"/>
    <p:sldId id="285" r:id="rId53"/>
    <p:sldId id="281" r:id="rId54"/>
    <p:sldId id="291" r:id="rId55"/>
    <p:sldId id="319" r:id="rId56"/>
    <p:sldId id="318" r:id="rId57"/>
    <p:sldId id="346" r:id="rId58"/>
    <p:sldId id="347" r:id="rId59"/>
    <p:sldId id="348" r:id="rId60"/>
    <p:sldId id="349" r:id="rId61"/>
    <p:sldId id="287" r:id="rId62"/>
    <p:sldId id="292" r:id="rId63"/>
    <p:sldId id="337" r:id="rId64"/>
    <p:sldId id="338" r:id="rId65"/>
    <p:sldId id="320" r:id="rId66"/>
    <p:sldId id="321" r:id="rId67"/>
    <p:sldId id="274" r:id="rId68"/>
    <p:sldId id="322" r:id="rId69"/>
    <p:sldId id="323" r:id="rId70"/>
    <p:sldId id="324" r:id="rId71"/>
    <p:sldId id="325" r:id="rId72"/>
    <p:sldId id="354" r:id="rId73"/>
    <p:sldId id="355"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9" autoAdjust="0"/>
    <p:restoredTop sz="87467" autoAdjust="0"/>
  </p:normalViewPr>
  <p:slideViewPr>
    <p:cSldViewPr snapToGrid="0">
      <p:cViewPr varScale="1">
        <p:scale>
          <a:sx n="75" d="100"/>
          <a:sy n="75" d="100"/>
        </p:scale>
        <p:origin x="-27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8A2BD-6B67-479F-9DA9-BD70A02FB083}" type="datetimeFigureOut">
              <a:rPr lang="tr-TR" smtClean="0"/>
              <a:t>29.01.2019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6A905-DFD1-4AB5-B137-A48AA6ED0F8C}" type="slidenum">
              <a:rPr lang="tr-TR" smtClean="0"/>
              <a:t>‹#›</a:t>
            </a:fld>
            <a:endParaRPr lang="tr-TR"/>
          </a:p>
        </p:txBody>
      </p:sp>
    </p:spTree>
    <p:extLst>
      <p:ext uri="{BB962C8B-B14F-4D97-AF65-F5344CB8AC3E}">
        <p14:creationId xmlns:p14="http://schemas.microsoft.com/office/powerpoint/2010/main" val="193606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Program, bilgisayara bir işlemi yaptırmak üzere hazırlanmış kodlar, komutlar bütünüdür.</a:t>
            </a:r>
            <a:r>
              <a:rPr lang="tr-TR" dirty="0"/>
              <a:t/>
            </a:r>
            <a:br>
              <a:rPr lang="tr-TR" dirty="0"/>
            </a:br>
            <a:r>
              <a:rPr lang="tr-TR" dirty="0"/>
              <a:t/>
            </a:r>
            <a:br>
              <a:rPr lang="tr-TR" dirty="0"/>
            </a:br>
            <a:r>
              <a:rPr lang="tr-TR" sz="1200" b="0" i="0" kern="1200" dirty="0">
                <a:solidFill>
                  <a:schemeClr val="tx1"/>
                </a:solidFill>
                <a:effectLst/>
                <a:latin typeface="+mn-lt"/>
                <a:ea typeface="+mn-ea"/>
                <a:cs typeface="+mn-cs"/>
              </a:rPr>
              <a:t>Yazılım, bilgisayar donanımını kullanmaya olanak veren,  programlar, programlama dilleri, yordamlar ve belgelemelerin tümü.</a:t>
            </a:r>
            <a:r>
              <a:rPr lang="tr-TR" dirty="0"/>
              <a:t/>
            </a:r>
            <a:br>
              <a:rPr lang="tr-TR" dirty="0"/>
            </a:br>
            <a:r>
              <a:rPr lang="tr-TR" dirty="0"/>
              <a:t/>
            </a:r>
            <a:br>
              <a:rPr lang="tr-TR" dirty="0"/>
            </a:br>
            <a:r>
              <a:rPr lang="tr-TR" sz="1200" b="0" i="0" kern="1200" dirty="0">
                <a:solidFill>
                  <a:schemeClr val="tx1"/>
                </a:solidFill>
                <a:effectLst/>
                <a:latin typeface="+mn-lt"/>
                <a:ea typeface="+mn-ea"/>
                <a:cs typeface="+mn-cs"/>
              </a:rPr>
              <a:t>Programlar tek başlarına bir yazılım değildirler; yazılımlar programlardan, yardımcı programlardan, belgelemelerden (yardım dosyaları), veri kaynak dosyalarından oluşurlar. Mozilla Firefox bir yazılımdır, firefox.exe bir programdır.</a:t>
            </a:r>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2</a:t>
            </a:fld>
            <a:endParaRPr lang="tr-TR"/>
          </a:p>
        </p:txBody>
      </p:sp>
    </p:spTree>
    <p:extLst>
      <p:ext uri="{BB962C8B-B14F-4D97-AF65-F5344CB8AC3E}">
        <p14:creationId xmlns:p14="http://schemas.microsoft.com/office/powerpoint/2010/main" val="191418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400050" algn="just" fontAlgn="auto">
              <a:spcBef>
                <a:spcPts val="0"/>
              </a:spcBef>
              <a:spcAft>
                <a:spcPts val="0"/>
              </a:spcAft>
              <a:buFont typeface="+mj-lt"/>
              <a:buAutoNum type="romanUcPeriod"/>
              <a:defRPr/>
            </a:pPr>
            <a:r>
              <a:rPr lang="tr-TR" dirty="0">
                <a:solidFill>
                  <a:srgbClr val="FF0000"/>
                </a:solidFill>
                <a:latin typeface="Trebuchet MS" pitchFamily="34" charset="0"/>
              </a:rPr>
              <a:t>Kesinlik :</a:t>
            </a:r>
            <a:r>
              <a:rPr lang="tr-TR" dirty="0">
                <a:latin typeface="Trebuchet MS" pitchFamily="34" charset="0"/>
              </a:rPr>
              <a:t> Algoritma içindeki adımların herkes tarafından anlaşılabilir olması, içerisinde farklı anlamlara gelebilecek bulanık ifadeler içermemesi gerekir.</a:t>
            </a:r>
            <a:br>
              <a:rPr lang="tr-TR" dirty="0">
                <a:latin typeface="Trebuchet MS" pitchFamily="34" charset="0"/>
              </a:rPr>
            </a:br>
            <a:endParaRPr lang="tr-TR" dirty="0">
              <a:latin typeface="Trebuchet MS" pitchFamily="34" charset="0"/>
            </a:endParaRPr>
          </a:p>
          <a:p>
            <a:pPr marL="400050" indent="-400050" algn="just" fontAlgn="auto">
              <a:spcBef>
                <a:spcPts val="0"/>
              </a:spcBef>
              <a:spcAft>
                <a:spcPts val="0"/>
              </a:spcAft>
              <a:buFont typeface="+mj-lt"/>
              <a:buAutoNum type="romanUcPeriod"/>
              <a:defRPr/>
            </a:pPr>
            <a:r>
              <a:rPr lang="tr-TR" dirty="0">
                <a:solidFill>
                  <a:srgbClr val="FF0000"/>
                </a:solidFill>
                <a:latin typeface="Trebuchet MS" pitchFamily="34" charset="0"/>
              </a:rPr>
              <a:t>Sıralı Olma : </a:t>
            </a:r>
            <a:r>
              <a:rPr lang="tr-TR" dirty="0">
                <a:latin typeface="Trebuchet MS" pitchFamily="34" charset="0"/>
              </a:rPr>
              <a:t>Yapılacak işlemlerin hangi adımda gerçekleştirileceği algoritma içerisinde net bir şekilde  belirtilmelidir.</a:t>
            </a:r>
          </a:p>
          <a:p>
            <a:pPr marL="400050" indent="-400050" algn="just" fontAlgn="auto">
              <a:spcBef>
                <a:spcPts val="0"/>
              </a:spcBef>
              <a:spcAft>
                <a:spcPts val="0"/>
              </a:spcAft>
              <a:buFont typeface="+mj-lt"/>
              <a:buAutoNum type="romanUcPeriod"/>
              <a:defRPr/>
            </a:pPr>
            <a:endParaRPr lang="tr-TR" dirty="0">
              <a:latin typeface="Trebuchet MS" pitchFamily="34" charset="0"/>
            </a:endParaRPr>
          </a:p>
          <a:p>
            <a:pPr marL="400050" indent="-400050" algn="just" fontAlgn="auto">
              <a:spcBef>
                <a:spcPts val="0"/>
              </a:spcBef>
              <a:spcAft>
                <a:spcPts val="0"/>
              </a:spcAft>
              <a:buFont typeface="+mj-lt"/>
              <a:buAutoNum type="romanUcPeriod"/>
              <a:defRPr/>
            </a:pPr>
            <a:r>
              <a:rPr lang="tr-TR" dirty="0">
                <a:solidFill>
                  <a:srgbClr val="FF0000"/>
                </a:solidFill>
                <a:latin typeface="Trebuchet MS" pitchFamily="34" charset="0"/>
              </a:rPr>
              <a:t>Sonluluk :</a:t>
            </a:r>
            <a:r>
              <a:rPr lang="tr-TR" dirty="0">
                <a:latin typeface="Trebuchet MS" pitchFamily="34" charset="0"/>
              </a:rPr>
              <a:t> Algoritma mutlaka sonlu sayıda adımdan oluşmalıdır. Her algoritmanın bir son noktası ve sınırlı bir zaman dilimi olması gerekir.</a:t>
            </a:r>
          </a:p>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23</a:t>
            </a:fld>
            <a:endParaRPr lang="tr-TR"/>
          </a:p>
        </p:txBody>
      </p:sp>
    </p:spTree>
    <p:extLst>
      <p:ext uri="{BB962C8B-B14F-4D97-AF65-F5344CB8AC3E}">
        <p14:creationId xmlns:p14="http://schemas.microsoft.com/office/powerpoint/2010/main" val="345327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24</a:t>
            </a:fld>
            <a:endParaRPr lang="tr-TR"/>
          </a:p>
        </p:txBody>
      </p:sp>
    </p:spTree>
    <p:extLst>
      <p:ext uri="{BB962C8B-B14F-4D97-AF65-F5344CB8AC3E}">
        <p14:creationId xmlns:p14="http://schemas.microsoft.com/office/powerpoint/2010/main" val="1782766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27</a:t>
            </a:fld>
            <a:endParaRPr lang="tr-TR"/>
          </a:p>
        </p:txBody>
      </p:sp>
    </p:spTree>
    <p:extLst>
      <p:ext uri="{BB962C8B-B14F-4D97-AF65-F5344CB8AC3E}">
        <p14:creationId xmlns:p14="http://schemas.microsoft.com/office/powerpoint/2010/main" val="294348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28</a:t>
            </a:fld>
            <a:endParaRPr lang="tr-TR"/>
          </a:p>
        </p:txBody>
      </p:sp>
    </p:spTree>
    <p:extLst>
      <p:ext uri="{BB962C8B-B14F-4D97-AF65-F5344CB8AC3E}">
        <p14:creationId xmlns:p14="http://schemas.microsoft.com/office/powerpoint/2010/main" val="269002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31</a:t>
            </a:fld>
            <a:endParaRPr lang="tr-TR"/>
          </a:p>
        </p:txBody>
      </p:sp>
    </p:spTree>
    <p:extLst>
      <p:ext uri="{BB962C8B-B14F-4D97-AF65-F5344CB8AC3E}">
        <p14:creationId xmlns:p14="http://schemas.microsoft.com/office/powerpoint/2010/main" val="3546499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33</a:t>
            </a:fld>
            <a:endParaRPr lang="tr-TR"/>
          </a:p>
        </p:txBody>
      </p:sp>
    </p:spTree>
    <p:extLst>
      <p:ext uri="{BB962C8B-B14F-4D97-AF65-F5344CB8AC3E}">
        <p14:creationId xmlns:p14="http://schemas.microsoft.com/office/powerpoint/2010/main" val="31579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36</a:t>
            </a:fld>
            <a:endParaRPr lang="tr-TR"/>
          </a:p>
        </p:txBody>
      </p:sp>
    </p:spTree>
    <p:extLst>
      <p:ext uri="{BB962C8B-B14F-4D97-AF65-F5344CB8AC3E}">
        <p14:creationId xmlns:p14="http://schemas.microsoft.com/office/powerpoint/2010/main" val="66900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37</a:t>
            </a:fld>
            <a:endParaRPr lang="tr-TR"/>
          </a:p>
        </p:txBody>
      </p:sp>
    </p:spTree>
    <p:extLst>
      <p:ext uri="{BB962C8B-B14F-4D97-AF65-F5344CB8AC3E}">
        <p14:creationId xmlns:p14="http://schemas.microsoft.com/office/powerpoint/2010/main" val="3373860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38</a:t>
            </a:fld>
            <a:endParaRPr lang="tr-TR"/>
          </a:p>
        </p:txBody>
      </p:sp>
    </p:spTree>
    <p:extLst>
      <p:ext uri="{BB962C8B-B14F-4D97-AF65-F5344CB8AC3E}">
        <p14:creationId xmlns:p14="http://schemas.microsoft.com/office/powerpoint/2010/main" val="2842486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39</a:t>
            </a:fld>
            <a:endParaRPr lang="tr-TR"/>
          </a:p>
        </p:txBody>
      </p:sp>
    </p:spTree>
    <p:extLst>
      <p:ext uri="{BB962C8B-B14F-4D97-AF65-F5344CB8AC3E}">
        <p14:creationId xmlns:p14="http://schemas.microsoft.com/office/powerpoint/2010/main" val="87266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(2)</a:t>
            </a:r>
            <a:r>
              <a:rPr lang="tr-TR" altLang="tr-TR" sz="1200" dirty="0">
                <a:latin typeface="Trebuchet MS" panose="020B0603020202020204" pitchFamily="34" charset="0"/>
              </a:rPr>
              <a:t> Her problemin sonunda mutlaka bir sonuç elde edilir. Bir problemin üzerinde  çözüm işlemi eğer ki doğru uygulanmış ise elde edilen sonuç doğru, yanlış veya eksik bir çözümleme yapılmış ise elde edilen sonuca yanlış yada hatalı sonuç adı verilir. </a:t>
            </a:r>
          </a:p>
          <a:p>
            <a:r>
              <a:rPr lang="tr-TR" sz="1200" dirty="0">
                <a:latin typeface="Trebuchet MS" panose="020B0603020202020204" pitchFamily="34" charset="0"/>
              </a:rPr>
              <a:t>(3)</a:t>
            </a:r>
            <a:r>
              <a:rPr lang="tr-TR" altLang="tr-TR" sz="1200" dirty="0">
                <a:latin typeface="Trebuchet MS" panose="020B0603020202020204" pitchFamily="34" charset="0"/>
              </a:rPr>
              <a:t> *Bilgisayar sistemlerinde var olan donanım ve yazılım kaynaklarını insanların etkili bir biçimde kullanabilmesi için işletim sistemleri</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latin typeface="Trebuchet MS" panose="020B0603020202020204" pitchFamily="34" charset="0"/>
              </a:rPr>
              <a:t>     *</a:t>
            </a:r>
            <a:r>
              <a:rPr lang="tr-TR" altLang="tr-TR" sz="1200" dirty="0">
                <a:latin typeface="Trebuchet MS" panose="020B0603020202020204" pitchFamily="34" charset="0"/>
              </a:rPr>
              <a:t>Bilgisayar ortamında herhangi bir probleme yönelik program geliştirebilmek için programlama dilleri, Yazılım Geliştirme araçları, vb.</a:t>
            </a:r>
            <a:endParaRPr lang="tr-TR" altLang="tr-TR" dirty="0">
              <a:latin typeface="Trebuchet MS" panose="020B0603020202020204" pitchFamily="34" charset="0"/>
            </a:endParaRPr>
          </a:p>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a:t>
            </a:fld>
            <a:endParaRPr lang="tr-TR"/>
          </a:p>
        </p:txBody>
      </p:sp>
    </p:spTree>
    <p:extLst>
      <p:ext uri="{BB962C8B-B14F-4D97-AF65-F5344CB8AC3E}">
        <p14:creationId xmlns:p14="http://schemas.microsoft.com/office/powerpoint/2010/main" val="2327348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40</a:t>
            </a:fld>
            <a:endParaRPr lang="tr-TR"/>
          </a:p>
        </p:txBody>
      </p:sp>
    </p:spTree>
    <p:extLst>
      <p:ext uri="{BB962C8B-B14F-4D97-AF65-F5344CB8AC3E}">
        <p14:creationId xmlns:p14="http://schemas.microsoft.com/office/powerpoint/2010/main" val="191456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42</a:t>
            </a:fld>
            <a:endParaRPr lang="tr-TR"/>
          </a:p>
        </p:txBody>
      </p:sp>
    </p:spTree>
    <p:extLst>
      <p:ext uri="{BB962C8B-B14F-4D97-AF65-F5344CB8AC3E}">
        <p14:creationId xmlns:p14="http://schemas.microsoft.com/office/powerpoint/2010/main" val="46123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43</a:t>
            </a:fld>
            <a:endParaRPr lang="tr-TR"/>
          </a:p>
        </p:txBody>
      </p:sp>
    </p:spTree>
    <p:extLst>
      <p:ext uri="{BB962C8B-B14F-4D97-AF65-F5344CB8AC3E}">
        <p14:creationId xmlns:p14="http://schemas.microsoft.com/office/powerpoint/2010/main" val="4130944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44</a:t>
            </a:fld>
            <a:endParaRPr lang="tr-TR"/>
          </a:p>
        </p:txBody>
      </p:sp>
    </p:spTree>
    <p:extLst>
      <p:ext uri="{BB962C8B-B14F-4D97-AF65-F5344CB8AC3E}">
        <p14:creationId xmlns:p14="http://schemas.microsoft.com/office/powerpoint/2010/main" val="428498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45</a:t>
            </a:fld>
            <a:endParaRPr lang="tr-TR"/>
          </a:p>
        </p:txBody>
      </p:sp>
    </p:spTree>
    <p:extLst>
      <p:ext uri="{BB962C8B-B14F-4D97-AF65-F5344CB8AC3E}">
        <p14:creationId xmlns:p14="http://schemas.microsoft.com/office/powerpoint/2010/main" val="1367824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1" i="0" kern="1200" dirty="0">
                <a:solidFill>
                  <a:schemeClr val="tx1"/>
                </a:solidFill>
                <a:effectLst/>
                <a:latin typeface="+mn-lt"/>
                <a:ea typeface="+mn-ea"/>
                <a:cs typeface="+mn-cs"/>
              </a:rPr>
              <a:t>15 – 24 / ((5 + 1) /( 4 – 1) + 3)</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15 – 24 / (6 / ( 4 – 1) + 3)</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15 – 24 / (6 / 3 + 3)</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15 – 24 / (2 + 3)</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15 – 24 / 5</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15 – 4</a:t>
            </a:r>
            <a:endParaRPr lang="it-IT" sz="1200" b="0" i="0" kern="1200" dirty="0">
              <a:solidFill>
                <a:schemeClr val="tx1"/>
              </a:solidFill>
              <a:effectLst/>
              <a:latin typeface="+mn-lt"/>
              <a:ea typeface="+mn-ea"/>
              <a:cs typeface="+mn-cs"/>
            </a:endParaRPr>
          </a:p>
          <a:p>
            <a:r>
              <a:rPr lang="it-IT" sz="1200" b="1" i="0" kern="1200" dirty="0">
                <a:solidFill>
                  <a:schemeClr val="tx1"/>
                </a:solidFill>
                <a:effectLst/>
                <a:latin typeface="+mn-lt"/>
                <a:ea typeface="+mn-ea"/>
                <a:cs typeface="+mn-cs"/>
              </a:rPr>
              <a:t>Sonuç: 11</a:t>
            </a:r>
            <a:endParaRPr lang="it-IT"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46</a:t>
            </a:fld>
            <a:endParaRPr lang="tr-TR"/>
          </a:p>
        </p:txBody>
      </p:sp>
    </p:spTree>
    <p:extLst>
      <p:ext uri="{BB962C8B-B14F-4D97-AF65-F5344CB8AC3E}">
        <p14:creationId xmlns:p14="http://schemas.microsoft.com/office/powerpoint/2010/main" val="1773130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48</a:t>
            </a:fld>
            <a:endParaRPr lang="tr-TR"/>
          </a:p>
        </p:txBody>
      </p:sp>
    </p:spTree>
    <p:extLst>
      <p:ext uri="{BB962C8B-B14F-4D97-AF65-F5344CB8AC3E}">
        <p14:creationId xmlns:p14="http://schemas.microsoft.com/office/powerpoint/2010/main" val="3949973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49</a:t>
            </a:fld>
            <a:endParaRPr lang="tr-TR"/>
          </a:p>
        </p:txBody>
      </p:sp>
    </p:spTree>
    <p:extLst>
      <p:ext uri="{BB962C8B-B14F-4D97-AF65-F5344CB8AC3E}">
        <p14:creationId xmlns:p14="http://schemas.microsoft.com/office/powerpoint/2010/main" val="3561150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50</a:t>
            </a:fld>
            <a:endParaRPr lang="tr-TR"/>
          </a:p>
        </p:txBody>
      </p:sp>
    </p:spTree>
    <p:extLst>
      <p:ext uri="{BB962C8B-B14F-4D97-AF65-F5344CB8AC3E}">
        <p14:creationId xmlns:p14="http://schemas.microsoft.com/office/powerpoint/2010/main" val="3089304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52</a:t>
            </a:fld>
            <a:endParaRPr lang="tr-TR"/>
          </a:p>
        </p:txBody>
      </p:sp>
    </p:spTree>
    <p:extLst>
      <p:ext uri="{BB962C8B-B14F-4D97-AF65-F5344CB8AC3E}">
        <p14:creationId xmlns:p14="http://schemas.microsoft.com/office/powerpoint/2010/main" val="32648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a:t>
            </a:fld>
            <a:endParaRPr lang="tr-TR"/>
          </a:p>
        </p:txBody>
      </p:sp>
    </p:spTree>
    <p:extLst>
      <p:ext uri="{BB962C8B-B14F-4D97-AF65-F5344CB8AC3E}">
        <p14:creationId xmlns:p14="http://schemas.microsoft.com/office/powerpoint/2010/main" val="1779496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53</a:t>
            </a:fld>
            <a:endParaRPr lang="tr-TR"/>
          </a:p>
        </p:txBody>
      </p:sp>
    </p:spTree>
    <p:extLst>
      <p:ext uri="{BB962C8B-B14F-4D97-AF65-F5344CB8AC3E}">
        <p14:creationId xmlns:p14="http://schemas.microsoft.com/office/powerpoint/2010/main" val="1443332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54</a:t>
            </a:fld>
            <a:endParaRPr lang="tr-TR"/>
          </a:p>
        </p:txBody>
      </p:sp>
    </p:spTree>
    <p:extLst>
      <p:ext uri="{BB962C8B-B14F-4D97-AF65-F5344CB8AC3E}">
        <p14:creationId xmlns:p14="http://schemas.microsoft.com/office/powerpoint/2010/main" val="3195183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55</a:t>
            </a:fld>
            <a:endParaRPr lang="tr-TR"/>
          </a:p>
        </p:txBody>
      </p:sp>
    </p:spTree>
    <p:extLst>
      <p:ext uri="{BB962C8B-B14F-4D97-AF65-F5344CB8AC3E}">
        <p14:creationId xmlns:p14="http://schemas.microsoft.com/office/powerpoint/2010/main" val="455545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56</a:t>
            </a:fld>
            <a:endParaRPr lang="tr-TR"/>
          </a:p>
        </p:txBody>
      </p:sp>
    </p:spTree>
    <p:extLst>
      <p:ext uri="{BB962C8B-B14F-4D97-AF65-F5344CB8AC3E}">
        <p14:creationId xmlns:p14="http://schemas.microsoft.com/office/powerpoint/2010/main" val="130014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57</a:t>
            </a:fld>
            <a:endParaRPr lang="tr-TR"/>
          </a:p>
        </p:txBody>
      </p:sp>
    </p:spTree>
    <p:extLst>
      <p:ext uri="{BB962C8B-B14F-4D97-AF65-F5344CB8AC3E}">
        <p14:creationId xmlns:p14="http://schemas.microsoft.com/office/powerpoint/2010/main" val="3912194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58</a:t>
            </a:fld>
            <a:endParaRPr lang="tr-TR"/>
          </a:p>
        </p:txBody>
      </p:sp>
    </p:spTree>
    <p:extLst>
      <p:ext uri="{BB962C8B-B14F-4D97-AF65-F5344CB8AC3E}">
        <p14:creationId xmlns:p14="http://schemas.microsoft.com/office/powerpoint/2010/main" val="1251446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63</a:t>
            </a:fld>
            <a:endParaRPr lang="tr-TR"/>
          </a:p>
        </p:txBody>
      </p:sp>
    </p:spTree>
    <p:extLst>
      <p:ext uri="{BB962C8B-B14F-4D97-AF65-F5344CB8AC3E}">
        <p14:creationId xmlns:p14="http://schemas.microsoft.com/office/powerpoint/2010/main" val="2850788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64</a:t>
            </a:fld>
            <a:endParaRPr lang="tr-TR"/>
          </a:p>
        </p:txBody>
      </p:sp>
    </p:spTree>
    <p:extLst>
      <p:ext uri="{BB962C8B-B14F-4D97-AF65-F5344CB8AC3E}">
        <p14:creationId xmlns:p14="http://schemas.microsoft.com/office/powerpoint/2010/main" val="3205628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65</a:t>
            </a:fld>
            <a:endParaRPr lang="tr-TR"/>
          </a:p>
        </p:txBody>
      </p:sp>
    </p:spTree>
    <p:extLst>
      <p:ext uri="{BB962C8B-B14F-4D97-AF65-F5344CB8AC3E}">
        <p14:creationId xmlns:p14="http://schemas.microsoft.com/office/powerpoint/2010/main" val="3247549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66</a:t>
            </a:fld>
            <a:endParaRPr lang="tr-TR"/>
          </a:p>
        </p:txBody>
      </p:sp>
    </p:spTree>
    <p:extLst>
      <p:ext uri="{BB962C8B-B14F-4D97-AF65-F5344CB8AC3E}">
        <p14:creationId xmlns:p14="http://schemas.microsoft.com/office/powerpoint/2010/main" val="90173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1-</a:t>
            </a:r>
            <a:r>
              <a:rPr lang="tr-TR" altLang="tr-TR" dirty="0"/>
              <a:t>(</a:t>
            </a:r>
            <a:r>
              <a:rPr lang="en-US" altLang="tr-TR" dirty="0">
                <a:latin typeface="Palatino" pitchFamily="18" charset="0"/>
                <a:cs typeface="Times New Roman" panose="02020603050405020304" pitchFamily="18" charset="0"/>
              </a:rPr>
              <a:t>Requirements Analysis</a:t>
            </a:r>
            <a:r>
              <a:rPr lang="tr-TR" altLang="tr-TR" dirty="0"/>
              <a:t>): Problemi bütün boyutları ile tanıma ve ne yapılması istendiğini net olarak anlama</a:t>
            </a:r>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9</a:t>
            </a:fld>
            <a:endParaRPr lang="tr-TR"/>
          </a:p>
        </p:txBody>
      </p:sp>
    </p:spTree>
    <p:extLst>
      <p:ext uri="{BB962C8B-B14F-4D97-AF65-F5344CB8AC3E}">
        <p14:creationId xmlns:p14="http://schemas.microsoft.com/office/powerpoint/2010/main" val="1936861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67</a:t>
            </a:fld>
            <a:endParaRPr lang="tr-TR"/>
          </a:p>
        </p:txBody>
      </p:sp>
    </p:spTree>
    <p:extLst>
      <p:ext uri="{BB962C8B-B14F-4D97-AF65-F5344CB8AC3E}">
        <p14:creationId xmlns:p14="http://schemas.microsoft.com/office/powerpoint/2010/main" val="3233866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69</a:t>
            </a:fld>
            <a:endParaRPr lang="tr-TR"/>
          </a:p>
        </p:txBody>
      </p:sp>
    </p:spTree>
    <p:extLst>
      <p:ext uri="{BB962C8B-B14F-4D97-AF65-F5344CB8AC3E}">
        <p14:creationId xmlns:p14="http://schemas.microsoft.com/office/powerpoint/2010/main" val="927159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71</a:t>
            </a:fld>
            <a:endParaRPr lang="tr-TR"/>
          </a:p>
        </p:txBody>
      </p:sp>
    </p:spTree>
    <p:extLst>
      <p:ext uri="{BB962C8B-B14F-4D97-AF65-F5344CB8AC3E}">
        <p14:creationId xmlns:p14="http://schemas.microsoft.com/office/powerpoint/2010/main" val="36472965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5) 1-asal değil 2- asal</a:t>
            </a:r>
          </a:p>
        </p:txBody>
      </p:sp>
      <p:sp>
        <p:nvSpPr>
          <p:cNvPr id="4" name="Slide Number Placeholder 3"/>
          <p:cNvSpPr>
            <a:spLocks noGrp="1"/>
          </p:cNvSpPr>
          <p:nvPr>
            <p:ph type="sldNum" sz="quarter" idx="5"/>
          </p:nvPr>
        </p:nvSpPr>
        <p:spPr/>
        <p:txBody>
          <a:bodyPr/>
          <a:lstStyle/>
          <a:p>
            <a:fld id="{F206A905-DFD1-4AB5-B137-A48AA6ED0F8C}" type="slidenum">
              <a:rPr lang="tr-TR" smtClean="0"/>
              <a:t>73</a:t>
            </a:fld>
            <a:endParaRPr lang="tr-TR"/>
          </a:p>
        </p:txBody>
      </p:sp>
    </p:spTree>
    <p:extLst>
      <p:ext uri="{BB962C8B-B14F-4D97-AF65-F5344CB8AC3E}">
        <p14:creationId xmlns:p14="http://schemas.microsoft.com/office/powerpoint/2010/main" val="51553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10</a:t>
            </a:fld>
            <a:endParaRPr lang="tr-TR"/>
          </a:p>
        </p:txBody>
      </p:sp>
    </p:spTree>
    <p:extLst>
      <p:ext uri="{BB962C8B-B14F-4D97-AF65-F5344CB8AC3E}">
        <p14:creationId xmlns:p14="http://schemas.microsoft.com/office/powerpoint/2010/main" val="386014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11</a:t>
            </a:fld>
            <a:endParaRPr lang="tr-TR"/>
          </a:p>
        </p:txBody>
      </p:sp>
    </p:spTree>
    <p:extLst>
      <p:ext uri="{BB962C8B-B14F-4D97-AF65-F5344CB8AC3E}">
        <p14:creationId xmlns:p14="http://schemas.microsoft.com/office/powerpoint/2010/main" val="23849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12</a:t>
            </a:fld>
            <a:endParaRPr lang="tr-TR"/>
          </a:p>
        </p:txBody>
      </p:sp>
    </p:spTree>
    <p:extLst>
      <p:ext uri="{BB962C8B-B14F-4D97-AF65-F5344CB8AC3E}">
        <p14:creationId xmlns:p14="http://schemas.microsoft.com/office/powerpoint/2010/main" val="291930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Müşteri Hizmetleri Örneği</a:t>
            </a:r>
          </a:p>
          <a:p>
            <a:r>
              <a:rPr lang="tr-TR" dirty="0"/>
              <a:t>1-Ödeme İşlemleri</a:t>
            </a:r>
          </a:p>
          <a:p>
            <a:r>
              <a:rPr lang="tr-TR" dirty="0"/>
              <a:t>2-Tarife İşlemleri</a:t>
            </a:r>
          </a:p>
          <a:p>
            <a:r>
              <a:rPr lang="tr-TR" dirty="0"/>
              <a:t>3-Operatöre Bağlan</a:t>
            </a:r>
          </a:p>
        </p:txBody>
      </p:sp>
      <p:sp>
        <p:nvSpPr>
          <p:cNvPr id="4" name="Slide Number Placeholder 3"/>
          <p:cNvSpPr>
            <a:spLocks noGrp="1"/>
          </p:cNvSpPr>
          <p:nvPr>
            <p:ph type="sldNum" sz="quarter" idx="5"/>
          </p:nvPr>
        </p:nvSpPr>
        <p:spPr/>
        <p:txBody>
          <a:bodyPr/>
          <a:lstStyle/>
          <a:p>
            <a:fld id="{F206A905-DFD1-4AB5-B137-A48AA6ED0F8C}" type="slidenum">
              <a:rPr lang="tr-TR" smtClean="0"/>
              <a:t>15</a:t>
            </a:fld>
            <a:endParaRPr lang="tr-TR"/>
          </a:p>
        </p:txBody>
      </p:sp>
    </p:spTree>
    <p:extLst>
      <p:ext uri="{BB962C8B-B14F-4D97-AF65-F5344CB8AC3E}">
        <p14:creationId xmlns:p14="http://schemas.microsoft.com/office/powerpoint/2010/main" val="198649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F206A905-DFD1-4AB5-B137-A48AA6ED0F8C}" type="slidenum">
              <a:rPr lang="tr-TR" smtClean="0"/>
              <a:t>16</a:t>
            </a:fld>
            <a:endParaRPr lang="tr-TR"/>
          </a:p>
        </p:txBody>
      </p:sp>
    </p:spTree>
    <p:extLst>
      <p:ext uri="{BB962C8B-B14F-4D97-AF65-F5344CB8AC3E}">
        <p14:creationId xmlns:p14="http://schemas.microsoft.com/office/powerpoint/2010/main" val="315694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898F066-61E5-4D31-8BFC-4BB9A5F2E4B2}" type="datetimeFigureOut">
              <a:rPr lang="tr-TR" smtClean="0"/>
              <a:t>29.01.2019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7C37D3-D682-4D53-A70E-714066438D87}"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0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8F066-61E5-4D31-8BFC-4BB9A5F2E4B2}" type="datetimeFigureOut">
              <a:rPr lang="tr-TR" smtClean="0"/>
              <a:t>29.01.2019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403654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8F066-61E5-4D31-8BFC-4BB9A5F2E4B2}" type="datetimeFigureOut">
              <a:rPr lang="tr-TR" smtClean="0"/>
              <a:t>29.01.2019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7C37D3-D682-4D53-A70E-714066438D87}"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16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8F066-61E5-4D31-8BFC-4BB9A5F2E4B2}" type="datetimeFigureOut">
              <a:rPr lang="tr-TR" smtClean="0"/>
              <a:t>29.01.2019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384964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98F066-61E5-4D31-8BFC-4BB9A5F2E4B2}" type="datetimeFigureOut">
              <a:rPr lang="tr-TR" smtClean="0"/>
              <a:t>29.01.2019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B7C37D3-D682-4D53-A70E-714066438D87}"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0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8F066-61E5-4D31-8BFC-4BB9A5F2E4B2}" type="datetimeFigureOut">
              <a:rPr lang="tr-TR" smtClean="0"/>
              <a:t>29.01.2019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199501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8F066-61E5-4D31-8BFC-4BB9A5F2E4B2}" type="datetimeFigureOut">
              <a:rPr lang="tr-TR" smtClean="0"/>
              <a:t>29.01.2019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394050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98F066-61E5-4D31-8BFC-4BB9A5F2E4B2}" type="datetimeFigureOut">
              <a:rPr lang="tr-TR" smtClean="0"/>
              <a:t>29.01.2019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65657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8F066-61E5-4D31-8BFC-4BB9A5F2E4B2}" type="datetimeFigureOut">
              <a:rPr lang="tr-TR" smtClean="0"/>
              <a:t>29.01.2019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327810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98F066-61E5-4D31-8BFC-4BB9A5F2E4B2}" type="datetimeFigureOut">
              <a:rPr lang="tr-TR" smtClean="0"/>
              <a:t>29.01.2019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B7C37D3-D682-4D53-A70E-714066438D87}" type="slidenum">
              <a:rPr lang="tr-TR" smtClean="0"/>
              <a:t>‹#›</a:t>
            </a:fld>
            <a:endParaRPr lang="tr-TR"/>
          </a:p>
        </p:txBody>
      </p:sp>
    </p:spTree>
    <p:extLst>
      <p:ext uri="{BB962C8B-B14F-4D97-AF65-F5344CB8AC3E}">
        <p14:creationId xmlns:p14="http://schemas.microsoft.com/office/powerpoint/2010/main" val="144399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98F066-61E5-4D31-8BFC-4BB9A5F2E4B2}" type="datetimeFigureOut">
              <a:rPr lang="tr-TR" smtClean="0"/>
              <a:t>29.01.2019</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7C37D3-D682-4D53-A70E-714066438D87}"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07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98F066-61E5-4D31-8BFC-4BB9A5F2E4B2}" type="datetimeFigureOut">
              <a:rPr lang="tr-TR" smtClean="0"/>
              <a:t>29.01.2019</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7C37D3-D682-4D53-A70E-714066438D87}"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46557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angelfire.com/d20/geometri/osssinavi/12-a_dosyalar/image029.gi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4C441-8EE5-40D4-B550-7AA6A03A4726}"/>
              </a:ext>
            </a:extLst>
          </p:cNvPr>
          <p:cNvSpPr>
            <a:spLocks noGrp="1"/>
          </p:cNvSpPr>
          <p:nvPr>
            <p:ph type="ctrTitle"/>
          </p:nvPr>
        </p:nvSpPr>
        <p:spPr>
          <a:xfrm>
            <a:off x="-1579696" y="4535659"/>
            <a:ext cx="9966960" cy="3035808"/>
          </a:xfrm>
        </p:spPr>
        <p:txBody>
          <a:bodyPr/>
          <a:lstStyle/>
          <a:p>
            <a:r>
              <a:rPr lang="tr-TR" dirty="0"/>
              <a:t>proGRAMLAMAYA GİRİŞ VE ALGORİTMA</a:t>
            </a:r>
            <a:br>
              <a:rPr lang="tr-TR" dirty="0"/>
            </a:br>
            <a:endParaRPr lang="tr-TR" dirty="0"/>
          </a:p>
        </p:txBody>
      </p:sp>
    </p:spTree>
    <p:extLst>
      <p:ext uri="{BB962C8B-B14F-4D97-AF65-F5344CB8AC3E}">
        <p14:creationId xmlns:p14="http://schemas.microsoft.com/office/powerpoint/2010/main" val="15052448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E136F-BD21-4EF5-A8AB-22F4641571DF}"/>
              </a:ext>
            </a:extLst>
          </p:cNvPr>
          <p:cNvSpPr>
            <a:spLocks noGrp="1"/>
          </p:cNvSpPr>
          <p:nvPr>
            <p:ph type="title"/>
          </p:nvPr>
        </p:nvSpPr>
        <p:spPr/>
        <p:txBody>
          <a:bodyPr/>
          <a:lstStyle/>
          <a:p>
            <a:r>
              <a:rPr lang="tr-TR" dirty="0"/>
              <a:t>PROBLEM NEDİR?</a:t>
            </a:r>
          </a:p>
        </p:txBody>
      </p:sp>
      <p:sp>
        <p:nvSpPr>
          <p:cNvPr id="3" name="Content Placeholder 2">
            <a:extLst>
              <a:ext uri="{FF2B5EF4-FFF2-40B4-BE49-F238E27FC236}">
                <a16:creationId xmlns:a16="http://schemas.microsoft.com/office/drawing/2014/main" xmlns="" id="{71A1555D-7FED-4DF2-B784-885212DA1D9A}"/>
              </a:ext>
            </a:extLst>
          </p:cNvPr>
          <p:cNvSpPr>
            <a:spLocks noGrp="1"/>
          </p:cNvSpPr>
          <p:nvPr>
            <p:ph idx="1"/>
          </p:nvPr>
        </p:nvSpPr>
        <p:spPr>
          <a:xfrm>
            <a:off x="1066800" y="2093976"/>
            <a:ext cx="10058400" cy="4050792"/>
          </a:xfrm>
        </p:spPr>
        <p:txBody>
          <a:bodyPr>
            <a:normAutofit/>
          </a:bodyPr>
          <a:lstStyle/>
          <a:p>
            <a:pPr algn="just">
              <a:spcBef>
                <a:spcPct val="20000"/>
              </a:spcBef>
            </a:pPr>
            <a:r>
              <a:rPr lang="tr-TR" altLang="tr-TR" sz="2800" dirty="0"/>
              <a:t>Algoritmanın amacı belirli bir problemi çözmektir. bu nedenle problem ne kadar anlaşılırsa algoritmanın geliştirilmesi de o kadar kolaylaşır. </a:t>
            </a:r>
          </a:p>
          <a:p>
            <a:pPr algn="just"/>
            <a:r>
              <a:rPr lang="tr-TR" altLang="tr-TR" sz="2800" dirty="0"/>
              <a:t>Problemin ne olduğunu, çözümde nelerin gerekli olduğunu, lazım olan ön bilgileri belirler. </a:t>
            </a:r>
          </a:p>
          <a:p>
            <a:pPr algn="just"/>
            <a:r>
              <a:rPr lang="tr-TR" altLang="tr-TR" sz="2800" dirty="0"/>
              <a:t>Problemi anlamanın çözümün yarısı olduğu unutulmamalıdır!</a:t>
            </a:r>
            <a:endParaRPr lang="en-US" altLang="tr-TR" sz="2800" dirty="0"/>
          </a:p>
          <a:p>
            <a:pPr algn="ctr">
              <a:spcBef>
                <a:spcPct val="20000"/>
              </a:spcBef>
            </a:pPr>
            <a:endParaRPr lang="en-US" altLang="tr-TR" b="1" dirty="0">
              <a:latin typeface="Arial" panose="020B0604020202020204" pitchFamily="34" charset="0"/>
            </a:endParaRPr>
          </a:p>
          <a:p>
            <a:endParaRPr lang="tr-TR" dirty="0"/>
          </a:p>
        </p:txBody>
      </p:sp>
    </p:spTree>
    <p:extLst>
      <p:ext uri="{BB962C8B-B14F-4D97-AF65-F5344CB8AC3E}">
        <p14:creationId xmlns:p14="http://schemas.microsoft.com/office/powerpoint/2010/main" val="1042057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03783-5054-427F-B2B6-8DE9C2BC1A47}"/>
              </a:ext>
            </a:extLst>
          </p:cNvPr>
          <p:cNvSpPr>
            <a:spLocks noGrp="1"/>
          </p:cNvSpPr>
          <p:nvPr>
            <p:ph type="title"/>
          </p:nvPr>
        </p:nvSpPr>
        <p:spPr/>
        <p:txBody>
          <a:bodyPr/>
          <a:lstStyle/>
          <a:p>
            <a:r>
              <a:rPr lang="tr-TR" dirty="0"/>
              <a:t>Analiz aşaması</a:t>
            </a:r>
          </a:p>
        </p:txBody>
      </p:sp>
      <p:sp>
        <p:nvSpPr>
          <p:cNvPr id="3" name="Content Placeholder 2">
            <a:extLst>
              <a:ext uri="{FF2B5EF4-FFF2-40B4-BE49-F238E27FC236}">
                <a16:creationId xmlns:a16="http://schemas.microsoft.com/office/drawing/2014/main" xmlns="" id="{AF42391D-998D-43BF-8093-54FDC0ED9A31}"/>
              </a:ext>
            </a:extLst>
          </p:cNvPr>
          <p:cNvSpPr>
            <a:spLocks noGrp="1"/>
          </p:cNvSpPr>
          <p:nvPr>
            <p:ph idx="1"/>
          </p:nvPr>
        </p:nvSpPr>
        <p:spPr>
          <a:xfrm>
            <a:off x="1069848" y="2093976"/>
            <a:ext cx="10058400" cy="4078224"/>
          </a:xfrm>
        </p:spPr>
        <p:txBody>
          <a:bodyPr>
            <a:normAutofit fontScale="92500" lnSpcReduction="10000"/>
          </a:bodyPr>
          <a:lstStyle/>
          <a:p>
            <a:pPr algn="just"/>
            <a:r>
              <a:rPr lang="tr-TR" altLang="tr-TR" sz="2800" dirty="0"/>
              <a:t>Problemi çözüm için verilen değerler ile programın elde etmesi gereken değerlerin ne olduğu belirlenmelidir. </a:t>
            </a:r>
          </a:p>
          <a:p>
            <a:pPr algn="just"/>
            <a:r>
              <a:rPr lang="tr-TR" altLang="tr-TR" sz="2800" dirty="0"/>
              <a:t>Girdiler ve çıktılar madde madde yazılır. </a:t>
            </a:r>
          </a:p>
          <a:p>
            <a:pPr algn="just"/>
            <a:r>
              <a:rPr lang="tr-TR" altLang="tr-TR" sz="2800" dirty="0"/>
              <a:t>Bu girdi ve çıktı arasındaki ilişki belirlenir. </a:t>
            </a:r>
          </a:p>
          <a:p>
            <a:pPr algn="just"/>
            <a:r>
              <a:rPr lang="tr-TR" altLang="tr-TR" sz="2800" dirty="0"/>
              <a:t>Belirlenen ilişki formüller ile açıklanabilir. </a:t>
            </a:r>
          </a:p>
          <a:p>
            <a:pPr algn="just"/>
            <a:r>
              <a:rPr lang="tr-TR" altLang="tr-TR" sz="2800" dirty="0"/>
              <a:t>Problem adımı başarılı bir şekilde gerçekleşmeden analiz adımına geçilmemelidir. </a:t>
            </a:r>
          </a:p>
          <a:p>
            <a:pPr algn="just"/>
            <a:r>
              <a:rPr lang="tr-TR" altLang="tr-TR" sz="2800" dirty="0"/>
              <a:t>Problem çözümünde ilk iki adım çok önemlidir. </a:t>
            </a:r>
          </a:p>
          <a:p>
            <a:pPr algn="just"/>
            <a:r>
              <a:rPr lang="tr-TR" altLang="tr-TR" sz="2800" dirty="0"/>
              <a:t>Çözüm için bir fikir bulunamamışsa problem tekrar gözden geçirilmelidir.</a:t>
            </a:r>
            <a:endParaRPr lang="en-US" altLang="tr-TR" sz="2800" dirty="0"/>
          </a:p>
        </p:txBody>
      </p:sp>
    </p:spTree>
    <p:extLst>
      <p:ext uri="{BB962C8B-B14F-4D97-AF65-F5344CB8AC3E}">
        <p14:creationId xmlns:p14="http://schemas.microsoft.com/office/powerpoint/2010/main" val="2256111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D7D20A2-F8DD-44A5-B386-0EBBCCD002D3}"/>
              </a:ext>
            </a:extLst>
          </p:cNvPr>
          <p:cNvPicPr>
            <a:picLocks noChangeAspect="1"/>
          </p:cNvPicPr>
          <p:nvPr/>
        </p:nvPicPr>
        <p:blipFill>
          <a:blip r:embed="rId3"/>
          <a:stretch>
            <a:fillRect/>
          </a:stretch>
        </p:blipFill>
        <p:spPr>
          <a:xfrm>
            <a:off x="1179393" y="1071154"/>
            <a:ext cx="9833213" cy="4480559"/>
          </a:xfrm>
          <a:prstGeom prst="rect">
            <a:avLst/>
          </a:prstGeom>
        </p:spPr>
      </p:pic>
      <p:sp>
        <p:nvSpPr>
          <p:cNvPr id="5" name="Rectangle 4">
            <a:extLst>
              <a:ext uri="{FF2B5EF4-FFF2-40B4-BE49-F238E27FC236}">
                <a16:creationId xmlns:a16="http://schemas.microsoft.com/office/drawing/2014/main" xmlns="" id="{C18B1AB2-98DA-4221-B36B-E13C026B53ED}"/>
              </a:ext>
            </a:extLst>
          </p:cNvPr>
          <p:cNvSpPr/>
          <p:nvPr/>
        </p:nvSpPr>
        <p:spPr>
          <a:xfrm>
            <a:off x="1841863" y="2116183"/>
            <a:ext cx="2821577" cy="31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X Firması</a:t>
            </a:r>
          </a:p>
        </p:txBody>
      </p:sp>
    </p:spTree>
    <p:extLst>
      <p:ext uri="{BB962C8B-B14F-4D97-AF65-F5344CB8AC3E}">
        <p14:creationId xmlns:p14="http://schemas.microsoft.com/office/powerpoint/2010/main" val="3399086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81744-7B7C-4C30-A7A1-3CC774E531FE}"/>
              </a:ext>
            </a:extLst>
          </p:cNvPr>
          <p:cNvSpPr>
            <a:spLocks noGrp="1"/>
          </p:cNvSpPr>
          <p:nvPr>
            <p:ph type="title"/>
          </p:nvPr>
        </p:nvSpPr>
        <p:spPr/>
        <p:txBody>
          <a:bodyPr/>
          <a:lstStyle/>
          <a:p>
            <a:r>
              <a:rPr lang="tr-TR" dirty="0"/>
              <a:t>Analiz aşaması</a:t>
            </a:r>
          </a:p>
        </p:txBody>
      </p:sp>
      <p:sp>
        <p:nvSpPr>
          <p:cNvPr id="3" name="Content Placeholder 2">
            <a:extLst>
              <a:ext uri="{FF2B5EF4-FFF2-40B4-BE49-F238E27FC236}">
                <a16:creationId xmlns:a16="http://schemas.microsoft.com/office/drawing/2014/main" xmlns="" id="{A033275C-DD84-4504-BE95-D6989BDE177B}"/>
              </a:ext>
            </a:extLst>
          </p:cNvPr>
          <p:cNvSpPr>
            <a:spLocks noGrp="1"/>
          </p:cNvSpPr>
          <p:nvPr>
            <p:ph idx="1"/>
          </p:nvPr>
        </p:nvSpPr>
        <p:spPr/>
        <p:txBody>
          <a:bodyPr>
            <a:normAutofit/>
          </a:bodyPr>
          <a:lstStyle/>
          <a:p>
            <a:pPr marL="0" indent="0">
              <a:buNone/>
            </a:pPr>
            <a:r>
              <a:rPr lang="tr-TR" sz="2800" b="1" dirty="0"/>
              <a:t>Problem:</a:t>
            </a:r>
            <a:r>
              <a:rPr lang="tr-TR" altLang="tr-TR" sz="2800" dirty="0"/>
              <a:t> Taban ve yükseklik değerleri verilen üçgenin alanını hesaplayınız.</a:t>
            </a:r>
          </a:p>
          <a:p>
            <a:pPr marL="0" indent="0">
              <a:buNone/>
            </a:pPr>
            <a:endParaRPr lang="tr-TR" altLang="tr-TR" sz="2800" dirty="0"/>
          </a:p>
          <a:p>
            <a:pPr marL="0" indent="0">
              <a:buNone/>
            </a:pPr>
            <a:r>
              <a:rPr lang="tr-TR" altLang="tr-TR" sz="2800" b="1" dirty="0"/>
              <a:t>Analiz:</a:t>
            </a:r>
          </a:p>
          <a:p>
            <a:pPr marL="0" indent="0">
              <a:buNone/>
            </a:pPr>
            <a:r>
              <a:rPr lang="tr-TR" altLang="tr-TR" sz="2800" u="sng" dirty="0"/>
              <a:t>Girdiler:  </a:t>
            </a:r>
            <a:r>
              <a:rPr lang="tr-TR" altLang="tr-TR" sz="2800" dirty="0"/>
              <a:t>Taban ve Yükseklik </a:t>
            </a:r>
          </a:p>
          <a:p>
            <a:pPr marL="0" indent="0">
              <a:buNone/>
            </a:pPr>
            <a:r>
              <a:rPr lang="tr-TR" altLang="tr-TR" sz="2800" u="sng" dirty="0"/>
              <a:t>Çıktılar: </a:t>
            </a:r>
            <a:r>
              <a:rPr lang="tr-TR" altLang="tr-TR" sz="2800" dirty="0"/>
              <a:t>Alan</a:t>
            </a:r>
          </a:p>
          <a:p>
            <a:pPr marL="0" indent="0">
              <a:buNone/>
            </a:pPr>
            <a:r>
              <a:rPr lang="tr-TR" altLang="tr-TR" sz="2800" u="sng" dirty="0"/>
              <a:t>Formul: </a:t>
            </a:r>
            <a:r>
              <a:rPr lang="tr-TR" altLang="tr-TR" sz="2800" dirty="0"/>
              <a:t>Alan=(Taban X Yukseklik)/2</a:t>
            </a:r>
            <a:endParaRPr lang="en-US" altLang="tr-TR" sz="2800" dirty="0"/>
          </a:p>
          <a:p>
            <a:pPr marL="0" indent="0">
              <a:buNone/>
            </a:pPr>
            <a:endParaRPr lang="tr-TR" altLang="tr-TR" sz="2800" u="sng" dirty="0"/>
          </a:p>
          <a:p>
            <a:pPr marL="0" indent="0">
              <a:buNone/>
            </a:pPr>
            <a:endParaRPr lang="tr-TR" altLang="tr-TR" sz="2800" u="sng" dirty="0"/>
          </a:p>
          <a:p>
            <a:pPr marL="0" indent="0">
              <a:buNone/>
            </a:pPr>
            <a:endParaRPr lang="tr-TR" altLang="tr-TR" sz="2800" u="sng" dirty="0"/>
          </a:p>
          <a:p>
            <a:pPr marL="0" indent="0">
              <a:buNone/>
            </a:pPr>
            <a:endParaRPr lang="tr-TR" sz="2800" b="1" dirty="0"/>
          </a:p>
        </p:txBody>
      </p:sp>
      <p:pic>
        <p:nvPicPr>
          <p:cNvPr id="4" name="Picture 5" descr="image029">
            <a:hlinkClick r:id="rId2"/>
            <a:extLst>
              <a:ext uri="{FF2B5EF4-FFF2-40B4-BE49-F238E27FC236}">
                <a16:creationId xmlns:a16="http://schemas.microsoft.com/office/drawing/2014/main" xmlns="" id="{A6694C4C-0252-4931-A3CE-C02167AAF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200654"/>
            <a:ext cx="2133600" cy="18923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650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AAD7C-5096-42D0-A9A2-0267AD2DBCDA}"/>
              </a:ext>
            </a:extLst>
          </p:cNvPr>
          <p:cNvSpPr>
            <a:spLocks noGrp="1"/>
          </p:cNvSpPr>
          <p:nvPr>
            <p:ph type="title"/>
          </p:nvPr>
        </p:nvSpPr>
        <p:spPr/>
        <p:txBody>
          <a:bodyPr/>
          <a:lstStyle/>
          <a:p>
            <a:r>
              <a:rPr lang="tr-TR" dirty="0"/>
              <a:t>Tasarım aşaması</a:t>
            </a:r>
          </a:p>
        </p:txBody>
      </p:sp>
      <p:sp>
        <p:nvSpPr>
          <p:cNvPr id="3" name="Content Placeholder 2">
            <a:extLst>
              <a:ext uri="{FF2B5EF4-FFF2-40B4-BE49-F238E27FC236}">
                <a16:creationId xmlns:a16="http://schemas.microsoft.com/office/drawing/2014/main" xmlns="" id="{DE334357-BD44-4982-BEF6-2E23E84CC130}"/>
              </a:ext>
            </a:extLst>
          </p:cNvPr>
          <p:cNvSpPr>
            <a:spLocks noGrp="1"/>
          </p:cNvSpPr>
          <p:nvPr>
            <p:ph idx="1"/>
          </p:nvPr>
        </p:nvSpPr>
        <p:spPr/>
        <p:txBody>
          <a:bodyPr/>
          <a:lstStyle/>
          <a:p>
            <a:pPr algn="just"/>
            <a:r>
              <a:rPr lang="tr-TR" altLang="tr-TR" sz="2800" dirty="0"/>
              <a:t>Problemin çözümü için gerekli olan çözüm aşamalarını mantıksal sıra içerisinde yazılması aşamasıdır. </a:t>
            </a:r>
          </a:p>
          <a:p>
            <a:pPr algn="just"/>
            <a:r>
              <a:rPr lang="tr-TR" altLang="tr-TR" sz="2800" dirty="0"/>
              <a:t>Yapılan işleme </a:t>
            </a:r>
            <a:r>
              <a:rPr lang="tr-TR" altLang="tr-TR" sz="2800" b="1" dirty="0"/>
              <a:t>algoritma</a:t>
            </a:r>
            <a:r>
              <a:rPr lang="tr-TR" altLang="tr-TR" sz="2800" dirty="0"/>
              <a:t> adı verilir. </a:t>
            </a:r>
          </a:p>
          <a:p>
            <a:pPr algn="just"/>
            <a:r>
              <a:rPr lang="tr-TR" altLang="tr-TR" sz="2800" dirty="0"/>
              <a:t>Algoritma tasarımının önemli bir parçasıdır. Algoritmanın doğru çalışıp çalışmadığı adım adım izlenerek kontrol edilmelidir. </a:t>
            </a:r>
          </a:p>
          <a:p>
            <a:pPr algn="just"/>
            <a:r>
              <a:rPr lang="tr-TR" altLang="tr-TR" sz="2800" dirty="0"/>
              <a:t>Bu kontrol etme esnasında erkenden fark edilen hatalar programcıya hem zaman kazandıracak, hem de boş yere enerji harcamasına engel olacaktır.</a:t>
            </a:r>
          </a:p>
        </p:txBody>
      </p:sp>
    </p:spTree>
    <p:extLst>
      <p:ext uri="{BB962C8B-B14F-4D97-AF65-F5344CB8AC3E}">
        <p14:creationId xmlns:p14="http://schemas.microsoft.com/office/powerpoint/2010/main" val="2846031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0C4FD-E2F1-4B17-A74F-0CA7F7B6AD70}"/>
              </a:ext>
            </a:extLst>
          </p:cNvPr>
          <p:cNvSpPr>
            <a:spLocks noGrp="1"/>
          </p:cNvSpPr>
          <p:nvPr>
            <p:ph type="title"/>
          </p:nvPr>
        </p:nvSpPr>
        <p:spPr/>
        <p:txBody>
          <a:bodyPr/>
          <a:lstStyle/>
          <a:p>
            <a:r>
              <a:rPr lang="tr-TR" dirty="0"/>
              <a:t>Tasarım aşaması</a:t>
            </a:r>
          </a:p>
        </p:txBody>
      </p:sp>
      <p:sp>
        <p:nvSpPr>
          <p:cNvPr id="3" name="Content Placeholder 2">
            <a:extLst>
              <a:ext uri="{FF2B5EF4-FFF2-40B4-BE49-F238E27FC236}">
                <a16:creationId xmlns:a16="http://schemas.microsoft.com/office/drawing/2014/main" xmlns="" id="{E7415AF8-D969-4618-A4FA-78661A365A42}"/>
              </a:ext>
            </a:extLst>
          </p:cNvPr>
          <p:cNvSpPr>
            <a:spLocks noGrp="1"/>
          </p:cNvSpPr>
          <p:nvPr>
            <p:ph idx="1"/>
          </p:nvPr>
        </p:nvSpPr>
        <p:spPr/>
        <p:txBody>
          <a:bodyPr>
            <a:normAutofit/>
          </a:bodyPr>
          <a:lstStyle/>
          <a:p>
            <a:pPr algn="just"/>
            <a:r>
              <a:rPr lang="tr-TR" altLang="tr-TR" sz="3200" dirty="0"/>
              <a:t>Algoritma tasarlanırken bütün problem parçaları aynı anda çözülmeye çalışılmaz. </a:t>
            </a:r>
          </a:p>
          <a:p>
            <a:pPr algn="just"/>
            <a:r>
              <a:rPr lang="tr-TR" altLang="tr-TR" sz="3200" dirty="0"/>
              <a:t>Problem kendi içinde önemli parçalara ya da alt problemlere ayrılır ve sonra bu alt problemler çözülerek esas problemin çözümüne gidilir. </a:t>
            </a:r>
          </a:p>
          <a:p>
            <a:pPr algn="just"/>
            <a:r>
              <a:rPr lang="tr-TR" altLang="tr-TR" sz="3200" dirty="0"/>
              <a:t>Algoritma bütün tanımlamaları içerecek şekilde adım adım yazılır. </a:t>
            </a:r>
          </a:p>
          <a:p>
            <a:pPr marL="0" indent="0">
              <a:buNone/>
            </a:pPr>
            <a:endParaRPr lang="tr-TR" dirty="0"/>
          </a:p>
        </p:txBody>
      </p:sp>
    </p:spTree>
    <p:extLst>
      <p:ext uri="{BB962C8B-B14F-4D97-AF65-F5344CB8AC3E}">
        <p14:creationId xmlns:p14="http://schemas.microsoft.com/office/powerpoint/2010/main" val="1959904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1F430-50D9-4A33-93F7-9793D9E7C422}"/>
              </a:ext>
            </a:extLst>
          </p:cNvPr>
          <p:cNvSpPr>
            <a:spLocks noGrp="1"/>
          </p:cNvSpPr>
          <p:nvPr>
            <p:ph type="title"/>
          </p:nvPr>
        </p:nvSpPr>
        <p:spPr/>
        <p:txBody>
          <a:bodyPr/>
          <a:lstStyle/>
          <a:p>
            <a:r>
              <a:rPr lang="tr-TR" dirty="0"/>
              <a:t>Uygulama aşaması</a:t>
            </a:r>
          </a:p>
        </p:txBody>
      </p:sp>
      <p:sp>
        <p:nvSpPr>
          <p:cNvPr id="3" name="Content Placeholder 2">
            <a:extLst>
              <a:ext uri="{FF2B5EF4-FFF2-40B4-BE49-F238E27FC236}">
                <a16:creationId xmlns:a16="http://schemas.microsoft.com/office/drawing/2014/main" xmlns="" id="{B37A24BA-932C-4F41-9058-C1B087EDE3F8}"/>
              </a:ext>
            </a:extLst>
          </p:cNvPr>
          <p:cNvSpPr>
            <a:spLocks noGrp="1"/>
          </p:cNvSpPr>
          <p:nvPr>
            <p:ph idx="1"/>
          </p:nvPr>
        </p:nvSpPr>
        <p:spPr/>
        <p:txBody>
          <a:bodyPr/>
          <a:lstStyle/>
          <a:p>
            <a:r>
              <a:rPr lang="tr-TR" altLang="tr-TR" sz="2800" dirty="0"/>
              <a:t>Algoritması oluşturulan programın herhangi bir dilin (Basic, C#, Java, Fortran…) kurallarına uyarak ve komutlarını kullanarak yazılma aşamasıdır. </a:t>
            </a:r>
          </a:p>
          <a:p>
            <a:r>
              <a:rPr lang="tr-TR" altLang="tr-TR" sz="2800" dirty="0"/>
              <a:t>Sözde kod (Pseudocode), kullanılan programlama diline dönüştürülür.</a:t>
            </a:r>
            <a:endParaRPr lang="en-US" altLang="tr-TR" sz="2800" dirty="0"/>
          </a:p>
          <a:p>
            <a:endParaRPr lang="tr-TR" dirty="0"/>
          </a:p>
        </p:txBody>
      </p:sp>
    </p:spTree>
    <p:extLst>
      <p:ext uri="{BB962C8B-B14F-4D97-AF65-F5344CB8AC3E}">
        <p14:creationId xmlns:p14="http://schemas.microsoft.com/office/powerpoint/2010/main" val="1440891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9E483-B04C-4FD1-9FF4-DE4A3CED8DFE}"/>
              </a:ext>
            </a:extLst>
          </p:cNvPr>
          <p:cNvSpPr>
            <a:spLocks noGrp="1"/>
          </p:cNvSpPr>
          <p:nvPr>
            <p:ph type="title"/>
          </p:nvPr>
        </p:nvSpPr>
        <p:spPr/>
        <p:txBody>
          <a:bodyPr/>
          <a:lstStyle/>
          <a:p>
            <a:r>
              <a:rPr lang="tr-TR" dirty="0"/>
              <a:t>Sınama aşaması</a:t>
            </a:r>
          </a:p>
        </p:txBody>
      </p:sp>
      <p:sp>
        <p:nvSpPr>
          <p:cNvPr id="3" name="Content Placeholder 2">
            <a:extLst>
              <a:ext uri="{FF2B5EF4-FFF2-40B4-BE49-F238E27FC236}">
                <a16:creationId xmlns:a16="http://schemas.microsoft.com/office/drawing/2014/main" xmlns="" id="{1A92925D-33AC-4F50-ABC5-865878C1E4F0}"/>
              </a:ext>
            </a:extLst>
          </p:cNvPr>
          <p:cNvSpPr>
            <a:spLocks noGrp="1"/>
          </p:cNvSpPr>
          <p:nvPr>
            <p:ph idx="1"/>
          </p:nvPr>
        </p:nvSpPr>
        <p:spPr/>
        <p:txBody>
          <a:bodyPr/>
          <a:lstStyle/>
          <a:p>
            <a:pPr algn="just">
              <a:lnSpc>
                <a:spcPct val="80000"/>
              </a:lnSpc>
            </a:pPr>
            <a:r>
              <a:rPr lang="tr-TR" altLang="tr-TR" sz="2800" dirty="0"/>
              <a:t>Program yazıldıktan sonra, uygun aşamalardan geçirilip, verilen girdilere göre uygun </a:t>
            </a:r>
            <a:r>
              <a:rPr lang="tr-TR" altLang="tr-TR" sz="2800" b="1" dirty="0"/>
              <a:t>çıktıları </a:t>
            </a:r>
            <a:r>
              <a:rPr lang="tr-TR" altLang="tr-TR" sz="2800" dirty="0"/>
              <a:t>üretip üretmediği kontrol edilir. </a:t>
            </a:r>
          </a:p>
          <a:p>
            <a:pPr algn="just">
              <a:lnSpc>
                <a:spcPct val="80000"/>
              </a:lnSpc>
            </a:pPr>
            <a:r>
              <a:rPr lang="tr-TR" altLang="tr-TR" sz="2800" dirty="0"/>
              <a:t>Bu aşamada program girdi olarak verilebilecek tüm değerlere göre; özellikle de uç değerlere göre sınanır.</a:t>
            </a:r>
          </a:p>
          <a:p>
            <a:pPr algn="just">
              <a:lnSpc>
                <a:spcPct val="80000"/>
              </a:lnSpc>
            </a:pPr>
            <a:r>
              <a:rPr lang="tr-TR" altLang="tr-TR" sz="2800" dirty="0"/>
              <a:t>Örneğin girdi olarak bir tamsayı girilmesi gereken programda, girilen sayının negatif olması halinde yapılacak işlemler tanımlanmamış olabilir. </a:t>
            </a:r>
          </a:p>
          <a:p>
            <a:pPr algn="just">
              <a:lnSpc>
                <a:spcPct val="80000"/>
              </a:lnSpc>
            </a:pPr>
            <a:r>
              <a:rPr lang="tr-TR" altLang="tr-TR" sz="2800" dirty="0"/>
              <a:t>Bu gibi durumlar bu aşamada gözden geçirilmelidir.</a:t>
            </a:r>
            <a:endParaRPr lang="en-US" altLang="tr-TR" sz="2800" dirty="0"/>
          </a:p>
          <a:p>
            <a:endParaRPr lang="tr-TR" dirty="0"/>
          </a:p>
        </p:txBody>
      </p:sp>
    </p:spTree>
    <p:extLst>
      <p:ext uri="{BB962C8B-B14F-4D97-AF65-F5344CB8AC3E}">
        <p14:creationId xmlns:p14="http://schemas.microsoft.com/office/powerpoint/2010/main" val="3429464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94E45-E962-481D-BC44-E0835CAF4791}"/>
              </a:ext>
            </a:extLst>
          </p:cNvPr>
          <p:cNvSpPr>
            <a:spLocks noGrp="1"/>
          </p:cNvSpPr>
          <p:nvPr>
            <p:ph type="title"/>
          </p:nvPr>
        </p:nvSpPr>
        <p:spPr/>
        <p:txBody>
          <a:bodyPr/>
          <a:lstStyle/>
          <a:p>
            <a:r>
              <a:rPr lang="tr-TR" dirty="0"/>
              <a:t>Bakım aşaması</a:t>
            </a:r>
          </a:p>
        </p:txBody>
      </p:sp>
      <p:sp>
        <p:nvSpPr>
          <p:cNvPr id="3" name="Content Placeholder 2">
            <a:extLst>
              <a:ext uri="{FF2B5EF4-FFF2-40B4-BE49-F238E27FC236}">
                <a16:creationId xmlns:a16="http://schemas.microsoft.com/office/drawing/2014/main" xmlns="" id="{22F9C777-203B-4A7B-AA58-36CA97AFD12D}"/>
              </a:ext>
            </a:extLst>
          </p:cNvPr>
          <p:cNvSpPr>
            <a:spLocks noGrp="1"/>
          </p:cNvSpPr>
          <p:nvPr>
            <p:ph idx="1"/>
          </p:nvPr>
        </p:nvSpPr>
        <p:spPr/>
        <p:txBody>
          <a:bodyPr/>
          <a:lstStyle/>
          <a:p>
            <a:r>
              <a:rPr lang="tr-TR" altLang="tr-TR" sz="2800" dirty="0"/>
              <a:t>Sınama aşamasından sonra ortaya çıkan aksaklıklar varsa bunlar giderilir.</a:t>
            </a:r>
            <a:endParaRPr lang="en-US" altLang="tr-TR" sz="2800" dirty="0"/>
          </a:p>
          <a:p>
            <a:endParaRPr lang="tr-TR" sz="2400" dirty="0"/>
          </a:p>
        </p:txBody>
      </p:sp>
    </p:spTree>
    <p:extLst>
      <p:ext uri="{BB962C8B-B14F-4D97-AF65-F5344CB8AC3E}">
        <p14:creationId xmlns:p14="http://schemas.microsoft.com/office/powerpoint/2010/main" val="2577816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ALGORİTMA</a:t>
            </a: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66928284"/>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F6F38-AEA3-40A4-92C6-3A282CC3A2CD}"/>
              </a:ext>
            </a:extLst>
          </p:cNvPr>
          <p:cNvSpPr>
            <a:spLocks noGrp="1"/>
          </p:cNvSpPr>
          <p:nvPr>
            <p:ph type="title"/>
          </p:nvPr>
        </p:nvSpPr>
        <p:spPr/>
        <p:txBody>
          <a:bodyPr/>
          <a:lstStyle/>
          <a:p>
            <a:r>
              <a:rPr lang="tr-TR" dirty="0"/>
              <a:t>YAZILIM NEDİR?</a:t>
            </a:r>
          </a:p>
        </p:txBody>
      </p:sp>
      <p:sp>
        <p:nvSpPr>
          <p:cNvPr id="3" name="Content Placeholder 2">
            <a:extLst>
              <a:ext uri="{FF2B5EF4-FFF2-40B4-BE49-F238E27FC236}">
                <a16:creationId xmlns:a16="http://schemas.microsoft.com/office/drawing/2014/main" xmlns="" id="{9F8E97EF-C4D6-4E6C-99B1-5EE5E1037E6C}"/>
              </a:ext>
            </a:extLst>
          </p:cNvPr>
          <p:cNvSpPr>
            <a:spLocks noGrp="1"/>
          </p:cNvSpPr>
          <p:nvPr>
            <p:ph idx="1"/>
          </p:nvPr>
        </p:nvSpPr>
        <p:spPr/>
        <p:txBody>
          <a:bodyPr/>
          <a:lstStyle/>
          <a:p>
            <a:r>
              <a:rPr lang="tr-TR" sz="2800" dirty="0">
                <a:latin typeface="Trebuchet MS" panose="020B0603020202020204" pitchFamily="34" charset="0"/>
              </a:rPr>
              <a:t>Çeşitli görevleri gerçekleştirmek amacıyla hazırlamış programlara yazılım adı verilir.</a:t>
            </a:r>
          </a:p>
          <a:p>
            <a:endParaRPr lang="tr-TR" dirty="0"/>
          </a:p>
        </p:txBody>
      </p:sp>
      <p:pic>
        <p:nvPicPr>
          <p:cNvPr id="4" name="Picture 2" descr="https://www.pcworldbusiness.co.uk/ui/category-landing-pages/software/img/pc_sw.png">
            <a:extLst>
              <a:ext uri="{FF2B5EF4-FFF2-40B4-BE49-F238E27FC236}">
                <a16:creationId xmlns:a16="http://schemas.microsoft.com/office/drawing/2014/main" xmlns="" id="{159A2F51-FF80-4762-A95A-670217A42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172" y="3535888"/>
            <a:ext cx="49911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9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E67D4-927A-4606-BDC6-197BB303D05A}"/>
              </a:ext>
            </a:extLst>
          </p:cNvPr>
          <p:cNvSpPr>
            <a:spLocks noGrp="1"/>
          </p:cNvSpPr>
          <p:nvPr>
            <p:ph type="title"/>
          </p:nvPr>
        </p:nvSpPr>
        <p:spPr/>
        <p:txBody>
          <a:bodyPr/>
          <a:lstStyle/>
          <a:p>
            <a:r>
              <a:rPr lang="tr-TR" dirty="0"/>
              <a:t>NİÇİN Algoritma KULLANIRIZ ?</a:t>
            </a:r>
          </a:p>
        </p:txBody>
      </p:sp>
      <p:sp>
        <p:nvSpPr>
          <p:cNvPr id="8" name="İçerik Yer Tutucusu 2">
            <a:extLst>
              <a:ext uri="{FF2B5EF4-FFF2-40B4-BE49-F238E27FC236}">
                <a16:creationId xmlns:a16="http://schemas.microsoft.com/office/drawing/2014/main" xmlns="" id="{FDB897C1-0D24-4887-B073-EDC75A1CF481}"/>
              </a:ext>
            </a:extLst>
          </p:cNvPr>
          <p:cNvSpPr>
            <a:spLocks noGrp="1"/>
          </p:cNvSpPr>
          <p:nvPr>
            <p:ph idx="1"/>
          </p:nvPr>
        </p:nvSpPr>
        <p:spPr>
          <a:xfrm>
            <a:off x="634076" y="1863651"/>
            <a:ext cx="10762794" cy="944783"/>
          </a:xfrm>
        </p:spPr>
        <p:txBody>
          <a:bodyPr>
            <a:normAutofit/>
          </a:bodyPr>
          <a:lstStyle/>
          <a:p>
            <a:pPr algn="ctr"/>
            <a:r>
              <a:rPr lang="tr-TR" sz="2800" dirty="0">
                <a:latin typeface="Trebuchet MS" panose="020B0603020202020204" pitchFamily="34" charset="0"/>
                <a:cs typeface="Arial" panose="020B0604020202020204" pitchFamily="34" charset="0"/>
              </a:rPr>
              <a:t>Sizce kodlamaya başlamadan önce niçin algoritma hazırlıyoruz?</a:t>
            </a:r>
          </a:p>
        </p:txBody>
      </p:sp>
      <p:sp>
        <p:nvSpPr>
          <p:cNvPr id="5" name="İçerik Yer Tutucusu 3">
            <a:extLst>
              <a:ext uri="{FF2B5EF4-FFF2-40B4-BE49-F238E27FC236}">
                <a16:creationId xmlns:a16="http://schemas.microsoft.com/office/drawing/2014/main" xmlns="" id="{61DFD7D4-484C-4793-A1BF-B200C6F8C644}"/>
              </a:ext>
            </a:extLst>
          </p:cNvPr>
          <p:cNvSpPr txBox="1">
            <a:spLocks/>
          </p:cNvSpPr>
          <p:nvPr/>
        </p:nvSpPr>
        <p:spPr>
          <a:xfrm>
            <a:off x="795130" y="2440223"/>
            <a:ext cx="10762794" cy="1609344"/>
          </a:xfrm>
          <a:prstGeom prst="rect">
            <a:avLst/>
          </a:prstGeom>
        </p:spPr>
        <p:style>
          <a:lnRef idx="1">
            <a:schemeClr val="accent3"/>
          </a:lnRef>
          <a:fillRef idx="2">
            <a:schemeClr val="accent3"/>
          </a:fillRef>
          <a:effectRef idx="1">
            <a:schemeClr val="accent3"/>
          </a:effectRef>
          <a:fontRef idx="minor">
            <a:schemeClr val="dk1"/>
          </a:fontRef>
        </p:style>
        <p:txBody>
          <a:bodyPr vert="horz" lIns="14400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tr-TR" sz="2800" dirty="0">
                <a:solidFill>
                  <a:schemeClr val="tx1"/>
                </a:solidFill>
                <a:latin typeface="Trebuchet MS" panose="020B0603020202020204" pitchFamily="34" charset="0"/>
                <a:cs typeface="Arial" panose="020B0604020202020204" pitchFamily="34" charset="0"/>
              </a:rPr>
              <a:t>Gerekli tüm bilgi ve birikime sahipsiniz ve sizden bir bina yapmanız isteniyor. </a:t>
            </a:r>
            <a:br>
              <a:rPr lang="tr-TR" sz="2800" dirty="0">
                <a:solidFill>
                  <a:schemeClr val="tx1"/>
                </a:solidFill>
                <a:latin typeface="Trebuchet MS" panose="020B0603020202020204" pitchFamily="34" charset="0"/>
                <a:cs typeface="Arial" panose="020B0604020202020204" pitchFamily="34" charset="0"/>
              </a:rPr>
            </a:br>
            <a:r>
              <a:rPr lang="tr-TR" sz="2800" dirty="0">
                <a:solidFill>
                  <a:schemeClr val="tx1"/>
                </a:solidFill>
                <a:latin typeface="Trebuchet MS" panose="020B0603020202020204" pitchFamily="34" charset="0"/>
                <a:cs typeface="Arial" panose="020B0604020202020204" pitchFamily="34" charset="0"/>
              </a:rPr>
              <a:t>Yapacağınız ilk iş ne olurdu?</a:t>
            </a:r>
          </a:p>
        </p:txBody>
      </p:sp>
      <p:pic>
        <p:nvPicPr>
          <p:cNvPr id="6" name="Picture 2" descr="http://img.xcitefun.net/users/2011/03/233549,xcitefun-hole-digging.jpg">
            <a:extLst>
              <a:ext uri="{FF2B5EF4-FFF2-40B4-BE49-F238E27FC236}">
                <a16:creationId xmlns:a16="http://schemas.microsoft.com/office/drawing/2014/main" xmlns="" id="{16BCBCFD-C1C2-4F29-9A76-AF845CC22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846" y="4520198"/>
            <a:ext cx="3000387" cy="199662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Picture 4" descr="http://www.chapmansbuilding.co.uk/media/img/page_images/project-management.jpg">
            <a:extLst>
              <a:ext uri="{FF2B5EF4-FFF2-40B4-BE49-F238E27FC236}">
                <a16:creationId xmlns:a16="http://schemas.microsoft.com/office/drawing/2014/main" xmlns="" id="{D8065156-8D01-4738-B4DD-FB2D768023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97" r="16365"/>
          <a:stretch/>
        </p:blipFill>
        <p:spPr bwMode="auto">
          <a:xfrm>
            <a:off x="6818142" y="4520198"/>
            <a:ext cx="3024336" cy="201073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58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randombar(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80">
                                          <p:stCondLst>
                                            <p:cond delay="0"/>
                                          </p:stCondLst>
                                        </p:cTn>
                                        <p:tgtEl>
                                          <p:spTgt spid="7"/>
                                        </p:tgtEl>
                                      </p:cBhvr>
                                    </p:animEffect>
                                    <p:anim calcmode="lin" valueType="num">
                                      <p:cBhvr>
                                        <p:cTn id="3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gtEl>
                                      </p:cBhvr>
                                      <p:to x="100000" y="60000"/>
                                    </p:animScale>
                                    <p:animScale>
                                      <p:cBhvr>
                                        <p:cTn id="42" dur="166" decel="50000">
                                          <p:stCondLst>
                                            <p:cond delay="676"/>
                                          </p:stCondLst>
                                        </p:cTn>
                                        <p:tgtEl>
                                          <p:spTgt spid="7"/>
                                        </p:tgtEl>
                                      </p:cBhvr>
                                      <p:to x="100000" y="100000"/>
                                    </p:animScale>
                                    <p:animScale>
                                      <p:cBhvr>
                                        <p:cTn id="43" dur="26">
                                          <p:stCondLst>
                                            <p:cond delay="1312"/>
                                          </p:stCondLst>
                                        </p:cTn>
                                        <p:tgtEl>
                                          <p:spTgt spid="7"/>
                                        </p:tgtEl>
                                      </p:cBhvr>
                                      <p:to x="100000" y="80000"/>
                                    </p:animScale>
                                    <p:animScale>
                                      <p:cBhvr>
                                        <p:cTn id="44" dur="166" decel="50000">
                                          <p:stCondLst>
                                            <p:cond delay="1338"/>
                                          </p:stCondLst>
                                        </p:cTn>
                                        <p:tgtEl>
                                          <p:spTgt spid="7"/>
                                        </p:tgtEl>
                                      </p:cBhvr>
                                      <p:to x="100000" y="100000"/>
                                    </p:animScale>
                                    <p:animScale>
                                      <p:cBhvr>
                                        <p:cTn id="45" dur="26">
                                          <p:stCondLst>
                                            <p:cond delay="1642"/>
                                          </p:stCondLst>
                                        </p:cTn>
                                        <p:tgtEl>
                                          <p:spTgt spid="7"/>
                                        </p:tgtEl>
                                      </p:cBhvr>
                                      <p:to x="100000" y="90000"/>
                                    </p:animScale>
                                    <p:animScale>
                                      <p:cBhvr>
                                        <p:cTn id="46" dur="166" decel="50000">
                                          <p:stCondLst>
                                            <p:cond delay="1668"/>
                                          </p:stCondLst>
                                        </p:cTn>
                                        <p:tgtEl>
                                          <p:spTgt spid="7"/>
                                        </p:tgtEl>
                                      </p:cBhvr>
                                      <p:to x="100000" y="100000"/>
                                    </p:animScale>
                                    <p:animScale>
                                      <p:cBhvr>
                                        <p:cTn id="47" dur="26">
                                          <p:stCondLst>
                                            <p:cond delay="1808"/>
                                          </p:stCondLst>
                                        </p:cTn>
                                        <p:tgtEl>
                                          <p:spTgt spid="7"/>
                                        </p:tgtEl>
                                      </p:cBhvr>
                                      <p:to x="100000" y="95000"/>
                                    </p:animScale>
                                    <p:animScale>
                                      <p:cBhvr>
                                        <p:cTn id="48" dur="166" decel="50000">
                                          <p:stCondLst>
                                            <p:cond delay="1834"/>
                                          </p:stCondLst>
                                        </p:cTn>
                                        <p:tgtEl>
                                          <p:spTgt spid="7"/>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animEffect transition="in" filter="fade">
                                      <p:cBhvr>
                                        <p:cTn id="53" dur="1000"/>
                                        <p:tgtEl>
                                          <p:spTgt spid="8">
                                            <p:txEl>
                                              <p:pRg st="0" end="0"/>
                                            </p:txEl>
                                          </p:spTgt>
                                        </p:tgtEl>
                                      </p:cBhvr>
                                    </p:animEffect>
                                    <p:anim calcmode="lin" valueType="num">
                                      <p:cBhvr>
                                        <p:cTn id="5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 NEDİR?</a:t>
            </a:r>
          </a:p>
        </p:txBody>
      </p:sp>
      <p:sp>
        <p:nvSpPr>
          <p:cNvPr id="3" name="İçerik Yer Tutucusu 2"/>
          <p:cNvSpPr>
            <a:spLocks noGrp="1"/>
          </p:cNvSpPr>
          <p:nvPr>
            <p:ph idx="1"/>
          </p:nvPr>
        </p:nvSpPr>
        <p:spPr/>
        <p:txBody>
          <a:bodyPr/>
          <a:lstStyle/>
          <a:p>
            <a:pPr algn="just"/>
            <a:r>
              <a:rPr lang="tr-TR" sz="2800" dirty="0"/>
              <a:t>Bir problemin çözümü için ihtiyaç duyulan tüm adımların mantıksal olarak sıralı bir şekilde ifade edilmesidir.</a:t>
            </a:r>
          </a:p>
          <a:p>
            <a:pPr algn="just"/>
            <a:r>
              <a:rPr lang="tr-TR" sz="2800" dirty="0"/>
              <a:t>Algoritma bir PROGRAMLAMA DİLİ değildir!</a:t>
            </a:r>
          </a:p>
          <a:p>
            <a:pPr algn="just"/>
            <a:r>
              <a:rPr lang="tr-TR" sz="2800" dirty="0"/>
              <a:t>Algoritmayı iyi bilen kişi programlama diline daha çabuk entegre olur.</a:t>
            </a:r>
          </a:p>
          <a:p>
            <a:pPr algn="just"/>
            <a:r>
              <a:rPr lang="tr-TR" sz="2800" dirty="0"/>
              <a:t>Algoritma kavramını daha iyi anlayabilmemiz için bir problem durumuna ihtiyacımız var.</a:t>
            </a:r>
          </a:p>
          <a:p>
            <a:endParaRPr lang="tr-TR" dirty="0"/>
          </a:p>
        </p:txBody>
      </p:sp>
    </p:spTree>
    <p:extLst>
      <p:ext uri="{BB962C8B-B14F-4D97-AF65-F5344CB8AC3E}">
        <p14:creationId xmlns:p14="http://schemas.microsoft.com/office/powerpoint/2010/main" val="3723340113"/>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Algoritmanın bize sağladığı kolaylıklar</a:t>
            </a:r>
          </a:p>
        </p:txBody>
      </p:sp>
      <p:sp>
        <p:nvSpPr>
          <p:cNvPr id="3" name="İçerik Yer Tutucusu 2"/>
          <p:cNvSpPr>
            <a:spLocks noGrp="1"/>
          </p:cNvSpPr>
          <p:nvPr>
            <p:ph idx="1"/>
          </p:nvPr>
        </p:nvSpPr>
        <p:spPr>
          <a:xfrm>
            <a:off x="1066800" y="2738629"/>
            <a:ext cx="10058400" cy="4050792"/>
          </a:xfrm>
        </p:spPr>
        <p:txBody>
          <a:bodyPr>
            <a:normAutofit/>
          </a:bodyPr>
          <a:lstStyle/>
          <a:p>
            <a:r>
              <a:rPr lang="tr-TR" sz="3200" dirty="0"/>
              <a:t>Program yazım sürecini hızlandırır</a:t>
            </a:r>
          </a:p>
          <a:p>
            <a:r>
              <a:rPr lang="tr-TR" sz="3200" dirty="0"/>
              <a:t>Hatalı program yazımını azaltır</a:t>
            </a:r>
          </a:p>
          <a:p>
            <a:r>
              <a:rPr lang="tr-TR" sz="3200" dirty="0"/>
              <a:t>Hatanın tespitini bulup giderilmesini kolaylaştırır</a:t>
            </a:r>
          </a:p>
          <a:p>
            <a:r>
              <a:rPr lang="tr-TR" sz="3200" dirty="0"/>
              <a:t>Güncellemesi daha kolay olur</a:t>
            </a:r>
          </a:p>
        </p:txBody>
      </p:sp>
    </p:spTree>
    <p:extLst>
      <p:ext uri="{BB962C8B-B14F-4D97-AF65-F5344CB8AC3E}">
        <p14:creationId xmlns:p14="http://schemas.microsoft.com/office/powerpoint/2010/main" val="1435807623"/>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909CF-849A-451C-9B1C-C219ECDDBF9E}"/>
              </a:ext>
            </a:extLst>
          </p:cNvPr>
          <p:cNvSpPr>
            <a:spLocks noGrp="1"/>
          </p:cNvSpPr>
          <p:nvPr>
            <p:ph type="title"/>
          </p:nvPr>
        </p:nvSpPr>
        <p:spPr/>
        <p:txBody>
          <a:bodyPr/>
          <a:lstStyle/>
          <a:p>
            <a:r>
              <a:rPr lang="tr-TR" dirty="0"/>
              <a:t>AlgoritmaNIN özellikleri</a:t>
            </a:r>
          </a:p>
        </p:txBody>
      </p:sp>
      <p:sp>
        <p:nvSpPr>
          <p:cNvPr id="3" name="Content Placeholder 2">
            <a:extLst>
              <a:ext uri="{FF2B5EF4-FFF2-40B4-BE49-F238E27FC236}">
                <a16:creationId xmlns:a16="http://schemas.microsoft.com/office/drawing/2014/main" xmlns="" id="{258839C5-0DCB-44AD-B32A-2EDDEC4865C8}"/>
              </a:ext>
            </a:extLst>
          </p:cNvPr>
          <p:cNvSpPr>
            <a:spLocks noGrp="1"/>
          </p:cNvSpPr>
          <p:nvPr>
            <p:ph idx="1"/>
          </p:nvPr>
        </p:nvSpPr>
        <p:spPr/>
        <p:txBody>
          <a:bodyPr>
            <a:noAutofit/>
          </a:bodyPr>
          <a:lstStyle/>
          <a:p>
            <a:pPr algn="just" fontAlgn="auto">
              <a:spcBef>
                <a:spcPts val="0"/>
              </a:spcBef>
              <a:spcAft>
                <a:spcPts val="0"/>
              </a:spcAft>
              <a:defRPr/>
            </a:pPr>
            <a:endParaRPr lang="tr-TR" sz="2600" dirty="0">
              <a:latin typeface="Trebuchet MS" pitchFamily="34" charset="0"/>
            </a:endParaRPr>
          </a:p>
          <a:p>
            <a:pPr marL="0" indent="0" algn="just" fontAlgn="auto">
              <a:spcBef>
                <a:spcPts val="0"/>
              </a:spcBef>
              <a:spcAft>
                <a:spcPts val="0"/>
              </a:spcAft>
              <a:buNone/>
              <a:defRPr/>
            </a:pPr>
            <a:r>
              <a:rPr lang="tr-TR" sz="2600" dirty="0">
                <a:latin typeface="Trebuchet MS" pitchFamily="34" charset="0"/>
              </a:rPr>
              <a:t>Bir algoritma oluştururken dikkat edilecek özellikler;</a:t>
            </a:r>
          </a:p>
          <a:p>
            <a:pPr algn="just" fontAlgn="auto">
              <a:spcBef>
                <a:spcPts val="0"/>
              </a:spcBef>
              <a:spcAft>
                <a:spcPts val="0"/>
              </a:spcAft>
              <a:defRPr/>
            </a:pPr>
            <a:endParaRPr lang="tr-TR" sz="2600" dirty="0">
              <a:latin typeface="Trebuchet MS" pitchFamily="34" charset="0"/>
            </a:endParaRPr>
          </a:p>
          <a:p>
            <a:pPr marL="457200" indent="-457200">
              <a:buFont typeface="+mj-lt"/>
              <a:buAutoNum type="arabicPeriod"/>
            </a:pPr>
            <a:r>
              <a:rPr lang="tr-TR" sz="2600" dirty="0"/>
              <a:t>KESİNLİK</a:t>
            </a:r>
          </a:p>
          <a:p>
            <a:pPr marL="457200" indent="-457200">
              <a:buFont typeface="+mj-lt"/>
              <a:buAutoNum type="arabicPeriod"/>
            </a:pPr>
            <a:r>
              <a:rPr lang="tr-TR" sz="2600" dirty="0"/>
              <a:t>SIRALI OLMA</a:t>
            </a:r>
          </a:p>
          <a:p>
            <a:pPr marL="457200" indent="-457200">
              <a:buFont typeface="+mj-lt"/>
              <a:buAutoNum type="arabicPeriod"/>
            </a:pPr>
            <a:r>
              <a:rPr lang="tr-TR" sz="2600" dirty="0"/>
              <a:t>SONLULUK</a:t>
            </a:r>
          </a:p>
        </p:txBody>
      </p:sp>
    </p:spTree>
    <p:extLst>
      <p:ext uri="{BB962C8B-B14F-4D97-AF65-F5344CB8AC3E}">
        <p14:creationId xmlns:p14="http://schemas.microsoft.com/office/powerpoint/2010/main" val="1553190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5C5D6-E9E2-4DC2-8848-13695A5280C9}"/>
              </a:ext>
            </a:extLst>
          </p:cNvPr>
          <p:cNvSpPr>
            <a:spLocks noGrp="1"/>
          </p:cNvSpPr>
          <p:nvPr>
            <p:ph type="title"/>
          </p:nvPr>
        </p:nvSpPr>
        <p:spPr/>
        <p:txBody>
          <a:bodyPr/>
          <a:lstStyle/>
          <a:p>
            <a:r>
              <a:rPr lang="tr-TR" dirty="0"/>
              <a:t>Algoritma Çeşitleri</a:t>
            </a:r>
          </a:p>
        </p:txBody>
      </p:sp>
      <p:sp>
        <p:nvSpPr>
          <p:cNvPr id="3" name="Content Placeholder 2">
            <a:extLst>
              <a:ext uri="{FF2B5EF4-FFF2-40B4-BE49-F238E27FC236}">
                <a16:creationId xmlns:a16="http://schemas.microsoft.com/office/drawing/2014/main" xmlns="" id="{E377C30B-BB86-40F3-8C8F-DAFF36597BAC}"/>
              </a:ext>
            </a:extLst>
          </p:cNvPr>
          <p:cNvSpPr>
            <a:spLocks noGrp="1"/>
          </p:cNvSpPr>
          <p:nvPr>
            <p:ph idx="1"/>
          </p:nvPr>
        </p:nvSpPr>
        <p:spPr/>
        <p:txBody>
          <a:bodyPr>
            <a:normAutofit/>
          </a:bodyPr>
          <a:lstStyle/>
          <a:p>
            <a:pPr marL="0" indent="0" algn="just" fontAlgn="auto">
              <a:spcBef>
                <a:spcPts val="0"/>
              </a:spcBef>
              <a:spcAft>
                <a:spcPts val="0"/>
              </a:spcAft>
              <a:buNone/>
              <a:defRPr/>
            </a:pPr>
            <a:r>
              <a:rPr lang="tr-TR" sz="2800" dirty="0">
                <a:latin typeface="Trebuchet MS" pitchFamily="34" charset="0"/>
              </a:rPr>
              <a:t>Algoritmayı yazılı hale getirebilmek için 3 yöntem kullanılır. </a:t>
            </a:r>
          </a:p>
          <a:p>
            <a:pPr algn="just" fontAlgn="auto">
              <a:spcBef>
                <a:spcPts val="0"/>
              </a:spcBef>
              <a:spcAft>
                <a:spcPts val="0"/>
              </a:spcAft>
              <a:defRPr/>
            </a:pPr>
            <a:endParaRPr lang="tr-TR" sz="2800" dirty="0">
              <a:latin typeface="Trebuchet MS" pitchFamily="34" charset="0"/>
            </a:endParaRPr>
          </a:p>
          <a:p>
            <a:pPr algn="just" fontAlgn="auto">
              <a:spcBef>
                <a:spcPts val="0"/>
              </a:spcBef>
              <a:spcAft>
                <a:spcPts val="0"/>
              </a:spcAft>
              <a:defRPr/>
            </a:pPr>
            <a:endParaRPr lang="tr-TR" sz="2800" dirty="0">
              <a:latin typeface="Trebuchet MS" pitchFamily="34" charset="0"/>
            </a:endParaRPr>
          </a:p>
          <a:p>
            <a:pPr marL="514350" indent="-514350" algn="just" fontAlgn="auto">
              <a:spcBef>
                <a:spcPts val="0"/>
              </a:spcBef>
              <a:spcAft>
                <a:spcPts val="0"/>
              </a:spcAft>
              <a:buFont typeface="+mj-lt"/>
              <a:buAutoNum type="arabicPeriod"/>
              <a:defRPr/>
            </a:pPr>
            <a:r>
              <a:rPr lang="tr-TR" sz="2800" dirty="0">
                <a:latin typeface="Trebuchet MS" pitchFamily="34" charset="0"/>
              </a:rPr>
              <a:t>Satır Algoritma (Metin) Yöntemi</a:t>
            </a:r>
          </a:p>
          <a:p>
            <a:pPr marL="514350" indent="-514350" algn="just" fontAlgn="auto">
              <a:spcBef>
                <a:spcPts val="0"/>
              </a:spcBef>
              <a:spcAft>
                <a:spcPts val="0"/>
              </a:spcAft>
              <a:buFont typeface="+mj-lt"/>
              <a:buAutoNum type="arabicPeriod"/>
              <a:defRPr/>
            </a:pPr>
            <a:endParaRPr lang="tr-TR" sz="2800" dirty="0">
              <a:latin typeface="Trebuchet MS" pitchFamily="34" charset="0"/>
            </a:endParaRPr>
          </a:p>
          <a:p>
            <a:pPr marL="514350" indent="-514350" algn="just" fontAlgn="auto">
              <a:spcBef>
                <a:spcPts val="0"/>
              </a:spcBef>
              <a:spcAft>
                <a:spcPts val="0"/>
              </a:spcAft>
              <a:buFont typeface="+mj-lt"/>
              <a:buAutoNum type="arabicPeriod"/>
              <a:defRPr/>
            </a:pPr>
            <a:r>
              <a:rPr lang="tr-TR" sz="2800" dirty="0">
                <a:latin typeface="Trebuchet MS" pitchFamily="34" charset="0"/>
              </a:rPr>
              <a:t>Akış Diyagramları Yöntemi </a:t>
            </a:r>
          </a:p>
          <a:p>
            <a:pPr marL="514350" indent="-514350" algn="just" fontAlgn="auto">
              <a:spcBef>
                <a:spcPts val="0"/>
              </a:spcBef>
              <a:spcAft>
                <a:spcPts val="0"/>
              </a:spcAft>
              <a:buFont typeface="+mj-lt"/>
              <a:buAutoNum type="arabicPeriod"/>
              <a:defRPr/>
            </a:pPr>
            <a:endParaRPr lang="tr-TR" sz="2800" dirty="0">
              <a:latin typeface="Trebuchet MS" pitchFamily="34" charset="0"/>
            </a:endParaRPr>
          </a:p>
          <a:p>
            <a:pPr marL="514350" indent="-514350" algn="just" fontAlgn="auto">
              <a:spcBef>
                <a:spcPts val="0"/>
              </a:spcBef>
              <a:spcAft>
                <a:spcPts val="0"/>
              </a:spcAft>
              <a:buFont typeface="+mj-lt"/>
              <a:buAutoNum type="arabicPeriod"/>
              <a:defRPr/>
            </a:pPr>
            <a:r>
              <a:rPr lang="tr-TR" sz="2800" dirty="0">
                <a:latin typeface="Trebuchet MS" pitchFamily="34" charset="0"/>
              </a:rPr>
              <a:t>Sözde Kod Yöntemi</a:t>
            </a:r>
          </a:p>
          <a:p>
            <a:pPr marL="1200150" lvl="2" indent="-285750" algn="just" fontAlgn="auto">
              <a:spcBef>
                <a:spcPts val="0"/>
              </a:spcBef>
              <a:spcAft>
                <a:spcPts val="0"/>
              </a:spcAft>
              <a:buFont typeface="Arial" pitchFamily="34" charset="0"/>
              <a:buChar char="•"/>
              <a:defRPr/>
            </a:pPr>
            <a:endParaRPr lang="tr-TR" sz="2800" dirty="0">
              <a:latin typeface="Trebuchet MS" pitchFamily="34" charset="0"/>
            </a:endParaRPr>
          </a:p>
          <a:p>
            <a:pPr marL="1200150" lvl="2" indent="-285750" algn="just" fontAlgn="auto">
              <a:spcBef>
                <a:spcPts val="0"/>
              </a:spcBef>
              <a:spcAft>
                <a:spcPts val="0"/>
              </a:spcAft>
              <a:buFont typeface="Arial" pitchFamily="34" charset="0"/>
              <a:buChar char="•"/>
              <a:defRPr/>
            </a:pPr>
            <a:endParaRPr lang="tr-TR" sz="2800" dirty="0">
              <a:latin typeface="Trebuchet MS" pitchFamily="34" charset="0"/>
            </a:endParaRPr>
          </a:p>
          <a:p>
            <a:endParaRPr lang="tr-TR" dirty="0"/>
          </a:p>
        </p:txBody>
      </p:sp>
    </p:spTree>
    <p:extLst>
      <p:ext uri="{BB962C8B-B14F-4D97-AF65-F5344CB8AC3E}">
        <p14:creationId xmlns:p14="http://schemas.microsoft.com/office/powerpoint/2010/main" val="3259141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 oluşturmanın adımları</a:t>
            </a:r>
          </a:p>
        </p:txBody>
      </p:sp>
      <p:sp>
        <p:nvSpPr>
          <p:cNvPr id="3" name="İçerik Yer Tutucusu 2"/>
          <p:cNvSpPr>
            <a:spLocks noGrp="1"/>
          </p:cNvSpPr>
          <p:nvPr>
            <p:ph idx="1"/>
          </p:nvPr>
        </p:nvSpPr>
        <p:spPr>
          <a:xfrm>
            <a:off x="1357715" y="2493941"/>
            <a:ext cx="10058400" cy="4050792"/>
          </a:xfrm>
        </p:spPr>
        <p:txBody>
          <a:bodyPr>
            <a:normAutofit/>
          </a:bodyPr>
          <a:lstStyle/>
          <a:p>
            <a:pPr marL="514350" indent="-514350">
              <a:buFont typeface="+mj-lt"/>
              <a:buAutoNum type="arabicPeriod"/>
            </a:pPr>
            <a:r>
              <a:rPr lang="tr-TR" sz="3200" dirty="0"/>
              <a:t>Başla satırı</a:t>
            </a:r>
          </a:p>
          <a:p>
            <a:pPr marL="514350" indent="-514350">
              <a:buFont typeface="+mj-lt"/>
              <a:buAutoNum type="arabicPeriod"/>
            </a:pPr>
            <a:r>
              <a:rPr lang="tr-TR" sz="3200" dirty="0"/>
              <a:t>Veri giriş işlemleri</a:t>
            </a:r>
          </a:p>
          <a:p>
            <a:pPr marL="514350" indent="-514350">
              <a:buFont typeface="+mj-lt"/>
              <a:buAutoNum type="arabicPeriod"/>
            </a:pPr>
            <a:r>
              <a:rPr lang="tr-TR" sz="3200" dirty="0"/>
              <a:t>İşlemlerin yapılması</a:t>
            </a:r>
          </a:p>
          <a:p>
            <a:pPr marL="514350" indent="-514350">
              <a:buFont typeface="+mj-lt"/>
              <a:buAutoNum type="arabicPeriod"/>
            </a:pPr>
            <a:r>
              <a:rPr lang="tr-TR" sz="3200" dirty="0"/>
              <a:t>Sonuçların yazdırılması</a:t>
            </a:r>
          </a:p>
          <a:p>
            <a:pPr marL="514350" indent="-514350">
              <a:buFont typeface="+mj-lt"/>
              <a:buAutoNum type="arabicPeriod"/>
            </a:pPr>
            <a:r>
              <a:rPr lang="tr-TR" sz="3200" dirty="0"/>
              <a:t>Bitir satırı</a:t>
            </a:r>
          </a:p>
          <a:p>
            <a:pPr marL="0" indent="0">
              <a:buNone/>
            </a:pPr>
            <a:endParaRPr lang="tr-TR" dirty="0"/>
          </a:p>
        </p:txBody>
      </p:sp>
    </p:spTree>
    <p:extLst>
      <p:ext uri="{BB962C8B-B14F-4D97-AF65-F5344CB8AC3E}">
        <p14:creationId xmlns:p14="http://schemas.microsoft.com/office/powerpoint/2010/main" val="4047214721"/>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Satır Algoritma Yöntemi</a:t>
            </a:r>
          </a:p>
        </p:txBody>
      </p:sp>
      <p:sp>
        <p:nvSpPr>
          <p:cNvPr id="3" name="İçerik Yer Tutucusu 2"/>
          <p:cNvSpPr>
            <a:spLocks noGrp="1"/>
          </p:cNvSpPr>
          <p:nvPr>
            <p:ph idx="1"/>
          </p:nvPr>
        </p:nvSpPr>
        <p:spPr/>
        <p:txBody>
          <a:bodyPr>
            <a:normAutofit/>
          </a:bodyPr>
          <a:lstStyle/>
          <a:p>
            <a:pPr marL="0" indent="0">
              <a:buNone/>
            </a:pPr>
            <a:r>
              <a:rPr lang="tr-TR" sz="2800" dirty="0"/>
              <a:t>1)Algoritmanın metin olarak yazılması </a:t>
            </a:r>
          </a:p>
          <a:p>
            <a:pPr>
              <a:buFont typeface="Wingdings" panose="05000000000000000000" pitchFamily="2" charset="2"/>
              <a:buChar char="ü"/>
            </a:pPr>
            <a:r>
              <a:rPr lang="tr-TR" sz="2800" dirty="0"/>
              <a:t>	Çözülecek problem, adım adım metin olarak yazılır. </a:t>
            </a:r>
          </a:p>
          <a:p>
            <a:pPr>
              <a:buFont typeface="Wingdings" panose="05000000000000000000" pitchFamily="2" charset="2"/>
              <a:buChar char="ü"/>
            </a:pPr>
            <a:r>
              <a:rPr lang="tr-TR" sz="2800" dirty="0"/>
              <a:t>	Her satıra numara verilir. </a:t>
            </a:r>
          </a:p>
          <a:p>
            <a:pPr>
              <a:buFont typeface="Wingdings" panose="05000000000000000000" pitchFamily="2" charset="2"/>
              <a:buChar char="ü"/>
            </a:pPr>
            <a:r>
              <a:rPr lang="tr-TR" sz="2800" dirty="0"/>
              <a:t>	‘Başla’ ile başlayıp ‘son’ ile bitirilir</a:t>
            </a:r>
          </a:p>
        </p:txBody>
      </p:sp>
    </p:spTree>
    <p:extLst>
      <p:ext uri="{BB962C8B-B14F-4D97-AF65-F5344CB8AC3E}">
        <p14:creationId xmlns:p14="http://schemas.microsoft.com/office/powerpoint/2010/main" val="781693814"/>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4077F-868E-4929-B2BE-2B3F59FD2C35}"/>
              </a:ext>
            </a:extLst>
          </p:cNvPr>
          <p:cNvSpPr>
            <a:spLocks noGrp="1"/>
          </p:cNvSpPr>
          <p:nvPr>
            <p:ph type="title"/>
          </p:nvPr>
        </p:nvSpPr>
        <p:spPr/>
        <p:txBody>
          <a:bodyPr/>
          <a:lstStyle/>
          <a:p>
            <a:r>
              <a:rPr lang="tr-TR" dirty="0"/>
              <a:t>Satır algoritma örneği</a:t>
            </a:r>
          </a:p>
        </p:txBody>
      </p:sp>
      <p:sp>
        <p:nvSpPr>
          <p:cNvPr id="12" name="İçerik Yer Tutucusu 3">
            <a:extLst>
              <a:ext uri="{FF2B5EF4-FFF2-40B4-BE49-F238E27FC236}">
                <a16:creationId xmlns:a16="http://schemas.microsoft.com/office/drawing/2014/main" xmlns="" id="{AB99ABF8-4238-4CDE-B255-D9BAAB23E8EC}"/>
              </a:ext>
            </a:extLst>
          </p:cNvPr>
          <p:cNvSpPr txBox="1">
            <a:spLocks/>
          </p:cNvSpPr>
          <p:nvPr/>
        </p:nvSpPr>
        <p:spPr>
          <a:xfrm>
            <a:off x="3787784" y="2984088"/>
            <a:ext cx="4158208" cy="338928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r>
              <a:rPr lang="tr-TR" sz="2000" dirty="0">
                <a:solidFill>
                  <a:schemeClr val="tx1"/>
                </a:solidFill>
                <a:latin typeface="Trebuchet MS" panose="020B0603020202020204" pitchFamily="34" charset="0"/>
                <a:cs typeface="Arial" panose="020B0604020202020204" pitchFamily="34" charset="0"/>
              </a:rPr>
              <a:t>Adım 1: Başla</a:t>
            </a:r>
          </a:p>
          <a:p>
            <a:pPr algn="l"/>
            <a:r>
              <a:rPr lang="tr-TR" sz="2000" dirty="0">
                <a:solidFill>
                  <a:schemeClr val="tx1"/>
                </a:solidFill>
                <a:latin typeface="Trebuchet MS" panose="020B0603020202020204" pitchFamily="34" charset="0"/>
                <a:cs typeface="Arial" panose="020B0604020202020204" pitchFamily="34" charset="0"/>
              </a:rPr>
              <a:t>Adım 2: Sürücü koltuğuna geç.</a:t>
            </a:r>
          </a:p>
          <a:p>
            <a:pPr algn="l"/>
            <a:r>
              <a:rPr lang="tr-TR" sz="2000" dirty="0">
                <a:solidFill>
                  <a:schemeClr val="tx1"/>
                </a:solidFill>
                <a:latin typeface="Trebuchet MS" panose="020B0603020202020204" pitchFamily="34" charset="0"/>
                <a:cs typeface="Arial" panose="020B0604020202020204" pitchFamily="34" charset="0"/>
              </a:rPr>
              <a:t>Adım 3: Emniyet kemerini tak.</a:t>
            </a:r>
          </a:p>
          <a:p>
            <a:pPr algn="l"/>
            <a:r>
              <a:rPr lang="tr-TR" sz="2000" dirty="0">
                <a:solidFill>
                  <a:schemeClr val="tx1"/>
                </a:solidFill>
                <a:latin typeface="Trebuchet MS" panose="020B0603020202020204" pitchFamily="34" charset="0"/>
                <a:cs typeface="Arial" panose="020B0604020202020204" pitchFamily="34" charset="0"/>
              </a:rPr>
              <a:t>Adım 4: Aynaları kontrol et.</a:t>
            </a:r>
          </a:p>
          <a:p>
            <a:pPr algn="l"/>
            <a:r>
              <a:rPr lang="tr-TR" sz="2000" dirty="0">
                <a:solidFill>
                  <a:schemeClr val="tx1"/>
                </a:solidFill>
                <a:latin typeface="Trebuchet MS" panose="020B0603020202020204" pitchFamily="34" charset="0"/>
                <a:cs typeface="Arial" panose="020B0604020202020204" pitchFamily="34" charset="0"/>
              </a:rPr>
              <a:t>Adım 5: Anahtarı tak.</a:t>
            </a:r>
          </a:p>
          <a:p>
            <a:pPr algn="l"/>
            <a:r>
              <a:rPr lang="tr-TR" sz="2000" dirty="0">
                <a:solidFill>
                  <a:schemeClr val="tx1"/>
                </a:solidFill>
                <a:latin typeface="Trebuchet MS" panose="020B0603020202020204" pitchFamily="34" charset="0"/>
                <a:cs typeface="Arial" panose="020B0604020202020204" pitchFamily="34" charset="0"/>
              </a:rPr>
              <a:t>Adım 6: Kontağı çevir.</a:t>
            </a:r>
          </a:p>
          <a:p>
            <a:pPr algn="l"/>
            <a:r>
              <a:rPr lang="tr-TR" sz="2000" dirty="0">
                <a:solidFill>
                  <a:schemeClr val="tx1"/>
                </a:solidFill>
                <a:latin typeface="Trebuchet MS" panose="020B0603020202020204" pitchFamily="34" charset="0"/>
                <a:cs typeface="Arial" panose="020B0604020202020204" pitchFamily="34" charset="0"/>
              </a:rPr>
              <a:t>Adım 7: El frenini indir.</a:t>
            </a:r>
          </a:p>
          <a:p>
            <a:pPr algn="l"/>
            <a:r>
              <a:rPr lang="tr-TR" sz="2000" dirty="0">
                <a:solidFill>
                  <a:schemeClr val="tx1"/>
                </a:solidFill>
                <a:latin typeface="Trebuchet MS" panose="020B0603020202020204" pitchFamily="34" charset="0"/>
                <a:cs typeface="Arial" panose="020B0604020202020204" pitchFamily="34" charset="0"/>
              </a:rPr>
              <a:t>Adım 8: Vitese geç.</a:t>
            </a:r>
          </a:p>
          <a:p>
            <a:pPr algn="l"/>
            <a:r>
              <a:rPr lang="tr-TR" sz="2000" dirty="0">
                <a:solidFill>
                  <a:schemeClr val="tx1"/>
                </a:solidFill>
                <a:latin typeface="Trebuchet MS" panose="020B0603020202020204" pitchFamily="34" charset="0"/>
                <a:cs typeface="Arial" panose="020B0604020202020204" pitchFamily="34" charset="0"/>
              </a:rPr>
              <a:t>Adım 9: Gaza bas.</a:t>
            </a:r>
          </a:p>
          <a:p>
            <a:pPr algn="l"/>
            <a:r>
              <a:rPr lang="tr-TR" sz="2000" dirty="0">
                <a:solidFill>
                  <a:schemeClr val="tx1"/>
                </a:solidFill>
                <a:latin typeface="Trebuchet MS" panose="020B0603020202020204" pitchFamily="34" charset="0"/>
                <a:cs typeface="Arial" panose="020B0604020202020204" pitchFamily="34" charset="0"/>
              </a:rPr>
              <a:t>Adım 10: Dur</a:t>
            </a:r>
            <a:r>
              <a:rPr lang="tr-TR" sz="1800" dirty="0">
                <a:latin typeface="Arial" panose="020B0604020202020204" pitchFamily="34" charset="0"/>
                <a:cs typeface="Arial" panose="020B0604020202020204" pitchFamily="34" charset="0"/>
              </a:rPr>
              <a:t>.</a:t>
            </a:r>
          </a:p>
        </p:txBody>
      </p:sp>
      <p:sp>
        <p:nvSpPr>
          <p:cNvPr id="13" name="İçerik Yer Tutucusu 3">
            <a:extLst>
              <a:ext uri="{FF2B5EF4-FFF2-40B4-BE49-F238E27FC236}">
                <a16:creationId xmlns:a16="http://schemas.microsoft.com/office/drawing/2014/main" xmlns="" id="{90875699-47FC-4BC4-95C5-B2E7E75927DE}"/>
              </a:ext>
            </a:extLst>
          </p:cNvPr>
          <p:cNvSpPr txBox="1">
            <a:spLocks/>
          </p:cNvSpPr>
          <p:nvPr/>
        </p:nvSpPr>
        <p:spPr>
          <a:xfrm>
            <a:off x="3619466" y="2452654"/>
            <a:ext cx="4464496" cy="3960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l"/>
            <a:r>
              <a:rPr lang="tr-TR" sz="2000" b="1" dirty="0">
                <a:solidFill>
                  <a:schemeClr val="tx1"/>
                </a:solidFill>
                <a:latin typeface="Trebuchet MS" panose="020B0603020202020204" pitchFamily="34" charset="0"/>
                <a:cs typeface="Arial" panose="020B0604020202020204" pitchFamily="34" charset="0"/>
              </a:rPr>
              <a:t>      Arabayı çalıştırıp yola çıkalım.</a:t>
            </a:r>
          </a:p>
        </p:txBody>
      </p:sp>
      <p:pic>
        <p:nvPicPr>
          <p:cNvPr id="14" name="Picture 2" descr="http://otkupautomobilabeograd.net/wp-content/uploads/2013/12/otkup-automobila-u-Beogradu-1024x690.jpg">
            <a:extLst>
              <a:ext uri="{FF2B5EF4-FFF2-40B4-BE49-F238E27FC236}">
                <a16:creationId xmlns:a16="http://schemas.microsoft.com/office/drawing/2014/main" xmlns="" id="{4DD82F4D-132C-489E-9D19-2BEE3EA126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0940" y="5199856"/>
            <a:ext cx="1757537" cy="11842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taugustinecaraccidentlawyer.com/blog/wp-content/uploads/2013/01/seat-belt.jpg">
            <a:extLst>
              <a:ext uri="{FF2B5EF4-FFF2-40B4-BE49-F238E27FC236}">
                <a16:creationId xmlns:a16="http://schemas.microsoft.com/office/drawing/2014/main" xmlns="" id="{36B1CD45-CC0A-4F3C-8A40-4FE46AA520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163" y="2984088"/>
            <a:ext cx="1478698" cy="949623"/>
          </a:xfrm>
          <a:prstGeom prst="rect">
            <a:avLst/>
          </a:prstGeom>
          <a:noFill/>
          <a:extLst>
            <a:ext uri="{909E8E84-426E-40DD-AFC4-6F175D3DCCD1}">
              <a14:hiddenFill xmlns:a14="http://schemas.microsoft.com/office/drawing/2010/main">
                <a:solidFill>
                  <a:srgbClr val="FFFFFF"/>
                </a:solidFill>
              </a14:hiddenFill>
            </a:ext>
          </a:extLst>
        </p:spPr>
      </p:pic>
      <p:pic>
        <p:nvPicPr>
          <p:cNvPr id="16" name="Resim 7">
            <a:extLst>
              <a:ext uri="{FF2B5EF4-FFF2-40B4-BE49-F238E27FC236}">
                <a16:creationId xmlns:a16="http://schemas.microsoft.com/office/drawing/2014/main" xmlns="" id="{DF79CBA7-0D27-48CD-B788-495275CF99CC}"/>
              </a:ext>
            </a:extLst>
          </p:cNvPr>
          <p:cNvPicPr>
            <a:picLocks noChangeAspect="1"/>
          </p:cNvPicPr>
          <p:nvPr/>
        </p:nvPicPr>
        <p:blipFill>
          <a:blip r:embed="rId5"/>
          <a:stretch>
            <a:fillRect/>
          </a:stretch>
        </p:blipFill>
        <p:spPr>
          <a:xfrm>
            <a:off x="1765578" y="4175383"/>
            <a:ext cx="1478698" cy="991865"/>
          </a:xfrm>
          <a:prstGeom prst="rect">
            <a:avLst/>
          </a:prstGeom>
        </p:spPr>
      </p:pic>
      <p:pic>
        <p:nvPicPr>
          <p:cNvPr id="17" name="Picture 6" descr="http://www.24hoursanantoniolocksmiths.com/san-antonio-locksmiths/transponder_key.jpg">
            <a:extLst>
              <a:ext uri="{FF2B5EF4-FFF2-40B4-BE49-F238E27FC236}">
                <a16:creationId xmlns:a16="http://schemas.microsoft.com/office/drawing/2014/main" xmlns="" id="{4F97ED7B-7569-44CC-B5D6-D25B5FFC731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871" t="17816" r="11812" b="21840"/>
          <a:stretch/>
        </p:blipFill>
        <p:spPr bwMode="auto">
          <a:xfrm>
            <a:off x="1765578" y="5439292"/>
            <a:ext cx="1367746" cy="6838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getinsurancequotes.ca/pics/stickshift.jpg">
            <a:extLst>
              <a:ext uri="{FF2B5EF4-FFF2-40B4-BE49-F238E27FC236}">
                <a16:creationId xmlns:a16="http://schemas.microsoft.com/office/drawing/2014/main" xmlns="" id="{32AB7832-36C8-4F27-8FF3-E98393B669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33046" y="4120877"/>
            <a:ext cx="1104057" cy="1100876"/>
          </a:xfrm>
          <a:prstGeom prst="rect">
            <a:avLst/>
          </a:prstGeom>
          <a:noFill/>
          <a:extLst>
            <a:ext uri="{909E8E84-426E-40DD-AFC4-6F175D3DCCD1}">
              <a14:hiddenFill xmlns:a14="http://schemas.microsoft.com/office/drawing/2010/main">
                <a:solidFill>
                  <a:srgbClr val="FFFFFF"/>
                </a:solidFill>
              </a14:hiddenFill>
            </a:ext>
          </a:extLst>
        </p:spPr>
      </p:pic>
      <p:pic>
        <p:nvPicPr>
          <p:cNvPr id="19" name="Resim 8">
            <a:extLst>
              <a:ext uri="{FF2B5EF4-FFF2-40B4-BE49-F238E27FC236}">
                <a16:creationId xmlns:a16="http://schemas.microsoft.com/office/drawing/2014/main" xmlns="" id="{823FE274-68F2-4258-9CC7-5B2840E6C4B2}"/>
              </a:ext>
            </a:extLst>
          </p:cNvPr>
          <p:cNvPicPr>
            <a:picLocks noChangeAspect="1"/>
          </p:cNvPicPr>
          <p:nvPr/>
        </p:nvPicPr>
        <p:blipFill rotWithShape="1">
          <a:blip r:embed="rId8"/>
          <a:srcRect r="8729"/>
          <a:stretch/>
        </p:blipFill>
        <p:spPr>
          <a:xfrm>
            <a:off x="8516010" y="3001684"/>
            <a:ext cx="1538131" cy="947940"/>
          </a:xfrm>
          <a:prstGeom prst="rect">
            <a:avLst/>
          </a:prstGeom>
        </p:spPr>
      </p:pic>
    </p:spTree>
    <p:extLst>
      <p:ext uri="{BB962C8B-B14F-4D97-AF65-F5344CB8AC3E}">
        <p14:creationId xmlns:p14="http://schemas.microsoft.com/office/powerpoint/2010/main" val="3366371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bg/>
                                          </p:spTgt>
                                        </p:tgtEl>
                                        <p:attrNameLst>
                                          <p:attrName>style.visibility</p:attrName>
                                        </p:attrNameLst>
                                      </p:cBhvr>
                                      <p:to>
                                        <p:strVal val="visible"/>
                                      </p:to>
                                    </p:set>
                                    <p:anim calcmode="lin" valueType="num">
                                      <p:cBhvr additive="base">
                                        <p:cTn id="2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 calcmode="lin" valueType="num">
                                      <p:cBhvr additive="base">
                                        <p:cTn id="2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 calcmode="lin" valueType="num">
                                      <p:cBhvr additive="base">
                                        <p:cTn id="3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0-#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 calcmode="lin" valueType="num">
                                      <p:cBhvr additive="base">
                                        <p:cTn id="4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anim calcmode="lin" valueType="num">
                                      <p:cBhvr additive="base">
                                        <p:cTn id="5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0-#ppt_w/2"/>
                                          </p:val>
                                        </p:tav>
                                        <p:tav tm="100000">
                                          <p:val>
                                            <p:strVal val="#ppt_x"/>
                                          </p:val>
                                        </p:tav>
                                      </p:tavLst>
                                    </p:anim>
                                    <p:anim calcmode="lin" valueType="num">
                                      <p:cBhvr additive="base">
                                        <p:cTn id="6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xEl>
                                              <p:pRg st="4" end="4"/>
                                            </p:txEl>
                                          </p:spTgt>
                                        </p:tgtEl>
                                        <p:attrNameLst>
                                          <p:attrName>style.visibility</p:attrName>
                                        </p:attrNameLst>
                                      </p:cBhvr>
                                      <p:to>
                                        <p:strVal val="visible"/>
                                      </p:to>
                                    </p:set>
                                    <p:anim calcmode="lin" valueType="num">
                                      <p:cBhvr additive="base">
                                        <p:cTn id="6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xEl>
                                              <p:pRg st="5" end="5"/>
                                            </p:txEl>
                                          </p:spTgt>
                                        </p:tgtEl>
                                        <p:attrNameLst>
                                          <p:attrName>style.visibility</p:attrName>
                                        </p:attrNameLst>
                                      </p:cBhvr>
                                      <p:to>
                                        <p:strVal val="visible"/>
                                      </p:to>
                                    </p:set>
                                    <p:anim calcmode="lin" valueType="num">
                                      <p:cBhvr additive="base">
                                        <p:cTn id="7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xEl>
                                              <p:pRg st="6" end="6"/>
                                            </p:txEl>
                                          </p:spTgt>
                                        </p:tgtEl>
                                        <p:attrNameLst>
                                          <p:attrName>style.visibility</p:attrName>
                                        </p:attrNameLst>
                                      </p:cBhvr>
                                      <p:to>
                                        <p:strVal val="visible"/>
                                      </p:to>
                                    </p:set>
                                    <p:anim calcmode="lin" valueType="num">
                                      <p:cBhvr additive="base">
                                        <p:cTn id="8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1+#ppt_w/2"/>
                                          </p:val>
                                        </p:tav>
                                        <p:tav tm="100000">
                                          <p:val>
                                            <p:strVal val="#ppt_x"/>
                                          </p:val>
                                        </p:tav>
                                      </p:tavLst>
                                    </p:anim>
                                    <p:anim calcmode="lin" valueType="num">
                                      <p:cBhvr additive="base">
                                        <p:cTn id="9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2">
                                            <p:txEl>
                                              <p:pRg st="7" end="7"/>
                                            </p:txEl>
                                          </p:spTgt>
                                        </p:tgtEl>
                                        <p:attrNameLst>
                                          <p:attrName>style.visibility</p:attrName>
                                        </p:attrNameLst>
                                      </p:cBhvr>
                                      <p:to>
                                        <p:strVal val="visible"/>
                                      </p:to>
                                    </p:set>
                                    <p:anim calcmode="lin" valueType="num">
                                      <p:cBhvr additive="base">
                                        <p:cTn id="9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2">
                                            <p:txEl>
                                              <p:pRg st="8" end="8"/>
                                            </p:txEl>
                                          </p:spTgt>
                                        </p:tgtEl>
                                        <p:attrNameLst>
                                          <p:attrName>style.visibility</p:attrName>
                                        </p:attrNameLst>
                                      </p:cBhvr>
                                      <p:to>
                                        <p:strVal val="visible"/>
                                      </p:to>
                                    </p:set>
                                    <p:anim calcmode="lin" valueType="num">
                                      <p:cBhvr additive="base">
                                        <p:cTn id="105"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1+#ppt_w/2"/>
                                          </p:val>
                                        </p:tav>
                                        <p:tav tm="100000">
                                          <p:val>
                                            <p:strVal val="#ppt_x"/>
                                          </p:val>
                                        </p:tav>
                                      </p:tavLst>
                                    </p:anim>
                                    <p:anim calcmode="lin" valueType="num">
                                      <p:cBhvr additive="base">
                                        <p:cTn id="1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2">
                                            <p:txEl>
                                              <p:pRg st="9" end="9"/>
                                            </p:txEl>
                                          </p:spTgt>
                                        </p:tgtEl>
                                        <p:attrNameLst>
                                          <p:attrName>style.visibility</p:attrName>
                                        </p:attrNameLst>
                                      </p:cBhvr>
                                      <p:to>
                                        <p:strVal val="visible"/>
                                      </p:to>
                                    </p:set>
                                    <p:anim calcmode="lin" valueType="num">
                                      <p:cBhvr additive="base">
                                        <p:cTn id="11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P spid="1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5965"/>
            <a:ext cx="10648019" cy="1609344"/>
          </a:xfrm>
        </p:spPr>
        <p:txBody>
          <a:bodyPr/>
          <a:lstStyle/>
          <a:p>
            <a:r>
              <a:rPr lang="tr-TR" dirty="0"/>
              <a:t>Satır algoritma Örneği</a:t>
            </a:r>
          </a:p>
        </p:txBody>
      </p:sp>
      <p:sp>
        <p:nvSpPr>
          <p:cNvPr id="3" name="İçerik Yer Tutucusu 2"/>
          <p:cNvSpPr>
            <a:spLocks noGrp="1"/>
          </p:cNvSpPr>
          <p:nvPr>
            <p:ph idx="1"/>
          </p:nvPr>
        </p:nvSpPr>
        <p:spPr>
          <a:xfrm>
            <a:off x="838200" y="1468582"/>
            <a:ext cx="10515600" cy="5098473"/>
          </a:xfrm>
        </p:spPr>
        <p:txBody>
          <a:bodyPr>
            <a:normAutofit fontScale="92500" lnSpcReduction="10000"/>
          </a:bodyPr>
          <a:lstStyle/>
          <a:p>
            <a:pPr marL="0" indent="0">
              <a:buNone/>
            </a:pPr>
            <a:r>
              <a:rPr lang="tr-TR" dirty="0"/>
              <a:t>Problem: Çayın demlenmesi ve servis edilmesi</a:t>
            </a:r>
          </a:p>
          <a:p>
            <a:pPr marL="0" indent="0">
              <a:buNone/>
            </a:pPr>
            <a:r>
              <a:rPr lang="tr-TR" dirty="0"/>
              <a:t>1) Başla </a:t>
            </a:r>
          </a:p>
          <a:p>
            <a:pPr marL="0" indent="0">
              <a:buNone/>
            </a:pPr>
            <a:r>
              <a:rPr lang="tr-TR" dirty="0"/>
              <a:t>2) Mutfağa git</a:t>
            </a:r>
          </a:p>
          <a:p>
            <a:pPr marL="0" indent="0">
              <a:buNone/>
            </a:pPr>
            <a:r>
              <a:rPr lang="tr-TR" dirty="0"/>
              <a:t>3) Demliğe çay koy al</a:t>
            </a:r>
          </a:p>
          <a:p>
            <a:pPr marL="0" indent="0">
              <a:buNone/>
            </a:pPr>
            <a:r>
              <a:rPr lang="tr-TR" dirty="0"/>
              <a:t>4) Çaydanlığa su koy</a:t>
            </a:r>
          </a:p>
          <a:p>
            <a:pPr marL="0" indent="0">
              <a:buNone/>
            </a:pPr>
            <a:r>
              <a:rPr lang="tr-TR" dirty="0"/>
              <a:t>6)Ocağı yak</a:t>
            </a:r>
          </a:p>
          <a:p>
            <a:pPr marL="0" indent="0">
              <a:buNone/>
            </a:pPr>
            <a:r>
              <a:rPr lang="tr-TR" dirty="0"/>
              <a:t>7)Çayı demle</a:t>
            </a:r>
          </a:p>
          <a:p>
            <a:pPr marL="0" indent="0">
              <a:buNone/>
            </a:pPr>
            <a:r>
              <a:rPr lang="tr-TR" dirty="0"/>
              <a:t>8)Çayı bardaklara doldur</a:t>
            </a:r>
          </a:p>
          <a:p>
            <a:pPr marL="0" indent="0">
              <a:buNone/>
            </a:pPr>
            <a:r>
              <a:rPr lang="tr-TR" dirty="0"/>
              <a:t>9)Çayı iç</a:t>
            </a:r>
          </a:p>
          <a:p>
            <a:pPr marL="0" indent="0">
              <a:buNone/>
            </a:pPr>
            <a:r>
              <a:rPr lang="tr-TR" dirty="0"/>
              <a:t>10) Dur</a:t>
            </a:r>
          </a:p>
          <a:p>
            <a:endParaRPr lang="tr-TR" dirty="0"/>
          </a:p>
          <a:p>
            <a:r>
              <a:rPr lang="tr-TR" dirty="0"/>
              <a:t>Ancak evde çay olmayabilir, o zaman şu şekilde yeniden algoritmamızı yazalım.</a:t>
            </a:r>
          </a:p>
        </p:txBody>
      </p:sp>
    </p:spTree>
    <p:extLst>
      <p:ext uri="{BB962C8B-B14F-4D97-AF65-F5344CB8AC3E}">
        <p14:creationId xmlns:p14="http://schemas.microsoft.com/office/powerpoint/2010/main" val="1497844650"/>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Satır algoritma Örneği</a:t>
            </a:r>
          </a:p>
        </p:txBody>
      </p:sp>
      <p:sp>
        <p:nvSpPr>
          <p:cNvPr id="3" name="İçerik Yer Tutucusu 2"/>
          <p:cNvSpPr>
            <a:spLocks noGrp="1"/>
          </p:cNvSpPr>
          <p:nvPr>
            <p:ph idx="1"/>
          </p:nvPr>
        </p:nvSpPr>
        <p:spPr>
          <a:xfrm>
            <a:off x="838200" y="1759527"/>
            <a:ext cx="10515600" cy="5098473"/>
          </a:xfrm>
        </p:spPr>
        <p:txBody>
          <a:bodyPr>
            <a:normAutofit fontScale="77500" lnSpcReduction="20000"/>
          </a:bodyPr>
          <a:lstStyle/>
          <a:p>
            <a:pPr marL="0" indent="0">
              <a:buNone/>
            </a:pPr>
            <a:r>
              <a:rPr lang="tr-TR" dirty="0"/>
              <a:t>Problem: Çayın demlenmesi ve servis edilmesi</a:t>
            </a:r>
          </a:p>
          <a:p>
            <a:pPr marL="0" indent="0">
              <a:buNone/>
            </a:pPr>
            <a:r>
              <a:rPr lang="tr-TR" dirty="0"/>
              <a:t>1) Başla </a:t>
            </a:r>
          </a:p>
          <a:p>
            <a:pPr marL="0" indent="0">
              <a:buNone/>
            </a:pPr>
            <a:r>
              <a:rPr lang="tr-TR" dirty="0"/>
              <a:t>2) Mutfağa git</a:t>
            </a:r>
          </a:p>
          <a:p>
            <a:pPr marL="0" indent="0">
              <a:buNone/>
            </a:pPr>
            <a:r>
              <a:rPr lang="tr-TR" dirty="0"/>
              <a:t>3) Çay var mı? Varsa 7ye git. Yoksa 4’e git</a:t>
            </a:r>
          </a:p>
          <a:p>
            <a:pPr marL="0" indent="0">
              <a:buNone/>
            </a:pPr>
            <a:r>
              <a:rPr lang="tr-TR" dirty="0"/>
              <a:t>4)Markete git</a:t>
            </a:r>
          </a:p>
          <a:p>
            <a:pPr marL="0" indent="0">
              <a:buNone/>
            </a:pPr>
            <a:r>
              <a:rPr lang="tr-TR" dirty="0"/>
              <a:t>5)Çay al</a:t>
            </a:r>
          </a:p>
          <a:p>
            <a:pPr marL="0" indent="0">
              <a:buNone/>
            </a:pPr>
            <a:r>
              <a:rPr lang="tr-TR" dirty="0"/>
              <a:t>6)Eve dön</a:t>
            </a:r>
          </a:p>
          <a:p>
            <a:pPr marL="0" indent="0">
              <a:buNone/>
            </a:pPr>
            <a:r>
              <a:rPr lang="tr-TR" dirty="0"/>
              <a:t>7)Demliğe çay koy</a:t>
            </a:r>
          </a:p>
          <a:p>
            <a:pPr marL="0" indent="0">
              <a:buNone/>
            </a:pPr>
            <a:r>
              <a:rPr lang="tr-TR" dirty="0"/>
              <a:t>8)Çaydanlığa su koy</a:t>
            </a:r>
          </a:p>
          <a:p>
            <a:pPr marL="0" indent="0">
              <a:buNone/>
            </a:pPr>
            <a:r>
              <a:rPr lang="tr-TR" dirty="0"/>
              <a:t>9)Ocağı yak</a:t>
            </a:r>
          </a:p>
          <a:p>
            <a:pPr marL="0" indent="0">
              <a:buNone/>
            </a:pPr>
            <a:r>
              <a:rPr lang="tr-TR" dirty="0"/>
              <a:t>10)Çayı demle</a:t>
            </a:r>
          </a:p>
          <a:p>
            <a:pPr marL="0" indent="0">
              <a:buNone/>
            </a:pPr>
            <a:r>
              <a:rPr lang="tr-TR" dirty="0"/>
              <a:t>11) Çayı bardaklara doldur</a:t>
            </a:r>
          </a:p>
          <a:p>
            <a:pPr marL="0" indent="0">
              <a:buNone/>
            </a:pPr>
            <a:r>
              <a:rPr lang="tr-TR" dirty="0"/>
              <a:t>12)Çayı iç</a:t>
            </a:r>
          </a:p>
          <a:p>
            <a:pPr marL="0" indent="0">
              <a:buNone/>
            </a:pPr>
            <a:r>
              <a:rPr lang="tr-TR" dirty="0"/>
              <a:t>13)Bitir</a:t>
            </a:r>
          </a:p>
          <a:p>
            <a:pPr marL="0" indent="0">
              <a:buNone/>
            </a:pPr>
            <a:endParaRPr lang="tr-TR" dirty="0"/>
          </a:p>
        </p:txBody>
      </p:sp>
    </p:spTree>
    <p:extLst>
      <p:ext uri="{BB962C8B-B14F-4D97-AF65-F5344CB8AC3E}">
        <p14:creationId xmlns:p14="http://schemas.microsoft.com/office/powerpoint/2010/main" val="427801030"/>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2AE65-7054-4845-982F-7687C16D4320}"/>
              </a:ext>
            </a:extLst>
          </p:cNvPr>
          <p:cNvSpPr>
            <a:spLocks noGrp="1"/>
          </p:cNvSpPr>
          <p:nvPr>
            <p:ph type="title"/>
          </p:nvPr>
        </p:nvSpPr>
        <p:spPr/>
        <p:txBody>
          <a:bodyPr/>
          <a:lstStyle/>
          <a:p>
            <a:r>
              <a:rPr lang="tr-TR" dirty="0"/>
              <a:t>YAZILIM NEDİR?</a:t>
            </a:r>
          </a:p>
        </p:txBody>
      </p:sp>
      <p:sp>
        <p:nvSpPr>
          <p:cNvPr id="3" name="Content Placeholder 2">
            <a:extLst>
              <a:ext uri="{FF2B5EF4-FFF2-40B4-BE49-F238E27FC236}">
                <a16:creationId xmlns:a16="http://schemas.microsoft.com/office/drawing/2014/main" xmlns="" id="{60802403-208A-490A-921C-781FB964D70A}"/>
              </a:ext>
            </a:extLst>
          </p:cNvPr>
          <p:cNvSpPr>
            <a:spLocks noGrp="1"/>
          </p:cNvSpPr>
          <p:nvPr>
            <p:ph idx="1"/>
          </p:nvPr>
        </p:nvSpPr>
        <p:spPr/>
        <p:txBody>
          <a:bodyPr/>
          <a:lstStyle/>
          <a:p>
            <a:endParaRPr lang="tr-TR" dirty="0"/>
          </a:p>
          <a:p>
            <a:endParaRPr lang="tr-TR" dirty="0"/>
          </a:p>
          <a:p>
            <a:endParaRPr lang="tr-TR" dirty="0"/>
          </a:p>
          <a:p>
            <a:endParaRPr lang="tr-TR" dirty="0"/>
          </a:p>
        </p:txBody>
      </p:sp>
      <p:pic>
        <p:nvPicPr>
          <p:cNvPr id="4" name="Picture 2" descr="http://4.bp.blogspot.com/-omqONe9Y9u0/VcZqIg09CaI/AAAAAAAABsA/twqoUMq-YJU/s1600/Logo_Paint-pt.PNG">
            <a:extLst>
              <a:ext uri="{FF2B5EF4-FFF2-40B4-BE49-F238E27FC236}">
                <a16:creationId xmlns:a16="http://schemas.microsoft.com/office/drawing/2014/main" xmlns="" id="{D9DAF892-B061-4F13-8C18-4E4DC7EC5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135701"/>
            <a:ext cx="1301570" cy="1301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www.mozilla.org/media/img/firefox/desktop/index/animations/firefox-logo.bee1d85af18f.png">
            <a:extLst>
              <a:ext uri="{FF2B5EF4-FFF2-40B4-BE49-F238E27FC236}">
                <a16:creationId xmlns:a16="http://schemas.microsoft.com/office/drawing/2014/main" xmlns="" id="{2F561D2A-A30E-4A7A-9B61-CEAF4DC78D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5900" y="2221362"/>
            <a:ext cx="1087756" cy="11302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hieldcasework.com/wp-content/uploads/2015/09/apple-to-zebra-browsing-internet-on-a-laptop-702x336.jpg">
            <a:extLst>
              <a:ext uri="{FF2B5EF4-FFF2-40B4-BE49-F238E27FC236}">
                <a16:creationId xmlns:a16="http://schemas.microsoft.com/office/drawing/2014/main" xmlns="" id="{675F876C-442C-4AE3-B282-CBB0AB7473E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4974"/>
          <a:stretch/>
        </p:blipFill>
        <p:spPr bwMode="auto">
          <a:xfrm>
            <a:off x="8675230" y="2088804"/>
            <a:ext cx="2858911" cy="16093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appsforpcmero.com/wp-content/uploads/2015/09/windows-media-player.png">
            <a:extLst>
              <a:ext uri="{FF2B5EF4-FFF2-40B4-BE49-F238E27FC236}">
                <a16:creationId xmlns:a16="http://schemas.microsoft.com/office/drawing/2014/main" xmlns="" id="{02BED651-CF2F-4510-8F81-129D6309A0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8404" y="5227587"/>
            <a:ext cx="1226254" cy="12262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lh6.ggpht.com/mp86vbELnqLi2FzvhiKdPX31_oiTRLNyeK8x4IIrbF5eD1D5RdnVwjQP0hwMNR_JdA=w300">
            <a:extLst>
              <a:ext uri="{FF2B5EF4-FFF2-40B4-BE49-F238E27FC236}">
                <a16:creationId xmlns:a16="http://schemas.microsoft.com/office/drawing/2014/main" xmlns="" id="{D597C8EE-0346-4102-95AA-8DC488A8EE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47763" y="5139998"/>
            <a:ext cx="1313843" cy="13138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onemobilemedia.com/assets/images/texting.png">
            <a:extLst>
              <a:ext uri="{FF2B5EF4-FFF2-40B4-BE49-F238E27FC236}">
                <a16:creationId xmlns:a16="http://schemas.microsoft.com/office/drawing/2014/main" xmlns="" id="{02EC15E4-E09C-435F-B85D-2C06549184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2071" y="4918334"/>
            <a:ext cx="1762510" cy="1844760"/>
          </a:xfrm>
          <a:prstGeom prst="rect">
            <a:avLst/>
          </a:prstGeom>
          <a:noFill/>
          <a:extLst>
            <a:ext uri="{909E8E84-426E-40DD-AFC4-6F175D3DCCD1}">
              <a14:hiddenFill xmlns:a14="http://schemas.microsoft.com/office/drawing/2010/main">
                <a:solidFill>
                  <a:srgbClr val="FFFFFF"/>
                </a:solidFill>
              </a14:hiddenFill>
            </a:ext>
          </a:extLst>
        </p:spPr>
      </p:pic>
      <p:sp>
        <p:nvSpPr>
          <p:cNvPr id="12" name="İçerik Yer Tutucusu 3">
            <a:extLst>
              <a:ext uri="{FF2B5EF4-FFF2-40B4-BE49-F238E27FC236}">
                <a16:creationId xmlns:a16="http://schemas.microsoft.com/office/drawing/2014/main" xmlns="" id="{097DBB6A-A675-4152-9760-B08A69FBCB00}"/>
              </a:ext>
            </a:extLst>
          </p:cNvPr>
          <p:cNvSpPr txBox="1">
            <a:spLocks/>
          </p:cNvSpPr>
          <p:nvPr/>
        </p:nvSpPr>
        <p:spPr>
          <a:xfrm>
            <a:off x="649356" y="4154219"/>
            <a:ext cx="9793088" cy="576064"/>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sz="2800" dirty="0">
                <a:latin typeface="Trebuchet MS" panose="020B0603020202020204" pitchFamily="34" charset="0"/>
                <a:cs typeface="Arial" panose="020B0604020202020204" pitchFamily="34" charset="0"/>
              </a:rPr>
              <a:t>Her yazılım bir </a:t>
            </a:r>
            <a:r>
              <a:rPr lang="tr-TR" sz="2800" b="1" dirty="0">
                <a:latin typeface="Trebuchet MS" panose="020B0603020202020204" pitchFamily="34" charset="0"/>
                <a:cs typeface="Arial" panose="020B0604020202020204" pitchFamily="34" charset="0"/>
              </a:rPr>
              <a:t>problemi</a:t>
            </a:r>
            <a:r>
              <a:rPr lang="tr-TR" sz="2800" dirty="0">
                <a:latin typeface="Trebuchet MS" panose="020B0603020202020204" pitchFamily="34" charset="0"/>
                <a:cs typeface="Arial" panose="020B0604020202020204" pitchFamily="34" charset="0"/>
              </a:rPr>
              <a:t> çözmek amacıyla geliştirilmiştir.</a:t>
            </a:r>
          </a:p>
        </p:txBody>
      </p:sp>
    </p:spTree>
    <p:extLst>
      <p:ext uri="{BB962C8B-B14F-4D97-AF65-F5344CB8AC3E}">
        <p14:creationId xmlns:p14="http://schemas.microsoft.com/office/powerpoint/2010/main" val="195625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p:cTn id="3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A2720-19C4-45CA-A2ED-7EF4B7128E25}"/>
              </a:ext>
            </a:extLst>
          </p:cNvPr>
          <p:cNvSpPr>
            <a:spLocks noGrp="1"/>
          </p:cNvSpPr>
          <p:nvPr>
            <p:ph type="title"/>
          </p:nvPr>
        </p:nvSpPr>
        <p:spPr/>
        <p:txBody>
          <a:bodyPr/>
          <a:lstStyle/>
          <a:p>
            <a:r>
              <a:rPr lang="tr-TR" dirty="0"/>
              <a:t>Çalışma sorusu</a:t>
            </a:r>
          </a:p>
        </p:txBody>
      </p:sp>
      <p:sp>
        <p:nvSpPr>
          <p:cNvPr id="3" name="Content Placeholder 2">
            <a:extLst>
              <a:ext uri="{FF2B5EF4-FFF2-40B4-BE49-F238E27FC236}">
                <a16:creationId xmlns:a16="http://schemas.microsoft.com/office/drawing/2014/main" xmlns="" id="{83FE824E-0F19-41EB-B8E1-F1D94C115226}"/>
              </a:ext>
            </a:extLst>
          </p:cNvPr>
          <p:cNvSpPr>
            <a:spLocks noGrp="1"/>
          </p:cNvSpPr>
          <p:nvPr>
            <p:ph idx="1"/>
          </p:nvPr>
        </p:nvSpPr>
        <p:spPr/>
        <p:txBody>
          <a:bodyPr/>
          <a:lstStyle/>
          <a:p>
            <a:endParaRPr lang="tr-TR" sz="3200" dirty="0"/>
          </a:p>
          <a:p>
            <a:r>
              <a:rPr lang="tr-TR" sz="3200" dirty="0"/>
              <a:t>Bakkalın Kapalı Olması</a:t>
            </a:r>
          </a:p>
          <a:p>
            <a:r>
              <a:rPr lang="tr-TR" sz="3200" dirty="0"/>
              <a:t>Bakkalda Çayın Kalmaması</a:t>
            </a:r>
          </a:p>
          <a:p>
            <a:r>
              <a:rPr lang="tr-TR" sz="3200" dirty="0"/>
              <a:t>Suların Kesik Olması</a:t>
            </a:r>
          </a:p>
          <a:p>
            <a:pPr marL="0" indent="0">
              <a:buNone/>
            </a:pPr>
            <a:endParaRPr lang="tr-TR" dirty="0"/>
          </a:p>
        </p:txBody>
      </p:sp>
    </p:spTree>
    <p:extLst>
      <p:ext uri="{BB962C8B-B14F-4D97-AF65-F5344CB8AC3E}">
        <p14:creationId xmlns:p14="http://schemas.microsoft.com/office/powerpoint/2010/main" val="2696626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Satır algoritma Örneği</a:t>
            </a:r>
          </a:p>
        </p:txBody>
      </p:sp>
      <p:sp>
        <p:nvSpPr>
          <p:cNvPr id="3" name="İçerik Yer Tutucusu 2"/>
          <p:cNvSpPr>
            <a:spLocks noGrp="1"/>
          </p:cNvSpPr>
          <p:nvPr>
            <p:ph idx="1"/>
          </p:nvPr>
        </p:nvSpPr>
        <p:spPr/>
        <p:txBody>
          <a:bodyPr>
            <a:normAutofit/>
          </a:bodyPr>
          <a:lstStyle/>
          <a:p>
            <a:r>
              <a:rPr lang="tr-TR" sz="2400" dirty="0"/>
              <a:t>Problem: Klavyeden girilen iki sayının toplamını ekrana yazdıran programın algoritmasını yazınız? </a:t>
            </a:r>
          </a:p>
          <a:p>
            <a:endParaRPr lang="tr-TR" sz="2400" dirty="0"/>
          </a:p>
          <a:p>
            <a:pPr marL="0" indent="0">
              <a:buNone/>
            </a:pPr>
            <a:r>
              <a:rPr lang="tr-TR" sz="2400" dirty="0"/>
              <a:t>1) Başla </a:t>
            </a:r>
          </a:p>
          <a:p>
            <a:pPr marL="0" indent="0">
              <a:buNone/>
            </a:pPr>
            <a:r>
              <a:rPr lang="tr-TR" sz="2400" dirty="0"/>
              <a:t>2) İki sayıyı al (A,B)</a:t>
            </a:r>
          </a:p>
          <a:p>
            <a:pPr marL="0" indent="0">
              <a:buNone/>
            </a:pPr>
            <a:r>
              <a:rPr lang="tr-TR" sz="2400" dirty="0"/>
              <a:t>3) İki sayıyı topla (Toplam = A+B işlemini yap)</a:t>
            </a:r>
          </a:p>
          <a:p>
            <a:pPr marL="0" indent="0">
              <a:buNone/>
            </a:pPr>
            <a:r>
              <a:rPr lang="tr-TR" sz="2400" dirty="0"/>
              <a:t>4) Sonucu (Toplam) yaz </a:t>
            </a:r>
          </a:p>
          <a:p>
            <a:pPr marL="0" indent="0">
              <a:buNone/>
            </a:pPr>
            <a:r>
              <a:rPr lang="tr-TR" sz="2400" dirty="0"/>
              <a:t>5) Dur</a:t>
            </a:r>
          </a:p>
        </p:txBody>
      </p:sp>
    </p:spTree>
    <p:extLst>
      <p:ext uri="{BB962C8B-B14F-4D97-AF65-F5344CB8AC3E}">
        <p14:creationId xmlns:p14="http://schemas.microsoft.com/office/powerpoint/2010/main" val="3753062236"/>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Satır algoritma Örneği</a:t>
            </a:r>
          </a:p>
        </p:txBody>
      </p:sp>
      <p:sp>
        <p:nvSpPr>
          <p:cNvPr id="3" name="İçerik Yer Tutucusu 2"/>
          <p:cNvSpPr>
            <a:spLocks noGrp="1"/>
          </p:cNvSpPr>
          <p:nvPr>
            <p:ph idx="1"/>
          </p:nvPr>
        </p:nvSpPr>
        <p:spPr/>
        <p:txBody>
          <a:bodyPr>
            <a:normAutofit/>
          </a:bodyPr>
          <a:lstStyle/>
          <a:p>
            <a:r>
              <a:rPr lang="tr-TR" sz="2400" dirty="0"/>
              <a:t>Problem: Klavyeden girilen sayının karesini hesaplayarak ekrana yazdıran programın algoritmasını yazınız? </a:t>
            </a:r>
          </a:p>
          <a:p>
            <a:endParaRPr lang="tr-TR" sz="2400" dirty="0"/>
          </a:p>
          <a:p>
            <a:pPr marL="0" indent="0">
              <a:buNone/>
            </a:pPr>
            <a:r>
              <a:rPr lang="tr-TR" sz="2400" dirty="0"/>
              <a:t>1) Başla</a:t>
            </a:r>
          </a:p>
          <a:p>
            <a:pPr marL="0" indent="0">
              <a:buNone/>
            </a:pPr>
            <a:r>
              <a:rPr lang="tr-TR" sz="2400" dirty="0"/>
              <a:t>2) Sayıyı (A) gir </a:t>
            </a:r>
          </a:p>
          <a:p>
            <a:pPr marL="0" indent="0">
              <a:buNone/>
            </a:pPr>
            <a:r>
              <a:rPr lang="tr-TR" sz="2400" dirty="0"/>
              <a:t>3) Sayının karesini hesapla (Kare = A*A işlemini yap) </a:t>
            </a:r>
          </a:p>
          <a:p>
            <a:pPr marL="0" indent="0">
              <a:buNone/>
            </a:pPr>
            <a:r>
              <a:rPr lang="tr-TR" sz="2400" dirty="0"/>
              <a:t>4) Sonucu (Kare) yaz</a:t>
            </a:r>
          </a:p>
          <a:p>
            <a:pPr marL="0" indent="0">
              <a:buNone/>
            </a:pPr>
            <a:r>
              <a:rPr lang="tr-TR" sz="2400" dirty="0"/>
              <a:t>5) Dur</a:t>
            </a:r>
          </a:p>
        </p:txBody>
      </p:sp>
    </p:spTree>
    <p:extLst>
      <p:ext uri="{BB962C8B-B14F-4D97-AF65-F5344CB8AC3E}">
        <p14:creationId xmlns:p14="http://schemas.microsoft.com/office/powerpoint/2010/main" val="2963611773"/>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43470-5D29-4E59-91CF-22BD4386F45D}"/>
              </a:ext>
            </a:extLst>
          </p:cNvPr>
          <p:cNvSpPr>
            <a:spLocks noGrp="1"/>
          </p:cNvSpPr>
          <p:nvPr>
            <p:ph type="title"/>
          </p:nvPr>
        </p:nvSpPr>
        <p:spPr/>
        <p:txBody>
          <a:bodyPr/>
          <a:lstStyle/>
          <a:p>
            <a:r>
              <a:rPr lang="tr-TR" dirty="0"/>
              <a:t>Akış şeması</a:t>
            </a:r>
          </a:p>
        </p:txBody>
      </p:sp>
      <p:sp>
        <p:nvSpPr>
          <p:cNvPr id="3" name="Content Placeholder 2">
            <a:extLst>
              <a:ext uri="{FF2B5EF4-FFF2-40B4-BE49-F238E27FC236}">
                <a16:creationId xmlns:a16="http://schemas.microsoft.com/office/drawing/2014/main" xmlns="" id="{7AFD28F1-B4AD-472C-A3CB-B6DF1E6766EC}"/>
              </a:ext>
            </a:extLst>
          </p:cNvPr>
          <p:cNvSpPr>
            <a:spLocks noGrp="1"/>
          </p:cNvSpPr>
          <p:nvPr>
            <p:ph idx="1"/>
          </p:nvPr>
        </p:nvSpPr>
        <p:spPr>
          <a:xfrm>
            <a:off x="1069848" y="2121408"/>
            <a:ext cx="5556239" cy="4050792"/>
          </a:xfrm>
        </p:spPr>
        <p:txBody>
          <a:bodyPr>
            <a:normAutofit fontScale="92500" lnSpcReduction="10000"/>
          </a:bodyPr>
          <a:lstStyle/>
          <a:p>
            <a:pPr algn="just"/>
            <a:r>
              <a:rPr lang="tr-TR" sz="2800" dirty="0">
                <a:latin typeface="Trebuchet MS" panose="020B0603020202020204" pitchFamily="34" charset="0"/>
                <a:cs typeface="Arial" panose="020B0604020202020204" pitchFamily="34" charset="0"/>
              </a:rPr>
              <a:t>Bilgisayar programlarının işlem basamaklarını geometrik şekillerle gösteren şemadır.</a:t>
            </a:r>
          </a:p>
          <a:p>
            <a:pPr algn="just"/>
            <a:endParaRPr lang="tr-TR" sz="2800" dirty="0">
              <a:latin typeface="Trebuchet MS" panose="020B0603020202020204" pitchFamily="34" charset="0"/>
              <a:cs typeface="Arial" panose="020B0604020202020204" pitchFamily="34" charset="0"/>
            </a:endParaRPr>
          </a:p>
          <a:p>
            <a:pPr algn="just"/>
            <a:r>
              <a:rPr lang="tr-TR" sz="2800" dirty="0">
                <a:latin typeface="Trebuchet MS" panose="020B0603020202020204" pitchFamily="34" charset="0"/>
                <a:cs typeface="Arial" panose="020B0604020202020204" pitchFamily="34" charset="0"/>
              </a:rPr>
              <a:t>Algoritmanın daha rahat anlaşılabilmesi için şemalarla gösterilmesidir.</a:t>
            </a:r>
          </a:p>
          <a:p>
            <a:pPr algn="just"/>
            <a:endParaRPr lang="tr-TR" sz="2800" dirty="0">
              <a:latin typeface="Trebuchet MS" panose="020B0603020202020204" pitchFamily="34" charset="0"/>
              <a:cs typeface="Arial" panose="020B0604020202020204" pitchFamily="34" charset="0"/>
            </a:endParaRPr>
          </a:p>
          <a:p>
            <a:pPr algn="just"/>
            <a:r>
              <a:rPr lang="tr-TR" sz="2800" dirty="0">
                <a:latin typeface="Trebuchet MS" panose="020B0603020202020204" pitchFamily="34" charset="0"/>
                <a:cs typeface="Arial" panose="020B0604020202020204" pitchFamily="34" charset="0"/>
              </a:rPr>
              <a:t>Şemada yer alan her şeklin bir kullanım amacı vardır.</a:t>
            </a:r>
          </a:p>
          <a:p>
            <a:endParaRPr lang="tr-TR" dirty="0"/>
          </a:p>
        </p:txBody>
      </p:sp>
      <p:pic>
        <p:nvPicPr>
          <p:cNvPr id="4" name="Resim 4">
            <a:extLst>
              <a:ext uri="{FF2B5EF4-FFF2-40B4-BE49-F238E27FC236}">
                <a16:creationId xmlns:a16="http://schemas.microsoft.com/office/drawing/2014/main" xmlns="" id="{0A23B7EC-2769-4914-9CA8-522A3425C1BC}"/>
              </a:ext>
            </a:extLst>
          </p:cNvPr>
          <p:cNvPicPr>
            <a:picLocks noChangeAspect="1"/>
          </p:cNvPicPr>
          <p:nvPr/>
        </p:nvPicPr>
        <p:blipFill>
          <a:blip r:embed="rId3"/>
          <a:stretch>
            <a:fillRect/>
          </a:stretch>
        </p:blipFill>
        <p:spPr>
          <a:xfrm>
            <a:off x="7094376" y="1214498"/>
            <a:ext cx="4700059" cy="4957702"/>
          </a:xfrm>
          <a:prstGeom prst="rect">
            <a:avLst/>
          </a:prstGeom>
        </p:spPr>
      </p:pic>
    </p:spTree>
    <p:extLst>
      <p:ext uri="{BB962C8B-B14F-4D97-AF65-F5344CB8AC3E}">
        <p14:creationId xmlns:p14="http://schemas.microsoft.com/office/powerpoint/2010/main" val="75550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94A0F-BC72-448E-873C-3664E387AD6A}"/>
              </a:ext>
            </a:extLst>
          </p:cNvPr>
          <p:cNvSpPr>
            <a:spLocks noGrp="1"/>
          </p:cNvSpPr>
          <p:nvPr>
            <p:ph type="title"/>
          </p:nvPr>
        </p:nvSpPr>
        <p:spPr/>
        <p:txBody>
          <a:bodyPr/>
          <a:lstStyle/>
          <a:p>
            <a:r>
              <a:rPr lang="tr-TR" dirty="0"/>
              <a:t>ELİPS</a:t>
            </a:r>
          </a:p>
        </p:txBody>
      </p:sp>
      <p:sp>
        <p:nvSpPr>
          <p:cNvPr id="3" name="Content Placeholder 2">
            <a:extLst>
              <a:ext uri="{FF2B5EF4-FFF2-40B4-BE49-F238E27FC236}">
                <a16:creationId xmlns:a16="http://schemas.microsoft.com/office/drawing/2014/main" xmlns="" id="{ECF1EADC-5ED4-406A-86FC-7E0BEFABCB09}"/>
              </a:ext>
            </a:extLst>
          </p:cNvPr>
          <p:cNvSpPr>
            <a:spLocks noGrp="1"/>
          </p:cNvSpPr>
          <p:nvPr>
            <p:ph idx="1"/>
          </p:nvPr>
        </p:nvSpPr>
        <p:spPr/>
        <p:txBody>
          <a:bodyPr/>
          <a:lstStyle/>
          <a:p>
            <a:r>
              <a:rPr lang="tr-TR" sz="2800" b="1" dirty="0">
                <a:latin typeface="Trebuchet MS" panose="020B0603020202020204" pitchFamily="34" charset="0"/>
                <a:cs typeface="Arial" panose="020B0604020202020204" pitchFamily="34" charset="0"/>
              </a:rPr>
              <a:t>Başla</a:t>
            </a:r>
            <a:r>
              <a:rPr lang="tr-TR" sz="2800" dirty="0">
                <a:latin typeface="Trebuchet MS" panose="020B0603020202020204" pitchFamily="34" charset="0"/>
                <a:cs typeface="Arial" panose="020B0604020202020204" pitchFamily="34" charset="0"/>
              </a:rPr>
              <a:t> ve </a:t>
            </a:r>
            <a:r>
              <a:rPr lang="tr-TR" sz="2800" b="1" dirty="0">
                <a:latin typeface="Trebuchet MS" panose="020B0603020202020204" pitchFamily="34" charset="0"/>
                <a:cs typeface="Arial" panose="020B0604020202020204" pitchFamily="34" charset="0"/>
              </a:rPr>
              <a:t>Bitir</a:t>
            </a:r>
            <a:r>
              <a:rPr lang="tr-TR" sz="2800" dirty="0">
                <a:latin typeface="Trebuchet MS" panose="020B0603020202020204" pitchFamily="34" charset="0"/>
                <a:cs typeface="Arial" panose="020B0604020202020204" pitchFamily="34" charset="0"/>
              </a:rPr>
              <a:t> adımları için kullanılır. Akış şemasını başlangıç ve bitiş noktasında yer alır.</a:t>
            </a:r>
          </a:p>
          <a:p>
            <a:endParaRPr lang="tr-TR" sz="2800" dirty="0"/>
          </a:p>
        </p:txBody>
      </p:sp>
      <p:sp>
        <p:nvSpPr>
          <p:cNvPr id="4" name="Oval 3">
            <a:extLst>
              <a:ext uri="{FF2B5EF4-FFF2-40B4-BE49-F238E27FC236}">
                <a16:creationId xmlns:a16="http://schemas.microsoft.com/office/drawing/2014/main" xmlns="" id="{9BDDA4AD-C8C8-41B9-AE16-D0F953B7C7D2}"/>
              </a:ext>
            </a:extLst>
          </p:cNvPr>
          <p:cNvSpPr/>
          <p:nvPr/>
        </p:nvSpPr>
        <p:spPr>
          <a:xfrm>
            <a:off x="1688434" y="3621021"/>
            <a:ext cx="2976331" cy="17281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4267" dirty="0">
                <a:latin typeface="Arial" panose="020B0604020202020204" pitchFamily="34" charset="0"/>
                <a:cs typeface="Arial" panose="020B0604020202020204" pitchFamily="34" charset="0"/>
              </a:rPr>
              <a:t>BAŞLA</a:t>
            </a:r>
            <a:endParaRPr lang="tr-TR" sz="2400"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xmlns="" id="{F530876F-8C15-4D12-899F-C6D61F4ED09D}"/>
              </a:ext>
            </a:extLst>
          </p:cNvPr>
          <p:cNvSpPr/>
          <p:nvPr/>
        </p:nvSpPr>
        <p:spPr>
          <a:xfrm>
            <a:off x="6939542" y="3621021"/>
            <a:ext cx="2976331" cy="17281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4267" dirty="0">
                <a:latin typeface="Arial" panose="020B0604020202020204" pitchFamily="34" charset="0"/>
                <a:cs typeface="Arial" panose="020B0604020202020204" pitchFamily="34" charset="0"/>
              </a:rPr>
              <a:t>BİTİR</a:t>
            </a:r>
            <a:endParaRPr lang="tr-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171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D49FF-7754-4E69-BAB6-D9FE390120D0}"/>
              </a:ext>
            </a:extLst>
          </p:cNvPr>
          <p:cNvSpPr>
            <a:spLocks noGrp="1"/>
          </p:cNvSpPr>
          <p:nvPr>
            <p:ph type="title"/>
          </p:nvPr>
        </p:nvSpPr>
        <p:spPr/>
        <p:txBody>
          <a:bodyPr/>
          <a:lstStyle/>
          <a:p>
            <a:r>
              <a:rPr lang="tr-TR" dirty="0"/>
              <a:t>Paralel kenar</a:t>
            </a:r>
          </a:p>
        </p:txBody>
      </p:sp>
      <p:sp>
        <p:nvSpPr>
          <p:cNvPr id="3" name="Content Placeholder 2">
            <a:extLst>
              <a:ext uri="{FF2B5EF4-FFF2-40B4-BE49-F238E27FC236}">
                <a16:creationId xmlns:a16="http://schemas.microsoft.com/office/drawing/2014/main" xmlns="" id="{9CC1787C-B128-435C-8BFE-5A60C32DF029}"/>
              </a:ext>
            </a:extLst>
          </p:cNvPr>
          <p:cNvSpPr>
            <a:spLocks noGrp="1"/>
          </p:cNvSpPr>
          <p:nvPr>
            <p:ph idx="1"/>
          </p:nvPr>
        </p:nvSpPr>
        <p:spPr/>
        <p:txBody>
          <a:bodyPr/>
          <a:lstStyle/>
          <a:p>
            <a:r>
              <a:rPr lang="tr-TR" sz="2800" b="1" dirty="0">
                <a:latin typeface="Trebuchet MS" panose="020B0603020202020204" pitchFamily="34" charset="0"/>
                <a:cs typeface="Arial" panose="020B0604020202020204" pitchFamily="34" charset="0"/>
              </a:rPr>
              <a:t>Giriş</a:t>
            </a:r>
            <a:r>
              <a:rPr lang="tr-TR" sz="2800" dirty="0">
                <a:latin typeface="Trebuchet MS" panose="020B0603020202020204" pitchFamily="34" charset="0"/>
                <a:cs typeface="Arial" panose="020B0604020202020204" pitchFamily="34" charset="0"/>
              </a:rPr>
              <a:t> ya da </a:t>
            </a:r>
            <a:r>
              <a:rPr lang="tr-TR" sz="2800" b="1" dirty="0">
                <a:latin typeface="Trebuchet MS" panose="020B0603020202020204" pitchFamily="34" charset="0"/>
                <a:cs typeface="Arial" panose="020B0604020202020204" pitchFamily="34" charset="0"/>
              </a:rPr>
              <a:t>Çıkış</a:t>
            </a:r>
            <a:r>
              <a:rPr lang="tr-TR" sz="2800" dirty="0">
                <a:latin typeface="Trebuchet MS" panose="020B0603020202020204" pitchFamily="34" charset="0"/>
                <a:cs typeface="Arial" panose="020B0604020202020204" pitchFamily="34" charset="0"/>
              </a:rPr>
              <a:t> işlemleri için kullanılır. </a:t>
            </a:r>
          </a:p>
          <a:p>
            <a:endParaRPr lang="tr-TR" sz="2800" dirty="0">
              <a:latin typeface="Trebuchet MS" panose="020B0603020202020204" pitchFamily="34" charset="0"/>
              <a:cs typeface="Arial" panose="020B0604020202020204" pitchFamily="34" charset="0"/>
            </a:endParaRPr>
          </a:p>
          <a:p>
            <a:r>
              <a:rPr lang="tr-TR" sz="2800" dirty="0">
                <a:latin typeface="Trebuchet MS" panose="020B0603020202020204" pitchFamily="34" charset="0"/>
                <a:cs typeface="Arial" panose="020B0604020202020204" pitchFamily="34" charset="0"/>
              </a:rPr>
              <a:t>Örneğin; klavyeden bir sayı girilmesi istenmesi veya ekrana  işlem sonucunun yazdırılması gibi.</a:t>
            </a:r>
          </a:p>
          <a:p>
            <a:endParaRPr lang="tr-TR" dirty="0"/>
          </a:p>
        </p:txBody>
      </p:sp>
      <p:sp>
        <p:nvSpPr>
          <p:cNvPr id="5" name="Akış Çizelgesi: Veri 4">
            <a:extLst>
              <a:ext uri="{FF2B5EF4-FFF2-40B4-BE49-F238E27FC236}">
                <a16:creationId xmlns:a16="http://schemas.microsoft.com/office/drawing/2014/main" xmlns="" id="{B59A9B7E-937F-45D6-961A-615F37C232E8}"/>
              </a:ext>
            </a:extLst>
          </p:cNvPr>
          <p:cNvSpPr/>
          <p:nvPr/>
        </p:nvSpPr>
        <p:spPr>
          <a:xfrm>
            <a:off x="1691680" y="4430267"/>
            <a:ext cx="3456384" cy="1296144"/>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sz="3200" dirty="0">
                <a:latin typeface="Arial" panose="020B0604020202020204" pitchFamily="34" charset="0"/>
                <a:cs typeface="Arial" panose="020B0604020202020204" pitchFamily="34" charset="0"/>
              </a:rPr>
              <a:t>‘Bir sayı </a:t>
            </a:r>
            <a:br>
              <a:rPr lang="tr-TR" sz="3200" dirty="0">
                <a:latin typeface="Arial" panose="020B0604020202020204" pitchFamily="34" charset="0"/>
                <a:cs typeface="Arial" panose="020B0604020202020204" pitchFamily="34" charset="0"/>
              </a:rPr>
            </a:br>
            <a:r>
              <a:rPr lang="tr-TR" sz="3200" dirty="0">
                <a:latin typeface="Arial" panose="020B0604020202020204" pitchFamily="34" charset="0"/>
                <a:cs typeface="Arial" panose="020B0604020202020204" pitchFamily="34" charset="0"/>
              </a:rPr>
              <a:t>giriniz.’</a:t>
            </a:r>
            <a:endParaRPr lang="tr-TR" dirty="0">
              <a:latin typeface="Arial" panose="020B0604020202020204" pitchFamily="34" charset="0"/>
              <a:cs typeface="Arial" panose="020B0604020202020204" pitchFamily="34" charset="0"/>
            </a:endParaRPr>
          </a:p>
        </p:txBody>
      </p:sp>
      <p:sp>
        <p:nvSpPr>
          <p:cNvPr id="6" name="Akış Çizelgesi: Veri 5">
            <a:extLst>
              <a:ext uri="{FF2B5EF4-FFF2-40B4-BE49-F238E27FC236}">
                <a16:creationId xmlns:a16="http://schemas.microsoft.com/office/drawing/2014/main" xmlns="" id="{5ADF3128-7E19-430F-BAC1-7C9ED1FB9D9A}"/>
              </a:ext>
            </a:extLst>
          </p:cNvPr>
          <p:cNvSpPr/>
          <p:nvPr/>
        </p:nvSpPr>
        <p:spPr>
          <a:xfrm>
            <a:off x="6219732" y="4476735"/>
            <a:ext cx="3456384" cy="1296144"/>
          </a:xfrm>
          <a:prstGeom prst="flowChartInputOutp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3200" dirty="0">
                <a:latin typeface="Arial" panose="020B0604020202020204" pitchFamily="34" charset="0"/>
                <a:cs typeface="Arial" panose="020B0604020202020204" pitchFamily="34" charset="0"/>
              </a:rPr>
              <a:t>‘Girdiğiniz sayı çift.’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627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1AC16-C374-4156-BD60-F6E0877EA83E}"/>
              </a:ext>
            </a:extLst>
          </p:cNvPr>
          <p:cNvSpPr>
            <a:spLocks noGrp="1"/>
          </p:cNvSpPr>
          <p:nvPr>
            <p:ph type="title"/>
          </p:nvPr>
        </p:nvSpPr>
        <p:spPr/>
        <p:txBody>
          <a:bodyPr/>
          <a:lstStyle/>
          <a:p>
            <a:r>
              <a:rPr lang="tr-TR" dirty="0"/>
              <a:t>dikdörtgen</a:t>
            </a:r>
          </a:p>
        </p:txBody>
      </p:sp>
      <p:sp>
        <p:nvSpPr>
          <p:cNvPr id="3" name="Content Placeholder 2">
            <a:extLst>
              <a:ext uri="{FF2B5EF4-FFF2-40B4-BE49-F238E27FC236}">
                <a16:creationId xmlns:a16="http://schemas.microsoft.com/office/drawing/2014/main" xmlns="" id="{E5FA4CEA-292C-49F9-8F78-6663F0903332}"/>
              </a:ext>
            </a:extLst>
          </p:cNvPr>
          <p:cNvSpPr>
            <a:spLocks noGrp="1"/>
          </p:cNvSpPr>
          <p:nvPr>
            <p:ph idx="1"/>
          </p:nvPr>
        </p:nvSpPr>
        <p:spPr/>
        <p:txBody>
          <a:bodyPr/>
          <a:lstStyle/>
          <a:p>
            <a:r>
              <a:rPr lang="tr-TR" sz="2800" b="1" dirty="0">
                <a:latin typeface="Trebuchet MS" panose="020B0603020202020204" pitchFamily="34" charset="0"/>
                <a:cs typeface="Arial" panose="020B0604020202020204" pitchFamily="34" charset="0"/>
              </a:rPr>
              <a:t>Hesaplama</a:t>
            </a:r>
            <a:r>
              <a:rPr lang="tr-TR" sz="2800" dirty="0">
                <a:latin typeface="Trebuchet MS" panose="020B0603020202020204" pitchFamily="34" charset="0"/>
                <a:cs typeface="Arial" panose="020B0604020202020204" pitchFamily="34" charset="0"/>
              </a:rPr>
              <a:t> ya da </a:t>
            </a:r>
            <a:r>
              <a:rPr lang="tr-TR" sz="2800" b="1" dirty="0">
                <a:latin typeface="Trebuchet MS" panose="020B0603020202020204" pitchFamily="34" charset="0"/>
                <a:cs typeface="Arial" panose="020B0604020202020204" pitchFamily="34" charset="0"/>
              </a:rPr>
              <a:t>Değişkene Değer Atama</a:t>
            </a:r>
            <a:r>
              <a:rPr lang="tr-TR" sz="2800" dirty="0">
                <a:latin typeface="Trebuchet MS" panose="020B0603020202020204" pitchFamily="34" charset="0"/>
                <a:cs typeface="Arial" panose="020B0604020202020204" pitchFamily="34" charset="0"/>
              </a:rPr>
              <a:t> işlemleri için </a:t>
            </a:r>
            <a:br>
              <a:rPr lang="tr-TR" sz="2800" dirty="0">
                <a:latin typeface="Trebuchet MS" panose="020B0603020202020204" pitchFamily="34" charset="0"/>
                <a:cs typeface="Arial" panose="020B0604020202020204" pitchFamily="34" charset="0"/>
              </a:rPr>
            </a:br>
            <a:r>
              <a:rPr lang="tr-TR" sz="2800" dirty="0">
                <a:latin typeface="Trebuchet MS" panose="020B0603020202020204" pitchFamily="34" charset="0"/>
                <a:cs typeface="Arial" panose="020B0604020202020204" pitchFamily="34" charset="0"/>
              </a:rPr>
              <a:t>kullanılır. </a:t>
            </a:r>
          </a:p>
          <a:p>
            <a:endParaRPr lang="tr-TR" sz="2800" dirty="0">
              <a:latin typeface="Trebuchet MS" panose="020B0603020202020204" pitchFamily="34" charset="0"/>
              <a:cs typeface="Arial" panose="020B0604020202020204" pitchFamily="34" charset="0"/>
            </a:endParaRPr>
          </a:p>
          <a:p>
            <a:r>
              <a:rPr lang="tr-TR" sz="2800" dirty="0">
                <a:latin typeface="Trebuchet MS" panose="020B0603020202020204" pitchFamily="34" charset="0"/>
                <a:cs typeface="Arial" panose="020B0604020202020204" pitchFamily="34" charset="0"/>
              </a:rPr>
              <a:t>Örneğin; iki sayıyı topla veya girilen ilk sayıyı A olarak kabul et.</a:t>
            </a:r>
          </a:p>
          <a:p>
            <a:endParaRPr lang="tr-TR" sz="2800" dirty="0">
              <a:latin typeface="Trebuchet MS" panose="020B0603020202020204" pitchFamily="34" charset="0"/>
            </a:endParaRPr>
          </a:p>
        </p:txBody>
      </p:sp>
      <p:sp>
        <p:nvSpPr>
          <p:cNvPr id="4" name="Dikdörtgen 4">
            <a:extLst>
              <a:ext uri="{FF2B5EF4-FFF2-40B4-BE49-F238E27FC236}">
                <a16:creationId xmlns:a16="http://schemas.microsoft.com/office/drawing/2014/main" xmlns="" id="{89360EE3-4145-4891-81E3-B18DFD7C5705}"/>
              </a:ext>
            </a:extLst>
          </p:cNvPr>
          <p:cNvSpPr/>
          <p:nvPr/>
        </p:nvSpPr>
        <p:spPr>
          <a:xfrm>
            <a:off x="1480186" y="4790950"/>
            <a:ext cx="4104795"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267" dirty="0">
                <a:latin typeface="Arial" panose="020B0604020202020204" pitchFamily="34" charset="0"/>
                <a:cs typeface="Arial" panose="020B0604020202020204" pitchFamily="34" charset="0"/>
              </a:rPr>
              <a:t>A=A + B</a:t>
            </a:r>
            <a:endParaRPr lang="tr-TR" sz="2400" dirty="0">
              <a:latin typeface="Arial" panose="020B0604020202020204" pitchFamily="34" charset="0"/>
              <a:cs typeface="Arial" panose="020B0604020202020204" pitchFamily="34" charset="0"/>
            </a:endParaRPr>
          </a:p>
        </p:txBody>
      </p:sp>
      <p:sp>
        <p:nvSpPr>
          <p:cNvPr id="5" name="Dikdörtgen 5">
            <a:extLst>
              <a:ext uri="{FF2B5EF4-FFF2-40B4-BE49-F238E27FC236}">
                <a16:creationId xmlns:a16="http://schemas.microsoft.com/office/drawing/2014/main" xmlns="" id="{4BB97A91-A935-4257-9703-5A991CB5ECD7}"/>
              </a:ext>
            </a:extLst>
          </p:cNvPr>
          <p:cNvSpPr/>
          <p:nvPr/>
        </p:nvSpPr>
        <p:spPr>
          <a:xfrm>
            <a:off x="6607019" y="4790950"/>
            <a:ext cx="4104795" cy="17281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4267" dirty="0" err="1">
                <a:latin typeface="Arial" panose="020B0604020202020204" pitchFamily="34" charset="0"/>
                <a:cs typeface="Arial" panose="020B0604020202020204" pitchFamily="34" charset="0"/>
              </a:rPr>
              <a:t>İlksayi</a:t>
            </a:r>
            <a:r>
              <a:rPr lang="tr-TR" sz="4267" dirty="0">
                <a:latin typeface="Arial" panose="020B0604020202020204" pitchFamily="34" charset="0"/>
                <a:cs typeface="Arial" panose="020B0604020202020204" pitchFamily="34" charset="0"/>
              </a:rPr>
              <a:t> = A</a:t>
            </a:r>
            <a:endParaRPr lang="tr-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864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A9064-0107-48AA-9BD2-F93BD3CCD9A9}"/>
              </a:ext>
            </a:extLst>
          </p:cNvPr>
          <p:cNvSpPr>
            <a:spLocks noGrp="1"/>
          </p:cNvSpPr>
          <p:nvPr>
            <p:ph type="title"/>
          </p:nvPr>
        </p:nvSpPr>
        <p:spPr/>
        <p:txBody>
          <a:bodyPr/>
          <a:lstStyle/>
          <a:p>
            <a:r>
              <a:rPr lang="tr-TR" dirty="0"/>
              <a:t>Eşkenar dörtgen</a:t>
            </a:r>
          </a:p>
        </p:txBody>
      </p:sp>
      <p:sp>
        <p:nvSpPr>
          <p:cNvPr id="3" name="Content Placeholder 2">
            <a:extLst>
              <a:ext uri="{FF2B5EF4-FFF2-40B4-BE49-F238E27FC236}">
                <a16:creationId xmlns:a16="http://schemas.microsoft.com/office/drawing/2014/main" xmlns="" id="{31D83663-CD71-485E-9AEC-EF3FD18D708B}"/>
              </a:ext>
            </a:extLst>
          </p:cNvPr>
          <p:cNvSpPr>
            <a:spLocks noGrp="1"/>
          </p:cNvSpPr>
          <p:nvPr>
            <p:ph idx="1"/>
          </p:nvPr>
        </p:nvSpPr>
        <p:spPr/>
        <p:txBody>
          <a:bodyPr/>
          <a:lstStyle/>
          <a:p>
            <a:r>
              <a:rPr lang="tr-TR" sz="2800" b="1" dirty="0">
                <a:latin typeface="Trebuchet MS" panose="020B0603020202020204" pitchFamily="34" charset="0"/>
                <a:cs typeface="Arial" panose="020B0604020202020204" pitchFamily="34" charset="0"/>
              </a:rPr>
              <a:t>Karşılaştırma</a:t>
            </a:r>
            <a:r>
              <a:rPr lang="tr-TR" sz="2800" dirty="0">
                <a:latin typeface="Trebuchet MS" panose="020B0603020202020204" pitchFamily="34" charset="0"/>
                <a:cs typeface="Arial" panose="020B0604020202020204" pitchFamily="34" charset="0"/>
              </a:rPr>
              <a:t> ya da </a:t>
            </a:r>
            <a:r>
              <a:rPr lang="tr-TR" sz="2800" b="1" dirty="0">
                <a:latin typeface="Trebuchet MS" panose="020B0603020202020204" pitchFamily="34" charset="0"/>
                <a:cs typeface="Arial" panose="020B0604020202020204" pitchFamily="34" charset="0"/>
              </a:rPr>
              <a:t>Karar Verme </a:t>
            </a:r>
            <a:r>
              <a:rPr lang="tr-TR" sz="2800" dirty="0">
                <a:latin typeface="Trebuchet MS" panose="020B0603020202020204" pitchFamily="34" charset="0"/>
                <a:cs typeface="Arial" panose="020B0604020202020204" pitchFamily="34" charset="0"/>
              </a:rPr>
              <a:t>işlemleri için kullanılır. </a:t>
            </a:r>
          </a:p>
          <a:p>
            <a:endParaRPr lang="tr-TR" sz="2800" dirty="0">
              <a:latin typeface="Trebuchet MS" panose="020B0603020202020204" pitchFamily="34" charset="0"/>
              <a:cs typeface="Arial" panose="020B0604020202020204" pitchFamily="34" charset="0"/>
            </a:endParaRPr>
          </a:p>
          <a:p>
            <a:r>
              <a:rPr lang="tr-TR" sz="2800" dirty="0">
                <a:latin typeface="Trebuchet MS" panose="020B0603020202020204" pitchFamily="34" charset="0"/>
                <a:cs typeface="Arial" panose="020B0604020202020204" pitchFamily="34" charset="0"/>
              </a:rPr>
              <a:t>Örneğin; girilen sayı 5’ten büyük mü?</a:t>
            </a:r>
          </a:p>
          <a:p>
            <a:endParaRPr lang="tr-TR" dirty="0"/>
          </a:p>
        </p:txBody>
      </p:sp>
      <p:sp>
        <p:nvSpPr>
          <p:cNvPr id="4" name="Akış Çizelgesi: Karar 4">
            <a:extLst>
              <a:ext uri="{FF2B5EF4-FFF2-40B4-BE49-F238E27FC236}">
                <a16:creationId xmlns:a16="http://schemas.microsoft.com/office/drawing/2014/main" xmlns="" id="{44325775-4155-46AE-81E0-08D00885330B}"/>
              </a:ext>
            </a:extLst>
          </p:cNvPr>
          <p:cNvSpPr/>
          <p:nvPr/>
        </p:nvSpPr>
        <p:spPr>
          <a:xfrm>
            <a:off x="1572680" y="3899588"/>
            <a:ext cx="3264363" cy="2620482"/>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dirty="0">
                <a:latin typeface="Arial" panose="020B0604020202020204" pitchFamily="34" charset="0"/>
                <a:cs typeface="Arial" panose="020B0604020202020204" pitchFamily="34" charset="0"/>
              </a:rPr>
              <a:t>Kalan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süre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0’dan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büyük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mü?</a:t>
            </a:r>
          </a:p>
        </p:txBody>
      </p:sp>
      <p:sp>
        <p:nvSpPr>
          <p:cNvPr id="5" name="Akış Çizelgesi: Karar 6">
            <a:extLst>
              <a:ext uri="{FF2B5EF4-FFF2-40B4-BE49-F238E27FC236}">
                <a16:creationId xmlns:a16="http://schemas.microsoft.com/office/drawing/2014/main" xmlns="" id="{67F639A5-3A92-4383-974D-EB48608AD9BC}"/>
              </a:ext>
            </a:extLst>
          </p:cNvPr>
          <p:cNvSpPr/>
          <p:nvPr/>
        </p:nvSpPr>
        <p:spPr>
          <a:xfrm>
            <a:off x="6565235" y="3877380"/>
            <a:ext cx="3264363" cy="2637635"/>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sz="2400" dirty="0">
                <a:latin typeface="Arial" panose="020B0604020202020204" pitchFamily="34" charset="0"/>
                <a:cs typeface="Arial" panose="020B0604020202020204" pitchFamily="34" charset="0"/>
              </a:rPr>
              <a:t>Oyunda başka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elma var mı?</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634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41413-62A0-4AF7-B375-679323B47C0B}"/>
              </a:ext>
            </a:extLst>
          </p:cNvPr>
          <p:cNvSpPr>
            <a:spLocks noGrp="1"/>
          </p:cNvSpPr>
          <p:nvPr>
            <p:ph type="title"/>
          </p:nvPr>
        </p:nvSpPr>
        <p:spPr/>
        <p:txBody>
          <a:bodyPr/>
          <a:lstStyle/>
          <a:p>
            <a:r>
              <a:rPr lang="tr-TR" dirty="0"/>
              <a:t>Yön okları</a:t>
            </a:r>
          </a:p>
        </p:txBody>
      </p:sp>
      <p:sp>
        <p:nvSpPr>
          <p:cNvPr id="3" name="Content Placeholder 2">
            <a:extLst>
              <a:ext uri="{FF2B5EF4-FFF2-40B4-BE49-F238E27FC236}">
                <a16:creationId xmlns:a16="http://schemas.microsoft.com/office/drawing/2014/main" xmlns="" id="{9B9A24FA-6680-4E1E-A84A-7E3873A91A06}"/>
              </a:ext>
            </a:extLst>
          </p:cNvPr>
          <p:cNvSpPr>
            <a:spLocks noGrp="1"/>
          </p:cNvSpPr>
          <p:nvPr>
            <p:ph idx="1"/>
          </p:nvPr>
        </p:nvSpPr>
        <p:spPr/>
        <p:txBody>
          <a:bodyPr/>
          <a:lstStyle/>
          <a:p>
            <a:r>
              <a:rPr lang="tr-TR" sz="2800" dirty="0">
                <a:latin typeface="Trebuchet MS" panose="020B0603020202020204" pitchFamily="34" charset="0"/>
                <a:cs typeface="Arial" panose="020B0604020202020204" pitchFamily="34" charset="0"/>
              </a:rPr>
              <a:t>Akış şemasının ilerleme yönünü gösterir.</a:t>
            </a:r>
          </a:p>
          <a:p>
            <a:endParaRPr lang="tr-TR" dirty="0"/>
          </a:p>
        </p:txBody>
      </p:sp>
      <p:cxnSp>
        <p:nvCxnSpPr>
          <p:cNvPr id="4" name="Düz Ok Bağlayıcısı 5">
            <a:extLst>
              <a:ext uri="{FF2B5EF4-FFF2-40B4-BE49-F238E27FC236}">
                <a16:creationId xmlns:a16="http://schemas.microsoft.com/office/drawing/2014/main" xmlns="" id="{C43DA4A6-CAF2-4527-84EC-40957AB12691}"/>
              </a:ext>
            </a:extLst>
          </p:cNvPr>
          <p:cNvCxnSpPr>
            <a:cxnSpLocks/>
          </p:cNvCxnSpPr>
          <p:nvPr/>
        </p:nvCxnSpPr>
        <p:spPr>
          <a:xfrm>
            <a:off x="6096000" y="4660194"/>
            <a:ext cx="128654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 name="Düz Ok Bağlayıcısı 7">
            <a:extLst>
              <a:ext uri="{FF2B5EF4-FFF2-40B4-BE49-F238E27FC236}">
                <a16:creationId xmlns:a16="http://schemas.microsoft.com/office/drawing/2014/main" xmlns="" id="{CDA903A1-FCC2-42C4-B4C7-BE77183F62B9}"/>
              </a:ext>
            </a:extLst>
          </p:cNvPr>
          <p:cNvCxnSpPr>
            <a:cxnSpLocks/>
          </p:cNvCxnSpPr>
          <p:nvPr/>
        </p:nvCxnSpPr>
        <p:spPr>
          <a:xfrm flipV="1">
            <a:off x="5540943" y="3074505"/>
            <a:ext cx="0" cy="127187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 name="Düz Ok Bağlayıcısı 9">
            <a:extLst>
              <a:ext uri="{FF2B5EF4-FFF2-40B4-BE49-F238E27FC236}">
                <a16:creationId xmlns:a16="http://schemas.microsoft.com/office/drawing/2014/main" xmlns="" id="{26697001-3CF8-4D13-BEAD-7DECFE249BC8}"/>
              </a:ext>
            </a:extLst>
          </p:cNvPr>
          <p:cNvCxnSpPr>
            <a:cxnSpLocks/>
          </p:cNvCxnSpPr>
          <p:nvPr/>
        </p:nvCxnSpPr>
        <p:spPr>
          <a:xfrm flipH="1">
            <a:off x="3697357" y="4641397"/>
            <a:ext cx="1401755"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 name="Düz Ok Bağlayıcısı 11">
            <a:extLst>
              <a:ext uri="{FF2B5EF4-FFF2-40B4-BE49-F238E27FC236}">
                <a16:creationId xmlns:a16="http://schemas.microsoft.com/office/drawing/2014/main" xmlns="" id="{B009D042-6A78-4821-90FF-7929EDF9846F}"/>
              </a:ext>
            </a:extLst>
          </p:cNvPr>
          <p:cNvCxnSpPr>
            <a:cxnSpLocks/>
          </p:cNvCxnSpPr>
          <p:nvPr/>
        </p:nvCxnSpPr>
        <p:spPr>
          <a:xfrm flipH="1">
            <a:off x="5540943" y="4918923"/>
            <a:ext cx="2" cy="12532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44277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36E64-9A72-4ED7-97A7-E64565E290DF}"/>
              </a:ext>
            </a:extLst>
          </p:cNvPr>
          <p:cNvSpPr>
            <a:spLocks noGrp="1"/>
          </p:cNvSpPr>
          <p:nvPr>
            <p:ph type="title"/>
          </p:nvPr>
        </p:nvSpPr>
        <p:spPr/>
        <p:txBody>
          <a:bodyPr/>
          <a:lstStyle/>
          <a:p>
            <a:r>
              <a:rPr lang="tr-TR" dirty="0"/>
              <a:t>Akış şeması</a:t>
            </a:r>
          </a:p>
        </p:txBody>
      </p:sp>
      <p:sp>
        <p:nvSpPr>
          <p:cNvPr id="3" name="Content Placeholder 2">
            <a:extLst>
              <a:ext uri="{FF2B5EF4-FFF2-40B4-BE49-F238E27FC236}">
                <a16:creationId xmlns:a16="http://schemas.microsoft.com/office/drawing/2014/main" xmlns="" id="{AF94B79E-979D-42DA-AA34-C83F88777BE3}"/>
              </a:ext>
            </a:extLst>
          </p:cNvPr>
          <p:cNvSpPr>
            <a:spLocks noGrp="1"/>
          </p:cNvSpPr>
          <p:nvPr>
            <p:ph idx="1"/>
          </p:nvPr>
        </p:nvSpPr>
        <p:spPr/>
        <p:txBody>
          <a:bodyPr/>
          <a:lstStyle/>
          <a:p>
            <a:pPr marL="0" indent="0">
              <a:buNone/>
            </a:pPr>
            <a:r>
              <a:rPr lang="tr-TR" altLang="tr-TR" sz="2800" dirty="0">
                <a:latin typeface="Trebuchet MS" panose="020B0603020202020204" pitchFamily="34" charset="0"/>
              </a:rPr>
              <a:t>Akış şemaları içerik ve biçimlerine göre genel olarak üç grupta sınıflandırılabilirler.</a:t>
            </a:r>
          </a:p>
          <a:p>
            <a:pPr marL="0" indent="0">
              <a:buNone/>
            </a:pPr>
            <a:endParaRPr lang="tr-TR" altLang="tr-TR" sz="2800" dirty="0">
              <a:latin typeface="Trebuchet MS" panose="020B0603020202020204" pitchFamily="34" charset="0"/>
            </a:endParaRPr>
          </a:p>
          <a:p>
            <a:r>
              <a:rPr lang="tr-TR" altLang="tr-TR" sz="2800" dirty="0">
                <a:latin typeface="Trebuchet MS" panose="020B0603020202020204" pitchFamily="34" charset="0"/>
              </a:rPr>
              <a:t>Doğrusal Akış Şemaları</a:t>
            </a:r>
          </a:p>
          <a:p>
            <a:r>
              <a:rPr lang="tr-TR" altLang="tr-TR" sz="2800" dirty="0">
                <a:latin typeface="Trebuchet MS" panose="020B0603020202020204" pitchFamily="34" charset="0"/>
              </a:rPr>
              <a:t>Mantıksal Akış Şemaları</a:t>
            </a:r>
          </a:p>
          <a:p>
            <a:r>
              <a:rPr lang="tr-TR" altLang="tr-TR" sz="2800" dirty="0">
                <a:latin typeface="Trebuchet MS" panose="020B0603020202020204" pitchFamily="34" charset="0"/>
              </a:rPr>
              <a:t>Döngüsel (iteratif, çevrimli, yineli) Akış Şemaları</a:t>
            </a:r>
          </a:p>
          <a:p>
            <a:endParaRPr lang="tr-TR" dirty="0"/>
          </a:p>
        </p:txBody>
      </p:sp>
    </p:spTree>
    <p:extLst>
      <p:ext uri="{BB962C8B-B14F-4D97-AF65-F5344CB8AC3E}">
        <p14:creationId xmlns:p14="http://schemas.microsoft.com/office/powerpoint/2010/main" val="356384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2543F-19E1-4ABC-A965-3413D61CB8D3}"/>
              </a:ext>
            </a:extLst>
          </p:cNvPr>
          <p:cNvSpPr>
            <a:spLocks noGrp="1"/>
          </p:cNvSpPr>
          <p:nvPr>
            <p:ph type="title"/>
          </p:nvPr>
        </p:nvSpPr>
        <p:spPr/>
        <p:txBody>
          <a:bodyPr/>
          <a:lstStyle/>
          <a:p>
            <a:r>
              <a:rPr lang="tr-TR" dirty="0"/>
              <a:t>ProbLEM NEDİR?</a:t>
            </a:r>
          </a:p>
        </p:txBody>
      </p:sp>
      <p:sp>
        <p:nvSpPr>
          <p:cNvPr id="3" name="Content Placeholder 2">
            <a:extLst>
              <a:ext uri="{FF2B5EF4-FFF2-40B4-BE49-F238E27FC236}">
                <a16:creationId xmlns:a16="http://schemas.microsoft.com/office/drawing/2014/main" xmlns="" id="{98638908-F6FA-4856-BB8A-0B20101855C2}"/>
              </a:ext>
            </a:extLst>
          </p:cNvPr>
          <p:cNvSpPr>
            <a:spLocks noGrp="1"/>
          </p:cNvSpPr>
          <p:nvPr>
            <p:ph idx="1"/>
          </p:nvPr>
        </p:nvSpPr>
        <p:spPr/>
        <p:txBody>
          <a:bodyPr>
            <a:normAutofit/>
          </a:bodyPr>
          <a:lstStyle/>
          <a:p>
            <a:r>
              <a:rPr lang="tr-TR" altLang="tr-TR" sz="2800" dirty="0">
                <a:latin typeface="Trebuchet MS" panose="020B0603020202020204" pitchFamily="34" charset="0"/>
              </a:rPr>
              <a:t>İnsanın zihnini karıştıran ve belirsizleştiren her şeye problem adı verilir.  Problem, hakkında araştırma yapılacak, üzerine düşünülecek ve çözümlenecek soruna </a:t>
            </a:r>
            <a:r>
              <a:rPr lang="tr-TR" altLang="tr-TR" sz="2800" b="1" dirty="0">
                <a:latin typeface="Trebuchet MS" panose="020B0603020202020204" pitchFamily="34" charset="0"/>
              </a:rPr>
              <a:t>problem</a:t>
            </a:r>
            <a:r>
              <a:rPr lang="tr-TR" altLang="tr-TR" sz="2800" dirty="0">
                <a:latin typeface="Trebuchet MS" panose="020B0603020202020204" pitchFamily="34" charset="0"/>
              </a:rPr>
              <a:t> denir.</a:t>
            </a:r>
          </a:p>
          <a:p>
            <a:r>
              <a:rPr lang="tr-TR" altLang="tr-TR" sz="2800" dirty="0">
                <a:latin typeface="Trebuchet MS" panose="020B0603020202020204" pitchFamily="34" charset="0"/>
              </a:rPr>
              <a:t>Her problem üzerinde çeşitli işlemler yapılarak çeşitli çözüm değeri yada değerleri üretir. Bu çözüm değerlerine ise </a:t>
            </a:r>
            <a:r>
              <a:rPr lang="tr-TR" altLang="tr-TR" sz="2800" b="1" dirty="0">
                <a:latin typeface="Trebuchet MS" panose="020B0603020202020204" pitchFamily="34" charset="0"/>
              </a:rPr>
              <a:t>sonuç</a:t>
            </a:r>
            <a:r>
              <a:rPr lang="tr-TR" altLang="tr-TR" sz="2800" dirty="0">
                <a:latin typeface="Trebuchet MS" panose="020B0603020202020204" pitchFamily="34" charset="0"/>
              </a:rPr>
              <a:t> adı verilir.</a:t>
            </a:r>
          </a:p>
          <a:p>
            <a:pPr marL="0" indent="0">
              <a:buNone/>
            </a:pPr>
            <a:endParaRPr lang="tr-TR" dirty="0"/>
          </a:p>
        </p:txBody>
      </p:sp>
      <p:pic>
        <p:nvPicPr>
          <p:cNvPr id="4" name="Picture 2" descr="https://bodyoflighthealingarts.files.wordpress.com/2010/12/problems.jpg">
            <a:extLst>
              <a:ext uri="{FF2B5EF4-FFF2-40B4-BE49-F238E27FC236}">
                <a16:creationId xmlns:a16="http://schemas.microsoft.com/office/drawing/2014/main" xmlns="" id="{AA023EE2-3538-46D8-B4B3-9046906EB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3276" y="175675"/>
            <a:ext cx="2098236" cy="24396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fearmastery.files.wordpress.com/2013/07/problems-3.jpg">
            <a:extLst>
              <a:ext uri="{FF2B5EF4-FFF2-40B4-BE49-F238E27FC236}">
                <a16:creationId xmlns:a16="http://schemas.microsoft.com/office/drawing/2014/main" xmlns="" id="{071D963F-1AF4-4723-90C3-88D967E14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745" y="5171624"/>
            <a:ext cx="1578405" cy="1468087"/>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3">
            <a:extLst>
              <a:ext uri="{FF2B5EF4-FFF2-40B4-BE49-F238E27FC236}">
                <a16:creationId xmlns:a16="http://schemas.microsoft.com/office/drawing/2014/main" xmlns="" id="{BD171031-40AB-4455-BD32-D961B216795D}"/>
              </a:ext>
            </a:extLst>
          </p:cNvPr>
          <p:cNvSpPr txBox="1">
            <a:spLocks/>
          </p:cNvSpPr>
          <p:nvPr/>
        </p:nvSpPr>
        <p:spPr>
          <a:xfrm>
            <a:off x="4346713" y="5437264"/>
            <a:ext cx="6196405" cy="936104"/>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tr-TR" sz="2800" b="1" dirty="0">
                <a:latin typeface="Trebuchet MS" panose="020B0603020202020204" pitchFamily="34" charset="0"/>
                <a:cs typeface="Arial" panose="020B0604020202020204" pitchFamily="34" charset="0"/>
              </a:rPr>
              <a:t>Karşılaştığınız bir problemi çözmek için ne yaparsınız?</a:t>
            </a:r>
          </a:p>
        </p:txBody>
      </p:sp>
    </p:spTree>
    <p:extLst>
      <p:ext uri="{BB962C8B-B14F-4D97-AF65-F5344CB8AC3E}">
        <p14:creationId xmlns:p14="http://schemas.microsoft.com/office/powerpoint/2010/main" val="552114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B870A-DDDF-4733-B6B5-120F025069A8}"/>
              </a:ext>
            </a:extLst>
          </p:cNvPr>
          <p:cNvSpPr>
            <a:spLocks noGrp="1"/>
          </p:cNvSpPr>
          <p:nvPr>
            <p:ph type="title"/>
          </p:nvPr>
        </p:nvSpPr>
        <p:spPr/>
        <p:txBody>
          <a:bodyPr/>
          <a:lstStyle/>
          <a:p>
            <a:r>
              <a:rPr lang="tr-TR" dirty="0"/>
              <a:t>Doğrusal akış şeması</a:t>
            </a:r>
          </a:p>
        </p:txBody>
      </p:sp>
      <p:sp>
        <p:nvSpPr>
          <p:cNvPr id="3" name="Content Placeholder 2">
            <a:extLst>
              <a:ext uri="{FF2B5EF4-FFF2-40B4-BE49-F238E27FC236}">
                <a16:creationId xmlns:a16="http://schemas.microsoft.com/office/drawing/2014/main" xmlns="" id="{06D4B789-C2DD-4044-A17E-8C85507A3A2F}"/>
              </a:ext>
            </a:extLst>
          </p:cNvPr>
          <p:cNvSpPr>
            <a:spLocks noGrp="1"/>
          </p:cNvSpPr>
          <p:nvPr>
            <p:ph idx="1"/>
          </p:nvPr>
        </p:nvSpPr>
        <p:spPr>
          <a:xfrm>
            <a:off x="1069848" y="2121409"/>
            <a:ext cx="10058400" cy="1307592"/>
          </a:xfrm>
        </p:spPr>
        <p:txBody>
          <a:bodyPr>
            <a:normAutofit/>
          </a:bodyPr>
          <a:lstStyle/>
          <a:p>
            <a:pPr marL="0" indent="0">
              <a:buNone/>
            </a:pPr>
            <a:r>
              <a:rPr lang="tr-TR" altLang="tr-TR" sz="3000" dirty="0">
                <a:latin typeface="Trebuchet MS" panose="020B0603020202020204" pitchFamily="34" charset="0"/>
              </a:rPr>
              <a:t>İş akışları giriş, hesaplama, çıkış biçiminde olan akış şemaları bu grup kapsamına girer.</a:t>
            </a:r>
            <a:r>
              <a:rPr lang="tr-TR" altLang="tr-TR" dirty="0"/>
              <a:t/>
            </a:r>
            <a:br>
              <a:rPr lang="tr-TR" altLang="tr-TR" dirty="0"/>
            </a:br>
            <a:endParaRPr lang="tr-TR" dirty="0"/>
          </a:p>
        </p:txBody>
      </p:sp>
      <p:sp>
        <p:nvSpPr>
          <p:cNvPr id="4" name="Content Placeholder 2">
            <a:extLst>
              <a:ext uri="{FF2B5EF4-FFF2-40B4-BE49-F238E27FC236}">
                <a16:creationId xmlns:a16="http://schemas.microsoft.com/office/drawing/2014/main" xmlns="" id="{5BEFD31A-A490-42CB-9248-C9A41FDE2526}"/>
              </a:ext>
            </a:extLst>
          </p:cNvPr>
          <p:cNvSpPr txBox="1">
            <a:spLocks/>
          </p:cNvSpPr>
          <p:nvPr/>
        </p:nvSpPr>
        <p:spPr>
          <a:xfrm>
            <a:off x="1037778" y="2989426"/>
            <a:ext cx="5032248" cy="3265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tr-TR" altLang="tr-TR" dirty="0"/>
              <a:t/>
            </a:r>
            <a:br>
              <a:rPr lang="tr-TR" altLang="tr-TR" dirty="0"/>
            </a:br>
            <a:endParaRPr lang="tr-TR" dirty="0"/>
          </a:p>
        </p:txBody>
      </p:sp>
      <p:sp>
        <p:nvSpPr>
          <p:cNvPr id="5" name="Content Placeholder 2">
            <a:extLst>
              <a:ext uri="{FF2B5EF4-FFF2-40B4-BE49-F238E27FC236}">
                <a16:creationId xmlns:a16="http://schemas.microsoft.com/office/drawing/2014/main" xmlns="" id="{3E617F20-5717-4453-98DA-5879CBCD2C2E}"/>
              </a:ext>
            </a:extLst>
          </p:cNvPr>
          <p:cNvSpPr txBox="1">
            <a:spLocks/>
          </p:cNvSpPr>
          <p:nvPr/>
        </p:nvSpPr>
        <p:spPr>
          <a:xfrm>
            <a:off x="6890600" y="3220083"/>
            <a:ext cx="5032248" cy="3265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tr-TR" altLang="tr-TR" sz="2800" b="1" dirty="0">
                <a:latin typeface="Trebuchet MS" panose="020B0603020202020204" pitchFamily="34" charset="0"/>
              </a:rPr>
              <a:t>Algoritma:</a:t>
            </a:r>
            <a:r>
              <a:rPr lang="tr-TR" altLang="tr-TR" sz="2800" dirty="0">
                <a:latin typeface="Trebuchet MS" panose="020B0603020202020204" pitchFamily="34" charset="0"/>
              </a:rPr>
              <a:t/>
            </a:r>
            <a:br>
              <a:rPr lang="tr-TR" altLang="tr-TR" sz="2800" dirty="0">
                <a:latin typeface="Trebuchet MS" panose="020B0603020202020204" pitchFamily="34" charset="0"/>
              </a:rPr>
            </a:br>
            <a:r>
              <a:rPr lang="tr-TR" altLang="tr-TR" sz="2800" dirty="0">
                <a:latin typeface="Trebuchet MS" panose="020B0603020202020204" pitchFamily="34" charset="0"/>
              </a:rPr>
              <a:t>Adım 1 – Başla</a:t>
            </a:r>
            <a:br>
              <a:rPr lang="tr-TR" altLang="tr-TR" sz="2800" dirty="0">
                <a:latin typeface="Trebuchet MS" panose="020B0603020202020204" pitchFamily="34" charset="0"/>
              </a:rPr>
            </a:br>
            <a:r>
              <a:rPr lang="tr-TR" altLang="tr-TR" sz="2800" dirty="0">
                <a:latin typeface="Trebuchet MS" panose="020B0603020202020204" pitchFamily="34" charset="0"/>
              </a:rPr>
              <a:t>Adım 2 – A’yı oku</a:t>
            </a:r>
            <a:br>
              <a:rPr lang="tr-TR" altLang="tr-TR" sz="2800" dirty="0">
                <a:latin typeface="Trebuchet MS" panose="020B0603020202020204" pitchFamily="34" charset="0"/>
              </a:rPr>
            </a:br>
            <a:r>
              <a:rPr lang="tr-TR" altLang="tr-TR" sz="2800" dirty="0">
                <a:latin typeface="Trebuchet MS" panose="020B0603020202020204" pitchFamily="34" charset="0"/>
              </a:rPr>
              <a:t>Adım 3 – B’yi oku</a:t>
            </a:r>
            <a:br>
              <a:rPr lang="tr-TR" altLang="tr-TR" sz="2800" dirty="0">
                <a:latin typeface="Trebuchet MS" panose="020B0603020202020204" pitchFamily="34" charset="0"/>
              </a:rPr>
            </a:br>
            <a:r>
              <a:rPr lang="tr-TR" altLang="tr-TR" sz="2800" dirty="0">
                <a:latin typeface="Trebuchet MS" panose="020B0603020202020204" pitchFamily="34" charset="0"/>
              </a:rPr>
              <a:t>Adım 4 – C=A*B’yi hesapla</a:t>
            </a:r>
            <a:br>
              <a:rPr lang="tr-TR" altLang="tr-TR" sz="2800" dirty="0">
                <a:latin typeface="Trebuchet MS" panose="020B0603020202020204" pitchFamily="34" charset="0"/>
              </a:rPr>
            </a:br>
            <a:r>
              <a:rPr lang="tr-TR" altLang="tr-TR" sz="2800" dirty="0">
                <a:latin typeface="Trebuchet MS" panose="020B0603020202020204" pitchFamily="34" charset="0"/>
              </a:rPr>
              <a:t>Adım 5 – C’yi yaz</a:t>
            </a:r>
            <a:br>
              <a:rPr lang="tr-TR" altLang="tr-TR" sz="2800" dirty="0">
                <a:latin typeface="Trebuchet MS" panose="020B0603020202020204" pitchFamily="34" charset="0"/>
              </a:rPr>
            </a:br>
            <a:r>
              <a:rPr lang="tr-TR" altLang="tr-TR" sz="2800" dirty="0">
                <a:latin typeface="Trebuchet MS" panose="020B0603020202020204" pitchFamily="34" charset="0"/>
              </a:rPr>
              <a:t>Adım 6 - Dur</a:t>
            </a:r>
            <a:endParaRPr lang="tr-TR" sz="1800" dirty="0">
              <a:latin typeface="Trebuchet MS" panose="020B0603020202020204" pitchFamily="34" charset="0"/>
            </a:endParaRPr>
          </a:p>
        </p:txBody>
      </p:sp>
      <p:sp>
        <p:nvSpPr>
          <p:cNvPr id="6" name="Rectangle 5">
            <a:extLst>
              <a:ext uri="{FF2B5EF4-FFF2-40B4-BE49-F238E27FC236}">
                <a16:creationId xmlns:a16="http://schemas.microsoft.com/office/drawing/2014/main" xmlns="" id="{EA48A35C-F481-41AA-9907-E6687E0C37D8}"/>
              </a:ext>
            </a:extLst>
          </p:cNvPr>
          <p:cNvSpPr/>
          <p:nvPr/>
        </p:nvSpPr>
        <p:spPr>
          <a:xfrm>
            <a:off x="1063752" y="3155169"/>
            <a:ext cx="5826848" cy="3539430"/>
          </a:xfrm>
          <a:prstGeom prst="rect">
            <a:avLst/>
          </a:prstGeom>
        </p:spPr>
        <p:txBody>
          <a:bodyPr wrap="square">
            <a:spAutoFit/>
          </a:bodyPr>
          <a:lstStyle/>
          <a:p>
            <a:r>
              <a:rPr lang="tr-TR" altLang="tr-TR" sz="2800" b="1" dirty="0">
                <a:latin typeface="Trebuchet MS" panose="020B0603020202020204" pitchFamily="34" charset="0"/>
              </a:rPr>
              <a:t>Örnek 1: </a:t>
            </a:r>
            <a:r>
              <a:rPr lang="tr-TR" altLang="tr-TR" sz="2800" dirty="0">
                <a:latin typeface="Trebuchet MS" panose="020B0603020202020204" pitchFamily="34" charset="0"/>
              </a:rPr>
              <a:t>İki sayının çarpımının bulunmasıyla ilgili algoritma aşağıdaki gibidir.</a:t>
            </a:r>
            <a:br>
              <a:rPr lang="tr-TR" altLang="tr-TR" sz="2800" dirty="0">
                <a:latin typeface="Trebuchet MS" panose="020B0603020202020204" pitchFamily="34" charset="0"/>
              </a:rPr>
            </a:br>
            <a:r>
              <a:rPr lang="tr-TR" altLang="tr-TR" sz="2800" b="1" dirty="0">
                <a:latin typeface="Trebuchet MS" panose="020B0603020202020204" pitchFamily="34" charset="0"/>
              </a:rPr>
              <a:t>Değişkenler:</a:t>
            </a:r>
            <a:r>
              <a:rPr lang="tr-TR" altLang="tr-TR" sz="2800" dirty="0">
                <a:latin typeface="Trebuchet MS" panose="020B0603020202020204" pitchFamily="34" charset="0"/>
              </a:rPr>
              <a:t/>
            </a:r>
            <a:br>
              <a:rPr lang="tr-TR" altLang="tr-TR" sz="2800" dirty="0">
                <a:latin typeface="Trebuchet MS" panose="020B0603020202020204" pitchFamily="34" charset="0"/>
              </a:rPr>
            </a:br>
            <a:r>
              <a:rPr lang="tr-TR" altLang="tr-TR" sz="2800" dirty="0">
                <a:latin typeface="Trebuchet MS" panose="020B0603020202020204" pitchFamily="34" charset="0"/>
              </a:rPr>
              <a:t>A: Birinci sayıyı</a:t>
            </a:r>
            <a:br>
              <a:rPr lang="tr-TR" altLang="tr-TR" sz="2800" dirty="0">
                <a:latin typeface="Trebuchet MS" panose="020B0603020202020204" pitchFamily="34" charset="0"/>
              </a:rPr>
            </a:br>
            <a:r>
              <a:rPr lang="tr-TR" altLang="tr-TR" sz="2800" dirty="0">
                <a:latin typeface="Trebuchet MS" panose="020B0603020202020204" pitchFamily="34" charset="0"/>
              </a:rPr>
              <a:t>B: İkinci sayıyı</a:t>
            </a:r>
            <a:br>
              <a:rPr lang="tr-TR" altLang="tr-TR" sz="2800" dirty="0">
                <a:latin typeface="Trebuchet MS" panose="020B0603020202020204" pitchFamily="34" charset="0"/>
              </a:rPr>
            </a:br>
            <a:r>
              <a:rPr lang="tr-TR" altLang="tr-TR" sz="2800" dirty="0">
                <a:latin typeface="Trebuchet MS" panose="020B0603020202020204" pitchFamily="34" charset="0"/>
              </a:rPr>
              <a:t>C: İki sayının çarpımını (A*B) göstersin</a:t>
            </a:r>
            <a:endParaRPr lang="tr-TR" sz="2800" dirty="0">
              <a:latin typeface="Trebuchet MS" panose="020B0603020202020204" pitchFamily="34" charset="0"/>
            </a:endParaRPr>
          </a:p>
        </p:txBody>
      </p:sp>
    </p:spTree>
    <p:extLst>
      <p:ext uri="{BB962C8B-B14F-4D97-AF65-F5344CB8AC3E}">
        <p14:creationId xmlns:p14="http://schemas.microsoft.com/office/powerpoint/2010/main" val="3193554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30127-1756-44BB-9F14-CFDD317583E3}"/>
              </a:ext>
            </a:extLst>
          </p:cNvPr>
          <p:cNvSpPr>
            <a:spLocks noGrp="1"/>
          </p:cNvSpPr>
          <p:nvPr>
            <p:ph type="title"/>
          </p:nvPr>
        </p:nvSpPr>
        <p:spPr/>
        <p:txBody>
          <a:bodyPr/>
          <a:lstStyle/>
          <a:p>
            <a:r>
              <a:rPr lang="tr-TR" dirty="0"/>
              <a:t>Doğrusal akış şeması</a:t>
            </a:r>
          </a:p>
        </p:txBody>
      </p:sp>
      <p:sp>
        <p:nvSpPr>
          <p:cNvPr id="4" name="Oval 3">
            <a:extLst>
              <a:ext uri="{FF2B5EF4-FFF2-40B4-BE49-F238E27FC236}">
                <a16:creationId xmlns:a16="http://schemas.microsoft.com/office/drawing/2014/main" xmlns="" id="{98F00CDA-C9D8-41E7-94B1-FEE0B415172C}"/>
              </a:ext>
            </a:extLst>
          </p:cNvPr>
          <p:cNvSpPr/>
          <p:nvPr/>
        </p:nvSpPr>
        <p:spPr>
          <a:xfrm>
            <a:off x="242117" y="3045350"/>
            <a:ext cx="1450581" cy="1473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BAŞLA</a:t>
            </a:r>
            <a:endParaRPr lang="tr-TR" dirty="0">
              <a:latin typeface="Trebuchet MS" panose="020B0603020202020204" pitchFamily="34" charset="0"/>
            </a:endParaRPr>
          </a:p>
        </p:txBody>
      </p:sp>
      <p:sp>
        <p:nvSpPr>
          <p:cNvPr id="5" name="Oval 4">
            <a:extLst>
              <a:ext uri="{FF2B5EF4-FFF2-40B4-BE49-F238E27FC236}">
                <a16:creationId xmlns:a16="http://schemas.microsoft.com/office/drawing/2014/main" xmlns="" id="{AA2C4068-5DED-4C20-A56B-BAC4F8D7920A}"/>
              </a:ext>
            </a:extLst>
          </p:cNvPr>
          <p:cNvSpPr/>
          <p:nvPr/>
        </p:nvSpPr>
        <p:spPr>
          <a:xfrm>
            <a:off x="10258966" y="3045349"/>
            <a:ext cx="1450581" cy="1364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BİTİR</a:t>
            </a:r>
            <a:endParaRPr lang="tr-TR" dirty="0">
              <a:latin typeface="Trebuchet MS" panose="020B0603020202020204" pitchFamily="34" charset="0"/>
            </a:endParaRPr>
          </a:p>
        </p:txBody>
      </p:sp>
      <p:sp>
        <p:nvSpPr>
          <p:cNvPr id="6" name="Parallelogram 5">
            <a:extLst>
              <a:ext uri="{FF2B5EF4-FFF2-40B4-BE49-F238E27FC236}">
                <a16:creationId xmlns:a16="http://schemas.microsoft.com/office/drawing/2014/main" xmlns="" id="{D371412F-2CFD-4849-BAFB-469C4C57B0AB}"/>
              </a:ext>
            </a:extLst>
          </p:cNvPr>
          <p:cNvSpPr/>
          <p:nvPr/>
        </p:nvSpPr>
        <p:spPr>
          <a:xfrm>
            <a:off x="2080594" y="3184829"/>
            <a:ext cx="1868556" cy="114618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A’YI OKU</a:t>
            </a:r>
          </a:p>
        </p:txBody>
      </p:sp>
      <p:sp>
        <p:nvSpPr>
          <p:cNvPr id="7" name="Parallelogram 6">
            <a:extLst>
              <a:ext uri="{FF2B5EF4-FFF2-40B4-BE49-F238E27FC236}">
                <a16:creationId xmlns:a16="http://schemas.microsoft.com/office/drawing/2014/main" xmlns="" id="{CCC17E7B-78F5-4CDF-89EA-0D285D09C775}"/>
              </a:ext>
            </a:extLst>
          </p:cNvPr>
          <p:cNvSpPr/>
          <p:nvPr/>
        </p:nvSpPr>
        <p:spPr>
          <a:xfrm>
            <a:off x="4167278" y="3183568"/>
            <a:ext cx="1868556" cy="114618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B’Yİ OKU</a:t>
            </a:r>
          </a:p>
        </p:txBody>
      </p:sp>
      <p:sp>
        <p:nvSpPr>
          <p:cNvPr id="8" name="Rectangle 7">
            <a:extLst>
              <a:ext uri="{FF2B5EF4-FFF2-40B4-BE49-F238E27FC236}">
                <a16:creationId xmlns:a16="http://schemas.microsoft.com/office/drawing/2014/main" xmlns="" id="{6AC2AB8A-73FC-495A-A0C3-A1524C4B6E69}"/>
              </a:ext>
            </a:extLst>
          </p:cNvPr>
          <p:cNvSpPr/>
          <p:nvPr/>
        </p:nvSpPr>
        <p:spPr>
          <a:xfrm>
            <a:off x="6344209" y="3209079"/>
            <a:ext cx="1510745" cy="11461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C=A+B</a:t>
            </a:r>
          </a:p>
        </p:txBody>
      </p:sp>
      <p:sp>
        <p:nvSpPr>
          <p:cNvPr id="9" name="Rectangle 8">
            <a:extLst>
              <a:ext uri="{FF2B5EF4-FFF2-40B4-BE49-F238E27FC236}">
                <a16:creationId xmlns:a16="http://schemas.microsoft.com/office/drawing/2014/main" xmlns="" id="{6C688A06-8AEA-458B-83B2-420C23DBAF37}"/>
              </a:ext>
            </a:extLst>
          </p:cNvPr>
          <p:cNvSpPr/>
          <p:nvPr/>
        </p:nvSpPr>
        <p:spPr>
          <a:xfrm>
            <a:off x="8292286" y="3183568"/>
            <a:ext cx="1510745" cy="11461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400" dirty="0">
                <a:latin typeface="Trebuchet MS" panose="020B0603020202020204" pitchFamily="34" charset="0"/>
              </a:rPr>
              <a:t>C’Yİ YAZ</a:t>
            </a:r>
          </a:p>
        </p:txBody>
      </p:sp>
      <p:cxnSp>
        <p:nvCxnSpPr>
          <p:cNvPr id="11" name="Straight Arrow Connector 10">
            <a:extLst>
              <a:ext uri="{FF2B5EF4-FFF2-40B4-BE49-F238E27FC236}">
                <a16:creationId xmlns:a16="http://schemas.microsoft.com/office/drawing/2014/main" xmlns="" id="{359C081D-1733-442E-BB51-4ACEE30FD8CC}"/>
              </a:ext>
            </a:extLst>
          </p:cNvPr>
          <p:cNvCxnSpPr>
            <a:cxnSpLocks/>
            <a:stCxn id="4" idx="6"/>
          </p:cNvCxnSpPr>
          <p:nvPr/>
        </p:nvCxnSpPr>
        <p:spPr>
          <a:xfrm flipV="1">
            <a:off x="1692698" y="3782170"/>
            <a:ext cx="3878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xmlns="" id="{2AB705FA-ED86-4015-BC1B-4814F95A079E}"/>
              </a:ext>
            </a:extLst>
          </p:cNvPr>
          <p:cNvCxnSpPr>
            <a:cxnSpLocks/>
          </p:cNvCxnSpPr>
          <p:nvPr/>
        </p:nvCxnSpPr>
        <p:spPr>
          <a:xfrm flipV="1">
            <a:off x="3858903" y="3782170"/>
            <a:ext cx="3878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xmlns="" id="{015A7269-E9BC-4A37-A412-EDA4417C9E19}"/>
              </a:ext>
            </a:extLst>
          </p:cNvPr>
          <p:cNvCxnSpPr>
            <a:cxnSpLocks/>
          </p:cNvCxnSpPr>
          <p:nvPr/>
        </p:nvCxnSpPr>
        <p:spPr>
          <a:xfrm flipV="1">
            <a:off x="5944850" y="3756658"/>
            <a:ext cx="3878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xmlns="" id="{D865EDE2-2ECE-416F-BCB9-6345D2AA5E44}"/>
              </a:ext>
            </a:extLst>
          </p:cNvPr>
          <p:cNvCxnSpPr>
            <a:cxnSpLocks/>
          </p:cNvCxnSpPr>
          <p:nvPr/>
        </p:nvCxnSpPr>
        <p:spPr>
          <a:xfrm flipV="1">
            <a:off x="7919431" y="3756657"/>
            <a:ext cx="3878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FCF3234E-B254-45BD-A5D2-C79C73355A1F}"/>
              </a:ext>
            </a:extLst>
          </p:cNvPr>
          <p:cNvCxnSpPr>
            <a:cxnSpLocks/>
          </p:cNvCxnSpPr>
          <p:nvPr/>
        </p:nvCxnSpPr>
        <p:spPr>
          <a:xfrm flipV="1">
            <a:off x="9791565" y="3727504"/>
            <a:ext cx="3878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91505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1000"/>
                                        <p:tgtEl>
                                          <p:spTgt spid="5"/>
                                        </p:tgtEl>
                                      </p:cBhvr>
                                    </p:animEffect>
                                    <p:anim calcmode="lin" valueType="num">
                                      <p:cBhvr>
                                        <p:cTn id="68" dur="1000" fill="hold"/>
                                        <p:tgtEl>
                                          <p:spTgt spid="5"/>
                                        </p:tgtEl>
                                        <p:attrNameLst>
                                          <p:attrName>ppt_x</p:attrName>
                                        </p:attrNameLst>
                                      </p:cBhvr>
                                      <p:tavLst>
                                        <p:tav tm="0">
                                          <p:val>
                                            <p:strVal val="#ppt_x"/>
                                          </p:val>
                                        </p:tav>
                                        <p:tav tm="100000">
                                          <p:val>
                                            <p:strVal val="#ppt_x"/>
                                          </p:val>
                                        </p:tav>
                                      </p:tavLst>
                                    </p:anim>
                                    <p:anim calcmode="lin" valueType="num">
                                      <p:cBhvr>
                                        <p:cTn id="6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9847" y="484632"/>
            <a:ext cx="11300431" cy="1609344"/>
          </a:xfrm>
        </p:spPr>
        <p:txBody>
          <a:bodyPr/>
          <a:lstStyle/>
          <a:p>
            <a:r>
              <a:rPr lang="tr-TR" dirty="0"/>
              <a:t>Algoritmada kullanılan bazı tanımlar</a:t>
            </a:r>
          </a:p>
        </p:txBody>
      </p:sp>
      <p:sp>
        <p:nvSpPr>
          <p:cNvPr id="3" name="İçerik Yer Tutucusu 2"/>
          <p:cNvSpPr>
            <a:spLocks noGrp="1"/>
          </p:cNvSpPr>
          <p:nvPr>
            <p:ph idx="1"/>
          </p:nvPr>
        </p:nvSpPr>
        <p:spPr>
          <a:xfrm>
            <a:off x="1069847" y="1918448"/>
            <a:ext cx="10748341" cy="4643718"/>
          </a:xfrm>
        </p:spPr>
        <p:txBody>
          <a:bodyPr>
            <a:normAutofit/>
          </a:bodyPr>
          <a:lstStyle/>
          <a:p>
            <a:r>
              <a:rPr lang="tr-TR" sz="2800" b="1" dirty="0"/>
              <a:t>DEĞİŞKEN:</a:t>
            </a:r>
          </a:p>
          <a:p>
            <a:pPr algn="just"/>
            <a:r>
              <a:rPr lang="tr-TR" sz="3200" dirty="0"/>
              <a:t>Bir programın her çalıştırılmasında farklı değerler alabilen bellek alanlarının programda temsil edilmesi değişkenlerle mümkündür.</a:t>
            </a:r>
          </a:p>
          <a:p>
            <a:pPr algn="just"/>
            <a:r>
              <a:rPr lang="tr-TR" sz="3200" dirty="0"/>
              <a:t>Değişkenler, doğrudan dışarıdan alınan bir sayısal ,</a:t>
            </a:r>
            <a:r>
              <a:rPr lang="tr-TR" sz="3200" dirty="0" err="1"/>
              <a:t>metinsel</a:t>
            </a:r>
            <a:r>
              <a:rPr lang="tr-TR" sz="3200" dirty="0"/>
              <a:t> ya da farklı veri tiplerinde olabilir. Bu farklı veri tiplerini c# ile kod yazarken tekrar değineceğiz.</a:t>
            </a:r>
          </a:p>
          <a:p>
            <a:pPr algn="just"/>
            <a:r>
              <a:rPr lang="tr-TR" sz="3200" dirty="0"/>
              <a:t>Bilgisayarların bellek bölgelerindeki verilere «değer» denir.</a:t>
            </a:r>
            <a:endParaRPr lang="tr-TR" dirty="0"/>
          </a:p>
        </p:txBody>
      </p:sp>
    </p:spTree>
    <p:extLst>
      <p:ext uri="{BB962C8B-B14F-4D97-AF65-F5344CB8AC3E}">
        <p14:creationId xmlns:p14="http://schemas.microsoft.com/office/powerpoint/2010/main" val="2148437487"/>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51550"/>
            <a:ext cx="11570387" cy="1609344"/>
          </a:xfrm>
        </p:spPr>
        <p:txBody>
          <a:bodyPr/>
          <a:lstStyle/>
          <a:p>
            <a:r>
              <a:rPr lang="tr-TR" dirty="0"/>
              <a:t>Algoritmada kullanılan bazı tanımlar</a:t>
            </a:r>
          </a:p>
        </p:txBody>
      </p:sp>
      <p:sp>
        <p:nvSpPr>
          <p:cNvPr id="3" name="İçerik Yer Tutucusu 2"/>
          <p:cNvSpPr>
            <a:spLocks noGrp="1"/>
          </p:cNvSpPr>
          <p:nvPr>
            <p:ph idx="1"/>
          </p:nvPr>
        </p:nvSpPr>
        <p:spPr>
          <a:xfrm>
            <a:off x="838200" y="1496291"/>
            <a:ext cx="10385612" cy="5110160"/>
          </a:xfrm>
        </p:spPr>
        <p:txBody>
          <a:bodyPr>
            <a:normAutofit fontScale="92500" lnSpcReduction="10000"/>
          </a:bodyPr>
          <a:lstStyle/>
          <a:p>
            <a:r>
              <a:rPr lang="tr-TR" sz="2600" b="1" dirty="0"/>
              <a:t>AKTARMA (=) ile kullanılır</a:t>
            </a:r>
            <a:br>
              <a:rPr lang="tr-TR" sz="2600" b="1" dirty="0"/>
            </a:br>
            <a:endParaRPr lang="tr-TR" sz="2600" b="1" dirty="0"/>
          </a:p>
          <a:p>
            <a:r>
              <a:rPr lang="tr-TR" sz="2600" b="1" dirty="0" err="1"/>
              <a:t>sayi</a:t>
            </a:r>
            <a:r>
              <a:rPr lang="tr-TR" sz="2600" b="1" dirty="0"/>
              <a:t> = 10 olsun.</a:t>
            </a:r>
          </a:p>
          <a:p>
            <a:r>
              <a:rPr lang="tr-TR" sz="2600" dirty="0"/>
              <a:t>Burada sol tarafta değişken ,sağ tarafta ise değer vardır.</a:t>
            </a:r>
          </a:p>
          <a:p>
            <a:r>
              <a:rPr lang="tr-TR" sz="2600" dirty="0" err="1"/>
              <a:t>sayi</a:t>
            </a:r>
            <a:r>
              <a:rPr lang="tr-TR" sz="2600" dirty="0"/>
              <a:t> isimli değişkenin değerinin 10 olduğunu söylüyoruz.</a:t>
            </a:r>
          </a:p>
          <a:p>
            <a:endParaRPr lang="tr-TR" sz="2600" dirty="0"/>
          </a:p>
          <a:p>
            <a:r>
              <a:rPr lang="tr-TR" sz="2600" dirty="0"/>
              <a:t>Birde </a:t>
            </a:r>
            <a:r>
              <a:rPr lang="tr-TR" sz="2600" b="1" dirty="0"/>
              <a:t>Ad = «Ali» </a:t>
            </a:r>
            <a:r>
              <a:rPr lang="tr-TR" sz="2600" dirty="0"/>
              <a:t>olsun</a:t>
            </a:r>
          </a:p>
          <a:p>
            <a:pPr marL="0" indent="0">
              <a:buNone/>
            </a:pPr>
            <a:endParaRPr lang="tr-TR" sz="2600" dirty="0"/>
          </a:p>
          <a:p>
            <a:pPr marL="0" indent="0">
              <a:buNone/>
            </a:pPr>
            <a:r>
              <a:rPr lang="tr-TR" sz="2600" b="1" dirty="0"/>
              <a:t>NOT!: </a:t>
            </a:r>
            <a:r>
              <a:rPr lang="tr-TR" sz="2600" dirty="0"/>
              <a:t>Değer aktarım(atama) işlemleri her zaman sağdan sola doğrudur.</a:t>
            </a:r>
          </a:p>
          <a:p>
            <a:pPr marL="0" indent="0">
              <a:buNone/>
            </a:pPr>
            <a:r>
              <a:rPr lang="tr-TR" sz="2600" dirty="0"/>
              <a:t>10 = </a:t>
            </a:r>
            <a:r>
              <a:rPr lang="tr-TR" sz="2600" dirty="0" err="1"/>
              <a:t>sayi</a:t>
            </a:r>
            <a:r>
              <a:rPr lang="tr-TR" sz="2600" dirty="0"/>
              <a:t> diğer bir tanımlama asla olamaz!</a:t>
            </a:r>
          </a:p>
          <a:p>
            <a:pPr marL="0" indent="0">
              <a:buNone/>
            </a:pPr>
            <a:r>
              <a:rPr lang="tr-TR" sz="2600" b="1" dirty="0"/>
              <a:t>Yani matematikte olan yer değiştirme özelliği C# ve algoritma da yoktur!</a:t>
            </a:r>
          </a:p>
          <a:p>
            <a:endParaRPr lang="tr-TR" dirty="0"/>
          </a:p>
          <a:p>
            <a:pPr marL="0" indent="0">
              <a:buNone/>
            </a:pPr>
            <a:endParaRPr lang="tr-TR" dirty="0"/>
          </a:p>
        </p:txBody>
      </p:sp>
    </p:spTree>
    <p:extLst>
      <p:ext uri="{BB962C8B-B14F-4D97-AF65-F5344CB8AC3E}">
        <p14:creationId xmlns:p14="http://schemas.microsoft.com/office/powerpoint/2010/main" val="926111577"/>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0100" y="444500"/>
            <a:ext cx="10553700" cy="830118"/>
          </a:xfrm>
        </p:spPr>
        <p:txBody>
          <a:bodyPr/>
          <a:lstStyle/>
          <a:p>
            <a:r>
              <a:rPr lang="tr-TR" dirty="0"/>
              <a:t>Algoritmada kullanılan operatörler</a:t>
            </a:r>
          </a:p>
        </p:txBody>
      </p:sp>
      <p:sp>
        <p:nvSpPr>
          <p:cNvPr id="3" name="İçerik Yer Tutucusu 2"/>
          <p:cNvSpPr>
            <a:spLocks noGrp="1"/>
          </p:cNvSpPr>
          <p:nvPr>
            <p:ph idx="1"/>
          </p:nvPr>
        </p:nvSpPr>
        <p:spPr>
          <a:xfrm>
            <a:off x="877738" y="1361280"/>
            <a:ext cx="11213816" cy="5220783"/>
          </a:xfrm>
        </p:spPr>
        <p:txBody>
          <a:bodyPr>
            <a:normAutofit fontScale="77500" lnSpcReduction="20000"/>
          </a:bodyPr>
          <a:lstStyle/>
          <a:p>
            <a:pPr marL="0" indent="0">
              <a:buNone/>
            </a:pPr>
            <a:r>
              <a:rPr lang="tr-TR" sz="2800" b="1" dirty="0"/>
              <a:t>Matematiksel operatörler</a:t>
            </a:r>
          </a:p>
          <a:p>
            <a:pPr marL="0" indent="0">
              <a:buNone/>
            </a:pPr>
            <a:endParaRPr lang="tr-TR" sz="1100" dirty="0"/>
          </a:p>
          <a:p>
            <a:pPr marL="0" indent="0">
              <a:buNone/>
            </a:pPr>
            <a:r>
              <a:rPr lang="tr-TR" sz="2800" dirty="0"/>
              <a:t>1) </a:t>
            </a:r>
            <a:r>
              <a:rPr lang="tr-TR" sz="2800" b="1" dirty="0"/>
              <a:t>Toplama</a:t>
            </a:r>
            <a:r>
              <a:rPr lang="tr-TR" sz="2800" dirty="0"/>
              <a:t> : Toplama işlemini gerçekleştirir.   </a:t>
            </a:r>
          </a:p>
          <a:p>
            <a:pPr marL="0" indent="0">
              <a:buNone/>
            </a:pPr>
            <a:r>
              <a:rPr lang="tr-TR" sz="2800" dirty="0"/>
              <a:t>(Toplam = 5+8 )</a:t>
            </a:r>
          </a:p>
          <a:p>
            <a:pPr marL="0" indent="0">
              <a:buNone/>
            </a:pPr>
            <a:endParaRPr lang="tr-TR" sz="2600" dirty="0"/>
          </a:p>
          <a:p>
            <a:pPr marL="0" indent="0">
              <a:buNone/>
            </a:pPr>
            <a:r>
              <a:rPr lang="tr-TR" sz="2800" dirty="0"/>
              <a:t>2) </a:t>
            </a:r>
            <a:r>
              <a:rPr lang="tr-TR" sz="2800" b="1" dirty="0"/>
              <a:t>Çıkarma</a:t>
            </a:r>
            <a:r>
              <a:rPr lang="tr-TR" sz="2800" dirty="0"/>
              <a:t>: Çıkarma işleminin gerçekleştirir.  </a:t>
            </a:r>
          </a:p>
          <a:p>
            <a:pPr marL="0" indent="0">
              <a:buNone/>
            </a:pPr>
            <a:r>
              <a:rPr lang="tr-TR" sz="2800" dirty="0"/>
              <a:t>(Fark = 6-3)</a:t>
            </a:r>
          </a:p>
          <a:p>
            <a:pPr marL="0" indent="0">
              <a:buNone/>
            </a:pPr>
            <a:endParaRPr lang="tr-TR" sz="2800" dirty="0"/>
          </a:p>
          <a:p>
            <a:pPr marL="0" indent="0">
              <a:buNone/>
            </a:pPr>
            <a:r>
              <a:rPr lang="tr-TR" sz="2800" dirty="0"/>
              <a:t>3)</a:t>
            </a:r>
            <a:r>
              <a:rPr lang="tr-TR" sz="2800" b="1" dirty="0"/>
              <a:t>Çarpm</a:t>
            </a:r>
            <a:r>
              <a:rPr lang="tr-TR" sz="2800" dirty="0"/>
              <a:t>a : Çarpma işlemini gerçekleştirir. * ile gösterilir </a:t>
            </a:r>
          </a:p>
          <a:p>
            <a:pPr marL="0" indent="0">
              <a:buNone/>
            </a:pPr>
            <a:r>
              <a:rPr lang="tr-TR" sz="2800" dirty="0"/>
              <a:t>(Çarpım = 5 * 8 )</a:t>
            </a:r>
          </a:p>
          <a:p>
            <a:pPr marL="0" indent="0">
              <a:buNone/>
            </a:pPr>
            <a:endParaRPr lang="tr-TR" sz="2800" dirty="0"/>
          </a:p>
          <a:p>
            <a:pPr marL="0" indent="0">
              <a:buNone/>
            </a:pPr>
            <a:r>
              <a:rPr lang="tr-TR" sz="2800" dirty="0"/>
              <a:t>4) </a:t>
            </a:r>
            <a:r>
              <a:rPr lang="tr-TR" sz="2800" b="1" dirty="0"/>
              <a:t>Bölme</a:t>
            </a:r>
            <a:r>
              <a:rPr lang="tr-TR" sz="2800" dirty="0"/>
              <a:t>: Bölme işlemini gerçekleştirir. / ile gösterilir.</a:t>
            </a:r>
          </a:p>
          <a:p>
            <a:pPr marL="0" indent="0">
              <a:buNone/>
            </a:pPr>
            <a:r>
              <a:rPr lang="tr-TR" sz="3100" dirty="0"/>
              <a:t>(Bölüm = 6 / 3)</a:t>
            </a:r>
          </a:p>
        </p:txBody>
      </p:sp>
    </p:spTree>
    <p:extLst>
      <p:ext uri="{BB962C8B-B14F-4D97-AF65-F5344CB8AC3E}">
        <p14:creationId xmlns:p14="http://schemas.microsoft.com/office/powerpoint/2010/main" val="57214294"/>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74073" y="365125"/>
            <a:ext cx="10979727" cy="909493"/>
          </a:xfrm>
        </p:spPr>
        <p:txBody>
          <a:bodyPr/>
          <a:lstStyle/>
          <a:p>
            <a:r>
              <a:rPr lang="tr-TR" dirty="0"/>
              <a:t>Algoritmada kullanılan operatörler</a:t>
            </a:r>
          </a:p>
        </p:txBody>
      </p:sp>
      <p:sp>
        <p:nvSpPr>
          <p:cNvPr id="3" name="İçerik Yer Tutucusu 2"/>
          <p:cNvSpPr>
            <a:spLocks noGrp="1"/>
          </p:cNvSpPr>
          <p:nvPr>
            <p:ph idx="1"/>
          </p:nvPr>
        </p:nvSpPr>
        <p:spPr>
          <a:xfrm>
            <a:off x="534838" y="1373980"/>
            <a:ext cx="11213816" cy="5220783"/>
          </a:xfrm>
        </p:spPr>
        <p:txBody>
          <a:bodyPr>
            <a:normAutofit/>
          </a:bodyPr>
          <a:lstStyle/>
          <a:p>
            <a:pPr marL="0" indent="0">
              <a:buNone/>
            </a:pPr>
            <a:r>
              <a:rPr lang="tr-TR" sz="2800" b="1" dirty="0"/>
              <a:t>Matematiksel operatörler</a:t>
            </a:r>
          </a:p>
          <a:p>
            <a:pPr marL="0" indent="0">
              <a:buNone/>
            </a:pPr>
            <a:endParaRPr lang="tr-TR" sz="1100" dirty="0"/>
          </a:p>
          <a:p>
            <a:pPr marL="0" indent="0">
              <a:buNone/>
            </a:pPr>
            <a:r>
              <a:rPr lang="tr-TR" sz="2800" dirty="0"/>
              <a:t>1) </a:t>
            </a:r>
            <a:r>
              <a:rPr lang="tr-TR" sz="2800" b="1" dirty="0"/>
              <a:t>Mod</a:t>
            </a:r>
            <a:r>
              <a:rPr lang="tr-TR" sz="2800" dirty="0"/>
              <a:t> : Mod alma işlemini gerçekleştirir. Bölünen sayının kalanını verir. % ile gösterilir</a:t>
            </a:r>
          </a:p>
          <a:p>
            <a:pPr marL="0" indent="0">
              <a:buNone/>
            </a:pPr>
            <a:r>
              <a:rPr lang="tr-TR" sz="2800" dirty="0"/>
              <a:t>(Mod = 5%2 )</a:t>
            </a:r>
          </a:p>
          <a:p>
            <a:pPr marL="0" indent="0">
              <a:buNone/>
            </a:pPr>
            <a:endParaRPr lang="tr-TR" sz="2600" dirty="0"/>
          </a:p>
          <a:p>
            <a:pPr marL="0" indent="0">
              <a:buNone/>
            </a:pPr>
            <a:r>
              <a:rPr lang="tr-TR" sz="2800" dirty="0"/>
              <a:t>2) </a:t>
            </a:r>
            <a:r>
              <a:rPr lang="tr-TR" sz="2800" b="1" dirty="0"/>
              <a:t>Üs Alma</a:t>
            </a:r>
            <a:r>
              <a:rPr lang="tr-TR" sz="2800" dirty="0"/>
              <a:t>: Matematikte üs alma işlemini yapar. ^ ile gösterilir.</a:t>
            </a:r>
          </a:p>
          <a:p>
            <a:pPr marL="0" indent="0">
              <a:buNone/>
            </a:pPr>
            <a:r>
              <a:rPr lang="tr-TR" sz="2800" dirty="0"/>
              <a:t> (Üs = 5^3)</a:t>
            </a:r>
          </a:p>
          <a:p>
            <a:pPr marL="0" indent="0">
              <a:buNone/>
            </a:pPr>
            <a:endParaRPr lang="tr-TR" sz="2800" dirty="0"/>
          </a:p>
        </p:txBody>
      </p:sp>
    </p:spTree>
    <p:extLst>
      <p:ext uri="{BB962C8B-B14F-4D97-AF65-F5344CB8AC3E}">
        <p14:creationId xmlns:p14="http://schemas.microsoft.com/office/powerpoint/2010/main" val="4172504654"/>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Algoritmada kullanılan bazı tanımlar</a:t>
            </a:r>
          </a:p>
        </p:txBody>
      </p:sp>
      <p:sp>
        <p:nvSpPr>
          <p:cNvPr id="3" name="İçerik Yer Tutucusu 2"/>
          <p:cNvSpPr>
            <a:spLocks noGrp="1"/>
          </p:cNvSpPr>
          <p:nvPr>
            <p:ph idx="1"/>
          </p:nvPr>
        </p:nvSpPr>
        <p:spPr>
          <a:xfrm>
            <a:off x="838200" y="1825625"/>
            <a:ext cx="10882744" cy="4351338"/>
          </a:xfrm>
        </p:spPr>
        <p:txBody>
          <a:bodyPr>
            <a:normAutofit/>
          </a:bodyPr>
          <a:lstStyle/>
          <a:p>
            <a:pPr marL="0" indent="0">
              <a:buNone/>
            </a:pPr>
            <a:r>
              <a:rPr lang="tr-TR" sz="2800" b="1" dirty="0"/>
              <a:t>NOT!</a:t>
            </a:r>
            <a:r>
              <a:rPr lang="tr-TR" sz="2800" dirty="0"/>
              <a:t>: Matematiksel işlemlerde işlem öncelikleri oldukça önem arz etmektedir.</a:t>
            </a:r>
          </a:p>
          <a:p>
            <a:pPr marL="0" indent="0">
              <a:buNone/>
            </a:pPr>
            <a:r>
              <a:rPr lang="tr-TR" sz="2800" dirty="0"/>
              <a:t>Aritmetik işlem önceliği şöyle olmalıdır</a:t>
            </a:r>
          </a:p>
          <a:p>
            <a:pPr marL="514350" indent="-514350">
              <a:buFont typeface="+mj-lt"/>
              <a:buAutoNum type="arabicPeriod"/>
            </a:pPr>
            <a:r>
              <a:rPr lang="tr-TR" sz="2800" dirty="0"/>
              <a:t>Parantez içleri</a:t>
            </a:r>
          </a:p>
          <a:p>
            <a:pPr marL="514350" indent="-514350">
              <a:buFont typeface="+mj-lt"/>
              <a:buAutoNum type="arabicPeriod"/>
            </a:pPr>
            <a:r>
              <a:rPr lang="tr-TR" sz="2800" dirty="0"/>
              <a:t>Üs alma</a:t>
            </a:r>
          </a:p>
          <a:p>
            <a:pPr marL="514350" indent="-514350">
              <a:buFont typeface="+mj-lt"/>
              <a:buAutoNum type="arabicPeriod"/>
            </a:pPr>
            <a:r>
              <a:rPr lang="tr-TR" sz="2800" dirty="0"/>
              <a:t>Çarpma, Bölme</a:t>
            </a:r>
          </a:p>
          <a:p>
            <a:pPr marL="514350" indent="-514350">
              <a:buFont typeface="+mj-lt"/>
              <a:buAutoNum type="arabicPeriod"/>
            </a:pPr>
            <a:r>
              <a:rPr lang="tr-TR" sz="2800" dirty="0" err="1"/>
              <a:t>Mod</a:t>
            </a:r>
            <a:r>
              <a:rPr lang="tr-TR" sz="2800" dirty="0"/>
              <a:t> alma</a:t>
            </a:r>
          </a:p>
          <a:p>
            <a:pPr marL="514350" indent="-514350">
              <a:buFont typeface="+mj-lt"/>
              <a:buAutoNum type="arabicPeriod"/>
            </a:pPr>
            <a:r>
              <a:rPr lang="tr-TR" sz="2800" dirty="0"/>
              <a:t>Toplama , çıkarma. Sıralamasına uygun biçimde ilerlenmelidir.</a:t>
            </a:r>
          </a:p>
        </p:txBody>
      </p:sp>
    </p:spTree>
    <p:extLst>
      <p:ext uri="{BB962C8B-B14F-4D97-AF65-F5344CB8AC3E}">
        <p14:creationId xmlns:p14="http://schemas.microsoft.com/office/powerpoint/2010/main" val="1292937725"/>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Matematiksel işlemler ile ilgili uygulamalar</a:t>
            </a:r>
          </a:p>
        </p:txBody>
      </p:sp>
      <p:sp>
        <p:nvSpPr>
          <p:cNvPr id="3" name="İçerik Yer Tutucusu 2"/>
          <p:cNvSpPr>
            <a:spLocks noGrp="1"/>
          </p:cNvSpPr>
          <p:nvPr>
            <p:ph idx="1"/>
          </p:nvPr>
        </p:nvSpPr>
        <p:spPr>
          <a:xfrm>
            <a:off x="1024128" y="2222440"/>
            <a:ext cx="10882744" cy="4351338"/>
          </a:xfrm>
        </p:spPr>
        <p:txBody>
          <a:bodyPr>
            <a:normAutofit lnSpcReduction="10000"/>
          </a:bodyPr>
          <a:lstStyle/>
          <a:p>
            <a:pPr marL="514350" indent="-514350">
              <a:buAutoNum type="arabicParenR"/>
            </a:pPr>
            <a:r>
              <a:rPr lang="tr-TR" sz="2800" dirty="0"/>
              <a:t>Dışarıdan alınan 2 sayının farkını bulan algoritmayı yazınız</a:t>
            </a:r>
          </a:p>
          <a:p>
            <a:pPr marL="514350" indent="-514350">
              <a:buAutoNum type="arabicParenR"/>
            </a:pPr>
            <a:endParaRPr lang="tr-TR" sz="2800" dirty="0"/>
          </a:p>
          <a:p>
            <a:pPr marL="0" indent="0">
              <a:buNone/>
            </a:pPr>
            <a:r>
              <a:rPr lang="tr-TR" sz="2800" dirty="0"/>
              <a:t>	1)Başla</a:t>
            </a:r>
          </a:p>
          <a:p>
            <a:pPr marL="0" indent="0">
              <a:buNone/>
            </a:pPr>
            <a:r>
              <a:rPr lang="tr-TR" sz="2800" dirty="0"/>
              <a:t>	2)Birinci sayıyı gir (a)</a:t>
            </a:r>
          </a:p>
          <a:p>
            <a:pPr marL="0" indent="0">
              <a:buNone/>
            </a:pPr>
            <a:r>
              <a:rPr lang="tr-TR" sz="2800" dirty="0"/>
              <a:t>	3)İkinci sayıyı gir (b)</a:t>
            </a:r>
          </a:p>
          <a:p>
            <a:pPr marL="0" indent="0">
              <a:buNone/>
            </a:pPr>
            <a:r>
              <a:rPr lang="tr-TR" sz="2800" dirty="0"/>
              <a:t>	4)İki sayının farkını al (Fark = a-b)</a:t>
            </a:r>
          </a:p>
          <a:p>
            <a:pPr marL="0" indent="0">
              <a:buNone/>
            </a:pPr>
            <a:r>
              <a:rPr lang="tr-TR" sz="2800" dirty="0"/>
              <a:t>	5)Yazdır(Fark)</a:t>
            </a:r>
          </a:p>
          <a:p>
            <a:pPr marL="0" indent="0">
              <a:buNone/>
            </a:pPr>
            <a:r>
              <a:rPr lang="tr-TR" sz="2800" dirty="0"/>
              <a:t>	6)Bitir</a:t>
            </a:r>
          </a:p>
        </p:txBody>
      </p:sp>
    </p:spTree>
    <p:extLst>
      <p:ext uri="{BB962C8B-B14F-4D97-AF65-F5344CB8AC3E}">
        <p14:creationId xmlns:p14="http://schemas.microsoft.com/office/powerpoint/2010/main" val="1394882440"/>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Matematiksel işlemler ile ilgili uygulamalar</a:t>
            </a:r>
          </a:p>
        </p:txBody>
      </p:sp>
      <p:sp>
        <p:nvSpPr>
          <p:cNvPr id="3" name="İçerik Yer Tutucusu 2"/>
          <p:cNvSpPr>
            <a:spLocks noGrp="1"/>
          </p:cNvSpPr>
          <p:nvPr>
            <p:ph idx="1"/>
          </p:nvPr>
        </p:nvSpPr>
        <p:spPr>
          <a:xfrm>
            <a:off x="1024128" y="2377715"/>
            <a:ext cx="10882744" cy="4351338"/>
          </a:xfrm>
        </p:spPr>
        <p:txBody>
          <a:bodyPr>
            <a:normAutofit/>
          </a:bodyPr>
          <a:lstStyle/>
          <a:p>
            <a:pPr marL="514350" indent="-514350">
              <a:buAutoNum type="arabicParenR"/>
            </a:pPr>
            <a:r>
              <a:rPr lang="tr-TR" sz="2800" dirty="0"/>
              <a:t>Dışarıdan alınan sayının belirtilen sayı kadar üssünü alan programı yazınız</a:t>
            </a:r>
          </a:p>
          <a:p>
            <a:pPr marL="0" indent="0">
              <a:buNone/>
            </a:pPr>
            <a:r>
              <a:rPr lang="tr-TR" sz="2800" dirty="0"/>
              <a:t>	1)Başla</a:t>
            </a:r>
          </a:p>
          <a:p>
            <a:pPr marL="0" indent="0">
              <a:buNone/>
            </a:pPr>
            <a:r>
              <a:rPr lang="tr-TR" sz="2800" dirty="0"/>
              <a:t>	2)Sayıyı oku (x)</a:t>
            </a:r>
          </a:p>
          <a:p>
            <a:pPr marL="0" indent="0">
              <a:buNone/>
            </a:pPr>
            <a:r>
              <a:rPr lang="tr-TR" sz="2800" dirty="0"/>
              <a:t>         3)Üs Oku(y)</a:t>
            </a:r>
          </a:p>
          <a:p>
            <a:pPr marL="0" indent="0">
              <a:buNone/>
            </a:pPr>
            <a:r>
              <a:rPr lang="tr-TR" sz="2800" dirty="0"/>
              <a:t>	3)Us = x^y</a:t>
            </a:r>
          </a:p>
          <a:p>
            <a:pPr marL="0" indent="0">
              <a:buNone/>
            </a:pPr>
            <a:r>
              <a:rPr lang="tr-TR" sz="2800" dirty="0"/>
              <a:t>	4)Yaz , Us	</a:t>
            </a:r>
          </a:p>
          <a:p>
            <a:pPr marL="0" indent="0">
              <a:buNone/>
            </a:pPr>
            <a:r>
              <a:rPr lang="tr-TR" sz="2800" dirty="0"/>
              <a:t>	5)Bitir</a:t>
            </a:r>
          </a:p>
        </p:txBody>
      </p:sp>
    </p:spTree>
    <p:extLst>
      <p:ext uri="{BB962C8B-B14F-4D97-AF65-F5344CB8AC3E}">
        <p14:creationId xmlns:p14="http://schemas.microsoft.com/office/powerpoint/2010/main" val="2687031496"/>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Matematiksel işlemler ile ilgili uygulamalar</a:t>
            </a:r>
          </a:p>
        </p:txBody>
      </p:sp>
      <p:sp>
        <p:nvSpPr>
          <p:cNvPr id="3" name="İçerik Yer Tutucusu 2"/>
          <p:cNvSpPr>
            <a:spLocks noGrp="1"/>
          </p:cNvSpPr>
          <p:nvPr>
            <p:ph idx="1"/>
          </p:nvPr>
        </p:nvSpPr>
        <p:spPr>
          <a:xfrm>
            <a:off x="1024128" y="2256946"/>
            <a:ext cx="10882744" cy="4351338"/>
          </a:xfrm>
        </p:spPr>
        <p:txBody>
          <a:bodyPr>
            <a:normAutofit lnSpcReduction="10000"/>
          </a:bodyPr>
          <a:lstStyle/>
          <a:p>
            <a:pPr marL="514350" indent="-514350">
              <a:buAutoNum type="arabicParenR"/>
            </a:pPr>
            <a:r>
              <a:rPr lang="tr-TR" sz="2800" dirty="0"/>
              <a:t>Komşu iki kenarı verilen bir dik üçgenin alanını hesaplayan algoritmayı yazınız</a:t>
            </a:r>
          </a:p>
          <a:p>
            <a:pPr marL="514350" indent="-514350">
              <a:buAutoNum type="arabicParenR"/>
            </a:pPr>
            <a:endParaRPr lang="tr-TR" sz="2800" dirty="0"/>
          </a:p>
          <a:p>
            <a:pPr marL="0" indent="0">
              <a:buNone/>
            </a:pPr>
            <a:r>
              <a:rPr lang="tr-TR" sz="2800" dirty="0"/>
              <a:t>	1)Başla</a:t>
            </a:r>
          </a:p>
          <a:p>
            <a:pPr marL="0" indent="0">
              <a:buNone/>
            </a:pPr>
            <a:r>
              <a:rPr lang="tr-TR" sz="2800" dirty="0"/>
              <a:t>	2)İki kenar değeri gir (a , h)</a:t>
            </a:r>
          </a:p>
          <a:p>
            <a:pPr marL="0" indent="0">
              <a:buNone/>
            </a:pPr>
            <a:r>
              <a:rPr lang="tr-TR" sz="2800" dirty="0"/>
              <a:t>	3)Alan = (a * h) / 2</a:t>
            </a:r>
          </a:p>
          <a:p>
            <a:pPr marL="0" indent="0">
              <a:buNone/>
            </a:pPr>
            <a:r>
              <a:rPr lang="tr-TR" sz="2800" dirty="0"/>
              <a:t>	4)Yazdır («Üçgenin alanı» : Alan)</a:t>
            </a:r>
          </a:p>
          <a:p>
            <a:pPr marL="0" indent="0">
              <a:buNone/>
            </a:pPr>
            <a:r>
              <a:rPr lang="tr-TR" sz="2800" dirty="0"/>
              <a:t>	5)Bitir</a:t>
            </a:r>
            <a:br>
              <a:rPr lang="tr-TR" sz="2800" dirty="0"/>
            </a:br>
            <a:r>
              <a:rPr lang="tr-TR" sz="2800" dirty="0"/>
              <a:t>	</a:t>
            </a:r>
          </a:p>
        </p:txBody>
      </p:sp>
    </p:spTree>
    <p:extLst>
      <p:ext uri="{BB962C8B-B14F-4D97-AF65-F5344CB8AC3E}">
        <p14:creationId xmlns:p14="http://schemas.microsoft.com/office/powerpoint/2010/main" val="1347346592"/>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A8581-C34F-491B-BC32-B74354F2E7A8}"/>
              </a:ext>
            </a:extLst>
          </p:cNvPr>
          <p:cNvSpPr>
            <a:spLocks noGrp="1"/>
          </p:cNvSpPr>
          <p:nvPr>
            <p:ph type="title"/>
          </p:nvPr>
        </p:nvSpPr>
        <p:spPr/>
        <p:txBody>
          <a:bodyPr/>
          <a:lstStyle/>
          <a:p>
            <a:r>
              <a:rPr lang="tr-TR" dirty="0"/>
              <a:t>PROBLEM ÇÖZME</a:t>
            </a:r>
          </a:p>
        </p:txBody>
      </p:sp>
      <p:sp>
        <p:nvSpPr>
          <p:cNvPr id="7" name="3 Oval">
            <a:extLst>
              <a:ext uri="{FF2B5EF4-FFF2-40B4-BE49-F238E27FC236}">
                <a16:creationId xmlns:a16="http://schemas.microsoft.com/office/drawing/2014/main" xmlns="" id="{4AD1D119-D3FC-44C8-B694-BD2CB28FE941}"/>
              </a:ext>
            </a:extLst>
          </p:cNvPr>
          <p:cNvSpPr/>
          <p:nvPr/>
        </p:nvSpPr>
        <p:spPr>
          <a:xfrm>
            <a:off x="2020143" y="2371327"/>
            <a:ext cx="2520280" cy="233432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2800" dirty="0">
                <a:latin typeface="Arial" panose="020B0604020202020204" pitchFamily="34" charset="0"/>
                <a:cs typeface="Arial" panose="020B0604020202020204" pitchFamily="34" charset="0"/>
              </a:rPr>
              <a:t>Problemi </a:t>
            </a:r>
          </a:p>
          <a:p>
            <a:pPr algn="ctr"/>
            <a:r>
              <a:rPr lang="tr-TR" sz="2800" dirty="0">
                <a:latin typeface="Arial" panose="020B0604020202020204" pitchFamily="34" charset="0"/>
                <a:cs typeface="Arial" panose="020B0604020202020204" pitchFamily="34" charset="0"/>
              </a:rPr>
              <a:t>iyi </a:t>
            </a:r>
          </a:p>
          <a:p>
            <a:pPr algn="ctr"/>
            <a:r>
              <a:rPr lang="tr-TR" sz="2800" dirty="0">
                <a:latin typeface="Arial" panose="020B0604020202020204" pitchFamily="34" charset="0"/>
                <a:cs typeface="Arial" panose="020B0604020202020204" pitchFamily="34" charset="0"/>
              </a:rPr>
              <a:t>anlamak</a:t>
            </a:r>
          </a:p>
        </p:txBody>
      </p:sp>
      <p:sp>
        <p:nvSpPr>
          <p:cNvPr id="8" name="6 Oval">
            <a:extLst>
              <a:ext uri="{FF2B5EF4-FFF2-40B4-BE49-F238E27FC236}">
                <a16:creationId xmlns:a16="http://schemas.microsoft.com/office/drawing/2014/main" xmlns="" id="{A6008A88-CAF7-429B-9E8F-E2CDE4F565A0}"/>
              </a:ext>
            </a:extLst>
          </p:cNvPr>
          <p:cNvSpPr/>
          <p:nvPr/>
        </p:nvSpPr>
        <p:spPr>
          <a:xfrm>
            <a:off x="7863948" y="2371326"/>
            <a:ext cx="2503180" cy="23343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2800" dirty="0">
                <a:latin typeface="Arial" panose="020B0604020202020204" pitchFamily="34" charset="0"/>
                <a:cs typeface="Arial" panose="020B0604020202020204" pitchFamily="34" charset="0"/>
              </a:rPr>
              <a:t>Kısa ve </a:t>
            </a:r>
          </a:p>
          <a:p>
            <a:pPr algn="ctr"/>
            <a:r>
              <a:rPr lang="tr-TR" sz="2800" dirty="0">
                <a:latin typeface="Arial" panose="020B0604020202020204" pitchFamily="34" charset="0"/>
                <a:cs typeface="Arial" panose="020B0604020202020204" pitchFamily="34" charset="0"/>
              </a:rPr>
              <a:t>anlaşılır </a:t>
            </a:r>
          </a:p>
          <a:p>
            <a:pPr algn="ctr"/>
            <a:r>
              <a:rPr lang="tr-TR" sz="2800" dirty="0">
                <a:latin typeface="Arial" panose="020B0604020202020204" pitchFamily="34" charset="0"/>
                <a:cs typeface="Arial" panose="020B0604020202020204" pitchFamily="34" charset="0"/>
              </a:rPr>
              <a:t>biçimde </a:t>
            </a:r>
          </a:p>
          <a:p>
            <a:pPr algn="ctr"/>
            <a:r>
              <a:rPr lang="tr-TR" sz="2800" dirty="0">
                <a:latin typeface="Arial" panose="020B0604020202020204" pitchFamily="34" charset="0"/>
                <a:cs typeface="Arial" panose="020B0604020202020204" pitchFamily="34" charset="0"/>
              </a:rPr>
              <a:t>çözmek</a:t>
            </a:r>
          </a:p>
        </p:txBody>
      </p:sp>
      <p:sp>
        <p:nvSpPr>
          <p:cNvPr id="9" name="7 Oval">
            <a:extLst>
              <a:ext uri="{FF2B5EF4-FFF2-40B4-BE49-F238E27FC236}">
                <a16:creationId xmlns:a16="http://schemas.microsoft.com/office/drawing/2014/main" xmlns="" id="{B585E2DB-91E8-48BE-8720-FA5F88BA0365}"/>
              </a:ext>
            </a:extLst>
          </p:cNvPr>
          <p:cNvSpPr/>
          <p:nvPr/>
        </p:nvSpPr>
        <p:spPr>
          <a:xfrm>
            <a:off x="4338528" y="4287501"/>
            <a:ext cx="3727316" cy="16561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tr-TR" sz="2800" dirty="0">
                <a:latin typeface="Arial" panose="020B0604020202020204" pitchFamily="34" charset="0"/>
                <a:cs typeface="Arial" panose="020B0604020202020204" pitchFamily="34" charset="0"/>
              </a:rPr>
              <a:t>Ve sonucun </a:t>
            </a:r>
          </a:p>
          <a:p>
            <a:pPr algn="ctr"/>
            <a:r>
              <a:rPr lang="tr-TR" sz="2800" dirty="0">
                <a:latin typeface="Arial" panose="020B0604020202020204" pitchFamily="34" charset="0"/>
                <a:cs typeface="Arial" panose="020B0604020202020204" pitchFamily="34" charset="0"/>
              </a:rPr>
              <a:t>doğruluğunu </a:t>
            </a:r>
          </a:p>
          <a:p>
            <a:pPr algn="ctr"/>
            <a:r>
              <a:rPr lang="tr-TR" sz="2800" dirty="0">
                <a:latin typeface="Arial" panose="020B0604020202020204" pitchFamily="34" charset="0"/>
                <a:cs typeface="Arial" panose="020B0604020202020204" pitchFamily="34" charset="0"/>
              </a:rPr>
              <a:t>kontrol etmek </a:t>
            </a:r>
          </a:p>
        </p:txBody>
      </p:sp>
    </p:spTree>
    <p:extLst>
      <p:ext uri="{BB962C8B-B14F-4D97-AF65-F5344CB8AC3E}">
        <p14:creationId xmlns:p14="http://schemas.microsoft.com/office/powerpoint/2010/main" val="3201803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1">
            <a:extLst>
              <a:ext uri="{FF2B5EF4-FFF2-40B4-BE49-F238E27FC236}">
                <a16:creationId xmlns:a16="http://schemas.microsoft.com/office/drawing/2014/main" xmlns="" id="{30CAEA1C-50FB-46A7-A874-E0A34C5F331F}"/>
              </a:ext>
            </a:extLst>
          </p:cNvPr>
          <p:cNvSpPr txBox="1"/>
          <p:nvPr/>
        </p:nvSpPr>
        <p:spPr>
          <a:xfrm>
            <a:off x="622134" y="1457871"/>
            <a:ext cx="7050381" cy="2123658"/>
          </a:xfrm>
          <a:prstGeom prst="rect">
            <a:avLst/>
          </a:prstGeom>
          <a:noFill/>
        </p:spPr>
        <p:txBody>
          <a:bodyPr wrap="square">
            <a:spAutoFit/>
          </a:bodyPr>
          <a:lstStyle/>
          <a:p>
            <a:pPr lvl="1" algn="just">
              <a:defRPr/>
            </a:pPr>
            <a:endParaRPr lang="tr-TR" sz="2400" dirty="0">
              <a:solidFill>
                <a:srgbClr val="000000"/>
              </a:solidFill>
              <a:latin typeface="Trebuchet MS" pitchFamily="34" charset="0"/>
            </a:endParaRPr>
          </a:p>
          <a:p>
            <a:pPr lvl="1" algn="just">
              <a:defRPr/>
            </a:pPr>
            <a:r>
              <a:rPr lang="tr-TR" sz="2400" dirty="0">
                <a:solidFill>
                  <a:srgbClr val="000000"/>
                </a:solidFill>
                <a:latin typeface="Trebuchet MS" pitchFamily="34" charset="0"/>
              </a:rPr>
              <a:t>Kullanıcıdan bir kenarı alınan karenin çevresini ve alanını hesaplayarak ekrana yazdıran algoritmayı tasarlayın.</a:t>
            </a: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p:txBody>
      </p:sp>
      <p:sp>
        <p:nvSpPr>
          <p:cNvPr id="45" name="Akış Çizelgesi: Öteki İşlem 3">
            <a:extLst>
              <a:ext uri="{FF2B5EF4-FFF2-40B4-BE49-F238E27FC236}">
                <a16:creationId xmlns:a16="http://schemas.microsoft.com/office/drawing/2014/main" xmlns="" id="{5F1565A0-B884-4A27-BA84-A8192731C0B1}"/>
              </a:ext>
            </a:extLst>
          </p:cNvPr>
          <p:cNvSpPr/>
          <p:nvPr/>
        </p:nvSpPr>
        <p:spPr>
          <a:xfrm>
            <a:off x="8480452" y="1873316"/>
            <a:ext cx="1223962" cy="576263"/>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2000" dirty="0"/>
              <a:t>Başla</a:t>
            </a:r>
          </a:p>
        </p:txBody>
      </p:sp>
      <p:sp>
        <p:nvSpPr>
          <p:cNvPr id="46" name="Akış Çizelgesi: Veri 5">
            <a:extLst>
              <a:ext uri="{FF2B5EF4-FFF2-40B4-BE49-F238E27FC236}">
                <a16:creationId xmlns:a16="http://schemas.microsoft.com/office/drawing/2014/main" xmlns="" id="{D29DAF19-5EFF-4FE2-877E-1880A7A7B248}"/>
              </a:ext>
            </a:extLst>
          </p:cNvPr>
          <p:cNvSpPr/>
          <p:nvPr/>
        </p:nvSpPr>
        <p:spPr>
          <a:xfrm>
            <a:off x="8419402" y="2920272"/>
            <a:ext cx="1368425" cy="576262"/>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600" dirty="0"/>
              <a:t>Oku (Kenar)</a:t>
            </a:r>
          </a:p>
        </p:txBody>
      </p:sp>
      <p:sp>
        <p:nvSpPr>
          <p:cNvPr id="47" name="Akış Çizelgesi: İşlem 6">
            <a:extLst>
              <a:ext uri="{FF2B5EF4-FFF2-40B4-BE49-F238E27FC236}">
                <a16:creationId xmlns:a16="http://schemas.microsoft.com/office/drawing/2014/main" xmlns="" id="{6BA947B9-3C97-44A1-B2D5-78F82E7C4051}"/>
              </a:ext>
            </a:extLst>
          </p:cNvPr>
          <p:cNvSpPr/>
          <p:nvPr/>
        </p:nvSpPr>
        <p:spPr>
          <a:xfrm>
            <a:off x="8229600" y="3891027"/>
            <a:ext cx="1776538" cy="685799"/>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Çevre = 4  * Kenar</a:t>
            </a:r>
          </a:p>
        </p:txBody>
      </p:sp>
      <p:sp>
        <p:nvSpPr>
          <p:cNvPr id="48" name="Akış Çizelgesi: Belge 7">
            <a:extLst>
              <a:ext uri="{FF2B5EF4-FFF2-40B4-BE49-F238E27FC236}">
                <a16:creationId xmlns:a16="http://schemas.microsoft.com/office/drawing/2014/main" xmlns="" id="{67D012E1-2180-4825-81C5-C6BD9966266C}"/>
              </a:ext>
            </a:extLst>
          </p:cNvPr>
          <p:cNvSpPr/>
          <p:nvPr/>
        </p:nvSpPr>
        <p:spPr>
          <a:xfrm>
            <a:off x="10509376" y="2384489"/>
            <a:ext cx="1223962" cy="576262"/>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600" dirty="0"/>
              <a:t>Yaz Çevre</a:t>
            </a:r>
            <a:endParaRPr lang="tr-TR" sz="2800" dirty="0"/>
          </a:p>
        </p:txBody>
      </p:sp>
      <p:sp>
        <p:nvSpPr>
          <p:cNvPr id="49" name="Akış Çizelgesi: Öteki İşlem 8">
            <a:extLst>
              <a:ext uri="{FF2B5EF4-FFF2-40B4-BE49-F238E27FC236}">
                <a16:creationId xmlns:a16="http://schemas.microsoft.com/office/drawing/2014/main" xmlns="" id="{1F3DE1C3-00D5-4215-BDF5-42C5D127C0C6}"/>
              </a:ext>
            </a:extLst>
          </p:cNvPr>
          <p:cNvSpPr/>
          <p:nvPr/>
        </p:nvSpPr>
        <p:spPr>
          <a:xfrm>
            <a:off x="10509376" y="4187889"/>
            <a:ext cx="1223962" cy="576262"/>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2000" dirty="0"/>
              <a:t>Dur</a:t>
            </a:r>
          </a:p>
        </p:txBody>
      </p:sp>
      <p:cxnSp>
        <p:nvCxnSpPr>
          <p:cNvPr id="50" name="Düz Ok Bağlayıcısı 9">
            <a:extLst>
              <a:ext uri="{FF2B5EF4-FFF2-40B4-BE49-F238E27FC236}">
                <a16:creationId xmlns:a16="http://schemas.microsoft.com/office/drawing/2014/main" xmlns="" id="{3830398A-7CC6-4F14-9228-8D61D9969247}"/>
              </a:ext>
            </a:extLst>
          </p:cNvPr>
          <p:cNvCxnSpPr>
            <a:stCxn id="45" idx="2"/>
            <a:endCxn id="46" idx="1"/>
          </p:cNvCxnSpPr>
          <p:nvPr/>
        </p:nvCxnSpPr>
        <p:spPr>
          <a:xfrm>
            <a:off x="9092433" y="2449579"/>
            <a:ext cx="11182" cy="47069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1" name="Düz Ok Bağlayıcısı 10">
            <a:extLst>
              <a:ext uri="{FF2B5EF4-FFF2-40B4-BE49-F238E27FC236}">
                <a16:creationId xmlns:a16="http://schemas.microsoft.com/office/drawing/2014/main" xmlns="" id="{89AA5CD7-69C3-4294-9119-DFE038746124}"/>
              </a:ext>
            </a:extLst>
          </p:cNvPr>
          <p:cNvCxnSpPr>
            <a:stCxn id="46" idx="4"/>
            <a:endCxn id="47" idx="0"/>
          </p:cNvCxnSpPr>
          <p:nvPr/>
        </p:nvCxnSpPr>
        <p:spPr>
          <a:xfrm>
            <a:off x="9103615" y="3496534"/>
            <a:ext cx="14254" cy="39449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2" name="Düz Ok Bağlayıcısı 11">
            <a:extLst>
              <a:ext uri="{FF2B5EF4-FFF2-40B4-BE49-F238E27FC236}">
                <a16:creationId xmlns:a16="http://schemas.microsoft.com/office/drawing/2014/main" xmlns="" id="{D2968C96-E86D-40D2-88BE-C2AD58316A9B}"/>
              </a:ext>
            </a:extLst>
          </p:cNvPr>
          <p:cNvCxnSpPr/>
          <p:nvPr/>
        </p:nvCxnSpPr>
        <p:spPr>
          <a:xfrm>
            <a:off x="9248901" y="4429190"/>
            <a:ext cx="0" cy="3635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53" name="Akış Çizelgesi: İşlem 15">
            <a:extLst>
              <a:ext uri="{FF2B5EF4-FFF2-40B4-BE49-F238E27FC236}">
                <a16:creationId xmlns:a16="http://schemas.microsoft.com/office/drawing/2014/main" xmlns="" id="{0799254F-35E0-47F1-835A-92DBEEE575B7}"/>
              </a:ext>
            </a:extLst>
          </p:cNvPr>
          <p:cNvSpPr/>
          <p:nvPr/>
        </p:nvSpPr>
        <p:spPr>
          <a:xfrm>
            <a:off x="8637714" y="4792727"/>
            <a:ext cx="1223963" cy="576263"/>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Alan = Kenar * Kenar</a:t>
            </a:r>
          </a:p>
        </p:txBody>
      </p:sp>
      <p:sp>
        <p:nvSpPr>
          <p:cNvPr id="54" name="Akış Çizelgesi: Belge 16">
            <a:extLst>
              <a:ext uri="{FF2B5EF4-FFF2-40B4-BE49-F238E27FC236}">
                <a16:creationId xmlns:a16="http://schemas.microsoft.com/office/drawing/2014/main" xmlns="" id="{E889E36E-79D9-40D3-B7BC-44F863663366}"/>
              </a:ext>
            </a:extLst>
          </p:cNvPr>
          <p:cNvSpPr/>
          <p:nvPr/>
        </p:nvSpPr>
        <p:spPr>
          <a:xfrm>
            <a:off x="10509376" y="3262377"/>
            <a:ext cx="1223962" cy="574675"/>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600" dirty="0"/>
              <a:t>Yaz Alan</a:t>
            </a:r>
            <a:endParaRPr lang="tr-TR" sz="2800" dirty="0"/>
          </a:p>
        </p:txBody>
      </p:sp>
      <p:sp>
        <p:nvSpPr>
          <p:cNvPr id="55" name="Akış Çizelgesi: Bağlayıcı 24">
            <a:extLst>
              <a:ext uri="{FF2B5EF4-FFF2-40B4-BE49-F238E27FC236}">
                <a16:creationId xmlns:a16="http://schemas.microsoft.com/office/drawing/2014/main" xmlns="" id="{AF535677-F9B7-4E1F-A8EC-5EA89D12D3F6}"/>
              </a:ext>
            </a:extLst>
          </p:cNvPr>
          <p:cNvSpPr/>
          <p:nvPr/>
        </p:nvSpPr>
        <p:spPr>
          <a:xfrm>
            <a:off x="9033001" y="5694426"/>
            <a:ext cx="431800" cy="431800"/>
          </a:xfrm>
          <a:prstGeom prst="flowChartConnec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sz="2800"/>
          </a:p>
        </p:txBody>
      </p:sp>
      <p:cxnSp>
        <p:nvCxnSpPr>
          <p:cNvPr id="56" name="Düz Ok Bağlayıcısı 25">
            <a:extLst>
              <a:ext uri="{FF2B5EF4-FFF2-40B4-BE49-F238E27FC236}">
                <a16:creationId xmlns:a16="http://schemas.microsoft.com/office/drawing/2014/main" xmlns="" id="{6C05A7B9-2480-457F-96C7-BA751A503283}"/>
              </a:ext>
            </a:extLst>
          </p:cNvPr>
          <p:cNvCxnSpPr/>
          <p:nvPr/>
        </p:nvCxnSpPr>
        <p:spPr>
          <a:xfrm>
            <a:off x="9256838" y="5330890"/>
            <a:ext cx="0" cy="3635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7" name="Dirsek Bağlayıcısı 27">
            <a:extLst>
              <a:ext uri="{FF2B5EF4-FFF2-40B4-BE49-F238E27FC236}">
                <a16:creationId xmlns:a16="http://schemas.microsoft.com/office/drawing/2014/main" xmlns="" id="{3A92903D-A007-40EA-9F93-3F6C26AB7856}"/>
              </a:ext>
            </a:extLst>
          </p:cNvPr>
          <p:cNvCxnSpPr>
            <a:stCxn id="55" idx="4"/>
          </p:cNvCxnSpPr>
          <p:nvPr/>
        </p:nvCxnSpPr>
        <p:spPr>
          <a:xfrm rot="16200000" flipH="1">
            <a:off x="9663239" y="5711889"/>
            <a:ext cx="215900" cy="1044575"/>
          </a:xfrm>
          <a:prstGeom prst="bentConnector2">
            <a:avLst/>
          </a:prstGeom>
          <a:ln w="28575"/>
        </p:spPr>
        <p:style>
          <a:lnRef idx="1">
            <a:schemeClr val="accent2"/>
          </a:lnRef>
          <a:fillRef idx="0">
            <a:schemeClr val="accent2"/>
          </a:fillRef>
          <a:effectRef idx="0">
            <a:schemeClr val="accent2"/>
          </a:effectRef>
          <a:fontRef idx="minor">
            <a:schemeClr val="tx1"/>
          </a:fontRef>
        </p:style>
      </p:cxnSp>
      <p:cxnSp>
        <p:nvCxnSpPr>
          <p:cNvPr id="58" name="Düz Bağlayıcı 32">
            <a:extLst>
              <a:ext uri="{FF2B5EF4-FFF2-40B4-BE49-F238E27FC236}">
                <a16:creationId xmlns:a16="http://schemas.microsoft.com/office/drawing/2014/main" xmlns="" id="{0345EBD7-B3D1-43A6-894F-5AC272AA15C3}"/>
              </a:ext>
            </a:extLst>
          </p:cNvPr>
          <p:cNvCxnSpPr/>
          <p:nvPr/>
        </p:nvCxnSpPr>
        <p:spPr>
          <a:xfrm flipH="1" flipV="1">
            <a:off x="10222038" y="2093976"/>
            <a:ext cx="71438" cy="424815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9" name="Düz Bağlayıcı 37">
            <a:extLst>
              <a:ext uri="{FF2B5EF4-FFF2-40B4-BE49-F238E27FC236}">
                <a16:creationId xmlns:a16="http://schemas.microsoft.com/office/drawing/2014/main" xmlns="" id="{5E7568DA-DE99-4E13-9503-C6E1657AD172}"/>
              </a:ext>
            </a:extLst>
          </p:cNvPr>
          <p:cNvCxnSpPr/>
          <p:nvPr/>
        </p:nvCxnSpPr>
        <p:spPr>
          <a:xfrm>
            <a:off x="10222039" y="2093976"/>
            <a:ext cx="90011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0" name="Düz Ok Bağlayıcısı 39">
            <a:extLst>
              <a:ext uri="{FF2B5EF4-FFF2-40B4-BE49-F238E27FC236}">
                <a16:creationId xmlns:a16="http://schemas.microsoft.com/office/drawing/2014/main" xmlns="" id="{2C40F497-4A61-453D-907F-39E00BFDD37C}"/>
              </a:ext>
            </a:extLst>
          </p:cNvPr>
          <p:cNvCxnSpPr/>
          <p:nvPr/>
        </p:nvCxnSpPr>
        <p:spPr>
          <a:xfrm>
            <a:off x="11122151" y="2093977"/>
            <a:ext cx="0" cy="2889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1" name="Düz Ok Bağlayıcısı 40">
            <a:extLst>
              <a:ext uri="{FF2B5EF4-FFF2-40B4-BE49-F238E27FC236}">
                <a16:creationId xmlns:a16="http://schemas.microsoft.com/office/drawing/2014/main" xmlns="" id="{F6DCCDD9-100A-4CC6-A00E-B3380F4624ED}"/>
              </a:ext>
            </a:extLst>
          </p:cNvPr>
          <p:cNvCxnSpPr/>
          <p:nvPr/>
        </p:nvCxnSpPr>
        <p:spPr>
          <a:xfrm>
            <a:off x="11122151" y="2946464"/>
            <a:ext cx="0" cy="3175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2" name="Düz Ok Bağlayıcısı 41">
            <a:extLst>
              <a:ext uri="{FF2B5EF4-FFF2-40B4-BE49-F238E27FC236}">
                <a16:creationId xmlns:a16="http://schemas.microsoft.com/office/drawing/2014/main" xmlns="" id="{B5B68546-A17E-4980-A389-A20E375B15D7}"/>
              </a:ext>
            </a:extLst>
          </p:cNvPr>
          <p:cNvCxnSpPr/>
          <p:nvPr/>
        </p:nvCxnSpPr>
        <p:spPr>
          <a:xfrm>
            <a:off x="11111038" y="3814826"/>
            <a:ext cx="0" cy="36353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2" name="Unvan 1">
            <a:extLst>
              <a:ext uri="{FF2B5EF4-FFF2-40B4-BE49-F238E27FC236}">
                <a16:creationId xmlns:a16="http://schemas.microsoft.com/office/drawing/2014/main" xmlns="" id="{0D8FD957-E12C-454A-8098-1F95B35A19FB}"/>
              </a:ext>
            </a:extLst>
          </p:cNvPr>
          <p:cNvSpPr txBox="1">
            <a:spLocks/>
          </p:cNvSpPr>
          <p:nvPr/>
        </p:nvSpPr>
        <p:spPr>
          <a:xfrm>
            <a:off x="952023" y="460577"/>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tr-TR" dirty="0"/>
              <a:t>Matematiksel işlemler ile ilgili uygulamalar</a:t>
            </a:r>
          </a:p>
        </p:txBody>
      </p:sp>
      <p:sp>
        <p:nvSpPr>
          <p:cNvPr id="6" name="Rectangle 5">
            <a:extLst>
              <a:ext uri="{FF2B5EF4-FFF2-40B4-BE49-F238E27FC236}">
                <a16:creationId xmlns:a16="http://schemas.microsoft.com/office/drawing/2014/main" xmlns="" id="{F56D054C-8AE6-4109-96F7-CF9C54B8CA05}"/>
              </a:ext>
            </a:extLst>
          </p:cNvPr>
          <p:cNvSpPr/>
          <p:nvPr/>
        </p:nvSpPr>
        <p:spPr>
          <a:xfrm>
            <a:off x="717678" y="3275870"/>
            <a:ext cx="6096000" cy="3416320"/>
          </a:xfrm>
          <a:prstGeom prst="rect">
            <a:avLst/>
          </a:prstGeom>
        </p:spPr>
        <p:txBody>
          <a:bodyPr>
            <a:spAutoFit/>
          </a:bodyPr>
          <a:lstStyle/>
          <a:p>
            <a:pPr lvl="1" algn="just">
              <a:defRPr/>
            </a:pPr>
            <a:r>
              <a:rPr lang="tr-TR" sz="2400" dirty="0">
                <a:solidFill>
                  <a:srgbClr val="000000"/>
                </a:solidFill>
                <a:latin typeface="Trebuchet MS" pitchFamily="34" charset="0"/>
              </a:rPr>
              <a:t>Çözüm: </a:t>
            </a:r>
          </a:p>
          <a:p>
            <a:pPr lvl="1" algn="just">
              <a:defRPr/>
            </a:pPr>
            <a:endParaRPr lang="tr-TR" sz="2400" dirty="0">
              <a:solidFill>
                <a:srgbClr val="000000"/>
              </a:solidFill>
              <a:latin typeface="Trebuchet MS" pitchFamily="34" charset="0"/>
            </a:endParaRPr>
          </a:p>
          <a:p>
            <a:pPr marL="800100" lvl="1" indent="-342900" algn="just">
              <a:buFontTx/>
              <a:buAutoNum type="arabicPeriod"/>
              <a:defRPr/>
            </a:pPr>
            <a:r>
              <a:rPr lang="tr-TR" sz="2400" dirty="0">
                <a:solidFill>
                  <a:srgbClr val="000000"/>
                </a:solidFill>
                <a:latin typeface="Trebuchet MS" pitchFamily="34" charset="0"/>
              </a:rPr>
              <a:t>Başla</a:t>
            </a:r>
          </a:p>
          <a:p>
            <a:pPr marL="800100" lvl="1" indent="-342900" algn="just">
              <a:buFontTx/>
              <a:buAutoNum type="arabicPeriod"/>
              <a:defRPr/>
            </a:pPr>
            <a:r>
              <a:rPr lang="tr-TR" sz="2400" dirty="0">
                <a:solidFill>
                  <a:srgbClr val="000000"/>
                </a:solidFill>
                <a:latin typeface="Trebuchet MS" pitchFamily="34" charset="0"/>
              </a:rPr>
              <a:t>Oku (Kenar)</a:t>
            </a:r>
          </a:p>
          <a:p>
            <a:pPr marL="800100" lvl="1" indent="-342900" algn="just">
              <a:buFontTx/>
              <a:buAutoNum type="arabicPeriod"/>
              <a:defRPr/>
            </a:pPr>
            <a:r>
              <a:rPr lang="tr-TR" sz="2400" dirty="0">
                <a:solidFill>
                  <a:srgbClr val="000000"/>
                </a:solidFill>
                <a:latin typeface="Trebuchet MS" pitchFamily="34" charset="0"/>
              </a:rPr>
              <a:t>Çevre=kenar  * 4</a:t>
            </a:r>
          </a:p>
          <a:p>
            <a:pPr marL="800100" lvl="1" indent="-342900" algn="just">
              <a:buFontTx/>
              <a:buAutoNum type="arabicPeriod"/>
              <a:defRPr/>
            </a:pPr>
            <a:r>
              <a:rPr lang="tr-TR" sz="2400" dirty="0">
                <a:solidFill>
                  <a:srgbClr val="000000"/>
                </a:solidFill>
                <a:latin typeface="Trebuchet MS" pitchFamily="34" charset="0"/>
              </a:rPr>
              <a:t>Alan=kenar * kenar</a:t>
            </a:r>
          </a:p>
          <a:p>
            <a:pPr marL="800100" lvl="1" indent="-342900" algn="just">
              <a:buFontTx/>
              <a:buAutoNum type="arabicPeriod"/>
              <a:defRPr/>
            </a:pPr>
            <a:r>
              <a:rPr lang="tr-TR" sz="2400" dirty="0">
                <a:solidFill>
                  <a:srgbClr val="000000"/>
                </a:solidFill>
                <a:latin typeface="Trebuchet MS" pitchFamily="34" charset="0"/>
              </a:rPr>
              <a:t>Çevreyi ekrana yaz</a:t>
            </a:r>
          </a:p>
          <a:p>
            <a:pPr marL="800100" lvl="1" indent="-342900" algn="just">
              <a:buFontTx/>
              <a:buAutoNum type="arabicPeriod"/>
              <a:defRPr/>
            </a:pPr>
            <a:r>
              <a:rPr lang="tr-TR" sz="2400" dirty="0">
                <a:solidFill>
                  <a:srgbClr val="000000"/>
                </a:solidFill>
                <a:latin typeface="Trebuchet MS" pitchFamily="34" charset="0"/>
              </a:rPr>
              <a:t>Alanı ekrana yaz</a:t>
            </a:r>
          </a:p>
          <a:p>
            <a:pPr marL="800100" lvl="1" indent="-342900" algn="just">
              <a:buFontTx/>
              <a:buAutoNum type="arabicPeriod"/>
              <a:defRPr/>
            </a:pPr>
            <a:r>
              <a:rPr lang="tr-TR" sz="2400" dirty="0">
                <a:solidFill>
                  <a:srgbClr val="000000"/>
                </a:solidFill>
                <a:latin typeface="Trebuchet MS" pitchFamily="34" charset="0"/>
              </a:rPr>
              <a:t>Dur</a:t>
            </a:r>
          </a:p>
        </p:txBody>
      </p:sp>
    </p:spTree>
    <p:extLst>
      <p:ext uri="{BB962C8B-B14F-4D97-AF65-F5344CB8AC3E}">
        <p14:creationId xmlns:p14="http://schemas.microsoft.com/office/powerpoint/2010/main" val="4250241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anim calcmode="lin" valueType="num">
                                      <p:cBhvr>
                                        <p:cTn id="37" dur="1000" fill="hold"/>
                                        <p:tgtEl>
                                          <p:spTgt spid="48"/>
                                        </p:tgtEl>
                                        <p:attrNameLst>
                                          <p:attrName>ppt_x</p:attrName>
                                        </p:attrNameLst>
                                      </p:cBhvr>
                                      <p:tavLst>
                                        <p:tav tm="0">
                                          <p:val>
                                            <p:strVal val="#ppt_x"/>
                                          </p:val>
                                        </p:tav>
                                        <p:tav tm="100000">
                                          <p:val>
                                            <p:strVal val="#ppt_x"/>
                                          </p:val>
                                        </p:tav>
                                      </p:tavLst>
                                    </p:anim>
                                    <p:anim calcmode="lin" valueType="num">
                                      <p:cBhvr>
                                        <p:cTn id="38" dur="1000" fill="hold"/>
                                        <p:tgtEl>
                                          <p:spTgt spid="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1000"/>
                                        <p:tgtEl>
                                          <p:spTgt spid="50"/>
                                        </p:tgtEl>
                                      </p:cBhvr>
                                    </p:animEffect>
                                    <p:anim calcmode="lin" valueType="num">
                                      <p:cBhvr>
                                        <p:cTn id="47" dur="1000" fill="hold"/>
                                        <p:tgtEl>
                                          <p:spTgt spid="50"/>
                                        </p:tgtEl>
                                        <p:attrNameLst>
                                          <p:attrName>ppt_x</p:attrName>
                                        </p:attrNameLst>
                                      </p:cBhvr>
                                      <p:tavLst>
                                        <p:tav tm="0">
                                          <p:val>
                                            <p:strVal val="#ppt_x"/>
                                          </p:val>
                                        </p:tav>
                                        <p:tav tm="100000">
                                          <p:val>
                                            <p:strVal val="#ppt_x"/>
                                          </p:val>
                                        </p:tav>
                                      </p:tavLst>
                                    </p:anim>
                                    <p:anim calcmode="lin" valueType="num">
                                      <p:cBhvr>
                                        <p:cTn id="48" dur="1000" fill="hold"/>
                                        <p:tgtEl>
                                          <p:spTgt spid="5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1000"/>
                                        <p:tgtEl>
                                          <p:spTgt spid="55"/>
                                        </p:tgtEl>
                                      </p:cBhvr>
                                    </p:animEffect>
                                    <p:anim calcmode="lin" valueType="num">
                                      <p:cBhvr>
                                        <p:cTn id="72" dur="1000" fill="hold"/>
                                        <p:tgtEl>
                                          <p:spTgt spid="55"/>
                                        </p:tgtEl>
                                        <p:attrNameLst>
                                          <p:attrName>ppt_x</p:attrName>
                                        </p:attrNameLst>
                                      </p:cBhvr>
                                      <p:tavLst>
                                        <p:tav tm="0">
                                          <p:val>
                                            <p:strVal val="#ppt_x"/>
                                          </p:val>
                                        </p:tav>
                                        <p:tav tm="100000">
                                          <p:val>
                                            <p:strVal val="#ppt_x"/>
                                          </p:val>
                                        </p:tav>
                                      </p:tavLst>
                                    </p:anim>
                                    <p:anim calcmode="lin" valueType="num">
                                      <p:cBhvr>
                                        <p:cTn id="73" dur="1000" fill="hold"/>
                                        <p:tgtEl>
                                          <p:spTgt spid="5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1000"/>
                                        <p:tgtEl>
                                          <p:spTgt spid="56"/>
                                        </p:tgtEl>
                                      </p:cBhvr>
                                    </p:animEffect>
                                    <p:anim calcmode="lin" valueType="num">
                                      <p:cBhvr>
                                        <p:cTn id="77" dur="1000" fill="hold"/>
                                        <p:tgtEl>
                                          <p:spTgt spid="56"/>
                                        </p:tgtEl>
                                        <p:attrNameLst>
                                          <p:attrName>ppt_x</p:attrName>
                                        </p:attrNameLst>
                                      </p:cBhvr>
                                      <p:tavLst>
                                        <p:tav tm="0">
                                          <p:val>
                                            <p:strVal val="#ppt_x"/>
                                          </p:val>
                                        </p:tav>
                                        <p:tav tm="100000">
                                          <p:val>
                                            <p:strVal val="#ppt_x"/>
                                          </p:val>
                                        </p:tav>
                                      </p:tavLst>
                                    </p:anim>
                                    <p:anim calcmode="lin" valueType="num">
                                      <p:cBhvr>
                                        <p:cTn id="78" dur="1000" fill="hold"/>
                                        <p:tgtEl>
                                          <p:spTgt spid="5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1000"/>
                                        <p:tgtEl>
                                          <p:spTgt spid="57"/>
                                        </p:tgtEl>
                                      </p:cBhvr>
                                    </p:animEffect>
                                    <p:anim calcmode="lin" valueType="num">
                                      <p:cBhvr>
                                        <p:cTn id="82" dur="1000" fill="hold"/>
                                        <p:tgtEl>
                                          <p:spTgt spid="57"/>
                                        </p:tgtEl>
                                        <p:attrNameLst>
                                          <p:attrName>ppt_x</p:attrName>
                                        </p:attrNameLst>
                                      </p:cBhvr>
                                      <p:tavLst>
                                        <p:tav tm="0">
                                          <p:val>
                                            <p:strVal val="#ppt_x"/>
                                          </p:val>
                                        </p:tav>
                                        <p:tav tm="100000">
                                          <p:val>
                                            <p:strVal val="#ppt_x"/>
                                          </p:val>
                                        </p:tav>
                                      </p:tavLst>
                                    </p:anim>
                                    <p:anim calcmode="lin" valueType="num">
                                      <p:cBhvr>
                                        <p:cTn id="83" dur="1000" fill="hold"/>
                                        <p:tgtEl>
                                          <p:spTgt spid="57"/>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1000"/>
                                        <p:tgtEl>
                                          <p:spTgt spid="58"/>
                                        </p:tgtEl>
                                      </p:cBhvr>
                                    </p:animEffect>
                                    <p:anim calcmode="lin" valueType="num">
                                      <p:cBhvr>
                                        <p:cTn id="87" dur="1000" fill="hold"/>
                                        <p:tgtEl>
                                          <p:spTgt spid="58"/>
                                        </p:tgtEl>
                                        <p:attrNameLst>
                                          <p:attrName>ppt_x</p:attrName>
                                        </p:attrNameLst>
                                      </p:cBhvr>
                                      <p:tavLst>
                                        <p:tav tm="0">
                                          <p:val>
                                            <p:strVal val="#ppt_x"/>
                                          </p:val>
                                        </p:tav>
                                        <p:tav tm="100000">
                                          <p:val>
                                            <p:strVal val="#ppt_x"/>
                                          </p:val>
                                        </p:tav>
                                      </p:tavLst>
                                    </p:anim>
                                    <p:anim calcmode="lin" valueType="num">
                                      <p:cBhvr>
                                        <p:cTn id="88" dur="1000" fill="hold"/>
                                        <p:tgtEl>
                                          <p:spTgt spid="58"/>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1000"/>
                                        <p:tgtEl>
                                          <p:spTgt spid="59"/>
                                        </p:tgtEl>
                                      </p:cBhvr>
                                    </p:animEffect>
                                    <p:anim calcmode="lin" valueType="num">
                                      <p:cBhvr>
                                        <p:cTn id="92" dur="1000" fill="hold"/>
                                        <p:tgtEl>
                                          <p:spTgt spid="59"/>
                                        </p:tgtEl>
                                        <p:attrNameLst>
                                          <p:attrName>ppt_x</p:attrName>
                                        </p:attrNameLst>
                                      </p:cBhvr>
                                      <p:tavLst>
                                        <p:tav tm="0">
                                          <p:val>
                                            <p:strVal val="#ppt_x"/>
                                          </p:val>
                                        </p:tav>
                                        <p:tav tm="100000">
                                          <p:val>
                                            <p:strVal val="#ppt_x"/>
                                          </p:val>
                                        </p:tav>
                                      </p:tavLst>
                                    </p:anim>
                                    <p:anim calcmode="lin" valueType="num">
                                      <p:cBhvr>
                                        <p:cTn id="93" dur="1000" fill="hold"/>
                                        <p:tgtEl>
                                          <p:spTgt spid="59"/>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1000"/>
                                        <p:tgtEl>
                                          <p:spTgt spid="60"/>
                                        </p:tgtEl>
                                      </p:cBhvr>
                                    </p:animEffect>
                                    <p:anim calcmode="lin" valueType="num">
                                      <p:cBhvr>
                                        <p:cTn id="97" dur="1000" fill="hold"/>
                                        <p:tgtEl>
                                          <p:spTgt spid="60"/>
                                        </p:tgtEl>
                                        <p:attrNameLst>
                                          <p:attrName>ppt_x</p:attrName>
                                        </p:attrNameLst>
                                      </p:cBhvr>
                                      <p:tavLst>
                                        <p:tav tm="0">
                                          <p:val>
                                            <p:strVal val="#ppt_x"/>
                                          </p:val>
                                        </p:tav>
                                        <p:tav tm="100000">
                                          <p:val>
                                            <p:strVal val="#ppt_x"/>
                                          </p:val>
                                        </p:tav>
                                      </p:tavLst>
                                    </p:anim>
                                    <p:anim calcmode="lin" valueType="num">
                                      <p:cBhvr>
                                        <p:cTn id="98" dur="1000" fill="hold"/>
                                        <p:tgtEl>
                                          <p:spTgt spid="60"/>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1000"/>
                                        <p:tgtEl>
                                          <p:spTgt spid="61"/>
                                        </p:tgtEl>
                                      </p:cBhvr>
                                    </p:animEffect>
                                    <p:anim calcmode="lin" valueType="num">
                                      <p:cBhvr>
                                        <p:cTn id="102" dur="1000" fill="hold"/>
                                        <p:tgtEl>
                                          <p:spTgt spid="61"/>
                                        </p:tgtEl>
                                        <p:attrNameLst>
                                          <p:attrName>ppt_x</p:attrName>
                                        </p:attrNameLst>
                                      </p:cBhvr>
                                      <p:tavLst>
                                        <p:tav tm="0">
                                          <p:val>
                                            <p:strVal val="#ppt_x"/>
                                          </p:val>
                                        </p:tav>
                                        <p:tav tm="100000">
                                          <p:val>
                                            <p:strVal val="#ppt_x"/>
                                          </p:val>
                                        </p:tav>
                                      </p:tavLst>
                                    </p:anim>
                                    <p:anim calcmode="lin" valueType="num">
                                      <p:cBhvr>
                                        <p:cTn id="103" dur="1000" fill="hold"/>
                                        <p:tgtEl>
                                          <p:spTgt spid="61"/>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fade">
                                      <p:cBhvr>
                                        <p:cTn id="106" dur="1000"/>
                                        <p:tgtEl>
                                          <p:spTgt spid="62"/>
                                        </p:tgtEl>
                                      </p:cBhvr>
                                    </p:animEffect>
                                    <p:anim calcmode="lin" valueType="num">
                                      <p:cBhvr>
                                        <p:cTn id="107" dur="1000" fill="hold"/>
                                        <p:tgtEl>
                                          <p:spTgt spid="62"/>
                                        </p:tgtEl>
                                        <p:attrNameLst>
                                          <p:attrName>ppt_x</p:attrName>
                                        </p:attrNameLst>
                                      </p:cBhvr>
                                      <p:tavLst>
                                        <p:tav tm="0">
                                          <p:val>
                                            <p:strVal val="#ppt_x"/>
                                          </p:val>
                                        </p:tav>
                                        <p:tav tm="100000">
                                          <p:val>
                                            <p:strVal val="#ppt_x"/>
                                          </p:val>
                                        </p:tav>
                                      </p:tavLst>
                                    </p:anim>
                                    <p:anim calcmode="lin" valueType="num">
                                      <p:cBhvr>
                                        <p:cTn id="10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5" grpId="0" animBg="1"/>
      <p:bldP spid="46" grpId="0" animBg="1"/>
      <p:bldP spid="47" grpId="0" animBg="1"/>
      <p:bldP spid="48" grpId="0" animBg="1"/>
      <p:bldP spid="49" grpId="0" animBg="1"/>
      <p:bldP spid="53" grpId="0" animBg="1"/>
      <p:bldP spid="54" grpId="0" animBg="1"/>
      <p:bldP spid="55" grpId="0" animBg="1"/>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7465" y="1238049"/>
            <a:ext cx="11346871" cy="5844454"/>
          </a:xfrm>
        </p:spPr>
        <p:txBody>
          <a:bodyPr>
            <a:normAutofit/>
          </a:bodyPr>
          <a:lstStyle/>
          <a:p>
            <a:pPr marL="0" indent="0">
              <a:buNone/>
            </a:pPr>
            <a:r>
              <a:rPr lang="tr-TR" sz="2500" b="1" dirty="0"/>
              <a:t/>
            </a:r>
            <a:br>
              <a:rPr lang="tr-TR" sz="2500" b="1" dirty="0"/>
            </a:br>
            <a:endParaRPr lang="tr-TR" sz="2500" b="1" dirty="0"/>
          </a:p>
          <a:p>
            <a:r>
              <a:rPr lang="tr-TR" sz="2500" dirty="0"/>
              <a:t>Algoritma ya da program yazarken birden fazla değeri karşılaştırma ihtiyacı hissedebiliriz. O nedenle bu istediğimizi karşılamak için karşılaştırma operatörlerinden faydalanırız.</a:t>
            </a:r>
          </a:p>
          <a:p>
            <a:pPr marL="0" indent="0">
              <a:buNone/>
            </a:pPr>
            <a:endParaRPr lang="tr-TR" sz="2500" dirty="0"/>
          </a:p>
          <a:p>
            <a:pPr marL="0" indent="0">
              <a:buNone/>
            </a:pPr>
            <a:endParaRPr lang="tr-TR" sz="2500" dirty="0"/>
          </a:p>
          <a:p>
            <a:pPr marL="0" indent="0">
              <a:buNone/>
            </a:pPr>
            <a:endParaRPr lang="tr-TR" b="1" dirty="0"/>
          </a:p>
          <a:p>
            <a:pPr marL="0" indent="0">
              <a:buNone/>
            </a:pPr>
            <a:r>
              <a:rPr lang="tr-TR" dirty="0"/>
              <a:t>		</a:t>
            </a:r>
            <a:br>
              <a:rPr lang="tr-TR" dirty="0"/>
            </a:br>
            <a:r>
              <a:rPr lang="tr-TR" dirty="0"/>
              <a:t>	</a:t>
            </a:r>
          </a:p>
        </p:txBody>
      </p:sp>
      <p:pic>
        <p:nvPicPr>
          <p:cNvPr id="2050" name="Picture 2" descr="karÅÄ±laÅtÄ±rma operatÃ¶rleri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197" y="3429000"/>
            <a:ext cx="6951807" cy="3131594"/>
          </a:xfrm>
          <a:prstGeom prst="rect">
            <a:avLst/>
          </a:prstGeom>
          <a:noFill/>
          <a:extLst>
            <a:ext uri="{909E8E84-426E-40DD-AFC4-6F175D3DCCD1}">
              <a14:hiddenFill xmlns:a14="http://schemas.microsoft.com/office/drawing/2010/main">
                <a:solidFill>
                  <a:srgbClr val="FFFFFF"/>
                </a:solidFill>
              </a14:hiddenFill>
            </a:ext>
          </a:extLst>
        </p:spPr>
      </p:pic>
      <p:sp>
        <p:nvSpPr>
          <p:cNvPr id="4" name="Unvan 1">
            <a:extLst>
              <a:ext uri="{FF2B5EF4-FFF2-40B4-BE49-F238E27FC236}">
                <a16:creationId xmlns:a16="http://schemas.microsoft.com/office/drawing/2014/main" xmlns="" id="{89EF13B2-F1D4-4C5F-A4A5-FD641E8E8A78}"/>
              </a:ext>
            </a:extLst>
          </p:cNvPr>
          <p:cNvSpPr>
            <a:spLocks noGrp="1"/>
          </p:cNvSpPr>
          <p:nvPr>
            <p:ph type="title"/>
          </p:nvPr>
        </p:nvSpPr>
        <p:spPr>
          <a:xfrm>
            <a:off x="1024128" y="585216"/>
            <a:ext cx="9720072" cy="1499616"/>
          </a:xfrm>
        </p:spPr>
        <p:txBody>
          <a:bodyPr/>
          <a:lstStyle/>
          <a:p>
            <a:r>
              <a:rPr lang="tr-TR" dirty="0"/>
              <a:t>Karşılaştırma Operatörleri</a:t>
            </a:r>
          </a:p>
        </p:txBody>
      </p:sp>
    </p:spTree>
    <p:extLst>
      <p:ext uri="{BB962C8B-B14F-4D97-AF65-F5344CB8AC3E}">
        <p14:creationId xmlns:p14="http://schemas.microsoft.com/office/powerpoint/2010/main" val="601733925"/>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57956-5D52-4954-846B-A37D3EE6E9C8}"/>
              </a:ext>
            </a:extLst>
          </p:cNvPr>
          <p:cNvSpPr>
            <a:spLocks noGrp="1"/>
          </p:cNvSpPr>
          <p:nvPr>
            <p:ph type="title"/>
          </p:nvPr>
        </p:nvSpPr>
        <p:spPr/>
        <p:txBody>
          <a:bodyPr/>
          <a:lstStyle/>
          <a:p>
            <a:r>
              <a:rPr lang="tr-TR" dirty="0"/>
              <a:t>Akış şeması</a:t>
            </a:r>
          </a:p>
        </p:txBody>
      </p:sp>
      <p:sp>
        <p:nvSpPr>
          <p:cNvPr id="52" name="Content Placeholder 2">
            <a:extLst>
              <a:ext uri="{FF2B5EF4-FFF2-40B4-BE49-F238E27FC236}">
                <a16:creationId xmlns:a16="http://schemas.microsoft.com/office/drawing/2014/main" xmlns="" id="{A283E8A4-DACF-4F62-B87D-642F8C28B9DD}"/>
              </a:ext>
            </a:extLst>
          </p:cNvPr>
          <p:cNvSpPr>
            <a:spLocks noGrp="1"/>
          </p:cNvSpPr>
          <p:nvPr>
            <p:ph idx="1"/>
          </p:nvPr>
        </p:nvSpPr>
        <p:spPr>
          <a:xfrm>
            <a:off x="1069848" y="2121407"/>
            <a:ext cx="6258870" cy="4544431"/>
          </a:xfrm>
        </p:spPr>
        <p:txBody>
          <a:bodyPr>
            <a:normAutofit/>
          </a:bodyPr>
          <a:lstStyle/>
          <a:p>
            <a:pPr marL="0" indent="0">
              <a:spcBef>
                <a:spcPct val="20000"/>
              </a:spcBef>
              <a:buClr>
                <a:schemeClr val="accent2"/>
              </a:buClr>
              <a:buNone/>
            </a:pPr>
            <a:r>
              <a:rPr lang="en-US" altLang="tr-TR" sz="2800" b="1" dirty="0">
                <a:latin typeface="Trebuchet MS" panose="020B0603020202020204" pitchFamily="34" charset="0"/>
              </a:rPr>
              <a:t>Program</a:t>
            </a:r>
            <a:r>
              <a:rPr lang="en-US" altLang="tr-TR" sz="2800" dirty="0">
                <a:latin typeface="Trebuchet MS" panose="020B0603020202020204" pitchFamily="34" charset="0"/>
              </a:rPr>
              <a:t>: </a:t>
            </a:r>
            <a:r>
              <a:rPr lang="tr-TR" altLang="tr-TR" sz="2800" dirty="0">
                <a:latin typeface="Trebuchet MS" panose="020B0603020202020204" pitchFamily="34" charset="0"/>
              </a:rPr>
              <a:t>Girilen iki sayının tek ve çift olduğunu belirleyip yazma</a:t>
            </a:r>
            <a:endParaRPr lang="en-US" altLang="tr-TR" sz="2800" dirty="0">
              <a:latin typeface="Trebuchet MS" panose="020B0603020202020204" pitchFamily="34" charset="0"/>
            </a:endParaRPr>
          </a:p>
          <a:p>
            <a:pPr marL="0" indent="0">
              <a:spcBef>
                <a:spcPct val="20000"/>
              </a:spcBef>
              <a:buClr>
                <a:schemeClr val="accent2"/>
              </a:buClr>
              <a:buNone/>
            </a:pPr>
            <a:r>
              <a:rPr lang="tr-TR" altLang="tr-TR" sz="2800" dirty="0">
                <a:latin typeface="Trebuchet MS" panose="020B0603020202020204" pitchFamily="34" charset="0"/>
              </a:rPr>
              <a:t>1.Sayıları al</a:t>
            </a:r>
            <a:endParaRPr lang="en-US" altLang="tr-TR" sz="2800" dirty="0">
              <a:latin typeface="Trebuchet MS" panose="020B0603020202020204" pitchFamily="34" charset="0"/>
            </a:endParaRPr>
          </a:p>
          <a:p>
            <a:pPr marL="0" indent="0">
              <a:spcBef>
                <a:spcPct val="20000"/>
              </a:spcBef>
              <a:buClr>
                <a:schemeClr val="accent2"/>
              </a:buClr>
              <a:buNone/>
            </a:pPr>
            <a:r>
              <a:rPr lang="tr-TR" altLang="tr-TR" sz="2800" dirty="0">
                <a:latin typeface="Trebuchet MS" panose="020B0603020202020204" pitchFamily="34" charset="0"/>
              </a:rPr>
              <a:t>2.Eğer sayı tek ise </a:t>
            </a:r>
          </a:p>
          <a:p>
            <a:pPr marL="0" indent="0">
              <a:spcBef>
                <a:spcPct val="20000"/>
              </a:spcBef>
              <a:buClr>
                <a:schemeClr val="accent2"/>
              </a:buClr>
              <a:buNone/>
            </a:pPr>
            <a:r>
              <a:rPr lang="tr-TR" altLang="tr-TR" sz="2800" dirty="0">
                <a:latin typeface="Trebuchet MS" panose="020B0603020202020204" pitchFamily="34" charset="0"/>
              </a:rPr>
              <a:t>     “Tek” yaz</a:t>
            </a:r>
            <a:endParaRPr lang="en-US" altLang="tr-TR" sz="2800" dirty="0">
              <a:latin typeface="Trebuchet MS" panose="020B0603020202020204" pitchFamily="34" charset="0"/>
            </a:endParaRPr>
          </a:p>
          <a:p>
            <a:pPr marL="0" indent="0">
              <a:spcBef>
                <a:spcPct val="20000"/>
              </a:spcBef>
              <a:buClr>
                <a:schemeClr val="accent2"/>
              </a:buClr>
              <a:buNone/>
            </a:pPr>
            <a:r>
              <a:rPr lang="tr-TR" altLang="tr-TR" sz="2800" dirty="0">
                <a:latin typeface="Trebuchet MS" panose="020B0603020202020204" pitchFamily="34" charset="0"/>
              </a:rPr>
              <a:t>3.Yoksa (sayı çift ise)</a:t>
            </a:r>
            <a:endParaRPr lang="en-US" altLang="tr-TR" sz="2800" dirty="0">
              <a:latin typeface="Trebuchet MS" panose="020B0603020202020204" pitchFamily="34" charset="0"/>
            </a:endParaRPr>
          </a:p>
          <a:p>
            <a:pPr marL="0" indent="0">
              <a:spcBef>
                <a:spcPct val="20000"/>
              </a:spcBef>
              <a:buClr>
                <a:schemeClr val="accent2"/>
              </a:buClr>
              <a:buNone/>
            </a:pPr>
            <a:r>
              <a:rPr lang="en-US" altLang="tr-TR" sz="2800" dirty="0">
                <a:latin typeface="Trebuchet MS" panose="020B0603020202020204" pitchFamily="34" charset="0"/>
              </a:rPr>
              <a:t>  </a:t>
            </a:r>
            <a:r>
              <a:rPr lang="tr-TR" altLang="tr-TR" sz="2800" dirty="0">
                <a:latin typeface="Trebuchet MS" panose="020B0603020202020204" pitchFamily="34" charset="0"/>
              </a:rPr>
              <a:t>  “Çift”</a:t>
            </a:r>
            <a:endParaRPr lang="en-US" altLang="tr-TR" sz="2800" dirty="0">
              <a:latin typeface="Trebuchet MS" panose="020B0603020202020204" pitchFamily="34" charset="0"/>
            </a:endParaRPr>
          </a:p>
          <a:p>
            <a:pPr marL="0" indent="0">
              <a:spcBef>
                <a:spcPct val="20000"/>
              </a:spcBef>
              <a:buClr>
                <a:schemeClr val="accent2"/>
              </a:buClr>
              <a:buNone/>
            </a:pPr>
            <a:r>
              <a:rPr lang="tr-TR" altLang="tr-TR" sz="2800" dirty="0">
                <a:latin typeface="Trebuchet MS" panose="020B0603020202020204" pitchFamily="34" charset="0"/>
              </a:rPr>
              <a:t>4.</a:t>
            </a:r>
            <a:r>
              <a:rPr lang="en-US" altLang="tr-TR" sz="2800" dirty="0">
                <a:latin typeface="Trebuchet MS" panose="020B0603020202020204" pitchFamily="34" charset="0"/>
              </a:rPr>
              <a:t>End If</a:t>
            </a:r>
            <a:endParaRPr lang="tr-TR" altLang="tr-TR" sz="2800" dirty="0">
              <a:latin typeface="Trebuchet MS" panose="020B0603020202020204" pitchFamily="34" charset="0"/>
            </a:endParaRPr>
          </a:p>
          <a:p>
            <a:endParaRPr lang="tr-TR" dirty="0"/>
          </a:p>
        </p:txBody>
      </p:sp>
      <p:sp>
        <p:nvSpPr>
          <p:cNvPr id="23" name="AutoShape 10">
            <a:extLst>
              <a:ext uri="{FF2B5EF4-FFF2-40B4-BE49-F238E27FC236}">
                <a16:creationId xmlns:a16="http://schemas.microsoft.com/office/drawing/2014/main" xmlns="" id="{59DEBA25-197A-40F9-BEE4-88ACC5CECD08}"/>
              </a:ext>
            </a:extLst>
          </p:cNvPr>
          <p:cNvSpPr>
            <a:spLocks noChangeArrowheads="1"/>
          </p:cNvSpPr>
          <p:nvPr/>
        </p:nvSpPr>
        <p:spPr bwMode="auto">
          <a:xfrm>
            <a:off x="8580783" y="898525"/>
            <a:ext cx="1447800" cy="533400"/>
          </a:xfrm>
          <a:prstGeom prst="flowChartTerminator">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24" name="AutoShape 11">
            <a:extLst>
              <a:ext uri="{FF2B5EF4-FFF2-40B4-BE49-F238E27FC236}">
                <a16:creationId xmlns:a16="http://schemas.microsoft.com/office/drawing/2014/main" xmlns="" id="{545E2D5C-09BA-4610-B9A6-E8AB55946E6E}"/>
              </a:ext>
            </a:extLst>
          </p:cNvPr>
          <p:cNvSpPr>
            <a:spLocks noChangeArrowheads="1"/>
          </p:cNvSpPr>
          <p:nvPr/>
        </p:nvSpPr>
        <p:spPr bwMode="auto">
          <a:xfrm>
            <a:off x="8428383" y="1736725"/>
            <a:ext cx="1600200" cy="685800"/>
          </a:xfrm>
          <a:prstGeom prst="flowChartInputOutpu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25" name="Text Box 12">
            <a:extLst>
              <a:ext uri="{FF2B5EF4-FFF2-40B4-BE49-F238E27FC236}">
                <a16:creationId xmlns:a16="http://schemas.microsoft.com/office/drawing/2014/main" xmlns="" id="{566C0518-A031-4F11-86C6-65302CB7D991}"/>
              </a:ext>
            </a:extLst>
          </p:cNvPr>
          <p:cNvSpPr txBox="1">
            <a:spLocks noChangeArrowheads="1"/>
          </p:cNvSpPr>
          <p:nvPr/>
        </p:nvSpPr>
        <p:spPr bwMode="auto">
          <a:xfrm>
            <a:off x="8885583" y="9747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tr-TR" altLang="tr-TR" dirty="0"/>
              <a:t>Başla</a:t>
            </a:r>
          </a:p>
        </p:txBody>
      </p:sp>
      <p:sp>
        <p:nvSpPr>
          <p:cNvPr id="26" name="Text Box 13">
            <a:extLst>
              <a:ext uri="{FF2B5EF4-FFF2-40B4-BE49-F238E27FC236}">
                <a16:creationId xmlns:a16="http://schemas.microsoft.com/office/drawing/2014/main" xmlns="" id="{AFBA8867-6A6E-49CE-9DF3-F8607BF9D43F}"/>
              </a:ext>
            </a:extLst>
          </p:cNvPr>
          <p:cNvSpPr txBox="1">
            <a:spLocks noChangeArrowheads="1"/>
          </p:cNvSpPr>
          <p:nvPr/>
        </p:nvSpPr>
        <p:spPr bwMode="auto">
          <a:xfrm>
            <a:off x="8656983" y="188912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tr-TR" altLang="tr-TR" sz="1800"/>
              <a:t>İki sayı al </a:t>
            </a:r>
          </a:p>
        </p:txBody>
      </p:sp>
      <p:sp>
        <p:nvSpPr>
          <p:cNvPr id="27" name="AutoShape 15">
            <a:extLst>
              <a:ext uri="{FF2B5EF4-FFF2-40B4-BE49-F238E27FC236}">
                <a16:creationId xmlns:a16="http://schemas.microsoft.com/office/drawing/2014/main" xmlns="" id="{204A050A-AED6-4BE3-91DC-20D61EB3893A}"/>
              </a:ext>
            </a:extLst>
          </p:cNvPr>
          <p:cNvSpPr>
            <a:spLocks noChangeArrowheads="1"/>
          </p:cNvSpPr>
          <p:nvPr/>
        </p:nvSpPr>
        <p:spPr bwMode="auto">
          <a:xfrm>
            <a:off x="8428383" y="2635250"/>
            <a:ext cx="1524000" cy="1219200"/>
          </a:xfrm>
          <a:prstGeom prst="flowChartDecision">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28" name="Line 16">
            <a:extLst>
              <a:ext uri="{FF2B5EF4-FFF2-40B4-BE49-F238E27FC236}">
                <a16:creationId xmlns:a16="http://schemas.microsoft.com/office/drawing/2014/main" xmlns="" id="{BB1055FE-60A1-48BE-8668-2DAE7548AE56}"/>
              </a:ext>
            </a:extLst>
          </p:cNvPr>
          <p:cNvSpPr>
            <a:spLocks noChangeShapeType="1"/>
          </p:cNvSpPr>
          <p:nvPr/>
        </p:nvSpPr>
        <p:spPr bwMode="auto">
          <a:xfrm>
            <a:off x="7971183" y="3260725"/>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9" name="Rectangle 18">
            <a:extLst>
              <a:ext uri="{FF2B5EF4-FFF2-40B4-BE49-F238E27FC236}">
                <a16:creationId xmlns:a16="http://schemas.microsoft.com/office/drawing/2014/main" xmlns="" id="{7FAA928D-78D9-490A-AEB0-1D93361449AA}"/>
              </a:ext>
            </a:extLst>
          </p:cNvPr>
          <p:cNvSpPr>
            <a:spLocks noChangeArrowheads="1"/>
          </p:cNvSpPr>
          <p:nvPr/>
        </p:nvSpPr>
        <p:spPr bwMode="auto">
          <a:xfrm>
            <a:off x="7513983" y="4006850"/>
            <a:ext cx="1600200" cy="8382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30" name="Rectangle 19">
            <a:extLst>
              <a:ext uri="{FF2B5EF4-FFF2-40B4-BE49-F238E27FC236}">
                <a16:creationId xmlns:a16="http://schemas.microsoft.com/office/drawing/2014/main" xmlns="" id="{F6E7B3D9-16BE-4A38-AF25-2DB42B467FBA}"/>
              </a:ext>
            </a:extLst>
          </p:cNvPr>
          <p:cNvSpPr>
            <a:spLocks noChangeArrowheads="1"/>
          </p:cNvSpPr>
          <p:nvPr/>
        </p:nvSpPr>
        <p:spPr bwMode="auto">
          <a:xfrm>
            <a:off x="9342783" y="4006850"/>
            <a:ext cx="1600200" cy="8382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31" name="Text Box 21">
            <a:extLst>
              <a:ext uri="{FF2B5EF4-FFF2-40B4-BE49-F238E27FC236}">
                <a16:creationId xmlns:a16="http://schemas.microsoft.com/office/drawing/2014/main" xmlns="" id="{7A1FE45C-7D62-492A-B1AC-C5405EFB689A}"/>
              </a:ext>
            </a:extLst>
          </p:cNvPr>
          <p:cNvSpPr txBox="1">
            <a:spLocks noChangeArrowheads="1"/>
          </p:cNvSpPr>
          <p:nvPr/>
        </p:nvSpPr>
        <p:spPr bwMode="auto">
          <a:xfrm>
            <a:off x="10040178" y="273685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tr-TR" altLang="tr-TR" sz="1600" dirty="0"/>
              <a:t>Evet</a:t>
            </a:r>
          </a:p>
        </p:txBody>
      </p:sp>
      <p:sp>
        <p:nvSpPr>
          <p:cNvPr id="32" name="Text Box 22">
            <a:extLst>
              <a:ext uri="{FF2B5EF4-FFF2-40B4-BE49-F238E27FC236}">
                <a16:creationId xmlns:a16="http://schemas.microsoft.com/office/drawing/2014/main" xmlns="" id="{B1EB3381-A135-4C3D-996F-456C56AF7071}"/>
              </a:ext>
            </a:extLst>
          </p:cNvPr>
          <p:cNvSpPr txBox="1">
            <a:spLocks noChangeArrowheads="1"/>
          </p:cNvSpPr>
          <p:nvPr/>
        </p:nvSpPr>
        <p:spPr bwMode="auto">
          <a:xfrm>
            <a:off x="9418983" y="408305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tr-TR" altLang="tr-TR" sz="2000" dirty="0"/>
              <a:t>1.işlem adımları</a:t>
            </a:r>
          </a:p>
        </p:txBody>
      </p:sp>
      <p:sp>
        <p:nvSpPr>
          <p:cNvPr id="33" name="Text Box 23">
            <a:extLst>
              <a:ext uri="{FF2B5EF4-FFF2-40B4-BE49-F238E27FC236}">
                <a16:creationId xmlns:a16="http://schemas.microsoft.com/office/drawing/2014/main" xmlns="" id="{1F142000-A568-4611-A3AD-15E7209E897B}"/>
              </a:ext>
            </a:extLst>
          </p:cNvPr>
          <p:cNvSpPr txBox="1">
            <a:spLocks noChangeArrowheads="1"/>
          </p:cNvSpPr>
          <p:nvPr/>
        </p:nvSpPr>
        <p:spPr bwMode="auto">
          <a:xfrm>
            <a:off x="7666383" y="415925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tr-TR" altLang="tr-TR" sz="2000"/>
              <a:t>2.işlem adımları</a:t>
            </a:r>
          </a:p>
        </p:txBody>
      </p:sp>
      <p:sp>
        <p:nvSpPr>
          <p:cNvPr id="34" name="Line 24">
            <a:extLst>
              <a:ext uri="{FF2B5EF4-FFF2-40B4-BE49-F238E27FC236}">
                <a16:creationId xmlns:a16="http://schemas.microsoft.com/office/drawing/2014/main" xmlns="" id="{659FB52F-84DF-4971-A9D1-73D7B3BE6D09}"/>
              </a:ext>
            </a:extLst>
          </p:cNvPr>
          <p:cNvSpPr>
            <a:spLocks noChangeShapeType="1"/>
          </p:cNvSpPr>
          <p:nvPr/>
        </p:nvSpPr>
        <p:spPr bwMode="auto">
          <a:xfrm>
            <a:off x="7971183" y="32607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5" name="Text Box 26">
            <a:extLst>
              <a:ext uri="{FF2B5EF4-FFF2-40B4-BE49-F238E27FC236}">
                <a16:creationId xmlns:a16="http://schemas.microsoft.com/office/drawing/2014/main" xmlns="" id="{E27C18D5-9F2F-49A3-BE92-82467D7EF20D}"/>
              </a:ext>
            </a:extLst>
          </p:cNvPr>
          <p:cNvSpPr txBox="1">
            <a:spLocks noChangeArrowheads="1"/>
          </p:cNvSpPr>
          <p:nvPr/>
        </p:nvSpPr>
        <p:spPr bwMode="auto">
          <a:xfrm>
            <a:off x="8504583" y="310832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tr-TR" altLang="tr-TR" sz="1800"/>
              <a:t>Sayı çift mi?</a:t>
            </a:r>
          </a:p>
        </p:txBody>
      </p:sp>
      <p:sp>
        <p:nvSpPr>
          <p:cNvPr id="36" name="Line 29">
            <a:extLst>
              <a:ext uri="{FF2B5EF4-FFF2-40B4-BE49-F238E27FC236}">
                <a16:creationId xmlns:a16="http://schemas.microsoft.com/office/drawing/2014/main" xmlns="" id="{27396B87-3127-48A2-BE48-460364E84637}"/>
              </a:ext>
            </a:extLst>
          </p:cNvPr>
          <p:cNvSpPr>
            <a:spLocks noChangeShapeType="1"/>
          </p:cNvSpPr>
          <p:nvPr/>
        </p:nvSpPr>
        <p:spPr bwMode="auto">
          <a:xfrm>
            <a:off x="7894983" y="5241925"/>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7" name="Line 31">
            <a:extLst>
              <a:ext uri="{FF2B5EF4-FFF2-40B4-BE49-F238E27FC236}">
                <a16:creationId xmlns:a16="http://schemas.microsoft.com/office/drawing/2014/main" xmlns="" id="{887756E4-7611-47DA-8FEC-294C2A1A6EB4}"/>
              </a:ext>
            </a:extLst>
          </p:cNvPr>
          <p:cNvSpPr>
            <a:spLocks noChangeShapeType="1"/>
          </p:cNvSpPr>
          <p:nvPr/>
        </p:nvSpPr>
        <p:spPr bwMode="auto">
          <a:xfrm flipH="1">
            <a:off x="9647583" y="5241925"/>
            <a:ext cx="9143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8" name="Line 32">
            <a:extLst>
              <a:ext uri="{FF2B5EF4-FFF2-40B4-BE49-F238E27FC236}">
                <a16:creationId xmlns:a16="http://schemas.microsoft.com/office/drawing/2014/main" xmlns="" id="{321EAF69-DFFD-4395-9F53-EAD66F0CDA00}"/>
              </a:ext>
            </a:extLst>
          </p:cNvPr>
          <p:cNvSpPr>
            <a:spLocks noChangeShapeType="1"/>
          </p:cNvSpPr>
          <p:nvPr/>
        </p:nvSpPr>
        <p:spPr bwMode="auto">
          <a:xfrm>
            <a:off x="9342783" y="547052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9" name="AutoShape 34">
            <a:extLst>
              <a:ext uri="{FF2B5EF4-FFF2-40B4-BE49-F238E27FC236}">
                <a16:creationId xmlns:a16="http://schemas.microsoft.com/office/drawing/2014/main" xmlns="" id="{CD65E69A-EF04-46AA-BD6B-64F8AEA4B9A9}"/>
              </a:ext>
            </a:extLst>
          </p:cNvPr>
          <p:cNvSpPr>
            <a:spLocks noChangeArrowheads="1"/>
          </p:cNvSpPr>
          <p:nvPr/>
        </p:nvSpPr>
        <p:spPr bwMode="auto">
          <a:xfrm>
            <a:off x="9114183" y="5089525"/>
            <a:ext cx="533400" cy="381000"/>
          </a:xfrm>
          <a:prstGeom prst="flowChartDocumen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40" name="AutoShape 35">
            <a:extLst>
              <a:ext uri="{FF2B5EF4-FFF2-40B4-BE49-F238E27FC236}">
                <a16:creationId xmlns:a16="http://schemas.microsoft.com/office/drawing/2014/main" xmlns="" id="{378F586C-A52B-4524-8674-FF6040CE7439}"/>
              </a:ext>
            </a:extLst>
          </p:cNvPr>
          <p:cNvSpPr>
            <a:spLocks noChangeArrowheads="1"/>
          </p:cNvSpPr>
          <p:nvPr/>
        </p:nvSpPr>
        <p:spPr bwMode="auto">
          <a:xfrm>
            <a:off x="8580783" y="5622925"/>
            <a:ext cx="1447800" cy="533400"/>
          </a:xfrm>
          <a:prstGeom prst="flowChartTerminator">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tr-TR"/>
          </a:p>
        </p:txBody>
      </p:sp>
      <p:sp>
        <p:nvSpPr>
          <p:cNvPr id="41" name="Text Box 36">
            <a:extLst>
              <a:ext uri="{FF2B5EF4-FFF2-40B4-BE49-F238E27FC236}">
                <a16:creationId xmlns:a16="http://schemas.microsoft.com/office/drawing/2014/main" xmlns="" id="{EAEC5F99-3B44-4211-9330-6DEE424BD28E}"/>
              </a:ext>
            </a:extLst>
          </p:cNvPr>
          <p:cNvSpPr txBox="1">
            <a:spLocks noChangeArrowheads="1"/>
          </p:cNvSpPr>
          <p:nvPr/>
        </p:nvSpPr>
        <p:spPr bwMode="auto">
          <a:xfrm>
            <a:off x="8656983" y="57753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tr-TR" altLang="tr-TR" sz="2000"/>
              <a:t>Bitiş</a:t>
            </a:r>
          </a:p>
        </p:txBody>
      </p:sp>
      <p:sp>
        <p:nvSpPr>
          <p:cNvPr id="45" name="Text Box 21">
            <a:extLst>
              <a:ext uri="{FF2B5EF4-FFF2-40B4-BE49-F238E27FC236}">
                <a16:creationId xmlns:a16="http://schemas.microsoft.com/office/drawing/2014/main" xmlns="" id="{F7E9A6C8-6989-46DC-AA8D-8295796A8FCE}"/>
              </a:ext>
            </a:extLst>
          </p:cNvPr>
          <p:cNvSpPr txBox="1">
            <a:spLocks noChangeArrowheads="1"/>
          </p:cNvSpPr>
          <p:nvPr/>
        </p:nvSpPr>
        <p:spPr bwMode="auto">
          <a:xfrm>
            <a:off x="7673009" y="2591386"/>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tr-TR" altLang="tr-TR" sz="1600" dirty="0"/>
              <a:t>Hayır</a:t>
            </a:r>
          </a:p>
        </p:txBody>
      </p:sp>
      <p:sp>
        <p:nvSpPr>
          <p:cNvPr id="46" name="Line 16">
            <a:extLst>
              <a:ext uri="{FF2B5EF4-FFF2-40B4-BE49-F238E27FC236}">
                <a16:creationId xmlns:a16="http://schemas.microsoft.com/office/drawing/2014/main" xmlns="" id="{B97DC34D-BB0B-4192-AAA3-9BE301988421}"/>
              </a:ext>
            </a:extLst>
          </p:cNvPr>
          <p:cNvSpPr>
            <a:spLocks noChangeShapeType="1"/>
          </p:cNvSpPr>
          <p:nvPr/>
        </p:nvSpPr>
        <p:spPr bwMode="auto">
          <a:xfrm>
            <a:off x="7894983" y="4818546"/>
            <a:ext cx="0" cy="4233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7" name="Line 16">
            <a:extLst>
              <a:ext uri="{FF2B5EF4-FFF2-40B4-BE49-F238E27FC236}">
                <a16:creationId xmlns:a16="http://schemas.microsoft.com/office/drawing/2014/main" xmlns="" id="{A97D67FD-22AA-45C3-B909-186BEBA81A2B}"/>
              </a:ext>
            </a:extLst>
          </p:cNvPr>
          <p:cNvSpPr>
            <a:spLocks noChangeShapeType="1"/>
          </p:cNvSpPr>
          <p:nvPr/>
        </p:nvSpPr>
        <p:spPr bwMode="auto">
          <a:xfrm flipH="1">
            <a:off x="10522224" y="4899026"/>
            <a:ext cx="13254" cy="3428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8" name="Line 16">
            <a:extLst>
              <a:ext uri="{FF2B5EF4-FFF2-40B4-BE49-F238E27FC236}">
                <a16:creationId xmlns:a16="http://schemas.microsoft.com/office/drawing/2014/main" xmlns="" id="{9F55C59D-543E-41E5-A94B-19347459126B}"/>
              </a:ext>
            </a:extLst>
          </p:cNvPr>
          <p:cNvSpPr>
            <a:spLocks noChangeShapeType="1"/>
          </p:cNvSpPr>
          <p:nvPr/>
        </p:nvSpPr>
        <p:spPr bwMode="auto">
          <a:xfrm>
            <a:off x="10561981" y="3260725"/>
            <a:ext cx="1" cy="74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49" name="Line 16">
            <a:extLst>
              <a:ext uri="{FF2B5EF4-FFF2-40B4-BE49-F238E27FC236}">
                <a16:creationId xmlns:a16="http://schemas.microsoft.com/office/drawing/2014/main" xmlns="" id="{4AA41936-B25E-4DB1-923E-C4EE68B70050}"/>
              </a:ext>
            </a:extLst>
          </p:cNvPr>
          <p:cNvSpPr>
            <a:spLocks noChangeShapeType="1"/>
          </p:cNvSpPr>
          <p:nvPr/>
        </p:nvSpPr>
        <p:spPr bwMode="auto">
          <a:xfrm>
            <a:off x="9190383" y="2437607"/>
            <a:ext cx="0" cy="173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0" name="Line 16">
            <a:extLst>
              <a:ext uri="{FF2B5EF4-FFF2-40B4-BE49-F238E27FC236}">
                <a16:creationId xmlns:a16="http://schemas.microsoft.com/office/drawing/2014/main" xmlns="" id="{6A5A9EF3-C6CB-4B11-AAB9-79BFD2759FF1}"/>
              </a:ext>
            </a:extLst>
          </p:cNvPr>
          <p:cNvSpPr>
            <a:spLocks noChangeShapeType="1"/>
          </p:cNvSpPr>
          <p:nvPr/>
        </p:nvSpPr>
        <p:spPr bwMode="auto">
          <a:xfrm>
            <a:off x="9228483" y="14319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1" name="Line 24">
            <a:extLst>
              <a:ext uri="{FF2B5EF4-FFF2-40B4-BE49-F238E27FC236}">
                <a16:creationId xmlns:a16="http://schemas.microsoft.com/office/drawing/2014/main" xmlns="" id="{B993B783-14DD-49A5-A9E2-400F66EEB5A4}"/>
              </a:ext>
            </a:extLst>
          </p:cNvPr>
          <p:cNvSpPr>
            <a:spLocks noChangeShapeType="1"/>
          </p:cNvSpPr>
          <p:nvPr/>
        </p:nvSpPr>
        <p:spPr bwMode="auto">
          <a:xfrm flipV="1">
            <a:off x="9952382" y="3244849"/>
            <a:ext cx="609599" cy="7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extLst>
      <p:ext uri="{BB962C8B-B14F-4D97-AF65-F5344CB8AC3E}">
        <p14:creationId xmlns:p14="http://schemas.microsoft.com/office/powerpoint/2010/main" val="2097815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1000"/>
                                        <p:tgtEl>
                                          <p:spTgt spid="49"/>
                                        </p:tgtEl>
                                      </p:cBhvr>
                                    </p:animEffect>
                                    <p:anim calcmode="lin" valueType="num">
                                      <p:cBhvr>
                                        <p:cTn id="39" dur="1000" fill="hold"/>
                                        <p:tgtEl>
                                          <p:spTgt spid="49"/>
                                        </p:tgtEl>
                                        <p:attrNameLst>
                                          <p:attrName>ppt_x</p:attrName>
                                        </p:attrNameLst>
                                      </p:cBhvr>
                                      <p:tavLst>
                                        <p:tav tm="0">
                                          <p:val>
                                            <p:strVal val="#ppt_x"/>
                                          </p:val>
                                        </p:tav>
                                        <p:tav tm="100000">
                                          <p:val>
                                            <p:strVal val="#ppt_x"/>
                                          </p:val>
                                        </p:tav>
                                      </p:tavLst>
                                    </p:anim>
                                    <p:anim calcmode="lin" valueType="num">
                                      <p:cBhvr>
                                        <p:cTn id="40" dur="1000" fill="hold"/>
                                        <p:tgtEl>
                                          <p:spTgt spid="4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anim calcmode="lin" valueType="num">
                                      <p:cBhvr>
                                        <p:cTn id="56" dur="1000" fill="hold"/>
                                        <p:tgtEl>
                                          <p:spTgt spid="32"/>
                                        </p:tgtEl>
                                        <p:attrNameLst>
                                          <p:attrName>ppt_x</p:attrName>
                                        </p:attrNameLst>
                                      </p:cBhvr>
                                      <p:tavLst>
                                        <p:tav tm="0">
                                          <p:val>
                                            <p:strVal val="#ppt_x"/>
                                          </p:val>
                                        </p:tav>
                                        <p:tav tm="100000">
                                          <p:val>
                                            <p:strVal val="#ppt_x"/>
                                          </p:val>
                                        </p:tav>
                                      </p:tavLst>
                                    </p:anim>
                                    <p:anim calcmode="lin" valueType="num">
                                      <p:cBhvr>
                                        <p:cTn id="57" dur="1000" fill="hold"/>
                                        <p:tgtEl>
                                          <p:spTgt spid="3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1000"/>
                                        <p:tgtEl>
                                          <p:spTgt spid="47"/>
                                        </p:tgtEl>
                                      </p:cBhvr>
                                    </p:animEffect>
                                    <p:anim calcmode="lin" valueType="num">
                                      <p:cBhvr>
                                        <p:cTn id="76" dur="1000" fill="hold"/>
                                        <p:tgtEl>
                                          <p:spTgt spid="47"/>
                                        </p:tgtEl>
                                        <p:attrNameLst>
                                          <p:attrName>ppt_x</p:attrName>
                                        </p:attrNameLst>
                                      </p:cBhvr>
                                      <p:tavLst>
                                        <p:tav tm="0">
                                          <p:val>
                                            <p:strVal val="#ppt_x"/>
                                          </p:val>
                                        </p:tav>
                                        <p:tav tm="100000">
                                          <p:val>
                                            <p:strVal val="#ppt_x"/>
                                          </p:val>
                                        </p:tav>
                                      </p:tavLst>
                                    </p:anim>
                                    <p:anim calcmode="lin" valueType="num">
                                      <p:cBhvr>
                                        <p:cTn id="77" dur="1000" fill="hold"/>
                                        <p:tgtEl>
                                          <p:spTgt spid="4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1000"/>
                                        <p:tgtEl>
                                          <p:spTgt spid="51"/>
                                        </p:tgtEl>
                                      </p:cBhvr>
                                    </p:animEffect>
                                    <p:anim calcmode="lin" valueType="num">
                                      <p:cBhvr>
                                        <p:cTn id="86" dur="1000" fill="hold"/>
                                        <p:tgtEl>
                                          <p:spTgt spid="51"/>
                                        </p:tgtEl>
                                        <p:attrNameLst>
                                          <p:attrName>ppt_x</p:attrName>
                                        </p:attrNameLst>
                                      </p:cBhvr>
                                      <p:tavLst>
                                        <p:tav tm="0">
                                          <p:val>
                                            <p:strVal val="#ppt_x"/>
                                          </p:val>
                                        </p:tav>
                                        <p:tav tm="100000">
                                          <p:val>
                                            <p:strVal val="#ppt_x"/>
                                          </p:val>
                                        </p:tav>
                                      </p:tavLst>
                                    </p:anim>
                                    <p:anim calcmode="lin" valueType="num">
                                      <p:cBhvr>
                                        <p:cTn id="8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1000"/>
                                        <p:tgtEl>
                                          <p:spTgt spid="33"/>
                                        </p:tgtEl>
                                      </p:cBhvr>
                                    </p:animEffect>
                                    <p:anim calcmode="lin" valueType="num">
                                      <p:cBhvr>
                                        <p:cTn id="103" dur="1000" fill="hold"/>
                                        <p:tgtEl>
                                          <p:spTgt spid="33"/>
                                        </p:tgtEl>
                                        <p:attrNameLst>
                                          <p:attrName>ppt_x</p:attrName>
                                        </p:attrNameLst>
                                      </p:cBhvr>
                                      <p:tavLst>
                                        <p:tav tm="0">
                                          <p:val>
                                            <p:strVal val="#ppt_x"/>
                                          </p:val>
                                        </p:tav>
                                        <p:tav tm="100000">
                                          <p:val>
                                            <p:strVal val="#ppt_x"/>
                                          </p:val>
                                        </p:tav>
                                      </p:tavLst>
                                    </p:anim>
                                    <p:anim calcmode="lin" valueType="num">
                                      <p:cBhvr>
                                        <p:cTn id="104" dur="1000" fill="hold"/>
                                        <p:tgtEl>
                                          <p:spTgt spid="3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1000"/>
                                        <p:tgtEl>
                                          <p:spTgt spid="29"/>
                                        </p:tgtEl>
                                      </p:cBhvr>
                                    </p:animEffect>
                                    <p:anim calcmode="lin" valueType="num">
                                      <p:cBhvr>
                                        <p:cTn id="108" dur="1000" fill="hold"/>
                                        <p:tgtEl>
                                          <p:spTgt spid="29"/>
                                        </p:tgtEl>
                                        <p:attrNameLst>
                                          <p:attrName>ppt_x</p:attrName>
                                        </p:attrNameLst>
                                      </p:cBhvr>
                                      <p:tavLst>
                                        <p:tav tm="0">
                                          <p:val>
                                            <p:strVal val="#ppt_x"/>
                                          </p:val>
                                        </p:tav>
                                        <p:tav tm="100000">
                                          <p:val>
                                            <p:strVal val="#ppt_x"/>
                                          </p:val>
                                        </p:tav>
                                      </p:tavLst>
                                    </p:anim>
                                    <p:anim calcmode="lin" valueType="num">
                                      <p:cBhvr>
                                        <p:cTn id="109" dur="1000" fill="hold"/>
                                        <p:tgtEl>
                                          <p:spTgt spid="2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1000"/>
                                        <p:tgtEl>
                                          <p:spTgt spid="46"/>
                                        </p:tgtEl>
                                      </p:cBhvr>
                                    </p:animEffect>
                                    <p:anim calcmode="lin" valueType="num">
                                      <p:cBhvr>
                                        <p:cTn id="113" dur="1000" fill="hold"/>
                                        <p:tgtEl>
                                          <p:spTgt spid="46"/>
                                        </p:tgtEl>
                                        <p:attrNameLst>
                                          <p:attrName>ppt_x</p:attrName>
                                        </p:attrNameLst>
                                      </p:cBhvr>
                                      <p:tavLst>
                                        <p:tav tm="0">
                                          <p:val>
                                            <p:strVal val="#ppt_x"/>
                                          </p:val>
                                        </p:tav>
                                        <p:tav tm="100000">
                                          <p:val>
                                            <p:strVal val="#ppt_x"/>
                                          </p:val>
                                        </p:tav>
                                      </p:tavLst>
                                    </p:anim>
                                    <p:anim calcmode="lin" valueType="num">
                                      <p:cBhvr>
                                        <p:cTn id="114" dur="1000" fill="hold"/>
                                        <p:tgtEl>
                                          <p:spTgt spid="4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1000"/>
                                        <p:tgtEl>
                                          <p:spTgt spid="36"/>
                                        </p:tgtEl>
                                      </p:cBhvr>
                                    </p:animEffect>
                                    <p:anim calcmode="lin" valueType="num">
                                      <p:cBhvr>
                                        <p:cTn id="118" dur="1000" fill="hold"/>
                                        <p:tgtEl>
                                          <p:spTgt spid="36"/>
                                        </p:tgtEl>
                                        <p:attrNameLst>
                                          <p:attrName>ppt_x</p:attrName>
                                        </p:attrNameLst>
                                      </p:cBhvr>
                                      <p:tavLst>
                                        <p:tav tm="0">
                                          <p:val>
                                            <p:strVal val="#ppt_x"/>
                                          </p:val>
                                        </p:tav>
                                        <p:tav tm="100000">
                                          <p:val>
                                            <p:strVal val="#ppt_x"/>
                                          </p:val>
                                        </p:tav>
                                      </p:tavLst>
                                    </p:anim>
                                    <p:anim calcmode="lin" valueType="num">
                                      <p:cBhvr>
                                        <p:cTn id="1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1000"/>
                                        <p:tgtEl>
                                          <p:spTgt spid="38"/>
                                        </p:tgtEl>
                                      </p:cBhvr>
                                    </p:animEffect>
                                    <p:anim calcmode="lin" valueType="num">
                                      <p:cBhvr>
                                        <p:cTn id="125" dur="1000" fill="hold"/>
                                        <p:tgtEl>
                                          <p:spTgt spid="38"/>
                                        </p:tgtEl>
                                        <p:attrNameLst>
                                          <p:attrName>ppt_x</p:attrName>
                                        </p:attrNameLst>
                                      </p:cBhvr>
                                      <p:tavLst>
                                        <p:tav tm="0">
                                          <p:val>
                                            <p:strVal val="#ppt_x"/>
                                          </p:val>
                                        </p:tav>
                                        <p:tav tm="100000">
                                          <p:val>
                                            <p:strVal val="#ppt_x"/>
                                          </p:val>
                                        </p:tav>
                                      </p:tavLst>
                                    </p:anim>
                                    <p:anim calcmode="lin" valueType="num">
                                      <p:cBhvr>
                                        <p:cTn id="126" dur="1000" fill="hold"/>
                                        <p:tgtEl>
                                          <p:spTgt spid="3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fade">
                                      <p:cBhvr>
                                        <p:cTn id="129" dur="1000"/>
                                        <p:tgtEl>
                                          <p:spTgt spid="39"/>
                                        </p:tgtEl>
                                      </p:cBhvr>
                                    </p:animEffect>
                                    <p:anim calcmode="lin" valueType="num">
                                      <p:cBhvr>
                                        <p:cTn id="130" dur="1000" fill="hold"/>
                                        <p:tgtEl>
                                          <p:spTgt spid="39"/>
                                        </p:tgtEl>
                                        <p:attrNameLst>
                                          <p:attrName>ppt_x</p:attrName>
                                        </p:attrNameLst>
                                      </p:cBhvr>
                                      <p:tavLst>
                                        <p:tav tm="0">
                                          <p:val>
                                            <p:strVal val="#ppt_x"/>
                                          </p:val>
                                        </p:tav>
                                        <p:tav tm="100000">
                                          <p:val>
                                            <p:strVal val="#ppt_x"/>
                                          </p:val>
                                        </p:tav>
                                      </p:tavLst>
                                    </p:anim>
                                    <p:anim calcmode="lin" valueType="num">
                                      <p:cBhvr>
                                        <p:cTn id="131" dur="1000" fill="hold"/>
                                        <p:tgtEl>
                                          <p:spTgt spid="3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1000"/>
                                        <p:tgtEl>
                                          <p:spTgt spid="41"/>
                                        </p:tgtEl>
                                      </p:cBhvr>
                                    </p:animEffect>
                                    <p:anim calcmode="lin" valueType="num">
                                      <p:cBhvr>
                                        <p:cTn id="135" dur="1000" fill="hold"/>
                                        <p:tgtEl>
                                          <p:spTgt spid="41"/>
                                        </p:tgtEl>
                                        <p:attrNameLst>
                                          <p:attrName>ppt_x</p:attrName>
                                        </p:attrNameLst>
                                      </p:cBhvr>
                                      <p:tavLst>
                                        <p:tav tm="0">
                                          <p:val>
                                            <p:strVal val="#ppt_x"/>
                                          </p:val>
                                        </p:tav>
                                        <p:tav tm="100000">
                                          <p:val>
                                            <p:strVal val="#ppt_x"/>
                                          </p:val>
                                        </p:tav>
                                      </p:tavLst>
                                    </p:anim>
                                    <p:anim calcmode="lin" valueType="num">
                                      <p:cBhvr>
                                        <p:cTn id="136" dur="1000" fill="hold"/>
                                        <p:tgtEl>
                                          <p:spTgt spid="41"/>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fade">
                                      <p:cBhvr>
                                        <p:cTn id="139" dur="1000"/>
                                        <p:tgtEl>
                                          <p:spTgt spid="40"/>
                                        </p:tgtEl>
                                      </p:cBhvr>
                                    </p:animEffect>
                                    <p:anim calcmode="lin" valueType="num">
                                      <p:cBhvr>
                                        <p:cTn id="140" dur="1000" fill="hold"/>
                                        <p:tgtEl>
                                          <p:spTgt spid="40"/>
                                        </p:tgtEl>
                                        <p:attrNameLst>
                                          <p:attrName>ppt_x</p:attrName>
                                        </p:attrNameLst>
                                      </p:cBhvr>
                                      <p:tavLst>
                                        <p:tav tm="0">
                                          <p:val>
                                            <p:strVal val="#ppt_x"/>
                                          </p:val>
                                        </p:tav>
                                        <p:tav tm="100000">
                                          <p:val>
                                            <p:strVal val="#ppt_x"/>
                                          </p:val>
                                        </p:tav>
                                      </p:tavLst>
                                    </p:anim>
                                    <p:anim calcmode="lin" valueType="num">
                                      <p:cBhvr>
                                        <p:cTn id="1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4" grpId="0" animBg="1"/>
      <p:bldP spid="25" grpId="0"/>
      <p:bldP spid="26" grpId="0"/>
      <p:bldP spid="27" grpId="0" animBg="1"/>
      <p:bldP spid="28" grpId="0" animBg="1"/>
      <p:bldP spid="29" grpId="0" animBg="1"/>
      <p:bldP spid="30" grpId="0" animBg="1"/>
      <p:bldP spid="31" grpId="0"/>
      <p:bldP spid="32" grpId="0"/>
      <p:bldP spid="33" grpId="0"/>
      <p:bldP spid="34" grpId="0" animBg="1"/>
      <p:bldP spid="35" grpId="0"/>
      <p:bldP spid="36" grpId="0" animBg="1"/>
      <p:bldP spid="37" grpId="0" animBg="1"/>
      <p:bldP spid="38" grpId="0" animBg="1"/>
      <p:bldP spid="39" grpId="0" animBg="1"/>
      <p:bldP spid="40" grpId="0" animBg="1"/>
      <p:bldP spid="41" grpId="0"/>
      <p:bldP spid="46" grpId="0" animBg="1"/>
      <p:bldP spid="47" grpId="0" animBg="1"/>
      <p:bldP spid="48" grpId="0" animBg="1"/>
      <p:bldP spid="49" grpId="0" animBg="1"/>
      <p:bldP spid="50" grpId="0" animBg="1"/>
      <p:bldP spid="5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Karşılaştırma operatörleri ile örnekler</a:t>
            </a:r>
          </a:p>
        </p:txBody>
      </p:sp>
      <p:sp>
        <p:nvSpPr>
          <p:cNvPr id="3" name="İçerik Yer Tutucusu 2"/>
          <p:cNvSpPr>
            <a:spLocks noGrp="1"/>
          </p:cNvSpPr>
          <p:nvPr>
            <p:ph idx="1"/>
          </p:nvPr>
        </p:nvSpPr>
        <p:spPr>
          <a:xfrm>
            <a:off x="960120" y="1732632"/>
            <a:ext cx="10882744" cy="4351338"/>
          </a:xfrm>
        </p:spPr>
        <p:txBody>
          <a:bodyPr>
            <a:normAutofit/>
          </a:bodyPr>
          <a:lstStyle/>
          <a:p>
            <a:pPr marL="514350" indent="-514350">
              <a:buAutoNum type="arabicParenR"/>
            </a:pPr>
            <a:r>
              <a:rPr lang="tr-TR" sz="2800" dirty="0"/>
              <a:t>Dışarıdan alınan sayının tek mi ,çift mi olduğunu bulan algoritmayı yazınız</a:t>
            </a:r>
          </a:p>
          <a:p>
            <a:pPr marL="0" indent="0">
              <a:buNone/>
            </a:pPr>
            <a:r>
              <a:rPr lang="tr-TR" sz="2800" dirty="0"/>
              <a:t>	1)Başla</a:t>
            </a:r>
          </a:p>
          <a:p>
            <a:pPr marL="0" indent="0">
              <a:buNone/>
            </a:pPr>
            <a:r>
              <a:rPr lang="tr-TR" sz="2800" dirty="0"/>
              <a:t>	2)Sayıyı gir (a)</a:t>
            </a:r>
          </a:p>
          <a:p>
            <a:pPr marL="0" indent="0">
              <a:buNone/>
            </a:pPr>
            <a:r>
              <a:rPr lang="tr-TR" sz="2800" dirty="0"/>
              <a:t>	3)Eğer a%2=0 ise Ekrana «Sayı çift», değilse «Sayı tek»</a:t>
            </a:r>
          </a:p>
          <a:p>
            <a:pPr marL="0" indent="0">
              <a:buNone/>
            </a:pPr>
            <a:r>
              <a:rPr lang="tr-TR" sz="2800" dirty="0"/>
              <a:t>	4)Bitir</a:t>
            </a:r>
          </a:p>
        </p:txBody>
      </p:sp>
    </p:spTree>
    <p:extLst>
      <p:ext uri="{BB962C8B-B14F-4D97-AF65-F5344CB8AC3E}">
        <p14:creationId xmlns:p14="http://schemas.microsoft.com/office/powerpoint/2010/main" val="1451659234"/>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B870A-DDDF-4733-B6B5-120F025069A8}"/>
              </a:ext>
            </a:extLst>
          </p:cNvPr>
          <p:cNvSpPr>
            <a:spLocks noGrp="1"/>
          </p:cNvSpPr>
          <p:nvPr>
            <p:ph type="title"/>
          </p:nvPr>
        </p:nvSpPr>
        <p:spPr/>
        <p:txBody>
          <a:bodyPr/>
          <a:lstStyle/>
          <a:p>
            <a:r>
              <a:rPr lang="tr-TR" dirty="0"/>
              <a:t>Karşılaştırma operatörleri ile örnekler</a:t>
            </a:r>
          </a:p>
        </p:txBody>
      </p:sp>
      <p:sp>
        <p:nvSpPr>
          <p:cNvPr id="4" name="Content Placeholder 2">
            <a:extLst>
              <a:ext uri="{FF2B5EF4-FFF2-40B4-BE49-F238E27FC236}">
                <a16:creationId xmlns:a16="http://schemas.microsoft.com/office/drawing/2014/main" xmlns="" id="{5BEFD31A-A490-42CB-9248-C9A41FDE2526}"/>
              </a:ext>
            </a:extLst>
          </p:cNvPr>
          <p:cNvSpPr txBox="1">
            <a:spLocks/>
          </p:cNvSpPr>
          <p:nvPr/>
        </p:nvSpPr>
        <p:spPr>
          <a:xfrm>
            <a:off x="1037778" y="2989426"/>
            <a:ext cx="5032248" cy="3265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tr-TR" altLang="tr-TR" dirty="0"/>
              <a:t/>
            </a:r>
            <a:br>
              <a:rPr lang="tr-TR" altLang="tr-TR" dirty="0"/>
            </a:br>
            <a:endParaRPr lang="tr-TR" dirty="0"/>
          </a:p>
        </p:txBody>
      </p:sp>
      <p:sp>
        <p:nvSpPr>
          <p:cNvPr id="5" name="Content Placeholder 2">
            <a:extLst>
              <a:ext uri="{FF2B5EF4-FFF2-40B4-BE49-F238E27FC236}">
                <a16:creationId xmlns:a16="http://schemas.microsoft.com/office/drawing/2014/main" xmlns="" id="{3E617F20-5717-4453-98DA-5879CBCD2C2E}"/>
              </a:ext>
            </a:extLst>
          </p:cNvPr>
          <p:cNvSpPr txBox="1">
            <a:spLocks/>
          </p:cNvSpPr>
          <p:nvPr/>
        </p:nvSpPr>
        <p:spPr>
          <a:xfrm>
            <a:off x="6121976" y="1983403"/>
            <a:ext cx="5778478" cy="326559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80000"/>
              </a:lnSpc>
              <a:buFontTx/>
              <a:buNone/>
            </a:pPr>
            <a:r>
              <a:rPr lang="tr-TR" altLang="tr-TR" sz="2800" dirty="0">
                <a:latin typeface="Trebuchet MS" panose="020B0603020202020204" pitchFamily="34" charset="0"/>
              </a:rPr>
              <a:t>A1 : Başla</a:t>
            </a:r>
          </a:p>
          <a:p>
            <a:pPr>
              <a:lnSpc>
                <a:spcPct val="80000"/>
              </a:lnSpc>
              <a:buFontTx/>
              <a:buNone/>
            </a:pPr>
            <a:r>
              <a:rPr lang="tr-TR" altLang="tr-TR" sz="2800" dirty="0">
                <a:latin typeface="Trebuchet MS" panose="020B0603020202020204" pitchFamily="34" charset="0"/>
              </a:rPr>
              <a:t>A2 : Oku S</a:t>
            </a:r>
          </a:p>
          <a:p>
            <a:pPr>
              <a:lnSpc>
                <a:spcPct val="80000"/>
              </a:lnSpc>
              <a:buFontTx/>
              <a:buNone/>
            </a:pPr>
            <a:r>
              <a:rPr lang="tr-TR" altLang="tr-TR" sz="2800" dirty="0">
                <a:latin typeface="Trebuchet MS" panose="020B0603020202020204" pitchFamily="34" charset="0"/>
              </a:rPr>
              <a:t>A3 : Eğer S &gt; 0 ise “Pozitif” yaz, </a:t>
            </a:r>
          </a:p>
          <a:p>
            <a:pPr>
              <a:lnSpc>
                <a:spcPct val="80000"/>
              </a:lnSpc>
              <a:buFontTx/>
              <a:buNone/>
            </a:pPr>
            <a:r>
              <a:rPr lang="tr-TR" altLang="tr-TR" sz="2800" dirty="0">
                <a:latin typeface="Trebuchet MS" panose="020B0603020202020204" pitchFamily="34" charset="0"/>
              </a:rPr>
              <a:t>A4 : Eğer S &lt; 0 ise “Negatif” yaz,</a:t>
            </a:r>
          </a:p>
          <a:p>
            <a:pPr>
              <a:lnSpc>
                <a:spcPct val="80000"/>
              </a:lnSpc>
              <a:buFontTx/>
              <a:buNone/>
            </a:pPr>
            <a:r>
              <a:rPr lang="tr-TR" altLang="tr-TR" sz="2800" dirty="0">
                <a:latin typeface="Trebuchet MS" panose="020B0603020202020204" pitchFamily="34" charset="0"/>
              </a:rPr>
              <a:t>A5 : Eğer S = 0 ise “Sıfıra eşit”          yaz,</a:t>
            </a:r>
          </a:p>
          <a:p>
            <a:pPr>
              <a:lnSpc>
                <a:spcPct val="80000"/>
              </a:lnSpc>
              <a:buFontTx/>
              <a:buNone/>
            </a:pPr>
            <a:r>
              <a:rPr lang="tr-TR" altLang="tr-TR" sz="2800" dirty="0">
                <a:latin typeface="Trebuchet MS" panose="020B0603020202020204" pitchFamily="34" charset="0"/>
              </a:rPr>
              <a:t>A6 : Dur</a:t>
            </a:r>
          </a:p>
        </p:txBody>
      </p:sp>
      <p:sp>
        <p:nvSpPr>
          <p:cNvPr id="6" name="Rectangle 5">
            <a:extLst>
              <a:ext uri="{FF2B5EF4-FFF2-40B4-BE49-F238E27FC236}">
                <a16:creationId xmlns:a16="http://schemas.microsoft.com/office/drawing/2014/main" xmlns="" id="{EA48A35C-F481-41AA-9907-E6687E0C37D8}"/>
              </a:ext>
            </a:extLst>
          </p:cNvPr>
          <p:cNvSpPr/>
          <p:nvPr/>
        </p:nvSpPr>
        <p:spPr>
          <a:xfrm>
            <a:off x="804199" y="2719208"/>
            <a:ext cx="4734452" cy="2160591"/>
          </a:xfrm>
          <a:prstGeom prst="rect">
            <a:avLst/>
          </a:prstGeom>
        </p:spPr>
        <p:txBody>
          <a:bodyPr wrap="square">
            <a:spAutoFit/>
          </a:bodyPr>
          <a:lstStyle/>
          <a:p>
            <a:pPr algn="just">
              <a:lnSpc>
                <a:spcPct val="80000"/>
              </a:lnSpc>
              <a:buFontTx/>
              <a:buNone/>
            </a:pPr>
            <a:r>
              <a:rPr lang="tr-TR" altLang="tr-TR" sz="2800" b="1" dirty="0">
                <a:latin typeface="Trebuchet MS" panose="020B0603020202020204" pitchFamily="34" charset="0"/>
              </a:rPr>
              <a:t>Örnek 3: </a:t>
            </a:r>
            <a:r>
              <a:rPr lang="tr-TR" altLang="tr-TR" sz="2800" dirty="0">
                <a:latin typeface="Trebuchet MS" panose="020B0603020202020204" pitchFamily="34" charset="0"/>
              </a:rPr>
              <a:t>Klavyeden girilen bir sayının pozitif, negatif veya sıfıra eşit olma durumunu hesaplayıp yazdıran algoritma ve akış şemasını hazırlayınız.</a:t>
            </a:r>
          </a:p>
        </p:txBody>
      </p:sp>
    </p:spTree>
    <p:extLst>
      <p:ext uri="{BB962C8B-B14F-4D97-AF65-F5344CB8AC3E}">
        <p14:creationId xmlns:p14="http://schemas.microsoft.com/office/powerpoint/2010/main" val="2518826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1000"/>
                                        <p:tgtEl>
                                          <p:spTgt spid="5">
                                            <p:txEl>
                                              <p:pRg st="5" end="5"/>
                                            </p:txEl>
                                          </p:spTgt>
                                        </p:tgtEl>
                                      </p:cBhvr>
                                    </p:animEffect>
                                    <p:anim calcmode="lin" valueType="num">
                                      <p:cBhvr>
                                        <p:cTn id="4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DBC4-83F4-4B47-8381-27CCB29E4FE3}"/>
              </a:ext>
            </a:extLst>
          </p:cNvPr>
          <p:cNvSpPr>
            <a:spLocks noGrp="1"/>
          </p:cNvSpPr>
          <p:nvPr>
            <p:ph type="title"/>
          </p:nvPr>
        </p:nvSpPr>
        <p:spPr/>
        <p:txBody>
          <a:bodyPr/>
          <a:lstStyle/>
          <a:p>
            <a:r>
              <a:rPr lang="tr-TR" dirty="0"/>
              <a:t>Karşılaştırma operatörleri ile örnekler:</a:t>
            </a:r>
          </a:p>
        </p:txBody>
      </p:sp>
      <p:sp>
        <p:nvSpPr>
          <p:cNvPr id="22" name="Akış Çizelgesi: Öteki İşlem 3">
            <a:extLst>
              <a:ext uri="{FF2B5EF4-FFF2-40B4-BE49-F238E27FC236}">
                <a16:creationId xmlns:a16="http://schemas.microsoft.com/office/drawing/2014/main" xmlns="" id="{1F74FF8B-A714-4858-AEEE-CB338C0EFDB6}"/>
              </a:ext>
            </a:extLst>
          </p:cNvPr>
          <p:cNvSpPr/>
          <p:nvPr/>
        </p:nvSpPr>
        <p:spPr>
          <a:xfrm>
            <a:off x="4968958" y="1545336"/>
            <a:ext cx="893763" cy="395287"/>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Başla</a:t>
            </a:r>
          </a:p>
        </p:txBody>
      </p:sp>
      <p:sp>
        <p:nvSpPr>
          <p:cNvPr id="23" name="Akış Çizelgesi: Veri 5">
            <a:extLst>
              <a:ext uri="{FF2B5EF4-FFF2-40B4-BE49-F238E27FC236}">
                <a16:creationId xmlns:a16="http://schemas.microsoft.com/office/drawing/2014/main" xmlns="" id="{0897552A-7EDC-4A47-8F71-5A1A6B6D3E78}"/>
              </a:ext>
            </a:extLst>
          </p:cNvPr>
          <p:cNvSpPr/>
          <p:nvPr/>
        </p:nvSpPr>
        <p:spPr>
          <a:xfrm>
            <a:off x="4875295" y="2229547"/>
            <a:ext cx="1058862"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t>Oku (Sayı</a:t>
            </a:r>
            <a:r>
              <a:rPr lang="tr-TR" sz="1100" dirty="0"/>
              <a:t>)</a:t>
            </a:r>
          </a:p>
        </p:txBody>
      </p:sp>
      <p:sp>
        <p:nvSpPr>
          <p:cNvPr id="24" name="Akış Çizelgesi: Karar 7">
            <a:extLst>
              <a:ext uri="{FF2B5EF4-FFF2-40B4-BE49-F238E27FC236}">
                <a16:creationId xmlns:a16="http://schemas.microsoft.com/office/drawing/2014/main" xmlns="" id="{DE9E2E90-9317-4AA8-B6A5-F42824AB5D38}"/>
              </a:ext>
            </a:extLst>
          </p:cNvPr>
          <p:cNvSpPr/>
          <p:nvPr/>
        </p:nvSpPr>
        <p:spPr>
          <a:xfrm>
            <a:off x="4789570" y="2855023"/>
            <a:ext cx="1223962" cy="720725"/>
          </a:xfrm>
          <a:prstGeom prst="flowChartDecis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dirty="0"/>
              <a:t>Sayı&gt;0</a:t>
            </a:r>
          </a:p>
        </p:txBody>
      </p:sp>
      <p:sp>
        <p:nvSpPr>
          <p:cNvPr id="25" name="Akış Çizelgesi: Belge 8">
            <a:extLst>
              <a:ext uri="{FF2B5EF4-FFF2-40B4-BE49-F238E27FC236}">
                <a16:creationId xmlns:a16="http://schemas.microsoft.com/office/drawing/2014/main" xmlns="" id="{BCBE8EAA-CCE6-4DEA-9E79-89C1B0FF89F5}"/>
              </a:ext>
            </a:extLst>
          </p:cNvPr>
          <p:cNvSpPr/>
          <p:nvPr/>
        </p:nvSpPr>
        <p:spPr>
          <a:xfrm>
            <a:off x="3568783" y="3674172"/>
            <a:ext cx="1008063" cy="503238"/>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‘’POZİTİF’’</a:t>
            </a:r>
          </a:p>
        </p:txBody>
      </p:sp>
      <p:cxnSp>
        <p:nvCxnSpPr>
          <p:cNvPr id="26" name="Dirsek Bağlayıcısı 22">
            <a:extLst>
              <a:ext uri="{FF2B5EF4-FFF2-40B4-BE49-F238E27FC236}">
                <a16:creationId xmlns:a16="http://schemas.microsoft.com/office/drawing/2014/main" xmlns="" id="{FBEE6AD2-69F1-4F8C-AD36-D3F1EF1A7F21}"/>
              </a:ext>
            </a:extLst>
          </p:cNvPr>
          <p:cNvCxnSpPr>
            <a:stCxn id="24" idx="1"/>
            <a:endCxn id="25" idx="0"/>
          </p:cNvCxnSpPr>
          <p:nvPr/>
        </p:nvCxnSpPr>
        <p:spPr>
          <a:xfrm rot="10800000" flipV="1">
            <a:off x="4072020" y="3215386"/>
            <a:ext cx="717550" cy="458787"/>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Dirsek Bağlayıcısı 24">
            <a:extLst>
              <a:ext uri="{FF2B5EF4-FFF2-40B4-BE49-F238E27FC236}">
                <a16:creationId xmlns:a16="http://schemas.microsoft.com/office/drawing/2014/main" xmlns="" id="{9E95DB86-1137-4FC9-87F2-6F7DCCDC47B5}"/>
              </a:ext>
            </a:extLst>
          </p:cNvPr>
          <p:cNvCxnSpPr>
            <a:stCxn id="24" idx="3"/>
          </p:cNvCxnSpPr>
          <p:nvPr/>
        </p:nvCxnSpPr>
        <p:spPr>
          <a:xfrm>
            <a:off x="6013532" y="3215385"/>
            <a:ext cx="954088" cy="404812"/>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8" name="Akış Çizelgesi: Öteki İşlem 25">
            <a:extLst>
              <a:ext uri="{FF2B5EF4-FFF2-40B4-BE49-F238E27FC236}">
                <a16:creationId xmlns:a16="http://schemas.microsoft.com/office/drawing/2014/main" xmlns="" id="{8E057FF2-A693-4C12-89ED-21FCB3513C90}"/>
              </a:ext>
            </a:extLst>
          </p:cNvPr>
          <p:cNvSpPr/>
          <p:nvPr/>
        </p:nvSpPr>
        <p:spPr>
          <a:xfrm>
            <a:off x="4997533" y="5614097"/>
            <a:ext cx="911225" cy="387350"/>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dirty="0"/>
              <a:t>Dur</a:t>
            </a:r>
          </a:p>
        </p:txBody>
      </p:sp>
      <p:sp>
        <p:nvSpPr>
          <p:cNvPr id="29" name="Metin kutusu 36">
            <a:extLst>
              <a:ext uri="{FF2B5EF4-FFF2-40B4-BE49-F238E27FC236}">
                <a16:creationId xmlns:a16="http://schemas.microsoft.com/office/drawing/2014/main" xmlns="" id="{4CCF7B5F-B95A-4709-9FDA-BBD44EA66744}"/>
              </a:ext>
            </a:extLst>
          </p:cNvPr>
          <p:cNvSpPr txBox="1">
            <a:spLocks noChangeArrowheads="1"/>
          </p:cNvSpPr>
          <p:nvPr/>
        </p:nvSpPr>
        <p:spPr bwMode="auto">
          <a:xfrm>
            <a:off x="5694445" y="3648772"/>
            <a:ext cx="6778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tr-TR" altLang="tr-TR" sz="1000" dirty="0"/>
              <a:t>True (E)</a:t>
            </a:r>
          </a:p>
        </p:txBody>
      </p:sp>
      <p:sp>
        <p:nvSpPr>
          <p:cNvPr id="30" name="Metin kutusu 37">
            <a:extLst>
              <a:ext uri="{FF2B5EF4-FFF2-40B4-BE49-F238E27FC236}">
                <a16:creationId xmlns:a16="http://schemas.microsoft.com/office/drawing/2014/main" xmlns="" id="{9E8AB01C-9CA7-4DC5-B923-A1B9F34C984B}"/>
              </a:ext>
            </a:extLst>
          </p:cNvPr>
          <p:cNvSpPr txBox="1"/>
          <p:nvPr/>
        </p:nvSpPr>
        <p:spPr>
          <a:xfrm>
            <a:off x="6219908" y="2961385"/>
            <a:ext cx="747713" cy="254000"/>
          </a:xfrm>
          <a:prstGeom prst="rect">
            <a:avLst/>
          </a:prstGeom>
          <a:noFill/>
        </p:spPr>
        <p:txBody>
          <a:bodyPr wrap="square">
            <a:spAutoFit/>
          </a:bodyPr>
          <a:lstStyle/>
          <a:p>
            <a:pPr>
              <a:defRPr/>
            </a:pPr>
            <a:r>
              <a:rPr lang="tr-TR" sz="1050" dirty="0" err="1"/>
              <a:t>False</a:t>
            </a:r>
            <a:r>
              <a:rPr lang="tr-TR" sz="1050" dirty="0"/>
              <a:t> (H)</a:t>
            </a:r>
          </a:p>
        </p:txBody>
      </p:sp>
      <p:cxnSp>
        <p:nvCxnSpPr>
          <p:cNvPr id="31" name="Düz Ok Bağlayıcısı 18">
            <a:extLst>
              <a:ext uri="{FF2B5EF4-FFF2-40B4-BE49-F238E27FC236}">
                <a16:creationId xmlns:a16="http://schemas.microsoft.com/office/drawing/2014/main" xmlns="" id="{87B9FAFF-A07D-478B-BC08-5418029CE834}"/>
              </a:ext>
            </a:extLst>
          </p:cNvPr>
          <p:cNvCxnSpPr>
            <a:cxnSpLocks/>
          </p:cNvCxnSpPr>
          <p:nvPr/>
        </p:nvCxnSpPr>
        <p:spPr>
          <a:xfrm>
            <a:off x="5415045" y="194062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Düz Ok Bağlayıcısı 28">
            <a:extLst>
              <a:ext uri="{FF2B5EF4-FFF2-40B4-BE49-F238E27FC236}">
                <a16:creationId xmlns:a16="http://schemas.microsoft.com/office/drawing/2014/main" xmlns="" id="{739E8CE9-9DFD-42AF-AFD6-621F03A1BFD1}"/>
              </a:ext>
            </a:extLst>
          </p:cNvPr>
          <p:cNvCxnSpPr>
            <a:stCxn id="23" idx="4"/>
            <a:endCxn id="24" idx="0"/>
          </p:cNvCxnSpPr>
          <p:nvPr/>
        </p:nvCxnSpPr>
        <p:spPr>
          <a:xfrm flipH="1">
            <a:off x="5400758" y="2661348"/>
            <a:ext cx="4763" cy="19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Dirsek Bağlayıcısı 44">
            <a:extLst>
              <a:ext uri="{FF2B5EF4-FFF2-40B4-BE49-F238E27FC236}">
                <a16:creationId xmlns:a16="http://schemas.microsoft.com/office/drawing/2014/main" xmlns="" id="{0A375466-F90B-4A53-9F8F-A362AC2384A2}"/>
              </a:ext>
            </a:extLst>
          </p:cNvPr>
          <p:cNvCxnSpPr>
            <a:cxnSpLocks/>
          </p:cNvCxnSpPr>
          <p:nvPr/>
        </p:nvCxnSpPr>
        <p:spPr>
          <a:xfrm rot="10800000" flipV="1">
            <a:off x="5878595" y="3985323"/>
            <a:ext cx="715962" cy="385763"/>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 name="Dirsek Bağlayıcısı 45">
            <a:extLst>
              <a:ext uri="{FF2B5EF4-FFF2-40B4-BE49-F238E27FC236}">
                <a16:creationId xmlns:a16="http://schemas.microsoft.com/office/drawing/2014/main" xmlns="" id="{7650D08A-44F5-4B78-9B4A-1A8D67F631AD}"/>
              </a:ext>
            </a:extLst>
          </p:cNvPr>
          <p:cNvCxnSpPr>
            <a:cxnSpLocks/>
            <a:endCxn id="38" idx="0"/>
          </p:cNvCxnSpPr>
          <p:nvPr/>
        </p:nvCxnSpPr>
        <p:spPr>
          <a:xfrm>
            <a:off x="7445458" y="3971036"/>
            <a:ext cx="955675" cy="369887"/>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5" name="Akış Çizelgesi: Karar 42">
            <a:extLst>
              <a:ext uri="{FF2B5EF4-FFF2-40B4-BE49-F238E27FC236}">
                <a16:creationId xmlns:a16="http://schemas.microsoft.com/office/drawing/2014/main" xmlns="" id="{BF1BF065-A501-4D2A-A713-E5697A38E411}"/>
              </a:ext>
            </a:extLst>
          </p:cNvPr>
          <p:cNvSpPr/>
          <p:nvPr/>
        </p:nvSpPr>
        <p:spPr>
          <a:xfrm>
            <a:off x="6356433" y="3620198"/>
            <a:ext cx="1223963" cy="720725"/>
          </a:xfrm>
          <a:prstGeom prst="flowChartDecis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dirty="0"/>
              <a:t>Sayı&lt;0</a:t>
            </a:r>
          </a:p>
        </p:txBody>
      </p:sp>
      <p:sp>
        <p:nvSpPr>
          <p:cNvPr id="36" name="Metin kutusu 46">
            <a:extLst>
              <a:ext uri="{FF2B5EF4-FFF2-40B4-BE49-F238E27FC236}">
                <a16:creationId xmlns:a16="http://schemas.microsoft.com/office/drawing/2014/main" xmlns="" id="{27369E9A-DFE9-4E38-B19D-78E7426C095F}"/>
              </a:ext>
            </a:extLst>
          </p:cNvPr>
          <p:cNvSpPr txBox="1"/>
          <p:nvPr/>
        </p:nvSpPr>
        <p:spPr>
          <a:xfrm>
            <a:off x="4072020" y="2961385"/>
            <a:ext cx="677862" cy="253916"/>
          </a:xfrm>
          <a:prstGeom prst="rect">
            <a:avLst/>
          </a:prstGeom>
          <a:noFill/>
        </p:spPr>
        <p:txBody>
          <a:bodyPr wrap="square">
            <a:spAutoFit/>
          </a:bodyPr>
          <a:lstStyle/>
          <a:p>
            <a:pPr>
              <a:defRPr/>
            </a:pPr>
            <a:r>
              <a:rPr lang="tr-TR" sz="1050" dirty="0"/>
              <a:t>True (E)</a:t>
            </a:r>
          </a:p>
        </p:txBody>
      </p:sp>
      <p:sp>
        <p:nvSpPr>
          <p:cNvPr id="37" name="Akış Çizelgesi: Belge 47">
            <a:extLst>
              <a:ext uri="{FF2B5EF4-FFF2-40B4-BE49-F238E27FC236}">
                <a16:creationId xmlns:a16="http://schemas.microsoft.com/office/drawing/2014/main" xmlns="" id="{2BEEF88F-5B32-4BAC-8939-3A223A23B605}"/>
              </a:ext>
            </a:extLst>
          </p:cNvPr>
          <p:cNvSpPr/>
          <p:nvPr/>
        </p:nvSpPr>
        <p:spPr>
          <a:xfrm>
            <a:off x="5397583" y="4367911"/>
            <a:ext cx="1008063" cy="503237"/>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‘’NEGATİF’’</a:t>
            </a:r>
          </a:p>
        </p:txBody>
      </p:sp>
      <p:sp>
        <p:nvSpPr>
          <p:cNvPr id="38" name="Akış Çizelgesi: Belge 48">
            <a:extLst>
              <a:ext uri="{FF2B5EF4-FFF2-40B4-BE49-F238E27FC236}">
                <a16:creationId xmlns:a16="http://schemas.microsoft.com/office/drawing/2014/main" xmlns="" id="{ED51A58F-2FE2-4C51-83CF-1260784636C7}"/>
              </a:ext>
            </a:extLst>
          </p:cNvPr>
          <p:cNvSpPr/>
          <p:nvPr/>
        </p:nvSpPr>
        <p:spPr>
          <a:xfrm>
            <a:off x="7896308" y="4340923"/>
            <a:ext cx="1008063" cy="504825"/>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‘’SIFIR’’</a:t>
            </a:r>
          </a:p>
        </p:txBody>
      </p:sp>
      <p:sp>
        <p:nvSpPr>
          <p:cNvPr id="39" name="Metin kutusu 50">
            <a:extLst>
              <a:ext uri="{FF2B5EF4-FFF2-40B4-BE49-F238E27FC236}">
                <a16:creationId xmlns:a16="http://schemas.microsoft.com/office/drawing/2014/main" xmlns="" id="{2D9B3332-36FA-4BDE-A6DA-C64894F60EA1}"/>
              </a:ext>
            </a:extLst>
          </p:cNvPr>
          <p:cNvSpPr txBox="1">
            <a:spLocks noChangeArrowheads="1"/>
          </p:cNvSpPr>
          <p:nvPr/>
        </p:nvSpPr>
        <p:spPr bwMode="auto">
          <a:xfrm>
            <a:off x="7635958" y="3648772"/>
            <a:ext cx="7477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tr-TR" altLang="tr-TR" sz="1000" dirty="0"/>
              <a:t>False (H)</a:t>
            </a:r>
          </a:p>
        </p:txBody>
      </p:sp>
      <p:sp>
        <p:nvSpPr>
          <p:cNvPr id="40" name="Akış Çizelgesi: Bağlayıcı 51">
            <a:extLst>
              <a:ext uri="{FF2B5EF4-FFF2-40B4-BE49-F238E27FC236}">
                <a16:creationId xmlns:a16="http://schemas.microsoft.com/office/drawing/2014/main" xmlns="" id="{C44E75D7-8435-43E9-8B9D-20E2D4D6DC49}"/>
              </a:ext>
            </a:extLst>
          </p:cNvPr>
          <p:cNvSpPr/>
          <p:nvPr/>
        </p:nvSpPr>
        <p:spPr>
          <a:xfrm>
            <a:off x="5821445" y="5253735"/>
            <a:ext cx="158750" cy="144462"/>
          </a:xfrm>
          <a:prstGeom prst="flowChartConnec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a:p>
        </p:txBody>
      </p:sp>
      <p:cxnSp>
        <p:nvCxnSpPr>
          <p:cNvPr id="41" name="Dirsek Bağlayıcısı 53">
            <a:extLst>
              <a:ext uri="{FF2B5EF4-FFF2-40B4-BE49-F238E27FC236}">
                <a16:creationId xmlns:a16="http://schemas.microsoft.com/office/drawing/2014/main" xmlns="" id="{151B7F76-FB95-4C31-A217-A26E5ACE61A6}"/>
              </a:ext>
            </a:extLst>
          </p:cNvPr>
          <p:cNvCxnSpPr>
            <a:cxnSpLocks/>
            <a:stCxn id="38" idx="2"/>
            <a:endCxn id="40" idx="6"/>
          </p:cNvCxnSpPr>
          <p:nvPr/>
        </p:nvCxnSpPr>
        <p:spPr>
          <a:xfrm rot="5400000">
            <a:off x="6934283" y="3858323"/>
            <a:ext cx="512762" cy="2420937"/>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2" name="Düz Ok Bağlayıcısı 55">
            <a:extLst>
              <a:ext uri="{FF2B5EF4-FFF2-40B4-BE49-F238E27FC236}">
                <a16:creationId xmlns:a16="http://schemas.microsoft.com/office/drawing/2014/main" xmlns="" id="{BAE09DEE-DBBD-4E8A-A475-ADC3C20A8935}"/>
              </a:ext>
            </a:extLst>
          </p:cNvPr>
          <p:cNvCxnSpPr>
            <a:stCxn id="37" idx="2"/>
            <a:endCxn id="40" idx="0"/>
          </p:cNvCxnSpPr>
          <p:nvPr/>
        </p:nvCxnSpPr>
        <p:spPr>
          <a:xfrm>
            <a:off x="5900820" y="4837811"/>
            <a:ext cx="0" cy="4159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43" name="Akış Çizelgesi: Bağlayıcı 66">
            <a:extLst>
              <a:ext uri="{FF2B5EF4-FFF2-40B4-BE49-F238E27FC236}">
                <a16:creationId xmlns:a16="http://schemas.microsoft.com/office/drawing/2014/main" xmlns="" id="{D46B89C7-6C18-4396-BE8E-860AF95E55FD}"/>
              </a:ext>
            </a:extLst>
          </p:cNvPr>
          <p:cNvSpPr/>
          <p:nvPr/>
        </p:nvSpPr>
        <p:spPr>
          <a:xfrm>
            <a:off x="5373770" y="5261673"/>
            <a:ext cx="158750" cy="144463"/>
          </a:xfrm>
          <a:prstGeom prst="flowChartConnec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a:p>
        </p:txBody>
      </p:sp>
      <p:cxnSp>
        <p:nvCxnSpPr>
          <p:cNvPr id="44" name="Düz Ok Bağlayıcısı 68">
            <a:extLst>
              <a:ext uri="{FF2B5EF4-FFF2-40B4-BE49-F238E27FC236}">
                <a16:creationId xmlns:a16="http://schemas.microsoft.com/office/drawing/2014/main" xmlns="" id="{20D73B07-8209-4096-B5F7-872C5239A05E}"/>
              </a:ext>
            </a:extLst>
          </p:cNvPr>
          <p:cNvCxnSpPr>
            <a:stCxn id="40" idx="2"/>
            <a:endCxn id="43" idx="6"/>
          </p:cNvCxnSpPr>
          <p:nvPr/>
        </p:nvCxnSpPr>
        <p:spPr>
          <a:xfrm flipH="1">
            <a:off x="5532521" y="5325173"/>
            <a:ext cx="288925" cy="95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3" name="Düz Ok Bağlayıcısı 73">
            <a:extLst>
              <a:ext uri="{FF2B5EF4-FFF2-40B4-BE49-F238E27FC236}">
                <a16:creationId xmlns:a16="http://schemas.microsoft.com/office/drawing/2014/main" xmlns="" id="{79C795D6-2682-4E90-8E2A-D4E1FEFEEB00}"/>
              </a:ext>
            </a:extLst>
          </p:cNvPr>
          <p:cNvCxnSpPr>
            <a:cxnSpLocks/>
            <a:stCxn id="43" idx="4"/>
            <a:endCxn id="28" idx="0"/>
          </p:cNvCxnSpPr>
          <p:nvPr/>
        </p:nvCxnSpPr>
        <p:spPr>
          <a:xfrm>
            <a:off x="5453145" y="5406135"/>
            <a:ext cx="0" cy="20796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64" name="Dirsek Bağlayıcısı 75">
            <a:extLst>
              <a:ext uri="{FF2B5EF4-FFF2-40B4-BE49-F238E27FC236}">
                <a16:creationId xmlns:a16="http://schemas.microsoft.com/office/drawing/2014/main" xmlns="" id="{E095F734-F937-47F4-ACD6-72ACE80BAD70}"/>
              </a:ext>
            </a:extLst>
          </p:cNvPr>
          <p:cNvCxnSpPr>
            <a:stCxn id="25" idx="2"/>
            <a:endCxn id="43" idx="2"/>
          </p:cNvCxnSpPr>
          <p:nvPr/>
        </p:nvCxnSpPr>
        <p:spPr>
          <a:xfrm rot="16200000" flipH="1">
            <a:off x="4127583" y="4088510"/>
            <a:ext cx="1190625" cy="1301750"/>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828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1000"/>
                                        <p:tgtEl>
                                          <p:spTgt spid="64"/>
                                        </p:tgtEl>
                                      </p:cBhvr>
                                    </p:animEffect>
                                    <p:anim calcmode="lin" valueType="num">
                                      <p:cBhvr>
                                        <p:cTn id="52" dur="1000" fill="hold"/>
                                        <p:tgtEl>
                                          <p:spTgt spid="64"/>
                                        </p:tgtEl>
                                        <p:attrNameLst>
                                          <p:attrName>ppt_x</p:attrName>
                                        </p:attrNameLst>
                                      </p:cBhvr>
                                      <p:tavLst>
                                        <p:tav tm="0">
                                          <p:val>
                                            <p:strVal val="#ppt_x"/>
                                          </p:val>
                                        </p:tav>
                                        <p:tav tm="100000">
                                          <p:val>
                                            <p:strVal val="#ppt_x"/>
                                          </p:val>
                                        </p:tav>
                                      </p:tavLst>
                                    </p:anim>
                                    <p:anim calcmode="lin" valueType="num">
                                      <p:cBhvr>
                                        <p:cTn id="53" dur="1000" fill="hold"/>
                                        <p:tgtEl>
                                          <p:spTgt spid="6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1000"/>
                                        <p:tgtEl>
                                          <p:spTgt spid="63"/>
                                        </p:tgtEl>
                                      </p:cBhvr>
                                    </p:animEffect>
                                    <p:anim calcmode="lin" valueType="num">
                                      <p:cBhvr>
                                        <p:cTn id="62" dur="1000" fill="hold"/>
                                        <p:tgtEl>
                                          <p:spTgt spid="63"/>
                                        </p:tgtEl>
                                        <p:attrNameLst>
                                          <p:attrName>ppt_x</p:attrName>
                                        </p:attrNameLst>
                                      </p:cBhvr>
                                      <p:tavLst>
                                        <p:tav tm="0">
                                          <p:val>
                                            <p:strVal val="#ppt_x"/>
                                          </p:val>
                                        </p:tav>
                                        <p:tav tm="100000">
                                          <p:val>
                                            <p:strVal val="#ppt_x"/>
                                          </p:val>
                                        </p:tav>
                                      </p:tavLst>
                                    </p:anim>
                                    <p:anim calcmode="lin" valueType="num">
                                      <p:cBhvr>
                                        <p:cTn id="63" dur="1000" fill="hold"/>
                                        <p:tgtEl>
                                          <p:spTgt spid="6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1000"/>
                                        <p:tgtEl>
                                          <p:spTgt spid="35"/>
                                        </p:tgtEl>
                                      </p:cBhvr>
                                    </p:animEffect>
                                    <p:anim calcmode="lin" valueType="num">
                                      <p:cBhvr>
                                        <p:cTn id="79" dur="1000" fill="hold"/>
                                        <p:tgtEl>
                                          <p:spTgt spid="35"/>
                                        </p:tgtEl>
                                        <p:attrNameLst>
                                          <p:attrName>ppt_x</p:attrName>
                                        </p:attrNameLst>
                                      </p:cBhvr>
                                      <p:tavLst>
                                        <p:tav tm="0">
                                          <p:val>
                                            <p:strVal val="#ppt_x"/>
                                          </p:val>
                                        </p:tav>
                                        <p:tav tm="100000">
                                          <p:val>
                                            <p:strVal val="#ppt_x"/>
                                          </p:val>
                                        </p:tav>
                                      </p:tavLst>
                                    </p:anim>
                                    <p:anim calcmode="lin" valueType="num">
                                      <p:cBhvr>
                                        <p:cTn id="80" dur="1000" fill="hold"/>
                                        <p:tgtEl>
                                          <p:spTgt spid="3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1000"/>
                                        <p:tgtEl>
                                          <p:spTgt spid="42"/>
                                        </p:tgtEl>
                                      </p:cBhvr>
                                    </p:animEffect>
                                    <p:anim calcmode="lin" valueType="num">
                                      <p:cBhvr>
                                        <p:cTn id="91" dur="1000" fill="hold"/>
                                        <p:tgtEl>
                                          <p:spTgt spid="42"/>
                                        </p:tgtEl>
                                        <p:attrNameLst>
                                          <p:attrName>ppt_x</p:attrName>
                                        </p:attrNameLst>
                                      </p:cBhvr>
                                      <p:tavLst>
                                        <p:tav tm="0">
                                          <p:val>
                                            <p:strVal val="#ppt_x"/>
                                          </p:val>
                                        </p:tav>
                                        <p:tav tm="100000">
                                          <p:val>
                                            <p:strVal val="#ppt_x"/>
                                          </p:val>
                                        </p:tav>
                                      </p:tavLst>
                                    </p:anim>
                                    <p:anim calcmode="lin" valueType="num">
                                      <p:cBhvr>
                                        <p:cTn id="92" dur="1000" fill="hold"/>
                                        <p:tgtEl>
                                          <p:spTgt spid="4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1000"/>
                                        <p:tgtEl>
                                          <p:spTgt spid="37"/>
                                        </p:tgtEl>
                                      </p:cBhvr>
                                    </p:animEffect>
                                    <p:anim calcmode="lin" valueType="num">
                                      <p:cBhvr>
                                        <p:cTn id="96" dur="1000" fill="hold"/>
                                        <p:tgtEl>
                                          <p:spTgt spid="37"/>
                                        </p:tgtEl>
                                        <p:attrNameLst>
                                          <p:attrName>ppt_x</p:attrName>
                                        </p:attrNameLst>
                                      </p:cBhvr>
                                      <p:tavLst>
                                        <p:tav tm="0">
                                          <p:val>
                                            <p:strVal val="#ppt_x"/>
                                          </p:val>
                                        </p:tav>
                                        <p:tav tm="100000">
                                          <p:val>
                                            <p:strVal val="#ppt_x"/>
                                          </p:val>
                                        </p:tav>
                                      </p:tavLst>
                                    </p:anim>
                                    <p:anim calcmode="lin" valueType="num">
                                      <p:cBhvr>
                                        <p:cTn id="97" dur="1000" fill="hold"/>
                                        <p:tgtEl>
                                          <p:spTgt spid="3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1000"/>
                                        <p:tgtEl>
                                          <p:spTgt spid="33"/>
                                        </p:tgtEl>
                                      </p:cBhvr>
                                    </p:animEffect>
                                    <p:anim calcmode="lin" valueType="num">
                                      <p:cBhvr>
                                        <p:cTn id="101" dur="1000" fill="hold"/>
                                        <p:tgtEl>
                                          <p:spTgt spid="33"/>
                                        </p:tgtEl>
                                        <p:attrNameLst>
                                          <p:attrName>ppt_x</p:attrName>
                                        </p:attrNameLst>
                                      </p:cBhvr>
                                      <p:tavLst>
                                        <p:tav tm="0">
                                          <p:val>
                                            <p:strVal val="#ppt_x"/>
                                          </p:val>
                                        </p:tav>
                                        <p:tav tm="100000">
                                          <p:val>
                                            <p:strVal val="#ppt_x"/>
                                          </p:val>
                                        </p:tav>
                                      </p:tavLst>
                                    </p:anim>
                                    <p:anim calcmode="lin" valueType="num">
                                      <p:cBhvr>
                                        <p:cTn id="102" dur="1000" fill="hold"/>
                                        <p:tgtEl>
                                          <p:spTgt spid="33"/>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1000"/>
                                        <p:tgtEl>
                                          <p:spTgt spid="40"/>
                                        </p:tgtEl>
                                      </p:cBhvr>
                                    </p:animEffect>
                                    <p:anim calcmode="lin" valueType="num">
                                      <p:cBhvr>
                                        <p:cTn id="106" dur="1000" fill="hold"/>
                                        <p:tgtEl>
                                          <p:spTgt spid="40"/>
                                        </p:tgtEl>
                                        <p:attrNameLst>
                                          <p:attrName>ppt_x</p:attrName>
                                        </p:attrNameLst>
                                      </p:cBhvr>
                                      <p:tavLst>
                                        <p:tav tm="0">
                                          <p:val>
                                            <p:strVal val="#ppt_x"/>
                                          </p:val>
                                        </p:tav>
                                        <p:tav tm="100000">
                                          <p:val>
                                            <p:strVal val="#ppt_x"/>
                                          </p:val>
                                        </p:tav>
                                      </p:tavLst>
                                    </p:anim>
                                    <p:anim calcmode="lin" valueType="num">
                                      <p:cBhvr>
                                        <p:cTn id="107" dur="1000" fill="hold"/>
                                        <p:tgtEl>
                                          <p:spTgt spid="40"/>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1000"/>
                                        <p:tgtEl>
                                          <p:spTgt spid="44"/>
                                        </p:tgtEl>
                                      </p:cBhvr>
                                    </p:animEffect>
                                    <p:anim calcmode="lin" valueType="num">
                                      <p:cBhvr>
                                        <p:cTn id="111" dur="1000" fill="hold"/>
                                        <p:tgtEl>
                                          <p:spTgt spid="44"/>
                                        </p:tgtEl>
                                        <p:attrNameLst>
                                          <p:attrName>ppt_x</p:attrName>
                                        </p:attrNameLst>
                                      </p:cBhvr>
                                      <p:tavLst>
                                        <p:tav tm="0">
                                          <p:val>
                                            <p:strVal val="#ppt_x"/>
                                          </p:val>
                                        </p:tav>
                                        <p:tav tm="100000">
                                          <p:val>
                                            <p:strVal val="#ppt_x"/>
                                          </p:val>
                                        </p:tav>
                                      </p:tavLst>
                                    </p:anim>
                                    <p:anim calcmode="lin" valueType="num">
                                      <p:cBhvr>
                                        <p:cTn id="112" dur="1000" fill="hold"/>
                                        <p:tgtEl>
                                          <p:spTgt spid="4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1000"/>
                                        <p:tgtEl>
                                          <p:spTgt spid="29"/>
                                        </p:tgtEl>
                                      </p:cBhvr>
                                    </p:animEffect>
                                    <p:anim calcmode="lin" valueType="num">
                                      <p:cBhvr>
                                        <p:cTn id="116" dur="1000" fill="hold"/>
                                        <p:tgtEl>
                                          <p:spTgt spid="29"/>
                                        </p:tgtEl>
                                        <p:attrNameLst>
                                          <p:attrName>ppt_x</p:attrName>
                                        </p:attrNameLst>
                                      </p:cBhvr>
                                      <p:tavLst>
                                        <p:tav tm="0">
                                          <p:val>
                                            <p:strVal val="#ppt_x"/>
                                          </p:val>
                                        </p:tav>
                                        <p:tav tm="100000">
                                          <p:val>
                                            <p:strVal val="#ppt_x"/>
                                          </p:val>
                                        </p:tav>
                                      </p:tavLst>
                                    </p:anim>
                                    <p:anim calcmode="lin" valueType="num">
                                      <p:cBhvr>
                                        <p:cTn id="11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1000"/>
                                        <p:tgtEl>
                                          <p:spTgt spid="39"/>
                                        </p:tgtEl>
                                      </p:cBhvr>
                                    </p:animEffect>
                                    <p:anim calcmode="lin" valueType="num">
                                      <p:cBhvr>
                                        <p:cTn id="123" dur="1000" fill="hold"/>
                                        <p:tgtEl>
                                          <p:spTgt spid="39"/>
                                        </p:tgtEl>
                                        <p:attrNameLst>
                                          <p:attrName>ppt_x</p:attrName>
                                        </p:attrNameLst>
                                      </p:cBhvr>
                                      <p:tavLst>
                                        <p:tav tm="0">
                                          <p:val>
                                            <p:strVal val="#ppt_x"/>
                                          </p:val>
                                        </p:tav>
                                        <p:tav tm="100000">
                                          <p:val>
                                            <p:strVal val="#ppt_x"/>
                                          </p:val>
                                        </p:tav>
                                      </p:tavLst>
                                    </p:anim>
                                    <p:anim calcmode="lin" valueType="num">
                                      <p:cBhvr>
                                        <p:cTn id="124" dur="1000" fill="hold"/>
                                        <p:tgtEl>
                                          <p:spTgt spid="3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1000"/>
                                        <p:tgtEl>
                                          <p:spTgt spid="38"/>
                                        </p:tgtEl>
                                      </p:cBhvr>
                                    </p:animEffect>
                                    <p:anim calcmode="lin" valueType="num">
                                      <p:cBhvr>
                                        <p:cTn id="133" dur="1000" fill="hold"/>
                                        <p:tgtEl>
                                          <p:spTgt spid="38"/>
                                        </p:tgtEl>
                                        <p:attrNameLst>
                                          <p:attrName>ppt_x</p:attrName>
                                        </p:attrNameLst>
                                      </p:cBhvr>
                                      <p:tavLst>
                                        <p:tav tm="0">
                                          <p:val>
                                            <p:strVal val="#ppt_x"/>
                                          </p:val>
                                        </p:tav>
                                        <p:tav tm="100000">
                                          <p:val>
                                            <p:strVal val="#ppt_x"/>
                                          </p:val>
                                        </p:tav>
                                      </p:tavLst>
                                    </p:anim>
                                    <p:anim calcmode="lin" valueType="num">
                                      <p:cBhvr>
                                        <p:cTn id="134" dur="1000" fill="hold"/>
                                        <p:tgtEl>
                                          <p:spTgt spid="38"/>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41"/>
                                        </p:tgtEl>
                                        <p:attrNameLst>
                                          <p:attrName>style.visibility</p:attrName>
                                        </p:attrNameLst>
                                      </p:cBhvr>
                                      <p:to>
                                        <p:strVal val="visible"/>
                                      </p:to>
                                    </p:set>
                                    <p:animEffect transition="in" filter="fade">
                                      <p:cBhvr>
                                        <p:cTn id="137" dur="1000"/>
                                        <p:tgtEl>
                                          <p:spTgt spid="41"/>
                                        </p:tgtEl>
                                      </p:cBhvr>
                                    </p:animEffect>
                                    <p:anim calcmode="lin" valueType="num">
                                      <p:cBhvr>
                                        <p:cTn id="138" dur="1000" fill="hold"/>
                                        <p:tgtEl>
                                          <p:spTgt spid="41"/>
                                        </p:tgtEl>
                                        <p:attrNameLst>
                                          <p:attrName>ppt_x</p:attrName>
                                        </p:attrNameLst>
                                      </p:cBhvr>
                                      <p:tavLst>
                                        <p:tav tm="0">
                                          <p:val>
                                            <p:strVal val="#ppt_x"/>
                                          </p:val>
                                        </p:tav>
                                        <p:tav tm="100000">
                                          <p:val>
                                            <p:strVal val="#ppt_x"/>
                                          </p:val>
                                        </p:tav>
                                      </p:tavLst>
                                    </p:anim>
                                    <p:anim calcmode="lin" valueType="num">
                                      <p:cBhvr>
                                        <p:cTn id="1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8" grpId="0" animBg="1"/>
      <p:bldP spid="29" grpId="0"/>
      <p:bldP spid="30" grpId="0"/>
      <p:bldP spid="35" grpId="0" animBg="1"/>
      <p:bldP spid="36" grpId="0"/>
      <p:bldP spid="37" grpId="0" animBg="1"/>
      <p:bldP spid="38" grpId="0" animBg="1"/>
      <p:bldP spid="39" grpId="0"/>
      <p:bldP spid="40" grpId="0" animBg="1"/>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DBC4-83F4-4B47-8381-27CCB29E4FE3}"/>
              </a:ext>
            </a:extLst>
          </p:cNvPr>
          <p:cNvSpPr>
            <a:spLocks noGrp="1"/>
          </p:cNvSpPr>
          <p:nvPr>
            <p:ph type="title"/>
          </p:nvPr>
        </p:nvSpPr>
        <p:spPr/>
        <p:txBody>
          <a:bodyPr/>
          <a:lstStyle/>
          <a:p>
            <a:r>
              <a:rPr lang="tr-TR" dirty="0"/>
              <a:t>Karşılaştırma operatörleri ile örnekler :</a:t>
            </a:r>
          </a:p>
        </p:txBody>
      </p:sp>
      <p:sp>
        <p:nvSpPr>
          <p:cNvPr id="5" name="Metin kutusu 1">
            <a:extLst>
              <a:ext uri="{FF2B5EF4-FFF2-40B4-BE49-F238E27FC236}">
                <a16:creationId xmlns:a16="http://schemas.microsoft.com/office/drawing/2014/main" xmlns="" id="{30CAEA1C-50FB-46A7-A874-E0A34C5F331F}"/>
              </a:ext>
            </a:extLst>
          </p:cNvPr>
          <p:cNvSpPr txBox="1"/>
          <p:nvPr/>
        </p:nvSpPr>
        <p:spPr>
          <a:xfrm>
            <a:off x="673936" y="2720244"/>
            <a:ext cx="5702111" cy="3785652"/>
          </a:xfrm>
          <a:prstGeom prst="rect">
            <a:avLst/>
          </a:prstGeom>
          <a:noFill/>
        </p:spPr>
        <p:txBody>
          <a:bodyPr wrap="square">
            <a:spAutoFit/>
          </a:bodyPr>
          <a:lstStyle/>
          <a:p>
            <a:pPr lvl="1" algn="just">
              <a:defRPr/>
            </a:pPr>
            <a:endParaRPr lang="tr-TR" sz="2400" dirty="0">
              <a:solidFill>
                <a:srgbClr val="000000"/>
              </a:solidFill>
              <a:latin typeface="Trebuchet MS" pitchFamily="34" charset="0"/>
            </a:endParaRPr>
          </a:p>
          <a:p>
            <a:pPr lvl="1" algn="just">
              <a:defRPr/>
            </a:pPr>
            <a:r>
              <a:rPr lang="tr-TR" sz="2400" dirty="0">
                <a:solidFill>
                  <a:srgbClr val="000000"/>
                </a:solidFill>
                <a:latin typeface="Trebuchet MS" pitchFamily="34" charset="0"/>
              </a:rPr>
              <a:t>Klavyeden girilen iki adet sayıdan büyük olanını ekrana yazan algoritmayı oluşturunuz.</a:t>
            </a: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p:txBody>
      </p:sp>
      <p:sp>
        <p:nvSpPr>
          <p:cNvPr id="22" name="Akış Çizelgesi: Öteki İşlem 3">
            <a:extLst>
              <a:ext uri="{FF2B5EF4-FFF2-40B4-BE49-F238E27FC236}">
                <a16:creationId xmlns:a16="http://schemas.microsoft.com/office/drawing/2014/main" xmlns="" id="{FEA5BA1D-B1B3-4540-A447-BDDBBDE595DC}"/>
              </a:ext>
            </a:extLst>
          </p:cNvPr>
          <p:cNvSpPr/>
          <p:nvPr/>
        </p:nvSpPr>
        <p:spPr>
          <a:xfrm>
            <a:off x="8267700" y="1722915"/>
            <a:ext cx="1036638" cy="503237"/>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400" dirty="0"/>
              <a:t>Başla</a:t>
            </a:r>
          </a:p>
        </p:txBody>
      </p:sp>
      <p:sp>
        <p:nvSpPr>
          <p:cNvPr id="23" name="Akış Çizelgesi: Veri 5">
            <a:extLst>
              <a:ext uri="{FF2B5EF4-FFF2-40B4-BE49-F238E27FC236}">
                <a16:creationId xmlns:a16="http://schemas.microsoft.com/office/drawing/2014/main" xmlns="" id="{8A403075-A2D6-43DF-9B80-EA8B25D1F671}"/>
              </a:ext>
            </a:extLst>
          </p:cNvPr>
          <p:cNvSpPr/>
          <p:nvPr/>
        </p:nvSpPr>
        <p:spPr>
          <a:xfrm>
            <a:off x="8247064" y="2472214"/>
            <a:ext cx="1093787"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Oku (Sayı1)</a:t>
            </a:r>
          </a:p>
        </p:txBody>
      </p:sp>
      <p:sp>
        <p:nvSpPr>
          <p:cNvPr id="24" name="Akış Çizelgesi: Veri 6">
            <a:extLst>
              <a:ext uri="{FF2B5EF4-FFF2-40B4-BE49-F238E27FC236}">
                <a16:creationId xmlns:a16="http://schemas.microsoft.com/office/drawing/2014/main" xmlns="" id="{A61C811A-98BF-453C-9532-DDF2388219FE}"/>
              </a:ext>
            </a:extLst>
          </p:cNvPr>
          <p:cNvSpPr/>
          <p:nvPr/>
        </p:nvSpPr>
        <p:spPr>
          <a:xfrm>
            <a:off x="8169276" y="3131026"/>
            <a:ext cx="1095375"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Oku (Sayı2)</a:t>
            </a:r>
          </a:p>
        </p:txBody>
      </p:sp>
      <p:sp>
        <p:nvSpPr>
          <p:cNvPr id="25" name="Akış Çizelgesi: Karar 7">
            <a:extLst>
              <a:ext uri="{FF2B5EF4-FFF2-40B4-BE49-F238E27FC236}">
                <a16:creationId xmlns:a16="http://schemas.microsoft.com/office/drawing/2014/main" xmlns="" id="{E22D3A11-2FDB-46EC-A55E-C8F389111CD6}"/>
              </a:ext>
            </a:extLst>
          </p:cNvPr>
          <p:cNvSpPr/>
          <p:nvPr/>
        </p:nvSpPr>
        <p:spPr>
          <a:xfrm>
            <a:off x="8196263" y="3808889"/>
            <a:ext cx="1223962" cy="722312"/>
          </a:xfrm>
          <a:prstGeom prst="flowChartDecis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sz="800" dirty="0"/>
          </a:p>
        </p:txBody>
      </p:sp>
      <p:sp>
        <p:nvSpPr>
          <p:cNvPr id="26" name="Akış Çizelgesi: Belge 8">
            <a:extLst>
              <a:ext uri="{FF2B5EF4-FFF2-40B4-BE49-F238E27FC236}">
                <a16:creationId xmlns:a16="http://schemas.microsoft.com/office/drawing/2014/main" xmlns="" id="{C71F5D57-2CD1-4C8D-8BCE-A7C505030E5F}"/>
              </a:ext>
            </a:extLst>
          </p:cNvPr>
          <p:cNvSpPr/>
          <p:nvPr/>
        </p:nvSpPr>
        <p:spPr>
          <a:xfrm>
            <a:off x="7161213" y="4531201"/>
            <a:ext cx="1008062" cy="503238"/>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Yaz Sayı1</a:t>
            </a:r>
            <a:endParaRPr lang="tr-TR" dirty="0"/>
          </a:p>
        </p:txBody>
      </p:sp>
      <p:sp>
        <p:nvSpPr>
          <p:cNvPr id="27" name="Akış Çizelgesi: Belge 9">
            <a:extLst>
              <a:ext uri="{FF2B5EF4-FFF2-40B4-BE49-F238E27FC236}">
                <a16:creationId xmlns:a16="http://schemas.microsoft.com/office/drawing/2014/main" xmlns="" id="{10344251-6C4B-4547-B5C0-503FB327B257}"/>
              </a:ext>
            </a:extLst>
          </p:cNvPr>
          <p:cNvSpPr/>
          <p:nvPr/>
        </p:nvSpPr>
        <p:spPr>
          <a:xfrm>
            <a:off x="9466263" y="4545490"/>
            <a:ext cx="1008062" cy="503237"/>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100" dirty="0"/>
              <a:t>Yaz Sayı2</a:t>
            </a:r>
            <a:endParaRPr lang="tr-TR" dirty="0"/>
          </a:p>
        </p:txBody>
      </p:sp>
      <p:cxnSp>
        <p:nvCxnSpPr>
          <p:cNvPr id="28" name="Düz Ok Bağlayıcısı 10">
            <a:extLst>
              <a:ext uri="{FF2B5EF4-FFF2-40B4-BE49-F238E27FC236}">
                <a16:creationId xmlns:a16="http://schemas.microsoft.com/office/drawing/2014/main" xmlns="" id="{BDCAAF32-D902-4DB5-A08A-844DC8C4C47C}"/>
              </a:ext>
            </a:extLst>
          </p:cNvPr>
          <p:cNvCxnSpPr>
            <a:stCxn id="22" idx="2"/>
            <a:endCxn id="23" idx="1"/>
          </p:cNvCxnSpPr>
          <p:nvPr/>
        </p:nvCxnSpPr>
        <p:spPr>
          <a:xfrm>
            <a:off x="8786813" y="2226152"/>
            <a:ext cx="6350" cy="24606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 name="Düz Ok Bağlayıcısı 19">
            <a:extLst>
              <a:ext uri="{FF2B5EF4-FFF2-40B4-BE49-F238E27FC236}">
                <a16:creationId xmlns:a16="http://schemas.microsoft.com/office/drawing/2014/main" xmlns="" id="{B0BADE9A-6FD8-4327-9AD8-ED35F3D49761}"/>
              </a:ext>
            </a:extLst>
          </p:cNvPr>
          <p:cNvCxnSpPr/>
          <p:nvPr/>
        </p:nvCxnSpPr>
        <p:spPr>
          <a:xfrm>
            <a:off x="8793164" y="2886552"/>
            <a:ext cx="7937" cy="2444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0" name="Düz Ok Bağlayıcısı 20">
            <a:extLst>
              <a:ext uri="{FF2B5EF4-FFF2-40B4-BE49-F238E27FC236}">
                <a16:creationId xmlns:a16="http://schemas.microsoft.com/office/drawing/2014/main" xmlns="" id="{12DFDD69-A378-4E21-9465-E6CDA934D3D3}"/>
              </a:ext>
            </a:extLst>
          </p:cNvPr>
          <p:cNvCxnSpPr/>
          <p:nvPr/>
        </p:nvCxnSpPr>
        <p:spPr>
          <a:xfrm>
            <a:off x="8801100" y="3562827"/>
            <a:ext cx="7938" cy="24606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1" name="Dirsek Bağlayıcısı 22">
            <a:extLst>
              <a:ext uri="{FF2B5EF4-FFF2-40B4-BE49-F238E27FC236}">
                <a16:creationId xmlns:a16="http://schemas.microsoft.com/office/drawing/2014/main" xmlns="" id="{17CFA3F9-5B19-43B0-B9AE-05964E24C329}"/>
              </a:ext>
            </a:extLst>
          </p:cNvPr>
          <p:cNvCxnSpPr>
            <a:stCxn id="25" idx="1"/>
            <a:endCxn id="26" idx="0"/>
          </p:cNvCxnSpPr>
          <p:nvPr/>
        </p:nvCxnSpPr>
        <p:spPr>
          <a:xfrm rot="10800000" flipV="1">
            <a:off x="7666039" y="4170839"/>
            <a:ext cx="530225" cy="360362"/>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2" name="Dirsek Bağlayıcısı 24">
            <a:extLst>
              <a:ext uri="{FF2B5EF4-FFF2-40B4-BE49-F238E27FC236}">
                <a16:creationId xmlns:a16="http://schemas.microsoft.com/office/drawing/2014/main" xmlns="" id="{585DD295-DF19-4E3D-B84C-D2DF95CC006F}"/>
              </a:ext>
            </a:extLst>
          </p:cNvPr>
          <p:cNvCxnSpPr>
            <a:stCxn id="25" idx="3"/>
            <a:endCxn id="27" idx="0"/>
          </p:cNvCxnSpPr>
          <p:nvPr/>
        </p:nvCxnSpPr>
        <p:spPr>
          <a:xfrm>
            <a:off x="9420226" y="4170839"/>
            <a:ext cx="549275" cy="374650"/>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3" name="Akış Çizelgesi: Öteki İşlem 25">
            <a:extLst>
              <a:ext uri="{FF2B5EF4-FFF2-40B4-BE49-F238E27FC236}">
                <a16:creationId xmlns:a16="http://schemas.microsoft.com/office/drawing/2014/main" xmlns="" id="{4391FAC6-3C93-4070-AED0-5E7CFAB39A64}"/>
              </a:ext>
            </a:extLst>
          </p:cNvPr>
          <p:cNvSpPr/>
          <p:nvPr/>
        </p:nvSpPr>
        <p:spPr>
          <a:xfrm>
            <a:off x="8275639" y="5359876"/>
            <a:ext cx="1036637" cy="503238"/>
          </a:xfrm>
          <a:prstGeom prst="flowChartAlternate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400" dirty="0"/>
              <a:t>Dur</a:t>
            </a:r>
          </a:p>
        </p:txBody>
      </p:sp>
      <p:cxnSp>
        <p:nvCxnSpPr>
          <p:cNvPr id="34" name="Dirsek Bağlayıcısı 27">
            <a:extLst>
              <a:ext uri="{FF2B5EF4-FFF2-40B4-BE49-F238E27FC236}">
                <a16:creationId xmlns:a16="http://schemas.microsoft.com/office/drawing/2014/main" xmlns="" id="{3CF10645-146A-4129-B01A-2A6DB490F5B1}"/>
              </a:ext>
            </a:extLst>
          </p:cNvPr>
          <p:cNvCxnSpPr>
            <a:stCxn id="26" idx="2"/>
            <a:endCxn id="33" idx="0"/>
          </p:cNvCxnSpPr>
          <p:nvPr/>
        </p:nvCxnSpPr>
        <p:spPr>
          <a:xfrm rot="16200000" flipH="1">
            <a:off x="8050214" y="4616927"/>
            <a:ext cx="358775" cy="1127125"/>
          </a:xfrm>
          <a:prstGeom prst="bentConnector3">
            <a:avLst>
              <a:gd name="adj1" fmla="val 52370"/>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 name="Dirsek Bağlayıcısı 29">
            <a:extLst>
              <a:ext uri="{FF2B5EF4-FFF2-40B4-BE49-F238E27FC236}">
                <a16:creationId xmlns:a16="http://schemas.microsoft.com/office/drawing/2014/main" xmlns="" id="{89F8E451-A7E3-4230-9633-7C906F0D4C81}"/>
              </a:ext>
            </a:extLst>
          </p:cNvPr>
          <p:cNvCxnSpPr>
            <a:stCxn id="27" idx="2"/>
            <a:endCxn id="33" idx="0"/>
          </p:cNvCxnSpPr>
          <p:nvPr/>
        </p:nvCxnSpPr>
        <p:spPr>
          <a:xfrm rot="5400000">
            <a:off x="9209089" y="4599465"/>
            <a:ext cx="344487" cy="1176337"/>
          </a:xfrm>
          <a:prstGeom prst="bentConnector3">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6" name="Metin kutusu 34">
            <a:extLst>
              <a:ext uri="{FF2B5EF4-FFF2-40B4-BE49-F238E27FC236}">
                <a16:creationId xmlns:a16="http://schemas.microsoft.com/office/drawing/2014/main" xmlns="" id="{94181136-051E-42B2-822F-2009211195AC}"/>
              </a:ext>
            </a:extLst>
          </p:cNvPr>
          <p:cNvSpPr txBox="1"/>
          <p:nvPr/>
        </p:nvSpPr>
        <p:spPr>
          <a:xfrm>
            <a:off x="8347076" y="4043839"/>
            <a:ext cx="1008063" cy="415498"/>
          </a:xfrm>
          <a:prstGeom prst="rect">
            <a:avLst/>
          </a:prstGeom>
          <a:noFill/>
        </p:spPr>
        <p:txBody>
          <a:bodyPr>
            <a:spAutoFit/>
          </a:bodyPr>
          <a:lstStyle/>
          <a:p>
            <a:pPr>
              <a:defRPr/>
            </a:pPr>
            <a:r>
              <a:rPr lang="tr-TR" sz="1050" dirty="0"/>
              <a:t>Sayı1 &gt; Sayı 2</a:t>
            </a:r>
          </a:p>
        </p:txBody>
      </p:sp>
      <p:sp>
        <p:nvSpPr>
          <p:cNvPr id="37" name="Metin kutusu 36">
            <a:extLst>
              <a:ext uri="{FF2B5EF4-FFF2-40B4-BE49-F238E27FC236}">
                <a16:creationId xmlns:a16="http://schemas.microsoft.com/office/drawing/2014/main" xmlns="" id="{4A2C7F5D-3697-4D24-9F36-AB5757EF3411}"/>
              </a:ext>
            </a:extLst>
          </p:cNvPr>
          <p:cNvSpPr txBox="1"/>
          <p:nvPr/>
        </p:nvSpPr>
        <p:spPr>
          <a:xfrm>
            <a:off x="7512051" y="3916839"/>
            <a:ext cx="677863" cy="415498"/>
          </a:xfrm>
          <a:prstGeom prst="rect">
            <a:avLst/>
          </a:prstGeom>
          <a:noFill/>
        </p:spPr>
        <p:txBody>
          <a:bodyPr>
            <a:spAutoFit/>
          </a:bodyPr>
          <a:lstStyle/>
          <a:p>
            <a:pPr>
              <a:defRPr/>
            </a:pPr>
            <a:r>
              <a:rPr lang="tr-TR" sz="1050" dirty="0"/>
              <a:t>True (E)</a:t>
            </a:r>
          </a:p>
        </p:txBody>
      </p:sp>
      <p:sp>
        <p:nvSpPr>
          <p:cNvPr id="38" name="Metin kutusu 37">
            <a:extLst>
              <a:ext uri="{FF2B5EF4-FFF2-40B4-BE49-F238E27FC236}">
                <a16:creationId xmlns:a16="http://schemas.microsoft.com/office/drawing/2014/main" xmlns="" id="{0AA5582D-171F-4137-A63E-A041FBA2018F}"/>
              </a:ext>
            </a:extLst>
          </p:cNvPr>
          <p:cNvSpPr txBox="1"/>
          <p:nvPr/>
        </p:nvSpPr>
        <p:spPr>
          <a:xfrm>
            <a:off x="9420225" y="3916839"/>
            <a:ext cx="749300" cy="254000"/>
          </a:xfrm>
          <a:prstGeom prst="rect">
            <a:avLst/>
          </a:prstGeom>
          <a:noFill/>
        </p:spPr>
        <p:txBody>
          <a:bodyPr>
            <a:spAutoFit/>
          </a:bodyPr>
          <a:lstStyle/>
          <a:p>
            <a:pPr>
              <a:defRPr/>
            </a:pPr>
            <a:r>
              <a:rPr lang="tr-TR" sz="1050" dirty="0" err="1"/>
              <a:t>False</a:t>
            </a:r>
            <a:r>
              <a:rPr lang="tr-TR" sz="1050" dirty="0"/>
              <a:t> (H)</a:t>
            </a:r>
          </a:p>
        </p:txBody>
      </p:sp>
    </p:spTree>
    <p:extLst>
      <p:ext uri="{BB962C8B-B14F-4D97-AF65-F5344CB8AC3E}">
        <p14:creationId xmlns:p14="http://schemas.microsoft.com/office/powerpoint/2010/main" val="606140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anim calcmode="lin" valueType="num">
                                      <p:cBhvr>
                                        <p:cTn id="75" dur="1000" fill="hold"/>
                                        <p:tgtEl>
                                          <p:spTgt spid="34"/>
                                        </p:tgtEl>
                                        <p:attrNameLst>
                                          <p:attrName>ppt_x</p:attrName>
                                        </p:attrNameLst>
                                      </p:cBhvr>
                                      <p:tavLst>
                                        <p:tav tm="0">
                                          <p:val>
                                            <p:strVal val="#ppt_x"/>
                                          </p:val>
                                        </p:tav>
                                        <p:tav tm="100000">
                                          <p:val>
                                            <p:strVal val="#ppt_x"/>
                                          </p:val>
                                        </p:tav>
                                      </p:tavLst>
                                    </p:anim>
                                    <p:anim calcmode="lin" valueType="num">
                                      <p:cBhvr>
                                        <p:cTn id="76" dur="1000" fill="hold"/>
                                        <p:tgtEl>
                                          <p:spTgt spid="34"/>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anim calcmode="lin" valueType="num">
                                      <p:cBhvr>
                                        <p:cTn id="80" dur="1000" fill="hold"/>
                                        <p:tgtEl>
                                          <p:spTgt spid="35"/>
                                        </p:tgtEl>
                                        <p:attrNameLst>
                                          <p:attrName>ppt_x</p:attrName>
                                        </p:attrNameLst>
                                      </p:cBhvr>
                                      <p:tavLst>
                                        <p:tav tm="0">
                                          <p:val>
                                            <p:strVal val="#ppt_x"/>
                                          </p:val>
                                        </p:tav>
                                        <p:tav tm="100000">
                                          <p:val>
                                            <p:strVal val="#ppt_x"/>
                                          </p:val>
                                        </p:tav>
                                      </p:tavLst>
                                    </p:anim>
                                    <p:anim calcmode="lin" valueType="num">
                                      <p:cBhvr>
                                        <p:cTn id="81" dur="1000" fill="hold"/>
                                        <p:tgtEl>
                                          <p:spTgt spid="3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1000"/>
                                        <p:tgtEl>
                                          <p:spTgt spid="36"/>
                                        </p:tgtEl>
                                      </p:cBhvr>
                                    </p:animEffect>
                                    <p:anim calcmode="lin" valueType="num">
                                      <p:cBhvr>
                                        <p:cTn id="85" dur="1000" fill="hold"/>
                                        <p:tgtEl>
                                          <p:spTgt spid="36"/>
                                        </p:tgtEl>
                                        <p:attrNameLst>
                                          <p:attrName>ppt_x</p:attrName>
                                        </p:attrNameLst>
                                      </p:cBhvr>
                                      <p:tavLst>
                                        <p:tav tm="0">
                                          <p:val>
                                            <p:strVal val="#ppt_x"/>
                                          </p:val>
                                        </p:tav>
                                        <p:tav tm="100000">
                                          <p:val>
                                            <p:strVal val="#ppt_x"/>
                                          </p:val>
                                        </p:tav>
                                      </p:tavLst>
                                    </p:anim>
                                    <p:anim calcmode="lin" valueType="num">
                                      <p:cBhvr>
                                        <p:cTn id="86" dur="1000" fill="hold"/>
                                        <p:tgtEl>
                                          <p:spTgt spid="3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1000"/>
                                        <p:tgtEl>
                                          <p:spTgt spid="38"/>
                                        </p:tgtEl>
                                      </p:cBhvr>
                                    </p:animEffect>
                                    <p:anim calcmode="lin" valueType="num">
                                      <p:cBhvr>
                                        <p:cTn id="95" dur="1000" fill="hold"/>
                                        <p:tgtEl>
                                          <p:spTgt spid="38"/>
                                        </p:tgtEl>
                                        <p:attrNameLst>
                                          <p:attrName>ppt_x</p:attrName>
                                        </p:attrNameLst>
                                      </p:cBhvr>
                                      <p:tavLst>
                                        <p:tav tm="0">
                                          <p:val>
                                            <p:strVal val="#ppt_x"/>
                                          </p:val>
                                        </p:tav>
                                        <p:tav tm="100000">
                                          <p:val>
                                            <p:strVal val="#ppt_x"/>
                                          </p:val>
                                        </p:tav>
                                      </p:tavLst>
                                    </p:anim>
                                    <p:anim calcmode="lin" valueType="num">
                                      <p:cBhvr>
                                        <p:cTn id="9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4" grpId="0" animBg="1"/>
      <p:bldP spid="25" grpId="0" animBg="1"/>
      <p:bldP spid="26" grpId="0" animBg="1"/>
      <p:bldP spid="27" grpId="0" animBg="1"/>
      <p:bldP spid="33" grpId="0" animBg="1"/>
      <p:bldP spid="36" grpId="0"/>
      <p:bldP spid="37" grpId="0"/>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Karşılaştırma operatörleri ile örnekler</a:t>
            </a:r>
          </a:p>
        </p:txBody>
      </p:sp>
      <p:sp>
        <p:nvSpPr>
          <p:cNvPr id="3" name="İçerik Yer Tutucusu 2"/>
          <p:cNvSpPr>
            <a:spLocks noGrp="1"/>
          </p:cNvSpPr>
          <p:nvPr>
            <p:ph idx="1"/>
          </p:nvPr>
        </p:nvSpPr>
        <p:spPr>
          <a:xfrm>
            <a:off x="1024128" y="2308704"/>
            <a:ext cx="10882744" cy="4351338"/>
          </a:xfrm>
        </p:spPr>
        <p:txBody>
          <a:bodyPr>
            <a:normAutofit fontScale="92500" lnSpcReduction="10000"/>
          </a:bodyPr>
          <a:lstStyle/>
          <a:p>
            <a:pPr marL="514350" indent="-514350">
              <a:buAutoNum type="arabicParenR"/>
            </a:pPr>
            <a:r>
              <a:rPr lang="tr-TR" sz="2800" dirty="0"/>
              <a:t>Yaşı girilen kişinin yaşı 18 den büyük ise ehliyet alabilirsiniz diye yazdıran algoritmayı yazınız</a:t>
            </a:r>
          </a:p>
          <a:p>
            <a:pPr marL="0" indent="0">
              <a:buNone/>
            </a:pPr>
            <a:endParaRPr lang="tr-TR" sz="2800" dirty="0"/>
          </a:p>
          <a:p>
            <a:pPr marL="514350" indent="-514350">
              <a:buFont typeface="+mj-lt"/>
              <a:buAutoNum type="arabicPeriod"/>
            </a:pPr>
            <a:r>
              <a:rPr lang="tr-TR" sz="2800" dirty="0"/>
              <a:t>Başla</a:t>
            </a:r>
          </a:p>
          <a:p>
            <a:pPr marL="514350" indent="-514350">
              <a:buFont typeface="+mj-lt"/>
              <a:buAutoNum type="arabicPeriod"/>
            </a:pPr>
            <a:r>
              <a:rPr lang="tr-TR" sz="2800" dirty="0"/>
              <a:t>Yaşını gir (yas)</a:t>
            </a:r>
          </a:p>
          <a:p>
            <a:pPr marL="514350" indent="-514350">
              <a:buFont typeface="+mj-lt"/>
              <a:buAutoNum type="arabicPeriod"/>
            </a:pPr>
            <a:r>
              <a:rPr lang="tr-TR" sz="2800" dirty="0"/>
              <a:t>Eğer yas&gt;18 ise Yaz(«ehliyet alabilirsiniz») </a:t>
            </a:r>
          </a:p>
          <a:p>
            <a:pPr marL="514350" indent="-514350">
              <a:buFont typeface="+mj-lt"/>
              <a:buAutoNum type="arabicPeriod"/>
            </a:pPr>
            <a:r>
              <a:rPr lang="tr-TR" sz="2800" dirty="0"/>
              <a:t>Değilse Yaz(«ehliyet alamazsın»)</a:t>
            </a:r>
          </a:p>
          <a:p>
            <a:pPr marL="514350" indent="-514350">
              <a:buFont typeface="+mj-lt"/>
              <a:buAutoNum type="arabicPeriod"/>
            </a:pPr>
            <a:r>
              <a:rPr lang="tr-TR" sz="2800" dirty="0"/>
              <a:t>Bitir</a:t>
            </a:r>
          </a:p>
          <a:p>
            <a:pPr marL="0" indent="0">
              <a:buNone/>
            </a:pPr>
            <a:r>
              <a:rPr lang="tr-TR" dirty="0"/>
              <a:t>	</a:t>
            </a:r>
          </a:p>
        </p:txBody>
      </p:sp>
    </p:spTree>
    <p:extLst>
      <p:ext uri="{BB962C8B-B14F-4D97-AF65-F5344CB8AC3E}">
        <p14:creationId xmlns:p14="http://schemas.microsoft.com/office/powerpoint/2010/main" val="3053558246"/>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Karşılaştırma operatörleri ile örnekler</a:t>
            </a:r>
          </a:p>
        </p:txBody>
      </p:sp>
      <p:sp>
        <p:nvSpPr>
          <p:cNvPr id="3" name="İçerik Yer Tutucusu 2"/>
          <p:cNvSpPr>
            <a:spLocks noGrp="1"/>
          </p:cNvSpPr>
          <p:nvPr>
            <p:ph idx="1"/>
          </p:nvPr>
        </p:nvSpPr>
        <p:spPr>
          <a:xfrm>
            <a:off x="1024128" y="1921446"/>
            <a:ext cx="10882744" cy="4351338"/>
          </a:xfrm>
        </p:spPr>
        <p:txBody>
          <a:bodyPr>
            <a:noAutofit/>
          </a:bodyPr>
          <a:lstStyle/>
          <a:p>
            <a:pPr marL="0" indent="0">
              <a:buNone/>
            </a:pPr>
            <a:r>
              <a:rPr lang="tr-TR" sz="2800" dirty="0"/>
              <a:t>Dışarıdan girilen öğrencinin notu 60 ve 60’ın altındaysa «kaldı» üstünde ise «geçti» şeklinde yazan algoritmayı yazınız</a:t>
            </a:r>
          </a:p>
          <a:p>
            <a:pPr marL="0" indent="0">
              <a:buNone/>
            </a:pPr>
            <a:endParaRPr lang="tr-TR" sz="2800" dirty="0"/>
          </a:p>
          <a:p>
            <a:pPr marL="514350" indent="-514350">
              <a:buFont typeface="+mj-lt"/>
              <a:buAutoNum type="arabicPeriod"/>
            </a:pPr>
            <a:r>
              <a:rPr lang="tr-TR" sz="2800" dirty="0"/>
              <a:t>Başla</a:t>
            </a:r>
          </a:p>
          <a:p>
            <a:pPr marL="514350" indent="-514350">
              <a:buFont typeface="+mj-lt"/>
              <a:buAutoNum type="arabicPeriod"/>
            </a:pPr>
            <a:r>
              <a:rPr lang="tr-TR" sz="2800" dirty="0"/>
              <a:t>Öğrenci notu gir(Not)</a:t>
            </a:r>
          </a:p>
          <a:p>
            <a:pPr marL="514350" indent="-514350">
              <a:buFont typeface="+mj-lt"/>
              <a:buAutoNum type="arabicPeriod"/>
            </a:pPr>
            <a:r>
              <a:rPr lang="tr-TR" sz="2800" dirty="0"/>
              <a:t>Eğer not&lt;= 60 ise Yaz «kaldı»</a:t>
            </a:r>
          </a:p>
          <a:p>
            <a:pPr marL="514350" indent="-514350">
              <a:buFont typeface="+mj-lt"/>
              <a:buAutoNum type="arabicPeriod"/>
            </a:pPr>
            <a:r>
              <a:rPr lang="tr-TR" sz="2800" dirty="0"/>
              <a:t>Eğer not&gt;60 ise Yaz «geçti»</a:t>
            </a:r>
          </a:p>
          <a:p>
            <a:pPr marL="514350" indent="-514350">
              <a:buFont typeface="+mj-lt"/>
              <a:buAutoNum type="arabicPeriod"/>
            </a:pPr>
            <a:r>
              <a:rPr lang="tr-TR" sz="2800" dirty="0"/>
              <a:t>Bitir</a:t>
            </a:r>
            <a:br>
              <a:rPr lang="tr-TR" sz="2800" dirty="0"/>
            </a:br>
            <a:r>
              <a:rPr lang="tr-TR" sz="2800" dirty="0"/>
              <a:t>	</a:t>
            </a:r>
          </a:p>
        </p:txBody>
      </p:sp>
    </p:spTree>
    <p:extLst>
      <p:ext uri="{BB962C8B-B14F-4D97-AF65-F5344CB8AC3E}">
        <p14:creationId xmlns:p14="http://schemas.microsoft.com/office/powerpoint/2010/main" val="1987989250"/>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24128" y="1830160"/>
            <a:ext cx="10397246" cy="5886018"/>
          </a:xfrm>
        </p:spPr>
        <p:txBody>
          <a:bodyPr>
            <a:normAutofit/>
          </a:bodyPr>
          <a:lstStyle/>
          <a:p>
            <a:pPr marL="0" indent="0" algn="just">
              <a:buNone/>
            </a:pPr>
            <a:r>
              <a:rPr lang="tr-TR" sz="2800" dirty="0"/>
              <a:t>Karşılaştırma durumları birden fazla koşul ile gerçekleşebilir. Bu gibi durumlarda mantıksal operatörlerden faydalanırızBu operatörleri bir tabloda gösterecek olursak</a:t>
            </a:r>
          </a:p>
          <a:p>
            <a:pPr marL="0" indent="0" algn="just">
              <a:buNone/>
            </a:pPr>
            <a:endParaRPr lang="tr-TR" dirty="0"/>
          </a:p>
          <a:p>
            <a:pPr marL="0" indent="0" algn="just">
              <a:buNone/>
            </a:pPr>
            <a:endParaRPr lang="tr-TR" dirty="0"/>
          </a:p>
          <a:p>
            <a:pPr marL="0" indent="0" algn="just">
              <a:buNone/>
            </a:pPr>
            <a:r>
              <a:rPr lang="tr-TR" dirty="0"/>
              <a:t/>
            </a:r>
            <a:br>
              <a:rPr lang="tr-TR" dirty="0"/>
            </a:br>
            <a:r>
              <a:rPr lang="tr-TR" dirty="0"/>
              <a:t>	</a:t>
            </a:r>
          </a:p>
        </p:txBody>
      </p:sp>
      <p:graphicFrame>
        <p:nvGraphicFramePr>
          <p:cNvPr id="5" name="Tablo 4"/>
          <p:cNvGraphicFramePr>
            <a:graphicFrameLocks noGrp="1"/>
          </p:cNvGraphicFramePr>
          <p:nvPr>
            <p:extLst>
              <p:ext uri="{D42A27DB-BD31-4B8C-83A1-F6EECF244321}">
                <p14:modId xmlns:p14="http://schemas.microsoft.com/office/powerpoint/2010/main" val="3538698342"/>
              </p:ext>
            </p:extLst>
          </p:nvPr>
        </p:nvGraphicFramePr>
        <p:xfrm>
          <a:off x="770626" y="3437465"/>
          <a:ext cx="11055930" cy="2926080"/>
        </p:xfrm>
        <a:graphic>
          <a:graphicData uri="http://schemas.openxmlformats.org/drawingml/2006/table">
            <a:tbl>
              <a:tblPr firstRow="1" bandRow="1">
                <a:tableStyleId>{AF606853-7671-496A-8E4F-DF71F8EC918B}</a:tableStyleId>
              </a:tblPr>
              <a:tblGrid>
                <a:gridCol w="3685310">
                  <a:extLst>
                    <a:ext uri="{9D8B030D-6E8A-4147-A177-3AD203B41FA5}">
                      <a16:colId xmlns:a16="http://schemas.microsoft.com/office/drawing/2014/main" xmlns="" val="1858579863"/>
                    </a:ext>
                  </a:extLst>
                </a:gridCol>
                <a:gridCol w="3685310">
                  <a:extLst>
                    <a:ext uri="{9D8B030D-6E8A-4147-A177-3AD203B41FA5}">
                      <a16:colId xmlns:a16="http://schemas.microsoft.com/office/drawing/2014/main" xmlns="" val="2708923235"/>
                    </a:ext>
                  </a:extLst>
                </a:gridCol>
                <a:gridCol w="3685310">
                  <a:extLst>
                    <a:ext uri="{9D8B030D-6E8A-4147-A177-3AD203B41FA5}">
                      <a16:colId xmlns:a16="http://schemas.microsoft.com/office/drawing/2014/main" xmlns="" val="2559237205"/>
                    </a:ext>
                  </a:extLst>
                </a:gridCol>
              </a:tblGrid>
              <a:tr h="370840">
                <a:tc>
                  <a:txBody>
                    <a:bodyPr/>
                    <a:lstStyle/>
                    <a:p>
                      <a:r>
                        <a:rPr lang="tr-TR" sz="2400" b="1" dirty="0"/>
                        <a:t>Mantıksal işlem</a:t>
                      </a:r>
                    </a:p>
                  </a:txBody>
                  <a:tcPr/>
                </a:tc>
                <a:tc>
                  <a:txBody>
                    <a:bodyPr/>
                    <a:lstStyle/>
                    <a:p>
                      <a:r>
                        <a:rPr lang="tr-TR" sz="2400" b="1" dirty="0"/>
                        <a:t>Açıklama</a:t>
                      </a:r>
                    </a:p>
                  </a:txBody>
                  <a:tcPr/>
                </a:tc>
                <a:tc>
                  <a:txBody>
                    <a:bodyPr/>
                    <a:lstStyle/>
                    <a:p>
                      <a:r>
                        <a:rPr lang="tr-TR" sz="2400" b="1" dirty="0"/>
                        <a:t>Örnek</a:t>
                      </a:r>
                      <a:r>
                        <a:rPr lang="tr-TR" sz="2400" b="1" baseline="0" dirty="0"/>
                        <a:t> gösterimi</a:t>
                      </a:r>
                      <a:endParaRPr lang="tr-TR" sz="2400" b="1" dirty="0"/>
                    </a:p>
                  </a:txBody>
                  <a:tcPr/>
                </a:tc>
                <a:extLst>
                  <a:ext uri="{0D108BD9-81ED-4DB2-BD59-A6C34878D82A}">
                    <a16:rowId xmlns:a16="http://schemas.microsoft.com/office/drawing/2014/main" xmlns="" val="1411821051"/>
                  </a:ext>
                </a:extLst>
              </a:tr>
              <a:tr h="370840">
                <a:tc>
                  <a:txBody>
                    <a:bodyPr/>
                    <a:lstStyle/>
                    <a:p>
                      <a:r>
                        <a:rPr lang="tr-TR" sz="2400" b="1" dirty="0"/>
                        <a:t>VE (&amp;&amp;)</a:t>
                      </a:r>
                    </a:p>
                  </a:txBody>
                  <a:tcPr/>
                </a:tc>
                <a:tc>
                  <a:txBody>
                    <a:bodyPr/>
                    <a:lstStyle/>
                    <a:p>
                      <a:r>
                        <a:rPr lang="tr-TR" sz="2400" b="1" dirty="0"/>
                        <a:t>Tüm</a:t>
                      </a:r>
                      <a:r>
                        <a:rPr lang="tr-TR" sz="2400" b="1" baseline="0" dirty="0"/>
                        <a:t> şartların doğru olması gerekir</a:t>
                      </a:r>
                      <a:endParaRPr lang="tr-TR" sz="2400" b="1" dirty="0"/>
                    </a:p>
                  </a:txBody>
                  <a:tcPr/>
                </a:tc>
                <a:tc>
                  <a:txBody>
                    <a:bodyPr/>
                    <a:lstStyle/>
                    <a:p>
                      <a:r>
                        <a:rPr lang="tr-TR" sz="2400" b="1" dirty="0"/>
                        <a:t> x&gt;0 ve y&lt;20</a:t>
                      </a:r>
                    </a:p>
                  </a:txBody>
                  <a:tcPr/>
                </a:tc>
                <a:extLst>
                  <a:ext uri="{0D108BD9-81ED-4DB2-BD59-A6C34878D82A}">
                    <a16:rowId xmlns:a16="http://schemas.microsoft.com/office/drawing/2014/main" xmlns="" val="1490627914"/>
                  </a:ext>
                </a:extLst>
              </a:tr>
              <a:tr h="370840">
                <a:tc>
                  <a:txBody>
                    <a:bodyPr/>
                    <a:lstStyle/>
                    <a:p>
                      <a:r>
                        <a:rPr lang="tr-TR" sz="2400" b="1" dirty="0"/>
                        <a:t>VEYA</a:t>
                      </a:r>
                    </a:p>
                  </a:txBody>
                  <a:tcPr/>
                </a:tc>
                <a:tc>
                  <a:txBody>
                    <a:bodyPr/>
                    <a:lstStyle/>
                    <a:p>
                      <a:r>
                        <a:rPr lang="tr-TR" sz="2400" b="1" dirty="0"/>
                        <a:t>Şartlardan birinin doğru olması yeterlidir</a:t>
                      </a:r>
                    </a:p>
                  </a:txBody>
                  <a:tcPr/>
                </a:tc>
                <a:tc>
                  <a:txBody>
                    <a:bodyPr/>
                    <a:lstStyle/>
                    <a:p>
                      <a:r>
                        <a:rPr lang="tr-TR" sz="2400" b="1" dirty="0"/>
                        <a:t>X&gt;0 veya</a:t>
                      </a:r>
                      <a:r>
                        <a:rPr lang="tr-TR" sz="2400" b="1" baseline="0" dirty="0"/>
                        <a:t> y&lt;5</a:t>
                      </a:r>
                      <a:endParaRPr lang="tr-TR" sz="2400" b="1" dirty="0"/>
                    </a:p>
                  </a:txBody>
                  <a:tcPr/>
                </a:tc>
                <a:extLst>
                  <a:ext uri="{0D108BD9-81ED-4DB2-BD59-A6C34878D82A}">
                    <a16:rowId xmlns:a16="http://schemas.microsoft.com/office/drawing/2014/main" xmlns="" val="1485450147"/>
                  </a:ext>
                </a:extLst>
              </a:tr>
              <a:tr h="370840">
                <a:tc>
                  <a:txBody>
                    <a:bodyPr/>
                    <a:lstStyle/>
                    <a:p>
                      <a:r>
                        <a:rPr lang="tr-TR" sz="2400" b="1" dirty="0"/>
                        <a:t>DEĞİL(!)</a:t>
                      </a:r>
                    </a:p>
                  </a:txBody>
                  <a:tcPr/>
                </a:tc>
                <a:tc>
                  <a:txBody>
                    <a:bodyPr/>
                    <a:lstStyle/>
                    <a:p>
                      <a:r>
                        <a:rPr lang="tr-TR" sz="2400" b="1" dirty="0"/>
                        <a:t>Şartların sağlanmaması</a:t>
                      </a:r>
                      <a:r>
                        <a:rPr lang="tr-TR" sz="2400" b="1" baseline="0" dirty="0"/>
                        <a:t> durumunda kullanılır</a:t>
                      </a:r>
                      <a:endParaRPr lang="tr-TR" sz="2400" b="1" dirty="0"/>
                    </a:p>
                  </a:txBody>
                  <a:tcPr/>
                </a:tc>
                <a:tc>
                  <a:txBody>
                    <a:bodyPr/>
                    <a:lstStyle/>
                    <a:p>
                      <a:r>
                        <a:rPr lang="tr-TR" sz="2400" b="1" dirty="0"/>
                        <a:t>Değil(x=0) diğer gösterimi  !(x=0)</a:t>
                      </a:r>
                    </a:p>
                  </a:txBody>
                  <a:tcPr/>
                </a:tc>
                <a:extLst>
                  <a:ext uri="{0D108BD9-81ED-4DB2-BD59-A6C34878D82A}">
                    <a16:rowId xmlns:a16="http://schemas.microsoft.com/office/drawing/2014/main" xmlns="" val="1241639355"/>
                  </a:ext>
                </a:extLst>
              </a:tr>
            </a:tbl>
          </a:graphicData>
        </a:graphic>
      </p:graphicFrame>
      <p:sp>
        <p:nvSpPr>
          <p:cNvPr id="4" name="Unvan 1">
            <a:extLst>
              <a:ext uri="{FF2B5EF4-FFF2-40B4-BE49-F238E27FC236}">
                <a16:creationId xmlns:a16="http://schemas.microsoft.com/office/drawing/2014/main" xmlns="" id="{B615EB4E-E8D6-4ED2-B5BD-F04A4B2DCA5D}"/>
              </a:ext>
            </a:extLst>
          </p:cNvPr>
          <p:cNvSpPr>
            <a:spLocks noGrp="1"/>
          </p:cNvSpPr>
          <p:nvPr>
            <p:ph type="title"/>
          </p:nvPr>
        </p:nvSpPr>
        <p:spPr>
          <a:xfrm>
            <a:off x="1024128" y="585216"/>
            <a:ext cx="9720072" cy="1499616"/>
          </a:xfrm>
        </p:spPr>
        <p:txBody>
          <a:bodyPr/>
          <a:lstStyle/>
          <a:p>
            <a:r>
              <a:rPr lang="tr-TR" dirty="0"/>
              <a:t>Mantıksal operatörler</a:t>
            </a:r>
          </a:p>
        </p:txBody>
      </p:sp>
    </p:spTree>
    <p:extLst>
      <p:ext uri="{BB962C8B-B14F-4D97-AF65-F5344CB8AC3E}">
        <p14:creationId xmlns:p14="http://schemas.microsoft.com/office/powerpoint/2010/main" val="2602691027"/>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2A015-9FA3-4EB9-B783-2A62BD0FC04C}"/>
              </a:ext>
            </a:extLst>
          </p:cNvPr>
          <p:cNvSpPr>
            <a:spLocks noGrp="1"/>
          </p:cNvSpPr>
          <p:nvPr>
            <p:ph type="title"/>
          </p:nvPr>
        </p:nvSpPr>
        <p:spPr/>
        <p:txBody>
          <a:bodyPr/>
          <a:lstStyle/>
          <a:p>
            <a:r>
              <a:rPr lang="tr-TR" dirty="0"/>
              <a:t>Problem çözme</a:t>
            </a:r>
          </a:p>
        </p:txBody>
      </p:sp>
      <p:sp>
        <p:nvSpPr>
          <p:cNvPr id="4" name="İçerik Yer Tutucusu 3">
            <a:extLst>
              <a:ext uri="{FF2B5EF4-FFF2-40B4-BE49-F238E27FC236}">
                <a16:creationId xmlns:a16="http://schemas.microsoft.com/office/drawing/2014/main" xmlns="" id="{D224DC08-ACB3-4DA9-82D8-94859D17D217}"/>
              </a:ext>
            </a:extLst>
          </p:cNvPr>
          <p:cNvSpPr txBox="1">
            <a:spLocks/>
          </p:cNvSpPr>
          <p:nvPr/>
        </p:nvSpPr>
        <p:spPr>
          <a:xfrm>
            <a:off x="1001827" y="2512113"/>
            <a:ext cx="5617434" cy="3120061"/>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tr-TR" sz="2800" dirty="0">
                <a:solidFill>
                  <a:schemeClr val="tx1"/>
                </a:solidFill>
                <a:latin typeface="Trebuchet MS" panose="020B0603020202020204" pitchFamily="34" charset="0"/>
                <a:cs typeface="Arial" panose="020B0604020202020204" pitchFamily="34" charset="0"/>
              </a:rPr>
              <a:t>Günlük yaşamda karşılaştığımız </a:t>
            </a:r>
            <a:br>
              <a:rPr lang="tr-TR" sz="2800" dirty="0">
                <a:solidFill>
                  <a:schemeClr val="tx1"/>
                </a:solidFill>
                <a:latin typeface="Trebuchet MS" panose="020B0603020202020204" pitchFamily="34" charset="0"/>
                <a:cs typeface="Arial" panose="020B0604020202020204" pitchFamily="34" charset="0"/>
              </a:rPr>
            </a:br>
            <a:r>
              <a:rPr lang="tr-TR" sz="2800" dirty="0">
                <a:solidFill>
                  <a:schemeClr val="tx1"/>
                </a:solidFill>
                <a:latin typeface="Trebuchet MS" panose="020B0603020202020204" pitchFamily="34" charset="0"/>
                <a:cs typeface="Arial" panose="020B0604020202020204" pitchFamily="34" charset="0"/>
              </a:rPr>
              <a:t>problemleri bilerek veya farkında </a:t>
            </a:r>
            <a:br>
              <a:rPr lang="tr-TR" sz="2800" dirty="0">
                <a:solidFill>
                  <a:schemeClr val="tx1"/>
                </a:solidFill>
                <a:latin typeface="Trebuchet MS" panose="020B0603020202020204" pitchFamily="34" charset="0"/>
                <a:cs typeface="Arial" panose="020B0604020202020204" pitchFamily="34" charset="0"/>
              </a:rPr>
            </a:br>
            <a:r>
              <a:rPr lang="tr-TR" sz="2800" dirty="0">
                <a:solidFill>
                  <a:schemeClr val="tx1"/>
                </a:solidFill>
                <a:latin typeface="Trebuchet MS" panose="020B0603020202020204" pitchFamily="34" charset="0"/>
                <a:cs typeface="Arial" panose="020B0604020202020204" pitchFamily="34" charset="0"/>
              </a:rPr>
              <a:t>olmadan adım adım çözmeye </a:t>
            </a:r>
            <a:br>
              <a:rPr lang="tr-TR" sz="2800" dirty="0">
                <a:solidFill>
                  <a:schemeClr val="tx1"/>
                </a:solidFill>
                <a:latin typeface="Trebuchet MS" panose="020B0603020202020204" pitchFamily="34" charset="0"/>
                <a:cs typeface="Arial" panose="020B0604020202020204" pitchFamily="34" charset="0"/>
              </a:rPr>
            </a:br>
            <a:r>
              <a:rPr lang="tr-TR" sz="2800" dirty="0">
                <a:solidFill>
                  <a:schemeClr val="tx1"/>
                </a:solidFill>
                <a:latin typeface="Trebuchet MS" panose="020B0603020202020204" pitchFamily="34" charset="0"/>
                <a:cs typeface="Arial" panose="020B0604020202020204" pitchFamily="34" charset="0"/>
              </a:rPr>
              <a:t>çalışırız.</a:t>
            </a:r>
          </a:p>
          <a:p>
            <a:pPr algn="just"/>
            <a:endParaRPr lang="tr-TR" sz="2800" dirty="0">
              <a:solidFill>
                <a:schemeClr val="tx1"/>
              </a:solidFill>
              <a:latin typeface="Trebuchet MS" panose="020B0603020202020204" pitchFamily="34" charset="0"/>
              <a:cs typeface="Arial" panose="020B0604020202020204" pitchFamily="34" charset="0"/>
            </a:endParaRPr>
          </a:p>
          <a:p>
            <a:pPr algn="just"/>
            <a:r>
              <a:rPr lang="tr-TR" sz="2800" dirty="0">
                <a:solidFill>
                  <a:schemeClr val="tx1"/>
                </a:solidFill>
                <a:latin typeface="Trebuchet MS" panose="020B0603020202020204" pitchFamily="34" charset="0"/>
                <a:cs typeface="Arial" panose="020B0604020202020204" pitchFamily="34" charset="0"/>
              </a:rPr>
              <a:t>Örneğin yazı yazarken kaleminizin ucu kırıldığında şu adımları takip </a:t>
            </a:r>
            <a:br>
              <a:rPr lang="tr-TR" sz="2800" dirty="0">
                <a:solidFill>
                  <a:schemeClr val="tx1"/>
                </a:solidFill>
                <a:latin typeface="Trebuchet MS" panose="020B0603020202020204" pitchFamily="34" charset="0"/>
                <a:cs typeface="Arial" panose="020B0604020202020204" pitchFamily="34" charset="0"/>
              </a:rPr>
            </a:br>
            <a:r>
              <a:rPr lang="tr-TR" sz="2800" dirty="0">
                <a:solidFill>
                  <a:schemeClr val="tx1"/>
                </a:solidFill>
                <a:latin typeface="Trebuchet MS" panose="020B0603020202020204" pitchFamily="34" charset="0"/>
                <a:cs typeface="Arial" panose="020B0604020202020204" pitchFamily="34" charset="0"/>
              </a:rPr>
              <a:t>ederek bu sorunu çözersiniz.</a:t>
            </a:r>
          </a:p>
        </p:txBody>
      </p:sp>
      <p:sp>
        <p:nvSpPr>
          <p:cNvPr id="5" name="Metin kutusu 4">
            <a:extLst>
              <a:ext uri="{FF2B5EF4-FFF2-40B4-BE49-F238E27FC236}">
                <a16:creationId xmlns:a16="http://schemas.microsoft.com/office/drawing/2014/main" xmlns="" id="{AAC03FA4-8268-4081-9372-2CD002F3931D}"/>
              </a:ext>
            </a:extLst>
          </p:cNvPr>
          <p:cNvSpPr txBox="1"/>
          <p:nvPr/>
        </p:nvSpPr>
        <p:spPr>
          <a:xfrm>
            <a:off x="7627474" y="2917204"/>
            <a:ext cx="4081937" cy="310854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Kalemtıraşı çıkar.</a:t>
            </a:r>
          </a:p>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Kalemi al.</a:t>
            </a:r>
          </a:p>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Çöp kovasının yanına git.</a:t>
            </a:r>
          </a:p>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Kalemin ucunu aç.</a:t>
            </a:r>
          </a:p>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Sırana geri dön.</a:t>
            </a:r>
          </a:p>
          <a:p>
            <a:pPr marL="342900" indent="-342900">
              <a:buFont typeface="+mj-lt"/>
              <a:buAutoNum type="arabicPeriod"/>
            </a:pPr>
            <a:r>
              <a:rPr lang="tr-TR" sz="2800" dirty="0">
                <a:solidFill>
                  <a:schemeClr val="tx1"/>
                </a:solidFill>
                <a:latin typeface="Trebuchet MS" panose="020B0603020202020204" pitchFamily="34" charset="0"/>
                <a:cs typeface="Arial" panose="020B0604020202020204" pitchFamily="34" charset="0"/>
              </a:rPr>
              <a:t>Yazmaya devam et.</a:t>
            </a:r>
          </a:p>
        </p:txBody>
      </p:sp>
      <p:pic>
        <p:nvPicPr>
          <p:cNvPr id="6" name="Picture 2" descr="http://www.opendoorwayreflections.com/wp-content/uploads/2014/10/problems-1.jpg">
            <a:extLst>
              <a:ext uri="{FF2B5EF4-FFF2-40B4-BE49-F238E27FC236}">
                <a16:creationId xmlns:a16="http://schemas.microsoft.com/office/drawing/2014/main" xmlns="" id="{BF9AC879-CBB3-422A-8719-7286F6137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474" y="912068"/>
            <a:ext cx="2808312" cy="20051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640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Mantıksal operatörler ile ilgili örnekler</a:t>
            </a:r>
          </a:p>
        </p:txBody>
      </p:sp>
      <p:sp>
        <p:nvSpPr>
          <p:cNvPr id="3" name="İçerik Yer Tutucusu 2"/>
          <p:cNvSpPr>
            <a:spLocks noGrp="1"/>
          </p:cNvSpPr>
          <p:nvPr>
            <p:ph idx="1"/>
          </p:nvPr>
        </p:nvSpPr>
        <p:spPr>
          <a:xfrm>
            <a:off x="838200" y="1825625"/>
            <a:ext cx="10882744" cy="6265952"/>
          </a:xfrm>
        </p:spPr>
        <p:txBody>
          <a:bodyPr>
            <a:normAutofit/>
          </a:bodyPr>
          <a:lstStyle/>
          <a:p>
            <a:pPr marL="0" indent="0">
              <a:buNone/>
            </a:pPr>
            <a:r>
              <a:rPr lang="tr-TR" sz="2800" dirty="0"/>
              <a:t>1)Dışarıdan girilen öğrencinin notu 60’ dan küçük veya devamsızlığı 10’dan büyük ise öğrenciye «kaldınız». Notu 60 ve 60’dan yüksek ve devamsızlığı 10 ve 10’dan küçükse «geçtiniz» şeklinde yazan algoritmayı yazınız</a:t>
            </a:r>
          </a:p>
          <a:p>
            <a:pPr marL="514350" indent="-514350">
              <a:buFont typeface="+mj-lt"/>
              <a:buAutoNum type="arabicPeriod"/>
            </a:pPr>
            <a:r>
              <a:rPr lang="tr-TR" sz="2800" dirty="0"/>
              <a:t>Başla</a:t>
            </a:r>
          </a:p>
          <a:p>
            <a:pPr marL="514350" indent="-514350">
              <a:buFont typeface="+mj-lt"/>
              <a:buAutoNum type="arabicPeriod"/>
            </a:pPr>
            <a:r>
              <a:rPr lang="tr-TR" sz="2800" dirty="0"/>
              <a:t>Notu gir (not),dev</a:t>
            </a:r>
          </a:p>
          <a:p>
            <a:pPr marL="514350" indent="-514350">
              <a:buFont typeface="+mj-lt"/>
              <a:buAutoNum type="arabicPeriod"/>
            </a:pPr>
            <a:r>
              <a:rPr lang="tr-TR" sz="2800" dirty="0"/>
              <a:t>Eğer (not&lt; 60) veya dev&gt;10 ise Yaz «kaldınız»</a:t>
            </a:r>
          </a:p>
          <a:p>
            <a:pPr marL="514350" indent="-514350">
              <a:buFont typeface="+mj-lt"/>
              <a:buAutoNum type="arabicPeriod"/>
            </a:pPr>
            <a:r>
              <a:rPr lang="tr-TR" sz="2800" dirty="0"/>
              <a:t>Eğer (not&gt;=60) ve (dev&lt;=10) Yaz «geçtiniz»</a:t>
            </a:r>
          </a:p>
          <a:p>
            <a:pPr marL="514350" indent="-514350">
              <a:buFont typeface="+mj-lt"/>
              <a:buAutoNum type="arabicPeriod"/>
            </a:pPr>
            <a:r>
              <a:rPr lang="tr-TR" sz="2800" dirty="0"/>
              <a:t>Bitir</a:t>
            </a:r>
            <a:r>
              <a:rPr lang="tr-TR" dirty="0"/>
              <a:t/>
            </a:r>
            <a:br>
              <a:rPr lang="tr-TR" dirty="0"/>
            </a:br>
            <a:r>
              <a:rPr lang="tr-TR" dirty="0"/>
              <a:t>	</a:t>
            </a:r>
          </a:p>
        </p:txBody>
      </p:sp>
    </p:spTree>
    <p:extLst>
      <p:ext uri="{BB962C8B-B14F-4D97-AF65-F5344CB8AC3E}">
        <p14:creationId xmlns:p14="http://schemas.microsoft.com/office/powerpoint/2010/main" val="2326261709"/>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26E46-9DFC-47E0-AC83-714D7BEBD90F}"/>
              </a:ext>
            </a:extLst>
          </p:cNvPr>
          <p:cNvSpPr>
            <a:spLocks noGrp="1"/>
          </p:cNvSpPr>
          <p:nvPr>
            <p:ph type="title"/>
          </p:nvPr>
        </p:nvSpPr>
        <p:spPr/>
        <p:txBody>
          <a:bodyPr/>
          <a:lstStyle/>
          <a:p>
            <a:r>
              <a:rPr lang="tr-TR" dirty="0"/>
              <a:t>Mantıksal operatörler ile ilgili örnekler</a:t>
            </a:r>
          </a:p>
        </p:txBody>
      </p:sp>
      <p:sp>
        <p:nvSpPr>
          <p:cNvPr id="3" name="Content Placeholder 2">
            <a:extLst>
              <a:ext uri="{FF2B5EF4-FFF2-40B4-BE49-F238E27FC236}">
                <a16:creationId xmlns:a16="http://schemas.microsoft.com/office/drawing/2014/main" xmlns="" id="{E980FB45-9E8D-46AC-ABD7-54806BB28549}"/>
              </a:ext>
            </a:extLst>
          </p:cNvPr>
          <p:cNvSpPr>
            <a:spLocks noGrp="1"/>
          </p:cNvSpPr>
          <p:nvPr>
            <p:ph idx="1"/>
          </p:nvPr>
        </p:nvSpPr>
        <p:spPr>
          <a:xfrm>
            <a:off x="1069848" y="2121408"/>
            <a:ext cx="10058400" cy="4557688"/>
          </a:xfrm>
        </p:spPr>
        <p:txBody>
          <a:bodyPr/>
          <a:lstStyle/>
          <a:p>
            <a:r>
              <a:rPr lang="tr-TR" altLang="tr-TR" sz="2800" dirty="0">
                <a:latin typeface="Trebuchet MS" panose="020B0603020202020204" pitchFamily="34" charset="0"/>
              </a:rPr>
              <a:t>Sorunun çözümü için, çözümde yer alan herhangi bir adım ya da aşamanın birden fazla kullanıldığı akış şemalarına denir. İş akışları genel olarak giriş ya da başlangıç değeri verme, hesaplama, kontrol biçiminde olmaktadır. </a:t>
            </a:r>
          </a:p>
          <a:p>
            <a:endParaRPr lang="tr-TR" dirty="0"/>
          </a:p>
        </p:txBody>
      </p:sp>
      <p:sp>
        <p:nvSpPr>
          <p:cNvPr id="4" name="Rectangle 3">
            <a:extLst>
              <a:ext uri="{FF2B5EF4-FFF2-40B4-BE49-F238E27FC236}">
                <a16:creationId xmlns:a16="http://schemas.microsoft.com/office/drawing/2014/main" xmlns="" id="{920540E5-FB90-4303-A7E6-86841DD2368B}"/>
              </a:ext>
            </a:extLst>
          </p:cNvPr>
          <p:cNvSpPr/>
          <p:nvPr/>
        </p:nvSpPr>
        <p:spPr>
          <a:xfrm>
            <a:off x="5738192" y="3945339"/>
            <a:ext cx="6096000" cy="2806922"/>
          </a:xfrm>
          <a:prstGeom prst="rect">
            <a:avLst/>
          </a:prstGeom>
        </p:spPr>
        <p:txBody>
          <a:bodyPr>
            <a:spAutoFit/>
          </a:bodyPr>
          <a:lstStyle/>
          <a:p>
            <a:pPr>
              <a:lnSpc>
                <a:spcPct val="90000"/>
              </a:lnSpc>
              <a:buFontTx/>
              <a:buNone/>
            </a:pPr>
            <a:r>
              <a:rPr lang="tr-TR" altLang="tr-TR" sz="2800" dirty="0">
                <a:latin typeface="Trebuchet MS" panose="020B0603020202020204" pitchFamily="34" charset="0"/>
              </a:rPr>
              <a:t>( Y : Yazı, S : Sayaç )</a:t>
            </a:r>
          </a:p>
          <a:p>
            <a:pPr>
              <a:lnSpc>
                <a:spcPct val="90000"/>
              </a:lnSpc>
              <a:buFontTx/>
              <a:buNone/>
            </a:pPr>
            <a:r>
              <a:rPr lang="tr-TR" altLang="tr-TR" sz="2800" dirty="0">
                <a:latin typeface="Trebuchet MS" panose="020B0603020202020204" pitchFamily="34" charset="0"/>
              </a:rPr>
              <a:t>A1 : Başla</a:t>
            </a:r>
          </a:p>
          <a:p>
            <a:pPr>
              <a:lnSpc>
                <a:spcPct val="90000"/>
              </a:lnSpc>
              <a:buFontTx/>
              <a:buNone/>
            </a:pPr>
            <a:r>
              <a:rPr lang="tr-TR" altLang="tr-TR" sz="2800" dirty="0">
                <a:latin typeface="Trebuchet MS" panose="020B0603020202020204" pitchFamily="34" charset="0"/>
              </a:rPr>
              <a:t>A2 : Oku Y</a:t>
            </a:r>
          </a:p>
          <a:p>
            <a:pPr>
              <a:lnSpc>
                <a:spcPct val="90000"/>
              </a:lnSpc>
              <a:buFontTx/>
              <a:buNone/>
            </a:pPr>
            <a:r>
              <a:rPr lang="tr-TR" altLang="tr-TR" sz="2800" dirty="0">
                <a:latin typeface="Trebuchet MS" panose="020B0603020202020204" pitchFamily="34" charset="0"/>
              </a:rPr>
              <a:t>A3 : Yaz Y</a:t>
            </a:r>
          </a:p>
          <a:p>
            <a:pPr>
              <a:lnSpc>
                <a:spcPct val="90000"/>
              </a:lnSpc>
              <a:buFontTx/>
              <a:buNone/>
            </a:pPr>
            <a:r>
              <a:rPr lang="tr-TR" altLang="tr-TR" sz="2800" dirty="0">
                <a:latin typeface="Trebuchet MS" panose="020B0603020202020204" pitchFamily="34" charset="0"/>
              </a:rPr>
              <a:t>A4 : S = S + 1</a:t>
            </a:r>
          </a:p>
          <a:p>
            <a:pPr>
              <a:lnSpc>
                <a:spcPct val="90000"/>
              </a:lnSpc>
              <a:buFontTx/>
              <a:buNone/>
            </a:pPr>
            <a:r>
              <a:rPr lang="tr-TR" altLang="tr-TR" sz="2800" dirty="0">
                <a:latin typeface="Trebuchet MS" panose="020B0603020202020204" pitchFamily="34" charset="0"/>
              </a:rPr>
              <a:t>A5 : Eğer S &lt; 5 ise A3 e git</a:t>
            </a:r>
          </a:p>
          <a:p>
            <a:pPr>
              <a:lnSpc>
                <a:spcPct val="90000"/>
              </a:lnSpc>
              <a:buFontTx/>
              <a:buNone/>
            </a:pPr>
            <a:r>
              <a:rPr lang="tr-TR" altLang="tr-TR" sz="2800" dirty="0">
                <a:latin typeface="Trebuchet MS" panose="020B0603020202020204" pitchFamily="34" charset="0"/>
              </a:rPr>
              <a:t>A6 : Dur</a:t>
            </a:r>
          </a:p>
        </p:txBody>
      </p:sp>
      <p:sp>
        <p:nvSpPr>
          <p:cNvPr id="5" name="Rectangle 4">
            <a:extLst>
              <a:ext uri="{FF2B5EF4-FFF2-40B4-BE49-F238E27FC236}">
                <a16:creationId xmlns:a16="http://schemas.microsoft.com/office/drawing/2014/main" xmlns="" id="{251F6176-B948-4981-8A3A-50D5B17C9B90}"/>
              </a:ext>
            </a:extLst>
          </p:cNvPr>
          <p:cNvSpPr/>
          <p:nvPr/>
        </p:nvSpPr>
        <p:spPr>
          <a:xfrm>
            <a:off x="1242126" y="4126599"/>
            <a:ext cx="3988905" cy="2246769"/>
          </a:xfrm>
          <a:prstGeom prst="rect">
            <a:avLst/>
          </a:prstGeom>
        </p:spPr>
        <p:txBody>
          <a:bodyPr wrap="square">
            <a:spAutoFit/>
          </a:bodyPr>
          <a:lstStyle/>
          <a:p>
            <a:r>
              <a:rPr lang="tr-TR" altLang="tr-TR" sz="2800" b="1" dirty="0">
                <a:latin typeface="Trebuchet MS" panose="020B0603020202020204" pitchFamily="34" charset="0"/>
              </a:rPr>
              <a:t>Örnek:</a:t>
            </a:r>
            <a:r>
              <a:rPr lang="tr-TR" altLang="tr-TR" sz="2800" dirty="0">
                <a:latin typeface="Trebuchet MS" panose="020B0603020202020204" pitchFamily="34" charset="0"/>
              </a:rPr>
              <a:t>girilen bir yazıyı 5 kez yazdıran algoritma ve akış şemasını oluşturunuz. Klavyeden</a:t>
            </a:r>
          </a:p>
        </p:txBody>
      </p:sp>
    </p:spTree>
    <p:extLst>
      <p:ext uri="{BB962C8B-B14F-4D97-AF65-F5344CB8AC3E}">
        <p14:creationId xmlns:p14="http://schemas.microsoft.com/office/powerpoint/2010/main" val="3582286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26E46-9DFC-47E0-AC83-714D7BEBD90F}"/>
              </a:ext>
            </a:extLst>
          </p:cNvPr>
          <p:cNvSpPr>
            <a:spLocks noGrp="1"/>
          </p:cNvSpPr>
          <p:nvPr>
            <p:ph type="title"/>
          </p:nvPr>
        </p:nvSpPr>
        <p:spPr/>
        <p:txBody>
          <a:bodyPr/>
          <a:lstStyle/>
          <a:p>
            <a:r>
              <a:rPr lang="tr-TR" dirty="0"/>
              <a:t>Döngüsel akış şeması</a:t>
            </a:r>
          </a:p>
        </p:txBody>
      </p:sp>
      <p:sp>
        <p:nvSpPr>
          <p:cNvPr id="4" name="AutoShape 4">
            <a:extLst>
              <a:ext uri="{FF2B5EF4-FFF2-40B4-BE49-F238E27FC236}">
                <a16:creationId xmlns:a16="http://schemas.microsoft.com/office/drawing/2014/main" xmlns="" id="{5657E515-BEB4-4A5C-BAF3-14F3A025FF64}"/>
              </a:ext>
            </a:extLst>
          </p:cNvPr>
          <p:cNvSpPr>
            <a:spLocks noChangeArrowheads="1"/>
          </p:cNvSpPr>
          <p:nvPr/>
        </p:nvSpPr>
        <p:spPr bwMode="auto">
          <a:xfrm>
            <a:off x="3929063" y="1773238"/>
            <a:ext cx="1028700" cy="342900"/>
          </a:xfrm>
          <a:prstGeom prst="flowChartTerminator">
            <a:avLst/>
          </a:prstGeom>
          <a:solidFill>
            <a:srgbClr val="FFFFFF"/>
          </a:solidFill>
          <a:ln w="28575">
            <a:solidFill>
              <a:srgbClr val="000000"/>
            </a:solidFill>
            <a:miter lim="800000"/>
            <a:headEnd/>
            <a:tailEnd/>
          </a:ln>
        </p:spPr>
        <p:txBody>
          <a:bodyPr/>
          <a:lstStyle/>
          <a:p>
            <a:r>
              <a:rPr lang="tr-TR" altLang="tr-TR" sz="1200" dirty="0"/>
              <a:t>BAŞLA</a:t>
            </a:r>
            <a:endParaRPr lang="tr-TR" altLang="tr-TR" dirty="0"/>
          </a:p>
        </p:txBody>
      </p:sp>
      <p:sp>
        <p:nvSpPr>
          <p:cNvPr id="5" name="AutoShape 5">
            <a:extLst>
              <a:ext uri="{FF2B5EF4-FFF2-40B4-BE49-F238E27FC236}">
                <a16:creationId xmlns:a16="http://schemas.microsoft.com/office/drawing/2014/main" xmlns="" id="{410A3945-68B3-43EA-A9FF-9340758DCB1B}"/>
              </a:ext>
            </a:extLst>
          </p:cNvPr>
          <p:cNvSpPr>
            <a:spLocks noChangeArrowheads="1"/>
          </p:cNvSpPr>
          <p:nvPr/>
        </p:nvSpPr>
        <p:spPr bwMode="auto">
          <a:xfrm>
            <a:off x="4005263" y="6192838"/>
            <a:ext cx="1028700" cy="342900"/>
          </a:xfrm>
          <a:prstGeom prst="flowChartTerminator">
            <a:avLst/>
          </a:prstGeom>
          <a:solidFill>
            <a:srgbClr val="FFFFFF"/>
          </a:solidFill>
          <a:ln w="28575">
            <a:solidFill>
              <a:srgbClr val="000000"/>
            </a:solidFill>
            <a:miter lim="800000"/>
            <a:headEnd/>
            <a:tailEnd/>
          </a:ln>
        </p:spPr>
        <p:txBody>
          <a:bodyPr/>
          <a:lstStyle/>
          <a:p>
            <a:r>
              <a:rPr lang="tr-TR" altLang="tr-TR" sz="1200"/>
              <a:t>DUR</a:t>
            </a:r>
            <a:endParaRPr lang="tr-TR" altLang="tr-TR"/>
          </a:p>
        </p:txBody>
      </p:sp>
      <p:sp>
        <p:nvSpPr>
          <p:cNvPr id="6" name="AutoShape 6">
            <a:extLst>
              <a:ext uri="{FF2B5EF4-FFF2-40B4-BE49-F238E27FC236}">
                <a16:creationId xmlns:a16="http://schemas.microsoft.com/office/drawing/2014/main" xmlns="" id="{08207172-005D-4E9C-ADD9-28891DC66C42}"/>
              </a:ext>
            </a:extLst>
          </p:cNvPr>
          <p:cNvSpPr>
            <a:spLocks noChangeArrowheads="1"/>
          </p:cNvSpPr>
          <p:nvPr/>
        </p:nvSpPr>
        <p:spPr bwMode="auto">
          <a:xfrm>
            <a:off x="3929063" y="2573338"/>
            <a:ext cx="1028700" cy="457200"/>
          </a:xfrm>
          <a:prstGeom prst="flowChartManualInput">
            <a:avLst/>
          </a:prstGeom>
          <a:solidFill>
            <a:srgbClr val="FFFFFF"/>
          </a:solidFill>
          <a:ln w="28575">
            <a:solidFill>
              <a:srgbClr val="000000"/>
            </a:solidFill>
            <a:miter lim="800000"/>
            <a:headEnd/>
            <a:tailEnd/>
          </a:ln>
        </p:spPr>
        <p:txBody>
          <a:bodyPr/>
          <a:lstStyle/>
          <a:p>
            <a:r>
              <a:rPr lang="tr-TR" altLang="tr-TR" sz="1200"/>
              <a:t>OKU Y</a:t>
            </a:r>
            <a:endParaRPr lang="tr-TR" altLang="tr-TR"/>
          </a:p>
        </p:txBody>
      </p:sp>
      <p:sp>
        <p:nvSpPr>
          <p:cNvPr id="7" name="AutoShape 7">
            <a:extLst>
              <a:ext uri="{FF2B5EF4-FFF2-40B4-BE49-F238E27FC236}">
                <a16:creationId xmlns:a16="http://schemas.microsoft.com/office/drawing/2014/main" xmlns="" id="{2DF48338-7720-4EC8-91BE-01C6B381F7BE}"/>
              </a:ext>
            </a:extLst>
          </p:cNvPr>
          <p:cNvSpPr>
            <a:spLocks noChangeArrowheads="1"/>
          </p:cNvSpPr>
          <p:nvPr/>
        </p:nvSpPr>
        <p:spPr bwMode="auto">
          <a:xfrm>
            <a:off x="3890963" y="4364038"/>
            <a:ext cx="1257300" cy="342900"/>
          </a:xfrm>
          <a:prstGeom prst="flowChartInputOutput">
            <a:avLst/>
          </a:prstGeom>
          <a:solidFill>
            <a:srgbClr val="FFFFFF"/>
          </a:solidFill>
          <a:ln w="28575">
            <a:solidFill>
              <a:srgbClr val="000000"/>
            </a:solidFill>
            <a:miter lim="800000"/>
            <a:headEnd/>
            <a:tailEnd/>
          </a:ln>
        </p:spPr>
        <p:txBody>
          <a:bodyPr/>
          <a:lstStyle/>
          <a:p>
            <a:r>
              <a:rPr lang="tr-TR" altLang="tr-TR" sz="1200"/>
              <a:t>YAZ  Y</a:t>
            </a:r>
            <a:endParaRPr lang="tr-TR" altLang="tr-TR"/>
          </a:p>
        </p:txBody>
      </p:sp>
      <p:sp>
        <p:nvSpPr>
          <p:cNvPr id="8" name="AutoShape 8">
            <a:extLst>
              <a:ext uri="{FF2B5EF4-FFF2-40B4-BE49-F238E27FC236}">
                <a16:creationId xmlns:a16="http://schemas.microsoft.com/office/drawing/2014/main" xmlns="" id="{A0356A18-412D-45F9-BF98-C67DE49F97B2}"/>
              </a:ext>
            </a:extLst>
          </p:cNvPr>
          <p:cNvSpPr>
            <a:spLocks noChangeArrowheads="1"/>
          </p:cNvSpPr>
          <p:nvPr/>
        </p:nvSpPr>
        <p:spPr bwMode="auto">
          <a:xfrm>
            <a:off x="3776663" y="3563938"/>
            <a:ext cx="1371600" cy="342900"/>
          </a:xfrm>
          <a:prstGeom prst="hexagon">
            <a:avLst>
              <a:gd name="adj" fmla="val 100000"/>
              <a:gd name="vf" fmla="val 115470"/>
            </a:avLst>
          </a:prstGeom>
          <a:solidFill>
            <a:srgbClr val="FFFFFF"/>
          </a:solidFill>
          <a:ln w="28575">
            <a:solidFill>
              <a:srgbClr val="000000"/>
            </a:solidFill>
            <a:miter lim="800000"/>
            <a:headEnd/>
            <a:tailEnd/>
          </a:ln>
        </p:spPr>
        <p:txBody>
          <a:bodyPr/>
          <a:lstStyle/>
          <a:p>
            <a:r>
              <a:rPr lang="tr-TR" altLang="tr-TR" sz="1200" dirty="0"/>
              <a:t>S = 0 , 5, 1</a:t>
            </a:r>
            <a:endParaRPr lang="tr-TR" altLang="tr-TR" dirty="0"/>
          </a:p>
        </p:txBody>
      </p:sp>
      <p:sp>
        <p:nvSpPr>
          <p:cNvPr id="9" name="Line 9">
            <a:extLst>
              <a:ext uri="{FF2B5EF4-FFF2-40B4-BE49-F238E27FC236}">
                <a16:creationId xmlns:a16="http://schemas.microsoft.com/office/drawing/2014/main" xmlns="" id="{0083851C-A564-4C51-B0D0-C62660B5E049}"/>
              </a:ext>
            </a:extLst>
          </p:cNvPr>
          <p:cNvSpPr>
            <a:spLocks noChangeShapeType="1"/>
          </p:cNvSpPr>
          <p:nvPr/>
        </p:nvSpPr>
        <p:spPr bwMode="auto">
          <a:xfrm>
            <a:off x="4462463" y="57356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 name="Line 10">
            <a:extLst>
              <a:ext uri="{FF2B5EF4-FFF2-40B4-BE49-F238E27FC236}">
                <a16:creationId xmlns:a16="http://schemas.microsoft.com/office/drawing/2014/main" xmlns="" id="{E704377A-6457-434A-BD2A-47B00094CA6A}"/>
              </a:ext>
            </a:extLst>
          </p:cNvPr>
          <p:cNvSpPr>
            <a:spLocks noChangeShapeType="1"/>
          </p:cNvSpPr>
          <p:nvPr/>
        </p:nvSpPr>
        <p:spPr bwMode="auto">
          <a:xfrm>
            <a:off x="4462463" y="40211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1" name="Line 11">
            <a:extLst>
              <a:ext uri="{FF2B5EF4-FFF2-40B4-BE49-F238E27FC236}">
                <a16:creationId xmlns:a16="http://schemas.microsoft.com/office/drawing/2014/main" xmlns="" id="{C2C5EFBA-2BA3-4CF3-849F-1492996F8533}"/>
              </a:ext>
            </a:extLst>
          </p:cNvPr>
          <p:cNvSpPr>
            <a:spLocks noChangeShapeType="1"/>
          </p:cNvSpPr>
          <p:nvPr/>
        </p:nvSpPr>
        <p:spPr bwMode="auto">
          <a:xfrm>
            <a:off x="4462463" y="32210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2" name="Line 12">
            <a:extLst>
              <a:ext uri="{FF2B5EF4-FFF2-40B4-BE49-F238E27FC236}">
                <a16:creationId xmlns:a16="http://schemas.microsoft.com/office/drawing/2014/main" xmlns="" id="{272A3D25-45C0-4889-83BC-265CD5A64FAC}"/>
              </a:ext>
            </a:extLst>
          </p:cNvPr>
          <p:cNvSpPr>
            <a:spLocks noChangeShapeType="1"/>
          </p:cNvSpPr>
          <p:nvPr/>
        </p:nvSpPr>
        <p:spPr bwMode="auto">
          <a:xfrm>
            <a:off x="4462463" y="21923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3" name="AutoShape 13">
            <a:extLst>
              <a:ext uri="{FF2B5EF4-FFF2-40B4-BE49-F238E27FC236}">
                <a16:creationId xmlns:a16="http://schemas.microsoft.com/office/drawing/2014/main" xmlns="" id="{BE792072-C1D2-49E5-9A94-7AE6BDE13180}"/>
              </a:ext>
            </a:extLst>
          </p:cNvPr>
          <p:cNvSpPr>
            <a:spLocks noChangeArrowheads="1"/>
          </p:cNvSpPr>
          <p:nvPr/>
        </p:nvSpPr>
        <p:spPr bwMode="auto">
          <a:xfrm>
            <a:off x="4252913" y="5192713"/>
            <a:ext cx="457200" cy="457200"/>
          </a:xfrm>
          <a:prstGeom prst="flowChartConnector">
            <a:avLst/>
          </a:prstGeom>
          <a:solidFill>
            <a:srgbClr val="FFFFFF"/>
          </a:solidFill>
          <a:ln w="28575">
            <a:solidFill>
              <a:srgbClr val="000000"/>
            </a:solidFill>
            <a:round/>
            <a:headEnd/>
            <a:tailEnd/>
          </a:ln>
        </p:spPr>
        <p:txBody>
          <a:bodyPr/>
          <a:lstStyle/>
          <a:p>
            <a:r>
              <a:rPr lang="tr-TR" altLang="tr-TR" sz="1200"/>
              <a:t>S</a:t>
            </a:r>
            <a:endParaRPr lang="tr-TR" altLang="tr-TR"/>
          </a:p>
        </p:txBody>
      </p:sp>
      <p:sp>
        <p:nvSpPr>
          <p:cNvPr id="14" name="Line 14">
            <a:extLst>
              <a:ext uri="{FF2B5EF4-FFF2-40B4-BE49-F238E27FC236}">
                <a16:creationId xmlns:a16="http://schemas.microsoft.com/office/drawing/2014/main" xmlns="" id="{D2C77A2F-4673-43B8-9C9E-F930286D62B9}"/>
              </a:ext>
            </a:extLst>
          </p:cNvPr>
          <p:cNvSpPr>
            <a:spLocks noChangeShapeType="1"/>
          </p:cNvSpPr>
          <p:nvPr/>
        </p:nvSpPr>
        <p:spPr bwMode="auto">
          <a:xfrm>
            <a:off x="4462463" y="48212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5" name="Line 15">
            <a:extLst>
              <a:ext uri="{FF2B5EF4-FFF2-40B4-BE49-F238E27FC236}">
                <a16:creationId xmlns:a16="http://schemas.microsoft.com/office/drawing/2014/main" xmlns="" id="{8C03D1A1-F50A-4BBB-938B-523A22530CB5}"/>
              </a:ext>
            </a:extLst>
          </p:cNvPr>
          <p:cNvSpPr>
            <a:spLocks noChangeShapeType="1"/>
          </p:cNvSpPr>
          <p:nvPr/>
        </p:nvSpPr>
        <p:spPr bwMode="auto">
          <a:xfrm flipH="1">
            <a:off x="3205163" y="5392738"/>
            <a:ext cx="10287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6" name="Line 16">
            <a:extLst>
              <a:ext uri="{FF2B5EF4-FFF2-40B4-BE49-F238E27FC236}">
                <a16:creationId xmlns:a16="http://schemas.microsoft.com/office/drawing/2014/main" xmlns="" id="{77DF16B7-CA91-4D75-B10B-566718C6ABF7}"/>
              </a:ext>
            </a:extLst>
          </p:cNvPr>
          <p:cNvSpPr>
            <a:spLocks noChangeShapeType="1"/>
          </p:cNvSpPr>
          <p:nvPr/>
        </p:nvSpPr>
        <p:spPr bwMode="auto">
          <a:xfrm flipV="1">
            <a:off x="3205163" y="3678238"/>
            <a:ext cx="0" cy="17145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7" name="Line 17">
            <a:extLst>
              <a:ext uri="{FF2B5EF4-FFF2-40B4-BE49-F238E27FC236}">
                <a16:creationId xmlns:a16="http://schemas.microsoft.com/office/drawing/2014/main" xmlns="" id="{41A73D86-8306-4F77-ACEE-6304B96618C1}"/>
              </a:ext>
            </a:extLst>
          </p:cNvPr>
          <p:cNvSpPr>
            <a:spLocks noChangeShapeType="1"/>
          </p:cNvSpPr>
          <p:nvPr/>
        </p:nvSpPr>
        <p:spPr bwMode="auto">
          <a:xfrm>
            <a:off x="3205163" y="3678238"/>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8" name="Line 18">
            <a:extLst>
              <a:ext uri="{FF2B5EF4-FFF2-40B4-BE49-F238E27FC236}">
                <a16:creationId xmlns:a16="http://schemas.microsoft.com/office/drawing/2014/main" xmlns="" id="{84F8D667-0BF6-4C37-AF4B-F9F5BF5C6E7F}"/>
              </a:ext>
            </a:extLst>
          </p:cNvPr>
          <p:cNvSpPr>
            <a:spLocks noChangeShapeType="1"/>
          </p:cNvSpPr>
          <p:nvPr/>
        </p:nvSpPr>
        <p:spPr bwMode="auto">
          <a:xfrm flipH="1">
            <a:off x="5580063" y="2420938"/>
            <a:ext cx="2160587" cy="1079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9" name="Text Box 19">
            <a:extLst>
              <a:ext uri="{FF2B5EF4-FFF2-40B4-BE49-F238E27FC236}">
                <a16:creationId xmlns:a16="http://schemas.microsoft.com/office/drawing/2014/main" xmlns="" id="{B84CAD06-F9BD-4E0D-9937-7ED734504063}"/>
              </a:ext>
            </a:extLst>
          </p:cNvPr>
          <p:cNvSpPr txBox="1">
            <a:spLocks noChangeArrowheads="1"/>
          </p:cNvSpPr>
          <p:nvPr/>
        </p:nvSpPr>
        <p:spPr bwMode="auto">
          <a:xfrm>
            <a:off x="7451725" y="2636838"/>
            <a:ext cx="38788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tr-TR" altLang="tr-TR" sz="2400" dirty="0"/>
              <a:t>Sayısı bilinen döngülerde; başlangıç değeri, son değer, artış sayısı</a:t>
            </a:r>
          </a:p>
        </p:txBody>
      </p:sp>
      <p:sp>
        <p:nvSpPr>
          <p:cNvPr id="20" name="Line 20">
            <a:extLst>
              <a:ext uri="{FF2B5EF4-FFF2-40B4-BE49-F238E27FC236}">
                <a16:creationId xmlns:a16="http://schemas.microsoft.com/office/drawing/2014/main" xmlns="" id="{4EA3AD4E-2684-4CA1-BF61-92A278D49CDE}"/>
              </a:ext>
            </a:extLst>
          </p:cNvPr>
          <p:cNvSpPr>
            <a:spLocks noChangeShapeType="1"/>
          </p:cNvSpPr>
          <p:nvPr/>
        </p:nvSpPr>
        <p:spPr bwMode="auto">
          <a:xfrm flipH="1" flipV="1">
            <a:off x="5219700" y="5445125"/>
            <a:ext cx="273685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1" name="Text Box 21">
            <a:extLst>
              <a:ext uri="{FF2B5EF4-FFF2-40B4-BE49-F238E27FC236}">
                <a16:creationId xmlns:a16="http://schemas.microsoft.com/office/drawing/2014/main" xmlns="" id="{C7387395-4CDF-4EAA-B926-96A288680DBD}"/>
              </a:ext>
            </a:extLst>
          </p:cNvPr>
          <p:cNvSpPr txBox="1">
            <a:spLocks noChangeArrowheads="1"/>
          </p:cNvSpPr>
          <p:nvPr/>
        </p:nvSpPr>
        <p:spPr bwMode="auto">
          <a:xfrm>
            <a:off x="7216775" y="5719763"/>
            <a:ext cx="1711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dirty="0"/>
              <a:t>Döngünün çalıştığı </a:t>
            </a:r>
          </a:p>
          <a:p>
            <a:r>
              <a:rPr lang="tr-TR" altLang="tr-TR" dirty="0"/>
              <a:t>bölüm</a:t>
            </a:r>
          </a:p>
        </p:txBody>
      </p:sp>
    </p:spTree>
    <p:extLst>
      <p:ext uri="{BB962C8B-B14F-4D97-AF65-F5344CB8AC3E}">
        <p14:creationId xmlns:p14="http://schemas.microsoft.com/office/powerpoint/2010/main" val="697029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fade">
                                      <p:cBhvr>
                                        <p:cTn id="103" dur="1000"/>
                                        <p:tgtEl>
                                          <p:spTgt spid="5"/>
                                        </p:tgtEl>
                                      </p:cBhvr>
                                    </p:animEffect>
                                    <p:anim calcmode="lin" valueType="num">
                                      <p:cBhvr>
                                        <p:cTn id="104" dur="1000" fill="hold"/>
                                        <p:tgtEl>
                                          <p:spTgt spid="5"/>
                                        </p:tgtEl>
                                        <p:attrNameLst>
                                          <p:attrName>ppt_x</p:attrName>
                                        </p:attrNameLst>
                                      </p:cBhvr>
                                      <p:tavLst>
                                        <p:tav tm="0">
                                          <p:val>
                                            <p:strVal val="#ppt_x"/>
                                          </p:val>
                                        </p:tav>
                                        <p:tav tm="100000">
                                          <p:val>
                                            <p:strVal val="#ppt_x"/>
                                          </p:val>
                                        </p:tav>
                                      </p:tavLst>
                                    </p:anim>
                                    <p:anim calcmode="lin" valueType="num">
                                      <p:cBhvr>
                                        <p:cTn id="105" dur="1000" fill="hold"/>
                                        <p:tgtEl>
                                          <p:spTgt spid="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1000"/>
                                        <p:tgtEl>
                                          <p:spTgt spid="9"/>
                                        </p:tgtEl>
                                      </p:cBhvr>
                                    </p:animEffect>
                                    <p:anim calcmode="lin" valueType="num">
                                      <p:cBhvr>
                                        <p:cTn id="109" dur="1000" fill="hold"/>
                                        <p:tgtEl>
                                          <p:spTgt spid="9"/>
                                        </p:tgtEl>
                                        <p:attrNameLst>
                                          <p:attrName>ppt_x</p:attrName>
                                        </p:attrNameLst>
                                      </p:cBhvr>
                                      <p:tavLst>
                                        <p:tav tm="0">
                                          <p:val>
                                            <p:strVal val="#ppt_x"/>
                                          </p:val>
                                        </p:tav>
                                        <p:tav tm="100000">
                                          <p:val>
                                            <p:strVal val="#ppt_x"/>
                                          </p:val>
                                        </p:tav>
                                      </p:tavLst>
                                    </p:anim>
                                    <p:anim calcmode="lin" valueType="num">
                                      <p:cBhvr>
                                        <p:cTn id="11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27847" y="484632"/>
            <a:ext cx="10494623" cy="1609344"/>
          </a:xfrm>
        </p:spPr>
        <p:txBody>
          <a:bodyPr/>
          <a:lstStyle/>
          <a:p>
            <a:r>
              <a:rPr lang="tr-TR" dirty="0"/>
              <a:t>Algoritmada kullanılan bazı tanımlar</a:t>
            </a:r>
          </a:p>
        </p:txBody>
      </p:sp>
      <p:sp>
        <p:nvSpPr>
          <p:cNvPr id="3" name="İçerik Yer Tutucusu 2"/>
          <p:cNvSpPr>
            <a:spLocks noGrp="1"/>
          </p:cNvSpPr>
          <p:nvPr>
            <p:ph idx="1"/>
          </p:nvPr>
        </p:nvSpPr>
        <p:spPr>
          <a:xfrm>
            <a:off x="927847" y="2093976"/>
            <a:ext cx="10882744" cy="4351338"/>
          </a:xfrm>
        </p:spPr>
        <p:txBody>
          <a:bodyPr>
            <a:normAutofit/>
          </a:bodyPr>
          <a:lstStyle/>
          <a:p>
            <a:pPr marL="0" indent="0">
              <a:buNone/>
            </a:pPr>
            <a:r>
              <a:rPr lang="tr-TR" sz="3200" dirty="0"/>
              <a:t>SAYAÇ KULLANIMI</a:t>
            </a:r>
          </a:p>
          <a:p>
            <a:pPr marL="0" indent="0">
              <a:buNone/>
            </a:pPr>
            <a:endParaRPr lang="tr-TR" sz="3200" dirty="0"/>
          </a:p>
          <a:p>
            <a:pPr marL="0" indent="0" algn="just">
              <a:buNone/>
            </a:pPr>
            <a:r>
              <a:rPr lang="tr-TR" sz="3200" dirty="0"/>
              <a:t>Örneğin, bir değeri birden fazla yazdırmak ya da o değerin kaç kere yazıldığını bilmek istiyoruz.</a:t>
            </a:r>
          </a:p>
          <a:p>
            <a:pPr marL="0" indent="0" algn="just">
              <a:buNone/>
            </a:pPr>
            <a:endParaRPr lang="tr-TR" sz="3200" dirty="0"/>
          </a:p>
          <a:p>
            <a:pPr marL="0" indent="0" algn="just">
              <a:buNone/>
            </a:pPr>
            <a:r>
              <a:rPr lang="tr-TR" sz="3200" dirty="0"/>
              <a:t>Yani programda bazı işlemler belirli sayıda olabilir ya da bazı durumlarda sayım yapılması gerekebilir. Bu durumlarda sayaçtan faydalanırız</a:t>
            </a:r>
          </a:p>
          <a:p>
            <a:pPr marL="0" indent="0">
              <a:buNone/>
            </a:pPr>
            <a:endParaRPr lang="tr-TR" dirty="0"/>
          </a:p>
        </p:txBody>
      </p:sp>
    </p:spTree>
    <p:extLst>
      <p:ext uri="{BB962C8B-B14F-4D97-AF65-F5344CB8AC3E}">
        <p14:creationId xmlns:p14="http://schemas.microsoft.com/office/powerpoint/2010/main" val="2978392153"/>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Algoritmada kullanılan bazı tanımlar</a:t>
            </a:r>
          </a:p>
        </p:txBody>
      </p:sp>
      <p:sp>
        <p:nvSpPr>
          <p:cNvPr id="3" name="İçerik Yer Tutucusu 2"/>
          <p:cNvSpPr>
            <a:spLocks noGrp="1"/>
          </p:cNvSpPr>
          <p:nvPr>
            <p:ph idx="1"/>
          </p:nvPr>
        </p:nvSpPr>
        <p:spPr>
          <a:xfrm>
            <a:off x="838202" y="2022030"/>
            <a:ext cx="10882744" cy="4351338"/>
          </a:xfrm>
        </p:spPr>
        <p:txBody>
          <a:bodyPr>
            <a:normAutofit/>
          </a:bodyPr>
          <a:lstStyle/>
          <a:p>
            <a:pPr marL="0" indent="0" algn="just">
              <a:buNone/>
            </a:pPr>
            <a:r>
              <a:rPr lang="tr-TR" sz="2800" dirty="0"/>
              <a:t>Sayac  = Sayac + 1 </a:t>
            </a:r>
          </a:p>
          <a:p>
            <a:pPr marL="0" indent="0" algn="just">
              <a:buNone/>
            </a:pPr>
            <a:endParaRPr lang="tr-TR" sz="2800" dirty="0"/>
          </a:p>
          <a:p>
            <a:pPr marL="0" indent="0" algn="just">
              <a:buNone/>
            </a:pPr>
            <a:r>
              <a:rPr lang="tr-TR" sz="2800" dirty="0"/>
              <a:t>Başlangıçta sıfır yani sayaç=0 olarak düşünelim ve 3 kere bu işlemi yapalım</a:t>
            </a:r>
          </a:p>
          <a:p>
            <a:pPr marL="0" indent="0">
              <a:buNone/>
            </a:pPr>
            <a:r>
              <a:rPr lang="tr-TR" sz="2800" dirty="0"/>
              <a:t>                           </a:t>
            </a:r>
          </a:p>
        </p:txBody>
      </p:sp>
      <p:graphicFrame>
        <p:nvGraphicFramePr>
          <p:cNvPr id="5" name="Tablo 4"/>
          <p:cNvGraphicFramePr>
            <a:graphicFrameLocks noGrp="1"/>
          </p:cNvGraphicFramePr>
          <p:nvPr>
            <p:extLst>
              <p:ext uri="{D42A27DB-BD31-4B8C-83A1-F6EECF244321}">
                <p14:modId xmlns:p14="http://schemas.microsoft.com/office/powerpoint/2010/main" val="3779367554"/>
              </p:ext>
            </p:extLst>
          </p:nvPr>
        </p:nvGraphicFramePr>
        <p:xfrm>
          <a:off x="1069846" y="4424362"/>
          <a:ext cx="10283952" cy="2208990"/>
        </p:xfrm>
        <a:graphic>
          <a:graphicData uri="http://schemas.openxmlformats.org/drawingml/2006/table">
            <a:tbl>
              <a:tblPr firstRow="1" bandRow="1">
                <a:tableStyleId>{37CE84F3-28C3-443E-9E96-99CF82512B78}</a:tableStyleId>
              </a:tblPr>
              <a:tblGrid>
                <a:gridCol w="2156433">
                  <a:extLst>
                    <a:ext uri="{9D8B030D-6E8A-4147-A177-3AD203B41FA5}">
                      <a16:colId xmlns:a16="http://schemas.microsoft.com/office/drawing/2014/main" xmlns="" val="1368858703"/>
                    </a:ext>
                  </a:extLst>
                </a:gridCol>
                <a:gridCol w="2587925">
                  <a:extLst>
                    <a:ext uri="{9D8B030D-6E8A-4147-A177-3AD203B41FA5}">
                      <a16:colId xmlns:a16="http://schemas.microsoft.com/office/drawing/2014/main" xmlns="" val="2521508524"/>
                    </a:ext>
                  </a:extLst>
                </a:gridCol>
                <a:gridCol w="2968606">
                  <a:extLst>
                    <a:ext uri="{9D8B030D-6E8A-4147-A177-3AD203B41FA5}">
                      <a16:colId xmlns:a16="http://schemas.microsoft.com/office/drawing/2014/main" xmlns="" val="1185458773"/>
                    </a:ext>
                  </a:extLst>
                </a:gridCol>
                <a:gridCol w="2570988">
                  <a:extLst>
                    <a:ext uri="{9D8B030D-6E8A-4147-A177-3AD203B41FA5}">
                      <a16:colId xmlns:a16="http://schemas.microsoft.com/office/drawing/2014/main" xmlns="" val="3408647772"/>
                    </a:ext>
                  </a:extLst>
                </a:gridCol>
              </a:tblGrid>
              <a:tr h="797442">
                <a:tc>
                  <a:txBody>
                    <a:bodyPr/>
                    <a:lstStyle/>
                    <a:p>
                      <a:r>
                        <a:rPr lang="tr-TR" sz="2400" dirty="0"/>
                        <a:t>Çalıştırma sayısı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dirty="0"/>
                        <a:t>Sayaç eski değeri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dirty="0"/>
                        <a:t>Sayaç = sayaç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dirty="0"/>
                        <a:t> sayaç yeni değeri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55556380"/>
                  </a:ext>
                </a:extLst>
              </a:tr>
              <a:tr h="462010">
                <a:tc>
                  <a:txBody>
                    <a:bodyPr/>
                    <a:lstStyle/>
                    <a:p>
                      <a:r>
                        <a:rPr lang="tr-TR" sz="24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5302894"/>
                  </a:ext>
                </a:extLst>
              </a:tr>
              <a:tr h="462010">
                <a:tc>
                  <a:txBody>
                    <a:bodyPr/>
                    <a:lstStyle/>
                    <a:p>
                      <a:r>
                        <a:rPr lang="tr-TR" sz="24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13927424"/>
                  </a:ext>
                </a:extLst>
              </a:tr>
              <a:tr h="462010">
                <a:tc>
                  <a:txBody>
                    <a:bodyPr/>
                    <a:lstStyle/>
                    <a:p>
                      <a:r>
                        <a:rPr lang="tr-TR" sz="24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24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94443733"/>
                  </a:ext>
                </a:extLst>
              </a:tr>
            </a:tbl>
          </a:graphicData>
        </a:graphic>
      </p:graphicFrame>
    </p:spTree>
    <p:extLst>
      <p:ext uri="{BB962C8B-B14F-4D97-AF65-F5344CB8AC3E}">
        <p14:creationId xmlns:p14="http://schemas.microsoft.com/office/powerpoint/2010/main" val="2204981463"/>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DBC4-83F4-4B47-8381-27CCB29E4FE3}"/>
              </a:ext>
            </a:extLst>
          </p:cNvPr>
          <p:cNvSpPr>
            <a:spLocks noGrp="1"/>
          </p:cNvSpPr>
          <p:nvPr>
            <p:ph type="title"/>
          </p:nvPr>
        </p:nvSpPr>
        <p:spPr>
          <a:xfrm>
            <a:off x="939070" y="605060"/>
            <a:ext cx="9720072" cy="1499616"/>
          </a:xfrm>
        </p:spPr>
        <p:txBody>
          <a:bodyPr/>
          <a:lstStyle/>
          <a:p>
            <a:r>
              <a:rPr lang="tr-TR" dirty="0"/>
              <a:t>Örnek:</a:t>
            </a:r>
          </a:p>
        </p:txBody>
      </p:sp>
      <p:sp>
        <p:nvSpPr>
          <p:cNvPr id="5" name="Metin kutusu 1">
            <a:extLst>
              <a:ext uri="{FF2B5EF4-FFF2-40B4-BE49-F238E27FC236}">
                <a16:creationId xmlns:a16="http://schemas.microsoft.com/office/drawing/2014/main" xmlns="" id="{30CAEA1C-50FB-46A7-A874-E0A34C5F331F}"/>
              </a:ext>
            </a:extLst>
          </p:cNvPr>
          <p:cNvSpPr txBox="1"/>
          <p:nvPr/>
        </p:nvSpPr>
        <p:spPr>
          <a:xfrm>
            <a:off x="594365" y="1920092"/>
            <a:ext cx="3999504" cy="5632311"/>
          </a:xfrm>
          <a:prstGeom prst="rect">
            <a:avLst/>
          </a:prstGeom>
          <a:noFill/>
        </p:spPr>
        <p:txBody>
          <a:bodyPr wrap="square">
            <a:spAutoFit/>
          </a:bodyPr>
          <a:lstStyle/>
          <a:p>
            <a:pPr lvl="1">
              <a:defRPr/>
            </a:pPr>
            <a:endParaRPr lang="tr-TR" sz="2400" dirty="0">
              <a:solidFill>
                <a:srgbClr val="000000"/>
              </a:solidFill>
              <a:latin typeface="Trebuchet MS" pitchFamily="34" charset="0"/>
            </a:endParaRPr>
          </a:p>
          <a:p>
            <a:pPr lvl="1">
              <a:defRPr/>
            </a:pPr>
            <a:r>
              <a:rPr lang="tr-TR" sz="2400" dirty="0">
                <a:solidFill>
                  <a:srgbClr val="000000"/>
                </a:solidFill>
                <a:latin typeface="Trebuchet MS" pitchFamily="34" charset="0"/>
              </a:rPr>
              <a:t>Kullanıcıdan 10 adet sayı alarak, bu sayıların toplamını ekrana yazan algoritmayı akış diyagramları ile oluşturunuz.</a:t>
            </a:r>
          </a:p>
          <a:p>
            <a:pPr lvl="1">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a:p>
            <a:pPr marL="800100" lvl="1" indent="-342900">
              <a:buFontTx/>
              <a:buAutoNum type="arabicPeriod"/>
              <a:defRPr/>
            </a:pPr>
            <a:endParaRPr lang="tr-TR" sz="2400" dirty="0">
              <a:solidFill>
                <a:srgbClr val="000000"/>
              </a:solidFill>
              <a:latin typeface="Trebuchet MS" pitchFamily="34" charset="0"/>
            </a:endParaRPr>
          </a:p>
        </p:txBody>
      </p:sp>
      <p:sp>
        <p:nvSpPr>
          <p:cNvPr id="23" name="Akış Çizelgesi: Veri 5">
            <a:extLst>
              <a:ext uri="{FF2B5EF4-FFF2-40B4-BE49-F238E27FC236}">
                <a16:creationId xmlns:a16="http://schemas.microsoft.com/office/drawing/2014/main" xmlns="" id="{12FB9EA6-2A53-4C15-ADD6-BEF33D1BEE1C}"/>
              </a:ext>
            </a:extLst>
          </p:cNvPr>
          <p:cNvSpPr/>
          <p:nvPr/>
        </p:nvSpPr>
        <p:spPr>
          <a:xfrm>
            <a:off x="9314530" y="2769108"/>
            <a:ext cx="1370013"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Oku (Sayı)</a:t>
            </a:r>
          </a:p>
        </p:txBody>
      </p:sp>
      <p:sp>
        <p:nvSpPr>
          <p:cNvPr id="24" name="Akış Çizelgesi: Karar 7">
            <a:extLst>
              <a:ext uri="{FF2B5EF4-FFF2-40B4-BE49-F238E27FC236}">
                <a16:creationId xmlns:a16="http://schemas.microsoft.com/office/drawing/2014/main" xmlns="" id="{1CEBCECB-E07C-4618-9B7F-645EB2E63AE9}"/>
              </a:ext>
            </a:extLst>
          </p:cNvPr>
          <p:cNvSpPr/>
          <p:nvPr/>
        </p:nvSpPr>
        <p:spPr>
          <a:xfrm>
            <a:off x="9206579" y="4651883"/>
            <a:ext cx="1606550" cy="433388"/>
          </a:xfrm>
          <a:prstGeom prst="flowChartDecis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dirty="0">
                <a:latin typeface="Calibri" pitchFamily="34" charset="0"/>
                <a:cs typeface="Calibri" pitchFamily="34" charset="0"/>
              </a:rPr>
              <a:t>Adet&lt;=10</a:t>
            </a:r>
          </a:p>
        </p:txBody>
      </p:sp>
      <p:sp>
        <p:nvSpPr>
          <p:cNvPr id="25" name="Akış Çizelgesi: Belge 8">
            <a:extLst>
              <a:ext uri="{FF2B5EF4-FFF2-40B4-BE49-F238E27FC236}">
                <a16:creationId xmlns:a16="http://schemas.microsoft.com/office/drawing/2014/main" xmlns="" id="{FA22B863-2F8F-4163-80EF-C0B0E542197E}"/>
              </a:ext>
            </a:extLst>
          </p:cNvPr>
          <p:cNvSpPr/>
          <p:nvPr/>
        </p:nvSpPr>
        <p:spPr>
          <a:xfrm>
            <a:off x="9343104" y="2027746"/>
            <a:ext cx="1316038" cy="450850"/>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 </a:t>
            </a:r>
            <a:r>
              <a:rPr lang="tr-TR" sz="1000" b="1" dirty="0">
                <a:latin typeface="Calibri" pitchFamily="34" charset="0"/>
                <a:cs typeface="Calibri" pitchFamily="34" charset="0"/>
              </a:rPr>
              <a:t>Yaz ‘’Bir Sayı Girin’’</a:t>
            </a:r>
          </a:p>
        </p:txBody>
      </p:sp>
      <p:sp>
        <p:nvSpPr>
          <p:cNvPr id="26" name="Akış Çizelgesi: Bağlayıcı 51">
            <a:extLst>
              <a:ext uri="{FF2B5EF4-FFF2-40B4-BE49-F238E27FC236}">
                <a16:creationId xmlns:a16="http://schemas.microsoft.com/office/drawing/2014/main" xmlns="" id="{7DEB9804-08E4-44BA-B520-10C553EA72F8}"/>
              </a:ext>
            </a:extLst>
          </p:cNvPr>
          <p:cNvSpPr/>
          <p:nvPr/>
        </p:nvSpPr>
        <p:spPr>
          <a:xfrm>
            <a:off x="9957410" y="1727706"/>
            <a:ext cx="79375" cy="71438"/>
          </a:xfrm>
          <a:prstGeom prst="flowChartConnec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a:p>
        </p:txBody>
      </p:sp>
      <p:sp>
        <p:nvSpPr>
          <p:cNvPr id="27" name="Akış Çizelgesi: Sonlandırıcı 12">
            <a:extLst>
              <a:ext uri="{FF2B5EF4-FFF2-40B4-BE49-F238E27FC236}">
                <a16:creationId xmlns:a16="http://schemas.microsoft.com/office/drawing/2014/main" xmlns="" id="{63490D68-802F-452F-A009-F387EC49D6C2}"/>
              </a:ext>
            </a:extLst>
          </p:cNvPr>
          <p:cNvSpPr/>
          <p:nvPr/>
        </p:nvSpPr>
        <p:spPr>
          <a:xfrm>
            <a:off x="9343104" y="522001"/>
            <a:ext cx="1309688" cy="360363"/>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Başla</a:t>
            </a:r>
          </a:p>
        </p:txBody>
      </p:sp>
      <p:sp>
        <p:nvSpPr>
          <p:cNvPr id="28" name="Akış Çizelgesi: İşlem 13">
            <a:extLst>
              <a:ext uri="{FF2B5EF4-FFF2-40B4-BE49-F238E27FC236}">
                <a16:creationId xmlns:a16="http://schemas.microsoft.com/office/drawing/2014/main" xmlns="" id="{64DB3B0A-1E03-4379-B520-C6C734C67677}"/>
              </a:ext>
            </a:extLst>
          </p:cNvPr>
          <p:cNvSpPr/>
          <p:nvPr/>
        </p:nvSpPr>
        <p:spPr>
          <a:xfrm>
            <a:off x="9349454" y="1162557"/>
            <a:ext cx="1309688" cy="358775"/>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Toplam=0, </a:t>
            </a:r>
            <a:r>
              <a:rPr lang="tr-TR" sz="1000" b="1" dirty="0" smtClean="0">
                <a:latin typeface="Calibri" pitchFamily="34" charset="0"/>
                <a:cs typeface="Calibri" pitchFamily="34" charset="0"/>
              </a:rPr>
              <a:t>Adet</a:t>
            </a:r>
            <a:r>
              <a:rPr lang="tr-TR" sz="1000" b="1" dirty="0" smtClean="0">
                <a:latin typeface="Calibri" pitchFamily="34" charset="0"/>
                <a:cs typeface="Calibri" pitchFamily="34" charset="0"/>
              </a:rPr>
              <a:t>=0</a:t>
            </a:r>
            <a:r>
              <a:rPr lang="tr-TR" sz="1000" b="1" dirty="0">
                <a:latin typeface="Calibri" pitchFamily="34" charset="0"/>
                <a:cs typeface="Calibri" pitchFamily="34" charset="0"/>
              </a:rPr>
              <a:t>, </a:t>
            </a:r>
          </a:p>
        </p:txBody>
      </p:sp>
      <p:sp>
        <p:nvSpPr>
          <p:cNvPr id="29" name="Akış Çizelgesi: İşlem 35">
            <a:extLst>
              <a:ext uri="{FF2B5EF4-FFF2-40B4-BE49-F238E27FC236}">
                <a16:creationId xmlns:a16="http://schemas.microsoft.com/office/drawing/2014/main" xmlns="" id="{D1B6D0C7-6878-4E49-812F-438878A29FD0}"/>
              </a:ext>
            </a:extLst>
          </p:cNvPr>
          <p:cNvSpPr/>
          <p:nvPr/>
        </p:nvSpPr>
        <p:spPr>
          <a:xfrm>
            <a:off x="9352629" y="3512059"/>
            <a:ext cx="1309688" cy="360363"/>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Toplam=Toplam + Sayı</a:t>
            </a:r>
          </a:p>
        </p:txBody>
      </p:sp>
      <p:sp>
        <p:nvSpPr>
          <p:cNvPr id="30" name="Akış Çizelgesi: İşlem 38">
            <a:extLst>
              <a:ext uri="{FF2B5EF4-FFF2-40B4-BE49-F238E27FC236}">
                <a16:creationId xmlns:a16="http://schemas.microsoft.com/office/drawing/2014/main" xmlns="" id="{A8A4D912-A30A-4D5F-B48E-34F1F67013A0}"/>
              </a:ext>
            </a:extLst>
          </p:cNvPr>
          <p:cNvSpPr/>
          <p:nvPr/>
        </p:nvSpPr>
        <p:spPr>
          <a:xfrm>
            <a:off x="9357393" y="4078796"/>
            <a:ext cx="1309687" cy="360362"/>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smtClean="0">
                <a:latin typeface="Calibri" pitchFamily="34" charset="0"/>
                <a:cs typeface="Calibri" pitchFamily="34" charset="0"/>
              </a:rPr>
              <a:t>Adet=Adet </a:t>
            </a:r>
            <a:r>
              <a:rPr lang="tr-TR" sz="1000" b="1" dirty="0">
                <a:latin typeface="Calibri" pitchFamily="34" charset="0"/>
                <a:cs typeface="Calibri" pitchFamily="34" charset="0"/>
              </a:rPr>
              <a:t>+ 1</a:t>
            </a:r>
          </a:p>
        </p:txBody>
      </p:sp>
      <p:sp>
        <p:nvSpPr>
          <p:cNvPr id="31" name="Akış Çizelgesi: Belge 39">
            <a:extLst>
              <a:ext uri="{FF2B5EF4-FFF2-40B4-BE49-F238E27FC236}">
                <a16:creationId xmlns:a16="http://schemas.microsoft.com/office/drawing/2014/main" xmlns="" id="{540F139C-BC1B-47C6-8EEB-C2001D02FF76}"/>
              </a:ext>
            </a:extLst>
          </p:cNvPr>
          <p:cNvSpPr/>
          <p:nvPr/>
        </p:nvSpPr>
        <p:spPr>
          <a:xfrm>
            <a:off x="9352629" y="5310696"/>
            <a:ext cx="1314450" cy="449262"/>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 </a:t>
            </a:r>
            <a:r>
              <a:rPr lang="tr-TR" sz="1000" b="1" dirty="0">
                <a:latin typeface="Calibri" pitchFamily="34" charset="0"/>
                <a:cs typeface="Calibri" pitchFamily="34" charset="0"/>
              </a:rPr>
              <a:t>Yaz Toplam</a:t>
            </a:r>
          </a:p>
        </p:txBody>
      </p:sp>
      <p:sp>
        <p:nvSpPr>
          <p:cNvPr id="32" name="Akış Çizelgesi: Sonlandırıcı 40">
            <a:extLst>
              <a:ext uri="{FF2B5EF4-FFF2-40B4-BE49-F238E27FC236}">
                <a16:creationId xmlns:a16="http://schemas.microsoft.com/office/drawing/2014/main" xmlns="" id="{349F102A-DEBF-4CE3-91C1-FF3DF0AE48CB}"/>
              </a:ext>
            </a:extLst>
          </p:cNvPr>
          <p:cNvSpPr/>
          <p:nvPr/>
        </p:nvSpPr>
        <p:spPr>
          <a:xfrm>
            <a:off x="9355804" y="6071109"/>
            <a:ext cx="1308100" cy="360363"/>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Dur</a:t>
            </a:r>
          </a:p>
        </p:txBody>
      </p:sp>
      <p:cxnSp>
        <p:nvCxnSpPr>
          <p:cNvPr id="33" name="Düz Ok Bağlayıcısı 15">
            <a:extLst>
              <a:ext uri="{FF2B5EF4-FFF2-40B4-BE49-F238E27FC236}">
                <a16:creationId xmlns:a16="http://schemas.microsoft.com/office/drawing/2014/main" xmlns="" id="{D804BB2E-5D48-48A5-9864-20191B0A7659}"/>
              </a:ext>
            </a:extLst>
          </p:cNvPr>
          <p:cNvCxnSpPr>
            <a:stCxn id="27" idx="2"/>
            <a:endCxn id="28" idx="0"/>
          </p:cNvCxnSpPr>
          <p:nvPr/>
        </p:nvCxnSpPr>
        <p:spPr>
          <a:xfrm>
            <a:off x="9997948" y="882364"/>
            <a:ext cx="6350" cy="28019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 name="Düz Ok Bağlayıcısı 17">
            <a:extLst>
              <a:ext uri="{FF2B5EF4-FFF2-40B4-BE49-F238E27FC236}">
                <a16:creationId xmlns:a16="http://schemas.microsoft.com/office/drawing/2014/main" xmlns="" id="{7C2D829C-0826-4463-B987-0ADCFE2341A2}"/>
              </a:ext>
            </a:extLst>
          </p:cNvPr>
          <p:cNvCxnSpPr>
            <a:cxnSpLocks/>
            <a:stCxn id="28" idx="2"/>
          </p:cNvCxnSpPr>
          <p:nvPr/>
        </p:nvCxnSpPr>
        <p:spPr>
          <a:xfrm>
            <a:off x="10004298" y="1521332"/>
            <a:ext cx="6350" cy="15716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 name="Düz Ok Bağlayıcısı 20">
            <a:extLst>
              <a:ext uri="{FF2B5EF4-FFF2-40B4-BE49-F238E27FC236}">
                <a16:creationId xmlns:a16="http://schemas.microsoft.com/office/drawing/2014/main" xmlns="" id="{3E1C76E9-86E7-4815-9343-6AF8EBF6F42D}"/>
              </a:ext>
            </a:extLst>
          </p:cNvPr>
          <p:cNvCxnSpPr>
            <a:stCxn id="26" idx="4"/>
            <a:endCxn id="25" idx="0"/>
          </p:cNvCxnSpPr>
          <p:nvPr/>
        </p:nvCxnSpPr>
        <p:spPr>
          <a:xfrm>
            <a:off x="9997098" y="1799144"/>
            <a:ext cx="4025" cy="22860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6" name="Düz Ok Bağlayıcısı 23">
            <a:extLst>
              <a:ext uri="{FF2B5EF4-FFF2-40B4-BE49-F238E27FC236}">
                <a16:creationId xmlns:a16="http://schemas.microsoft.com/office/drawing/2014/main" xmlns="" id="{21B3DCD4-0184-4482-8352-7C13B622418F}"/>
              </a:ext>
            </a:extLst>
          </p:cNvPr>
          <p:cNvCxnSpPr>
            <a:stCxn id="25" idx="2"/>
            <a:endCxn id="23" idx="1"/>
          </p:cNvCxnSpPr>
          <p:nvPr/>
        </p:nvCxnSpPr>
        <p:spPr>
          <a:xfrm flipH="1">
            <a:off x="10000329" y="2448434"/>
            <a:ext cx="1588" cy="3206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 name="Düz Ok Bağlayıcısı 29">
            <a:extLst>
              <a:ext uri="{FF2B5EF4-FFF2-40B4-BE49-F238E27FC236}">
                <a16:creationId xmlns:a16="http://schemas.microsoft.com/office/drawing/2014/main" xmlns="" id="{BA69F183-23C3-436D-A200-B1709BFC84CA}"/>
              </a:ext>
            </a:extLst>
          </p:cNvPr>
          <p:cNvCxnSpPr>
            <a:stCxn id="23" idx="4"/>
            <a:endCxn id="29" idx="0"/>
          </p:cNvCxnSpPr>
          <p:nvPr/>
        </p:nvCxnSpPr>
        <p:spPr>
          <a:xfrm>
            <a:off x="10000329" y="3200908"/>
            <a:ext cx="7938" cy="31115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Düz Ok Bağlayıcısı 31">
            <a:extLst>
              <a:ext uri="{FF2B5EF4-FFF2-40B4-BE49-F238E27FC236}">
                <a16:creationId xmlns:a16="http://schemas.microsoft.com/office/drawing/2014/main" xmlns="" id="{95ED7488-79A4-42BE-B22E-5A63B9A31B5E}"/>
              </a:ext>
            </a:extLst>
          </p:cNvPr>
          <p:cNvCxnSpPr>
            <a:stCxn id="29" idx="2"/>
            <a:endCxn id="30" idx="0"/>
          </p:cNvCxnSpPr>
          <p:nvPr/>
        </p:nvCxnSpPr>
        <p:spPr>
          <a:xfrm>
            <a:off x="10008267" y="3872422"/>
            <a:ext cx="4762" cy="2063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9" name="Düz Ok Bağlayıcısı 33">
            <a:extLst>
              <a:ext uri="{FF2B5EF4-FFF2-40B4-BE49-F238E27FC236}">
                <a16:creationId xmlns:a16="http://schemas.microsoft.com/office/drawing/2014/main" xmlns="" id="{D228B3B3-0AA6-454A-8AA3-A778F0A612F9}"/>
              </a:ext>
            </a:extLst>
          </p:cNvPr>
          <p:cNvCxnSpPr>
            <a:stCxn id="30" idx="2"/>
            <a:endCxn id="24" idx="0"/>
          </p:cNvCxnSpPr>
          <p:nvPr/>
        </p:nvCxnSpPr>
        <p:spPr>
          <a:xfrm flipH="1">
            <a:off x="10009855" y="4439159"/>
            <a:ext cx="3175" cy="2127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0" name="Düz Ok Bağlayıcısı 41">
            <a:extLst>
              <a:ext uri="{FF2B5EF4-FFF2-40B4-BE49-F238E27FC236}">
                <a16:creationId xmlns:a16="http://schemas.microsoft.com/office/drawing/2014/main" xmlns="" id="{A9B4CA8B-C0FF-4844-BC08-5CB9332A222D}"/>
              </a:ext>
            </a:extLst>
          </p:cNvPr>
          <p:cNvCxnSpPr>
            <a:stCxn id="24" idx="2"/>
            <a:endCxn id="31" idx="0"/>
          </p:cNvCxnSpPr>
          <p:nvPr/>
        </p:nvCxnSpPr>
        <p:spPr>
          <a:xfrm flipH="1">
            <a:off x="10009854" y="5085272"/>
            <a:ext cx="0" cy="2254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1" name="Düz Ok Bağlayıcısı 49">
            <a:extLst>
              <a:ext uri="{FF2B5EF4-FFF2-40B4-BE49-F238E27FC236}">
                <a16:creationId xmlns:a16="http://schemas.microsoft.com/office/drawing/2014/main" xmlns="" id="{634FA9BA-FE58-41B4-B2A2-9184F8916FD7}"/>
              </a:ext>
            </a:extLst>
          </p:cNvPr>
          <p:cNvCxnSpPr>
            <a:stCxn id="31" idx="2"/>
            <a:endCxn id="32" idx="0"/>
          </p:cNvCxnSpPr>
          <p:nvPr/>
        </p:nvCxnSpPr>
        <p:spPr>
          <a:xfrm>
            <a:off x="10009854" y="5731384"/>
            <a:ext cx="0" cy="3397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2" name="Dirsek Bağlayıcısı 54">
            <a:extLst>
              <a:ext uri="{FF2B5EF4-FFF2-40B4-BE49-F238E27FC236}">
                <a16:creationId xmlns:a16="http://schemas.microsoft.com/office/drawing/2014/main" xmlns="" id="{059E7CCA-FB9B-4398-B0D6-ECD38755DA59}"/>
              </a:ext>
            </a:extLst>
          </p:cNvPr>
          <p:cNvCxnSpPr>
            <a:stCxn id="24" idx="1"/>
            <a:endCxn id="26" idx="2"/>
          </p:cNvCxnSpPr>
          <p:nvPr/>
        </p:nvCxnSpPr>
        <p:spPr>
          <a:xfrm rot="10800000" flipH="1">
            <a:off x="9206578" y="1763425"/>
            <a:ext cx="750831" cy="3105152"/>
          </a:xfrm>
          <a:prstGeom prst="bentConnector3">
            <a:avLst>
              <a:gd name="adj1" fmla="val -30446"/>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43" name="Metin kutusu 61">
            <a:extLst>
              <a:ext uri="{FF2B5EF4-FFF2-40B4-BE49-F238E27FC236}">
                <a16:creationId xmlns:a16="http://schemas.microsoft.com/office/drawing/2014/main" xmlns="" id="{8365D8DC-1AFE-44AE-BA2D-685D07E39906}"/>
              </a:ext>
            </a:extLst>
          </p:cNvPr>
          <p:cNvSpPr txBox="1"/>
          <p:nvPr/>
        </p:nvSpPr>
        <p:spPr>
          <a:xfrm>
            <a:off x="8400130" y="4566158"/>
            <a:ext cx="677863" cy="415498"/>
          </a:xfrm>
          <a:prstGeom prst="rect">
            <a:avLst/>
          </a:prstGeom>
          <a:noFill/>
        </p:spPr>
        <p:txBody>
          <a:bodyPr>
            <a:spAutoFit/>
          </a:bodyPr>
          <a:lstStyle/>
          <a:p>
            <a:pPr>
              <a:defRPr/>
            </a:pPr>
            <a:r>
              <a:rPr lang="tr-TR" sz="1050" dirty="0"/>
              <a:t>True (E)</a:t>
            </a:r>
          </a:p>
        </p:txBody>
      </p:sp>
      <p:sp>
        <p:nvSpPr>
          <p:cNvPr id="44" name="Akış Çizelgesi: Sonlandırıcı 25">
            <a:extLst>
              <a:ext uri="{FF2B5EF4-FFF2-40B4-BE49-F238E27FC236}">
                <a16:creationId xmlns:a16="http://schemas.microsoft.com/office/drawing/2014/main" xmlns="" id="{6EFDC05E-7C3C-4238-8BF5-8F56A22741D9}"/>
              </a:ext>
            </a:extLst>
          </p:cNvPr>
          <p:cNvSpPr/>
          <p:nvPr/>
        </p:nvSpPr>
        <p:spPr>
          <a:xfrm>
            <a:off x="4661567" y="1460658"/>
            <a:ext cx="1308100" cy="360362"/>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Başla</a:t>
            </a:r>
          </a:p>
        </p:txBody>
      </p:sp>
      <p:sp>
        <p:nvSpPr>
          <p:cNvPr id="63" name="Akış Çizelgesi: İşlem 26">
            <a:extLst>
              <a:ext uri="{FF2B5EF4-FFF2-40B4-BE49-F238E27FC236}">
                <a16:creationId xmlns:a16="http://schemas.microsoft.com/office/drawing/2014/main" xmlns="" id="{AD5F3FB7-F85F-412E-864A-B1093977D479}"/>
              </a:ext>
            </a:extLst>
          </p:cNvPr>
          <p:cNvSpPr/>
          <p:nvPr/>
        </p:nvSpPr>
        <p:spPr>
          <a:xfrm>
            <a:off x="4658392" y="2128996"/>
            <a:ext cx="1308100" cy="358775"/>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Toplam=0, </a:t>
            </a:r>
            <a:r>
              <a:rPr lang="tr-TR" sz="1000" b="1" dirty="0" err="1">
                <a:latin typeface="Calibri" pitchFamily="34" charset="0"/>
                <a:cs typeface="Calibri" pitchFamily="34" charset="0"/>
              </a:rPr>
              <a:t>Sayac</a:t>
            </a:r>
            <a:r>
              <a:rPr lang="tr-TR" sz="1000" b="1" dirty="0">
                <a:latin typeface="Calibri" pitchFamily="34" charset="0"/>
                <a:cs typeface="Calibri" pitchFamily="34" charset="0"/>
              </a:rPr>
              <a:t>=1, </a:t>
            </a:r>
          </a:p>
        </p:txBody>
      </p:sp>
      <p:sp>
        <p:nvSpPr>
          <p:cNvPr id="64" name="Akış Çizelgesi: Hazırlık 2">
            <a:extLst>
              <a:ext uri="{FF2B5EF4-FFF2-40B4-BE49-F238E27FC236}">
                <a16:creationId xmlns:a16="http://schemas.microsoft.com/office/drawing/2014/main" xmlns="" id="{2F779F28-9E96-4D92-A1D1-F26F5D461DCA}"/>
              </a:ext>
            </a:extLst>
          </p:cNvPr>
          <p:cNvSpPr/>
          <p:nvPr/>
        </p:nvSpPr>
        <p:spPr>
          <a:xfrm>
            <a:off x="4504406" y="2835433"/>
            <a:ext cx="1620837" cy="387350"/>
          </a:xfrm>
          <a:prstGeom prst="flowChartPreparat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Sayac=1,10,1</a:t>
            </a:r>
          </a:p>
        </p:txBody>
      </p:sp>
      <p:sp>
        <p:nvSpPr>
          <p:cNvPr id="65" name="Akış Çizelgesi: Belge 28">
            <a:extLst>
              <a:ext uri="{FF2B5EF4-FFF2-40B4-BE49-F238E27FC236}">
                <a16:creationId xmlns:a16="http://schemas.microsoft.com/office/drawing/2014/main" xmlns="" id="{A21FEB61-0962-45FF-8CAA-96283928B88E}"/>
              </a:ext>
            </a:extLst>
          </p:cNvPr>
          <p:cNvSpPr/>
          <p:nvPr/>
        </p:nvSpPr>
        <p:spPr>
          <a:xfrm>
            <a:off x="6409405" y="3351370"/>
            <a:ext cx="1314450" cy="450850"/>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 </a:t>
            </a:r>
            <a:r>
              <a:rPr lang="tr-TR" sz="1000" b="1" dirty="0">
                <a:latin typeface="Calibri" pitchFamily="34" charset="0"/>
                <a:cs typeface="Calibri" pitchFamily="34" charset="0"/>
              </a:rPr>
              <a:t>Yaz ‘’Bir Sayı Girin’’</a:t>
            </a:r>
          </a:p>
        </p:txBody>
      </p:sp>
      <p:sp>
        <p:nvSpPr>
          <p:cNvPr id="66" name="Akış Çizelgesi: Veri 30">
            <a:extLst>
              <a:ext uri="{FF2B5EF4-FFF2-40B4-BE49-F238E27FC236}">
                <a16:creationId xmlns:a16="http://schemas.microsoft.com/office/drawing/2014/main" xmlns="" id="{DCCB7D01-BAF2-4177-BCB7-6C3A1B26A0A8}"/>
              </a:ext>
            </a:extLst>
          </p:cNvPr>
          <p:cNvSpPr/>
          <p:nvPr/>
        </p:nvSpPr>
        <p:spPr>
          <a:xfrm>
            <a:off x="6380830" y="4057808"/>
            <a:ext cx="1370012"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Oku (Sayı)</a:t>
            </a:r>
          </a:p>
        </p:txBody>
      </p:sp>
      <p:sp>
        <p:nvSpPr>
          <p:cNvPr id="67" name="Akış Çizelgesi: İşlem 32">
            <a:extLst>
              <a:ext uri="{FF2B5EF4-FFF2-40B4-BE49-F238E27FC236}">
                <a16:creationId xmlns:a16="http://schemas.microsoft.com/office/drawing/2014/main" xmlns="" id="{BC519667-5BEF-4324-90AD-0F35CC3934D8}"/>
              </a:ext>
            </a:extLst>
          </p:cNvPr>
          <p:cNvSpPr/>
          <p:nvPr/>
        </p:nvSpPr>
        <p:spPr>
          <a:xfrm>
            <a:off x="6409405" y="4748371"/>
            <a:ext cx="1308100" cy="360363"/>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Toplam=Toplam + Sayı </a:t>
            </a:r>
          </a:p>
        </p:txBody>
      </p:sp>
      <p:sp>
        <p:nvSpPr>
          <p:cNvPr id="68" name="Akış Çizelgesi: Belge 34">
            <a:extLst>
              <a:ext uri="{FF2B5EF4-FFF2-40B4-BE49-F238E27FC236}">
                <a16:creationId xmlns:a16="http://schemas.microsoft.com/office/drawing/2014/main" xmlns="" id="{90E20DD0-2CB0-45DF-998F-66524D75625A}"/>
              </a:ext>
            </a:extLst>
          </p:cNvPr>
          <p:cNvSpPr/>
          <p:nvPr/>
        </p:nvSpPr>
        <p:spPr>
          <a:xfrm>
            <a:off x="4652042" y="3626008"/>
            <a:ext cx="1314450" cy="450850"/>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 </a:t>
            </a:r>
            <a:r>
              <a:rPr lang="tr-TR" sz="1000" b="1" dirty="0">
                <a:latin typeface="Calibri" pitchFamily="34" charset="0"/>
                <a:cs typeface="Calibri" pitchFamily="34" charset="0"/>
              </a:rPr>
              <a:t>Yaz Toplam</a:t>
            </a:r>
          </a:p>
        </p:txBody>
      </p:sp>
      <p:sp>
        <p:nvSpPr>
          <p:cNvPr id="69" name="Akış Çizelgesi: Sonlandırıcı 36">
            <a:extLst>
              <a:ext uri="{FF2B5EF4-FFF2-40B4-BE49-F238E27FC236}">
                <a16:creationId xmlns:a16="http://schemas.microsoft.com/office/drawing/2014/main" xmlns="" id="{B233B2B5-3483-4D4F-85DA-426A2593097D}"/>
              </a:ext>
            </a:extLst>
          </p:cNvPr>
          <p:cNvSpPr/>
          <p:nvPr/>
        </p:nvSpPr>
        <p:spPr>
          <a:xfrm>
            <a:off x="4661567" y="4353083"/>
            <a:ext cx="1308100" cy="360362"/>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Dur</a:t>
            </a:r>
          </a:p>
        </p:txBody>
      </p:sp>
      <p:cxnSp>
        <p:nvCxnSpPr>
          <p:cNvPr id="70" name="Düz Ok Bağlayıcısı 6">
            <a:extLst>
              <a:ext uri="{FF2B5EF4-FFF2-40B4-BE49-F238E27FC236}">
                <a16:creationId xmlns:a16="http://schemas.microsoft.com/office/drawing/2014/main" xmlns="" id="{FBDFB30E-B767-469A-9F20-B92CDCF84F0C}"/>
              </a:ext>
            </a:extLst>
          </p:cNvPr>
          <p:cNvCxnSpPr>
            <a:stCxn id="44" idx="2"/>
            <a:endCxn id="63" idx="0"/>
          </p:cNvCxnSpPr>
          <p:nvPr/>
        </p:nvCxnSpPr>
        <p:spPr>
          <a:xfrm flipH="1">
            <a:off x="5312443" y="1821021"/>
            <a:ext cx="3175" cy="3079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1" name="Düz Ok Bağlayıcısı 11">
            <a:extLst>
              <a:ext uri="{FF2B5EF4-FFF2-40B4-BE49-F238E27FC236}">
                <a16:creationId xmlns:a16="http://schemas.microsoft.com/office/drawing/2014/main" xmlns="" id="{C1347A9C-1AD4-4418-8414-C592A511B48E}"/>
              </a:ext>
            </a:extLst>
          </p:cNvPr>
          <p:cNvCxnSpPr>
            <a:stCxn id="63" idx="2"/>
            <a:endCxn id="64" idx="0"/>
          </p:cNvCxnSpPr>
          <p:nvPr/>
        </p:nvCxnSpPr>
        <p:spPr>
          <a:xfrm>
            <a:off x="5312443" y="2487771"/>
            <a:ext cx="3175" cy="34766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2" name="Düz Ok Bağlayıcısı 16">
            <a:extLst>
              <a:ext uri="{FF2B5EF4-FFF2-40B4-BE49-F238E27FC236}">
                <a16:creationId xmlns:a16="http://schemas.microsoft.com/office/drawing/2014/main" xmlns="" id="{4F954113-6A81-49F9-AE2F-FDE0CF92A4E1}"/>
              </a:ext>
            </a:extLst>
          </p:cNvPr>
          <p:cNvCxnSpPr>
            <a:stCxn id="64" idx="2"/>
            <a:endCxn id="68" idx="0"/>
          </p:cNvCxnSpPr>
          <p:nvPr/>
        </p:nvCxnSpPr>
        <p:spPr>
          <a:xfrm flipH="1">
            <a:off x="5309267" y="3222784"/>
            <a:ext cx="6350" cy="40322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3" name="Düz Ok Bağlayıcısı 19">
            <a:extLst>
              <a:ext uri="{FF2B5EF4-FFF2-40B4-BE49-F238E27FC236}">
                <a16:creationId xmlns:a16="http://schemas.microsoft.com/office/drawing/2014/main" xmlns="" id="{EF4778BA-D22E-4CED-B7D0-CBF12CCA060F}"/>
              </a:ext>
            </a:extLst>
          </p:cNvPr>
          <p:cNvCxnSpPr>
            <a:stCxn id="68" idx="2"/>
            <a:endCxn id="69" idx="0"/>
          </p:cNvCxnSpPr>
          <p:nvPr/>
        </p:nvCxnSpPr>
        <p:spPr>
          <a:xfrm>
            <a:off x="5309267" y="4046695"/>
            <a:ext cx="6350" cy="3063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4" name="Dirsek Bağlayıcısı 37">
            <a:extLst>
              <a:ext uri="{FF2B5EF4-FFF2-40B4-BE49-F238E27FC236}">
                <a16:creationId xmlns:a16="http://schemas.microsoft.com/office/drawing/2014/main" xmlns="" id="{1416ED89-F21E-4D70-AFA4-340AF6593439}"/>
              </a:ext>
            </a:extLst>
          </p:cNvPr>
          <p:cNvCxnSpPr>
            <a:endCxn id="65" idx="1"/>
          </p:cNvCxnSpPr>
          <p:nvPr/>
        </p:nvCxnSpPr>
        <p:spPr>
          <a:xfrm>
            <a:off x="5833143" y="3222783"/>
            <a:ext cx="576263" cy="354012"/>
          </a:xfrm>
          <a:prstGeom prst="bentConnector3">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5" name="Düz Ok Bağlayıcısı 43">
            <a:extLst>
              <a:ext uri="{FF2B5EF4-FFF2-40B4-BE49-F238E27FC236}">
                <a16:creationId xmlns:a16="http://schemas.microsoft.com/office/drawing/2014/main" xmlns="" id="{36497B7C-0C0B-4A17-AD3E-EAD0827EE05A}"/>
              </a:ext>
            </a:extLst>
          </p:cNvPr>
          <p:cNvCxnSpPr>
            <a:stCxn id="65" idx="2"/>
            <a:endCxn id="66" idx="1"/>
          </p:cNvCxnSpPr>
          <p:nvPr/>
        </p:nvCxnSpPr>
        <p:spPr>
          <a:xfrm flipH="1">
            <a:off x="7066630" y="3772058"/>
            <a:ext cx="0" cy="28575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6" name="Düz Ok Bağlayıcısı 46">
            <a:extLst>
              <a:ext uri="{FF2B5EF4-FFF2-40B4-BE49-F238E27FC236}">
                <a16:creationId xmlns:a16="http://schemas.microsoft.com/office/drawing/2014/main" xmlns="" id="{EEE36F24-1B99-401A-A621-E3E2F44AA9A0}"/>
              </a:ext>
            </a:extLst>
          </p:cNvPr>
          <p:cNvCxnSpPr>
            <a:stCxn id="66" idx="4"/>
            <a:endCxn id="67" idx="0"/>
          </p:cNvCxnSpPr>
          <p:nvPr/>
        </p:nvCxnSpPr>
        <p:spPr>
          <a:xfrm flipH="1">
            <a:off x="7063456" y="4489608"/>
            <a:ext cx="3175" cy="25876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77" name="Dirsek Bağlayıcısı 56">
            <a:extLst>
              <a:ext uri="{FF2B5EF4-FFF2-40B4-BE49-F238E27FC236}">
                <a16:creationId xmlns:a16="http://schemas.microsoft.com/office/drawing/2014/main" xmlns="" id="{D86185AD-B92F-486A-81D8-2FC8356C2A44}"/>
              </a:ext>
            </a:extLst>
          </p:cNvPr>
          <p:cNvCxnSpPr>
            <a:stCxn id="67" idx="3"/>
            <a:endCxn id="64" idx="3"/>
          </p:cNvCxnSpPr>
          <p:nvPr/>
        </p:nvCxnSpPr>
        <p:spPr>
          <a:xfrm flipH="1" flipV="1">
            <a:off x="6125243" y="3029109"/>
            <a:ext cx="1592263" cy="1900237"/>
          </a:xfrm>
          <a:prstGeom prst="bentConnector3">
            <a:avLst>
              <a:gd name="adj1" fmla="val -14360"/>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91803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500" fill="hold"/>
                                        <p:tgtEl>
                                          <p:spTgt spid="64"/>
                                        </p:tgtEl>
                                        <p:attrNameLst>
                                          <p:attrName>ppt_x</p:attrName>
                                        </p:attrNameLst>
                                      </p:cBhvr>
                                      <p:tavLst>
                                        <p:tav tm="0">
                                          <p:val>
                                            <p:strVal val="#ppt_x"/>
                                          </p:val>
                                        </p:tav>
                                        <p:tav tm="100000">
                                          <p:val>
                                            <p:strVal val="#ppt_x"/>
                                          </p:val>
                                        </p:tav>
                                      </p:tavLst>
                                    </p:anim>
                                    <p:anim calcmode="lin" valueType="num">
                                      <p:cBhvr additive="base">
                                        <p:cTn id="24" dur="500" fill="hold"/>
                                        <p:tgtEl>
                                          <p:spTgt spid="6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additive="base">
                                        <p:cTn id="43" dur="500" fill="hold"/>
                                        <p:tgtEl>
                                          <p:spTgt spid="67"/>
                                        </p:tgtEl>
                                        <p:attrNameLst>
                                          <p:attrName>ppt_x</p:attrName>
                                        </p:attrNameLst>
                                      </p:cBhvr>
                                      <p:tavLst>
                                        <p:tav tm="0">
                                          <p:val>
                                            <p:strVal val="#ppt_x"/>
                                          </p:val>
                                        </p:tav>
                                        <p:tav tm="100000">
                                          <p:val>
                                            <p:strVal val="#ppt_x"/>
                                          </p:val>
                                        </p:tav>
                                      </p:tavLst>
                                    </p:anim>
                                    <p:anim calcmode="lin" valueType="num">
                                      <p:cBhvr additive="base">
                                        <p:cTn id="44" dur="500" fill="hold"/>
                                        <p:tgtEl>
                                          <p:spTgt spid="6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additive="base">
                                        <p:cTn id="47" dur="500" fill="hold"/>
                                        <p:tgtEl>
                                          <p:spTgt spid="76"/>
                                        </p:tgtEl>
                                        <p:attrNameLst>
                                          <p:attrName>ppt_x</p:attrName>
                                        </p:attrNameLst>
                                      </p:cBhvr>
                                      <p:tavLst>
                                        <p:tav tm="0">
                                          <p:val>
                                            <p:strVal val="#ppt_x"/>
                                          </p:val>
                                        </p:tav>
                                        <p:tav tm="100000">
                                          <p:val>
                                            <p:strVal val="#ppt_x"/>
                                          </p:val>
                                        </p:tav>
                                      </p:tavLst>
                                    </p:anim>
                                    <p:anim calcmode="lin" valueType="num">
                                      <p:cBhvr additive="base">
                                        <p:cTn id="48" dur="500" fill="hold"/>
                                        <p:tgtEl>
                                          <p:spTgt spid="7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additive="base">
                                        <p:cTn id="51" dur="500" fill="hold"/>
                                        <p:tgtEl>
                                          <p:spTgt spid="77"/>
                                        </p:tgtEl>
                                        <p:attrNameLst>
                                          <p:attrName>ppt_x</p:attrName>
                                        </p:attrNameLst>
                                      </p:cBhvr>
                                      <p:tavLst>
                                        <p:tav tm="0">
                                          <p:val>
                                            <p:strVal val="#ppt_x"/>
                                          </p:val>
                                        </p:tav>
                                        <p:tav tm="100000">
                                          <p:val>
                                            <p:strVal val="#ppt_x"/>
                                          </p:val>
                                        </p:tav>
                                      </p:tavLst>
                                    </p:anim>
                                    <p:anim calcmode="lin" valueType="num">
                                      <p:cBhvr additive="base">
                                        <p:cTn id="52" dur="500" fill="hold"/>
                                        <p:tgtEl>
                                          <p:spTgt spid="7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ppt_x"/>
                                          </p:val>
                                        </p:tav>
                                        <p:tav tm="100000">
                                          <p:val>
                                            <p:strVal val="#ppt_x"/>
                                          </p:val>
                                        </p:tav>
                                      </p:tavLst>
                                    </p:anim>
                                    <p:anim calcmode="lin" valueType="num">
                                      <p:cBhvr additive="base">
                                        <p:cTn id="56" dur="500" fill="hold"/>
                                        <p:tgtEl>
                                          <p:spTgt spid="7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fill="hold"/>
                                        <p:tgtEl>
                                          <p:spTgt spid="68"/>
                                        </p:tgtEl>
                                        <p:attrNameLst>
                                          <p:attrName>ppt_x</p:attrName>
                                        </p:attrNameLst>
                                      </p:cBhvr>
                                      <p:tavLst>
                                        <p:tav tm="0">
                                          <p:val>
                                            <p:strVal val="#ppt_x"/>
                                          </p:val>
                                        </p:tav>
                                        <p:tav tm="100000">
                                          <p:val>
                                            <p:strVal val="#ppt_x"/>
                                          </p:val>
                                        </p:tav>
                                      </p:tavLst>
                                    </p:anim>
                                    <p:anim calcmode="lin" valueType="num">
                                      <p:cBhvr additive="base">
                                        <p:cTn id="60" dur="500" fill="hold"/>
                                        <p:tgtEl>
                                          <p:spTgt spid="6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additive="base">
                                        <p:cTn id="63" dur="500" fill="hold"/>
                                        <p:tgtEl>
                                          <p:spTgt spid="69"/>
                                        </p:tgtEl>
                                        <p:attrNameLst>
                                          <p:attrName>ppt_x</p:attrName>
                                        </p:attrNameLst>
                                      </p:cBhvr>
                                      <p:tavLst>
                                        <p:tav tm="0">
                                          <p:val>
                                            <p:strVal val="#ppt_x"/>
                                          </p:val>
                                        </p:tav>
                                        <p:tav tm="100000">
                                          <p:val>
                                            <p:strVal val="#ppt_x"/>
                                          </p:val>
                                        </p:tav>
                                      </p:tavLst>
                                    </p:anim>
                                    <p:anim calcmode="lin" valueType="num">
                                      <p:cBhvr additive="base">
                                        <p:cTn id="64" dur="500" fill="hold"/>
                                        <p:tgtEl>
                                          <p:spTgt spid="6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additive="base">
                                        <p:cTn id="89" dur="500" fill="hold"/>
                                        <p:tgtEl>
                                          <p:spTgt spid="33"/>
                                        </p:tgtEl>
                                        <p:attrNameLst>
                                          <p:attrName>ppt_x</p:attrName>
                                        </p:attrNameLst>
                                      </p:cBhvr>
                                      <p:tavLst>
                                        <p:tav tm="0">
                                          <p:val>
                                            <p:strVal val="#ppt_x"/>
                                          </p:val>
                                        </p:tav>
                                        <p:tav tm="100000">
                                          <p:val>
                                            <p:strVal val="#ppt_x"/>
                                          </p:val>
                                        </p:tav>
                                      </p:tavLst>
                                    </p:anim>
                                    <p:anim calcmode="lin" valueType="num">
                                      <p:cBhvr additive="base">
                                        <p:cTn id="90" dur="500" fill="hold"/>
                                        <p:tgtEl>
                                          <p:spTgt spid="3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additive="base">
                                        <p:cTn id="101" dur="500" fill="hold"/>
                                        <p:tgtEl>
                                          <p:spTgt spid="36"/>
                                        </p:tgtEl>
                                        <p:attrNameLst>
                                          <p:attrName>ppt_x</p:attrName>
                                        </p:attrNameLst>
                                      </p:cBhvr>
                                      <p:tavLst>
                                        <p:tav tm="0">
                                          <p:val>
                                            <p:strVal val="#ppt_x"/>
                                          </p:val>
                                        </p:tav>
                                        <p:tav tm="100000">
                                          <p:val>
                                            <p:strVal val="#ppt_x"/>
                                          </p:val>
                                        </p:tav>
                                      </p:tavLst>
                                    </p:anim>
                                    <p:anim calcmode="lin" valueType="num">
                                      <p:cBhvr additive="base">
                                        <p:cTn id="102" dur="500" fill="hold"/>
                                        <p:tgtEl>
                                          <p:spTgt spid="3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additive="base">
                                        <p:cTn id="105" dur="500" fill="hold"/>
                                        <p:tgtEl>
                                          <p:spTgt spid="23"/>
                                        </p:tgtEl>
                                        <p:attrNameLst>
                                          <p:attrName>ppt_x</p:attrName>
                                        </p:attrNameLst>
                                      </p:cBhvr>
                                      <p:tavLst>
                                        <p:tav tm="0">
                                          <p:val>
                                            <p:strVal val="#ppt_x"/>
                                          </p:val>
                                        </p:tav>
                                        <p:tav tm="100000">
                                          <p:val>
                                            <p:strVal val="#ppt_x"/>
                                          </p:val>
                                        </p:tav>
                                      </p:tavLst>
                                    </p:anim>
                                    <p:anim calcmode="lin" valueType="num">
                                      <p:cBhvr additive="base">
                                        <p:cTn id="106" dur="500" fill="hold"/>
                                        <p:tgtEl>
                                          <p:spTgt spid="2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500" fill="hold"/>
                                        <p:tgtEl>
                                          <p:spTgt spid="38"/>
                                        </p:tgtEl>
                                        <p:attrNameLst>
                                          <p:attrName>ppt_x</p:attrName>
                                        </p:attrNameLst>
                                      </p:cBhvr>
                                      <p:tavLst>
                                        <p:tav tm="0">
                                          <p:val>
                                            <p:strVal val="#ppt_x"/>
                                          </p:val>
                                        </p:tav>
                                        <p:tav tm="100000">
                                          <p:val>
                                            <p:strVal val="#ppt_x"/>
                                          </p:val>
                                        </p:tav>
                                      </p:tavLst>
                                    </p:anim>
                                    <p:anim calcmode="lin" valueType="num">
                                      <p:cBhvr additive="base">
                                        <p:cTn id="118" dur="50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ppt_x"/>
                                          </p:val>
                                        </p:tav>
                                        <p:tav tm="100000">
                                          <p:val>
                                            <p:strVal val="#ppt_x"/>
                                          </p:val>
                                        </p:tav>
                                      </p:tavLst>
                                    </p:anim>
                                    <p:anim calcmode="lin" valueType="num">
                                      <p:cBhvr additive="base">
                                        <p:cTn id="130" dur="500" fill="hold"/>
                                        <p:tgtEl>
                                          <p:spTgt spid="24"/>
                                        </p:tgtEl>
                                        <p:attrNameLst>
                                          <p:attrName>ppt_y</p:attrName>
                                        </p:attrNameLst>
                                      </p:cBhvr>
                                      <p:tavLst>
                                        <p:tav tm="0">
                                          <p:val>
                                            <p:strVal val="1+#ppt_h/2"/>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1000"/>
                                        <p:tgtEl>
                                          <p:spTgt spid="43"/>
                                        </p:tgtEl>
                                      </p:cBhvr>
                                    </p:animEffect>
                                    <p:anim calcmode="lin" valueType="num">
                                      <p:cBhvr>
                                        <p:cTn id="134" dur="1000" fill="hold"/>
                                        <p:tgtEl>
                                          <p:spTgt spid="43"/>
                                        </p:tgtEl>
                                        <p:attrNameLst>
                                          <p:attrName>ppt_x</p:attrName>
                                        </p:attrNameLst>
                                      </p:cBhvr>
                                      <p:tavLst>
                                        <p:tav tm="0">
                                          <p:val>
                                            <p:strVal val="#ppt_x"/>
                                          </p:val>
                                        </p:tav>
                                        <p:tav tm="100000">
                                          <p:val>
                                            <p:strVal val="#ppt_x"/>
                                          </p:val>
                                        </p:tav>
                                      </p:tavLst>
                                    </p:anim>
                                    <p:anim calcmode="lin" valueType="num">
                                      <p:cBhvr>
                                        <p:cTn id="135" dur="1000" fill="hold"/>
                                        <p:tgtEl>
                                          <p:spTgt spid="43"/>
                                        </p:tgtEl>
                                        <p:attrNameLst>
                                          <p:attrName>ppt_y</p:attrName>
                                        </p:attrNameLst>
                                      </p:cBhvr>
                                      <p:tavLst>
                                        <p:tav tm="0">
                                          <p:val>
                                            <p:strVal val="#ppt_y+.1"/>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42"/>
                                        </p:tgtEl>
                                        <p:attrNameLst>
                                          <p:attrName>style.visibility</p:attrName>
                                        </p:attrNameLst>
                                      </p:cBhvr>
                                      <p:to>
                                        <p:strVal val="visible"/>
                                      </p:to>
                                    </p:set>
                                    <p:anim calcmode="lin" valueType="num">
                                      <p:cBhvr additive="base">
                                        <p:cTn id="138" dur="500" fill="hold"/>
                                        <p:tgtEl>
                                          <p:spTgt spid="42"/>
                                        </p:tgtEl>
                                        <p:attrNameLst>
                                          <p:attrName>ppt_x</p:attrName>
                                        </p:attrNameLst>
                                      </p:cBhvr>
                                      <p:tavLst>
                                        <p:tav tm="0">
                                          <p:val>
                                            <p:strVal val="#ppt_x"/>
                                          </p:val>
                                        </p:tav>
                                        <p:tav tm="100000">
                                          <p:val>
                                            <p:strVal val="#ppt_x"/>
                                          </p:val>
                                        </p:tav>
                                      </p:tavLst>
                                    </p:anim>
                                    <p:anim calcmode="lin" valueType="num">
                                      <p:cBhvr additive="base">
                                        <p:cTn id="139" dur="500" fill="hold"/>
                                        <p:tgtEl>
                                          <p:spTgt spid="42"/>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40"/>
                                        </p:tgtEl>
                                        <p:attrNameLst>
                                          <p:attrName>style.visibility</p:attrName>
                                        </p:attrNameLst>
                                      </p:cBhvr>
                                      <p:to>
                                        <p:strVal val="visible"/>
                                      </p:to>
                                    </p:set>
                                    <p:anim calcmode="lin" valueType="num">
                                      <p:cBhvr additive="base">
                                        <p:cTn id="142" dur="500" fill="hold"/>
                                        <p:tgtEl>
                                          <p:spTgt spid="40"/>
                                        </p:tgtEl>
                                        <p:attrNameLst>
                                          <p:attrName>ppt_x</p:attrName>
                                        </p:attrNameLst>
                                      </p:cBhvr>
                                      <p:tavLst>
                                        <p:tav tm="0">
                                          <p:val>
                                            <p:strVal val="#ppt_x"/>
                                          </p:val>
                                        </p:tav>
                                        <p:tav tm="100000">
                                          <p:val>
                                            <p:strVal val="#ppt_x"/>
                                          </p:val>
                                        </p:tav>
                                      </p:tavLst>
                                    </p:anim>
                                    <p:anim calcmode="lin" valueType="num">
                                      <p:cBhvr additive="base">
                                        <p:cTn id="143" dur="500" fill="hold"/>
                                        <p:tgtEl>
                                          <p:spTgt spid="40"/>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31"/>
                                        </p:tgtEl>
                                        <p:attrNameLst>
                                          <p:attrName>style.visibility</p:attrName>
                                        </p:attrNameLst>
                                      </p:cBhvr>
                                      <p:to>
                                        <p:strVal val="visible"/>
                                      </p:to>
                                    </p:set>
                                    <p:anim calcmode="lin" valueType="num">
                                      <p:cBhvr additive="base">
                                        <p:cTn id="146" dur="500" fill="hold"/>
                                        <p:tgtEl>
                                          <p:spTgt spid="31"/>
                                        </p:tgtEl>
                                        <p:attrNameLst>
                                          <p:attrName>ppt_x</p:attrName>
                                        </p:attrNameLst>
                                      </p:cBhvr>
                                      <p:tavLst>
                                        <p:tav tm="0">
                                          <p:val>
                                            <p:strVal val="#ppt_x"/>
                                          </p:val>
                                        </p:tav>
                                        <p:tav tm="100000">
                                          <p:val>
                                            <p:strVal val="#ppt_x"/>
                                          </p:val>
                                        </p:tav>
                                      </p:tavLst>
                                    </p:anim>
                                    <p:anim calcmode="lin" valueType="num">
                                      <p:cBhvr additive="base">
                                        <p:cTn id="147" dur="500" fill="hold"/>
                                        <p:tgtEl>
                                          <p:spTgt spid="31"/>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32"/>
                                        </p:tgtEl>
                                        <p:attrNameLst>
                                          <p:attrName>style.visibility</p:attrName>
                                        </p:attrNameLst>
                                      </p:cBhvr>
                                      <p:to>
                                        <p:strVal val="visible"/>
                                      </p:to>
                                    </p:set>
                                    <p:anim calcmode="lin" valueType="num">
                                      <p:cBhvr additive="base">
                                        <p:cTn id="150" dur="500" fill="hold"/>
                                        <p:tgtEl>
                                          <p:spTgt spid="32"/>
                                        </p:tgtEl>
                                        <p:attrNameLst>
                                          <p:attrName>ppt_x</p:attrName>
                                        </p:attrNameLst>
                                      </p:cBhvr>
                                      <p:tavLst>
                                        <p:tav tm="0">
                                          <p:val>
                                            <p:strVal val="#ppt_x"/>
                                          </p:val>
                                        </p:tav>
                                        <p:tav tm="100000">
                                          <p:val>
                                            <p:strVal val="#ppt_x"/>
                                          </p:val>
                                        </p:tav>
                                      </p:tavLst>
                                    </p:anim>
                                    <p:anim calcmode="lin" valueType="num">
                                      <p:cBhvr additive="base">
                                        <p:cTn id="151" dur="500" fill="hold"/>
                                        <p:tgtEl>
                                          <p:spTgt spid="32"/>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41"/>
                                        </p:tgtEl>
                                        <p:attrNameLst>
                                          <p:attrName>style.visibility</p:attrName>
                                        </p:attrNameLst>
                                      </p:cBhvr>
                                      <p:to>
                                        <p:strVal val="visible"/>
                                      </p:to>
                                    </p:set>
                                    <p:anim calcmode="lin" valueType="num">
                                      <p:cBhvr additive="base">
                                        <p:cTn id="154" dur="500" fill="hold"/>
                                        <p:tgtEl>
                                          <p:spTgt spid="41"/>
                                        </p:tgtEl>
                                        <p:attrNameLst>
                                          <p:attrName>ppt_x</p:attrName>
                                        </p:attrNameLst>
                                      </p:cBhvr>
                                      <p:tavLst>
                                        <p:tav tm="0">
                                          <p:val>
                                            <p:strVal val="#ppt_x"/>
                                          </p:val>
                                        </p:tav>
                                        <p:tav tm="100000">
                                          <p:val>
                                            <p:strVal val="#ppt_x"/>
                                          </p:val>
                                        </p:tav>
                                      </p:tavLst>
                                    </p:anim>
                                    <p:anim calcmode="lin" valueType="num">
                                      <p:cBhvr additive="base">
                                        <p:cTn id="15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3" grpId="0"/>
      <p:bldP spid="44" grpId="0" animBg="1"/>
      <p:bldP spid="63" grpId="0" animBg="1"/>
      <p:bldP spid="64" grpId="0" animBg="1"/>
      <p:bldP spid="65" grpId="0" animBg="1"/>
      <p:bldP spid="66" grpId="0" animBg="1"/>
      <p:bldP spid="67" grpId="0" animBg="1"/>
      <p:bldP spid="68" grpId="0"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DBC4-83F4-4B47-8381-27CCB29E4FE3}"/>
              </a:ext>
            </a:extLst>
          </p:cNvPr>
          <p:cNvSpPr>
            <a:spLocks noGrp="1"/>
          </p:cNvSpPr>
          <p:nvPr>
            <p:ph type="title"/>
          </p:nvPr>
        </p:nvSpPr>
        <p:spPr/>
        <p:txBody>
          <a:bodyPr/>
          <a:lstStyle/>
          <a:p>
            <a:r>
              <a:rPr lang="tr-TR" dirty="0"/>
              <a:t>Örnek:</a:t>
            </a:r>
          </a:p>
        </p:txBody>
      </p:sp>
      <p:sp>
        <p:nvSpPr>
          <p:cNvPr id="5" name="Metin kutusu 1">
            <a:extLst>
              <a:ext uri="{FF2B5EF4-FFF2-40B4-BE49-F238E27FC236}">
                <a16:creationId xmlns:a16="http://schemas.microsoft.com/office/drawing/2014/main" xmlns="" id="{30CAEA1C-50FB-46A7-A874-E0A34C5F331F}"/>
              </a:ext>
            </a:extLst>
          </p:cNvPr>
          <p:cNvSpPr txBox="1"/>
          <p:nvPr/>
        </p:nvSpPr>
        <p:spPr>
          <a:xfrm>
            <a:off x="470670" y="1975168"/>
            <a:ext cx="4066856" cy="3785652"/>
          </a:xfrm>
          <a:prstGeom prst="rect">
            <a:avLst/>
          </a:prstGeom>
          <a:noFill/>
        </p:spPr>
        <p:txBody>
          <a:bodyPr wrap="square">
            <a:spAutoFit/>
          </a:bodyPr>
          <a:lstStyle/>
          <a:p>
            <a:pPr lvl="1" algn="just">
              <a:defRPr/>
            </a:pPr>
            <a:endParaRPr lang="tr-TR" sz="2400" dirty="0">
              <a:solidFill>
                <a:srgbClr val="000000"/>
              </a:solidFill>
              <a:latin typeface="Trebuchet MS" pitchFamily="34" charset="0"/>
            </a:endParaRPr>
          </a:p>
          <a:p>
            <a:pPr lvl="1" algn="just">
              <a:defRPr/>
            </a:pPr>
            <a:r>
              <a:rPr lang="tr-TR" sz="2400" dirty="0">
                <a:solidFill>
                  <a:srgbClr val="000000"/>
                </a:solidFill>
                <a:latin typeface="Trebuchet MS" pitchFamily="34" charset="0"/>
              </a:rPr>
              <a:t>Klavyeden girilen sayının faktöriyelini hesaplayan algoritmayı oluşturunuz.</a:t>
            </a: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a:p>
            <a:pPr marL="800100" lvl="1" indent="-342900" algn="just">
              <a:buFontTx/>
              <a:buAutoNum type="arabicPeriod"/>
              <a:defRPr/>
            </a:pPr>
            <a:endParaRPr lang="tr-TR" dirty="0">
              <a:solidFill>
                <a:srgbClr val="000000"/>
              </a:solidFill>
              <a:latin typeface="Trebuchet MS" pitchFamily="34" charset="0"/>
            </a:endParaRPr>
          </a:p>
        </p:txBody>
      </p:sp>
      <p:sp>
        <p:nvSpPr>
          <p:cNvPr id="22" name="Akış Çizelgesi: Sonlandırıcı 12">
            <a:extLst>
              <a:ext uri="{FF2B5EF4-FFF2-40B4-BE49-F238E27FC236}">
                <a16:creationId xmlns:a16="http://schemas.microsoft.com/office/drawing/2014/main" xmlns="" id="{EC90DDEB-831E-49A2-8F05-D6105CC36490}"/>
              </a:ext>
            </a:extLst>
          </p:cNvPr>
          <p:cNvSpPr/>
          <p:nvPr/>
        </p:nvSpPr>
        <p:spPr>
          <a:xfrm>
            <a:off x="6186037" y="1271510"/>
            <a:ext cx="1308100" cy="358775"/>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Başla</a:t>
            </a:r>
          </a:p>
        </p:txBody>
      </p:sp>
      <p:sp>
        <p:nvSpPr>
          <p:cNvPr id="23" name="Akış Çizelgesi: İşlem 13">
            <a:extLst>
              <a:ext uri="{FF2B5EF4-FFF2-40B4-BE49-F238E27FC236}">
                <a16:creationId xmlns:a16="http://schemas.microsoft.com/office/drawing/2014/main" xmlns="" id="{DD9AABB8-3C1D-4E93-8288-0263E1EE54E4}"/>
              </a:ext>
            </a:extLst>
          </p:cNvPr>
          <p:cNvSpPr/>
          <p:nvPr/>
        </p:nvSpPr>
        <p:spPr>
          <a:xfrm>
            <a:off x="6186037" y="1895397"/>
            <a:ext cx="1308100" cy="360363"/>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err="1">
                <a:latin typeface="Calibri" pitchFamily="34" charset="0"/>
                <a:cs typeface="Calibri" pitchFamily="34" charset="0"/>
              </a:rPr>
              <a:t>Fakt</a:t>
            </a:r>
            <a:r>
              <a:rPr lang="tr-TR" sz="1000" b="1" dirty="0">
                <a:latin typeface="Calibri" pitchFamily="34" charset="0"/>
                <a:cs typeface="Calibri" pitchFamily="34" charset="0"/>
              </a:rPr>
              <a:t>=1,Sayac=0</a:t>
            </a:r>
          </a:p>
        </p:txBody>
      </p:sp>
      <p:cxnSp>
        <p:nvCxnSpPr>
          <p:cNvPr id="24" name="Düz Ok Bağlayıcısı 15">
            <a:extLst>
              <a:ext uri="{FF2B5EF4-FFF2-40B4-BE49-F238E27FC236}">
                <a16:creationId xmlns:a16="http://schemas.microsoft.com/office/drawing/2014/main" xmlns="" id="{D43AF95C-98E6-4CAA-978A-0EFFA6C778EF}"/>
              </a:ext>
            </a:extLst>
          </p:cNvPr>
          <p:cNvCxnSpPr>
            <a:stCxn id="22" idx="2"/>
            <a:endCxn id="23" idx="0"/>
          </p:cNvCxnSpPr>
          <p:nvPr/>
        </p:nvCxnSpPr>
        <p:spPr>
          <a:xfrm>
            <a:off x="6840087" y="1630284"/>
            <a:ext cx="0" cy="2651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5" name="Akış Çizelgesi: Veri 44">
            <a:extLst>
              <a:ext uri="{FF2B5EF4-FFF2-40B4-BE49-F238E27FC236}">
                <a16:creationId xmlns:a16="http://schemas.microsoft.com/office/drawing/2014/main" xmlns="" id="{F3E077D8-C140-4E23-93C5-B27D3352B616}"/>
              </a:ext>
            </a:extLst>
          </p:cNvPr>
          <p:cNvSpPr/>
          <p:nvPr/>
        </p:nvSpPr>
        <p:spPr>
          <a:xfrm>
            <a:off x="6122538" y="2489121"/>
            <a:ext cx="1370013" cy="431800"/>
          </a:xfrm>
          <a:prstGeom prst="flowChartInputOutpu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a:latin typeface="Calibri" pitchFamily="34" charset="0"/>
                <a:cs typeface="Calibri" pitchFamily="34" charset="0"/>
              </a:rPr>
              <a:t>Oku (Sayı)</a:t>
            </a:r>
          </a:p>
        </p:txBody>
      </p:sp>
      <p:sp>
        <p:nvSpPr>
          <p:cNvPr id="26" name="Akış Çizelgesi: İşlem 45">
            <a:extLst>
              <a:ext uri="{FF2B5EF4-FFF2-40B4-BE49-F238E27FC236}">
                <a16:creationId xmlns:a16="http://schemas.microsoft.com/office/drawing/2014/main" xmlns="" id="{A95B954F-47A3-423C-9826-243CD077E79B}"/>
              </a:ext>
            </a:extLst>
          </p:cNvPr>
          <p:cNvSpPr/>
          <p:nvPr/>
        </p:nvSpPr>
        <p:spPr>
          <a:xfrm>
            <a:off x="6173337" y="3430509"/>
            <a:ext cx="1308100" cy="360362"/>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err="1">
                <a:latin typeface="Calibri" pitchFamily="34" charset="0"/>
                <a:cs typeface="Calibri" pitchFamily="34" charset="0"/>
              </a:rPr>
              <a:t>Sayac</a:t>
            </a:r>
            <a:r>
              <a:rPr lang="tr-TR" sz="1000" b="1" dirty="0">
                <a:latin typeface="Calibri" pitchFamily="34" charset="0"/>
                <a:cs typeface="Calibri" pitchFamily="34" charset="0"/>
              </a:rPr>
              <a:t>=</a:t>
            </a:r>
            <a:r>
              <a:rPr lang="tr-TR" sz="1000" b="1" dirty="0" err="1">
                <a:latin typeface="Calibri" pitchFamily="34" charset="0"/>
                <a:cs typeface="Calibri" pitchFamily="34" charset="0"/>
              </a:rPr>
              <a:t>Sayac</a:t>
            </a:r>
            <a:r>
              <a:rPr lang="tr-TR" sz="1000" b="1" dirty="0">
                <a:latin typeface="Calibri" pitchFamily="34" charset="0"/>
                <a:cs typeface="Calibri" pitchFamily="34" charset="0"/>
              </a:rPr>
              <a:t> + 1</a:t>
            </a:r>
          </a:p>
        </p:txBody>
      </p:sp>
      <p:sp>
        <p:nvSpPr>
          <p:cNvPr id="27" name="Akış Çizelgesi: İşlem 47">
            <a:extLst>
              <a:ext uri="{FF2B5EF4-FFF2-40B4-BE49-F238E27FC236}">
                <a16:creationId xmlns:a16="http://schemas.microsoft.com/office/drawing/2014/main" xmlns="" id="{D2E9AF2F-BE49-4DD9-B9FB-64F79818D910}"/>
              </a:ext>
            </a:extLst>
          </p:cNvPr>
          <p:cNvSpPr/>
          <p:nvPr/>
        </p:nvSpPr>
        <p:spPr>
          <a:xfrm>
            <a:off x="6173337" y="3992484"/>
            <a:ext cx="1308100" cy="360362"/>
          </a:xfrm>
          <a:prstGeom prst="flowChartProcess">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b="1" dirty="0" err="1">
                <a:latin typeface="Calibri" pitchFamily="34" charset="0"/>
                <a:cs typeface="Calibri" pitchFamily="34" charset="0"/>
              </a:rPr>
              <a:t>Fakt</a:t>
            </a:r>
            <a:r>
              <a:rPr lang="tr-TR" sz="1000" b="1" dirty="0">
                <a:latin typeface="Calibri" pitchFamily="34" charset="0"/>
                <a:cs typeface="Calibri" pitchFamily="34" charset="0"/>
              </a:rPr>
              <a:t>=</a:t>
            </a:r>
            <a:r>
              <a:rPr lang="tr-TR" sz="1000" b="1" dirty="0" err="1">
                <a:latin typeface="Calibri" pitchFamily="34" charset="0"/>
                <a:cs typeface="Calibri" pitchFamily="34" charset="0"/>
              </a:rPr>
              <a:t>Fakt</a:t>
            </a:r>
            <a:r>
              <a:rPr lang="tr-TR" sz="1000" b="1" dirty="0">
                <a:latin typeface="Calibri" pitchFamily="34" charset="0"/>
                <a:cs typeface="Calibri" pitchFamily="34" charset="0"/>
              </a:rPr>
              <a:t> * </a:t>
            </a:r>
            <a:r>
              <a:rPr lang="tr-TR" sz="1000" b="1" dirty="0" err="1">
                <a:latin typeface="Calibri" pitchFamily="34" charset="0"/>
                <a:cs typeface="Calibri" pitchFamily="34" charset="0"/>
              </a:rPr>
              <a:t>Sayac</a:t>
            </a:r>
            <a:endParaRPr lang="tr-TR" sz="1000" b="1" dirty="0">
              <a:latin typeface="Calibri" pitchFamily="34" charset="0"/>
              <a:cs typeface="Calibri" pitchFamily="34" charset="0"/>
            </a:endParaRPr>
          </a:p>
        </p:txBody>
      </p:sp>
      <p:sp>
        <p:nvSpPr>
          <p:cNvPr id="28" name="Akış Çizelgesi: Karar 48">
            <a:extLst>
              <a:ext uri="{FF2B5EF4-FFF2-40B4-BE49-F238E27FC236}">
                <a16:creationId xmlns:a16="http://schemas.microsoft.com/office/drawing/2014/main" xmlns="" id="{FF8DADAA-C3C6-4569-9465-289CF95D92FC}"/>
              </a:ext>
            </a:extLst>
          </p:cNvPr>
          <p:cNvSpPr/>
          <p:nvPr/>
        </p:nvSpPr>
        <p:spPr>
          <a:xfrm>
            <a:off x="5960613" y="4568747"/>
            <a:ext cx="1693863" cy="434975"/>
          </a:xfrm>
          <a:prstGeom prst="flowChartDecision">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00" dirty="0" err="1">
                <a:latin typeface="Calibri" pitchFamily="34" charset="0"/>
                <a:cs typeface="Calibri" pitchFamily="34" charset="0"/>
              </a:rPr>
              <a:t>Sayac</a:t>
            </a:r>
            <a:r>
              <a:rPr lang="tr-TR" sz="1000" dirty="0">
                <a:latin typeface="Calibri" pitchFamily="34" charset="0"/>
                <a:cs typeface="Calibri" pitchFamily="34" charset="0"/>
              </a:rPr>
              <a:t>&lt;Sayı</a:t>
            </a:r>
          </a:p>
        </p:txBody>
      </p:sp>
      <p:sp>
        <p:nvSpPr>
          <p:cNvPr id="29" name="Akış Çizelgesi: Belge 50">
            <a:extLst>
              <a:ext uri="{FF2B5EF4-FFF2-40B4-BE49-F238E27FC236}">
                <a16:creationId xmlns:a16="http://schemas.microsoft.com/office/drawing/2014/main" xmlns="" id="{697D0E3A-934A-4E13-A0D4-E91C6A318CA1}"/>
              </a:ext>
            </a:extLst>
          </p:cNvPr>
          <p:cNvSpPr/>
          <p:nvPr/>
        </p:nvSpPr>
        <p:spPr>
          <a:xfrm>
            <a:off x="6176512" y="5198984"/>
            <a:ext cx="1316038" cy="449262"/>
          </a:xfrm>
          <a:prstGeom prst="flowChartDocumen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dirty="0">
                <a:latin typeface="Calibri" pitchFamily="34" charset="0"/>
                <a:cs typeface="Calibri" pitchFamily="34" charset="0"/>
              </a:rPr>
              <a:t> </a:t>
            </a:r>
            <a:r>
              <a:rPr lang="tr-TR" sz="1000" b="1" dirty="0">
                <a:latin typeface="Calibri" pitchFamily="34" charset="0"/>
                <a:cs typeface="Calibri" pitchFamily="34" charset="0"/>
              </a:rPr>
              <a:t>Yaz </a:t>
            </a:r>
            <a:r>
              <a:rPr lang="tr-TR" sz="1000" b="1" dirty="0" err="1">
                <a:latin typeface="Calibri" pitchFamily="34" charset="0"/>
                <a:cs typeface="Calibri" pitchFamily="34" charset="0"/>
              </a:rPr>
              <a:t>Fakt</a:t>
            </a:r>
            <a:endParaRPr lang="tr-TR" sz="1000" b="1" dirty="0">
              <a:latin typeface="Calibri" pitchFamily="34" charset="0"/>
              <a:cs typeface="Calibri" pitchFamily="34" charset="0"/>
            </a:endParaRPr>
          </a:p>
        </p:txBody>
      </p:sp>
      <p:sp>
        <p:nvSpPr>
          <p:cNvPr id="30" name="Akış Çizelgesi: Sonlandırıcı 52">
            <a:extLst>
              <a:ext uri="{FF2B5EF4-FFF2-40B4-BE49-F238E27FC236}">
                <a16:creationId xmlns:a16="http://schemas.microsoft.com/office/drawing/2014/main" xmlns="" id="{6E90ECEA-35C8-4E57-BC00-1D8916A8619B}"/>
              </a:ext>
            </a:extLst>
          </p:cNvPr>
          <p:cNvSpPr/>
          <p:nvPr/>
        </p:nvSpPr>
        <p:spPr>
          <a:xfrm>
            <a:off x="6186037" y="5864147"/>
            <a:ext cx="1308100" cy="360363"/>
          </a:xfrm>
          <a:prstGeom prst="flowChartTermina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tr-TR" sz="1050" b="1" dirty="0">
                <a:latin typeface="Calibri" pitchFamily="34" charset="0"/>
                <a:cs typeface="Calibri" pitchFamily="34" charset="0"/>
              </a:rPr>
              <a:t>Dur</a:t>
            </a:r>
          </a:p>
        </p:txBody>
      </p:sp>
      <p:sp>
        <p:nvSpPr>
          <p:cNvPr id="31" name="Akış Çizelgesi: Bağlayıcı 53">
            <a:extLst>
              <a:ext uri="{FF2B5EF4-FFF2-40B4-BE49-F238E27FC236}">
                <a16:creationId xmlns:a16="http://schemas.microsoft.com/office/drawing/2014/main" xmlns="" id="{9D794F55-F05F-4AF0-9369-2B3F81A27431}"/>
              </a:ext>
            </a:extLst>
          </p:cNvPr>
          <p:cNvSpPr/>
          <p:nvPr/>
        </p:nvSpPr>
        <p:spPr>
          <a:xfrm>
            <a:off x="6770238" y="3163810"/>
            <a:ext cx="79375" cy="71437"/>
          </a:xfrm>
          <a:prstGeom prst="flowChartConnector">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tr-TR"/>
          </a:p>
        </p:txBody>
      </p:sp>
      <p:cxnSp>
        <p:nvCxnSpPr>
          <p:cNvPr id="32" name="Düz Ok Bağlayıcısı 55">
            <a:extLst>
              <a:ext uri="{FF2B5EF4-FFF2-40B4-BE49-F238E27FC236}">
                <a16:creationId xmlns:a16="http://schemas.microsoft.com/office/drawing/2014/main" xmlns="" id="{11400D49-5D08-4FC4-90C2-D3470A1CF5F1}"/>
              </a:ext>
            </a:extLst>
          </p:cNvPr>
          <p:cNvCxnSpPr/>
          <p:nvPr/>
        </p:nvCxnSpPr>
        <p:spPr>
          <a:xfrm>
            <a:off x="6833737" y="2224009"/>
            <a:ext cx="0" cy="2651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3" name="Düz Ok Bağlayıcısı 57">
            <a:extLst>
              <a:ext uri="{FF2B5EF4-FFF2-40B4-BE49-F238E27FC236}">
                <a16:creationId xmlns:a16="http://schemas.microsoft.com/office/drawing/2014/main" xmlns="" id="{3A309E70-20EA-4AC3-BC61-A90CE0DA5557}"/>
              </a:ext>
            </a:extLst>
          </p:cNvPr>
          <p:cNvCxnSpPr/>
          <p:nvPr/>
        </p:nvCxnSpPr>
        <p:spPr>
          <a:xfrm>
            <a:off x="6806750" y="2900284"/>
            <a:ext cx="0" cy="2651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4" name="Düz Ok Bağlayıcısı 58">
            <a:extLst>
              <a:ext uri="{FF2B5EF4-FFF2-40B4-BE49-F238E27FC236}">
                <a16:creationId xmlns:a16="http://schemas.microsoft.com/office/drawing/2014/main" xmlns="" id="{780D03F6-76FB-4348-87C6-3830F7ECAC38}"/>
              </a:ext>
            </a:extLst>
          </p:cNvPr>
          <p:cNvCxnSpPr>
            <a:stCxn id="31" idx="4"/>
          </p:cNvCxnSpPr>
          <p:nvPr/>
        </p:nvCxnSpPr>
        <p:spPr>
          <a:xfrm flipH="1">
            <a:off x="6806751" y="3235247"/>
            <a:ext cx="3175" cy="19526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5" name="Düz Ok Bağlayıcısı 59">
            <a:extLst>
              <a:ext uri="{FF2B5EF4-FFF2-40B4-BE49-F238E27FC236}">
                <a16:creationId xmlns:a16="http://schemas.microsoft.com/office/drawing/2014/main" xmlns="" id="{737C604D-406D-4DEA-BE1E-48EEEB142184}"/>
              </a:ext>
            </a:extLst>
          </p:cNvPr>
          <p:cNvCxnSpPr/>
          <p:nvPr/>
        </p:nvCxnSpPr>
        <p:spPr>
          <a:xfrm flipH="1">
            <a:off x="6805162" y="3790872"/>
            <a:ext cx="1588" cy="19526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6" name="Düz Ok Bağlayıcısı 60">
            <a:extLst>
              <a:ext uri="{FF2B5EF4-FFF2-40B4-BE49-F238E27FC236}">
                <a16:creationId xmlns:a16="http://schemas.microsoft.com/office/drawing/2014/main" xmlns="" id="{F338986E-79D8-485E-A990-7AC58ADBF660}"/>
              </a:ext>
            </a:extLst>
          </p:cNvPr>
          <p:cNvCxnSpPr/>
          <p:nvPr/>
        </p:nvCxnSpPr>
        <p:spPr>
          <a:xfrm flipH="1">
            <a:off x="6816276" y="4367134"/>
            <a:ext cx="1587" cy="19526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 name="Dirsek Bağlayıcısı 62">
            <a:extLst>
              <a:ext uri="{FF2B5EF4-FFF2-40B4-BE49-F238E27FC236}">
                <a16:creationId xmlns:a16="http://schemas.microsoft.com/office/drawing/2014/main" xmlns="" id="{253F4A39-4270-4D34-9BB9-2C70F14CC76C}"/>
              </a:ext>
            </a:extLst>
          </p:cNvPr>
          <p:cNvCxnSpPr>
            <a:endCxn id="31" idx="2"/>
          </p:cNvCxnSpPr>
          <p:nvPr/>
        </p:nvCxnSpPr>
        <p:spPr>
          <a:xfrm rot="5400000" flipH="1" flipV="1">
            <a:off x="5582788" y="3576560"/>
            <a:ext cx="1565275" cy="809625"/>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8" name="Metin kutusu 63">
            <a:extLst>
              <a:ext uri="{FF2B5EF4-FFF2-40B4-BE49-F238E27FC236}">
                <a16:creationId xmlns:a16="http://schemas.microsoft.com/office/drawing/2014/main" xmlns="" id="{00955470-5F80-4393-8D04-86BEB99A4D93}"/>
              </a:ext>
            </a:extLst>
          </p:cNvPr>
          <p:cNvSpPr txBox="1"/>
          <p:nvPr/>
        </p:nvSpPr>
        <p:spPr>
          <a:xfrm>
            <a:off x="5282750" y="4463971"/>
            <a:ext cx="677862" cy="415498"/>
          </a:xfrm>
          <a:prstGeom prst="rect">
            <a:avLst/>
          </a:prstGeom>
          <a:noFill/>
        </p:spPr>
        <p:txBody>
          <a:bodyPr>
            <a:spAutoFit/>
          </a:bodyPr>
          <a:lstStyle/>
          <a:p>
            <a:pPr>
              <a:defRPr/>
            </a:pPr>
            <a:r>
              <a:rPr lang="tr-TR" sz="1050" dirty="0"/>
              <a:t>True (E)</a:t>
            </a:r>
          </a:p>
        </p:txBody>
      </p:sp>
      <p:cxnSp>
        <p:nvCxnSpPr>
          <p:cNvPr id="39" name="Düz Ok Bağlayıcısı 64">
            <a:extLst>
              <a:ext uri="{FF2B5EF4-FFF2-40B4-BE49-F238E27FC236}">
                <a16:creationId xmlns:a16="http://schemas.microsoft.com/office/drawing/2014/main" xmlns="" id="{BBAF15EC-8E9D-4AD3-ACA3-A7A720278088}"/>
              </a:ext>
            </a:extLst>
          </p:cNvPr>
          <p:cNvCxnSpPr/>
          <p:nvPr/>
        </p:nvCxnSpPr>
        <p:spPr>
          <a:xfrm flipH="1">
            <a:off x="6803576" y="5014834"/>
            <a:ext cx="1587" cy="19526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0" name="Düz Ok Bağlayıcısı 66">
            <a:extLst>
              <a:ext uri="{FF2B5EF4-FFF2-40B4-BE49-F238E27FC236}">
                <a16:creationId xmlns:a16="http://schemas.microsoft.com/office/drawing/2014/main" xmlns="" id="{A4759265-4414-4795-9153-D6B44486432A}"/>
              </a:ext>
            </a:extLst>
          </p:cNvPr>
          <p:cNvCxnSpPr/>
          <p:nvPr/>
        </p:nvCxnSpPr>
        <p:spPr>
          <a:xfrm>
            <a:off x="6803575" y="5599034"/>
            <a:ext cx="0" cy="26511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9322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1000"/>
                                        <p:tgtEl>
                                          <p:spTgt spid="28"/>
                                        </p:tgtEl>
                                      </p:cBhvr>
                                    </p:animEffect>
                                    <p:anim calcmode="lin" valueType="num">
                                      <p:cBhvr>
                                        <p:cTn id="81" dur="1000" fill="hold"/>
                                        <p:tgtEl>
                                          <p:spTgt spid="28"/>
                                        </p:tgtEl>
                                        <p:attrNameLst>
                                          <p:attrName>ppt_x</p:attrName>
                                        </p:attrNameLst>
                                      </p:cBhvr>
                                      <p:tavLst>
                                        <p:tav tm="0">
                                          <p:val>
                                            <p:strVal val="#ppt_x"/>
                                          </p:val>
                                        </p:tav>
                                        <p:tav tm="100000">
                                          <p:val>
                                            <p:strVal val="#ppt_x"/>
                                          </p:val>
                                        </p:tav>
                                      </p:tavLst>
                                    </p:anim>
                                    <p:anim calcmode="lin" valueType="num">
                                      <p:cBhvr>
                                        <p:cTn id="82" dur="1000" fill="hold"/>
                                        <p:tgtEl>
                                          <p:spTgt spid="28"/>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anim calcmode="lin" valueType="num">
                                      <p:cBhvr>
                                        <p:cTn id="86" dur="1000" fill="hold"/>
                                        <p:tgtEl>
                                          <p:spTgt spid="37"/>
                                        </p:tgtEl>
                                        <p:attrNameLst>
                                          <p:attrName>ppt_x</p:attrName>
                                        </p:attrNameLst>
                                      </p:cBhvr>
                                      <p:tavLst>
                                        <p:tav tm="0">
                                          <p:val>
                                            <p:strVal val="#ppt_x"/>
                                          </p:val>
                                        </p:tav>
                                        <p:tav tm="100000">
                                          <p:val>
                                            <p:strVal val="#ppt_x"/>
                                          </p:val>
                                        </p:tav>
                                      </p:tavLst>
                                    </p:anim>
                                    <p:anim calcmode="lin" valueType="num">
                                      <p:cBhvr>
                                        <p:cTn id="87" dur="1000" fill="hold"/>
                                        <p:tgtEl>
                                          <p:spTgt spid="3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1000"/>
                                        <p:tgtEl>
                                          <p:spTgt spid="38"/>
                                        </p:tgtEl>
                                      </p:cBhvr>
                                    </p:animEffect>
                                    <p:anim calcmode="lin" valueType="num">
                                      <p:cBhvr>
                                        <p:cTn id="91" dur="1000" fill="hold"/>
                                        <p:tgtEl>
                                          <p:spTgt spid="38"/>
                                        </p:tgtEl>
                                        <p:attrNameLst>
                                          <p:attrName>ppt_x</p:attrName>
                                        </p:attrNameLst>
                                      </p:cBhvr>
                                      <p:tavLst>
                                        <p:tav tm="0">
                                          <p:val>
                                            <p:strVal val="#ppt_x"/>
                                          </p:val>
                                        </p:tav>
                                        <p:tav tm="100000">
                                          <p:val>
                                            <p:strVal val="#ppt_x"/>
                                          </p:val>
                                        </p:tav>
                                      </p:tavLst>
                                    </p:anim>
                                    <p:anim calcmode="lin" valueType="num">
                                      <p:cBhvr>
                                        <p:cTn id="9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1000"/>
                                        <p:tgtEl>
                                          <p:spTgt spid="30"/>
                                        </p:tgtEl>
                                      </p:cBhvr>
                                    </p:animEffect>
                                    <p:anim calcmode="lin" valueType="num">
                                      <p:cBhvr>
                                        <p:cTn id="113" dur="1000" fill="hold"/>
                                        <p:tgtEl>
                                          <p:spTgt spid="30"/>
                                        </p:tgtEl>
                                        <p:attrNameLst>
                                          <p:attrName>ppt_x</p:attrName>
                                        </p:attrNameLst>
                                      </p:cBhvr>
                                      <p:tavLst>
                                        <p:tav tm="0">
                                          <p:val>
                                            <p:strVal val="#ppt_x"/>
                                          </p:val>
                                        </p:tav>
                                        <p:tav tm="100000">
                                          <p:val>
                                            <p:strVal val="#ppt_x"/>
                                          </p:val>
                                        </p:tav>
                                      </p:tavLst>
                                    </p:anim>
                                    <p:anim calcmode="lin" valueType="num">
                                      <p:cBhvr>
                                        <p:cTn id="1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5" grpId="0" animBg="1"/>
      <p:bldP spid="26" grpId="0" animBg="1"/>
      <p:bldP spid="27" grpId="0" animBg="1"/>
      <p:bldP spid="28" grpId="0" animBg="1"/>
      <p:bldP spid="29" grpId="0" animBg="1"/>
      <p:bldP spid="30" grpId="0" animBg="1"/>
      <p:bldP spid="31" grpId="0" animBg="1"/>
      <p:bldP spid="3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43470-5D29-4E59-91CF-22BD4386F45D}"/>
              </a:ext>
            </a:extLst>
          </p:cNvPr>
          <p:cNvSpPr>
            <a:spLocks noGrp="1"/>
          </p:cNvSpPr>
          <p:nvPr>
            <p:ph type="title"/>
          </p:nvPr>
        </p:nvSpPr>
        <p:spPr/>
        <p:txBody>
          <a:bodyPr/>
          <a:lstStyle/>
          <a:p>
            <a:r>
              <a:rPr lang="tr-TR" dirty="0"/>
              <a:t>Satır algoritma Örneği</a:t>
            </a:r>
          </a:p>
        </p:txBody>
      </p:sp>
      <p:sp>
        <p:nvSpPr>
          <p:cNvPr id="3" name="Content Placeholder 2">
            <a:extLst>
              <a:ext uri="{FF2B5EF4-FFF2-40B4-BE49-F238E27FC236}">
                <a16:creationId xmlns:a16="http://schemas.microsoft.com/office/drawing/2014/main" xmlns="" id="{7AFD28F1-B4AD-472C-A3CB-B6DF1E6766EC}"/>
              </a:ext>
            </a:extLst>
          </p:cNvPr>
          <p:cNvSpPr>
            <a:spLocks noGrp="1"/>
          </p:cNvSpPr>
          <p:nvPr>
            <p:ph idx="1"/>
          </p:nvPr>
        </p:nvSpPr>
        <p:spPr>
          <a:xfrm>
            <a:off x="1069848" y="2054352"/>
            <a:ext cx="10058400" cy="911485"/>
          </a:xfrm>
        </p:spPr>
        <p:txBody>
          <a:bodyPr>
            <a:normAutofit/>
          </a:bodyPr>
          <a:lstStyle/>
          <a:p>
            <a:pPr lvl="1" algn="just" fontAlgn="auto">
              <a:spcBef>
                <a:spcPts val="0"/>
              </a:spcBef>
              <a:spcAft>
                <a:spcPts val="0"/>
              </a:spcAft>
              <a:defRPr/>
            </a:pPr>
            <a:r>
              <a:rPr lang="tr-TR" sz="2400" b="1" dirty="0">
                <a:latin typeface="Trebuchet MS" pitchFamily="34" charset="0"/>
              </a:rPr>
              <a:t>Örnek: </a:t>
            </a:r>
            <a:r>
              <a:rPr lang="tr-TR" sz="2400" dirty="0">
                <a:latin typeface="Trebuchet MS" pitchFamily="34" charset="0"/>
              </a:rPr>
              <a:t>1 den 100 e kadar olan sayılardan 8 e tam bölünebilen sayıları ekrana yazdıran algoritmayı oluşturunuz.</a:t>
            </a:r>
          </a:p>
          <a:p>
            <a:endParaRPr lang="tr-TR" dirty="0"/>
          </a:p>
        </p:txBody>
      </p:sp>
      <p:sp>
        <p:nvSpPr>
          <p:cNvPr id="4" name="Rectangle 3">
            <a:extLst>
              <a:ext uri="{FF2B5EF4-FFF2-40B4-BE49-F238E27FC236}">
                <a16:creationId xmlns:a16="http://schemas.microsoft.com/office/drawing/2014/main" xmlns="" id="{CEAF7C41-2171-4EAF-B108-9C389B6206A4}"/>
              </a:ext>
            </a:extLst>
          </p:cNvPr>
          <p:cNvSpPr/>
          <p:nvPr/>
        </p:nvSpPr>
        <p:spPr>
          <a:xfrm>
            <a:off x="1648570" y="2792480"/>
            <a:ext cx="6096000" cy="3785652"/>
          </a:xfrm>
          <a:prstGeom prst="rect">
            <a:avLst/>
          </a:prstGeom>
        </p:spPr>
        <p:txBody>
          <a:bodyPr>
            <a:spAutoFit/>
          </a:bodyPr>
          <a:lstStyle/>
          <a:p>
            <a:pPr lvl="1" algn="just" fontAlgn="auto">
              <a:spcBef>
                <a:spcPts val="0"/>
              </a:spcBef>
              <a:spcAft>
                <a:spcPts val="0"/>
              </a:spcAft>
              <a:defRPr/>
            </a:pPr>
            <a:r>
              <a:rPr lang="tr-TR" sz="2400" b="1" dirty="0">
                <a:latin typeface="Trebuchet MS" pitchFamily="34" charset="0"/>
              </a:rPr>
              <a:t>Çözüm;</a:t>
            </a:r>
          </a:p>
          <a:p>
            <a:pPr lvl="1" algn="just" fontAlgn="auto">
              <a:spcBef>
                <a:spcPts val="0"/>
              </a:spcBef>
              <a:spcAft>
                <a:spcPts val="0"/>
              </a:spcAft>
              <a:defRPr/>
            </a:pPr>
            <a:endParaRPr lang="tr-TR" sz="2400" dirty="0">
              <a:latin typeface="Trebuchet MS" pitchFamily="34" charset="0"/>
            </a:endParaRPr>
          </a:p>
          <a:p>
            <a:pPr lvl="1" indent="0" algn="just">
              <a:spcBef>
                <a:spcPts val="0"/>
              </a:spcBef>
              <a:spcAft>
                <a:spcPts val="0"/>
              </a:spcAft>
              <a:buNone/>
              <a:defRPr/>
            </a:pPr>
            <a:r>
              <a:rPr lang="tr-TR" sz="2400" dirty="0">
                <a:latin typeface="Trebuchet MS" pitchFamily="34" charset="0"/>
              </a:rPr>
              <a:t>1.Başla</a:t>
            </a:r>
          </a:p>
          <a:p>
            <a:pPr lvl="1" indent="0" algn="just">
              <a:spcBef>
                <a:spcPts val="0"/>
              </a:spcBef>
              <a:spcAft>
                <a:spcPts val="0"/>
              </a:spcAft>
              <a:buNone/>
              <a:defRPr/>
            </a:pPr>
            <a:r>
              <a:rPr lang="tr-TR" sz="2400" dirty="0">
                <a:latin typeface="Trebuchet MS" pitchFamily="34" charset="0"/>
              </a:rPr>
              <a:t>2.Sayı=0</a:t>
            </a:r>
          </a:p>
          <a:p>
            <a:pPr lvl="1" indent="0" algn="just">
              <a:spcBef>
                <a:spcPts val="0"/>
              </a:spcBef>
              <a:spcAft>
                <a:spcPts val="0"/>
              </a:spcAft>
              <a:buNone/>
              <a:defRPr/>
            </a:pPr>
            <a:r>
              <a:rPr lang="tr-TR" sz="2400" dirty="0">
                <a:latin typeface="Trebuchet MS" pitchFamily="34" charset="0"/>
              </a:rPr>
              <a:t>3.Eğer (Sayı &gt; 100) ise Adım 7 ya git</a:t>
            </a:r>
          </a:p>
          <a:p>
            <a:pPr marL="274320" lvl="1" indent="0" algn="just">
              <a:spcBef>
                <a:spcPts val="0"/>
              </a:spcBef>
              <a:spcAft>
                <a:spcPts val="0"/>
              </a:spcAft>
              <a:buNone/>
              <a:defRPr/>
            </a:pPr>
            <a:r>
              <a:rPr lang="tr-TR" sz="2400" dirty="0">
                <a:latin typeface="Trebuchet MS" pitchFamily="34" charset="0"/>
              </a:rPr>
              <a:t>  4.Eğer (Sayı % 8)==0) ise Sayıyı ekrana yaz</a:t>
            </a:r>
          </a:p>
          <a:p>
            <a:pPr lvl="1" indent="0" algn="just">
              <a:spcBef>
                <a:spcPts val="0"/>
              </a:spcBef>
              <a:spcAft>
                <a:spcPts val="0"/>
              </a:spcAft>
              <a:buNone/>
              <a:defRPr/>
            </a:pPr>
            <a:r>
              <a:rPr lang="tr-TR" sz="2400" dirty="0">
                <a:latin typeface="Trebuchet MS" pitchFamily="34" charset="0"/>
              </a:rPr>
              <a:t>5.Sayı=Sayı + 1</a:t>
            </a:r>
          </a:p>
          <a:p>
            <a:pPr lvl="1" indent="0" algn="just">
              <a:spcBef>
                <a:spcPts val="0"/>
              </a:spcBef>
              <a:spcAft>
                <a:spcPts val="0"/>
              </a:spcAft>
              <a:buNone/>
              <a:defRPr/>
            </a:pPr>
            <a:r>
              <a:rPr lang="tr-TR" sz="2400" dirty="0">
                <a:latin typeface="Trebuchet MS" pitchFamily="34" charset="0"/>
              </a:rPr>
              <a:t>6.Adım 3 e git</a:t>
            </a:r>
          </a:p>
          <a:p>
            <a:pPr lvl="1" indent="0" algn="just">
              <a:spcBef>
                <a:spcPts val="0"/>
              </a:spcBef>
              <a:spcAft>
                <a:spcPts val="0"/>
              </a:spcAft>
              <a:buNone/>
              <a:defRPr/>
            </a:pPr>
            <a:r>
              <a:rPr lang="tr-TR" sz="2400" dirty="0">
                <a:latin typeface="Trebuchet MS" pitchFamily="34" charset="0"/>
              </a:rPr>
              <a:t>7.Dur</a:t>
            </a:r>
          </a:p>
        </p:txBody>
      </p:sp>
    </p:spTree>
    <p:extLst>
      <p:ext uri="{BB962C8B-B14F-4D97-AF65-F5344CB8AC3E}">
        <p14:creationId xmlns:p14="http://schemas.microsoft.com/office/powerpoint/2010/main" val="2576257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35230-1703-4CA8-A09E-40E56110EC6F}"/>
              </a:ext>
            </a:extLst>
          </p:cNvPr>
          <p:cNvSpPr>
            <a:spLocks noGrp="1"/>
          </p:cNvSpPr>
          <p:nvPr>
            <p:ph type="title"/>
          </p:nvPr>
        </p:nvSpPr>
        <p:spPr/>
        <p:txBody>
          <a:bodyPr/>
          <a:lstStyle/>
          <a:p>
            <a:r>
              <a:rPr lang="tr-TR" dirty="0"/>
              <a:t>SÖZDE KOD (pseudo-code) ALGORİTMA</a:t>
            </a:r>
          </a:p>
        </p:txBody>
      </p:sp>
      <p:sp>
        <p:nvSpPr>
          <p:cNvPr id="3" name="Content Placeholder 2">
            <a:extLst>
              <a:ext uri="{FF2B5EF4-FFF2-40B4-BE49-F238E27FC236}">
                <a16:creationId xmlns:a16="http://schemas.microsoft.com/office/drawing/2014/main" xmlns="" id="{AB7A8D8B-76EA-48EA-BE1F-707C4F3E7EB8}"/>
              </a:ext>
            </a:extLst>
          </p:cNvPr>
          <p:cNvSpPr>
            <a:spLocks noGrp="1"/>
          </p:cNvSpPr>
          <p:nvPr>
            <p:ph idx="1"/>
          </p:nvPr>
        </p:nvSpPr>
        <p:spPr/>
        <p:txBody>
          <a:bodyPr/>
          <a:lstStyle/>
          <a:p>
            <a:r>
              <a:rPr lang="tr-TR" sz="2800" dirty="0">
                <a:latin typeface="Trebuchet MS" pitchFamily="34" charset="0"/>
              </a:rPr>
              <a:t>Bilgisayarda bir programlama dili olarak çalışmayan, ancak programlama dillerine yakın algoritma ifadelerine sözde kodlar(pseudo-code) denir.</a:t>
            </a:r>
          </a:p>
          <a:p>
            <a:r>
              <a:rPr lang="tr-TR" sz="2800" dirty="0">
                <a:latin typeface="Trebuchet MS" pitchFamily="34" charset="0"/>
              </a:rPr>
              <a:t>Genel kullanım dili ingilizce ve programlama dili olarak pascal diline çok benzerlik gösterir. </a:t>
            </a:r>
          </a:p>
          <a:p>
            <a:endParaRPr lang="tr-TR" dirty="0"/>
          </a:p>
        </p:txBody>
      </p:sp>
    </p:spTree>
    <p:extLst>
      <p:ext uri="{BB962C8B-B14F-4D97-AF65-F5344CB8AC3E}">
        <p14:creationId xmlns:p14="http://schemas.microsoft.com/office/powerpoint/2010/main" val="2551105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35230-1703-4CA8-A09E-40E56110EC6F}"/>
              </a:ext>
            </a:extLst>
          </p:cNvPr>
          <p:cNvSpPr>
            <a:spLocks noGrp="1"/>
          </p:cNvSpPr>
          <p:nvPr>
            <p:ph type="title"/>
          </p:nvPr>
        </p:nvSpPr>
        <p:spPr/>
        <p:txBody>
          <a:bodyPr/>
          <a:lstStyle/>
          <a:p>
            <a:r>
              <a:rPr lang="tr-TR" dirty="0"/>
              <a:t>SÖZDE KOD (pseudo-code) ALGORİTMA</a:t>
            </a:r>
          </a:p>
        </p:txBody>
      </p:sp>
      <p:sp>
        <p:nvSpPr>
          <p:cNvPr id="3" name="Content Placeholder 2">
            <a:extLst>
              <a:ext uri="{FF2B5EF4-FFF2-40B4-BE49-F238E27FC236}">
                <a16:creationId xmlns:a16="http://schemas.microsoft.com/office/drawing/2014/main" xmlns="" id="{AB7A8D8B-76EA-48EA-BE1F-707C4F3E7EB8}"/>
              </a:ext>
            </a:extLst>
          </p:cNvPr>
          <p:cNvSpPr>
            <a:spLocks noGrp="1"/>
          </p:cNvSpPr>
          <p:nvPr>
            <p:ph idx="1"/>
          </p:nvPr>
        </p:nvSpPr>
        <p:spPr>
          <a:xfrm>
            <a:off x="1069848" y="1881810"/>
            <a:ext cx="10058400" cy="598998"/>
          </a:xfrm>
        </p:spPr>
        <p:txBody>
          <a:bodyPr>
            <a:normAutofit/>
          </a:bodyPr>
          <a:lstStyle/>
          <a:p>
            <a:pPr lvl="1" algn="just">
              <a:defRPr/>
            </a:pPr>
            <a:r>
              <a:rPr lang="tr-TR" sz="2400" dirty="0">
                <a:latin typeface="Trebuchet MS" pitchFamily="34" charset="0"/>
              </a:rPr>
              <a:t>Sözde kodlar yapısal olarak 4 temel ögeye sahiptir.</a:t>
            </a:r>
          </a:p>
          <a:p>
            <a:pPr lvl="1" algn="just">
              <a:defRPr/>
            </a:pPr>
            <a:endParaRPr lang="tr-TR" sz="2400" dirty="0">
              <a:latin typeface="Trebuchet MS" pitchFamily="34" charset="0"/>
            </a:endParaRPr>
          </a:p>
          <a:p>
            <a:endParaRPr lang="tr-TR" sz="2400" dirty="0"/>
          </a:p>
        </p:txBody>
      </p:sp>
      <p:sp>
        <p:nvSpPr>
          <p:cNvPr id="4" name="Rectangle 3">
            <a:extLst>
              <a:ext uri="{FF2B5EF4-FFF2-40B4-BE49-F238E27FC236}">
                <a16:creationId xmlns:a16="http://schemas.microsoft.com/office/drawing/2014/main" xmlns="" id="{8EF3F8CF-47C8-4866-9ADA-1218A333AFEC}"/>
              </a:ext>
            </a:extLst>
          </p:cNvPr>
          <p:cNvSpPr/>
          <p:nvPr/>
        </p:nvSpPr>
        <p:spPr>
          <a:xfrm>
            <a:off x="843302" y="2541439"/>
            <a:ext cx="9803495" cy="3416320"/>
          </a:xfrm>
          <a:prstGeom prst="rect">
            <a:avLst/>
          </a:prstGeom>
        </p:spPr>
        <p:txBody>
          <a:bodyPr wrap="square">
            <a:spAutoFit/>
          </a:bodyPr>
          <a:lstStyle/>
          <a:p>
            <a:pPr marL="800100" lvl="1" indent="-342900" algn="just">
              <a:buFontTx/>
              <a:buAutoNum type="arabicPeriod"/>
              <a:defRPr/>
            </a:pPr>
            <a:r>
              <a:rPr lang="tr-TR" sz="2400" b="1" dirty="0">
                <a:latin typeface="Trebuchet MS" pitchFamily="34" charset="0"/>
              </a:rPr>
              <a:t>Okuma / Yazma İşlemleri: </a:t>
            </a:r>
            <a:r>
              <a:rPr lang="tr-TR" sz="2400" dirty="0">
                <a:latin typeface="Trebuchet MS" pitchFamily="34" charset="0"/>
              </a:rPr>
              <a:t>Okuma işlemleri için GET, READ , Yazma işlemleri için WRITE,DISPLAY gibi komutlar kullanılır.</a:t>
            </a:r>
          </a:p>
          <a:p>
            <a:pPr marL="800100" lvl="1" indent="-342900" algn="just">
              <a:buFontTx/>
              <a:buAutoNum type="arabicPeriod" startAt="2"/>
              <a:defRPr/>
            </a:pPr>
            <a:r>
              <a:rPr lang="tr-TR" sz="2400" b="1" dirty="0">
                <a:latin typeface="Trebuchet MS" pitchFamily="34" charset="0"/>
              </a:rPr>
              <a:t>İşlemler :</a:t>
            </a:r>
            <a:r>
              <a:rPr lang="tr-TR" sz="2400" dirty="0">
                <a:latin typeface="Trebuchet MS" pitchFamily="34" charset="0"/>
              </a:rPr>
              <a:t>Sözde kod içinde gerçekleştirilen toplama, çıkarma, çarpma, bölme vb. aritmetiksel işlemler, bir değişkene değer atanması gibi işlemlerdir.</a:t>
            </a:r>
          </a:p>
          <a:p>
            <a:pPr marL="800100" lvl="1" indent="-342900" algn="just">
              <a:buFontTx/>
              <a:buAutoNum type="arabicPeriod" startAt="2"/>
              <a:defRPr/>
            </a:pPr>
            <a:r>
              <a:rPr lang="tr-TR" sz="2400" b="1" dirty="0">
                <a:latin typeface="Trebuchet MS" pitchFamily="34" charset="0"/>
              </a:rPr>
              <a:t>Karar Yapıları : </a:t>
            </a:r>
            <a:r>
              <a:rPr lang="tr-TR" sz="2400" dirty="0">
                <a:latin typeface="Trebuchet MS" pitchFamily="34" charset="0"/>
              </a:rPr>
              <a:t>Bir koşula bağlı olarak bir işin yapılıp yapılamayacağına karar verme işlemleridir. </a:t>
            </a:r>
          </a:p>
          <a:p>
            <a:pPr marL="800100" lvl="1" indent="-342900" algn="just">
              <a:buFontTx/>
              <a:buAutoNum type="arabicPeriod" startAt="2"/>
              <a:defRPr/>
            </a:pPr>
            <a:r>
              <a:rPr lang="tr-TR" sz="2400" b="1" dirty="0">
                <a:latin typeface="Trebuchet MS" pitchFamily="34" charset="0"/>
              </a:rPr>
              <a:t>Tekrarlı Yapılar : </a:t>
            </a:r>
            <a:r>
              <a:rPr lang="tr-TR" sz="2400" dirty="0">
                <a:latin typeface="Trebuchet MS" pitchFamily="34" charset="0"/>
              </a:rPr>
              <a:t>Program içinde bir koşula bağlı olarak yada belirli bir sayıda tekrar edecek işlemler için kullanılırlar. </a:t>
            </a:r>
          </a:p>
        </p:txBody>
      </p:sp>
    </p:spTree>
    <p:extLst>
      <p:ext uri="{BB962C8B-B14F-4D97-AF65-F5344CB8AC3E}">
        <p14:creationId xmlns:p14="http://schemas.microsoft.com/office/powerpoint/2010/main" val="2346523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7586E-C30C-4981-BA4B-448A1034BE58}"/>
              </a:ext>
            </a:extLst>
          </p:cNvPr>
          <p:cNvSpPr>
            <a:spLocks noGrp="1"/>
          </p:cNvSpPr>
          <p:nvPr>
            <p:ph type="title"/>
          </p:nvPr>
        </p:nvSpPr>
        <p:spPr/>
        <p:txBody>
          <a:bodyPr/>
          <a:lstStyle/>
          <a:p>
            <a:r>
              <a:rPr lang="tr-TR" dirty="0"/>
              <a:t>Peki bilgisayarlar?</a:t>
            </a:r>
          </a:p>
        </p:txBody>
      </p:sp>
      <p:sp>
        <p:nvSpPr>
          <p:cNvPr id="4" name="İçerik Yer Tutucusu 3">
            <a:extLst>
              <a:ext uri="{FF2B5EF4-FFF2-40B4-BE49-F238E27FC236}">
                <a16:creationId xmlns:a16="http://schemas.microsoft.com/office/drawing/2014/main" xmlns="" id="{058B07BE-1078-4C46-BEE9-BCC2F7E871DE}"/>
              </a:ext>
            </a:extLst>
          </p:cNvPr>
          <p:cNvSpPr txBox="1">
            <a:spLocks/>
          </p:cNvSpPr>
          <p:nvPr/>
        </p:nvSpPr>
        <p:spPr>
          <a:xfrm>
            <a:off x="1162614" y="2093976"/>
            <a:ext cx="6109252" cy="3600400"/>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tr-TR" sz="2400" dirty="0">
                <a:solidFill>
                  <a:schemeClr val="tx1"/>
                </a:solidFill>
                <a:latin typeface="Trebuchet MS" panose="020B0603020202020204" pitchFamily="34" charset="0"/>
                <a:cs typeface="Arial" panose="020B0604020202020204" pitchFamily="34" charset="0"/>
              </a:rPr>
              <a:t>Bilgisayarlar da problemleri tıpkı bizler gibi çözmeye çalışır. Kullanıcı tarafından </a:t>
            </a:r>
            <a:br>
              <a:rPr lang="tr-TR" sz="2400" dirty="0">
                <a:solidFill>
                  <a:schemeClr val="tx1"/>
                </a:solidFill>
                <a:latin typeface="Trebuchet MS" panose="020B0603020202020204" pitchFamily="34" charset="0"/>
                <a:cs typeface="Arial" panose="020B0604020202020204" pitchFamily="34" charset="0"/>
              </a:rPr>
            </a:br>
            <a:r>
              <a:rPr lang="tr-TR" sz="2400" dirty="0">
                <a:solidFill>
                  <a:schemeClr val="tx1"/>
                </a:solidFill>
                <a:latin typeface="Trebuchet MS" panose="020B0603020202020204" pitchFamily="34" charset="0"/>
                <a:cs typeface="Arial" panose="020B0604020202020204" pitchFamily="34" charset="0"/>
              </a:rPr>
              <a:t>kendisine verilen komutları </a:t>
            </a:r>
            <a:r>
              <a:rPr lang="tr-TR" sz="2400" b="1" dirty="0">
                <a:solidFill>
                  <a:schemeClr val="tx1"/>
                </a:solidFill>
                <a:latin typeface="Trebuchet MS" panose="020B0603020202020204" pitchFamily="34" charset="0"/>
                <a:cs typeface="Arial" panose="020B0604020202020204" pitchFamily="34" charset="0"/>
              </a:rPr>
              <a:t>adım adım </a:t>
            </a:r>
            <a:r>
              <a:rPr lang="tr-TR" sz="2400" dirty="0">
                <a:solidFill>
                  <a:schemeClr val="tx1"/>
                </a:solidFill>
                <a:latin typeface="Trebuchet MS" panose="020B0603020202020204" pitchFamily="34" charset="0"/>
                <a:cs typeface="Arial" panose="020B0604020202020204" pitchFamily="34" charset="0"/>
              </a:rPr>
              <a:t/>
            </a:r>
            <a:br>
              <a:rPr lang="tr-TR" sz="2400" dirty="0">
                <a:solidFill>
                  <a:schemeClr val="tx1"/>
                </a:solidFill>
                <a:latin typeface="Trebuchet MS" panose="020B0603020202020204" pitchFamily="34" charset="0"/>
                <a:cs typeface="Arial" panose="020B0604020202020204" pitchFamily="34" charset="0"/>
              </a:rPr>
            </a:br>
            <a:r>
              <a:rPr lang="tr-TR" sz="2400" dirty="0">
                <a:solidFill>
                  <a:schemeClr val="tx1"/>
                </a:solidFill>
                <a:latin typeface="Trebuchet MS" panose="020B0603020202020204" pitchFamily="34" charset="0"/>
                <a:cs typeface="Arial" panose="020B0604020202020204" pitchFamily="34" charset="0"/>
              </a:rPr>
              <a:t>uygulayarak problemin çözümüne ulaşır.</a:t>
            </a:r>
          </a:p>
          <a:p>
            <a:pPr algn="l"/>
            <a:endParaRPr lang="tr-TR" sz="2400" dirty="0">
              <a:solidFill>
                <a:schemeClr val="tx1"/>
              </a:solidFill>
              <a:latin typeface="Trebuchet MS" panose="020B0603020202020204" pitchFamily="34" charset="0"/>
              <a:cs typeface="Arial" panose="020B0604020202020204" pitchFamily="34" charset="0"/>
            </a:endParaRPr>
          </a:p>
          <a:p>
            <a:pPr algn="l"/>
            <a:r>
              <a:rPr lang="tr-TR" sz="2400" dirty="0">
                <a:solidFill>
                  <a:schemeClr val="tx1"/>
                </a:solidFill>
                <a:latin typeface="Trebuchet MS" panose="020B0603020202020204" pitchFamily="34" charset="0"/>
                <a:cs typeface="Arial" panose="020B0604020202020204" pitchFamily="34" charset="0"/>
              </a:rPr>
              <a:t>Kullandığımız yazılımların tamamı </a:t>
            </a:r>
            <a:r>
              <a:rPr lang="tr-TR" sz="2400" b="1" dirty="0">
                <a:solidFill>
                  <a:schemeClr val="tx1"/>
                </a:solidFill>
                <a:latin typeface="Trebuchet MS" panose="020B0603020202020204" pitchFamily="34" charset="0"/>
                <a:cs typeface="Arial" panose="020B0604020202020204" pitchFamily="34" charset="0"/>
              </a:rPr>
              <a:t>«kod» </a:t>
            </a:r>
            <a:br>
              <a:rPr lang="tr-TR" sz="2400" b="1" dirty="0">
                <a:solidFill>
                  <a:schemeClr val="tx1"/>
                </a:solidFill>
                <a:latin typeface="Trebuchet MS" panose="020B0603020202020204" pitchFamily="34" charset="0"/>
                <a:cs typeface="Arial" panose="020B0604020202020204" pitchFamily="34" charset="0"/>
              </a:rPr>
            </a:br>
            <a:r>
              <a:rPr lang="tr-TR" sz="2400" dirty="0">
                <a:solidFill>
                  <a:schemeClr val="tx1"/>
                </a:solidFill>
                <a:latin typeface="Trebuchet MS" panose="020B0603020202020204" pitchFamily="34" charset="0"/>
                <a:cs typeface="Arial" panose="020B0604020202020204" pitchFamily="34" charset="0"/>
              </a:rPr>
              <a:t>adı verilen bilgisayarın anlayacağı dilde </a:t>
            </a:r>
            <a:br>
              <a:rPr lang="tr-TR" sz="2400" dirty="0">
                <a:solidFill>
                  <a:schemeClr val="tx1"/>
                </a:solidFill>
                <a:latin typeface="Trebuchet MS" panose="020B0603020202020204" pitchFamily="34" charset="0"/>
                <a:cs typeface="Arial" panose="020B0604020202020204" pitchFamily="34" charset="0"/>
              </a:rPr>
            </a:br>
            <a:r>
              <a:rPr lang="tr-TR" sz="2400" dirty="0">
                <a:solidFill>
                  <a:schemeClr val="tx1"/>
                </a:solidFill>
                <a:latin typeface="Trebuchet MS" panose="020B0603020202020204" pitchFamily="34" charset="0"/>
                <a:cs typeface="Arial" panose="020B0604020202020204" pitchFamily="34" charset="0"/>
              </a:rPr>
              <a:t>yazılmış özel komutlardan oluşur. Bu kodlar bilgisayar yazılımcıları tarafından yazılır.</a:t>
            </a:r>
          </a:p>
        </p:txBody>
      </p:sp>
      <p:pic>
        <p:nvPicPr>
          <p:cNvPr id="5" name="Picture 2" descr="http://masslawblog.com/wp-content/uploads/2012/11/code.png">
            <a:extLst>
              <a:ext uri="{FF2B5EF4-FFF2-40B4-BE49-F238E27FC236}">
                <a16:creationId xmlns:a16="http://schemas.microsoft.com/office/drawing/2014/main" xmlns="" id="{3A610257-4B5D-4603-A23B-EE3C8E773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464" y="2093976"/>
            <a:ext cx="3669092" cy="40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16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35230-1703-4CA8-A09E-40E56110EC6F}"/>
              </a:ext>
            </a:extLst>
          </p:cNvPr>
          <p:cNvSpPr>
            <a:spLocks noGrp="1"/>
          </p:cNvSpPr>
          <p:nvPr>
            <p:ph type="title"/>
          </p:nvPr>
        </p:nvSpPr>
        <p:spPr/>
        <p:txBody>
          <a:bodyPr/>
          <a:lstStyle/>
          <a:p>
            <a:r>
              <a:rPr lang="tr-TR" dirty="0"/>
              <a:t>SÖZDE KOD (pseudo-code) ALGORİTMA</a:t>
            </a:r>
          </a:p>
        </p:txBody>
      </p:sp>
      <p:sp>
        <p:nvSpPr>
          <p:cNvPr id="4" name="Metin kutusu 1">
            <a:extLst>
              <a:ext uri="{FF2B5EF4-FFF2-40B4-BE49-F238E27FC236}">
                <a16:creationId xmlns:a16="http://schemas.microsoft.com/office/drawing/2014/main" xmlns="" id="{B66BEFD2-0A43-491E-B400-DD674F06936B}"/>
              </a:ext>
            </a:extLst>
          </p:cNvPr>
          <p:cNvSpPr txBox="1">
            <a:spLocks noChangeArrowheads="1"/>
          </p:cNvSpPr>
          <p:nvPr/>
        </p:nvSpPr>
        <p:spPr bwMode="auto">
          <a:xfrm>
            <a:off x="620576" y="1849053"/>
            <a:ext cx="493208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lvl="1" algn="just"/>
            <a:r>
              <a:rPr lang="tr-TR" altLang="tr-TR" sz="2400" b="1" dirty="0">
                <a:latin typeface="Trebuchet MS" panose="020B0603020202020204" pitchFamily="34" charset="0"/>
              </a:rPr>
              <a:t>Örnek: </a:t>
            </a:r>
            <a:r>
              <a:rPr lang="tr-TR" altLang="tr-TR" sz="2400" dirty="0">
                <a:latin typeface="Trebuchet MS" panose="020B0603020202020204" pitchFamily="34" charset="0"/>
              </a:rPr>
              <a:t>Klavyeden girilen iki adet sayıdan büyük olanını ekrana yazan algoritmayı oluşturunuz.</a:t>
            </a:r>
          </a:p>
          <a:p>
            <a:pPr lvl="1" algn="just"/>
            <a:endParaRPr lang="tr-TR" altLang="tr-TR" sz="2400" dirty="0">
              <a:latin typeface="Trebuchet MS" panose="020B0603020202020204" pitchFamily="34" charset="0"/>
            </a:endParaRPr>
          </a:p>
          <a:p>
            <a:pPr lvl="1" algn="just"/>
            <a:endParaRPr lang="tr-TR" altLang="tr-TR" dirty="0">
              <a:latin typeface="Trebuchet MS" panose="020B0603020202020204" pitchFamily="34" charset="0"/>
            </a:endParaRPr>
          </a:p>
        </p:txBody>
      </p:sp>
      <p:sp>
        <p:nvSpPr>
          <p:cNvPr id="5" name="Rectangle 4">
            <a:extLst>
              <a:ext uri="{FF2B5EF4-FFF2-40B4-BE49-F238E27FC236}">
                <a16:creationId xmlns:a16="http://schemas.microsoft.com/office/drawing/2014/main" xmlns="" id="{0286901A-7ECA-4BAE-90E9-EF5A1591C326}"/>
              </a:ext>
            </a:extLst>
          </p:cNvPr>
          <p:cNvSpPr/>
          <p:nvPr/>
        </p:nvSpPr>
        <p:spPr>
          <a:xfrm>
            <a:off x="6096000" y="1802886"/>
            <a:ext cx="4784035" cy="4524315"/>
          </a:xfrm>
          <a:prstGeom prst="rect">
            <a:avLst/>
          </a:prstGeom>
        </p:spPr>
        <p:txBody>
          <a:bodyPr wrap="square">
            <a:spAutoFit/>
          </a:bodyPr>
          <a:lstStyle/>
          <a:p>
            <a:pPr lvl="1" algn="just"/>
            <a:r>
              <a:rPr lang="tr-TR" altLang="tr-TR" sz="2400" b="1" dirty="0">
                <a:latin typeface="Trebuchet MS" panose="020B0603020202020204" pitchFamily="34" charset="0"/>
              </a:rPr>
              <a:t>Örnek: </a:t>
            </a:r>
            <a:r>
              <a:rPr lang="tr-TR" altLang="tr-TR" sz="2400" dirty="0">
                <a:latin typeface="Trebuchet MS" panose="020B0603020202020204" pitchFamily="34" charset="0"/>
              </a:rPr>
              <a:t>Klavyeden girilen sayının tek yada çift olup olmadığını ekrana yazdıran algoritmayı oluşturunuz.</a:t>
            </a:r>
          </a:p>
          <a:p>
            <a:pPr lvl="1" algn="just"/>
            <a:endParaRPr lang="tr-TR" altLang="tr-TR" sz="2400" dirty="0">
              <a:latin typeface="Trebuchet MS" panose="020B0603020202020204" pitchFamily="34" charset="0"/>
            </a:endParaRPr>
          </a:p>
          <a:p>
            <a:pPr lvl="1" algn="just"/>
            <a:r>
              <a:rPr lang="tr-TR" altLang="tr-TR" sz="2400" b="1" dirty="0">
                <a:latin typeface="Trebuchet MS" panose="020B0603020202020204" pitchFamily="34" charset="0"/>
              </a:rPr>
              <a:t>Çözüm;</a:t>
            </a:r>
          </a:p>
          <a:p>
            <a:pPr lvl="1" algn="just"/>
            <a:r>
              <a:rPr lang="tr-TR" altLang="tr-TR" sz="2400" dirty="0">
                <a:latin typeface="Trebuchet MS" panose="020B0603020202020204" pitchFamily="34" charset="0"/>
              </a:rPr>
              <a:t>GET Sayı</a:t>
            </a:r>
          </a:p>
          <a:p>
            <a:pPr lvl="1" algn="just"/>
            <a:r>
              <a:rPr lang="tr-TR" altLang="tr-TR" sz="2400" dirty="0">
                <a:latin typeface="Trebuchet MS" panose="020B0603020202020204" pitchFamily="34" charset="0"/>
              </a:rPr>
              <a:t>IF ((Sayı % 2)==0) THEN</a:t>
            </a:r>
          </a:p>
          <a:p>
            <a:pPr lvl="1" algn="just"/>
            <a:r>
              <a:rPr lang="tr-TR" altLang="tr-TR" sz="2400" dirty="0">
                <a:latin typeface="Trebuchet MS" panose="020B0603020202020204" pitchFamily="34" charset="0"/>
              </a:rPr>
              <a:t>DISPLAY ‘Girilen Sayı Çifttir.’</a:t>
            </a:r>
          </a:p>
          <a:p>
            <a:pPr lvl="1" algn="just"/>
            <a:r>
              <a:rPr lang="tr-TR" altLang="tr-TR" sz="2400" dirty="0">
                <a:latin typeface="Trebuchet MS" panose="020B0603020202020204" pitchFamily="34" charset="0"/>
              </a:rPr>
              <a:t>ELSE</a:t>
            </a:r>
          </a:p>
          <a:p>
            <a:pPr lvl="1" algn="just"/>
            <a:r>
              <a:rPr lang="tr-TR" altLang="tr-TR" sz="2400" dirty="0">
                <a:latin typeface="Trebuchet MS" panose="020B0603020202020204" pitchFamily="34" charset="0"/>
              </a:rPr>
              <a:t>DISPLAY ‘Girilen Sayı Tektir.’</a:t>
            </a:r>
          </a:p>
          <a:p>
            <a:pPr lvl="1" algn="just"/>
            <a:r>
              <a:rPr lang="tr-TR" altLang="tr-TR" sz="2400" dirty="0">
                <a:latin typeface="Trebuchet MS" panose="020B0603020202020204" pitchFamily="34" charset="0"/>
              </a:rPr>
              <a:t>END IF</a:t>
            </a:r>
          </a:p>
        </p:txBody>
      </p:sp>
      <p:sp>
        <p:nvSpPr>
          <p:cNvPr id="3" name="Rectangle 2">
            <a:extLst>
              <a:ext uri="{FF2B5EF4-FFF2-40B4-BE49-F238E27FC236}">
                <a16:creationId xmlns:a16="http://schemas.microsoft.com/office/drawing/2014/main" xmlns="" id="{F81B8A69-59DA-482A-963B-FF75F3231D8D}"/>
              </a:ext>
            </a:extLst>
          </p:cNvPr>
          <p:cNvSpPr/>
          <p:nvPr/>
        </p:nvSpPr>
        <p:spPr>
          <a:xfrm>
            <a:off x="901147" y="3527572"/>
            <a:ext cx="6096000" cy="3046988"/>
          </a:xfrm>
          <a:prstGeom prst="rect">
            <a:avLst/>
          </a:prstGeom>
        </p:spPr>
        <p:txBody>
          <a:bodyPr>
            <a:spAutoFit/>
          </a:bodyPr>
          <a:lstStyle/>
          <a:p>
            <a:pPr lvl="1" algn="just"/>
            <a:r>
              <a:rPr lang="tr-TR" altLang="tr-TR" sz="2400" b="1" dirty="0">
                <a:latin typeface="Trebuchet MS" panose="020B0603020202020204" pitchFamily="34" charset="0"/>
              </a:rPr>
              <a:t>Çözüm;</a:t>
            </a:r>
          </a:p>
          <a:p>
            <a:pPr lvl="1" algn="just"/>
            <a:r>
              <a:rPr lang="tr-TR" altLang="tr-TR" sz="2400" dirty="0">
                <a:latin typeface="Trebuchet MS" panose="020B0603020202020204" pitchFamily="34" charset="0"/>
              </a:rPr>
              <a:t>GET Sayı1</a:t>
            </a:r>
          </a:p>
          <a:p>
            <a:pPr lvl="1" algn="just"/>
            <a:r>
              <a:rPr lang="tr-TR" altLang="tr-TR" sz="2400" dirty="0">
                <a:latin typeface="Trebuchet MS" panose="020B0603020202020204" pitchFamily="34" charset="0"/>
              </a:rPr>
              <a:t>GET Sayı2</a:t>
            </a:r>
          </a:p>
          <a:p>
            <a:pPr lvl="1" algn="just"/>
            <a:r>
              <a:rPr lang="tr-TR" altLang="tr-TR" sz="2400" dirty="0">
                <a:latin typeface="Trebuchet MS" panose="020B0603020202020204" pitchFamily="34" charset="0"/>
              </a:rPr>
              <a:t>IF (Sayı1&gt;Sayı2) THEN</a:t>
            </a:r>
          </a:p>
          <a:p>
            <a:pPr lvl="1" algn="just"/>
            <a:r>
              <a:rPr lang="tr-TR" altLang="tr-TR" sz="2400" dirty="0">
                <a:latin typeface="Trebuchet MS" panose="020B0603020202020204" pitchFamily="34" charset="0"/>
              </a:rPr>
              <a:t>DISPLAY Sayı1</a:t>
            </a:r>
          </a:p>
          <a:p>
            <a:pPr lvl="1" algn="just"/>
            <a:r>
              <a:rPr lang="tr-TR" altLang="tr-TR" sz="2400" dirty="0">
                <a:latin typeface="Trebuchet MS" panose="020B0603020202020204" pitchFamily="34" charset="0"/>
              </a:rPr>
              <a:t>ELSE</a:t>
            </a:r>
          </a:p>
          <a:p>
            <a:pPr lvl="1" algn="just"/>
            <a:r>
              <a:rPr lang="tr-TR" altLang="tr-TR" sz="2400" dirty="0">
                <a:latin typeface="Trebuchet MS" panose="020B0603020202020204" pitchFamily="34" charset="0"/>
              </a:rPr>
              <a:t>DISPLAY Sayı2</a:t>
            </a:r>
          </a:p>
          <a:p>
            <a:pPr lvl="1" algn="just"/>
            <a:r>
              <a:rPr lang="tr-TR" altLang="tr-TR" sz="2400" dirty="0">
                <a:latin typeface="Trebuchet MS" panose="020B0603020202020204" pitchFamily="34" charset="0"/>
              </a:rPr>
              <a:t>ENDIF</a:t>
            </a:r>
          </a:p>
        </p:txBody>
      </p:sp>
    </p:spTree>
    <p:extLst>
      <p:ext uri="{BB962C8B-B14F-4D97-AF65-F5344CB8AC3E}">
        <p14:creationId xmlns:p14="http://schemas.microsoft.com/office/powerpoint/2010/main" val="1947445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1000"/>
                                        <p:tgtEl>
                                          <p:spTgt spid="5">
                                            <p:txEl>
                                              <p:pRg st="4" end="4"/>
                                            </p:txEl>
                                          </p:spTgt>
                                        </p:tgtEl>
                                      </p:cBhvr>
                                    </p:animEffect>
                                    <p:anim calcmode="lin" valueType="num">
                                      <p:cBhvr>
                                        <p:cTn id="3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1000"/>
                                        <p:tgtEl>
                                          <p:spTgt spid="5">
                                            <p:txEl>
                                              <p:pRg st="5" end="5"/>
                                            </p:txEl>
                                          </p:spTgt>
                                        </p:tgtEl>
                                      </p:cBhvr>
                                    </p:animEffect>
                                    <p:anim calcmode="lin" valueType="num">
                                      <p:cBhvr>
                                        <p:cTn id="4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fade">
                                      <p:cBhvr>
                                        <p:cTn id="48" dur="1000"/>
                                        <p:tgtEl>
                                          <p:spTgt spid="5">
                                            <p:txEl>
                                              <p:pRg st="6" end="6"/>
                                            </p:txEl>
                                          </p:spTgt>
                                        </p:tgtEl>
                                      </p:cBhvr>
                                    </p:animEffect>
                                    <p:anim calcmode="lin" valueType="num">
                                      <p:cBhvr>
                                        <p:cTn id="4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1000"/>
                                        <p:tgtEl>
                                          <p:spTgt spid="5">
                                            <p:txEl>
                                              <p:pRg st="7" end="7"/>
                                            </p:txEl>
                                          </p:spTgt>
                                        </p:tgtEl>
                                      </p:cBhvr>
                                    </p:animEffect>
                                    <p:anim calcmode="lin" valueType="num">
                                      <p:cBhvr>
                                        <p:cTn id="5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Effect transition="in" filter="fade">
                                      <p:cBhvr>
                                        <p:cTn id="58" dur="1000"/>
                                        <p:tgtEl>
                                          <p:spTgt spid="5">
                                            <p:txEl>
                                              <p:pRg st="8" end="8"/>
                                            </p:txEl>
                                          </p:spTgt>
                                        </p:tgtEl>
                                      </p:cBhvr>
                                    </p:animEffect>
                                    <p:anim calcmode="lin" valueType="num">
                                      <p:cBhvr>
                                        <p:cTn id="5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35230-1703-4CA8-A09E-40E56110EC6F}"/>
              </a:ext>
            </a:extLst>
          </p:cNvPr>
          <p:cNvSpPr>
            <a:spLocks noGrp="1"/>
          </p:cNvSpPr>
          <p:nvPr>
            <p:ph type="title"/>
          </p:nvPr>
        </p:nvSpPr>
        <p:spPr/>
        <p:txBody>
          <a:bodyPr/>
          <a:lstStyle/>
          <a:p>
            <a:r>
              <a:rPr lang="tr-TR" dirty="0"/>
              <a:t>SÖZDE KOD (pseudo-code) ALGORİTMA</a:t>
            </a:r>
          </a:p>
        </p:txBody>
      </p:sp>
      <p:sp>
        <p:nvSpPr>
          <p:cNvPr id="4" name="Rectangle 3">
            <a:extLst>
              <a:ext uri="{FF2B5EF4-FFF2-40B4-BE49-F238E27FC236}">
                <a16:creationId xmlns:a16="http://schemas.microsoft.com/office/drawing/2014/main" xmlns="" id="{BB2B0F0B-C217-4896-845D-626643391051}"/>
              </a:ext>
            </a:extLst>
          </p:cNvPr>
          <p:cNvSpPr/>
          <p:nvPr/>
        </p:nvSpPr>
        <p:spPr>
          <a:xfrm>
            <a:off x="485493" y="2094109"/>
            <a:ext cx="5610507" cy="2308324"/>
          </a:xfrm>
          <a:prstGeom prst="rect">
            <a:avLst/>
          </a:prstGeom>
        </p:spPr>
        <p:txBody>
          <a:bodyPr wrap="square">
            <a:spAutoFit/>
          </a:bodyPr>
          <a:lstStyle/>
          <a:p>
            <a:pPr lvl="1" algn="just"/>
            <a:endParaRPr lang="tr-TR" altLang="tr-TR" sz="2400" dirty="0">
              <a:latin typeface="Trebuchet MS" panose="020B0603020202020204" pitchFamily="34" charset="0"/>
            </a:endParaRPr>
          </a:p>
          <a:p>
            <a:pPr lvl="1" algn="just"/>
            <a:r>
              <a:rPr lang="tr-TR" altLang="tr-TR" sz="2400" b="1" dirty="0">
                <a:latin typeface="Trebuchet MS" panose="020B0603020202020204" pitchFamily="34" charset="0"/>
              </a:rPr>
              <a:t>Örnek: </a:t>
            </a:r>
            <a:r>
              <a:rPr lang="tr-TR" altLang="tr-TR" sz="2400" dirty="0">
                <a:latin typeface="Trebuchet MS" panose="020B0603020202020204" pitchFamily="34" charset="0"/>
              </a:rPr>
              <a:t>Kullanıcıdan bir sayı alıp 1 den başlayarak kullanıcıdan aldığı sayıya kadar bir artırarak ekrana yazdıran algoritmayı oluşturunuz.</a:t>
            </a:r>
          </a:p>
          <a:p>
            <a:pPr lvl="1" algn="just"/>
            <a:endParaRPr lang="tr-TR" altLang="tr-TR" sz="2400" dirty="0">
              <a:latin typeface="Trebuchet MS" panose="020B0603020202020204" pitchFamily="34" charset="0"/>
            </a:endParaRPr>
          </a:p>
        </p:txBody>
      </p:sp>
      <p:sp>
        <p:nvSpPr>
          <p:cNvPr id="5" name="Rectangle 4">
            <a:extLst>
              <a:ext uri="{FF2B5EF4-FFF2-40B4-BE49-F238E27FC236}">
                <a16:creationId xmlns:a16="http://schemas.microsoft.com/office/drawing/2014/main" xmlns="" id="{44CFDD48-0111-4524-87A7-64AC3FC7DA3E}"/>
              </a:ext>
            </a:extLst>
          </p:cNvPr>
          <p:cNvSpPr/>
          <p:nvPr/>
        </p:nvSpPr>
        <p:spPr>
          <a:xfrm>
            <a:off x="6365880" y="2482192"/>
            <a:ext cx="5247861" cy="1938992"/>
          </a:xfrm>
          <a:prstGeom prst="rect">
            <a:avLst/>
          </a:prstGeom>
        </p:spPr>
        <p:txBody>
          <a:bodyPr wrap="square">
            <a:spAutoFit/>
          </a:bodyPr>
          <a:lstStyle/>
          <a:p>
            <a:pPr lvl="1" algn="just"/>
            <a:r>
              <a:rPr lang="tr-TR" altLang="tr-TR" sz="2400" b="1" dirty="0">
                <a:latin typeface="Trebuchet MS" panose="020B0603020202020204" pitchFamily="34" charset="0"/>
              </a:rPr>
              <a:t>Örnek: </a:t>
            </a:r>
            <a:r>
              <a:rPr lang="tr-TR" altLang="tr-TR" sz="2400" dirty="0">
                <a:latin typeface="Trebuchet MS" panose="020B0603020202020204" pitchFamily="34" charset="0"/>
              </a:rPr>
              <a:t>1 den 100 e kadar olan sayılardan 8 e tam bölünebilen sayıları ekrana yazdıran algoritmayı oluşturunuz.</a:t>
            </a:r>
          </a:p>
          <a:p>
            <a:pPr lvl="1" algn="just"/>
            <a:endParaRPr lang="tr-TR" altLang="tr-TR" sz="2400" dirty="0">
              <a:latin typeface="Trebuchet MS" panose="020B0603020202020204" pitchFamily="34" charset="0"/>
            </a:endParaRPr>
          </a:p>
        </p:txBody>
      </p:sp>
      <p:sp>
        <p:nvSpPr>
          <p:cNvPr id="3" name="Rectangle 2">
            <a:extLst>
              <a:ext uri="{FF2B5EF4-FFF2-40B4-BE49-F238E27FC236}">
                <a16:creationId xmlns:a16="http://schemas.microsoft.com/office/drawing/2014/main" xmlns="" id="{DED771DD-B9D4-405F-83C1-1996435E52BC}"/>
              </a:ext>
            </a:extLst>
          </p:cNvPr>
          <p:cNvSpPr/>
          <p:nvPr/>
        </p:nvSpPr>
        <p:spPr>
          <a:xfrm>
            <a:off x="654657" y="4333792"/>
            <a:ext cx="6096000" cy="1938992"/>
          </a:xfrm>
          <a:prstGeom prst="rect">
            <a:avLst/>
          </a:prstGeom>
        </p:spPr>
        <p:txBody>
          <a:bodyPr>
            <a:spAutoFit/>
          </a:bodyPr>
          <a:lstStyle/>
          <a:p>
            <a:pPr lvl="1" algn="just"/>
            <a:r>
              <a:rPr lang="tr-TR" altLang="tr-TR" sz="2400" b="1" dirty="0">
                <a:latin typeface="Trebuchet MS" panose="020B0603020202020204" pitchFamily="34" charset="0"/>
              </a:rPr>
              <a:t>Çözüm;</a:t>
            </a:r>
          </a:p>
          <a:p>
            <a:pPr lvl="1" algn="just"/>
            <a:r>
              <a:rPr lang="tr-TR" altLang="tr-TR" sz="2400" dirty="0">
                <a:latin typeface="Trebuchet MS" panose="020B0603020202020204" pitchFamily="34" charset="0"/>
              </a:rPr>
              <a:t>GET Sayı</a:t>
            </a:r>
          </a:p>
          <a:p>
            <a:pPr lvl="1" algn="just"/>
            <a:r>
              <a:rPr lang="tr-TR" altLang="tr-TR" sz="2400" dirty="0">
                <a:latin typeface="Trebuchet MS" panose="020B0603020202020204" pitchFamily="34" charset="0"/>
              </a:rPr>
              <a:t>FOR X=1 to Sayı STEP 1</a:t>
            </a:r>
          </a:p>
          <a:p>
            <a:pPr lvl="1" algn="just"/>
            <a:r>
              <a:rPr lang="tr-TR" altLang="tr-TR" sz="2400" dirty="0">
                <a:latin typeface="Trebuchet MS" panose="020B0603020202020204" pitchFamily="34" charset="0"/>
              </a:rPr>
              <a:t>DISPLAY X</a:t>
            </a:r>
          </a:p>
          <a:p>
            <a:pPr lvl="1" algn="just"/>
            <a:r>
              <a:rPr lang="tr-TR" altLang="tr-TR" sz="2400" dirty="0">
                <a:latin typeface="Trebuchet MS" panose="020B0603020202020204" pitchFamily="34" charset="0"/>
              </a:rPr>
              <a:t>END FOR</a:t>
            </a:r>
          </a:p>
        </p:txBody>
      </p:sp>
      <p:sp>
        <p:nvSpPr>
          <p:cNvPr id="6" name="Rectangle 5">
            <a:extLst>
              <a:ext uri="{FF2B5EF4-FFF2-40B4-BE49-F238E27FC236}">
                <a16:creationId xmlns:a16="http://schemas.microsoft.com/office/drawing/2014/main" xmlns="" id="{605EF871-D8F7-4AA9-8F02-8CAC4317F728}"/>
              </a:ext>
            </a:extLst>
          </p:cNvPr>
          <p:cNvSpPr/>
          <p:nvPr/>
        </p:nvSpPr>
        <p:spPr>
          <a:xfrm>
            <a:off x="6538623" y="4333792"/>
            <a:ext cx="6096000" cy="2308324"/>
          </a:xfrm>
          <a:prstGeom prst="rect">
            <a:avLst/>
          </a:prstGeom>
        </p:spPr>
        <p:txBody>
          <a:bodyPr>
            <a:spAutoFit/>
          </a:bodyPr>
          <a:lstStyle/>
          <a:p>
            <a:pPr lvl="1" algn="just"/>
            <a:r>
              <a:rPr lang="tr-TR" altLang="tr-TR" sz="2400" b="1" dirty="0">
                <a:latin typeface="Trebuchet MS" panose="020B0603020202020204" pitchFamily="34" charset="0"/>
              </a:rPr>
              <a:t>Çözüm;</a:t>
            </a:r>
          </a:p>
          <a:p>
            <a:pPr lvl="1" algn="just"/>
            <a:r>
              <a:rPr lang="tr-TR" altLang="tr-TR" sz="2400" dirty="0">
                <a:latin typeface="Trebuchet MS" panose="020B0603020202020204" pitchFamily="34" charset="0"/>
              </a:rPr>
              <a:t>FOR Sayı=1 to 100 STEP 1</a:t>
            </a:r>
          </a:p>
          <a:p>
            <a:pPr lvl="1" algn="just"/>
            <a:r>
              <a:rPr lang="tr-TR" altLang="tr-TR" sz="2400" dirty="0">
                <a:latin typeface="Trebuchet MS" panose="020B0603020202020204" pitchFamily="34" charset="0"/>
              </a:rPr>
              <a:t>IF ((Sayı % 8) ==0) THEN</a:t>
            </a:r>
          </a:p>
          <a:p>
            <a:pPr lvl="1" algn="just"/>
            <a:r>
              <a:rPr lang="tr-TR" altLang="tr-TR" sz="2400" dirty="0">
                <a:latin typeface="Trebuchet MS" panose="020B0603020202020204" pitchFamily="34" charset="0"/>
              </a:rPr>
              <a:t>DISPLAY Sayı</a:t>
            </a:r>
          </a:p>
          <a:p>
            <a:pPr lvl="1" algn="just"/>
            <a:r>
              <a:rPr lang="tr-TR" altLang="tr-TR" sz="2400" dirty="0">
                <a:latin typeface="Trebuchet MS" panose="020B0603020202020204" pitchFamily="34" charset="0"/>
              </a:rPr>
              <a:t>END IF</a:t>
            </a:r>
          </a:p>
          <a:p>
            <a:pPr lvl="1" algn="just"/>
            <a:r>
              <a:rPr lang="tr-TR" altLang="tr-TR" sz="2400" dirty="0">
                <a:latin typeface="Trebuchet MS" panose="020B0603020202020204" pitchFamily="34" charset="0"/>
              </a:rPr>
              <a:t>END FOR</a:t>
            </a:r>
          </a:p>
        </p:txBody>
      </p:sp>
    </p:spTree>
    <p:extLst>
      <p:ext uri="{BB962C8B-B14F-4D97-AF65-F5344CB8AC3E}">
        <p14:creationId xmlns:p14="http://schemas.microsoft.com/office/powerpoint/2010/main" val="785477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1000"/>
                                        <p:tgtEl>
                                          <p:spTgt spid="6">
                                            <p:txEl>
                                              <p:pRg st="1" end="1"/>
                                            </p:txEl>
                                          </p:spTgt>
                                        </p:tgtEl>
                                      </p:cBhvr>
                                    </p:animEffect>
                                    <p:anim calcmode="lin" valueType="num">
                                      <p:cBhvr>
                                        <p:cTn id="3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1000"/>
                                        <p:tgtEl>
                                          <p:spTgt spid="6">
                                            <p:txEl>
                                              <p:pRg st="2" end="2"/>
                                            </p:txEl>
                                          </p:spTgt>
                                        </p:tgtEl>
                                      </p:cBhvr>
                                    </p:animEffect>
                                    <p:anim calcmode="lin" valueType="num">
                                      <p:cBhvr>
                                        <p:cTn id="4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1000"/>
                                        <p:tgtEl>
                                          <p:spTgt spid="6">
                                            <p:txEl>
                                              <p:pRg st="4" end="4"/>
                                            </p:txEl>
                                          </p:spTgt>
                                        </p:tgtEl>
                                      </p:cBhvr>
                                    </p:animEffect>
                                    <p:anim calcmode="lin" valueType="num">
                                      <p:cBhvr>
                                        <p:cTn id="4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4" end="4"/>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1000"/>
                                        <p:tgtEl>
                                          <p:spTgt spid="6">
                                            <p:txEl>
                                              <p:pRg st="5" end="5"/>
                                            </p:txEl>
                                          </p:spTgt>
                                        </p:tgtEl>
                                      </p:cBhvr>
                                    </p:animEffect>
                                    <p:anim calcmode="lin" valueType="num">
                                      <p:cBhvr>
                                        <p:cTn id="5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Karışık algoritma soruları</a:t>
            </a:r>
          </a:p>
        </p:txBody>
      </p:sp>
      <p:sp>
        <p:nvSpPr>
          <p:cNvPr id="4" name="İçerik Yer Tutucusu 2"/>
          <p:cNvSpPr>
            <a:spLocks noGrp="1"/>
          </p:cNvSpPr>
          <p:nvPr>
            <p:ph idx="1"/>
          </p:nvPr>
        </p:nvSpPr>
        <p:spPr>
          <a:xfrm>
            <a:off x="838200" y="1825625"/>
            <a:ext cx="10882744" cy="4351338"/>
          </a:xfrm>
        </p:spPr>
        <p:txBody>
          <a:bodyPr>
            <a:normAutofit/>
          </a:bodyPr>
          <a:lstStyle/>
          <a:p>
            <a:pPr marL="514350" indent="-514350">
              <a:buFont typeface="+mj-lt"/>
              <a:buAutoNum type="arabicPeriod"/>
            </a:pPr>
            <a:r>
              <a:rPr lang="tr-TR" dirty="0"/>
              <a:t>Klavyeden alınan bir sayıya kadar ki 2 veya 3 e bölünemeyen sayıların toplamını bulan algoritmayı çizin?</a:t>
            </a:r>
          </a:p>
          <a:p>
            <a:pPr marL="514350" indent="-514350">
              <a:buFont typeface="+mj-lt"/>
              <a:buAutoNum type="arabicPeriod"/>
            </a:pPr>
            <a:r>
              <a:rPr lang="tr-TR" dirty="0"/>
              <a:t>5 öğrencinin 0-100 arasında girilen notlarının ortalamasını bulan algoritmayı yazın?</a:t>
            </a:r>
          </a:p>
          <a:p>
            <a:pPr marL="514350" indent="-514350">
              <a:buFont typeface="+mj-lt"/>
              <a:buAutoNum type="arabicPeriod"/>
            </a:pPr>
            <a:r>
              <a:rPr lang="tr-TR" dirty="0"/>
              <a:t>Bir mağazadan alınan ürün fiyatı 20 liradır. Bu ürünün faturası üzerinden 5 den fazla alım yapıldığında %10, 10 dan fazla alım yapıldığında %15 indirim uygulayarak %18 KDV eklenmiş fatura bedelini ekrana yazan program?</a:t>
            </a:r>
          </a:p>
          <a:p>
            <a:pPr marL="514350" indent="-514350">
              <a:buFont typeface="+mj-lt"/>
              <a:buAutoNum type="arabicPeriod"/>
            </a:pPr>
            <a:r>
              <a:rPr lang="tr-TR" dirty="0"/>
              <a:t>Bir dersten başarılı olunabilmesi için;</a:t>
            </a:r>
          </a:p>
          <a:p>
            <a:pPr marL="173736" lvl="1" indent="0">
              <a:buNone/>
            </a:pPr>
            <a:r>
              <a:rPr lang="tr-TR" dirty="0"/>
              <a:t>	Ders ortalaması 50 den büyük,</a:t>
            </a:r>
          </a:p>
          <a:p>
            <a:pPr marL="173736" lvl="1" indent="0">
              <a:buNone/>
            </a:pPr>
            <a:r>
              <a:rPr lang="tr-TR" dirty="0"/>
              <a:t>	Final notunun en az 50 olması,</a:t>
            </a:r>
          </a:p>
          <a:p>
            <a:pPr marL="173736" lvl="1" indent="0">
              <a:buNone/>
            </a:pPr>
            <a:r>
              <a:rPr lang="tr-TR" dirty="0"/>
              <a:t>	Devamsızlık 4’ten küçük olması,</a:t>
            </a:r>
          </a:p>
          <a:p>
            <a:pPr marL="173736" lvl="1" indent="0">
              <a:buNone/>
            </a:pPr>
            <a:r>
              <a:rPr lang="tr-TR" dirty="0"/>
              <a:t>	Yıl içi ortalama=vize*0,6+ödev*0,4</a:t>
            </a:r>
          </a:p>
          <a:p>
            <a:pPr marL="173736" lvl="1" indent="0">
              <a:buNone/>
            </a:pPr>
            <a:r>
              <a:rPr lang="tr-TR" dirty="0"/>
              <a:t>	Ortalama =yıliçi*0,5+final*0,5</a:t>
            </a:r>
          </a:p>
        </p:txBody>
      </p:sp>
    </p:spTree>
    <p:extLst>
      <p:ext uri="{BB962C8B-B14F-4D97-AF65-F5344CB8AC3E}">
        <p14:creationId xmlns:p14="http://schemas.microsoft.com/office/powerpoint/2010/main" val="1155355000"/>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Karışık algoritma soruları</a:t>
            </a:r>
          </a:p>
        </p:txBody>
      </p:sp>
      <p:sp>
        <p:nvSpPr>
          <p:cNvPr id="4" name="İçerik Yer Tutucusu 2"/>
          <p:cNvSpPr>
            <a:spLocks noGrp="1"/>
          </p:cNvSpPr>
          <p:nvPr>
            <p:ph idx="1"/>
          </p:nvPr>
        </p:nvSpPr>
        <p:spPr>
          <a:xfrm>
            <a:off x="838200" y="1825625"/>
            <a:ext cx="10882744" cy="4351338"/>
          </a:xfrm>
        </p:spPr>
        <p:txBody>
          <a:bodyPr>
            <a:normAutofit lnSpcReduction="10000"/>
          </a:bodyPr>
          <a:lstStyle/>
          <a:p>
            <a:pPr marL="514350" indent="-514350">
              <a:buFont typeface="+mj-lt"/>
              <a:buAutoNum type="arabicPeriod"/>
            </a:pPr>
            <a:r>
              <a:rPr lang="tr-TR" dirty="0"/>
              <a:t>Dört işlem gerçekleştiren hesap makinesi</a:t>
            </a:r>
          </a:p>
          <a:p>
            <a:pPr marL="514350" indent="-514350">
              <a:buFont typeface="+mj-lt"/>
              <a:buAutoNum type="arabicPeriod"/>
            </a:pPr>
            <a:r>
              <a:rPr lang="tr-TR" dirty="0"/>
              <a:t>Klavyeden rakamları farklı 3 basamaklı pozitif sayı girilip girilmediğini kontrolünün yapılması</a:t>
            </a:r>
          </a:p>
          <a:p>
            <a:pPr marL="514350" indent="-514350">
              <a:buFont typeface="+mj-lt"/>
              <a:buAutoNum type="arabicPeriod"/>
            </a:pPr>
            <a:r>
              <a:rPr lang="tr-TR" dirty="0"/>
              <a:t>Klavyeden girilen bir sayının asal sayı olup olmadığını bulun?</a:t>
            </a:r>
          </a:p>
          <a:p>
            <a:pPr marL="514350" indent="-514350">
              <a:buFont typeface="+mj-lt"/>
              <a:buAutoNum type="arabicPeriod"/>
            </a:pPr>
            <a:r>
              <a:rPr lang="tr-TR" dirty="0"/>
              <a:t>Klavyeden girilen uzunluğu belirsiz bir sayının rakamları toplamnı bulan programı yazın?</a:t>
            </a:r>
          </a:p>
          <a:p>
            <a:pPr marL="514350" indent="-514350">
              <a:buFont typeface="+mj-lt"/>
              <a:buAutoNum type="arabicPeriod"/>
            </a:pPr>
            <a:r>
              <a:rPr lang="tr-TR" dirty="0"/>
              <a:t>Klavyeden girilen bir sayıya kadar olan sayıların asal olup olmadıklarının belirlenmesi?</a:t>
            </a:r>
          </a:p>
          <a:p>
            <a:pPr marL="514350" indent="-514350">
              <a:buFont typeface="+mj-lt"/>
              <a:buAutoNum type="arabicPeriod"/>
            </a:pPr>
            <a:r>
              <a:rPr lang="tr-TR" dirty="0"/>
              <a:t>Asal sayı mı bulan programın devam etmek istiyormusunuz eklenmesi e / h</a:t>
            </a:r>
          </a:p>
          <a:p>
            <a:pPr marL="514350" indent="-514350">
              <a:buFont typeface="+mj-lt"/>
              <a:buAutoNum type="arabicPeriod"/>
            </a:pPr>
            <a:r>
              <a:rPr lang="tr-TR" smtClean="0"/>
              <a:t>Tam </a:t>
            </a:r>
            <a:r>
              <a:rPr lang="tr-TR" dirty="0"/>
              <a:t>sayısı bulan program (tam bölenlerinin sayısına bölünmesi)</a:t>
            </a:r>
          </a:p>
          <a:p>
            <a:pPr marL="514350" indent="-514350">
              <a:buFont typeface="+mj-lt"/>
              <a:buAutoNum type="arabicPeriod"/>
            </a:pPr>
            <a:r>
              <a:rPr lang="tr-TR" dirty="0"/>
              <a:t>Klavyeden girilen uzunluğu belirsiz bir sayının rakamlarının her birinin birbirinden farklı olup olmadığının belirlenmesi?</a:t>
            </a:r>
          </a:p>
          <a:p>
            <a:pPr marL="514350" indent="-514350">
              <a:buFont typeface="+mj-lt"/>
              <a:buAutoNum type="arabicPeriod"/>
            </a:pPr>
            <a:endParaRPr lang="tr-TR" dirty="0"/>
          </a:p>
        </p:txBody>
      </p:sp>
    </p:spTree>
    <p:extLst>
      <p:ext uri="{BB962C8B-B14F-4D97-AF65-F5344CB8AC3E}">
        <p14:creationId xmlns:p14="http://schemas.microsoft.com/office/powerpoint/2010/main" val="2466602717"/>
      </p:ext>
    </p:extLst>
  </p:cSld>
  <p:clrMapOvr>
    <a:masterClrMapping/>
  </p:clrMapOvr>
  <mc:AlternateContent xmlns:mc="http://schemas.openxmlformats.org/markup-compatibility/2006">
    <mc:Choice xmlns:p15="http://schemas.microsoft.com/office/powerpoint/2012/main" xmlns="" Requires="p15">
      <p:transition spd="slow">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ADC0E-8985-4C96-BAB3-BE57D0F8B0F4}"/>
              </a:ext>
            </a:extLst>
          </p:cNvPr>
          <p:cNvSpPr>
            <a:spLocks noGrp="1"/>
          </p:cNvSpPr>
          <p:nvPr>
            <p:ph type="title"/>
          </p:nvPr>
        </p:nvSpPr>
        <p:spPr/>
        <p:txBody>
          <a:bodyPr/>
          <a:lstStyle/>
          <a:p>
            <a:r>
              <a:rPr lang="tr-TR" dirty="0"/>
              <a:t>Kodlamadan önce...</a:t>
            </a:r>
          </a:p>
        </p:txBody>
      </p:sp>
      <p:sp>
        <p:nvSpPr>
          <p:cNvPr id="4" name="İçerik Yer Tutucusu 3">
            <a:extLst>
              <a:ext uri="{FF2B5EF4-FFF2-40B4-BE49-F238E27FC236}">
                <a16:creationId xmlns:a16="http://schemas.microsoft.com/office/drawing/2014/main" xmlns="" id="{03642B72-58AF-49EC-9D4A-36FC114C1F66}"/>
              </a:ext>
            </a:extLst>
          </p:cNvPr>
          <p:cNvSpPr txBox="1">
            <a:spLocks/>
          </p:cNvSpPr>
          <p:nvPr/>
        </p:nvSpPr>
        <p:spPr>
          <a:xfrm>
            <a:off x="1069848" y="2772968"/>
            <a:ext cx="7504310" cy="3600400"/>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tr-TR" sz="2800" dirty="0">
                <a:solidFill>
                  <a:schemeClr val="tx1"/>
                </a:solidFill>
                <a:latin typeface="Trebuchet MS" panose="020B0603020202020204" pitchFamily="34" charset="0"/>
                <a:cs typeface="Arial" panose="020B0604020202020204" pitchFamily="34" charset="0"/>
              </a:rPr>
              <a:t>Kodlamaya başlamadan önce oluşturacağımız yazılımın adım adım ne yapacağını tasarlamamız gerekir.</a:t>
            </a:r>
          </a:p>
          <a:p>
            <a:pPr algn="l"/>
            <a:endParaRPr lang="tr-TR" sz="2800" dirty="0">
              <a:solidFill>
                <a:schemeClr val="tx1"/>
              </a:solidFill>
              <a:latin typeface="Trebuchet MS" panose="020B0603020202020204" pitchFamily="34" charset="0"/>
              <a:cs typeface="Arial" panose="020B0604020202020204" pitchFamily="34" charset="0"/>
            </a:endParaRPr>
          </a:p>
          <a:p>
            <a:pPr algn="l"/>
            <a:r>
              <a:rPr lang="tr-TR" sz="2800" dirty="0">
                <a:solidFill>
                  <a:schemeClr val="tx1"/>
                </a:solidFill>
                <a:latin typeface="Trebuchet MS" panose="020B0603020202020204" pitchFamily="34" charset="0"/>
                <a:cs typeface="Arial" panose="020B0604020202020204" pitchFamily="34" charset="0"/>
              </a:rPr>
              <a:t>Açıkve net ifadelerle problemin adım adım çözümünü gösteren bu taslağa  </a:t>
            </a:r>
            <a:r>
              <a:rPr lang="tr-TR" sz="2800" b="1" dirty="0">
                <a:solidFill>
                  <a:schemeClr val="tx1"/>
                </a:solidFill>
                <a:latin typeface="Trebuchet MS" panose="020B0603020202020204" pitchFamily="34" charset="0"/>
                <a:cs typeface="Arial" panose="020B0604020202020204" pitchFamily="34" charset="0"/>
              </a:rPr>
              <a:t>«algoritma» </a:t>
            </a:r>
            <a:r>
              <a:rPr lang="tr-TR" sz="2800" dirty="0">
                <a:solidFill>
                  <a:schemeClr val="tx1"/>
                </a:solidFill>
                <a:latin typeface="Trebuchet MS" panose="020B0603020202020204" pitchFamily="34" charset="0"/>
                <a:cs typeface="Arial" panose="020B0604020202020204" pitchFamily="34" charset="0"/>
              </a:rPr>
              <a:t>adı verilir.</a:t>
            </a:r>
          </a:p>
          <a:p>
            <a:pPr algn="l"/>
            <a:endParaRPr lang="tr-TR" sz="1800" dirty="0">
              <a:latin typeface="Arial" panose="020B0604020202020204" pitchFamily="34" charset="0"/>
              <a:cs typeface="Arial" panose="020B0604020202020204" pitchFamily="34" charset="0"/>
            </a:endParaRPr>
          </a:p>
          <a:p>
            <a:pPr algn="l"/>
            <a:endParaRPr lang="tr-TR" sz="1800" dirty="0">
              <a:latin typeface="Arial" panose="020B0604020202020204" pitchFamily="34" charset="0"/>
              <a:cs typeface="Arial" panose="020B0604020202020204" pitchFamily="34" charset="0"/>
            </a:endParaRPr>
          </a:p>
          <a:p>
            <a:pPr algn="l"/>
            <a:endParaRPr lang="tr-TR" sz="1800" dirty="0">
              <a:latin typeface="Arial" panose="020B0604020202020204" pitchFamily="34" charset="0"/>
              <a:cs typeface="Arial" panose="020B0604020202020204" pitchFamily="34" charset="0"/>
            </a:endParaRPr>
          </a:p>
        </p:txBody>
      </p:sp>
      <p:pic>
        <p:nvPicPr>
          <p:cNvPr id="5" name="Resim 4">
            <a:extLst>
              <a:ext uri="{FF2B5EF4-FFF2-40B4-BE49-F238E27FC236}">
                <a16:creationId xmlns:a16="http://schemas.microsoft.com/office/drawing/2014/main" xmlns="" id="{D3A17AAB-B56D-43F5-B2F5-E480E0EC4A80}"/>
              </a:ext>
            </a:extLst>
          </p:cNvPr>
          <p:cNvPicPr>
            <a:picLocks noChangeAspect="1"/>
          </p:cNvPicPr>
          <p:nvPr/>
        </p:nvPicPr>
        <p:blipFill rotWithShape="1">
          <a:blip r:embed="rId2"/>
          <a:srcRect l="9947" r="4431"/>
          <a:stretch/>
        </p:blipFill>
        <p:spPr>
          <a:xfrm>
            <a:off x="8399385" y="2772968"/>
            <a:ext cx="3581760" cy="2792114"/>
          </a:xfrm>
          <a:prstGeom prst="rect">
            <a:avLst/>
          </a:prstGeom>
        </p:spPr>
      </p:pic>
    </p:spTree>
    <p:extLst>
      <p:ext uri="{BB962C8B-B14F-4D97-AF65-F5344CB8AC3E}">
        <p14:creationId xmlns:p14="http://schemas.microsoft.com/office/powerpoint/2010/main" val="1807679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DB50A-B8A6-47A0-B001-38F2CFB761D8}"/>
              </a:ext>
            </a:extLst>
          </p:cNvPr>
          <p:cNvSpPr>
            <a:spLocks noGrp="1"/>
          </p:cNvSpPr>
          <p:nvPr>
            <p:ph type="title"/>
          </p:nvPr>
        </p:nvSpPr>
        <p:spPr/>
        <p:txBody>
          <a:bodyPr/>
          <a:lstStyle/>
          <a:p>
            <a:r>
              <a:rPr lang="tr-TR" altLang="tr-TR" dirty="0"/>
              <a:t>Program geliştirme Aşamaları</a:t>
            </a:r>
            <a:endParaRPr lang="tr-TR" dirty="0"/>
          </a:p>
        </p:txBody>
      </p:sp>
      <p:sp>
        <p:nvSpPr>
          <p:cNvPr id="6" name="Rectangle 5">
            <a:extLst>
              <a:ext uri="{FF2B5EF4-FFF2-40B4-BE49-F238E27FC236}">
                <a16:creationId xmlns:a16="http://schemas.microsoft.com/office/drawing/2014/main" xmlns="" id="{BE755847-63D7-4A6A-A67C-216FFBFB3191}"/>
              </a:ext>
            </a:extLst>
          </p:cNvPr>
          <p:cNvSpPr/>
          <p:nvPr/>
        </p:nvSpPr>
        <p:spPr>
          <a:xfrm>
            <a:off x="1069848" y="2347373"/>
            <a:ext cx="6096000" cy="3416320"/>
          </a:xfrm>
          <a:prstGeom prst="rect">
            <a:avLst/>
          </a:prstGeom>
        </p:spPr>
        <p:txBody>
          <a:bodyPr>
            <a:spAutoFit/>
          </a:bodyPr>
          <a:lstStyle/>
          <a:p>
            <a:pPr marL="274320" lvl="1"/>
            <a:r>
              <a:rPr lang="tr-TR" altLang="tr-TR" sz="3600" dirty="0"/>
              <a:t>1. Problem </a:t>
            </a:r>
          </a:p>
          <a:p>
            <a:pPr marL="274320" lvl="1"/>
            <a:r>
              <a:rPr lang="tr-TR" altLang="tr-TR" sz="3600" dirty="0"/>
              <a:t>2. Analiz</a:t>
            </a:r>
          </a:p>
          <a:p>
            <a:pPr marL="274320" lvl="1"/>
            <a:r>
              <a:rPr lang="tr-TR" altLang="tr-TR" sz="3600" dirty="0"/>
              <a:t>3. Tasarım</a:t>
            </a:r>
          </a:p>
          <a:p>
            <a:pPr marL="274320" lvl="1"/>
            <a:r>
              <a:rPr lang="tr-TR" altLang="tr-TR" sz="3600" dirty="0"/>
              <a:t>4. Uygulama</a:t>
            </a:r>
          </a:p>
          <a:p>
            <a:pPr marL="274320" lvl="1"/>
            <a:r>
              <a:rPr lang="tr-TR" altLang="tr-TR" sz="3600" dirty="0"/>
              <a:t>5. Sınama</a:t>
            </a:r>
          </a:p>
          <a:p>
            <a:pPr marL="274320" lvl="1"/>
            <a:r>
              <a:rPr lang="tr-TR" altLang="tr-TR" sz="3600" dirty="0"/>
              <a:t>6. Bakım</a:t>
            </a:r>
            <a:endParaRPr lang="en-US" altLang="tr-TR" sz="3600" dirty="0"/>
          </a:p>
        </p:txBody>
      </p:sp>
    </p:spTree>
    <p:extLst>
      <p:ext uri="{BB962C8B-B14F-4D97-AF65-F5344CB8AC3E}">
        <p14:creationId xmlns:p14="http://schemas.microsoft.com/office/powerpoint/2010/main" val="2856353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2417</TotalTime>
  <Words>3052</Words>
  <Application>Microsoft Office PowerPoint</Application>
  <PresentationFormat>Özel</PresentationFormat>
  <Paragraphs>669</Paragraphs>
  <Slides>73</Slides>
  <Notes>43</Notes>
  <HiddenSlides>0</HiddenSlides>
  <MMClips>0</MMClips>
  <ScaleCrop>false</ScaleCrop>
  <HeadingPairs>
    <vt:vector size="4" baseType="variant">
      <vt:variant>
        <vt:lpstr>Tema</vt:lpstr>
      </vt:variant>
      <vt:variant>
        <vt:i4>1</vt:i4>
      </vt:variant>
      <vt:variant>
        <vt:lpstr>Slayt Başlıkları</vt:lpstr>
      </vt:variant>
      <vt:variant>
        <vt:i4>73</vt:i4>
      </vt:variant>
    </vt:vector>
  </HeadingPairs>
  <TitlesOfParts>
    <vt:vector size="74" baseType="lpstr">
      <vt:lpstr>Integral</vt:lpstr>
      <vt:lpstr>proGRAMLAMAYA GİRİŞ VE ALGORİTMA </vt:lpstr>
      <vt:lpstr>YAZILIM NEDİR?</vt:lpstr>
      <vt:lpstr>YAZILIM NEDİR?</vt:lpstr>
      <vt:lpstr>ProbLEM NEDİR?</vt:lpstr>
      <vt:lpstr>PROBLEM ÇÖZME</vt:lpstr>
      <vt:lpstr>Problem çözme</vt:lpstr>
      <vt:lpstr>Peki bilgisayarlar?</vt:lpstr>
      <vt:lpstr>Kodlamadan önce...</vt:lpstr>
      <vt:lpstr>Program geliştirme Aşamaları</vt:lpstr>
      <vt:lpstr>PROBLEM NEDİR?</vt:lpstr>
      <vt:lpstr>Analiz aşaması</vt:lpstr>
      <vt:lpstr>PowerPoint Sunusu</vt:lpstr>
      <vt:lpstr>Analiz aşaması</vt:lpstr>
      <vt:lpstr>Tasarım aşaması</vt:lpstr>
      <vt:lpstr>Tasarım aşaması</vt:lpstr>
      <vt:lpstr>Uygulama aşaması</vt:lpstr>
      <vt:lpstr>Sınama aşaması</vt:lpstr>
      <vt:lpstr>Bakım aşaması</vt:lpstr>
      <vt:lpstr>ALGORİTMA</vt:lpstr>
      <vt:lpstr>NİÇİN Algoritma KULLANIRIZ ?</vt:lpstr>
      <vt:lpstr>ALGORİTMA NEDİR?</vt:lpstr>
      <vt:lpstr>Algoritmanın bize sağladığı kolaylıklar</vt:lpstr>
      <vt:lpstr>AlgoritmaNIN özellikleri</vt:lpstr>
      <vt:lpstr>Algoritma Çeşitleri</vt:lpstr>
      <vt:lpstr>Algoritma oluşturmanın adımları</vt:lpstr>
      <vt:lpstr>Satır Algoritma Yöntemi</vt:lpstr>
      <vt:lpstr>Satır algoritma örneği</vt:lpstr>
      <vt:lpstr>Satır algoritma Örneği</vt:lpstr>
      <vt:lpstr>Satır algoritma Örneği</vt:lpstr>
      <vt:lpstr>Çalışma sorusu</vt:lpstr>
      <vt:lpstr>Satır algoritma Örneği</vt:lpstr>
      <vt:lpstr>Satır algoritma Örneği</vt:lpstr>
      <vt:lpstr>Akış şeması</vt:lpstr>
      <vt:lpstr>ELİPS</vt:lpstr>
      <vt:lpstr>Paralel kenar</vt:lpstr>
      <vt:lpstr>dikdörtgen</vt:lpstr>
      <vt:lpstr>Eşkenar dörtgen</vt:lpstr>
      <vt:lpstr>Yön okları</vt:lpstr>
      <vt:lpstr>Akış şeması</vt:lpstr>
      <vt:lpstr>Doğrusal akış şeması</vt:lpstr>
      <vt:lpstr>Doğrusal akış şeması</vt:lpstr>
      <vt:lpstr>Algoritmada kullanılan bazı tanımlar</vt:lpstr>
      <vt:lpstr>Algoritmada kullanılan bazı tanımlar</vt:lpstr>
      <vt:lpstr>Algoritmada kullanılan operatörler</vt:lpstr>
      <vt:lpstr>Algoritmada kullanılan operatörler</vt:lpstr>
      <vt:lpstr>Algoritmada kullanılan bazı tanımlar</vt:lpstr>
      <vt:lpstr>Matematiksel işlemler ile ilgili uygulamalar</vt:lpstr>
      <vt:lpstr>Matematiksel işlemler ile ilgili uygulamalar</vt:lpstr>
      <vt:lpstr>Matematiksel işlemler ile ilgili uygulamalar</vt:lpstr>
      <vt:lpstr>PowerPoint Sunusu</vt:lpstr>
      <vt:lpstr>Karşılaştırma Operatörleri</vt:lpstr>
      <vt:lpstr>Akış şeması</vt:lpstr>
      <vt:lpstr>Karşılaştırma operatörleri ile örnekler</vt:lpstr>
      <vt:lpstr>Karşılaştırma operatörleri ile örnekler</vt:lpstr>
      <vt:lpstr>Karşılaştırma operatörleri ile örnekler:</vt:lpstr>
      <vt:lpstr>Karşılaştırma operatörleri ile örnekler :</vt:lpstr>
      <vt:lpstr>Karşılaştırma operatörleri ile örnekler</vt:lpstr>
      <vt:lpstr>Karşılaştırma operatörleri ile örnekler</vt:lpstr>
      <vt:lpstr>Mantıksal operatörler</vt:lpstr>
      <vt:lpstr>Mantıksal operatörler ile ilgili örnekler</vt:lpstr>
      <vt:lpstr>Mantıksal operatörler ile ilgili örnekler</vt:lpstr>
      <vt:lpstr>Döngüsel akış şeması</vt:lpstr>
      <vt:lpstr>Algoritmada kullanılan bazı tanımlar</vt:lpstr>
      <vt:lpstr>Algoritmada kullanılan bazı tanımlar</vt:lpstr>
      <vt:lpstr>Örnek:</vt:lpstr>
      <vt:lpstr>Örnek:</vt:lpstr>
      <vt:lpstr>Satır algoritma Örneği</vt:lpstr>
      <vt:lpstr>SÖZDE KOD (pseudo-code) ALGORİTMA</vt:lpstr>
      <vt:lpstr>SÖZDE KOD (pseudo-code) ALGORİTMA</vt:lpstr>
      <vt:lpstr>SÖZDE KOD (pseudo-code) ALGORİTMA</vt:lpstr>
      <vt:lpstr>SÖZDE KOD (pseudo-code) ALGORİTMA</vt:lpstr>
      <vt:lpstr>Karışık algoritma soruları</vt:lpstr>
      <vt:lpstr>Karışık algoritma soruları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Ayan</dc:creator>
  <cp:lastModifiedBy>Altan Emre</cp:lastModifiedBy>
  <cp:revision>71</cp:revision>
  <dcterms:created xsi:type="dcterms:W3CDTF">2018-09-06T11:36:23Z</dcterms:created>
  <dcterms:modified xsi:type="dcterms:W3CDTF">2019-01-29T06:53:07Z</dcterms:modified>
</cp:coreProperties>
</file>