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300" r:id="rId12"/>
    <p:sldId id="267" r:id="rId13"/>
    <p:sldId id="268" r:id="rId14"/>
    <p:sldId id="269" r:id="rId15"/>
    <p:sldId id="270" r:id="rId16"/>
    <p:sldId id="271" r:id="rId17"/>
    <p:sldId id="280" r:id="rId18"/>
    <p:sldId id="278" r:id="rId19"/>
    <p:sldId id="279" r:id="rId20"/>
    <p:sldId id="281" r:id="rId21"/>
    <p:sldId id="283" r:id="rId22"/>
    <p:sldId id="296" r:id="rId23"/>
    <p:sldId id="297" r:id="rId24"/>
    <p:sldId id="298" r:id="rId25"/>
    <p:sldId id="299" r:id="rId26"/>
    <p:sldId id="284" r:id="rId27"/>
    <p:sldId id="285" r:id="rId28"/>
    <p:sldId id="288" r:id="rId29"/>
    <p:sldId id="287" r:id="rId30"/>
    <p:sldId id="286" r:id="rId31"/>
    <p:sldId id="291" r:id="rId32"/>
    <p:sldId id="290" r:id="rId33"/>
    <p:sldId id="289" r:id="rId34"/>
    <p:sldId id="292" r:id="rId35"/>
    <p:sldId id="293" r:id="rId36"/>
    <p:sldId id="294" r:id="rId37"/>
    <p:sldId id="29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33" autoAdjust="0"/>
  </p:normalViewPr>
  <p:slideViewPr>
    <p:cSldViewPr snapToGrid="0">
      <p:cViewPr varScale="1">
        <p:scale>
          <a:sx n="53" d="100"/>
          <a:sy n="53" d="100"/>
        </p:scale>
        <p:origin x="115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30683-6C4C-4427-A09B-97507C98A3C6}" type="datetimeFigureOut">
              <a:rPr lang="tr-TR" smtClean="0"/>
              <a:t>13.12.2018</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E0B23-B9BB-48C1-9B53-0B4EF6BE442E}" type="slidenum">
              <a:rPr lang="tr-TR" smtClean="0"/>
              <a:t>‹#›</a:t>
            </a:fld>
            <a:endParaRPr lang="tr-TR"/>
          </a:p>
        </p:txBody>
      </p:sp>
    </p:spTree>
    <p:extLst>
      <p:ext uri="{BB962C8B-B14F-4D97-AF65-F5344CB8AC3E}">
        <p14:creationId xmlns:p14="http://schemas.microsoft.com/office/powerpoint/2010/main" val="373783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a:solidFill>
                  <a:schemeClr val="tx1"/>
                </a:solidFill>
                <a:effectLst/>
                <a:latin typeface="+mn-lt"/>
                <a:ea typeface="+mn-ea"/>
                <a:cs typeface="+mn-cs"/>
              </a:rPr>
              <a:t>Aralarındaki farka gelince float bellekte az yer kapladığı için performans açısından en uygun değer gibi gözüksede 7 basamağa kadar değer alabildiği için kullanım amacı daha küçük sayılarla işlem yapmak içindir.</a:t>
            </a:r>
          </a:p>
          <a:p>
            <a:r>
              <a:rPr lang="tr-TR" sz="1200" b="0" i="0" kern="1200" dirty="0">
                <a:solidFill>
                  <a:schemeClr val="tx1"/>
                </a:solidFill>
                <a:effectLst/>
                <a:latin typeface="+mn-lt"/>
                <a:ea typeface="+mn-ea"/>
                <a:cs typeface="+mn-cs"/>
              </a:rPr>
              <a:t>double tipinde tanımlanmış bir değişkenin float tipinde tanımlanmış bir değişkenden farkı bellekte kapladığı alan 8 byte ve basamak sayısı 16 dır, diğer özellikleri floatla aynıdır ve C# ondalık sayılar için aksi belirtilmedikçe varsayılan değer olarak double tipini kabul eder.</a:t>
            </a:r>
          </a:p>
          <a:p>
            <a:r>
              <a:rPr lang="tr-TR" sz="1200" b="0" i="0" kern="1200" dirty="0">
                <a:solidFill>
                  <a:schemeClr val="tx1"/>
                </a:solidFill>
                <a:effectLst/>
                <a:latin typeface="+mn-lt"/>
                <a:ea typeface="+mn-ea"/>
                <a:cs typeface="+mn-cs"/>
              </a:rPr>
              <a:t>decimal tipi ise bellekte 16 byte gibi büyük bir yer kaplar,  ondalık sayıları 29 basamağa kadar hassiyetle kullanabildiği için ve tamsayı tipleride içinde barındırabildiği için genellikle finansal hesaplamalarda kullanılır.</a:t>
            </a:r>
          </a:p>
          <a:p>
            <a:endParaRPr lang="tr-TR" dirty="0"/>
          </a:p>
        </p:txBody>
      </p:sp>
      <p:sp>
        <p:nvSpPr>
          <p:cNvPr id="4" name="Slide Number Placeholder 3"/>
          <p:cNvSpPr>
            <a:spLocks noGrp="1"/>
          </p:cNvSpPr>
          <p:nvPr>
            <p:ph type="sldNum" sz="quarter" idx="5"/>
          </p:nvPr>
        </p:nvSpPr>
        <p:spPr/>
        <p:txBody>
          <a:bodyPr/>
          <a:lstStyle/>
          <a:p>
            <a:fld id="{5CDBE956-FCA7-49B2-B6A1-5E56C63EDF12}" type="slidenum">
              <a:rPr lang="tr-TR" smtClean="0"/>
              <a:t>8</a:t>
            </a:fld>
            <a:endParaRPr lang="tr-TR"/>
          </a:p>
        </p:txBody>
      </p:sp>
    </p:spTree>
    <p:extLst>
      <p:ext uri="{BB962C8B-B14F-4D97-AF65-F5344CB8AC3E}">
        <p14:creationId xmlns:p14="http://schemas.microsoft.com/office/powerpoint/2010/main" val="2120041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A4E0B23-B9BB-48C1-9B53-0B4EF6BE442E}" type="slidenum">
              <a:rPr lang="tr-TR" smtClean="0"/>
              <a:t>35</a:t>
            </a:fld>
            <a:endParaRPr lang="tr-TR"/>
          </a:p>
        </p:txBody>
      </p:sp>
    </p:spTree>
    <p:extLst>
      <p:ext uri="{BB962C8B-B14F-4D97-AF65-F5344CB8AC3E}">
        <p14:creationId xmlns:p14="http://schemas.microsoft.com/office/powerpoint/2010/main" val="19014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A4E0B23-B9BB-48C1-9B53-0B4EF6BE442E}" type="slidenum">
              <a:rPr lang="tr-TR" smtClean="0"/>
              <a:t>36</a:t>
            </a:fld>
            <a:endParaRPr lang="tr-TR"/>
          </a:p>
        </p:txBody>
      </p:sp>
    </p:spTree>
    <p:extLst>
      <p:ext uri="{BB962C8B-B14F-4D97-AF65-F5344CB8AC3E}">
        <p14:creationId xmlns:p14="http://schemas.microsoft.com/office/powerpoint/2010/main" val="3278383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kern="1200" dirty="0">
                <a:solidFill>
                  <a:schemeClr val="tx1"/>
                </a:solidFill>
                <a:effectLst/>
                <a:latin typeface="+mn-lt"/>
                <a:ea typeface="+mn-ea"/>
                <a:cs typeface="+mn-cs"/>
              </a:rPr>
              <a:t>int</a:t>
            </a:r>
            <a:r>
              <a:rPr lang="tr-TR" dirty="0"/>
              <a:t> a=</a:t>
            </a:r>
            <a:r>
              <a:rPr lang="tr-TR" sz="1200" kern="1200" dirty="0">
                <a:solidFill>
                  <a:schemeClr val="tx1"/>
                </a:solidFill>
                <a:effectLst/>
                <a:latin typeface="+mn-lt"/>
                <a:ea typeface="+mn-ea"/>
                <a:cs typeface="+mn-cs"/>
              </a:rPr>
              <a:t>5</a:t>
            </a:r>
            <a:r>
              <a:rPr lang="tr-TR" dirty="0"/>
              <a:t>; </a:t>
            </a:r>
          </a:p>
          <a:p>
            <a:r>
              <a:rPr lang="tr-TR" sz="1200" kern="1200" dirty="0">
                <a:solidFill>
                  <a:schemeClr val="tx1"/>
                </a:solidFill>
                <a:effectLst/>
                <a:latin typeface="+mn-lt"/>
                <a:ea typeface="+mn-ea"/>
                <a:cs typeface="+mn-cs"/>
              </a:rPr>
              <a:t>int</a:t>
            </a:r>
            <a:r>
              <a:rPr lang="tr-TR" dirty="0"/>
              <a:t> b, c, d, e; </a:t>
            </a:r>
          </a:p>
          <a:p>
            <a:r>
              <a:rPr lang="tr-TR" sz="1200" kern="1200" dirty="0">
                <a:solidFill>
                  <a:schemeClr val="tx1"/>
                </a:solidFill>
                <a:effectLst/>
                <a:latin typeface="+mn-lt"/>
                <a:ea typeface="+mn-ea"/>
                <a:cs typeface="+mn-cs"/>
              </a:rPr>
              <a:t>int</a:t>
            </a:r>
            <a:r>
              <a:rPr lang="tr-TR" dirty="0"/>
              <a:t> f=</a:t>
            </a:r>
            <a:r>
              <a:rPr lang="tr-TR" sz="1200" kern="1200" dirty="0">
                <a:solidFill>
                  <a:schemeClr val="tx1"/>
                </a:solidFill>
                <a:effectLst/>
                <a:latin typeface="+mn-lt"/>
                <a:ea typeface="+mn-ea"/>
                <a:cs typeface="+mn-cs"/>
              </a:rPr>
              <a:t>10</a:t>
            </a:r>
            <a:r>
              <a:rPr lang="tr-TR" dirty="0"/>
              <a:t>, g, m=</a:t>
            </a:r>
            <a:r>
              <a:rPr lang="tr-TR" sz="1200" kern="1200" dirty="0">
                <a:solidFill>
                  <a:schemeClr val="tx1"/>
                </a:solidFill>
                <a:effectLst/>
                <a:latin typeface="+mn-lt"/>
                <a:ea typeface="+mn-ea"/>
                <a:cs typeface="+mn-cs"/>
              </a:rPr>
              <a:t>70</a:t>
            </a:r>
            <a:r>
              <a:rPr lang="tr-TR" dirty="0"/>
              <a:t>;</a:t>
            </a:r>
          </a:p>
        </p:txBody>
      </p:sp>
      <p:sp>
        <p:nvSpPr>
          <p:cNvPr id="4" name="Slide Number Placeholder 3"/>
          <p:cNvSpPr>
            <a:spLocks noGrp="1"/>
          </p:cNvSpPr>
          <p:nvPr>
            <p:ph type="sldNum" sz="quarter" idx="5"/>
          </p:nvPr>
        </p:nvSpPr>
        <p:spPr/>
        <p:txBody>
          <a:bodyPr/>
          <a:lstStyle/>
          <a:p>
            <a:fld id="{FA4E0B23-B9BB-48C1-9B53-0B4EF6BE442E}" type="slidenum">
              <a:rPr lang="tr-TR" smtClean="0"/>
              <a:t>37</a:t>
            </a:fld>
            <a:endParaRPr lang="tr-TR"/>
          </a:p>
        </p:txBody>
      </p:sp>
    </p:spTree>
    <p:extLst>
      <p:ext uri="{BB962C8B-B14F-4D97-AF65-F5344CB8AC3E}">
        <p14:creationId xmlns:p14="http://schemas.microsoft.com/office/powerpoint/2010/main" val="230336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A4E0B23-B9BB-48C1-9B53-0B4EF6BE442E}" type="slidenum">
              <a:rPr lang="tr-TR" smtClean="0"/>
              <a:t>11</a:t>
            </a:fld>
            <a:endParaRPr lang="tr-TR"/>
          </a:p>
        </p:txBody>
      </p:sp>
    </p:spTree>
    <p:extLst>
      <p:ext uri="{BB962C8B-B14F-4D97-AF65-F5344CB8AC3E}">
        <p14:creationId xmlns:p14="http://schemas.microsoft.com/office/powerpoint/2010/main" val="3098833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kern="1200" dirty="0">
                <a:solidFill>
                  <a:schemeClr val="tx1"/>
                </a:solidFill>
                <a:effectLst/>
                <a:latin typeface="+mn-lt"/>
                <a:ea typeface="+mn-ea"/>
                <a:cs typeface="+mn-cs"/>
              </a:rPr>
              <a:t>int</a:t>
            </a:r>
            <a:r>
              <a:rPr lang="tr-TR" dirty="0"/>
              <a:t> a=</a:t>
            </a:r>
            <a:r>
              <a:rPr lang="tr-TR" sz="1200" kern="1200" dirty="0">
                <a:solidFill>
                  <a:schemeClr val="tx1"/>
                </a:solidFill>
                <a:effectLst/>
                <a:latin typeface="+mn-lt"/>
                <a:ea typeface="+mn-ea"/>
                <a:cs typeface="+mn-cs"/>
              </a:rPr>
              <a:t>5</a:t>
            </a:r>
            <a:r>
              <a:rPr lang="tr-TR" dirty="0"/>
              <a:t>; </a:t>
            </a:r>
          </a:p>
          <a:p>
            <a:r>
              <a:rPr lang="tr-TR" sz="1200" kern="1200" dirty="0">
                <a:solidFill>
                  <a:schemeClr val="tx1"/>
                </a:solidFill>
                <a:effectLst/>
                <a:latin typeface="+mn-lt"/>
                <a:ea typeface="+mn-ea"/>
                <a:cs typeface="+mn-cs"/>
              </a:rPr>
              <a:t>int</a:t>
            </a:r>
            <a:r>
              <a:rPr lang="tr-TR" dirty="0"/>
              <a:t> b, c, d, e; </a:t>
            </a:r>
          </a:p>
          <a:p>
            <a:r>
              <a:rPr lang="tr-TR" sz="1200" kern="1200" dirty="0">
                <a:solidFill>
                  <a:schemeClr val="tx1"/>
                </a:solidFill>
                <a:effectLst/>
                <a:latin typeface="+mn-lt"/>
                <a:ea typeface="+mn-ea"/>
                <a:cs typeface="+mn-cs"/>
              </a:rPr>
              <a:t>int</a:t>
            </a:r>
            <a:r>
              <a:rPr lang="tr-TR" dirty="0"/>
              <a:t> f=</a:t>
            </a:r>
            <a:r>
              <a:rPr lang="tr-TR" sz="1200" kern="1200" dirty="0">
                <a:solidFill>
                  <a:schemeClr val="tx1"/>
                </a:solidFill>
                <a:effectLst/>
                <a:latin typeface="+mn-lt"/>
                <a:ea typeface="+mn-ea"/>
                <a:cs typeface="+mn-cs"/>
              </a:rPr>
              <a:t>10</a:t>
            </a:r>
            <a:r>
              <a:rPr lang="tr-TR" dirty="0"/>
              <a:t>, g, m=</a:t>
            </a:r>
            <a:r>
              <a:rPr lang="tr-TR" sz="1200" kern="1200" dirty="0">
                <a:solidFill>
                  <a:schemeClr val="tx1"/>
                </a:solidFill>
                <a:effectLst/>
                <a:latin typeface="+mn-lt"/>
                <a:ea typeface="+mn-ea"/>
                <a:cs typeface="+mn-cs"/>
              </a:rPr>
              <a:t>70</a:t>
            </a:r>
            <a:r>
              <a:rPr lang="tr-TR" dirty="0"/>
              <a:t>;</a:t>
            </a:r>
          </a:p>
        </p:txBody>
      </p:sp>
      <p:sp>
        <p:nvSpPr>
          <p:cNvPr id="4" name="Slide Number Placeholder 3"/>
          <p:cNvSpPr>
            <a:spLocks noGrp="1"/>
          </p:cNvSpPr>
          <p:nvPr>
            <p:ph type="sldNum" sz="quarter" idx="5"/>
          </p:nvPr>
        </p:nvSpPr>
        <p:spPr/>
        <p:txBody>
          <a:bodyPr/>
          <a:lstStyle/>
          <a:p>
            <a:fld id="{FA4E0B23-B9BB-48C1-9B53-0B4EF6BE442E}" type="slidenum">
              <a:rPr lang="tr-TR" smtClean="0"/>
              <a:t>17</a:t>
            </a:fld>
            <a:endParaRPr lang="tr-TR"/>
          </a:p>
        </p:txBody>
      </p:sp>
    </p:spTree>
    <p:extLst>
      <p:ext uri="{BB962C8B-B14F-4D97-AF65-F5344CB8AC3E}">
        <p14:creationId xmlns:p14="http://schemas.microsoft.com/office/powerpoint/2010/main" val="289493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 kullanımını unutma</a:t>
            </a:r>
          </a:p>
        </p:txBody>
      </p:sp>
      <p:sp>
        <p:nvSpPr>
          <p:cNvPr id="4" name="Slide Number Placeholder 3"/>
          <p:cNvSpPr>
            <a:spLocks noGrp="1"/>
          </p:cNvSpPr>
          <p:nvPr>
            <p:ph type="sldNum" sz="quarter" idx="5"/>
          </p:nvPr>
        </p:nvSpPr>
        <p:spPr/>
        <p:txBody>
          <a:bodyPr/>
          <a:lstStyle/>
          <a:p>
            <a:fld id="{FA4E0B23-B9BB-48C1-9B53-0B4EF6BE442E}" type="slidenum">
              <a:rPr lang="tr-TR" smtClean="0"/>
              <a:t>21</a:t>
            </a:fld>
            <a:endParaRPr lang="tr-TR"/>
          </a:p>
        </p:txBody>
      </p:sp>
    </p:spTree>
    <p:extLst>
      <p:ext uri="{BB962C8B-B14F-4D97-AF65-F5344CB8AC3E}">
        <p14:creationId xmlns:p14="http://schemas.microsoft.com/office/powerpoint/2010/main" val="332223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A4E0B23-B9BB-48C1-9B53-0B4EF6BE442E}" type="slidenum">
              <a:rPr lang="tr-TR" smtClean="0"/>
              <a:t>24</a:t>
            </a:fld>
            <a:endParaRPr lang="tr-TR"/>
          </a:p>
        </p:txBody>
      </p:sp>
    </p:spTree>
    <p:extLst>
      <p:ext uri="{BB962C8B-B14F-4D97-AF65-F5344CB8AC3E}">
        <p14:creationId xmlns:p14="http://schemas.microsoft.com/office/powerpoint/2010/main" val="4165910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A4E0B23-B9BB-48C1-9B53-0B4EF6BE442E}" type="slidenum">
              <a:rPr lang="tr-TR" smtClean="0"/>
              <a:t>25</a:t>
            </a:fld>
            <a:endParaRPr lang="tr-TR"/>
          </a:p>
        </p:txBody>
      </p:sp>
    </p:spTree>
    <p:extLst>
      <p:ext uri="{BB962C8B-B14F-4D97-AF65-F5344CB8AC3E}">
        <p14:creationId xmlns:p14="http://schemas.microsoft.com/office/powerpoint/2010/main" val="4247455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A4E0B23-B9BB-48C1-9B53-0B4EF6BE442E}" type="slidenum">
              <a:rPr lang="tr-TR" smtClean="0"/>
              <a:t>27</a:t>
            </a:fld>
            <a:endParaRPr lang="tr-TR"/>
          </a:p>
        </p:txBody>
      </p:sp>
    </p:spTree>
    <p:extLst>
      <p:ext uri="{BB962C8B-B14F-4D97-AF65-F5344CB8AC3E}">
        <p14:creationId xmlns:p14="http://schemas.microsoft.com/office/powerpoint/2010/main" val="269398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A4E0B23-B9BB-48C1-9B53-0B4EF6BE442E}" type="slidenum">
              <a:rPr lang="tr-TR" smtClean="0"/>
              <a:t>32</a:t>
            </a:fld>
            <a:endParaRPr lang="tr-TR"/>
          </a:p>
        </p:txBody>
      </p:sp>
    </p:spTree>
    <p:extLst>
      <p:ext uri="{BB962C8B-B14F-4D97-AF65-F5344CB8AC3E}">
        <p14:creationId xmlns:p14="http://schemas.microsoft.com/office/powerpoint/2010/main" val="233773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A4E0B23-B9BB-48C1-9B53-0B4EF6BE442E}" type="slidenum">
              <a:rPr lang="tr-TR" smtClean="0"/>
              <a:t>34</a:t>
            </a:fld>
            <a:endParaRPr lang="tr-TR"/>
          </a:p>
        </p:txBody>
      </p:sp>
    </p:spTree>
    <p:extLst>
      <p:ext uri="{BB962C8B-B14F-4D97-AF65-F5344CB8AC3E}">
        <p14:creationId xmlns:p14="http://schemas.microsoft.com/office/powerpoint/2010/main" val="1408184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40FFB68-88CE-4697-B58B-BC369BBE23C3}" type="datetimeFigureOut">
              <a:rPr lang="tr-TR" smtClean="0"/>
              <a:t>13.12.2018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3C1EDC-A221-4AD4-A74C-03B8517770E3}"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4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FFB68-88CE-4697-B58B-BC369BBE23C3}" type="datetimeFigureOut">
              <a:rPr lang="tr-TR" smtClean="0"/>
              <a:t>13.12.2018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3C1EDC-A221-4AD4-A74C-03B8517770E3}" type="slidenum">
              <a:rPr lang="tr-TR" smtClean="0"/>
              <a:t>‹#›</a:t>
            </a:fld>
            <a:endParaRPr lang="tr-TR"/>
          </a:p>
        </p:txBody>
      </p:sp>
    </p:spTree>
    <p:extLst>
      <p:ext uri="{BB962C8B-B14F-4D97-AF65-F5344CB8AC3E}">
        <p14:creationId xmlns:p14="http://schemas.microsoft.com/office/powerpoint/2010/main" val="18959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FFB68-88CE-4697-B58B-BC369BBE23C3}" type="datetimeFigureOut">
              <a:rPr lang="tr-TR" smtClean="0"/>
              <a:t>13.12.2018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3C1EDC-A221-4AD4-A74C-03B8517770E3}"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69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FFB68-88CE-4697-B58B-BC369BBE23C3}" type="datetimeFigureOut">
              <a:rPr lang="tr-TR" smtClean="0"/>
              <a:t>13.12.2018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3C1EDC-A221-4AD4-A74C-03B8517770E3}" type="slidenum">
              <a:rPr lang="tr-TR" smtClean="0"/>
              <a:t>‹#›</a:t>
            </a:fld>
            <a:endParaRPr lang="tr-TR"/>
          </a:p>
        </p:txBody>
      </p:sp>
    </p:spTree>
    <p:extLst>
      <p:ext uri="{BB962C8B-B14F-4D97-AF65-F5344CB8AC3E}">
        <p14:creationId xmlns:p14="http://schemas.microsoft.com/office/powerpoint/2010/main" val="3698346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0FFB68-88CE-4697-B58B-BC369BBE23C3}" type="datetimeFigureOut">
              <a:rPr lang="tr-TR" smtClean="0"/>
              <a:t>13.12.2018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3C1EDC-A221-4AD4-A74C-03B8517770E3}"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67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FFB68-88CE-4697-B58B-BC369BBE23C3}" type="datetimeFigureOut">
              <a:rPr lang="tr-TR" smtClean="0"/>
              <a:t>13.12.2018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63C1EDC-A221-4AD4-A74C-03B8517770E3}" type="slidenum">
              <a:rPr lang="tr-TR" smtClean="0"/>
              <a:t>‹#›</a:t>
            </a:fld>
            <a:endParaRPr lang="tr-TR"/>
          </a:p>
        </p:txBody>
      </p:sp>
    </p:spTree>
    <p:extLst>
      <p:ext uri="{BB962C8B-B14F-4D97-AF65-F5344CB8AC3E}">
        <p14:creationId xmlns:p14="http://schemas.microsoft.com/office/powerpoint/2010/main" val="1030752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FFB68-88CE-4697-B58B-BC369BBE23C3}" type="datetimeFigureOut">
              <a:rPr lang="tr-TR" smtClean="0"/>
              <a:t>13.12.2018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63C1EDC-A221-4AD4-A74C-03B8517770E3}" type="slidenum">
              <a:rPr lang="tr-TR" smtClean="0"/>
              <a:t>‹#›</a:t>
            </a:fld>
            <a:endParaRPr lang="tr-TR"/>
          </a:p>
        </p:txBody>
      </p:sp>
    </p:spTree>
    <p:extLst>
      <p:ext uri="{BB962C8B-B14F-4D97-AF65-F5344CB8AC3E}">
        <p14:creationId xmlns:p14="http://schemas.microsoft.com/office/powerpoint/2010/main" val="64065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FFB68-88CE-4697-B58B-BC369BBE23C3}" type="datetimeFigureOut">
              <a:rPr lang="tr-TR" smtClean="0"/>
              <a:t>13.12.2018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63C1EDC-A221-4AD4-A74C-03B8517770E3}" type="slidenum">
              <a:rPr lang="tr-TR" smtClean="0"/>
              <a:t>‹#›</a:t>
            </a:fld>
            <a:endParaRPr lang="tr-TR"/>
          </a:p>
        </p:txBody>
      </p:sp>
    </p:spTree>
    <p:extLst>
      <p:ext uri="{BB962C8B-B14F-4D97-AF65-F5344CB8AC3E}">
        <p14:creationId xmlns:p14="http://schemas.microsoft.com/office/powerpoint/2010/main" val="1579005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FFB68-88CE-4697-B58B-BC369BBE23C3}" type="datetimeFigureOut">
              <a:rPr lang="tr-TR" smtClean="0"/>
              <a:t>13.12.2018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63C1EDC-A221-4AD4-A74C-03B8517770E3}" type="slidenum">
              <a:rPr lang="tr-TR" smtClean="0"/>
              <a:t>‹#›</a:t>
            </a:fld>
            <a:endParaRPr lang="tr-TR"/>
          </a:p>
        </p:txBody>
      </p:sp>
    </p:spTree>
    <p:extLst>
      <p:ext uri="{BB962C8B-B14F-4D97-AF65-F5344CB8AC3E}">
        <p14:creationId xmlns:p14="http://schemas.microsoft.com/office/powerpoint/2010/main" val="291419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0FFB68-88CE-4697-B58B-BC369BBE23C3}" type="datetimeFigureOut">
              <a:rPr lang="tr-TR" smtClean="0"/>
              <a:t>13.12.2018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63C1EDC-A221-4AD4-A74C-03B8517770E3}" type="slidenum">
              <a:rPr lang="tr-TR" smtClean="0"/>
              <a:t>‹#›</a:t>
            </a:fld>
            <a:endParaRPr lang="tr-TR"/>
          </a:p>
        </p:txBody>
      </p:sp>
    </p:spTree>
    <p:extLst>
      <p:ext uri="{BB962C8B-B14F-4D97-AF65-F5344CB8AC3E}">
        <p14:creationId xmlns:p14="http://schemas.microsoft.com/office/powerpoint/2010/main" val="349054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0FFB68-88CE-4697-B58B-BC369BBE23C3}" type="datetimeFigureOut">
              <a:rPr lang="tr-TR" smtClean="0"/>
              <a:t>13.12.2018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63C1EDC-A221-4AD4-A74C-03B8517770E3}"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20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40FFB68-88CE-4697-B58B-BC369BBE23C3}" type="datetimeFigureOut">
              <a:rPr lang="tr-TR" smtClean="0"/>
              <a:t>13.12.2018</a:t>
            </a:fld>
            <a:endParaRPr lang="tr-T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63C1EDC-A221-4AD4-A74C-03B8517770E3}"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548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EAB7-4193-408F-BAC4-B674502E7F21}"/>
              </a:ext>
            </a:extLst>
          </p:cNvPr>
          <p:cNvSpPr>
            <a:spLocks noGrp="1"/>
          </p:cNvSpPr>
          <p:nvPr>
            <p:ph type="ctrTitle"/>
          </p:nvPr>
        </p:nvSpPr>
        <p:spPr/>
        <p:txBody>
          <a:bodyPr/>
          <a:lstStyle/>
          <a:p>
            <a:r>
              <a:rPr lang="tr-TR" dirty="0"/>
              <a:t>DEĞİŞKENLER</a:t>
            </a:r>
          </a:p>
        </p:txBody>
      </p:sp>
      <p:sp>
        <p:nvSpPr>
          <p:cNvPr id="3" name="Subtitle 2">
            <a:extLst>
              <a:ext uri="{FF2B5EF4-FFF2-40B4-BE49-F238E27FC236}">
                <a16:creationId xmlns:a16="http://schemas.microsoft.com/office/drawing/2014/main" id="{F5CE4018-AED0-4600-8080-824CDC909D76}"/>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41431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9485-A5E6-4A5F-B83B-FD2C3E4C4600}"/>
              </a:ext>
            </a:extLst>
          </p:cNvPr>
          <p:cNvSpPr>
            <a:spLocks noGrp="1"/>
          </p:cNvSpPr>
          <p:nvPr>
            <p:ph type="title"/>
          </p:nvPr>
        </p:nvSpPr>
        <p:spPr/>
        <p:txBody>
          <a:bodyPr/>
          <a:lstStyle/>
          <a:p>
            <a:r>
              <a:rPr lang="tr-TR" dirty="0"/>
              <a:t>Char veri tipi</a:t>
            </a:r>
          </a:p>
        </p:txBody>
      </p:sp>
      <p:sp>
        <p:nvSpPr>
          <p:cNvPr id="3" name="Content Placeholder 2">
            <a:extLst>
              <a:ext uri="{FF2B5EF4-FFF2-40B4-BE49-F238E27FC236}">
                <a16:creationId xmlns:a16="http://schemas.microsoft.com/office/drawing/2014/main" id="{E2014C61-3720-49DE-97C2-A1349AB27469}"/>
              </a:ext>
            </a:extLst>
          </p:cNvPr>
          <p:cNvSpPr>
            <a:spLocks noGrp="1"/>
          </p:cNvSpPr>
          <p:nvPr>
            <p:ph idx="1"/>
          </p:nvPr>
        </p:nvSpPr>
        <p:spPr>
          <a:xfrm>
            <a:off x="1024128" y="1879600"/>
            <a:ext cx="9720073" cy="4023360"/>
          </a:xfrm>
        </p:spPr>
        <p:txBody>
          <a:bodyPr/>
          <a:lstStyle/>
          <a:p>
            <a:r>
              <a:rPr lang="tr-TR" dirty="0"/>
              <a:t>Karakter tanımlamak için kullanılır. Char anahtarı ile kullanılır.</a:t>
            </a:r>
          </a:p>
        </p:txBody>
      </p:sp>
      <p:pic>
        <p:nvPicPr>
          <p:cNvPr id="4" name="Picture 3">
            <a:extLst>
              <a:ext uri="{FF2B5EF4-FFF2-40B4-BE49-F238E27FC236}">
                <a16:creationId xmlns:a16="http://schemas.microsoft.com/office/drawing/2014/main" id="{36DA267D-175A-4D25-B9F3-845D9193BCA9}"/>
              </a:ext>
            </a:extLst>
          </p:cNvPr>
          <p:cNvPicPr>
            <a:picLocks noChangeAspect="1"/>
          </p:cNvPicPr>
          <p:nvPr/>
        </p:nvPicPr>
        <p:blipFill>
          <a:blip r:embed="rId2"/>
          <a:stretch>
            <a:fillRect/>
          </a:stretch>
        </p:blipFill>
        <p:spPr>
          <a:xfrm>
            <a:off x="1104392" y="3163824"/>
            <a:ext cx="5794248" cy="3694176"/>
          </a:xfrm>
          <a:prstGeom prst="rect">
            <a:avLst/>
          </a:prstGeom>
        </p:spPr>
      </p:pic>
      <p:pic>
        <p:nvPicPr>
          <p:cNvPr id="6" name="Picture 5">
            <a:extLst>
              <a:ext uri="{FF2B5EF4-FFF2-40B4-BE49-F238E27FC236}">
                <a16:creationId xmlns:a16="http://schemas.microsoft.com/office/drawing/2014/main" id="{6D488015-3ECF-4DCF-8521-6AC53FC29ECE}"/>
              </a:ext>
            </a:extLst>
          </p:cNvPr>
          <p:cNvPicPr>
            <a:picLocks noChangeAspect="1"/>
          </p:cNvPicPr>
          <p:nvPr/>
        </p:nvPicPr>
        <p:blipFill>
          <a:blip r:embed="rId3"/>
          <a:stretch>
            <a:fillRect/>
          </a:stretch>
        </p:blipFill>
        <p:spPr>
          <a:xfrm>
            <a:off x="1024128" y="2516124"/>
            <a:ext cx="9229725" cy="381000"/>
          </a:xfrm>
          <a:prstGeom prst="rect">
            <a:avLst/>
          </a:prstGeom>
        </p:spPr>
      </p:pic>
    </p:spTree>
    <p:extLst>
      <p:ext uri="{BB962C8B-B14F-4D97-AF65-F5344CB8AC3E}">
        <p14:creationId xmlns:p14="http://schemas.microsoft.com/office/powerpoint/2010/main" val="376732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F5BE-3989-4653-966C-4565060F46BF}"/>
              </a:ext>
            </a:extLst>
          </p:cNvPr>
          <p:cNvSpPr>
            <a:spLocks noGrp="1"/>
          </p:cNvSpPr>
          <p:nvPr>
            <p:ph type="title"/>
          </p:nvPr>
        </p:nvSpPr>
        <p:spPr/>
        <p:txBody>
          <a:bodyPr/>
          <a:lstStyle/>
          <a:p>
            <a:r>
              <a:rPr lang="tr-TR" dirty="0"/>
              <a:t>Char veri tipi</a:t>
            </a:r>
          </a:p>
        </p:txBody>
      </p:sp>
      <p:pic>
        <p:nvPicPr>
          <p:cNvPr id="4" name="Content Placeholder 3">
            <a:extLst>
              <a:ext uri="{FF2B5EF4-FFF2-40B4-BE49-F238E27FC236}">
                <a16:creationId xmlns:a16="http://schemas.microsoft.com/office/drawing/2014/main" id="{2CE18E5D-FA3F-405B-827B-AD0BC8F45A46}"/>
              </a:ext>
            </a:extLst>
          </p:cNvPr>
          <p:cNvPicPr>
            <a:picLocks noGrp="1" noChangeAspect="1"/>
          </p:cNvPicPr>
          <p:nvPr>
            <p:ph idx="1"/>
          </p:nvPr>
        </p:nvPicPr>
        <p:blipFill>
          <a:blip r:embed="rId3"/>
          <a:stretch>
            <a:fillRect/>
          </a:stretch>
        </p:blipFill>
        <p:spPr>
          <a:xfrm>
            <a:off x="1024128" y="1915611"/>
            <a:ext cx="6777967" cy="3895642"/>
          </a:xfrm>
          <a:prstGeom prst="rect">
            <a:avLst/>
          </a:prstGeom>
        </p:spPr>
      </p:pic>
      <p:sp>
        <p:nvSpPr>
          <p:cNvPr id="5" name="Rectangle 4">
            <a:extLst>
              <a:ext uri="{FF2B5EF4-FFF2-40B4-BE49-F238E27FC236}">
                <a16:creationId xmlns:a16="http://schemas.microsoft.com/office/drawing/2014/main" id="{FD602AEC-7C07-42DD-BF57-107C4CFA931D}"/>
              </a:ext>
            </a:extLst>
          </p:cNvPr>
          <p:cNvSpPr/>
          <p:nvPr/>
        </p:nvSpPr>
        <p:spPr>
          <a:xfrm>
            <a:off x="1024128" y="6088118"/>
            <a:ext cx="3008516" cy="369332"/>
          </a:xfrm>
          <a:prstGeom prst="rect">
            <a:avLst/>
          </a:prstGeom>
        </p:spPr>
        <p:txBody>
          <a:bodyPr wrap="none">
            <a:spAutoFit/>
          </a:bodyPr>
          <a:lstStyle/>
          <a:p>
            <a:r>
              <a:rPr lang="tr-TR" dirty="0"/>
              <a:t>https://unicode-table.com/en/</a:t>
            </a:r>
          </a:p>
        </p:txBody>
      </p:sp>
    </p:spTree>
    <p:extLst>
      <p:ext uri="{BB962C8B-B14F-4D97-AF65-F5344CB8AC3E}">
        <p14:creationId xmlns:p14="http://schemas.microsoft.com/office/powerpoint/2010/main" val="241572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6357-D353-4BF6-9A6B-F9ADE7A26DF6}"/>
              </a:ext>
            </a:extLst>
          </p:cNvPr>
          <p:cNvSpPr>
            <a:spLocks noGrp="1"/>
          </p:cNvSpPr>
          <p:nvPr>
            <p:ph type="title"/>
          </p:nvPr>
        </p:nvSpPr>
        <p:spPr/>
        <p:txBody>
          <a:bodyPr/>
          <a:lstStyle/>
          <a:p>
            <a:r>
              <a:rPr lang="tr-TR" dirty="0"/>
              <a:t>Strıng veri tipi</a:t>
            </a:r>
          </a:p>
        </p:txBody>
      </p:sp>
      <p:sp>
        <p:nvSpPr>
          <p:cNvPr id="3" name="Content Placeholder 2">
            <a:extLst>
              <a:ext uri="{FF2B5EF4-FFF2-40B4-BE49-F238E27FC236}">
                <a16:creationId xmlns:a16="http://schemas.microsoft.com/office/drawing/2014/main" id="{412869E7-ABEB-4B67-87D1-227272DFD14D}"/>
              </a:ext>
            </a:extLst>
          </p:cNvPr>
          <p:cNvSpPr>
            <a:spLocks noGrp="1"/>
          </p:cNvSpPr>
          <p:nvPr>
            <p:ph idx="1"/>
          </p:nvPr>
        </p:nvSpPr>
        <p:spPr>
          <a:xfrm>
            <a:off x="1024127" y="1838960"/>
            <a:ext cx="9720073" cy="4023360"/>
          </a:xfrm>
        </p:spPr>
        <p:txBody>
          <a:bodyPr/>
          <a:lstStyle/>
          <a:p>
            <a:r>
              <a:rPr lang="tr-TR" dirty="0"/>
              <a:t>String veri tipi sıralı karakterlerden oluşur.</a:t>
            </a:r>
          </a:p>
          <a:p>
            <a:endParaRPr lang="tr-TR" dirty="0"/>
          </a:p>
        </p:txBody>
      </p:sp>
      <p:pic>
        <p:nvPicPr>
          <p:cNvPr id="4" name="Picture 3">
            <a:extLst>
              <a:ext uri="{FF2B5EF4-FFF2-40B4-BE49-F238E27FC236}">
                <a16:creationId xmlns:a16="http://schemas.microsoft.com/office/drawing/2014/main" id="{AE395BB9-D235-44D8-A6D2-4E14E37F073D}"/>
              </a:ext>
            </a:extLst>
          </p:cNvPr>
          <p:cNvPicPr>
            <a:picLocks noChangeAspect="1"/>
          </p:cNvPicPr>
          <p:nvPr/>
        </p:nvPicPr>
        <p:blipFill>
          <a:blip r:embed="rId2"/>
          <a:stretch>
            <a:fillRect/>
          </a:stretch>
        </p:blipFill>
        <p:spPr>
          <a:xfrm>
            <a:off x="1024128" y="3209290"/>
            <a:ext cx="8722878" cy="3562350"/>
          </a:xfrm>
          <a:prstGeom prst="rect">
            <a:avLst/>
          </a:prstGeom>
        </p:spPr>
      </p:pic>
      <p:pic>
        <p:nvPicPr>
          <p:cNvPr id="6" name="Picture 5">
            <a:extLst>
              <a:ext uri="{FF2B5EF4-FFF2-40B4-BE49-F238E27FC236}">
                <a16:creationId xmlns:a16="http://schemas.microsoft.com/office/drawing/2014/main" id="{17B637FD-28DC-4AF1-9164-77819BF2BE30}"/>
              </a:ext>
            </a:extLst>
          </p:cNvPr>
          <p:cNvPicPr>
            <a:picLocks noChangeAspect="1"/>
          </p:cNvPicPr>
          <p:nvPr/>
        </p:nvPicPr>
        <p:blipFill>
          <a:blip r:embed="rId3"/>
          <a:stretch>
            <a:fillRect/>
          </a:stretch>
        </p:blipFill>
        <p:spPr>
          <a:xfrm>
            <a:off x="1100772" y="2437511"/>
            <a:ext cx="8791575" cy="419100"/>
          </a:xfrm>
          <a:prstGeom prst="rect">
            <a:avLst/>
          </a:prstGeom>
        </p:spPr>
      </p:pic>
    </p:spTree>
    <p:extLst>
      <p:ext uri="{BB962C8B-B14F-4D97-AF65-F5344CB8AC3E}">
        <p14:creationId xmlns:p14="http://schemas.microsoft.com/office/powerpoint/2010/main" val="25845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E919-8067-41CB-A739-054649953357}"/>
              </a:ext>
            </a:extLst>
          </p:cNvPr>
          <p:cNvSpPr>
            <a:spLocks noGrp="1"/>
          </p:cNvSpPr>
          <p:nvPr>
            <p:ph type="title"/>
          </p:nvPr>
        </p:nvSpPr>
        <p:spPr/>
        <p:txBody>
          <a:bodyPr/>
          <a:lstStyle/>
          <a:p>
            <a:r>
              <a:rPr lang="tr-TR" dirty="0"/>
              <a:t>Object veri tipi</a:t>
            </a:r>
          </a:p>
        </p:txBody>
      </p:sp>
      <p:sp>
        <p:nvSpPr>
          <p:cNvPr id="3" name="Content Placeholder 2">
            <a:extLst>
              <a:ext uri="{FF2B5EF4-FFF2-40B4-BE49-F238E27FC236}">
                <a16:creationId xmlns:a16="http://schemas.microsoft.com/office/drawing/2014/main" id="{E972B6A2-38CF-4D6C-B26F-5F8F6B3C06C9}"/>
              </a:ext>
            </a:extLst>
          </p:cNvPr>
          <p:cNvSpPr>
            <a:spLocks noGrp="1"/>
          </p:cNvSpPr>
          <p:nvPr>
            <p:ph idx="1"/>
          </p:nvPr>
        </p:nvSpPr>
        <p:spPr>
          <a:xfrm>
            <a:off x="1069848" y="1930907"/>
            <a:ext cx="10058400" cy="4393692"/>
          </a:xfrm>
        </p:spPr>
        <p:txBody>
          <a:bodyPr/>
          <a:lstStyle/>
          <a:p>
            <a:r>
              <a:rPr lang="tr-TR" dirty="0"/>
              <a:t>Özel bir veri tipidir. Her bir veri tipinden değer alabilir.</a:t>
            </a:r>
          </a:p>
        </p:txBody>
      </p:sp>
      <p:pic>
        <p:nvPicPr>
          <p:cNvPr id="4" name="Picture 3">
            <a:extLst>
              <a:ext uri="{FF2B5EF4-FFF2-40B4-BE49-F238E27FC236}">
                <a16:creationId xmlns:a16="http://schemas.microsoft.com/office/drawing/2014/main" id="{552DD739-3DEF-447A-93A0-939612FE272D}"/>
              </a:ext>
            </a:extLst>
          </p:cNvPr>
          <p:cNvPicPr>
            <a:picLocks noChangeAspect="1"/>
          </p:cNvPicPr>
          <p:nvPr/>
        </p:nvPicPr>
        <p:blipFill>
          <a:blip r:embed="rId2"/>
          <a:stretch>
            <a:fillRect/>
          </a:stretch>
        </p:blipFill>
        <p:spPr>
          <a:xfrm>
            <a:off x="1063752" y="2722816"/>
            <a:ext cx="8556498" cy="3322588"/>
          </a:xfrm>
          <a:prstGeom prst="rect">
            <a:avLst/>
          </a:prstGeom>
        </p:spPr>
      </p:pic>
      <p:pic>
        <p:nvPicPr>
          <p:cNvPr id="5" name="Picture 4">
            <a:extLst>
              <a:ext uri="{FF2B5EF4-FFF2-40B4-BE49-F238E27FC236}">
                <a16:creationId xmlns:a16="http://schemas.microsoft.com/office/drawing/2014/main" id="{5A5C07C4-C58A-46CB-9DBC-75A2FF5936BA}"/>
              </a:ext>
            </a:extLst>
          </p:cNvPr>
          <p:cNvPicPr>
            <a:picLocks noChangeAspect="1"/>
          </p:cNvPicPr>
          <p:nvPr/>
        </p:nvPicPr>
        <p:blipFill>
          <a:blip r:embed="rId3"/>
          <a:stretch>
            <a:fillRect/>
          </a:stretch>
        </p:blipFill>
        <p:spPr>
          <a:xfrm>
            <a:off x="1063752" y="6168580"/>
            <a:ext cx="7620000" cy="409575"/>
          </a:xfrm>
          <a:prstGeom prst="rect">
            <a:avLst/>
          </a:prstGeom>
        </p:spPr>
      </p:pic>
    </p:spTree>
    <p:extLst>
      <p:ext uri="{BB962C8B-B14F-4D97-AF65-F5344CB8AC3E}">
        <p14:creationId xmlns:p14="http://schemas.microsoft.com/office/powerpoint/2010/main" val="305800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CF0C96-7F6F-44EF-ACCE-7A4998B7D398}"/>
              </a:ext>
            </a:extLst>
          </p:cNvPr>
          <p:cNvPicPr>
            <a:picLocks noChangeAspect="1"/>
          </p:cNvPicPr>
          <p:nvPr/>
        </p:nvPicPr>
        <p:blipFill>
          <a:blip r:embed="rId2"/>
          <a:stretch>
            <a:fillRect/>
          </a:stretch>
        </p:blipFill>
        <p:spPr>
          <a:xfrm>
            <a:off x="0" y="0"/>
            <a:ext cx="12192000" cy="6905626"/>
          </a:xfrm>
          <a:prstGeom prst="rect">
            <a:avLst/>
          </a:prstGeom>
        </p:spPr>
      </p:pic>
    </p:spTree>
    <p:extLst>
      <p:ext uri="{BB962C8B-B14F-4D97-AF65-F5344CB8AC3E}">
        <p14:creationId xmlns:p14="http://schemas.microsoft.com/office/powerpoint/2010/main" val="172458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7D01-4AFE-4ED3-8120-C683BFA0A8A0}"/>
              </a:ext>
            </a:extLst>
          </p:cNvPr>
          <p:cNvSpPr>
            <a:spLocks noGrp="1"/>
          </p:cNvSpPr>
          <p:nvPr>
            <p:ph type="title"/>
          </p:nvPr>
        </p:nvSpPr>
        <p:spPr/>
        <p:txBody>
          <a:bodyPr/>
          <a:lstStyle/>
          <a:p>
            <a:r>
              <a:rPr lang="tr-TR" dirty="0"/>
              <a:t>Değişken Tanımlama</a:t>
            </a:r>
          </a:p>
        </p:txBody>
      </p:sp>
      <p:sp>
        <p:nvSpPr>
          <p:cNvPr id="3" name="Content Placeholder 2">
            <a:extLst>
              <a:ext uri="{FF2B5EF4-FFF2-40B4-BE49-F238E27FC236}">
                <a16:creationId xmlns:a16="http://schemas.microsoft.com/office/drawing/2014/main" id="{97139F9D-74D0-4A83-A9AE-BEF9A52947BC}"/>
              </a:ext>
            </a:extLst>
          </p:cNvPr>
          <p:cNvSpPr>
            <a:spLocks noGrp="1"/>
          </p:cNvSpPr>
          <p:nvPr>
            <p:ph idx="1"/>
          </p:nvPr>
        </p:nvSpPr>
        <p:spPr>
          <a:xfrm>
            <a:off x="1024127" y="1879600"/>
            <a:ext cx="9720073" cy="4023360"/>
          </a:xfrm>
        </p:spPr>
        <p:txBody>
          <a:bodyPr/>
          <a:lstStyle/>
          <a:p>
            <a:r>
              <a:rPr lang="tr-TR" sz="2400" dirty="0"/>
              <a:t>Veri saklamak ve saklı olan veriyi kullanmak veya değiştirmek için kullanılır.</a:t>
            </a:r>
          </a:p>
          <a:p>
            <a:pPr lvl="1"/>
            <a:r>
              <a:rPr lang="tr-TR" sz="2400" dirty="0"/>
              <a:t>İsmi (</a:t>
            </a:r>
            <a:r>
              <a:rPr lang="en-US" sz="2400" dirty="0"/>
              <a:t>name</a:t>
            </a:r>
            <a:r>
              <a:rPr lang="tr-TR" sz="2400" dirty="0"/>
              <a:t>)</a:t>
            </a:r>
            <a:r>
              <a:rPr lang="en-US" sz="2400" dirty="0"/>
              <a:t> </a:t>
            </a:r>
            <a:endParaRPr lang="tr-TR" sz="2400" dirty="0"/>
          </a:p>
          <a:p>
            <a:pPr lvl="1"/>
            <a:r>
              <a:rPr lang="tr-TR" sz="2400" dirty="0"/>
              <a:t>Tipi (</a:t>
            </a:r>
            <a:r>
              <a:rPr lang="en-US" sz="2400" dirty="0"/>
              <a:t>type</a:t>
            </a:r>
            <a:r>
              <a:rPr lang="tr-TR" sz="2400" dirty="0"/>
              <a:t>)</a:t>
            </a:r>
            <a:r>
              <a:rPr lang="en-US" sz="2400" dirty="0"/>
              <a:t> </a:t>
            </a:r>
            <a:endParaRPr lang="tr-TR" sz="2400" dirty="0"/>
          </a:p>
          <a:p>
            <a:pPr lvl="1"/>
            <a:r>
              <a:rPr lang="tr-TR" sz="2400" dirty="0"/>
              <a:t>Değer (</a:t>
            </a:r>
            <a:r>
              <a:rPr lang="en-US" sz="2400" dirty="0"/>
              <a:t>value</a:t>
            </a:r>
            <a:r>
              <a:rPr lang="tr-TR" sz="2400" dirty="0"/>
              <a:t>)</a:t>
            </a:r>
          </a:p>
          <a:p>
            <a:r>
              <a:rPr lang="tr-TR" sz="2400" dirty="0"/>
              <a:t>&lt;veri tipi&gt; &lt;değişken ismi&gt; = &lt;değer&gt;</a:t>
            </a:r>
          </a:p>
          <a:p>
            <a:endParaRPr lang="tr-TR" sz="2800" dirty="0"/>
          </a:p>
          <a:p>
            <a:endParaRPr lang="tr-TR" sz="2800" dirty="0"/>
          </a:p>
          <a:p>
            <a:pPr marL="274320" lvl="1" indent="0">
              <a:buNone/>
            </a:pPr>
            <a:endParaRPr lang="tr-TR" sz="2800" dirty="0"/>
          </a:p>
          <a:p>
            <a:endParaRPr lang="tr-TR" dirty="0"/>
          </a:p>
          <a:p>
            <a:endParaRPr lang="tr-TR" dirty="0"/>
          </a:p>
        </p:txBody>
      </p:sp>
      <p:pic>
        <p:nvPicPr>
          <p:cNvPr id="5" name="Picture 4">
            <a:extLst>
              <a:ext uri="{FF2B5EF4-FFF2-40B4-BE49-F238E27FC236}">
                <a16:creationId xmlns:a16="http://schemas.microsoft.com/office/drawing/2014/main" id="{B1873E57-BF8D-4008-AC2A-395F66A3E2C8}"/>
              </a:ext>
            </a:extLst>
          </p:cNvPr>
          <p:cNvPicPr>
            <a:picLocks noChangeAspect="1"/>
          </p:cNvPicPr>
          <p:nvPr/>
        </p:nvPicPr>
        <p:blipFill>
          <a:blip r:embed="rId2"/>
          <a:stretch>
            <a:fillRect/>
          </a:stretch>
        </p:blipFill>
        <p:spPr>
          <a:xfrm>
            <a:off x="1024126" y="4430149"/>
            <a:ext cx="8908923" cy="1017850"/>
          </a:xfrm>
          <a:prstGeom prst="rect">
            <a:avLst/>
          </a:prstGeom>
        </p:spPr>
      </p:pic>
    </p:spTree>
    <p:extLst>
      <p:ext uri="{BB962C8B-B14F-4D97-AF65-F5344CB8AC3E}">
        <p14:creationId xmlns:p14="http://schemas.microsoft.com/office/powerpoint/2010/main" val="190678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7B3079-D026-4E66-9BB4-6CFC73755350}"/>
              </a:ext>
            </a:extLst>
          </p:cNvPr>
          <p:cNvPicPr>
            <a:picLocks noChangeAspect="1"/>
          </p:cNvPicPr>
          <p:nvPr/>
        </p:nvPicPr>
        <p:blipFill>
          <a:blip r:embed="rId2"/>
          <a:stretch>
            <a:fillRect/>
          </a:stretch>
        </p:blipFill>
        <p:spPr>
          <a:xfrm>
            <a:off x="804988" y="2572384"/>
            <a:ext cx="10582024" cy="2466975"/>
          </a:xfrm>
          <a:prstGeom prst="rect">
            <a:avLst/>
          </a:prstGeom>
        </p:spPr>
      </p:pic>
      <p:sp>
        <p:nvSpPr>
          <p:cNvPr id="4" name="Title 1">
            <a:extLst>
              <a:ext uri="{FF2B5EF4-FFF2-40B4-BE49-F238E27FC236}">
                <a16:creationId xmlns:a16="http://schemas.microsoft.com/office/drawing/2014/main" id="{67E11E7D-34CD-47B9-A981-738CA127BD86}"/>
              </a:ext>
            </a:extLst>
          </p:cNvPr>
          <p:cNvSpPr>
            <a:spLocks noGrp="1"/>
          </p:cNvSpPr>
          <p:nvPr>
            <p:ph type="title"/>
          </p:nvPr>
        </p:nvSpPr>
        <p:spPr>
          <a:xfrm>
            <a:off x="1024128" y="585216"/>
            <a:ext cx="9720072" cy="1499616"/>
          </a:xfrm>
        </p:spPr>
        <p:txBody>
          <a:bodyPr/>
          <a:lstStyle/>
          <a:p>
            <a:r>
              <a:rPr lang="tr-TR" dirty="0"/>
              <a:t>Değişken Tanımlama ve değer atama</a:t>
            </a:r>
          </a:p>
        </p:txBody>
      </p:sp>
    </p:spTree>
    <p:extLst>
      <p:ext uri="{BB962C8B-B14F-4D97-AF65-F5344CB8AC3E}">
        <p14:creationId xmlns:p14="http://schemas.microsoft.com/office/powerpoint/2010/main" val="375260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E2D5-53D8-4BAF-96EA-8EDB72C626FC}"/>
              </a:ext>
            </a:extLst>
          </p:cNvPr>
          <p:cNvSpPr>
            <a:spLocks noGrp="1"/>
          </p:cNvSpPr>
          <p:nvPr>
            <p:ph type="title"/>
          </p:nvPr>
        </p:nvSpPr>
        <p:spPr/>
        <p:txBody>
          <a:bodyPr/>
          <a:lstStyle/>
          <a:p>
            <a:r>
              <a:rPr lang="tr-TR" dirty="0"/>
              <a:t>Degişken Tanımlama</a:t>
            </a:r>
          </a:p>
        </p:txBody>
      </p:sp>
      <p:sp>
        <p:nvSpPr>
          <p:cNvPr id="3" name="Content Placeholder 2">
            <a:extLst>
              <a:ext uri="{FF2B5EF4-FFF2-40B4-BE49-F238E27FC236}">
                <a16:creationId xmlns:a16="http://schemas.microsoft.com/office/drawing/2014/main" id="{72C8C3C4-2307-4CB5-B744-8DA13C220E4A}"/>
              </a:ext>
            </a:extLst>
          </p:cNvPr>
          <p:cNvSpPr>
            <a:spLocks noGrp="1"/>
          </p:cNvSpPr>
          <p:nvPr>
            <p:ph idx="1"/>
          </p:nvPr>
        </p:nvSpPr>
        <p:spPr>
          <a:xfrm>
            <a:off x="1024128" y="2761489"/>
            <a:ext cx="6880351" cy="4023360"/>
          </a:xfrm>
        </p:spPr>
        <p:txBody>
          <a:bodyPr>
            <a:normAutofit/>
          </a:bodyPr>
          <a:lstStyle/>
          <a:p>
            <a:pPr algn="just"/>
            <a:r>
              <a:rPr lang="tr-TR" sz="2400" dirty="0"/>
              <a:t>Çoğu programlama dilinde değişkenler tanımlandıktan sonra direkt olarak programda kullanılabilirler. Ancak C#'ta değişkeni tanımladıktan sonra ayrıca bir de ilk değer atamak zorundayız. Aksi bir durumda değişkeni programımız içinde kullanamayız. </a:t>
            </a:r>
          </a:p>
        </p:txBody>
      </p:sp>
      <p:pic>
        <p:nvPicPr>
          <p:cNvPr id="1026" name="Picture 2" descr="presentation warning icon ile ilgili gÃ¶rsel sonucu">
            <a:extLst>
              <a:ext uri="{FF2B5EF4-FFF2-40B4-BE49-F238E27FC236}">
                <a16:creationId xmlns:a16="http://schemas.microsoft.com/office/drawing/2014/main" id="{94EBF6D9-DA9C-49C0-8E87-5C2E7C2CF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7718" y="249123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379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8665-1589-4F5D-938E-39C3C36550E0}"/>
              </a:ext>
            </a:extLst>
          </p:cNvPr>
          <p:cNvSpPr>
            <a:spLocks noGrp="1"/>
          </p:cNvSpPr>
          <p:nvPr>
            <p:ph type="title"/>
          </p:nvPr>
        </p:nvSpPr>
        <p:spPr/>
        <p:txBody>
          <a:bodyPr/>
          <a:lstStyle/>
          <a:p>
            <a:r>
              <a:rPr lang="tr-TR" dirty="0"/>
              <a:t>Değişken tanımlarken dikkat edilmesi gerekenler</a:t>
            </a:r>
          </a:p>
        </p:txBody>
      </p:sp>
      <p:sp>
        <p:nvSpPr>
          <p:cNvPr id="3" name="Content Placeholder 2">
            <a:extLst>
              <a:ext uri="{FF2B5EF4-FFF2-40B4-BE49-F238E27FC236}">
                <a16:creationId xmlns:a16="http://schemas.microsoft.com/office/drawing/2014/main" id="{969C17F0-0054-444C-8F38-752F1DFF7F35}"/>
              </a:ext>
            </a:extLst>
          </p:cNvPr>
          <p:cNvSpPr>
            <a:spLocks noGrp="1"/>
          </p:cNvSpPr>
          <p:nvPr>
            <p:ph idx="1"/>
          </p:nvPr>
        </p:nvSpPr>
        <p:spPr>
          <a:xfrm>
            <a:off x="1024127" y="2651760"/>
            <a:ext cx="9720073" cy="4023360"/>
          </a:xfrm>
        </p:spPr>
        <p:txBody>
          <a:bodyPr>
            <a:normAutofit/>
          </a:bodyPr>
          <a:lstStyle/>
          <a:p>
            <a:r>
              <a:rPr lang="tr-TR" sz="2400" dirty="0"/>
              <a:t>Aralarında boşluk bırakılmaz. Ayırmak istersek (_) kullanabiliriz.</a:t>
            </a:r>
          </a:p>
          <a:p>
            <a:r>
              <a:rPr lang="tr-TR" sz="2400" dirty="0"/>
              <a:t>Büyük küçük harf duyarlıdır. AD ile ad değişkeni aynı değildir.</a:t>
            </a:r>
          </a:p>
          <a:p>
            <a:r>
              <a:rPr lang="tr-TR" sz="2400" dirty="0"/>
              <a:t>camelCase yazım kuralı kullanılması önerilir.</a:t>
            </a:r>
          </a:p>
          <a:p>
            <a:r>
              <a:rPr lang="tr-TR" sz="2400" dirty="0"/>
              <a:t>Türkçe harfler kullanılması önerilmez.</a:t>
            </a:r>
          </a:p>
          <a:p>
            <a:r>
              <a:rPr lang="tr-TR" sz="2400" dirty="0"/>
              <a:t>%?.. Gibi özel karakterler kullanılmaz. </a:t>
            </a:r>
          </a:p>
          <a:p>
            <a:r>
              <a:rPr lang="tr-TR" sz="2400" dirty="0"/>
              <a:t>C# diline özel olan anahtar kelimeler değişken adı olarak kullanılamaz.</a:t>
            </a:r>
          </a:p>
          <a:p>
            <a:endParaRPr lang="tr-TR" sz="2400" dirty="0"/>
          </a:p>
          <a:p>
            <a:endParaRPr lang="tr-TR" sz="2400" dirty="0"/>
          </a:p>
        </p:txBody>
      </p:sp>
    </p:spTree>
    <p:extLst>
      <p:ext uri="{BB962C8B-B14F-4D97-AF65-F5344CB8AC3E}">
        <p14:creationId xmlns:p14="http://schemas.microsoft.com/office/powerpoint/2010/main" val="305726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2910-DEBD-4E61-BD67-E32D5B6941F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7A4FE1C2-CA76-48A1-A5F1-F0A4ED66E474}"/>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647F5449-0DDB-422F-A184-ACAD6419A25C}"/>
              </a:ext>
            </a:extLst>
          </p:cNvPr>
          <p:cNvPicPr>
            <a:picLocks noChangeAspect="1"/>
          </p:cNvPicPr>
          <p:nvPr/>
        </p:nvPicPr>
        <p:blipFill>
          <a:blip r:embed="rId2"/>
          <a:stretch>
            <a:fillRect/>
          </a:stretch>
        </p:blipFill>
        <p:spPr>
          <a:xfrm>
            <a:off x="177320" y="0"/>
            <a:ext cx="11638759" cy="6858000"/>
          </a:xfrm>
          <a:prstGeom prst="rect">
            <a:avLst/>
          </a:prstGeom>
        </p:spPr>
      </p:pic>
    </p:spTree>
    <p:extLst>
      <p:ext uri="{BB962C8B-B14F-4D97-AF65-F5344CB8AC3E}">
        <p14:creationId xmlns:p14="http://schemas.microsoft.com/office/powerpoint/2010/main" val="74457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8AF3-C6E9-4280-9975-7C37499376BB}"/>
              </a:ext>
            </a:extLst>
          </p:cNvPr>
          <p:cNvSpPr>
            <a:spLocks noGrp="1"/>
          </p:cNvSpPr>
          <p:nvPr>
            <p:ph type="title"/>
          </p:nvPr>
        </p:nvSpPr>
        <p:spPr/>
        <p:txBody>
          <a:bodyPr/>
          <a:lstStyle/>
          <a:p>
            <a:r>
              <a:rPr lang="tr-TR" dirty="0"/>
              <a:t>DEĞİŞKENLER (vaRIABLES) NEDİR</a:t>
            </a:r>
          </a:p>
        </p:txBody>
      </p:sp>
      <p:sp>
        <p:nvSpPr>
          <p:cNvPr id="3" name="Content Placeholder 2">
            <a:extLst>
              <a:ext uri="{FF2B5EF4-FFF2-40B4-BE49-F238E27FC236}">
                <a16:creationId xmlns:a16="http://schemas.microsoft.com/office/drawing/2014/main" id="{E201B9DA-2700-4B0C-83CF-FC28ADE2261C}"/>
              </a:ext>
            </a:extLst>
          </p:cNvPr>
          <p:cNvSpPr>
            <a:spLocks noGrp="1"/>
          </p:cNvSpPr>
          <p:nvPr>
            <p:ph idx="1"/>
          </p:nvPr>
        </p:nvSpPr>
        <p:spPr/>
        <p:txBody>
          <a:bodyPr>
            <a:normAutofit/>
          </a:bodyPr>
          <a:lstStyle/>
          <a:p>
            <a:pPr algn="just"/>
            <a:r>
              <a:rPr lang="tr-TR" sz="2400" dirty="0"/>
              <a:t>Değişken programın çalışması için gerekli verilerin tanımlanarak bellek üzerinde tutulduğu  bölgelere verilen genel bir isimdir.</a:t>
            </a:r>
          </a:p>
          <a:p>
            <a:pPr algn="just"/>
            <a:endParaRPr lang="tr-TR" sz="2400" dirty="0"/>
          </a:p>
          <a:p>
            <a:pPr algn="just"/>
            <a:r>
              <a:rPr lang="tr-TR" sz="2400" dirty="0"/>
              <a:t>Değişkenler üzerlerine alabilecekleri verinin tipine göre tanımlanırlar.</a:t>
            </a:r>
          </a:p>
          <a:p>
            <a:pPr algn="just"/>
            <a:endParaRPr lang="tr-TR" sz="2400" dirty="0"/>
          </a:p>
          <a:p>
            <a:pPr algn="just"/>
            <a:r>
              <a:rPr lang="tr-TR" sz="2400" dirty="0"/>
              <a:t>Tanımladığımız değişkenler uygulamamızın {} scope ları arasında kullanılabilir. Scope dışında kullanılamaz.</a:t>
            </a:r>
          </a:p>
        </p:txBody>
      </p:sp>
    </p:spTree>
    <p:extLst>
      <p:ext uri="{BB962C8B-B14F-4D97-AF65-F5344CB8AC3E}">
        <p14:creationId xmlns:p14="http://schemas.microsoft.com/office/powerpoint/2010/main" val="187066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304E-5832-4B04-89A8-A0D63363D34B}"/>
              </a:ext>
            </a:extLst>
          </p:cNvPr>
          <p:cNvSpPr>
            <a:spLocks noGrp="1"/>
          </p:cNvSpPr>
          <p:nvPr>
            <p:ph type="title"/>
          </p:nvPr>
        </p:nvSpPr>
        <p:spPr/>
        <p:txBody>
          <a:bodyPr/>
          <a:lstStyle/>
          <a:p>
            <a:r>
              <a:rPr lang="tr-TR" dirty="0"/>
              <a:t>KODLAMA</a:t>
            </a:r>
          </a:p>
        </p:txBody>
      </p:sp>
      <p:pic>
        <p:nvPicPr>
          <p:cNvPr id="2050" name="Picture 2" descr="code icon ile ilgili gÃ¶rsel sonucu">
            <a:extLst>
              <a:ext uri="{FF2B5EF4-FFF2-40B4-BE49-F238E27FC236}">
                <a16:creationId xmlns:a16="http://schemas.microsoft.com/office/drawing/2014/main" id="{2FE8F90B-FB7E-4FC2-99B8-BC2C7CB99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952" y="248100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305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EEE4-EF1B-42D8-AFBA-686C97242BD4}"/>
              </a:ext>
            </a:extLst>
          </p:cNvPr>
          <p:cNvSpPr>
            <a:spLocks noGrp="1"/>
          </p:cNvSpPr>
          <p:nvPr>
            <p:ph type="title"/>
          </p:nvPr>
        </p:nvSpPr>
        <p:spPr>
          <a:xfrm>
            <a:off x="1024128" y="585216"/>
            <a:ext cx="3671440" cy="1499616"/>
          </a:xfrm>
        </p:spPr>
        <p:txBody>
          <a:bodyPr/>
          <a:lstStyle/>
          <a:p>
            <a:r>
              <a:rPr lang="tr-TR" dirty="0"/>
              <a:t>Kaçış karakterleri</a:t>
            </a:r>
          </a:p>
        </p:txBody>
      </p:sp>
      <p:sp>
        <p:nvSpPr>
          <p:cNvPr id="3" name="Content Placeholder 2">
            <a:extLst>
              <a:ext uri="{FF2B5EF4-FFF2-40B4-BE49-F238E27FC236}">
                <a16:creationId xmlns:a16="http://schemas.microsoft.com/office/drawing/2014/main" id="{0F8A0C8C-15F7-4DF3-BBC8-739909473195}"/>
              </a:ext>
            </a:extLst>
          </p:cNvPr>
          <p:cNvSpPr>
            <a:spLocks noGrp="1"/>
          </p:cNvSpPr>
          <p:nvPr>
            <p:ph idx="1"/>
          </p:nvPr>
        </p:nvSpPr>
        <p:spPr>
          <a:xfrm>
            <a:off x="801706" y="2928551"/>
            <a:ext cx="3671440" cy="4023360"/>
          </a:xfrm>
        </p:spPr>
        <p:txBody>
          <a:bodyPr>
            <a:normAutofit/>
          </a:bodyPr>
          <a:lstStyle/>
          <a:p>
            <a:pPr algn="just"/>
            <a:r>
              <a:rPr lang="tr-TR" dirty="0"/>
              <a:t>C# dilinde, bazı karakterler eylem olarak algılanırlar.</a:t>
            </a:r>
          </a:p>
          <a:p>
            <a:pPr algn="just"/>
            <a:r>
              <a:rPr lang="tr-TR" dirty="0"/>
              <a:t>Buna en bariz örnek çift tırnağı verebiliriz. </a:t>
            </a:r>
          </a:p>
          <a:p>
            <a:pPr algn="just"/>
            <a:r>
              <a:rPr lang="tr-TR" dirty="0"/>
              <a:t>Buradaki sorundan kurtulmak için backward slash kullanılır.</a:t>
            </a:r>
          </a:p>
        </p:txBody>
      </p:sp>
      <p:pic>
        <p:nvPicPr>
          <p:cNvPr id="6" name="Picture 5">
            <a:extLst>
              <a:ext uri="{FF2B5EF4-FFF2-40B4-BE49-F238E27FC236}">
                <a16:creationId xmlns:a16="http://schemas.microsoft.com/office/drawing/2014/main" id="{1217F9F3-8852-4559-B212-8F313DBE5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844" y="1005345"/>
            <a:ext cx="6694726" cy="5167523"/>
          </a:xfrm>
          <a:prstGeom prst="rect">
            <a:avLst/>
          </a:prstGeom>
        </p:spPr>
      </p:pic>
    </p:spTree>
    <p:extLst>
      <p:ext uri="{BB962C8B-B14F-4D97-AF65-F5344CB8AC3E}">
        <p14:creationId xmlns:p14="http://schemas.microsoft.com/office/powerpoint/2010/main" val="115118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13E0-0E85-4F44-9214-C0CC247CE8C8}"/>
              </a:ext>
            </a:extLst>
          </p:cNvPr>
          <p:cNvSpPr>
            <a:spLocks noGrp="1"/>
          </p:cNvSpPr>
          <p:nvPr>
            <p:ph type="title"/>
          </p:nvPr>
        </p:nvSpPr>
        <p:spPr/>
        <p:txBody>
          <a:bodyPr/>
          <a:lstStyle/>
          <a:p>
            <a:r>
              <a:rPr lang="tr-TR" dirty="0"/>
              <a:t>Değişkenlerin faaliyet alanları</a:t>
            </a:r>
          </a:p>
        </p:txBody>
      </p:sp>
      <p:sp>
        <p:nvSpPr>
          <p:cNvPr id="3" name="Content Placeholder 2">
            <a:extLst>
              <a:ext uri="{FF2B5EF4-FFF2-40B4-BE49-F238E27FC236}">
                <a16:creationId xmlns:a16="http://schemas.microsoft.com/office/drawing/2014/main" id="{15E9FB73-06E4-428A-854E-F8263BC08A2E}"/>
              </a:ext>
            </a:extLst>
          </p:cNvPr>
          <p:cNvSpPr>
            <a:spLocks noGrp="1"/>
          </p:cNvSpPr>
          <p:nvPr>
            <p:ph idx="1"/>
          </p:nvPr>
        </p:nvSpPr>
        <p:spPr>
          <a:xfrm>
            <a:off x="1024128" y="2570205"/>
            <a:ext cx="7094261" cy="3986784"/>
          </a:xfrm>
        </p:spPr>
        <p:txBody>
          <a:bodyPr>
            <a:normAutofit/>
          </a:bodyPr>
          <a:lstStyle/>
          <a:p>
            <a:pPr algn="just"/>
            <a:r>
              <a:rPr lang="tr-TR" sz="2400" dirty="0"/>
              <a:t>Bildirilmiş bir değişkeni belirli bir program parçasında kullanabiliriz. Bir değişkenin kullanılabildiği kullanım alanına o değişkenin Faaliyet Alanı (scope) denir.</a:t>
            </a:r>
          </a:p>
          <a:p>
            <a:pPr algn="just"/>
            <a:r>
              <a:rPr lang="tr-TR" sz="2400" dirty="0"/>
              <a:t>Bir metodun bir ana bloğu olmak zorundadır. Fakat o ana bloğun içinde biz istediğimiz kadar iç içe ve ayrık blok açabiliriz.</a:t>
            </a:r>
          </a:p>
          <a:p>
            <a:pPr algn="just"/>
            <a:r>
              <a:rPr lang="tr-TR" sz="2400" dirty="0"/>
              <a:t>C#’ta yerel değişkenler bildirim yerinden sonra bildirildikleri blokta ve o bloğun kapsadığı bloklarda kullanılabilir. Fakat blok dışında kullanılamazlar.</a:t>
            </a:r>
          </a:p>
        </p:txBody>
      </p:sp>
      <p:pic>
        <p:nvPicPr>
          <p:cNvPr id="4" name="Picture 3">
            <a:extLst>
              <a:ext uri="{FF2B5EF4-FFF2-40B4-BE49-F238E27FC236}">
                <a16:creationId xmlns:a16="http://schemas.microsoft.com/office/drawing/2014/main" id="{2348EB65-5032-429B-8D2C-AE3CED2D92B5}"/>
              </a:ext>
            </a:extLst>
          </p:cNvPr>
          <p:cNvPicPr>
            <a:picLocks noChangeAspect="1"/>
          </p:cNvPicPr>
          <p:nvPr/>
        </p:nvPicPr>
        <p:blipFill>
          <a:blip r:embed="rId2"/>
          <a:stretch>
            <a:fillRect/>
          </a:stretch>
        </p:blipFill>
        <p:spPr>
          <a:xfrm>
            <a:off x="8576042" y="2767913"/>
            <a:ext cx="3385298" cy="2956003"/>
          </a:xfrm>
          <a:prstGeom prst="rect">
            <a:avLst/>
          </a:prstGeom>
        </p:spPr>
      </p:pic>
    </p:spTree>
    <p:extLst>
      <p:ext uri="{BB962C8B-B14F-4D97-AF65-F5344CB8AC3E}">
        <p14:creationId xmlns:p14="http://schemas.microsoft.com/office/powerpoint/2010/main" val="336266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9293-8392-4031-A400-A95DDEF7A965}"/>
              </a:ext>
            </a:extLst>
          </p:cNvPr>
          <p:cNvSpPr>
            <a:spLocks noGrp="1"/>
          </p:cNvSpPr>
          <p:nvPr>
            <p:ph type="title"/>
          </p:nvPr>
        </p:nvSpPr>
        <p:spPr/>
        <p:txBody>
          <a:bodyPr/>
          <a:lstStyle/>
          <a:p>
            <a:r>
              <a:rPr lang="tr-TR" dirty="0"/>
              <a:t>Değişkenlerin faaliyet alanı</a:t>
            </a:r>
          </a:p>
        </p:txBody>
      </p:sp>
      <p:sp>
        <p:nvSpPr>
          <p:cNvPr id="3" name="Content Placeholder 2">
            <a:extLst>
              <a:ext uri="{FF2B5EF4-FFF2-40B4-BE49-F238E27FC236}">
                <a16:creationId xmlns:a16="http://schemas.microsoft.com/office/drawing/2014/main" id="{4C59DFF0-D5E9-4E9E-8425-CD04C0ABAE4E}"/>
              </a:ext>
            </a:extLst>
          </p:cNvPr>
          <p:cNvSpPr>
            <a:spLocks noGrp="1"/>
          </p:cNvSpPr>
          <p:nvPr>
            <p:ph idx="1"/>
          </p:nvPr>
        </p:nvSpPr>
        <p:spPr>
          <a:xfrm>
            <a:off x="1024126" y="2031487"/>
            <a:ext cx="6105723" cy="2372497"/>
          </a:xfrm>
        </p:spPr>
        <p:txBody>
          <a:bodyPr/>
          <a:lstStyle/>
          <a:p>
            <a:r>
              <a:rPr lang="tr-TR" dirty="0"/>
              <a:t>Aynı blokta tanımlanmış global c# değişkenler alt bir blokta kullanılamaz.</a:t>
            </a:r>
          </a:p>
          <a:p>
            <a:endParaRPr lang="tr-TR" dirty="0"/>
          </a:p>
        </p:txBody>
      </p:sp>
      <p:pic>
        <p:nvPicPr>
          <p:cNvPr id="4" name="Picture 3">
            <a:extLst>
              <a:ext uri="{FF2B5EF4-FFF2-40B4-BE49-F238E27FC236}">
                <a16:creationId xmlns:a16="http://schemas.microsoft.com/office/drawing/2014/main" id="{4200CCF5-057F-4EFF-A4EB-7F45C62EDD8D}"/>
              </a:ext>
            </a:extLst>
          </p:cNvPr>
          <p:cNvPicPr>
            <a:picLocks noChangeAspect="1"/>
          </p:cNvPicPr>
          <p:nvPr/>
        </p:nvPicPr>
        <p:blipFill>
          <a:blip r:embed="rId2"/>
          <a:stretch>
            <a:fillRect/>
          </a:stretch>
        </p:blipFill>
        <p:spPr>
          <a:xfrm>
            <a:off x="7867650" y="2031487"/>
            <a:ext cx="2876550" cy="1733550"/>
          </a:xfrm>
          <a:prstGeom prst="rect">
            <a:avLst/>
          </a:prstGeom>
        </p:spPr>
      </p:pic>
      <p:sp>
        <p:nvSpPr>
          <p:cNvPr id="5" name="Content Placeholder 2">
            <a:extLst>
              <a:ext uri="{FF2B5EF4-FFF2-40B4-BE49-F238E27FC236}">
                <a16:creationId xmlns:a16="http://schemas.microsoft.com/office/drawing/2014/main" id="{62524B1D-ECDF-4615-AB0B-F12D9191BBD7}"/>
              </a:ext>
            </a:extLst>
          </p:cNvPr>
          <p:cNvSpPr txBox="1">
            <a:spLocks/>
          </p:cNvSpPr>
          <p:nvPr/>
        </p:nvSpPr>
        <p:spPr>
          <a:xfrm>
            <a:off x="1024126" y="4194804"/>
            <a:ext cx="6402286" cy="237249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tr-TR" dirty="0"/>
              <a:t>Ayrık bloklarda aynı isimli c# değişkenler bildirilebilir.</a:t>
            </a:r>
          </a:p>
        </p:txBody>
      </p:sp>
      <p:pic>
        <p:nvPicPr>
          <p:cNvPr id="6" name="Picture 5">
            <a:extLst>
              <a:ext uri="{FF2B5EF4-FFF2-40B4-BE49-F238E27FC236}">
                <a16:creationId xmlns:a16="http://schemas.microsoft.com/office/drawing/2014/main" id="{BA14EB92-0267-427F-8398-8AB32F5805F7}"/>
              </a:ext>
            </a:extLst>
          </p:cNvPr>
          <p:cNvPicPr>
            <a:picLocks noChangeAspect="1"/>
          </p:cNvPicPr>
          <p:nvPr/>
        </p:nvPicPr>
        <p:blipFill>
          <a:blip r:embed="rId3"/>
          <a:stretch>
            <a:fillRect/>
          </a:stretch>
        </p:blipFill>
        <p:spPr>
          <a:xfrm>
            <a:off x="7905105" y="4333875"/>
            <a:ext cx="1571625" cy="2524125"/>
          </a:xfrm>
          <a:prstGeom prst="rect">
            <a:avLst/>
          </a:prstGeom>
        </p:spPr>
      </p:pic>
    </p:spTree>
    <p:extLst>
      <p:ext uri="{BB962C8B-B14F-4D97-AF65-F5344CB8AC3E}">
        <p14:creationId xmlns:p14="http://schemas.microsoft.com/office/powerpoint/2010/main" val="51042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9293-8392-4031-A400-A95DDEF7A965}"/>
              </a:ext>
            </a:extLst>
          </p:cNvPr>
          <p:cNvSpPr>
            <a:spLocks noGrp="1"/>
          </p:cNvSpPr>
          <p:nvPr>
            <p:ph type="title"/>
          </p:nvPr>
        </p:nvSpPr>
        <p:spPr/>
        <p:txBody>
          <a:bodyPr/>
          <a:lstStyle/>
          <a:p>
            <a:r>
              <a:rPr lang="tr-TR" dirty="0"/>
              <a:t>Sabit değişken (constant)</a:t>
            </a:r>
          </a:p>
        </p:txBody>
      </p:sp>
      <p:sp>
        <p:nvSpPr>
          <p:cNvPr id="3" name="Content Placeholder 2">
            <a:extLst>
              <a:ext uri="{FF2B5EF4-FFF2-40B4-BE49-F238E27FC236}">
                <a16:creationId xmlns:a16="http://schemas.microsoft.com/office/drawing/2014/main" id="{4C59DFF0-D5E9-4E9E-8425-CD04C0ABAE4E}"/>
              </a:ext>
            </a:extLst>
          </p:cNvPr>
          <p:cNvSpPr>
            <a:spLocks noGrp="1"/>
          </p:cNvSpPr>
          <p:nvPr>
            <p:ph idx="1"/>
          </p:nvPr>
        </p:nvSpPr>
        <p:spPr>
          <a:xfrm>
            <a:off x="1024128" y="2084832"/>
            <a:ext cx="9720073" cy="4023360"/>
          </a:xfrm>
        </p:spPr>
        <p:txBody>
          <a:bodyPr/>
          <a:lstStyle/>
          <a:p>
            <a:r>
              <a:rPr lang="tr-TR" b="1" dirty="0"/>
              <a:t>C#sabitler</a:t>
            </a:r>
            <a:r>
              <a:rPr lang="tr-TR" dirty="0"/>
              <a:t>, Programımızda bazen değeri hiç değişmeyecek değişkenler tanımlamak isteyebiliriz. </a:t>
            </a:r>
          </a:p>
          <a:p>
            <a:r>
              <a:rPr lang="tr-TR" dirty="0"/>
              <a:t>Örneğin pi isimli float türünden bir değişken tanımlayıp buna 3.14 değerini verip programımızda pi sayısına ihtiyaç duyulduğunda bu değişkeni kullanabiliriz. </a:t>
            </a:r>
          </a:p>
          <a:p>
            <a:r>
              <a:rPr lang="tr-TR" dirty="0"/>
              <a:t>Sabit değişkenlerin normal değişkenlerden farkı değişkeni değiştirmek istediğimizde ortaya çıkar, sabit olarak belirtilen değişkeni değiştirirsek derleyici hata verip programımızı derlemez</a:t>
            </a:r>
          </a:p>
          <a:p>
            <a:r>
              <a:rPr lang="tr-TR" dirty="0"/>
              <a:t>C# sabitler C# değişkenlere tanımlandığı satırda değer vermeliyiz. </a:t>
            </a:r>
          </a:p>
          <a:p>
            <a:r>
              <a:rPr lang="tr-TR" dirty="0"/>
              <a:t>Herhangi bir değişkeni C# sabit olarak belirtmemiz için değişken türünden önce </a:t>
            </a:r>
            <a:r>
              <a:rPr lang="tr-TR" b="1" dirty="0"/>
              <a:t>const</a:t>
            </a:r>
            <a:r>
              <a:rPr lang="tr-TR" dirty="0"/>
              <a:t> anahtar sözcüğü kullanılır.</a:t>
            </a:r>
          </a:p>
        </p:txBody>
      </p:sp>
    </p:spTree>
    <p:extLst>
      <p:ext uri="{BB962C8B-B14F-4D97-AF65-F5344CB8AC3E}">
        <p14:creationId xmlns:p14="http://schemas.microsoft.com/office/powerpoint/2010/main" val="2711209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67DF-B7C2-4C8E-9CF6-5FF82B8643B3}"/>
              </a:ext>
            </a:extLst>
          </p:cNvPr>
          <p:cNvSpPr>
            <a:spLocks noGrp="1"/>
          </p:cNvSpPr>
          <p:nvPr>
            <p:ph type="title"/>
          </p:nvPr>
        </p:nvSpPr>
        <p:spPr/>
        <p:txBody>
          <a:bodyPr/>
          <a:lstStyle/>
          <a:p>
            <a:r>
              <a:rPr lang="tr-TR" dirty="0"/>
              <a:t>Sabit değişken (constant)</a:t>
            </a:r>
          </a:p>
        </p:txBody>
      </p:sp>
      <p:pic>
        <p:nvPicPr>
          <p:cNvPr id="4" name="Content Placeholder 3">
            <a:extLst>
              <a:ext uri="{FF2B5EF4-FFF2-40B4-BE49-F238E27FC236}">
                <a16:creationId xmlns:a16="http://schemas.microsoft.com/office/drawing/2014/main" id="{8CDC2044-25E0-4404-8627-97991584D830}"/>
              </a:ext>
            </a:extLst>
          </p:cNvPr>
          <p:cNvPicPr>
            <a:picLocks noGrp="1" noChangeAspect="1"/>
          </p:cNvPicPr>
          <p:nvPr>
            <p:ph idx="1"/>
          </p:nvPr>
        </p:nvPicPr>
        <p:blipFill>
          <a:blip r:embed="rId3"/>
          <a:stretch>
            <a:fillRect/>
          </a:stretch>
        </p:blipFill>
        <p:spPr>
          <a:xfrm>
            <a:off x="1270960" y="2024976"/>
            <a:ext cx="4076700" cy="981075"/>
          </a:xfrm>
          <a:prstGeom prst="rect">
            <a:avLst/>
          </a:prstGeom>
        </p:spPr>
      </p:pic>
      <p:pic>
        <p:nvPicPr>
          <p:cNvPr id="5" name="Picture 4">
            <a:extLst>
              <a:ext uri="{FF2B5EF4-FFF2-40B4-BE49-F238E27FC236}">
                <a16:creationId xmlns:a16="http://schemas.microsoft.com/office/drawing/2014/main" id="{40F58911-D7EE-46E8-B155-1350A65E8E1F}"/>
              </a:ext>
            </a:extLst>
          </p:cNvPr>
          <p:cNvPicPr>
            <a:picLocks noChangeAspect="1"/>
          </p:cNvPicPr>
          <p:nvPr/>
        </p:nvPicPr>
        <p:blipFill>
          <a:blip r:embed="rId4"/>
          <a:stretch>
            <a:fillRect/>
          </a:stretch>
        </p:blipFill>
        <p:spPr>
          <a:xfrm>
            <a:off x="1335003" y="3624298"/>
            <a:ext cx="2333625" cy="619125"/>
          </a:xfrm>
          <a:prstGeom prst="rect">
            <a:avLst/>
          </a:prstGeom>
        </p:spPr>
      </p:pic>
      <p:sp>
        <p:nvSpPr>
          <p:cNvPr id="6" name="Rectangle 5">
            <a:extLst>
              <a:ext uri="{FF2B5EF4-FFF2-40B4-BE49-F238E27FC236}">
                <a16:creationId xmlns:a16="http://schemas.microsoft.com/office/drawing/2014/main" id="{5953AB00-5C4F-420B-8442-2AF04F9A73C8}"/>
              </a:ext>
            </a:extLst>
          </p:cNvPr>
          <p:cNvSpPr/>
          <p:nvPr/>
        </p:nvSpPr>
        <p:spPr>
          <a:xfrm>
            <a:off x="1375610" y="3107938"/>
            <a:ext cx="8149765" cy="369332"/>
          </a:xfrm>
          <a:prstGeom prst="rect">
            <a:avLst/>
          </a:prstGeom>
        </p:spPr>
        <p:txBody>
          <a:bodyPr wrap="square">
            <a:spAutoFit/>
          </a:bodyPr>
          <a:lstStyle/>
          <a:p>
            <a:r>
              <a:rPr lang="tr-TR" dirty="0">
                <a:solidFill>
                  <a:srgbClr val="41484D"/>
                </a:solidFill>
                <a:latin typeface="Roboto"/>
              </a:rPr>
              <a:t>c# sabite tanımlandığı satırda değer verilmediği için hatalıdır.</a:t>
            </a:r>
            <a:endParaRPr lang="tr-TR" dirty="0"/>
          </a:p>
        </p:txBody>
      </p:sp>
      <p:pic>
        <p:nvPicPr>
          <p:cNvPr id="7" name="Picture 6">
            <a:extLst>
              <a:ext uri="{FF2B5EF4-FFF2-40B4-BE49-F238E27FC236}">
                <a16:creationId xmlns:a16="http://schemas.microsoft.com/office/drawing/2014/main" id="{CE82CAB9-25B5-4FC9-8DB6-B1F68435C09F}"/>
              </a:ext>
            </a:extLst>
          </p:cNvPr>
          <p:cNvPicPr>
            <a:picLocks noChangeAspect="1"/>
          </p:cNvPicPr>
          <p:nvPr/>
        </p:nvPicPr>
        <p:blipFill>
          <a:blip r:embed="rId5"/>
          <a:stretch>
            <a:fillRect/>
          </a:stretch>
        </p:blipFill>
        <p:spPr>
          <a:xfrm>
            <a:off x="1375610" y="5076743"/>
            <a:ext cx="2543175" cy="1057275"/>
          </a:xfrm>
          <a:prstGeom prst="rect">
            <a:avLst/>
          </a:prstGeom>
        </p:spPr>
      </p:pic>
      <p:sp>
        <p:nvSpPr>
          <p:cNvPr id="5149" name="Rectangle 5148">
            <a:extLst>
              <a:ext uri="{FF2B5EF4-FFF2-40B4-BE49-F238E27FC236}">
                <a16:creationId xmlns:a16="http://schemas.microsoft.com/office/drawing/2014/main" id="{3CEDDEBC-54D1-42E2-B25F-047D52322673}"/>
              </a:ext>
            </a:extLst>
          </p:cNvPr>
          <p:cNvSpPr/>
          <p:nvPr/>
        </p:nvSpPr>
        <p:spPr>
          <a:xfrm>
            <a:off x="1335003" y="4430412"/>
            <a:ext cx="9720071" cy="646331"/>
          </a:xfrm>
          <a:prstGeom prst="rect">
            <a:avLst/>
          </a:prstGeom>
        </p:spPr>
        <p:txBody>
          <a:bodyPr wrap="square">
            <a:spAutoFit/>
          </a:bodyPr>
          <a:lstStyle/>
          <a:p>
            <a:r>
              <a:rPr lang="tr-TR" dirty="0">
                <a:solidFill>
                  <a:srgbClr val="41484D"/>
                </a:solidFill>
                <a:latin typeface="Roboto"/>
              </a:rPr>
              <a:t>Sabit değişkenlere değer olarak C# sabitler, sabit değişken ya da sabit ve/veya sabit değişkenlerden oluşan matematiksel ifadeler verilebilir.</a:t>
            </a:r>
            <a:endParaRPr lang="tr-TR" dirty="0"/>
          </a:p>
        </p:txBody>
      </p:sp>
      <p:pic>
        <p:nvPicPr>
          <p:cNvPr id="5150" name="Picture 5149">
            <a:extLst>
              <a:ext uri="{FF2B5EF4-FFF2-40B4-BE49-F238E27FC236}">
                <a16:creationId xmlns:a16="http://schemas.microsoft.com/office/drawing/2014/main" id="{AC194664-0A1B-40FE-957A-1C885D7DD18C}"/>
              </a:ext>
            </a:extLst>
          </p:cNvPr>
          <p:cNvPicPr>
            <a:picLocks noChangeAspect="1"/>
          </p:cNvPicPr>
          <p:nvPr/>
        </p:nvPicPr>
        <p:blipFill>
          <a:blip r:embed="rId6"/>
          <a:stretch>
            <a:fillRect/>
          </a:stretch>
        </p:blipFill>
        <p:spPr>
          <a:xfrm>
            <a:off x="1375610" y="6269938"/>
            <a:ext cx="3438525" cy="409575"/>
          </a:xfrm>
          <a:prstGeom prst="rect">
            <a:avLst/>
          </a:prstGeom>
        </p:spPr>
      </p:pic>
      <p:sp>
        <p:nvSpPr>
          <p:cNvPr id="5151" name="Multiplication Sign 5150">
            <a:extLst>
              <a:ext uri="{FF2B5EF4-FFF2-40B4-BE49-F238E27FC236}">
                <a16:creationId xmlns:a16="http://schemas.microsoft.com/office/drawing/2014/main" id="{3453437D-92F8-4106-A5C2-91F536FADAA1}"/>
              </a:ext>
            </a:extLst>
          </p:cNvPr>
          <p:cNvSpPr/>
          <p:nvPr/>
        </p:nvSpPr>
        <p:spPr>
          <a:xfrm>
            <a:off x="4717883" y="6052576"/>
            <a:ext cx="859881" cy="84429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1416693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A15-D35D-44F9-8828-2573ABC3D9C5}"/>
              </a:ext>
            </a:extLst>
          </p:cNvPr>
          <p:cNvSpPr>
            <a:spLocks noGrp="1"/>
          </p:cNvSpPr>
          <p:nvPr>
            <p:ph type="title"/>
          </p:nvPr>
        </p:nvSpPr>
        <p:spPr/>
        <p:txBody>
          <a:bodyPr/>
          <a:lstStyle/>
          <a:p>
            <a:r>
              <a:rPr lang="tr-TR" dirty="0"/>
              <a:t>SIK yapılan hatalar</a:t>
            </a:r>
          </a:p>
        </p:txBody>
      </p:sp>
      <p:sp>
        <p:nvSpPr>
          <p:cNvPr id="3" name="Content Placeholder 2">
            <a:extLst>
              <a:ext uri="{FF2B5EF4-FFF2-40B4-BE49-F238E27FC236}">
                <a16:creationId xmlns:a16="http://schemas.microsoft.com/office/drawing/2014/main" id="{6C6990EE-E35E-4E0D-B088-2925D20C1812}"/>
              </a:ext>
            </a:extLst>
          </p:cNvPr>
          <p:cNvSpPr>
            <a:spLocks noGrp="1"/>
          </p:cNvSpPr>
          <p:nvPr>
            <p:ph idx="1"/>
          </p:nvPr>
        </p:nvSpPr>
        <p:spPr>
          <a:xfrm>
            <a:off x="1024128" y="2286000"/>
            <a:ext cx="9720073" cy="1499616"/>
          </a:xfrm>
        </p:spPr>
        <p:txBody>
          <a:bodyPr/>
          <a:lstStyle/>
          <a:p>
            <a:r>
              <a:rPr lang="tr-TR" dirty="0"/>
              <a:t>Aynı satırda farklı türden değişkenler tanımlamaya çalışma. </a:t>
            </a:r>
          </a:p>
        </p:txBody>
      </p:sp>
      <p:pic>
        <p:nvPicPr>
          <p:cNvPr id="5" name="Picture 4">
            <a:extLst>
              <a:ext uri="{FF2B5EF4-FFF2-40B4-BE49-F238E27FC236}">
                <a16:creationId xmlns:a16="http://schemas.microsoft.com/office/drawing/2014/main" id="{97D0CF25-FF2A-4F4D-AADE-C08954CA93AD}"/>
              </a:ext>
            </a:extLst>
          </p:cNvPr>
          <p:cNvPicPr>
            <a:picLocks noChangeAspect="1"/>
          </p:cNvPicPr>
          <p:nvPr/>
        </p:nvPicPr>
        <p:blipFill>
          <a:blip r:embed="rId2"/>
          <a:stretch>
            <a:fillRect/>
          </a:stretch>
        </p:blipFill>
        <p:spPr>
          <a:xfrm>
            <a:off x="1135336" y="2985839"/>
            <a:ext cx="2181225" cy="600075"/>
          </a:xfrm>
          <a:prstGeom prst="rect">
            <a:avLst/>
          </a:prstGeom>
        </p:spPr>
      </p:pic>
      <p:sp>
        <p:nvSpPr>
          <p:cNvPr id="7" name="Content Placeholder 2">
            <a:extLst>
              <a:ext uri="{FF2B5EF4-FFF2-40B4-BE49-F238E27FC236}">
                <a16:creationId xmlns:a16="http://schemas.microsoft.com/office/drawing/2014/main" id="{358B3621-E428-4B72-9692-48FACF8AC46B}"/>
              </a:ext>
            </a:extLst>
          </p:cNvPr>
          <p:cNvSpPr txBox="1">
            <a:spLocks/>
          </p:cNvSpPr>
          <p:nvPr/>
        </p:nvSpPr>
        <p:spPr>
          <a:xfrm>
            <a:off x="1024127" y="4023361"/>
            <a:ext cx="9720073" cy="149961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tr-TR" dirty="0"/>
              <a:t>Değişkene uygunsuz değer vermeye çalışma.</a:t>
            </a:r>
          </a:p>
        </p:txBody>
      </p:sp>
      <p:pic>
        <p:nvPicPr>
          <p:cNvPr id="8" name="Picture 7">
            <a:extLst>
              <a:ext uri="{FF2B5EF4-FFF2-40B4-BE49-F238E27FC236}">
                <a16:creationId xmlns:a16="http://schemas.microsoft.com/office/drawing/2014/main" id="{D8A4819A-7B05-4190-A1BC-F1D343DCC2C8}"/>
              </a:ext>
            </a:extLst>
          </p:cNvPr>
          <p:cNvPicPr>
            <a:picLocks noChangeAspect="1"/>
          </p:cNvPicPr>
          <p:nvPr/>
        </p:nvPicPr>
        <p:blipFill>
          <a:blip r:embed="rId3"/>
          <a:stretch>
            <a:fillRect/>
          </a:stretch>
        </p:blipFill>
        <p:spPr>
          <a:xfrm>
            <a:off x="1249637" y="4810573"/>
            <a:ext cx="1952625" cy="733425"/>
          </a:xfrm>
          <a:prstGeom prst="rect">
            <a:avLst/>
          </a:prstGeom>
        </p:spPr>
      </p:pic>
    </p:spTree>
    <p:extLst>
      <p:ext uri="{BB962C8B-B14F-4D97-AF65-F5344CB8AC3E}">
        <p14:creationId xmlns:p14="http://schemas.microsoft.com/office/powerpoint/2010/main" val="3971825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C02D-4B33-4E18-A31A-8CB6EFAB15C6}"/>
              </a:ext>
            </a:extLst>
          </p:cNvPr>
          <p:cNvSpPr>
            <a:spLocks noGrp="1"/>
          </p:cNvSpPr>
          <p:nvPr>
            <p:ph type="title"/>
          </p:nvPr>
        </p:nvSpPr>
        <p:spPr/>
        <p:txBody>
          <a:bodyPr/>
          <a:lstStyle/>
          <a:p>
            <a:r>
              <a:rPr lang="tr-TR" dirty="0"/>
              <a:t>SIK yapılan hatalar</a:t>
            </a:r>
          </a:p>
        </p:txBody>
      </p:sp>
      <p:sp>
        <p:nvSpPr>
          <p:cNvPr id="3" name="Content Placeholder 2">
            <a:extLst>
              <a:ext uri="{FF2B5EF4-FFF2-40B4-BE49-F238E27FC236}">
                <a16:creationId xmlns:a16="http://schemas.microsoft.com/office/drawing/2014/main" id="{4D861DFA-354A-40C7-8BDE-ACC4EB5EC582}"/>
              </a:ext>
            </a:extLst>
          </p:cNvPr>
          <p:cNvSpPr>
            <a:spLocks noGrp="1"/>
          </p:cNvSpPr>
          <p:nvPr>
            <p:ph idx="1"/>
          </p:nvPr>
        </p:nvSpPr>
        <p:spPr/>
        <p:txBody>
          <a:bodyPr/>
          <a:lstStyle/>
          <a:p>
            <a:r>
              <a:rPr lang="tr-TR" dirty="0"/>
              <a:t>Değişkeni tanımlamadan ve/veya değişkene ilk değer vermeden değişkeni kullanmaya çalışma.</a:t>
            </a:r>
          </a:p>
        </p:txBody>
      </p:sp>
      <p:pic>
        <p:nvPicPr>
          <p:cNvPr id="4" name="Picture 3">
            <a:extLst>
              <a:ext uri="{FF2B5EF4-FFF2-40B4-BE49-F238E27FC236}">
                <a16:creationId xmlns:a16="http://schemas.microsoft.com/office/drawing/2014/main" id="{EBFC4D80-95AA-4938-B8B7-6DF3B81D1BD0}"/>
              </a:ext>
            </a:extLst>
          </p:cNvPr>
          <p:cNvPicPr>
            <a:picLocks noChangeAspect="1"/>
          </p:cNvPicPr>
          <p:nvPr/>
        </p:nvPicPr>
        <p:blipFill>
          <a:blip r:embed="rId3"/>
          <a:stretch>
            <a:fillRect/>
          </a:stretch>
        </p:blipFill>
        <p:spPr>
          <a:xfrm>
            <a:off x="3421339" y="3173239"/>
            <a:ext cx="4709407" cy="3508270"/>
          </a:xfrm>
          <a:prstGeom prst="rect">
            <a:avLst/>
          </a:prstGeom>
        </p:spPr>
      </p:pic>
    </p:spTree>
    <p:extLst>
      <p:ext uri="{BB962C8B-B14F-4D97-AF65-F5344CB8AC3E}">
        <p14:creationId xmlns:p14="http://schemas.microsoft.com/office/powerpoint/2010/main" val="3999536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C02D-4B33-4E18-A31A-8CB6EFAB15C6}"/>
              </a:ext>
            </a:extLst>
          </p:cNvPr>
          <p:cNvSpPr>
            <a:spLocks noGrp="1"/>
          </p:cNvSpPr>
          <p:nvPr>
            <p:ph type="title"/>
          </p:nvPr>
        </p:nvSpPr>
        <p:spPr/>
        <p:txBody>
          <a:bodyPr/>
          <a:lstStyle/>
          <a:p>
            <a:r>
              <a:rPr lang="tr-TR" dirty="0"/>
              <a:t>SIK yapılan hatalar</a:t>
            </a:r>
          </a:p>
        </p:txBody>
      </p:sp>
      <p:sp>
        <p:nvSpPr>
          <p:cNvPr id="3" name="Content Placeholder 2">
            <a:extLst>
              <a:ext uri="{FF2B5EF4-FFF2-40B4-BE49-F238E27FC236}">
                <a16:creationId xmlns:a16="http://schemas.microsoft.com/office/drawing/2014/main" id="{4D861DFA-354A-40C7-8BDE-ACC4EB5EC582}"/>
              </a:ext>
            </a:extLst>
          </p:cNvPr>
          <p:cNvSpPr>
            <a:spLocks noGrp="1"/>
          </p:cNvSpPr>
          <p:nvPr>
            <p:ph idx="1"/>
          </p:nvPr>
        </p:nvSpPr>
        <p:spPr/>
        <p:txBody>
          <a:bodyPr/>
          <a:lstStyle/>
          <a:p>
            <a:r>
              <a:rPr lang="tr-TR" dirty="0"/>
              <a:t>Değişken tanımlaması ve/veya değer vermeyi yanlış yerde yapma.</a:t>
            </a:r>
          </a:p>
        </p:txBody>
      </p:sp>
      <p:pic>
        <p:nvPicPr>
          <p:cNvPr id="6" name="Picture 5">
            <a:extLst>
              <a:ext uri="{FF2B5EF4-FFF2-40B4-BE49-F238E27FC236}">
                <a16:creationId xmlns:a16="http://schemas.microsoft.com/office/drawing/2014/main" id="{2BED6E83-FC08-4A42-8BD4-987D16D3A1EF}"/>
              </a:ext>
            </a:extLst>
          </p:cNvPr>
          <p:cNvPicPr>
            <a:picLocks noChangeAspect="1"/>
          </p:cNvPicPr>
          <p:nvPr/>
        </p:nvPicPr>
        <p:blipFill>
          <a:blip r:embed="rId2"/>
          <a:stretch>
            <a:fillRect/>
          </a:stretch>
        </p:blipFill>
        <p:spPr>
          <a:xfrm>
            <a:off x="3335938" y="2932285"/>
            <a:ext cx="4757738" cy="3578243"/>
          </a:xfrm>
          <a:prstGeom prst="rect">
            <a:avLst/>
          </a:prstGeom>
        </p:spPr>
      </p:pic>
    </p:spTree>
    <p:extLst>
      <p:ext uri="{BB962C8B-B14F-4D97-AF65-F5344CB8AC3E}">
        <p14:creationId xmlns:p14="http://schemas.microsoft.com/office/powerpoint/2010/main" val="1906456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C02D-4B33-4E18-A31A-8CB6EFAB15C6}"/>
              </a:ext>
            </a:extLst>
          </p:cNvPr>
          <p:cNvSpPr>
            <a:spLocks noGrp="1"/>
          </p:cNvSpPr>
          <p:nvPr>
            <p:ph type="title"/>
          </p:nvPr>
        </p:nvSpPr>
        <p:spPr/>
        <p:txBody>
          <a:bodyPr/>
          <a:lstStyle/>
          <a:p>
            <a:r>
              <a:rPr lang="tr-TR" dirty="0"/>
              <a:t>SIK yapılan hatalar</a:t>
            </a:r>
          </a:p>
        </p:txBody>
      </p:sp>
      <p:sp>
        <p:nvSpPr>
          <p:cNvPr id="3" name="Content Placeholder 2">
            <a:extLst>
              <a:ext uri="{FF2B5EF4-FFF2-40B4-BE49-F238E27FC236}">
                <a16:creationId xmlns:a16="http://schemas.microsoft.com/office/drawing/2014/main" id="{4D861DFA-354A-40C7-8BDE-ACC4EB5EC582}"/>
              </a:ext>
            </a:extLst>
          </p:cNvPr>
          <p:cNvSpPr>
            <a:spLocks noGrp="1"/>
          </p:cNvSpPr>
          <p:nvPr>
            <p:ph idx="1"/>
          </p:nvPr>
        </p:nvSpPr>
        <p:spPr/>
        <p:txBody>
          <a:bodyPr/>
          <a:lstStyle/>
          <a:p>
            <a:r>
              <a:rPr lang="tr-TR" dirty="0"/>
              <a:t>Bazı değişken türlerindeki değişkenlere değer verirken eklenmesi gereken karakteri eklememek.</a:t>
            </a:r>
          </a:p>
        </p:txBody>
      </p:sp>
      <p:pic>
        <p:nvPicPr>
          <p:cNvPr id="4" name="Picture 3">
            <a:extLst>
              <a:ext uri="{FF2B5EF4-FFF2-40B4-BE49-F238E27FC236}">
                <a16:creationId xmlns:a16="http://schemas.microsoft.com/office/drawing/2014/main" id="{29DAC118-AB44-4192-B5B8-8E795D71921E}"/>
              </a:ext>
            </a:extLst>
          </p:cNvPr>
          <p:cNvPicPr>
            <a:picLocks noChangeAspect="1"/>
          </p:cNvPicPr>
          <p:nvPr/>
        </p:nvPicPr>
        <p:blipFill>
          <a:blip r:embed="rId2"/>
          <a:stretch>
            <a:fillRect/>
          </a:stretch>
        </p:blipFill>
        <p:spPr>
          <a:xfrm>
            <a:off x="3163715" y="3015186"/>
            <a:ext cx="4880533" cy="3495342"/>
          </a:xfrm>
          <a:prstGeom prst="rect">
            <a:avLst/>
          </a:prstGeom>
        </p:spPr>
      </p:pic>
    </p:spTree>
    <p:extLst>
      <p:ext uri="{BB962C8B-B14F-4D97-AF65-F5344CB8AC3E}">
        <p14:creationId xmlns:p14="http://schemas.microsoft.com/office/powerpoint/2010/main" val="132190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9A15-C152-4E8B-A84B-40994E9ED4C2}"/>
              </a:ext>
            </a:extLst>
          </p:cNvPr>
          <p:cNvSpPr>
            <a:spLocks noGrp="1"/>
          </p:cNvSpPr>
          <p:nvPr>
            <p:ph type="title"/>
          </p:nvPr>
        </p:nvSpPr>
        <p:spPr/>
        <p:txBody>
          <a:bodyPr/>
          <a:lstStyle/>
          <a:p>
            <a:r>
              <a:rPr lang="tr-TR" dirty="0"/>
              <a:t>Veri tipleri</a:t>
            </a:r>
          </a:p>
        </p:txBody>
      </p:sp>
      <p:sp>
        <p:nvSpPr>
          <p:cNvPr id="3" name="Content Placeholder 2">
            <a:extLst>
              <a:ext uri="{FF2B5EF4-FFF2-40B4-BE49-F238E27FC236}">
                <a16:creationId xmlns:a16="http://schemas.microsoft.com/office/drawing/2014/main" id="{646BFAF2-BD6E-461A-A59D-731651DA3F70}"/>
              </a:ext>
            </a:extLst>
          </p:cNvPr>
          <p:cNvSpPr>
            <a:spLocks noGrp="1"/>
          </p:cNvSpPr>
          <p:nvPr>
            <p:ph idx="1"/>
          </p:nvPr>
        </p:nvSpPr>
        <p:spPr/>
        <p:txBody>
          <a:bodyPr/>
          <a:lstStyle/>
          <a:p>
            <a:pPr marL="0" indent="0">
              <a:buNone/>
            </a:pPr>
            <a:r>
              <a:rPr lang="tr-TR" dirty="0"/>
              <a:t>C#’ da kullanılan veri tipleri:</a:t>
            </a:r>
          </a:p>
          <a:p>
            <a:r>
              <a:rPr lang="tr-TR" b="1" dirty="0"/>
              <a:t>Integer types </a:t>
            </a:r>
            <a:r>
              <a:rPr lang="tr-TR" dirty="0"/>
              <a:t>–</a:t>
            </a:r>
            <a:r>
              <a:rPr lang="tr-TR" b="1" dirty="0"/>
              <a:t> </a:t>
            </a:r>
            <a:r>
              <a:rPr lang="tr-TR" dirty="0"/>
              <a:t>sbyte, byte, short, ushort, int, uint, long, ulong; - </a:t>
            </a:r>
          </a:p>
          <a:p>
            <a:r>
              <a:rPr lang="tr-TR" b="1" dirty="0"/>
              <a:t>Real floating-point types </a:t>
            </a:r>
            <a:r>
              <a:rPr lang="tr-TR" dirty="0"/>
              <a:t>– float, double; - </a:t>
            </a:r>
          </a:p>
          <a:p>
            <a:r>
              <a:rPr lang="tr-TR" b="1" dirty="0"/>
              <a:t>Real type with decimal precision </a:t>
            </a:r>
            <a:r>
              <a:rPr lang="tr-TR" dirty="0"/>
              <a:t>– decimal; - </a:t>
            </a:r>
          </a:p>
          <a:p>
            <a:r>
              <a:rPr lang="tr-TR" b="1" dirty="0"/>
              <a:t>Boolean type </a:t>
            </a:r>
            <a:r>
              <a:rPr lang="tr-TR" dirty="0"/>
              <a:t>– bool; - </a:t>
            </a:r>
          </a:p>
          <a:p>
            <a:r>
              <a:rPr lang="tr-TR" b="1" dirty="0"/>
              <a:t>Character type </a:t>
            </a:r>
            <a:r>
              <a:rPr lang="tr-TR" dirty="0"/>
              <a:t>– char; - </a:t>
            </a:r>
          </a:p>
          <a:p>
            <a:r>
              <a:rPr lang="tr-TR" b="1" dirty="0"/>
              <a:t>String</a:t>
            </a:r>
            <a:r>
              <a:rPr lang="tr-TR" dirty="0"/>
              <a:t> – string; - </a:t>
            </a:r>
          </a:p>
          <a:p>
            <a:r>
              <a:rPr lang="tr-TR" b="1" dirty="0"/>
              <a:t>Object type </a:t>
            </a:r>
            <a:r>
              <a:rPr lang="tr-TR" dirty="0"/>
              <a:t>– object. </a:t>
            </a:r>
          </a:p>
        </p:txBody>
      </p:sp>
    </p:spTree>
    <p:extLst>
      <p:ext uri="{BB962C8B-B14F-4D97-AF65-F5344CB8AC3E}">
        <p14:creationId xmlns:p14="http://schemas.microsoft.com/office/powerpoint/2010/main" val="290923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C02D-4B33-4E18-A31A-8CB6EFAB15C6}"/>
              </a:ext>
            </a:extLst>
          </p:cNvPr>
          <p:cNvSpPr>
            <a:spLocks noGrp="1"/>
          </p:cNvSpPr>
          <p:nvPr>
            <p:ph type="title"/>
          </p:nvPr>
        </p:nvSpPr>
        <p:spPr/>
        <p:txBody>
          <a:bodyPr/>
          <a:lstStyle/>
          <a:p>
            <a:r>
              <a:rPr lang="tr-TR" dirty="0"/>
              <a:t>SIK yapılan hatalar</a:t>
            </a:r>
          </a:p>
        </p:txBody>
      </p:sp>
      <p:sp>
        <p:nvSpPr>
          <p:cNvPr id="3" name="Content Placeholder 2">
            <a:extLst>
              <a:ext uri="{FF2B5EF4-FFF2-40B4-BE49-F238E27FC236}">
                <a16:creationId xmlns:a16="http://schemas.microsoft.com/office/drawing/2014/main" id="{4D861DFA-354A-40C7-8BDE-ACC4EB5EC582}"/>
              </a:ext>
            </a:extLst>
          </p:cNvPr>
          <p:cNvSpPr>
            <a:spLocks noGrp="1"/>
          </p:cNvSpPr>
          <p:nvPr>
            <p:ph idx="1"/>
          </p:nvPr>
        </p:nvSpPr>
        <p:spPr/>
        <p:txBody>
          <a:bodyPr/>
          <a:lstStyle/>
          <a:p>
            <a:r>
              <a:rPr lang="tr-TR" dirty="0"/>
              <a:t>Ondalık sayıların ondalık kısmını ayırırken nokta (.) yerine virgül (,) kullanmak.</a:t>
            </a:r>
          </a:p>
        </p:txBody>
      </p:sp>
      <p:pic>
        <p:nvPicPr>
          <p:cNvPr id="4" name="Picture 3">
            <a:extLst>
              <a:ext uri="{FF2B5EF4-FFF2-40B4-BE49-F238E27FC236}">
                <a16:creationId xmlns:a16="http://schemas.microsoft.com/office/drawing/2014/main" id="{7566F976-E6D1-4926-9D3D-9084F16AD2AD}"/>
              </a:ext>
            </a:extLst>
          </p:cNvPr>
          <p:cNvPicPr>
            <a:picLocks noChangeAspect="1"/>
          </p:cNvPicPr>
          <p:nvPr/>
        </p:nvPicPr>
        <p:blipFill>
          <a:blip r:embed="rId2"/>
          <a:stretch>
            <a:fillRect/>
          </a:stretch>
        </p:blipFill>
        <p:spPr>
          <a:xfrm>
            <a:off x="2694545" y="2857886"/>
            <a:ext cx="5806764" cy="3652642"/>
          </a:xfrm>
          <a:prstGeom prst="rect">
            <a:avLst/>
          </a:prstGeom>
        </p:spPr>
      </p:pic>
    </p:spTree>
    <p:extLst>
      <p:ext uri="{BB962C8B-B14F-4D97-AF65-F5344CB8AC3E}">
        <p14:creationId xmlns:p14="http://schemas.microsoft.com/office/powerpoint/2010/main" val="2626553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C02D-4B33-4E18-A31A-8CB6EFAB15C6}"/>
              </a:ext>
            </a:extLst>
          </p:cNvPr>
          <p:cNvSpPr>
            <a:spLocks noGrp="1"/>
          </p:cNvSpPr>
          <p:nvPr>
            <p:ph type="title"/>
          </p:nvPr>
        </p:nvSpPr>
        <p:spPr/>
        <p:txBody>
          <a:bodyPr/>
          <a:lstStyle/>
          <a:p>
            <a:r>
              <a:rPr lang="tr-TR" dirty="0"/>
              <a:t>SIK yapılan hatalar</a:t>
            </a:r>
          </a:p>
        </p:txBody>
      </p:sp>
      <p:sp>
        <p:nvSpPr>
          <p:cNvPr id="3" name="Content Placeholder 2">
            <a:extLst>
              <a:ext uri="{FF2B5EF4-FFF2-40B4-BE49-F238E27FC236}">
                <a16:creationId xmlns:a16="http://schemas.microsoft.com/office/drawing/2014/main" id="{4D861DFA-354A-40C7-8BDE-ACC4EB5EC582}"/>
              </a:ext>
            </a:extLst>
          </p:cNvPr>
          <p:cNvSpPr>
            <a:spLocks noGrp="1"/>
          </p:cNvSpPr>
          <p:nvPr>
            <p:ph idx="1"/>
          </p:nvPr>
        </p:nvSpPr>
        <p:spPr/>
        <p:txBody>
          <a:bodyPr/>
          <a:lstStyle/>
          <a:p>
            <a:r>
              <a:rPr lang="tr-TR" dirty="0"/>
              <a:t>Metinsel değişkenlerle matematiksel işlem yapmaya çalışmak.</a:t>
            </a:r>
          </a:p>
        </p:txBody>
      </p:sp>
      <p:pic>
        <p:nvPicPr>
          <p:cNvPr id="4" name="Picture 3">
            <a:extLst>
              <a:ext uri="{FF2B5EF4-FFF2-40B4-BE49-F238E27FC236}">
                <a16:creationId xmlns:a16="http://schemas.microsoft.com/office/drawing/2014/main" id="{655D3C0D-0D98-44AE-A15E-4C40399BC248}"/>
              </a:ext>
            </a:extLst>
          </p:cNvPr>
          <p:cNvPicPr>
            <a:picLocks noChangeAspect="1"/>
          </p:cNvPicPr>
          <p:nvPr/>
        </p:nvPicPr>
        <p:blipFill>
          <a:blip r:embed="rId2"/>
          <a:stretch>
            <a:fillRect/>
          </a:stretch>
        </p:blipFill>
        <p:spPr>
          <a:xfrm>
            <a:off x="2895214" y="2918509"/>
            <a:ext cx="5247889" cy="3734313"/>
          </a:xfrm>
          <a:prstGeom prst="rect">
            <a:avLst/>
          </a:prstGeom>
        </p:spPr>
      </p:pic>
    </p:spTree>
    <p:extLst>
      <p:ext uri="{BB962C8B-B14F-4D97-AF65-F5344CB8AC3E}">
        <p14:creationId xmlns:p14="http://schemas.microsoft.com/office/powerpoint/2010/main" val="1422550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C02D-4B33-4E18-A31A-8CB6EFAB15C6}"/>
              </a:ext>
            </a:extLst>
          </p:cNvPr>
          <p:cNvSpPr>
            <a:spLocks noGrp="1"/>
          </p:cNvSpPr>
          <p:nvPr>
            <p:ph type="title"/>
          </p:nvPr>
        </p:nvSpPr>
        <p:spPr/>
        <p:txBody>
          <a:bodyPr/>
          <a:lstStyle/>
          <a:p>
            <a:r>
              <a:rPr lang="tr-TR" dirty="0"/>
              <a:t>SIK yapılan hatalar</a:t>
            </a:r>
          </a:p>
        </p:txBody>
      </p:sp>
      <p:sp>
        <p:nvSpPr>
          <p:cNvPr id="3" name="Content Placeholder 2">
            <a:extLst>
              <a:ext uri="{FF2B5EF4-FFF2-40B4-BE49-F238E27FC236}">
                <a16:creationId xmlns:a16="http://schemas.microsoft.com/office/drawing/2014/main" id="{4D861DFA-354A-40C7-8BDE-ACC4EB5EC582}"/>
              </a:ext>
            </a:extLst>
          </p:cNvPr>
          <p:cNvSpPr>
            <a:spLocks noGrp="1"/>
          </p:cNvSpPr>
          <p:nvPr>
            <p:ph idx="1"/>
          </p:nvPr>
        </p:nvSpPr>
        <p:spPr/>
        <p:txBody>
          <a:bodyPr/>
          <a:lstStyle/>
          <a:p>
            <a:r>
              <a:rPr lang="tr-TR" dirty="0"/>
              <a:t>Bir değişkeni birden fazla kez tanımlamak.</a:t>
            </a:r>
          </a:p>
        </p:txBody>
      </p:sp>
      <p:pic>
        <p:nvPicPr>
          <p:cNvPr id="4" name="Picture 3">
            <a:extLst>
              <a:ext uri="{FF2B5EF4-FFF2-40B4-BE49-F238E27FC236}">
                <a16:creationId xmlns:a16="http://schemas.microsoft.com/office/drawing/2014/main" id="{2A1FE685-4529-4967-9CCF-10A8788CA1BD}"/>
              </a:ext>
            </a:extLst>
          </p:cNvPr>
          <p:cNvPicPr>
            <a:picLocks noChangeAspect="1"/>
          </p:cNvPicPr>
          <p:nvPr/>
        </p:nvPicPr>
        <p:blipFill>
          <a:blip r:embed="rId3"/>
          <a:stretch>
            <a:fillRect/>
          </a:stretch>
        </p:blipFill>
        <p:spPr>
          <a:xfrm>
            <a:off x="2646920" y="2840355"/>
            <a:ext cx="5459111" cy="3762360"/>
          </a:xfrm>
          <a:prstGeom prst="rect">
            <a:avLst/>
          </a:prstGeom>
        </p:spPr>
      </p:pic>
    </p:spTree>
    <p:extLst>
      <p:ext uri="{BB962C8B-B14F-4D97-AF65-F5344CB8AC3E}">
        <p14:creationId xmlns:p14="http://schemas.microsoft.com/office/powerpoint/2010/main" val="2737371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C02D-4B33-4E18-A31A-8CB6EFAB15C6}"/>
              </a:ext>
            </a:extLst>
          </p:cNvPr>
          <p:cNvSpPr>
            <a:spLocks noGrp="1"/>
          </p:cNvSpPr>
          <p:nvPr>
            <p:ph type="title"/>
          </p:nvPr>
        </p:nvSpPr>
        <p:spPr/>
        <p:txBody>
          <a:bodyPr/>
          <a:lstStyle/>
          <a:p>
            <a:r>
              <a:rPr lang="tr-TR" dirty="0"/>
              <a:t>SIK yapılan hatalar</a:t>
            </a:r>
          </a:p>
        </p:txBody>
      </p:sp>
      <p:sp>
        <p:nvSpPr>
          <p:cNvPr id="3" name="Content Placeholder 2">
            <a:extLst>
              <a:ext uri="{FF2B5EF4-FFF2-40B4-BE49-F238E27FC236}">
                <a16:creationId xmlns:a16="http://schemas.microsoft.com/office/drawing/2014/main" id="{4D861DFA-354A-40C7-8BDE-ACC4EB5EC582}"/>
              </a:ext>
            </a:extLst>
          </p:cNvPr>
          <p:cNvSpPr>
            <a:spLocks noGrp="1"/>
          </p:cNvSpPr>
          <p:nvPr>
            <p:ph idx="1"/>
          </p:nvPr>
        </p:nvSpPr>
        <p:spPr/>
        <p:txBody>
          <a:bodyPr/>
          <a:lstStyle/>
          <a:p>
            <a:r>
              <a:rPr lang="tr-TR" dirty="0"/>
              <a:t>Değişkenlere değer verirken yanlış şekilde değer vermek.</a:t>
            </a:r>
          </a:p>
        </p:txBody>
      </p:sp>
      <p:pic>
        <p:nvPicPr>
          <p:cNvPr id="4" name="Picture 3">
            <a:extLst>
              <a:ext uri="{FF2B5EF4-FFF2-40B4-BE49-F238E27FC236}">
                <a16:creationId xmlns:a16="http://schemas.microsoft.com/office/drawing/2014/main" id="{0537983A-5D79-4F8D-973D-B9D385E87AF6}"/>
              </a:ext>
            </a:extLst>
          </p:cNvPr>
          <p:cNvPicPr>
            <a:picLocks noChangeAspect="1"/>
          </p:cNvPicPr>
          <p:nvPr/>
        </p:nvPicPr>
        <p:blipFill>
          <a:blip r:embed="rId2"/>
          <a:stretch>
            <a:fillRect/>
          </a:stretch>
        </p:blipFill>
        <p:spPr>
          <a:xfrm>
            <a:off x="2967681" y="2928937"/>
            <a:ext cx="5247752" cy="3581591"/>
          </a:xfrm>
          <a:prstGeom prst="rect">
            <a:avLst/>
          </a:prstGeom>
        </p:spPr>
      </p:pic>
    </p:spTree>
    <p:extLst>
      <p:ext uri="{BB962C8B-B14F-4D97-AF65-F5344CB8AC3E}">
        <p14:creationId xmlns:p14="http://schemas.microsoft.com/office/powerpoint/2010/main" val="3852978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51EC-3558-4DDE-90A8-686C3E830F00}"/>
              </a:ext>
            </a:extLst>
          </p:cNvPr>
          <p:cNvSpPr>
            <a:spLocks noGrp="1"/>
          </p:cNvSpPr>
          <p:nvPr>
            <p:ph type="title"/>
          </p:nvPr>
        </p:nvSpPr>
        <p:spPr/>
        <p:txBody>
          <a:bodyPr/>
          <a:lstStyle/>
          <a:p>
            <a:r>
              <a:rPr lang="tr-TR" dirty="0"/>
              <a:t>Ek bilgiler</a:t>
            </a:r>
          </a:p>
        </p:txBody>
      </p:sp>
      <p:sp>
        <p:nvSpPr>
          <p:cNvPr id="3" name="Content Placeholder 2">
            <a:extLst>
              <a:ext uri="{FF2B5EF4-FFF2-40B4-BE49-F238E27FC236}">
                <a16:creationId xmlns:a16="http://schemas.microsoft.com/office/drawing/2014/main" id="{47DB0465-740B-4593-AAEC-48C634B5E2A0}"/>
              </a:ext>
            </a:extLst>
          </p:cNvPr>
          <p:cNvSpPr>
            <a:spLocks noGrp="1"/>
          </p:cNvSpPr>
          <p:nvPr>
            <p:ph idx="1"/>
          </p:nvPr>
        </p:nvSpPr>
        <p:spPr>
          <a:xfrm>
            <a:off x="1024128" y="2084832"/>
            <a:ext cx="9720073" cy="4637244"/>
          </a:xfrm>
        </p:spPr>
        <p:txBody>
          <a:bodyPr>
            <a:normAutofit/>
          </a:bodyPr>
          <a:lstStyle/>
          <a:p>
            <a:pPr marL="457200" indent="-457200" algn="just">
              <a:buFont typeface="+mj-lt"/>
              <a:buAutoNum type="arabicPeriod"/>
            </a:pPr>
            <a:r>
              <a:rPr lang="tr-TR" sz="2400" dirty="0"/>
              <a:t>ReadLine() metodunun tuttuğu değer string türündedir.</a:t>
            </a:r>
          </a:p>
          <a:p>
            <a:pPr marL="457200" indent="-457200" algn="just">
              <a:buFont typeface="+mj-lt"/>
              <a:buAutoNum type="arabicPeriod"/>
            </a:pPr>
            <a:r>
              <a:rPr lang="tr-TR" sz="2400" dirty="0"/>
              <a:t>WriteLine() metodunda parantezler arasına girilen değer object türünden olmalıdır. Yani herhangi bir türden değer yazılabilir.</a:t>
            </a:r>
          </a:p>
          <a:p>
            <a:pPr marL="457200" indent="-457200" algn="just">
              <a:buFont typeface="+mj-lt"/>
              <a:buAutoNum type="arabicPeriod"/>
            </a:pPr>
            <a:r>
              <a:rPr lang="tr-TR" sz="2400" dirty="0"/>
              <a:t>Bütün değişkenler bir değermiş gibi kullanılabilir ancak değerler değişkenmiş gibi kullanılamaz.</a:t>
            </a:r>
          </a:p>
          <a:p>
            <a:pPr marL="457200" indent="-457200" algn="just">
              <a:buFont typeface="+mj-lt"/>
              <a:buAutoNum type="arabicPeriod"/>
            </a:pPr>
            <a:r>
              <a:rPr lang="tr-TR" sz="2400" dirty="0"/>
              <a:t>Eğer bir değişkeni tanımlamış veya tanımlayıp değer vermiş, ancak programımızın hiçbir yerinde kullanmamışsak derleyici hata vermez, sadece bir uyarı verir.</a:t>
            </a:r>
          </a:p>
          <a:p>
            <a:pPr marL="457200" indent="-457200" algn="just">
              <a:buFont typeface="+mj-lt"/>
              <a:buAutoNum type="arabicPeriod"/>
            </a:pPr>
            <a:r>
              <a:rPr lang="tr-TR" sz="2400" dirty="0"/>
              <a:t>"deneme"+"yalnızlık"+'d'+'m' gibi bir ifade aslında string türünden bir sabittir.</a:t>
            </a:r>
          </a:p>
        </p:txBody>
      </p:sp>
    </p:spTree>
    <p:extLst>
      <p:ext uri="{BB962C8B-B14F-4D97-AF65-F5344CB8AC3E}">
        <p14:creationId xmlns:p14="http://schemas.microsoft.com/office/powerpoint/2010/main" val="2020964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51EC-3558-4DDE-90A8-686C3E830F00}"/>
              </a:ext>
            </a:extLst>
          </p:cNvPr>
          <p:cNvSpPr>
            <a:spLocks noGrp="1"/>
          </p:cNvSpPr>
          <p:nvPr>
            <p:ph type="title"/>
          </p:nvPr>
        </p:nvSpPr>
        <p:spPr/>
        <p:txBody>
          <a:bodyPr/>
          <a:lstStyle/>
          <a:p>
            <a:r>
              <a:rPr lang="tr-TR" dirty="0"/>
              <a:t>Ek bilgiler</a:t>
            </a:r>
          </a:p>
        </p:txBody>
      </p:sp>
      <p:sp>
        <p:nvSpPr>
          <p:cNvPr id="3" name="Content Placeholder 2">
            <a:extLst>
              <a:ext uri="{FF2B5EF4-FFF2-40B4-BE49-F238E27FC236}">
                <a16:creationId xmlns:a16="http://schemas.microsoft.com/office/drawing/2014/main" id="{47DB0465-740B-4593-AAEC-48C634B5E2A0}"/>
              </a:ext>
            </a:extLst>
          </p:cNvPr>
          <p:cNvSpPr>
            <a:spLocks noGrp="1"/>
          </p:cNvSpPr>
          <p:nvPr>
            <p:ph idx="1"/>
          </p:nvPr>
        </p:nvSpPr>
        <p:spPr>
          <a:xfrm>
            <a:off x="1024128" y="1911838"/>
            <a:ext cx="9936315" cy="4637244"/>
          </a:xfrm>
        </p:spPr>
        <p:txBody>
          <a:bodyPr>
            <a:normAutofit fontScale="92500"/>
          </a:bodyPr>
          <a:lstStyle/>
          <a:p>
            <a:pPr marL="457200" indent="-457200" algn="just">
              <a:buFont typeface="+mj-lt"/>
              <a:buAutoNum type="arabicPeriod"/>
            </a:pPr>
            <a:r>
              <a:rPr lang="tr-TR" sz="2400" dirty="0"/>
              <a:t>Aslında C#'ta sabitlerin de türleri vardır. Mesela:</a:t>
            </a:r>
          </a:p>
          <a:p>
            <a:pPr marL="0" indent="0" algn="just">
              <a:buNone/>
            </a:pPr>
            <a:r>
              <a:rPr lang="tr-TR" sz="2400" dirty="0"/>
              <a:t>	"5" string türünden</a:t>
            </a:r>
          </a:p>
          <a:p>
            <a:pPr marL="0" indent="0" algn="just">
              <a:buNone/>
            </a:pPr>
            <a:r>
              <a:rPr lang="tr-TR" sz="2400" dirty="0"/>
              <a:t>	'5' char türünden</a:t>
            </a:r>
          </a:p>
          <a:p>
            <a:pPr marL="0" indent="0" algn="just">
              <a:buNone/>
            </a:pPr>
            <a:r>
              <a:rPr lang="tr-TR" sz="2400" dirty="0"/>
              <a:t>	5f float türünden</a:t>
            </a:r>
          </a:p>
          <a:p>
            <a:pPr marL="0" indent="0" algn="just">
              <a:buNone/>
            </a:pPr>
            <a:r>
              <a:rPr lang="tr-TR" sz="2400" dirty="0"/>
              <a:t>	12.7 veya 5d veya 5D double türünden (C# harfi olmayan ondalıklı 	sayıları double sayar.)</a:t>
            </a:r>
          </a:p>
          <a:p>
            <a:pPr marL="0" indent="0" algn="just">
              <a:buNone/>
            </a:pPr>
            <a:r>
              <a:rPr lang="tr-TR" sz="2400" dirty="0"/>
              <a:t>	5m decimal türünden</a:t>
            </a:r>
          </a:p>
          <a:p>
            <a:pPr marL="0" indent="0" algn="just">
              <a:buNone/>
            </a:pPr>
            <a:r>
              <a:rPr lang="tr-TR" sz="2400" dirty="0"/>
              <a:t>	5 ise int türündendir. Çünkü C# herhangi bir ayırt edici özelliği 	bulunmayan 	tam sayı sabitleri int türünden sayar. Ancak 5'in türünün int olması 5'in byte 	türünden bir değişkene atanamayacağı anlamına gelmez. int türünden sabitler 	byte, sbyte, short, ushort ve uint türünden değişkenlere de atanabilirler.</a:t>
            </a:r>
          </a:p>
        </p:txBody>
      </p:sp>
    </p:spTree>
    <p:extLst>
      <p:ext uri="{BB962C8B-B14F-4D97-AF65-F5344CB8AC3E}">
        <p14:creationId xmlns:p14="http://schemas.microsoft.com/office/powerpoint/2010/main" val="1254874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4B7C-82C2-4B75-B40F-ED5729CE987A}"/>
              </a:ext>
            </a:extLst>
          </p:cNvPr>
          <p:cNvSpPr>
            <a:spLocks noGrp="1"/>
          </p:cNvSpPr>
          <p:nvPr>
            <p:ph type="title"/>
          </p:nvPr>
        </p:nvSpPr>
        <p:spPr/>
        <p:txBody>
          <a:bodyPr/>
          <a:lstStyle/>
          <a:p>
            <a:r>
              <a:rPr lang="tr-TR" dirty="0"/>
              <a:t>Ek bilgiler</a:t>
            </a:r>
          </a:p>
        </p:txBody>
      </p:sp>
      <p:sp>
        <p:nvSpPr>
          <p:cNvPr id="3" name="Content Placeholder 2">
            <a:extLst>
              <a:ext uri="{FF2B5EF4-FFF2-40B4-BE49-F238E27FC236}">
                <a16:creationId xmlns:a16="http://schemas.microsoft.com/office/drawing/2014/main" id="{FC6BF8AD-4BB5-4BB9-8AED-8BD1FF76B525}"/>
              </a:ext>
            </a:extLst>
          </p:cNvPr>
          <p:cNvSpPr>
            <a:spLocks noGrp="1"/>
          </p:cNvSpPr>
          <p:nvPr>
            <p:ph idx="1"/>
          </p:nvPr>
        </p:nvSpPr>
        <p:spPr>
          <a:xfrm>
            <a:off x="1024128" y="2249424"/>
            <a:ext cx="9720073" cy="4023360"/>
          </a:xfrm>
        </p:spPr>
        <p:txBody>
          <a:bodyPr/>
          <a:lstStyle/>
          <a:p>
            <a:pPr marL="457200" indent="-457200">
              <a:buFont typeface="+mj-lt"/>
              <a:buAutoNum type="arabicPeriod"/>
            </a:pPr>
            <a:r>
              <a:rPr lang="tr-TR" dirty="0"/>
              <a:t>5+"deneme"+6.7f gibi bir ifade aslında object türünden bir sabittir.</a:t>
            </a:r>
          </a:p>
          <a:p>
            <a:pPr marL="457200" indent="-457200">
              <a:buFont typeface="+mj-lt"/>
              <a:buAutoNum type="arabicPeriod"/>
            </a:pPr>
            <a:r>
              <a:rPr lang="tr-TR" dirty="0"/>
              <a:t>C#'ta herhangi bir sabit ya da değişkenin türünü anlamak için x.GetType() metodu kullanılır. Örnek:</a:t>
            </a:r>
          </a:p>
        </p:txBody>
      </p:sp>
      <p:pic>
        <p:nvPicPr>
          <p:cNvPr id="5" name="Picture 4">
            <a:extLst>
              <a:ext uri="{FF2B5EF4-FFF2-40B4-BE49-F238E27FC236}">
                <a16:creationId xmlns:a16="http://schemas.microsoft.com/office/drawing/2014/main" id="{D66101D1-8F85-4813-9B7A-58644D51126F}"/>
              </a:ext>
            </a:extLst>
          </p:cNvPr>
          <p:cNvPicPr>
            <a:picLocks noChangeAspect="1"/>
          </p:cNvPicPr>
          <p:nvPr/>
        </p:nvPicPr>
        <p:blipFill>
          <a:blip r:embed="rId3"/>
          <a:stretch>
            <a:fillRect/>
          </a:stretch>
        </p:blipFill>
        <p:spPr>
          <a:xfrm>
            <a:off x="1447799" y="3834327"/>
            <a:ext cx="7119421" cy="2158700"/>
          </a:xfrm>
          <a:prstGeom prst="rect">
            <a:avLst/>
          </a:prstGeom>
        </p:spPr>
      </p:pic>
    </p:spTree>
    <p:extLst>
      <p:ext uri="{BB962C8B-B14F-4D97-AF65-F5344CB8AC3E}">
        <p14:creationId xmlns:p14="http://schemas.microsoft.com/office/powerpoint/2010/main" val="2710447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E2D5-53D8-4BAF-96EA-8EDB72C626FC}"/>
              </a:ext>
            </a:extLst>
          </p:cNvPr>
          <p:cNvSpPr>
            <a:spLocks noGrp="1"/>
          </p:cNvSpPr>
          <p:nvPr>
            <p:ph type="title"/>
          </p:nvPr>
        </p:nvSpPr>
        <p:spPr/>
        <p:txBody>
          <a:bodyPr/>
          <a:lstStyle/>
          <a:p>
            <a:r>
              <a:rPr lang="tr-TR" dirty="0"/>
              <a:t>Ek bilgiler</a:t>
            </a:r>
          </a:p>
        </p:txBody>
      </p:sp>
      <p:sp>
        <p:nvSpPr>
          <p:cNvPr id="3" name="Content Placeholder 2">
            <a:extLst>
              <a:ext uri="{FF2B5EF4-FFF2-40B4-BE49-F238E27FC236}">
                <a16:creationId xmlns:a16="http://schemas.microsoft.com/office/drawing/2014/main" id="{72C8C3C4-2307-4CB5-B744-8DA13C220E4A}"/>
              </a:ext>
            </a:extLst>
          </p:cNvPr>
          <p:cNvSpPr>
            <a:spLocks noGrp="1"/>
          </p:cNvSpPr>
          <p:nvPr>
            <p:ph idx="1"/>
          </p:nvPr>
        </p:nvSpPr>
        <p:spPr>
          <a:xfrm>
            <a:off x="1024129" y="2761488"/>
            <a:ext cx="7180758" cy="3511295"/>
          </a:xfrm>
        </p:spPr>
        <p:txBody>
          <a:bodyPr>
            <a:normAutofit/>
          </a:bodyPr>
          <a:lstStyle/>
          <a:p>
            <a:pPr algn="just"/>
            <a:r>
              <a:rPr lang="tr-TR" sz="2800" dirty="0"/>
              <a:t>Ancak GetType() metodunun tuttuğu değer Type türündedir, dolayısıyla herhangi bir string türündeki değişkene vs. atanamaz, ayrıca da GetType() metodu değişkenin CTS'deki karşılığını verir. Değişkenlerin CTS karşılıkları bir sonraki dersimizin konusudur.</a:t>
            </a:r>
          </a:p>
        </p:txBody>
      </p:sp>
      <p:pic>
        <p:nvPicPr>
          <p:cNvPr id="1026" name="Picture 2" descr="presentation warning icon ile ilgili gÃ¶rsel sonucu">
            <a:extLst>
              <a:ext uri="{FF2B5EF4-FFF2-40B4-BE49-F238E27FC236}">
                <a16:creationId xmlns:a16="http://schemas.microsoft.com/office/drawing/2014/main" id="{94EBF6D9-DA9C-49C0-8E87-5C2E7C2CF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1075"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457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FC8F-8B4A-4E76-82DA-2D717FF44BF1}"/>
              </a:ext>
            </a:extLst>
          </p:cNvPr>
          <p:cNvSpPr>
            <a:spLocks noGrp="1"/>
          </p:cNvSpPr>
          <p:nvPr>
            <p:ph type="title"/>
          </p:nvPr>
        </p:nvSpPr>
        <p:spPr/>
        <p:txBody>
          <a:bodyPr/>
          <a:lstStyle/>
          <a:p>
            <a:r>
              <a:rPr lang="tr-TR" dirty="0"/>
              <a:t>Integer tipi</a:t>
            </a:r>
          </a:p>
        </p:txBody>
      </p:sp>
      <p:sp>
        <p:nvSpPr>
          <p:cNvPr id="3" name="Content Placeholder 2">
            <a:extLst>
              <a:ext uri="{FF2B5EF4-FFF2-40B4-BE49-F238E27FC236}">
                <a16:creationId xmlns:a16="http://schemas.microsoft.com/office/drawing/2014/main" id="{79370848-43AD-40F4-BC25-E7A01027E5B8}"/>
              </a:ext>
            </a:extLst>
          </p:cNvPr>
          <p:cNvSpPr>
            <a:spLocks noGrp="1"/>
          </p:cNvSpPr>
          <p:nvPr>
            <p:ph idx="1"/>
          </p:nvPr>
        </p:nvSpPr>
        <p:spPr>
          <a:xfrm>
            <a:off x="1024128" y="1859280"/>
            <a:ext cx="9720073" cy="4023360"/>
          </a:xfrm>
        </p:spPr>
        <p:txBody>
          <a:bodyPr/>
          <a:lstStyle/>
          <a:p>
            <a:r>
              <a:rPr lang="tr-TR" dirty="0"/>
              <a:t>Integer veri tipi değişkenin tamsayı olduğunu gösterir.</a:t>
            </a:r>
          </a:p>
        </p:txBody>
      </p:sp>
      <p:pic>
        <p:nvPicPr>
          <p:cNvPr id="5" name="Picture 4">
            <a:extLst>
              <a:ext uri="{FF2B5EF4-FFF2-40B4-BE49-F238E27FC236}">
                <a16:creationId xmlns:a16="http://schemas.microsoft.com/office/drawing/2014/main" id="{E4E7280F-2E6B-4C63-B843-6D7C77D2774D}"/>
              </a:ext>
            </a:extLst>
          </p:cNvPr>
          <p:cNvPicPr>
            <a:picLocks noChangeAspect="1"/>
          </p:cNvPicPr>
          <p:nvPr/>
        </p:nvPicPr>
        <p:blipFill>
          <a:blip r:embed="rId2"/>
          <a:stretch>
            <a:fillRect/>
          </a:stretch>
        </p:blipFill>
        <p:spPr>
          <a:xfrm>
            <a:off x="1024128" y="2491359"/>
            <a:ext cx="9877552" cy="3781425"/>
          </a:xfrm>
          <a:prstGeom prst="rect">
            <a:avLst/>
          </a:prstGeom>
        </p:spPr>
      </p:pic>
    </p:spTree>
    <p:extLst>
      <p:ext uri="{BB962C8B-B14F-4D97-AF65-F5344CB8AC3E}">
        <p14:creationId xmlns:p14="http://schemas.microsoft.com/office/powerpoint/2010/main" val="122491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C385-D7FE-4FC9-8483-173D25E52AB0}"/>
              </a:ext>
            </a:extLst>
          </p:cNvPr>
          <p:cNvSpPr>
            <a:spLocks noGrp="1"/>
          </p:cNvSpPr>
          <p:nvPr>
            <p:ph type="title"/>
          </p:nvPr>
        </p:nvSpPr>
        <p:spPr/>
        <p:txBody>
          <a:bodyPr/>
          <a:lstStyle/>
          <a:p>
            <a:r>
              <a:rPr lang="tr-TR" dirty="0"/>
              <a:t>Integer tipi : örnek</a:t>
            </a:r>
          </a:p>
        </p:txBody>
      </p:sp>
      <p:pic>
        <p:nvPicPr>
          <p:cNvPr id="4" name="Picture 3">
            <a:extLst>
              <a:ext uri="{FF2B5EF4-FFF2-40B4-BE49-F238E27FC236}">
                <a16:creationId xmlns:a16="http://schemas.microsoft.com/office/drawing/2014/main" id="{E67F7B18-705E-4F58-82CB-BC657E9C985C}"/>
              </a:ext>
            </a:extLst>
          </p:cNvPr>
          <p:cNvPicPr>
            <a:picLocks noChangeAspect="1"/>
          </p:cNvPicPr>
          <p:nvPr/>
        </p:nvPicPr>
        <p:blipFill>
          <a:blip r:embed="rId2"/>
          <a:stretch>
            <a:fillRect/>
          </a:stretch>
        </p:blipFill>
        <p:spPr>
          <a:xfrm>
            <a:off x="1024128" y="2012696"/>
            <a:ext cx="7398512" cy="4078224"/>
          </a:xfrm>
          <a:prstGeom prst="rect">
            <a:avLst/>
          </a:prstGeom>
        </p:spPr>
      </p:pic>
    </p:spTree>
    <p:extLst>
      <p:ext uri="{BB962C8B-B14F-4D97-AF65-F5344CB8AC3E}">
        <p14:creationId xmlns:p14="http://schemas.microsoft.com/office/powerpoint/2010/main" val="40039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5AF7-D4C6-4430-A636-5F4EF9676C10}"/>
              </a:ext>
            </a:extLst>
          </p:cNvPr>
          <p:cNvSpPr>
            <a:spLocks noGrp="1"/>
          </p:cNvSpPr>
          <p:nvPr>
            <p:ph type="title"/>
          </p:nvPr>
        </p:nvSpPr>
        <p:spPr/>
        <p:txBody>
          <a:bodyPr/>
          <a:lstStyle/>
          <a:p>
            <a:r>
              <a:rPr lang="tr-TR" dirty="0"/>
              <a:t>Floatıng tipi</a:t>
            </a:r>
          </a:p>
        </p:txBody>
      </p:sp>
      <p:sp>
        <p:nvSpPr>
          <p:cNvPr id="3" name="Content Placeholder 2">
            <a:extLst>
              <a:ext uri="{FF2B5EF4-FFF2-40B4-BE49-F238E27FC236}">
                <a16:creationId xmlns:a16="http://schemas.microsoft.com/office/drawing/2014/main" id="{825EC48E-5C01-4FA3-8421-541D835C0439}"/>
              </a:ext>
            </a:extLst>
          </p:cNvPr>
          <p:cNvSpPr>
            <a:spLocks noGrp="1"/>
          </p:cNvSpPr>
          <p:nvPr>
            <p:ph idx="1"/>
          </p:nvPr>
        </p:nvSpPr>
        <p:spPr>
          <a:xfrm>
            <a:off x="1024128" y="3210560"/>
            <a:ext cx="9720073" cy="3098800"/>
          </a:xfrm>
        </p:spPr>
        <p:txBody>
          <a:bodyPr/>
          <a:lstStyle/>
          <a:p>
            <a:endParaRPr lang="tr-TR" dirty="0"/>
          </a:p>
        </p:txBody>
      </p:sp>
      <p:pic>
        <p:nvPicPr>
          <p:cNvPr id="5" name="Picture 4">
            <a:extLst>
              <a:ext uri="{FF2B5EF4-FFF2-40B4-BE49-F238E27FC236}">
                <a16:creationId xmlns:a16="http://schemas.microsoft.com/office/drawing/2014/main" id="{431A2143-C2C4-4B5F-A699-C228D7A309EC}"/>
              </a:ext>
            </a:extLst>
          </p:cNvPr>
          <p:cNvPicPr>
            <a:picLocks noChangeAspect="1"/>
          </p:cNvPicPr>
          <p:nvPr/>
        </p:nvPicPr>
        <p:blipFill>
          <a:blip r:embed="rId2"/>
          <a:stretch>
            <a:fillRect/>
          </a:stretch>
        </p:blipFill>
        <p:spPr>
          <a:xfrm>
            <a:off x="1063752" y="3301093"/>
            <a:ext cx="5572125" cy="2838450"/>
          </a:xfrm>
          <a:prstGeom prst="rect">
            <a:avLst/>
          </a:prstGeom>
        </p:spPr>
      </p:pic>
      <p:pic>
        <p:nvPicPr>
          <p:cNvPr id="6" name="Picture 5">
            <a:extLst>
              <a:ext uri="{FF2B5EF4-FFF2-40B4-BE49-F238E27FC236}">
                <a16:creationId xmlns:a16="http://schemas.microsoft.com/office/drawing/2014/main" id="{D5358FAC-3447-48E8-B659-A2662FB98EDD}"/>
              </a:ext>
            </a:extLst>
          </p:cNvPr>
          <p:cNvPicPr>
            <a:picLocks noChangeAspect="1"/>
          </p:cNvPicPr>
          <p:nvPr/>
        </p:nvPicPr>
        <p:blipFill>
          <a:blip r:embed="rId3"/>
          <a:stretch>
            <a:fillRect/>
          </a:stretch>
        </p:blipFill>
        <p:spPr>
          <a:xfrm>
            <a:off x="941704" y="1705292"/>
            <a:ext cx="9177655" cy="1171575"/>
          </a:xfrm>
          <a:prstGeom prst="rect">
            <a:avLst/>
          </a:prstGeom>
        </p:spPr>
      </p:pic>
    </p:spTree>
    <p:extLst>
      <p:ext uri="{BB962C8B-B14F-4D97-AF65-F5344CB8AC3E}">
        <p14:creationId xmlns:p14="http://schemas.microsoft.com/office/powerpoint/2010/main" val="13092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D98A-28E7-4426-8CB2-E8570A25348D}"/>
              </a:ext>
            </a:extLst>
          </p:cNvPr>
          <p:cNvSpPr>
            <a:spLocks noGrp="1"/>
          </p:cNvSpPr>
          <p:nvPr>
            <p:ph type="title"/>
          </p:nvPr>
        </p:nvSpPr>
        <p:spPr/>
        <p:txBody>
          <a:bodyPr/>
          <a:lstStyle/>
          <a:p>
            <a:r>
              <a:rPr lang="tr-TR" dirty="0"/>
              <a:t>Decımal tipi</a:t>
            </a:r>
          </a:p>
        </p:txBody>
      </p:sp>
      <p:pic>
        <p:nvPicPr>
          <p:cNvPr id="5" name="Content Placeholder 4">
            <a:extLst>
              <a:ext uri="{FF2B5EF4-FFF2-40B4-BE49-F238E27FC236}">
                <a16:creationId xmlns:a16="http://schemas.microsoft.com/office/drawing/2014/main" id="{28667453-EC71-45DE-ABE6-C5FB17F4A876}"/>
              </a:ext>
            </a:extLst>
          </p:cNvPr>
          <p:cNvPicPr>
            <a:picLocks noGrp="1" noChangeAspect="1"/>
          </p:cNvPicPr>
          <p:nvPr>
            <p:ph idx="1"/>
          </p:nvPr>
        </p:nvPicPr>
        <p:blipFill>
          <a:blip r:embed="rId2"/>
          <a:stretch>
            <a:fillRect/>
          </a:stretch>
        </p:blipFill>
        <p:spPr>
          <a:xfrm>
            <a:off x="1063752" y="3750819"/>
            <a:ext cx="9943873" cy="1035050"/>
          </a:xfrm>
          <a:prstGeom prst="rect">
            <a:avLst/>
          </a:prstGeom>
        </p:spPr>
      </p:pic>
      <p:pic>
        <p:nvPicPr>
          <p:cNvPr id="3" name="Picture 2">
            <a:extLst>
              <a:ext uri="{FF2B5EF4-FFF2-40B4-BE49-F238E27FC236}">
                <a16:creationId xmlns:a16="http://schemas.microsoft.com/office/drawing/2014/main" id="{90F6DF06-4596-4DB0-BCC0-E6BDAA7A9D5D}"/>
              </a:ext>
            </a:extLst>
          </p:cNvPr>
          <p:cNvPicPr>
            <a:picLocks noChangeAspect="1"/>
          </p:cNvPicPr>
          <p:nvPr/>
        </p:nvPicPr>
        <p:blipFill>
          <a:blip r:embed="rId3"/>
          <a:stretch>
            <a:fillRect/>
          </a:stretch>
        </p:blipFill>
        <p:spPr>
          <a:xfrm>
            <a:off x="1063752" y="2501392"/>
            <a:ext cx="8842248" cy="504825"/>
          </a:xfrm>
          <a:prstGeom prst="rect">
            <a:avLst/>
          </a:prstGeom>
        </p:spPr>
      </p:pic>
      <p:pic>
        <p:nvPicPr>
          <p:cNvPr id="6" name="Picture 5">
            <a:extLst>
              <a:ext uri="{FF2B5EF4-FFF2-40B4-BE49-F238E27FC236}">
                <a16:creationId xmlns:a16="http://schemas.microsoft.com/office/drawing/2014/main" id="{BC49CE1B-54AE-493D-A49E-85A209E53BD2}"/>
              </a:ext>
            </a:extLst>
          </p:cNvPr>
          <p:cNvPicPr>
            <a:picLocks noChangeAspect="1"/>
          </p:cNvPicPr>
          <p:nvPr/>
        </p:nvPicPr>
        <p:blipFill>
          <a:blip r:embed="rId4"/>
          <a:stretch>
            <a:fillRect/>
          </a:stretch>
        </p:blipFill>
        <p:spPr>
          <a:xfrm>
            <a:off x="1084072" y="2110867"/>
            <a:ext cx="8868664" cy="428625"/>
          </a:xfrm>
          <a:prstGeom prst="rect">
            <a:avLst/>
          </a:prstGeom>
        </p:spPr>
      </p:pic>
    </p:spTree>
    <p:extLst>
      <p:ext uri="{BB962C8B-B14F-4D97-AF65-F5344CB8AC3E}">
        <p14:creationId xmlns:p14="http://schemas.microsoft.com/office/powerpoint/2010/main" val="265801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3C8C-CD84-43C7-92B8-CDDAD8BAC96D}"/>
              </a:ext>
            </a:extLst>
          </p:cNvPr>
          <p:cNvSpPr>
            <a:spLocks noGrp="1"/>
          </p:cNvSpPr>
          <p:nvPr>
            <p:ph type="title"/>
          </p:nvPr>
        </p:nvSpPr>
        <p:spPr/>
        <p:txBody>
          <a:bodyPr/>
          <a:lstStyle/>
          <a:p>
            <a:r>
              <a:rPr lang="tr-TR" dirty="0"/>
              <a:t>Float, double ve decımal farkı</a:t>
            </a:r>
          </a:p>
        </p:txBody>
      </p:sp>
      <p:sp>
        <p:nvSpPr>
          <p:cNvPr id="3" name="Content Placeholder 2">
            <a:extLst>
              <a:ext uri="{FF2B5EF4-FFF2-40B4-BE49-F238E27FC236}">
                <a16:creationId xmlns:a16="http://schemas.microsoft.com/office/drawing/2014/main" id="{F7C4ADE2-AC59-49F6-9BB1-DC79919D7819}"/>
              </a:ext>
            </a:extLst>
          </p:cNvPr>
          <p:cNvSpPr>
            <a:spLocks noGrp="1"/>
          </p:cNvSpPr>
          <p:nvPr>
            <p:ph idx="1"/>
          </p:nvPr>
        </p:nvSpPr>
        <p:spPr/>
        <p:txBody>
          <a:bodyPr/>
          <a:lstStyle/>
          <a:p>
            <a:r>
              <a:rPr lang="tr-TR" b="1" dirty="0"/>
              <a:t>Float;</a:t>
            </a:r>
            <a:endParaRPr lang="tr-TR" dirty="0"/>
          </a:p>
          <a:p>
            <a:r>
              <a:rPr lang="tr-TR" dirty="0"/>
              <a:t>Bellekte 4 byte yer kaplar ve basamak hassasiyeti 7 dir.</a:t>
            </a:r>
          </a:p>
          <a:p>
            <a:r>
              <a:rPr lang="tr-TR" b="1" dirty="0"/>
              <a:t>Double;</a:t>
            </a:r>
            <a:endParaRPr lang="tr-TR" dirty="0"/>
          </a:p>
          <a:p>
            <a:r>
              <a:rPr lang="tr-TR" dirty="0"/>
              <a:t>Bellekte 8 byte yer kaplar. Basamak hassasiyeti 16 dır.</a:t>
            </a:r>
          </a:p>
          <a:p>
            <a:r>
              <a:rPr lang="tr-TR" dirty="0"/>
              <a:t>C# ta ondalıklı bir sayı yazınca varsayılan olarak o sayı double tipindedir.</a:t>
            </a:r>
          </a:p>
          <a:p>
            <a:r>
              <a:rPr lang="tr-TR" b="1" dirty="0"/>
              <a:t>Decimal</a:t>
            </a:r>
          </a:p>
          <a:p>
            <a:r>
              <a:rPr lang="tr-TR" dirty="0"/>
              <a:t>bellekte 16 byte yer kaplar hem tamsayı hemde ondalıklı sayı barındırabilen bir tipitir. Basamak hassasiyeti 29 karakterdir.</a:t>
            </a:r>
          </a:p>
        </p:txBody>
      </p:sp>
    </p:spTree>
    <p:extLst>
      <p:ext uri="{BB962C8B-B14F-4D97-AF65-F5344CB8AC3E}">
        <p14:creationId xmlns:p14="http://schemas.microsoft.com/office/powerpoint/2010/main" val="384067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6C10-18AF-4383-B448-1827E2859807}"/>
              </a:ext>
            </a:extLst>
          </p:cNvPr>
          <p:cNvSpPr>
            <a:spLocks noGrp="1"/>
          </p:cNvSpPr>
          <p:nvPr>
            <p:ph type="title"/>
          </p:nvPr>
        </p:nvSpPr>
        <p:spPr/>
        <p:txBody>
          <a:bodyPr/>
          <a:lstStyle/>
          <a:p>
            <a:r>
              <a:rPr lang="tr-TR" dirty="0"/>
              <a:t>BOOLean tipi</a:t>
            </a:r>
          </a:p>
        </p:txBody>
      </p:sp>
      <p:sp>
        <p:nvSpPr>
          <p:cNvPr id="3" name="Content Placeholder 2">
            <a:extLst>
              <a:ext uri="{FF2B5EF4-FFF2-40B4-BE49-F238E27FC236}">
                <a16:creationId xmlns:a16="http://schemas.microsoft.com/office/drawing/2014/main" id="{8FF64682-5F1C-4534-9839-B5DB09462FCC}"/>
              </a:ext>
            </a:extLst>
          </p:cNvPr>
          <p:cNvSpPr>
            <a:spLocks noGrp="1"/>
          </p:cNvSpPr>
          <p:nvPr>
            <p:ph idx="1"/>
          </p:nvPr>
        </p:nvSpPr>
        <p:spPr>
          <a:xfrm>
            <a:off x="1024128" y="2164080"/>
            <a:ext cx="9720073" cy="4145280"/>
          </a:xfrm>
        </p:spPr>
        <p:txBody>
          <a:bodyPr/>
          <a:lstStyle/>
          <a:p>
            <a:pPr marL="0" indent="0">
              <a:buNone/>
            </a:pPr>
            <a:r>
              <a:rPr lang="tr-TR" dirty="0"/>
              <a:t> Bool anahtarı ile tanımlanır. Sadece true veya false değerini alır.</a:t>
            </a:r>
          </a:p>
        </p:txBody>
      </p:sp>
      <p:pic>
        <p:nvPicPr>
          <p:cNvPr id="4" name="Picture 3">
            <a:extLst>
              <a:ext uri="{FF2B5EF4-FFF2-40B4-BE49-F238E27FC236}">
                <a16:creationId xmlns:a16="http://schemas.microsoft.com/office/drawing/2014/main" id="{035AFA85-BBB2-4FEC-AEA7-64B6BFA79D21}"/>
              </a:ext>
            </a:extLst>
          </p:cNvPr>
          <p:cNvPicPr>
            <a:picLocks noChangeAspect="1"/>
          </p:cNvPicPr>
          <p:nvPr/>
        </p:nvPicPr>
        <p:blipFill>
          <a:blip r:embed="rId2"/>
          <a:stretch>
            <a:fillRect/>
          </a:stretch>
        </p:blipFill>
        <p:spPr>
          <a:xfrm>
            <a:off x="1024128" y="4007358"/>
            <a:ext cx="5519043" cy="2381250"/>
          </a:xfrm>
          <a:prstGeom prst="rect">
            <a:avLst/>
          </a:prstGeom>
        </p:spPr>
      </p:pic>
      <p:pic>
        <p:nvPicPr>
          <p:cNvPr id="6" name="Picture 5">
            <a:extLst>
              <a:ext uri="{FF2B5EF4-FFF2-40B4-BE49-F238E27FC236}">
                <a16:creationId xmlns:a16="http://schemas.microsoft.com/office/drawing/2014/main" id="{CAA7F58B-F2EF-43F2-8343-0C46C0468BC6}"/>
              </a:ext>
            </a:extLst>
          </p:cNvPr>
          <p:cNvPicPr>
            <a:picLocks noChangeAspect="1"/>
          </p:cNvPicPr>
          <p:nvPr/>
        </p:nvPicPr>
        <p:blipFill>
          <a:blip r:embed="rId3"/>
          <a:stretch>
            <a:fillRect/>
          </a:stretch>
        </p:blipFill>
        <p:spPr>
          <a:xfrm>
            <a:off x="1111250" y="2850642"/>
            <a:ext cx="8953500" cy="828675"/>
          </a:xfrm>
          <a:prstGeom prst="rect">
            <a:avLst/>
          </a:prstGeom>
        </p:spPr>
      </p:pic>
    </p:spTree>
    <p:extLst>
      <p:ext uri="{BB962C8B-B14F-4D97-AF65-F5344CB8AC3E}">
        <p14:creationId xmlns:p14="http://schemas.microsoft.com/office/powerpoint/2010/main" val="100862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167</TotalTime>
  <Words>992</Words>
  <Application>Microsoft Office PowerPoint</Application>
  <PresentationFormat>Widescreen</PresentationFormat>
  <Paragraphs>137</Paragraphs>
  <Slides>37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Roboto</vt:lpstr>
      <vt:lpstr>Tw Cen MT</vt:lpstr>
      <vt:lpstr>Tw Cen MT Condensed</vt:lpstr>
      <vt:lpstr>Wingdings 3</vt:lpstr>
      <vt:lpstr>Integral</vt:lpstr>
      <vt:lpstr>DEĞİŞKENLER</vt:lpstr>
      <vt:lpstr>DEĞİŞKENLER (vaRIABLES) NEDİR</vt:lpstr>
      <vt:lpstr>Veri tipleri</vt:lpstr>
      <vt:lpstr>Integer tipi</vt:lpstr>
      <vt:lpstr>Integer tipi : örnek</vt:lpstr>
      <vt:lpstr>Floatıng tipi</vt:lpstr>
      <vt:lpstr>Decımal tipi</vt:lpstr>
      <vt:lpstr>Float, double ve decımal farkı</vt:lpstr>
      <vt:lpstr>BOOLean tipi</vt:lpstr>
      <vt:lpstr>Char veri tipi</vt:lpstr>
      <vt:lpstr>Char veri tipi</vt:lpstr>
      <vt:lpstr>Strıng veri tipi</vt:lpstr>
      <vt:lpstr>Object veri tipi</vt:lpstr>
      <vt:lpstr>PowerPoint Presentation</vt:lpstr>
      <vt:lpstr>Değişken Tanımlama</vt:lpstr>
      <vt:lpstr>Değişken Tanımlama ve değer atama</vt:lpstr>
      <vt:lpstr>Degişken Tanımlama</vt:lpstr>
      <vt:lpstr>Değişken tanımlarken dikkat edilmesi gerekenler</vt:lpstr>
      <vt:lpstr>PowerPoint Presentation</vt:lpstr>
      <vt:lpstr>KODLAMA</vt:lpstr>
      <vt:lpstr>Kaçış karakterleri</vt:lpstr>
      <vt:lpstr>Değişkenlerin faaliyet alanları</vt:lpstr>
      <vt:lpstr>Değişkenlerin faaliyet alanı</vt:lpstr>
      <vt:lpstr>Sabit değişken (constant)</vt:lpstr>
      <vt:lpstr>Sabit değişken (constant)</vt:lpstr>
      <vt:lpstr>SIK yapılan hatalar</vt:lpstr>
      <vt:lpstr>SIK yapılan hatalar</vt:lpstr>
      <vt:lpstr>SIK yapılan hatalar</vt:lpstr>
      <vt:lpstr>SIK yapılan hatalar</vt:lpstr>
      <vt:lpstr>SIK yapılan hatalar</vt:lpstr>
      <vt:lpstr>SIK yapılan hatalar</vt:lpstr>
      <vt:lpstr>SIK yapılan hatalar</vt:lpstr>
      <vt:lpstr>SIK yapılan hatalar</vt:lpstr>
      <vt:lpstr>Ek bilgiler</vt:lpstr>
      <vt:lpstr>Ek bilgiler</vt:lpstr>
      <vt:lpstr>Ek bilgiler</vt:lpstr>
      <vt:lpstr>Ek bilgiler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Ayan</dc:creator>
  <cp:lastModifiedBy>Mehmet Ayan</cp:lastModifiedBy>
  <cp:revision>21</cp:revision>
  <dcterms:created xsi:type="dcterms:W3CDTF">2018-12-12T18:06:11Z</dcterms:created>
  <dcterms:modified xsi:type="dcterms:W3CDTF">2018-12-13T19:33:08Z</dcterms:modified>
</cp:coreProperties>
</file>