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6" r:id="rId3"/>
    <p:sldId id="298" r:id="rId4"/>
    <p:sldId id="299" r:id="rId5"/>
    <p:sldId id="300" r:id="rId6"/>
    <p:sldId id="257" r:id="rId7"/>
    <p:sldId id="308" r:id="rId8"/>
    <p:sldId id="309" r:id="rId9"/>
    <p:sldId id="310" r:id="rId10"/>
    <p:sldId id="301" r:id="rId11"/>
    <p:sldId id="297" r:id="rId12"/>
    <p:sldId id="312" r:id="rId13"/>
    <p:sldId id="307" r:id="rId14"/>
    <p:sldId id="313" r:id="rId15"/>
    <p:sldId id="302" r:id="rId16"/>
    <p:sldId id="303" r:id="rId17"/>
    <p:sldId id="314" r:id="rId18"/>
    <p:sldId id="305" r:id="rId19"/>
    <p:sldId id="316" r:id="rId20"/>
    <p:sldId id="322" r:id="rId21"/>
    <p:sldId id="306" r:id="rId22"/>
    <p:sldId id="323" r:id="rId23"/>
    <p:sldId id="324" r:id="rId24"/>
    <p:sldId id="304" r:id="rId25"/>
    <p:sldId id="311" r:id="rId26"/>
    <p:sldId id="317" r:id="rId27"/>
    <p:sldId id="318" r:id="rId28"/>
    <p:sldId id="319" r:id="rId29"/>
    <p:sldId id="320" r:id="rId30"/>
    <p:sldId id="32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9640D-9DB1-491F-AD3C-90B6696B2C2E}" type="datetimeFigureOut">
              <a:rPr lang="tr-TR" smtClean="0"/>
              <a:t>15.12.2018</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DC2D4-9715-4053-9FEE-8D86ACDA8830}" type="slidenum">
              <a:rPr lang="tr-TR" smtClean="0"/>
              <a:t>‹#›</a:t>
            </a:fld>
            <a:endParaRPr lang="tr-TR"/>
          </a:p>
        </p:txBody>
      </p:sp>
    </p:spTree>
    <p:extLst>
      <p:ext uri="{BB962C8B-B14F-4D97-AF65-F5344CB8AC3E}">
        <p14:creationId xmlns:p14="http://schemas.microsoft.com/office/powerpoint/2010/main" val="19991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Derleyici tarafından bir değişkeni tanımladığımız türün dışında başka bir türe çevirmeye çevirmeye bilinçsiz bilinçsiz tür dönü şümü denir</a:t>
            </a:r>
          </a:p>
          <a:p>
            <a:endParaRPr lang="tr-TR" dirty="0"/>
          </a:p>
        </p:txBody>
      </p:sp>
      <p:sp>
        <p:nvSpPr>
          <p:cNvPr id="4" name="Slide Number Placeholder 3"/>
          <p:cNvSpPr>
            <a:spLocks noGrp="1"/>
          </p:cNvSpPr>
          <p:nvPr>
            <p:ph type="sldNum" sz="quarter" idx="5"/>
          </p:nvPr>
        </p:nvSpPr>
        <p:spPr/>
        <p:txBody>
          <a:bodyPr/>
          <a:lstStyle/>
          <a:p>
            <a:fld id="{8EFA706F-2C25-4F9B-9E6D-5CB1A5507AC8}" type="slidenum">
              <a:rPr lang="tr-TR" smtClean="0"/>
              <a:t>3</a:t>
            </a:fld>
            <a:endParaRPr lang="tr-TR"/>
          </a:p>
        </p:txBody>
      </p:sp>
    </p:spTree>
    <p:extLst>
      <p:ext uri="{BB962C8B-B14F-4D97-AF65-F5344CB8AC3E}">
        <p14:creationId xmlns:p14="http://schemas.microsoft.com/office/powerpoint/2010/main" val="3520491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Çünkü derleyici harfsiz tam sayı sayıları int sayar, dolayısıyla da burada uygunsuz bir tür dönüşümünden bahsedebiliriz. Yani 7. satırda a inte dönüştürülmeliydi. </a:t>
            </a:r>
            <a:endParaRPr lang="tr-TR" dirty="0"/>
          </a:p>
        </p:txBody>
      </p:sp>
      <p:sp>
        <p:nvSpPr>
          <p:cNvPr id="4" name="Slide Number Placeholder 3"/>
          <p:cNvSpPr>
            <a:spLocks noGrp="1"/>
          </p:cNvSpPr>
          <p:nvPr>
            <p:ph type="sldNum" sz="quarter" idx="5"/>
          </p:nvPr>
        </p:nvSpPr>
        <p:spPr/>
        <p:txBody>
          <a:bodyPr/>
          <a:lstStyle/>
          <a:p>
            <a:fld id="{BDBDC2D4-9715-4053-9FEE-8D86ACDA8830}" type="slidenum">
              <a:rPr lang="tr-TR" smtClean="0"/>
              <a:t>27</a:t>
            </a:fld>
            <a:endParaRPr lang="tr-TR"/>
          </a:p>
        </p:txBody>
      </p:sp>
    </p:spTree>
    <p:extLst>
      <p:ext uri="{BB962C8B-B14F-4D97-AF65-F5344CB8AC3E}">
        <p14:creationId xmlns:p14="http://schemas.microsoft.com/office/powerpoint/2010/main" val="35335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EFA706F-2C25-4F9B-9E6D-5CB1A5507AC8}" type="slidenum">
              <a:rPr lang="tr-TR" smtClean="0"/>
              <a:t>4</a:t>
            </a:fld>
            <a:endParaRPr lang="tr-TR"/>
          </a:p>
        </p:txBody>
      </p:sp>
    </p:spTree>
    <p:extLst>
      <p:ext uri="{BB962C8B-B14F-4D97-AF65-F5344CB8AC3E}">
        <p14:creationId xmlns:p14="http://schemas.microsoft.com/office/powerpoint/2010/main" val="76713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EFA706F-2C25-4F9B-9E6D-5CB1A5507AC8}" type="slidenum">
              <a:rPr lang="tr-TR" smtClean="0"/>
              <a:t>5</a:t>
            </a:fld>
            <a:endParaRPr lang="tr-TR"/>
          </a:p>
        </p:txBody>
      </p:sp>
    </p:spTree>
    <p:extLst>
      <p:ext uri="{BB962C8B-B14F-4D97-AF65-F5344CB8AC3E}">
        <p14:creationId xmlns:p14="http://schemas.microsoft.com/office/powerpoint/2010/main" val="150748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Küçük türler büyük türlere dönü ştürülürken fazla olan bitler yani büyük türden dolayı eklenen bitler sıfırla beslenirler. Küçük türün yüksek anlamlı bitlerinin sıfırla beslenmesi değişkendeki değeri değiştidirmeği iiçn tür döünüşüüdmünde hhier hangi bir veri kaybı olmaz.</a:t>
            </a:r>
          </a:p>
          <a:p>
            <a:endParaRPr lang="tr-TR" dirty="0"/>
          </a:p>
          <a:p>
            <a:r>
              <a:rPr lang="tr-TR" dirty="0"/>
              <a:t>– Büyük türlerin küçük türlere otomatik dönü ştürülmesi C#’da yasaklanmış tır. E ğer bu tür bir dönü ştürme(bilinçsiz olarak) mümkün olsaydı birtakım veri kayıpları ya şanacaktır.</a:t>
            </a:r>
          </a:p>
        </p:txBody>
      </p:sp>
      <p:sp>
        <p:nvSpPr>
          <p:cNvPr id="4" name="Slide Number Placeholder 3"/>
          <p:cNvSpPr>
            <a:spLocks noGrp="1"/>
          </p:cNvSpPr>
          <p:nvPr>
            <p:ph type="sldNum" sz="quarter" idx="5"/>
          </p:nvPr>
        </p:nvSpPr>
        <p:spPr/>
        <p:txBody>
          <a:bodyPr/>
          <a:lstStyle/>
          <a:p>
            <a:fld id="{8EFA706F-2C25-4F9B-9E6D-5CB1A5507AC8}" type="slidenum">
              <a:rPr lang="tr-TR" smtClean="0"/>
              <a:t>6</a:t>
            </a:fld>
            <a:endParaRPr lang="tr-TR"/>
          </a:p>
        </p:txBody>
      </p:sp>
    </p:spTree>
    <p:extLst>
      <p:ext uri="{BB962C8B-B14F-4D97-AF65-F5344CB8AC3E}">
        <p14:creationId xmlns:p14="http://schemas.microsoft.com/office/powerpoint/2010/main" val="65797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Bazı türler arasında tür dönüşümü yapmam mümkün değildir. Bunlar :</a:t>
            </a:r>
          </a:p>
          <a:p>
            <a:endParaRPr lang="tr-TR" dirty="0"/>
          </a:p>
        </p:txBody>
      </p:sp>
      <p:sp>
        <p:nvSpPr>
          <p:cNvPr id="4" name="Slide Number Placeholder 3"/>
          <p:cNvSpPr>
            <a:spLocks noGrp="1"/>
          </p:cNvSpPr>
          <p:nvPr>
            <p:ph type="sldNum" sz="quarter" idx="5"/>
          </p:nvPr>
        </p:nvSpPr>
        <p:spPr/>
        <p:txBody>
          <a:bodyPr/>
          <a:lstStyle/>
          <a:p>
            <a:fld id="{8EFA706F-2C25-4F9B-9E6D-5CB1A5507AC8}" type="slidenum">
              <a:rPr lang="tr-TR" smtClean="0"/>
              <a:t>10</a:t>
            </a:fld>
            <a:endParaRPr lang="tr-TR"/>
          </a:p>
        </p:txBody>
      </p:sp>
    </p:spTree>
    <p:extLst>
      <p:ext uri="{BB962C8B-B14F-4D97-AF65-F5344CB8AC3E}">
        <p14:creationId xmlns:p14="http://schemas.microsoft.com/office/powerpoint/2010/main" val="1528870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EFA706F-2C25-4F9B-9E6D-5CB1A5507AC8}" type="slidenum">
              <a:rPr lang="tr-TR" smtClean="0"/>
              <a:t>15</a:t>
            </a:fld>
            <a:endParaRPr lang="tr-TR"/>
          </a:p>
        </p:txBody>
      </p:sp>
    </p:spTree>
    <p:extLst>
      <p:ext uri="{BB962C8B-B14F-4D97-AF65-F5344CB8AC3E}">
        <p14:creationId xmlns:p14="http://schemas.microsoft.com/office/powerpoint/2010/main" val="318002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EFA706F-2C25-4F9B-9E6D-5CB1A5507AC8}" type="slidenum">
              <a:rPr lang="tr-TR" smtClean="0"/>
              <a:t>16</a:t>
            </a:fld>
            <a:endParaRPr lang="tr-TR"/>
          </a:p>
        </p:txBody>
      </p:sp>
    </p:spTree>
    <p:extLst>
      <p:ext uri="{BB962C8B-B14F-4D97-AF65-F5344CB8AC3E}">
        <p14:creationId xmlns:p14="http://schemas.microsoft.com/office/powerpoint/2010/main" val="1821931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Programımız çalışma zamanında hata verir, ancak bunun sebebi </a:t>
            </a:r>
            <a:r>
              <a:rPr lang="tr-TR" dirty="0"/>
              <a:t>c=(byte)a;</a:t>
            </a:r>
            <a:r>
              <a:rPr lang="tr-TR" sz="1200" b="0" i="0" kern="1200" dirty="0">
                <a:solidFill>
                  <a:schemeClr val="tx1"/>
                </a:solidFill>
                <a:effectLst/>
                <a:latin typeface="+mn-lt"/>
                <a:ea typeface="+mn-ea"/>
                <a:cs typeface="+mn-cs"/>
              </a:rPr>
              <a:t> satırı değil, </a:t>
            </a:r>
            <a:r>
              <a:rPr lang="tr-TR" dirty="0"/>
              <a:t>b=(byte)i;</a:t>
            </a:r>
            <a:r>
              <a:rPr lang="tr-TR" sz="1200" b="0" i="0" kern="1200" dirty="0">
                <a:solidFill>
                  <a:schemeClr val="tx1"/>
                </a:solidFill>
                <a:effectLst/>
                <a:latin typeface="+mn-lt"/>
                <a:ea typeface="+mn-ea"/>
                <a:cs typeface="+mn-cs"/>
              </a:rPr>
              <a:t> satırıdır.</a:t>
            </a:r>
            <a:endParaRPr lang="tr-TR" dirty="0"/>
          </a:p>
        </p:txBody>
      </p:sp>
      <p:sp>
        <p:nvSpPr>
          <p:cNvPr id="4" name="Slide Number Placeholder 3"/>
          <p:cNvSpPr>
            <a:spLocks noGrp="1"/>
          </p:cNvSpPr>
          <p:nvPr>
            <p:ph type="sldNum" sz="quarter" idx="5"/>
          </p:nvPr>
        </p:nvSpPr>
        <p:spPr/>
        <p:txBody>
          <a:bodyPr/>
          <a:lstStyle/>
          <a:p>
            <a:fld id="{BDBDC2D4-9715-4053-9FEE-8D86ACDA8830}" type="slidenum">
              <a:rPr lang="tr-TR" smtClean="0"/>
              <a:t>19</a:t>
            </a:fld>
            <a:endParaRPr lang="tr-TR"/>
          </a:p>
        </p:txBody>
      </p:sp>
    </p:spTree>
    <p:extLst>
      <p:ext uri="{BB962C8B-B14F-4D97-AF65-F5344CB8AC3E}">
        <p14:creationId xmlns:p14="http://schemas.microsoft.com/office/powerpoint/2010/main" val="157239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EFA706F-2C25-4F9B-9E6D-5CB1A5507AC8}" type="slidenum">
              <a:rPr lang="tr-TR" smtClean="0"/>
              <a:t>21</a:t>
            </a:fld>
            <a:endParaRPr lang="tr-TR"/>
          </a:p>
        </p:txBody>
      </p:sp>
    </p:spTree>
    <p:extLst>
      <p:ext uri="{BB962C8B-B14F-4D97-AF65-F5344CB8AC3E}">
        <p14:creationId xmlns:p14="http://schemas.microsoft.com/office/powerpoint/2010/main" val="267105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094A97A-DF87-4DA7-95D7-61AF59920D04}" type="datetimeFigureOut">
              <a:rPr lang="tr-TR" smtClean="0"/>
              <a:t>15.12.2018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E2EC3-936A-4D6C-8306-CB645A09C796}"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26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4A97A-DF87-4DA7-95D7-61AF59920D04}" type="datetimeFigureOut">
              <a:rPr lang="tr-TR" smtClean="0"/>
              <a:t>15.12.2018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E2EC3-936A-4D6C-8306-CB645A09C796}" type="slidenum">
              <a:rPr lang="tr-TR" smtClean="0"/>
              <a:t>‹#›</a:t>
            </a:fld>
            <a:endParaRPr lang="tr-TR"/>
          </a:p>
        </p:txBody>
      </p:sp>
    </p:spTree>
    <p:extLst>
      <p:ext uri="{BB962C8B-B14F-4D97-AF65-F5344CB8AC3E}">
        <p14:creationId xmlns:p14="http://schemas.microsoft.com/office/powerpoint/2010/main" val="145995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4A97A-DF87-4DA7-95D7-61AF59920D04}" type="datetimeFigureOut">
              <a:rPr lang="tr-TR" smtClean="0"/>
              <a:t>15.12.2018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E2EC3-936A-4D6C-8306-CB645A09C796}"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71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4A97A-DF87-4DA7-95D7-61AF59920D04}" type="datetimeFigureOut">
              <a:rPr lang="tr-TR" smtClean="0"/>
              <a:t>15.12.2018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E2EC3-936A-4D6C-8306-CB645A09C796}" type="slidenum">
              <a:rPr lang="tr-TR" smtClean="0"/>
              <a:t>‹#›</a:t>
            </a:fld>
            <a:endParaRPr lang="tr-TR"/>
          </a:p>
        </p:txBody>
      </p:sp>
    </p:spTree>
    <p:extLst>
      <p:ext uri="{BB962C8B-B14F-4D97-AF65-F5344CB8AC3E}">
        <p14:creationId xmlns:p14="http://schemas.microsoft.com/office/powerpoint/2010/main" val="108565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4A97A-DF87-4DA7-95D7-61AF59920D04}" type="datetimeFigureOut">
              <a:rPr lang="tr-TR" smtClean="0"/>
              <a:t>15.12.2018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E2EC3-936A-4D6C-8306-CB645A09C796}"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29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4A97A-DF87-4DA7-95D7-61AF59920D04}" type="datetimeFigureOut">
              <a:rPr lang="tr-TR" smtClean="0"/>
              <a:t>15.12.2018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CE2EC3-936A-4D6C-8306-CB645A09C796}" type="slidenum">
              <a:rPr lang="tr-TR" smtClean="0"/>
              <a:t>‹#›</a:t>
            </a:fld>
            <a:endParaRPr lang="tr-TR"/>
          </a:p>
        </p:txBody>
      </p:sp>
    </p:spTree>
    <p:extLst>
      <p:ext uri="{BB962C8B-B14F-4D97-AF65-F5344CB8AC3E}">
        <p14:creationId xmlns:p14="http://schemas.microsoft.com/office/powerpoint/2010/main" val="210858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4A97A-DF87-4DA7-95D7-61AF59920D04}" type="datetimeFigureOut">
              <a:rPr lang="tr-TR" smtClean="0"/>
              <a:t>15.12.2018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BCE2EC3-936A-4D6C-8306-CB645A09C796}" type="slidenum">
              <a:rPr lang="tr-TR" smtClean="0"/>
              <a:t>‹#›</a:t>
            </a:fld>
            <a:endParaRPr lang="tr-TR"/>
          </a:p>
        </p:txBody>
      </p:sp>
    </p:spTree>
    <p:extLst>
      <p:ext uri="{BB962C8B-B14F-4D97-AF65-F5344CB8AC3E}">
        <p14:creationId xmlns:p14="http://schemas.microsoft.com/office/powerpoint/2010/main" val="129094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94A97A-DF87-4DA7-95D7-61AF59920D04}" type="datetimeFigureOut">
              <a:rPr lang="tr-TR" smtClean="0"/>
              <a:t>15.12.2018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BCE2EC3-936A-4D6C-8306-CB645A09C796}" type="slidenum">
              <a:rPr lang="tr-TR" smtClean="0"/>
              <a:t>‹#›</a:t>
            </a:fld>
            <a:endParaRPr lang="tr-TR"/>
          </a:p>
        </p:txBody>
      </p:sp>
    </p:spTree>
    <p:extLst>
      <p:ext uri="{BB962C8B-B14F-4D97-AF65-F5344CB8AC3E}">
        <p14:creationId xmlns:p14="http://schemas.microsoft.com/office/powerpoint/2010/main" val="385386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4A97A-DF87-4DA7-95D7-61AF59920D04}" type="datetimeFigureOut">
              <a:rPr lang="tr-TR" smtClean="0"/>
              <a:t>15.12.2018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BCE2EC3-936A-4D6C-8306-CB645A09C796}" type="slidenum">
              <a:rPr lang="tr-TR" smtClean="0"/>
              <a:t>‹#›</a:t>
            </a:fld>
            <a:endParaRPr lang="tr-TR"/>
          </a:p>
        </p:txBody>
      </p:sp>
    </p:spTree>
    <p:extLst>
      <p:ext uri="{BB962C8B-B14F-4D97-AF65-F5344CB8AC3E}">
        <p14:creationId xmlns:p14="http://schemas.microsoft.com/office/powerpoint/2010/main" val="234868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94A97A-DF87-4DA7-95D7-61AF59920D04}" type="datetimeFigureOut">
              <a:rPr lang="tr-TR" smtClean="0"/>
              <a:t>15.12.2018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CE2EC3-936A-4D6C-8306-CB645A09C796}" type="slidenum">
              <a:rPr lang="tr-TR" smtClean="0"/>
              <a:t>‹#›</a:t>
            </a:fld>
            <a:endParaRPr lang="tr-TR"/>
          </a:p>
        </p:txBody>
      </p:sp>
    </p:spTree>
    <p:extLst>
      <p:ext uri="{BB962C8B-B14F-4D97-AF65-F5344CB8AC3E}">
        <p14:creationId xmlns:p14="http://schemas.microsoft.com/office/powerpoint/2010/main" val="28574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94A97A-DF87-4DA7-95D7-61AF59920D04}" type="datetimeFigureOut">
              <a:rPr lang="tr-TR" smtClean="0"/>
              <a:t>15.12.2018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CE2EC3-936A-4D6C-8306-CB645A09C796}"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3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94A97A-DF87-4DA7-95D7-61AF59920D04}" type="datetimeFigureOut">
              <a:rPr lang="tr-TR" smtClean="0"/>
              <a:t>15.12.2018</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BCE2EC3-936A-4D6C-8306-CB645A09C796}"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716-99C3-4C05-B4DE-0F569A636F64}"/>
              </a:ext>
            </a:extLst>
          </p:cNvPr>
          <p:cNvSpPr>
            <a:spLocks noGrp="1"/>
          </p:cNvSpPr>
          <p:nvPr>
            <p:ph type="ctrTitle"/>
          </p:nvPr>
        </p:nvSpPr>
        <p:spPr>
          <a:xfrm>
            <a:off x="-680720" y="4960137"/>
            <a:ext cx="8910320" cy="1463040"/>
          </a:xfrm>
        </p:spPr>
        <p:txBody>
          <a:bodyPr/>
          <a:lstStyle/>
          <a:p>
            <a:pPr algn="ctr"/>
            <a:r>
              <a:rPr lang="tr-TR" dirty="0"/>
              <a:t>Veri Türü Dönüşümü</a:t>
            </a:r>
            <a:br>
              <a:rPr lang="tr-TR" dirty="0"/>
            </a:br>
            <a:r>
              <a:rPr lang="tr-TR" dirty="0"/>
              <a:t>(Type Conversıon)</a:t>
            </a:r>
          </a:p>
        </p:txBody>
      </p:sp>
    </p:spTree>
    <p:extLst>
      <p:ext uri="{BB962C8B-B14F-4D97-AF65-F5344CB8AC3E}">
        <p14:creationId xmlns:p14="http://schemas.microsoft.com/office/powerpoint/2010/main" val="350843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B1AE-DEA3-4C6C-8B18-9E332A58ECBD}"/>
              </a:ext>
            </a:extLst>
          </p:cNvPr>
          <p:cNvSpPr>
            <a:spLocks noGrp="1"/>
          </p:cNvSpPr>
          <p:nvPr>
            <p:ph type="title"/>
          </p:nvPr>
        </p:nvSpPr>
        <p:spPr/>
        <p:txBody>
          <a:bodyPr/>
          <a:lstStyle/>
          <a:p>
            <a:r>
              <a:rPr lang="tr-TR" dirty="0"/>
              <a:t>Not:</a:t>
            </a:r>
          </a:p>
        </p:txBody>
      </p:sp>
      <p:sp>
        <p:nvSpPr>
          <p:cNvPr id="3" name="Content Placeholder 2">
            <a:extLst>
              <a:ext uri="{FF2B5EF4-FFF2-40B4-BE49-F238E27FC236}">
                <a16:creationId xmlns:a16="http://schemas.microsoft.com/office/drawing/2014/main" id="{85C9DF79-9F5C-4D07-8881-D57B1AC1113A}"/>
              </a:ext>
            </a:extLst>
          </p:cNvPr>
          <p:cNvSpPr>
            <a:spLocks noGrp="1"/>
          </p:cNvSpPr>
          <p:nvPr>
            <p:ph idx="1"/>
          </p:nvPr>
        </p:nvSpPr>
        <p:spPr/>
        <p:txBody>
          <a:bodyPr>
            <a:normAutofit/>
          </a:bodyPr>
          <a:lstStyle/>
          <a:p>
            <a:pPr marL="514350" indent="-514350" algn="just">
              <a:buFont typeface="+mj-lt"/>
              <a:buAutoNum type="arabicPeriod"/>
            </a:pPr>
            <a:r>
              <a:rPr lang="tr-TR" sz="2800" dirty="0"/>
              <a:t>Bool, decimal ve double türünden herhangi bir türe </a:t>
            </a:r>
          </a:p>
          <a:p>
            <a:pPr marL="514350" indent="-514350" algn="just">
              <a:buFont typeface="+mj-lt"/>
              <a:buAutoNum type="arabicPeriod"/>
            </a:pPr>
            <a:r>
              <a:rPr lang="tr-TR" sz="2800" dirty="0"/>
              <a:t>Herhangi bir türden char türüne </a:t>
            </a:r>
          </a:p>
          <a:p>
            <a:pPr marL="514350" indent="-514350" algn="just">
              <a:buFont typeface="+mj-lt"/>
              <a:buAutoNum type="arabicPeriod"/>
            </a:pPr>
            <a:r>
              <a:rPr lang="tr-TR" sz="2800" dirty="0"/>
              <a:t>Float ve decimal türünden herhangi bir türe (float türünden double türüne dönüşüm hariç)</a:t>
            </a:r>
          </a:p>
          <a:p>
            <a:pPr marL="514350" indent="-514350" algn="just">
              <a:buFont typeface="+mj-lt"/>
              <a:buAutoNum type="arabicPeriod"/>
            </a:pPr>
            <a:r>
              <a:rPr lang="tr-TR" sz="2800" dirty="0"/>
              <a:t>C# tür dönüşümü </a:t>
            </a:r>
            <a:r>
              <a:rPr lang="tr-TR" sz="2800" b="1" dirty="0"/>
              <a:t>bilinçsiz tür dönüşümüyle</a:t>
            </a:r>
            <a:r>
              <a:rPr lang="tr-TR" sz="2800" dirty="0"/>
              <a:t> ilgili diğer ilginç bir nokta ise byte, sbyte, short ve ushort türündeki değişkenlerle yapılan matematiksel işlemlerdir. Bu tür durumda oluşan matematiksel ifade </a:t>
            </a:r>
            <a:r>
              <a:rPr lang="tr-TR" sz="2800" i="1" dirty="0"/>
              <a:t>int</a:t>
            </a:r>
            <a:r>
              <a:rPr lang="tr-TR" sz="2800" dirty="0"/>
              <a:t>leşir.</a:t>
            </a:r>
            <a:endParaRPr lang="tr-TR" sz="4000" dirty="0"/>
          </a:p>
        </p:txBody>
      </p:sp>
    </p:spTree>
    <p:extLst>
      <p:ext uri="{BB962C8B-B14F-4D97-AF65-F5344CB8AC3E}">
        <p14:creationId xmlns:p14="http://schemas.microsoft.com/office/powerpoint/2010/main" val="83050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BC65-8198-4418-B663-879BC7339B0B}"/>
              </a:ext>
            </a:extLst>
          </p:cNvPr>
          <p:cNvSpPr>
            <a:spLocks noGrp="1"/>
          </p:cNvSpPr>
          <p:nvPr>
            <p:ph type="title"/>
          </p:nvPr>
        </p:nvSpPr>
        <p:spPr/>
        <p:txBody>
          <a:bodyPr/>
          <a:lstStyle/>
          <a:p>
            <a:r>
              <a:rPr lang="tr-TR" dirty="0"/>
              <a:t>Bilinçli tür dönüşümü</a:t>
            </a:r>
          </a:p>
        </p:txBody>
      </p:sp>
      <p:sp>
        <p:nvSpPr>
          <p:cNvPr id="3" name="Content Placeholder 2">
            <a:extLst>
              <a:ext uri="{FF2B5EF4-FFF2-40B4-BE49-F238E27FC236}">
                <a16:creationId xmlns:a16="http://schemas.microsoft.com/office/drawing/2014/main" id="{3B647D31-620A-4BDB-99ED-E51DDE6F6FF2}"/>
              </a:ext>
            </a:extLst>
          </p:cNvPr>
          <p:cNvSpPr>
            <a:spLocks noGrp="1"/>
          </p:cNvSpPr>
          <p:nvPr>
            <p:ph idx="1"/>
          </p:nvPr>
        </p:nvSpPr>
        <p:spPr/>
        <p:txBody>
          <a:bodyPr/>
          <a:lstStyle/>
          <a:p>
            <a:r>
              <a:rPr lang="tr-TR" dirty="0"/>
              <a:t>Dönüştürmek istediğimiz tipi değişkenimize bildirdiğimiz durumlara bilinçli tür dönüşümü denir. Genelde derleyicinin izin vermediği durumlarda kullanılır.</a:t>
            </a:r>
          </a:p>
          <a:p>
            <a:endParaRPr lang="tr-TR" dirty="0"/>
          </a:p>
          <a:p>
            <a:pPr marL="0" indent="0">
              <a:buNone/>
            </a:pPr>
            <a:r>
              <a:rPr lang="tr-TR" dirty="0"/>
              <a:t>	decimal sayi=12;</a:t>
            </a:r>
          </a:p>
          <a:p>
            <a:pPr marL="0" indent="0">
              <a:buNone/>
            </a:pPr>
            <a:r>
              <a:rPr lang="tr-TR" dirty="0"/>
              <a:t>	int sayi2= (int) sayi;</a:t>
            </a:r>
          </a:p>
          <a:p>
            <a:pPr marL="0" indent="0">
              <a:buNone/>
            </a:pPr>
            <a:endParaRPr lang="tr-TR" dirty="0"/>
          </a:p>
          <a:p>
            <a:pPr marL="0" indent="0">
              <a:buNone/>
            </a:pPr>
            <a:r>
              <a:rPr lang="tr-TR" dirty="0"/>
              <a:t>Sayi değişkeninin içerisindeki değer 12 olduğu için bilinçli bir şekilde integer’ a dönüşümü yapıldı.</a:t>
            </a:r>
          </a:p>
        </p:txBody>
      </p:sp>
    </p:spTree>
    <p:extLst>
      <p:ext uri="{BB962C8B-B14F-4D97-AF65-F5344CB8AC3E}">
        <p14:creationId xmlns:p14="http://schemas.microsoft.com/office/powerpoint/2010/main" val="416712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0528-D97E-4FE9-8166-189F661D44D5}"/>
              </a:ext>
            </a:extLst>
          </p:cNvPr>
          <p:cNvSpPr>
            <a:spLocks noGrp="1"/>
          </p:cNvSpPr>
          <p:nvPr>
            <p:ph type="title"/>
          </p:nvPr>
        </p:nvSpPr>
        <p:spPr/>
        <p:txBody>
          <a:bodyPr/>
          <a:lstStyle/>
          <a:p>
            <a:r>
              <a:rPr lang="tr-TR" dirty="0"/>
              <a:t>Bilinçli tür dönüşümü</a:t>
            </a:r>
          </a:p>
        </p:txBody>
      </p:sp>
      <p:sp>
        <p:nvSpPr>
          <p:cNvPr id="3" name="Content Placeholder 2">
            <a:extLst>
              <a:ext uri="{FF2B5EF4-FFF2-40B4-BE49-F238E27FC236}">
                <a16:creationId xmlns:a16="http://schemas.microsoft.com/office/drawing/2014/main" id="{1669EFA4-C27F-4A02-A085-90173425174D}"/>
              </a:ext>
            </a:extLst>
          </p:cNvPr>
          <p:cNvSpPr>
            <a:spLocks noGrp="1"/>
          </p:cNvSpPr>
          <p:nvPr>
            <p:ph idx="1"/>
          </p:nvPr>
        </p:nvSpPr>
        <p:spPr/>
        <p:txBody>
          <a:bodyPr/>
          <a:lstStyle/>
          <a:p>
            <a:r>
              <a:rPr lang="tr-TR" dirty="0"/>
              <a:t>Bilinçli tür dönüşümüyle küçük türün büyük türe dönüştürülmesi sağlanabilse de aslında bu gereksizdir, çünkü aynı şeyi bilinçsiz tür dönüşümüyle de yapabilirdik. </a:t>
            </a:r>
          </a:p>
        </p:txBody>
      </p:sp>
      <p:pic>
        <p:nvPicPr>
          <p:cNvPr id="5" name="Picture 4">
            <a:extLst>
              <a:ext uri="{FF2B5EF4-FFF2-40B4-BE49-F238E27FC236}">
                <a16:creationId xmlns:a16="http://schemas.microsoft.com/office/drawing/2014/main" id="{E35D0071-5F77-4D15-A06E-C4DC0CBD00D5}"/>
              </a:ext>
            </a:extLst>
          </p:cNvPr>
          <p:cNvPicPr>
            <a:picLocks noChangeAspect="1"/>
          </p:cNvPicPr>
          <p:nvPr/>
        </p:nvPicPr>
        <p:blipFill>
          <a:blip r:embed="rId2"/>
          <a:stretch>
            <a:fillRect/>
          </a:stretch>
        </p:blipFill>
        <p:spPr>
          <a:xfrm>
            <a:off x="1024128" y="3235642"/>
            <a:ext cx="5124450" cy="2886075"/>
          </a:xfrm>
          <a:prstGeom prst="rect">
            <a:avLst/>
          </a:prstGeom>
        </p:spPr>
      </p:pic>
    </p:spTree>
    <p:extLst>
      <p:ext uri="{BB962C8B-B14F-4D97-AF65-F5344CB8AC3E}">
        <p14:creationId xmlns:p14="http://schemas.microsoft.com/office/powerpoint/2010/main" val="15773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50E0-2178-48D9-97C8-B537A63F3EBA}"/>
              </a:ext>
            </a:extLst>
          </p:cNvPr>
          <p:cNvSpPr>
            <a:spLocks noGrp="1"/>
          </p:cNvSpPr>
          <p:nvPr>
            <p:ph type="title"/>
          </p:nvPr>
        </p:nvSpPr>
        <p:spPr/>
        <p:txBody>
          <a:bodyPr/>
          <a:lstStyle/>
          <a:p>
            <a:r>
              <a:rPr lang="tr-TR" dirty="0"/>
              <a:t>BiLİnçli tür dönüşümleri</a:t>
            </a:r>
          </a:p>
        </p:txBody>
      </p:sp>
      <p:sp>
        <p:nvSpPr>
          <p:cNvPr id="3" name="Content Placeholder 2">
            <a:extLst>
              <a:ext uri="{FF2B5EF4-FFF2-40B4-BE49-F238E27FC236}">
                <a16:creationId xmlns:a16="http://schemas.microsoft.com/office/drawing/2014/main" id="{68825BC0-AECE-4101-89E3-EA36B7268C6C}"/>
              </a:ext>
            </a:extLst>
          </p:cNvPr>
          <p:cNvSpPr>
            <a:spLocks noGrp="1"/>
          </p:cNvSpPr>
          <p:nvPr>
            <p:ph idx="1"/>
          </p:nvPr>
        </p:nvSpPr>
        <p:spPr/>
        <p:txBody>
          <a:bodyPr>
            <a:normAutofit/>
          </a:bodyPr>
          <a:lstStyle/>
          <a:p>
            <a:pPr marL="514350" indent="-514350">
              <a:buFont typeface="+mj-lt"/>
              <a:buAutoNum type="arabicPeriod"/>
            </a:pPr>
            <a:r>
              <a:rPr lang="en-US" sz="3200" dirty="0"/>
              <a:t>Explicit Cast Operator ()</a:t>
            </a:r>
          </a:p>
          <a:p>
            <a:pPr marL="514350" indent="-514350">
              <a:buFont typeface="+mj-lt"/>
              <a:buAutoNum type="arabicPeriod"/>
            </a:pPr>
            <a:r>
              <a:rPr lang="en-US" sz="3200" dirty="0"/>
              <a:t>Convert Class</a:t>
            </a:r>
            <a:endParaRPr lang="tr-TR" sz="3200" dirty="0"/>
          </a:p>
          <a:p>
            <a:pPr marL="514350" indent="-514350">
              <a:buFont typeface="+mj-lt"/>
              <a:buAutoNum type="arabicPeriod"/>
            </a:pPr>
            <a:r>
              <a:rPr lang="en-US" sz="3200" dirty="0"/>
              <a:t>Parsing</a:t>
            </a:r>
          </a:p>
          <a:p>
            <a:pPr marL="514350" indent="-514350">
              <a:buFont typeface="+mj-lt"/>
              <a:buAutoNum type="arabicPeriod"/>
            </a:pPr>
            <a:endParaRPr lang="en-US" sz="3200" dirty="0"/>
          </a:p>
          <a:p>
            <a:endParaRPr lang="tr-TR" sz="3200" dirty="0"/>
          </a:p>
        </p:txBody>
      </p:sp>
    </p:spTree>
    <p:extLst>
      <p:ext uri="{BB962C8B-B14F-4D97-AF65-F5344CB8AC3E}">
        <p14:creationId xmlns:p14="http://schemas.microsoft.com/office/powerpoint/2010/main" val="305851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A3E6-CA82-4A8B-A28C-89873BDEDDD8}"/>
              </a:ext>
            </a:extLst>
          </p:cNvPr>
          <p:cNvSpPr>
            <a:spLocks noGrp="1"/>
          </p:cNvSpPr>
          <p:nvPr>
            <p:ph type="title"/>
          </p:nvPr>
        </p:nvSpPr>
        <p:spPr/>
        <p:txBody>
          <a:bodyPr/>
          <a:lstStyle/>
          <a:p>
            <a:r>
              <a:rPr lang="tr-TR" dirty="0"/>
              <a:t>Bilinçli tür döüşümü</a:t>
            </a:r>
          </a:p>
        </p:txBody>
      </p:sp>
      <p:sp>
        <p:nvSpPr>
          <p:cNvPr id="3" name="Content Placeholder 2">
            <a:extLst>
              <a:ext uri="{FF2B5EF4-FFF2-40B4-BE49-F238E27FC236}">
                <a16:creationId xmlns:a16="http://schemas.microsoft.com/office/drawing/2014/main" id="{B3C2D35C-9521-4133-B2D5-429CBCEA9B69}"/>
              </a:ext>
            </a:extLst>
          </p:cNvPr>
          <p:cNvSpPr>
            <a:spLocks noGrp="1"/>
          </p:cNvSpPr>
          <p:nvPr>
            <p:ph idx="1"/>
          </p:nvPr>
        </p:nvSpPr>
        <p:spPr>
          <a:xfrm>
            <a:off x="881254" y="2834640"/>
            <a:ext cx="4787392" cy="4023360"/>
          </a:xfrm>
        </p:spPr>
        <p:txBody>
          <a:bodyPr/>
          <a:lstStyle/>
          <a:p>
            <a:pPr marL="457200" indent="-457200" algn="just">
              <a:buFont typeface="+mj-lt"/>
              <a:buAutoNum type="arabicPeriod"/>
            </a:pPr>
            <a:r>
              <a:rPr lang="tr-TR" dirty="0"/>
              <a:t>Eğer değişken adı kısmında tek bir değişken yoksa, bir ifade varsa parantez içine alınması gerekir.</a:t>
            </a:r>
          </a:p>
          <a:p>
            <a:pPr marL="457200" indent="-457200" algn="just">
              <a:buFont typeface="+mj-lt"/>
              <a:buAutoNum type="arabicPeriod"/>
            </a:pPr>
            <a:r>
              <a:rPr lang="tr-TR" dirty="0"/>
              <a:t>Bu şekilde tür dönüşümü değişkenlere uygulanabildiği gibi sabitlere de uygulanabilir:</a:t>
            </a:r>
          </a:p>
          <a:p>
            <a:pPr marL="457200" indent="-457200" algn="just">
              <a:buFont typeface="+mj-lt"/>
              <a:buAutoNum type="arabicPeriod"/>
            </a:pPr>
            <a:r>
              <a:rPr lang="tr-TR" dirty="0"/>
              <a:t>Reel türler tam sayı türlere dönüşürken ondalık kısım atılır.</a:t>
            </a:r>
          </a:p>
          <a:p>
            <a:pPr algn="just"/>
            <a:endParaRPr lang="tr-TR" dirty="0"/>
          </a:p>
        </p:txBody>
      </p:sp>
      <p:pic>
        <p:nvPicPr>
          <p:cNvPr id="4" name="Picture 3">
            <a:extLst>
              <a:ext uri="{FF2B5EF4-FFF2-40B4-BE49-F238E27FC236}">
                <a16:creationId xmlns:a16="http://schemas.microsoft.com/office/drawing/2014/main" id="{0094D918-B104-404D-AF55-828B303BBDAF}"/>
              </a:ext>
            </a:extLst>
          </p:cNvPr>
          <p:cNvPicPr>
            <a:picLocks noChangeAspect="1"/>
          </p:cNvPicPr>
          <p:nvPr/>
        </p:nvPicPr>
        <p:blipFill>
          <a:blip r:embed="rId2"/>
          <a:stretch>
            <a:fillRect/>
          </a:stretch>
        </p:blipFill>
        <p:spPr>
          <a:xfrm>
            <a:off x="6096000" y="2981642"/>
            <a:ext cx="5419725" cy="2581275"/>
          </a:xfrm>
          <a:prstGeom prst="rect">
            <a:avLst/>
          </a:prstGeom>
        </p:spPr>
      </p:pic>
    </p:spTree>
    <p:extLst>
      <p:ext uri="{BB962C8B-B14F-4D97-AF65-F5344CB8AC3E}">
        <p14:creationId xmlns:p14="http://schemas.microsoft.com/office/powerpoint/2010/main" val="428550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ABFA-8ED9-45EA-9156-BCD64AC7657C}"/>
              </a:ext>
            </a:extLst>
          </p:cNvPr>
          <p:cNvSpPr>
            <a:spLocks noGrp="1"/>
          </p:cNvSpPr>
          <p:nvPr>
            <p:ph type="title"/>
          </p:nvPr>
        </p:nvSpPr>
        <p:spPr/>
        <p:txBody>
          <a:bodyPr/>
          <a:lstStyle/>
          <a:p>
            <a:r>
              <a:rPr lang="tr-TR" dirty="0"/>
              <a:t>Veri kaybı</a:t>
            </a:r>
          </a:p>
        </p:txBody>
      </p:sp>
      <p:sp>
        <p:nvSpPr>
          <p:cNvPr id="3" name="Content Placeholder 2">
            <a:extLst>
              <a:ext uri="{FF2B5EF4-FFF2-40B4-BE49-F238E27FC236}">
                <a16:creationId xmlns:a16="http://schemas.microsoft.com/office/drawing/2014/main" id="{B102A1ED-356E-4C96-B37F-16E1DB6CF49C}"/>
              </a:ext>
            </a:extLst>
          </p:cNvPr>
          <p:cNvSpPr>
            <a:spLocks noGrp="1"/>
          </p:cNvSpPr>
          <p:nvPr>
            <p:ph idx="1"/>
          </p:nvPr>
        </p:nvSpPr>
        <p:spPr/>
        <p:txBody>
          <a:bodyPr>
            <a:normAutofit/>
          </a:bodyPr>
          <a:lstStyle/>
          <a:p>
            <a:pPr algn="just"/>
            <a:r>
              <a:rPr lang="tr-TR" sz="2400" dirty="0"/>
              <a:t>Bu tür dönüşümlerde de yine küçük türler büyük türe ya da tersi dönüşümler yapılabilir. </a:t>
            </a:r>
          </a:p>
          <a:p>
            <a:pPr algn="just"/>
            <a:r>
              <a:rPr lang="tr-TR" sz="2400" dirty="0"/>
              <a:t>Küçük türlerin büyük türlere çevrilmesi aynı bilinçsiz dönüşümde olduğu gibidir.</a:t>
            </a:r>
          </a:p>
        </p:txBody>
      </p:sp>
      <p:pic>
        <p:nvPicPr>
          <p:cNvPr id="4" name="Content Placeholder 4">
            <a:extLst>
              <a:ext uri="{FF2B5EF4-FFF2-40B4-BE49-F238E27FC236}">
                <a16:creationId xmlns:a16="http://schemas.microsoft.com/office/drawing/2014/main" id="{E7CFBB77-2C27-451A-94AF-E74373C4D530}"/>
              </a:ext>
            </a:extLst>
          </p:cNvPr>
          <p:cNvPicPr>
            <a:picLocks noChangeAspect="1"/>
          </p:cNvPicPr>
          <p:nvPr/>
        </p:nvPicPr>
        <p:blipFill>
          <a:blip r:embed="rId3"/>
          <a:stretch>
            <a:fillRect/>
          </a:stretch>
        </p:blipFill>
        <p:spPr>
          <a:xfrm>
            <a:off x="1295989" y="3898012"/>
            <a:ext cx="5026152" cy="541059"/>
          </a:xfrm>
          <a:prstGeom prst="rect">
            <a:avLst/>
          </a:prstGeom>
        </p:spPr>
      </p:pic>
      <p:pic>
        <p:nvPicPr>
          <p:cNvPr id="5" name="Picture 4">
            <a:extLst>
              <a:ext uri="{FF2B5EF4-FFF2-40B4-BE49-F238E27FC236}">
                <a16:creationId xmlns:a16="http://schemas.microsoft.com/office/drawing/2014/main" id="{7237BEBB-1F36-4C3D-9CC8-918C6A18C3C6}"/>
              </a:ext>
            </a:extLst>
          </p:cNvPr>
          <p:cNvPicPr>
            <a:picLocks noChangeAspect="1"/>
          </p:cNvPicPr>
          <p:nvPr/>
        </p:nvPicPr>
        <p:blipFill>
          <a:blip r:embed="rId4"/>
          <a:stretch>
            <a:fillRect/>
          </a:stretch>
        </p:blipFill>
        <p:spPr>
          <a:xfrm>
            <a:off x="1295989" y="4455796"/>
            <a:ext cx="9371870" cy="1716404"/>
          </a:xfrm>
          <a:prstGeom prst="rect">
            <a:avLst/>
          </a:prstGeom>
        </p:spPr>
      </p:pic>
    </p:spTree>
    <p:extLst>
      <p:ext uri="{BB962C8B-B14F-4D97-AF65-F5344CB8AC3E}">
        <p14:creationId xmlns:p14="http://schemas.microsoft.com/office/powerpoint/2010/main" val="198110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90652F-0568-48DE-9911-4DC6342EB9ED}"/>
              </a:ext>
            </a:extLst>
          </p:cNvPr>
          <p:cNvSpPr>
            <a:spLocks noGrp="1"/>
          </p:cNvSpPr>
          <p:nvPr>
            <p:ph type="title"/>
          </p:nvPr>
        </p:nvSpPr>
        <p:spPr>
          <a:xfrm>
            <a:off x="1069975" y="484188"/>
            <a:ext cx="10058400" cy="1609725"/>
          </a:xfrm>
        </p:spPr>
        <p:txBody>
          <a:bodyPr/>
          <a:lstStyle/>
          <a:p>
            <a:r>
              <a:rPr lang="tr-TR" dirty="0"/>
              <a:t>Veri kaybı</a:t>
            </a:r>
          </a:p>
        </p:txBody>
      </p:sp>
      <p:sp>
        <p:nvSpPr>
          <p:cNvPr id="3" name="Content Placeholder 2">
            <a:extLst>
              <a:ext uri="{FF2B5EF4-FFF2-40B4-BE49-F238E27FC236}">
                <a16:creationId xmlns:a16="http://schemas.microsoft.com/office/drawing/2014/main" id="{CDBE0256-B477-476F-A3F3-E083323D464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84BB1611-0313-422E-84E6-CBE3C2A44E94}"/>
              </a:ext>
            </a:extLst>
          </p:cNvPr>
          <p:cNvPicPr>
            <a:picLocks noChangeAspect="1"/>
          </p:cNvPicPr>
          <p:nvPr/>
        </p:nvPicPr>
        <p:blipFill>
          <a:blip r:embed="rId3"/>
          <a:stretch>
            <a:fillRect/>
          </a:stretch>
        </p:blipFill>
        <p:spPr>
          <a:xfrm>
            <a:off x="680357" y="2093976"/>
            <a:ext cx="11353800" cy="4381500"/>
          </a:xfrm>
          <a:prstGeom prst="rect">
            <a:avLst/>
          </a:prstGeom>
        </p:spPr>
      </p:pic>
    </p:spTree>
    <p:extLst>
      <p:ext uri="{BB962C8B-B14F-4D97-AF65-F5344CB8AC3E}">
        <p14:creationId xmlns:p14="http://schemas.microsoft.com/office/powerpoint/2010/main" val="6069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3A67-9F89-45C3-9755-684E4B04FA43}"/>
              </a:ext>
            </a:extLst>
          </p:cNvPr>
          <p:cNvSpPr>
            <a:spLocks noGrp="1"/>
          </p:cNvSpPr>
          <p:nvPr>
            <p:ph type="title"/>
          </p:nvPr>
        </p:nvSpPr>
        <p:spPr/>
        <p:txBody>
          <a:bodyPr/>
          <a:lstStyle/>
          <a:p>
            <a:r>
              <a:rPr lang="tr-TR" dirty="0"/>
              <a:t>Veri kaybı</a:t>
            </a:r>
          </a:p>
        </p:txBody>
      </p:sp>
      <p:sp>
        <p:nvSpPr>
          <p:cNvPr id="3" name="Content Placeholder 2">
            <a:extLst>
              <a:ext uri="{FF2B5EF4-FFF2-40B4-BE49-F238E27FC236}">
                <a16:creationId xmlns:a16="http://schemas.microsoft.com/office/drawing/2014/main" id="{EA7832C2-6D2F-40DA-A939-4D50B4B8E891}"/>
              </a:ext>
            </a:extLst>
          </p:cNvPr>
          <p:cNvSpPr>
            <a:spLocks noGrp="1"/>
          </p:cNvSpPr>
          <p:nvPr>
            <p:ph idx="1"/>
          </p:nvPr>
        </p:nvSpPr>
        <p:spPr>
          <a:xfrm>
            <a:off x="1024128" y="2834640"/>
            <a:ext cx="9877552" cy="4023360"/>
          </a:xfrm>
        </p:spPr>
        <p:txBody>
          <a:bodyPr>
            <a:normAutofit/>
          </a:bodyPr>
          <a:lstStyle/>
          <a:p>
            <a:pPr marL="457200" indent="-457200">
              <a:buFont typeface="+mj-lt"/>
              <a:buAutoNum type="arabicPeriod"/>
            </a:pPr>
            <a:r>
              <a:rPr lang="tr-TR" sz="2400" dirty="0"/>
              <a:t>Bilinçsiz tür dönüşümüyle yalnızca küçük türler büyük türlere dönüşebiliyordu, yani veri kaybı olması imkansızdı. </a:t>
            </a:r>
          </a:p>
          <a:p>
            <a:pPr marL="457200" indent="-457200">
              <a:buFont typeface="+mj-lt"/>
              <a:buAutoNum type="arabicPeriod"/>
            </a:pPr>
            <a:r>
              <a:rPr lang="tr-TR" sz="2400" dirty="0"/>
              <a:t>Halbuki bilinçli tür dönüşümünde veri kaybı gerçekleşebilir, eğer dönüşümünü yaptığımız değişkenin tuttuğu değer dönüştürülecek türün kapasitesinden büyükse veri kaybı gerçekleşir. </a:t>
            </a:r>
          </a:p>
          <a:p>
            <a:pPr marL="457200" indent="-457200">
              <a:buFont typeface="+mj-lt"/>
              <a:buAutoNum type="arabicPeriod"/>
            </a:pPr>
            <a:r>
              <a:rPr lang="tr-TR" sz="2400" dirty="0"/>
              <a:t>Bu gibi durumlar için C#'ın </a:t>
            </a:r>
            <a:r>
              <a:rPr lang="tr-TR" sz="2400" b="1" dirty="0"/>
              <a:t>checked</a:t>
            </a:r>
            <a:r>
              <a:rPr lang="tr-TR" sz="2400" dirty="0"/>
              <a:t> ve </a:t>
            </a:r>
            <a:r>
              <a:rPr lang="tr-TR" sz="2400" b="1" dirty="0"/>
              <a:t>unchecked</a:t>
            </a:r>
            <a:r>
              <a:rPr lang="tr-TR" sz="2400" dirty="0"/>
              <a:t> adlı iki anahtar sözcüğü vardır.</a:t>
            </a:r>
          </a:p>
        </p:txBody>
      </p:sp>
    </p:spTree>
    <p:extLst>
      <p:ext uri="{BB962C8B-B14F-4D97-AF65-F5344CB8AC3E}">
        <p14:creationId xmlns:p14="http://schemas.microsoft.com/office/powerpoint/2010/main" val="94117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029C-9E52-48F2-A5CF-56AB58EFA73F}"/>
              </a:ext>
            </a:extLst>
          </p:cNvPr>
          <p:cNvSpPr>
            <a:spLocks noGrp="1"/>
          </p:cNvSpPr>
          <p:nvPr>
            <p:ph type="title"/>
          </p:nvPr>
        </p:nvSpPr>
        <p:spPr/>
        <p:txBody>
          <a:bodyPr/>
          <a:lstStyle/>
          <a:p>
            <a:r>
              <a:rPr lang="tr-TR" dirty="0"/>
              <a:t>Checked</a:t>
            </a:r>
          </a:p>
        </p:txBody>
      </p:sp>
      <p:sp>
        <p:nvSpPr>
          <p:cNvPr id="3" name="Content Placeholder 2">
            <a:extLst>
              <a:ext uri="{FF2B5EF4-FFF2-40B4-BE49-F238E27FC236}">
                <a16:creationId xmlns:a16="http://schemas.microsoft.com/office/drawing/2014/main" id="{DD19371A-27CA-4BF9-8136-CE9F878A901B}"/>
              </a:ext>
            </a:extLst>
          </p:cNvPr>
          <p:cNvSpPr>
            <a:spLocks noGrp="1"/>
          </p:cNvSpPr>
          <p:nvPr>
            <p:ph idx="1"/>
          </p:nvPr>
        </p:nvSpPr>
        <p:spPr/>
        <p:txBody>
          <a:bodyPr>
            <a:normAutofit/>
          </a:bodyPr>
          <a:lstStyle/>
          <a:p>
            <a:pPr algn="just"/>
            <a:endParaRPr lang="tr-TR" sz="2800" dirty="0"/>
          </a:p>
        </p:txBody>
      </p:sp>
      <p:pic>
        <p:nvPicPr>
          <p:cNvPr id="5" name="Picture 4">
            <a:extLst>
              <a:ext uri="{FF2B5EF4-FFF2-40B4-BE49-F238E27FC236}">
                <a16:creationId xmlns:a16="http://schemas.microsoft.com/office/drawing/2014/main" id="{B9D14BFD-A657-4EC5-94D1-5C13A079E0C8}"/>
              </a:ext>
            </a:extLst>
          </p:cNvPr>
          <p:cNvPicPr>
            <a:picLocks noChangeAspect="1"/>
          </p:cNvPicPr>
          <p:nvPr/>
        </p:nvPicPr>
        <p:blipFill>
          <a:blip r:embed="rId2"/>
          <a:stretch>
            <a:fillRect/>
          </a:stretch>
        </p:blipFill>
        <p:spPr>
          <a:xfrm>
            <a:off x="1024128" y="2286000"/>
            <a:ext cx="4210050" cy="3962400"/>
          </a:xfrm>
          <a:prstGeom prst="rect">
            <a:avLst/>
          </a:prstGeom>
        </p:spPr>
      </p:pic>
      <p:pic>
        <p:nvPicPr>
          <p:cNvPr id="7" name="Picture 6">
            <a:extLst>
              <a:ext uri="{FF2B5EF4-FFF2-40B4-BE49-F238E27FC236}">
                <a16:creationId xmlns:a16="http://schemas.microsoft.com/office/drawing/2014/main" id="{B079CC97-8CC4-485E-A218-07A232A68D05}"/>
              </a:ext>
            </a:extLst>
          </p:cNvPr>
          <p:cNvPicPr>
            <a:picLocks noChangeAspect="1"/>
          </p:cNvPicPr>
          <p:nvPr/>
        </p:nvPicPr>
        <p:blipFill>
          <a:blip r:embed="rId3"/>
          <a:stretch>
            <a:fillRect/>
          </a:stretch>
        </p:blipFill>
        <p:spPr>
          <a:xfrm>
            <a:off x="6280150" y="2928937"/>
            <a:ext cx="4000500" cy="2676525"/>
          </a:xfrm>
          <a:prstGeom prst="rect">
            <a:avLst/>
          </a:prstGeom>
        </p:spPr>
      </p:pic>
    </p:spTree>
    <p:extLst>
      <p:ext uri="{BB962C8B-B14F-4D97-AF65-F5344CB8AC3E}">
        <p14:creationId xmlns:p14="http://schemas.microsoft.com/office/powerpoint/2010/main" val="27833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0BA2-7222-46D0-8B78-283689C6F776}"/>
              </a:ext>
            </a:extLst>
          </p:cNvPr>
          <p:cNvSpPr>
            <a:spLocks noGrp="1"/>
          </p:cNvSpPr>
          <p:nvPr>
            <p:ph type="title"/>
          </p:nvPr>
        </p:nvSpPr>
        <p:spPr/>
        <p:txBody>
          <a:bodyPr/>
          <a:lstStyle/>
          <a:p>
            <a:r>
              <a:rPr lang="tr-TR" dirty="0"/>
              <a:t>unchecked</a:t>
            </a:r>
          </a:p>
        </p:txBody>
      </p:sp>
      <p:sp>
        <p:nvSpPr>
          <p:cNvPr id="3" name="Content Placeholder 2">
            <a:extLst>
              <a:ext uri="{FF2B5EF4-FFF2-40B4-BE49-F238E27FC236}">
                <a16:creationId xmlns:a16="http://schemas.microsoft.com/office/drawing/2014/main" id="{A03D7701-3DE5-4F12-BE3C-259199E60B37}"/>
              </a:ext>
            </a:extLst>
          </p:cNvPr>
          <p:cNvSpPr>
            <a:spLocks noGrp="1"/>
          </p:cNvSpPr>
          <p:nvPr>
            <p:ph idx="1"/>
          </p:nvPr>
        </p:nvSpPr>
        <p:spPr>
          <a:xfrm>
            <a:off x="1024128" y="2926080"/>
            <a:ext cx="4624831" cy="4023360"/>
          </a:xfrm>
        </p:spPr>
        <p:txBody>
          <a:bodyPr/>
          <a:lstStyle/>
          <a:p>
            <a:pPr algn="just"/>
            <a:r>
              <a:rPr lang="tr-TR" dirty="0"/>
              <a:t>Eğer programımızda veri kaybı olduğunda programın hata vermesini istemediğimiz kısımlar varsa ve bu kısımlar checked bloklarıyla çevrilmişse unchecked bloklarını kullanırız. </a:t>
            </a:r>
          </a:p>
        </p:txBody>
      </p:sp>
      <p:pic>
        <p:nvPicPr>
          <p:cNvPr id="5" name="Picture 4">
            <a:extLst>
              <a:ext uri="{FF2B5EF4-FFF2-40B4-BE49-F238E27FC236}">
                <a16:creationId xmlns:a16="http://schemas.microsoft.com/office/drawing/2014/main" id="{33459897-7FBE-4C3F-B090-05F2A1F723C0}"/>
              </a:ext>
            </a:extLst>
          </p:cNvPr>
          <p:cNvPicPr>
            <a:picLocks noChangeAspect="1"/>
          </p:cNvPicPr>
          <p:nvPr/>
        </p:nvPicPr>
        <p:blipFill>
          <a:blip r:embed="rId3"/>
          <a:stretch>
            <a:fillRect/>
          </a:stretch>
        </p:blipFill>
        <p:spPr>
          <a:xfrm>
            <a:off x="6836727" y="1103947"/>
            <a:ext cx="4086225" cy="5381625"/>
          </a:xfrm>
          <a:prstGeom prst="rect">
            <a:avLst/>
          </a:prstGeom>
        </p:spPr>
      </p:pic>
    </p:spTree>
    <p:extLst>
      <p:ext uri="{BB962C8B-B14F-4D97-AF65-F5344CB8AC3E}">
        <p14:creationId xmlns:p14="http://schemas.microsoft.com/office/powerpoint/2010/main" val="393321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26C5-247B-422C-92A0-046F3ED63A1F}"/>
              </a:ext>
            </a:extLst>
          </p:cNvPr>
          <p:cNvSpPr>
            <a:spLocks noGrp="1"/>
          </p:cNvSpPr>
          <p:nvPr>
            <p:ph type="title"/>
          </p:nvPr>
        </p:nvSpPr>
        <p:spPr/>
        <p:txBody>
          <a:bodyPr/>
          <a:lstStyle/>
          <a:p>
            <a:r>
              <a:rPr lang="tr-TR" dirty="0"/>
              <a:t>Veri Türü dönüştürme</a:t>
            </a:r>
          </a:p>
        </p:txBody>
      </p:sp>
      <p:sp>
        <p:nvSpPr>
          <p:cNvPr id="3" name="Content Placeholder 2">
            <a:extLst>
              <a:ext uri="{FF2B5EF4-FFF2-40B4-BE49-F238E27FC236}">
                <a16:creationId xmlns:a16="http://schemas.microsoft.com/office/drawing/2014/main" id="{01A4800C-8BB8-4134-93E9-03F51F09E802}"/>
              </a:ext>
            </a:extLst>
          </p:cNvPr>
          <p:cNvSpPr>
            <a:spLocks noGrp="1"/>
          </p:cNvSpPr>
          <p:nvPr>
            <p:ph idx="1"/>
          </p:nvPr>
        </p:nvSpPr>
        <p:spPr/>
        <p:txBody>
          <a:bodyPr>
            <a:normAutofit/>
          </a:bodyPr>
          <a:lstStyle/>
          <a:p>
            <a:pPr algn="just"/>
            <a:r>
              <a:rPr lang="tr-TR" sz="2800" dirty="0"/>
              <a:t>Uygulama içerisinde tanımladığımız değişkenlerimizin başka veri tiplerine dönüştürme işlemlerine </a:t>
            </a:r>
            <a:r>
              <a:rPr lang="tr-TR" sz="2800" b="1" dirty="0"/>
              <a:t>tür dönüşümü </a:t>
            </a:r>
            <a:r>
              <a:rPr lang="tr-TR" sz="2800" dirty="0"/>
              <a:t>denir.</a:t>
            </a:r>
          </a:p>
          <a:p>
            <a:pPr marL="457200" indent="-457200">
              <a:buFont typeface="+mj-lt"/>
              <a:buAutoNum type="arabicPeriod"/>
            </a:pPr>
            <a:r>
              <a:rPr lang="tr-TR" sz="2800" dirty="0"/>
              <a:t>Bilinçsiz (Implicit) Tür Dönüşümü</a:t>
            </a:r>
          </a:p>
          <a:p>
            <a:pPr marL="457200" indent="-457200">
              <a:buFont typeface="+mj-lt"/>
              <a:buAutoNum type="arabicPeriod"/>
            </a:pPr>
            <a:r>
              <a:rPr lang="tr-TR" sz="2800" dirty="0"/>
              <a:t>Bilinçli (Explicit) Tür Dönüşümü</a:t>
            </a:r>
          </a:p>
          <a:p>
            <a:pPr marL="457200" indent="-457200">
              <a:buFont typeface="+mj-lt"/>
              <a:buAutoNum type="arabicPeriod"/>
            </a:pPr>
            <a:r>
              <a:rPr lang="tr-TR" sz="2800" dirty="0"/>
              <a:t>Boxing</a:t>
            </a:r>
          </a:p>
          <a:p>
            <a:pPr marL="457200" indent="-457200">
              <a:buFont typeface="+mj-lt"/>
              <a:buAutoNum type="arabicPeriod"/>
            </a:pPr>
            <a:r>
              <a:rPr lang="tr-TR" sz="2800" dirty="0"/>
              <a:t>UnBoxing</a:t>
            </a:r>
          </a:p>
        </p:txBody>
      </p:sp>
    </p:spTree>
    <p:extLst>
      <p:ext uri="{BB962C8B-B14F-4D97-AF65-F5344CB8AC3E}">
        <p14:creationId xmlns:p14="http://schemas.microsoft.com/office/powerpoint/2010/main" val="116100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AF40-E7E0-490B-9262-DB78E5FF65B5}"/>
              </a:ext>
            </a:extLst>
          </p:cNvPr>
          <p:cNvSpPr>
            <a:spLocks noGrp="1"/>
          </p:cNvSpPr>
          <p:nvPr>
            <p:ph type="title"/>
          </p:nvPr>
        </p:nvSpPr>
        <p:spPr/>
        <p:txBody>
          <a:bodyPr/>
          <a:lstStyle/>
          <a:p>
            <a:r>
              <a:rPr lang="tr-TR" dirty="0"/>
              <a:t>Convert sınıfı ile tür dönüşümü</a:t>
            </a:r>
          </a:p>
        </p:txBody>
      </p:sp>
      <p:sp>
        <p:nvSpPr>
          <p:cNvPr id="3" name="Content Placeholder 2">
            <a:extLst>
              <a:ext uri="{FF2B5EF4-FFF2-40B4-BE49-F238E27FC236}">
                <a16:creationId xmlns:a16="http://schemas.microsoft.com/office/drawing/2014/main" id="{57EE2B66-2AE4-4DF6-914F-F2596E3F18ED}"/>
              </a:ext>
            </a:extLst>
          </p:cNvPr>
          <p:cNvSpPr>
            <a:spLocks noGrp="1"/>
          </p:cNvSpPr>
          <p:nvPr>
            <p:ph idx="1"/>
          </p:nvPr>
        </p:nvSpPr>
        <p:spPr>
          <a:xfrm>
            <a:off x="1024128" y="2626360"/>
            <a:ext cx="7266431" cy="4023360"/>
          </a:xfrm>
        </p:spPr>
        <p:txBody>
          <a:bodyPr/>
          <a:lstStyle/>
          <a:p>
            <a:r>
              <a:rPr lang="tr-TR" dirty="0"/>
              <a:t>System isim alanının altındaki Convert sınıfı içinde tür dönüşümü yapabileceğimiz birçok metot bulunur. </a:t>
            </a:r>
          </a:p>
          <a:p>
            <a:r>
              <a:rPr lang="tr-TR" dirty="0"/>
              <a:t>Bu metotlarla hemen hemen her türü her türe dönüştürebiliriz. </a:t>
            </a:r>
          </a:p>
          <a:p>
            <a:r>
              <a:rPr lang="tr-TR" dirty="0"/>
              <a:t>Ancak bunun için değişken türlerinin CTS karşılıklarını bilmeliyiz. </a:t>
            </a:r>
          </a:p>
          <a:p>
            <a:r>
              <a:rPr lang="tr-TR" dirty="0"/>
              <a:t>Değişken türleri ve CTS karşılıkları aşağıdaki tabloda listelenmiştir.</a:t>
            </a:r>
          </a:p>
        </p:txBody>
      </p:sp>
      <p:pic>
        <p:nvPicPr>
          <p:cNvPr id="4" name="Picture 3">
            <a:extLst>
              <a:ext uri="{FF2B5EF4-FFF2-40B4-BE49-F238E27FC236}">
                <a16:creationId xmlns:a16="http://schemas.microsoft.com/office/drawing/2014/main" id="{D7C8ADBE-475D-427B-83B5-171314A48CB9}"/>
              </a:ext>
            </a:extLst>
          </p:cNvPr>
          <p:cNvPicPr>
            <a:picLocks noChangeAspect="1"/>
          </p:cNvPicPr>
          <p:nvPr/>
        </p:nvPicPr>
        <p:blipFill>
          <a:blip r:embed="rId2"/>
          <a:stretch>
            <a:fillRect/>
          </a:stretch>
        </p:blipFill>
        <p:spPr>
          <a:xfrm>
            <a:off x="8799830" y="1468120"/>
            <a:ext cx="2171700" cy="5181600"/>
          </a:xfrm>
          <a:prstGeom prst="rect">
            <a:avLst/>
          </a:prstGeom>
        </p:spPr>
      </p:pic>
    </p:spTree>
    <p:extLst>
      <p:ext uri="{BB962C8B-B14F-4D97-AF65-F5344CB8AC3E}">
        <p14:creationId xmlns:p14="http://schemas.microsoft.com/office/powerpoint/2010/main" val="88075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5360-9BD5-4F92-99E8-AD3C77DDC024}"/>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29178D8-712A-4447-8BE8-EB095DFE8944}"/>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7105E6EE-72AA-4492-89CF-0357D82D2CF5}"/>
              </a:ext>
            </a:extLst>
          </p:cNvPr>
          <p:cNvPicPr>
            <a:picLocks noChangeAspect="1"/>
          </p:cNvPicPr>
          <p:nvPr/>
        </p:nvPicPr>
        <p:blipFill>
          <a:blip r:embed="rId3"/>
          <a:stretch>
            <a:fillRect/>
          </a:stretch>
        </p:blipFill>
        <p:spPr>
          <a:xfrm>
            <a:off x="-1" y="0"/>
            <a:ext cx="12192001" cy="6858000"/>
          </a:xfrm>
          <a:prstGeom prst="rect">
            <a:avLst/>
          </a:prstGeom>
        </p:spPr>
      </p:pic>
    </p:spTree>
    <p:extLst>
      <p:ext uri="{BB962C8B-B14F-4D97-AF65-F5344CB8AC3E}">
        <p14:creationId xmlns:p14="http://schemas.microsoft.com/office/powerpoint/2010/main" val="3158155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DB15-76F4-4968-9166-ED189A13B67B}"/>
              </a:ext>
            </a:extLst>
          </p:cNvPr>
          <p:cNvSpPr>
            <a:spLocks noGrp="1"/>
          </p:cNvSpPr>
          <p:nvPr>
            <p:ph type="title"/>
          </p:nvPr>
        </p:nvSpPr>
        <p:spPr/>
        <p:txBody>
          <a:bodyPr/>
          <a:lstStyle/>
          <a:p>
            <a:r>
              <a:rPr lang="tr-TR" dirty="0"/>
              <a:t>Convert sınıfı ile tür dönüşümü</a:t>
            </a:r>
          </a:p>
        </p:txBody>
      </p:sp>
      <p:sp>
        <p:nvSpPr>
          <p:cNvPr id="3" name="Content Placeholder 2">
            <a:extLst>
              <a:ext uri="{FF2B5EF4-FFF2-40B4-BE49-F238E27FC236}">
                <a16:creationId xmlns:a16="http://schemas.microsoft.com/office/drawing/2014/main" id="{59B56941-CEE6-4E12-A13F-68787A7C11F9}"/>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53F25FE1-612D-4FFD-BD80-93117642E041}"/>
              </a:ext>
            </a:extLst>
          </p:cNvPr>
          <p:cNvPicPr>
            <a:picLocks noChangeAspect="1"/>
          </p:cNvPicPr>
          <p:nvPr/>
        </p:nvPicPr>
        <p:blipFill>
          <a:blip r:embed="rId2"/>
          <a:stretch>
            <a:fillRect/>
          </a:stretch>
        </p:blipFill>
        <p:spPr>
          <a:xfrm>
            <a:off x="1024128" y="2084832"/>
            <a:ext cx="8109712" cy="4553775"/>
          </a:xfrm>
          <a:prstGeom prst="rect">
            <a:avLst/>
          </a:prstGeom>
        </p:spPr>
      </p:pic>
    </p:spTree>
    <p:extLst>
      <p:ext uri="{BB962C8B-B14F-4D97-AF65-F5344CB8AC3E}">
        <p14:creationId xmlns:p14="http://schemas.microsoft.com/office/powerpoint/2010/main" val="999418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5158-BB79-4CC8-83C5-00CBCA2DC243}"/>
              </a:ext>
            </a:extLst>
          </p:cNvPr>
          <p:cNvSpPr>
            <a:spLocks noGrp="1"/>
          </p:cNvSpPr>
          <p:nvPr>
            <p:ph type="title"/>
          </p:nvPr>
        </p:nvSpPr>
        <p:spPr/>
        <p:txBody>
          <a:bodyPr/>
          <a:lstStyle/>
          <a:p>
            <a:r>
              <a:rPr lang="tr-TR" dirty="0"/>
              <a:t>Parse ile tür dönüşümü</a:t>
            </a:r>
          </a:p>
        </p:txBody>
      </p:sp>
      <p:sp>
        <p:nvSpPr>
          <p:cNvPr id="3" name="Content Placeholder 2">
            <a:extLst>
              <a:ext uri="{FF2B5EF4-FFF2-40B4-BE49-F238E27FC236}">
                <a16:creationId xmlns:a16="http://schemas.microsoft.com/office/drawing/2014/main" id="{C5798061-FE9B-4B3E-9867-56315530DE68}"/>
              </a:ext>
            </a:extLst>
          </p:cNvPr>
          <p:cNvSpPr>
            <a:spLocks noGrp="1"/>
          </p:cNvSpPr>
          <p:nvPr>
            <p:ph idx="1"/>
          </p:nvPr>
        </p:nvSpPr>
        <p:spPr>
          <a:xfrm>
            <a:off x="1024128" y="2174240"/>
            <a:ext cx="10507472" cy="4023360"/>
          </a:xfrm>
        </p:spPr>
        <p:txBody>
          <a:bodyPr/>
          <a:lstStyle/>
          <a:p>
            <a:pPr marL="457200" indent="-457200">
              <a:buFont typeface="+mj-lt"/>
              <a:buAutoNum type="arabicPeriod"/>
            </a:pPr>
            <a:r>
              <a:rPr lang="tr-TR" dirty="0"/>
              <a:t>C#’da </a:t>
            </a:r>
            <a:r>
              <a:rPr lang="tr-TR" b="1" dirty="0"/>
              <a:t>parse</a:t>
            </a:r>
            <a:r>
              <a:rPr lang="tr-TR" dirty="0"/>
              <a:t> komutu string türünde tanımlanmış bir veriyi belirtilen bir değişken tipine dönüştürebiliriz.</a:t>
            </a:r>
          </a:p>
          <a:p>
            <a:pPr marL="457200" indent="-457200">
              <a:buFont typeface="+mj-lt"/>
              <a:buAutoNum type="arabicPeriod"/>
            </a:pPr>
            <a:r>
              <a:rPr lang="tr-TR" dirty="0"/>
              <a:t>Değişken NULL değere sahipse </a:t>
            </a:r>
            <a:r>
              <a:rPr lang="tr-TR" b="1" dirty="0"/>
              <a:t>ArgumentNullException </a:t>
            </a:r>
            <a:r>
              <a:rPr lang="tr-TR" dirty="0"/>
              <a:t>hatası alırız.</a:t>
            </a:r>
          </a:p>
          <a:p>
            <a:pPr marL="457200" indent="-457200">
              <a:buFont typeface="+mj-lt"/>
              <a:buAutoNum type="arabicPeriod"/>
            </a:pPr>
            <a:r>
              <a:rPr lang="tr-TR" dirty="0"/>
              <a:t>Eğer değişkenimizin değeri tanımlandığı veri türünün değerinin üzerinde MaxValue altında MinValue ise </a:t>
            </a:r>
            <a:r>
              <a:rPr lang="tr-TR" b="1" dirty="0"/>
              <a:t>OverflowException</a:t>
            </a:r>
            <a:r>
              <a:rPr lang="tr-TR" dirty="0"/>
              <a:t> hatası alırız . </a:t>
            </a:r>
          </a:p>
          <a:p>
            <a:pPr marL="457200" indent="-457200">
              <a:buFont typeface="+mj-lt"/>
              <a:buAutoNum type="arabicPeriod"/>
            </a:pPr>
            <a:r>
              <a:rPr lang="tr-TR" b="1" dirty="0"/>
              <a:t>FormatException</a:t>
            </a:r>
            <a:r>
              <a:rPr lang="tr-TR" dirty="0"/>
              <a:t> hatası ise değişkenlerimiz farklı veri tipinde ise görürüz.</a:t>
            </a:r>
          </a:p>
        </p:txBody>
      </p:sp>
      <p:pic>
        <p:nvPicPr>
          <p:cNvPr id="4" name="Picture 3">
            <a:extLst>
              <a:ext uri="{FF2B5EF4-FFF2-40B4-BE49-F238E27FC236}">
                <a16:creationId xmlns:a16="http://schemas.microsoft.com/office/drawing/2014/main" id="{10F4B005-7016-4E80-A36D-7D370D0FCA55}"/>
              </a:ext>
            </a:extLst>
          </p:cNvPr>
          <p:cNvPicPr>
            <a:picLocks noChangeAspect="1"/>
          </p:cNvPicPr>
          <p:nvPr/>
        </p:nvPicPr>
        <p:blipFill>
          <a:blip r:embed="rId2"/>
          <a:stretch>
            <a:fillRect/>
          </a:stretch>
        </p:blipFill>
        <p:spPr>
          <a:xfrm>
            <a:off x="2399982" y="5059680"/>
            <a:ext cx="6202680" cy="731520"/>
          </a:xfrm>
          <a:prstGeom prst="rect">
            <a:avLst/>
          </a:prstGeom>
        </p:spPr>
      </p:pic>
    </p:spTree>
    <p:extLst>
      <p:ext uri="{BB962C8B-B14F-4D97-AF65-F5344CB8AC3E}">
        <p14:creationId xmlns:p14="http://schemas.microsoft.com/office/powerpoint/2010/main" val="92463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F1DFFA-1260-4066-9242-7B6A28D39206}"/>
              </a:ext>
            </a:extLst>
          </p:cNvPr>
          <p:cNvPicPr>
            <a:picLocks noGrp="1" noChangeAspect="1"/>
          </p:cNvPicPr>
          <p:nvPr>
            <p:ph idx="1"/>
          </p:nvPr>
        </p:nvPicPr>
        <p:blipFill>
          <a:blip r:embed="rId2"/>
          <a:stretch>
            <a:fillRect/>
          </a:stretch>
        </p:blipFill>
        <p:spPr>
          <a:xfrm>
            <a:off x="4801743" y="1619567"/>
            <a:ext cx="7286625" cy="1590675"/>
          </a:xfrm>
          <a:prstGeom prst="rect">
            <a:avLst/>
          </a:prstGeom>
        </p:spPr>
      </p:pic>
      <p:pic>
        <p:nvPicPr>
          <p:cNvPr id="4" name="Picture 3">
            <a:extLst>
              <a:ext uri="{FF2B5EF4-FFF2-40B4-BE49-F238E27FC236}">
                <a16:creationId xmlns:a16="http://schemas.microsoft.com/office/drawing/2014/main" id="{A99F9B31-1F35-459A-87C6-A931B2D1045F}"/>
              </a:ext>
            </a:extLst>
          </p:cNvPr>
          <p:cNvPicPr>
            <a:picLocks noChangeAspect="1"/>
          </p:cNvPicPr>
          <p:nvPr/>
        </p:nvPicPr>
        <p:blipFill>
          <a:blip r:embed="rId3"/>
          <a:stretch>
            <a:fillRect/>
          </a:stretch>
        </p:blipFill>
        <p:spPr>
          <a:xfrm>
            <a:off x="259080" y="1490980"/>
            <a:ext cx="4276725" cy="1847850"/>
          </a:xfrm>
          <a:prstGeom prst="rect">
            <a:avLst/>
          </a:prstGeom>
        </p:spPr>
      </p:pic>
      <p:pic>
        <p:nvPicPr>
          <p:cNvPr id="6" name="Picture 5">
            <a:extLst>
              <a:ext uri="{FF2B5EF4-FFF2-40B4-BE49-F238E27FC236}">
                <a16:creationId xmlns:a16="http://schemas.microsoft.com/office/drawing/2014/main" id="{3B6D4DF6-FA83-4A18-BD6D-78A4F2C3ADC0}"/>
              </a:ext>
            </a:extLst>
          </p:cNvPr>
          <p:cNvPicPr>
            <a:picLocks noChangeAspect="1"/>
          </p:cNvPicPr>
          <p:nvPr/>
        </p:nvPicPr>
        <p:blipFill>
          <a:blip r:embed="rId4"/>
          <a:stretch>
            <a:fillRect/>
          </a:stretch>
        </p:blipFill>
        <p:spPr>
          <a:xfrm>
            <a:off x="259080" y="3985197"/>
            <a:ext cx="4867275" cy="609600"/>
          </a:xfrm>
          <a:prstGeom prst="rect">
            <a:avLst/>
          </a:prstGeom>
        </p:spPr>
      </p:pic>
      <p:pic>
        <p:nvPicPr>
          <p:cNvPr id="7" name="Picture 6">
            <a:extLst>
              <a:ext uri="{FF2B5EF4-FFF2-40B4-BE49-F238E27FC236}">
                <a16:creationId xmlns:a16="http://schemas.microsoft.com/office/drawing/2014/main" id="{45B956C3-3C26-4C93-B7DC-53EEBFD9C76C}"/>
              </a:ext>
            </a:extLst>
          </p:cNvPr>
          <p:cNvPicPr>
            <a:picLocks noChangeAspect="1"/>
          </p:cNvPicPr>
          <p:nvPr/>
        </p:nvPicPr>
        <p:blipFill>
          <a:blip r:embed="rId5"/>
          <a:stretch>
            <a:fillRect/>
          </a:stretch>
        </p:blipFill>
        <p:spPr>
          <a:xfrm>
            <a:off x="259080" y="4756721"/>
            <a:ext cx="6429375" cy="1428750"/>
          </a:xfrm>
          <a:prstGeom prst="rect">
            <a:avLst/>
          </a:prstGeom>
        </p:spPr>
      </p:pic>
    </p:spTree>
    <p:extLst>
      <p:ext uri="{BB962C8B-B14F-4D97-AF65-F5344CB8AC3E}">
        <p14:creationId xmlns:p14="http://schemas.microsoft.com/office/powerpoint/2010/main" val="417841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8BC5-E64E-4F66-8244-C059FE438604}"/>
              </a:ext>
            </a:extLst>
          </p:cNvPr>
          <p:cNvSpPr>
            <a:spLocks noGrp="1"/>
          </p:cNvSpPr>
          <p:nvPr>
            <p:ph type="title"/>
          </p:nvPr>
        </p:nvSpPr>
        <p:spPr/>
        <p:txBody>
          <a:bodyPr/>
          <a:lstStyle/>
          <a:p>
            <a:r>
              <a:rPr lang="tr-TR" dirty="0"/>
              <a:t>Object sınıfı</a:t>
            </a:r>
          </a:p>
        </p:txBody>
      </p:sp>
      <p:sp>
        <p:nvSpPr>
          <p:cNvPr id="3" name="Content Placeholder 2">
            <a:extLst>
              <a:ext uri="{FF2B5EF4-FFF2-40B4-BE49-F238E27FC236}">
                <a16:creationId xmlns:a16="http://schemas.microsoft.com/office/drawing/2014/main" id="{1658647B-3BEA-4A8D-B06F-8C6C30E4610D}"/>
              </a:ext>
            </a:extLst>
          </p:cNvPr>
          <p:cNvSpPr>
            <a:spLocks noGrp="1"/>
          </p:cNvSpPr>
          <p:nvPr>
            <p:ph idx="1"/>
          </p:nvPr>
        </p:nvSpPr>
        <p:spPr/>
        <p:txBody>
          <a:bodyPr/>
          <a:lstStyle/>
          <a:p>
            <a:pPr marL="457200" indent="-457200">
              <a:buFont typeface="+mj-lt"/>
              <a:buAutoNum type="arabicPeriod"/>
            </a:pPr>
            <a:r>
              <a:rPr lang="tr-TR" dirty="0"/>
              <a:t>object türündeki bir değişkene başka herhangi bir türdeki değişken ya da sabit (string dışında) + işaretiyle eklenemez. </a:t>
            </a:r>
          </a:p>
        </p:txBody>
      </p:sp>
      <p:pic>
        <p:nvPicPr>
          <p:cNvPr id="4" name="Picture 3">
            <a:extLst>
              <a:ext uri="{FF2B5EF4-FFF2-40B4-BE49-F238E27FC236}">
                <a16:creationId xmlns:a16="http://schemas.microsoft.com/office/drawing/2014/main" id="{723BA4C5-2D02-43CD-BEC6-5FBFBD6E7471}"/>
              </a:ext>
            </a:extLst>
          </p:cNvPr>
          <p:cNvPicPr>
            <a:picLocks noChangeAspect="1"/>
          </p:cNvPicPr>
          <p:nvPr/>
        </p:nvPicPr>
        <p:blipFill>
          <a:blip r:embed="rId2"/>
          <a:stretch>
            <a:fillRect/>
          </a:stretch>
        </p:blipFill>
        <p:spPr>
          <a:xfrm>
            <a:off x="1550289" y="3225482"/>
            <a:ext cx="4333875" cy="2886075"/>
          </a:xfrm>
          <a:prstGeom prst="rect">
            <a:avLst/>
          </a:prstGeom>
        </p:spPr>
      </p:pic>
    </p:spTree>
    <p:extLst>
      <p:ext uri="{BB962C8B-B14F-4D97-AF65-F5344CB8AC3E}">
        <p14:creationId xmlns:p14="http://schemas.microsoft.com/office/powerpoint/2010/main" val="50079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4804-9993-4DA6-861B-D5B5C1AF87AE}"/>
              </a:ext>
            </a:extLst>
          </p:cNvPr>
          <p:cNvSpPr>
            <a:spLocks noGrp="1"/>
          </p:cNvSpPr>
          <p:nvPr>
            <p:ph type="title"/>
          </p:nvPr>
        </p:nvSpPr>
        <p:spPr/>
        <p:txBody>
          <a:bodyPr/>
          <a:lstStyle/>
          <a:p>
            <a:r>
              <a:rPr lang="tr-TR" dirty="0"/>
              <a:t>Boxıng -unboxıng</a:t>
            </a:r>
          </a:p>
        </p:txBody>
      </p:sp>
      <p:sp>
        <p:nvSpPr>
          <p:cNvPr id="3" name="Content Placeholder 2">
            <a:extLst>
              <a:ext uri="{FF2B5EF4-FFF2-40B4-BE49-F238E27FC236}">
                <a16:creationId xmlns:a16="http://schemas.microsoft.com/office/drawing/2014/main" id="{112030DC-717A-40FB-ABD7-244CCAF77D2F}"/>
              </a:ext>
            </a:extLst>
          </p:cNvPr>
          <p:cNvSpPr>
            <a:spLocks noGrp="1"/>
          </p:cNvSpPr>
          <p:nvPr>
            <p:ph idx="1"/>
          </p:nvPr>
        </p:nvSpPr>
        <p:spPr/>
        <p:txBody>
          <a:bodyPr/>
          <a:lstStyle/>
          <a:p>
            <a:r>
              <a:rPr lang="tr-TR" dirty="0"/>
              <a:t>object türündeki bir değişkene herhangi bir türdeki değişken ya da sabit atanabilir (bilinçsiz tür dönüşümü). Ancak object türündeki herhangi bir değişkeni başka bir türe çevirmek için tür dönüştürme işlemi kullanılır. Ayrıca da dönüştürülen türlerin uyumlu olması gerekir.</a:t>
            </a:r>
          </a:p>
        </p:txBody>
      </p:sp>
      <p:pic>
        <p:nvPicPr>
          <p:cNvPr id="4" name="Picture 3">
            <a:extLst>
              <a:ext uri="{FF2B5EF4-FFF2-40B4-BE49-F238E27FC236}">
                <a16:creationId xmlns:a16="http://schemas.microsoft.com/office/drawing/2014/main" id="{01B31690-73B3-4552-9718-F7FE497C6C16}"/>
              </a:ext>
            </a:extLst>
          </p:cNvPr>
          <p:cNvPicPr>
            <a:picLocks noChangeAspect="1"/>
          </p:cNvPicPr>
          <p:nvPr/>
        </p:nvPicPr>
        <p:blipFill>
          <a:blip r:embed="rId2"/>
          <a:stretch>
            <a:fillRect/>
          </a:stretch>
        </p:blipFill>
        <p:spPr>
          <a:xfrm>
            <a:off x="808355" y="3834003"/>
            <a:ext cx="3362325" cy="2743200"/>
          </a:xfrm>
          <a:prstGeom prst="rect">
            <a:avLst/>
          </a:prstGeom>
        </p:spPr>
      </p:pic>
      <p:pic>
        <p:nvPicPr>
          <p:cNvPr id="5" name="Picture 4">
            <a:extLst>
              <a:ext uri="{FF2B5EF4-FFF2-40B4-BE49-F238E27FC236}">
                <a16:creationId xmlns:a16="http://schemas.microsoft.com/office/drawing/2014/main" id="{C2A9ED8E-18F8-4DC6-B963-E5F460EF2B1D}"/>
              </a:ext>
            </a:extLst>
          </p:cNvPr>
          <p:cNvPicPr>
            <a:picLocks noChangeAspect="1"/>
          </p:cNvPicPr>
          <p:nvPr/>
        </p:nvPicPr>
        <p:blipFill>
          <a:blip r:embed="rId3"/>
          <a:stretch>
            <a:fillRect/>
          </a:stretch>
        </p:blipFill>
        <p:spPr>
          <a:xfrm>
            <a:off x="4642089" y="3834003"/>
            <a:ext cx="3419475" cy="2876550"/>
          </a:xfrm>
          <a:prstGeom prst="rect">
            <a:avLst/>
          </a:prstGeom>
        </p:spPr>
      </p:pic>
      <p:pic>
        <p:nvPicPr>
          <p:cNvPr id="6" name="Picture 5">
            <a:extLst>
              <a:ext uri="{FF2B5EF4-FFF2-40B4-BE49-F238E27FC236}">
                <a16:creationId xmlns:a16="http://schemas.microsoft.com/office/drawing/2014/main" id="{D80C762C-6273-4E4F-9553-C208B53A7D5D}"/>
              </a:ext>
            </a:extLst>
          </p:cNvPr>
          <p:cNvPicPr>
            <a:picLocks noChangeAspect="1"/>
          </p:cNvPicPr>
          <p:nvPr/>
        </p:nvPicPr>
        <p:blipFill>
          <a:blip r:embed="rId4"/>
          <a:stretch>
            <a:fillRect/>
          </a:stretch>
        </p:blipFill>
        <p:spPr>
          <a:xfrm>
            <a:off x="8411053" y="3834003"/>
            <a:ext cx="3390900" cy="2828925"/>
          </a:xfrm>
          <a:prstGeom prst="rect">
            <a:avLst/>
          </a:prstGeom>
        </p:spPr>
      </p:pic>
      <p:sp>
        <p:nvSpPr>
          <p:cNvPr id="7" name="Multiplication Sign 6">
            <a:extLst>
              <a:ext uri="{FF2B5EF4-FFF2-40B4-BE49-F238E27FC236}">
                <a16:creationId xmlns:a16="http://schemas.microsoft.com/office/drawing/2014/main" id="{78BDD6E8-2588-4D32-83E9-03C097AF05AB}"/>
              </a:ext>
            </a:extLst>
          </p:cNvPr>
          <p:cNvSpPr/>
          <p:nvPr/>
        </p:nvSpPr>
        <p:spPr>
          <a:xfrm>
            <a:off x="3230880" y="3834003"/>
            <a:ext cx="660400" cy="66687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ultiplication Sign 7">
            <a:extLst>
              <a:ext uri="{FF2B5EF4-FFF2-40B4-BE49-F238E27FC236}">
                <a16:creationId xmlns:a16="http://schemas.microsoft.com/office/drawing/2014/main" id="{E15095D3-E66F-43D6-8A7F-2DB0F770BB31}"/>
              </a:ext>
            </a:extLst>
          </p:cNvPr>
          <p:cNvSpPr/>
          <p:nvPr/>
        </p:nvSpPr>
        <p:spPr>
          <a:xfrm>
            <a:off x="11053445" y="3834002"/>
            <a:ext cx="660400" cy="66687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9977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8078-9851-4CD8-B02A-D45EA838A2CA}"/>
              </a:ext>
            </a:extLst>
          </p:cNvPr>
          <p:cNvSpPr>
            <a:spLocks noGrp="1"/>
          </p:cNvSpPr>
          <p:nvPr>
            <p:ph type="title"/>
          </p:nvPr>
        </p:nvSpPr>
        <p:spPr/>
        <p:txBody>
          <a:bodyPr/>
          <a:lstStyle/>
          <a:p>
            <a:r>
              <a:rPr lang="tr-TR" dirty="0"/>
              <a:t>Boxıng -unboxıng</a:t>
            </a:r>
          </a:p>
        </p:txBody>
      </p:sp>
      <p:sp>
        <p:nvSpPr>
          <p:cNvPr id="3" name="Content Placeholder 2">
            <a:extLst>
              <a:ext uri="{FF2B5EF4-FFF2-40B4-BE49-F238E27FC236}">
                <a16:creationId xmlns:a16="http://schemas.microsoft.com/office/drawing/2014/main" id="{79AFEB12-63AE-4206-8051-EDF067B9A957}"/>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85354522-3F5D-4B78-8F9C-FF141C857703}"/>
              </a:ext>
            </a:extLst>
          </p:cNvPr>
          <p:cNvPicPr>
            <a:picLocks noChangeAspect="1"/>
          </p:cNvPicPr>
          <p:nvPr/>
        </p:nvPicPr>
        <p:blipFill>
          <a:blip r:embed="rId3"/>
          <a:stretch>
            <a:fillRect/>
          </a:stretch>
        </p:blipFill>
        <p:spPr>
          <a:xfrm>
            <a:off x="1024128" y="2377440"/>
            <a:ext cx="4666340" cy="3794606"/>
          </a:xfrm>
          <a:prstGeom prst="rect">
            <a:avLst/>
          </a:prstGeom>
        </p:spPr>
      </p:pic>
      <p:pic>
        <p:nvPicPr>
          <p:cNvPr id="5" name="Picture 4">
            <a:extLst>
              <a:ext uri="{FF2B5EF4-FFF2-40B4-BE49-F238E27FC236}">
                <a16:creationId xmlns:a16="http://schemas.microsoft.com/office/drawing/2014/main" id="{3925F76E-2232-4B6C-9E7D-EEF7C667C50B}"/>
              </a:ext>
            </a:extLst>
          </p:cNvPr>
          <p:cNvPicPr>
            <a:picLocks noChangeAspect="1"/>
          </p:cNvPicPr>
          <p:nvPr/>
        </p:nvPicPr>
        <p:blipFill>
          <a:blip r:embed="rId4"/>
          <a:stretch>
            <a:fillRect/>
          </a:stretch>
        </p:blipFill>
        <p:spPr>
          <a:xfrm>
            <a:off x="6456997" y="2286000"/>
            <a:ext cx="4287203" cy="3799229"/>
          </a:xfrm>
          <a:prstGeom prst="rect">
            <a:avLst/>
          </a:prstGeom>
        </p:spPr>
      </p:pic>
    </p:spTree>
    <p:extLst>
      <p:ext uri="{BB962C8B-B14F-4D97-AF65-F5344CB8AC3E}">
        <p14:creationId xmlns:p14="http://schemas.microsoft.com/office/powerpoint/2010/main" val="1218878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1E92-8137-43EC-B289-485800663B6C}"/>
              </a:ext>
            </a:extLst>
          </p:cNvPr>
          <p:cNvSpPr>
            <a:spLocks noGrp="1"/>
          </p:cNvSpPr>
          <p:nvPr>
            <p:ph type="title"/>
          </p:nvPr>
        </p:nvSpPr>
        <p:spPr/>
        <p:txBody>
          <a:bodyPr/>
          <a:lstStyle/>
          <a:p>
            <a:r>
              <a:rPr lang="tr-TR" dirty="0"/>
              <a:t>strıng türüyle ilgili dönüşümler</a:t>
            </a:r>
          </a:p>
        </p:txBody>
      </p:sp>
      <p:sp>
        <p:nvSpPr>
          <p:cNvPr id="3" name="Content Placeholder 2">
            <a:extLst>
              <a:ext uri="{FF2B5EF4-FFF2-40B4-BE49-F238E27FC236}">
                <a16:creationId xmlns:a16="http://schemas.microsoft.com/office/drawing/2014/main" id="{471ECC2A-0AC8-4DC4-B1B3-4AE56BEAC7C8}"/>
              </a:ext>
            </a:extLst>
          </p:cNvPr>
          <p:cNvSpPr>
            <a:spLocks noGrp="1"/>
          </p:cNvSpPr>
          <p:nvPr>
            <p:ph idx="1"/>
          </p:nvPr>
        </p:nvSpPr>
        <p:spPr/>
        <p:txBody>
          <a:bodyPr/>
          <a:lstStyle/>
          <a:p>
            <a:r>
              <a:rPr lang="tr-TR" b="1" dirty="0"/>
              <a:t>x.ToString()</a:t>
            </a:r>
          </a:p>
          <a:p>
            <a:endParaRPr lang="tr-TR" dirty="0"/>
          </a:p>
        </p:txBody>
      </p:sp>
      <p:pic>
        <p:nvPicPr>
          <p:cNvPr id="4" name="Picture 3">
            <a:extLst>
              <a:ext uri="{FF2B5EF4-FFF2-40B4-BE49-F238E27FC236}">
                <a16:creationId xmlns:a16="http://schemas.microsoft.com/office/drawing/2014/main" id="{ABC3C50A-C69D-4DED-9764-4697A4C72A05}"/>
              </a:ext>
            </a:extLst>
          </p:cNvPr>
          <p:cNvPicPr>
            <a:picLocks noChangeAspect="1"/>
          </p:cNvPicPr>
          <p:nvPr/>
        </p:nvPicPr>
        <p:blipFill>
          <a:blip r:embed="rId2"/>
          <a:stretch>
            <a:fillRect/>
          </a:stretch>
        </p:blipFill>
        <p:spPr>
          <a:xfrm>
            <a:off x="1024128" y="3026092"/>
            <a:ext cx="3600450" cy="2543175"/>
          </a:xfrm>
          <a:prstGeom prst="rect">
            <a:avLst/>
          </a:prstGeom>
        </p:spPr>
      </p:pic>
      <p:pic>
        <p:nvPicPr>
          <p:cNvPr id="5" name="Picture 4">
            <a:extLst>
              <a:ext uri="{FF2B5EF4-FFF2-40B4-BE49-F238E27FC236}">
                <a16:creationId xmlns:a16="http://schemas.microsoft.com/office/drawing/2014/main" id="{77D6ABD4-495A-4BDE-AB37-C767CA2F891B}"/>
              </a:ext>
            </a:extLst>
          </p:cNvPr>
          <p:cNvPicPr>
            <a:picLocks noChangeAspect="1"/>
          </p:cNvPicPr>
          <p:nvPr/>
        </p:nvPicPr>
        <p:blipFill>
          <a:blip r:embed="rId3"/>
          <a:stretch>
            <a:fillRect/>
          </a:stretch>
        </p:blipFill>
        <p:spPr>
          <a:xfrm>
            <a:off x="4831080" y="3026092"/>
            <a:ext cx="3505200" cy="2809875"/>
          </a:xfrm>
          <a:prstGeom prst="rect">
            <a:avLst/>
          </a:prstGeom>
        </p:spPr>
      </p:pic>
    </p:spTree>
    <p:extLst>
      <p:ext uri="{BB962C8B-B14F-4D97-AF65-F5344CB8AC3E}">
        <p14:creationId xmlns:p14="http://schemas.microsoft.com/office/powerpoint/2010/main" val="1287811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428A-FCE4-4C20-BC4E-59307574B6C3}"/>
              </a:ext>
            </a:extLst>
          </p:cNvPr>
          <p:cNvSpPr>
            <a:spLocks noGrp="1"/>
          </p:cNvSpPr>
          <p:nvPr>
            <p:ph type="title"/>
          </p:nvPr>
        </p:nvSpPr>
        <p:spPr/>
        <p:txBody>
          <a:bodyPr/>
          <a:lstStyle/>
          <a:p>
            <a:r>
              <a:rPr lang="tr-TR" dirty="0"/>
              <a:t>Tostrıng()</a:t>
            </a:r>
          </a:p>
        </p:txBody>
      </p:sp>
      <p:sp>
        <p:nvSpPr>
          <p:cNvPr id="3" name="Content Placeholder 2">
            <a:extLst>
              <a:ext uri="{FF2B5EF4-FFF2-40B4-BE49-F238E27FC236}">
                <a16:creationId xmlns:a16="http://schemas.microsoft.com/office/drawing/2014/main" id="{40E4FE74-B960-4EE1-83FB-CC444DA1C76C}"/>
              </a:ext>
            </a:extLst>
          </p:cNvPr>
          <p:cNvSpPr>
            <a:spLocks noGrp="1"/>
          </p:cNvSpPr>
          <p:nvPr>
            <p:ph idx="1"/>
          </p:nvPr>
        </p:nvSpPr>
        <p:spPr>
          <a:xfrm>
            <a:off x="1024128" y="5786502"/>
            <a:ext cx="10411736" cy="772160"/>
          </a:xfrm>
        </p:spPr>
        <p:txBody>
          <a:bodyPr/>
          <a:lstStyle/>
          <a:p>
            <a:r>
              <a:rPr lang="tr-TR" dirty="0"/>
              <a:t>ToString() metodu System isim alanında olduğu için programımızın en başında using System; satırının bulunması bu metodu kullanabilmemiz için yeterlidir. </a:t>
            </a:r>
          </a:p>
        </p:txBody>
      </p:sp>
      <p:pic>
        <p:nvPicPr>
          <p:cNvPr id="5" name="Picture 4">
            <a:extLst>
              <a:ext uri="{FF2B5EF4-FFF2-40B4-BE49-F238E27FC236}">
                <a16:creationId xmlns:a16="http://schemas.microsoft.com/office/drawing/2014/main" id="{7354C130-05AF-4834-846F-D8710C179D5B}"/>
              </a:ext>
            </a:extLst>
          </p:cNvPr>
          <p:cNvPicPr>
            <a:picLocks noChangeAspect="1"/>
          </p:cNvPicPr>
          <p:nvPr/>
        </p:nvPicPr>
        <p:blipFill>
          <a:blip r:embed="rId2"/>
          <a:stretch>
            <a:fillRect/>
          </a:stretch>
        </p:blipFill>
        <p:spPr>
          <a:xfrm>
            <a:off x="1024128" y="2286000"/>
            <a:ext cx="5071872" cy="3177414"/>
          </a:xfrm>
          <a:prstGeom prst="rect">
            <a:avLst/>
          </a:prstGeom>
        </p:spPr>
      </p:pic>
      <p:pic>
        <p:nvPicPr>
          <p:cNvPr id="6" name="Picture 5">
            <a:extLst>
              <a:ext uri="{FF2B5EF4-FFF2-40B4-BE49-F238E27FC236}">
                <a16:creationId xmlns:a16="http://schemas.microsoft.com/office/drawing/2014/main" id="{6198CA2C-C30F-4830-ACBA-A31C76A5A5CE}"/>
              </a:ext>
            </a:extLst>
          </p:cNvPr>
          <p:cNvPicPr>
            <a:picLocks noChangeAspect="1"/>
          </p:cNvPicPr>
          <p:nvPr/>
        </p:nvPicPr>
        <p:blipFill>
          <a:blip r:embed="rId3"/>
          <a:stretch>
            <a:fillRect/>
          </a:stretch>
        </p:blipFill>
        <p:spPr>
          <a:xfrm>
            <a:off x="6441439" y="2286000"/>
            <a:ext cx="4844057" cy="3177414"/>
          </a:xfrm>
          <a:prstGeom prst="rect">
            <a:avLst/>
          </a:prstGeom>
        </p:spPr>
      </p:pic>
    </p:spTree>
    <p:extLst>
      <p:ext uri="{BB962C8B-B14F-4D97-AF65-F5344CB8AC3E}">
        <p14:creationId xmlns:p14="http://schemas.microsoft.com/office/powerpoint/2010/main" val="374569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8CCC-87F0-4FBE-AFF7-8CC78AFE2532}"/>
              </a:ext>
            </a:extLst>
          </p:cNvPr>
          <p:cNvSpPr>
            <a:spLocks noGrp="1"/>
          </p:cNvSpPr>
          <p:nvPr>
            <p:ph type="title"/>
          </p:nvPr>
        </p:nvSpPr>
        <p:spPr/>
        <p:txBody>
          <a:bodyPr/>
          <a:lstStyle/>
          <a:p>
            <a:r>
              <a:rPr lang="tr-TR" dirty="0"/>
              <a:t>Bilinçsiz (IMPLICIT) tür dönüşümü</a:t>
            </a:r>
          </a:p>
        </p:txBody>
      </p:sp>
      <p:sp>
        <p:nvSpPr>
          <p:cNvPr id="3" name="Content Placeholder 2">
            <a:extLst>
              <a:ext uri="{FF2B5EF4-FFF2-40B4-BE49-F238E27FC236}">
                <a16:creationId xmlns:a16="http://schemas.microsoft.com/office/drawing/2014/main" id="{76408596-ACDD-44F5-8F33-DA00C52FBA09}"/>
              </a:ext>
            </a:extLst>
          </p:cNvPr>
          <p:cNvSpPr>
            <a:spLocks noGrp="1"/>
          </p:cNvSpPr>
          <p:nvPr>
            <p:ph idx="1"/>
          </p:nvPr>
        </p:nvSpPr>
        <p:spPr/>
        <p:txBody>
          <a:bodyPr>
            <a:normAutofit/>
          </a:bodyPr>
          <a:lstStyle/>
          <a:p>
            <a:pPr algn="just"/>
            <a:r>
              <a:rPr lang="tr-TR" sz="2400" dirty="0"/>
              <a:t>Dönüştürmek istediğimiz tipi değişkenimize bildirmediğimiz durumlara denir.</a:t>
            </a:r>
          </a:p>
          <a:p>
            <a:pPr algn="just"/>
            <a:endParaRPr lang="tr-TR" sz="2400" dirty="0"/>
          </a:p>
          <a:p>
            <a:pPr marL="0" indent="0" algn="just">
              <a:buNone/>
            </a:pPr>
            <a:r>
              <a:rPr lang="tr-TR" sz="2400" dirty="0"/>
              <a:t>	int sayi=1;</a:t>
            </a:r>
          </a:p>
          <a:p>
            <a:pPr marL="0" indent="0" algn="just">
              <a:buNone/>
            </a:pPr>
            <a:r>
              <a:rPr lang="tr-TR" sz="2400" dirty="0"/>
              <a:t>	decimal sayi2=sayi;</a:t>
            </a:r>
          </a:p>
          <a:p>
            <a:pPr marL="0" indent="0" algn="just">
              <a:buNone/>
            </a:pPr>
            <a:endParaRPr lang="tr-TR" sz="2400" dirty="0"/>
          </a:p>
          <a:p>
            <a:pPr marL="0" indent="0" algn="just">
              <a:buNone/>
            </a:pPr>
            <a:r>
              <a:rPr lang="tr-TR" sz="2400" dirty="0"/>
              <a:t>Decimal değeri int ile </a:t>
            </a:r>
            <a:r>
              <a:rPr lang="tr-TR" sz="2400" b="1" dirty="0"/>
              <a:t>uyumlu</a:t>
            </a:r>
            <a:r>
              <a:rPr lang="tr-TR" sz="2400" dirty="0"/>
              <a:t> olduğu için atama operatörü ile tür dönüşümü yapıldı.</a:t>
            </a:r>
          </a:p>
        </p:txBody>
      </p:sp>
    </p:spTree>
    <p:extLst>
      <p:ext uri="{BB962C8B-B14F-4D97-AF65-F5344CB8AC3E}">
        <p14:creationId xmlns:p14="http://schemas.microsoft.com/office/powerpoint/2010/main" val="3730985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6386-5A00-45C8-BCDD-4ECA75E84E09}"/>
              </a:ext>
            </a:extLst>
          </p:cNvPr>
          <p:cNvSpPr>
            <a:spLocks noGrp="1"/>
          </p:cNvSpPr>
          <p:nvPr>
            <p:ph type="title"/>
          </p:nvPr>
        </p:nvSpPr>
        <p:spPr/>
        <p:txBody>
          <a:bodyPr/>
          <a:lstStyle/>
          <a:p>
            <a:r>
              <a:rPr lang="tr-TR" dirty="0"/>
              <a:t>Strıng türü dönüşümü</a:t>
            </a:r>
          </a:p>
        </p:txBody>
      </p:sp>
      <p:sp>
        <p:nvSpPr>
          <p:cNvPr id="3" name="Content Placeholder 2">
            <a:extLst>
              <a:ext uri="{FF2B5EF4-FFF2-40B4-BE49-F238E27FC236}">
                <a16:creationId xmlns:a16="http://schemas.microsoft.com/office/drawing/2014/main" id="{A9322CB4-BAFD-4E0B-8C10-3554183F9D98}"/>
              </a:ext>
            </a:extLst>
          </p:cNvPr>
          <p:cNvSpPr>
            <a:spLocks noGrp="1"/>
          </p:cNvSpPr>
          <p:nvPr>
            <p:ph idx="1"/>
          </p:nvPr>
        </p:nvSpPr>
        <p:spPr/>
        <p:txBody>
          <a:bodyPr/>
          <a:lstStyle/>
          <a:p>
            <a:endParaRPr lang="tr-TR" dirty="0"/>
          </a:p>
        </p:txBody>
      </p:sp>
      <p:pic>
        <p:nvPicPr>
          <p:cNvPr id="4" name="Picture 3">
            <a:extLst>
              <a:ext uri="{FF2B5EF4-FFF2-40B4-BE49-F238E27FC236}">
                <a16:creationId xmlns:a16="http://schemas.microsoft.com/office/drawing/2014/main" id="{CA658925-B0D4-4E58-9DCE-B4AD280E0378}"/>
              </a:ext>
            </a:extLst>
          </p:cNvPr>
          <p:cNvPicPr>
            <a:picLocks noChangeAspect="1"/>
          </p:cNvPicPr>
          <p:nvPr/>
        </p:nvPicPr>
        <p:blipFill>
          <a:blip r:embed="rId2"/>
          <a:stretch>
            <a:fillRect/>
          </a:stretch>
        </p:blipFill>
        <p:spPr>
          <a:xfrm>
            <a:off x="1024128" y="2318098"/>
            <a:ext cx="3786582" cy="3991262"/>
          </a:xfrm>
          <a:prstGeom prst="rect">
            <a:avLst/>
          </a:prstGeom>
        </p:spPr>
      </p:pic>
      <p:pic>
        <p:nvPicPr>
          <p:cNvPr id="5" name="Picture 4">
            <a:extLst>
              <a:ext uri="{FF2B5EF4-FFF2-40B4-BE49-F238E27FC236}">
                <a16:creationId xmlns:a16="http://schemas.microsoft.com/office/drawing/2014/main" id="{E3D3AB87-BE68-4D1F-A833-EF47084F19A4}"/>
              </a:ext>
            </a:extLst>
          </p:cNvPr>
          <p:cNvPicPr>
            <a:picLocks noChangeAspect="1"/>
          </p:cNvPicPr>
          <p:nvPr/>
        </p:nvPicPr>
        <p:blipFill>
          <a:blip r:embed="rId3"/>
          <a:stretch>
            <a:fillRect/>
          </a:stretch>
        </p:blipFill>
        <p:spPr>
          <a:xfrm>
            <a:off x="5720396" y="2318098"/>
            <a:ext cx="4068441" cy="3991262"/>
          </a:xfrm>
          <a:prstGeom prst="rect">
            <a:avLst/>
          </a:prstGeom>
        </p:spPr>
      </p:pic>
      <p:sp>
        <p:nvSpPr>
          <p:cNvPr id="6" name="Multiplication Sign 5">
            <a:extLst>
              <a:ext uri="{FF2B5EF4-FFF2-40B4-BE49-F238E27FC236}">
                <a16:creationId xmlns:a16="http://schemas.microsoft.com/office/drawing/2014/main" id="{0299146C-D276-48F4-996E-6B119B42BE2B}"/>
              </a:ext>
            </a:extLst>
          </p:cNvPr>
          <p:cNvSpPr/>
          <p:nvPr/>
        </p:nvSpPr>
        <p:spPr>
          <a:xfrm>
            <a:off x="8808720" y="2333338"/>
            <a:ext cx="548640" cy="59944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2463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7F04-BAE8-423D-B4A6-E8D287021CE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2E8BD7B6-BCCE-42CA-B889-218C44EDEE39}"/>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E293D666-0B09-444F-B5D8-0A3C22DFA114}"/>
              </a:ext>
            </a:extLst>
          </p:cNvPr>
          <p:cNvPicPr>
            <a:picLocks noChangeAspect="1"/>
          </p:cNvPicPr>
          <p:nvPr/>
        </p:nvPicPr>
        <p:blipFill>
          <a:blip r:embed="rId3"/>
          <a:stretch>
            <a:fillRect/>
          </a:stretch>
        </p:blipFill>
        <p:spPr>
          <a:xfrm>
            <a:off x="0" y="0"/>
            <a:ext cx="12192000" cy="6905626"/>
          </a:xfrm>
          <a:prstGeom prst="rect">
            <a:avLst/>
          </a:prstGeom>
        </p:spPr>
      </p:pic>
    </p:spTree>
    <p:extLst>
      <p:ext uri="{BB962C8B-B14F-4D97-AF65-F5344CB8AC3E}">
        <p14:creationId xmlns:p14="http://schemas.microsoft.com/office/powerpoint/2010/main" val="172711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2F89-B549-412E-A3C9-5730F5BEB8B9}"/>
              </a:ext>
            </a:extLst>
          </p:cNvPr>
          <p:cNvSpPr>
            <a:spLocks noGrp="1"/>
          </p:cNvSpPr>
          <p:nvPr>
            <p:ph type="title"/>
          </p:nvPr>
        </p:nvSpPr>
        <p:spPr>
          <a:xfrm>
            <a:off x="1069848" y="484632"/>
            <a:ext cx="9415272" cy="1609344"/>
          </a:xfrm>
        </p:spPr>
        <p:txBody>
          <a:bodyPr/>
          <a:lstStyle/>
          <a:p>
            <a:endParaRPr lang="tr-TR" dirty="0"/>
          </a:p>
        </p:txBody>
      </p:sp>
      <p:sp>
        <p:nvSpPr>
          <p:cNvPr id="3" name="Content Placeholder 2">
            <a:extLst>
              <a:ext uri="{FF2B5EF4-FFF2-40B4-BE49-F238E27FC236}">
                <a16:creationId xmlns:a16="http://schemas.microsoft.com/office/drawing/2014/main" id="{6BD6A015-89BE-44A7-9354-8871F984E790}"/>
              </a:ext>
            </a:extLst>
          </p:cNvPr>
          <p:cNvSpPr>
            <a:spLocks noGrp="1"/>
          </p:cNvSpPr>
          <p:nvPr>
            <p:ph idx="1"/>
          </p:nvPr>
        </p:nvSpPr>
        <p:spPr>
          <a:xfrm>
            <a:off x="1069848" y="2121408"/>
            <a:ext cx="9550255" cy="4050792"/>
          </a:xfrm>
        </p:spPr>
        <p:txBody>
          <a:bodyPr/>
          <a:lstStyle/>
          <a:p>
            <a:endParaRPr lang="tr-TR" dirty="0"/>
          </a:p>
        </p:txBody>
      </p:sp>
      <p:pic>
        <p:nvPicPr>
          <p:cNvPr id="4" name="Picture 3">
            <a:extLst>
              <a:ext uri="{FF2B5EF4-FFF2-40B4-BE49-F238E27FC236}">
                <a16:creationId xmlns:a16="http://schemas.microsoft.com/office/drawing/2014/main" id="{C71B5D7B-E8E5-44AF-9983-F32C9D6EBF8C}"/>
              </a:ext>
            </a:extLst>
          </p:cNvPr>
          <p:cNvPicPr>
            <a:picLocks noChangeAspect="1"/>
          </p:cNvPicPr>
          <p:nvPr/>
        </p:nvPicPr>
        <p:blipFill>
          <a:blip r:embed="rId3"/>
          <a:stretch>
            <a:fillRect/>
          </a:stretch>
        </p:blipFill>
        <p:spPr>
          <a:xfrm>
            <a:off x="936172" y="0"/>
            <a:ext cx="10058400" cy="6858000"/>
          </a:xfrm>
          <a:prstGeom prst="rect">
            <a:avLst/>
          </a:prstGeom>
        </p:spPr>
      </p:pic>
    </p:spTree>
    <p:extLst>
      <p:ext uri="{BB962C8B-B14F-4D97-AF65-F5344CB8AC3E}">
        <p14:creationId xmlns:p14="http://schemas.microsoft.com/office/powerpoint/2010/main" val="16168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D28F-042B-4B4D-8186-763D310E985A}"/>
              </a:ext>
            </a:extLst>
          </p:cNvPr>
          <p:cNvSpPr>
            <a:spLocks noGrp="1"/>
          </p:cNvSpPr>
          <p:nvPr>
            <p:ph type="title"/>
          </p:nvPr>
        </p:nvSpPr>
        <p:spPr/>
        <p:txBody>
          <a:bodyPr/>
          <a:lstStyle/>
          <a:p>
            <a:r>
              <a:rPr lang="tr-TR" dirty="0"/>
              <a:t>Bilinçsiz (IMPLICIT) tür dönüşümü</a:t>
            </a:r>
          </a:p>
        </p:txBody>
      </p:sp>
      <p:sp>
        <p:nvSpPr>
          <p:cNvPr id="3" name="Content Placeholder 2">
            <a:extLst>
              <a:ext uri="{FF2B5EF4-FFF2-40B4-BE49-F238E27FC236}">
                <a16:creationId xmlns:a16="http://schemas.microsoft.com/office/drawing/2014/main" id="{799BC528-5313-4118-8AEB-12B2D87588D6}"/>
              </a:ext>
            </a:extLst>
          </p:cNvPr>
          <p:cNvSpPr>
            <a:spLocks noGrp="1"/>
          </p:cNvSpPr>
          <p:nvPr>
            <p:ph idx="1"/>
          </p:nvPr>
        </p:nvSpPr>
        <p:spPr>
          <a:xfrm>
            <a:off x="1069847" y="2121408"/>
            <a:ext cx="10556095" cy="4050792"/>
          </a:xfrm>
        </p:spPr>
        <p:txBody>
          <a:bodyPr>
            <a:normAutofit/>
          </a:bodyPr>
          <a:lstStyle/>
          <a:p>
            <a:pPr algn="just"/>
            <a:r>
              <a:rPr lang="tr-TR" sz="2800" dirty="0"/>
              <a:t>Bilinçsiz yapılan tür dönüşümleri 2 şekilde gerçekleştirilebilir. </a:t>
            </a:r>
          </a:p>
          <a:p>
            <a:pPr algn="just"/>
            <a:endParaRPr lang="tr-TR" sz="2800" dirty="0"/>
          </a:p>
          <a:p>
            <a:pPr marL="457200" indent="-457200" algn="just">
              <a:buFont typeface="+mj-lt"/>
              <a:buAutoNum type="arabicPeriod"/>
            </a:pPr>
            <a:r>
              <a:rPr lang="tr-TR" sz="2800" dirty="0"/>
              <a:t>Küçük Türün Büyük Türe Dönüştürülmesi </a:t>
            </a:r>
          </a:p>
          <a:p>
            <a:pPr marL="457200" indent="-457200" algn="just">
              <a:buFont typeface="+mj-lt"/>
              <a:buAutoNum type="arabicPeriod"/>
            </a:pPr>
            <a:r>
              <a:rPr lang="tr-TR" sz="2800" dirty="0"/>
              <a:t>Büyük Türün Küçük Türe Dönüştürülmesi (HATA)</a:t>
            </a:r>
          </a:p>
        </p:txBody>
      </p:sp>
    </p:spTree>
    <p:extLst>
      <p:ext uri="{BB962C8B-B14F-4D97-AF65-F5344CB8AC3E}">
        <p14:creationId xmlns:p14="http://schemas.microsoft.com/office/powerpoint/2010/main" val="336661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7F69-9339-4626-86C7-A42FFAE1CB5D}"/>
              </a:ext>
            </a:extLst>
          </p:cNvPr>
          <p:cNvSpPr>
            <a:spLocks noGrp="1"/>
          </p:cNvSpPr>
          <p:nvPr>
            <p:ph type="title"/>
          </p:nvPr>
        </p:nvSpPr>
        <p:spPr/>
        <p:txBody>
          <a:bodyPr/>
          <a:lstStyle/>
          <a:p>
            <a:r>
              <a:rPr lang="tr-TR" dirty="0"/>
              <a:t>Bilinçsiz tür dönüşümü</a:t>
            </a:r>
          </a:p>
        </p:txBody>
      </p:sp>
      <p:sp>
        <p:nvSpPr>
          <p:cNvPr id="3" name="Content Placeholder 2">
            <a:extLst>
              <a:ext uri="{FF2B5EF4-FFF2-40B4-BE49-F238E27FC236}">
                <a16:creationId xmlns:a16="http://schemas.microsoft.com/office/drawing/2014/main" id="{0D2AFE00-D30E-4012-BBD0-39A610AE0867}"/>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8B78BC4C-96BA-4DED-876C-EE23CD4B51A4}"/>
              </a:ext>
            </a:extLst>
          </p:cNvPr>
          <p:cNvPicPr>
            <a:picLocks noChangeAspect="1"/>
          </p:cNvPicPr>
          <p:nvPr/>
        </p:nvPicPr>
        <p:blipFill>
          <a:blip r:embed="rId2"/>
          <a:stretch>
            <a:fillRect/>
          </a:stretch>
        </p:blipFill>
        <p:spPr>
          <a:xfrm>
            <a:off x="1024128" y="2084832"/>
            <a:ext cx="7019925" cy="4661408"/>
          </a:xfrm>
          <a:prstGeom prst="rect">
            <a:avLst/>
          </a:prstGeom>
        </p:spPr>
      </p:pic>
    </p:spTree>
    <p:extLst>
      <p:ext uri="{BB962C8B-B14F-4D97-AF65-F5344CB8AC3E}">
        <p14:creationId xmlns:p14="http://schemas.microsoft.com/office/powerpoint/2010/main" val="421235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AEDC-F79A-4303-8295-8E29B227138A}"/>
              </a:ext>
            </a:extLst>
          </p:cNvPr>
          <p:cNvSpPr>
            <a:spLocks noGrp="1"/>
          </p:cNvSpPr>
          <p:nvPr>
            <p:ph type="title"/>
          </p:nvPr>
        </p:nvSpPr>
        <p:spPr/>
        <p:txBody>
          <a:bodyPr/>
          <a:lstStyle/>
          <a:p>
            <a:r>
              <a:rPr lang="tr-TR" dirty="0"/>
              <a:t>Bilinçsiz tür dönüşümü</a:t>
            </a:r>
          </a:p>
        </p:txBody>
      </p:sp>
      <p:sp>
        <p:nvSpPr>
          <p:cNvPr id="3" name="Content Placeholder 2">
            <a:extLst>
              <a:ext uri="{FF2B5EF4-FFF2-40B4-BE49-F238E27FC236}">
                <a16:creationId xmlns:a16="http://schemas.microsoft.com/office/drawing/2014/main" id="{AD5060ED-9737-498A-8496-9AED688479FD}"/>
              </a:ext>
            </a:extLst>
          </p:cNvPr>
          <p:cNvSpPr>
            <a:spLocks noGrp="1"/>
          </p:cNvSpPr>
          <p:nvPr>
            <p:ph idx="1"/>
          </p:nvPr>
        </p:nvSpPr>
        <p:spPr/>
        <p:txBody>
          <a:bodyPr/>
          <a:lstStyle/>
          <a:p>
            <a:r>
              <a:rPr lang="tr-TR" dirty="0"/>
              <a:t>Bilinçsiz tür dönüşümüyle ilgili ilginç bir durum söz konusudur. char türünü kendisinden daha kapasiteli bir sayısal türe bilinçsiz olarak dönüştürebiliriz. Bu durumda ilgili karakterin Unicode karşılığı ilgili sayısal değişkene atanacaktır.</a:t>
            </a:r>
          </a:p>
        </p:txBody>
      </p:sp>
      <p:pic>
        <p:nvPicPr>
          <p:cNvPr id="5" name="Picture 4">
            <a:extLst>
              <a:ext uri="{FF2B5EF4-FFF2-40B4-BE49-F238E27FC236}">
                <a16:creationId xmlns:a16="http://schemas.microsoft.com/office/drawing/2014/main" id="{67680056-AAE2-4590-8523-5B4F7D80C6BE}"/>
              </a:ext>
            </a:extLst>
          </p:cNvPr>
          <p:cNvPicPr>
            <a:picLocks noChangeAspect="1"/>
          </p:cNvPicPr>
          <p:nvPr/>
        </p:nvPicPr>
        <p:blipFill>
          <a:blip r:embed="rId2"/>
          <a:stretch>
            <a:fillRect/>
          </a:stretch>
        </p:blipFill>
        <p:spPr>
          <a:xfrm>
            <a:off x="1152842" y="3567303"/>
            <a:ext cx="5172075" cy="2943225"/>
          </a:xfrm>
          <a:prstGeom prst="rect">
            <a:avLst/>
          </a:prstGeom>
        </p:spPr>
      </p:pic>
    </p:spTree>
    <p:extLst>
      <p:ext uri="{BB962C8B-B14F-4D97-AF65-F5344CB8AC3E}">
        <p14:creationId xmlns:p14="http://schemas.microsoft.com/office/powerpoint/2010/main" val="188268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58B4-A7EB-4BD8-A23B-2F06FF3BE0AB}"/>
              </a:ext>
            </a:extLst>
          </p:cNvPr>
          <p:cNvSpPr>
            <a:spLocks noGrp="1"/>
          </p:cNvSpPr>
          <p:nvPr>
            <p:ph type="title"/>
          </p:nvPr>
        </p:nvSpPr>
        <p:spPr/>
        <p:txBody>
          <a:bodyPr/>
          <a:lstStyle/>
          <a:p>
            <a:r>
              <a:rPr lang="tr-TR" dirty="0"/>
              <a:t>Bilinçsiz tür dönüşümü</a:t>
            </a:r>
          </a:p>
        </p:txBody>
      </p:sp>
      <p:sp>
        <p:nvSpPr>
          <p:cNvPr id="3" name="Content Placeholder 2">
            <a:extLst>
              <a:ext uri="{FF2B5EF4-FFF2-40B4-BE49-F238E27FC236}">
                <a16:creationId xmlns:a16="http://schemas.microsoft.com/office/drawing/2014/main" id="{B4F64E59-D606-4110-A571-BB90AD1E4CE6}"/>
              </a:ext>
            </a:extLst>
          </p:cNvPr>
          <p:cNvSpPr>
            <a:spLocks noGrp="1"/>
          </p:cNvSpPr>
          <p:nvPr>
            <p:ph idx="1"/>
          </p:nvPr>
        </p:nvSpPr>
        <p:spPr/>
        <p:txBody>
          <a:bodyPr/>
          <a:lstStyle/>
          <a:p>
            <a:r>
              <a:rPr lang="tr-TR" dirty="0"/>
              <a:t>Bilinçsiz tür dönüşümüyle ilgili diğer ilginç bir nokta ise byte, sbyte, short ve ushort türündeki değişkenlerle yapılan matematiksel işlemlerdir. Bu tür durumda oluşan matematiksel ifade intleşir. Yani aşağıdaki durumda programımız hata verir:</a:t>
            </a:r>
          </a:p>
        </p:txBody>
      </p:sp>
      <p:pic>
        <p:nvPicPr>
          <p:cNvPr id="5" name="Picture 4">
            <a:extLst>
              <a:ext uri="{FF2B5EF4-FFF2-40B4-BE49-F238E27FC236}">
                <a16:creationId xmlns:a16="http://schemas.microsoft.com/office/drawing/2014/main" id="{5D4628C0-55D9-449F-81A6-D29D552203B9}"/>
              </a:ext>
            </a:extLst>
          </p:cNvPr>
          <p:cNvPicPr>
            <a:picLocks noChangeAspect="1"/>
          </p:cNvPicPr>
          <p:nvPr/>
        </p:nvPicPr>
        <p:blipFill>
          <a:blip r:embed="rId2"/>
          <a:stretch>
            <a:fillRect/>
          </a:stretch>
        </p:blipFill>
        <p:spPr>
          <a:xfrm>
            <a:off x="1143317" y="3285807"/>
            <a:ext cx="6105525" cy="3476625"/>
          </a:xfrm>
          <a:prstGeom prst="rect">
            <a:avLst/>
          </a:prstGeom>
        </p:spPr>
      </p:pic>
    </p:spTree>
    <p:extLst>
      <p:ext uri="{BB962C8B-B14F-4D97-AF65-F5344CB8AC3E}">
        <p14:creationId xmlns:p14="http://schemas.microsoft.com/office/powerpoint/2010/main" val="3289359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221</TotalTime>
  <Words>703</Words>
  <Application>Microsoft Office PowerPoint</Application>
  <PresentationFormat>Widescreen</PresentationFormat>
  <Paragraphs>95</Paragraphs>
  <Slides>30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Tw Cen MT</vt:lpstr>
      <vt:lpstr>Tw Cen MT Condensed</vt:lpstr>
      <vt:lpstr>Wingdings 3</vt:lpstr>
      <vt:lpstr>Integral</vt:lpstr>
      <vt:lpstr>Veri Türü Dönüşümü (Type Conversıon)</vt:lpstr>
      <vt:lpstr>Veri Türü dönüştürme</vt:lpstr>
      <vt:lpstr>Bilinçsiz (IMPLICIT) tür dönüşümü</vt:lpstr>
      <vt:lpstr>PowerPoint Presentation</vt:lpstr>
      <vt:lpstr>PowerPoint Presentation</vt:lpstr>
      <vt:lpstr>Bilinçsiz (IMPLICIT) tür dönüşümü</vt:lpstr>
      <vt:lpstr>Bilinçsiz tür dönüşümü</vt:lpstr>
      <vt:lpstr>Bilinçsiz tür dönüşümü</vt:lpstr>
      <vt:lpstr>Bilinçsiz tür dönüşümü</vt:lpstr>
      <vt:lpstr>Not:</vt:lpstr>
      <vt:lpstr>Bilinçli tür dönüşümü</vt:lpstr>
      <vt:lpstr>Bilinçli tür dönüşümü</vt:lpstr>
      <vt:lpstr>BiLİnçli tür dönüşümleri</vt:lpstr>
      <vt:lpstr>Bilinçli tür döüşümü</vt:lpstr>
      <vt:lpstr>Veri kaybı</vt:lpstr>
      <vt:lpstr>Veri kaybı</vt:lpstr>
      <vt:lpstr>Veri kaybı</vt:lpstr>
      <vt:lpstr>Checked</vt:lpstr>
      <vt:lpstr>unchecked</vt:lpstr>
      <vt:lpstr>Convert sınıfı ile tür dönüşümü</vt:lpstr>
      <vt:lpstr>PowerPoint Presentation</vt:lpstr>
      <vt:lpstr>Convert sınıfı ile tür dönüşümü</vt:lpstr>
      <vt:lpstr>Parse ile tür dönüşümü</vt:lpstr>
      <vt:lpstr>PowerPoint Presentation</vt:lpstr>
      <vt:lpstr>Object sınıfı</vt:lpstr>
      <vt:lpstr>Boxıng -unboxıng</vt:lpstr>
      <vt:lpstr>Boxıng -unboxıng</vt:lpstr>
      <vt:lpstr>strıng türüyle ilgili dönüşümler</vt:lpstr>
      <vt:lpstr>Tostrıng()</vt:lpstr>
      <vt:lpstr>Strıng türü dönüşümü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Türü Dönüşümü (Type Conversıon)</dc:title>
  <dc:creator>Mehmet Ayan</dc:creator>
  <cp:lastModifiedBy>Mehmet Ayan</cp:lastModifiedBy>
  <cp:revision>11</cp:revision>
  <dcterms:created xsi:type="dcterms:W3CDTF">2018-12-15T08:27:45Z</dcterms:created>
  <dcterms:modified xsi:type="dcterms:W3CDTF">2018-12-15T12:09:36Z</dcterms:modified>
</cp:coreProperties>
</file>