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1"/>
  </p:notesMasterIdLst>
  <p:handoutMasterIdLst>
    <p:handoutMasterId r:id="rId182"/>
  </p:handoutMasterIdLst>
  <p:sldIdLst>
    <p:sldId id="256" r:id="rId2"/>
    <p:sldId id="259" r:id="rId3"/>
    <p:sldId id="260" r:id="rId4"/>
    <p:sldId id="268" r:id="rId5"/>
    <p:sldId id="269" r:id="rId6"/>
    <p:sldId id="267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742" r:id="rId16"/>
    <p:sldId id="1019" r:id="rId17"/>
    <p:sldId id="1020" r:id="rId18"/>
    <p:sldId id="1021" r:id="rId19"/>
    <p:sldId id="278" r:id="rId20"/>
    <p:sldId id="485" r:id="rId21"/>
    <p:sldId id="1022" r:id="rId22"/>
    <p:sldId id="279" r:id="rId23"/>
    <p:sldId id="486" r:id="rId24"/>
    <p:sldId id="1041" r:id="rId25"/>
    <p:sldId id="280" r:id="rId26"/>
    <p:sldId id="488" r:id="rId27"/>
    <p:sldId id="489" r:id="rId28"/>
    <p:sldId id="490" r:id="rId29"/>
    <p:sldId id="491" r:id="rId30"/>
    <p:sldId id="492" r:id="rId31"/>
    <p:sldId id="493" r:id="rId32"/>
    <p:sldId id="1023" r:id="rId33"/>
    <p:sldId id="494" r:id="rId34"/>
    <p:sldId id="495" r:id="rId35"/>
    <p:sldId id="496" r:id="rId36"/>
    <p:sldId id="1024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  <p:sldId id="757" r:id="rId52"/>
    <p:sldId id="758" r:id="rId53"/>
    <p:sldId id="759" r:id="rId54"/>
    <p:sldId id="760" r:id="rId55"/>
    <p:sldId id="761" r:id="rId56"/>
    <p:sldId id="762" r:id="rId57"/>
    <p:sldId id="763" r:id="rId58"/>
    <p:sldId id="764" r:id="rId59"/>
    <p:sldId id="775" r:id="rId60"/>
    <p:sldId id="776" r:id="rId61"/>
    <p:sldId id="777" r:id="rId62"/>
    <p:sldId id="778" r:id="rId63"/>
    <p:sldId id="780" r:id="rId64"/>
    <p:sldId id="781" r:id="rId65"/>
    <p:sldId id="782" r:id="rId66"/>
    <p:sldId id="783" r:id="rId67"/>
    <p:sldId id="1025" r:id="rId68"/>
    <p:sldId id="784" r:id="rId69"/>
    <p:sldId id="785" r:id="rId70"/>
    <p:sldId id="786" r:id="rId71"/>
    <p:sldId id="787" r:id="rId72"/>
    <p:sldId id="788" r:id="rId73"/>
    <p:sldId id="789" r:id="rId74"/>
    <p:sldId id="790" r:id="rId75"/>
    <p:sldId id="765" r:id="rId76"/>
    <p:sldId id="766" r:id="rId77"/>
    <p:sldId id="767" r:id="rId78"/>
    <p:sldId id="768" r:id="rId79"/>
    <p:sldId id="1026" r:id="rId80"/>
    <p:sldId id="769" r:id="rId81"/>
    <p:sldId id="770" r:id="rId82"/>
    <p:sldId id="771" r:id="rId83"/>
    <p:sldId id="1042" r:id="rId84"/>
    <p:sldId id="772" r:id="rId85"/>
    <p:sldId id="773" r:id="rId86"/>
    <p:sldId id="774" r:id="rId87"/>
    <p:sldId id="791" r:id="rId88"/>
    <p:sldId id="792" r:id="rId89"/>
    <p:sldId id="793" r:id="rId90"/>
    <p:sldId id="794" r:id="rId91"/>
    <p:sldId id="795" r:id="rId92"/>
    <p:sldId id="796" r:id="rId93"/>
    <p:sldId id="797" r:id="rId94"/>
    <p:sldId id="798" r:id="rId95"/>
    <p:sldId id="799" r:id="rId96"/>
    <p:sldId id="800" r:id="rId97"/>
    <p:sldId id="801" r:id="rId98"/>
    <p:sldId id="802" r:id="rId99"/>
    <p:sldId id="1152" r:id="rId100"/>
    <p:sldId id="803" r:id="rId101"/>
    <p:sldId id="804" r:id="rId102"/>
    <p:sldId id="1090" r:id="rId103"/>
    <p:sldId id="1092" r:id="rId104"/>
    <p:sldId id="805" r:id="rId105"/>
    <p:sldId id="806" r:id="rId106"/>
    <p:sldId id="807" r:id="rId107"/>
    <p:sldId id="808" r:id="rId108"/>
    <p:sldId id="809" r:id="rId109"/>
    <p:sldId id="810" r:id="rId110"/>
    <p:sldId id="811" r:id="rId111"/>
    <p:sldId id="1153" r:id="rId112"/>
    <p:sldId id="1030" r:id="rId113"/>
    <p:sldId id="1031" r:id="rId114"/>
    <p:sldId id="1032" r:id="rId115"/>
    <p:sldId id="1033" r:id="rId116"/>
    <p:sldId id="1034" r:id="rId117"/>
    <p:sldId id="812" r:id="rId118"/>
    <p:sldId id="813" r:id="rId119"/>
    <p:sldId id="814" r:id="rId120"/>
    <p:sldId id="815" r:id="rId121"/>
    <p:sldId id="816" r:id="rId122"/>
    <p:sldId id="817" r:id="rId123"/>
    <p:sldId id="818" r:id="rId124"/>
    <p:sldId id="819" r:id="rId125"/>
    <p:sldId id="820" r:id="rId126"/>
    <p:sldId id="821" r:id="rId127"/>
    <p:sldId id="822" r:id="rId128"/>
    <p:sldId id="823" r:id="rId129"/>
    <p:sldId id="824" r:id="rId130"/>
    <p:sldId id="1162" r:id="rId131"/>
    <p:sldId id="825" r:id="rId132"/>
    <p:sldId id="826" r:id="rId133"/>
    <p:sldId id="835" r:id="rId134"/>
    <p:sldId id="836" r:id="rId135"/>
    <p:sldId id="837" r:id="rId136"/>
    <p:sldId id="827" r:id="rId137"/>
    <p:sldId id="1163" r:id="rId138"/>
    <p:sldId id="1164" r:id="rId139"/>
    <p:sldId id="828" r:id="rId140"/>
    <p:sldId id="829" r:id="rId141"/>
    <p:sldId id="830" r:id="rId142"/>
    <p:sldId id="1037" r:id="rId143"/>
    <p:sldId id="967" r:id="rId144"/>
    <p:sldId id="968" r:id="rId145"/>
    <p:sldId id="1036" r:id="rId146"/>
    <p:sldId id="1038" r:id="rId147"/>
    <p:sldId id="834" r:id="rId148"/>
    <p:sldId id="957" r:id="rId149"/>
    <p:sldId id="958" r:id="rId150"/>
    <p:sldId id="959" r:id="rId151"/>
    <p:sldId id="960" r:id="rId152"/>
    <p:sldId id="961" r:id="rId153"/>
    <p:sldId id="962" r:id="rId154"/>
    <p:sldId id="963" r:id="rId155"/>
    <p:sldId id="964" r:id="rId156"/>
    <p:sldId id="969" r:id="rId157"/>
    <p:sldId id="965" r:id="rId158"/>
    <p:sldId id="838" r:id="rId159"/>
    <p:sldId id="839" r:id="rId160"/>
    <p:sldId id="973" r:id="rId161"/>
    <p:sldId id="974" r:id="rId162"/>
    <p:sldId id="975" r:id="rId163"/>
    <p:sldId id="972" r:id="rId164"/>
    <p:sldId id="976" r:id="rId165"/>
    <p:sldId id="977" r:id="rId166"/>
    <p:sldId id="978" r:id="rId167"/>
    <p:sldId id="979" r:id="rId168"/>
    <p:sldId id="980" r:id="rId169"/>
    <p:sldId id="1044" r:id="rId170"/>
    <p:sldId id="1045" r:id="rId171"/>
    <p:sldId id="1046" r:id="rId172"/>
    <p:sldId id="1047" r:id="rId173"/>
    <p:sldId id="1048" r:id="rId174"/>
    <p:sldId id="1049" r:id="rId175"/>
    <p:sldId id="1050" r:id="rId176"/>
    <p:sldId id="1051" r:id="rId177"/>
    <p:sldId id="1052" r:id="rId178"/>
    <p:sldId id="1053" r:id="rId179"/>
    <p:sldId id="1054" r:id="rId18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8000FF"/>
    <a:srgbClr val="C5FFFF"/>
    <a:srgbClr val="00FFFF"/>
    <a:srgbClr val="FF0000"/>
    <a:srgbClr val="003399"/>
    <a:srgbClr val="3366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75" autoAdjust="0"/>
    <p:restoredTop sz="94975" autoAdjust="0"/>
  </p:normalViewPr>
  <p:slideViewPr>
    <p:cSldViewPr>
      <p:cViewPr varScale="1">
        <p:scale>
          <a:sx n="132" d="100"/>
          <a:sy n="132" d="100"/>
        </p:scale>
        <p:origin x="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C43C379-D2DF-4046-B2BA-BB81367D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5C7F286-72C2-6B41-B140-163055B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6B4F3249-8862-C04B-B573-80EBA4926AA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other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Idea of requiring</a:t>
            </a:r>
            <a:r>
              <a:rPr lang="en-US" baseline="0" dirty="0"/>
              <a:t> casting:  If some information / precision in a value will be lost, Java wants the programmer to acknowledge this explicitly, via a cast.  Some languages do it implicitly, which can lead to logic errors.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Answers to error-checks: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 because the literal 3.5 is double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Illegal – possible loss of precision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/>
              <a:t>OK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ECB2D6CC-3152-8C45-972B-2602B7B6AC6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A073E826-4ADF-A14C-8E82-0679E582784B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When used as shown above, the operators have the same effect.  However, when used as part of another expression there is a difference: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The postfix operator is performed AFTER the previous value is used in the expression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The prefix operator is performed BEFORE the value is used in the expression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So for example: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	X = 5;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	Y = X++;  // Now Y is 5 and X is 6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		X = 5;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	Y = ++X;  // Now Y is 6 and X is 6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EA75F649-BCDE-0E4E-B037-C620701674D1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6B36921D-8B71-3848-81C2-F15C13927C5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en-US">
                <a:ea typeface="ＭＳ Ｐゴシック" charset="0"/>
                <a:cs typeface="ＭＳ Ｐゴシック" charset="0"/>
              </a:rPr>
              <a:t>Note: Precedence in boolean expressions:</a:t>
            </a:r>
          </a:p>
          <a:p>
            <a:pPr marL="228600" indent="-228600"/>
            <a:r>
              <a:rPr lang="en-US">
                <a:ea typeface="ＭＳ Ｐゴシック" charset="0"/>
                <a:cs typeface="ＭＳ Ｐゴシック" charset="0"/>
              </a:rPr>
              <a:t>	relational operators</a:t>
            </a:r>
          </a:p>
          <a:p>
            <a:pPr marL="228600" indent="-228600"/>
            <a:r>
              <a:rPr lang="en-US">
                <a:ea typeface="ＭＳ Ｐゴシック" charset="0"/>
                <a:cs typeface="ＭＳ Ｐゴシック" charset="0"/>
              </a:rPr>
              <a:t>	!</a:t>
            </a:r>
          </a:p>
          <a:p>
            <a:pPr marL="228600" indent="-228600"/>
            <a:r>
              <a:rPr lang="en-US">
                <a:ea typeface="ＭＳ Ｐゴシック" charset="0"/>
                <a:cs typeface="ＭＳ Ｐゴシック" charset="0"/>
              </a:rPr>
              <a:t>	&amp;&amp;</a:t>
            </a:r>
          </a:p>
          <a:p>
            <a:pPr marL="228600" indent="-228600"/>
            <a:r>
              <a:rPr lang="en-US">
                <a:ea typeface="ＭＳ Ｐゴシック" charset="0"/>
                <a:cs typeface="ＭＳ Ｐゴシック" charset="0"/>
              </a:rPr>
              <a:t>	||</a:t>
            </a:r>
          </a:p>
          <a:p>
            <a:pPr marL="228600" indent="-228600"/>
            <a:r>
              <a:rPr lang="en-US">
                <a:ea typeface="ＭＳ Ｐゴシック" charset="0"/>
                <a:cs typeface="ＭＳ Ｐゴシック" charset="0"/>
              </a:rPr>
              <a:t>	Examples:</a:t>
            </a:r>
          </a:p>
          <a:p>
            <a:pPr marL="228600" indent="-228600">
              <a:buFontTx/>
              <a:buAutoNum type="arabicParenR"/>
            </a:pPr>
            <a:r>
              <a:rPr lang="en-US">
                <a:ea typeface="ＭＳ Ｐゴシック" charset="0"/>
                <a:cs typeface="ＭＳ Ｐゴシック" charset="0"/>
              </a:rPr>
              <a:t>True, due to the higher precedence of &amp;&amp; over || </a:t>
            </a:r>
          </a:p>
          <a:p>
            <a:pPr marL="228600" indent="-228600">
              <a:buFontTx/>
              <a:buAutoNum type="arabicParenR"/>
            </a:pPr>
            <a:r>
              <a:rPr lang="en-US">
                <a:ea typeface="ＭＳ Ｐゴシック" charset="0"/>
                <a:cs typeface="ＭＳ Ｐゴシック" charset="0"/>
              </a:rPr>
              <a:t>False, due to integer division</a:t>
            </a:r>
          </a:p>
          <a:p>
            <a:pPr marL="228600" indent="-228600">
              <a:buFontTx/>
              <a:buAutoNum type="arabicParenR"/>
            </a:pPr>
            <a:r>
              <a:rPr lang="en-US">
                <a:ea typeface="ＭＳ Ｐゴシック" charset="0"/>
                <a:cs typeface="ＭＳ Ｐゴシック" charset="0"/>
              </a:rPr>
              <a:t>False, due to precision issues with floating point numbers</a:t>
            </a:r>
          </a:p>
          <a:p>
            <a:pPr marL="228600" indent="-228600">
              <a:buFontTx/>
              <a:buAutoNum type="arabicParenR"/>
            </a:pPr>
            <a:r>
              <a:rPr lang="en-US">
                <a:ea typeface="ＭＳ Ｐゴシック" charset="0"/>
                <a:cs typeface="ＭＳ Ｐゴシック" charset="0"/>
              </a:rPr>
              <a:t>True – mixed expressions are cast to the more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precise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 type, so i is cast into a double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FF4CC13D-8F98-B848-8410-A1D5D3F614D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if (grade &gt;= 90)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A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else if (grade &gt;= 80)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B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else if (grade &gt;= 70)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C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else if (grade &gt;= 60)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D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else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F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 get in-class notes comparing syntax error, run-time error and logic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D9BE6F0A-CE93-C64F-86AB-8A2DC65F2E4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Implications: &lt;loop body&gt; will execute 0 or more times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8E906DD-2F17-8C45-BF08-3ACC2F925DB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Range of scores: 0-100?  Maybe &gt; 100 if extra credit is allowed?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What to do: Make user re-enter?   Ignore value?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How many scores: 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If we know we can count as they are entered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If we don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t know, we need some type of sentinel to indicate when we are finished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777B6501-1FA2-8243-A53D-113932D4285B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Special cases:  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What if there are zero scores?  Make sure we don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t divide!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Variables: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Counter for number of scores (int)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Value for current score (double)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Accumulator for sum (double)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Maybe others – we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ll see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What if user enters an illegal score?  Can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t handle this yet – will be able to with exceptions!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	What if user enters invalid data (ex: character data when numbers are wanted)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Response Question</a:t>
            </a:r>
          </a:p>
          <a:p>
            <a:r>
              <a:rPr lang="en-US" baseline="0" dirty="0"/>
              <a:t>Second Response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7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57CC42C8-8E97-B14D-8039-5DE753AE1F7C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int sum = 0;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for (int i = N; i &lt;= M; i++)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sum += i;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for (int value = 1; value &lt;= K; value *= 2)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System.out.println(value);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C2CF41D0-2420-E14F-BBFD-135AA290C22F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61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Here is a message to output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System.out.println(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Printing something else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// Note that we don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t need to know how the println() method works in order to use it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7A83AEF2-D7E5-6D4E-9B08-03B90A7F58C1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</a:t>
            </a:r>
            <a:r>
              <a:rPr lang="en-US" baseline="0" dirty="0"/>
              <a:t> about Math functions like </a:t>
            </a:r>
            <a:r>
              <a:rPr lang="en-US" baseline="0" dirty="0" err="1"/>
              <a:t>sqrt</a:t>
            </a:r>
            <a:r>
              <a:rPr lang="en-US" baseline="0" dirty="0"/>
              <a:t>() and </a:t>
            </a:r>
            <a:r>
              <a:rPr lang="en-US" baseline="0" dirty="0" err="1"/>
              <a:t>cos</a:t>
            </a:r>
            <a:r>
              <a:rPr lang="en-US" baseline="0" dirty="0"/>
              <a:t>().  Without an argument these functions would not make sense.  Square root of what?  Cosine of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2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D8946CA0-B43E-314F-AEEF-B58AF5A7F1A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70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Look at ex6.java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EAD20FFF-DF88-4449-A95E-C9E21CC3E891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74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Get data from one method to another using parameters!!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class defines what a Foo</a:t>
            </a:r>
            <a:r>
              <a:rPr lang="en-US" baseline="0" dirty="0"/>
              <a:t> is (both its data and methods)</a:t>
            </a:r>
          </a:p>
          <a:p>
            <a:r>
              <a:rPr lang="en-US" baseline="0" dirty="0"/>
              <a:t>The object is an instance of the class – a realization of the properties defined in class Foo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7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1817066B-12A2-644B-922A-627B52F00EA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80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S1 is storing the address of the object "Hello", if we assign S2 = S1, then S2 is now also storing that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4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31C961BE-67F0-A542-AAFD-B8B136992AB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92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Third </a:t>
            </a:r>
            <a:r>
              <a:rPr lang="en-US">
                <a:ea typeface="ＭＳ Ｐゴシック" charset="0"/>
                <a:cs typeface="ＭＳ Ｐゴシック" charset="0"/>
              </a:rPr>
              <a:t>Response Question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C018468-80D2-9F4B-BC85-41C61127BDEC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E1B6CD5B-FAAD-C641-B054-391F72726360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94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Consider P.translate(3,3) vs. P2.translate(3,3)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	In both cases we are moving a Polygon 3 over and 3 down – the difference is which Polygon is being moved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5FA976E-EBF9-2B4B-8D16-2CE240C55697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132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Answer: A while loop works best due to the compound condition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In addition we must now create objects for the locations</a:t>
            </a: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C2939FEE-A9F9-BD4E-BC6E-B027207CF145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133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17560A7-9857-5447-BEC1-8AA3500FBC27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134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Non-decreasing would be &lt;=</a:t>
            </a:r>
          </a:p>
          <a:p>
            <a:r>
              <a:rPr lang="en-US" dirty="0"/>
              <a:t>Non-increasing</a:t>
            </a:r>
            <a:r>
              <a:rPr lang="en-US" baseline="0" dirty="0"/>
              <a:t> would be &gt;=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07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10C7817A-0CAA-D445-84DE-6ECACE1321D7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150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Once we move the correct item into index N-1, the last item (index N-1) is in the correct place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See text and Lab 6 for finding minimum value of an array.  Note that sorting here is simply finding the minimum value and then swapping over and over – but considering a smalle array each time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We can use Java Generics to allow our method to sort an array of arbitrary objects.  We may look at this later after discussing inheritance and polymorphism and interfaces.</a:t>
            </a:r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D118CC8B-9EFA-6F41-895E-899BDF637E24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151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2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42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6BAE3441-1A81-B641-8515-A51F659FB06A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177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0841DEF7-7813-D641-9036-11AB3CF45996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9C6B19C6-D161-4C4D-8A58-E37B3D709A2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5FF6D7BB-FD92-BA4B-AF91-FEB5E1164234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Demonstrate compiling and execution example, as well as platform independence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reviewing all of these in the next few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Question</a:t>
            </a:r>
            <a:r>
              <a:rPr lang="en-US" baseline="0" dirty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C7F286-72C2-6B41-B140-163055B999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3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FE3AC78A-9117-2645-829F-F3BA51B4D5F7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4"/>
            <a:r>
              <a:rPr lang="en-US">
                <a:ea typeface="ＭＳ Ｐゴシック" charset="0"/>
              </a:rPr>
              <a:t>Ex: </a:t>
            </a:r>
            <a:r>
              <a:rPr lang="en-US" b="1">
                <a:ea typeface="ＭＳ Ｐゴシック" charset="0"/>
              </a:rPr>
              <a:t>int</a:t>
            </a:r>
            <a:r>
              <a:rPr lang="en-US">
                <a:ea typeface="ＭＳ Ｐゴシック" charset="0"/>
              </a:rPr>
              <a:t> type: can store values -2147483648 to 2147483647</a:t>
            </a:r>
          </a:p>
          <a:p>
            <a:pPr lvl="4"/>
            <a:r>
              <a:rPr lang="en-US">
                <a:ea typeface="ＭＳ Ｐゴシック" charset="0"/>
              </a:rPr>
              <a:t>Has operations +, –, *, /, %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pPr lvl="4"/>
            <a:r>
              <a:rPr lang="en-US">
                <a:ea typeface="ＭＳ Ｐゴシック" charset="0"/>
              </a:rPr>
              <a:t>Study of various data types is a large part of the CS 0445 Data Structures course (blatant plug for CS 0445)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Course Notes for</a:t>
            </a:r>
          </a:p>
          <a:p>
            <a:pPr eaLnBrk="1" hangingPunct="1">
              <a:defRPr/>
            </a:pPr>
            <a:r>
              <a:rPr lang="en-US" sz="4400" b="1">
                <a:latin typeface="Times New Roman" charset="0"/>
              </a:rPr>
              <a:t>CS 0401</a:t>
            </a:r>
          </a:p>
          <a:p>
            <a:pPr eaLnBrk="1" hangingPunct="1">
              <a:defRPr/>
            </a:pPr>
            <a:r>
              <a:rPr lang="en-US" sz="4400" b="1">
                <a:latin typeface="Times New Roman" charset="0"/>
              </a:rPr>
              <a:t>Intermediate Programming (with Java)</a:t>
            </a:r>
          </a:p>
          <a:p>
            <a:pPr eaLnBrk="1" hangingPunct="1">
              <a:defRPr/>
            </a:pPr>
            <a:endParaRPr lang="en-US" sz="2400">
              <a:latin typeface="Times New Roman" charset="0"/>
            </a:endParaRP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By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John C. Ramirez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2400" b="1">
                <a:latin typeface="Times New Roman" charset="0"/>
              </a:rPr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5CDA20-C5D9-7240-A50D-A8D52860E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7FB95-EFB4-A44A-81E9-2F3F8F1F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10135-576D-084A-9A6B-327D9B9B0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185D-B742-0644-9EC1-EAAE42D04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F7651-4CEB-9441-A878-CF8E8A3E8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CC7CC-6CEC-DC47-83C3-4978F94E7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F1FB5-3644-8749-B61A-532A066E8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5B98A-EDBD-F34F-A470-C3D9E5E00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67EC-BB8E-B14F-B9BA-EBA6FD29A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D8CCA-1932-764E-90A1-5DC8ADFB6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7290-535B-364D-865C-6F1D893B6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02B61-737E-964C-BE27-1C762DB9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9139C8FB-5017-1546-A23A-65ADA3219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18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  <p:sldLayoutId id="2147485817" r:id="rId12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bin"/><Relationship Id="rId5" Type="http://schemas.openxmlformats.org/officeDocument/2006/relationships/audio" Target="../media/audio3.bin"/><Relationship Id="rId4" Type="http://schemas.openxmlformats.org/officeDocument/2006/relationships/audio" Target="../media/audio2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guides/language/assert.html" TargetMode="External"/><Relationship Id="rId2" Type="http://schemas.openxmlformats.org/officeDocument/2006/relationships/hyperlink" Target="https://en.wikipedia.org/wiki/Unit_testing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rsche.com/usa/models/911/911-turbo-models/911-turbo-s-cabriolet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BF28383-08A7-3243-BD95-D2234E065385}" type="slidenum">
              <a:rPr lang="en-US" sz="1400">
                <a:latin typeface="Arial" charset="0"/>
              </a:rPr>
              <a:pPr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7765" name="AutoShape 5"/>
          <p:cNvSpPr>
            <a:spLocks noChangeArrowheads="1"/>
          </p:cNvSpPr>
          <p:nvPr/>
        </p:nvSpPr>
        <p:spPr bwMode="auto">
          <a:xfrm>
            <a:off x="457200" y="2438400"/>
            <a:ext cx="1143000" cy="1752600"/>
          </a:xfrm>
          <a:prstGeom prst="flowChart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</a:t>
            </a:r>
          </a:p>
          <a:p>
            <a:r>
              <a:rPr lang="en-US">
                <a:latin typeface="Times New Roman" charset="0"/>
              </a:rPr>
              <a:t>Source</a:t>
            </a:r>
          </a:p>
          <a:p>
            <a:r>
              <a:rPr lang="en-US">
                <a:latin typeface="Times New Roman" charset="0"/>
              </a:rPr>
              <a:t>Code</a:t>
            </a:r>
          </a:p>
          <a:p>
            <a:r>
              <a:rPr lang="en-US">
                <a:latin typeface="Times New Roman" charset="0"/>
              </a:rPr>
              <a:t>(.java)</a:t>
            </a:r>
          </a:p>
        </p:txBody>
      </p:sp>
      <p:sp>
        <p:nvSpPr>
          <p:cNvPr id="757766" name="AutoShape 6"/>
          <p:cNvSpPr>
            <a:spLocks noChangeArrowheads="1"/>
          </p:cNvSpPr>
          <p:nvPr/>
        </p:nvSpPr>
        <p:spPr bwMode="auto">
          <a:xfrm>
            <a:off x="1752600" y="3048000"/>
            <a:ext cx="1828800" cy="609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 Compiler</a:t>
            </a:r>
          </a:p>
        </p:txBody>
      </p:sp>
      <p:sp>
        <p:nvSpPr>
          <p:cNvPr id="757767" name="AutoShape 7"/>
          <p:cNvSpPr>
            <a:spLocks noChangeArrowheads="1"/>
          </p:cNvSpPr>
          <p:nvPr/>
        </p:nvSpPr>
        <p:spPr bwMode="auto">
          <a:xfrm>
            <a:off x="3657600" y="2438400"/>
            <a:ext cx="1143000" cy="1752600"/>
          </a:xfrm>
          <a:prstGeom prst="flowChartProcess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Java</a:t>
            </a:r>
          </a:p>
          <a:p>
            <a:r>
              <a:rPr lang="en-US">
                <a:latin typeface="Times New Roman" charset="0"/>
              </a:rPr>
              <a:t>Byte</a:t>
            </a:r>
          </a:p>
          <a:p>
            <a:r>
              <a:rPr lang="en-US">
                <a:latin typeface="Times New Roman" charset="0"/>
              </a:rPr>
              <a:t>Code</a:t>
            </a:r>
          </a:p>
          <a:p>
            <a:r>
              <a:rPr lang="en-US">
                <a:latin typeface="Times New Roman" charset="0"/>
              </a:rPr>
              <a:t>(.class)</a:t>
            </a:r>
          </a:p>
        </p:txBody>
      </p:sp>
      <p:sp>
        <p:nvSpPr>
          <p:cNvPr id="757768" name="AutoShape 8"/>
          <p:cNvSpPr>
            <a:spLocks noChangeArrowheads="1"/>
          </p:cNvSpPr>
          <p:nvPr/>
        </p:nvSpPr>
        <p:spPr bwMode="auto">
          <a:xfrm>
            <a:off x="5105400" y="144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Windows</a:t>
            </a:r>
          </a:p>
        </p:txBody>
      </p:sp>
      <p:sp>
        <p:nvSpPr>
          <p:cNvPr id="757769" name="AutoShape 9"/>
          <p:cNvSpPr>
            <a:spLocks noChangeArrowheads="1"/>
          </p:cNvSpPr>
          <p:nvPr/>
        </p:nvSpPr>
        <p:spPr bwMode="auto">
          <a:xfrm>
            <a:off x="5105400" y="40386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Solaris</a:t>
            </a:r>
          </a:p>
        </p:txBody>
      </p:sp>
      <p:sp>
        <p:nvSpPr>
          <p:cNvPr id="757770" name="AutoShape 10"/>
          <p:cNvSpPr>
            <a:spLocks noChangeArrowheads="1"/>
          </p:cNvSpPr>
          <p:nvPr/>
        </p:nvSpPr>
        <p:spPr bwMode="auto">
          <a:xfrm>
            <a:off x="5105400" y="52578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Mac</a:t>
            </a:r>
          </a:p>
        </p:txBody>
      </p:sp>
      <p:sp>
        <p:nvSpPr>
          <p:cNvPr id="757771" name="AutoShape 11"/>
          <p:cNvSpPr>
            <a:spLocks noChangeArrowheads="1"/>
          </p:cNvSpPr>
          <p:nvPr/>
        </p:nvSpPr>
        <p:spPr bwMode="auto">
          <a:xfrm>
            <a:off x="5105400" y="2743200"/>
            <a:ext cx="1981200" cy="533400"/>
          </a:xfrm>
          <a:prstGeom prst="rightArrow">
            <a:avLst>
              <a:gd name="adj1" fmla="val 50000"/>
              <a:gd name="adj2" fmla="val 92857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JRE for Linux</a:t>
            </a:r>
          </a:p>
        </p:txBody>
      </p:sp>
      <p:sp>
        <p:nvSpPr>
          <p:cNvPr id="757772" name="WordArt 12"/>
          <p:cNvSpPr>
            <a:spLocks noChangeArrowheads="1" noChangeShapeType="1" noTextEdit="1"/>
          </p:cNvSpPr>
          <p:nvPr/>
        </p:nvSpPr>
        <p:spPr bwMode="auto">
          <a:xfrm rot="5400000">
            <a:off x="5543550" y="3371850"/>
            <a:ext cx="4648200" cy="4953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Program Execution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1524000" y="4648200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charset="0"/>
              </a:rPr>
              <a:t>The same .class file can execute on any platform, as long as the JRE is installed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7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 animBg="1"/>
      <p:bldP spid="757765" grpId="1" animBg="1"/>
      <p:bldP spid="757766" grpId="0" animBg="1"/>
      <p:bldP spid="757766" grpId="1" animBg="1"/>
      <p:bldP spid="757767" grpId="0" animBg="1"/>
      <p:bldP spid="757768" grpId="0" animBg="1"/>
      <p:bldP spid="757768" grpId="1" animBg="1"/>
      <p:bldP spid="757769" grpId="0" animBg="1"/>
      <p:bldP spid="757769" grpId="1" animBg="1"/>
      <p:bldP spid="757770" grpId="0" animBg="1"/>
      <p:bldP spid="757770" grpId="1" animBg="1"/>
      <p:bldP spid="757771" grpId="0" animBg="1"/>
      <p:bldP spid="757771" grpId="1" animBg="1"/>
      <p:bldP spid="757772" grpId="0" animBg="1"/>
      <p:bldP spid="757772" grpId="1" animBg="1"/>
      <p:bldP spid="757772" grpId="2" animBg="1"/>
      <p:bldP spid="757772" grpId="3" animBg="1"/>
      <p:bldP spid="757772" grpId="4" animBg="1"/>
      <p:bldP spid="757772" grpId="5" animBg="1"/>
      <p:bldP spid="757772" grpId="6" animBg="1"/>
      <p:bldP spid="757772" grpId="7" animBg="1"/>
      <p:bldP spid="75777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67157B-0CF0-B14B-9560-F178D8CEC97C}" type="slidenum">
              <a:rPr lang="en-US" sz="1400">
                <a:latin typeface="Arial" charset="0"/>
              </a:rPr>
              <a:pPr eaLnBrk="1" hangingPunct="1"/>
              <a:t>100</a:t>
            </a:fld>
            <a:endParaRPr lang="en-US" sz="1400">
              <a:latin typeface="Arial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Class Methods vs. Instance Methods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Recall that methods we discussed before were called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class methods </a:t>
            </a:r>
            <a:r>
              <a:rPr lang="en-US" dirty="0">
                <a:latin typeface="Tahoma" charset="0"/>
                <a:ea typeface="ＭＳ Ｐゴシック" charset="0"/>
              </a:rPr>
              <a:t>(or static methods)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These were not associated with any object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Now, however in this case we WILL associate methods with objects (as shown with Polygon)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These methods are called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instance methods</a:t>
            </a:r>
            <a:r>
              <a:rPr lang="en-US" dirty="0">
                <a:latin typeface="Tahoma" charset="0"/>
                <a:ea typeface="ＭＳ Ｐゴシック" charset="0"/>
              </a:rPr>
              <a:t> because they are associated with individual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instances</a:t>
            </a:r>
            <a:r>
              <a:rPr lang="en-US" dirty="0">
                <a:latin typeface="Tahoma" charset="0"/>
                <a:ea typeface="ＭＳ Ｐゴシック" charset="0"/>
              </a:rPr>
              <a:t> (or objects) of a class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These are the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within an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object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StringBuilder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B = new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StringBuilder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this is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append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really fun stuff!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toString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());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3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3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A53BD0-8C91-4646-887F-E5190A0C8B74}" type="slidenum">
              <a:rPr lang="en-US" sz="1400">
                <a:latin typeface="Arial" charset="0"/>
              </a:rPr>
              <a:pPr eaLnBrk="1" hangingPunct="1"/>
              <a:t>101</a:t>
            </a:fld>
            <a:endParaRPr lang="en-US" sz="1400">
              <a:latin typeface="Arial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Class Methods vs. Instance Methods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Class methods</a:t>
            </a:r>
            <a:r>
              <a:rPr lang="en-US" dirty="0">
                <a:latin typeface="Tahoma" charset="0"/>
                <a:ea typeface="ＭＳ Ｐゴシック" charset="0"/>
              </a:rPr>
              <a:t> have no implicit data to act 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All data must be passed into them using arguments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Class methods are called using: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		</a:t>
            </a:r>
            <a:r>
              <a:rPr lang="en-US" dirty="0" err="1">
                <a:solidFill>
                  <a:srgbClr val="003399"/>
                </a:solidFill>
                <a:latin typeface="Tahoma" charset="0"/>
                <a:ea typeface="ＭＳ Ｐゴシック" charset="0"/>
              </a:rPr>
              <a:t>ClassName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.methodName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param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list)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Instance methods</a:t>
            </a:r>
            <a:r>
              <a:rPr lang="en-US" dirty="0">
                <a:latin typeface="Tahoma" charset="0"/>
                <a:ea typeface="ＭＳ Ｐゴシック" charset="0"/>
              </a:rPr>
              <a:t> have implicit data associated with an Object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Other data can be passed as arguments, but there is always an underlying object to act upon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This is because they are encapsulated within that same object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Instance methods are called using: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		</a:t>
            </a:r>
            <a:r>
              <a:rPr lang="en-US" dirty="0" err="1">
                <a:solidFill>
                  <a:srgbClr val="003399"/>
                </a:solidFill>
                <a:latin typeface="Tahoma" charset="0"/>
                <a:ea typeface="ＭＳ Ｐゴシック" charset="0"/>
              </a:rPr>
              <a:t>VariableName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.methodName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param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list)</a:t>
            </a:r>
          </a:p>
          <a:p>
            <a:pPr lvl="3" eaLnBrk="1" hangingPunct="1">
              <a:buFont typeface="Arial"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solidFill>
                  <a:srgbClr val="0000FF"/>
                </a:solidFill>
                <a:latin typeface="Tahoma" charset="0"/>
                <a:ea typeface="ＭＳ Ｐゴシック" charset="0"/>
              </a:rPr>
              <a:t>VariableName</a:t>
            </a:r>
            <a:r>
              <a:rPr lang="en-US" dirty="0">
                <a:latin typeface="Tahoma" charset="0"/>
                <a:ea typeface="ＭＳ Ｐゴシック" charset="0"/>
              </a:rPr>
              <a:t> is a reference to an object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8: Encapsulation / Abstraction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Objects</a:t>
            </a:r>
            <a:r>
              <a:rPr lang="en-US" dirty="0"/>
              <a:t> allow us to </a:t>
            </a:r>
            <a:r>
              <a:rPr lang="en-US" dirty="0">
                <a:solidFill>
                  <a:srgbClr val="FF0000"/>
                </a:solidFill>
              </a:rPr>
              <a:t>encapsulate</a:t>
            </a:r>
            <a:r>
              <a:rPr lang="en-US" dirty="0"/>
              <a:t> </a:t>
            </a:r>
            <a:r>
              <a:rPr lang="en-US" dirty="0">
                <a:solidFill>
                  <a:srgbClr val="339933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operations</a:t>
            </a:r>
            <a:r>
              <a:rPr lang="en-US" dirty="0"/>
              <a:t> together into a single entity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Instance variables</a:t>
            </a:r>
            <a:r>
              <a:rPr lang="en-US" dirty="0"/>
              <a:t> define the </a:t>
            </a:r>
            <a:r>
              <a:rPr lang="en-US" dirty="0">
                <a:solidFill>
                  <a:srgbClr val="008000"/>
                </a:solidFill>
              </a:rPr>
              <a:t>data</a:t>
            </a:r>
            <a:r>
              <a:rPr lang="en-US" dirty="0"/>
              <a:t> within the object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Instance methods</a:t>
            </a:r>
            <a:r>
              <a:rPr lang="en-US" dirty="0"/>
              <a:t> define the </a:t>
            </a:r>
            <a:r>
              <a:rPr lang="en-US" dirty="0">
                <a:solidFill>
                  <a:srgbClr val="0000FF"/>
                </a:solidFill>
              </a:rPr>
              <a:t>operations</a:t>
            </a:r>
            <a:r>
              <a:rPr lang="en-US" dirty="0"/>
              <a:t> to be used by the object</a:t>
            </a:r>
          </a:p>
          <a:p>
            <a:pPr lvl="1"/>
            <a:r>
              <a:rPr lang="en-US" dirty="0"/>
              <a:t>The instance </a:t>
            </a:r>
            <a:r>
              <a:rPr lang="en-US" dirty="0">
                <a:solidFill>
                  <a:srgbClr val="339933"/>
                </a:solidFill>
              </a:rPr>
              <a:t>variables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  <a:r>
              <a:rPr lang="en-US" dirty="0"/>
              <a:t> are specified in the class definition</a:t>
            </a:r>
          </a:p>
          <a:p>
            <a:pPr lvl="1"/>
            <a:r>
              <a:rPr lang="en-US" dirty="0"/>
              <a:t>Objects are instances of class which contain the specified data and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8: Encapsulation / Abstraction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Because of </a:t>
            </a:r>
            <a:r>
              <a:rPr lang="en-US" dirty="0">
                <a:solidFill>
                  <a:srgbClr val="FF0000"/>
                </a:solidFill>
              </a:rPr>
              <a:t>data abstraction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use objects in our program </a:t>
            </a:r>
            <a:r>
              <a:rPr lang="en-US" b="1" dirty="0"/>
              <a:t>we need to know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The general idea of the data to be stored</a:t>
            </a:r>
          </a:p>
          <a:p>
            <a:pPr lvl="3"/>
            <a:r>
              <a:rPr lang="en-US" dirty="0"/>
              <a:t>What the instance methods are (i.e. names)</a:t>
            </a:r>
          </a:p>
          <a:p>
            <a:pPr lvl="3"/>
            <a:r>
              <a:rPr lang="en-US" dirty="0"/>
              <a:t>What they are supposed to do (i.e. general function)</a:t>
            </a:r>
          </a:p>
          <a:p>
            <a:pPr lvl="3"/>
            <a:r>
              <a:rPr lang="en-US" dirty="0"/>
              <a:t>What parameters they need</a:t>
            </a:r>
          </a:p>
          <a:p>
            <a:pPr lvl="2"/>
            <a:r>
              <a:rPr lang="en-US" dirty="0"/>
              <a:t>We don't need to know</a:t>
            </a:r>
          </a:p>
          <a:p>
            <a:pPr lvl="3"/>
            <a:r>
              <a:rPr lang="en-US" dirty="0"/>
              <a:t>The specific instance variables (names or types)</a:t>
            </a:r>
          </a:p>
          <a:p>
            <a:pPr lvl="3"/>
            <a:r>
              <a:rPr lang="en-US" dirty="0"/>
              <a:t>The instance method implementations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data abstraction</a:t>
            </a:r>
            <a:r>
              <a:rPr lang="en-US" dirty="0"/>
              <a:t> are closely related</a:t>
            </a:r>
          </a:p>
          <a:p>
            <a:pPr lvl="2"/>
            <a:r>
              <a:rPr lang="en-US" dirty="0"/>
              <a:t>Encapsulating the data and methods in an object enables programmer to </a:t>
            </a:r>
            <a:r>
              <a:rPr lang="en-US" dirty="0">
                <a:solidFill>
                  <a:srgbClr val="FF0000"/>
                </a:solidFill>
              </a:rPr>
              <a:t>restrict access </a:t>
            </a:r>
            <a:r>
              <a:rPr lang="en-US" dirty="0"/>
              <a:t>and "require" abstraction for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3A4AE2-19AA-844C-9EDF-EFCE1B6667AB}" type="slidenum">
              <a:rPr lang="en-US" sz="1400">
                <a:latin typeface="Arial" charset="0"/>
              </a:rPr>
              <a:pPr eaLnBrk="1" hangingPunct="1"/>
              <a:t>104</a:t>
            </a:fld>
            <a:endParaRPr lang="en-US" sz="1400">
              <a:latin typeface="Arial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Constructors, Accessors and Mutators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Instance methods can be categorized by what they are designed to do: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Constructors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These are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special instance methods that are called when an object is first created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They are the only methods that </a:t>
            </a:r>
            <a:r>
              <a:rPr lang="en-US" b="1">
                <a:latin typeface="Tahoma" charset="0"/>
                <a:ea typeface="ＭＳ Ｐゴシック" charset="0"/>
              </a:rPr>
              <a:t>do not have a return value</a:t>
            </a:r>
            <a:r>
              <a:rPr lang="en-US">
                <a:latin typeface="Tahoma" charset="0"/>
                <a:ea typeface="ＭＳ Ｐゴシック" charset="0"/>
              </a:rPr>
              <a:t> (not even void)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They are typically used to initialize the instance variables of an object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StringBuilder B = new StringBuilder(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hello there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B = new StringBuilder(); // default constructor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B = new StringBuilder(10); // capacity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5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0734A1C-D660-CF4F-BC1D-D4C9A43D3663}" type="slidenum">
              <a:rPr lang="en-US" sz="1400">
                <a:latin typeface="Arial" charset="0"/>
              </a:rPr>
              <a:pPr eaLnBrk="1" hangingPunct="1"/>
              <a:t>105</a:t>
            </a:fld>
            <a:endParaRPr lang="en-US" sz="1400">
              <a:latin typeface="Arial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Constructors, Accessors and Mutators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/>
          <a:lstStyle/>
          <a:p>
            <a:pPr lvl="1" eaLnBrk="1" hangingPunct="1"/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Accessors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Also called </a:t>
            </a:r>
            <a:r>
              <a:rPr lang="en-US" b="1" dirty="0">
                <a:latin typeface="Tahoma" charset="0"/>
                <a:ea typeface="ＭＳ Ｐゴシック" charset="0"/>
              </a:rPr>
              <a:t>getters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These methods are used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access the object in some way without changing 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Usually used to get information from 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 special syntax – categorized simply by their effect</a:t>
            </a:r>
          </a:p>
          <a:p>
            <a:pPr lvl="3" eaLnBrk="1" hangingPunct="1">
              <a:buFontTx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StringBuilder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B = new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StringBuilder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hello there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);</a:t>
            </a:r>
          </a:p>
          <a:p>
            <a:pPr lvl="3" eaLnBrk="1" hangingPunct="1"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char c =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charAt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(4);  // c ==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‘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o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’</a:t>
            </a:r>
            <a:endParaRPr lang="en-US" altLang="ja-JP" sz="1800" b="1" dirty="0">
              <a:latin typeface="Courier New" charset="0"/>
              <a:ea typeface="ＭＳ Ｐゴシック" charset="0"/>
            </a:endParaRPr>
          </a:p>
          <a:p>
            <a:pPr lvl="3" eaLnBrk="1" hangingPunct="1"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String S =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substring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(3, 9);  // S ==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lo the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”</a:t>
            </a:r>
            <a:endParaRPr lang="en-US" altLang="ja-JP" sz="1800" b="1" dirty="0">
              <a:latin typeface="Courier New" charset="0"/>
              <a:ea typeface="ＭＳ Ｐゴシック" charset="0"/>
            </a:endParaRPr>
          </a:p>
          <a:p>
            <a:pPr lvl="3" eaLnBrk="1" hangingPunct="1">
              <a:buFontTx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		 // note that end index is NOT inclusive</a:t>
            </a:r>
          </a:p>
          <a:p>
            <a:pPr lvl="3" eaLnBrk="1" hangingPunct="1">
              <a:buFontTx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n =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length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();  // n == 11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These methods give us information about the </a:t>
            </a:r>
            <a:r>
              <a:rPr lang="en-US" dirty="0" err="1">
                <a:latin typeface="Tahoma" charset="0"/>
                <a:ea typeface="ＭＳ Ｐゴシック" charset="0"/>
              </a:rPr>
              <a:t>StringBuilder</a:t>
            </a:r>
            <a:r>
              <a:rPr lang="en-US" dirty="0">
                <a:latin typeface="Tahoma" charset="0"/>
                <a:ea typeface="ＭＳ Ｐゴシック" charset="0"/>
              </a:rPr>
              <a:t> without revealing the implementation details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3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CA2529-0FFC-0E42-B347-154AD247EDE4}" type="slidenum">
              <a:rPr lang="en-US" sz="1400">
                <a:latin typeface="Arial" charset="0"/>
              </a:rPr>
              <a:pPr eaLnBrk="1" hangingPunct="1"/>
              <a:t>106</a:t>
            </a:fld>
            <a:endParaRPr lang="en-US" sz="1400">
              <a:latin typeface="Arial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Constructors, Accessors and Mutators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Mutators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Also called </a:t>
            </a:r>
            <a:r>
              <a:rPr lang="en-US" b="1" dirty="0">
                <a:latin typeface="Tahoma" charset="0"/>
                <a:ea typeface="ＭＳ Ｐゴシック" charset="0"/>
              </a:rPr>
              <a:t>setters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Used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change the object in some 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Since the instance variables are usually private, we use </a:t>
            </a:r>
            <a:r>
              <a:rPr lang="en-US" dirty="0" err="1">
                <a:latin typeface="Tahoma" charset="0"/>
                <a:ea typeface="ＭＳ Ｐゴシック" charset="0"/>
              </a:rPr>
              <a:t>mutators</a:t>
            </a:r>
            <a:r>
              <a:rPr lang="en-US" dirty="0">
                <a:latin typeface="Tahoma" charset="0"/>
                <a:ea typeface="ＭＳ Ｐゴシック" charset="0"/>
              </a:rPr>
              <a:t> to change the object in a specified way without needing to know the instance variables</a:t>
            </a:r>
          </a:p>
          <a:p>
            <a:pPr lvl="3" eaLnBrk="1" hangingPunct="1">
              <a:buFontTx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setCharAt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(0,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‘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j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’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);  // B ==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 err="1">
                <a:latin typeface="Courier New" charset="0"/>
                <a:ea typeface="ＭＳ Ｐゴシック" charset="0"/>
              </a:rPr>
              <a:t>jello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 there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”</a:t>
            </a:r>
            <a:endParaRPr lang="en-US" altLang="ja-JP" sz="1800" b="1" dirty="0">
              <a:latin typeface="Courier New" charset="0"/>
              <a:ea typeface="ＭＳ Ｐゴシック" charset="0"/>
            </a:endParaRPr>
          </a:p>
          <a:p>
            <a:pPr lvl="3" eaLnBrk="1" hangingPunct="1">
              <a:buFontTx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delete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(6,7);  // B ==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 err="1">
                <a:latin typeface="Courier New" charset="0"/>
                <a:ea typeface="ＭＳ Ｐゴシック" charset="0"/>
              </a:rPr>
              <a:t>jello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 here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”</a:t>
            </a:r>
            <a:endParaRPr lang="en-US" altLang="ja-JP" sz="1800" b="1" dirty="0">
              <a:latin typeface="Courier New" charset="0"/>
              <a:ea typeface="ＭＳ Ｐゴシック" charset="0"/>
            </a:endParaRPr>
          </a:p>
          <a:p>
            <a:pPr lvl="3" eaLnBrk="1" hangingPunct="1">
              <a:buFontTx/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B.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insert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(6,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is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); // B == 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 dirty="0" err="1">
                <a:latin typeface="Courier New" charset="0"/>
                <a:ea typeface="ＭＳ Ｐゴシック" charset="0"/>
              </a:rPr>
              <a:t>jello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 is here</a:t>
            </a:r>
            <a:r>
              <a:rPr lang="ja-JP" altLang="en-US" sz="1800" b="1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 dirty="0">
                <a:latin typeface="Courier New" charset="0"/>
                <a:ea typeface="ＭＳ Ｐゴシック" charset="0"/>
              </a:rPr>
              <a:t>;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These methods change the contents or properties of the </a:t>
            </a:r>
            <a:r>
              <a:rPr lang="en-US" dirty="0" err="1">
                <a:latin typeface="Tahoma" charset="0"/>
                <a:ea typeface="ＭＳ Ｐゴシック" charset="0"/>
              </a:rPr>
              <a:t>StringBuilder</a:t>
            </a:r>
            <a:r>
              <a:rPr lang="en-US" dirty="0">
                <a:latin typeface="Tahoma" charset="0"/>
                <a:ea typeface="ＭＳ Ｐゴシック" charset="0"/>
              </a:rPr>
              <a:t> object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use </a:t>
            </a:r>
            <a:r>
              <a:rPr lang="en-US" dirty="0" err="1">
                <a:latin typeface="Tahoma" charset="0"/>
                <a:ea typeface="ＭＳ Ｐゴシック" charset="0"/>
              </a:rPr>
              <a:t>accessors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</a:rPr>
              <a:t>mutators</a:t>
            </a:r>
            <a:r>
              <a:rPr lang="en-US" dirty="0">
                <a:latin typeface="Tahoma" charset="0"/>
                <a:ea typeface="ＭＳ Ｐゴシック" charset="0"/>
              </a:rPr>
              <a:t> to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indirectly access the data</a:t>
            </a:r>
            <a:r>
              <a:rPr lang="en-US" dirty="0">
                <a:latin typeface="Tahoma" charset="0"/>
                <a:ea typeface="ＭＳ Ｐゴシック" charset="0"/>
              </a:rPr>
              <a:t>, since we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have direct access – see ex9.java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5A78BC-1880-9840-9738-DEAC44256FAD}" type="slidenum">
              <a:rPr lang="en-US" sz="1400">
                <a:latin typeface="Arial" charset="0"/>
              </a:rPr>
              <a:pPr eaLnBrk="1" hangingPunct="1"/>
              <a:t>107</a:t>
            </a:fld>
            <a:endParaRPr lang="en-US" sz="1400">
              <a:latin typeface="Arial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Simple Class Example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use these ideas to write our own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look at a VERY simple 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IntCircle</a:t>
            </a:r>
          </a:p>
          <a:p>
            <a:pPr lvl="3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Instance variable</a:t>
            </a:r>
            <a:r>
              <a:rPr lang="en-US">
                <a:latin typeface="Tahoma" charset="0"/>
                <a:ea typeface="ＭＳ Ｐゴシック" charset="0"/>
              </a:rPr>
              <a:t>: private int radius</a:t>
            </a:r>
          </a:p>
          <a:p>
            <a:pPr lvl="4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Cannot directly access it from outside the class</a:t>
            </a:r>
          </a:p>
          <a:p>
            <a:pPr lvl="3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Constructor</a:t>
            </a:r>
            <a:r>
              <a:rPr lang="en-US">
                <a:latin typeface="Tahoma" charset="0"/>
                <a:ea typeface="ＭＳ Ｐゴシック" charset="0"/>
              </a:rPr>
              <a:t>: take an int argument and initialize a new circle with the given radius</a:t>
            </a:r>
          </a:p>
          <a:p>
            <a:pPr lvl="3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Accessors</a:t>
            </a:r>
            <a:r>
              <a:rPr lang="en-US">
                <a:latin typeface="Tahoma" charset="0"/>
                <a:ea typeface="ＭＳ Ｐゴシック" charset="0"/>
              </a:rPr>
              <a:t>: 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public double area();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public double circumference();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public String toString();</a:t>
            </a:r>
          </a:p>
          <a:p>
            <a:pPr lvl="3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Mutator</a:t>
            </a:r>
            <a:r>
              <a:rPr lang="en-US">
                <a:latin typeface="Tahoma" charset="0"/>
                <a:ea typeface="ＭＳ Ｐゴシック" charset="0"/>
              </a:rPr>
              <a:t>: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public void setRadius(int newRadius);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See IntCircle.java and ex10.java (note COMMENTS!!!)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83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60F71-3A21-BD41-B97E-243BEC4C73BB}" type="slidenum">
              <a:rPr lang="en-US" sz="1400">
                <a:latin typeface="Arial" charset="0"/>
              </a:rPr>
              <a:pPr eaLnBrk="1" hangingPunct="1"/>
              <a:t>108</a:t>
            </a:fld>
            <a:endParaRPr lang="en-US" sz="1400">
              <a:latin typeface="Arial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More on Classes and Objects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Classes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Define the nature and properties of objects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Objects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Instances of classes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learn more about these by developing another example together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Goal: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Write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class that represents a playlist</a:t>
            </a:r>
            <a:r>
              <a:rPr lang="en-US" dirty="0">
                <a:latin typeface="Tahoma" charset="0"/>
                <a:ea typeface="ＭＳ Ｐゴシック" charset="0"/>
              </a:rPr>
              <a:t> (group of songs) 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Write a simple driver program to test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5AF3600-4C8A-2540-894D-85DDB3141B19}" type="slidenum">
              <a:rPr lang="en-US" sz="1400">
                <a:latin typeface="Arial" charset="0"/>
              </a:rPr>
              <a:pPr eaLnBrk="1" hangingPunct="1"/>
              <a:t>109</a:t>
            </a:fld>
            <a:endParaRPr lang="en-US" sz="1400">
              <a:latin typeface="Arial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Developing Another Example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Remember the things we need for a class: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Instance variables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Fill in ideas from board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Constructors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Fill in ideas from board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Accessors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Fill in ideas from board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Mutators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Fill in ideas from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4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4E2C27-6C30-C540-B425-AD0D1D218DC9}" type="slidenum">
              <a:rPr lang="en-US" sz="1400">
                <a:latin typeface="Arial" charset="0"/>
              </a:rPr>
              <a:pPr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Drawback: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Interpreted code executes more slowly than regular compiled code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Since program is run in software rather than hardware, it cannot match the execution times of code that is compiled for specific hardware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C, C++ code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No language is best for every application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However, Java implementations can use JIT compilation of bytecode to execute faster</a:t>
            </a:r>
          </a:p>
          <a:p>
            <a:pPr lvl="2" eaLnBrk="1" hangingPunct="1"/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Object-oriented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Primary mode of execution is interaction of objects with each other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will discuss object-oriented programming in much more detail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D4DFA3-8F1A-E74A-92F7-908F81D0F1E0}" type="slidenum">
              <a:rPr lang="en-US" sz="1400">
                <a:latin typeface="Arial" charset="0"/>
              </a:rPr>
              <a:pPr eaLnBrk="1" hangingPunct="1"/>
              <a:t>110</a:t>
            </a:fld>
            <a:endParaRPr lang="en-US" sz="1400">
              <a:latin typeface="Arial" charset="0"/>
            </a:endParaRPr>
          </a:p>
        </p:txBody>
      </p:sp>
      <p:sp>
        <p:nvSpPr>
          <p:cNvPr id="1454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Developing Another Example</a:t>
            </a:r>
          </a:p>
        </p:txBody>
      </p:sp>
      <p:sp>
        <p:nvSpPr>
          <p:cNvPr id="145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  <a:noFill/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Once we have the basic structure of the class we can start writing / testing it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 good approach is to do it in a modular, step-by-step 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Determine some instance variables, a constructor or two and an </a:t>
            </a:r>
            <a:r>
              <a:rPr lang="en-US" dirty="0" err="1">
                <a:latin typeface="Tahoma" charset="0"/>
                <a:ea typeface="ＭＳ Ｐゴシック" charset="0"/>
              </a:rPr>
              <a:t>accessor</a:t>
            </a:r>
            <a:r>
              <a:rPr lang="en-US" dirty="0">
                <a:latin typeface="Tahoma" charset="0"/>
                <a:ea typeface="ＭＳ Ｐゴシック" charset="0"/>
              </a:rPr>
              <a:t> to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output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the data in the class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Write a simple driver program to test these features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Once a method has been written and tested we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have to worry about it anymore!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Add more to the class, testing it with additional statements in the driver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3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9: Testing Your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/>
          <a:lstStyle/>
          <a:p>
            <a:pPr lvl="1"/>
            <a:r>
              <a:rPr lang="en-US" dirty="0"/>
              <a:t>There are formal approaches to doing this: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Unit testing</a:t>
            </a:r>
          </a:p>
          <a:p>
            <a:pPr lvl="3"/>
            <a:r>
              <a:rPr lang="en-US" dirty="0"/>
              <a:t>A framework / program is developed to test the required functionalities of the class (or “unit”) in a formalized way</a:t>
            </a:r>
          </a:p>
          <a:p>
            <a:pPr lvl="3"/>
            <a:r>
              <a:rPr lang="en-US" dirty="0"/>
              <a:t>Test to make sure the class behaves the way it is supposed to behave</a:t>
            </a:r>
          </a:p>
          <a:p>
            <a:pPr lvl="3"/>
            <a:r>
              <a:rPr lang="en-US" dirty="0"/>
              <a:t>See: </a:t>
            </a:r>
            <a:r>
              <a:rPr lang="en-US" dirty="0">
                <a:hlinkClick r:id="rId2"/>
              </a:rPr>
              <a:t>https://en.wikipedia.org/wiki/Unit_testing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Java assertions</a:t>
            </a:r>
          </a:p>
          <a:p>
            <a:pPr lvl="3"/>
            <a:r>
              <a:rPr lang="en-US" dirty="0"/>
              <a:t>Conditions that should always be true</a:t>
            </a:r>
          </a:p>
          <a:p>
            <a:pPr lvl="4"/>
            <a:r>
              <a:rPr lang="en-US" dirty="0"/>
              <a:t>Ex: </a:t>
            </a:r>
            <a:r>
              <a:rPr lang="en-US" dirty="0" err="1"/>
              <a:t>currCount</a:t>
            </a:r>
            <a:r>
              <a:rPr lang="en-US" dirty="0"/>
              <a:t> &lt;= </a:t>
            </a:r>
            <a:r>
              <a:rPr lang="en-US" dirty="0" err="1"/>
              <a:t>maxCount</a:t>
            </a:r>
            <a:endParaRPr lang="en-US" dirty="0"/>
          </a:p>
          <a:p>
            <a:pPr lvl="3"/>
            <a:r>
              <a:rPr lang="en-US" dirty="0"/>
              <a:t>If an assertion becomes false, an </a:t>
            </a:r>
            <a:r>
              <a:rPr lang="en-US" dirty="0" err="1"/>
              <a:t>AssertionError</a:t>
            </a:r>
            <a:r>
              <a:rPr lang="en-US" dirty="0"/>
              <a:t> is thrown</a:t>
            </a:r>
          </a:p>
          <a:p>
            <a:pPr lvl="3"/>
            <a:r>
              <a:rPr lang="en-US" dirty="0"/>
              <a:t>See: </a:t>
            </a:r>
            <a:r>
              <a:rPr lang="en-US" dirty="0">
                <a:hlinkClick r:id="rId3"/>
              </a:rPr>
              <a:t>https://docs.oracle.com/javase/7/docs/technotes/guides/language/assert.html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32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7217C84-C26F-D542-B32C-1098C717B29C}" type="slidenum">
              <a:rPr lang="en-US" sz="1400">
                <a:latin typeface="Arial" charset="0"/>
              </a:rPr>
              <a:pPr eaLnBrk="1" hangingPunct="1"/>
              <a:t>112</a:t>
            </a:fld>
            <a:endParaRPr lang="en-US" sz="1400">
              <a:latin typeface="Arial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Intro. to Java Files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 far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Our programs have read input from the keyboard and written output to the monitor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This works fine in some situations, but is not so good in others: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What if we have a large amount of output that we need to save?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What if we need to initialize a database that is used in our program?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What if output from one program must be input to another?</a:t>
            </a:r>
          </a:p>
        </p:txBody>
      </p:sp>
    </p:spTree>
    <p:extLst>
      <p:ext uri="{BB962C8B-B14F-4D97-AF65-F5344CB8AC3E}">
        <p14:creationId xmlns:p14="http://schemas.microsoft.com/office/powerpoint/2010/main" val="18439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83542A-D14D-9F48-9732-9B3BAFC0E9F4}" type="slidenum">
              <a:rPr lang="en-US" sz="1400">
                <a:latin typeface="Arial" charset="0"/>
              </a:rPr>
              <a:pPr eaLnBrk="1" hangingPunct="1"/>
              <a:t>113</a:t>
            </a:fld>
            <a:endParaRPr lang="en-US" sz="1400">
              <a:latin typeface="Arial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Java Text Files</a:t>
            </a:r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 these situations we need to use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files</a:t>
            </a:r>
          </a:p>
          <a:p>
            <a:pPr marL="952500" lvl="1" indent="-495300" eaLnBrk="1" hangingPunct="1"/>
            <a:r>
              <a:rPr lang="en-US">
                <a:latin typeface="Tahoma" charset="0"/>
                <a:ea typeface="ＭＳ Ｐゴシック" charset="0"/>
              </a:rPr>
              <a:t>Most files can be classified into two groups:</a:t>
            </a:r>
          </a:p>
          <a:p>
            <a:pPr marL="1333500" lvl="2" indent="-419100"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Text Files </a:t>
            </a:r>
            <a:r>
              <a:rPr lang="en-US">
                <a:latin typeface="Tahoma" charset="0"/>
                <a:ea typeface="ＭＳ Ｐゴシック" charset="0"/>
              </a:rPr>
              <a:t>and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Binary Files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We will focus on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Text Files </a:t>
            </a:r>
            <a:r>
              <a:rPr lang="en-US">
                <a:latin typeface="Tahoma" charset="0"/>
                <a:ea typeface="ＭＳ Ｐゴシック" charset="0"/>
              </a:rPr>
              <a:t>now and come back to Binary Files later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A text file is simply a sequence of ASCII characters stored sequentially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Any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data types are still stored as characters and must be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built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when they are read in</a:t>
            </a: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Ex: Strings are sequences of characters</a:t>
            </a: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Ex: ints are also sequences of characters, but interpreted in a different way</a:t>
            </a:r>
          </a:p>
        </p:txBody>
      </p:sp>
    </p:spTree>
    <p:extLst>
      <p:ext uri="{BB962C8B-B14F-4D97-AF65-F5344CB8AC3E}">
        <p14:creationId xmlns:p14="http://schemas.microsoft.com/office/powerpoint/2010/main" val="41614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8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8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Java Text Files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0" lvl="3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To create an actual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we need to convert the characters into an integer </a:t>
            </a:r>
            <a:r>
              <a:rPr lang="en-US" dirty="0">
                <a:latin typeface="Tahoma" charset="0"/>
                <a:ea typeface="ＭＳ Ｐゴシック" charset="0"/>
              </a:rPr>
              <a:t>– this is what the 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nextInt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()</a:t>
            </a:r>
            <a:r>
              <a:rPr lang="en-US" dirty="0">
                <a:latin typeface="Tahoma" charset="0"/>
                <a:ea typeface="ＭＳ Ｐゴシック" charset="0"/>
              </a:rPr>
              <a:t> method in the Scanner class does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We will discuss the conversion procedure more later</a:t>
            </a:r>
          </a:p>
          <a:p>
            <a:pPr marL="1714500" lvl="3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If we want to read data into an object with many instance variables, we can read each data value from the file then assign the object via a constructor or via </a:t>
            </a:r>
            <a:r>
              <a:rPr lang="en-US" dirty="0" err="1">
                <a:latin typeface="Tahoma" charset="0"/>
                <a:ea typeface="ＭＳ Ｐゴシック" charset="0"/>
              </a:rPr>
              <a:t>mutators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PlayListTest.java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1714500" lvl="3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If we want to fill an array, we can read in as many values as we need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We may first need to read in how many values there are, then create the array and read in the actual data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PlayListTest.java</a:t>
            </a:r>
            <a:r>
              <a:rPr lang="en-US" dirty="0">
                <a:latin typeface="Tahoma" charset="0"/>
                <a:ea typeface="ＭＳ Ｐゴシック" charset="0"/>
              </a:rPr>
              <a:t> and another example soon</a:t>
            </a: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B60515-7059-444A-BCF1-D5C7AC0D66C2}" type="slidenum">
              <a:rPr lang="en-US" sz="1400">
                <a:latin typeface="Arial" charset="0"/>
              </a:rPr>
              <a:pPr eaLnBrk="1" hangingPunct="1"/>
              <a:t>114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Java Text Files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Similarly, if we have data in our program that we wish to save to a text file, we need to first convert it into a sequence of characters (i.e. a String)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Ex: the </a:t>
            </a:r>
            <a:r>
              <a:rPr lang="en-US" dirty="0" err="1">
                <a:latin typeface="Tahoma" charset="0"/>
                <a:ea typeface="ＭＳ Ｐゴシック" charset="0"/>
              </a:rPr>
              <a:t>toString</a:t>
            </a:r>
            <a:r>
              <a:rPr lang="en-US" dirty="0">
                <a:latin typeface="Tahoma" charset="0"/>
                <a:ea typeface="ＭＳ Ｐゴシック" charset="0"/>
              </a:rPr>
              <a:t>() method for a class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However, now we need a different class that has the ability to write data to a file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There are several classes in Java that have this ability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For now we will focus on the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PrintWriter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A </a:t>
            </a:r>
            <a:r>
              <a:rPr lang="en-US" dirty="0" err="1">
                <a:latin typeface="Tahoma" charset="0"/>
                <a:ea typeface="ＭＳ Ｐゴシック" charset="0"/>
              </a:rPr>
              <a:t>PrintWriter</a:t>
            </a:r>
            <a:r>
              <a:rPr lang="en-US" dirty="0">
                <a:latin typeface="Tahoma" charset="0"/>
                <a:ea typeface="ＭＳ Ｐゴシック" charset="0"/>
              </a:rPr>
              <a:t> allows us to write primitive types and Strings to a text file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See API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40BF941-90CF-B84E-A5F1-71C57AF54FDF}" type="slidenum">
              <a:rPr lang="en-US" sz="1400">
                <a:latin typeface="Arial" charset="0"/>
              </a:rPr>
              <a:pPr eaLnBrk="1" hangingPunct="1"/>
              <a:t>115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9: Java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latin typeface="Tahoma" charset="0"/>
                <a:ea typeface="ＭＳ Ｐゴシック" charset="0"/>
              </a:rPr>
              <a:t>It is fairly simple to use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FileTest.java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However, when creating the file an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Exception</a:t>
            </a:r>
            <a:r>
              <a:rPr lang="en-US" dirty="0">
                <a:latin typeface="Tahoma" charset="0"/>
                <a:ea typeface="ＭＳ Ｐゴシック" charset="0"/>
              </a:rPr>
              <a:t> can occur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We will see how to handle this later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For now we will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pass the buck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</a:endParaRP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We do this via the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throws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clause in the method header</a:t>
            </a:r>
          </a:p>
          <a:p>
            <a:pPr lvl="4"/>
            <a:r>
              <a:rPr lang="en-US" altLang="ja-JP" dirty="0">
                <a:latin typeface="Tahoma" charset="0"/>
                <a:ea typeface="ＭＳ Ｐゴシック" charset="0"/>
              </a:rPr>
              <a:t>States that we are not handling the exception</a:t>
            </a:r>
          </a:p>
          <a:p>
            <a:pPr lvl="4"/>
            <a:r>
              <a:rPr lang="en-US" altLang="ja-JP" dirty="0">
                <a:latin typeface="Tahoma" charset="0"/>
                <a:ea typeface="ＭＳ Ｐゴシック" charset="0"/>
              </a:rPr>
              <a:t>Must be stated in a method where the exception could occur or in any method that calls a method … (since the exception is passed on)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FileTest.java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1EAA636-8F93-E64D-B8FC-32527D6EC897}" type="slidenum">
              <a:rPr lang="en-US" sz="1400">
                <a:latin typeface="Arial" charset="0"/>
              </a:rPr>
              <a:pPr eaLnBrk="1" hangingPunct="1"/>
              <a:t>116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AFCFDC-39DF-8646-9692-E312F0D29BFF}" type="slidenum">
              <a:rPr lang="en-US" sz="1400">
                <a:latin typeface="Arial" charset="0"/>
              </a:rPr>
              <a:pPr eaLnBrk="1" hangingPunct="1"/>
              <a:t>117</a:t>
            </a:fld>
            <a:endParaRPr lang="en-US" sz="1400">
              <a:latin typeface="Arial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Arrays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 far (for the most part) we have stored data in a 1:1 fashion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1 variable : 1 value (or object)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This works fine if we know </a:t>
            </a:r>
            <a:r>
              <a:rPr lang="en-US" b="1">
                <a:latin typeface="Tahoma" charset="0"/>
                <a:ea typeface="ＭＳ Ｐゴシック" charset="0"/>
                <a:cs typeface="ＭＳ Ｐゴシック" charset="0"/>
              </a:rPr>
              <a:t>exactly how many values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we will need to store, and if </a:t>
            </a:r>
            <a:r>
              <a:rPr lang="en-US" b="1">
                <a:latin typeface="Tahoma" charset="0"/>
                <a:ea typeface="ＭＳ Ｐゴシック" charset="0"/>
                <a:cs typeface="ＭＳ Ｐゴシック" charset="0"/>
              </a:rPr>
              <a:t>there are few of them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However, consider the following scenario: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We want to input the test scores of a given number of students, then 1) find the maximum, 2) minimum, 3) average and 4) list them in sorted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9A7B57-6488-284D-8535-AFC42DC5D4C3}" type="slidenum">
              <a:rPr lang="en-US" sz="1400">
                <a:latin typeface="Arial" charset="0"/>
              </a:rPr>
              <a:pPr eaLnBrk="1" hangingPunct="1"/>
              <a:t>118</a:t>
            </a:fld>
            <a:endParaRPr lang="en-US" sz="1400">
              <a:latin typeface="Arial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Arrays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can do the first three things using only a few variables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Read in current score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Add it to the sum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it is less than the minimum score, make it the minimum score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it is greater than the maximum score, make it the maximum score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Repeat until all scores have been read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Divide sum by number of scores to get average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what about listing them in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sorted order</a:t>
            </a:r>
            <a:r>
              <a:rPr lang="en-US">
                <a:latin typeface="Tahoma" charset="0"/>
                <a:ea typeface="ＭＳ Ｐゴシック" charset="0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EF25F6-FED2-7E47-969B-B3A642381C79}" type="slidenum">
              <a:rPr lang="en-US" sz="1400">
                <a:latin typeface="Arial" charset="0"/>
              </a:rPr>
              <a:pPr eaLnBrk="1" hangingPunct="1"/>
              <a:t>119</a:t>
            </a:fld>
            <a:endParaRPr lang="en-US" sz="1400">
              <a:latin typeface="Arial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Arrays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can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know the final order until all scores have been read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Last value could be smallest, largest or anywhere in between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Thus, we need to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store all of the values </a:t>
            </a:r>
            <a:r>
              <a:rPr lang="en-US" dirty="0">
                <a:latin typeface="Tahoma" charset="0"/>
                <a:ea typeface="ＭＳ Ｐゴシック" charset="0"/>
              </a:rPr>
              <a:t>as they are being read in,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THEN sort them </a:t>
            </a:r>
            <a:r>
              <a:rPr lang="en-US" dirty="0">
                <a:latin typeface="Tahoma" charset="0"/>
                <a:ea typeface="ＭＳ Ｐゴシック" charset="0"/>
              </a:rPr>
              <a:t>and print them out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To do this we need a good way to store an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arbitrary number of values</a:t>
            </a:r>
            <a:r>
              <a:rPr lang="en-US" dirty="0">
                <a:latin typeface="Tahoma" charset="0"/>
                <a:ea typeface="ＭＳ Ｐゴシック" charset="0"/>
              </a:rPr>
              <a:t>, without requiring the same number of variables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a good example of where an </a:t>
            </a:r>
            <a:r>
              <a:rPr lang="en-US" b="1" dirty="0">
                <a:latin typeface="Tahoma" charset="0"/>
                <a:ea typeface="ＭＳ Ｐゴシック" charset="0"/>
              </a:rPr>
              <a:t>array</a:t>
            </a:r>
            <a:r>
              <a:rPr lang="en-US" dirty="0">
                <a:latin typeface="Tahoma" charset="0"/>
                <a:ea typeface="ＭＳ Ｐゴシック" charset="0"/>
              </a:rPr>
              <a:t>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94FA2F-EB24-CC4B-B1F0-4392C1BFCA3E}" type="slidenum">
              <a:rPr lang="en-US" sz="1400">
                <a:latin typeface="Arial" charset="0"/>
              </a:rPr>
              <a:pPr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Getting Started with Java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do we execute Java programs?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First we must compile our source (.java) code into the intermediate (.class) code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do this with the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Java Compiler </a:t>
            </a:r>
          </a:p>
          <a:p>
            <a:pPr lvl="2" eaLnBrk="1" hangingPunct="1"/>
            <a:r>
              <a:rPr lang="en-US" b="1">
                <a:solidFill>
                  <a:srgbClr val="660033"/>
                </a:solidFill>
                <a:latin typeface="Tahoma" charset="0"/>
                <a:ea typeface="ＭＳ Ｐゴシック" charset="0"/>
              </a:rPr>
              <a:t>javac</a:t>
            </a:r>
            <a:r>
              <a:rPr lang="en-US">
                <a:latin typeface="Tahoma" charset="0"/>
                <a:ea typeface="ＭＳ Ｐゴシック" charset="0"/>
              </a:rPr>
              <a:t> program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Next we must interpret our .class code to see the result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do this with the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Java Interpreter</a:t>
            </a:r>
            <a:r>
              <a:rPr lang="en-US">
                <a:latin typeface="Tahoma" charset="0"/>
                <a:ea typeface="ＭＳ Ｐゴシック" charset="0"/>
              </a:rPr>
              <a:t>, or Java Run-time Environment (JRE)</a:t>
            </a:r>
          </a:p>
          <a:p>
            <a:pPr lvl="2" eaLnBrk="1" hangingPunct="1"/>
            <a:r>
              <a:rPr lang="en-US" b="1">
                <a:solidFill>
                  <a:srgbClr val="660033"/>
                </a:solidFill>
                <a:latin typeface="Tahoma" charset="0"/>
                <a:ea typeface="ＭＳ Ｐゴシック" charset="0"/>
              </a:rPr>
              <a:t>java</a:t>
            </a:r>
            <a:r>
              <a:rPr lang="en-US">
                <a:latin typeface="Tahoma" charset="0"/>
                <a:ea typeface="ＭＳ Ｐゴシック" charset="0"/>
              </a:rPr>
              <a:t> program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52852F7-EEEF-8340-A0D4-A9690D6185E6}" type="slidenum">
              <a:rPr lang="en-US" sz="1400">
                <a:latin typeface="Arial" charset="0"/>
              </a:rPr>
              <a:pPr eaLnBrk="1" hangingPunct="1"/>
              <a:t>120</a:t>
            </a:fld>
            <a:endParaRPr lang="en-US" sz="1400">
              <a:latin typeface="Arial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Java Arrays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Java Arrays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 Java, arrays are objects, with certain properties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Like other reference types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Simply put,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an array is logically a single variable name that allows access to multiple variable locations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 Java, the locations also must be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contiguous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3366FF"/>
                </a:solidFill>
                <a:latin typeface="Tahoma" charset="0"/>
                <a:ea typeface="ＭＳ Ｐゴシック" charset="0"/>
              </a:rPr>
              <a:t>homogeneous</a:t>
            </a:r>
          </a:p>
          <a:p>
            <a:pPr lvl="2" eaLnBrk="1" hangingPunct="1"/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Each directly follows the previous in memory</a:t>
            </a:r>
          </a:p>
          <a:p>
            <a:pPr lvl="2" eaLnBrk="1" hangingPunct="1"/>
            <a:r>
              <a:rPr lang="en-US" dirty="0">
                <a:solidFill>
                  <a:srgbClr val="3366FF"/>
                </a:solidFill>
                <a:latin typeface="Tahoma" charset="0"/>
                <a:ea typeface="ＭＳ Ｐゴシック" charset="0"/>
              </a:rPr>
              <a:t>All references in the array are of the same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0AFECD2-3142-2846-8410-3CBC89AC6787}" type="slidenum">
              <a:rPr lang="en-US" sz="1400">
                <a:latin typeface="Arial" charset="0"/>
              </a:rPr>
              <a:pPr eaLnBrk="1" hangingPunct="1"/>
              <a:t>121</a:t>
            </a:fld>
            <a:endParaRPr lang="en-US" sz="1400">
              <a:latin typeface="Arial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Java Arrays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First, consider only </a:t>
            </a:r>
            <a:r>
              <a:rPr lang="en-US" b="1" dirty="0">
                <a:latin typeface="Tahoma" charset="0"/>
                <a:ea typeface="ＭＳ Ｐゴシック" charset="0"/>
              </a:rPr>
              <a:t>PRIMITIVE TYPE </a:t>
            </a:r>
            <a:r>
              <a:rPr lang="en-US" dirty="0">
                <a:latin typeface="Tahoma" charset="0"/>
                <a:ea typeface="ＭＳ Ｐゴシック" charset="0"/>
              </a:rPr>
              <a:t>data</a:t>
            </a:r>
            <a:endParaRPr lang="en-US" b="1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create a Java array in </a:t>
            </a:r>
            <a:r>
              <a:rPr lang="en-US" b="1" dirty="0">
                <a:latin typeface="Tahoma" charset="0"/>
                <a:ea typeface="ＭＳ Ｐゴシック" charset="0"/>
              </a:rPr>
              <a:t>2 steps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1" eaLnBrk="1" hangingPunct="1">
              <a:buFont typeface="Marlett" charset="0"/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prim_type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[]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var_name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;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latin typeface="Tahoma" charset="0"/>
                <a:ea typeface="ＭＳ Ｐゴシック" charset="0"/>
              </a:rPr>
              <a:t>prim_type</a:t>
            </a:r>
            <a:r>
              <a:rPr lang="en-US" dirty="0">
                <a:latin typeface="Tahoma" charset="0"/>
                <a:ea typeface="ＭＳ Ｐゴシック" charset="0"/>
              </a:rPr>
              <a:t> is any primitive type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latin typeface="Tahoma" charset="0"/>
                <a:ea typeface="ＭＳ Ｐゴシック" charset="0"/>
              </a:rPr>
              <a:t>var_name</a:t>
            </a:r>
            <a:r>
              <a:rPr lang="en-US" dirty="0">
                <a:latin typeface="Tahoma" charset="0"/>
                <a:ea typeface="ＭＳ Ｐゴシック" charset="0"/>
              </a:rPr>
              <a:t> is any legal identifier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creates array variable</a:t>
            </a:r>
            <a:r>
              <a:rPr lang="en-US" dirty="0">
                <a:latin typeface="Tahoma" charset="0"/>
                <a:ea typeface="ＭＳ Ｐゴシック" charset="0"/>
              </a:rPr>
              <a:t>, but NOT an actual array</a:t>
            </a:r>
          </a:p>
          <a:p>
            <a:pPr lvl="1" eaLnBrk="1" hangingPunct="1">
              <a:buFont typeface="Marlett" charset="0"/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var_name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= new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prim_type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[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arr_size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]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latin typeface="Tahoma" charset="0"/>
                <a:ea typeface="ＭＳ Ｐゴシック" charset="0"/>
              </a:rPr>
              <a:t>arr_size</a:t>
            </a:r>
            <a:r>
              <a:rPr lang="en-US" dirty="0">
                <a:latin typeface="Tahoma" charset="0"/>
                <a:ea typeface="ＭＳ Ｐゴシック" charset="0"/>
              </a:rPr>
              <a:t> is the number of elements that will be in the array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Indexing in Java always starts at 0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creates the array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5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5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5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5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5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5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5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126BFE-D54D-5448-98B4-FE9B5AE8C43D}" type="slidenum">
              <a:rPr lang="en-US" sz="1400">
                <a:latin typeface="Arial" charset="0"/>
              </a:rPr>
              <a:pPr eaLnBrk="1" hangingPunct="1"/>
              <a:t>122</a:t>
            </a:fld>
            <a:endParaRPr lang="en-US" sz="1400">
              <a:latin typeface="Arial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Java Arrays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 [] myArray;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myArray = new int[20];</a:t>
            </a:r>
            <a:r>
              <a:rPr lang="en-US" sz="2000" b="1">
                <a:latin typeface="Courier New" charset="0"/>
                <a:ea typeface="ＭＳ Ｐゴシック" charset="0"/>
              </a:rPr>
              <a:t> // size can be a variable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			  // or expression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These two steps can be done as one if we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d like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 []</a:t>
            </a:r>
            <a:r>
              <a:rPr lang="en-US" sz="2000" b="1">
                <a:latin typeface="Courier New" charset="0"/>
                <a:ea typeface="ＭＳ Ｐゴシック" charset="0"/>
              </a:rPr>
              <a:t> </a:t>
            </a:r>
            <a:r>
              <a:rPr lang="en-US" sz="2000" b="1">
                <a:solidFill>
                  <a:srgbClr val="8000FF"/>
                </a:solidFill>
                <a:latin typeface="Courier New" charset="0"/>
                <a:ea typeface="ＭＳ Ｐゴシック" charset="0"/>
              </a:rPr>
              <a:t>myArray</a:t>
            </a:r>
            <a:r>
              <a:rPr lang="en-US" sz="2000" b="1">
                <a:latin typeface="Courier New" charset="0"/>
                <a:ea typeface="ＭＳ Ｐゴシック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= new int[20];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Once we have created the array, we now need to put values into it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Numeric types are initialized to 0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Booleans are initialized to false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This is because the locations within an array are considered as instance variables within the array object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can change these values via </a:t>
            </a:r>
            <a:r>
              <a:rPr lang="en-US" b="1">
                <a:latin typeface="Tahoma" charset="0"/>
                <a:ea typeface="ＭＳ Ｐゴシック" charset="0"/>
              </a:rPr>
              <a:t>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5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5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5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5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5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3451690-3A87-6748-8A51-C39AAD7A76EC}" type="slidenum">
              <a:rPr lang="en-US" sz="1400">
                <a:latin typeface="Arial" charset="0"/>
              </a:rPr>
              <a:pPr eaLnBrk="1" hangingPunct="1"/>
              <a:t>123</a:t>
            </a:fld>
            <a:endParaRPr lang="en-US" sz="1400">
              <a:latin typeface="Arial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Java Arrays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Indexing an array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An array variable gives us access to the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beginning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of the array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To access an individual location in the array, we need to index, using the [] operator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000" b="1">
                <a:latin typeface="Courier New" charset="0"/>
                <a:ea typeface="ＭＳ Ｐゴシック" charset="0"/>
              </a:rPr>
              <a:t>myArray[5] = 250;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myArray[10] = 2 * myArray[5];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myArray[11] = myArray[10] – 1;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Show on board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Discuss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E48B74B-D37A-9442-99C3-5C5D6EAAA9C7}" type="slidenum">
              <a:rPr lang="en-US" sz="1400">
                <a:latin typeface="Arial" charset="0"/>
              </a:rPr>
              <a:pPr eaLnBrk="1" hangingPunct="1"/>
              <a:t>124</a:t>
            </a:fld>
            <a:endParaRPr lang="en-US" sz="1400">
              <a:latin typeface="Arial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Java Arrays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Iterating through an array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can easily iterate through an entire array using a loop (often a for loop)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To know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when to stop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we access the length attribute of the array variabe – note the syntax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for (int i = 0; i &lt; myArray.length; i++)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System.out.print(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Value 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 + i + 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 = 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 + myArray[i]);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>
                <a:latin typeface="Tahoma" charset="0"/>
                <a:ea typeface="ＭＳ Ｐゴシック" charset="0"/>
              </a:rPr>
              <a:t>Or we can iterate on the values without a counter</a:t>
            </a:r>
          </a:p>
          <a:p>
            <a:pPr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Courier New" charset="0"/>
              </a:rPr>
              <a:t>for (int value : myArray)</a:t>
            </a:r>
          </a:p>
          <a:p>
            <a:pPr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Courier New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Courier New" charset="0"/>
              </a:rPr>
              <a:t>	System.out.println(</a:t>
            </a:r>
            <a:r>
              <a:rPr lang="ja-JP" altLang="en-US" sz="1800" b="1">
                <a:latin typeface="Courier New" charset="0"/>
                <a:ea typeface="ＭＳ Ｐゴシック" charset="0"/>
                <a:cs typeface="Courier New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Courier New" charset="0"/>
              </a:rPr>
              <a:t>Next value is : </a:t>
            </a:r>
            <a:r>
              <a:rPr lang="ja-JP" altLang="en-US" sz="1800" b="1">
                <a:latin typeface="Courier New" charset="0"/>
                <a:ea typeface="ＭＳ Ｐゴシック" charset="0"/>
                <a:cs typeface="Courier New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Courier New" charset="0"/>
              </a:rPr>
              <a:t> + value);</a:t>
            </a:r>
          </a:p>
          <a:p>
            <a:pPr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Courier New" charset="0"/>
              </a:rPr>
              <a:t>}</a:t>
            </a:r>
          </a:p>
          <a:p>
            <a:pPr lvl="2" eaLnBrk="1" hangingPunct="1">
              <a:buFont typeface="Arial" charset="0"/>
              <a:buNone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5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5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5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5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5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5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5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5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5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384457-643D-2440-8322-7BCA59A2197C}" type="slidenum">
              <a:rPr lang="en-US" sz="1400">
                <a:latin typeface="Arial" charset="0"/>
              </a:rPr>
              <a:pPr eaLnBrk="1" hangingPunct="1"/>
              <a:t>125</a:t>
            </a:fld>
            <a:endParaRPr lang="en-US" sz="1400">
              <a:latin typeface="Arial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Direct Access and Sequential Access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previous two slides demonstrate the two basic ways of accessing arrays: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Direct Access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Arbitrary items are accessed by providing the appropriate index of the item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Sequential Access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Items are accessed in index order from beginning to end (or from end to beginning)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usefulness of arrays comes from allowing access in both of these ways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see both direct and sequential access of arrays with a file example (ex11.java)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7EE007D-76D1-B64D-B251-3D7A32F2E7F7}" type="slidenum">
              <a:rPr lang="en-US" sz="1400">
                <a:latin typeface="Arial" charset="0"/>
              </a:rPr>
              <a:pPr eaLnBrk="1" hangingPunct="1"/>
              <a:t>126</a:t>
            </a:fld>
            <a:endParaRPr lang="en-US" sz="1400">
              <a:latin typeface="Arial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References and Reference Types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Recall from previous discussions that Java has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primitive types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reference types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Also recall (once again!) how they are stored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With primitive types, data values are stored directly in the memory location associated with a variable</a:t>
            </a:r>
          </a:p>
          <a:p>
            <a:pPr lvl="2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With reference types, values are references to objects that are stored elsewhere in memory</a:t>
            </a:r>
          </a:p>
        </p:txBody>
      </p:sp>
      <p:sp>
        <p:nvSpPr>
          <p:cNvPr id="1461252" name="Rectangle 4"/>
          <p:cNvSpPr>
            <a:spLocks noChangeArrowheads="1"/>
          </p:cNvSpPr>
          <p:nvPr/>
        </p:nvSpPr>
        <p:spPr bwMode="auto">
          <a:xfrm>
            <a:off x="2286000" y="33528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var1</a:t>
            </a:r>
          </a:p>
        </p:txBody>
      </p:sp>
      <p:sp>
        <p:nvSpPr>
          <p:cNvPr id="1461253" name="Rectangle 5"/>
          <p:cNvSpPr>
            <a:spLocks noChangeArrowheads="1"/>
          </p:cNvSpPr>
          <p:nvPr/>
        </p:nvSpPr>
        <p:spPr bwMode="auto">
          <a:xfrm>
            <a:off x="3124200" y="3352800"/>
            <a:ext cx="1447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100</a:t>
            </a:r>
          </a:p>
        </p:txBody>
      </p:sp>
      <p:sp>
        <p:nvSpPr>
          <p:cNvPr id="1461254" name="Rectangle 6"/>
          <p:cNvSpPr>
            <a:spLocks noChangeArrowheads="1"/>
          </p:cNvSpPr>
          <p:nvPr/>
        </p:nvSpPr>
        <p:spPr bwMode="auto">
          <a:xfrm>
            <a:off x="2514600" y="4953000"/>
            <a:ext cx="80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s</a:t>
            </a:r>
          </a:p>
        </p:txBody>
      </p:sp>
      <p:sp>
        <p:nvSpPr>
          <p:cNvPr id="1461255" name="Rectangle 7"/>
          <p:cNvSpPr>
            <a:spLocks noChangeArrowheads="1"/>
          </p:cNvSpPr>
          <p:nvPr/>
        </p:nvSpPr>
        <p:spPr bwMode="auto">
          <a:xfrm>
            <a:off x="3124200" y="49530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461256" name="Oval 8"/>
          <p:cNvSpPr>
            <a:spLocks noChangeArrowheads="1"/>
          </p:cNvSpPr>
          <p:nvPr/>
        </p:nvSpPr>
        <p:spPr bwMode="auto">
          <a:xfrm>
            <a:off x="5334000" y="5029200"/>
            <a:ext cx="26670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Hello There</a:t>
            </a:r>
          </a:p>
        </p:txBody>
      </p:sp>
      <p:sp>
        <p:nvSpPr>
          <p:cNvPr id="1461257" name="Line 9"/>
          <p:cNvSpPr>
            <a:spLocks noChangeShapeType="1"/>
          </p:cNvSpPr>
          <p:nvPr/>
        </p:nvSpPr>
        <p:spPr bwMode="auto">
          <a:xfrm>
            <a:off x="3352800" y="5105400"/>
            <a:ext cx="1905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12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12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1461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61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2" grpId="0"/>
      <p:bldP spid="1461253" grpId="0" build="allAtOnce" animBg="1"/>
      <p:bldP spid="1461254" grpId="0"/>
      <p:bldP spid="1461255" grpId="0" animBg="1"/>
      <p:bldP spid="1461256" grpId="0" animBg="1"/>
      <p:bldP spid="146125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743A31-C180-2D4E-B99C-662462483B1D}" type="slidenum">
              <a:rPr lang="en-US" sz="1400">
                <a:latin typeface="Arial" charset="0"/>
              </a:rPr>
              <a:pPr eaLnBrk="1" hangingPunct="1"/>
              <a:t>127</a:t>
            </a:fld>
            <a:endParaRPr lang="en-US" sz="1400">
              <a:latin typeface="Arial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Arrays as Reference Types</a:t>
            </a:r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153400" cy="51816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  <a:ea typeface="ＭＳ Ｐゴシック" charset="0"/>
                <a:cs typeface="ＭＳ Ｐゴシック" charset="0"/>
              </a:rPr>
              <a:t>Java arrays are </a:t>
            </a:r>
            <a:r>
              <a:rPr lang="en-US" sz="260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reference types</a:t>
            </a:r>
          </a:p>
          <a:p>
            <a:pPr lvl="1" eaLnBrk="1" hangingPunct="1"/>
            <a:r>
              <a:rPr lang="en-US" sz="2200">
                <a:latin typeface="Tahoma" charset="0"/>
                <a:ea typeface="ＭＳ Ｐゴシック" charset="0"/>
              </a:rPr>
              <a:t>The array variable is a reference to the actual array</a:t>
            </a:r>
          </a:p>
          <a:p>
            <a:pPr lvl="2" eaLnBrk="1" hangingPunct="1"/>
            <a:r>
              <a:rPr lang="en-US" sz="2000">
                <a:latin typeface="Tahoma" charset="0"/>
                <a:ea typeface="ＭＳ Ｐゴシック" charset="0"/>
              </a:rPr>
              <a:t>If I assign the variable (as a whole) it does not change the array object</a:t>
            </a:r>
          </a:p>
          <a:p>
            <a:pPr lvl="1" eaLnBrk="1" hangingPunct="1"/>
            <a:r>
              <a:rPr lang="en-US" sz="2200">
                <a:latin typeface="Tahoma" charset="0"/>
                <a:ea typeface="ＭＳ Ｐゴシック" charset="0"/>
              </a:rPr>
              <a:t>But I can alter the contents of the array through indexing</a:t>
            </a:r>
          </a:p>
          <a:p>
            <a:pPr lvl="1" eaLnBrk="1" hangingPunct="1"/>
            <a:r>
              <a:rPr lang="en-US" sz="2200">
                <a:latin typeface="Tahoma" charset="0"/>
                <a:ea typeface="ＭＳ Ｐゴシック" charset="0"/>
              </a:rPr>
              <a:t>Ex: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int [] A = new int[5];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for (int i = 0; i &lt; 5; i++)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	A[i] = 2*i;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int [] B = A;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A[3] = 5;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A = new int[4];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A[1] = 3;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A[3] = 7;</a:t>
            </a:r>
            <a:endParaRPr lang="en-US" sz="1800" b="1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181600" y="3581400"/>
            <a:ext cx="457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4800600" y="3581400"/>
            <a:ext cx="381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graphicFrame>
        <p:nvGraphicFramePr>
          <p:cNvPr id="1462278" name="Group 6"/>
          <p:cNvGraphicFramePr>
            <a:graphicFrameLocks noGrp="1"/>
          </p:cNvGraphicFramePr>
          <p:nvPr/>
        </p:nvGraphicFramePr>
        <p:xfrm>
          <a:off x="6629400" y="4114800"/>
          <a:ext cx="838200" cy="19812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62304" name="Group 32"/>
          <p:cNvGraphicFramePr>
            <a:graphicFrameLocks noGrp="1"/>
          </p:cNvGraphicFramePr>
          <p:nvPr>
            <p:ph sz="half" idx="2"/>
          </p:nvPr>
        </p:nvGraphicFramePr>
        <p:xfrm>
          <a:off x="7848600" y="3810000"/>
          <a:ext cx="838200" cy="1585914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marT="45705" marB="45705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62326" name="Line 54"/>
          <p:cNvSpPr>
            <a:spLocks noChangeShapeType="1"/>
          </p:cNvSpPr>
          <p:nvPr/>
        </p:nvSpPr>
        <p:spPr bwMode="auto">
          <a:xfrm>
            <a:off x="5410200" y="3810000"/>
            <a:ext cx="1600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2327" name="Rectangle 55"/>
          <p:cNvSpPr>
            <a:spLocks noChangeArrowheads="1"/>
          </p:cNvSpPr>
          <p:nvPr/>
        </p:nvSpPr>
        <p:spPr bwMode="auto">
          <a:xfrm>
            <a:off x="5181600" y="4267200"/>
            <a:ext cx="457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8" name="Rectangle 56"/>
          <p:cNvSpPr>
            <a:spLocks noChangeArrowheads="1"/>
          </p:cNvSpPr>
          <p:nvPr/>
        </p:nvSpPr>
        <p:spPr bwMode="auto">
          <a:xfrm>
            <a:off x="4800600" y="4267200"/>
            <a:ext cx="381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1462329" name="Line 57"/>
          <p:cNvSpPr>
            <a:spLocks noChangeShapeType="1"/>
          </p:cNvSpPr>
          <p:nvPr/>
        </p:nvSpPr>
        <p:spPr bwMode="auto">
          <a:xfrm flipV="1">
            <a:off x="5410200" y="4191000"/>
            <a:ext cx="16002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2330" name="Line 58"/>
          <p:cNvSpPr>
            <a:spLocks noChangeShapeType="1"/>
          </p:cNvSpPr>
          <p:nvPr/>
        </p:nvSpPr>
        <p:spPr bwMode="auto">
          <a:xfrm>
            <a:off x="7162800" y="5486400"/>
            <a:ext cx="228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2331" name="Rectangle 59"/>
          <p:cNvSpPr>
            <a:spLocks noChangeArrowheads="1"/>
          </p:cNvSpPr>
          <p:nvPr/>
        </p:nvSpPr>
        <p:spPr bwMode="auto">
          <a:xfrm>
            <a:off x="7467600" y="5303838"/>
            <a:ext cx="381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462332" name="Line 60"/>
          <p:cNvSpPr>
            <a:spLocks noChangeShapeType="1"/>
          </p:cNvSpPr>
          <p:nvPr/>
        </p:nvSpPr>
        <p:spPr bwMode="auto">
          <a:xfrm>
            <a:off x="5410200" y="3733800"/>
            <a:ext cx="28194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2333" name="Rectangle 61"/>
          <p:cNvSpPr>
            <a:spLocks noChangeArrowheads="1"/>
          </p:cNvSpPr>
          <p:nvPr/>
        </p:nvSpPr>
        <p:spPr bwMode="auto">
          <a:xfrm>
            <a:off x="8696325" y="4219575"/>
            <a:ext cx="381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462334" name="Rectangle 62"/>
          <p:cNvSpPr>
            <a:spLocks noChangeArrowheads="1"/>
          </p:cNvSpPr>
          <p:nvPr/>
        </p:nvSpPr>
        <p:spPr bwMode="auto">
          <a:xfrm>
            <a:off x="8691563" y="4989513"/>
            <a:ext cx="381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1462335" name="Line 63"/>
          <p:cNvSpPr>
            <a:spLocks noChangeShapeType="1"/>
          </p:cNvSpPr>
          <p:nvPr/>
        </p:nvSpPr>
        <p:spPr bwMode="auto">
          <a:xfrm>
            <a:off x="8377238" y="4419600"/>
            <a:ext cx="228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2336" name="Line 64"/>
          <p:cNvSpPr>
            <a:spLocks noChangeShapeType="1"/>
          </p:cNvSpPr>
          <p:nvPr/>
        </p:nvSpPr>
        <p:spPr bwMode="auto">
          <a:xfrm>
            <a:off x="8382000" y="5181600"/>
            <a:ext cx="228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46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46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6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146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46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6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6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146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2000"/>
                                        <p:tgtEl>
                                          <p:spTgt spid="146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6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46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2000"/>
                                        <p:tgtEl>
                                          <p:spTgt spid="146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6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326" grpId="0" animBg="1"/>
      <p:bldP spid="1462327" grpId="0" animBg="1"/>
      <p:bldP spid="1462328" grpId="0" animBg="1"/>
      <p:bldP spid="1462329" grpId="0" animBg="1"/>
      <p:bldP spid="1462330" grpId="0" animBg="1"/>
      <p:bldP spid="1462331" grpId="0" animBg="1"/>
      <p:bldP spid="1462332" grpId="0" animBg="1"/>
      <p:bldP spid="1462333" grpId="0" animBg="1"/>
      <p:bldP spid="1462334" grpId="0" animBg="1"/>
      <p:bldP spid="1462335" grpId="0" animBg="1"/>
      <p:bldP spid="146233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98F9D55-5EE2-3F49-AB48-66E44520EA75}" type="slidenum">
              <a:rPr lang="en-US" sz="1400">
                <a:latin typeface="Arial" charset="0"/>
              </a:rPr>
              <a:pPr eaLnBrk="1" hangingPunct="1"/>
              <a:t>128</a:t>
            </a:fld>
            <a:endParaRPr lang="en-US" sz="1400">
              <a:latin typeface="Arial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Arrays as Parameters</a:t>
            </a:r>
          </a:p>
        </p:txBody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Recall that all Java parameters are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value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 copy of the argument is passed to the </a:t>
            </a:r>
            <a:r>
              <a:rPr lang="en-US" dirty="0" err="1">
                <a:latin typeface="Tahoma" charset="0"/>
                <a:ea typeface="ＭＳ Ｐゴシック" charset="0"/>
              </a:rPr>
              <a:t>param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Changes to the parameter do not affect the argument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about arrays?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Still passed by value, but now what is copied is the reference (i.e. the variable), NOT the object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Thus the effect is that the parameter is another reference to the same object that the argument is a reference to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cannot change the argument variable in the method but we CAN mutate the array object!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B4C7D16-6B42-2B4C-8739-198675005F2B}" type="slidenum">
              <a:rPr lang="en-US" sz="1400">
                <a:latin typeface="Arial" charset="0"/>
              </a:rPr>
              <a:pPr eaLnBrk="1" hangingPunct="1"/>
              <a:t>129</a:t>
            </a:fld>
            <a:endParaRPr lang="en-US" sz="1400">
              <a:latin typeface="Arial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10: Arrays as Parameters 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the same issue we discussed previously with reference types (see </a:t>
            </a:r>
            <a:r>
              <a:rPr lang="en-US" dirty="0" err="1">
                <a:latin typeface="Tahoma" charset="0"/>
                <a:ea typeface="ＭＳ Ｐゴシック" charset="0"/>
              </a:rPr>
              <a:t>showInfo</a:t>
            </a:r>
            <a:r>
              <a:rPr lang="en-US" dirty="0">
                <a:latin typeface="Tahoma" charset="0"/>
                <a:ea typeface="ＭＳ Ｐゴシック" charset="0"/>
              </a:rPr>
              <a:t>() in ex9.java)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the case of arrays, mutating includes changing the value of a location (since </a:t>
            </a:r>
            <a:r>
              <a:rPr lang="en-US" dirty="0" err="1">
                <a:latin typeface="Tahoma" charset="0"/>
                <a:ea typeface="ＭＳ Ｐゴシック" charset="0"/>
              </a:rPr>
              <a:t>locs</a:t>
            </a:r>
            <a:r>
              <a:rPr lang="en-US" dirty="0">
                <a:latin typeface="Tahoma" charset="0"/>
                <a:ea typeface="ＭＳ Ｐゴシック" charset="0"/>
              </a:rPr>
              <a:t> are instance </a:t>
            </a:r>
            <a:r>
              <a:rPr lang="en-US" dirty="0" err="1">
                <a:latin typeface="Tahoma" charset="0"/>
                <a:ea typeface="ＭＳ Ｐゴシック" charset="0"/>
              </a:rPr>
              <a:t>vars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See ex11.java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Sounds confusing, right?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 so much once you picture it!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Show example on board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allows us to change arrays within methods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Read data into an array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Remove data from an array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Sort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6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6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6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6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C92E489-7F36-ED4D-A260-6CEB618496A9}" type="slidenum">
              <a:rPr lang="en-US" sz="1400">
                <a:latin typeface="Arial" charset="0"/>
              </a:rPr>
              <a:pPr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Getting Started with Java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Both programs come with the Java Development Kit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installed on all of the lab PCs and the Mac Minis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most recent version (</a:t>
            </a:r>
            <a:r>
              <a:rPr lang="en-US">
                <a:latin typeface="Tahoma" charset="0"/>
                <a:ea typeface="ＭＳ Ｐゴシック" charset="0"/>
              </a:rPr>
              <a:t>JDK 12) </a:t>
            </a:r>
            <a:r>
              <a:rPr lang="en-US" dirty="0">
                <a:latin typeface="Tahoma" charset="0"/>
                <a:ea typeface="ＭＳ Ｐゴシック" charset="0"/>
              </a:rPr>
              <a:t>can be easily downloaded and installed from the Oracle Web site: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http://www.oracle.com/technetwork/java/index.html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It is free!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More on the basics of using the Java software development kit is shown in Lab 1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the Lab Info link on the CS 0401 site for details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But let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look at an ex. and talk more about Java basics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ex1.java – </a:t>
            </a:r>
            <a:r>
              <a:rPr lang="en-US" b="1" dirty="0">
                <a:latin typeface="Tahoma" charset="0"/>
                <a:ea typeface="ＭＳ Ｐゴシック" charset="0"/>
              </a:rPr>
              <a:t>Carefully read the comments!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11: Exam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 One</a:t>
            </a:r>
          </a:p>
          <a:p>
            <a:pPr lvl="1"/>
            <a:r>
              <a:rPr lang="en-US" dirty="0"/>
              <a:t>All material from Lecture 1 to Lecture 10, inclusive</a:t>
            </a:r>
          </a:p>
          <a:p>
            <a:pPr lvl="1"/>
            <a:r>
              <a:rPr lang="en-US" dirty="0"/>
              <a:t>See review sheet and practice questions on Online Materials link of web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93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796985F-AD92-9743-97E5-7FB0DB539CB6}" type="slidenum">
              <a:rPr lang="en-US" sz="1400">
                <a:latin typeface="Arial" charset="0"/>
              </a:rPr>
              <a:pPr eaLnBrk="1" hangingPunct="1"/>
              <a:t>131</a:t>
            </a:fld>
            <a:endParaRPr lang="en-US" sz="1400">
              <a:latin typeface="Arial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Searching an Array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Often we may want to see if a value is stored in an array or not:</a:t>
            </a:r>
          </a:p>
          <a:p>
            <a:pPr lvl="1" eaLnBrk="1" hangingPunct="1"/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Is this book in the library?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Is Joe Schmoe registered for classes?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There are many searching algorithms available, some simple and some quite sophisticated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will start off simple here with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Sequential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C7156C-BF21-564C-903A-C76144CADC4B}" type="slidenum">
              <a:rPr lang="en-US" sz="1400">
                <a:latin typeface="Arial" charset="0"/>
              </a:rPr>
              <a:pPr eaLnBrk="1" hangingPunct="1"/>
              <a:t>132</a:t>
            </a:fld>
            <a:endParaRPr lang="en-US" sz="1400">
              <a:latin typeface="Arial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Sequential Search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054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Sequential Search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Start at the beginning of the array and check each item in sequence until the end of the array is reached or the item is found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that we have two conditions here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One stops the loop with failure (get to end)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 other stops the loop with success (found item)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should always consider all possible outcomes when developing algorithms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Q: What kind of loop is best for this?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Think about what needs to be done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look at an example: ex12a.java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66AD6A-F35E-8F41-9EDA-C4E078F188ED}" type="slidenum">
              <a:rPr lang="en-US" sz="1400">
                <a:latin typeface="Arial" charset="0"/>
              </a:rPr>
              <a:pPr eaLnBrk="1" hangingPunct="1"/>
              <a:t>133</a:t>
            </a:fld>
            <a:endParaRPr lang="en-US" sz="1400">
              <a:latin typeface="Arial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Arrays of Objects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have now seen how to create and use Java arrays of primitive types: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 [] data;</a:t>
            </a:r>
            <a:r>
              <a:rPr lang="en-US" sz="1800" b="1">
                <a:latin typeface="Courier New" charset="0"/>
                <a:ea typeface="ＭＳ Ｐゴシック" charset="0"/>
              </a:rPr>
              <a:t>	// declare variable (reference)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solidFill>
                  <a:srgbClr val="3366FF"/>
                </a:solidFill>
                <a:latin typeface="Courier New" charset="0"/>
                <a:ea typeface="ＭＳ Ｐゴシック" charset="0"/>
              </a:rPr>
              <a:t>data = new int[20]; </a:t>
            </a:r>
            <a:r>
              <a:rPr lang="en-US" sz="1800" b="1">
                <a:latin typeface="Courier New" charset="0"/>
                <a:ea typeface="ＭＳ Ｐゴシック" charset="0"/>
              </a:rPr>
              <a:t>// create array object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…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data[4] = 77; // index array to access locations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does it differ if we want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arrays of objects?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The first two steps are the same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Declare variable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Create array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7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7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7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7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8AC382-2962-6F4D-A1BA-9AE5C87BC022}" type="slidenum">
              <a:rPr lang="en-US" sz="1400">
                <a:latin typeface="Arial" charset="0"/>
              </a:rPr>
              <a:pPr eaLnBrk="1" hangingPunct="1"/>
              <a:t>134</a:t>
            </a:fld>
            <a:endParaRPr lang="en-US" sz="1400">
              <a:latin typeface="Arial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Arrays of Objects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181600"/>
          </a:xfrm>
        </p:spPr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However, remember that objects are accessed by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reference types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Thus, when we create the array, we have an array of references, with no objects yet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All of the locations are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initialized to null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need to create objects to store in the array separately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example: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String [] names;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names = new String[5];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names[1] = new String(</a:t>
            </a:r>
            <a:r>
              <a:rPr lang="ja-JP" altLang="en-US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b="1">
                <a:latin typeface="Courier New" charset="0"/>
                <a:ea typeface="ＭＳ Ｐゴシック" charset="0"/>
              </a:rPr>
              <a:t>Herb</a:t>
            </a:r>
            <a:r>
              <a:rPr lang="ja-JP" altLang="en-US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b="1">
                <a:latin typeface="Courier New" charset="0"/>
                <a:ea typeface="ＭＳ Ｐゴシック" charset="0"/>
              </a:rPr>
              <a:t>);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names[3] = new String(</a:t>
            </a:r>
            <a:r>
              <a:rPr lang="ja-JP" altLang="en-US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b="1">
                <a:latin typeface="Courier New" charset="0"/>
                <a:ea typeface="ＭＳ Ｐゴシック" charset="0"/>
              </a:rPr>
              <a:t>Madge</a:t>
            </a:r>
            <a:r>
              <a:rPr lang="ja-JP" altLang="en-US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b="1">
                <a:latin typeface="Courier New" charset="0"/>
                <a:ea typeface="ＭＳ Ｐゴシック" charset="0"/>
              </a:rPr>
              <a:t>);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names[4] = new String(</a:t>
            </a:r>
            <a:r>
              <a:rPr lang="ja-JP" altLang="en-US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b="1">
                <a:latin typeface="Courier New" charset="0"/>
                <a:ea typeface="ＭＳ Ｐゴシック" charset="0"/>
              </a:rPr>
              <a:t>Mort</a:t>
            </a:r>
            <a:r>
              <a:rPr lang="ja-JP" altLang="en-US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b="1">
                <a:latin typeface="Courier New" charset="0"/>
                <a:ea typeface="ＭＳ Ｐゴシック" charset="0"/>
              </a:rPr>
              <a:t>);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names[0] and names[2] are still null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Show on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7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7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405B8B-D151-ED4F-9D5F-C5C2257FBEE1}" type="slidenum">
              <a:rPr lang="en-US" sz="1400">
                <a:latin typeface="Arial" charset="0"/>
              </a:rPr>
              <a:pPr eaLnBrk="1" hangingPunct="1"/>
              <a:t>135</a:t>
            </a:fld>
            <a:endParaRPr lang="en-US" sz="1400">
              <a:latin typeface="Arial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Arrays of Objects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that we have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two levels of references</a:t>
            </a:r>
            <a:r>
              <a:rPr lang="en-US" dirty="0">
                <a:latin typeface="Tahoma" charset="0"/>
                <a:ea typeface="ＭＳ Ｐゴシック" charset="0"/>
              </a:rPr>
              <a:t> here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PlayListTest.java</a:t>
            </a:r>
            <a:r>
              <a:rPr lang="en-US" dirty="0">
                <a:latin typeface="Tahoma" charset="0"/>
                <a:ea typeface="ＭＳ Ｐゴシック" charset="0"/>
              </a:rPr>
              <a:t> for another example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990600" y="2133600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names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057400" y="2133600"/>
            <a:ext cx="381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80710" name="Group 6"/>
          <p:cNvGraphicFramePr>
            <a:graphicFrameLocks noGrp="1"/>
          </p:cNvGraphicFramePr>
          <p:nvPr/>
        </p:nvGraphicFramePr>
        <p:xfrm>
          <a:off x="3200400" y="1905000"/>
          <a:ext cx="1752600" cy="24384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2059" name="Oval 34"/>
          <p:cNvSpPr>
            <a:spLocks noChangeArrowheads="1"/>
          </p:cNvSpPr>
          <p:nvPr/>
        </p:nvSpPr>
        <p:spPr bwMode="auto">
          <a:xfrm>
            <a:off x="6477000" y="2438400"/>
            <a:ext cx="2057400" cy="457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Herb</a:t>
            </a:r>
          </a:p>
        </p:txBody>
      </p:sp>
      <p:sp>
        <p:nvSpPr>
          <p:cNvPr id="172060" name="Oval 35"/>
          <p:cNvSpPr>
            <a:spLocks noChangeArrowheads="1"/>
          </p:cNvSpPr>
          <p:nvPr/>
        </p:nvSpPr>
        <p:spPr bwMode="auto">
          <a:xfrm>
            <a:off x="6477000" y="3352800"/>
            <a:ext cx="2057400" cy="457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Madge</a:t>
            </a:r>
          </a:p>
        </p:txBody>
      </p:sp>
      <p:sp>
        <p:nvSpPr>
          <p:cNvPr id="172061" name="Oval 36"/>
          <p:cNvSpPr>
            <a:spLocks noChangeArrowheads="1"/>
          </p:cNvSpPr>
          <p:nvPr/>
        </p:nvSpPr>
        <p:spPr bwMode="auto">
          <a:xfrm>
            <a:off x="6477000" y="3886200"/>
            <a:ext cx="2057400" cy="457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Mort</a:t>
            </a:r>
          </a:p>
        </p:txBody>
      </p:sp>
      <p:sp>
        <p:nvSpPr>
          <p:cNvPr id="172062" name="Freeform 37"/>
          <p:cNvSpPr>
            <a:spLocks/>
          </p:cNvSpPr>
          <p:nvPr/>
        </p:nvSpPr>
        <p:spPr bwMode="auto">
          <a:xfrm>
            <a:off x="2286000" y="1841500"/>
            <a:ext cx="1676400" cy="444500"/>
          </a:xfrm>
          <a:custGeom>
            <a:avLst/>
            <a:gdLst>
              <a:gd name="T0" fmla="*/ 0 w 1056"/>
              <a:gd name="T1" fmla="*/ 2147483647 h 280"/>
              <a:gd name="T2" fmla="*/ 2147483647 w 1056"/>
              <a:gd name="T3" fmla="*/ 2147483647 h 280"/>
              <a:gd name="T4" fmla="*/ 2147483647 w 1056"/>
              <a:gd name="T5" fmla="*/ 2147483647 h 280"/>
              <a:gd name="T6" fmla="*/ 0 60000 65536"/>
              <a:gd name="T7" fmla="*/ 0 60000 65536"/>
              <a:gd name="T8" fmla="*/ 0 60000 65536"/>
              <a:gd name="T9" fmla="*/ 0 w 1056"/>
              <a:gd name="T10" fmla="*/ 0 h 280"/>
              <a:gd name="T11" fmla="*/ 1056 w 1056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80">
                <a:moveTo>
                  <a:pt x="0" y="280"/>
                </a:moveTo>
                <a:cubicBezTo>
                  <a:pt x="80" y="180"/>
                  <a:pt x="160" y="80"/>
                  <a:pt x="336" y="40"/>
                </a:cubicBezTo>
                <a:cubicBezTo>
                  <a:pt x="512" y="0"/>
                  <a:pt x="784" y="20"/>
                  <a:pt x="1056" y="4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3" name="Line 38"/>
          <p:cNvSpPr>
            <a:spLocks noChangeShapeType="1"/>
          </p:cNvSpPr>
          <p:nvPr/>
        </p:nvSpPr>
        <p:spPr bwMode="auto">
          <a:xfrm>
            <a:off x="4495800" y="26670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4" name="Line 39"/>
          <p:cNvSpPr>
            <a:spLocks noChangeShapeType="1"/>
          </p:cNvSpPr>
          <p:nvPr/>
        </p:nvSpPr>
        <p:spPr bwMode="auto">
          <a:xfrm>
            <a:off x="4495800" y="35814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5" name="Line 40"/>
          <p:cNvSpPr>
            <a:spLocks noChangeShapeType="1"/>
          </p:cNvSpPr>
          <p:nvPr/>
        </p:nvSpPr>
        <p:spPr bwMode="auto">
          <a:xfrm>
            <a:off x="4495800" y="41148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10F450-872F-764A-9CDB-DBFD8574D31A}" type="slidenum">
              <a:rPr lang="en-US" sz="1400">
                <a:latin typeface="Arial" charset="0"/>
              </a:rPr>
              <a:pPr eaLnBrk="1" hangingPunct="1"/>
              <a:t>136</a:t>
            </a:fld>
            <a:endParaRPr lang="en-US" sz="1400">
              <a:latin typeface="Arial" charset="0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Instance Data and Composition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we create a new class we can have arbitrary instance variables within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Recall that if the instance variables are reference types (i.e. other classes) we say we are building a new class via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composition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We are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composing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the new class from pieces that already exist, putting them together in an appropriate way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i="1" dirty="0">
                <a:latin typeface="Tahoma" charset="0"/>
                <a:ea typeface="ＭＳ Ｐゴシック" charset="0"/>
              </a:rPr>
              <a:t>We briefly discussed this already with the </a:t>
            </a:r>
            <a:r>
              <a:rPr lang="en-US" i="1" dirty="0" err="1">
                <a:latin typeface="Tahoma" charset="0"/>
                <a:ea typeface="ＭＳ Ｐゴシック" charset="0"/>
              </a:rPr>
              <a:t>PlayList</a:t>
            </a:r>
            <a:r>
              <a:rPr lang="en-US" i="1" dirty="0">
                <a:latin typeface="Tahoma" charset="0"/>
                <a:ea typeface="ＭＳ Ｐゴシック" charset="0"/>
              </a:rPr>
              <a:t>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Also sometimes called </a:t>
            </a:r>
            <a:r>
              <a:rPr lang="en-US" b="1" dirty="0">
                <a:latin typeface="Tahoma" charset="0"/>
                <a:ea typeface="ＭＳ Ｐゴシック" charset="0"/>
              </a:rPr>
              <a:t>aggregation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Our use of these classes is limited to the functionality provided as public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We are building new classes using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off the shelf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components, so we may have to compromise based on what the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off the shelf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components can do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12: Instance Data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 a simple example, consider the Dictionary class from Assignment 2</a:t>
            </a:r>
          </a:p>
          <a:p>
            <a:pPr lvl="2"/>
            <a:r>
              <a:rPr lang="en-US" dirty="0"/>
              <a:t>Dictionary contains instance variables:</a:t>
            </a:r>
          </a:p>
          <a:p>
            <a:pPr lvl="3"/>
            <a:r>
              <a:rPr lang="en-US" dirty="0" err="1"/>
              <a:t>ArrayList</a:t>
            </a:r>
            <a:r>
              <a:rPr lang="en-US" dirty="0"/>
              <a:t>&lt;String&gt; words</a:t>
            </a:r>
          </a:p>
          <a:p>
            <a:pPr lvl="3"/>
            <a:r>
              <a:rPr lang="en-US" dirty="0"/>
              <a:t>Scanner </a:t>
            </a:r>
            <a:r>
              <a:rPr lang="en-US" dirty="0" err="1"/>
              <a:t>dictFile</a:t>
            </a:r>
            <a:endParaRPr lang="en-US" dirty="0"/>
          </a:p>
          <a:p>
            <a:pPr lvl="3"/>
            <a:r>
              <a:rPr lang="en-US" dirty="0"/>
              <a:t>Random R</a:t>
            </a:r>
          </a:p>
          <a:p>
            <a:pPr lvl="2"/>
            <a:r>
              <a:rPr lang="en-US" dirty="0"/>
              <a:t>Thus the Dictionary class is composed of </a:t>
            </a:r>
            <a:r>
              <a:rPr lang="en-US" dirty="0" err="1"/>
              <a:t>ArrayList</a:t>
            </a:r>
            <a:r>
              <a:rPr lang="en-US" dirty="0"/>
              <a:t>&lt;String&gt;, Scanner and Random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solidFill>
                  <a:srgbClr val="008000"/>
                </a:solidFill>
              </a:rPr>
              <a:t>within Dictionary:</a:t>
            </a:r>
          </a:p>
          <a:p>
            <a:pPr lvl="3"/>
            <a:r>
              <a:rPr lang="en-US" dirty="0"/>
              <a:t>We are a client of these classes, having access to only the public methods in the classes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outside Dictionary:</a:t>
            </a:r>
          </a:p>
          <a:p>
            <a:pPr lvl="3"/>
            <a:r>
              <a:rPr lang="en-US" dirty="0"/>
              <a:t>User may not know any of these variables even exist</a:t>
            </a:r>
          </a:p>
          <a:p>
            <a:pPr lvl="3"/>
            <a:r>
              <a:rPr lang="en-US" dirty="0"/>
              <a:t>They are abstracted out of the user’s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12: Instance Data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You in turn will use a Dictionary as an instance variable in your </a:t>
            </a:r>
            <a:r>
              <a:rPr lang="en-US" dirty="0" err="1"/>
              <a:t>WordFinder</a:t>
            </a:r>
            <a:r>
              <a:rPr lang="en-US" dirty="0"/>
              <a:t> class</a:t>
            </a:r>
          </a:p>
          <a:p>
            <a:pPr lvl="3"/>
            <a:r>
              <a:rPr lang="en-US" dirty="0"/>
              <a:t>So Dictionary is built using composition</a:t>
            </a:r>
          </a:p>
          <a:p>
            <a:pPr lvl="3"/>
            <a:r>
              <a:rPr lang="en-US" dirty="0" err="1"/>
              <a:t>WordFinder</a:t>
            </a:r>
            <a:r>
              <a:rPr lang="en-US" dirty="0"/>
              <a:t> is built using composition, with the composed Dictionary as a part of it</a:t>
            </a:r>
          </a:p>
          <a:p>
            <a:pPr lvl="2"/>
            <a:r>
              <a:rPr lang="en-US" dirty="0"/>
              <a:t>This is the cool thing about object-oriented programming!</a:t>
            </a:r>
          </a:p>
          <a:p>
            <a:pPr lvl="3"/>
            <a:r>
              <a:rPr lang="en-US" dirty="0"/>
              <a:t>We can use this approach indefinitely to build arbitrarily complex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8907CC-4E46-F74C-BF74-44ACB6058598}" type="slidenum">
              <a:rPr lang="en-US" sz="1400">
                <a:latin typeface="Arial" charset="0"/>
              </a:rPr>
              <a:pPr eaLnBrk="1" hangingPunct="1"/>
              <a:t>139</a:t>
            </a:fld>
            <a:endParaRPr lang="en-US" sz="1400">
              <a:latin typeface="Arial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Arrays as Instance Data 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For another example, if an </a:t>
            </a:r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array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 used as an instance variable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have the same access to the array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within our class </a:t>
            </a:r>
            <a:r>
              <a:rPr lang="en-US" dirty="0">
                <a:latin typeface="Tahoma" charset="0"/>
                <a:ea typeface="ＭＳ Ｐゴシック" charset="0"/>
              </a:rPr>
              <a:t>as we would anywhere else in our program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from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outside the class</a:t>
            </a:r>
            <a:r>
              <a:rPr lang="en-US" dirty="0">
                <a:latin typeface="Tahoma" charset="0"/>
                <a:ea typeface="ＭＳ Ｐゴシック" charset="0"/>
              </a:rPr>
              <a:t>, we may not even know the array is being used</a:t>
            </a:r>
          </a:p>
          <a:p>
            <a:pPr lvl="3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Encapsulation and data hiding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ex12b.java and </a:t>
            </a:r>
            <a:r>
              <a:rPr lang="en-US" dirty="0" err="1">
                <a:latin typeface="Tahoma" charset="0"/>
                <a:ea typeface="ＭＳ Ｐゴシック" charset="0"/>
              </a:rPr>
              <a:t>Scores.java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Yet another example of composition is seen in our previous example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PlayList.java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From outside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PlayList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we do not even necessarily know that class Song is being used within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PlayList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70" decel="100000"/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770" decel="100000"/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4D150CD-9535-B747-9583-18893D938425}" type="slidenum">
              <a:rPr lang="en-US" sz="1400">
                <a:latin typeface="Arial" charset="0"/>
              </a:rPr>
              <a:pPr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Getting Started with Java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When you have a chance, try the following: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Download ex1.java from the Web site onto a PC that has the JDK installed (yours or a lab PC)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Open a terminal (command prompt) window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Change to the correct directory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Compile the program: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javac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ex1.java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Execute the program: 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java ex1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Adding the .class extension is optional – it is assumed even if you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put it there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Show the directory to see that the .class file is now there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Also try the same thing from one of the Lab workstations during your first lab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EF83407-C56C-6A49-B64F-4F55A2A39C71}" type="slidenum">
              <a:rPr lang="en-US" sz="1400">
                <a:latin typeface="Arial" charset="0"/>
              </a:rPr>
              <a:pPr eaLnBrk="1" hangingPunct="1"/>
              <a:t>140</a:t>
            </a:fld>
            <a:endParaRPr lang="en-US" sz="1400">
              <a:latin typeface="Arial" charset="0"/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Resizing an array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Java array objects can be of any size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However once created, they cannot be resized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is fine if we know how many items we will need in advance: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("How many integers?");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size =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inScan.nextInt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();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[]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theInts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= new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[size];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However, we don't always know this in advance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User may have an arbitrary amount of data and doesn't know how much until he/she has entered 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Amount may vary over time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Students in 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442EB53-B9F1-AF43-86A5-C36147601C56}" type="slidenum">
              <a:rPr lang="en-US" sz="1400">
                <a:latin typeface="Arial" charset="0"/>
              </a:rPr>
              <a:pPr eaLnBrk="1" hangingPunct="1"/>
              <a:t>141</a:t>
            </a:fld>
            <a:endParaRPr lang="en-US" sz="1400">
              <a:latin typeface="Arial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Resizing an array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So what do we do if we fill our array?</a:t>
            </a:r>
          </a:p>
          <a:p>
            <a:pPr lvl="2" eaLnBrk="1" hangingPunct="1"/>
            <a:r>
              <a:rPr lang="en-US" dirty="0">
                <a:solidFill>
                  <a:schemeClr val="accent6"/>
                </a:solidFill>
                <a:latin typeface="Tahoma" charset="0"/>
                <a:ea typeface="ＭＳ Ｐゴシック" charset="0"/>
              </a:rPr>
              <a:t>Logically</a:t>
            </a:r>
            <a:r>
              <a:rPr lang="en-US" dirty="0">
                <a:latin typeface="Tahoma" charset="0"/>
                <a:ea typeface="ＭＳ Ｐゴシック" charset="0"/>
              </a:rPr>
              <a:t>, we must "resize" it</a:t>
            </a:r>
          </a:p>
          <a:p>
            <a:pPr lvl="2" eaLnBrk="1" hangingPunct="1"/>
            <a:r>
              <a:rPr lang="en-US" dirty="0">
                <a:solidFill>
                  <a:srgbClr val="00B050"/>
                </a:solidFill>
                <a:latin typeface="Tahoma" charset="0"/>
                <a:ea typeface="ＭＳ Ｐゴシック" charset="0"/>
              </a:rPr>
              <a:t>Physically</a:t>
            </a:r>
            <a:r>
              <a:rPr lang="en-US" dirty="0">
                <a:latin typeface="Tahoma" charset="0"/>
                <a:ea typeface="ＭＳ Ｐゴシック" charset="0"/>
              </a:rPr>
              <a:t>, we must do the following: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Create a new, larger array object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Copy the data from the old array to the new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Assign our reference to the new object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Show on board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not difficult syntactically, but it is important to realize that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this takes time, especially if the array is large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Clearly we don't want to do this too often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typical approach is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double the size</a:t>
            </a:r>
            <a:r>
              <a:rPr lang="en-US" dirty="0">
                <a:latin typeface="Tahoma" charset="0"/>
                <a:ea typeface="ＭＳ Ｐゴシック" charset="0"/>
              </a:rPr>
              <a:t>, so we have a lot of free locations after the resizing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For the "why" of this, take CS 0445!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7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7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12: Resizing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if we don’t have enough data to fill all of those new slots?</a:t>
            </a:r>
          </a:p>
          <a:p>
            <a:pPr lvl="2"/>
            <a:r>
              <a:rPr lang="en-US" dirty="0"/>
              <a:t>We must </a:t>
            </a:r>
            <a:r>
              <a:rPr lang="en-US" dirty="0">
                <a:solidFill>
                  <a:srgbClr val="FF0000"/>
                </a:solidFill>
              </a:rPr>
              <a:t>keep track of the number of locations that are actually being used in the array</a:t>
            </a:r>
          </a:p>
          <a:p>
            <a:pPr lvl="3"/>
            <a:r>
              <a:rPr lang="en-US" dirty="0"/>
              <a:t>i.e. we need an additional variable besides the array data itself</a:t>
            </a:r>
          </a:p>
          <a:p>
            <a:pPr lvl="2"/>
            <a:r>
              <a:rPr lang="en-US" dirty="0"/>
              <a:t>This way we can “add” elements to the end of the array until it fills – only then will we have to resize</a:t>
            </a:r>
          </a:p>
          <a:p>
            <a:pPr lvl="2"/>
            <a:r>
              <a:rPr lang="en-US" dirty="0"/>
              <a:t>Note that the </a:t>
            </a:r>
            <a:r>
              <a:rPr lang="en-US" dirty="0">
                <a:solidFill>
                  <a:srgbClr val="339933"/>
                </a:solidFill>
              </a:rPr>
              <a:t>array size</a:t>
            </a:r>
            <a:r>
              <a:rPr lang="en-US" dirty="0"/>
              <a:t> and </a:t>
            </a:r>
            <a:r>
              <a:rPr lang="en-US" dirty="0">
                <a:solidFill>
                  <a:srgbClr val="003399"/>
                </a:solidFill>
              </a:rPr>
              <a:t>number of elements</a:t>
            </a:r>
            <a:r>
              <a:rPr lang="en-US" dirty="0"/>
              <a:t> being stored in the array are </a:t>
            </a:r>
            <a:r>
              <a:rPr lang="en-US" dirty="0">
                <a:solidFill>
                  <a:srgbClr val="FF0000"/>
                </a:solidFill>
              </a:rPr>
              <a:t>not necessarily the same</a:t>
            </a:r>
          </a:p>
          <a:p>
            <a:pPr lvl="2"/>
            <a:r>
              <a:rPr lang="en-US" dirty="0"/>
              <a:t>This is what is done in the predefined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class</a:t>
            </a:r>
          </a:p>
          <a:p>
            <a:pPr lvl="3"/>
            <a:r>
              <a:rPr lang="en-US" dirty="0"/>
              <a:t>We will look at this soon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ArrayLists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Programmers can use arrays in arbitrary ways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However, many applications require a common set of array operations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Ex: Add an object to the end of an array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Ex: Find an object in an array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Ex: Iterate through an array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Rather than making the programmer implement these operations each time they are needed, the developers of Java have included a standard class that already does them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ArrayList</a:t>
            </a:r>
          </a:p>
        </p:txBody>
      </p:sp>
      <p:sp>
        <p:nvSpPr>
          <p:cNvPr id="179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8E7167-CFDC-E540-8F8E-8521AACA162E}" type="slidenum">
              <a:rPr lang="en-US" sz="1400">
                <a:latin typeface="Arial" charset="0"/>
              </a:rPr>
              <a:pPr eaLnBrk="1" hangingPunct="1"/>
              <a:t>143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12: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ArrayLists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227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lvl="1"/>
            <a:r>
              <a:rPr lang="en-US" dirty="0">
                <a:latin typeface="Tahoma" charset="0"/>
                <a:ea typeface="ＭＳ Ｐゴシック" charset="0"/>
              </a:rPr>
              <a:t>Remember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abstraction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can use an </a:t>
            </a:r>
            <a:r>
              <a:rPr lang="en-US" dirty="0" err="1">
                <a:latin typeface="Tahoma" charset="0"/>
                <a:ea typeface="ＭＳ Ｐゴシック" charset="0"/>
              </a:rPr>
              <a:t>ArrayList</a:t>
            </a:r>
            <a:r>
              <a:rPr lang="en-US" dirty="0">
                <a:latin typeface="Tahoma" charset="0"/>
                <a:ea typeface="ＭＳ Ｐゴシック" charset="0"/>
              </a:rPr>
              <a:t> effectively without having to know how it is implemented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We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need to know the internal data representation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We don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need to know the method implementation</a:t>
            </a:r>
          </a:p>
          <a:p>
            <a:pPr lvl="4"/>
            <a:r>
              <a:rPr lang="en-US" altLang="ja-JP" dirty="0">
                <a:latin typeface="Tahoma" charset="0"/>
                <a:ea typeface="ＭＳ Ｐゴシック" charset="0"/>
              </a:rPr>
              <a:t>Ex: When and how is it resized?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simply need to look up its functionality in the Java API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However, it is useful for computer scientists to understand how the </a:t>
            </a:r>
            <a:r>
              <a:rPr lang="en-US" dirty="0" err="1">
                <a:latin typeface="Tahoma" charset="0"/>
                <a:ea typeface="ＭＳ Ｐゴシック" charset="0"/>
              </a:rPr>
              <a:t>ArrayList</a:t>
            </a:r>
            <a:r>
              <a:rPr lang="en-US" dirty="0">
                <a:latin typeface="Tahoma" charset="0"/>
                <a:ea typeface="ＭＳ Ｐゴシック" charset="0"/>
              </a:rPr>
              <a:t> is implemented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Helps us to better understand programming in general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Helps us to implement similar types if necessary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Look at a simple example: </a:t>
            </a:r>
            <a:r>
              <a:rPr lang="en-US" dirty="0" err="1">
                <a:latin typeface="Tahoma" charset="0"/>
                <a:ea typeface="ＭＳ Ｐゴシック" charset="0"/>
              </a:rPr>
              <a:t>ArrayL.java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2A4A8F0-1452-4343-8762-A4A6AA6FD0E7}" type="slidenum">
              <a:rPr lang="en-US" sz="1400">
                <a:latin typeface="Arial" charset="0"/>
              </a:rPr>
              <a:pPr eaLnBrk="1" hangingPunct="1"/>
              <a:t>144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bldLvl="3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12: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Idea:</a:t>
            </a:r>
          </a:p>
          <a:p>
            <a:pPr lvl="2"/>
            <a:r>
              <a:rPr lang="en-US" dirty="0"/>
              <a:t>Data is maintained in two parts:  </a:t>
            </a:r>
          </a:p>
          <a:p>
            <a:pPr lvl="3"/>
            <a:r>
              <a:rPr lang="en-US" dirty="0"/>
              <a:t>an </a:t>
            </a:r>
            <a:r>
              <a:rPr lang="en-US" dirty="0">
                <a:solidFill>
                  <a:srgbClr val="FF6600"/>
                </a:solidFill>
              </a:rPr>
              <a:t>array</a:t>
            </a:r>
            <a:r>
              <a:rPr lang="en-US" dirty="0"/>
              <a:t> to actually store the information</a:t>
            </a:r>
          </a:p>
          <a:p>
            <a:pPr lvl="3"/>
            <a:r>
              <a:rPr lang="en-US" dirty="0"/>
              <a:t>an </a:t>
            </a:r>
            <a:r>
              <a:rPr lang="en-US" dirty="0" err="1">
                <a:solidFill>
                  <a:srgbClr val="FF6600"/>
                </a:solidFill>
              </a:rPr>
              <a:t>int</a:t>
            </a:r>
            <a:r>
              <a:rPr lang="en-US" dirty="0"/>
              <a:t> to keep track of the number of elements being stored</a:t>
            </a:r>
          </a:p>
          <a:p>
            <a:pPr lvl="2"/>
            <a:r>
              <a:rPr lang="en-US" dirty="0"/>
              <a:t>Most of our operations are concerned with the </a:t>
            </a:r>
            <a:r>
              <a:rPr lang="en-US" dirty="0">
                <a:solidFill>
                  <a:schemeClr val="accent6"/>
                </a:solidFill>
              </a:rPr>
              <a:t>logical size</a:t>
            </a:r>
            <a:r>
              <a:rPr lang="en-US" dirty="0"/>
              <a:t> of the array</a:t>
            </a:r>
          </a:p>
          <a:p>
            <a:pPr lvl="3"/>
            <a:r>
              <a:rPr lang="en-US" dirty="0"/>
              <a:t>Number of actual elements being stored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339933"/>
                </a:solidFill>
              </a:rPr>
              <a:t>physical 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array is </a:t>
            </a:r>
            <a:r>
              <a:rPr lang="en-US" dirty="0">
                <a:solidFill>
                  <a:srgbClr val="FF0000"/>
                </a:solidFill>
              </a:rPr>
              <a:t>abstracted out of our view</a:t>
            </a:r>
          </a:p>
          <a:p>
            <a:pPr lvl="3"/>
            <a:r>
              <a:rPr lang="en-US" dirty="0"/>
              <a:t>This changes as necessary but we never need to know what it actually is in order to use the </a:t>
            </a:r>
            <a:r>
              <a:rPr lang="en-US" dirty="0" err="1"/>
              <a:t>ArrayList</a:t>
            </a:r>
            <a:endParaRPr lang="en-US" dirty="0"/>
          </a:p>
          <a:p>
            <a:pPr lvl="3"/>
            <a:r>
              <a:rPr lang="en-US" dirty="0"/>
              <a:t>Remember previous discussion on resizing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12: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 can also implement this type of variable size array ourselves if we want to</a:t>
            </a:r>
          </a:p>
          <a:p>
            <a:pPr lvl="2"/>
            <a:r>
              <a:rPr lang="en-US" dirty="0"/>
              <a:t>We may want to do this if our needed functionality is very different from that of the </a:t>
            </a:r>
            <a:r>
              <a:rPr lang="en-US" dirty="0" err="1"/>
              <a:t>ArrayList</a:t>
            </a:r>
            <a:endParaRPr lang="en-US" dirty="0"/>
          </a:p>
          <a:p>
            <a:pPr lvl="2"/>
            <a:r>
              <a:rPr lang="en-US" dirty="0"/>
              <a:t>We simply need to keep an array and an </a:t>
            </a:r>
            <a:r>
              <a:rPr lang="en-US" dirty="0" err="1"/>
              <a:t>int</a:t>
            </a:r>
            <a:r>
              <a:rPr lang="en-US" dirty="0"/>
              <a:t> to keep track of the number of used locations</a:t>
            </a:r>
          </a:p>
          <a:p>
            <a:pPr lvl="2"/>
            <a:r>
              <a:rPr lang="en-US" dirty="0"/>
              <a:t>You will do a simple example of this in Lab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B8B071A-F728-1A4A-952D-9932513DE50B}" type="slidenum">
              <a:rPr lang="en-US" sz="1400">
                <a:latin typeface="Arial" charset="0"/>
              </a:rPr>
              <a:pPr eaLnBrk="1" hangingPunct="1"/>
              <a:t>147</a:t>
            </a:fld>
            <a:endParaRPr lang="en-US" sz="1400">
              <a:latin typeface="Arial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2-D Arrays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Two-D arrays in Java are actually arrays of arrays</a:t>
            </a:r>
          </a:p>
          <a:p>
            <a:pPr lvl="1" eaLnBrk="1" hangingPunct="1">
              <a:buFont typeface="Marlett" charset="0"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[][] A = new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[4][8];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first index gives us a "row", which is an array of items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say this is "row major order"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second index gives us the "column", which is the specific item within the row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Demonstrate on board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To iterate through all locations we typically use nested loops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ex13.java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93BFA2B-6F72-E14D-95F6-0E5A2971CCAD}" type="slidenum">
              <a:rPr lang="en-US" sz="1400">
                <a:latin typeface="Arial" charset="0"/>
              </a:rPr>
              <a:pPr eaLnBrk="1" hangingPunct="1"/>
              <a:t>148</a:t>
            </a:fld>
            <a:endParaRPr lang="en-US" sz="1400">
              <a:latin typeface="Arial" charset="0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Simple Sorting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does it mean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sort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our data?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Consider an array, A of N items: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400">
                <a:latin typeface="Tahoma" charset="0"/>
                <a:ea typeface="ＭＳ Ｐゴシック" charset="0"/>
              </a:rPr>
              <a:t>A[0], A[1], A[2], …, A[N-1]</a:t>
            </a:r>
            <a:endParaRPr lang="en-US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is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sorted in ascending order</a:t>
            </a:r>
            <a:r>
              <a:rPr lang="en-US">
                <a:latin typeface="Tahoma" charset="0"/>
                <a:ea typeface="ＭＳ Ｐゴシック" charset="0"/>
              </a:rPr>
              <a:t> if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400" b="1">
                <a:latin typeface="Tahoma" charset="0"/>
                <a:ea typeface="ＭＳ Ｐゴシック" charset="0"/>
              </a:rPr>
              <a:t>A[i] &lt; A[j] for all i &lt; j</a:t>
            </a:r>
            <a:endParaRPr lang="en-US" b="1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is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sorted in descending order</a:t>
            </a:r>
            <a:r>
              <a:rPr lang="en-US">
                <a:latin typeface="Tahoma" charset="0"/>
                <a:ea typeface="ＭＳ Ｐゴシック" charset="0"/>
              </a:rPr>
              <a:t> if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400" b="1">
                <a:latin typeface="Tahoma" charset="0"/>
                <a:ea typeface="ＭＳ Ｐゴシック" charset="0"/>
              </a:rPr>
              <a:t>A[i] &gt; A[j] for all i &lt; j</a:t>
            </a:r>
            <a:endParaRPr lang="en-US" b="1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Q: What if we want non-decreasing or non-increasing order?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does it mean and how do we change the definitions?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5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5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5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B02A69-4E69-4247-AF17-994EA6752C22}" type="slidenum">
              <a:rPr lang="en-US" sz="1400">
                <a:latin typeface="Arial" charset="0"/>
              </a:rPr>
              <a:pPr eaLnBrk="1" hangingPunct="1"/>
              <a:t>149</a:t>
            </a:fld>
            <a:endParaRPr lang="en-US" sz="1400">
              <a:latin typeface="Arial" charset="0"/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Simple Sorting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do we sort?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There are MANY ways of sorting data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Sorting has been widely studied in computer science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Some algorithms are better than others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most useful measure of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better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here is how long it takes to run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better algorithms run a lot more quickly</a:t>
            </a:r>
            <a:r>
              <a:rPr lang="en-US">
                <a:latin typeface="Tahoma" charset="0"/>
                <a:ea typeface="ＭＳ Ｐゴシック" charset="0"/>
              </a:rPr>
              <a:t> than the poorer algorithms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some very simple algorithms are ok if N is not too large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look at a simple algorithm here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In CS 0445 you will see other, better ways of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FB5B74-EF9E-504E-8720-EE3D0D15D148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Getting Started with Java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Note: Most developers use an IDE (integrated development environment) for program </a:t>
            </a:r>
            <a:r>
              <a:rPr lang="en-US" dirty="0" err="1">
                <a:latin typeface="Tahoma" charset="0"/>
                <a:ea typeface="ＭＳ Ｐゴシック" charset="0"/>
              </a:rPr>
              <a:t>devel</a:t>
            </a:r>
            <a:r>
              <a:rPr lang="en-US" dirty="0">
                <a:latin typeface="Tahoma" charset="0"/>
                <a:ea typeface="ＭＳ Ｐゴシック" charset="0"/>
              </a:rPr>
              <a:t>.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Here are two possibilities: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2"/>
              </a:rPr>
              <a:t>http://www.netbeans.org/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  <a:hlinkClick r:id="rId3"/>
              </a:rPr>
              <a:t>http://www.eclipse.org/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Both are available free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These allow you to edit, compile and debug Java programs in an easy, integrated 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you should realize that the final program does NOT depend on the IDE, and you should be able to compile and run Java programs without the IDE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 will not be emphasizing these in lecture, but you are free to use one if you wish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2488BE-BB46-2E42-8816-6CE0CF69CE46}" type="slidenum">
              <a:rPr lang="en-US" sz="1400">
                <a:latin typeface="Arial" charset="0"/>
              </a:rPr>
              <a:pPr eaLnBrk="1" hangingPunct="1"/>
              <a:t>150</a:t>
            </a:fld>
            <a:endParaRPr lang="en-US" sz="1400">
              <a:latin typeface="Arial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SelectionSort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SelectionSort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is very intuitive: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Idea: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Find the smallest item and swap it into index 0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Find the next smallest item and swap it into index 1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Find the next smallest item and swap it into index 2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…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Find the next smallest item and swap it into index N-2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about index N-1?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trace it on the board for the following data: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</a:p>
        </p:txBody>
      </p:sp>
      <p:graphicFrame>
        <p:nvGraphicFramePr>
          <p:cNvPr id="1556484" name="Group 4"/>
          <p:cNvGraphicFramePr>
            <a:graphicFrameLocks noGrp="1"/>
          </p:cNvGraphicFramePr>
          <p:nvPr/>
        </p:nvGraphicFramePr>
        <p:xfrm>
          <a:off x="1752600" y="5105400"/>
          <a:ext cx="6096000" cy="94457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35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75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15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5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55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5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5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55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1556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118F3E-0144-CC44-9B40-EAD5C28C6627}" type="slidenum">
              <a:rPr lang="en-US" sz="1400">
                <a:latin typeface="Arial" charset="0"/>
              </a:rPr>
              <a:pPr eaLnBrk="1" hangingPunct="1"/>
              <a:t>151</a:t>
            </a:fld>
            <a:endParaRPr lang="en-US" sz="1400">
              <a:latin typeface="Arial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SelectionSort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look at the code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SortInt.java and ex14.java (also see text handout)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1: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Done in a modular way utilizing methods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Trace it on the example from previous slide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See result on board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2: The code shows another simple sorting algorithm, InsertionSort.  Look over that as well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3: The sorts here are done in terms of only one type – int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What if we want to sort different types of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70" decel="100000"/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770" decel="100000"/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70" decel="100000"/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770" decel="100000"/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70" decel="100000"/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770" decel="100000"/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Sorting</a:t>
            </a:r>
          </a:p>
        </p:txBody>
      </p:sp>
      <p:sp>
        <p:nvSpPr>
          <p:cNvPr id="175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could write a version of SelectionSort (or InsertionSort) for each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Lots of typing, where everything other than the types involved is the same for each one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This is a key issue – the only difference in the sorts of different types is the data values and how they are compared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The sorting algorithm is the same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Is there a way we can do this without having to write the method so many times?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Yes!</a:t>
            </a:r>
          </a:p>
          <a:p>
            <a:pPr lvl="4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Java Generics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We will discuss this later after we discuss polymorphism and interfaces</a:t>
            </a:r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0ECE758-4546-D242-971C-48696886693E}" type="slidenum">
              <a:rPr lang="en-US" sz="1400">
                <a:latin typeface="Arial" charset="0"/>
              </a:rPr>
              <a:pPr eaLnBrk="1" hangingPunct="1"/>
              <a:t>152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bldLvl="4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8437DA6-DEEE-BD4E-A251-90FEAFBBA2A1}" type="slidenum">
              <a:rPr lang="en-US" sz="1400">
                <a:latin typeface="Arial" charset="0"/>
              </a:rPr>
              <a:pPr eaLnBrk="1" hangingPunct="1"/>
              <a:t>153</a:t>
            </a:fld>
            <a:endParaRPr lang="en-US" sz="1400">
              <a:latin typeface="Arial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Binary Search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Sequential Search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again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previous slides and ex12a.java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 that in the worst case we look at every item in the array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say this is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linear run-time</a:t>
            </a:r>
            <a:r>
              <a:rPr lang="en-US" dirty="0">
                <a:latin typeface="Tahoma" charset="0"/>
                <a:ea typeface="ＭＳ Ｐゴシック" charset="0"/>
              </a:rPr>
              <a:t> – or time proportional to N, the number of items in the array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Can we do better?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If the data is unsorted, no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It could be any item, so in the worst case we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 err="1">
                <a:latin typeface="Tahoma" charset="0"/>
                <a:ea typeface="ＭＳ Ｐゴシック" charset="0"/>
              </a:rPr>
              <a:t>ll</a:t>
            </a:r>
            <a:r>
              <a:rPr lang="en-US" altLang="ja-JP" dirty="0">
                <a:latin typeface="Tahoma" charset="0"/>
                <a:ea typeface="ＭＳ Ｐゴシック" charset="0"/>
              </a:rPr>
              <a:t> have to try them all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 if we sort the data?  Will that help?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Consider example: Guess number from 1-1000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904EC1-7BDE-594B-8235-208C2595660A}" type="slidenum">
              <a:rPr lang="en-US" sz="1400">
                <a:latin typeface="Arial" charset="0"/>
              </a:rPr>
              <a:pPr eaLnBrk="1" hangingPunct="1"/>
              <a:t>154</a:t>
            </a:fld>
            <a:endParaRPr lang="en-US" sz="1400">
              <a:latin typeface="Arial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Binary Search</a:t>
            </a:r>
          </a:p>
        </p:txBody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Idea of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Binary Search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Searching for a given key, K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Guess middle item, A[mid] in array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A[mid] == K, we found it and are done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A[mid] &lt; K then K must be on right side of the array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A[mid] &gt; K then K must be on left side of the array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Either way, we eliminate ~1/2 of the remaining items with one guess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Show on board for a search for 40</a:t>
            </a:r>
          </a:p>
        </p:txBody>
      </p:sp>
      <p:graphicFrame>
        <p:nvGraphicFramePr>
          <p:cNvPr id="1562628" name="Group 4"/>
          <p:cNvGraphicFramePr>
            <a:graphicFrameLocks noGrp="1"/>
          </p:cNvGraphicFramePr>
          <p:nvPr/>
        </p:nvGraphicFramePr>
        <p:xfrm>
          <a:off x="1752600" y="5029200"/>
          <a:ext cx="6096000" cy="94457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15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35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60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75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15626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15626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E0CE4D-AC1D-2A48-9194-C91FC3CB1483}" type="slidenum">
              <a:rPr lang="en-US" sz="1400">
                <a:latin typeface="Arial" charset="0"/>
              </a:rPr>
              <a:pPr eaLnBrk="1" hangingPunct="1"/>
              <a:t>155</a:t>
            </a:fld>
            <a:endParaRPr lang="en-US" sz="1400">
              <a:latin typeface="Arial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Binary Search</a:t>
            </a:r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What if item is not in array?  We need a stopping condition in the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not found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case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Think about what is happening with each test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Either we move left index to the right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We move right index to the left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Eventually they will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cross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– in this case the item is not found</a:t>
            </a:r>
          </a:p>
          <a:p>
            <a:pPr lvl="3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Idea is there is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nothing left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in the array to search</a:t>
            </a:r>
          </a:p>
          <a:p>
            <a:pPr lvl="3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Search previous array for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How to code this?  Not difficult!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We can do it with a simple while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See author's code: BinarySearchDemo.java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6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6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6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6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1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13: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As with the version of SelectionSort we saw previously, this version of Binary Search only works for arrays of ints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If we want to generalize it we need to write it in a slightly different way, using Java generics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We will look at this later once we have discussed inheritance and interfaces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1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A8A59A5-2CA2-2746-B74A-242F8B2A1DD4}" type="slidenum">
              <a:rPr lang="en-US" sz="1400">
                <a:latin typeface="Arial" charset="0"/>
              </a:rPr>
              <a:pPr eaLnBrk="1" hangingPunct="1"/>
              <a:t>156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6BB7FA5-F666-354B-B8FF-6F53FEC53643}" type="slidenum">
              <a:rPr lang="en-US" sz="1400">
                <a:latin typeface="Arial" charset="0"/>
              </a:rPr>
              <a:pPr eaLnBrk="1" hangingPunct="1"/>
              <a:t>157</a:t>
            </a:fld>
            <a:endParaRPr lang="en-US" sz="1400">
              <a:latin typeface="Arial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13: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Binary Search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So is Binary Search really an improvement over Sequential Search?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Each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guess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removes ~½ of the remaining items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Thus the total number of guesses cannot exceed the number of times we can cut the array in half until we reach 0 items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 32	 16	 8	4	2	1  =&gt; 6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Generally speaking, for N items in the array, in the worst case we will do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~log</a:t>
            </a:r>
            <a:r>
              <a:rPr lang="en-US" baseline="-25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</a:t>
            </a:r>
            <a:r>
              <a:rPr lang="en-US">
                <a:latin typeface="Tahoma" charset="0"/>
                <a:ea typeface="ＭＳ Ｐゴシック" charset="0"/>
              </a:rPr>
              <a:t> guesses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This is MUCH better than Sequential Search, which has ~N guesses in the worst case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You will discuss this more in CS 0445 and CS 1501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FC8DAB8-DAFA-BC44-9E0A-C0E5302AADAC}" type="slidenum">
              <a:rPr lang="en-US" sz="1400">
                <a:latin typeface="Arial" charset="0"/>
              </a:rPr>
              <a:pPr eaLnBrk="1" hangingPunct="1"/>
              <a:t>158</a:t>
            </a:fld>
            <a:endParaRPr lang="en-US" sz="1400">
              <a:latin typeface="Arial" charset="0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Additional OO Notes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static variables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Variables that are associated with the class itself rather than individual objects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Can be accessed through the class using</a:t>
            </a:r>
          </a:p>
          <a:p>
            <a:pPr lvl="3" eaLnBrk="1" hangingPunct="1"/>
            <a:r>
              <a:rPr lang="en-US" dirty="0" err="1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ClassName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chemeClr val="hlink"/>
                </a:solidFill>
                <a:latin typeface="Tahoma" charset="0"/>
                <a:ea typeface="ＭＳ Ｐゴシック" charset="0"/>
              </a:rPr>
              <a:t>variableName</a:t>
            </a:r>
            <a:endParaRPr lang="en-US" dirty="0">
              <a:solidFill>
                <a:schemeClr val="hlink"/>
              </a:solidFill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or through the objects using</a:t>
            </a:r>
          </a:p>
          <a:p>
            <a:pPr lvl="3" eaLnBrk="1" hangingPunct="1"/>
            <a:r>
              <a:rPr lang="en-US" dirty="0" err="1">
                <a:solidFill>
                  <a:schemeClr val="hlink"/>
                </a:solidFill>
                <a:latin typeface="Tahoma" charset="0"/>
                <a:ea typeface="ＭＳ Ｐゴシック" charset="0"/>
              </a:rPr>
              <a:t>variableName</a:t>
            </a:r>
            <a:r>
              <a:rPr lang="en-US" dirty="0">
                <a:latin typeface="Tahoma" charset="0"/>
                <a:ea typeface="ＭＳ Ｐゴシック" charset="0"/>
              </a:rPr>
              <a:t> from within an object</a:t>
            </a:r>
          </a:p>
          <a:p>
            <a:pPr lvl="3" eaLnBrk="1" hangingPunct="1"/>
            <a:r>
              <a:rPr lang="en-US" dirty="0" err="1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objectName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chemeClr val="bg2"/>
                </a:solidFill>
                <a:latin typeface="Tahoma" charset="0"/>
                <a:ea typeface="ＭＳ Ｐゴシック" charset="0"/>
              </a:rPr>
              <a:t>variableName</a:t>
            </a:r>
            <a:r>
              <a:rPr lang="en-US" dirty="0">
                <a:latin typeface="Tahoma" charset="0"/>
                <a:ea typeface="ＭＳ Ｐゴシック" charset="0"/>
              </a:rPr>
              <a:t> from outside an object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Show logic of this on the board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To access from class or from outside of an object, the data must be </a:t>
            </a:r>
            <a:r>
              <a:rPr lang="en-US" b="1" dirty="0">
                <a:latin typeface="Tahoma" charset="0"/>
                <a:ea typeface="ＭＳ Ｐゴシック" charset="0"/>
              </a:rPr>
              <a:t>public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Used when variables are shared amongst all objects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StaticDemo.java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8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8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8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FEF9444-867A-D040-AA89-482C2D24EA87}" type="slidenum">
              <a:rPr lang="en-US" sz="1400">
                <a:latin typeface="Arial" charset="0"/>
              </a:rPr>
              <a:pPr eaLnBrk="1" hangingPunct="1"/>
              <a:t>159</a:t>
            </a:fld>
            <a:endParaRPr lang="en-US" sz="1400">
              <a:latin typeface="Arial" charset="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Additional OO Notes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When should I use a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variable</a:t>
            </a:r>
            <a:r>
              <a:rPr lang="en-US" dirty="0">
                <a:latin typeface="Tahoma" charset="0"/>
                <a:ea typeface="ＭＳ Ｐゴシック" charset="0"/>
              </a:rPr>
              <a:t> and when should I use a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Variables should be used to store the basic properties of an object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Can be changed through </a:t>
            </a:r>
            <a:r>
              <a:rPr lang="en-US" dirty="0" err="1">
                <a:latin typeface="Tahoma" charset="0"/>
                <a:ea typeface="ＭＳ Ｐゴシック" charset="0"/>
              </a:rPr>
              <a:t>mutators</a:t>
            </a:r>
            <a:r>
              <a:rPr lang="en-US" dirty="0">
                <a:latin typeface="Tahoma" charset="0"/>
                <a:ea typeface="ＭＳ Ｐゴシック" charset="0"/>
              </a:rPr>
              <a:t> but should not become "obsolete"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Methods should be used to calculate / determine values using variables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don't want to waste time calculating something that is set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However, if a value may change over time, it should be calculated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Look again </a:t>
            </a:r>
            <a:r>
              <a:rPr lang="en-US" dirty="0" err="1">
                <a:latin typeface="Tahoma" charset="0"/>
                <a:ea typeface="ＭＳ Ｐゴシック" charset="0"/>
              </a:rPr>
              <a:t>PlayList.java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</a:rPr>
              <a:t>PlayListTest.java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8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fundamental entities / abilities do we need for any useful Java program?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into and out of our program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I/O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create / name / variables and constants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store our data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Identifiers and variables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manipulate / operate on the data</a:t>
            </a:r>
          </a:p>
          <a:p>
            <a:pPr lvl="2"/>
            <a:r>
              <a:rPr lang="en-US" b="1">
                <a:latin typeface="Tahoma" charset="0"/>
                <a:ea typeface="ＭＳ Ｐゴシック" charset="0"/>
              </a:rPr>
              <a:t>Statements and Expressions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 way to make decisions and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control our flow of execution</a:t>
            </a:r>
          </a:p>
          <a:p>
            <a:pPr lvl="2"/>
            <a:r>
              <a:rPr lang="en-US" b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Control structures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E4ABC5F-1B81-9743-87C7-2618148820D3}" type="slidenum">
              <a:rPr lang="en-US" sz="1400">
                <a:latin typeface="Arial" charset="0"/>
              </a:rPr>
              <a:pPr eaLnBrk="1" hangingPunct="1"/>
              <a:t>16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Copying objects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Sometimes, for various reasons, we need to make a copy of an object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In Java there are two primary ways of doing this: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Using a </a:t>
            </a:r>
            <a:r>
              <a:rPr lang="ja-JP" alt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chemeClr val="bg2"/>
                </a:solidFill>
                <a:latin typeface="Tahoma" charset="0"/>
                <a:ea typeface="ＭＳ Ｐゴシック" charset="0"/>
              </a:rPr>
              <a:t>copy constructor</a:t>
            </a:r>
            <a:r>
              <a:rPr lang="ja-JP" alt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for the class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This method takes an argument of the same class type and makes a copy of the object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Ex: String newString = new String(oldString);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Using the </a:t>
            </a:r>
            <a:r>
              <a:rPr lang="ja-JP" alt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solidFill>
                  <a:schemeClr val="bg2"/>
                </a:solidFill>
                <a:latin typeface="Tahoma" charset="0"/>
                <a:ea typeface="ＭＳ Ｐゴシック" charset="0"/>
              </a:rPr>
              <a:t>clone</a:t>
            </a:r>
            <a:r>
              <a:rPr lang="ja-JP" alt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solidFill>
                  <a:schemeClr val="bg2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altLang="ja-JP">
                <a:latin typeface="Tahoma" charset="0"/>
                <a:ea typeface="ＭＳ Ｐゴシック" charset="0"/>
              </a:rPr>
              <a:t>method for a class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This allows an object 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make a copy of itself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It is a bit more complicated to use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We will defer it to CS 0445</a:t>
            </a:r>
          </a:p>
        </p:txBody>
      </p:sp>
      <p:sp>
        <p:nvSpPr>
          <p:cNvPr id="1955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EBF36CE-3D08-1446-AD81-C2D4D1E8EA8E}" type="slidenum">
              <a:rPr lang="en-US" sz="1400">
                <a:latin typeface="Arial" charset="0"/>
              </a:rPr>
              <a:pPr eaLnBrk="1" hangingPunct="1"/>
              <a:t>160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latin typeface="Tahoma" charset="0"/>
                <a:ea typeface="ＭＳ Ｐゴシック" charset="0"/>
              </a:rPr>
              <a:t>When copying objects, we always need to be aware of exactly WHAT is being copied:</a:t>
            </a:r>
          </a:p>
          <a:p>
            <a:pPr lvl="2"/>
            <a:r>
              <a:rPr 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Shallow copy:</a:t>
            </a:r>
            <a:r>
              <a:rPr lang="en-US">
                <a:latin typeface="Tahoma" charset="0"/>
                <a:ea typeface="ＭＳ Ｐゴシック" charset="0"/>
              </a:rPr>
              <a:t> Assign each instance variable in the old object to the corresponding instance variable in the new object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If the instance variables are themselves references to objects, those objects will be shared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See ex12b.java and Scores.java</a:t>
            </a:r>
          </a:p>
          <a:p>
            <a:pPr lvl="2"/>
            <a:r>
              <a:rPr lang="en-US">
                <a:solidFill>
                  <a:schemeClr val="bg2"/>
                </a:solidFill>
                <a:latin typeface="Tahoma" charset="0"/>
                <a:ea typeface="ＭＳ Ｐゴシック" charset="0"/>
              </a:rPr>
              <a:t>Deep copy: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Copy primitive types normally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For reference types, do not assign the reference; rather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follow the reference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and copy that object as well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Note that this process could proceed through many levels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See ex12b.java and Scores.java</a:t>
            </a:r>
          </a:p>
        </p:txBody>
      </p:sp>
      <p:sp>
        <p:nvSpPr>
          <p:cNvPr id="196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9430115-4BDE-324F-8B48-BD0AD5B0A2AC}" type="slidenum">
              <a:rPr lang="en-US" sz="1400">
                <a:latin typeface="Arial" charset="0"/>
              </a:rPr>
              <a:pPr eaLnBrk="1" hangingPunct="1"/>
              <a:t>161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>
                <a:latin typeface="Tahoma" charset="0"/>
                <a:ea typeface="ＭＳ Ｐゴシック" charset="0"/>
              </a:rPr>
              <a:t>Deep copies tend to be more difficult to implement than shallow copies, due to the somewhat indefinite number of references that will have to be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followed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for the copy to be made</a:t>
            </a:r>
          </a:p>
          <a:p>
            <a:pPr lvl="4"/>
            <a:r>
              <a:rPr lang="en-US">
                <a:latin typeface="Tahoma" charset="0"/>
                <a:ea typeface="ＭＳ Ｐゴシック" charset="0"/>
              </a:rPr>
              <a:t>Ex: A linked list, which you will see in CS 0445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Neither shallow nor deep is necessarily correct or incorrect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It depends on the needs for a given class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 important thing is to be AWARE of how your copies are being made and the implications thereof</a:t>
            </a:r>
          </a:p>
        </p:txBody>
      </p:sp>
      <p:sp>
        <p:nvSpPr>
          <p:cNvPr id="197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4C632C-06C0-F644-BA39-300C6A8616C9}" type="slidenum">
              <a:rPr lang="en-US" sz="1400">
                <a:latin typeface="Arial" charset="0"/>
              </a:rPr>
              <a:pPr eaLnBrk="1" hangingPunct="1"/>
              <a:t>162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188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Returning references from methods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know a method can return only a single value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However, that value can be a reference to an object which can contain an arbitrary amount of data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already discussed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composition / aggregation</a:t>
            </a:r>
            <a:r>
              <a:rPr lang="en-US" dirty="0">
                <a:latin typeface="Tahoma" charset="0"/>
                <a:ea typeface="ＭＳ Ｐゴシック" charset="0"/>
              </a:rPr>
              <a:t>, so we know an object can contain references to other objects within it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Question: If an instance method is to return a reference to an object within another object, do we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Return a </a:t>
            </a:r>
            <a:r>
              <a:rPr lang="en-US" dirty="0">
                <a:solidFill>
                  <a:schemeClr val="bg2"/>
                </a:solidFill>
                <a:latin typeface="Tahoma" charset="0"/>
                <a:ea typeface="ＭＳ Ｐゴシック" charset="0"/>
              </a:rPr>
              <a:t>reference to the actual object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Return a </a:t>
            </a:r>
            <a:r>
              <a:rPr lang="en-US" dirty="0">
                <a:solidFill>
                  <a:schemeClr val="bg2"/>
                </a:solidFill>
                <a:latin typeface="Tahoma" charset="0"/>
                <a:ea typeface="ＭＳ Ｐゴシック" charset="0"/>
              </a:rPr>
              <a:t>reference to a copy of the object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Answer: It depends</a:t>
            </a:r>
          </a:p>
        </p:txBody>
      </p:sp>
      <p:sp>
        <p:nvSpPr>
          <p:cNvPr id="198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780116-D85E-D642-9D26-4042ABC65D8A}" type="slidenum">
              <a:rPr lang="en-US" sz="1400">
                <a:latin typeface="Arial" charset="0"/>
              </a:rPr>
              <a:pPr eaLnBrk="1" hangingPunct="1"/>
              <a:t>163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charset="0"/>
                <a:ea typeface="ＭＳ Ｐゴシック" charset="0"/>
              </a:rPr>
              <a:t>What access do we need?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Are we just looking at the object, or do we need to mutate it?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If we want to mutate it, do we want the mutation to be local (i.e. in the copy) or should it impact the encompassing object?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Text suggests returning copies, but, again, it depends on the goals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What do we want to do with it?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What if we need to update the data?</a:t>
            </a:r>
          </a:p>
          <a:p>
            <a:pPr lvl="4"/>
            <a:r>
              <a:rPr lang="en-US" dirty="0">
                <a:latin typeface="Tahoma" charset="0"/>
                <a:ea typeface="ＭＳ Ｐゴシック" charset="0"/>
              </a:rPr>
              <a:t>A reference gives us access to do this easily</a:t>
            </a:r>
          </a:p>
          <a:p>
            <a:pPr lvl="4"/>
            <a:r>
              <a:rPr lang="en-US" b="1" dirty="0">
                <a:latin typeface="Tahoma" charset="0"/>
                <a:ea typeface="ＭＳ Ｐゴシック" charset="0"/>
              </a:rPr>
              <a:t>Note:</a:t>
            </a:r>
            <a:r>
              <a:rPr lang="en-US" dirty="0">
                <a:latin typeface="Tahoma" charset="0"/>
                <a:ea typeface="ＭＳ Ｐゴシック" charset="0"/>
              </a:rPr>
              <a:t> In Assignment 3 the authenticate() method in the </a:t>
            </a:r>
            <a:r>
              <a:rPr lang="en-US" dirty="0" err="1">
                <a:latin typeface="Tahoma" charset="0"/>
                <a:ea typeface="ＭＳ Ｐゴシック" charset="0"/>
              </a:rPr>
              <a:t>PlayerList</a:t>
            </a:r>
            <a:r>
              <a:rPr lang="en-US" dirty="0">
                <a:latin typeface="Tahoma" charset="0"/>
                <a:ea typeface="ＭＳ Ｐゴシック" charset="0"/>
              </a:rPr>
              <a:t> class will return a reference to the original Player object, not a copy</a:t>
            </a:r>
          </a:p>
          <a:p>
            <a:pPr lvl="2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22F4E81-399D-9543-9E18-F9DFC423D3FB}" type="slidenum">
              <a:rPr lang="en-US" sz="1400">
                <a:latin typeface="Arial" charset="0"/>
              </a:rPr>
              <a:pPr eaLnBrk="1" hangingPunct="1"/>
              <a:t>164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pPr lvl="3"/>
            <a:r>
              <a:rPr lang="en-US" dirty="0">
                <a:latin typeface="Tahoma" charset="0"/>
                <a:ea typeface="ＭＳ Ｐゴシック" charset="0"/>
              </a:rPr>
              <a:t>This allows you to modify that Player during a game and the results are reflected within the </a:t>
            </a:r>
            <a:r>
              <a:rPr lang="en-US" dirty="0" err="1">
                <a:latin typeface="Tahoma" charset="0"/>
                <a:ea typeface="ＭＳ Ｐゴシック" charset="0"/>
              </a:rPr>
              <a:t>PlayerList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The alternative is to return a copy, delete the original, update the copy, then reinsert it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This is possible but a lot more work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However, keep in mind that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returning references to the 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originals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is more dangerous </a:t>
            </a:r>
            <a:r>
              <a:rPr lang="en-US" altLang="ja-JP" dirty="0">
                <a:latin typeface="Tahoma" charset="0"/>
                <a:ea typeface="ＭＳ Ｐゴシック" charset="0"/>
              </a:rPr>
              <a:t>than returning copies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If we accidentally modify the object via the returned reference, that will impact the orig. encompassing object 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Ex: Consider a data structure that keeps a collection of data sorted in some way</a:t>
            </a:r>
          </a:p>
          <a:p>
            <a:pPr lvl="4"/>
            <a:r>
              <a:rPr lang="en-US" dirty="0">
                <a:latin typeface="Tahoma" charset="0"/>
                <a:ea typeface="ＭＳ Ｐゴシック" charset="0"/>
              </a:rPr>
              <a:t>Now consider returning a reference to an individual object within the collection</a:t>
            </a:r>
          </a:p>
          <a:p>
            <a:pPr lvl="4"/>
            <a:r>
              <a:rPr lang="en-US" dirty="0">
                <a:latin typeface="Tahoma" charset="0"/>
                <a:ea typeface="ＭＳ Ｐゴシック" charset="0"/>
              </a:rPr>
              <a:t>Discuss</a:t>
            </a:r>
          </a:p>
        </p:txBody>
      </p:sp>
      <p:sp>
        <p:nvSpPr>
          <p:cNvPr id="200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4DC5892-BF08-3347-BC00-044DCA350A92}" type="slidenum">
              <a:rPr lang="en-US" sz="1400">
                <a:latin typeface="Arial" charset="0"/>
              </a:rPr>
              <a:pPr eaLnBrk="1" hangingPunct="1"/>
              <a:t>165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The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this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reference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Often in instance methods you are accessing both instance variables and method variables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If a method variable has the same name as an instance variable, updates will change the method variable, NOT the instance variable</a:t>
            </a:r>
          </a:p>
          <a:p>
            <a:pPr lvl="3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This is a common programming mistake!!!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this</a:t>
            </a:r>
            <a:r>
              <a:rPr lang="en-US">
                <a:latin typeface="Tahoma" charset="0"/>
                <a:ea typeface="ＭＳ Ｐゴシック" charset="0"/>
              </a:rPr>
              <a:t> is a pseudo-instance variable that is a self-reference to an object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It allows disambiguation between instance variables and method variables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See example on board</a:t>
            </a:r>
          </a:p>
        </p:txBody>
      </p:sp>
      <p:sp>
        <p:nvSpPr>
          <p:cNvPr id="201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861255-1156-9548-811A-2757B2C7FCA6}" type="slidenum">
              <a:rPr lang="en-US" sz="1400">
                <a:latin typeface="Arial" charset="0"/>
              </a:rPr>
              <a:pPr eaLnBrk="1" hangingPunct="1"/>
              <a:t>166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Garbage Collection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When a reference to an object is reassigned, the original object can no longer be accessed through that reference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If there is no other reference to that object, then it cannot be accessed, period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In this case the object has become garbage</a:t>
            </a:r>
          </a:p>
          <a:p>
            <a:pPr lvl="3"/>
            <a:r>
              <a:rPr lang="en-US">
                <a:latin typeface="Tahoma" charset="0"/>
                <a:ea typeface="ＭＳ Ｐゴシック" charset="0"/>
              </a:rPr>
              <a:t>An object sitting in memory that can no longer be an active part of the program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If a program produces a lot of garbage it can consume a lot of memory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02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AB289B6-D448-0240-B342-068BDA226B1D}" type="slidenum">
              <a:rPr lang="en-US" sz="1400">
                <a:latin typeface="Arial" charset="0"/>
              </a:rPr>
              <a:pPr eaLnBrk="1" hangingPunct="1"/>
              <a:t>167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14: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Misc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OO Notes</a:t>
            </a:r>
          </a:p>
        </p:txBody>
      </p:sp>
      <p:sp>
        <p:nvSpPr>
          <p:cNvPr id="203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>
                <a:latin typeface="Tahoma" charset="0"/>
                <a:ea typeface="ＭＳ Ｐゴシック" charset="0"/>
              </a:rPr>
              <a:t>The garbage collector runs when needed to deallocate the memory taken up by garbage so that it can be reused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 details of how it works are very interesting, but beyond the scope of this course</a:t>
            </a: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  <a:p>
            <a:pPr lvl="2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037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394741C-8C1D-8E40-BE90-1529961A2956}" type="slidenum">
              <a:rPr lang="en-US" sz="1400">
                <a:latin typeface="Arial" charset="0"/>
              </a:rPr>
              <a:pPr eaLnBrk="1" hangingPunct="1"/>
              <a:t>168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95D2C9E-0A7D-6D46-8409-5D1D78F790F3}" type="slidenum">
              <a:rPr lang="en-US" sz="1400">
                <a:latin typeface="Arial" charset="0"/>
              </a:rPr>
              <a:pPr eaLnBrk="1" hangingPunct="1"/>
              <a:t>169</a:t>
            </a:fld>
            <a:endParaRPr lang="en-US" sz="1400">
              <a:latin typeface="Arial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Wrappers</a:t>
            </a: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Much useful Java functionality relies on classes / objects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Inheritance (Chapter 10)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Polymorphic access (Chapter 10)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Interfaces (Chapter 10)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Unfortunately, the Java primitive types are NOT classes, and thus cannot be used in this way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If I make an array of Object or any other class, primitive types cannot be stored in it</a:t>
            </a:r>
          </a:p>
        </p:txBody>
      </p:sp>
    </p:spTree>
    <p:extLst>
      <p:ext uri="{BB962C8B-B14F-4D97-AF65-F5344CB8AC3E}">
        <p14:creationId xmlns:p14="http://schemas.microsoft.com/office/powerpoint/2010/main" val="24311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(we will defer input until after we discuss variables)</a:t>
            </a:r>
          </a:p>
          <a:p>
            <a:pPr lvl="1">
              <a:defRPr/>
            </a:pPr>
            <a:r>
              <a:rPr lang="en-US" dirty="0"/>
              <a:t>Java has a predefined object called </a:t>
            </a:r>
            <a:r>
              <a:rPr lang="en-US" dirty="0" err="1">
                <a:solidFill>
                  <a:srgbClr val="FF0000"/>
                </a:solidFill>
              </a:rPr>
              <a:t>System.out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/>
              <a:t>This object has the ability to output data to the </a:t>
            </a:r>
            <a:r>
              <a:rPr lang="en-US" dirty="0">
                <a:solidFill>
                  <a:srgbClr val="0000FF"/>
                </a:solidFill>
              </a:rPr>
              <a:t>standard output stream</a:t>
            </a:r>
            <a:r>
              <a:rPr lang="en-US" dirty="0"/>
              <a:t>, which is usually the console (display)</a:t>
            </a:r>
          </a:p>
          <a:p>
            <a:pPr lvl="2">
              <a:defRPr/>
            </a:pPr>
            <a:r>
              <a:rPr lang="en-US" dirty="0"/>
              <a:t>This ability is via methods (procedures)</a:t>
            </a:r>
          </a:p>
          <a:p>
            <a:pPr lvl="3">
              <a:defRPr/>
            </a:pPr>
            <a:r>
              <a:rPr lang="en-US" dirty="0"/>
              <a:t>Ex: print, </a:t>
            </a:r>
            <a:r>
              <a:rPr lang="en-US" dirty="0" err="1"/>
              <a:t>println</a:t>
            </a:r>
            <a:endParaRPr lang="en-US" dirty="0"/>
          </a:p>
          <a:p>
            <a:pPr lvl="2">
              <a:defRPr/>
            </a:pPr>
            <a:r>
              <a:rPr lang="en-US" dirty="0"/>
              <a:t>We pass information to the </a:t>
            </a:r>
            <a:r>
              <a:rPr lang="en-US" dirty="0" err="1"/>
              <a:t>System.out</a:t>
            </a:r>
            <a:r>
              <a:rPr lang="en-US" dirty="0"/>
              <a:t> object through methods and parameters, and the information is then shown on the display</a:t>
            </a:r>
          </a:p>
          <a:p>
            <a:pPr lvl="2">
              <a:defRPr/>
            </a:pPr>
            <a:r>
              <a:rPr lang="en-US" dirty="0"/>
              <a:t>For example:</a:t>
            </a:r>
          </a:p>
          <a:p>
            <a:pPr marL="1371600" lvl="3" indent="0">
              <a:buFontTx/>
              <a:buNone/>
              <a:defRPr/>
            </a:pPr>
            <a:r>
              <a:rPr lang="en-US" sz="1800" b="1" dirty="0" err="1"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latin typeface="Courier New"/>
                <a:cs typeface="Courier New"/>
              </a:rPr>
              <a:t>(“Hello Java Students!”);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0320E3D-97FB-334E-A730-4BEF925C884B}" type="slidenum">
              <a:rPr lang="en-US" sz="1400">
                <a:latin typeface="Arial" charset="0"/>
              </a:rPr>
              <a:pPr eaLnBrk="1" hangingPunct="1"/>
              <a:t>17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6A6DC-2425-D141-ABD2-60AC201E4BF4}" type="slidenum">
              <a:rPr lang="en-US" sz="1400">
                <a:latin typeface="Arial" charset="0"/>
              </a:rPr>
              <a:pPr eaLnBrk="1" hangingPunct="1"/>
              <a:t>170</a:t>
            </a:fld>
            <a:endParaRPr lang="en-US" sz="1400">
              <a:latin typeface="Arial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Wrappers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Wrapper classes</a:t>
            </a:r>
            <a:r>
              <a:rPr lang="en-US">
                <a:latin typeface="Tahoma" charset="0"/>
                <a:ea typeface="ＭＳ Ｐゴシック" charset="0"/>
              </a:rPr>
              <a:t> allow us to get around this problem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Wrappers are classes that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wrap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objects around primitive values, thus making them compatible with other Java classes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can't store an int in an array of Object, but we could store an Integer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Each Java primitive type has a corresponding wrapper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Integer, Float, Double, Boolean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Ex: Integer i, j, k;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	i = new Integer(20);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	j = new Integer(40);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 bldLvl="4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83B3DD4-3A3F-714B-95AD-ABF5870DC35E}" type="slidenum">
              <a:rPr lang="en-US" sz="1400">
                <a:latin typeface="Arial" charset="0"/>
              </a:rPr>
              <a:pPr eaLnBrk="1" hangingPunct="1"/>
              <a:t>171</a:t>
            </a:fld>
            <a:endParaRPr lang="en-US" sz="1400">
              <a:latin typeface="Arial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Wrappers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4724400" cy="5029200"/>
          </a:xfrm>
        </p:spPr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The wrapper classes also provide extra useful functionality for these types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Ex: Integer.parseInt() is a static method that enables us to convert from a String into an int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Ex: Character.isLetter() is a static method that tests if a letter is a character or not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See more in API</a:t>
            </a:r>
          </a:p>
        </p:txBody>
      </p:sp>
      <p:sp>
        <p:nvSpPr>
          <p:cNvPr id="1485828" name="Rectangle 4"/>
          <p:cNvSpPr>
            <a:spLocks noChangeArrowheads="1"/>
          </p:cNvSpPr>
          <p:nvPr/>
        </p:nvSpPr>
        <p:spPr bwMode="auto">
          <a:xfrm>
            <a:off x="6858000" y="2438400"/>
            <a:ext cx="1219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int</a:t>
            </a:r>
          </a:p>
        </p:txBody>
      </p:sp>
      <p:sp>
        <p:nvSpPr>
          <p:cNvPr id="1485829" name="Oval 5"/>
          <p:cNvSpPr>
            <a:spLocks noChangeArrowheads="1"/>
          </p:cNvSpPr>
          <p:nvPr/>
        </p:nvSpPr>
        <p:spPr bwMode="auto">
          <a:xfrm>
            <a:off x="6248400" y="2133600"/>
            <a:ext cx="2438400" cy="10668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30" name="Rectangle 6"/>
          <p:cNvSpPr>
            <a:spLocks noChangeArrowheads="1"/>
          </p:cNvSpPr>
          <p:nvPr/>
        </p:nvSpPr>
        <p:spPr bwMode="auto">
          <a:xfrm>
            <a:off x="53340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/>
              <a:t>Integer</a:t>
            </a:r>
          </a:p>
        </p:txBody>
      </p:sp>
      <p:sp>
        <p:nvSpPr>
          <p:cNvPr id="1485831" name="Rectangle 7"/>
          <p:cNvSpPr>
            <a:spLocks noChangeArrowheads="1"/>
          </p:cNvSpPr>
          <p:nvPr/>
        </p:nvSpPr>
        <p:spPr bwMode="auto">
          <a:xfrm>
            <a:off x="6934200" y="4267200"/>
            <a:ext cx="1219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double</a:t>
            </a:r>
          </a:p>
        </p:txBody>
      </p:sp>
      <p:sp>
        <p:nvSpPr>
          <p:cNvPr id="1485832" name="Oval 8"/>
          <p:cNvSpPr>
            <a:spLocks noChangeArrowheads="1"/>
          </p:cNvSpPr>
          <p:nvPr/>
        </p:nvSpPr>
        <p:spPr bwMode="auto">
          <a:xfrm>
            <a:off x="6324600" y="3962400"/>
            <a:ext cx="2438400" cy="10668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833" name="Rectangle 9"/>
          <p:cNvSpPr>
            <a:spLocks noChangeArrowheads="1"/>
          </p:cNvSpPr>
          <p:nvPr/>
        </p:nvSpPr>
        <p:spPr bwMode="auto">
          <a:xfrm>
            <a:off x="5410200" y="3810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9729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5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85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85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85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85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8" grpId="0" animBg="1"/>
      <p:bldP spid="1485829" grpId="0" animBg="1"/>
      <p:bldP spid="1485830" grpId="0"/>
      <p:bldP spid="1485831" grpId="0" animBg="1"/>
      <p:bldP spid="1485832" grpId="0" animBg="1"/>
      <p:bldP spid="148583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8259022-16C7-534F-AEEC-C7CB4A2ED7E3}" type="slidenum">
              <a:rPr lang="en-US" sz="1400">
                <a:latin typeface="Arial" charset="0"/>
              </a:rPr>
              <a:pPr eaLnBrk="1" hangingPunct="1"/>
              <a:t>172</a:t>
            </a:fld>
            <a:endParaRPr lang="en-US" sz="1400">
              <a:latin typeface="Arial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Wrappers and Casting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arithmetic operations are not defined for wrapper classes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 if we want to do any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math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with our wrappers, we need to get the underlying primitive values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we want to keep the wrapper, we then have to wrap the result back up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Logically, to do the following: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k = i + j;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actual computation being done is 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k = new Integer(i.intValue() + j.intValue());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In words: Get the primitive value of each Integer object, add them, then create a new Integer object with the result</a:t>
            </a:r>
          </a:p>
        </p:txBody>
      </p:sp>
    </p:spTree>
    <p:extLst>
      <p:ext uri="{BB962C8B-B14F-4D97-AF65-F5344CB8AC3E}">
        <p14:creationId xmlns:p14="http://schemas.microsoft.com/office/powerpoint/2010/main" val="8414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8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8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8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468A78A-7773-0E48-AE14-5D4B5330EDB7}" type="slidenum">
              <a:rPr lang="en-US" sz="1400">
                <a:latin typeface="Arial" charset="0"/>
              </a:rPr>
              <a:pPr eaLnBrk="1" hangingPunct="1"/>
              <a:t>173</a:t>
            </a:fld>
            <a:endParaRPr lang="en-US" sz="1400">
              <a:latin typeface="Arial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Wrappers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 Java 1.4 and before: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Programmer had to do the conversions explicitly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Painful!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 Java 1.5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autoboxing</a:t>
            </a:r>
            <a:r>
              <a:rPr lang="en-US" dirty="0">
                <a:latin typeface="Tahoma" charset="0"/>
                <a:ea typeface="ＭＳ Ｐゴシック" charset="0"/>
              </a:rPr>
              <a:t> was added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does the conversion back and forth automatically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Saves the programmer some keystrokes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the work STILL IS DONE, so from an efficiency point of view we are not saving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Should not use unless absolutely needed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will see more on how wrappers are useful after we discuss inheritance, polymorphism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41058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Parsing Primitive Types</a:t>
            </a:r>
          </a:p>
        </p:txBody>
      </p:sp>
      <p:sp>
        <p:nvSpPr>
          <p:cNvPr id="23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ahoma" charset="0"/>
                <a:ea typeface="ＭＳ Ｐゴシック" charset="0"/>
              </a:rPr>
              <a:t>One ability of the wrapper classes is static methods to parse strings into the correct primitive values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 err="1">
                <a:latin typeface="Tahoma" charset="0"/>
                <a:ea typeface="ＭＳ Ｐゴシック" charset="0"/>
              </a:rPr>
              <a:t>Integer.parseInt</a:t>
            </a:r>
            <a:r>
              <a:rPr lang="en-US" dirty="0">
                <a:latin typeface="Tahoma" charset="0"/>
                <a:ea typeface="ＭＳ Ｐゴシック" charset="0"/>
              </a:rPr>
              <a:t>(), </a:t>
            </a:r>
            <a:r>
              <a:rPr lang="en-US" dirty="0" err="1">
                <a:latin typeface="Tahoma" charset="0"/>
                <a:ea typeface="ＭＳ Ｐゴシック" charset="0"/>
              </a:rPr>
              <a:t>Double.parseDouble</a:t>
            </a:r>
            <a:r>
              <a:rPr lang="en-US" dirty="0">
                <a:latin typeface="Tahoma" charset="0"/>
                <a:ea typeface="ＭＳ Ｐゴシック" charset="0"/>
              </a:rPr>
              <a:t>(), </a:t>
            </a:r>
            <a:r>
              <a:rPr lang="en-US" dirty="0" err="1">
                <a:latin typeface="Tahoma" charset="0"/>
                <a:ea typeface="ＭＳ Ｐゴシック" charset="0"/>
              </a:rPr>
              <a:t>Boolean.parseBoolean</a:t>
            </a:r>
            <a:r>
              <a:rPr lang="en-US" dirty="0">
                <a:latin typeface="Tahoma" charset="0"/>
                <a:ea typeface="ＭＳ Ｐゴシック" charset="0"/>
              </a:rPr>
              <a:t>()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These enable us to read data in as Strings, then convert to the appropriate primitive type afterward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12345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in a file is simply 5 ASCII characters: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49 50 51 52 53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To convert it into an actual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requires processing the characters (</a:t>
            </a:r>
            <a:r>
              <a:rPr lang="en-US" i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as we discussed previously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However, let’s now see the actual algorithm</a:t>
            </a:r>
          </a:p>
          <a:p>
            <a:pPr lvl="2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0759C75-1DB1-BF43-B9A5-589FCC6D5525}" type="slidenum">
              <a:rPr lang="en-US" sz="1400">
                <a:latin typeface="Arial" charset="0"/>
              </a:rPr>
              <a:pPr eaLnBrk="1" hangingPunct="1"/>
              <a:t>174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599F51-A18B-E448-913C-0B3C0E03180D}" type="slidenum">
              <a:rPr lang="en-US" sz="1400">
                <a:latin typeface="Arial" charset="0"/>
              </a:rPr>
              <a:pPr eaLnBrk="1" hangingPunct="1"/>
              <a:t>175</a:t>
            </a:fld>
            <a:endParaRPr lang="en-US" sz="1400">
              <a:latin typeface="Arial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Parsing Primitive Types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know </a:t>
            </a:r>
            <a:r>
              <a:rPr lang="ja-JP" altLang="en-US" dirty="0">
                <a:latin typeface="Tahoma" charset="0"/>
                <a:ea typeface="ＭＳ Ｐゴシック" charset="0"/>
              </a:rPr>
              <a:t>‘</a:t>
            </a:r>
            <a:r>
              <a:rPr lang="en-US" altLang="ja-JP" dirty="0">
                <a:latin typeface="Tahoma" charset="0"/>
                <a:ea typeface="ＭＳ Ｐゴシック" charset="0"/>
              </a:rPr>
              <a:t>0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 is ASCII 48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So our integer is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(49-48)x10</a:t>
            </a:r>
            <a:r>
              <a:rPr lang="en-US" baseline="30000" dirty="0">
                <a:latin typeface="Tahoma" charset="0"/>
                <a:ea typeface="ＭＳ Ｐゴシック" charset="0"/>
              </a:rPr>
              <a:t>4</a:t>
            </a:r>
            <a:r>
              <a:rPr lang="en-US" dirty="0">
                <a:latin typeface="Tahoma" charset="0"/>
                <a:ea typeface="ＭＳ Ｐゴシック" charset="0"/>
              </a:rPr>
              <a:t> + (50-48)x10</a:t>
            </a:r>
            <a:r>
              <a:rPr lang="en-US" baseline="30000" dirty="0">
                <a:latin typeface="Tahoma" charset="0"/>
                <a:ea typeface="ＭＳ Ｐゴシック" charset="0"/>
              </a:rPr>
              <a:t>3</a:t>
            </a:r>
            <a:r>
              <a:rPr lang="en-US" dirty="0">
                <a:latin typeface="Tahoma" charset="0"/>
                <a:ea typeface="ＭＳ Ｐゴシック" charset="0"/>
              </a:rPr>
              <a:t> + (51-48)x10</a:t>
            </a:r>
            <a:r>
              <a:rPr lang="en-US" baseline="30000" dirty="0"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		 + (52-48)x10</a:t>
            </a:r>
            <a:r>
              <a:rPr lang="en-US" baseline="30000" dirty="0">
                <a:latin typeface="Tahoma" charset="0"/>
                <a:ea typeface="ＭＳ Ｐゴシック" charset="0"/>
              </a:rPr>
              <a:t>1 </a:t>
            </a:r>
            <a:r>
              <a:rPr lang="en-US" dirty="0">
                <a:latin typeface="Tahoma" charset="0"/>
                <a:ea typeface="ＭＳ Ｐゴシック" charset="0"/>
              </a:rPr>
              <a:t>+ (53-48)x10</a:t>
            </a:r>
            <a:r>
              <a:rPr lang="en-US" baseline="30000" dirty="0">
                <a:latin typeface="Tahoma" charset="0"/>
                <a:ea typeface="ＭＳ Ｐゴシック" charset="0"/>
              </a:rPr>
              <a:t>0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This can be done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manually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in a nice efficient way using a simple loop, and is what the </a:t>
            </a:r>
            <a:r>
              <a:rPr lang="en-US" altLang="ja-JP" dirty="0" err="1">
                <a:latin typeface="Tahoma" charset="0"/>
                <a:ea typeface="ＭＳ Ｐゴシック" charset="0"/>
              </a:rPr>
              <a:t>parseInt</a:t>
            </a:r>
            <a:r>
              <a:rPr lang="en-US" altLang="ja-JP" dirty="0">
                <a:latin typeface="Tahoma" charset="0"/>
                <a:ea typeface="ＭＳ Ｐゴシック" charset="0"/>
              </a:rPr>
              <a:t>() method does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MyInteger.java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</a:rPr>
              <a:t>Wrappers.java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Character class</a:t>
            </a:r>
          </a:p>
        </p:txBody>
      </p:sp>
      <p:sp>
        <p:nvSpPr>
          <p:cNvPr id="240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Character wrapper class provides many useful methods: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Ex: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Case conversion, checking for letters, checking for digits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Can be useful when we are parsing text files ourselves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String class has some very useful methods as well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See text for a lot of them (ex: split())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Stringy.java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2406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2ED3F3-7DE9-2541-AF2C-9CFBC9AA94E7}" type="slidenum">
              <a:rPr lang="en-US" sz="1400">
                <a:latin typeface="Arial" charset="0"/>
              </a:rPr>
              <a:pPr eaLnBrk="1" hangingPunct="1"/>
              <a:t>176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0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0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85BBFB-6566-7842-AB8D-0A401880FC73}" type="slidenum">
              <a:rPr lang="en-US" sz="1400">
                <a:latin typeface="Arial" charset="0"/>
              </a:rPr>
              <a:pPr eaLnBrk="1" hangingPunct="1"/>
              <a:t>177</a:t>
            </a:fld>
            <a:endParaRPr lang="en-US" sz="1400">
              <a:latin typeface="Arial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Inheritance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Sometimes we want to build a new class that is largely like one we already have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Much of the functionality we need is already there, but some things need to be added or changed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can achieve this in object-oriented languages using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inheritance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Attributes of a base class, or superclass are passed on to a subclass</a:t>
            </a:r>
          </a:p>
        </p:txBody>
      </p:sp>
    </p:spTree>
    <p:extLst>
      <p:ext uri="{BB962C8B-B14F-4D97-AF65-F5344CB8AC3E}">
        <p14:creationId xmlns:p14="http://schemas.microsoft.com/office/powerpoint/2010/main" val="25382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F05F9BE-0661-174A-927C-0981A5ACC60E}" type="slidenum">
              <a:rPr lang="en-US" sz="1400">
                <a:latin typeface="Arial" charset="0"/>
              </a:rPr>
              <a:pPr eaLnBrk="1" hangingPunct="1"/>
              <a:t>178</a:t>
            </a:fld>
            <a:endParaRPr lang="en-US" sz="1400">
              <a:latin typeface="Arial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Inheritance and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is a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can understand this better by considering the 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is a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idea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subclass object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is a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superclass object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some extra instance variables and methods may have been added and some other methods may have been changed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 that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is a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is a one way operation</a:t>
            </a:r>
          </a:p>
          <a:p>
            <a:pPr lvl="2" eaLnBrk="1" hangingPunct="1"/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Subclass </a:t>
            </a:r>
            <a:r>
              <a:rPr lang="ja-JP" alt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is a</a:t>
            </a:r>
            <a:r>
              <a:rPr lang="ja-JP" alt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superclass (specific "is a" general)</a:t>
            </a:r>
            <a:endParaRPr lang="en-US" altLang="ja-JP" b="1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With modifications / additions</a:t>
            </a:r>
          </a:p>
          <a:p>
            <a:pPr lvl="2" eaLnBrk="1" hangingPunct="1"/>
            <a:r>
              <a:rPr lang="en-US" b="1" dirty="0">
                <a:latin typeface="Tahoma" charset="0"/>
                <a:ea typeface="ＭＳ Ｐゴシック" charset="0"/>
              </a:rPr>
              <a:t>Superclass is NOT a subclass (general not "is a" specific)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Missing some properties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 err="1">
                <a:latin typeface="Tahoma" charset="0"/>
                <a:ea typeface="ＭＳ Ｐゴシック" charset="0"/>
              </a:rPr>
              <a:t>ArrayList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is a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</a:t>
            </a:r>
            <a:r>
              <a:rPr lang="en-US" altLang="ja-JP" dirty="0" err="1">
                <a:latin typeface="Tahoma" charset="0"/>
                <a:ea typeface="ＭＳ Ｐゴシック" charset="0"/>
              </a:rPr>
              <a:t>AbstractList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70" decel="100000"/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770" decel="100000"/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6" dur="770" fill="hold"/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70" decel="100000"/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770" decel="100000"/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7" dur="770" fill="hold"/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9" dur="770" fill="hold"/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713C11F-17BD-1546-A9F0-E91D68F790E6}" type="slidenum">
              <a:rPr lang="en-US" sz="1400">
                <a:latin typeface="Arial" charset="0"/>
              </a:rPr>
              <a:pPr eaLnBrk="1" hangingPunct="1"/>
              <a:t>179</a:t>
            </a:fld>
            <a:endParaRPr lang="en-US" sz="1400">
              <a:latin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15: Inheritance and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is a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3276600"/>
            <a:ext cx="6172200" cy="30480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AbstractSequentialList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ArrayList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and Vector are all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AbstractLists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 err="1">
                <a:latin typeface="Tahoma" charset="0"/>
                <a:ea typeface="ＭＳ Ｐゴシック" charset="0"/>
              </a:rPr>
              <a:t>LinkedList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is a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 </a:t>
            </a:r>
            <a:r>
              <a:rPr lang="en-US" altLang="ja-JP" sz="2000" dirty="0" err="1">
                <a:latin typeface="Tahoma" charset="0"/>
                <a:ea typeface="ＭＳ Ｐゴシック" charset="0"/>
              </a:rPr>
              <a:t>AbstractSequentialList</a:t>
            </a:r>
            <a:endParaRPr lang="en-US" altLang="ja-JP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However, an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AbstractList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is not necessarily an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AbstractSequentialList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ArrayList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or Vector</a:t>
            </a:r>
          </a:p>
          <a:p>
            <a:pPr lvl="1" eaLnBrk="1" hangingPunct="1"/>
            <a:r>
              <a:rPr lang="ja-JP" altLang="en-US" sz="2000" dirty="0">
                <a:latin typeface="Tahoma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Is a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 is a one way relationship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1981200" y="990600"/>
            <a:ext cx="2971800" cy="7620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err="1"/>
              <a:t>AbstractList</a:t>
            </a:r>
            <a:endParaRPr lang="en-US" dirty="0"/>
          </a:p>
        </p:txBody>
      </p:sp>
      <p:sp>
        <p:nvSpPr>
          <p:cNvPr id="1531909" name="Oval 5"/>
          <p:cNvSpPr>
            <a:spLocks noChangeArrowheads="1"/>
          </p:cNvSpPr>
          <p:nvPr/>
        </p:nvSpPr>
        <p:spPr bwMode="auto">
          <a:xfrm>
            <a:off x="228600" y="2590800"/>
            <a:ext cx="38862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err="1"/>
              <a:t>AbstractSequentialList</a:t>
            </a:r>
            <a:endParaRPr lang="en-US" dirty="0"/>
          </a:p>
        </p:txBody>
      </p:sp>
      <p:sp>
        <p:nvSpPr>
          <p:cNvPr id="1531910" name="Oval 6"/>
          <p:cNvSpPr>
            <a:spLocks noChangeArrowheads="1"/>
          </p:cNvSpPr>
          <p:nvPr/>
        </p:nvSpPr>
        <p:spPr bwMode="auto">
          <a:xfrm>
            <a:off x="4267200" y="2590800"/>
            <a:ext cx="16764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531911" name="Oval 7"/>
          <p:cNvSpPr>
            <a:spLocks noChangeArrowheads="1"/>
          </p:cNvSpPr>
          <p:nvPr/>
        </p:nvSpPr>
        <p:spPr bwMode="auto">
          <a:xfrm>
            <a:off x="6096000" y="2590800"/>
            <a:ext cx="19050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Vector</a:t>
            </a:r>
          </a:p>
        </p:txBody>
      </p:sp>
      <p:sp>
        <p:nvSpPr>
          <p:cNvPr id="1531912" name="Line 8"/>
          <p:cNvSpPr>
            <a:spLocks noChangeShapeType="1"/>
          </p:cNvSpPr>
          <p:nvPr/>
        </p:nvSpPr>
        <p:spPr bwMode="auto">
          <a:xfrm flipV="1">
            <a:off x="1752600" y="1752600"/>
            <a:ext cx="914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13" name="Line 9"/>
          <p:cNvSpPr>
            <a:spLocks noChangeShapeType="1"/>
          </p:cNvSpPr>
          <p:nvPr/>
        </p:nvSpPr>
        <p:spPr bwMode="auto">
          <a:xfrm flipH="1" flipV="1">
            <a:off x="3657600" y="1752600"/>
            <a:ext cx="1295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14" name="Line 10"/>
          <p:cNvSpPr>
            <a:spLocks noChangeShapeType="1"/>
          </p:cNvSpPr>
          <p:nvPr/>
        </p:nvSpPr>
        <p:spPr bwMode="auto">
          <a:xfrm flipH="1" flipV="1">
            <a:off x="4495800" y="1676400"/>
            <a:ext cx="228600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1915" name="Rectangle 11"/>
          <p:cNvSpPr>
            <a:spLocks noChangeArrowheads="1"/>
          </p:cNvSpPr>
          <p:nvPr/>
        </p:nvSpPr>
        <p:spPr bwMode="auto">
          <a:xfrm>
            <a:off x="1295400" y="1981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/>
              <a:t>is a</a:t>
            </a:r>
          </a:p>
        </p:txBody>
      </p:sp>
      <p:sp>
        <p:nvSpPr>
          <p:cNvPr id="1531916" name="Rectangle 12"/>
          <p:cNvSpPr>
            <a:spLocks noChangeArrowheads="1"/>
          </p:cNvSpPr>
          <p:nvPr/>
        </p:nvSpPr>
        <p:spPr bwMode="auto">
          <a:xfrm>
            <a:off x="3733800" y="21336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is a</a:t>
            </a:r>
          </a:p>
        </p:txBody>
      </p:sp>
      <p:sp>
        <p:nvSpPr>
          <p:cNvPr id="1531917" name="Rectangle 13"/>
          <p:cNvSpPr>
            <a:spLocks noChangeArrowheads="1"/>
          </p:cNvSpPr>
          <p:nvPr/>
        </p:nvSpPr>
        <p:spPr bwMode="auto">
          <a:xfrm>
            <a:off x="5867400" y="19050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is a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28600" y="3886200"/>
            <a:ext cx="22098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 err="1"/>
              <a:t>LinkedList</a:t>
            </a:r>
            <a:endParaRPr lang="en-US" dirty="0"/>
          </a:p>
        </p:txBody>
      </p:sp>
      <p:cxnSp>
        <p:nvCxnSpPr>
          <p:cNvPr id="27" name="Straight Arrow Connector 26"/>
          <p:cNvCxnSpPr>
            <a:cxnSpLocks noChangeShapeType="1"/>
            <a:stCxn id="15" idx="0"/>
          </p:cNvCxnSpPr>
          <p:nvPr/>
        </p:nvCxnSpPr>
        <p:spPr bwMode="auto">
          <a:xfrm flipV="1">
            <a:off x="1333500" y="3124200"/>
            <a:ext cx="647700" cy="7620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914400" y="33528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27320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19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19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19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5319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5319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15319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15319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53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153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15319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15319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0" fill="hold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0" fill="hold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909" grpId="0" animBg="1"/>
      <p:bldP spid="1531910" grpId="0" animBg="1"/>
      <p:bldP spid="1531911" grpId="0" animBg="1"/>
      <p:bldP spid="1531912" grpId="0" animBg="1"/>
      <p:bldP spid="1531913" grpId="0" animBg="1"/>
      <p:bldP spid="1531914" grpId="0" animBg="1"/>
      <p:bldP spid="1531915" grpId="0"/>
      <p:bldP spid="1531916" grpId="0"/>
      <p:bldP spid="1531917" grpId="0"/>
      <p:bldP spid="15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can output strings, values of variables and expressions and other information using </a:t>
            </a:r>
            <a:r>
              <a:rPr lang="en-US" dirty="0" err="1">
                <a:latin typeface="Tahoma" charset="0"/>
                <a:ea typeface="ＭＳ Ｐゴシック" charset="0"/>
              </a:rPr>
              <a:t>System.out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This will be very useful in all of our programs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We will see more on this once we discuss variables</a:t>
            </a:r>
          </a:p>
          <a:p>
            <a:pPr lvl="2"/>
            <a:r>
              <a:rPr lang="en-US" i="1" dirty="0">
                <a:latin typeface="Tahoma" charset="0"/>
                <a:ea typeface="ＭＳ Ｐゴシック" charset="0"/>
              </a:rPr>
              <a:t>We will understand how </a:t>
            </a:r>
            <a:r>
              <a:rPr lang="en-US" i="1" dirty="0" err="1">
                <a:latin typeface="Tahoma" charset="0"/>
                <a:ea typeface="ＭＳ Ｐゴシック" charset="0"/>
              </a:rPr>
              <a:t>System.out</a:t>
            </a:r>
            <a:r>
              <a:rPr lang="en-US" i="1" dirty="0">
                <a:latin typeface="Tahoma" charset="0"/>
                <a:ea typeface="ＭＳ Ｐゴシック" charset="0"/>
              </a:rPr>
              <a:t> works more precisely after we have discussed classes and objects later in the term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0233E2F-F16B-5B40-8AC3-F861D76D41F7}" type="slidenum">
              <a:rPr lang="en-US" sz="1400">
                <a:latin typeface="Arial" charset="0"/>
              </a:rPr>
              <a:pPr eaLnBrk="1" hangingPunct="1"/>
              <a:t>18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E8E630A-C54D-AB40-99B1-F2E5566CECB8}" type="slidenum">
              <a:rPr lang="en-US" sz="1400">
                <a:latin typeface="Arial" charset="0"/>
              </a:rPr>
              <a:pPr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Lexical elements</a:t>
            </a:r>
            <a:r>
              <a:rPr lang="en-US" b="1" dirty="0">
                <a:latin typeface="Tahoma" charset="0"/>
                <a:ea typeface="ＭＳ Ｐゴシック" charset="0"/>
              </a:rPr>
              <a:t> – </a:t>
            </a:r>
            <a:r>
              <a:rPr lang="en-US" sz="2800" dirty="0">
                <a:latin typeface="Tahoma" charset="0"/>
                <a:ea typeface="ＭＳ Ｐゴシック" charset="0"/>
              </a:rPr>
              <a:t>groups of characters used in program code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These form all of the parts of the program code</a:t>
            </a:r>
          </a:p>
          <a:p>
            <a:pPr lvl="2" eaLnBrk="1" hangingPunct="1">
              <a:defRPr/>
            </a:pPr>
            <a:r>
              <a:rPr lang="en-US" sz="2000" dirty="0">
                <a:latin typeface="Tahoma" charset="0"/>
                <a:ea typeface="ＭＳ Ｐゴシック" charset="0"/>
              </a:rPr>
              <a:t>Ex: keywords, identifiers, literals, delimiters</a:t>
            </a: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We will discuss some of these in the Java language</a:t>
            </a:r>
          </a:p>
          <a:p>
            <a:pPr lvl="1" eaLnBrk="1" hangingPunct="1">
              <a:defRPr/>
            </a:pPr>
            <a:r>
              <a:rPr lang="en-US" b="1" dirty="0">
                <a:latin typeface="Tahoma" charset="0"/>
                <a:ea typeface="ＭＳ Ｐゴシック" charset="0"/>
              </a:rPr>
              <a:t>Keywords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Lexical elements that have a special, predefined meaning in the language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Cannot be redefined or used in any other way in a program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b="1" dirty="0">
                <a:latin typeface="Courier New" charset="0"/>
                <a:ea typeface="ＭＳ Ｐゴシック" charset="0"/>
              </a:rPr>
              <a:t>program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if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class</a:t>
            </a:r>
            <a:r>
              <a:rPr lang="en-US" dirty="0">
                <a:latin typeface="Courier New" charset="0"/>
                <a:ea typeface="ＭＳ Ｐゴシック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</a:rPr>
              <a:t>throws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See p. 10 in Gaddis for complete list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842F70-136E-DF4D-8158-D2180147CC7C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305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intended for use by students in CS0401 at the University of Pittsburgh and no one else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provided free of charge and may not be sold in any shape or form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Material from these notes is obtained from various sources, including, but not limited to, the following: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Starting Out with Java, From Control Structures through Objects, Third to Seventh Editions by Gaddis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Java Software Solutions, Fourth and Fifth Editions by Lewis and Loftus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Java By Dissection by Pohl and McDowell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  <a:hlinkClick r:id="rId2"/>
              </a:rPr>
              <a:t>The Java Tutorial</a:t>
            </a:r>
            <a:r>
              <a:rPr lang="en-US" sz="2400" dirty="0">
                <a:latin typeface="Tahoma" charset="0"/>
                <a:ea typeface="ＭＳ Ｐゴシック" charset="0"/>
              </a:rPr>
              <a:t> (click for link)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The Java home page and its many sub-links:</a:t>
            </a:r>
          </a:p>
          <a:p>
            <a:pPr marL="457200" lvl="1" indent="0" eaLnBrk="1" hangingPunct="1">
              <a:lnSpc>
                <a:spcPct val="90000"/>
              </a:lnSpc>
              <a:buFont typeface="Marlett" charset="0"/>
              <a:buNone/>
              <a:defRPr/>
            </a:pPr>
            <a:r>
              <a:rPr lang="en-US" sz="2400" dirty="0">
                <a:latin typeface="Tahoma" charset="0"/>
                <a:ea typeface="ＭＳ Ｐゴシック" charset="0"/>
                <a:hlinkClick r:id="rId3"/>
              </a:rPr>
              <a:t>http://www.oracle.com/technetwork/java/index.html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712FFE0-AF66-A349-9EEC-5A0512143607}" type="slidenum">
              <a:rPr lang="en-US" sz="1400">
                <a:latin typeface="Arial" charset="0"/>
              </a:rPr>
              <a:pPr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Predefined Identifiers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Identifiers that were written as part of some class / package that are already integrated into the language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System, Applet, JFrame – class names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println, start, close – method names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E, PI – constant names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Programmers can use these within the context in which they are defined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Java there are a LOT because Java has a large predefined class library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Other Identifiers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Defined by programmer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used to represent names of variables, methods, classes,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Cannot be keywords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could redefine predefined identifiers if we wanted to, but this is generally not a good idea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Java IDs must begin with a letter, followed by any number of letters, digits, _ (underscore) or $ characters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Similar to identifier rules in most programming </a:t>
            </a:r>
            <a:r>
              <a:rPr lang="en-US" dirty="0" err="1">
                <a:latin typeface="Tahoma" charset="0"/>
                <a:ea typeface="ＭＳ Ｐゴシック" charset="0"/>
              </a:rPr>
              <a:t>langs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DBCA-5BE9-E541-8281-9609CF5E0714}" type="slidenum">
              <a:rPr lang="en-US" sz="1400">
                <a:latin typeface="Arial" charset="0"/>
              </a:rPr>
              <a:pPr eaLnBrk="1" hangingPunct="1"/>
              <a:t>21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EF4678-7FE0-4540-BDFE-C9BD64F9DB26}" type="slidenum">
              <a:rPr lang="en-US" sz="1400">
                <a:latin typeface="Arial" charset="0"/>
              </a:rPr>
              <a:pPr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Important Note: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Java identifiers are case-sensitive – this means that upper and lower case letters are considered to be different – be careful to be consistent!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ThisVariable and thisvariable are NOT the same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Naming Convention: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Many Java programmers use the following conventions:</a:t>
            </a:r>
          </a:p>
          <a:p>
            <a:pPr lvl="4" eaLnBrk="1" hangingPunct="1"/>
            <a:r>
              <a:rPr lang="en-US" b="1">
                <a:latin typeface="Tahoma" charset="0"/>
                <a:ea typeface="ＭＳ Ｐゴシック" charset="0"/>
              </a:rPr>
              <a:t>Classes:</a:t>
            </a:r>
            <a:r>
              <a:rPr lang="en-US">
                <a:latin typeface="Tahoma" charset="0"/>
                <a:ea typeface="ＭＳ Ｐゴシック" charset="0"/>
              </a:rPr>
              <a:t> start with upper case, then start each word with an upper case letter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StringBuffer, BufferedInputStream, ArrayIndexOutOfBoundsException</a:t>
            </a:r>
          </a:p>
          <a:p>
            <a:pPr lvl="4" eaLnBrk="1" hangingPunct="1"/>
            <a:r>
              <a:rPr lang="en-US" b="1">
                <a:latin typeface="Tahoma" charset="0"/>
                <a:ea typeface="ＭＳ Ｐゴシック" charset="0"/>
              </a:rPr>
              <a:t>Methods and variables:</a:t>
            </a:r>
            <a:r>
              <a:rPr lang="en-US">
                <a:latin typeface="Tahoma" charset="0"/>
                <a:ea typeface="ＭＳ Ｐゴシック" charset="0"/>
              </a:rPr>
              <a:t> start with lower case, then start each word with an upper case letter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compareTo, lastIndexOf, mousePressed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313851-D9AA-554C-ABB8-99D2C8F5AA24}" type="slidenum">
              <a:rPr lang="en-US" sz="1400">
                <a:latin typeface="Arial" charset="0"/>
              </a:rPr>
              <a:pPr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 b="1" dirty="0">
                <a:latin typeface="Tahoma" charset="0"/>
                <a:ea typeface="ＭＳ Ｐゴシック" charset="0"/>
              </a:rPr>
              <a:t>Literals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Values that are hard-coded into a program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are </a:t>
            </a:r>
            <a:r>
              <a:rPr lang="en-US" b="1" dirty="0">
                <a:latin typeface="Tahoma" charset="0"/>
                <a:ea typeface="ＭＳ Ｐゴシック" charset="0"/>
              </a:rPr>
              <a:t>literal</a:t>
            </a:r>
            <a:r>
              <a:rPr lang="en-US" dirty="0">
                <a:latin typeface="Tahoma" charset="0"/>
                <a:ea typeface="ＭＳ Ｐゴシック" charset="0"/>
              </a:rPr>
              <a:t>ly in the code!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Different types have different rules for literal values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They are fairly intuitive and similar across most programming languages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Integer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An optional +/- followed by a sequence of digits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234	-4566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Ex: String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A sequence of characters contained within double quotes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“Hello”	“My name is </a:t>
            </a:r>
            <a:r>
              <a:rPr lang="en-US" dirty="0" err="1">
                <a:latin typeface="Tahoma" charset="0"/>
                <a:ea typeface="ＭＳ Ｐゴシック" charset="0"/>
              </a:rPr>
              <a:t>Inigo</a:t>
            </a:r>
            <a:r>
              <a:rPr lang="en-US" dirty="0">
                <a:latin typeface="Tahoma" charset="0"/>
                <a:ea typeface="ＭＳ Ｐゴシック" charset="0"/>
              </a:rPr>
              <a:t> Montoya”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Section 2.3 for more details on literals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1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Putting all of this together, we get: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Lexical elements</a:t>
            </a:r>
            <a:r>
              <a:rPr lang="en-US" dirty="0"/>
              <a:t> are the building blocks of Java programs</a:t>
            </a:r>
          </a:p>
          <a:p>
            <a:pPr lvl="2"/>
            <a:r>
              <a:rPr lang="en-US" dirty="0"/>
              <a:t>Some useful lexical elements include: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Keywords</a:t>
            </a:r>
          </a:p>
          <a:p>
            <a:pPr lvl="4"/>
            <a:r>
              <a:rPr lang="en-US" dirty="0"/>
              <a:t>Restricted to their predefined use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Predefined identifiers</a:t>
            </a:r>
          </a:p>
          <a:p>
            <a:pPr lvl="4"/>
            <a:r>
              <a:rPr lang="en-US" dirty="0"/>
              <a:t>Predefined but could be redefined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Programmer defined identifiers</a:t>
            </a:r>
          </a:p>
          <a:p>
            <a:pPr lvl="4"/>
            <a:r>
              <a:rPr lang="en-US" dirty="0"/>
              <a:t>Made up by programmer for variable names, class names, method names,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>
                <a:solidFill>
                  <a:srgbClr val="008000"/>
                </a:solidFill>
              </a:rPr>
              <a:t>Literals</a:t>
            </a:r>
          </a:p>
          <a:p>
            <a:pPr lvl="4"/>
            <a:r>
              <a:rPr lang="en-US" dirty="0"/>
              <a:t>Values that are hard-coded into a program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D2F5510-BEF1-1D40-9880-EADE004E9FD0}" type="slidenum">
              <a:rPr lang="en-US" sz="1400">
                <a:latin typeface="Arial" charset="0"/>
              </a:rPr>
              <a:pPr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Statements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Units of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declaration</a:t>
            </a:r>
            <a:r>
              <a:rPr lang="en-US" dirty="0">
                <a:latin typeface="Tahoma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execution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program execution can be broken down into execution of the program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individual statements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Every Java statement must be </a:t>
            </a:r>
            <a:r>
              <a:rPr lang="en-US" b="1" dirty="0">
                <a:latin typeface="Tahoma" charset="0"/>
                <a:ea typeface="ＭＳ Ｐゴシック" charset="0"/>
              </a:rPr>
              <a:t>terminated by a semicolon (;)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Variable declaration statement</a:t>
            </a:r>
          </a:p>
          <a:p>
            <a:pPr lvl="3" eaLnBrk="1" hangingPunct="1">
              <a:buFontTx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var1, var2;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Assignment statement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var1 = 100;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Method call</a:t>
            </a:r>
          </a:p>
          <a:p>
            <a:pPr lvl="3" eaLnBrk="1" hangingPunct="1">
              <a:buFontTx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System.out.println</a:t>
            </a:r>
            <a:r>
              <a:rPr lang="en-US" dirty="0">
                <a:latin typeface="Tahoma" charset="0"/>
                <a:ea typeface="ＭＳ Ｐゴシック" charset="0"/>
              </a:rPr>
              <a:t>(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Answer is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 + var1);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will see many more statements later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092D3-935B-0C49-80E6-800DBB7F5E22}" type="slidenum">
              <a:rPr lang="en-US" sz="1400">
                <a:latin typeface="Arial" charset="0"/>
              </a:rPr>
              <a:pPr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Variables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Memory locations that are associated with identifiers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Values can change throughout the execution of a program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Java, must be specified as a certain </a:t>
            </a:r>
            <a:r>
              <a:rPr lang="en-US" b="1" dirty="0">
                <a:latin typeface="Tahoma" charset="0"/>
                <a:ea typeface="ＭＳ Ｐゴシック" charset="0"/>
              </a:rPr>
              <a:t>type</a:t>
            </a:r>
            <a:r>
              <a:rPr lang="en-US" dirty="0">
                <a:latin typeface="Tahoma" charset="0"/>
                <a:ea typeface="ＭＳ Ｐゴシック" charset="0"/>
              </a:rPr>
              <a:t> or </a:t>
            </a:r>
            <a:r>
              <a:rPr lang="en-US" b="1" dirty="0">
                <a:latin typeface="Tahoma" charset="0"/>
                <a:ea typeface="ＭＳ Ｐゴシック" charset="0"/>
              </a:rPr>
              <a:t>class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type of a variable specifies its </a:t>
            </a:r>
            <a:r>
              <a:rPr lang="en-US" b="1" dirty="0">
                <a:latin typeface="Tahoma" charset="0"/>
                <a:ea typeface="ＭＳ Ｐゴシック" charset="0"/>
              </a:rPr>
              <a:t>properties:</a:t>
            </a:r>
            <a:r>
              <a:rPr lang="en-US" dirty="0">
                <a:latin typeface="Tahoma" charset="0"/>
                <a:ea typeface="ＭＳ Ｐゴシック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it can store and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that can be performed on it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b="1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type: discuss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Java is fairly strict about enforcing data type values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You will get a compilation error if you assign an incorrect type to a variable:  Ex: 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=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hello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;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71628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incompatible types   found: java.lang.String</a:t>
            </a:r>
          </a:p>
          <a:p>
            <a:pPr eaLnBrk="1" hangingPunct="1"/>
            <a:r>
              <a:rPr lang="en-US" sz="1600" b="1"/>
              <a:t>           required: int</a:t>
            </a:r>
          </a:p>
          <a:p>
            <a:pPr eaLnBrk="1" hangingPunct="1"/>
            <a:r>
              <a:rPr lang="en-US" sz="1600" b="1"/>
              <a:t>     int i = "hello";</a:t>
            </a:r>
          </a:p>
          <a:p>
            <a:pPr eaLnBrk="1" hangingPunct="1"/>
            <a:r>
              <a:rPr lang="en-US" sz="1600" b="1"/>
              <a:t>             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90F394-EB78-6243-BC44-3BF462A5B1F4}" type="slidenum">
              <a:rPr lang="en-US" sz="1400">
                <a:latin typeface="Arial" charset="0"/>
              </a:rPr>
              <a:pPr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Note: For numeric types, you even get an error if the value assigned will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lose precision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if placed into the variable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Generally speaking this means we can place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smaller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values into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variables but we cannot place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larger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values into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smaller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byte &lt; int &lt; long &lt; float &lt; double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 </a:t>
            </a:r>
            <a:r>
              <a:rPr lang="en-US" sz="1800" b="1">
                <a:latin typeface="Courier New" charset="0"/>
                <a:ea typeface="ＭＳ Ｐゴシック" charset="0"/>
              </a:rPr>
              <a:t>int i = 3.5;</a:t>
            </a: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endParaRPr lang="en-US" sz="1800" b="1">
              <a:latin typeface="Courier New" charset="0"/>
              <a:ea typeface="ＭＳ Ｐゴシック" charset="0"/>
            </a:endParaRPr>
          </a:p>
          <a:p>
            <a:pPr lvl="3" eaLnBrk="1" hangingPunct="1"/>
            <a:r>
              <a:rPr lang="en-US" sz="1800">
                <a:latin typeface="Tahoma" charset="0"/>
                <a:ea typeface="ＭＳ Ｐゴシック" charset="0"/>
              </a:rPr>
              <a:t>Ex:</a:t>
            </a:r>
            <a:r>
              <a:rPr lang="en-US" sz="1800" b="1">
                <a:latin typeface="Courier New" charset="0"/>
                <a:ea typeface="ＭＳ Ｐゴシック" charset="0"/>
              </a:rPr>
              <a:t> double x = 100;</a:t>
            </a:r>
          </a:p>
          <a:p>
            <a:pPr lvl="4" eaLnBrk="1" hangingPunct="1"/>
            <a:r>
              <a:rPr lang="en-US" sz="1600" b="1">
                <a:latin typeface="Courier New" charset="0"/>
                <a:ea typeface="ＭＳ Ｐゴシック" charset="0"/>
              </a:rPr>
              <a:t>This is ok</a:t>
            </a:r>
          </a:p>
        </p:txBody>
      </p:sp>
      <p:sp>
        <p:nvSpPr>
          <p:cNvPr id="1024004" name="Text Box 4"/>
          <p:cNvSpPr txBox="1">
            <a:spLocks noChangeArrowheads="1"/>
          </p:cNvSpPr>
          <p:nvPr/>
        </p:nvSpPr>
        <p:spPr bwMode="auto">
          <a:xfrm>
            <a:off x="2209800" y="3810000"/>
            <a:ext cx="61722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possible loss of precision found   : double</a:t>
            </a:r>
          </a:p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			  required: int</a:t>
            </a:r>
          </a:p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          int i = 3.5;</a:t>
            </a:r>
          </a:p>
          <a:p>
            <a:pPr eaLnBrk="1" hangingPunct="1"/>
            <a:r>
              <a:rPr kumimoji="1" lang="en-US" sz="1600" b="1">
                <a:solidFill>
                  <a:schemeClr val="bg2"/>
                </a:solidFill>
              </a:rPr>
              <a:t>                  ^</a:t>
            </a:r>
            <a:endParaRPr lang="en-US" sz="16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CDF65E9-3837-5243-B1A7-A7202DB8B29E}" type="slidenum">
              <a:rPr lang="en-US" sz="1400">
                <a:latin typeface="Arial" charset="0"/>
              </a:rPr>
              <a:pPr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Java Basics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Floating point literals in Java are by default double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you assign one to a float variable, you will get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loss of precision error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as shown in the previous slide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If you want to assign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more precise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 to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less precise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variable, you must explicitly </a:t>
            </a:r>
            <a:r>
              <a:rPr lang="en-US" altLang="ja-JP" b="1">
                <a:latin typeface="Tahoma" charset="0"/>
                <a:ea typeface="ＭＳ Ｐゴシック" charset="0"/>
              </a:rPr>
              <a:t>cast the value</a:t>
            </a:r>
            <a:r>
              <a:rPr lang="en-US" altLang="ja-JP">
                <a:latin typeface="Tahoma" charset="0"/>
                <a:ea typeface="ＭＳ Ｐゴシック" charset="0"/>
              </a:rPr>
              <a:t> to that variable type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3810000" y="3124200"/>
            <a:ext cx="47244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b="1"/>
              <a:t>int i = 5;</a:t>
            </a:r>
          </a:p>
          <a:p>
            <a:pPr algn="l"/>
            <a:r>
              <a:rPr lang="en-US" b="1"/>
              <a:t>int j = 4.5;</a:t>
            </a:r>
          </a:p>
          <a:p>
            <a:pPr algn="l"/>
            <a:r>
              <a:rPr lang="en-US" b="1"/>
              <a:t>float x = 3.5;</a:t>
            </a:r>
          </a:p>
          <a:p>
            <a:pPr algn="l"/>
            <a:r>
              <a:rPr lang="en-US" b="1"/>
              <a:t>float y = (float) 3.5;</a:t>
            </a:r>
          </a:p>
          <a:p>
            <a:pPr algn="l"/>
            <a:r>
              <a:rPr lang="en-US" b="1"/>
              <a:t>double z = 100;</a:t>
            </a:r>
          </a:p>
          <a:p>
            <a:pPr algn="l"/>
            <a:r>
              <a:rPr lang="en-US" b="1"/>
              <a:t>i = z;</a:t>
            </a:r>
          </a:p>
          <a:p>
            <a:pPr algn="l"/>
            <a:r>
              <a:rPr lang="en-US" b="1"/>
              <a:t>y = z;</a:t>
            </a:r>
          </a:p>
          <a:p>
            <a:pPr algn="l"/>
            <a:r>
              <a:rPr lang="en-US" b="1"/>
              <a:t>z = i;</a:t>
            </a:r>
          </a:p>
          <a:p>
            <a:pPr algn="l"/>
            <a:r>
              <a:rPr lang="en-US" b="1"/>
              <a:t>j = (long) y;</a:t>
            </a:r>
          </a:p>
          <a:p>
            <a:pPr algn="l"/>
            <a:r>
              <a:rPr lang="en-US" b="1"/>
              <a:t>j = (byte) y;</a:t>
            </a: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838200" y="3810000"/>
            <a:ext cx="2743200" cy="175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Error check each of the</a:t>
            </a:r>
          </a:p>
          <a:p>
            <a:r>
              <a:rPr lang="en-US">
                <a:latin typeface="Times New Roman" charset="0"/>
              </a:rPr>
              <a:t>statements in the box to</a:t>
            </a:r>
          </a:p>
          <a:p>
            <a:r>
              <a:rPr lang="en-US">
                <a:latin typeface="Times New Roman" charset="0"/>
              </a:rPr>
              <a:t>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5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B7F47D-DB14-444C-ACF0-C084FDE5812C}" type="slidenum">
              <a:rPr lang="en-US" sz="1400">
                <a:latin typeface="Arial" charset="0"/>
              </a:rPr>
              <a:pPr eaLnBrk="1" hangingPunct="1"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Java, variables fall into two categories:</a:t>
            </a:r>
          </a:p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Primitive Types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Simple types whose values are stored directly in the memory location associated with a variable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int var1 = 100;</a:t>
            </a:r>
          </a:p>
          <a:p>
            <a:pPr lvl="4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4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There are 8 primitive types in Java: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byte, short, int, long, float, double, char, boolean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See Section 2.4 and ex3.java for more details on the primitive numeric types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2286000" y="32766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var1</a:t>
            </a: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3124200" y="3276600"/>
            <a:ext cx="1447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0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0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/>
      <p:bldP spid="102605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B228C4-4F6A-1A43-B200-D20B76EB7CB1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Prerequisites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Students taking CS401 should already have some programming background: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Previous experience with Java (ex: CS 0007) is recommended, but Python, C, C++ and VB are also acceptable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Concepts that you are expected to be familiar with and have used in programs include: 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Basic program structure and syntax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 do we build programs and how do we get them to run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Primitive types and expressions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Numbers, characters, operators, precedence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62C46B-DB53-6347-840C-DE2E108062DF}" type="slidenum">
              <a:rPr lang="en-US" sz="1400">
                <a:latin typeface="Arial" charset="0"/>
              </a:rPr>
              <a:pPr eaLnBrk="1" hangingPunct="1"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Reference Types</a:t>
            </a:r>
            <a:r>
              <a:rPr lang="en-US">
                <a:latin typeface="Tahoma" charset="0"/>
                <a:ea typeface="ＭＳ Ｐゴシック" charset="0"/>
              </a:rPr>
              <a:t> (or class types)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Types whose values are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references</a:t>
            </a:r>
            <a:r>
              <a:rPr lang="en-US">
                <a:latin typeface="Tahoma" charset="0"/>
                <a:ea typeface="ＭＳ Ｐゴシック" charset="0"/>
              </a:rPr>
              <a:t> to objects that are stored elsewhere in memory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String s = new String(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Hello There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);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There are many implications to using reference types, and we must use them with care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Different objects have different capabilities, based on their classes</a:t>
            </a:r>
          </a:p>
          <a:p>
            <a:pPr lvl="3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We will discuss reference types in more detail later when we start looking at Objects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2362200" y="2819400"/>
            <a:ext cx="80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s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2971800" y="28194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27078" name="Oval 6"/>
          <p:cNvSpPr>
            <a:spLocks noChangeArrowheads="1"/>
          </p:cNvSpPr>
          <p:nvPr/>
        </p:nvSpPr>
        <p:spPr bwMode="auto">
          <a:xfrm>
            <a:off x="5181600" y="2895600"/>
            <a:ext cx="26670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Hello There</a:t>
            </a:r>
          </a:p>
        </p:txBody>
      </p:sp>
      <p:sp>
        <p:nvSpPr>
          <p:cNvPr id="1027079" name="Line 7"/>
          <p:cNvSpPr>
            <a:spLocks noChangeShapeType="1"/>
          </p:cNvSpPr>
          <p:nvPr/>
        </p:nvSpPr>
        <p:spPr bwMode="auto">
          <a:xfrm>
            <a:off x="3200400" y="2971800"/>
            <a:ext cx="1905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7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1027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 animBg="1"/>
      <p:bldP spid="1027078" grpId="0" animBg="1"/>
      <p:bldP spid="10270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1D9DC3C-81DE-8144-94CA-6DC32A896D7B}" type="slidenum">
              <a:rPr lang="en-US" sz="1400">
                <a:latin typeface="Arial" charset="0"/>
              </a:rPr>
              <a:pPr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257800"/>
          </a:xfrm>
        </p:spPr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Rules for declaration and use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Java, all variables must be declared before they can be used   Ex:  x = 5.0;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This will cause an error unless x has previously been declared as a double variable </a:t>
            </a:r>
          </a:p>
          <a:p>
            <a:pPr lvl="2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Java variables can be initialized in the same statement in which they are declared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double x = 5.0;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However, keep in mind that two things are being done here – declaration AND initialization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6781800" cy="1079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2"/>
                </a:solidFill>
              </a:rPr>
              <a:t>cannot resolve symbol  symbol  : variable x                                                          			     location : class classname</a:t>
            </a:r>
          </a:p>
          <a:p>
            <a:pPr eaLnBrk="1" hangingPunct="1"/>
            <a:r>
              <a:rPr lang="en-US" sz="1600" b="1">
                <a:solidFill>
                  <a:schemeClr val="bg2"/>
                </a:solidFill>
              </a:rPr>
              <a:t>                  x = 5.0;</a:t>
            </a:r>
          </a:p>
          <a:p>
            <a:pPr eaLnBrk="1" hangingPunct="1"/>
            <a:r>
              <a:rPr lang="en-US" sz="1600" b="1">
                <a:solidFill>
                  <a:schemeClr val="bg2"/>
                </a:solidFill>
              </a:rPr>
              <a:t>                  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Multiple variables of the same type can be declared and initialized in a single statement, as long as they are separated by commas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int i = 10, j = 20, k = 45;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Multiple variables of different types cannot be declared within a single declaration statement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ex2.java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496CD0-4D9B-C145-97F2-610A3E2145A4}" type="slidenum">
              <a:rPr lang="en-US" sz="1400">
                <a:latin typeface="Arial" charset="0"/>
              </a:rPr>
              <a:pPr eaLnBrk="1" hangingPunct="1"/>
              <a:t>32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2E1B3F-7AF7-B942-B092-4472E65E0921}" type="slidenum">
              <a:rPr lang="en-US" sz="1400">
                <a:latin typeface="Arial" charset="0"/>
              </a:rPr>
              <a:pPr eaLnBrk="1" hangingPunct="1"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Operators and Expressions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Numeric operators in Java include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+, –, *, /, %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These are typical across most languages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couple points, however: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If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both operands are integer</a:t>
            </a:r>
            <a:r>
              <a:rPr lang="en-US" dirty="0">
                <a:latin typeface="Tahoma" charset="0"/>
                <a:ea typeface="ＭＳ Ｐゴシック" charset="0"/>
              </a:rPr>
              <a:t>, / will give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integer division</a:t>
            </a:r>
            <a:r>
              <a:rPr lang="en-US" dirty="0">
                <a:latin typeface="Tahoma" charset="0"/>
                <a:ea typeface="ＭＳ Ｐゴシック" charset="0"/>
              </a:rPr>
              <a:t>, always producing an integer result – discuss implications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The </a:t>
            </a:r>
            <a:r>
              <a:rPr lang="en-US" dirty="0">
                <a:solidFill>
                  <a:srgbClr val="FF6600"/>
                </a:solidFill>
                <a:latin typeface="Tahoma" charset="0"/>
                <a:ea typeface="ＭＳ Ｐゴシック" charset="0"/>
              </a:rPr>
              <a:t>% operator</a:t>
            </a:r>
            <a:r>
              <a:rPr lang="en-US" dirty="0">
                <a:latin typeface="Tahoma" charset="0"/>
                <a:ea typeface="ＭＳ Ｐゴシック" charset="0"/>
              </a:rPr>
              <a:t> was designed integer operands and gives the </a:t>
            </a:r>
            <a:r>
              <a:rPr lang="en-US" dirty="0">
                <a:solidFill>
                  <a:srgbClr val="FF6600"/>
                </a:solidFill>
                <a:latin typeface="Tahoma" charset="0"/>
                <a:ea typeface="ＭＳ Ｐゴシック" charset="0"/>
              </a:rPr>
              <a:t>remainder of integer division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However, % can be used with floating point as well</a:t>
            </a:r>
          </a:p>
          <a:p>
            <a:pPr lvl="4" eaLnBrk="1" hangingPunct="1">
              <a:buFont typeface="Arial" charset="0"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, j, k, m;</a:t>
            </a:r>
          </a:p>
          <a:p>
            <a:pPr lvl="4" eaLnBrk="1" hangingPunct="1">
              <a:buFont typeface="Arial" charset="0"/>
              <a:buNone/>
            </a:pP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= 19;  j = 7;</a:t>
            </a:r>
          </a:p>
          <a:p>
            <a:pPr lvl="4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k =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/ j;  	// answer?</a:t>
            </a:r>
          </a:p>
          <a:p>
            <a:pPr lvl="4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m = </a:t>
            </a:r>
            <a:r>
              <a:rPr lang="en-US" dirty="0" err="1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 % j;	// answer?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283B2D4-6B87-BD4F-AD2D-5C84B69EF875}" type="slidenum">
              <a:rPr lang="en-US" sz="1400">
                <a:latin typeface="Arial" charset="0"/>
              </a:rPr>
              <a:pPr eaLnBrk="1" hangingPunct="1"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2: Data and Expressions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 b="1">
                <a:latin typeface="Tahoma" charset="0"/>
                <a:ea typeface="ＭＳ Ｐゴシック" charset="0"/>
              </a:rPr>
              <a:t>Precedence and Associativity</a:t>
            </a:r>
          </a:p>
          <a:p>
            <a:pPr lvl="2" eaLnBrk="1" hangingPunct="1"/>
            <a:r>
              <a:rPr lang="en-US" b="1">
                <a:latin typeface="Tahoma" charset="0"/>
                <a:ea typeface="ＭＳ Ｐゴシック" charset="0"/>
              </a:rPr>
              <a:t>What do these mean?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Recall that the </a:t>
            </a:r>
            <a:r>
              <a:rPr lang="en-US" b="1">
                <a:latin typeface="Tahoma" charset="0"/>
                <a:ea typeface="ＭＳ Ｐゴシック" charset="0"/>
              </a:rPr>
              <a:t>precedence</a:t>
            </a:r>
            <a:r>
              <a:rPr lang="en-US">
                <a:latin typeface="Tahoma" charset="0"/>
                <a:ea typeface="ＭＳ Ｐゴシック" charset="0"/>
              </a:rPr>
              <a:t> indicates the order in which operators are applied in an expression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See Table 2-8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Recall that the </a:t>
            </a:r>
            <a:r>
              <a:rPr lang="en-US" b="1">
                <a:latin typeface="Tahoma" charset="0"/>
                <a:ea typeface="ＭＳ Ｐゴシック" charset="0"/>
              </a:rPr>
              <a:t>associativity</a:t>
            </a:r>
            <a:r>
              <a:rPr lang="en-US">
                <a:latin typeface="Tahoma" charset="0"/>
                <a:ea typeface="ＭＳ Ｐゴシック" charset="0"/>
              </a:rPr>
              <a:t> indicates the order in which operands are accessed given operators of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the same precedence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General guidelines to remember for arithmetic operators: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*, /, % 	same precedence, left to right associativity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+, –  	same (lower) precedence, also L to R</a:t>
            </a:r>
          </a:p>
          <a:p>
            <a:pPr lvl="3" eaLnBrk="1" hangingPunct="1">
              <a:buFont typeface="Lucida Grande" charset="0"/>
              <a:buChar char="­"/>
            </a:pPr>
            <a:r>
              <a:rPr lang="en-US">
                <a:latin typeface="Tahoma" charset="0"/>
                <a:ea typeface="ＭＳ Ｐゴシック" charset="0"/>
              </a:rPr>
              <a:t>See Table 2-9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5B25DF-898C-BC40-BA3A-D9527BE76C21}" type="slidenum">
              <a:rPr lang="en-US" sz="1400">
                <a:latin typeface="Arial" charset="0"/>
              </a:rPr>
              <a:pPr eaLnBrk="1" hangingPunct="1"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2: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More Operators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772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 has a number of convenience operators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Allow us to do operations with less typing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2" eaLnBrk="1" hangingPunct="1">
              <a:buFont typeface="Arial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X = X + 1;		X++;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>
                <a:latin typeface="Tahoma" charset="0"/>
                <a:ea typeface="ＭＳ Ｐゴシック" charset="0"/>
              </a:rPr>
              <a:t>Y = Y – 5; 		Y –= 5;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See Section 2.6 for more details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One point that should be emphasized is the difference between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prefix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postfix</a:t>
            </a:r>
            <a:r>
              <a:rPr lang="en-US">
                <a:latin typeface="Tahoma" charset="0"/>
                <a:ea typeface="ＭＳ Ｐゴシック" charset="0"/>
              </a:rPr>
              <a:t> versions of the unary operators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is the difference between the statements: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X++;	++X;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Discuss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See ex3.java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3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Input and the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Input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Java has a predefined object called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System.in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Analogous to </a:t>
            </a:r>
            <a:r>
              <a:rPr lang="en-US" dirty="0" err="1">
                <a:latin typeface="Tahoma" charset="0"/>
                <a:ea typeface="ＭＳ Ｐゴシック" charset="0"/>
              </a:rPr>
              <a:t>System.out</a:t>
            </a:r>
            <a:r>
              <a:rPr lang="en-US" dirty="0">
                <a:latin typeface="Tahoma" charset="0"/>
                <a:ea typeface="ＭＳ Ｐゴシック" charset="0"/>
              </a:rPr>
              <a:t> discussed previously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Allows data to be input from the </a:t>
            </a: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standard input stream</a:t>
            </a:r>
          </a:p>
          <a:p>
            <a:pPr lvl="3"/>
            <a:r>
              <a:rPr lang="en-US" dirty="0">
                <a:latin typeface="Tahoma" charset="0"/>
                <a:ea typeface="ＭＳ Ｐゴシック" charset="0"/>
              </a:rPr>
              <a:t>Recall that </a:t>
            </a:r>
            <a:r>
              <a:rPr lang="en-US" dirty="0" err="1">
                <a:latin typeface="Tahoma" charset="0"/>
                <a:ea typeface="ＭＳ Ｐゴシック" charset="0"/>
              </a:rPr>
              <a:t>System.out</a:t>
            </a:r>
            <a:r>
              <a:rPr lang="en-US" dirty="0">
                <a:latin typeface="Tahoma" charset="0"/>
                <a:ea typeface="ＭＳ Ｐゴシック" charset="0"/>
              </a:rPr>
              <a:t> accessed the standard output stream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By default this object allows us to read data from the console / keyboard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67763D-1539-9942-BD31-DE03F74F4BED}" type="slidenum">
              <a:rPr lang="en-US" sz="1400">
                <a:latin typeface="Arial" charset="0"/>
              </a:rPr>
              <a:pPr eaLnBrk="1" hangingPunct="1"/>
              <a:t>36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329D64-C1DF-AD43-903E-70B5CDF40F3D}" type="slidenum">
              <a:rPr lang="en-US" sz="1400">
                <a:latin typeface="Arial" charset="0"/>
              </a:rPr>
              <a:pPr eaLnBrk="1" hangingPunct="1"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Input and the Scanner Class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 JDK releases up to 1.4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Console text input was fairly complicated to use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Objects had to be created and exceptions had to be handled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Made it difficult to show students learning Java simple input and output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Consequently, textbook authors often created their own classes to make console I/O easier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But they weren't standard Java, so students would not find them useful after their courses ended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 JDK 1.5, the </a:t>
            </a:r>
            <a:r>
              <a:rPr lang="en-US">
                <a:solidFill>
                  <a:schemeClr val="folHlink"/>
                </a:solidFill>
                <a:latin typeface="Tahoma" charset="0"/>
                <a:ea typeface="ＭＳ Ｐゴシック" charset="0"/>
                <a:cs typeface="ＭＳ Ｐゴシック" charset="0"/>
              </a:rPr>
              <a:t>Scanner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class was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5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5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5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F7586B-9522-B94C-AD22-3D493AE2C5B1}" type="slidenum">
              <a:rPr lang="en-US" sz="1400">
                <a:latin typeface="Arial" charset="0"/>
              </a:rPr>
              <a:pPr eaLnBrk="1" hangingPunct="1"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Input and the Scanner Class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Scanner is a class that reads data from the standard input stream and parses it into tokens based on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delimiter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delimiter is a character or set of characters that distinguish one token from another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token is all of the characters between delimiters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By default the Scanner class uses white space as the delimiter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tokens can be read in either as Strings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next()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Or they can be read as primitive types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nextInt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(),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nextFloat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(),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nextDouble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5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5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5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83A3FA-5266-A54B-9BF7-E424C58B29E5}" type="slidenum">
              <a:rPr lang="en-US" sz="1400">
                <a:latin typeface="Arial" charset="0"/>
              </a:rPr>
              <a:pPr eaLnBrk="1" hangingPunct="1"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Input and the Scanner Class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If read as primitive types, an error will occur if the actual token does not match what you are trying to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Ex:</a:t>
            </a: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Please enter an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: hello</a:t>
            </a: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Exception in thread "main"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java.util.InputMismatchException</a:t>
            </a:r>
            <a:endParaRPr lang="en-US" sz="1600" b="1" dirty="0">
              <a:latin typeface="Courier New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    at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java.util.Scanner.throwFor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(Unknown Source)</a:t>
            </a: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    at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java.util.Scanner.next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(Unknown Source)</a:t>
            </a: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    at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java.util.Scanner.nextInt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(Unknown Source)</a:t>
            </a: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    at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java.util.Scanner.nextInt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(Unknown Source)</a:t>
            </a:r>
          </a:p>
          <a:p>
            <a:pPr lvl="1" eaLnBrk="1" hangingPunct="1">
              <a:lnSpc>
                <a:spcPct val="90000"/>
              </a:lnSpc>
              <a:buFont typeface="Marlett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        at ex4.main(ex4.java:48)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These types of errors are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run-time errors </a:t>
            </a:r>
            <a:r>
              <a:rPr lang="en-US" dirty="0">
                <a:latin typeface="Tahoma" charset="0"/>
                <a:ea typeface="ＭＳ Ｐゴシック" charset="0"/>
              </a:rPr>
              <a:t>and in Java are called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exceptions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Java has many different exceptions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We'll look at exceptions in more detail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Let's look at ex4.java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5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5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5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5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C0B880-8A29-4748-BC65-56A981E353B0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Prerequisites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Control Statements and Decisions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Boolean expressions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if and switch (or case) statements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Loops (for and while)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Methods (or functions) and parameters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Calling methods and flow of execution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Arguments and parameters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Arrays and their uses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One-dimensional only</a:t>
            </a:r>
          </a:p>
          <a:p>
            <a:pPr lvl="1" eaLnBrk="1" hangingPunct="1"/>
            <a:r>
              <a:rPr lang="en-US" dirty="0">
                <a:solidFill>
                  <a:schemeClr val="hlink"/>
                </a:solidFill>
                <a:latin typeface="Tahoma" charset="0"/>
                <a:ea typeface="ＭＳ Ｐゴシック" charset="0"/>
              </a:rPr>
              <a:t>If you do not have this background, you should consider taking CS 0007 before taking CS0401</a:t>
            </a:r>
          </a:p>
          <a:p>
            <a:pPr lvl="2" eaLnBrk="1" hangingPunct="1"/>
            <a:r>
              <a:rPr lang="en-US" dirty="0">
                <a:solidFill>
                  <a:schemeClr val="hlink"/>
                </a:solidFill>
                <a:latin typeface="Tahoma" charset="0"/>
                <a:ea typeface="ＭＳ Ｐゴシック" charset="0"/>
              </a:rPr>
              <a:t>Really!</a:t>
            </a:r>
          </a:p>
          <a:p>
            <a:pPr lvl="2" eaLnBrk="1" hangingPunct="1"/>
            <a:r>
              <a:rPr lang="en-US" dirty="0">
                <a:solidFill>
                  <a:schemeClr val="hlink"/>
                </a:solidFill>
                <a:latin typeface="Tahoma" charset="0"/>
                <a:ea typeface="ＭＳ Ｐゴシック" charset="0"/>
              </a:rPr>
              <a:t>I am not kidding!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875EB62-3DB2-ED4A-9C61-2E38B47FFC98}" type="slidenum">
              <a:rPr lang="en-US" sz="1400">
                <a:latin typeface="Arial" charset="0"/>
              </a:rPr>
              <a:pPr eaLnBrk="1" hangingPunct="1"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Control Statements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 Statements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already discussed some Java statements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Declaration statement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Assignment statement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Method call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One of the most important types of statements in programming is the </a:t>
            </a:r>
            <a:r>
              <a:rPr lang="en-US" b="1">
                <a:latin typeface="Tahoma" charset="0"/>
                <a:ea typeface="ＭＳ Ｐゴシック" charset="0"/>
              </a:rPr>
              <a:t>control statement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Allows 2 very important types of execution</a:t>
            </a:r>
          </a:p>
          <a:p>
            <a:pPr lvl="3" eaLnBrk="1" hangingPunct="1"/>
            <a:r>
              <a:rPr lang="en-US" b="1">
                <a:latin typeface="Tahoma" charset="0"/>
                <a:ea typeface="ＭＳ Ｐゴシック" charset="0"/>
              </a:rPr>
              <a:t>Conditional execution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Statements may or may not execute</a:t>
            </a:r>
          </a:p>
          <a:p>
            <a:pPr lvl="3" eaLnBrk="1" hangingPunct="1"/>
            <a:r>
              <a:rPr lang="en-US" b="1">
                <a:latin typeface="Tahoma" charset="0"/>
                <a:ea typeface="ＭＳ Ｐゴシック" charset="0"/>
              </a:rPr>
              <a:t>Iterative execution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Statements may execute more than one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5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35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5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F032C2-3FFA-1A42-A751-77E2BAA04930}" type="slidenum">
              <a:rPr lang="en-US" sz="1400">
                <a:latin typeface="Arial" charset="0"/>
              </a:rPr>
              <a:pPr eaLnBrk="1" hangingPunct="1"/>
              <a:t>41</a:t>
            </a:fld>
            <a:endParaRPr lang="en-US" sz="1400">
              <a:latin typeface="Arial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Control Statements</a:t>
            </a:r>
          </a:p>
        </p:txBody>
      </p:sp>
      <p:sp>
        <p:nvSpPr>
          <p:cNvPr id="1359875" name="Line 3"/>
          <p:cNvSpPr>
            <a:spLocks noChangeShapeType="1"/>
          </p:cNvSpPr>
          <p:nvPr/>
        </p:nvSpPr>
        <p:spPr bwMode="auto">
          <a:xfrm>
            <a:off x="1447800" y="1981200"/>
            <a:ext cx="0" cy="40386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76" name="Line 4"/>
          <p:cNvSpPr>
            <a:spLocks noChangeShapeType="1"/>
          </p:cNvSpPr>
          <p:nvPr/>
        </p:nvSpPr>
        <p:spPr bwMode="auto">
          <a:xfrm>
            <a:off x="4648200" y="1981200"/>
            <a:ext cx="0" cy="1219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77" name="Line 5"/>
          <p:cNvSpPr>
            <a:spLocks noChangeShapeType="1"/>
          </p:cNvSpPr>
          <p:nvPr/>
        </p:nvSpPr>
        <p:spPr bwMode="auto">
          <a:xfrm flipH="1">
            <a:off x="3962400" y="3200400"/>
            <a:ext cx="685800" cy="914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78" name="Line 6"/>
          <p:cNvSpPr>
            <a:spLocks noChangeShapeType="1"/>
          </p:cNvSpPr>
          <p:nvPr/>
        </p:nvSpPr>
        <p:spPr bwMode="auto">
          <a:xfrm>
            <a:off x="4648200" y="3200400"/>
            <a:ext cx="533400" cy="9144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79" name="Line 7"/>
          <p:cNvSpPr>
            <a:spLocks noChangeShapeType="1"/>
          </p:cNvSpPr>
          <p:nvPr/>
        </p:nvSpPr>
        <p:spPr bwMode="auto">
          <a:xfrm>
            <a:off x="3962400" y="4114800"/>
            <a:ext cx="0" cy="1219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80" name="Line 8"/>
          <p:cNvSpPr>
            <a:spLocks noChangeShapeType="1"/>
          </p:cNvSpPr>
          <p:nvPr/>
        </p:nvSpPr>
        <p:spPr bwMode="auto">
          <a:xfrm>
            <a:off x="3962400" y="5334000"/>
            <a:ext cx="533400" cy="838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81" name="Line 9"/>
          <p:cNvSpPr>
            <a:spLocks noChangeShapeType="1"/>
          </p:cNvSpPr>
          <p:nvPr/>
        </p:nvSpPr>
        <p:spPr bwMode="auto">
          <a:xfrm flipH="1">
            <a:off x="3352800" y="5334000"/>
            <a:ext cx="609600" cy="8382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82" name="Line 10"/>
          <p:cNvSpPr>
            <a:spLocks noChangeShapeType="1"/>
          </p:cNvSpPr>
          <p:nvPr/>
        </p:nvSpPr>
        <p:spPr bwMode="auto">
          <a:xfrm>
            <a:off x="7391400" y="1905000"/>
            <a:ext cx="0" cy="1219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83" name="Freeform 11"/>
          <p:cNvSpPr>
            <a:spLocks/>
          </p:cNvSpPr>
          <p:nvPr/>
        </p:nvSpPr>
        <p:spPr bwMode="auto">
          <a:xfrm>
            <a:off x="6553200" y="3124200"/>
            <a:ext cx="1685925" cy="2101850"/>
          </a:xfrm>
          <a:custGeom>
            <a:avLst/>
            <a:gdLst>
              <a:gd name="T0" fmla="*/ 2147483647 w 1062"/>
              <a:gd name="T1" fmla="*/ 0 h 1324"/>
              <a:gd name="T2" fmla="*/ 2147483647 w 1062"/>
              <a:gd name="T3" fmla="*/ 2147483647 h 1324"/>
              <a:gd name="T4" fmla="*/ 2147483647 w 1062"/>
              <a:gd name="T5" fmla="*/ 2147483647 h 1324"/>
              <a:gd name="T6" fmla="*/ 2147483647 w 1062"/>
              <a:gd name="T7" fmla="*/ 2147483647 h 1324"/>
              <a:gd name="T8" fmla="*/ 2147483647 w 1062"/>
              <a:gd name="T9" fmla="*/ 2147483647 h 1324"/>
              <a:gd name="T10" fmla="*/ 2147483647 w 1062"/>
              <a:gd name="T11" fmla="*/ 2147483647 h 1324"/>
              <a:gd name="T12" fmla="*/ 2147483647 w 1062"/>
              <a:gd name="T13" fmla="*/ 2147483647 h 13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2"/>
              <a:gd name="T22" fmla="*/ 0 h 1324"/>
              <a:gd name="T23" fmla="*/ 1062 w 1062"/>
              <a:gd name="T24" fmla="*/ 1324 h 13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2" h="1324">
                <a:moveTo>
                  <a:pt x="506" y="0"/>
                </a:moveTo>
                <a:cubicBezTo>
                  <a:pt x="354" y="72"/>
                  <a:pt x="195" y="136"/>
                  <a:pt x="122" y="288"/>
                </a:cubicBezTo>
                <a:cubicBezTo>
                  <a:pt x="49" y="440"/>
                  <a:pt x="0" y="739"/>
                  <a:pt x="67" y="912"/>
                </a:cubicBezTo>
                <a:cubicBezTo>
                  <a:pt x="134" y="1085"/>
                  <a:pt x="369" y="1324"/>
                  <a:pt x="522" y="1324"/>
                </a:cubicBezTo>
                <a:cubicBezTo>
                  <a:pt x="675" y="1324"/>
                  <a:pt x="910" y="1084"/>
                  <a:pt x="986" y="912"/>
                </a:cubicBezTo>
                <a:cubicBezTo>
                  <a:pt x="1062" y="740"/>
                  <a:pt x="1044" y="445"/>
                  <a:pt x="977" y="293"/>
                </a:cubicBezTo>
                <a:cubicBezTo>
                  <a:pt x="910" y="141"/>
                  <a:pt x="667" y="63"/>
                  <a:pt x="586" y="2"/>
                </a:cubicBezTo>
              </a:path>
            </a:pathLst>
          </a:cu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84" name="Line 12"/>
          <p:cNvSpPr>
            <a:spLocks noChangeShapeType="1"/>
          </p:cNvSpPr>
          <p:nvPr/>
        </p:nvSpPr>
        <p:spPr bwMode="auto">
          <a:xfrm>
            <a:off x="7391400" y="5257800"/>
            <a:ext cx="0" cy="8382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9885" name="Rectangle 13"/>
          <p:cNvSpPr>
            <a:spLocks noChangeArrowheads="1"/>
          </p:cNvSpPr>
          <p:nvPr/>
        </p:nvSpPr>
        <p:spPr bwMode="auto">
          <a:xfrm>
            <a:off x="457200" y="1295400"/>
            <a:ext cx="2057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Linear Execution</a:t>
            </a:r>
          </a:p>
        </p:txBody>
      </p:sp>
      <p:sp>
        <p:nvSpPr>
          <p:cNvPr id="1359886" name="Rectangle 14"/>
          <p:cNvSpPr>
            <a:spLocks noChangeArrowheads="1"/>
          </p:cNvSpPr>
          <p:nvPr/>
        </p:nvSpPr>
        <p:spPr bwMode="auto">
          <a:xfrm>
            <a:off x="3352800" y="1295400"/>
            <a:ext cx="25146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Conditional Execution</a:t>
            </a:r>
          </a:p>
        </p:txBody>
      </p:sp>
      <p:sp>
        <p:nvSpPr>
          <p:cNvPr id="1359887" name="Rectangle 15"/>
          <p:cNvSpPr>
            <a:spLocks noChangeArrowheads="1"/>
          </p:cNvSpPr>
          <p:nvPr/>
        </p:nvSpPr>
        <p:spPr bwMode="auto">
          <a:xfrm>
            <a:off x="6400800" y="1295400"/>
            <a:ext cx="2057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Iterative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9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359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359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5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5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59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5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59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59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59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59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9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9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5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359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359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1359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1359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359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359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1359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35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59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59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3598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359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59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9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59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5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5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59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5" grpId="0" animBg="1"/>
      <p:bldP spid="1359875" grpId="1" animBg="1"/>
      <p:bldP spid="1359876" grpId="0" animBg="1"/>
      <p:bldP spid="1359876" grpId="1" animBg="1"/>
      <p:bldP spid="1359877" grpId="0" animBg="1"/>
      <p:bldP spid="1359877" grpId="1" animBg="1"/>
      <p:bldP spid="1359878" grpId="0" animBg="1"/>
      <p:bldP spid="1359878" grpId="1" animBg="1"/>
      <p:bldP spid="1359879" grpId="0" animBg="1"/>
      <p:bldP spid="1359879" grpId="1" animBg="1"/>
      <p:bldP spid="1359880" grpId="0" animBg="1"/>
      <p:bldP spid="1359880" grpId="1" animBg="1"/>
      <p:bldP spid="1359881" grpId="0" animBg="1"/>
      <p:bldP spid="1359881" grpId="1" animBg="1"/>
      <p:bldP spid="1359882" grpId="0" animBg="1"/>
      <p:bldP spid="1359883" grpId="0" animBg="1"/>
      <p:bldP spid="1359883" grpId="1" animBg="1"/>
      <p:bldP spid="1359883" grpId="2" animBg="1"/>
      <p:bldP spid="1359883" grpId="3" animBg="1"/>
      <p:bldP spid="1359883" grpId="4" animBg="1"/>
      <p:bldP spid="1359884" grpId="0" animBg="1"/>
      <p:bldP spid="1359885" grpId="0" animBg="1"/>
      <p:bldP spid="1359885" grpId="1" animBg="1"/>
      <p:bldP spid="1359886" grpId="0" animBg="1"/>
      <p:bldP spid="1359886" grpId="1" animBg="1"/>
      <p:bldP spid="13598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2A2BFD-9F11-E74A-B019-E05C830B8A09}" type="slidenum">
              <a:rPr lang="en-US" sz="1400">
                <a:latin typeface="Arial" charset="0"/>
              </a:rPr>
              <a:pPr eaLnBrk="1" hangingPunct="1"/>
              <a:t>42</a:t>
            </a:fld>
            <a:endParaRPr lang="en-US" sz="1400">
              <a:latin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Boolean Expressions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Key to many control statements in Java are </a:t>
            </a:r>
            <a:r>
              <a:rPr lang="en-US" b="1">
                <a:latin typeface="Tahoma" charset="0"/>
                <a:ea typeface="ＭＳ Ｐゴシック" charset="0"/>
                <a:cs typeface="ＭＳ Ｐゴシック" charset="0"/>
              </a:rPr>
              <a:t>boolean expressions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Expressions whose result is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true</a:t>
            </a:r>
            <a:r>
              <a:rPr lang="en-US">
                <a:latin typeface="Tahoma" charset="0"/>
                <a:ea typeface="ＭＳ Ｐゴシック" charset="0"/>
              </a:rPr>
              <a:t> or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false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true and false are predefined literals in Java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Can be created using one or more </a:t>
            </a:r>
            <a:r>
              <a:rPr lang="en-US" b="1">
                <a:latin typeface="Tahoma" charset="0"/>
                <a:ea typeface="ＭＳ Ｐゴシック" charset="0"/>
              </a:rPr>
              <a:t>relational operators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b="1">
                <a:latin typeface="Tahoma" charset="0"/>
                <a:ea typeface="ＭＳ Ｐゴシック" charset="0"/>
              </a:rPr>
              <a:t>logical operators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Relational operators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Used to compare (i.e. relate) two primitive values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Result is true or false based on values and the comparison that is asserted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    6 &lt; 10   -- true because 6 IS less than 10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         7 != 7   -- false because 7 IS NOT not equal to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6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6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36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6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E30D83-F83B-B546-AD8B-FA8D63CAAF45}" type="slidenum">
              <a:rPr lang="en-US" sz="1400">
                <a:latin typeface="Arial" charset="0"/>
              </a:rPr>
              <a:pPr eaLnBrk="1" hangingPunct="1"/>
              <a:t>43</a:t>
            </a:fld>
            <a:endParaRPr lang="en-US" sz="1400">
              <a:latin typeface="Arial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Boolean Expressions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3733800" cy="5029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  <a:ea typeface="ＭＳ Ｐゴシック" charset="0"/>
              </a:rPr>
              <a:t>Java has 6 relational operators</a:t>
            </a:r>
            <a:br>
              <a:rPr lang="en-US" sz="1800">
                <a:latin typeface="Tahoma" charset="0"/>
                <a:ea typeface="ＭＳ Ｐゴシック" charset="0"/>
              </a:rPr>
            </a:b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&lt;  &lt;=  &gt;  &gt;=  ==  !=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Tahoma" charset="0"/>
                <a:ea typeface="ＭＳ Ｐゴシック" charset="0"/>
              </a:rPr>
              <a:t>Some boolean expressions are more complicated than just a simple relational operation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  <a:ea typeface="ＭＳ Ｐゴシック" charset="0"/>
              </a:rPr>
              <a:t>These expressions require </a:t>
            </a:r>
            <a:r>
              <a:rPr lang="en-US" sz="1800">
                <a:solidFill>
                  <a:srgbClr val="FF0000"/>
                </a:solidFill>
                <a:latin typeface="Tahoma" charset="0"/>
                <a:ea typeface="ＭＳ Ｐゴシック" charset="0"/>
              </a:rPr>
              <a:t>logical operators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latin typeface="Tahoma" charset="0"/>
                <a:ea typeface="ＭＳ Ｐゴシック" charset="0"/>
              </a:rPr>
              <a:t>Operate on boolean values, generating a new boolean value as a result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rgbClr val="FF0000"/>
                </a:solidFill>
                <a:latin typeface="Tahoma" charset="0"/>
                <a:ea typeface="ＭＳ Ｐゴシック" charset="0"/>
              </a:rPr>
              <a:t>!  &amp;&amp;  ||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latin typeface="Tahoma" charset="0"/>
                <a:ea typeface="ＭＳ Ｐゴシック" charset="0"/>
              </a:rPr>
              <a:t>Recall their values from a truth table</a:t>
            </a:r>
          </a:p>
        </p:txBody>
      </p:sp>
      <p:graphicFrame>
        <p:nvGraphicFramePr>
          <p:cNvPr id="1362064" name="Group 144"/>
          <p:cNvGraphicFramePr>
            <a:graphicFrameLocks noGrp="1"/>
          </p:cNvGraphicFramePr>
          <p:nvPr>
            <p:ph sz="half" idx="2"/>
          </p:nvPr>
        </p:nvGraphicFramePr>
        <p:xfrm>
          <a:off x="4191000" y="1905000"/>
          <a:ext cx="1524000" cy="3048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62114" name="Group 194"/>
          <p:cNvGraphicFramePr>
            <a:graphicFrameLocks noGrp="1"/>
          </p:cNvGraphicFramePr>
          <p:nvPr/>
        </p:nvGraphicFramePr>
        <p:xfrm>
          <a:off x="5867400" y="1905000"/>
          <a:ext cx="838200" cy="30480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62123" name="Group 203"/>
          <p:cNvGraphicFramePr>
            <a:graphicFrameLocks noGrp="1"/>
          </p:cNvGraphicFramePr>
          <p:nvPr/>
        </p:nvGraphicFramePr>
        <p:xfrm>
          <a:off x="6858000" y="1905000"/>
          <a:ext cx="830263" cy="3048000"/>
        </p:xfrm>
        <a:graphic>
          <a:graphicData uri="http://schemas.openxmlformats.org/drawingml/2006/table">
            <a:tbl>
              <a:tblPr/>
              <a:tblGrid>
                <a:gridCol w="83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A&amp;&amp;B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62132" name="Group 212"/>
          <p:cNvGraphicFramePr>
            <a:graphicFrameLocks noGrp="1"/>
          </p:cNvGraphicFramePr>
          <p:nvPr/>
        </p:nvGraphicFramePr>
        <p:xfrm>
          <a:off x="7848600" y="1911350"/>
          <a:ext cx="817563" cy="30480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A||B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6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6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6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6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6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1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1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1362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13621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621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36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6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36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6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2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E242DC2-7805-3C4B-A0EB-96CBB9088505}" type="slidenum">
              <a:rPr lang="en-US" sz="1400">
                <a:latin typeface="Arial" charset="0"/>
              </a:rPr>
              <a:pPr eaLnBrk="1" hangingPunct="1"/>
              <a:t>44</a:t>
            </a:fld>
            <a:endParaRPr lang="en-US" sz="1400">
              <a:latin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3: Boolean Expressions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s look at some examples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int i = 10, j = 15, k = 20;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double x = 10.0, y = 3.333333, z = 100.0;</a:t>
            </a:r>
          </a:p>
          <a:p>
            <a:pPr lvl="1" eaLnBrk="1" hangingPunct="1">
              <a:buFont typeface="Marlett" charset="0"/>
              <a:buNone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i &lt; j || j &lt; k &amp;&amp; x &lt;= y</a:t>
            </a:r>
          </a:p>
          <a:p>
            <a:pPr lvl="1" eaLnBrk="1" hangingPunct="1">
              <a:buFont typeface="Marlett" charset="0"/>
              <a:buNone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(i / 3) == y</a:t>
            </a:r>
          </a:p>
          <a:p>
            <a:pPr lvl="1" eaLnBrk="1" hangingPunct="1">
              <a:buFont typeface="Marlett" charset="0"/>
              <a:buNone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(x / 3) == y</a:t>
            </a:r>
          </a:p>
          <a:p>
            <a:pPr lvl="1" eaLnBrk="1" hangingPunct="1">
              <a:buFont typeface="Marlett" charset="0"/>
              <a:buNone/>
            </a:pPr>
            <a:endParaRPr lang="en-US" sz="2000" b="1">
              <a:latin typeface="Courier New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!(x != i)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6EA558-89D9-A449-91B1-AF2A27720C23}" type="slidenum">
              <a:rPr lang="en-US" sz="1400">
                <a:latin typeface="Arial" charset="0"/>
              </a:rPr>
              <a:pPr eaLnBrk="1" hangingPunct="1"/>
              <a:t>45</a:t>
            </a:fld>
            <a:endParaRPr lang="en-US" sz="1400">
              <a:latin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if statement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if statement is very intuitive: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if </a:t>
            </a:r>
            <a:r>
              <a:rPr lang="en-US" sz="2000">
                <a:latin typeface="Courier New" charset="0"/>
                <a:ea typeface="ＭＳ Ｐゴシック" charset="0"/>
              </a:rPr>
              <a:t>(booleanexpression)</a:t>
            </a:r>
          </a:p>
          <a:p>
            <a:pPr lvl="2" eaLnBrk="1" hangingPunct="1">
              <a:buFont typeface="Arial" charset="0"/>
              <a:buNone/>
            </a:pPr>
            <a:r>
              <a:rPr lang="en-US" sz="2000">
                <a:latin typeface="Courier New" charset="0"/>
                <a:ea typeface="ＭＳ Ｐゴシック" charset="0"/>
              </a:rPr>
              <a:t>&lt;true option&gt;;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else</a:t>
            </a:r>
          </a:p>
          <a:p>
            <a:pPr lvl="2" eaLnBrk="1" hangingPunct="1">
              <a:buFont typeface="Arial" charset="0"/>
              <a:buNone/>
            </a:pPr>
            <a:r>
              <a:rPr lang="en-US" sz="2000">
                <a:latin typeface="Courier New" charset="0"/>
                <a:ea typeface="ＭＳ Ｐゴシック" charset="0"/>
              </a:rPr>
              <a:t>&lt;false option&gt;;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Each of &lt;true option&gt; and &lt;false option&gt; can be any Java statement, including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block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Java blocks are delimited by {  } and can contain any number of statements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else + &lt;false option&gt; is optional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Note parens around booleanexpression -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7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7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7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09F2953-7119-054D-A23F-3FACD7B77040}" type="slidenum">
              <a:rPr lang="en-US" sz="1400">
                <a:latin typeface="Arial" charset="0"/>
              </a:rPr>
              <a:pPr eaLnBrk="1" hangingPunct="1"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if statement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Nested ifs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Since both &lt;true option&gt; and &lt;false option&gt; can be any Java statement, they can certainly be if statements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This allows us to create </a:t>
            </a:r>
            <a:r>
              <a:rPr lang="en-US" b="1">
                <a:latin typeface="Tahoma" charset="0"/>
                <a:ea typeface="ＭＳ Ｐゴシック" charset="0"/>
              </a:rPr>
              <a:t>nested if statements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can nest on &lt;true option&gt;, on &lt;false option&gt; or both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Show on board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Enables us to test multiple conditions and to have a different result for each possibility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7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7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7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5B1B97C-E031-F14E-9C14-D4F5DBD5CB03}" type="slidenum">
              <a:rPr lang="en-US" sz="1400">
                <a:latin typeface="Arial" charset="0"/>
              </a:rPr>
              <a:pPr eaLnBrk="1" hangingPunct="1"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if statement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Dangling else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structure of a Java if statement allows for an interesting special case: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if </a:t>
            </a:r>
            <a:r>
              <a:rPr lang="en-US" dirty="0">
                <a:latin typeface="Courier New" charset="0"/>
                <a:ea typeface="ＭＳ Ｐゴシック" charset="0"/>
              </a:rPr>
              <a:t>(grade &gt;= 95)	// condition1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		if </a:t>
            </a:r>
            <a:r>
              <a:rPr lang="en-US" dirty="0">
                <a:latin typeface="Courier New" charset="0"/>
                <a:ea typeface="ＭＳ Ｐゴシック" charset="0"/>
              </a:rPr>
              <a:t>(</a:t>
            </a:r>
            <a:r>
              <a:rPr lang="en-US" dirty="0" err="1">
                <a:latin typeface="Courier New" charset="0"/>
                <a:ea typeface="ＭＳ Ｐゴシック" charset="0"/>
              </a:rPr>
              <a:t>extraCredit</a:t>
            </a:r>
            <a:r>
              <a:rPr lang="en-US" dirty="0">
                <a:latin typeface="Courier New" charset="0"/>
                <a:ea typeface="ＭＳ Ｐゴシック" charset="0"/>
              </a:rPr>
              <a:t>)	// condition2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		</a:t>
            </a:r>
            <a:r>
              <a:rPr lang="en-US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dirty="0">
                <a:latin typeface="Courier New" charset="0"/>
                <a:ea typeface="ＭＳ Ｐゴシック" charset="0"/>
              </a:rPr>
              <a:t>A+</a:t>
            </a:r>
            <a:r>
              <a:rPr lang="ja-JP" altLang="en-US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dirty="0">
                <a:latin typeface="Courier New" charset="0"/>
                <a:ea typeface="ＭＳ Ｐゴシック" charset="0"/>
              </a:rPr>
              <a:t>);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else</a:t>
            </a:r>
          </a:p>
          <a:p>
            <a:pPr lvl="3" eaLnBrk="1" hangingPunct="1">
              <a:buFontTx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		  </a:t>
            </a:r>
            <a:r>
              <a:rPr lang="en-US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dirty="0">
                <a:latin typeface="Courier New" charset="0"/>
                <a:ea typeface="ＭＳ Ｐゴシック" charset="0"/>
              </a:rPr>
              <a:t>?</a:t>
            </a:r>
            <a:r>
              <a:rPr lang="ja-JP" altLang="en-US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dirty="0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Question: is the &lt;false option&gt; for condition1 or condition2?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As shown above it will ALWAYS be for condition2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Rule is that an else will always be associated with the </a:t>
            </a:r>
            <a:r>
              <a:rPr lang="ja-JP" altLang="en-US" b="1" dirty="0">
                <a:latin typeface="Tahoma" charset="0"/>
                <a:ea typeface="ＭＳ Ｐゴシック" charset="0"/>
              </a:rPr>
              <a:t>“</a:t>
            </a:r>
            <a:r>
              <a:rPr lang="en-US" altLang="ja-JP" b="1" dirty="0">
                <a:latin typeface="Tahoma" charset="0"/>
                <a:ea typeface="ＭＳ Ｐゴシック" charset="0"/>
              </a:rPr>
              <a:t>closest</a:t>
            </a:r>
            <a:r>
              <a:rPr lang="ja-JP" altLang="en-US" b="1" dirty="0">
                <a:latin typeface="Tahoma" charset="0"/>
                <a:ea typeface="ＭＳ Ｐゴシック" charset="0"/>
              </a:rPr>
              <a:t>”</a:t>
            </a:r>
            <a:r>
              <a:rPr lang="en-US" altLang="ja-JP" b="1" dirty="0">
                <a:latin typeface="Tahoma" charset="0"/>
                <a:ea typeface="ＭＳ Ｐゴシック" charset="0"/>
              </a:rPr>
              <a:t> unassociated, non-terminated if</a:t>
            </a:r>
            <a:endParaRPr lang="en-US" b="1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BFD8E7-E3C2-D340-B9C0-53EB9D2B3B5D}" type="slidenum">
              <a:rPr lang="en-US" sz="1400">
                <a:latin typeface="Arial" charset="0"/>
              </a:rPr>
              <a:pPr eaLnBrk="1" hangingPunct="1"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if statement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Thus, there is no problem for the computer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Problem is if the programmer does not understand the rule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Result is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LOGIC ERROR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Logic errors can be very problematic and difficult to correct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Unlike a syntax error, which prevents the program from being compiled, with a logic error the program may run and may seem fine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However, one or more errors in the programmer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logic cause the result will be incorrect!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Compare on board: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SYNTAX ERROR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  <a:r>
              <a:rPr lang="en-US">
                <a:solidFill>
                  <a:srgbClr val="008000"/>
                </a:solidFill>
                <a:latin typeface="Tahoma" charset="0"/>
                <a:ea typeface="ＭＳ Ｐゴシック" charset="0"/>
              </a:rPr>
              <a:t>RUN-TIME ERROR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LOGIC ERROR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Luckily, in this case the problem is easy to correct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7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B4C61C-D1C1-F049-8F3F-2C7B9E85CEED}" type="slidenum">
              <a:rPr lang="en-US" sz="1400">
                <a:latin typeface="Arial" charset="0"/>
              </a:rPr>
              <a:pPr eaLnBrk="1" hangingPunct="1"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while loop</a:t>
            </a:r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while loop is also intuitive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 dirty="0">
                <a:latin typeface="Courier New" charset="0"/>
                <a:ea typeface="ＭＳ Ｐゴシック" charset="0"/>
              </a:rPr>
              <a:t>while </a:t>
            </a:r>
            <a:r>
              <a:rPr lang="en-US" sz="2000" dirty="0">
                <a:latin typeface="Courier New" charset="0"/>
                <a:ea typeface="ＭＳ Ｐゴシック" charset="0"/>
              </a:rPr>
              <a:t>(</a:t>
            </a:r>
            <a:r>
              <a:rPr lang="en-US" sz="2000" dirty="0" err="1">
                <a:latin typeface="Courier New" charset="0"/>
                <a:ea typeface="ＭＳ Ｐゴシック" charset="0"/>
              </a:rPr>
              <a:t>booleanexpression</a:t>
            </a:r>
            <a:r>
              <a:rPr lang="en-US" sz="2000" dirty="0">
                <a:latin typeface="Courier New" charset="0"/>
                <a:ea typeface="ＭＳ Ｐゴシック" charset="0"/>
              </a:rPr>
              <a:t>)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</a:t>
            </a:r>
            <a:r>
              <a:rPr lang="en-US" sz="2000">
                <a:latin typeface="Courier New" charset="0"/>
                <a:ea typeface="ＭＳ Ｐゴシック" charset="0"/>
              </a:rPr>
              <a:t>&lt;loop body&gt;;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where &lt;loop body&gt; can be any Java statement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Logic of while loop: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Evaluate (</a:t>
            </a:r>
            <a:r>
              <a:rPr lang="en-US" dirty="0" err="1">
                <a:latin typeface="Tahoma" charset="0"/>
                <a:ea typeface="ＭＳ Ｐゴシック" charset="0"/>
              </a:rPr>
              <a:t>booleanexpression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If result is true, execute &lt;loop body&gt;, otherwise skip to next statement after loop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Repeat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while loop is called an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entry loop</a:t>
            </a:r>
            <a:r>
              <a:rPr lang="en-US" dirty="0">
                <a:latin typeface="Tahoma" charset="0"/>
                <a:ea typeface="ＭＳ Ｐゴシック" charset="0"/>
              </a:rPr>
              <a:t>, because a condition must be met to get IN to the loop body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Implications of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7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7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7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7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7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D4DAB1-9CE4-BA4E-AA63-6F548175000D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the Course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Goals for CS 0401 Course: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(quickly) cover the basics of the Java language (including items mentioned in the previous slide)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These will be covered more from a Java implementa-tion point of view than from a conceptual point of view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You should already be familiar with (most of) the concepts, so learning the Java implementations should be fairly straightforward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Also will touch on the foundations of object-oriented programming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This includes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Chapters 1-5 of the Gaddis text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Those who have had CS 0007 should consider this to be an extended review!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5508E82-A71F-C44B-83B6-C9A8B497CB5B}" type="slidenum">
              <a:rPr lang="en-US" sz="1400">
                <a:latin typeface="Arial" charset="0"/>
              </a:rPr>
              <a:pPr eaLnBrk="1" hangingPunct="1"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Example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s now use if and while in a simple program: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User will enter some scores and the program will calculate the average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do this together, trying to come up with a good solution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Consider some questions / issues: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is the acceptable range for the scores?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What do we do if a score is unacceptable?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 many scores are there?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Do we even know this in advance?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What to do if we do not know this in advance?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7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7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7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7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3818FC2-DA48-FE46-87D8-45D1FBBBE1DD}" type="slidenum">
              <a:rPr lang="en-US" sz="1400">
                <a:latin typeface="Arial" charset="0"/>
              </a:rPr>
              <a:pPr eaLnBrk="1" hangingPunct="1"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Example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Are there any special cases that we need to consider?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variables will we need to use?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And what will be their types?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Once we have a solution, 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look at two possible solutions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ex5a.java and ex5b.java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that for many programming problems, there are MANY possible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9756F3A-5B39-C84D-8728-2BF68440CF05}" type="slidenum">
              <a:rPr lang="en-US" sz="1400">
                <a:latin typeface="Arial" charset="0"/>
              </a:rPr>
              <a:pPr eaLnBrk="1" hangingPunct="1"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for loop</a:t>
            </a: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for loop is more complicated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Its obvious use is as a counting loop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Goes through a specified number of iterations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for (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 </a:t>
            </a:r>
            <a:r>
              <a:rPr lang="en-US" dirty="0" err="1">
                <a:latin typeface="Courier New" charset="0"/>
                <a:ea typeface="ＭＳ Ｐゴシック" charset="0"/>
              </a:rPr>
              <a:t>i</a:t>
            </a:r>
            <a:r>
              <a:rPr lang="en-US" dirty="0">
                <a:latin typeface="Courier New" charset="0"/>
                <a:ea typeface="ＭＳ Ｐゴシック" charset="0"/>
              </a:rPr>
              <a:t> = 0; </a:t>
            </a:r>
            <a:r>
              <a:rPr lang="en-US" dirty="0" err="1">
                <a:latin typeface="Courier New" charset="0"/>
                <a:ea typeface="ＭＳ Ｐゴシック" charset="0"/>
              </a:rPr>
              <a:t>i</a:t>
            </a:r>
            <a:r>
              <a:rPr lang="en-US" dirty="0">
                <a:latin typeface="Courier New" charset="0"/>
                <a:ea typeface="ＭＳ Ｐゴシック" charset="0"/>
              </a:rPr>
              <a:t> &lt; max; </a:t>
            </a:r>
            <a:r>
              <a:rPr lang="en-US" dirty="0" err="1">
                <a:latin typeface="Courier New" charset="0"/>
                <a:ea typeface="ＭＳ Ｐゴシック" charset="0"/>
              </a:rPr>
              <a:t>i</a:t>
            </a:r>
            <a:r>
              <a:rPr lang="en-US" dirty="0">
                <a:latin typeface="Courier New" charset="0"/>
                <a:ea typeface="ＭＳ Ｐゴシック" charset="0"/>
              </a:rPr>
              <a:t>++)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{  // will iterate max times  }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However it is much more general than that</a:t>
            </a:r>
          </a:p>
          <a:p>
            <a:pPr lvl="2" eaLnBrk="1" hangingPunct="1">
              <a:buFont typeface="Arial" charset="0"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init_expr</a:t>
            </a:r>
            <a:r>
              <a:rPr lang="en-US" b="1" dirty="0">
                <a:latin typeface="Courier New" charset="0"/>
                <a:ea typeface="ＭＳ Ｐゴシック" charset="0"/>
              </a:rPr>
              <a:t>;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go_expr</a:t>
            </a:r>
            <a:r>
              <a:rPr lang="en-US" b="1" dirty="0">
                <a:latin typeface="Courier New" charset="0"/>
                <a:ea typeface="ＭＳ Ｐゴシック" charset="0"/>
              </a:rPr>
              <a:t>; </a:t>
            </a:r>
            <a:r>
              <a:rPr lang="en-US" b="1" dirty="0" err="1">
                <a:solidFill>
                  <a:srgbClr val="FF6600"/>
                </a:solidFill>
                <a:latin typeface="Courier New" charset="0"/>
                <a:ea typeface="ＭＳ Ｐゴシック" charset="0"/>
              </a:rPr>
              <a:t>inc_expr</a:t>
            </a:r>
            <a:r>
              <a:rPr lang="en-US" b="1" dirty="0">
                <a:latin typeface="Courier New" charset="0"/>
                <a:ea typeface="ＭＳ Ｐゴシック" charset="0"/>
              </a:rPr>
              <a:t>)</a:t>
            </a:r>
          </a:p>
          <a:p>
            <a:pPr lvl="2" eaLnBrk="1" hangingPunct="1">
              <a:buFont typeface="Arial" charset="0"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		// loop body</a:t>
            </a:r>
          </a:p>
          <a:p>
            <a:pPr lvl="2" eaLnBrk="1" hangingPunct="1">
              <a:buFont typeface="Arial" charset="0"/>
              <a:buNone/>
            </a:pPr>
            <a:r>
              <a:rPr lang="en-US" b="1" dirty="0"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talk about this a bit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8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8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38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8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8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38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0EE565-5272-6C45-81C6-F0E624BF4F2F}" type="slidenum">
              <a:rPr lang="en-US" sz="1400">
                <a:latin typeface="Arial" charset="0"/>
              </a:rPr>
              <a:pPr eaLnBrk="1" hangingPunct="1"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4: for loop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init_expr</a:t>
            </a:r>
            <a:endParaRPr lang="en-US" b="1" dirty="0">
              <a:solidFill>
                <a:srgbClr val="FF0000"/>
              </a:solidFill>
              <a:latin typeface="Courier New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Any legal Java statement expression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Evaluated one time, when the loop is FIRST executed</a:t>
            </a:r>
          </a:p>
          <a:p>
            <a:pPr lvl="2" eaLnBrk="1" hangingPunct="1"/>
            <a:r>
              <a:rPr lang="en-US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go_expr</a:t>
            </a:r>
            <a:endParaRPr lang="en-US" b="1" dirty="0">
              <a:solidFill>
                <a:srgbClr val="008000"/>
              </a:solidFill>
              <a:latin typeface="Courier New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Java Boolean expression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Evaluated PRIOR to each execution of the for loop body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If true, body is executed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If false, loop terminates</a:t>
            </a:r>
          </a:p>
          <a:p>
            <a:pPr lvl="2" eaLnBrk="1" hangingPunct="1"/>
            <a:r>
              <a:rPr lang="en-US" b="1" dirty="0" err="1">
                <a:solidFill>
                  <a:srgbClr val="FF6600"/>
                </a:solidFill>
                <a:latin typeface="Courier New" charset="0"/>
                <a:ea typeface="ＭＳ Ｐゴシック" charset="0"/>
              </a:rPr>
              <a:t>inc_expr</a:t>
            </a:r>
            <a:endParaRPr lang="en-US" b="1" dirty="0">
              <a:solidFill>
                <a:srgbClr val="FF6600"/>
              </a:solidFill>
              <a:latin typeface="Courier New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Any legal Java statement expression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Evaluated AFTER each execution of the for loop body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These expressions make the for loop extremely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38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E7BAB01-8CFC-1F4D-BF43-40212A809456}" type="slidenum">
              <a:rPr lang="en-US" sz="1400">
                <a:latin typeface="Arial" charset="0"/>
              </a:rPr>
              <a:pPr eaLnBrk="1" hangingPunct="1"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for loop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Try some examples: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loop to sum the numbers from N to M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N + (N+1) + … + (M-1) + M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loop to output powers of 2 less than or equal to K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forexamples.java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effect we can use a for loop as if it were a while loop if we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d like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it is more readable and less prone to logic errors if you use it as a counting loop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look at the programs from Example 5, but now with a for loop: ex5c.java and ex5d.java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1294DA-93F9-7B46-BE28-D0E69C0623F1}" type="slidenum">
              <a:rPr lang="en-US" sz="1400">
                <a:latin typeface="Arial" charset="0"/>
              </a:rPr>
              <a:pPr eaLnBrk="1" hangingPunct="1"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for loop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Since Java 1.5+, there is an additional version of the for loop: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for (type </a:t>
            </a:r>
            <a:r>
              <a:rPr lang="en-US" dirty="0" err="1">
                <a:latin typeface="Courier New" charset="0"/>
                <a:ea typeface="ＭＳ Ｐゴシック" charset="0"/>
              </a:rPr>
              <a:t>var</a:t>
            </a:r>
            <a:r>
              <a:rPr lang="en-US" dirty="0">
                <a:latin typeface="Courier New" charset="0"/>
                <a:ea typeface="ＭＳ Ｐゴシック" charset="0"/>
              </a:rPr>
              <a:t> : </a:t>
            </a:r>
            <a:r>
              <a:rPr lang="en-US" dirty="0" err="1">
                <a:latin typeface="Courier New" charset="0"/>
                <a:ea typeface="ＭＳ Ｐゴシック" charset="0"/>
              </a:rPr>
              <a:t>iterator_obj</a:t>
            </a:r>
            <a:r>
              <a:rPr lang="en-US" dirty="0">
                <a:latin typeface="Courier New" charset="0"/>
                <a:ea typeface="ＭＳ Ｐゴシック" charset="0"/>
              </a:rPr>
              <a:t>)</a:t>
            </a:r>
          </a:p>
          <a:p>
            <a:pPr lvl="2" eaLnBrk="1" hangingPunct="1">
              <a:buFont typeface="Arial" charset="0"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	&lt;loop body&gt;;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version is called the "</a:t>
            </a:r>
            <a:r>
              <a:rPr lang="en-US" dirty="0" err="1">
                <a:latin typeface="Tahoma" charset="0"/>
                <a:ea typeface="ＭＳ Ｐゴシック" charset="0"/>
              </a:rPr>
              <a:t>foreach</a:t>
            </a:r>
            <a:r>
              <a:rPr lang="en-US" dirty="0">
                <a:latin typeface="Tahoma" charset="0"/>
                <a:ea typeface="ＭＳ Ｐゴシック" charset="0"/>
              </a:rPr>
              <a:t>" loop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a lot of scripting languages such as Perl and PHP, so it was adopted into Java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However, to use it we need to understand something about objects and iterators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version is really cool!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will come back and talk about this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8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8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8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092E6D-8C28-0D40-9235-882B41C19FBD}" type="slidenum">
              <a:rPr lang="en-US" sz="1400">
                <a:latin typeface="Arial" charset="0"/>
              </a:rPr>
              <a:pPr eaLnBrk="1" hangingPunct="1"/>
              <a:t>56</a:t>
            </a:fld>
            <a:endParaRPr lang="en-US" sz="1400">
              <a:latin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switch statement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know that </a:t>
            </a:r>
            <a:r>
              <a:rPr lang="en-US" b="1">
                <a:latin typeface="Tahoma" charset="0"/>
                <a:ea typeface="ＭＳ Ｐゴシック" charset="0"/>
                <a:cs typeface="ＭＳ Ｐゴシック" charset="0"/>
              </a:rPr>
              <a:t>if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can be used in a multiple alternative form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If we nest statements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Sometimes choices are simple, integral values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these cases, it is easier and more efficient to use a more specialized statement to choose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This is where </a:t>
            </a:r>
            <a:r>
              <a:rPr lang="en-US" b="1">
                <a:latin typeface="Courier New" charset="0"/>
                <a:ea typeface="ＭＳ Ｐゴシック" charset="0"/>
              </a:rPr>
              <a:t>switch</a:t>
            </a:r>
            <a:r>
              <a:rPr lang="en-US">
                <a:latin typeface="Tahoma" charset="0"/>
                <a:ea typeface="ＭＳ Ｐゴシック" charset="0"/>
              </a:rPr>
              <a:t> comes in handy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 it is kind of wacky so be careful to use it correctly!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7A9746-3358-F34D-A769-DC27F0BC84B5}" type="slidenum">
              <a:rPr lang="en-US" sz="1400">
                <a:latin typeface="Arial" charset="0"/>
              </a:rPr>
              <a:pPr eaLnBrk="1" hangingPunct="1"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switch statement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switch </a:t>
            </a:r>
            <a:r>
              <a:rPr lang="en-US" sz="2000">
                <a:latin typeface="Courier New" charset="0"/>
                <a:ea typeface="ＭＳ Ｐゴシック" charset="0"/>
              </a:rPr>
              <a:t>(int_expr)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case </a:t>
            </a:r>
            <a:r>
              <a:rPr lang="en-US" sz="2000">
                <a:latin typeface="Courier New" charset="0"/>
                <a:ea typeface="ＭＳ Ｐゴシック" charset="0"/>
              </a:rPr>
              <a:t>constant_expr</a:t>
            </a:r>
            <a:r>
              <a:rPr lang="en-US" sz="2000" b="1">
                <a:latin typeface="Courier New" charset="0"/>
                <a:ea typeface="ＭＳ Ｐゴシック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… 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case </a:t>
            </a:r>
            <a:r>
              <a:rPr lang="en-US" sz="2000">
                <a:latin typeface="Courier New" charset="0"/>
                <a:ea typeface="ＭＳ Ｐゴシック" charset="0"/>
              </a:rPr>
              <a:t>constant_expr</a:t>
            </a:r>
            <a:r>
              <a:rPr lang="en-US" sz="2000" b="1">
                <a:latin typeface="Courier New" charset="0"/>
                <a:ea typeface="ＭＳ Ｐゴシック" charset="0"/>
              </a:rPr>
              <a:t>: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…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default: </a:t>
            </a:r>
            <a:r>
              <a:rPr lang="en-US" sz="2000">
                <a:latin typeface="Courier New" charset="0"/>
                <a:ea typeface="ＭＳ Ｐゴシック" charset="0"/>
              </a:rPr>
              <a:t>// this is optional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}</a:t>
            </a:r>
          </a:p>
          <a:p>
            <a:pPr lvl="1" eaLnBrk="1" hangingPunct="1"/>
            <a:r>
              <a:rPr lang="en-US" sz="2400">
                <a:latin typeface="Tahoma" charset="0"/>
                <a:ea typeface="ＭＳ Ｐゴシック" charset="0"/>
              </a:rPr>
              <a:t>int_expr is initially evaluated</a:t>
            </a:r>
          </a:p>
          <a:p>
            <a:pPr lvl="1" eaLnBrk="1" hangingPunct="1"/>
            <a:r>
              <a:rPr lang="en-US" sz="2400">
                <a:latin typeface="Tahoma" charset="0"/>
                <a:ea typeface="ＭＳ Ｐゴシック" charset="0"/>
              </a:rPr>
              <a:t>constant_expr are tested against int_expr from top to bottom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First one to match determines where execution within the switch body BEGINS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However, execution will proceed from there to the END of the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8E9AA1-ACA7-2B43-B23F-ED467C708D30}" type="slidenum">
              <a:rPr lang="en-US" sz="1400">
                <a:latin typeface="Arial" charset="0"/>
              </a:rPr>
              <a:pPr eaLnBrk="1" hangingPunct="1"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switch statement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we want the execution of the different cases to be exclusive of each other, we need to stop execution prior to the next case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can do this using the </a:t>
            </a:r>
            <a:r>
              <a:rPr lang="en-US" b="1">
                <a:latin typeface="Courier New" charset="0"/>
                <a:ea typeface="ＭＳ Ｐゴシック" charset="0"/>
              </a:rPr>
              <a:t>break</a:t>
            </a:r>
            <a:r>
              <a:rPr lang="en-US">
                <a:latin typeface="Tahoma" charset="0"/>
                <a:ea typeface="ＭＳ Ｐゴシック" charset="0"/>
              </a:rPr>
              <a:t> statement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Switch is actually passed down to Java from C – it doesn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t really fit too well with the spirit of the Java language, but it is there and can be used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Let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s look at an example using switch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Program to rate movies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User enters 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star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value from 1-4 and the program comments back on the movie quality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See ex6.java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Handout also shows some formatting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See also ex6b.java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D563E64-907F-1A4F-AF66-6884390FC36C}" type="slidenum">
              <a:rPr lang="en-US" sz="1400">
                <a:latin typeface="Arial" charset="0"/>
              </a:rPr>
              <a:pPr eaLnBrk="1" hangingPunct="1"/>
              <a:t>59</a:t>
            </a:fld>
            <a:endParaRPr lang="en-US" sz="1400">
              <a:latin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Methods and Method Calls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programs are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short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can write the code as one contiguous segment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logic is probably simple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There are not too many variables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 too likely to make a lot of errors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programs get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longer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Programming in a single segment gets more and more difficult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Logic is more complex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Many variables / expressions / control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9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9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9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9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39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39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39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39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783D214-96DB-6D45-8BC5-DAF5004DADCB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learn the principles of object-oriented programming and to see Java from an object-oriented point of view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Objects, methods and instance variables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References and their implications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Creating new classes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Syntax and logic required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Inheritance and composition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Building new classes from old classes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Polymorphism and dynamic binding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Accessing different objects in a uniform way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Chapters  6, 8-10 of Gaddis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focus a lot of attention on these chapters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74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74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BC20EE5-FA47-0349-B7C8-CD485BE96A24}" type="slidenum">
              <a:rPr lang="en-US" sz="1400">
                <a:latin typeface="Arial" charset="0"/>
              </a:rPr>
              <a:pPr eaLnBrk="1" hangingPunct="1"/>
              <a:t>60</a:t>
            </a:fld>
            <a:endParaRPr lang="en-US" sz="1400">
              <a:latin typeface="Arial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Methods and Method Calls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Chances of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bugs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entering code is higher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Isolating and fixing is also harder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multiple people are working on the program, it is difficult 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break up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if written as one segment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parts need to be modified or added, it is difficult with one large segment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similar actions are taken in various parts of the program, it is inefficient to code them all separately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And can also introduce errors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Draw a rectangle somewhere in a window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Most of these problems can be solved by breaking our program into smaller segments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Ex: Break some sticks!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0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0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0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0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DC2B60-FD62-F848-B4AD-9886B8292523}" type="slidenum">
              <a:rPr lang="en-US" sz="1400">
                <a:latin typeface="Arial" charset="0"/>
              </a:rPr>
              <a:pPr eaLnBrk="1" hangingPunct="1"/>
              <a:t>61</a:t>
            </a:fld>
            <a:endParaRPr lang="en-US" sz="1400">
              <a:latin typeface="Arial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Methods and Method Calls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Method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(or function or subprogram)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segment of code that is </a:t>
            </a:r>
            <a:r>
              <a:rPr lang="en-US" i="1">
                <a:latin typeface="Tahoma" charset="0"/>
                <a:ea typeface="ＭＳ Ｐゴシック" charset="0"/>
              </a:rPr>
              <a:t>logically separate </a:t>
            </a:r>
            <a:r>
              <a:rPr lang="en-US">
                <a:latin typeface="Tahoma" charset="0"/>
                <a:ea typeface="ＭＳ Ｐゴシック" charset="0"/>
              </a:rPr>
              <a:t>from the rest of the program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When </a:t>
            </a:r>
            <a:r>
              <a:rPr lang="en-US" b="1">
                <a:latin typeface="Tahoma" charset="0"/>
                <a:ea typeface="ＭＳ Ｐゴシック" charset="0"/>
              </a:rPr>
              <a:t>invoked</a:t>
            </a:r>
            <a:r>
              <a:rPr lang="en-US">
                <a:latin typeface="Tahoma" charset="0"/>
                <a:ea typeface="ＭＳ Ｐゴシック" charset="0"/>
              </a:rPr>
              <a:t> (i.e. called) control jumps from main to the method and it executes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Usually with parameters (arguments) 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When it is finished, control reverts to the next statement after the method call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Show on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0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0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72FBA89-FC45-B64A-A6CC-EADB4F8532BF}" type="slidenum">
              <a:rPr lang="en-US" sz="1400">
                <a:latin typeface="Arial" charset="0"/>
              </a:rPr>
              <a:pPr eaLnBrk="1" hangingPunct="1"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Functional Abstraction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Methods provide us with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functional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(or procedural)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abstraction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do not need to know all of the </a:t>
            </a:r>
            <a:r>
              <a:rPr lang="en-US" dirty="0" err="1">
                <a:latin typeface="Tahoma" charset="0"/>
                <a:ea typeface="ＭＳ Ｐゴシック" charset="0"/>
              </a:rPr>
              <a:t>impl</a:t>
            </a:r>
            <a:r>
              <a:rPr lang="en-US" dirty="0">
                <a:latin typeface="Tahoma" charset="0"/>
                <a:ea typeface="ＭＳ Ｐゴシック" charset="0"/>
              </a:rPr>
              <a:t>. details of the methods in order to use them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simply need to know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What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arguments</a:t>
            </a:r>
            <a:r>
              <a:rPr lang="en-US" dirty="0">
                <a:latin typeface="Tahoma" charset="0"/>
                <a:ea typeface="ＭＳ Ｐゴシック" charset="0"/>
              </a:rPr>
              <a:t> (parameters) we must provide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What the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effect of the method</a:t>
            </a:r>
            <a:r>
              <a:rPr lang="en-US" dirty="0">
                <a:latin typeface="Tahoma" charset="0"/>
                <a:ea typeface="ＭＳ Ｐゴシック" charset="0"/>
              </a:rPr>
              <a:t> is (i.e. what does it do?)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actual implementation could be done in several different ways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Predefined method: </a:t>
            </a:r>
            <a:r>
              <a:rPr lang="en-US" b="1" dirty="0">
                <a:latin typeface="Courier New" charset="0"/>
                <a:ea typeface="ＭＳ Ｐゴシック" charset="0"/>
              </a:rPr>
              <a:t>sort(Object [] a)</a:t>
            </a:r>
            <a:endParaRPr lang="en-US" b="1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There are many ways to sort!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allows programmers to easily use methods that they </a:t>
            </a:r>
            <a:r>
              <a:rPr lang="en-US" dirty="0" err="1">
                <a:latin typeface="Tahoma" charset="0"/>
                <a:ea typeface="ＭＳ Ｐゴシック" charset="0"/>
              </a:rPr>
              <a:t>didn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t write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E905AB-7C83-514E-A99A-F943FBBAA72D}" type="slidenum">
              <a:rPr lang="en-US" sz="1400">
                <a:latin typeface="Arial" charset="0"/>
              </a:rPr>
              <a:pPr eaLnBrk="1" hangingPunct="1"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5: Return Value vs. Void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 methods have two primary uses: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To act as a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function</a:t>
            </a:r>
            <a:r>
              <a:rPr lang="en-US">
                <a:latin typeface="Tahoma" charset="0"/>
                <a:ea typeface="ＭＳ Ｐゴシック" charset="0"/>
              </a:rPr>
              <a:t>, returning a result to the calling code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Java these methods are declared with </a:t>
            </a:r>
            <a:r>
              <a:rPr lang="en-US" b="1">
                <a:latin typeface="Tahoma" charset="0"/>
                <a:ea typeface="ＭＳ Ｐゴシック" charset="0"/>
              </a:rPr>
              <a:t>return types</a:t>
            </a:r>
            <a:r>
              <a:rPr lang="en-US">
                <a:latin typeface="Tahoma" charset="0"/>
                <a:ea typeface="ＭＳ Ｐゴシック" charset="0"/>
              </a:rPr>
              <a:t>, and are called within an assignment or expression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000">
                <a:latin typeface="Tahoma" charset="0"/>
                <a:ea typeface="ＭＳ Ｐゴシック" charset="0"/>
              </a:rPr>
              <a:t>Ex:	</a:t>
            </a:r>
            <a:r>
              <a:rPr lang="en-US" sz="2000" b="1">
                <a:latin typeface="Courier New" charset="0"/>
                <a:ea typeface="ＭＳ Ｐゴシック" charset="0"/>
              </a:rPr>
              <a:t>X = inScan.nextDouble();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Y = (Math.sqrt(X))/2; 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To act as a subroutine or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procedure</a:t>
            </a:r>
            <a:r>
              <a:rPr lang="en-US">
                <a:latin typeface="Tahoma" charset="0"/>
                <a:ea typeface="ＭＳ Ｐゴシック" charset="0"/>
              </a:rPr>
              <a:t>, executing code but not explicitly returning a result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Java these methods are declared to be </a:t>
            </a:r>
            <a:r>
              <a:rPr lang="en-US" b="1">
                <a:latin typeface="Tahoma" charset="0"/>
                <a:ea typeface="ＭＳ Ｐゴシック" charset="0"/>
              </a:rPr>
              <a:t>void</a:t>
            </a:r>
            <a:r>
              <a:rPr lang="en-US">
                <a:latin typeface="Tahoma" charset="0"/>
                <a:ea typeface="ＭＳ Ｐゴシック" charset="0"/>
              </a:rPr>
              <a:t>, and are called as separate stand-alone statements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000">
                <a:latin typeface="Tahoma" charset="0"/>
                <a:ea typeface="ＭＳ Ｐゴシック" charset="0"/>
              </a:rPr>
              <a:t>Ex: 	</a:t>
            </a:r>
            <a:r>
              <a:rPr lang="en-US" sz="2000" b="1">
                <a:latin typeface="Courier New" charset="0"/>
                <a:ea typeface="ＭＳ Ｐゴシック" charset="0"/>
              </a:rPr>
              <a:t>System.out.println(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Wacky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Arrays.sort(myData);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FD11E6-96BB-6E40-821A-793ED779BF6F}" type="slidenum">
              <a:rPr lang="en-US" sz="1400">
                <a:latin typeface="Arial" charset="0"/>
              </a:rPr>
              <a:pPr eaLnBrk="1" hangingPunct="1"/>
              <a:t>64</a:t>
            </a:fld>
            <a:endParaRPr lang="en-US" sz="1400">
              <a:latin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Predefined Methods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There are MANY predefined methods in Java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Look in the online API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These are often called in the following way: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ClassName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methodName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param_list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latin typeface="Tahoma" charset="0"/>
                <a:ea typeface="ＭＳ Ｐゴシック" charset="0"/>
              </a:rPr>
              <a:t>ClassName</a:t>
            </a:r>
            <a:r>
              <a:rPr lang="en-US" dirty="0">
                <a:latin typeface="Tahoma" charset="0"/>
                <a:ea typeface="ＭＳ Ｐゴシック" charset="0"/>
              </a:rPr>
              <a:t> is the class in which the method is defined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latin typeface="Tahoma" charset="0"/>
                <a:ea typeface="ＭＳ Ｐゴシック" charset="0"/>
              </a:rPr>
              <a:t>methodName</a:t>
            </a:r>
            <a:r>
              <a:rPr lang="en-US" dirty="0">
                <a:latin typeface="Tahoma" charset="0"/>
                <a:ea typeface="ＭＳ Ｐゴシック" charset="0"/>
              </a:rPr>
              <a:t> is the name of the method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latin typeface="Tahoma" charset="0"/>
                <a:ea typeface="ＭＳ Ｐゴシック" charset="0"/>
              </a:rPr>
              <a:t>param_list</a:t>
            </a:r>
            <a:r>
              <a:rPr lang="en-US" dirty="0">
                <a:latin typeface="Tahoma" charset="0"/>
                <a:ea typeface="ＭＳ Ｐゴシック" charset="0"/>
              </a:rPr>
              <a:t> is a list of 0 or more variables or expressions that are passed to the method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Ex: Y 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Math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sqrt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(X)</a:t>
            </a:r>
            <a:r>
              <a:rPr lang="en-US" dirty="0">
                <a:latin typeface="Tahoma" charset="0"/>
                <a:ea typeface="ＭＳ Ｐゴシック" charset="0"/>
              </a:rPr>
              <a:t>;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These are called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STATIC</a:t>
            </a:r>
            <a:r>
              <a:rPr lang="en-US" dirty="0">
                <a:latin typeface="Tahoma" charset="0"/>
                <a:ea typeface="ＭＳ Ｐゴシック" charset="0"/>
              </a:rPr>
              <a:t> methods or </a:t>
            </a:r>
            <a:r>
              <a:rPr lang="en-US" dirty="0">
                <a:solidFill>
                  <a:srgbClr val="4775FF"/>
                </a:solidFill>
                <a:latin typeface="Tahoma" charset="0"/>
                <a:ea typeface="ＭＳ Ｐゴシック" charset="0"/>
              </a:rPr>
              <a:t>CLASS</a:t>
            </a:r>
            <a:r>
              <a:rPr lang="en-US" dirty="0">
                <a:latin typeface="Tahoma" charset="0"/>
                <a:ea typeface="ＭＳ Ｐゴシック" charset="0"/>
              </a:rPr>
              <a:t> methods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They are associated with a class, not with an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0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9" grpId="0" build="p" bldLvl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B1111F-AAEC-0940-87F8-E666F17AC1BA}" type="slidenum">
              <a:rPr lang="en-US" sz="1400">
                <a:latin typeface="Arial" charset="0"/>
              </a:rPr>
              <a:pPr eaLnBrk="1" hangingPunct="1"/>
              <a:t>65</a:t>
            </a:fld>
            <a:endParaRPr lang="en-US" sz="1400">
              <a:latin typeface="Arial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Predefined Methods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SzPct val="80000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Some are also called in the following way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ClassName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FF6600"/>
                </a:solidFill>
                <a:latin typeface="Tahoma" charset="0"/>
                <a:ea typeface="ＭＳ Ｐゴシック" charset="0"/>
              </a:rPr>
              <a:t>ObjectName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methodName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param_list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>
              <a:buSzPct val="80000"/>
              <a:buFontTx/>
              <a:buChar char="•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 err="1">
                <a:solidFill>
                  <a:srgbClr val="FF6600"/>
                </a:solidFill>
                <a:latin typeface="Tahoma" charset="0"/>
                <a:ea typeface="ＭＳ Ｐゴシック" charset="0"/>
              </a:rPr>
              <a:t>ObjectName</a:t>
            </a:r>
            <a:r>
              <a:rPr lang="en-US" dirty="0">
                <a:latin typeface="Tahoma" charset="0"/>
                <a:ea typeface="ＭＳ Ｐゴシック" charset="0"/>
              </a:rPr>
              <a:t> is the name of a static, predefined object that contains the method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Ex: </a:t>
            </a:r>
            <a:r>
              <a:rPr lang="en-US" dirty="0" err="1">
                <a:solidFill>
                  <a:srgbClr val="3366FF"/>
                </a:solidFill>
                <a:latin typeface="Tahoma" charset="0"/>
                <a:ea typeface="ＭＳ Ｐゴシック" charset="0"/>
              </a:rPr>
              <a:t>System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FF6600"/>
                </a:solidFill>
                <a:latin typeface="Tahoma" charset="0"/>
                <a:ea typeface="ＭＳ Ｐゴシック" charset="0"/>
              </a:rPr>
              <a:t>out</a:t>
            </a:r>
            <a:r>
              <a:rPr lang="en-US" dirty="0" err="1">
                <a:latin typeface="Tahoma" charset="0"/>
                <a:ea typeface="ＭＳ Ｐゴシック" charset="0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println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Hello There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)</a:t>
            </a:r>
            <a:r>
              <a:rPr lang="en-US" altLang="ja-JP" dirty="0">
                <a:latin typeface="Tahoma" charset="0"/>
                <a:ea typeface="ＭＳ Ｐゴシック" charset="0"/>
              </a:rPr>
              <a:t>;</a:t>
            </a:r>
          </a:p>
          <a:p>
            <a:pPr lvl="2" eaLnBrk="1" hangingPunct="1"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System</a:t>
            </a:r>
            <a:r>
              <a:rPr lang="en-US" dirty="0">
                <a:latin typeface="Tahoma" charset="0"/>
                <a:ea typeface="ＭＳ Ｐゴシック" charset="0"/>
              </a:rPr>
              <a:t> is a predefined class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FF6600"/>
                </a:solidFill>
                <a:latin typeface="Tahoma" charset="0"/>
                <a:ea typeface="ＭＳ Ｐゴシック" charset="0"/>
              </a:rPr>
              <a:t>out</a:t>
            </a:r>
            <a:r>
              <a:rPr lang="en-US" dirty="0">
                <a:latin typeface="Tahoma" charset="0"/>
                <a:ea typeface="ＭＳ Ｐゴシック" charset="0"/>
              </a:rPr>
              <a:t> is a predefined </a:t>
            </a:r>
            <a:r>
              <a:rPr lang="en-US" dirty="0" err="1">
                <a:latin typeface="Tahoma" charset="0"/>
                <a:ea typeface="ＭＳ Ｐゴシック" charset="0"/>
              </a:rPr>
              <a:t>PrintStream</a:t>
            </a:r>
            <a:r>
              <a:rPr lang="en-US" dirty="0">
                <a:latin typeface="Tahoma" charset="0"/>
                <a:ea typeface="ＭＳ Ｐゴシック" charset="0"/>
              </a:rPr>
              <a:t> object within System</a:t>
            </a:r>
          </a:p>
          <a:p>
            <a:pPr lvl="2" eaLnBrk="1" hangingPunct="1">
              <a:defRPr/>
            </a:pP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println</a:t>
            </a:r>
            <a:r>
              <a:rPr lang="en-US" dirty="0">
                <a:latin typeface="Tahoma" charset="0"/>
                <a:ea typeface="ＭＳ Ｐゴシック" charset="0"/>
              </a:rPr>
              <a:t> is a method within </a:t>
            </a:r>
            <a:r>
              <a:rPr lang="en-US" dirty="0" err="1">
                <a:latin typeface="Tahoma" charset="0"/>
                <a:ea typeface="ＭＳ Ｐゴシック" charset="0"/>
              </a:rPr>
              <a:t>PrintStream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These are </a:t>
            </a:r>
            <a:r>
              <a:rPr lang="en-US" b="1" dirty="0">
                <a:solidFill>
                  <a:srgbClr val="FF6600"/>
                </a:solidFill>
                <a:latin typeface="Tahoma" charset="0"/>
                <a:ea typeface="ＭＳ Ｐゴシック" charset="0"/>
              </a:rPr>
              <a:t>instance</a:t>
            </a:r>
            <a:r>
              <a:rPr lang="en-US" dirty="0">
                <a:latin typeface="Tahoma" charset="0"/>
                <a:ea typeface="ＭＳ Ｐゴシック" charset="0"/>
              </a:rPr>
              <a:t> methods – associated with an object – we will discuss these shortly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For now we will concentrate on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static</a:t>
            </a:r>
            <a:r>
              <a:rPr lang="en-US" dirty="0">
                <a:latin typeface="Tahoma" charset="0"/>
                <a:ea typeface="ＭＳ Ｐゴシック" charset="0"/>
              </a:rPr>
              <a:t>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0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40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FC2A8D-9B3C-2343-B20C-728BB7F07A5F}" type="slidenum">
              <a:rPr lang="en-US" sz="1400">
                <a:latin typeface="Arial" charset="0"/>
              </a:rPr>
              <a:pPr eaLnBrk="1" hangingPunct="1"/>
              <a:t>66</a:t>
            </a:fld>
            <a:endParaRPr lang="en-US" sz="1400">
              <a:latin typeface="Arial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Writing Static Methods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334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What if we need to use a method that is not predefined?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 will have to write it ourselves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Syntax: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200" b="1">
                <a:latin typeface="Courier New" charset="0"/>
                <a:ea typeface="ＭＳ Ｐゴシック" charset="0"/>
              </a:rPr>
              <a:t>public static void </a:t>
            </a:r>
            <a:r>
              <a:rPr lang="en-US" sz="2200">
                <a:latin typeface="Courier New" charset="0"/>
                <a:ea typeface="ＭＳ Ｐゴシック" charset="0"/>
              </a:rPr>
              <a:t>methodName(param_list)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200">
                <a:latin typeface="Courier New" charset="0"/>
                <a:ea typeface="ＭＳ Ｐゴシック" charset="0"/>
              </a:rPr>
              <a:t>{ // method body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200">
                <a:latin typeface="Courier New" charset="0"/>
                <a:ea typeface="ＭＳ Ｐゴシック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200" b="1">
                <a:latin typeface="Courier New" charset="0"/>
                <a:ea typeface="ＭＳ Ｐゴシック" charset="0"/>
              </a:rPr>
              <a:t>public static </a:t>
            </a:r>
            <a:r>
              <a:rPr lang="en-US" sz="2200">
                <a:latin typeface="Courier New" charset="0"/>
                <a:ea typeface="ＭＳ Ｐゴシック" charset="0"/>
              </a:rPr>
              <a:t>retval</a:t>
            </a:r>
            <a:r>
              <a:rPr lang="en-US" sz="2200" b="1">
                <a:latin typeface="Courier New" charset="0"/>
                <a:ea typeface="ＭＳ Ｐゴシック" charset="0"/>
              </a:rPr>
              <a:t> </a:t>
            </a:r>
            <a:r>
              <a:rPr lang="en-US" sz="2200">
                <a:latin typeface="Courier New" charset="0"/>
                <a:ea typeface="ＭＳ Ｐゴシック" charset="0"/>
              </a:rPr>
              <a:t>methodName(param_list)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200">
                <a:latin typeface="Courier New" charset="0"/>
                <a:ea typeface="ＭＳ Ｐゴシック" charset="0"/>
              </a:rPr>
              <a:t>{ // method body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200"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Where retval is some Java type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When method is not void, there MUST be a return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70" decel="100000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770" decel="100000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70" decel="100000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770" decel="100000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70" decel="100000"/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70" decel="100000"/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70" decel="100000"/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770" decel="100000"/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6" dur="770" fill="hold"/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8" dur="770" fill="hold"/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Writing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/>
              <a:t>Really simple example: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public static void </a:t>
            </a:r>
            <a:r>
              <a:rPr lang="en-US" dirty="0" err="1">
                <a:latin typeface="Courier New"/>
                <a:cs typeface="Courier New"/>
              </a:rPr>
              <a:t>sayWacky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(“Wacky”);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lvl="1">
              <a:defRPr/>
            </a:pPr>
            <a:r>
              <a:rPr lang="en-US" dirty="0"/>
              <a:t>Now in our main program we can have: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sayWacky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sayWacky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for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5;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914400" lvl="2" indent="0">
              <a:buFont typeface="Arial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sayWacky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Note we are not using any parameters in this example 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6E47AA0-5CF8-2349-800E-21A7DDE85DDC}" type="slidenum">
              <a:rPr lang="en-US" sz="1400">
                <a:latin typeface="Arial" charset="0"/>
              </a:rPr>
              <a:pPr eaLnBrk="1" hangingPunct="1"/>
              <a:t>67</a:t>
            </a:fld>
            <a:endParaRPr 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0FF3AC-BF91-0F44-94C8-0A0F20572D25}" type="slidenum">
              <a:rPr lang="en-US" sz="1400">
                <a:latin typeface="Arial" charset="0"/>
              </a:rPr>
              <a:pPr eaLnBrk="1" hangingPunct="1"/>
              <a:t>68</a:t>
            </a:fld>
            <a:endParaRPr lang="en-US" sz="1400">
              <a:latin typeface="Arial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Writing Static Methods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So what about the </a:t>
            </a:r>
            <a:r>
              <a:rPr lang="en-US" dirty="0" err="1">
                <a:latin typeface="Tahoma" charset="0"/>
                <a:ea typeface="ＭＳ Ｐゴシック" charset="0"/>
              </a:rPr>
              <a:t>param_list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It is a way in which we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</a:rPr>
              <a:t>pass values into our methods 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This enables methods to process different information at different points in the program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Makes them more flexible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In the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 definition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List of 	</a:t>
            </a:r>
            <a:r>
              <a:rPr lang="en-US" b="1" dirty="0">
                <a:latin typeface="Courier New" charset="0"/>
                <a:ea typeface="ＭＳ Ｐゴシック" charset="0"/>
              </a:rPr>
              <a:t>type identifier</a:t>
            </a:r>
            <a:r>
              <a:rPr lang="en-US" dirty="0">
                <a:latin typeface="Tahoma" charset="0"/>
                <a:ea typeface="ＭＳ Ｐゴシック" charset="0"/>
              </a:rPr>
              <a:t>	pairs, separated by commas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Called </a:t>
            </a:r>
            <a:r>
              <a:rPr lang="en-US" i="1" dirty="0">
                <a:latin typeface="Tahoma" charset="0"/>
                <a:ea typeface="ＭＳ Ｐゴシック" charset="0"/>
              </a:rPr>
              <a:t>formal parameters</a:t>
            </a:r>
            <a:r>
              <a:rPr lang="en-US" dirty="0">
                <a:latin typeface="Tahoma" charset="0"/>
                <a:ea typeface="ＭＳ Ｐゴシック" charset="0"/>
              </a:rPr>
              <a:t>, or </a:t>
            </a:r>
            <a:r>
              <a:rPr lang="en-US" b="1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parameters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In the </a:t>
            </a:r>
            <a:r>
              <a:rPr lang="en-US" b="1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method call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List of variables or expressions that match 1-1 with the parameters in the definition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Called </a:t>
            </a:r>
            <a:r>
              <a:rPr lang="en-US" i="1" dirty="0">
                <a:solidFill>
                  <a:srgbClr val="000000"/>
                </a:solidFill>
                <a:latin typeface="Tahoma" charset="0"/>
                <a:ea typeface="ＭＳ Ｐゴシック" charset="0"/>
              </a:rPr>
              <a:t>actual parameters</a:t>
            </a:r>
            <a:r>
              <a:rPr lang="en-US" dirty="0">
                <a:latin typeface="Tahoma" charset="0"/>
                <a:ea typeface="ＭＳ Ｐゴシック" charset="0"/>
              </a:rPr>
              <a:t>, or </a:t>
            </a:r>
            <a:r>
              <a:rPr lang="en-US" b="1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1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1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8908F9-275C-9248-93D9-EF6680574CB8}" type="slidenum">
              <a:rPr lang="en-US" sz="1400">
                <a:latin typeface="Arial" charset="0"/>
              </a:rPr>
              <a:pPr eaLnBrk="1" hangingPunct="1"/>
              <a:t>69</a:t>
            </a:fld>
            <a:endParaRPr lang="en-US" sz="1400">
              <a:latin typeface="Arial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Writing Static Methods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 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public static double </a:t>
            </a:r>
            <a:r>
              <a:rPr lang="en-US" sz="2000">
                <a:latin typeface="Courier New" charset="0"/>
                <a:ea typeface="ＭＳ Ｐゴシック" charset="0"/>
              </a:rPr>
              <a:t>area(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 </a:t>
            </a:r>
            <a:r>
              <a:rPr lang="en-US" sz="20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radius</a:t>
            </a:r>
            <a:r>
              <a:rPr lang="en-US" sz="2000">
                <a:latin typeface="Courier New" charset="0"/>
                <a:ea typeface="ＭＳ Ｐゴシック" charset="0"/>
              </a:rPr>
              <a:t>)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>
                <a:latin typeface="Courier New" charset="0"/>
                <a:ea typeface="ＭＳ Ｐゴシック" charset="0"/>
              </a:rPr>
              <a:t>{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double </a:t>
            </a:r>
            <a:r>
              <a:rPr lang="en-US" sz="2000">
                <a:latin typeface="Courier New" charset="0"/>
                <a:ea typeface="ＭＳ Ｐゴシック" charset="0"/>
              </a:rPr>
              <a:t>ans = Math.PI * radius * radius;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return </a:t>
            </a:r>
            <a:r>
              <a:rPr lang="en-US" sz="2000">
                <a:latin typeface="Courier New" charset="0"/>
                <a:ea typeface="ＭＳ Ｐゴシック" charset="0"/>
              </a:rPr>
              <a:t>ans;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>
                <a:latin typeface="Courier New" charset="0"/>
                <a:ea typeface="ＭＳ Ｐゴシック" charset="0"/>
              </a:rPr>
              <a:t>}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…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double </a:t>
            </a:r>
            <a:r>
              <a:rPr lang="en-US" sz="2000">
                <a:latin typeface="Courier New" charset="0"/>
                <a:ea typeface="ＭＳ Ｐゴシック" charset="0"/>
              </a:rPr>
              <a:t>rad = 2.0;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double </a:t>
            </a:r>
            <a:r>
              <a:rPr lang="en-US" sz="2000">
                <a:latin typeface="Courier New" charset="0"/>
                <a:ea typeface="ＭＳ Ｐゴシック" charset="0"/>
              </a:rPr>
              <a:t>theArea = area(</a:t>
            </a:r>
            <a:r>
              <a:rPr lang="en-US" sz="200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rad</a:t>
            </a:r>
            <a:r>
              <a:rPr lang="en-US" sz="2000">
                <a:latin typeface="Courier New" charset="0"/>
                <a:ea typeface="ＭＳ Ｐゴシック" charset="0"/>
              </a:rPr>
              <a:t>); </a:t>
            </a:r>
          </a:p>
          <a:p>
            <a:pPr lvl="1" eaLnBrk="1" hangingPunct="1"/>
            <a:endParaRPr lang="en-US" sz="2000" b="1">
              <a:latin typeface="Courier New" charset="0"/>
              <a:ea typeface="ＭＳ Ｐゴシック" charset="0"/>
            </a:endParaRPr>
          </a:p>
          <a:p>
            <a:pPr lvl="1" eaLnBrk="1" hangingPunct="1"/>
            <a:r>
              <a:rPr lang="en-US" sz="2400">
                <a:latin typeface="Tahoma" charset="0"/>
                <a:ea typeface="ＭＳ Ｐゴシック" charset="0"/>
              </a:rPr>
              <a:t>Note: If method is called in same class in which it was defined, we don</a:t>
            </a:r>
            <a:r>
              <a:rPr lang="ja-JP" altLang="en-US" sz="2400">
                <a:latin typeface="Tahoma" charset="0"/>
                <a:ea typeface="ＭＳ Ｐゴシック" charset="0"/>
              </a:rPr>
              <a:t>’</a:t>
            </a:r>
            <a:r>
              <a:rPr lang="en-US" altLang="ja-JP" sz="2400">
                <a:latin typeface="Tahoma" charset="0"/>
                <a:ea typeface="ＭＳ Ｐゴシック" charset="0"/>
              </a:rPr>
              <a:t>t need to use the class name in the call</a:t>
            </a:r>
            <a:endParaRPr lang="en-US" sz="2400">
              <a:latin typeface="Tahoma" charset="0"/>
              <a:ea typeface="ＭＳ Ｐゴシック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858000" y="2895600"/>
            <a:ext cx="1616075" cy="71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Times New Roman" charset="0"/>
              </a:rPr>
              <a:t>parameter</a:t>
            </a:r>
          </a:p>
          <a:p>
            <a:pPr eaLnBrk="1" hangingPunct="1"/>
            <a:r>
              <a:rPr lang="en-US">
                <a:solidFill>
                  <a:srgbClr val="003399"/>
                </a:solidFill>
                <a:latin typeface="Times New Roman" charset="0"/>
              </a:rPr>
              <a:t>argument</a:t>
            </a: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 flipV="1">
            <a:off x="6705600" y="1905000"/>
            <a:ext cx="83820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4876800" y="3505200"/>
            <a:ext cx="22098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7F3F71F-A734-B54E-91AD-22F7AFB6DDF1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Note that we are covering OOP concepts using Java as our language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However, the general principles of object-oriented programming apply to any object-oriented language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C++, Objective-C, C#, Smalltalk, etc.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more important goal here is to learn to program effectively in an object-oriented way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Understand why it is good and how to do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051D4E0-8031-C340-85E2-F32A846C2C07}" type="slidenum">
              <a:rPr lang="en-US" sz="1400">
                <a:latin typeface="Arial" charset="0"/>
              </a:rPr>
              <a:pPr eaLnBrk="1" hangingPunct="1"/>
              <a:t>70</a:t>
            </a:fld>
            <a:endParaRPr lang="en-US" sz="1400">
              <a:latin typeface="Arial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Parameters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Parameters in Java are passed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by value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parameter is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copy</a:t>
            </a:r>
            <a:r>
              <a:rPr lang="en-US">
                <a:latin typeface="Tahoma" charset="0"/>
                <a:ea typeface="ＭＳ Ｐゴシック" charset="0"/>
              </a:rPr>
              <a:t> of the evaluation of the argument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Any changes to the parameter do not affect the argument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85800" y="3886200"/>
            <a:ext cx="2590800" cy="2590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685800" y="3581400"/>
            <a:ext cx="2057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/>
          <a:p>
            <a:r>
              <a:rPr lang="en-US">
                <a:latin typeface="Times New Roman" charset="0"/>
              </a:rPr>
              <a:t>Main Class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981200" y="4191000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2.0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295400" y="4114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cs typeface="Courier New" charset="0"/>
              </a:rPr>
              <a:t>rad</a:t>
            </a:r>
          </a:p>
        </p:txBody>
      </p:sp>
      <p:sp>
        <p:nvSpPr>
          <p:cNvPr id="1413128" name="Rectangle 8"/>
          <p:cNvSpPr>
            <a:spLocks noChangeArrowheads="1"/>
          </p:cNvSpPr>
          <p:nvPr/>
        </p:nvSpPr>
        <p:spPr bwMode="auto">
          <a:xfrm>
            <a:off x="5791200" y="3810000"/>
            <a:ext cx="2667000" cy="2667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29" name="Rectangle 9"/>
          <p:cNvSpPr>
            <a:spLocks noChangeArrowheads="1"/>
          </p:cNvSpPr>
          <p:nvPr/>
        </p:nvSpPr>
        <p:spPr bwMode="auto">
          <a:xfrm>
            <a:off x="5791200" y="3505200"/>
            <a:ext cx="19812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area method</a:t>
            </a:r>
          </a:p>
        </p:txBody>
      </p:sp>
      <p:sp>
        <p:nvSpPr>
          <p:cNvPr id="1413130" name="Rectangle 10"/>
          <p:cNvSpPr>
            <a:spLocks noChangeArrowheads="1"/>
          </p:cNvSpPr>
          <p:nvPr/>
        </p:nvSpPr>
        <p:spPr bwMode="auto">
          <a:xfrm>
            <a:off x="6172200" y="4038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1800">
                <a:cs typeface="Courier New" charset="0"/>
              </a:rPr>
              <a:t>radius</a:t>
            </a:r>
          </a:p>
        </p:txBody>
      </p:sp>
      <p:sp>
        <p:nvSpPr>
          <p:cNvPr id="1413131" name="Rectangle 11"/>
          <p:cNvSpPr>
            <a:spLocks noChangeArrowheads="1"/>
          </p:cNvSpPr>
          <p:nvPr/>
        </p:nvSpPr>
        <p:spPr bwMode="auto">
          <a:xfrm>
            <a:off x="7086600" y="4114800"/>
            <a:ext cx="1219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2.0</a:t>
            </a:r>
          </a:p>
        </p:txBody>
      </p:sp>
      <p:sp>
        <p:nvSpPr>
          <p:cNvPr id="1413132" name="Rectangle 12"/>
          <p:cNvSpPr>
            <a:spLocks noChangeArrowheads="1"/>
          </p:cNvSpPr>
          <p:nvPr/>
        </p:nvSpPr>
        <p:spPr bwMode="auto">
          <a:xfrm>
            <a:off x="3352800" y="5638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/>
          <a:p>
            <a:r>
              <a:rPr lang="en-US" sz="1800">
                <a:solidFill>
                  <a:schemeClr val="folHlink"/>
                </a:solidFill>
                <a:latin typeface="Times New Roman" charset="0"/>
              </a:rPr>
              <a:t>main calls area method</a:t>
            </a:r>
          </a:p>
        </p:txBody>
      </p:sp>
      <p:sp>
        <p:nvSpPr>
          <p:cNvPr id="1413133" name="Freeform 13"/>
          <p:cNvSpPr>
            <a:spLocks/>
          </p:cNvSpPr>
          <p:nvPr/>
        </p:nvSpPr>
        <p:spPr bwMode="auto">
          <a:xfrm>
            <a:off x="2743200" y="4360863"/>
            <a:ext cx="4619625" cy="130175"/>
          </a:xfrm>
          <a:custGeom>
            <a:avLst/>
            <a:gdLst>
              <a:gd name="T0" fmla="*/ 0 w 2910"/>
              <a:gd name="T1" fmla="*/ 2147483647 h 82"/>
              <a:gd name="T2" fmla="*/ 2147483647 w 2910"/>
              <a:gd name="T3" fmla="*/ 2147483647 h 82"/>
              <a:gd name="T4" fmla="*/ 2147483647 w 2910"/>
              <a:gd name="T5" fmla="*/ 2147483647 h 82"/>
              <a:gd name="T6" fmla="*/ 2147483647 w 2910"/>
              <a:gd name="T7" fmla="*/ 0 h 82"/>
              <a:gd name="T8" fmla="*/ 0 60000 65536"/>
              <a:gd name="T9" fmla="*/ 0 60000 65536"/>
              <a:gd name="T10" fmla="*/ 0 60000 65536"/>
              <a:gd name="T11" fmla="*/ 0 60000 65536"/>
              <a:gd name="T12" fmla="*/ 0 w 2910"/>
              <a:gd name="T13" fmla="*/ 0 h 82"/>
              <a:gd name="T14" fmla="*/ 2910 w 2910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0" h="82">
                <a:moveTo>
                  <a:pt x="0" y="20"/>
                </a:moveTo>
                <a:cubicBezTo>
                  <a:pt x="151" y="27"/>
                  <a:pt x="560" y="51"/>
                  <a:pt x="909" y="60"/>
                </a:cubicBezTo>
                <a:cubicBezTo>
                  <a:pt x="1258" y="69"/>
                  <a:pt x="1759" y="82"/>
                  <a:pt x="2092" y="72"/>
                </a:cubicBezTo>
                <a:cubicBezTo>
                  <a:pt x="2425" y="62"/>
                  <a:pt x="2740" y="15"/>
                  <a:pt x="2910" y="0"/>
                </a:cubicBez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34" name="Rectangle 14"/>
          <p:cNvSpPr>
            <a:spLocks noChangeArrowheads="1"/>
          </p:cNvSpPr>
          <p:nvPr/>
        </p:nvSpPr>
        <p:spPr bwMode="auto">
          <a:xfrm>
            <a:off x="3505200" y="38100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/>
          <a:p>
            <a:r>
              <a:rPr lang="en-US" sz="1800">
                <a:solidFill>
                  <a:schemeClr val="folHlink"/>
                </a:solidFill>
                <a:latin typeface="Times New Roman" charset="0"/>
              </a:rPr>
              <a:t>value passed from arg. to parameter</a:t>
            </a:r>
          </a:p>
        </p:txBody>
      </p:sp>
      <p:sp>
        <p:nvSpPr>
          <p:cNvPr id="1413135" name="Rectangle 15"/>
          <p:cNvSpPr>
            <a:spLocks noChangeArrowheads="1"/>
          </p:cNvSpPr>
          <p:nvPr/>
        </p:nvSpPr>
        <p:spPr bwMode="auto">
          <a:xfrm>
            <a:off x="838200" y="5486400"/>
            <a:ext cx="2286000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sz="1800" b="1">
                <a:cs typeface="Courier New" charset="0"/>
              </a:rPr>
              <a:t>double</a:t>
            </a:r>
            <a:r>
              <a:rPr lang="en-US" sz="1800">
                <a:cs typeface="Courier New" charset="0"/>
              </a:rPr>
              <a:t> theArea = area(rad);</a:t>
            </a:r>
          </a:p>
        </p:txBody>
      </p:sp>
      <p:sp>
        <p:nvSpPr>
          <p:cNvPr id="1413136" name="Rectangle 16"/>
          <p:cNvSpPr>
            <a:spLocks noChangeArrowheads="1"/>
          </p:cNvSpPr>
          <p:nvPr/>
        </p:nvSpPr>
        <p:spPr bwMode="auto">
          <a:xfrm>
            <a:off x="1981200" y="4724400"/>
            <a:ext cx="1066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37" name="Rectangle 17"/>
          <p:cNvSpPr>
            <a:spLocks noChangeArrowheads="1"/>
          </p:cNvSpPr>
          <p:nvPr/>
        </p:nvSpPr>
        <p:spPr bwMode="auto">
          <a:xfrm>
            <a:off x="838200" y="47244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cs typeface="Courier New" charset="0"/>
              </a:rPr>
              <a:t>theArea</a:t>
            </a:r>
          </a:p>
        </p:txBody>
      </p:sp>
      <p:sp>
        <p:nvSpPr>
          <p:cNvPr id="1413138" name="Freeform 18"/>
          <p:cNvSpPr>
            <a:spLocks/>
          </p:cNvSpPr>
          <p:nvPr/>
        </p:nvSpPr>
        <p:spPr bwMode="auto">
          <a:xfrm>
            <a:off x="3048000" y="4876800"/>
            <a:ext cx="2743200" cy="914400"/>
          </a:xfrm>
          <a:custGeom>
            <a:avLst/>
            <a:gdLst>
              <a:gd name="T0" fmla="*/ 0 w 1728"/>
              <a:gd name="T1" fmla="*/ 2147483647 h 576"/>
              <a:gd name="T2" fmla="*/ 2147483647 w 1728"/>
              <a:gd name="T3" fmla="*/ 2147483647 h 576"/>
              <a:gd name="T4" fmla="*/ 2147483647 w 1728"/>
              <a:gd name="T5" fmla="*/ 2147483647 h 576"/>
              <a:gd name="T6" fmla="*/ 2147483647 w 172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576"/>
              <a:gd name="T14" fmla="*/ 1728 w 17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576">
                <a:moveTo>
                  <a:pt x="0" y="576"/>
                </a:moveTo>
                <a:cubicBezTo>
                  <a:pt x="144" y="544"/>
                  <a:pt x="288" y="512"/>
                  <a:pt x="480" y="480"/>
                </a:cubicBezTo>
                <a:cubicBezTo>
                  <a:pt x="672" y="448"/>
                  <a:pt x="944" y="464"/>
                  <a:pt x="1152" y="384"/>
                </a:cubicBezTo>
                <a:cubicBezTo>
                  <a:pt x="1360" y="304"/>
                  <a:pt x="1544" y="152"/>
                  <a:pt x="1728" y="0"/>
                </a:cubicBez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39" name="Rectangle 19"/>
          <p:cNvSpPr>
            <a:spLocks noChangeArrowheads="1"/>
          </p:cNvSpPr>
          <p:nvPr/>
        </p:nvSpPr>
        <p:spPr bwMode="auto">
          <a:xfrm>
            <a:off x="6019800" y="5129213"/>
            <a:ext cx="2286000" cy="7381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sz="1600" b="1">
                <a:cs typeface="Courier New" charset="0"/>
              </a:rPr>
              <a:t>double</a:t>
            </a:r>
            <a:r>
              <a:rPr lang="en-US" sz="1600">
                <a:cs typeface="Courier New" charset="0"/>
              </a:rPr>
              <a:t> ans = Math.PI * radius * radius;</a:t>
            </a:r>
          </a:p>
        </p:txBody>
      </p:sp>
      <p:sp>
        <p:nvSpPr>
          <p:cNvPr id="1413140" name="Rectangle 20"/>
          <p:cNvSpPr>
            <a:spLocks noChangeArrowheads="1"/>
          </p:cNvSpPr>
          <p:nvPr/>
        </p:nvSpPr>
        <p:spPr bwMode="auto">
          <a:xfrm>
            <a:off x="6019800" y="594360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 b="1">
                <a:cs typeface="Courier New" charset="0"/>
              </a:rPr>
              <a:t>return</a:t>
            </a:r>
            <a:r>
              <a:rPr lang="en-US" sz="1800">
                <a:cs typeface="Courier New" charset="0"/>
              </a:rPr>
              <a:t> ans;</a:t>
            </a:r>
          </a:p>
        </p:txBody>
      </p:sp>
      <p:sp>
        <p:nvSpPr>
          <p:cNvPr id="1413141" name="Rectangle 21"/>
          <p:cNvSpPr>
            <a:spLocks noChangeArrowheads="1"/>
          </p:cNvSpPr>
          <p:nvPr/>
        </p:nvSpPr>
        <p:spPr bwMode="auto">
          <a:xfrm>
            <a:off x="6172200" y="457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1800">
                <a:cs typeface="Courier New" charset="0"/>
              </a:rPr>
              <a:t>ans</a:t>
            </a:r>
          </a:p>
        </p:txBody>
      </p:sp>
      <p:sp>
        <p:nvSpPr>
          <p:cNvPr id="1413142" name="Rectangle 22"/>
          <p:cNvSpPr>
            <a:spLocks noChangeArrowheads="1"/>
          </p:cNvSpPr>
          <p:nvPr/>
        </p:nvSpPr>
        <p:spPr bwMode="auto">
          <a:xfrm>
            <a:off x="7086600" y="4572000"/>
            <a:ext cx="1219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12.566…</a:t>
            </a:r>
          </a:p>
        </p:txBody>
      </p:sp>
      <p:sp>
        <p:nvSpPr>
          <p:cNvPr id="1413143" name="Freeform 23"/>
          <p:cNvSpPr>
            <a:spLocks/>
          </p:cNvSpPr>
          <p:nvPr/>
        </p:nvSpPr>
        <p:spPr bwMode="auto">
          <a:xfrm>
            <a:off x="2743200" y="4622800"/>
            <a:ext cx="4343400" cy="177800"/>
          </a:xfrm>
          <a:custGeom>
            <a:avLst/>
            <a:gdLst>
              <a:gd name="T0" fmla="*/ 2147483647 w 2736"/>
              <a:gd name="T1" fmla="*/ 2147483647 h 112"/>
              <a:gd name="T2" fmla="*/ 2147483647 w 2736"/>
              <a:gd name="T3" fmla="*/ 2147483647 h 112"/>
              <a:gd name="T4" fmla="*/ 2147483647 w 2736"/>
              <a:gd name="T5" fmla="*/ 2147483647 h 112"/>
              <a:gd name="T6" fmla="*/ 0 w 2736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112"/>
              <a:gd name="T14" fmla="*/ 2736 w 2736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112">
                <a:moveTo>
                  <a:pt x="2736" y="64"/>
                </a:moveTo>
                <a:cubicBezTo>
                  <a:pt x="2584" y="44"/>
                  <a:pt x="2432" y="24"/>
                  <a:pt x="2064" y="16"/>
                </a:cubicBezTo>
                <a:cubicBezTo>
                  <a:pt x="1696" y="8"/>
                  <a:pt x="872" y="0"/>
                  <a:pt x="528" y="16"/>
                </a:cubicBezTo>
                <a:cubicBezTo>
                  <a:pt x="184" y="32"/>
                  <a:pt x="92" y="72"/>
                  <a:pt x="0" y="112"/>
                </a:cubicBez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44" name="Rectangle 24"/>
          <p:cNvSpPr>
            <a:spLocks noChangeArrowheads="1"/>
          </p:cNvSpPr>
          <p:nvPr/>
        </p:nvSpPr>
        <p:spPr bwMode="auto">
          <a:xfrm>
            <a:off x="3505200" y="4572000"/>
            <a:ext cx="205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/>
          <a:p>
            <a:r>
              <a:rPr lang="en-US" sz="1800">
                <a:solidFill>
                  <a:schemeClr val="folHlink"/>
                </a:solidFill>
                <a:latin typeface="Times New Roman" charset="0"/>
              </a:rPr>
              <a:t>result returned to main</a:t>
            </a:r>
          </a:p>
        </p:txBody>
      </p:sp>
      <p:sp>
        <p:nvSpPr>
          <p:cNvPr id="1413145" name="Rectangle 25"/>
          <p:cNvSpPr>
            <a:spLocks noChangeArrowheads="1"/>
          </p:cNvSpPr>
          <p:nvPr/>
        </p:nvSpPr>
        <p:spPr bwMode="auto">
          <a:xfrm>
            <a:off x="2057400" y="4724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12.566…</a:t>
            </a:r>
          </a:p>
        </p:txBody>
      </p:sp>
      <p:sp>
        <p:nvSpPr>
          <p:cNvPr id="1413146" name="Rectangle 26"/>
          <p:cNvSpPr>
            <a:spLocks noChangeArrowheads="1"/>
          </p:cNvSpPr>
          <p:nvPr/>
        </p:nvSpPr>
        <p:spPr bwMode="auto">
          <a:xfrm>
            <a:off x="5791200" y="25908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folHlink"/>
                </a:solidFill>
                <a:latin typeface="Times New Roman" charset="0"/>
              </a:rPr>
              <a:t>answer calculated</a:t>
            </a:r>
          </a:p>
        </p:txBody>
      </p:sp>
      <p:sp>
        <p:nvSpPr>
          <p:cNvPr id="1413147" name="Rectangle 27"/>
          <p:cNvSpPr>
            <a:spLocks noChangeArrowheads="1"/>
          </p:cNvSpPr>
          <p:nvPr/>
        </p:nvSpPr>
        <p:spPr bwMode="auto">
          <a:xfrm>
            <a:off x="5791200" y="3048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folHlink"/>
                </a:solidFill>
                <a:latin typeface="Times New Roman" charset="0"/>
              </a:rPr>
              <a:t>answer returned</a:t>
            </a:r>
          </a:p>
        </p:txBody>
      </p:sp>
      <p:sp>
        <p:nvSpPr>
          <p:cNvPr id="1413148" name="Rectangle 28"/>
          <p:cNvSpPr>
            <a:spLocks noChangeArrowheads="1"/>
          </p:cNvSpPr>
          <p:nvPr/>
        </p:nvSpPr>
        <p:spPr bwMode="auto">
          <a:xfrm>
            <a:off x="3200400" y="2971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folHlink"/>
                </a:solidFill>
                <a:latin typeface="Times New Roman" charset="0"/>
              </a:rPr>
              <a:t>method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8" grpId="0" animBg="1"/>
      <p:bldP spid="1413128" grpId="1" animBg="1"/>
      <p:bldP spid="1413129" grpId="0" animBg="1"/>
      <p:bldP spid="1413129" grpId="1" animBg="1"/>
      <p:bldP spid="1413130" grpId="0"/>
      <p:bldP spid="1413130" grpId="1"/>
      <p:bldP spid="1413131" grpId="0" animBg="1"/>
      <p:bldP spid="1413131" grpId="1" animBg="1"/>
      <p:bldP spid="1413132" grpId="0"/>
      <p:bldP spid="1413132" grpId="1"/>
      <p:bldP spid="1413133" grpId="0" animBg="1"/>
      <p:bldP spid="1413133" grpId="1" animBg="1"/>
      <p:bldP spid="1413134" grpId="0"/>
      <p:bldP spid="1413134" grpId="1"/>
      <p:bldP spid="1413135" grpId="0" animBg="1"/>
      <p:bldP spid="1413136" grpId="0" animBg="1"/>
      <p:bldP spid="1413137" grpId="0"/>
      <p:bldP spid="1413138" grpId="0" animBg="1"/>
      <p:bldP spid="1413138" grpId="1" animBg="1"/>
      <p:bldP spid="1413139" grpId="0" animBg="1"/>
      <p:bldP spid="1413139" grpId="1" animBg="1"/>
      <p:bldP spid="1413140" grpId="0" animBg="1"/>
      <p:bldP spid="1413140" grpId="1" animBg="1"/>
      <p:bldP spid="1413141" grpId="0"/>
      <p:bldP spid="1413141" grpId="1"/>
      <p:bldP spid="1413142" grpId="0" animBg="1"/>
      <p:bldP spid="1413142" grpId="1" animBg="1"/>
      <p:bldP spid="1413143" grpId="0" animBg="1"/>
      <p:bldP spid="1413143" grpId="1" animBg="1"/>
      <p:bldP spid="1413144" grpId="0"/>
      <p:bldP spid="1413144" grpId="1"/>
      <p:bldP spid="1413145" grpId="0"/>
      <p:bldP spid="1413146" grpId="0"/>
      <p:bldP spid="1413146" grpId="1"/>
      <p:bldP spid="1413147" grpId="0"/>
      <p:bldP spid="1413147" grpId="1"/>
      <p:bldP spid="141314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730ABB-9635-D342-9D91-9D77D066A8C9}" type="slidenum">
              <a:rPr lang="en-US" sz="1400">
                <a:latin typeface="Arial" charset="0"/>
              </a:rPr>
              <a:pPr eaLnBrk="1" hangingPunct="1"/>
              <a:t>71</a:t>
            </a:fld>
            <a:endParaRPr lang="en-US" sz="1400">
              <a:latin typeface="Arial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More on Parameters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Effect of value parameters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Arguments passed into a method cannot be changed within the method, either intentionally or accidentally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Good result: Prevents accidental side-effects from methods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Bad result: What if we want the arguments to be changed?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Ex: swap(A, B)</a:t>
            </a:r>
          </a:p>
          <a:p>
            <a:pPr lvl="4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Method swaps the values in A and B</a:t>
            </a:r>
          </a:p>
          <a:p>
            <a:pPr lvl="4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But with value parameters will be a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no-op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</a:endParaRPr>
          </a:p>
          <a:p>
            <a:pPr marL="1828800" lvl="4" indent="0" eaLnBrk="1" hangingPunct="1">
              <a:buFont typeface="Arial" charset="0"/>
              <a:buNone/>
              <a:defRPr/>
            </a:pPr>
            <a:r>
              <a:rPr lang="en-US" altLang="ja-JP" dirty="0">
                <a:latin typeface="Tahoma" charset="0"/>
                <a:ea typeface="ＭＳ Ｐゴシック" charset="0"/>
              </a:rPr>
              <a:t>- </a:t>
            </a:r>
            <a:r>
              <a:rPr lang="en-US" altLang="ja-JP" b="1" dirty="0">
                <a:latin typeface="Tahoma" charset="0"/>
                <a:ea typeface="ＭＳ Ｐゴシック" charset="0"/>
              </a:rPr>
              <a:t>Discuss</a:t>
            </a:r>
          </a:p>
          <a:p>
            <a:pPr lvl="3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We can get around this issue when we get into object-oriented programming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1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1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17CC64E-7368-F249-AE1D-E38EFFE1A497}" type="slidenum">
              <a:rPr lang="en-US" sz="1400">
                <a:latin typeface="Arial" charset="0"/>
              </a:rPr>
              <a:pPr eaLnBrk="1" hangingPunct="1"/>
              <a:t>72</a:t>
            </a:fld>
            <a:endParaRPr lang="en-US" sz="1400">
              <a:latin typeface="Arial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Local variables and scope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Variables declared within a method are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local to that method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typically call these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 variables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They exist only within the context of the method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includes parameters as well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Think of a parameter as a local variable that is initialized in the method call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say the scope of these variables is point in the method that they are declared up to the end of the method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Show on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1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1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F2710D-8B03-2E4E-A81C-4E43315F36BE}" type="slidenum">
              <a:rPr lang="en-US" sz="1400">
                <a:latin typeface="Arial" charset="0"/>
              </a:rPr>
              <a:pPr eaLnBrk="1" hangingPunct="1"/>
              <a:t>73</a:t>
            </a:fld>
            <a:endParaRPr lang="en-US" sz="1400">
              <a:latin typeface="Arial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Local variables and scope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However, Java variables can also be declared within blocks inside of methods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this case the scope is the point of the declaration until the end of that block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Show on board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 careful that you declare your variables in the correct block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Java Debug Help slides for more details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debug.ppt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F8605AB-F85F-3140-8A70-02D524A7E201}" type="slidenum">
              <a:rPr lang="en-US" sz="1400">
                <a:latin typeface="Arial" charset="0"/>
              </a:rPr>
              <a:pPr eaLnBrk="1" hangingPunct="1"/>
              <a:t>74</a:t>
            </a:fld>
            <a:endParaRPr lang="en-US" sz="1400">
              <a:latin typeface="Arial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Local variables and scope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 that either way,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local variables cannot be shared across methods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 other words, a local variable declared in one method cannot be accessed in a different method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Even if they have the same name, they are still different variables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can still get data from one method to another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 share variables across methods, we need to use object-oriented programming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will see this soon!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ex7.java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276728-41FC-D24A-94D9-95D078C64C59}" type="slidenum">
              <a:rPr lang="en-US" sz="1400">
                <a:latin typeface="Arial" charset="0"/>
              </a:rPr>
              <a:pPr eaLnBrk="1" hangingPunct="1"/>
              <a:t>75</a:t>
            </a:fld>
            <a:endParaRPr lang="en-US" sz="1400">
              <a:latin typeface="Arial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References and Reference Types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Recall from Slides 29-30 that Java has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primitive types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reference types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Also recall how they are stored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With primitive types, data values are stored directly in the memory location associated with a variable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With reference types, values are </a:t>
            </a:r>
            <a:r>
              <a:rPr lang="en-US" b="1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references</a:t>
            </a:r>
            <a:r>
              <a:rPr lang="en-US" dirty="0">
                <a:latin typeface="Tahoma" charset="0"/>
                <a:ea typeface="ＭＳ Ｐゴシック" charset="0"/>
              </a:rPr>
              <a:t> to </a:t>
            </a:r>
            <a:r>
              <a:rPr lang="en-US" b="1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objects</a:t>
            </a:r>
            <a:r>
              <a:rPr lang="en-US" dirty="0">
                <a:latin typeface="Tahoma" charset="0"/>
                <a:ea typeface="ＭＳ Ｐゴシック" charset="0"/>
              </a:rPr>
              <a:t> that are stored elsewhere in memory</a:t>
            </a:r>
          </a:p>
        </p:txBody>
      </p:sp>
      <p:sp>
        <p:nvSpPr>
          <p:cNvPr id="1389572" name="Rectangle 4"/>
          <p:cNvSpPr>
            <a:spLocks noChangeArrowheads="1"/>
          </p:cNvSpPr>
          <p:nvPr/>
        </p:nvSpPr>
        <p:spPr bwMode="auto">
          <a:xfrm>
            <a:off x="2286000" y="33528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var1</a:t>
            </a:r>
          </a:p>
        </p:txBody>
      </p:sp>
      <p:sp>
        <p:nvSpPr>
          <p:cNvPr id="1389573" name="Rectangle 5"/>
          <p:cNvSpPr>
            <a:spLocks noChangeArrowheads="1"/>
          </p:cNvSpPr>
          <p:nvPr/>
        </p:nvSpPr>
        <p:spPr bwMode="auto">
          <a:xfrm>
            <a:off x="3124200" y="3352800"/>
            <a:ext cx="1447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100</a:t>
            </a:r>
          </a:p>
        </p:txBody>
      </p:sp>
      <p:sp>
        <p:nvSpPr>
          <p:cNvPr id="1389574" name="Rectangle 6"/>
          <p:cNvSpPr>
            <a:spLocks noChangeArrowheads="1"/>
          </p:cNvSpPr>
          <p:nvPr/>
        </p:nvSpPr>
        <p:spPr bwMode="auto">
          <a:xfrm>
            <a:off x="2514600" y="4953000"/>
            <a:ext cx="80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s</a:t>
            </a:r>
          </a:p>
        </p:txBody>
      </p:sp>
      <p:sp>
        <p:nvSpPr>
          <p:cNvPr id="1389575" name="Rectangle 7"/>
          <p:cNvSpPr>
            <a:spLocks noChangeArrowheads="1"/>
          </p:cNvSpPr>
          <p:nvPr/>
        </p:nvSpPr>
        <p:spPr bwMode="auto">
          <a:xfrm>
            <a:off x="3124200" y="49530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389576" name="Oval 8"/>
          <p:cNvSpPr>
            <a:spLocks noChangeArrowheads="1"/>
          </p:cNvSpPr>
          <p:nvPr/>
        </p:nvSpPr>
        <p:spPr bwMode="auto">
          <a:xfrm>
            <a:off x="5334000" y="5029200"/>
            <a:ext cx="26670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Hello There</a:t>
            </a:r>
          </a:p>
        </p:txBody>
      </p:sp>
      <p:sp>
        <p:nvSpPr>
          <p:cNvPr id="1389577" name="Line 9"/>
          <p:cNvSpPr>
            <a:spLocks noChangeShapeType="1"/>
          </p:cNvSpPr>
          <p:nvPr/>
        </p:nvSpPr>
        <p:spPr bwMode="auto">
          <a:xfrm>
            <a:off x="3352800" y="5105400"/>
            <a:ext cx="1905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95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95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1389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8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8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89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2" grpId="0"/>
      <p:bldP spid="1389573" grpId="0" build="allAtOnce" animBg="1"/>
      <p:bldP spid="1389574" grpId="0"/>
      <p:bldP spid="1389575" grpId="0" animBg="1"/>
      <p:bldP spid="1389576" grpId="0" animBg="1"/>
      <p:bldP spid="138957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619F85-BF04-1242-A2C0-2B4967FBD4A7}" type="slidenum">
              <a:rPr lang="en-US" sz="1400">
                <a:latin typeface="Arial" charset="0"/>
              </a:rPr>
              <a:pPr eaLnBrk="1" hangingPunct="1"/>
              <a:t>76</a:t>
            </a:fld>
            <a:endParaRPr lang="en-US" sz="1400">
              <a:latin typeface="Arial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References and Reference Types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What do we mean by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b="1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references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data stored in a variable is just the 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address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of the location where the object is stored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Thus it is separate from the object itself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Ex: If I have a Contacts file on my PC, it will have the address of my friend, Joe </a:t>
            </a:r>
            <a:r>
              <a:rPr lang="en-US" dirty="0" err="1">
                <a:latin typeface="Tahoma" charset="0"/>
                <a:ea typeface="ＭＳ Ｐゴシック" charset="0"/>
              </a:rPr>
              <a:t>Schmoe</a:t>
            </a:r>
            <a:r>
              <a:rPr lang="en-US" dirty="0">
                <a:latin typeface="Tahoma" charset="0"/>
                <a:ea typeface="ＭＳ Ｐゴシック" charset="0"/>
              </a:rPr>
              <a:t> (stored as </a:t>
            </a:r>
            <a:r>
              <a:rPr lang="en-US" dirty="0" err="1">
                <a:latin typeface="Tahoma" charset="0"/>
                <a:ea typeface="ＭＳ Ｐゴシック" charset="0"/>
              </a:rPr>
              <a:t>Schmoe</a:t>
            </a:r>
            <a:r>
              <a:rPr lang="en-US" dirty="0">
                <a:latin typeface="Tahoma" charset="0"/>
                <a:ea typeface="ＭＳ Ｐゴシック" charset="0"/>
              </a:rPr>
              <a:t>, J.)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I can use that address to send something to Joe or to go visit him if I would like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However, if I change that address in my Contacts file, it does NOT in any way affect Joe, but now I no longer know where Joe is located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I can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indirectly</a:t>
            </a:r>
            <a:r>
              <a:rPr lang="en-US" dirty="0">
                <a:latin typeface="Tahoma" charset="0"/>
                <a:ea typeface="ＭＳ Ｐゴシック" charset="0"/>
              </a:rPr>
              <a:t> change the data in the Joe </a:t>
            </a:r>
            <a:r>
              <a:rPr lang="en-US" dirty="0" err="1">
                <a:latin typeface="Tahoma" charset="0"/>
                <a:ea typeface="ＭＳ Ｐゴシック" charset="0"/>
              </a:rPr>
              <a:t>Schmoe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228B"/>
                </a:solidFill>
                <a:latin typeface="Tahoma" charset="0"/>
                <a:ea typeface="ＭＳ Ｐゴシック" charset="0"/>
              </a:rPr>
              <a:t>object</a:t>
            </a:r>
            <a:r>
              <a:rPr lang="en-US" dirty="0">
                <a:latin typeface="Tahoma" charset="0"/>
                <a:ea typeface="ＭＳ Ｐゴシック" charset="0"/>
              </a:rPr>
              <a:t> through the reference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Knowing his address, I can go to Joe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house and steal his </a:t>
            </a:r>
            <a:r>
              <a:rPr lang="en-US" altLang="ja-JP" dirty="0">
                <a:latin typeface="Tahoma" charset="0"/>
                <a:ea typeface="ＭＳ Ｐゴシック" charset="0"/>
                <a:hlinkClick r:id="rId2"/>
              </a:rPr>
              <a:t>Porsche 911 Turbo S Cabriolet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5081" y="6552518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ACB6EC5-CFC3-CD43-ADC6-14A71DE4F12D}" type="slidenum">
              <a:rPr lang="en-US" sz="1400">
                <a:latin typeface="Arial" charset="0"/>
              </a:rPr>
              <a:pPr eaLnBrk="1" hangingPunct="1"/>
              <a:t>77</a:t>
            </a:fld>
            <a:endParaRPr lang="en-US" sz="1400">
              <a:latin typeface="Arial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Classes and Objects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do we mean by "</a:t>
            </a:r>
            <a:r>
              <a:rPr lang="en-US" b="1" dirty="0">
                <a:solidFill>
                  <a:srgbClr val="003399"/>
                </a:solidFill>
                <a:latin typeface="Tahoma" charset="0"/>
                <a:ea typeface="ＭＳ Ｐゴシック" charset="0"/>
                <a:cs typeface="ＭＳ Ｐゴシック" charset="0"/>
              </a:rPr>
              <a:t>objects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"?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Let's first discuss classes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Classes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are </a:t>
            </a:r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blueprints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for our data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class structure provides a good way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encapsulate</a:t>
            </a:r>
            <a:r>
              <a:rPr lang="en-US" dirty="0">
                <a:latin typeface="Tahoma" charset="0"/>
                <a:ea typeface="ＭＳ Ｐゴシック" charset="0"/>
              </a:rPr>
              <a:t> the </a:t>
            </a:r>
            <a:r>
              <a:rPr lang="en-US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>
                <a:solidFill>
                  <a:srgbClr val="003399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of a new type together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Instance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and instance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This is a fundamental feature of OOP which we will discuss more soon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gives us the structure of the objects and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show us how to use them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A String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Discuss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E05AF8-C702-FB4D-935B-1A9D447D1EF8}" type="slidenum">
              <a:rPr lang="en-US" sz="1400">
                <a:latin typeface="Arial" charset="0"/>
              </a:rPr>
              <a:pPr eaLnBrk="1" hangingPunct="1"/>
              <a:t>78</a:t>
            </a:fld>
            <a:endParaRPr lang="en-US" sz="1400">
              <a:latin typeface="Arial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Classes and Objects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User of the class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knows the general nature of the data</a:t>
            </a:r>
            <a:r>
              <a:rPr lang="en-US">
                <a:latin typeface="Tahoma" charset="0"/>
                <a:ea typeface="ＭＳ Ｐゴシック" charset="0"/>
              </a:rPr>
              <a:t>, and the public methods, but </a:t>
            </a:r>
            <a:r>
              <a:rPr lang="en-US" b="1">
                <a:solidFill>
                  <a:srgbClr val="000090"/>
                </a:solidFill>
                <a:latin typeface="Tahoma" charset="0"/>
                <a:ea typeface="ＭＳ Ｐゴシック" charset="0"/>
              </a:rPr>
              <a:t>NOT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 the implementation details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But </a:t>
            </a:r>
            <a:r>
              <a:rPr lang="en-US" b="1">
                <a:latin typeface="Tahoma" charset="0"/>
                <a:ea typeface="ＭＳ Ｐゴシック" charset="0"/>
              </a:rPr>
              <a:t>does not need to know them</a:t>
            </a:r>
            <a:r>
              <a:rPr lang="en-US">
                <a:latin typeface="Tahoma" charset="0"/>
                <a:ea typeface="ＭＳ Ｐゴシック" charset="0"/>
              </a:rPr>
              <a:t> in order to use the class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BigInteger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call this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abstraction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Compare to </a:t>
            </a:r>
            <a:r>
              <a:rPr lang="en-US" b="1">
                <a:latin typeface="Tahoma" charset="0"/>
                <a:ea typeface="ＭＳ Ｐゴシック" charset="0"/>
              </a:rPr>
              <a:t>functional abstraction </a:t>
            </a:r>
            <a:r>
              <a:rPr lang="en-US">
                <a:latin typeface="Tahoma" charset="0"/>
                <a:ea typeface="ＭＳ Ｐゴシック" charset="0"/>
              </a:rPr>
              <a:t>discussed previously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Java classes determine the structure and behavior of Java objects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To put it another way, </a:t>
            </a:r>
            <a:r>
              <a:rPr lang="en-US" b="1">
                <a:latin typeface="Tahoma" charset="0"/>
                <a:ea typeface="ＭＳ Ｐゴシック" charset="0"/>
              </a:rPr>
              <a:t>Java objects</a:t>
            </a:r>
            <a:r>
              <a:rPr lang="en-US">
                <a:latin typeface="Tahoma" charset="0"/>
                <a:ea typeface="ＭＳ Ｐゴシック" charset="0"/>
              </a:rPr>
              <a:t> are </a:t>
            </a:r>
            <a:r>
              <a:rPr lang="en-US" b="1">
                <a:latin typeface="Tahoma" charset="0"/>
                <a:ea typeface="ＭＳ Ｐゴシック" charset="0"/>
              </a:rPr>
              <a:t>instances</a:t>
            </a:r>
            <a:r>
              <a:rPr lang="en-US">
                <a:latin typeface="Tahoma" charset="0"/>
                <a:ea typeface="ＭＳ Ｐゴシック" charset="0"/>
              </a:rPr>
              <a:t> of </a:t>
            </a:r>
            <a:r>
              <a:rPr lang="en-US" b="1">
                <a:latin typeface="Tahoma" charset="0"/>
                <a:ea typeface="ＭＳ Ｐゴシック" charset="0"/>
              </a:rPr>
              <a:t>Java classes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6: Classes and Objects </a:t>
            </a:r>
          </a:p>
        </p:txBody>
      </p:sp>
      <p:sp>
        <p:nvSpPr>
          <p:cNvPr id="1146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FDC7C72-3978-9049-A1E0-7283363D4E89}" type="slidenum">
              <a:rPr lang="en-US" sz="1400">
                <a:latin typeface="Arial" charset="0"/>
              </a:rPr>
              <a:pPr eaLnBrk="1" hangingPunct="1"/>
              <a:t>79</a:t>
            </a:fld>
            <a:endParaRPr lang="en-US" sz="1400">
              <a:latin typeface="Arial" charset="0"/>
            </a:endParaRPr>
          </a:p>
        </p:txBody>
      </p:sp>
      <p:sp>
        <p:nvSpPr>
          <p:cNvPr id="5" name="Vertical Scroll 4"/>
          <p:cNvSpPr>
            <a:spLocks noChangeArrowheads="1"/>
          </p:cNvSpPr>
          <p:nvPr/>
        </p:nvSpPr>
        <p:spPr bwMode="auto">
          <a:xfrm>
            <a:off x="381000" y="914400"/>
            <a:ext cx="2514600" cy="2286000"/>
          </a:xfrm>
          <a:prstGeom prst="verticalScroll">
            <a:avLst>
              <a:gd name="adj" fmla="val 12500"/>
            </a:avLst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b="1"/>
              <a:t>class </a:t>
            </a:r>
            <a:r>
              <a:rPr lang="en-US"/>
              <a:t>Foo</a:t>
            </a:r>
          </a:p>
          <a:p>
            <a:pPr algn="l"/>
            <a:r>
              <a:rPr lang="en-US" b="1"/>
              <a:t>{</a:t>
            </a:r>
          </a:p>
          <a:p>
            <a:pPr algn="l"/>
            <a:r>
              <a:rPr lang="en-US" b="1"/>
              <a:t>  int </a:t>
            </a:r>
            <a:r>
              <a:rPr lang="en-US"/>
              <a:t>x;</a:t>
            </a:r>
          </a:p>
          <a:p>
            <a:pPr algn="l"/>
            <a:r>
              <a:rPr lang="en-US"/>
              <a:t>  </a:t>
            </a:r>
            <a:r>
              <a:rPr lang="en-US" b="1"/>
              <a:t>void</a:t>
            </a:r>
            <a:r>
              <a:rPr lang="en-US"/>
              <a:t> f();</a:t>
            </a:r>
          </a:p>
          <a:p>
            <a:pPr algn="l"/>
            <a:r>
              <a:rPr lang="en-US"/>
              <a:t>  …</a:t>
            </a:r>
          </a:p>
          <a:p>
            <a:pPr algn="l"/>
            <a:r>
              <a:rPr lang="en-US" b="1"/>
              <a:t>}</a:t>
            </a:r>
          </a:p>
        </p:txBody>
      </p:sp>
      <p:sp>
        <p:nvSpPr>
          <p:cNvPr id="7" name="Document 6"/>
          <p:cNvSpPr>
            <a:spLocks noChangeArrowheads="1"/>
          </p:cNvSpPr>
          <p:nvPr/>
        </p:nvSpPr>
        <p:spPr bwMode="auto">
          <a:xfrm>
            <a:off x="609600" y="4648200"/>
            <a:ext cx="2743200" cy="1676400"/>
          </a:xfrm>
          <a:prstGeom prst="flowChartDocument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lang="en-US"/>
          </a:p>
          <a:p>
            <a:pPr algn="l"/>
            <a:r>
              <a:rPr lang="en-US"/>
              <a:t>Foo </a:t>
            </a: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;</a:t>
            </a:r>
          </a:p>
          <a:p>
            <a:pPr algn="l"/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 = </a:t>
            </a:r>
            <a:r>
              <a:rPr lang="en-US" b="1"/>
              <a:t>new</a:t>
            </a:r>
            <a:r>
              <a:rPr lang="en-US"/>
              <a:t> Foo(10);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4876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/>
          <a:lstStyle/>
          <a:p>
            <a:endParaRPr lang="en-US" sz="1000"/>
          </a:p>
          <a:p>
            <a:r>
              <a:rPr lang="en-US" sz="3600">
                <a:solidFill>
                  <a:srgbClr val="FF0000"/>
                </a:solidFill>
              </a:rPr>
              <a:t>F</a:t>
            </a:r>
          </a:p>
          <a:p>
            <a:endParaRPr 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6019800" y="4114800"/>
            <a:ext cx="381000" cy="990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Cube 11"/>
          <p:cNvSpPr>
            <a:spLocks noChangeArrowheads="1"/>
          </p:cNvSpPr>
          <p:nvPr/>
        </p:nvSpPr>
        <p:spPr bwMode="auto">
          <a:xfrm>
            <a:off x="6400800" y="2727325"/>
            <a:ext cx="1600200" cy="13874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/>
              <a:t>x = 10</a:t>
            </a:r>
          </a:p>
          <a:p>
            <a:pPr algn="l"/>
            <a:r>
              <a:rPr lang="en-US"/>
              <a:t>f()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0" y="914400"/>
            <a:ext cx="1905000" cy="7620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ahoma" charset="0"/>
                <a:cs typeface="Tahoma" charset="0"/>
              </a:rPr>
              <a:t>Class </a:t>
            </a:r>
            <a:r>
              <a:rPr lang="en-US">
                <a:solidFill>
                  <a:schemeClr val="accent2"/>
                </a:solidFill>
                <a:cs typeface="Courier New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Tahoma" charset="0"/>
                <a:cs typeface="Tahoma" charset="0"/>
              </a:rPr>
              <a:t> definition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00800" y="2057400"/>
            <a:ext cx="1905000" cy="3810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solidFill>
                  <a:srgbClr val="0033CC"/>
                </a:solidFill>
              </a:rPr>
              <a:t>Foo </a:t>
            </a:r>
            <a:r>
              <a:rPr lang="en-US">
                <a:solidFill>
                  <a:srgbClr val="0033CC"/>
                </a:solidFill>
                <a:latin typeface="Tahoma" charset="0"/>
                <a:cs typeface="Tahoma" charset="0"/>
              </a:rPr>
              <a:t>object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9600" y="3733800"/>
            <a:ext cx="3657600" cy="8382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solidFill>
                  <a:srgbClr val="0033CC"/>
                </a:solidFill>
                <a:latin typeface="Tahoma" charset="0"/>
                <a:cs typeface="Tahoma" charset="0"/>
              </a:rPr>
              <a:t>Declaring </a:t>
            </a:r>
            <a:r>
              <a:rPr lang="en-US">
                <a:solidFill>
                  <a:srgbClr val="0033CC"/>
                </a:solidFill>
                <a:cs typeface="Courier New" charset="0"/>
              </a:rPr>
              <a:t>Foo</a:t>
            </a:r>
            <a:r>
              <a:rPr lang="en-US">
                <a:solidFill>
                  <a:srgbClr val="0033CC"/>
                </a:solidFill>
                <a:latin typeface="Tahoma" charset="0"/>
                <a:cs typeface="Tahoma" charset="0"/>
              </a:rPr>
              <a:t> variable</a:t>
            </a:r>
          </a:p>
          <a:p>
            <a:r>
              <a:rPr lang="en-US">
                <a:solidFill>
                  <a:srgbClr val="0033CC"/>
                </a:solidFill>
                <a:latin typeface="Tahoma" charset="0"/>
                <a:cs typeface="Tahoma" charset="0"/>
              </a:rPr>
              <a:t>Creating </a:t>
            </a:r>
            <a:r>
              <a:rPr lang="en-US">
                <a:solidFill>
                  <a:srgbClr val="0033CC"/>
                </a:solidFill>
                <a:cs typeface="Courier New" charset="0"/>
              </a:rPr>
              <a:t>Foo</a:t>
            </a:r>
            <a:r>
              <a:rPr lang="en-US">
                <a:solidFill>
                  <a:srgbClr val="0033CC"/>
                </a:solidFill>
                <a:latin typeface="Tahoma" charset="0"/>
                <a:cs typeface="Tahoma" charset="0"/>
              </a:rPr>
              <a:t> object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76800" y="5715000"/>
            <a:ext cx="2209800" cy="381000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solidFill>
                  <a:srgbClr val="0033CC"/>
                </a:solidFill>
              </a:rPr>
              <a:t>Foo </a:t>
            </a:r>
            <a:r>
              <a:rPr lang="en-US">
                <a:solidFill>
                  <a:srgbClr val="0033CC"/>
                </a:solidFill>
                <a:latin typeface="Tahoma" charset="0"/>
                <a:cs typeface="Tahoma" charset="0"/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3CC9F0-4F08-2549-9245-EC0471C11660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1: Goals of Course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To cover additional useful programming techniques and features of Java in order to become proficient programmers (using the Java language)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Array use and algorithms (sorting, searching) (Chapter 7)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Reading and Writing Files (Chapters 4, 11 + Notes)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Exception Handling (Chapter 11)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Graphical User Interfaces and Applications (Chapters 12, 13, 14)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Introduction to recursion (Chapter 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EF8097-CE85-874E-AF8D-BF15DF5F62BD}" type="slidenum">
              <a:rPr lang="en-US" sz="1400">
                <a:latin typeface="Arial" charset="0"/>
              </a:rPr>
              <a:pPr eaLnBrk="1" hangingPunct="1"/>
              <a:t>80</a:t>
            </a:fld>
            <a:endParaRPr lang="en-US" sz="1400">
              <a:latin typeface="Arial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More References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Back to references, let's now see some of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implications of reference variables</a:t>
            </a:r>
          </a:p>
          <a:p>
            <a:pPr lvl="1" eaLnBrk="1" hangingPunct="1"/>
            <a:r>
              <a:rPr lang="en-US">
                <a:solidFill>
                  <a:srgbClr val="336699"/>
                </a:solidFill>
                <a:latin typeface="Tahoma" charset="0"/>
                <a:ea typeface="ＭＳ Ｐゴシック" charset="0"/>
              </a:rPr>
              <a:t>Declaring a variable does NOT create an object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must create objects separately from declaring variables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StringBuilder S1, S2;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Right now </a:t>
            </a:r>
            <a:r>
              <a:rPr lang="en-US" b="1">
                <a:latin typeface="Tahoma" charset="0"/>
                <a:ea typeface="ＭＳ Ｐゴシック" charset="0"/>
              </a:rPr>
              <a:t>we have no actual StringBuilder objects </a:t>
            </a:r>
            <a:r>
              <a:rPr lang="en-US">
                <a:latin typeface="Tahoma" charset="0"/>
                <a:ea typeface="ＭＳ Ｐゴシック" charset="0"/>
              </a:rPr>
              <a:t>– just two variables that could access them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To get objects we must use the new operator or call a method that will create an object for us</a:t>
            </a:r>
          </a:p>
          <a:p>
            <a:pPr lvl="3" eaLnBrk="1" hangingPunct="1">
              <a:buFontTx/>
              <a:buNone/>
            </a:pPr>
            <a:r>
              <a:rPr lang="en-US" b="1">
                <a:latin typeface="Courier New" charset="0"/>
                <a:ea typeface="ＭＳ Ｐゴシック" charset="0"/>
              </a:rPr>
              <a:t>S1 = new StringBuilder("Hello");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S1 now references an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instance</a:t>
            </a:r>
            <a:r>
              <a:rPr lang="en-US">
                <a:latin typeface="Tahoma" charset="0"/>
                <a:ea typeface="ＭＳ Ｐゴシック" charset="0"/>
              </a:rPr>
              <a:t> of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StringBuilder object </a:t>
            </a:r>
            <a:r>
              <a:rPr lang="en-US">
                <a:latin typeface="Tahoma" charset="0"/>
                <a:ea typeface="ＭＳ Ｐゴシック" charset="0"/>
              </a:rPr>
              <a:t>but S2 does not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96F724-4195-D342-AA22-44B39B9AFE51}" type="slidenum">
              <a:rPr lang="en-US" sz="1400">
                <a:latin typeface="Arial" charset="0"/>
              </a:rPr>
              <a:pPr eaLnBrk="1" hangingPunct="1"/>
              <a:t>81</a:t>
            </a:fld>
            <a:endParaRPr lang="en-US" sz="1400">
              <a:latin typeface="Arial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More References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 what value does S2 have?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For now we will say that we should not count on it to have any value – we must initialize it before we use it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If we try to access it without initializing it, we will get an error</a:t>
            </a:r>
          </a:p>
          <a:p>
            <a:pPr lvl="1" eaLnBrk="1" hangingPunct="1"/>
            <a:r>
              <a:rPr lang="en-US">
                <a:solidFill>
                  <a:srgbClr val="336699"/>
                </a:solidFill>
                <a:latin typeface="Tahoma" charset="0"/>
                <a:ea typeface="ＭＳ Ｐゴシック" charset="0"/>
              </a:rPr>
              <a:t>Multiple variables can access and alter the same object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S2 = S1;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Now any change via S1 or S2 will update the same object</a:t>
            </a:r>
          </a:p>
        </p:txBody>
      </p:sp>
      <p:sp>
        <p:nvSpPr>
          <p:cNvPr id="1394692" name="Rectangle 4"/>
          <p:cNvSpPr>
            <a:spLocks noChangeArrowheads="1"/>
          </p:cNvSpPr>
          <p:nvPr/>
        </p:nvSpPr>
        <p:spPr bwMode="auto">
          <a:xfrm>
            <a:off x="1447800" y="5105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S1</a:t>
            </a:r>
          </a:p>
        </p:txBody>
      </p:sp>
      <p:sp>
        <p:nvSpPr>
          <p:cNvPr id="1394693" name="Rectangle 5"/>
          <p:cNvSpPr>
            <a:spLocks noChangeArrowheads="1"/>
          </p:cNvSpPr>
          <p:nvPr/>
        </p:nvSpPr>
        <p:spPr bwMode="auto">
          <a:xfrm>
            <a:off x="1447800" y="5715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S2</a:t>
            </a:r>
          </a:p>
        </p:txBody>
      </p:sp>
      <p:sp>
        <p:nvSpPr>
          <p:cNvPr id="1394694" name="Rectangle 6"/>
          <p:cNvSpPr>
            <a:spLocks noChangeArrowheads="1"/>
          </p:cNvSpPr>
          <p:nvPr/>
        </p:nvSpPr>
        <p:spPr bwMode="auto">
          <a:xfrm>
            <a:off x="2057400" y="51054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4695" name="Rectangle 7"/>
          <p:cNvSpPr>
            <a:spLocks noChangeArrowheads="1"/>
          </p:cNvSpPr>
          <p:nvPr/>
        </p:nvSpPr>
        <p:spPr bwMode="auto">
          <a:xfrm>
            <a:off x="2057400" y="57150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4696" name="Oval 8"/>
          <p:cNvSpPr>
            <a:spLocks noChangeArrowheads="1"/>
          </p:cNvSpPr>
          <p:nvPr/>
        </p:nvSpPr>
        <p:spPr bwMode="auto">
          <a:xfrm>
            <a:off x="5486400" y="5181600"/>
            <a:ext cx="22098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Hello</a:t>
            </a:r>
          </a:p>
        </p:txBody>
      </p:sp>
      <p:sp>
        <p:nvSpPr>
          <p:cNvPr id="1394697" name="Line 9"/>
          <p:cNvSpPr>
            <a:spLocks noChangeShapeType="1"/>
          </p:cNvSpPr>
          <p:nvPr/>
        </p:nvSpPr>
        <p:spPr bwMode="auto">
          <a:xfrm>
            <a:off x="2286000" y="5334000"/>
            <a:ext cx="3200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4698" name="Line 10"/>
          <p:cNvSpPr>
            <a:spLocks noChangeShapeType="1"/>
          </p:cNvSpPr>
          <p:nvPr/>
        </p:nvSpPr>
        <p:spPr bwMode="auto">
          <a:xfrm flipV="1">
            <a:off x="2286000" y="5562600"/>
            <a:ext cx="3200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4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4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9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9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9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9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9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94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94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9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2" grpId="0"/>
      <p:bldP spid="1394693" grpId="0"/>
      <p:bldP spid="1394694" grpId="0" animBg="1"/>
      <p:bldP spid="1394695" grpId="0" animBg="1"/>
      <p:bldP spid="1394696" grpId="0" animBg="1"/>
      <p:bldP spid="1394697" grpId="0" animBg="1"/>
      <p:bldP spid="139469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AE801B9-3C33-CD44-80A9-E95FB6032675}" type="slidenum">
              <a:rPr lang="en-US" sz="1400">
                <a:latin typeface="Arial" charset="0"/>
              </a:rPr>
              <a:pPr eaLnBrk="1" hangingPunct="1"/>
              <a:t>82</a:t>
            </a:fld>
            <a:endParaRPr lang="en-US" sz="1400">
              <a:latin typeface="Arial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More References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181600"/>
          </a:xfrm>
        </p:spPr>
        <p:txBody>
          <a:bodyPr/>
          <a:lstStyle/>
          <a:p>
            <a:pPr lvl="1" eaLnBrk="1" hangingPunct="1"/>
            <a:r>
              <a:rPr lang="en-US" dirty="0">
                <a:solidFill>
                  <a:srgbClr val="336699"/>
                </a:solidFill>
                <a:latin typeface="Tahoma" charset="0"/>
                <a:ea typeface="ＭＳ Ｐゴシック" charset="0"/>
              </a:rPr>
              <a:t>Properties of objects (public methods and public instance variables) are accessed via "dot" notation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latin typeface="Courier New" charset="0"/>
                <a:ea typeface="ＭＳ Ｐゴシック" charset="0"/>
              </a:rPr>
              <a:t>S1.append(" Friends!");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process of accessing an object in this way is called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dereferencing</a:t>
            </a:r>
            <a:r>
              <a:rPr lang="en-US" dirty="0">
                <a:latin typeface="Tahoma" charset="0"/>
                <a:ea typeface="ＭＳ Ｐゴシック" charset="0"/>
              </a:rPr>
              <a:t> the object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S1 is a reference (address)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S1.&lt;whatever&gt; means:</a:t>
            </a:r>
          </a:p>
          <a:p>
            <a:pPr lvl="4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Go to the object </a:t>
            </a:r>
            <a:r>
              <a:rPr lang="en-US" dirty="0">
                <a:latin typeface="Tahoma" charset="0"/>
                <a:ea typeface="ＭＳ Ｐゴシック" charset="0"/>
              </a:rPr>
              <a:t>whose address is stored in S1</a:t>
            </a:r>
          </a:p>
          <a:p>
            <a:pPr lvl="4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Access / call</a:t>
            </a:r>
            <a:r>
              <a:rPr lang="en-US" dirty="0">
                <a:latin typeface="Tahoma" charset="0"/>
                <a:ea typeface="ＭＳ Ｐゴシック" charset="0"/>
              </a:rPr>
              <a:t> the specified variable or method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marL="914400" lvl="2" indent="0" eaLnBrk="1" hangingPunct="1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Note: In this case S2 will also access the appended object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52600" y="4419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52600" y="50292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886200" y="4495800"/>
            <a:ext cx="3505200" cy="5334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Ins="1371600" bIns="91440" anchor="ctr" anchorCtr="0"/>
          <a:lstStyle/>
          <a:p>
            <a:r>
              <a:rPr lang="en-US" dirty="0"/>
              <a:t>Hello 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981200" y="4648200"/>
            <a:ext cx="1828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981200" y="4876800"/>
            <a:ext cx="1828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19200" y="4419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S1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9200" y="5029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S2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410200" y="4495800"/>
            <a:ext cx="15240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Friends!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9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9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9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7:  More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solidFill>
                  <a:srgbClr val="336699"/>
                </a:solidFill>
                <a:latin typeface="Tahoma" charset="0"/>
                <a:ea typeface="ＭＳ Ｐゴシック" charset="0"/>
              </a:rPr>
              <a:t>Comparison of reference variables compares the references, NOT the objects</a:t>
            </a:r>
          </a:p>
          <a:p>
            <a:pPr lvl="2" eaLnBrk="1" hangingPunct="1">
              <a:buNone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StringBuilder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S3 = </a:t>
            </a:r>
          </a:p>
          <a:p>
            <a:pPr lvl="2" eaLnBrk="1" hangingPunct="1"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    new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StringBuilder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("Hello Friends!");</a:t>
            </a:r>
          </a:p>
          <a:p>
            <a:pPr lvl="2" eaLnBrk="1" hangingPunct="1"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if (S1 </a:t>
            </a:r>
            <a:r>
              <a:rPr lang="en-US" sz="2000" b="1" dirty="0">
                <a:latin typeface="Courier New" charset="0"/>
                <a:ea typeface="ＭＳ Ｐゴシック" charset="0"/>
              </a:rPr>
              <a:t>==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S2)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("Equal"); // yes</a:t>
            </a:r>
          </a:p>
          <a:p>
            <a:pPr lvl="2" eaLnBrk="1" hangingPunct="1"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if (S1 </a:t>
            </a:r>
            <a:r>
              <a:rPr lang="en-US" sz="2000" b="1" dirty="0">
                <a:latin typeface="Courier New" charset="0"/>
                <a:ea typeface="ＭＳ Ｐゴシック" charset="0"/>
              </a:rPr>
              <a:t>==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S3)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("Equal"); // no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Recall that S1, S2 and S3 are all variables storing addresses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== simply compares those address values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i.e. Are they looking at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same location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What if we want to compare the objects?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Do the objects (where ever they are) have the same data stored within them?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8448A11-3BDB-BC49-9C39-AA3B7965E90E}" type="slidenum">
              <a:rPr lang="en-US" sz="1400">
                <a:latin typeface="Arial" charset="0"/>
              </a:rPr>
              <a:pPr eaLnBrk="1" hangingPunct="1"/>
              <a:t>84</a:t>
            </a:fld>
            <a:endParaRPr lang="en-US" sz="1400">
              <a:latin typeface="Arial" charset="0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More References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use the </a:t>
            </a:r>
            <a:r>
              <a:rPr lang="en-US" sz="1800" b="1">
                <a:latin typeface="Courier New" charset="0"/>
                <a:ea typeface="ＭＳ Ｐゴシック" charset="0"/>
              </a:rPr>
              <a:t>equals()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This is generally defined for many Java classes to compare data within objects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will see how to define it for our own classes soon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However, the equals() method is not (re)defined for the StringBuilder class, so we need to convert our StringBuilder objects into Strings in order to compare them: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if (S1.toString().equals(S3.toString())) 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System.out.println("Same value"); // yes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will also use the compareTo() method later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It seems complicated but it will make more sense when we get into defining new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9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3342CC7-1305-3747-9638-79FCB5CD728B}" type="slidenum">
              <a:rPr lang="en-US" sz="1400">
                <a:latin typeface="Arial" charset="0"/>
              </a:rPr>
              <a:pPr eaLnBrk="1" hangingPunct="1"/>
              <a:t>85</a:t>
            </a:fld>
            <a:endParaRPr lang="en-US" sz="1400">
              <a:latin typeface="Arial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More references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the difference in the tests: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== operator shows us that it is the same object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 </a:t>
            </a:r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equals method show us that the values are in some way the same</a:t>
            </a:r>
            <a:r>
              <a:rPr lang="en-US">
                <a:latin typeface="Tahoma" charset="0"/>
                <a:ea typeface="ＭＳ Ｐゴシック" charset="0"/>
              </a:rPr>
              <a:t> (depending on how it is defined)</a:t>
            </a:r>
          </a:p>
          <a:p>
            <a:pPr lvl="3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>
                <a:solidFill>
                  <a:srgbClr val="336699"/>
                </a:solidFill>
                <a:latin typeface="Tahoma" charset="0"/>
                <a:ea typeface="ＭＳ Ｐゴシック" charset="0"/>
              </a:rPr>
              <a:t>References can be set to null to initialize or reinitialize a variable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Null references cannot be accessed via the "dot" notation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it is attempted a run-time error results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S1 = null;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S1.append("This will not work!");</a:t>
            </a:r>
          </a:p>
          <a:p>
            <a:pPr lvl="2" eaLnBrk="1" hangingPunct="1"/>
            <a:endParaRPr lang="en-US" sz="2000" b="1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EA5144D-EC50-284E-9BA6-FC0EFC00D2A3}" type="slidenum">
              <a:rPr lang="en-US" sz="1400">
                <a:latin typeface="Arial" charset="0"/>
              </a:rPr>
              <a:pPr eaLnBrk="1" hangingPunct="1"/>
              <a:t>86</a:t>
            </a:fld>
            <a:endParaRPr lang="en-US" sz="1400">
              <a:latin typeface="Arial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More references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Why?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method calls are associated with the OBJECT that is being accessed, NOT with the variable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If there is no object, there are no methods available to call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Result is </a:t>
            </a:r>
            <a:r>
              <a:rPr lang="en-US" b="1">
                <a:latin typeface="Courier New" charset="0"/>
                <a:ea typeface="ＭＳ Ｐゴシック" charset="0"/>
              </a:rPr>
              <a:t>NullPointerException</a:t>
            </a:r>
            <a:r>
              <a:rPr lang="en-US">
                <a:latin typeface="Tahoma" charset="0"/>
                <a:ea typeface="ＭＳ Ｐゴシック" charset="0"/>
              </a:rPr>
              <a:t> – common error so remember it!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Let's take a look at ex8.java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Side note: speaking of common errors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Take another look at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debug.ppt</a:t>
            </a:r>
            <a:r>
              <a:rPr lang="en-US">
                <a:latin typeface="Tahoma" charset="0"/>
                <a:ea typeface="ＭＳ Ｐゴシック" charset="0"/>
              </a:rPr>
              <a:t> – it has some of the things we just mentioned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9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E697412-0F14-DC46-B904-625E1FA71952}" type="slidenum">
              <a:rPr lang="en-US" sz="1400">
                <a:latin typeface="Arial" charset="0"/>
              </a:rPr>
              <a:pPr eaLnBrk="1" hangingPunct="1"/>
              <a:t>87</a:t>
            </a:fld>
            <a:endParaRPr lang="en-US" sz="1400">
              <a:latin typeface="Arial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Intro. to Object-Oriented Programming (OOP)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486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Object-Oriented Programming consists of 3 primary ideas:</a:t>
            </a:r>
          </a:p>
          <a:p>
            <a:pPr lvl="1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Encapsulation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dirty="0">
                <a:latin typeface="Tahoma" charset="0"/>
                <a:ea typeface="ＭＳ Ｐゴシック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Data Abstraction</a:t>
            </a:r>
          </a:p>
          <a:p>
            <a:pPr lvl="2" eaLnBrk="1" hangingPunct="1"/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Operations on the data are considered to be part of the data type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We can understand and use a data type without knowing all of its implementation details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Neither how the data is represented nor how the operations are implemented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just need to know the interface (or method headers) – how to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communicate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with the object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Compare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functional abstraction </a:t>
            </a:r>
            <a:r>
              <a:rPr lang="en-US" dirty="0">
                <a:latin typeface="Tahoma" charset="0"/>
                <a:ea typeface="ＭＳ Ｐゴシック" charset="0"/>
              </a:rPr>
              <a:t>with methods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discussed this somewhat already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2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2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2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1" grpId="0" build="p" bldLvl="3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8A3E85-3425-9641-8DBA-0711ACD6D5A1}" type="slidenum">
              <a:rPr lang="en-US" sz="1400">
                <a:latin typeface="Arial" charset="0"/>
              </a:rPr>
              <a:pPr eaLnBrk="1" hangingPunct="1"/>
              <a:t>88</a:t>
            </a:fld>
            <a:endParaRPr lang="en-US" sz="1400">
              <a:latin typeface="Arial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Intro. to 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Inheritance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Properties of a data type can be passed down to a sub-type – we can build new types from old ones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can build class hierarchies with many levels of inheritance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discuss this more in Chapter 11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Polymorphism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Operations used with a variable are based on the class of the object being accessed, not the class of the variable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Parent type and sub-type objects can be accessed in a consistent way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will discuss this more in 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0381A44-5BE5-0543-A1A2-9578117EE068}" type="slidenum">
              <a:rPr lang="en-US" sz="1400">
                <a:latin typeface="Arial" charset="0"/>
              </a:rPr>
              <a:pPr eaLnBrk="1" hangingPunct="1"/>
              <a:t>89</a:t>
            </a:fld>
            <a:endParaRPr lang="en-US" sz="1400">
              <a:latin typeface="Arial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Encapsulation and Data Abstraction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 primitive types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Each variable represents a single,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simple data</a:t>
            </a:r>
            <a:r>
              <a:rPr lang="en-US" dirty="0">
                <a:latin typeface="Tahoma" charset="0"/>
                <a:ea typeface="ＭＳ Ｐゴシック" charset="0"/>
              </a:rPr>
              <a:t> value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Any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operations</a:t>
            </a:r>
            <a:r>
              <a:rPr lang="en-US" dirty="0">
                <a:latin typeface="Tahoma" charset="0"/>
                <a:ea typeface="ＭＳ Ｐゴシック" charset="0"/>
              </a:rPr>
              <a:t> that we perform on the data are external to that data</a:t>
            </a:r>
          </a:p>
          <a:p>
            <a:pPr lvl="1" eaLnBrk="1" hangingPunct="1">
              <a:buFont typeface="Marlett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X + Y	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422340" name="Rectangle 4"/>
          <p:cNvSpPr>
            <a:spLocks noChangeArrowheads="1"/>
          </p:cNvSpPr>
          <p:nvPr/>
        </p:nvSpPr>
        <p:spPr bwMode="auto">
          <a:xfrm>
            <a:off x="1447800" y="4572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2400" b="1"/>
              <a:t>X</a:t>
            </a:r>
          </a:p>
        </p:txBody>
      </p:sp>
      <p:sp>
        <p:nvSpPr>
          <p:cNvPr id="1422341" name="Rectangle 5"/>
          <p:cNvSpPr>
            <a:spLocks noChangeArrowheads="1"/>
          </p:cNvSpPr>
          <p:nvPr/>
        </p:nvSpPr>
        <p:spPr bwMode="auto">
          <a:xfrm>
            <a:off x="2133600" y="4572000"/>
            <a:ext cx="9906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400" b="1"/>
              <a:t>10</a:t>
            </a:r>
          </a:p>
        </p:txBody>
      </p:sp>
      <p:sp>
        <p:nvSpPr>
          <p:cNvPr id="1422342" name="Rectangle 6"/>
          <p:cNvSpPr>
            <a:spLocks noChangeArrowheads="1"/>
          </p:cNvSpPr>
          <p:nvPr/>
        </p:nvSpPr>
        <p:spPr bwMode="auto">
          <a:xfrm>
            <a:off x="1447800" y="5334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2400" b="1"/>
              <a:t>Y</a:t>
            </a:r>
          </a:p>
        </p:txBody>
      </p:sp>
      <p:sp>
        <p:nvSpPr>
          <p:cNvPr id="1422343" name="Rectangle 7"/>
          <p:cNvSpPr>
            <a:spLocks noChangeArrowheads="1"/>
          </p:cNvSpPr>
          <p:nvPr/>
        </p:nvSpPr>
        <p:spPr bwMode="auto">
          <a:xfrm>
            <a:off x="2133600" y="5334000"/>
            <a:ext cx="9906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400" b="1"/>
              <a:t>5</a:t>
            </a:r>
          </a:p>
        </p:txBody>
      </p:sp>
      <p:sp>
        <p:nvSpPr>
          <p:cNvPr id="1422344" name="Rectangle 8"/>
          <p:cNvSpPr>
            <a:spLocks noChangeArrowheads="1"/>
          </p:cNvSpPr>
          <p:nvPr/>
        </p:nvSpPr>
        <p:spPr bwMode="auto">
          <a:xfrm>
            <a:off x="5562600" y="4800600"/>
            <a:ext cx="990600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4000" b="1"/>
              <a:t>+</a:t>
            </a:r>
          </a:p>
        </p:txBody>
      </p:sp>
      <p:sp>
        <p:nvSpPr>
          <p:cNvPr id="1422345" name="Line 9"/>
          <p:cNvSpPr>
            <a:spLocks noChangeShapeType="1"/>
          </p:cNvSpPr>
          <p:nvPr/>
        </p:nvSpPr>
        <p:spPr bwMode="auto">
          <a:xfrm>
            <a:off x="3124200" y="4800600"/>
            <a:ext cx="2362200" cy="304800"/>
          </a:xfrm>
          <a:prstGeom prst="line">
            <a:avLst/>
          </a:prstGeom>
          <a:noFill/>
          <a:ln w="38100" cmpd="dbl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2346" name="Line 10"/>
          <p:cNvSpPr>
            <a:spLocks noChangeShapeType="1"/>
          </p:cNvSpPr>
          <p:nvPr/>
        </p:nvSpPr>
        <p:spPr bwMode="auto">
          <a:xfrm flipV="1">
            <a:off x="3124200" y="5257800"/>
            <a:ext cx="2362200" cy="304800"/>
          </a:xfrm>
          <a:prstGeom prst="line">
            <a:avLst/>
          </a:prstGeom>
          <a:noFill/>
          <a:ln w="38100" cmpd="dbl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23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223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223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223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223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223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0" grpId="0"/>
      <p:bldP spid="1422341" grpId="0" animBg="1"/>
      <p:bldP spid="1422342" grpId="0"/>
      <p:bldP spid="1422343" grpId="0" animBg="1"/>
      <p:bldP spid="1422344" grpId="0" animBg="1"/>
      <p:bldP spid="1422345" grpId="0" animBg="1"/>
      <p:bldP spid="14223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54DDC44-A5C6-6746-B142-9619293DDA69}" type="slidenum">
              <a:rPr lang="en-US" sz="1400">
                <a:latin typeface="Arial" charset="0"/>
              </a:rPr>
              <a:pPr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1: Why Java?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Java is an 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interpreted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object-oriented language</a:t>
            </a:r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Interpreted,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: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Source .java code is compiled into intermediate (byte) code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Byte code is executed in software via another program called an interpreter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Benefits: 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More safety features and run-time checks can be built into the language – discuss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Code can be </a:t>
            </a:r>
            <a:r>
              <a:rPr lang="en-US">
                <a:solidFill>
                  <a:srgbClr val="660033"/>
                </a:solidFill>
                <a:latin typeface="Tahoma" charset="0"/>
                <a:ea typeface="ＭＳ Ｐゴシック" charset="0"/>
              </a:rPr>
              <a:t>platform-independent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As long as the correct interpreter is installed, the same byte code can be executed on any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1EFF5B-C7DC-6740-B966-6E8BF489569E}" type="slidenum">
              <a:rPr lang="en-US" sz="1400">
                <a:latin typeface="Arial" charset="0"/>
              </a:rPr>
              <a:pPr eaLnBrk="1" hangingPunct="1"/>
              <a:t>90</a:t>
            </a:fld>
            <a:endParaRPr lang="en-US" sz="1400">
              <a:latin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Encapsulation and Data Abstraction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Consider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data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many applications, data is more complicated than just a simple value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Ex: A Polygon – a sequence of connected points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data here are actually:</a:t>
            </a:r>
          </a:p>
          <a:p>
            <a:pPr lvl="3" eaLnBrk="1" hangingPunct="1"/>
            <a:r>
              <a:rPr lang="en-US">
                <a:latin typeface="Courier New" charset="0"/>
                <a:ea typeface="ＭＳ Ｐゴシック" charset="0"/>
              </a:rPr>
              <a:t>int [] xpoints</a:t>
            </a:r>
            <a:r>
              <a:rPr lang="en-US">
                <a:latin typeface="Tahoma" charset="0"/>
                <a:ea typeface="ＭＳ Ｐゴシック" charset="0"/>
              </a:rPr>
              <a:t> – an array of x-coordinates</a:t>
            </a:r>
          </a:p>
          <a:p>
            <a:pPr lvl="3" eaLnBrk="1" hangingPunct="1"/>
            <a:r>
              <a:rPr lang="en-US">
                <a:latin typeface="Courier New" charset="0"/>
                <a:ea typeface="ＭＳ Ｐゴシック" charset="0"/>
              </a:rPr>
              <a:t>int [] ypoints</a:t>
            </a:r>
            <a:r>
              <a:rPr lang="en-US">
                <a:latin typeface="Tahoma" charset="0"/>
                <a:ea typeface="ＭＳ Ｐゴシック" charset="0"/>
              </a:rPr>
              <a:t> – an array of y-coordinates</a:t>
            </a:r>
          </a:p>
          <a:p>
            <a:pPr lvl="3" eaLnBrk="1" hangingPunct="1"/>
            <a:r>
              <a:rPr lang="en-US">
                <a:latin typeface="Courier New" charset="0"/>
                <a:ea typeface="ＭＳ Ｐゴシック" charset="0"/>
              </a:rPr>
              <a:t>int npoints</a:t>
            </a:r>
            <a:r>
              <a:rPr lang="en-US">
                <a:latin typeface="Tahoma" charset="0"/>
                <a:ea typeface="ＭＳ Ｐゴシック" charset="0"/>
              </a:rPr>
              <a:t> – the number of points actually in the Polygon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that individually the data are just ints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However, together they make up a Polygon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This is fundamental to object-oriented programming (OOP)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2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2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2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2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2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42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4F9465-4D98-AE45-96DE-88B700CDED47}" type="slidenum">
              <a:rPr lang="en-US" sz="1400">
                <a:latin typeface="Arial" charset="0"/>
              </a:rPr>
              <a:pPr eaLnBrk="1" hangingPunct="1"/>
              <a:t>91</a:t>
            </a:fld>
            <a:endParaRPr lang="en-US" sz="1400">
              <a:latin typeface="Arial" charset="0"/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Encapsulation and Data Abstraction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operations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Now consider operations that a Polygon can do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how that is stated – we are seeing what a Polygon </a:t>
            </a:r>
            <a:r>
              <a:rPr lang="en-US" b="1" dirty="0">
                <a:latin typeface="Tahoma" charset="0"/>
                <a:ea typeface="ＭＳ Ｐゴシック" charset="0"/>
              </a:rPr>
              <a:t>CAN DO</a:t>
            </a:r>
            <a:r>
              <a:rPr lang="en-US" dirty="0">
                <a:latin typeface="Tahoma" charset="0"/>
                <a:ea typeface="ＭＳ Ｐゴシック" charset="0"/>
              </a:rPr>
              <a:t> rather than WHAT CAN BE DONE to 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another fundamental idea of OOP – objects are </a:t>
            </a:r>
            <a:r>
              <a:rPr lang="en-US" b="1" dirty="0">
                <a:latin typeface="Tahoma" charset="0"/>
                <a:ea typeface="ＭＳ Ｐゴシック" charset="0"/>
              </a:rPr>
              <a:t>ACTIVE</a:t>
            </a:r>
            <a:r>
              <a:rPr lang="en-US" dirty="0">
                <a:latin typeface="Tahoma" charset="0"/>
                <a:ea typeface="ＭＳ Ｐゴシック" charset="0"/>
              </a:rPr>
              <a:t> rather than PASSIVE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Ex: 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void </a:t>
            </a:r>
            <a:r>
              <a:rPr lang="en-US" dirty="0" err="1">
                <a:latin typeface="Tahoma" charset="0"/>
                <a:ea typeface="ＭＳ Ｐゴシック" charset="0"/>
              </a:rPr>
              <a:t>addPoint</a:t>
            </a:r>
            <a:r>
              <a:rPr lang="en-US" dirty="0">
                <a:latin typeface="Tahoma" charset="0"/>
                <a:ea typeface="ＭＳ Ｐゴシック" charset="0"/>
              </a:rPr>
              <a:t>(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x,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y) – add a new point to Polygon</a:t>
            </a:r>
          </a:p>
          <a:p>
            <a:pPr lvl="3" eaLnBrk="1" hangingPunct="1"/>
            <a:r>
              <a:rPr lang="en-US" dirty="0" err="1">
                <a:latin typeface="Tahoma" charset="0"/>
                <a:ea typeface="ＭＳ Ｐゴシック" charset="0"/>
              </a:rPr>
              <a:t>boolean</a:t>
            </a:r>
            <a:r>
              <a:rPr lang="en-US" dirty="0">
                <a:latin typeface="Tahoma" charset="0"/>
                <a:ea typeface="ＭＳ Ｐゴシック" charset="0"/>
              </a:rPr>
              <a:t> contains(double x, double y) – is point (</a:t>
            </a:r>
            <a:r>
              <a:rPr lang="en-US" dirty="0" err="1">
                <a:latin typeface="Tahoma" charset="0"/>
                <a:ea typeface="ＭＳ Ｐゴシック" charset="0"/>
              </a:rPr>
              <a:t>x,y</a:t>
            </a:r>
            <a:r>
              <a:rPr lang="en-US" dirty="0">
                <a:latin typeface="Tahoma" charset="0"/>
                <a:ea typeface="ＭＳ Ｐゴシック" charset="0"/>
              </a:rPr>
              <a:t>) within the boundaries of the Polygon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void translate(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deltaX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int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</a:rPr>
              <a:t>deltaY</a:t>
            </a:r>
            <a:r>
              <a:rPr lang="en-US" dirty="0">
                <a:latin typeface="Tahoma" charset="0"/>
                <a:ea typeface="ＭＳ Ｐゴシック" charset="0"/>
              </a:rPr>
              <a:t>) – move all points in the Polygon by </a:t>
            </a:r>
            <a:r>
              <a:rPr lang="en-US" dirty="0" err="1">
                <a:latin typeface="Tahoma" charset="0"/>
                <a:ea typeface="ＭＳ Ｐゴシック" charset="0"/>
              </a:rPr>
              <a:t>deltaX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</a:rPr>
              <a:t>deltaY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17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17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60A379-5E63-0E45-917F-5AC8324BA8DB}" type="slidenum">
              <a:rPr lang="en-US" sz="1400">
                <a:latin typeface="Arial" charset="0"/>
              </a:rPr>
              <a:pPr eaLnBrk="1" hangingPunct="1"/>
              <a:t>92</a:t>
            </a:fld>
            <a:endParaRPr lang="en-US" sz="1400">
              <a:latin typeface="Arial" charset="0"/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Encapsulation and Data Abstraction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These operations are actually (logically) PART of the Polygon itself</a:t>
            </a:r>
          </a:p>
          <a:p>
            <a:pPr lvl="1" eaLnBrk="1" hangingPunct="1">
              <a:buFont typeface="Marlett" charset="0"/>
              <a:buNone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[]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theXs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= {0, 4, 4};</a:t>
            </a:r>
            <a:br>
              <a:rPr lang="en-US" sz="2000" b="1" dirty="0">
                <a:latin typeface="Courier New" charset="0"/>
                <a:ea typeface="ＭＳ Ｐゴシック" charset="0"/>
              </a:rPr>
            </a:b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[]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theYs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= {0, 0, 2};</a:t>
            </a:r>
            <a:br>
              <a:rPr lang="en-US" sz="2000" b="1" dirty="0">
                <a:latin typeface="Courier New" charset="0"/>
                <a:ea typeface="ＭＳ Ｐゴシック" charset="0"/>
              </a:rPr>
            </a:br>
            <a:r>
              <a:rPr lang="en-US" sz="20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num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= 3;</a:t>
            </a:r>
            <a:br>
              <a:rPr lang="en-US" sz="2000" b="1" dirty="0">
                <a:latin typeface="Courier New" charset="0"/>
                <a:ea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</a:rPr>
              <a:t>Polygon </a:t>
            </a:r>
            <a:r>
              <a:rPr lang="en-US" sz="2000" b="1" dirty="0">
                <a:solidFill>
                  <a:schemeClr val="accent6"/>
                </a:solidFill>
                <a:latin typeface="Courier New" charset="0"/>
                <a:ea typeface="ＭＳ Ｐゴシック" charset="0"/>
              </a:rPr>
              <a:t>P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= new Polygon(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theXs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,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theYs</a:t>
            </a:r>
            <a:r>
              <a:rPr lang="en-US" sz="2000" b="1" dirty="0">
                <a:latin typeface="Courier New" charset="0"/>
                <a:ea typeface="ＭＳ Ｐゴシック" charset="0"/>
              </a:rPr>
              <a:t>,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num</a:t>
            </a:r>
            <a:r>
              <a:rPr lang="en-US" sz="2000" b="1" dirty="0">
                <a:latin typeface="Courier New" charset="0"/>
                <a:ea typeface="ＭＳ Ｐゴシック" charset="0"/>
              </a:rPr>
              <a:t>);</a:t>
            </a:r>
            <a:br>
              <a:rPr lang="en-US" sz="2000" b="1" dirty="0">
                <a:latin typeface="Courier New" charset="0"/>
                <a:ea typeface="ＭＳ Ｐゴシック" charset="0"/>
              </a:rPr>
            </a:br>
            <a:r>
              <a:rPr lang="en-US" sz="2000" b="1" dirty="0" err="1">
                <a:solidFill>
                  <a:srgbClr val="002DB9"/>
                </a:solidFill>
                <a:latin typeface="Courier New" charset="0"/>
                <a:ea typeface="ＭＳ Ｐゴシック" charset="0"/>
              </a:rPr>
              <a:t>P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addPoint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(0, 2);</a:t>
            </a:r>
            <a:br>
              <a:rPr lang="en-US" sz="2000" b="1" dirty="0">
                <a:latin typeface="Courier New" charset="0"/>
                <a:ea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</a:rPr>
              <a:t>if (</a:t>
            </a:r>
            <a:r>
              <a:rPr lang="en-US" sz="2000" b="1" dirty="0" err="1">
                <a:solidFill>
                  <a:srgbClr val="002DB9"/>
                </a:solidFill>
                <a:latin typeface="Courier New" charset="0"/>
                <a:ea typeface="ＭＳ Ｐゴシック" charset="0"/>
              </a:rPr>
              <a:t>P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contains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(2, 1)</a:t>
            </a:r>
            <a:r>
              <a:rPr lang="en-US" sz="2000" b="1" dirty="0">
                <a:latin typeface="Courier New" charset="0"/>
                <a:ea typeface="ＭＳ Ｐゴシック" charset="0"/>
              </a:rPr>
              <a:t>)</a:t>
            </a:r>
            <a:br>
              <a:rPr lang="en-US" sz="2000" b="1" dirty="0">
                <a:latin typeface="Courier New" charset="0"/>
                <a:ea typeface="ＭＳ Ｐゴシック" charset="0"/>
              </a:rPr>
            </a:br>
            <a:r>
              <a:rPr lang="en-US" sz="2000" b="1" dirty="0">
                <a:latin typeface="Courier New" charset="0"/>
                <a:ea typeface="ＭＳ Ｐゴシック" charset="0"/>
              </a:rPr>
              <a:t>	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sz="20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 dirty="0">
                <a:latin typeface="Courier New" charset="0"/>
                <a:ea typeface="ＭＳ Ｐゴシック" charset="0"/>
              </a:rPr>
              <a:t>Inside P</a:t>
            </a:r>
            <a:r>
              <a:rPr lang="ja-JP" altLang="en-US" sz="2000" b="1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 b="1" dirty="0">
                <a:latin typeface="Courier New" charset="0"/>
                <a:ea typeface="ＭＳ Ｐゴシック" charset="0"/>
              </a:rPr>
              <a:t>);</a:t>
            </a:r>
            <a:br>
              <a:rPr lang="en-US" altLang="ja-JP" sz="2000" b="1" dirty="0">
                <a:latin typeface="Courier New" charset="0"/>
                <a:ea typeface="ＭＳ Ｐゴシック" charset="0"/>
              </a:rPr>
            </a:br>
            <a:r>
              <a:rPr lang="en-US" altLang="ja-JP" sz="2000" b="1" dirty="0">
                <a:latin typeface="Courier New" charset="0"/>
                <a:ea typeface="ＭＳ Ｐゴシック" charset="0"/>
              </a:rPr>
              <a:t>else</a:t>
            </a:r>
            <a:br>
              <a:rPr lang="en-US" altLang="ja-JP" sz="2000" b="1" dirty="0">
                <a:latin typeface="Courier New" charset="0"/>
                <a:ea typeface="ＭＳ Ｐゴシック" charset="0"/>
              </a:rPr>
            </a:br>
            <a:r>
              <a:rPr lang="en-US" altLang="ja-JP" sz="2000" b="1" dirty="0">
                <a:latin typeface="Courier New" charset="0"/>
                <a:ea typeface="ＭＳ Ｐゴシック" charset="0"/>
              </a:rPr>
              <a:t>   </a:t>
            </a:r>
            <a:r>
              <a:rPr lang="en-US" altLang="ja-JP" sz="2000" b="1" dirty="0" err="1">
                <a:latin typeface="Courier New" charset="0"/>
                <a:ea typeface="ＭＳ Ｐゴシック" charset="0"/>
              </a:rPr>
              <a:t>System.out.println</a:t>
            </a:r>
            <a:r>
              <a:rPr lang="en-US" altLang="ja-JP" sz="2000" b="1" dirty="0">
                <a:latin typeface="Courier New" charset="0"/>
                <a:ea typeface="ＭＳ Ｐゴシック" charset="0"/>
              </a:rPr>
              <a:t>(</a:t>
            </a:r>
            <a:r>
              <a:rPr lang="ja-JP" altLang="en-US" sz="2000" b="1" dirty="0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 dirty="0">
                <a:latin typeface="Courier New" charset="0"/>
                <a:ea typeface="ＭＳ Ｐゴシック" charset="0"/>
              </a:rPr>
              <a:t>Outside P</a:t>
            </a:r>
            <a:r>
              <a:rPr lang="ja-JP" altLang="en-US" sz="2000" b="1" dirty="0"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 b="1" dirty="0">
                <a:latin typeface="Courier New" charset="0"/>
                <a:ea typeface="ＭＳ Ｐゴシック" charset="0"/>
              </a:rPr>
              <a:t>);</a:t>
            </a:r>
            <a:br>
              <a:rPr lang="en-US" altLang="ja-JP" sz="2000" b="1" dirty="0">
                <a:latin typeface="Courier New" charset="0"/>
                <a:ea typeface="ＭＳ Ｐゴシック" charset="0"/>
              </a:rPr>
            </a:br>
            <a:r>
              <a:rPr lang="en-US" altLang="ja-JP" sz="2000" b="1" dirty="0" err="1">
                <a:solidFill>
                  <a:srgbClr val="002DB9"/>
                </a:solidFill>
                <a:latin typeface="Courier New" charset="0"/>
                <a:ea typeface="ＭＳ Ｐゴシック" charset="0"/>
              </a:rPr>
              <a:t>P</a:t>
            </a:r>
            <a:r>
              <a:rPr lang="en-US" altLang="ja-JP" sz="20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.</a:t>
            </a:r>
            <a:r>
              <a:rPr lang="en-US" altLang="ja-JP" sz="20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translate</a:t>
            </a:r>
            <a:r>
              <a:rPr lang="en-US" altLang="ja-JP" sz="20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(2, 3);</a:t>
            </a:r>
            <a:endParaRPr lang="en-US" altLang="ja-JP" dirty="0">
              <a:solidFill>
                <a:srgbClr val="FF0000"/>
              </a:solidFill>
              <a:latin typeface="Tahom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We are not passing the Polygon as an argument, we are calling the methods FROM the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75A45C-7B87-4C48-913C-1CE5FA5BB896}" type="slidenum">
              <a:rPr lang="en-US" sz="1400">
                <a:latin typeface="Arial" charset="0"/>
              </a:rPr>
              <a:pPr eaLnBrk="1" hangingPunct="1"/>
              <a:t>93</a:t>
            </a:fld>
            <a:endParaRPr lang="en-US" sz="1400">
              <a:latin typeface="Arial" charset="0"/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Encapsulation and Data Abstraction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Objects enable us to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combine the data and operations</a:t>
            </a:r>
            <a:r>
              <a:rPr lang="en-US" dirty="0">
                <a:latin typeface="Tahoma" charset="0"/>
                <a:ea typeface="ＭＳ Ｐゴシック" charset="0"/>
              </a:rPr>
              <a:t> of a type together into a single entity: </a:t>
            </a:r>
            <a:r>
              <a:rPr lang="en-US" b="1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encapsulation</a:t>
            </a: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4478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b="1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2133600" y="2438400"/>
            <a:ext cx="533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120839" name="Oval 6"/>
          <p:cNvSpPr>
            <a:spLocks noChangeArrowheads="1"/>
          </p:cNvSpPr>
          <p:nvPr/>
        </p:nvSpPr>
        <p:spPr bwMode="auto">
          <a:xfrm>
            <a:off x="4114800" y="2514600"/>
            <a:ext cx="4267200" cy="29718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/>
              <a:t>xpoints [0,4,4,0]</a:t>
            </a:r>
          </a:p>
          <a:p>
            <a:r>
              <a:rPr lang="en-US" b="1"/>
              <a:t>ypoints [0,0,2,2]</a:t>
            </a:r>
          </a:p>
          <a:p>
            <a:r>
              <a:rPr lang="en-US" b="1"/>
              <a:t>npoints 4</a:t>
            </a:r>
          </a:p>
          <a:p>
            <a:endParaRPr lang="en-US" b="1"/>
          </a:p>
          <a:p>
            <a:r>
              <a:rPr lang="en-US" b="1"/>
              <a:t>addPoint()</a:t>
            </a:r>
          </a:p>
          <a:p>
            <a:r>
              <a:rPr lang="en-US" b="1"/>
              <a:t>contains()</a:t>
            </a:r>
          </a:p>
          <a:p>
            <a:r>
              <a:rPr lang="en-US" b="1"/>
              <a:t>translate()</a:t>
            </a:r>
          </a:p>
        </p:txBody>
      </p:sp>
      <p:sp>
        <p:nvSpPr>
          <p:cNvPr id="120840" name="Line 7"/>
          <p:cNvSpPr>
            <a:spLocks noChangeShapeType="1"/>
          </p:cNvSpPr>
          <p:nvPr/>
        </p:nvSpPr>
        <p:spPr bwMode="auto">
          <a:xfrm>
            <a:off x="2362200" y="2667000"/>
            <a:ext cx="1828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Rectangle 8"/>
          <p:cNvSpPr>
            <a:spLocks noChangeArrowheads="1"/>
          </p:cNvSpPr>
          <p:nvPr/>
        </p:nvSpPr>
        <p:spPr bwMode="auto">
          <a:xfrm>
            <a:off x="609600" y="3657600"/>
            <a:ext cx="2971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ahoma" charset="0"/>
              </a:rPr>
              <a:t>Thus, the operations are always implicitly acting on the object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s data</a:t>
            </a:r>
          </a:p>
          <a:p>
            <a:r>
              <a:rPr lang="en-US" sz="2400">
                <a:latin typeface="Tahoma" charset="0"/>
              </a:rPr>
              <a:t>Ex: translate means translate the points that make up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20839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2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2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2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2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2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38" grpId="0" animBg="1"/>
      <p:bldP spid="120839" grpId="0" build="p" bldLvl="2" animBg="1"/>
      <p:bldP spid="120840" grpId="0" animBg="1"/>
      <p:bldP spid="1208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A13D07C-9E95-BF4E-8DBC-5E55F28D9D91}" type="slidenum">
              <a:rPr lang="en-US" sz="1400">
                <a:latin typeface="Arial" charset="0"/>
              </a:rPr>
              <a:pPr eaLnBrk="1" hangingPunct="1"/>
              <a:t>94</a:t>
            </a:fld>
            <a:endParaRPr lang="en-US" sz="1400">
              <a:latin typeface="Arial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7: Encapsulation and Data Abstraction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For multiple objects of the same class, the operations act on the object specified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000" b="1">
                <a:latin typeface="Courier New" charset="0"/>
                <a:ea typeface="ＭＳ Ｐゴシック" charset="0"/>
              </a:rPr>
              <a:t>int [] moreXs = {8, 11, 8};</a:t>
            </a:r>
            <a:br>
              <a:rPr lang="en-US" sz="2000" b="1">
                <a:latin typeface="Courier New" charset="0"/>
                <a:ea typeface="ＭＳ Ｐゴシック" charset="0"/>
              </a:rPr>
            </a:br>
            <a:r>
              <a:rPr lang="en-US" sz="2000" b="1">
                <a:latin typeface="Courier New" charset="0"/>
                <a:ea typeface="ＭＳ Ｐゴシック" charset="0"/>
              </a:rPr>
              <a:t>int [] moreYs = {0, 2, 4};</a:t>
            </a:r>
            <a:br>
              <a:rPr lang="en-US" sz="2000" b="1">
                <a:latin typeface="Courier New" charset="0"/>
                <a:ea typeface="ＭＳ Ｐゴシック" charset="0"/>
              </a:rPr>
            </a:br>
            <a:r>
              <a:rPr lang="en-US" sz="2000" b="1">
                <a:latin typeface="Courier New" charset="0"/>
                <a:ea typeface="ＭＳ Ｐゴシック" charset="0"/>
              </a:rPr>
              <a:t>Polygon </a:t>
            </a:r>
            <a:r>
              <a:rPr lang="en-US" sz="2000" b="1">
                <a:solidFill>
                  <a:srgbClr val="002DB9"/>
                </a:solidFill>
                <a:latin typeface="Courier New" charset="0"/>
                <a:ea typeface="ＭＳ Ｐゴシック" charset="0"/>
              </a:rPr>
              <a:t>P2</a:t>
            </a:r>
            <a:r>
              <a:rPr lang="en-US" sz="2000" b="1">
                <a:latin typeface="Courier New" charset="0"/>
                <a:ea typeface="ＭＳ Ｐゴシック" charset="0"/>
              </a:rPr>
              <a:t> = new Polygon(moreXs, moreYs, 3);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286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2400" b="1">
                <a:solidFill>
                  <a:srgbClr val="002DB9"/>
                </a:solidFill>
              </a:rPr>
              <a:t>P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914400" y="3276600"/>
            <a:ext cx="533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1066800" y="4267200"/>
            <a:ext cx="3352800" cy="22098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 b="1"/>
              <a:t>xpoints [0,4,4,0]</a:t>
            </a:r>
          </a:p>
          <a:p>
            <a:r>
              <a:rPr lang="en-US" sz="1600" b="1"/>
              <a:t>ypoints [0,0,2,2]</a:t>
            </a:r>
          </a:p>
          <a:p>
            <a:r>
              <a:rPr lang="en-US" sz="1600" b="1"/>
              <a:t>npoints 4</a:t>
            </a:r>
          </a:p>
          <a:p>
            <a:endParaRPr lang="en-US" sz="1600" b="1"/>
          </a:p>
          <a:p>
            <a:r>
              <a:rPr lang="en-US" sz="1600" b="1"/>
              <a:t>addPoint()</a:t>
            </a:r>
          </a:p>
          <a:p>
            <a:r>
              <a:rPr lang="en-US" sz="1600" b="1"/>
              <a:t>contains()</a:t>
            </a:r>
          </a:p>
          <a:p>
            <a:r>
              <a:rPr lang="en-US" sz="1600" b="1"/>
              <a:t>translate()</a:t>
            </a: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1143000" y="3505200"/>
            <a:ext cx="914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44196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2400" b="1">
                <a:solidFill>
                  <a:srgbClr val="002DB9"/>
                </a:solidFill>
              </a:rPr>
              <a:t>P2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5105400" y="3276600"/>
            <a:ext cx="533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121867" name="Oval 10"/>
          <p:cNvSpPr>
            <a:spLocks noChangeArrowheads="1"/>
          </p:cNvSpPr>
          <p:nvPr/>
        </p:nvSpPr>
        <p:spPr bwMode="auto">
          <a:xfrm>
            <a:off x="5257800" y="4267200"/>
            <a:ext cx="3352800" cy="22098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 b="1"/>
              <a:t>xpoints [8,11,8]]</a:t>
            </a:r>
          </a:p>
          <a:p>
            <a:r>
              <a:rPr lang="en-US" sz="1600" b="1"/>
              <a:t>ypoints [0,2,4]</a:t>
            </a:r>
          </a:p>
          <a:p>
            <a:r>
              <a:rPr lang="en-US" sz="1600" b="1"/>
              <a:t>npoints 3</a:t>
            </a:r>
          </a:p>
          <a:p>
            <a:endParaRPr lang="en-US" sz="1600" b="1"/>
          </a:p>
          <a:p>
            <a:r>
              <a:rPr lang="en-US" sz="1600" b="1"/>
              <a:t>addPoint()</a:t>
            </a:r>
          </a:p>
          <a:p>
            <a:r>
              <a:rPr lang="en-US" sz="1600" b="1"/>
              <a:t>contains()</a:t>
            </a:r>
          </a:p>
          <a:p>
            <a:r>
              <a:rPr lang="en-US" sz="1600" b="1"/>
              <a:t>translate()</a:t>
            </a:r>
          </a:p>
        </p:txBody>
      </p:sp>
      <p:sp>
        <p:nvSpPr>
          <p:cNvPr id="121868" name="Line 11"/>
          <p:cNvSpPr>
            <a:spLocks noChangeShapeType="1"/>
          </p:cNvSpPr>
          <p:nvPr/>
        </p:nvSpPr>
        <p:spPr bwMode="auto">
          <a:xfrm>
            <a:off x="5334000" y="3505200"/>
            <a:ext cx="914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uild="p"/>
      <p:bldP spid="121865" grpId="0"/>
      <p:bldP spid="121866" grpId="0" animBg="1"/>
      <p:bldP spid="121867" grpId="0" animBg="1"/>
      <p:bldP spid="12186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0C59D9A-5A4F-EC4B-970F-E3E26D075311}" type="slidenum">
              <a:rPr lang="en-US" sz="1400">
                <a:latin typeface="Arial" charset="0"/>
              </a:rPr>
              <a:pPr eaLnBrk="1" hangingPunct="1"/>
              <a:t>95</a:t>
            </a:fld>
            <a:endParaRPr lang="en-US" sz="1400">
              <a:latin typeface="Arial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Encapsulation and Data Abstraction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Recall that we previously discussed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data abstraction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do not need to know the implementation details of a data type in order to use it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includes the methods AND the actual data representation of the object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concept is exemplified through objects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can think of an object as a container with data and operations inside (i.e. </a:t>
            </a:r>
            <a:r>
              <a:rPr lang="en-US" dirty="0">
                <a:solidFill>
                  <a:srgbClr val="339933"/>
                </a:solidFill>
                <a:latin typeface="Tahoma" charset="0"/>
                <a:ea typeface="ＭＳ Ｐゴシック" charset="0"/>
              </a:rPr>
              <a:t>encapsulating</a:t>
            </a:r>
            <a:r>
              <a:rPr lang="en-US" dirty="0">
                <a:latin typeface="Tahoma" charset="0"/>
                <a:ea typeface="ＭＳ Ｐゴシック" charset="0"/>
              </a:rPr>
              <a:t> them)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can see some of the data and some of the operations, but others are kept hidden from us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ones we can see give us the functionality of the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build="p" bldLvl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BDEA27F-284F-4A4A-BA23-643E48F0F966}" type="slidenum">
              <a:rPr lang="en-US" sz="1400">
                <a:latin typeface="Arial" charset="0"/>
              </a:rPr>
              <a:pPr eaLnBrk="1" hangingPunct="1"/>
              <a:t>96</a:t>
            </a:fld>
            <a:endParaRPr lang="en-US" sz="1400">
              <a:latin typeface="Arial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Encapsulation and Data Abstraction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4572000" cy="52578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  <a:ea typeface="ＭＳ Ｐゴシック" charset="0"/>
                <a:cs typeface="ＭＳ Ｐゴシック" charset="0"/>
              </a:rPr>
              <a:t>As long as we know the method names, params and how to use them, we don</a:t>
            </a:r>
            <a:r>
              <a:rPr lang="ja-JP" altLang="en-US" sz="26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600">
                <a:latin typeface="Tahoma" charset="0"/>
                <a:ea typeface="ＭＳ Ｐゴシック" charset="0"/>
                <a:cs typeface="ＭＳ Ｐゴシック" charset="0"/>
              </a:rPr>
              <a:t>t need to know how the actual data is stored</a:t>
            </a:r>
          </a:p>
          <a:p>
            <a:pPr lvl="1" eaLnBrk="1" hangingPunct="1"/>
            <a:r>
              <a:rPr lang="en-US" sz="2200">
                <a:latin typeface="Tahoma" charset="0"/>
                <a:ea typeface="ＭＳ Ｐゴシック" charset="0"/>
              </a:rPr>
              <a:t>Note that I can use a Polygon </a:t>
            </a:r>
            <a:r>
              <a:rPr lang="en-US" sz="2200">
                <a:solidFill>
                  <a:srgbClr val="FF0000"/>
                </a:solidFill>
                <a:latin typeface="Tahoma" charset="0"/>
                <a:ea typeface="ＭＳ Ｐゴシック" charset="0"/>
              </a:rPr>
              <a:t>without knowing how the data</a:t>
            </a:r>
            <a:r>
              <a:rPr lang="en-US" sz="2200">
                <a:latin typeface="Tahoma" charset="0"/>
                <a:ea typeface="ＭＳ Ｐゴシック" charset="0"/>
              </a:rPr>
              <a:t> is stored </a:t>
            </a:r>
            <a:r>
              <a:rPr lang="en-US" sz="2200" b="1">
                <a:latin typeface="Tahoma" charset="0"/>
                <a:ea typeface="ＭＳ Ｐゴシック" charset="0"/>
              </a:rPr>
              <a:t>OR</a:t>
            </a:r>
            <a:r>
              <a:rPr lang="en-US" sz="2200">
                <a:latin typeface="Tahoma" charset="0"/>
                <a:ea typeface="ＭＳ Ｐゴシック" charset="0"/>
              </a:rPr>
              <a:t> </a:t>
            </a:r>
            <a:r>
              <a:rPr lang="en-US" sz="2200">
                <a:solidFill>
                  <a:srgbClr val="FF0000"/>
                </a:solidFill>
                <a:latin typeface="Tahoma" charset="0"/>
                <a:ea typeface="ＭＳ Ｐゴシック" charset="0"/>
              </a:rPr>
              <a:t>how the methods are implemented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 know it has points but I don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t know how they are stored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Abstraction!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00600" y="1371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 sz="2400" b="1"/>
              <a:t>P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5486400" y="1371600"/>
            <a:ext cx="533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1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5638800" y="2362200"/>
            <a:ext cx="3352800" cy="22098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 b="1"/>
              <a:t>xpoints [0,4,4,0]</a:t>
            </a:r>
          </a:p>
          <a:p>
            <a:r>
              <a:rPr lang="en-US" sz="1600" b="1"/>
              <a:t>ypoints [0,0,2,2]</a:t>
            </a:r>
          </a:p>
          <a:p>
            <a:r>
              <a:rPr lang="en-US" sz="1600" b="1"/>
              <a:t>npoints 4</a:t>
            </a:r>
          </a:p>
          <a:p>
            <a:endParaRPr lang="en-US" sz="1600" b="1"/>
          </a:p>
          <a:p>
            <a:r>
              <a:rPr lang="en-US" sz="1600" b="1"/>
              <a:t>addPoint()</a:t>
            </a:r>
          </a:p>
          <a:p>
            <a:r>
              <a:rPr lang="en-US" sz="1600" b="1"/>
              <a:t>contains()</a:t>
            </a:r>
          </a:p>
          <a:p>
            <a:r>
              <a:rPr lang="en-US" sz="1600" b="1"/>
              <a:t>translate()</a:t>
            </a: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5715000" y="1600200"/>
            <a:ext cx="9144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1560" name="Rectangle 8"/>
          <p:cNvSpPr>
            <a:spLocks noChangeArrowheads="1"/>
          </p:cNvSpPr>
          <p:nvPr/>
        </p:nvSpPr>
        <p:spPr bwMode="auto">
          <a:xfrm>
            <a:off x="6172200" y="2667000"/>
            <a:ext cx="2209800" cy="7620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bg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1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6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298AF7C-374C-BB47-B683-2897D2406549}" type="slidenum">
              <a:rPr lang="en-US" sz="1400">
                <a:latin typeface="Arial" charset="0"/>
              </a:rPr>
              <a:pPr eaLnBrk="1" hangingPunct="1"/>
              <a:t>97</a:t>
            </a:fld>
            <a:endParaRPr lang="en-US" sz="1400">
              <a:latin typeface="Arial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Instance Variables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 u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look again at </a:t>
            </a:r>
            <a:r>
              <a:rPr lang="en-US" altLang="ja-JP" dirty="0" err="1">
                <a:latin typeface="Tahoma" charset="0"/>
                <a:ea typeface="ＭＳ Ｐゴシック" charset="0"/>
                <a:cs typeface="ＭＳ Ｐゴシック" charset="0"/>
              </a:rPr>
              <a:t>StringBuilder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Instance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These are the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data</a:t>
            </a:r>
            <a:r>
              <a:rPr lang="en-US" dirty="0">
                <a:latin typeface="Tahoma" charset="0"/>
                <a:ea typeface="ＭＳ Ｐゴシック" charset="0"/>
              </a:rPr>
              <a:t> values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within an object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Used to store the object</a:t>
            </a:r>
            <a:r>
              <a:rPr lang="ja-JP" altLang="en-US" dirty="0"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</a:rPr>
              <a:t>s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As we said previously, when using data abstraction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we don</a:t>
            </a:r>
            <a:r>
              <a:rPr lang="ja-JP" alt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 need to know explicitly what these are </a:t>
            </a:r>
            <a:r>
              <a:rPr lang="en-US" altLang="ja-JP" dirty="0">
                <a:latin typeface="Tahoma" charset="0"/>
                <a:ea typeface="ＭＳ Ｐゴシック" charset="0"/>
              </a:rPr>
              <a:t>in order to use a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For example, look at the API for </a:t>
            </a:r>
            <a:r>
              <a:rPr lang="en-US" dirty="0" err="1">
                <a:latin typeface="Tahoma" charset="0"/>
                <a:ea typeface="ＭＳ Ｐゴシック" charset="0"/>
              </a:rPr>
              <a:t>StringBuilder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Note that the instance variables are not even shown there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In actuality it is a variable-length array with a counter to keep track of how many locations are being used and is actually inherited from </a:t>
            </a:r>
            <a:r>
              <a:rPr lang="en-US" dirty="0" err="1">
                <a:latin typeface="Tahoma" charset="0"/>
                <a:ea typeface="ＭＳ Ｐゴシック" charset="0"/>
              </a:rPr>
              <a:t>AbstractStringBuilder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See source in </a:t>
            </a:r>
            <a:r>
              <a:rPr lang="en-US" dirty="0" err="1">
                <a:latin typeface="Tahoma" charset="0"/>
                <a:ea typeface="ＭＳ Ｐゴシック" charset="0"/>
              </a:rPr>
              <a:t>StringBuilder.java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</a:rPr>
              <a:t>AbstractStringBuilder.java</a:t>
            </a:r>
            <a:r>
              <a:rPr lang="en-US" dirty="0">
                <a:latin typeface="Tahoma" charset="0"/>
                <a:ea typeface="ＭＳ Ｐゴシック" charset="0"/>
              </a:rPr>
              <a:t> – cool!!!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3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3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B6BE6-9B14-F047-8499-E9E04F413BA4}" type="slidenum">
              <a:rPr lang="en-US" sz="1400">
                <a:latin typeface="Arial" charset="0"/>
              </a:rPr>
              <a:pPr eaLnBrk="1" hangingPunct="1"/>
              <a:t>98</a:t>
            </a:fld>
            <a:endParaRPr lang="en-US" sz="1400">
              <a:latin typeface="Arial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8: Instance Variables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Many instance variables are declared with the keyword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private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means that they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cannot be directly accessed outside the class itself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Instance variables are typically declared to be private, based on the data abstraction that we discussed earlier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Recall that we do not need to know how the data is represented in order to use the type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Therefore why even allow us to see it?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In </a:t>
            </a:r>
            <a:r>
              <a:rPr lang="en-US" dirty="0" err="1">
                <a:latin typeface="Tahoma" charset="0"/>
                <a:ea typeface="ＭＳ Ｐゴシック" charset="0"/>
              </a:rPr>
              <a:t>AbstractStringBuilder</a:t>
            </a:r>
            <a:r>
              <a:rPr lang="en-US" dirty="0">
                <a:latin typeface="Tahoma" charset="0"/>
                <a:ea typeface="ＭＳ Ｐゴシック" charset="0"/>
              </a:rPr>
              <a:t> the </a:t>
            </a:r>
            <a:r>
              <a:rPr lang="en-US" dirty="0">
                <a:latin typeface="Courier New" charset="0"/>
                <a:ea typeface="ＭＳ Ｐゴシック" charset="0"/>
              </a:rPr>
              <a:t>value</a:t>
            </a:r>
            <a:r>
              <a:rPr lang="en-US" dirty="0">
                <a:latin typeface="Tahoma" charset="0"/>
                <a:ea typeface="ＭＳ Ｐゴシック" charset="0"/>
              </a:rPr>
              <a:t> variable has no keyword modifier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This makes it private to the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8: Encapsulation, Data Abstraction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Consider again the ideas of </a:t>
            </a:r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data abstraction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 allows the instance variables to be separated / hidden from the user of a class</a:t>
            </a:r>
          </a:p>
          <a:p>
            <a:pPr lvl="3"/>
            <a:r>
              <a:rPr lang="en-US" b="1" dirty="0"/>
              <a:t>private</a:t>
            </a:r>
            <a:r>
              <a:rPr lang="en-US" dirty="0"/>
              <a:t> declarations and (we will see later) </a:t>
            </a:r>
            <a:r>
              <a:rPr lang="en-US" b="1" dirty="0"/>
              <a:t>protected</a:t>
            </a:r>
            <a:r>
              <a:rPr lang="en-US" dirty="0"/>
              <a:t> declarations are not directly accessible by the user of a class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Data abstraction</a:t>
            </a:r>
            <a:r>
              <a:rPr lang="en-US" dirty="0"/>
              <a:t> enables a user to not require direct knowledge of these variables in order to use a class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F7651-4CEB-9441-A878-CF8E8A3E8F61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992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33503</TotalTime>
  <Words>15089</Words>
  <Application>Microsoft Macintosh PowerPoint</Application>
  <PresentationFormat>On-screen Show (4:3)</PresentationFormat>
  <Paragraphs>2145</Paragraphs>
  <Slides>179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8" baseType="lpstr">
      <vt:lpstr>ＭＳ Ｐゴシック</vt:lpstr>
      <vt:lpstr>Arial</vt:lpstr>
      <vt:lpstr>Arial Black</vt:lpstr>
      <vt:lpstr>Courier New</vt:lpstr>
      <vt:lpstr>Lucida Grande</vt:lpstr>
      <vt:lpstr>Marlett</vt:lpstr>
      <vt:lpstr>Tahoma</vt:lpstr>
      <vt:lpstr>Times New Roman</vt:lpstr>
      <vt:lpstr>Generic</vt:lpstr>
      <vt:lpstr>PowerPoint Presentation</vt:lpstr>
      <vt:lpstr>PowerPoint Presentation</vt:lpstr>
      <vt:lpstr>Lecture 1: Prerequisites</vt:lpstr>
      <vt:lpstr>Lecture 1: Prerequisites</vt:lpstr>
      <vt:lpstr>Lecture 1: Goals of the Course</vt:lpstr>
      <vt:lpstr>Lecture 1: Goals of Course</vt:lpstr>
      <vt:lpstr>Lecture 1: Goals of Course</vt:lpstr>
      <vt:lpstr>Lecture 1: Goals of Course</vt:lpstr>
      <vt:lpstr>Lecture 1: Why Java?</vt:lpstr>
      <vt:lpstr>Lecture 1: Why Java?</vt:lpstr>
      <vt:lpstr>Lecture 1: Why Java?</vt:lpstr>
      <vt:lpstr>Lecture 2: Getting Started with Java</vt:lpstr>
      <vt:lpstr>Lecture 1: Getting Started with Java</vt:lpstr>
      <vt:lpstr>Lecture 1: Getting Started with Java</vt:lpstr>
      <vt:lpstr>Lecture 1: Getting Started with Java</vt:lpstr>
      <vt:lpstr>Lecture 2: Java Basics</vt:lpstr>
      <vt:lpstr>Lecture 2: Java Basics </vt:lpstr>
      <vt:lpstr>Lecture 2: Java Basics </vt:lpstr>
      <vt:lpstr>Lecture 2: Java Basics</vt:lpstr>
      <vt:lpstr>Lecture 2: Java Basics</vt:lpstr>
      <vt:lpstr>Lecture 2: Java Basics 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Java Basics</vt:lpstr>
      <vt:lpstr>Lecture 2: Data and Expressions</vt:lpstr>
      <vt:lpstr>Lecture 2: Data and Expressions</vt:lpstr>
      <vt:lpstr>Lecture 2: Data and Expressions</vt:lpstr>
      <vt:lpstr>Lecture 2: Data and Expressions</vt:lpstr>
      <vt:lpstr>Lecture 2: Data and Expressions</vt:lpstr>
      <vt:lpstr>Lecture 2: Data and Expressions</vt:lpstr>
      <vt:lpstr>Lecture 2: More Operators</vt:lpstr>
      <vt:lpstr>Lecture 3: Input and the Scanner Class</vt:lpstr>
      <vt:lpstr>Lecture 3: Input and the Scanner Class</vt:lpstr>
      <vt:lpstr>Lecture 3: Input and the Scanner Class</vt:lpstr>
      <vt:lpstr>Lecture 3: Input and the Scanner Class</vt:lpstr>
      <vt:lpstr>Lecture 3: Control Statements</vt:lpstr>
      <vt:lpstr>Lecture 3: Control Statements</vt:lpstr>
      <vt:lpstr>Lecture 3: Boolean Expressions</vt:lpstr>
      <vt:lpstr>Lecture 3: Boolean Expressions</vt:lpstr>
      <vt:lpstr>Lecture 3: Boolean Expressions</vt:lpstr>
      <vt:lpstr>Lecture 4: if statement</vt:lpstr>
      <vt:lpstr>Lecture 4: if statement</vt:lpstr>
      <vt:lpstr>Lecture 4: if statement</vt:lpstr>
      <vt:lpstr>Lecture 4: if statement</vt:lpstr>
      <vt:lpstr>Lecture 4: while loop</vt:lpstr>
      <vt:lpstr>Lecture 4: Example</vt:lpstr>
      <vt:lpstr>Lecture 4: Example</vt:lpstr>
      <vt:lpstr>Lecture 4: for loop</vt:lpstr>
      <vt:lpstr>Lecture 4: for loop</vt:lpstr>
      <vt:lpstr>Lecture 5: for loop</vt:lpstr>
      <vt:lpstr>Lecture 5: for loop</vt:lpstr>
      <vt:lpstr>Lecture 5: switch statement</vt:lpstr>
      <vt:lpstr>Lecture 5: switch statement</vt:lpstr>
      <vt:lpstr>Lecture 5: switch statement</vt:lpstr>
      <vt:lpstr>Lecture 5: Methods and Method Calls</vt:lpstr>
      <vt:lpstr>Lecture 5: Methods and Method Calls</vt:lpstr>
      <vt:lpstr>Lecture 5: Methods and Method Calls</vt:lpstr>
      <vt:lpstr>Lecture 5: Functional Abstraction</vt:lpstr>
      <vt:lpstr>Lecture 5: Return Value vs. Void</vt:lpstr>
      <vt:lpstr>Lecture 6: Predefined Methods</vt:lpstr>
      <vt:lpstr>Lecture 6: Predefined Methods</vt:lpstr>
      <vt:lpstr>Lecture 6: Writing Static Methods</vt:lpstr>
      <vt:lpstr>Lecture 6: Writing Static Methods</vt:lpstr>
      <vt:lpstr>Lecture 6: Writing Static Methods</vt:lpstr>
      <vt:lpstr>Lecture 6: Writing Static Methods</vt:lpstr>
      <vt:lpstr>Lecture 6: Parameters</vt:lpstr>
      <vt:lpstr>Lecture 6: More on Parameters</vt:lpstr>
      <vt:lpstr>Lecture 6: Local variables and scope</vt:lpstr>
      <vt:lpstr>Lecture 6: Local variables and scope</vt:lpstr>
      <vt:lpstr>Lecture 6: Local variables and scope</vt:lpstr>
      <vt:lpstr>Lecture 6: References and Reference Types</vt:lpstr>
      <vt:lpstr>Lecture 6: References and Reference Types</vt:lpstr>
      <vt:lpstr>Lecture 6: Classes and Objects</vt:lpstr>
      <vt:lpstr>Lecture 6: Classes and Objects</vt:lpstr>
      <vt:lpstr>Lecture 6: Classes and Objects </vt:lpstr>
      <vt:lpstr>Lecture 7: More References</vt:lpstr>
      <vt:lpstr>Lecture 7: More References</vt:lpstr>
      <vt:lpstr>Lecture 7: More References</vt:lpstr>
      <vt:lpstr>Lecture 7:  More References</vt:lpstr>
      <vt:lpstr>Lecture 7: More References</vt:lpstr>
      <vt:lpstr>Lecture 7: More references</vt:lpstr>
      <vt:lpstr>Lecture 7: More references</vt:lpstr>
      <vt:lpstr>Lecture 7: Intro. to Object-Oriented Programming (OOP)</vt:lpstr>
      <vt:lpstr>Lecture 7: Intro. to OOP</vt:lpstr>
      <vt:lpstr>Lecture 7: Encapsulation and Data Abstraction</vt:lpstr>
      <vt:lpstr>Lecture 7: Encapsulation and Data Abstraction</vt:lpstr>
      <vt:lpstr>Lecture 7: Encapsulation and Data Abstraction</vt:lpstr>
      <vt:lpstr>Lecture 7: Encapsulation and Data Abstraction</vt:lpstr>
      <vt:lpstr>Lecture 7: Encapsulation and Data Abstraction</vt:lpstr>
      <vt:lpstr>Lecture 7: Encapsulation and Data Abstraction</vt:lpstr>
      <vt:lpstr>Lecture 8: Encapsulation and Data Abstraction</vt:lpstr>
      <vt:lpstr>Lecture 8: Encapsulation and Data Abstraction</vt:lpstr>
      <vt:lpstr>Lecture 8: Instance Variables</vt:lpstr>
      <vt:lpstr>Lecture 8: Instance Variables</vt:lpstr>
      <vt:lpstr>Lecture 8: Encapsulation, Data Abstraction and Instance Variables</vt:lpstr>
      <vt:lpstr>Lecture 8: Class Methods vs. Instance Methods</vt:lpstr>
      <vt:lpstr>Lecture 8: Class Methods vs. Instance Methods</vt:lpstr>
      <vt:lpstr>Lecture 8: Encapsulation / Abstraction Summary </vt:lpstr>
      <vt:lpstr>Lecture 8: Encapsulation / Abstraction Summary</vt:lpstr>
      <vt:lpstr>Lecture 8: Constructors, Accessors and Mutators</vt:lpstr>
      <vt:lpstr>Lecture 8: Constructors, Accessors and Mutators</vt:lpstr>
      <vt:lpstr>Lecture 8: Constructors, Accessors and Mutators</vt:lpstr>
      <vt:lpstr>Lecture 8: Simple Class Example</vt:lpstr>
      <vt:lpstr>Lecture 9: More on Classes and Objects</vt:lpstr>
      <vt:lpstr>Lecture 9: Developing Another Example</vt:lpstr>
      <vt:lpstr>Lecture 9: Developing Another Example</vt:lpstr>
      <vt:lpstr>Lecture 9: Testing Your Classes</vt:lpstr>
      <vt:lpstr>Lecture 9: Intro. to Java Files</vt:lpstr>
      <vt:lpstr>Lecture 9: Java Text Files</vt:lpstr>
      <vt:lpstr>Lecture 9: Java Text Files</vt:lpstr>
      <vt:lpstr>Lecture 9: Java Text Files</vt:lpstr>
      <vt:lpstr>Lecture 9: Java Text Files</vt:lpstr>
      <vt:lpstr>Lecture 10: Arrays</vt:lpstr>
      <vt:lpstr>Lecture 10: Arrays</vt:lpstr>
      <vt:lpstr>Lecture 10: Arrays</vt:lpstr>
      <vt:lpstr>Lecture 10: Java Arrays</vt:lpstr>
      <vt:lpstr>Lecture 10: Java Arrays</vt:lpstr>
      <vt:lpstr>Lecture 10: Java Arrays</vt:lpstr>
      <vt:lpstr>Lecture 10: Java Arrays</vt:lpstr>
      <vt:lpstr>Lecture 10: Java Arrays</vt:lpstr>
      <vt:lpstr>Lecture 10: Direct Access and Sequential Access</vt:lpstr>
      <vt:lpstr>Lecture 10: References and Reference Types</vt:lpstr>
      <vt:lpstr>Lecture 10: Arrays as Reference Types</vt:lpstr>
      <vt:lpstr>Lecture 10: Arrays as Parameters</vt:lpstr>
      <vt:lpstr>Lecture 10: Arrays as Parameters </vt:lpstr>
      <vt:lpstr>Lecture 11: Exam One</vt:lpstr>
      <vt:lpstr>Lecture 12: Searching an Array</vt:lpstr>
      <vt:lpstr>Lecture 12: Sequential Search</vt:lpstr>
      <vt:lpstr>Lecture 12: Arrays of Objects</vt:lpstr>
      <vt:lpstr>Lecture 12: Arrays of Objects</vt:lpstr>
      <vt:lpstr>Lecture 12: Arrays of Objects</vt:lpstr>
      <vt:lpstr>Lecture 12: Instance Data and Composition</vt:lpstr>
      <vt:lpstr>Lecture 12: Instance Data and Composition</vt:lpstr>
      <vt:lpstr>Lecture 12: Instance Data and Composition</vt:lpstr>
      <vt:lpstr>Lecture 12: Arrays as Instance Data </vt:lpstr>
      <vt:lpstr>Lecture 12: Resizing an array</vt:lpstr>
      <vt:lpstr>Lecture 12: Resizing an array</vt:lpstr>
      <vt:lpstr>Lecture 12: Resizing an array</vt:lpstr>
      <vt:lpstr>Lecture 12: ArrayLists</vt:lpstr>
      <vt:lpstr>Lecture 12: ArrayLists</vt:lpstr>
      <vt:lpstr>Lecture 12: ArrayLists</vt:lpstr>
      <vt:lpstr>Lecture 12: ArrayLists</vt:lpstr>
      <vt:lpstr>Lecture 13: 2-D Arrays</vt:lpstr>
      <vt:lpstr>Lecture 13: Simple Sorting</vt:lpstr>
      <vt:lpstr>Lecture 13: Simple Sorting</vt:lpstr>
      <vt:lpstr>Lecture 13: SelectionSort</vt:lpstr>
      <vt:lpstr>Lecture 13: SelectionSort</vt:lpstr>
      <vt:lpstr>Lecture 13: Sorting</vt:lpstr>
      <vt:lpstr>Lecture 13: Binary Search</vt:lpstr>
      <vt:lpstr>Lecture 13: Binary Search</vt:lpstr>
      <vt:lpstr>Lecture 13: Binary Search</vt:lpstr>
      <vt:lpstr>Lecture 13: Binary Search</vt:lpstr>
      <vt:lpstr>Lecture 13: Binary Search</vt:lpstr>
      <vt:lpstr>Lecture 14: Additional OO Notes</vt:lpstr>
      <vt:lpstr>Lecture 14: Additional OO Notes</vt:lpstr>
      <vt:lpstr>Lecture 14: Misc OO Notes</vt:lpstr>
      <vt:lpstr>Lecture 14: Misc OO Notes</vt:lpstr>
      <vt:lpstr>Lecture 14: Misc OO Notes</vt:lpstr>
      <vt:lpstr>Lecture 14: Misc OO Notes</vt:lpstr>
      <vt:lpstr>Lecture 14: Misc OO Notes</vt:lpstr>
      <vt:lpstr>Lecture 14: Misc OO Notes</vt:lpstr>
      <vt:lpstr>Lecture 14: Misc OO Notes</vt:lpstr>
      <vt:lpstr>Lecture 14: Misc OO Notes</vt:lpstr>
      <vt:lpstr>Lecture 14: Misc OO Notes</vt:lpstr>
      <vt:lpstr>Lecture 15: Wrappers</vt:lpstr>
      <vt:lpstr>Lecture 15: Wrappers</vt:lpstr>
      <vt:lpstr>Lecture 15: Wrappers</vt:lpstr>
      <vt:lpstr>Lecture 15: Wrappers and Casting</vt:lpstr>
      <vt:lpstr>Lecture 15: Wrappers</vt:lpstr>
      <vt:lpstr>Lecture 15: Parsing Primitive Types</vt:lpstr>
      <vt:lpstr>Lecture 15: Parsing Primitive Types</vt:lpstr>
      <vt:lpstr>Lecture 15: Character class</vt:lpstr>
      <vt:lpstr>Lecture 15: Inheritance</vt:lpstr>
      <vt:lpstr>Lecture 15: Inheritance and “is a”</vt:lpstr>
      <vt:lpstr>Lecture 15: Inheritance and “is a”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Ramirez, John C</cp:lastModifiedBy>
  <cp:revision>3087</cp:revision>
  <cp:lastPrinted>1601-01-01T00:00:00Z</cp:lastPrinted>
  <dcterms:created xsi:type="dcterms:W3CDTF">2008-10-02T20:33:00Z</dcterms:created>
  <dcterms:modified xsi:type="dcterms:W3CDTF">2019-06-28T18:42:38Z</dcterms:modified>
  <cp:category/>
</cp:coreProperties>
</file>