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12E7E1-D207-49D0-B444-8DD497A9851A}">
  <a:tblStyle styleId="{1712E7E1-D207-49D0-B444-8DD497A985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4148cf35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44148cf35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4148cf35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44148cf35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3c9df9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63c9df9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63c9df9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63c9df9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63c9df9e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63c9df9e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63c9df9e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63c9df9e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c9df9e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63c9df9e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63c9df9e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63c9df9e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63c9df9e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463c9df9e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4148cf35c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44148cf35c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4148cf3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4148cf3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4148cf35c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44148cf35c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4148cf35c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4148cf35c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4148cf3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44148cf3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4148cf35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4148cf35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4148cf35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4148cf3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seen in the figure, about 60% of the survey respondents said 12th grade was the highest level of achieved education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4148cf35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4148cf35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similar pattern observed, where a large majority of population earns a log weekly wage in a given range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4148cf35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4148cf35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seen in the correlational analysis, Education and log weekly wage were the two variables that displayed a degree of correlation, hence for this setup, we treat YoB and Pob as </a:t>
            </a:r>
            <a:r>
              <a:rPr lang="en"/>
              <a:t>confounding</a:t>
            </a:r>
            <a:r>
              <a:rPr lang="en"/>
              <a:t> variables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4148cf35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4148cf35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500" y="0"/>
            <a:ext cx="9132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13"/>
          <p:cNvCxnSpPr/>
          <p:nvPr/>
        </p:nvCxnSpPr>
        <p:spPr>
          <a:xfrm>
            <a:off x="841350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Google Shape;53;p13"/>
          <p:cNvCxnSpPr/>
          <p:nvPr/>
        </p:nvCxnSpPr>
        <p:spPr>
          <a:xfrm>
            <a:off x="8337675" y="460903"/>
            <a:ext cx="0" cy="4261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3"/>
          <p:cNvSpPr/>
          <p:nvPr/>
        </p:nvSpPr>
        <p:spPr>
          <a:xfrm rot="-5400000">
            <a:off x="4327200" y="853550"/>
            <a:ext cx="483000" cy="427200"/>
          </a:xfrm>
          <a:prstGeom prst="hexagon">
            <a:avLst>
              <a:gd fmla="val 28666" name="adj"/>
              <a:gd fmla="val 115470" name="vf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883125" y="1447250"/>
            <a:ext cx="5400900" cy="197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b="1" sz="3600">
                <a:solidFill>
                  <a:srgbClr val="343C44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429850" y="3493650"/>
            <a:ext cx="4287600" cy="78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7290 Causal Machine Learning Project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Poojan Thakkar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50" y="1780550"/>
            <a:ext cx="8352701" cy="23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8725" y="20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Refutation</a:t>
            </a:r>
            <a:endParaRPr/>
          </a:p>
        </p:txBody>
      </p:sp>
      <p:graphicFrame>
        <p:nvGraphicFramePr>
          <p:cNvPr id="127" name="Google Shape;127;p24"/>
          <p:cNvGraphicFramePr/>
          <p:nvPr/>
        </p:nvGraphicFramePr>
        <p:xfrm>
          <a:off x="735800" y="106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{1712E7E1-D207-49D0-B444-8DD497A9851A}</a:tableStyleId>
              </a:tblPr>
              <a:tblGrid>
                <a:gridCol w="2392100"/>
                <a:gridCol w="2732200"/>
                <a:gridCol w="2562150"/>
              </a:tblGrid>
              <a:tr h="55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Refuter method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simulation results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simulation results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0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Placebo treatment refuter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New effect : -8.127046919091176e-05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 value:0.3085375387259869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New effect: 4.941874312697637e-05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p value: 0.3806371587593064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10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common cause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New effect: 0.06741759387925192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 value: 8.083076216829843e-14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New effect: 0.06742075100105521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 value: 3.0013126693561697e-19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10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subset refuter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New effect: 0.0672258477130735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 value:0.3748825883254183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New effect: 0.06753301668681726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p value: 0.06529203781973415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 2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Wage data from </a:t>
            </a:r>
            <a:r>
              <a:rPr lang="en"/>
              <a:t>UCI’s</a:t>
            </a:r>
            <a:r>
              <a:rPr lang="en"/>
              <a:t> ML repository, containing variables such 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year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age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sex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maritl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race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education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region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jobclass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health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health_ins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logwage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wage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15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and Insights gained</a:t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050" y="1063900"/>
            <a:ext cx="4870951" cy="402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Causal Model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Confounding Variables: jobclass,year,age,sex,maritl,race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Instrumental Variables: region,health,health_ins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Treatment variable: Education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Outcome variable: log weekly wage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275" y="2458400"/>
            <a:ext cx="3676749" cy="26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Identify the causal effect and target estimands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7968"/>
            <a:ext cx="9144003" cy="2741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Estimatation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8100"/>
            <a:ext cx="9144003" cy="26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Refutation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85082"/>
            <a:ext cx="9144003" cy="973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 seen from Dataset 1, one variable showing causal effects on outcome may not tell the entire story.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 seen from Dataset 2, additional confounder variables provide a better idea of the causal </a:t>
            </a:r>
            <a:r>
              <a:rPr lang="en" sz="1600"/>
              <a:t>mechanisms.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can be a counterfactual analysis of presence of additional confounder variables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Null hypothesis is that education and additional variables affect log weekly wages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 value&gt;0.05 means we can’t refute the null hypothesis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15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Analysing the </a:t>
            </a:r>
            <a:r>
              <a:rPr lang="en"/>
              <a:t>underlying</a:t>
            </a:r>
            <a:r>
              <a:rPr lang="en"/>
              <a:t> assumption of different refutation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</a:t>
            </a:r>
            <a:r>
              <a:rPr lang="en"/>
              <a:t>the</a:t>
            </a:r>
            <a:r>
              <a:rPr lang="en"/>
              <a:t> experiment with </a:t>
            </a:r>
            <a:r>
              <a:rPr lang="en"/>
              <a:t>different</a:t>
            </a:r>
            <a:r>
              <a:rPr lang="en"/>
              <a:t> setup of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confounding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Instrument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</a:t>
            </a:r>
            <a:r>
              <a:rPr lang="en"/>
              <a:t> the observed causality and inferences for any future modelling efforts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About the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Exploration of the Data and insights gained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Creating the causal model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Identification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Estimation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Refutation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Questions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1241775" y="1966650"/>
            <a:ext cx="5985900" cy="12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Thank you!</a:t>
            </a:r>
            <a:endParaRPr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Existing datasets and census contain numerous variables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dataset in question being old, is limited in dimensionality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Wanted to see the effect of having limited/unimportant features on outcome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Entire process ultimately may be used as a counterfactual in terms of observed effect of having additional indicators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 1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 A 1980 census extract, also used in Angrist and Krueger(1991)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Number of observations: 329,509 observations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Variables: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log weekly wage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quarter of birth (1-4)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year of birth (30-39)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place of birth (1980 census state codes)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education (highest grade completed)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 of the Data and Insights gained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Correlational Analysis: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0" r="0" t="3586"/>
          <a:stretch/>
        </p:blipFill>
        <p:spPr>
          <a:xfrm>
            <a:off x="2030750" y="1771025"/>
            <a:ext cx="4047699" cy="33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 of the Data and Insights gained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245750" y="1161900"/>
            <a:ext cx="8520600" cy="3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Distribution of Data: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3839" l="0" r="0" t="5383"/>
          <a:stretch/>
        </p:blipFill>
        <p:spPr>
          <a:xfrm>
            <a:off x="245750" y="1959400"/>
            <a:ext cx="8792274" cy="284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Exploratory Analysis of the Data and Insights gained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Distribution of Data: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3972" l="1854" r="0" t="4911"/>
          <a:stretch/>
        </p:blipFill>
        <p:spPr>
          <a:xfrm>
            <a:off x="84800" y="1874650"/>
            <a:ext cx="8974403" cy="26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Causal Model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813350"/>
            <a:ext cx="8520600" cy="41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Confounding Variables: Year of Birth, Place of Birth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Instrumental Variables: Quarter of Birth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Treatment variable: Education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Outcome variable: log weekly wage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575" y="2157250"/>
            <a:ext cx="4340025" cy="29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the causal effect and target estimands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75" y="1931175"/>
            <a:ext cx="7983252" cy="22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