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1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8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1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8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1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8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3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4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8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7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52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mind/dsprites-dataset" TargetMode="External"/><Relationship Id="rId2" Type="http://schemas.openxmlformats.org/officeDocument/2006/relationships/hyperlink" Target="https://github.com/robertness/causal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ro.ai/en/stable/contrib.ceva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29D48-52F0-4887-ABEC-F27F083A5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03" b="675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7E90F-7383-4A8D-B3B2-977D30D27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rgbClr val="A991CB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E7C7A-D853-434A-AA24-D8C247D80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rgbClr val="A991CB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14C98-CB58-374E-8DAC-EB3CEA1FF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744" y="1489202"/>
            <a:ext cx="3403426" cy="1588698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Causal Modelling with Variational Autoencoder</a:t>
            </a:r>
          </a:p>
        </p:txBody>
      </p:sp>
    </p:spTree>
    <p:extLst>
      <p:ext uri="{BB962C8B-B14F-4D97-AF65-F5344CB8AC3E}">
        <p14:creationId xmlns:p14="http://schemas.microsoft.com/office/powerpoint/2010/main" val="183507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377C-E474-5F49-B1D0-33AD37D4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9860-1228-FD4E-8E94-0E823759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Ness </a:t>
            </a:r>
            <a:r>
              <a:rPr lang="en-US" dirty="0" err="1"/>
              <a:t>CausalML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2"/>
              </a:rPr>
              <a:t>https://github.com/robertness/causalML</a:t>
            </a:r>
            <a:endParaRPr lang="en-US" dirty="0"/>
          </a:p>
          <a:p>
            <a:r>
              <a:rPr lang="en-US" dirty="0">
                <a:hlinkClick r:id="rId3"/>
              </a:rPr>
              <a:t>https://github.com/deepmind/dsprites-dataset</a:t>
            </a:r>
            <a:endParaRPr lang="en-US" dirty="0"/>
          </a:p>
          <a:p>
            <a:r>
              <a:rPr lang="en-US">
                <a:hlinkClick r:id="rId4"/>
              </a:rPr>
              <a:t>http://docs.pyro.ai/en/stable/contrib.cevae.html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2D3B-881D-474D-9EC9-36FD0248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F00E-2707-CC4B-B215-6778445F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Identifying causal relationship and apply causal operations on the </a:t>
            </a:r>
            <a:r>
              <a:rPr lang="en-US" dirty="0" err="1"/>
              <a:t>dSprite</a:t>
            </a:r>
            <a:r>
              <a:rPr lang="en-US" dirty="0"/>
              <a:t> dataset images using image data and labels</a:t>
            </a:r>
          </a:p>
          <a:p>
            <a:pPr algn="just"/>
            <a:r>
              <a:rPr lang="en-US" dirty="0"/>
              <a:t>Perform Counterfactual Queries on the dataset.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9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9E89-D2C5-5142-BD57-B44C7130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6CEB-1891-AF41-904D-AE080924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dSprites</a:t>
            </a:r>
            <a:r>
              <a:rPr lang="en-US" dirty="0"/>
              <a:t> is a dataset of sprites, which are 2D shapes procedurally generated from 6 ground truth </a:t>
            </a:r>
            <a:r>
              <a:rPr lang="en-US"/>
              <a:t>independent factors. </a:t>
            </a:r>
          </a:p>
          <a:p>
            <a:r>
              <a:rPr lang="en-US"/>
              <a:t>All </a:t>
            </a:r>
            <a:r>
              <a:rPr lang="en-US" dirty="0"/>
              <a:t>possible combinations of these variables are present exactly once, generating N = 737280 total images.</a:t>
            </a:r>
          </a:p>
          <a:p>
            <a:r>
              <a:rPr lang="en-US" dirty="0"/>
              <a:t>The independent factors:</a:t>
            </a:r>
          </a:p>
          <a:p>
            <a:pPr lvl="1"/>
            <a:r>
              <a:rPr lang="en-US" dirty="0"/>
              <a:t>Color: 1 value (white)</a:t>
            </a:r>
          </a:p>
          <a:p>
            <a:pPr lvl="1"/>
            <a:r>
              <a:rPr lang="en-US" dirty="0"/>
              <a:t>Shape: 3 values {square, ellipse, heart}</a:t>
            </a:r>
          </a:p>
          <a:p>
            <a:pPr lvl="1"/>
            <a:r>
              <a:rPr lang="en-US" dirty="0"/>
              <a:t>Scale: 6 values linearly spaced in (0.5, 1)</a:t>
            </a:r>
          </a:p>
          <a:p>
            <a:pPr lvl="1"/>
            <a:r>
              <a:rPr lang="en-US" dirty="0"/>
              <a:t>Orientation: 40 values in (0, 2 </a:t>
            </a:r>
            <a:r>
              <a:rPr lang="el-GR" dirty="0"/>
              <a:t>π )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Position X: 32 values in (0, 1)</a:t>
            </a:r>
          </a:p>
          <a:p>
            <a:pPr lvl="1"/>
            <a:r>
              <a:rPr lang="en-US" dirty="0"/>
              <a:t>Position Y: 32 values in (0, 1)</a:t>
            </a:r>
          </a:p>
        </p:txBody>
      </p:sp>
      <p:pic>
        <p:nvPicPr>
          <p:cNvPr id="5" name="Picture 4" descr="A picture containing monitor, electronics, television, screen&#10;&#10;Description automatically generated">
            <a:extLst>
              <a:ext uri="{FF2B5EF4-FFF2-40B4-BE49-F238E27FC236}">
                <a16:creationId xmlns:a16="http://schemas.microsoft.com/office/drawing/2014/main" id="{8C1B70E1-65E1-AD4C-8CEB-51C613E8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115" y="4158106"/>
            <a:ext cx="528884" cy="515551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B3D075AA-98F6-2743-85F7-BBAF6EA6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51" y="4158106"/>
            <a:ext cx="528884" cy="515551"/>
          </a:xfrm>
          <a:prstGeom prst="rect">
            <a:avLst/>
          </a:prstGeom>
        </p:spPr>
      </p:pic>
      <p:pic>
        <p:nvPicPr>
          <p:cNvPr id="9" name="Picture 8" descr="A picture containing monitor, electronics, television, screen&#10;&#10;Description automatically generated">
            <a:extLst>
              <a:ext uri="{FF2B5EF4-FFF2-40B4-BE49-F238E27FC236}">
                <a16:creationId xmlns:a16="http://schemas.microsoft.com/office/drawing/2014/main" id="{1179B572-6869-A740-9FB4-493B78A6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115" y="4865869"/>
            <a:ext cx="528884" cy="515551"/>
          </a:xfrm>
          <a:prstGeom prst="rect">
            <a:avLst/>
          </a:prstGeom>
        </p:spPr>
      </p:pic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E417CA52-131C-0046-81FB-958B40632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651" y="4865868"/>
            <a:ext cx="528885" cy="515552"/>
          </a:xfrm>
          <a:prstGeom prst="rect">
            <a:avLst/>
          </a:prstGeom>
        </p:spPr>
      </p:pic>
      <p:pic>
        <p:nvPicPr>
          <p:cNvPr id="13" name="Picture 12" descr="A picture containing monitor, electronics, television, screen&#10;&#10;Description automatically generated">
            <a:extLst>
              <a:ext uri="{FF2B5EF4-FFF2-40B4-BE49-F238E27FC236}">
                <a16:creationId xmlns:a16="http://schemas.microsoft.com/office/drawing/2014/main" id="{BCB3637D-9351-6F42-A234-A16E3564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115" y="5573631"/>
            <a:ext cx="528884" cy="515551"/>
          </a:xfrm>
          <a:prstGeom prst="rect">
            <a:avLst/>
          </a:prstGeom>
        </p:spPr>
      </p:pic>
      <p:pic>
        <p:nvPicPr>
          <p:cNvPr id="15" name="Picture 14" descr="A close up of a screen&#10;&#10;Description automatically generated">
            <a:extLst>
              <a:ext uri="{FF2B5EF4-FFF2-40B4-BE49-F238E27FC236}">
                <a16:creationId xmlns:a16="http://schemas.microsoft.com/office/drawing/2014/main" id="{286E63C2-FCC8-B349-8234-5A9BE4E91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651" y="5573631"/>
            <a:ext cx="528884" cy="515551"/>
          </a:xfrm>
          <a:prstGeom prst="rect">
            <a:avLst/>
          </a:prstGeom>
        </p:spPr>
      </p:pic>
      <p:pic>
        <p:nvPicPr>
          <p:cNvPr id="17" name="Picture 16" descr="A picture containing monitor, electronics, television, screen&#10;&#10;Description automatically generated">
            <a:extLst>
              <a:ext uri="{FF2B5EF4-FFF2-40B4-BE49-F238E27FC236}">
                <a16:creationId xmlns:a16="http://schemas.microsoft.com/office/drawing/2014/main" id="{FBAAACA8-5700-4542-B49A-047C1ABC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693" y="4485935"/>
            <a:ext cx="528884" cy="515551"/>
          </a:xfrm>
          <a:prstGeom prst="rect">
            <a:avLst/>
          </a:prstGeom>
        </p:spPr>
      </p:pic>
      <p:pic>
        <p:nvPicPr>
          <p:cNvPr id="19" name="Picture 18" descr="A picture containing monitor, television, screen, computer&#10;&#10;Description automatically generated">
            <a:extLst>
              <a:ext uri="{FF2B5EF4-FFF2-40B4-BE49-F238E27FC236}">
                <a16:creationId xmlns:a16="http://schemas.microsoft.com/office/drawing/2014/main" id="{C3964FC9-CCB7-D34F-86FA-E4C454911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766" y="4485936"/>
            <a:ext cx="528883" cy="515550"/>
          </a:xfrm>
          <a:prstGeom prst="rect">
            <a:avLst/>
          </a:prstGeom>
        </p:spPr>
      </p:pic>
      <p:pic>
        <p:nvPicPr>
          <p:cNvPr id="21" name="Picture 20" descr="A picture containing monitor, electronics, television, screen&#10;&#10;Description automatically generated">
            <a:extLst>
              <a:ext uri="{FF2B5EF4-FFF2-40B4-BE49-F238E27FC236}">
                <a16:creationId xmlns:a16="http://schemas.microsoft.com/office/drawing/2014/main" id="{30709050-BD66-A44B-A198-52702DF1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692" y="5224516"/>
            <a:ext cx="528885" cy="515552"/>
          </a:xfrm>
          <a:prstGeom prst="rect">
            <a:avLst/>
          </a:prstGeom>
        </p:spPr>
      </p:pic>
      <p:pic>
        <p:nvPicPr>
          <p:cNvPr id="23" name="Picture 22" descr="A screen shot of a computer&#10;&#10;Description automatically generated">
            <a:extLst>
              <a:ext uri="{FF2B5EF4-FFF2-40B4-BE49-F238E27FC236}">
                <a16:creationId xmlns:a16="http://schemas.microsoft.com/office/drawing/2014/main" id="{9DB16364-381E-4D43-AA4E-6288039B5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2766" y="5224516"/>
            <a:ext cx="528885" cy="5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0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48CD-E248-1340-8E75-B7C4B4B0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Variational </a:t>
            </a:r>
            <a:r>
              <a:rPr lang="en-US" b="1" dirty="0" err="1"/>
              <a:t>AutoEncoder</a:t>
            </a:r>
            <a:r>
              <a:rPr lang="en-US" b="1" dirty="0"/>
              <a:t>?</a:t>
            </a:r>
            <a:endParaRPr lang="en-US" dirty="0"/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C0FD4E5B-749D-4A4E-8561-A4B6DA0CE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002" t="21960" r="1" b="26763"/>
          <a:stretch/>
        </p:blipFill>
        <p:spPr>
          <a:xfrm>
            <a:off x="6376086" y="2965622"/>
            <a:ext cx="3510166" cy="2153880"/>
          </a:xfrm>
        </p:spPr>
      </p:pic>
      <p:pic>
        <p:nvPicPr>
          <p:cNvPr id="6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7FE11A8C-D012-6547-A04D-54AA56760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75" r="38972"/>
          <a:stretch/>
        </p:blipFill>
        <p:spPr>
          <a:xfrm>
            <a:off x="4436076" y="2043276"/>
            <a:ext cx="1940010" cy="4200374"/>
          </a:xfrm>
          <a:prstGeom prst="rect">
            <a:avLst/>
          </a:prstGeom>
        </p:spPr>
      </p:pic>
      <p:pic>
        <p:nvPicPr>
          <p:cNvPr id="7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5E9A3D79-8849-EF46-86E1-CB1FE08A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434"/>
          <a:stretch/>
        </p:blipFill>
        <p:spPr>
          <a:xfrm>
            <a:off x="874788" y="2043276"/>
            <a:ext cx="3561288" cy="42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976A-A5FD-F448-919B-96BEF8BA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B600-4DB1-9B41-B13B-281B179D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Encoder (5 Layer Neural Network)</a:t>
            </a:r>
          </a:p>
          <a:p>
            <a:pPr lvl="1"/>
            <a:r>
              <a:rPr lang="en-US" dirty="0"/>
              <a:t>Takes in the Image Array and independent factors(One Hot Encoded) and returns mean and standard deviation vectors</a:t>
            </a:r>
          </a:p>
          <a:p>
            <a:r>
              <a:rPr lang="en-US" dirty="0"/>
              <a:t>Decoder (5 Layer Neural Network)</a:t>
            </a:r>
          </a:p>
          <a:p>
            <a:pPr lvl="1"/>
            <a:r>
              <a:rPr lang="en-US" dirty="0"/>
              <a:t>Takes in sample latent variables and return the image</a:t>
            </a:r>
          </a:p>
          <a:p>
            <a:r>
              <a:rPr lang="en-US" dirty="0"/>
              <a:t>Variational Autoencoder</a:t>
            </a:r>
          </a:p>
          <a:p>
            <a:pPr lvl="1"/>
            <a:r>
              <a:rPr lang="en-US" dirty="0"/>
              <a:t>Setup Network: Initializes Encoder and Decoder</a:t>
            </a:r>
          </a:p>
          <a:p>
            <a:pPr lvl="1"/>
            <a:r>
              <a:rPr lang="en-US" dirty="0" err="1"/>
              <a:t>Remap_y</a:t>
            </a:r>
            <a:r>
              <a:rPr lang="en-US" dirty="0"/>
              <a:t>: One Hot Encodes the Image labels generating an array of 114 columns with 0’s and 1’s</a:t>
            </a:r>
          </a:p>
          <a:p>
            <a:pPr lvl="1"/>
            <a:r>
              <a:rPr lang="en-US" dirty="0" err="1"/>
              <a:t>Reconstruct_image</a:t>
            </a:r>
            <a:r>
              <a:rPr lang="en-US" dirty="0"/>
              <a:t>: Reconstructs the image from the original image array and labels</a:t>
            </a:r>
          </a:p>
          <a:p>
            <a:r>
              <a:rPr lang="en-US" dirty="0"/>
              <a:t>Structural Causal Model</a:t>
            </a:r>
          </a:p>
          <a:p>
            <a:pPr lvl="1"/>
            <a:r>
              <a:rPr lang="en-US" dirty="0"/>
              <a:t>Takes in the Variational Autoencoder, mean and standard deviation vector</a:t>
            </a:r>
          </a:p>
          <a:p>
            <a:pPr lvl="1"/>
            <a:r>
              <a:rPr lang="en-US" dirty="0" err="1"/>
              <a:t>Update_noise_svi</a:t>
            </a:r>
            <a:r>
              <a:rPr lang="en-US" dirty="0"/>
              <a:t>: Takes in the exogenous variables to update noise</a:t>
            </a:r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5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1532-D3A9-F64F-BAE0-A03419A6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6EB92-C4BE-DF4C-A927-28085690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all, we split the dataset into training and testing data.</a:t>
            </a:r>
          </a:p>
          <a:p>
            <a:r>
              <a:rPr lang="en-US" dirty="0"/>
              <a:t>Train our variational autoencoder model</a:t>
            </a:r>
          </a:p>
          <a:p>
            <a:r>
              <a:rPr lang="en-US" dirty="0"/>
              <a:t>Visualize the accuracy by reconstructing a random image</a:t>
            </a:r>
          </a:p>
          <a:p>
            <a:r>
              <a:rPr lang="en-US" dirty="0"/>
              <a:t>Initialize structural causal model(SCM)</a:t>
            </a:r>
          </a:p>
          <a:p>
            <a:r>
              <a:rPr lang="en-US" dirty="0"/>
              <a:t>Visualize if our SCM model can reconstruct an image</a:t>
            </a:r>
          </a:p>
          <a:p>
            <a:pPr lvl="1"/>
            <a:r>
              <a:rPr lang="en-US" dirty="0"/>
              <a:t>Perform Conditioning on the SCM model for any of the independent variables</a:t>
            </a:r>
          </a:p>
          <a:p>
            <a:pPr lvl="1"/>
            <a:r>
              <a:rPr lang="en-US" dirty="0"/>
              <a:t>Perform Intervention to reconstruct an image by fixing one of the independent variables</a:t>
            </a:r>
          </a:p>
          <a:p>
            <a:pPr lvl="1"/>
            <a:r>
              <a:rPr lang="en-US" dirty="0"/>
              <a:t>Perform Counter Factual to answer questions like had the shape been a heart what would the image look like?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1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E75-7E8E-344C-BDCB-9AC715F4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0F3F-CE8E-F343-842E-A3BEBEA8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2779846" cy="3634486"/>
          </a:xfrm>
        </p:spPr>
        <p:txBody>
          <a:bodyPr/>
          <a:lstStyle/>
          <a:p>
            <a:r>
              <a:rPr lang="en-US" dirty="0"/>
              <a:t>Variational Autoencoder</a:t>
            </a:r>
          </a:p>
          <a:p>
            <a:pPr lvl="1"/>
            <a:r>
              <a:rPr lang="en-US" dirty="0"/>
              <a:t>Reconstruction</a:t>
            </a:r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FCF92E5-FC3C-3A4F-842B-2A3A36FC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91" y="4158107"/>
            <a:ext cx="2048648" cy="10788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5F5C4B-621E-F64B-AD9F-3BDEA2998713}"/>
              </a:ext>
            </a:extLst>
          </p:cNvPr>
          <p:cNvSpPr txBox="1">
            <a:spLocks/>
          </p:cNvSpPr>
          <p:nvPr/>
        </p:nvSpPr>
        <p:spPr>
          <a:xfrm>
            <a:off x="3548541" y="2340864"/>
            <a:ext cx="2685752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Font typeface="Wingdings 2" panose="05020102010507070707" pitchFamily="18" charset="2"/>
              <a:buNone/>
            </a:pPr>
            <a:endParaRPr lang="en-US" dirty="0"/>
          </a:p>
          <a:p>
            <a:pPr marL="630000" lvl="2" indent="0">
              <a:buFont typeface="Wingdings 2" panose="05020102010507070707" pitchFamily="18" charset="2"/>
              <a:buNone/>
            </a:pPr>
            <a:endParaRPr lang="en-US" dirty="0"/>
          </a:p>
          <a:p>
            <a:r>
              <a:rPr lang="en-US" dirty="0"/>
              <a:t>Structural Causal Model</a:t>
            </a:r>
          </a:p>
          <a:p>
            <a:pPr lvl="1"/>
            <a:r>
              <a:rPr lang="en-US" dirty="0"/>
              <a:t>Intervention</a:t>
            </a:r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EE5EE1E-9FA0-4841-B37D-2AFB44C2D8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53"/>
          <a:stretch/>
        </p:blipFill>
        <p:spPr>
          <a:xfrm>
            <a:off x="3963910" y="4159734"/>
            <a:ext cx="2270383" cy="107721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3FD7AE-890C-FD44-87E0-DA40ABA968D8}"/>
              </a:ext>
            </a:extLst>
          </p:cNvPr>
          <p:cNvSpPr txBox="1">
            <a:spLocks/>
          </p:cNvSpPr>
          <p:nvPr/>
        </p:nvSpPr>
        <p:spPr>
          <a:xfrm>
            <a:off x="6332930" y="2340864"/>
            <a:ext cx="2685752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Font typeface="Wingdings 2" panose="05020102010507070707" pitchFamily="18" charset="2"/>
              <a:buNone/>
            </a:pPr>
            <a:endParaRPr lang="en-US" dirty="0"/>
          </a:p>
          <a:p>
            <a:pPr marL="630000" lvl="2" indent="0">
              <a:buFont typeface="Wingdings 2" panose="05020102010507070707" pitchFamily="18" charset="2"/>
              <a:buNone/>
            </a:pPr>
            <a:endParaRPr lang="en-US" dirty="0"/>
          </a:p>
          <a:p>
            <a:pPr marL="630000" lvl="2" indent="0">
              <a:buFont typeface="Wingdings 2" panose="05020102010507070707" pitchFamily="18" charset="2"/>
              <a:buNone/>
            </a:pPr>
            <a:endParaRPr lang="en-US" dirty="0"/>
          </a:p>
          <a:p>
            <a:pPr lvl="1"/>
            <a:r>
              <a:rPr lang="en-US" dirty="0"/>
              <a:t>Conditioning</a:t>
            </a:r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57DFAF2-676B-6949-8E35-837C117EBD3B}"/>
              </a:ext>
            </a:extLst>
          </p:cNvPr>
          <p:cNvSpPr txBox="1">
            <a:spLocks/>
          </p:cNvSpPr>
          <p:nvPr/>
        </p:nvSpPr>
        <p:spPr>
          <a:xfrm>
            <a:off x="9117319" y="2340864"/>
            <a:ext cx="2685752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Font typeface="Wingdings 2" panose="05020102010507070707" pitchFamily="18" charset="2"/>
              <a:buNone/>
            </a:pPr>
            <a:endParaRPr lang="en-US" dirty="0"/>
          </a:p>
          <a:p>
            <a:pPr marL="630000" lvl="2" indent="0">
              <a:buFont typeface="Wingdings 2" panose="05020102010507070707" pitchFamily="18" charset="2"/>
              <a:buNone/>
            </a:pPr>
            <a:endParaRPr lang="en-US" dirty="0"/>
          </a:p>
          <a:p>
            <a:pPr marL="630000" lvl="2" indent="0">
              <a:buFont typeface="Wingdings 2" panose="05020102010507070707" pitchFamily="18" charset="2"/>
              <a:buNone/>
            </a:pPr>
            <a:endParaRPr lang="en-US" dirty="0"/>
          </a:p>
          <a:p>
            <a:pPr lvl="1"/>
            <a:r>
              <a:rPr lang="en-US" dirty="0"/>
              <a:t>Counterfactuals</a:t>
            </a:r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  <p:pic>
        <p:nvPicPr>
          <p:cNvPr id="13" name="Picture 12" descr="A picture containing flower&#10;&#10;Description automatically generated">
            <a:extLst>
              <a:ext uri="{FF2B5EF4-FFF2-40B4-BE49-F238E27FC236}">
                <a16:creationId xmlns:a16="http://schemas.microsoft.com/office/drawing/2014/main" id="{65DC25C9-69E5-EB42-A76A-578FFED41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74"/>
          <a:stretch/>
        </p:blipFill>
        <p:spPr>
          <a:xfrm>
            <a:off x="6995654" y="4136354"/>
            <a:ext cx="2111279" cy="113164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A5B87A-C831-0E46-980A-7B2AAACE2A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01"/>
          <a:stretch/>
        </p:blipFill>
        <p:spPr>
          <a:xfrm>
            <a:off x="9769657" y="4136354"/>
            <a:ext cx="2020004" cy="10772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1FBEB4-AC6C-884D-A60E-2EC0AF1D343B}"/>
              </a:ext>
            </a:extLst>
          </p:cNvPr>
          <p:cNvSpPr txBox="1"/>
          <p:nvPr/>
        </p:nvSpPr>
        <p:spPr>
          <a:xfrm>
            <a:off x="4295912" y="5351359"/>
            <a:ext cx="1606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Intervention on Position X Factor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48748F-EDB0-7D4A-8AF2-2C973841A0DA}"/>
              </a:ext>
            </a:extLst>
          </p:cNvPr>
          <p:cNvSpPr txBox="1"/>
          <p:nvPr/>
        </p:nvSpPr>
        <p:spPr>
          <a:xfrm>
            <a:off x="7248104" y="5351359"/>
            <a:ext cx="1606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Conditioning on Scale Factor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31D5C-43DE-C047-95C3-F724E646CBB1}"/>
              </a:ext>
            </a:extLst>
          </p:cNvPr>
          <p:cNvSpPr txBox="1"/>
          <p:nvPr/>
        </p:nvSpPr>
        <p:spPr>
          <a:xfrm>
            <a:off x="9868293" y="5364599"/>
            <a:ext cx="1813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Counterfactually creating an image with Shape as Heart </a:t>
            </a:r>
          </a:p>
        </p:txBody>
      </p:sp>
    </p:spTree>
    <p:extLst>
      <p:ext uri="{BB962C8B-B14F-4D97-AF65-F5344CB8AC3E}">
        <p14:creationId xmlns:p14="http://schemas.microsoft.com/office/powerpoint/2010/main" val="386081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978A-3464-6A45-A548-B42523FF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E522-13F8-8C4B-96E3-A0C9D3D1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is made compatible for GPU for faster processing.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cuda</a:t>
            </a:r>
            <a:r>
              <a:rPr lang="en-US" dirty="0"/>
              <a:t> to enable </a:t>
            </a:r>
            <a:r>
              <a:rPr lang="en-US" dirty="0" err="1"/>
              <a:t>gpu</a:t>
            </a:r>
            <a:r>
              <a:rPr lang="en-US" dirty="0"/>
              <a:t> processing</a:t>
            </a:r>
          </a:p>
          <a:p>
            <a:r>
              <a:rPr lang="en-US" dirty="0"/>
              <a:t>The learned weights are saved to avoid training frequently to enhance development efficiency.</a:t>
            </a:r>
          </a:p>
          <a:p>
            <a:pPr lvl="1"/>
            <a:r>
              <a:rPr lang="en-US" dirty="0"/>
              <a:t>The model with GPU processing takes 15 mins to train, imagine how much it would take without it. </a:t>
            </a:r>
          </a:p>
        </p:txBody>
      </p:sp>
    </p:spTree>
    <p:extLst>
      <p:ext uri="{BB962C8B-B14F-4D97-AF65-F5344CB8AC3E}">
        <p14:creationId xmlns:p14="http://schemas.microsoft.com/office/powerpoint/2010/main" val="349166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4FB0-1550-EC4A-8039-B9CECFEF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6639-E3ED-E84E-9BFC-A01D6967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fake human faces</a:t>
            </a:r>
          </a:p>
          <a:p>
            <a:pPr lvl="1"/>
            <a:r>
              <a:rPr lang="en-US" dirty="0" err="1"/>
              <a:t>Deepfakes</a:t>
            </a:r>
            <a:endParaRPr lang="en-US" dirty="0"/>
          </a:p>
          <a:p>
            <a:pPr lvl="2"/>
            <a:r>
              <a:rPr lang="en-US" dirty="0"/>
              <a:t>They are synthetic media in which a person in an existing image or video is replaced with someone else's likeness.</a:t>
            </a:r>
          </a:p>
          <a:p>
            <a:r>
              <a:rPr lang="en-US" dirty="0"/>
              <a:t>Producing purely synthetic music</a:t>
            </a:r>
          </a:p>
          <a:p>
            <a:pPr lvl="1"/>
            <a:r>
              <a:rPr lang="en-US" dirty="0" err="1"/>
              <a:t>MusicVAE</a:t>
            </a:r>
            <a:endParaRPr lang="en-US" dirty="0"/>
          </a:p>
          <a:p>
            <a:pPr lvl="2"/>
            <a:r>
              <a:rPr lang="en-US" dirty="0"/>
              <a:t>Creating a palette for musical scores with machine learning.</a:t>
            </a:r>
          </a:p>
          <a:p>
            <a:pPr marL="630000" lvl="2" indent="0">
              <a:buNone/>
            </a:pPr>
            <a:endParaRPr lang="en-US" dirty="0"/>
          </a:p>
          <a:p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62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302441"/>
      </a:dk2>
      <a:lt2>
        <a:srgbClr val="E5E8E2"/>
      </a:lt2>
      <a:accent1>
        <a:srgbClr val="A991CB"/>
      </a:accent1>
      <a:accent2>
        <a:srgbClr val="7979C0"/>
      </a:accent2>
      <a:accent3>
        <a:srgbClr val="8CA6C9"/>
      </a:accent3>
      <a:accent4>
        <a:srgbClr val="73ABB7"/>
      </a:accent4>
      <a:accent5>
        <a:srgbClr val="7CAEA2"/>
      </a:accent5>
      <a:accent6>
        <a:srgbClr val="6FB185"/>
      </a:accent6>
      <a:hlink>
        <a:srgbClr val="738A54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514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Corbel</vt:lpstr>
      <vt:lpstr>Franklin Gothic Book</vt:lpstr>
      <vt:lpstr>Franklin Gothic Demi</vt:lpstr>
      <vt:lpstr>Wingdings 2</vt:lpstr>
      <vt:lpstr>DividendVTI</vt:lpstr>
      <vt:lpstr>Causal Modelling with Variational Autoencoder</vt:lpstr>
      <vt:lpstr>Objective</vt:lpstr>
      <vt:lpstr>Dataset overview</vt:lpstr>
      <vt:lpstr>What is Variational AutoEncoder?</vt:lpstr>
      <vt:lpstr>Main Components</vt:lpstr>
      <vt:lpstr>Process</vt:lpstr>
      <vt:lpstr>Results</vt:lpstr>
      <vt:lpstr>Optimization </vt:lpstr>
      <vt:lpstr>Applications</vt:lpstr>
      <vt:lpstr>Citations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Modelling with Variational Autoencoder</dc:title>
  <dc:creator>Sarang Pande</dc:creator>
  <cp:lastModifiedBy>Sarang Pande</cp:lastModifiedBy>
  <cp:revision>10</cp:revision>
  <dcterms:created xsi:type="dcterms:W3CDTF">2020-04-26T16:40:15Z</dcterms:created>
  <dcterms:modified xsi:type="dcterms:W3CDTF">2020-04-26T23:13:26Z</dcterms:modified>
</cp:coreProperties>
</file>