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257" r:id="rId5"/>
    <p:sldId id="3369" r:id="rId6"/>
    <p:sldId id="3343" r:id="rId7"/>
    <p:sldId id="3344" r:id="rId8"/>
    <p:sldId id="261" r:id="rId9"/>
    <p:sldId id="3358" r:id="rId10"/>
    <p:sldId id="3354" r:id="rId11"/>
    <p:sldId id="3370" r:id="rId12"/>
    <p:sldId id="3371" r:id="rId13"/>
    <p:sldId id="3361" r:id="rId14"/>
    <p:sldId id="3334" r:id="rId15"/>
    <p:sldId id="3346" r:id="rId16"/>
    <p:sldId id="3372" r:id="rId17"/>
    <p:sldId id="3373" r:id="rId18"/>
    <p:sldId id="3362" r:id="rId19"/>
    <p:sldId id="3374" r:id="rId20"/>
    <p:sldId id="3351" r:id="rId21"/>
    <p:sldId id="3363" r:id="rId22"/>
    <p:sldId id="3378" r:id="rId23"/>
    <p:sldId id="3389" r:id="rId24"/>
    <p:sldId id="3377" r:id="rId25"/>
    <p:sldId id="3386" r:id="rId26"/>
    <p:sldId id="3355" r:id="rId27"/>
    <p:sldId id="3332" r:id="rId28"/>
    <p:sldId id="3333" r:id="rId29"/>
    <p:sldId id="3387" r:id="rId30"/>
    <p:sldId id="3350" r:id="rId31"/>
    <p:sldId id="3368" r:id="rId32"/>
    <p:sldId id="3381" r:id="rId33"/>
    <p:sldId id="3366" r:id="rId34"/>
    <p:sldId id="3382" r:id="rId35"/>
    <p:sldId id="3367" r:id="rId36"/>
    <p:sldId id="3379" r:id="rId37"/>
    <p:sldId id="3388" r:id="rId38"/>
    <p:sldId id="3383" r:id="rId39"/>
    <p:sldId id="3357" r:id="rId40"/>
    <p:sldId id="3375" r:id="rId41"/>
    <p:sldId id="3329" r:id="rId42"/>
    <p:sldId id="3400" r:id="rId43"/>
    <p:sldId id="3330" r:id="rId44"/>
    <p:sldId id="3401" r:id="rId45"/>
    <p:sldId id="3402" r:id="rId46"/>
    <p:sldId id="3331" r:id="rId47"/>
    <p:sldId id="3360" r:id="rId48"/>
    <p:sldId id="3364" r:id="rId49"/>
    <p:sldId id="3365" r:id="rId50"/>
    <p:sldId id="3376" r:id="rId51"/>
    <p:sldId id="3356" r:id="rId52"/>
    <p:sldId id="3335" r:id="rId53"/>
    <p:sldId id="3336" r:id="rId54"/>
    <p:sldId id="3337" r:id="rId55"/>
    <p:sldId id="3338" r:id="rId56"/>
    <p:sldId id="3353" r:id="rId57"/>
    <p:sldId id="3339" r:id="rId58"/>
    <p:sldId id="3340" r:id="rId59"/>
    <p:sldId id="3341" r:id="rId60"/>
    <p:sldId id="3342" r:id="rId61"/>
    <p:sldId id="3399" r:id="rId62"/>
    <p:sldId id="3385" r:id="rId63"/>
    <p:sldId id="3359" r:id="rId64"/>
    <p:sldId id="3392" r:id="rId65"/>
    <p:sldId id="3398" r:id="rId66"/>
    <p:sldId id="3393" r:id="rId67"/>
    <p:sldId id="3395" r:id="rId68"/>
    <p:sldId id="3394" r:id="rId69"/>
    <p:sldId id="3396" r:id="rId70"/>
    <p:sldId id="3397" r:id="rId71"/>
    <p:sldId id="3347" r:id="rId72"/>
  </p:sldIdLst>
  <p:sldSz cx="12192000" cy="6858000"/>
  <p:notesSz cx="6858000" cy="9144000"/>
  <p:embeddedFontLst>
    <p:embeddedFont>
      <p:font typeface="72 Black" panose="020B0A04030603020204" pitchFamily="34" charset="0"/>
      <p:bold r:id="rId75"/>
    </p:embeddedFont>
    <p:embeddedFont>
      <p:font typeface="72 Light" panose="020B0303030000000003" pitchFamily="34" charset="0"/>
      <p:regular r:id="rId76"/>
    </p:embeddedFont>
    <p:embeddedFont>
      <p:font typeface="Montserrat" panose="00000500000000000000" pitchFamily="2" charset="0"/>
      <p:regular r:id="rId77"/>
      <p:bold r:id="rId78"/>
      <p:italic r:id="rId79"/>
      <p:boldItalic r:id="rId80"/>
    </p:embeddedFont>
    <p:embeddedFont>
      <p:font typeface="Roboto" panose="02000000000000000000" pitchFamily="2" charset="0"/>
      <p:regular r:id="rId81"/>
      <p:bold r:id="rId82"/>
      <p:italic r:id="rId83"/>
      <p:boldItalic r:id="rId84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A50021"/>
    <a:srgbClr val="438AFE"/>
    <a:srgbClr val="919191"/>
    <a:srgbClr val="0C2635"/>
    <a:srgbClr val="FABA48"/>
    <a:srgbClr val="0C4056"/>
    <a:srgbClr val="0C182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3D3BC-F878-4F71-AB78-BBA7512BC1D8}" v="52" dt="2024-09-27T16:00:59.58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82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0.fntdata"/><Relationship Id="rId89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font" Target="fonts/font8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36BEC7-D936-4EC5-B608-807A8EDB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7B21F8-27D3-41C9-A8BD-95E4F45E7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9986-935B-48AA-873B-87BCCFA0564E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2C1BE5-EDA5-40FC-8C94-FD56FA92F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160CF4-77BB-46B5-BBF2-CFCE6189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929F-7685-4743-A97A-254CB43F95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C77A-F279-4B8D-BB16-BE03AE8CB50A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C213-B79D-4CCC-8341-15B2A56924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60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65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21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0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994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9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881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6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593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48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5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354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31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2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6.5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029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6.5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73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777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65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5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203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446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0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122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17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688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393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406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59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687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04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9897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28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72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179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144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55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107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273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406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772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36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980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5539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58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1537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109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650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0362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4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943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7766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143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167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5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0551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9691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642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2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9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03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1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38AFE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854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EF0C48-695A-4845-9C17-93E9E83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44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95A8406-7097-4B7B-9045-B65B5722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44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3B2415-B64C-4DD1-97FE-6C9621DC17D0}"/>
              </a:ext>
            </a:extLst>
          </p:cNvPr>
          <p:cNvCxnSpPr/>
          <p:nvPr userDrawn="1"/>
        </p:nvCxnSpPr>
        <p:spPr>
          <a:xfrm>
            <a:off x="2694104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0"/>
            <a:ext cx="12203638" cy="5314950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05" y="2656561"/>
            <a:ext cx="7677150" cy="1357661"/>
          </a:xfrm>
        </p:spPr>
        <p:txBody>
          <a:bodyPr anchor="b"/>
          <a:lstStyle>
            <a:lvl1pPr algn="l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05" y="4469027"/>
            <a:ext cx="767715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740C3F-4567-4DB1-A91E-B589BB2B4360}"/>
              </a:ext>
            </a:extLst>
          </p:cNvPr>
          <p:cNvSpPr/>
          <p:nvPr userDrawn="1"/>
        </p:nvSpPr>
        <p:spPr>
          <a:xfrm>
            <a:off x="0" y="0"/>
            <a:ext cx="122036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39648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1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112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895583F8-3EF3-49AD-B878-E55FA5266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680" y="1895792"/>
            <a:ext cx="5151120" cy="428117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8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575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8A23-4EB6-4216-A7B2-B4CA9BB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D7AC8F-9018-4404-AC15-AD9400A9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63879-7607-4B61-A068-7CC2F60A8C2A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024719E2-9A92-4ED1-A720-330A6A7A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764ECBF-B792-4DB2-A2DA-6177499353F6}"/>
              </a:ext>
            </a:extLst>
          </p:cNvPr>
          <p:cNvCxnSpPr/>
          <p:nvPr userDrawn="1"/>
        </p:nvCxnSpPr>
        <p:spPr>
          <a:xfrm>
            <a:off x="5736000" y="4558495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94F-7A0F-455C-818A-7885392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5880-F6C9-4E32-8326-41E40369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25B649-AB5A-494F-82FE-3482405D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3144369-7B88-4132-ACB9-729FF5CD95ED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91E62275-2D11-46FB-939B-51D6082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8269936-12B5-4850-B6B7-80D93C2BC121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C6D9-6ADB-43B7-B5B6-341A892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FCD38-3A3B-4AA3-9401-0ADFA0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CDF7FC-C911-4A7C-B5F8-E2B73633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77A5FC-F84D-418D-9B18-51F8DFCD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4E70E-E3CD-441B-8ED8-E72E91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6D8178C-16B6-43B9-8618-3FA5EEEE01A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8" name="Segnaposto numero diapositiva 8">
            <a:extLst>
              <a:ext uri="{FF2B5EF4-FFF2-40B4-BE49-F238E27FC236}">
                <a16:creationId xmlns:a16="http://schemas.microsoft.com/office/drawing/2014/main" id="{73F6B9A4-87C2-4267-B66F-FEAEF7C4C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39D91C-6C00-465E-9897-624C0950AEFF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8A1B4-5F87-4B80-AAF0-90C371D6D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278" y="365125"/>
            <a:ext cx="10715445" cy="97834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it-IT"/>
              <a:t>Fare clic per modificare lo stile </a:t>
            </a:r>
            <a:br>
              <a:rPr lang="it-IT"/>
            </a:br>
            <a:r>
              <a:rPr lang="it-IT"/>
              <a:t>del titolo dello schema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C4AD815-730F-41A0-AD97-F39046C8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6525EA-517B-41A7-BD15-E01243003B34}"/>
              </a:ext>
            </a:extLst>
          </p:cNvPr>
          <p:cNvCxnSpPr/>
          <p:nvPr userDrawn="1"/>
        </p:nvCxnSpPr>
        <p:spPr>
          <a:xfrm>
            <a:off x="5736000" y="1343473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1C1DEC5A-A693-4CBD-B8FF-448EFEF5182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966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CA85C8D-30A9-46F4-8135-50E5F92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81FC27-1CE5-483E-AE1C-810870C9783D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C939594F-6328-4388-8312-199899E92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1</a:t>
            </a:r>
            <a:endParaRPr lang="en-US"/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A709FC3A-0FC3-49EC-BF8E-06E19381B6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1" name="テキスト プレースホルダー 11">
            <a:extLst>
              <a:ext uri="{FF2B5EF4-FFF2-40B4-BE49-F238E27FC236}">
                <a16:creationId xmlns:a16="http://schemas.microsoft.com/office/drawing/2014/main" id="{46A7E752-3AA4-4E99-AB03-AD89147184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2</a:t>
            </a:r>
            <a:endParaRPr 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C4D534AD-6335-4EDC-A5AE-296C26372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1402BF-7FFA-4409-A4CC-211D27FD5AE2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9A81E1-FB5D-4019-8E94-1688D2D83852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A63085DC-8A24-4084-AC2A-15AF92A78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64066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25A888C1-5765-471E-9DA9-2A653A974DF2}"/>
              </a:ext>
            </a:extLst>
          </p:cNvPr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9">
            <a:extLst>
              <a:ext uri="{FF2B5EF4-FFF2-40B4-BE49-F238E27FC236}">
                <a16:creationId xmlns:a16="http://schemas.microsoft.com/office/drawing/2014/main" id="{5AD8606E-FC85-4820-A7A7-B7F1BBE4D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un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CA58AABC-E95C-4399-A7AE-A3ABA42D4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6" name="テキスト プレースホルダー 11">
            <a:extLst>
              <a:ext uri="{FF2B5EF4-FFF2-40B4-BE49-F238E27FC236}">
                <a16:creationId xmlns:a16="http://schemas.microsoft.com/office/drawing/2014/main" id="{8AD87C80-9649-4D63-B163-BA7A7F921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5690023-D2F6-4427-807F-C667CEA9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4FC852D-2237-4392-A08B-AFBFBD2E6764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2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10EB8-1159-435D-A84A-6011BE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128CFD0-C772-6B3C-EC74-E46F0D844D78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4" name="Segnaposto numero diapositiva 8">
            <a:extLst>
              <a:ext uri="{FF2B5EF4-FFF2-40B4-BE49-F238E27FC236}">
                <a16:creationId xmlns:a16="http://schemas.microsoft.com/office/drawing/2014/main" id="{63D1DBDD-7B27-1BC3-6F1E-5FA91988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614832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5EF0-7100-4367-8D7A-515E4C7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89239-1A49-4D26-82CB-050BB93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DFF85-121D-4565-9BB2-32105B7C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3EEC19-3630-424C-8825-7D2F6849B51E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95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rgbClr val="0C263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57E5A08-0C16-4C3D-ACDE-242C722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9D2C5C3-AD32-4236-9BA2-05664D63BFD9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7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2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6">
            <a:extLst>
              <a:ext uri="{FF2B5EF4-FFF2-40B4-BE49-F238E27FC236}">
                <a16:creationId xmlns:a16="http://schemas.microsoft.com/office/drawing/2014/main" id="{569E6EDA-12E1-4AAA-9B5B-0DDFAAEEE08C}"/>
              </a:ext>
            </a:extLst>
          </p:cNvPr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F562193B-ED74-4226-9805-9B745BF4D2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7" name="正方形/長方形 10">
            <a:extLst>
              <a:ext uri="{FF2B5EF4-FFF2-40B4-BE49-F238E27FC236}">
                <a16:creationId xmlns:a16="http://schemas.microsoft.com/office/drawing/2014/main" id="{3F30822F-1103-446C-B8C0-B05190C7D2EA}"/>
              </a:ext>
            </a:extLst>
          </p:cNvPr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5FA555A4-DA09-44D3-B0D1-AD02E9CCFF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8548581E-86B0-4F0C-9517-7E625991CF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178" y="4440044"/>
            <a:ext cx="4645468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D4A928BB-CE42-4D1C-8500-DBE61FB5A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178" y="4053757"/>
            <a:ext cx="4645468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282F54BD-0A5D-4E58-8BAB-00C0AF891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0693" y="4442790"/>
            <a:ext cx="4682071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AB9CC937-9183-44D6-B7B8-7B0520D7B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0693" y="4056503"/>
            <a:ext cx="4682071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9ABC4F97-E2E9-4577-B070-F66332F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3" name="Segnaposto numero diapositiva 8">
            <a:extLst>
              <a:ext uri="{FF2B5EF4-FFF2-40B4-BE49-F238E27FC236}">
                <a16:creationId xmlns:a16="http://schemas.microsoft.com/office/drawing/2014/main" id="{5DA8950A-0AE3-4CE9-B472-A2C41161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928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358931"/>
            <a:ext cx="9981837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01335"/>
            <a:ext cx="99822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87549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4826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3BD1CAD3-B30F-403F-89EF-61FC34A83C1E}"/>
              </a:ext>
            </a:extLst>
          </p:cNvPr>
          <p:cNvSpPr txBox="1">
            <a:spLocks/>
          </p:cNvSpPr>
          <p:nvPr userDrawn="1"/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79292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6B490E81-224D-48E7-A250-B82F89F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角丸四角形 13">
            <a:extLst>
              <a:ext uri="{FF2B5EF4-FFF2-40B4-BE49-F238E27FC236}">
                <a16:creationId xmlns:a16="http://schemas.microsoft.com/office/drawing/2014/main" id="{222490A0-7AB2-4EFE-9161-0A8093ACABF5}"/>
              </a:ext>
            </a:extLst>
          </p:cNvPr>
          <p:cNvSpPr/>
          <p:nvPr userDrawn="1"/>
        </p:nvSpPr>
        <p:spPr>
          <a:xfrm>
            <a:off x="1232037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3" name="円/楕円 6">
            <a:extLst>
              <a:ext uri="{FF2B5EF4-FFF2-40B4-BE49-F238E27FC236}">
                <a16:creationId xmlns:a16="http://schemas.microsoft.com/office/drawing/2014/main" id="{6D8DD491-2A0D-4789-A96B-2ACCF881B78D}"/>
              </a:ext>
            </a:extLst>
          </p:cNvPr>
          <p:cNvSpPr/>
          <p:nvPr userDrawn="1"/>
        </p:nvSpPr>
        <p:spPr>
          <a:xfrm>
            <a:off x="60191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FB377856-C693-4C34-82A9-6AF33BE983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01</a:t>
            </a:r>
            <a:endParaRPr lang="en-US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17A92902-75C7-48AD-B4C8-172E531901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3868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B2C9DEE7-645E-4B37-ADA0-18C18098B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3868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29" name="角丸四角形 33">
            <a:extLst>
              <a:ext uri="{FF2B5EF4-FFF2-40B4-BE49-F238E27FC236}">
                <a16:creationId xmlns:a16="http://schemas.microsoft.com/office/drawing/2014/main" id="{3193355E-A0E3-4393-93D8-B0F3FB8D5527}"/>
              </a:ext>
            </a:extLst>
          </p:cNvPr>
          <p:cNvSpPr/>
          <p:nvPr userDrawn="1"/>
        </p:nvSpPr>
        <p:spPr>
          <a:xfrm>
            <a:off x="1232037" y="33518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0" name="円/楕円 34">
            <a:extLst>
              <a:ext uri="{FF2B5EF4-FFF2-40B4-BE49-F238E27FC236}">
                <a16:creationId xmlns:a16="http://schemas.microsoft.com/office/drawing/2014/main" id="{61A4EAEE-8009-4312-9FC2-F59DCB6A9D35}"/>
              </a:ext>
            </a:extLst>
          </p:cNvPr>
          <p:cNvSpPr/>
          <p:nvPr userDrawn="1"/>
        </p:nvSpPr>
        <p:spPr>
          <a:xfrm>
            <a:off x="601912" y="30667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8EE694EE-B320-41B7-8A29-CBBE1A5C5A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938" y="32017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02</a:t>
            </a:r>
            <a:endParaRPr lang="en-US"/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CB922A37-B68F-4274-946E-763C438E0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38683" y="37868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74C25434-7B0A-47AF-881B-7EBB18FF2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38683" y="33518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角丸四角形 40">
            <a:extLst>
              <a:ext uri="{FF2B5EF4-FFF2-40B4-BE49-F238E27FC236}">
                <a16:creationId xmlns:a16="http://schemas.microsoft.com/office/drawing/2014/main" id="{4D816A5C-1D36-42D5-A1C1-B26DA2B5DFD3}"/>
              </a:ext>
            </a:extLst>
          </p:cNvPr>
          <p:cNvSpPr/>
          <p:nvPr userDrawn="1"/>
        </p:nvSpPr>
        <p:spPr>
          <a:xfrm>
            <a:off x="1232037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EB37E5A1-6242-400F-80E1-1EF62F2B1D47}"/>
              </a:ext>
            </a:extLst>
          </p:cNvPr>
          <p:cNvSpPr/>
          <p:nvPr userDrawn="1"/>
        </p:nvSpPr>
        <p:spPr>
          <a:xfrm>
            <a:off x="60191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B0853129-5E88-43F9-AA40-ADC78B92F8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38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03</a:t>
            </a:r>
            <a:endParaRPr lang="en-US"/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83FC4BD0-EAF1-471C-8EDE-16E2E1492E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3868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C59028EF-DE1D-40E8-B6D1-AC55FDF61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3868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9" name="角丸四角形 45">
            <a:extLst>
              <a:ext uri="{FF2B5EF4-FFF2-40B4-BE49-F238E27FC236}">
                <a16:creationId xmlns:a16="http://schemas.microsoft.com/office/drawing/2014/main" id="{17D0D817-B4FE-4AAD-97EC-85D072C8D3E7}"/>
              </a:ext>
            </a:extLst>
          </p:cNvPr>
          <p:cNvSpPr/>
          <p:nvPr userDrawn="1"/>
        </p:nvSpPr>
        <p:spPr>
          <a:xfrm>
            <a:off x="6935158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0" name="円/楕円 46">
            <a:extLst>
              <a:ext uri="{FF2B5EF4-FFF2-40B4-BE49-F238E27FC236}">
                <a16:creationId xmlns:a16="http://schemas.microsoft.com/office/drawing/2014/main" id="{96962C76-99DA-47B4-B35B-D89CD9219C8A}"/>
              </a:ext>
            </a:extLst>
          </p:cNvPr>
          <p:cNvSpPr/>
          <p:nvPr userDrawn="1"/>
        </p:nvSpPr>
        <p:spPr>
          <a:xfrm>
            <a:off x="630503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4419C8D-A397-4414-8D5D-70CB79CF0B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4059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04</a:t>
            </a:r>
            <a:endParaRPr lang="en-US"/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33804C56-E281-4D4F-BCA4-DC1659C6B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80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277D617A-1E84-470A-A279-602BFE5F80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80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4" name="角丸四角形 50">
            <a:extLst>
              <a:ext uri="{FF2B5EF4-FFF2-40B4-BE49-F238E27FC236}">
                <a16:creationId xmlns:a16="http://schemas.microsoft.com/office/drawing/2014/main" id="{5B360B4C-4176-42F1-8104-A4644ECDDF05}"/>
              </a:ext>
            </a:extLst>
          </p:cNvPr>
          <p:cNvSpPr/>
          <p:nvPr userDrawn="1"/>
        </p:nvSpPr>
        <p:spPr>
          <a:xfrm>
            <a:off x="6935158" y="334783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5" name="円/楕円 51">
            <a:extLst>
              <a:ext uri="{FF2B5EF4-FFF2-40B4-BE49-F238E27FC236}">
                <a16:creationId xmlns:a16="http://schemas.microsoft.com/office/drawing/2014/main" id="{D84937D4-BCB3-466E-B815-E5CEB80BEE15}"/>
              </a:ext>
            </a:extLst>
          </p:cNvPr>
          <p:cNvSpPr/>
          <p:nvPr userDrawn="1"/>
        </p:nvSpPr>
        <p:spPr>
          <a:xfrm>
            <a:off x="6305032" y="3062668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8B0B3C28-29B7-4249-9F8F-D750044E7E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4059" y="319768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05</a:t>
            </a:r>
            <a:endParaRPr lang="en-US"/>
          </a:p>
        </p:txBody>
      </p:sp>
      <p:sp>
        <p:nvSpPr>
          <p:cNvPr id="47" name="テキスト プレースホルダー 11">
            <a:extLst>
              <a:ext uri="{FF2B5EF4-FFF2-40B4-BE49-F238E27FC236}">
                <a16:creationId xmlns:a16="http://schemas.microsoft.com/office/drawing/2014/main" id="{7CF4BBCB-D3E4-497D-9290-246A4B6F48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41803" y="3782748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5767EB3E-E03A-45CF-A164-02BC67B384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41803" y="334783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9" name="角丸四角形 55">
            <a:extLst>
              <a:ext uri="{FF2B5EF4-FFF2-40B4-BE49-F238E27FC236}">
                <a16:creationId xmlns:a16="http://schemas.microsoft.com/office/drawing/2014/main" id="{86D75FF1-A6D3-435D-9DF0-332A69599167}"/>
              </a:ext>
            </a:extLst>
          </p:cNvPr>
          <p:cNvSpPr/>
          <p:nvPr userDrawn="1"/>
        </p:nvSpPr>
        <p:spPr>
          <a:xfrm>
            <a:off x="6935158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50" name="円/楕円 56">
            <a:extLst>
              <a:ext uri="{FF2B5EF4-FFF2-40B4-BE49-F238E27FC236}">
                <a16:creationId xmlns:a16="http://schemas.microsoft.com/office/drawing/2014/main" id="{25E45A51-8F85-4D89-ADCE-525C4B85F279}"/>
              </a:ext>
            </a:extLst>
          </p:cNvPr>
          <p:cNvSpPr/>
          <p:nvPr userDrawn="1"/>
        </p:nvSpPr>
        <p:spPr>
          <a:xfrm>
            <a:off x="630503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F90BC01C-74BD-4417-8CB0-B5B812825D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4059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06</a:t>
            </a:r>
            <a:endParaRPr lang="en-US"/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AC5491AE-5A93-49FB-8998-BEA7C1F455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4180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56EE3BA6-B4B2-435E-9A6A-C44A66956E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4180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A5E71-AA9C-4276-B0AC-8871FA8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8CB2B-2956-469D-AB18-B7C8463C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B8191-4129-43FD-AF0F-943689B1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45BA7-76C7-421B-A5C4-5A02A05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835572-209F-4887-839A-5288A26C8163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19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35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93598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50908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D5163F75-9FDB-80D3-405C-52534006C5E9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3" name="Segnaposto numero diapositiva 8">
            <a:extLst>
              <a:ext uri="{FF2B5EF4-FFF2-40B4-BE49-F238E27FC236}">
                <a16:creationId xmlns:a16="http://schemas.microsoft.com/office/drawing/2014/main" id="{D6A0D512-501B-D8DA-E06E-767E3B52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6CDDBD-8ED8-34D4-578D-0E43D38C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9CC55BD-4265-6E72-AE87-FF0AD249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74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9107720-DC70-31EA-4170-8700C7AE1017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2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B77DE-51DF-47C3-895F-01D57AA9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A3344-2211-4336-B593-9CF5A2FC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1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7DC9F30-CF49-469D-928F-A7EC5FAE3886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rgbClr val="0C4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8">
            <a:extLst>
              <a:ext uri="{FF2B5EF4-FFF2-40B4-BE49-F238E27FC236}">
                <a16:creationId xmlns:a16="http://schemas.microsoft.com/office/drawing/2014/main" id="{2917DD35-3C42-4C47-8450-2679C411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235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3934691" y="0"/>
            <a:ext cx="8257309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34691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51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 flipH="1">
            <a:off x="0" y="0"/>
            <a:ext cx="8249324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9324" y="0"/>
            <a:ext cx="3954313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2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F318AC05-1524-4F31-89C3-64DA2A08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82562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822FE32-5700-40E4-B435-00632BB7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58931"/>
            <a:ext cx="99822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3183405-920D-4E7E-A5A3-D87E84FB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201335"/>
            <a:ext cx="998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11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96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8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269400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19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7F65C8-6A39-44DC-96E4-ED827B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9C15FF-68BE-48D4-B316-6EDF8F4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068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2" r:id="rId5"/>
    <p:sldLayoutId id="2147483660" r:id="rId6"/>
    <p:sldLayoutId id="2147483663" r:id="rId7"/>
    <p:sldLayoutId id="2147483666" r:id="rId8"/>
    <p:sldLayoutId id="2147483664" r:id="rId9"/>
    <p:sldLayoutId id="2147483667" r:id="rId10"/>
    <p:sldLayoutId id="2147483665" r:id="rId11"/>
    <p:sldLayoutId id="2147483650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714" r:id="rId19"/>
    <p:sldLayoutId id="2147483715" r:id="rId20"/>
    <p:sldLayoutId id="2147483724" r:id="rId21"/>
    <p:sldLayoutId id="2147483720" r:id="rId22"/>
    <p:sldLayoutId id="2147483656" r:id="rId23"/>
    <p:sldLayoutId id="2147483711" r:id="rId24"/>
    <p:sldLayoutId id="2147483712" r:id="rId25"/>
    <p:sldLayoutId id="2147483725" r:id="rId26"/>
    <p:sldLayoutId id="2147483713" r:id="rId27"/>
    <p:sldLayoutId id="2147483717" r:id="rId28"/>
    <p:sldLayoutId id="2147483716" r:id="rId29"/>
    <p:sldLayoutId id="2147483718" r:id="rId30"/>
    <p:sldLayoutId id="2147483719" r:id="rId31"/>
    <p:sldLayoutId id="2147483657" r:id="rId32"/>
    <p:sldLayoutId id="2147483722" r:id="rId33"/>
    <p:sldLayoutId id="2147483723" r:id="rId34"/>
    <p:sldLayoutId id="214748372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200" b="1" kern="1200" dirty="0" smtClean="0">
          <a:solidFill>
            <a:schemeClr val="bg1">
              <a:lumMod val="50000"/>
            </a:schemeClr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1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altea-abs/big-data-azure-intro" TargetMode="External"/><Relationship Id="rId5" Type="http://schemas.openxmlformats.org/officeDocument/2006/relationships/hyperlink" Target="https://github.com/ClaudioPaterniti/" TargetMode="Externa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mapreduce-osdi04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3060031"/>
            <a:ext cx="8053096" cy="1014129"/>
          </a:xfrm>
        </p:spPr>
        <p:txBody>
          <a:bodyPr/>
          <a:lstStyle/>
          <a:p>
            <a:r>
              <a:rPr lang="en-US" noProof="0" dirty="0"/>
              <a:t>Big Data Intro</a:t>
            </a:r>
            <a:br>
              <a:rPr lang="en-US" noProof="0" dirty="0"/>
            </a:br>
            <a:r>
              <a:rPr lang="en-US" sz="3200" noProof="0" dirty="0"/>
              <a:t>Day 1: Storage and Azure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A598A-381E-2C3A-CDA6-27D9F156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556" y="1269385"/>
            <a:ext cx="1984888" cy="1298117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429937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  <p:pic>
        <p:nvPicPr>
          <p:cNvPr id="4" name="Picture 3" descr="A white and blue logo&#10;&#10;Description automatically generated">
            <a:extLst>
              <a:ext uri="{FF2B5EF4-FFF2-40B4-BE49-F238E27FC236}">
                <a16:creationId xmlns:a16="http://schemas.microsoft.com/office/drawing/2014/main" id="{2C7F820F-9F6D-5428-2D0D-437DE961F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3" y="5996278"/>
            <a:ext cx="1587136" cy="4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Analytics on Transactional DB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A8CEBB-2D39-8A49-9003-A86329E97FEB}"/>
              </a:ext>
            </a:extLst>
          </p:cNvPr>
          <p:cNvGrpSpPr/>
          <p:nvPr/>
        </p:nvGrpSpPr>
        <p:grpSpPr>
          <a:xfrm>
            <a:off x="6435405" y="1650888"/>
            <a:ext cx="977803" cy="1003921"/>
            <a:chOff x="2655943" y="2272678"/>
            <a:chExt cx="977803" cy="100392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AAEC681-7836-4ABB-8844-83A0E2675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943" y="2499848"/>
              <a:ext cx="776751" cy="776751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C661EE9-5D2E-36A1-9F11-256EE187F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4318" y="2272678"/>
              <a:ext cx="589428" cy="5894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B06713-90DF-E158-C976-56BECE542926}"/>
              </a:ext>
            </a:extLst>
          </p:cNvPr>
          <p:cNvGrpSpPr/>
          <p:nvPr/>
        </p:nvGrpSpPr>
        <p:grpSpPr>
          <a:xfrm>
            <a:off x="6435405" y="2524583"/>
            <a:ext cx="977803" cy="1003921"/>
            <a:chOff x="2655943" y="2272678"/>
            <a:chExt cx="977803" cy="100392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49AE78FF-83FE-417F-3E85-A1EE0A655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943" y="2499848"/>
              <a:ext cx="776751" cy="776751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44555BD-9871-43FC-5306-4A439636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4318" y="2272678"/>
              <a:ext cx="589428" cy="589428"/>
            </a:xfrm>
            <a:prstGeom prst="rect">
              <a:avLst/>
            </a:prstGeom>
          </p:spPr>
        </p:pic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65275AD-7906-04F6-11B2-D34315FAA9A1}"/>
              </a:ext>
            </a:extLst>
          </p:cNvPr>
          <p:cNvSpPr/>
          <p:nvPr/>
        </p:nvSpPr>
        <p:spPr>
          <a:xfrm rot="20401762">
            <a:off x="5061181" y="2780995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662C9B-18D5-A7CD-B827-88152F6467B9}"/>
              </a:ext>
            </a:extLst>
          </p:cNvPr>
          <p:cNvSpPr/>
          <p:nvPr/>
        </p:nvSpPr>
        <p:spPr>
          <a:xfrm>
            <a:off x="5144478" y="3307964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FC2BE7-A160-34F7-3523-C63E64418853}"/>
              </a:ext>
            </a:extLst>
          </p:cNvPr>
          <p:cNvSpPr/>
          <p:nvPr/>
        </p:nvSpPr>
        <p:spPr>
          <a:xfrm rot="927553">
            <a:off x="5059935" y="3834933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E64AAE-E3CA-D35E-668C-CCA5AEA2BA94}"/>
              </a:ext>
            </a:extLst>
          </p:cNvPr>
          <p:cNvGrpSpPr/>
          <p:nvPr/>
        </p:nvGrpSpPr>
        <p:grpSpPr>
          <a:xfrm>
            <a:off x="6446905" y="4237304"/>
            <a:ext cx="977803" cy="1003921"/>
            <a:chOff x="2655943" y="2272678"/>
            <a:chExt cx="977803" cy="1003921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D056757-E104-F5DF-3A56-5C7CE2CE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943" y="2499848"/>
              <a:ext cx="776751" cy="77675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E38E999-4E6B-31C7-0B72-308F8AA6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4318" y="2272678"/>
              <a:ext cx="589428" cy="58942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1BC997-BEED-76B6-6A78-DD999E756BEE}"/>
              </a:ext>
            </a:extLst>
          </p:cNvPr>
          <p:cNvGrpSpPr/>
          <p:nvPr/>
        </p:nvGrpSpPr>
        <p:grpSpPr>
          <a:xfrm>
            <a:off x="2082834" y="2846852"/>
            <a:ext cx="1051559" cy="1210855"/>
            <a:chOff x="762912" y="2640118"/>
            <a:chExt cx="1051559" cy="1210855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C04735D-45E8-40DC-D678-8F2DD7A7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912" y="2640118"/>
              <a:ext cx="1051559" cy="10515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B2EB61-DA27-A190-8FAA-D1E73FD3546C}"/>
                </a:ext>
              </a:extLst>
            </p:cNvPr>
            <p:cNvSpPr txBox="1"/>
            <p:nvPr/>
          </p:nvSpPr>
          <p:spPr>
            <a:xfrm>
              <a:off x="956246" y="3481641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User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EB4EF9-0599-8C8C-F35E-6FFC6160C36A}"/>
              </a:ext>
            </a:extLst>
          </p:cNvPr>
          <p:cNvGrpSpPr/>
          <p:nvPr/>
        </p:nvGrpSpPr>
        <p:grpSpPr>
          <a:xfrm>
            <a:off x="3799863" y="2957552"/>
            <a:ext cx="1207348" cy="1194760"/>
            <a:chOff x="2479941" y="2750818"/>
            <a:chExt cx="1207348" cy="11947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E09D35D-BB5B-6CA6-4188-C022B8E1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4F2024-F237-1FB0-9BCA-AC119098BCCD}"/>
                </a:ext>
              </a:extLst>
            </p:cNvPr>
            <p:cNvSpPr txBox="1"/>
            <p:nvPr/>
          </p:nvSpPr>
          <p:spPr>
            <a:xfrm>
              <a:off x="2479941" y="3483913"/>
              <a:ext cx="1207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Transactional DB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8146645-8929-60EC-BC24-08ED9D944F77}"/>
              </a:ext>
            </a:extLst>
          </p:cNvPr>
          <p:cNvSpPr txBox="1"/>
          <p:nvPr/>
        </p:nvSpPr>
        <p:spPr>
          <a:xfrm>
            <a:off x="5934864" y="5146315"/>
            <a:ext cx="190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Views and Queries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01A167-99C9-F846-6F6E-0E5974882EA2}"/>
              </a:ext>
            </a:extLst>
          </p:cNvPr>
          <p:cNvGrpSpPr/>
          <p:nvPr/>
        </p:nvGrpSpPr>
        <p:grpSpPr>
          <a:xfrm>
            <a:off x="9077674" y="2731904"/>
            <a:ext cx="1051559" cy="1210855"/>
            <a:chOff x="762912" y="2640118"/>
            <a:chExt cx="1051559" cy="1210855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09AF6AA-5354-38FF-823F-560824EC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912" y="2640118"/>
              <a:ext cx="1051559" cy="10515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5C0722-4184-77DE-15C0-012864A1D32F}"/>
                </a:ext>
              </a:extLst>
            </p:cNvPr>
            <p:cNvSpPr txBox="1"/>
            <p:nvPr/>
          </p:nvSpPr>
          <p:spPr>
            <a:xfrm>
              <a:off x="956246" y="3481641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User</a:t>
              </a:r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E1AEA7-7D46-9DF2-BB57-B2C758F655E3}"/>
              </a:ext>
            </a:extLst>
          </p:cNvPr>
          <p:cNvGrpSpPr/>
          <p:nvPr/>
        </p:nvGrpSpPr>
        <p:grpSpPr>
          <a:xfrm>
            <a:off x="2863454" y="3139045"/>
            <a:ext cx="1207348" cy="441156"/>
            <a:chOff x="3014524" y="3139045"/>
            <a:chExt cx="1207348" cy="44115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F48DEE0-BCB9-B5D6-ABD9-91A197C88E48}"/>
                </a:ext>
              </a:extLst>
            </p:cNvPr>
            <p:cNvSpPr/>
            <p:nvPr/>
          </p:nvSpPr>
          <p:spPr>
            <a:xfrm>
              <a:off x="3264845" y="3365341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2A30255-6A76-552B-D1CD-626AF62B1EC4}"/>
                </a:ext>
              </a:extLst>
            </p:cNvPr>
            <p:cNvSpPr txBox="1"/>
            <p:nvPr/>
          </p:nvSpPr>
          <p:spPr>
            <a:xfrm>
              <a:off x="3014524" y="3139045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Write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F46442-2F78-8468-AA27-7887203F6653}"/>
              </a:ext>
            </a:extLst>
          </p:cNvPr>
          <p:cNvGrpSpPr/>
          <p:nvPr/>
        </p:nvGrpSpPr>
        <p:grpSpPr>
          <a:xfrm>
            <a:off x="7768351" y="3004010"/>
            <a:ext cx="1207348" cy="526823"/>
            <a:chOff x="7839911" y="3004010"/>
            <a:chExt cx="1207348" cy="526823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EC3B2592-A668-6CC0-11F5-C5E2C8FD57A9}"/>
                </a:ext>
              </a:extLst>
            </p:cNvPr>
            <p:cNvSpPr/>
            <p:nvPr/>
          </p:nvSpPr>
          <p:spPr>
            <a:xfrm rot="10800000">
              <a:off x="7985674" y="3315973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603775-D160-1002-A64C-1F9B2FEE9031}"/>
                </a:ext>
              </a:extLst>
            </p:cNvPr>
            <p:cNvSpPr txBox="1"/>
            <p:nvPr/>
          </p:nvSpPr>
          <p:spPr>
            <a:xfrm>
              <a:off x="7839911" y="3004010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F7039-ED47-AEF1-F308-213A260B2DA0}"/>
              </a:ext>
            </a:extLst>
          </p:cNvPr>
          <p:cNvGrpSpPr/>
          <p:nvPr/>
        </p:nvGrpSpPr>
        <p:grpSpPr>
          <a:xfrm>
            <a:off x="6553701" y="3501216"/>
            <a:ext cx="498565" cy="862202"/>
            <a:chOff x="8301446" y="3084239"/>
            <a:chExt cx="498565" cy="8622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A6583A-8577-CB5C-CCBE-4BC51EDA97C7}"/>
                </a:ext>
              </a:extLst>
            </p:cNvPr>
            <p:cNvSpPr txBox="1"/>
            <p:nvPr/>
          </p:nvSpPr>
          <p:spPr>
            <a:xfrm>
              <a:off x="8438778" y="3084239"/>
              <a:ext cx="207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b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</a:br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</a:p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FC5776-C7D9-DFC7-AA2B-67A8A449C686}"/>
                </a:ext>
              </a:extLst>
            </p:cNvPr>
            <p:cNvCxnSpPr/>
            <p:nvPr/>
          </p:nvCxnSpPr>
          <p:spPr>
            <a:xfrm>
              <a:off x="8301446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7FC823-CC76-DB5D-5A30-5A4688D54835}"/>
                </a:ext>
              </a:extLst>
            </p:cNvPr>
            <p:cNvCxnSpPr/>
            <p:nvPr/>
          </p:nvCxnSpPr>
          <p:spPr>
            <a:xfrm>
              <a:off x="8800011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nettore diritto 14">
            <a:extLst>
              <a:ext uri="{FF2B5EF4-FFF2-40B4-BE49-F238E27FC236}">
                <a16:creationId xmlns:a16="http://schemas.microsoft.com/office/drawing/2014/main" id="{9DDEEAC2-286D-3D72-B414-A1B52CB936CB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8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OLAP VS OLTP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11</a:t>
            </a:fld>
            <a:endParaRPr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8293-C2E8-F00C-A73C-0C1BB2D054DB}"/>
              </a:ext>
            </a:extLst>
          </p:cNvPr>
          <p:cNvSpPr txBox="1"/>
          <p:nvPr/>
        </p:nvSpPr>
        <p:spPr>
          <a:xfrm>
            <a:off x="640314" y="1736064"/>
            <a:ext cx="11136430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Read and no writes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 writes =&gt; atomicity and isolation don’t matter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Optimized for query latency and aggregation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Denormalized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Different indexes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982879F9-087B-E5E1-84CA-DEFA8F74876D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3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en-US" b="1" noProof="0" dirty="0"/>
              <a:t>Data Warehouse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12</a:t>
            </a:fld>
            <a:endParaRPr b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9156D-401B-BA99-3A78-BDD92D41636D}"/>
              </a:ext>
            </a:extLst>
          </p:cNvPr>
          <p:cNvGrpSpPr/>
          <p:nvPr/>
        </p:nvGrpSpPr>
        <p:grpSpPr>
          <a:xfrm>
            <a:off x="1430821" y="2846852"/>
            <a:ext cx="1051559" cy="1210855"/>
            <a:chOff x="762912" y="2640118"/>
            <a:chExt cx="1051559" cy="1210855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DF6737B9-D7B2-8527-C0F7-61B96665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912" y="2640118"/>
              <a:ext cx="1051559" cy="105155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AB9BCC-C601-3B9D-DF26-DFAF4BED8D41}"/>
                </a:ext>
              </a:extLst>
            </p:cNvPr>
            <p:cNvSpPr txBox="1"/>
            <p:nvPr/>
          </p:nvSpPr>
          <p:spPr>
            <a:xfrm>
              <a:off x="956246" y="3481641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User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EADBA3-8EAC-02D7-AFDB-1CC756E10F8F}"/>
              </a:ext>
            </a:extLst>
          </p:cNvPr>
          <p:cNvGrpSpPr/>
          <p:nvPr/>
        </p:nvGrpSpPr>
        <p:grpSpPr>
          <a:xfrm>
            <a:off x="3470370" y="2957552"/>
            <a:ext cx="1207348" cy="1071649"/>
            <a:chOff x="2479941" y="2750818"/>
            <a:chExt cx="1207348" cy="1071649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29AEC17-D22D-570A-6C0A-0F8710C0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A66459-62C7-0C8F-929E-D2CC8538DE23}"/>
                </a:ext>
              </a:extLst>
            </p:cNvPr>
            <p:cNvSpPr txBox="1"/>
            <p:nvPr/>
          </p:nvSpPr>
          <p:spPr>
            <a:xfrm>
              <a:off x="2479941" y="3483913"/>
              <a:ext cx="1207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OLTP DB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E4237-2C78-915D-554D-A604F177C870}"/>
              </a:ext>
            </a:extLst>
          </p:cNvPr>
          <p:cNvGrpSpPr/>
          <p:nvPr/>
        </p:nvGrpSpPr>
        <p:grpSpPr>
          <a:xfrm>
            <a:off x="10114970" y="2779657"/>
            <a:ext cx="1051559" cy="1210855"/>
            <a:chOff x="762912" y="2640118"/>
            <a:chExt cx="1051559" cy="1210855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2EF9A4D-D573-87ED-C797-2B36EF3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912" y="2640118"/>
              <a:ext cx="1051559" cy="105155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60E655-E13C-06B6-298C-A02FCACA23EE}"/>
                </a:ext>
              </a:extLst>
            </p:cNvPr>
            <p:cNvSpPr txBox="1"/>
            <p:nvPr/>
          </p:nvSpPr>
          <p:spPr>
            <a:xfrm>
              <a:off x="956246" y="3481641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User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E31F53-87DE-127E-C76E-B346D146A349}"/>
              </a:ext>
            </a:extLst>
          </p:cNvPr>
          <p:cNvGrpSpPr/>
          <p:nvPr/>
        </p:nvGrpSpPr>
        <p:grpSpPr>
          <a:xfrm>
            <a:off x="2372701" y="3081938"/>
            <a:ext cx="1207348" cy="441156"/>
            <a:chOff x="3014524" y="3139045"/>
            <a:chExt cx="1207348" cy="4411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3996257-FC48-D56C-990E-964FEBED33F6}"/>
                </a:ext>
              </a:extLst>
            </p:cNvPr>
            <p:cNvSpPr/>
            <p:nvPr/>
          </p:nvSpPr>
          <p:spPr>
            <a:xfrm>
              <a:off x="3264845" y="3365341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87BB68-304A-5137-8147-3146A4924009}"/>
                </a:ext>
              </a:extLst>
            </p:cNvPr>
            <p:cNvSpPr txBox="1"/>
            <p:nvPr/>
          </p:nvSpPr>
          <p:spPr>
            <a:xfrm>
              <a:off x="3014524" y="3139045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Write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0A53F0-74E1-0268-80F0-9B5B4E436C7D}"/>
              </a:ext>
            </a:extLst>
          </p:cNvPr>
          <p:cNvGrpSpPr/>
          <p:nvPr/>
        </p:nvGrpSpPr>
        <p:grpSpPr>
          <a:xfrm>
            <a:off x="9017301" y="3039105"/>
            <a:ext cx="1207348" cy="526823"/>
            <a:chOff x="7839911" y="3004010"/>
            <a:chExt cx="1207348" cy="526823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E1CC7B68-1758-8087-4D01-D61494C08DBA}"/>
                </a:ext>
              </a:extLst>
            </p:cNvPr>
            <p:cNvSpPr/>
            <p:nvPr/>
          </p:nvSpPr>
          <p:spPr>
            <a:xfrm rot="10800000">
              <a:off x="7985674" y="3315973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2B0F88-39B6-3838-E8C1-DF90E51023FA}"/>
                </a:ext>
              </a:extLst>
            </p:cNvPr>
            <p:cNvSpPr txBox="1"/>
            <p:nvPr/>
          </p:nvSpPr>
          <p:spPr>
            <a:xfrm>
              <a:off x="7839911" y="3004010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48AA41-47B4-099D-CB9E-55631401D0F6}"/>
              </a:ext>
            </a:extLst>
          </p:cNvPr>
          <p:cNvGrpSpPr/>
          <p:nvPr/>
        </p:nvGrpSpPr>
        <p:grpSpPr>
          <a:xfrm>
            <a:off x="5665708" y="3058013"/>
            <a:ext cx="777032" cy="1147187"/>
            <a:chOff x="5740477" y="3058013"/>
            <a:chExt cx="777032" cy="1147187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8FA6FB7-BDE1-4CB7-0223-2D9A92AD5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40477" y="3058013"/>
              <a:ext cx="777032" cy="82951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D56AFD-D75B-11B9-D234-013DBA9489B6}"/>
                </a:ext>
              </a:extLst>
            </p:cNvPr>
            <p:cNvSpPr txBox="1"/>
            <p:nvPr/>
          </p:nvSpPr>
          <p:spPr>
            <a:xfrm>
              <a:off x="5777171" y="3835868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ETL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285FFA-937E-63EF-3978-A5968D5B11B3}"/>
              </a:ext>
            </a:extLst>
          </p:cNvPr>
          <p:cNvGrpSpPr/>
          <p:nvPr/>
        </p:nvGrpSpPr>
        <p:grpSpPr>
          <a:xfrm>
            <a:off x="7430730" y="2925833"/>
            <a:ext cx="1696250" cy="1303220"/>
            <a:chOff x="2279337" y="2750818"/>
            <a:chExt cx="1696250" cy="1303220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F418238A-E39C-D8BC-6ECD-69F60A1F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A43C22-AF80-042F-2B71-2C88CA87DC58}"/>
                </a:ext>
              </a:extLst>
            </p:cNvPr>
            <p:cNvSpPr txBox="1"/>
            <p:nvPr/>
          </p:nvSpPr>
          <p:spPr>
            <a:xfrm>
              <a:off x="2279337" y="3469263"/>
              <a:ext cx="1696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Warehouse</a:t>
              </a:r>
            </a:p>
            <a:p>
              <a:pPr algn="ctr"/>
              <a:r>
                <a:rPr lang="en-US" sz="1600" dirty="0"/>
                <a:t>OLAP DB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77BAA7-75BE-BE4D-86B2-18CC25030622}"/>
              </a:ext>
            </a:extLst>
          </p:cNvPr>
          <p:cNvGrpSpPr/>
          <p:nvPr/>
        </p:nvGrpSpPr>
        <p:grpSpPr>
          <a:xfrm>
            <a:off x="6348963" y="3081938"/>
            <a:ext cx="1207348" cy="441156"/>
            <a:chOff x="3014524" y="3139045"/>
            <a:chExt cx="1207348" cy="441156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F36EF40-31D2-3674-3D5C-8C64D4D96855}"/>
                </a:ext>
              </a:extLst>
            </p:cNvPr>
            <p:cNvSpPr/>
            <p:nvPr/>
          </p:nvSpPr>
          <p:spPr>
            <a:xfrm>
              <a:off x="3264845" y="3365341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46C744-2FC4-BAC4-6A58-D0AF835BA9DB}"/>
                </a:ext>
              </a:extLst>
            </p:cNvPr>
            <p:cNvSpPr txBox="1"/>
            <p:nvPr/>
          </p:nvSpPr>
          <p:spPr>
            <a:xfrm>
              <a:off x="3014524" y="3139045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Write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B4D1EE-761B-BC96-9278-994D6A76F3F6}"/>
              </a:ext>
            </a:extLst>
          </p:cNvPr>
          <p:cNvGrpSpPr/>
          <p:nvPr/>
        </p:nvGrpSpPr>
        <p:grpSpPr>
          <a:xfrm>
            <a:off x="4568039" y="3039105"/>
            <a:ext cx="1207348" cy="526823"/>
            <a:chOff x="7839911" y="3004010"/>
            <a:chExt cx="1207348" cy="526823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E83FB1D-66DB-9DDE-97BF-948FDB07798A}"/>
                </a:ext>
              </a:extLst>
            </p:cNvPr>
            <p:cNvSpPr/>
            <p:nvPr/>
          </p:nvSpPr>
          <p:spPr>
            <a:xfrm rot="10800000">
              <a:off x="7985674" y="3315973"/>
              <a:ext cx="776751" cy="2148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3A7C65-6BC3-3E2D-0914-AD0A83932314}"/>
                </a:ext>
              </a:extLst>
            </p:cNvPr>
            <p:cNvSpPr txBox="1"/>
            <p:nvPr/>
          </p:nvSpPr>
          <p:spPr>
            <a:xfrm>
              <a:off x="7839911" y="3004010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</a:t>
              </a:r>
            </a:p>
          </p:txBody>
        </p:sp>
      </p:grp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BEDC6CD2-59E8-85C6-15D5-59827880F02D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en-US" b="1" noProof="0" dirty="0"/>
              <a:t>Data Warehouse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13</a:t>
            </a:fld>
            <a:endParaRPr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92ED8-66A7-7C2D-4069-919E921FF6D4}"/>
              </a:ext>
            </a:extLst>
          </p:cNvPr>
          <p:cNvSpPr txBox="1"/>
          <p:nvPr/>
        </p:nvSpPr>
        <p:spPr>
          <a:xfrm>
            <a:off x="640314" y="1314828"/>
            <a:ext cx="11136430" cy="45868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Decouple transactional and analytics databases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Reduce the impact of analytic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 on transactional performance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ETL: Extract -&gt; Transform -&gt; Load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Batch extraction from the transactional database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Transform data to improve analytics performance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Write to the Data Warehouse</a:t>
            </a:r>
            <a:endParaRPr lang="en-US" sz="2000" dirty="0"/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D891BEBA-8912-5B1E-6325-5B083C362D6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9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Data Warehouse</a:t>
            </a:r>
            <a:br>
              <a:rPr lang="en-US" noProof="0" dirty="0"/>
            </a:br>
            <a:r>
              <a:rPr lang="en-US" sz="2000" dirty="0"/>
              <a:t>Modelling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14</a:t>
            </a:fld>
            <a:endParaRPr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5EF8F-329E-B623-A305-8BBD8F991FB9}"/>
              </a:ext>
            </a:extLst>
          </p:cNvPr>
          <p:cNvSpPr txBox="1"/>
          <p:nvPr/>
        </p:nvSpPr>
        <p:spPr>
          <a:xfrm>
            <a:off x="777207" y="1778559"/>
            <a:ext cx="11136430" cy="22760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Granularity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Normalization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Optimize for query performance</a:t>
            </a:r>
            <a:endParaRPr lang="en-US" sz="2000" dirty="0"/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564FFED3-695C-546F-41E3-076C1BEAFB71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9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en-US" b="1" noProof="0" dirty="0"/>
              <a:t>Star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15</a:t>
            </a:fld>
            <a:endParaRPr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0969F1-994F-BD16-BDE9-5300F119837B}"/>
              </a:ext>
            </a:extLst>
          </p:cNvPr>
          <p:cNvGrpSpPr/>
          <p:nvPr/>
        </p:nvGrpSpPr>
        <p:grpSpPr>
          <a:xfrm>
            <a:off x="2855813" y="4013935"/>
            <a:ext cx="1207348" cy="1492250"/>
            <a:chOff x="5290199" y="3008625"/>
            <a:chExt cx="1207348" cy="149225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E663570-32D5-900D-212F-5F453932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5497" y="3008625"/>
              <a:ext cx="1076752" cy="10767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E51492-764B-7116-3FAB-CE7325BEE8F8}"/>
                </a:ext>
              </a:extLst>
            </p:cNvPr>
            <p:cNvSpPr txBox="1"/>
            <p:nvPr/>
          </p:nvSpPr>
          <p:spPr>
            <a:xfrm>
              <a:off x="5290199" y="3916100"/>
              <a:ext cx="1207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Dim Table:</a:t>
              </a:r>
            </a:p>
            <a:p>
              <a:pPr algn="ctr"/>
              <a:r>
                <a:rPr lang="en-US" sz="1600" dirty="0"/>
                <a:t>Product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CC48CA-597E-D09A-FA54-F20B5CA2E6B1}"/>
              </a:ext>
            </a:extLst>
          </p:cNvPr>
          <p:cNvGrpSpPr/>
          <p:nvPr/>
        </p:nvGrpSpPr>
        <p:grpSpPr>
          <a:xfrm>
            <a:off x="2691447" y="1447064"/>
            <a:ext cx="1207348" cy="1492250"/>
            <a:chOff x="5290199" y="3008625"/>
            <a:chExt cx="1207348" cy="14922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F97FE6F-4062-BACA-060B-FCD99AB8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5497" y="3008625"/>
              <a:ext cx="1076752" cy="10767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476A73-BBF6-1A17-AE57-C899F5276CBC}"/>
                </a:ext>
              </a:extLst>
            </p:cNvPr>
            <p:cNvSpPr txBox="1"/>
            <p:nvPr/>
          </p:nvSpPr>
          <p:spPr>
            <a:xfrm>
              <a:off x="5290199" y="3916100"/>
              <a:ext cx="1207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Dim Table:</a:t>
              </a:r>
            </a:p>
            <a:p>
              <a:pPr algn="ctr"/>
              <a:r>
                <a:rPr lang="en-US" sz="1600" dirty="0"/>
                <a:t>Calendar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B3820-C515-BEBD-0ADD-E6DD6DE0614D}"/>
              </a:ext>
            </a:extLst>
          </p:cNvPr>
          <p:cNvGrpSpPr/>
          <p:nvPr/>
        </p:nvGrpSpPr>
        <p:grpSpPr>
          <a:xfrm>
            <a:off x="8900430" y="2562090"/>
            <a:ext cx="1207348" cy="1492250"/>
            <a:chOff x="5290199" y="3008625"/>
            <a:chExt cx="1207348" cy="149225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F98BB9C-3462-CE6D-2AAF-42D2899F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5497" y="3008625"/>
              <a:ext cx="1076752" cy="10767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685A52-9AC9-1620-8B93-46A25D424A47}"/>
                </a:ext>
              </a:extLst>
            </p:cNvPr>
            <p:cNvSpPr txBox="1"/>
            <p:nvPr/>
          </p:nvSpPr>
          <p:spPr>
            <a:xfrm>
              <a:off x="5290199" y="3916100"/>
              <a:ext cx="1207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Dim Table:</a:t>
              </a:r>
            </a:p>
            <a:p>
              <a:pPr algn="ctr"/>
              <a:r>
                <a:rPr lang="en-US" sz="1600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7735B9-BDDD-C829-167F-FF8A30E8FF7C}"/>
              </a:ext>
            </a:extLst>
          </p:cNvPr>
          <p:cNvGrpSpPr/>
          <p:nvPr/>
        </p:nvGrpSpPr>
        <p:grpSpPr>
          <a:xfrm>
            <a:off x="5552380" y="2881050"/>
            <a:ext cx="1207348" cy="1492250"/>
            <a:chOff x="5290199" y="3008625"/>
            <a:chExt cx="1207348" cy="149225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8760BE6-90FE-E477-C3B3-B6ECCCD6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5497" y="3008625"/>
              <a:ext cx="1076752" cy="107675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B2D788-E368-462C-66E5-F01D2810D290}"/>
                </a:ext>
              </a:extLst>
            </p:cNvPr>
            <p:cNvSpPr txBox="1"/>
            <p:nvPr/>
          </p:nvSpPr>
          <p:spPr>
            <a:xfrm>
              <a:off x="5290199" y="3916100"/>
              <a:ext cx="1207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Fact Table:</a:t>
              </a:r>
            </a:p>
            <a:p>
              <a:pPr algn="ctr"/>
              <a:r>
                <a:rPr lang="en-US" sz="1600" dirty="0"/>
                <a:t>Orders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15F561-FA5D-B044-9748-C8A94E9C030F}"/>
              </a:ext>
            </a:extLst>
          </p:cNvPr>
          <p:cNvCxnSpPr/>
          <p:nvPr/>
        </p:nvCxnSpPr>
        <p:spPr>
          <a:xfrm flipH="1" flipV="1">
            <a:off x="3898795" y="2115047"/>
            <a:ext cx="1653585" cy="130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203B2D-E7C8-EDD3-76D2-687E2FDEC12E}"/>
              </a:ext>
            </a:extLst>
          </p:cNvPr>
          <p:cNvSpPr txBox="1"/>
          <p:nvPr/>
        </p:nvSpPr>
        <p:spPr>
          <a:xfrm>
            <a:off x="3898795" y="1800774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B7459-2D1A-B80C-E370-D6279B8EA34D}"/>
              </a:ext>
            </a:extLst>
          </p:cNvPr>
          <p:cNvSpPr txBox="1"/>
          <p:nvPr/>
        </p:nvSpPr>
        <p:spPr>
          <a:xfrm>
            <a:off x="5428482" y="3046159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2036BB-DE1B-3E0D-D631-61675F3A6CBE}"/>
              </a:ext>
            </a:extLst>
          </p:cNvPr>
          <p:cNvCxnSpPr>
            <a:cxnSpLocks/>
          </p:cNvCxnSpPr>
          <p:nvPr/>
        </p:nvCxnSpPr>
        <p:spPr>
          <a:xfrm flipH="1">
            <a:off x="3977923" y="3627175"/>
            <a:ext cx="1574457" cy="92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358F1F-0FD6-29AC-64BD-188794CBAC9B}"/>
              </a:ext>
            </a:extLst>
          </p:cNvPr>
          <p:cNvSpPr txBox="1"/>
          <p:nvPr/>
        </p:nvSpPr>
        <p:spPr>
          <a:xfrm>
            <a:off x="3981181" y="4566606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54932-9C24-B5A2-2CD2-974C327103CC}"/>
              </a:ext>
            </a:extLst>
          </p:cNvPr>
          <p:cNvSpPr txBox="1"/>
          <p:nvPr/>
        </p:nvSpPr>
        <p:spPr>
          <a:xfrm>
            <a:off x="5421223" y="3688497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82D1CD-E854-18B0-1943-CE31AF90C481}"/>
              </a:ext>
            </a:extLst>
          </p:cNvPr>
          <p:cNvCxnSpPr>
            <a:cxnSpLocks/>
          </p:cNvCxnSpPr>
          <p:nvPr/>
        </p:nvCxnSpPr>
        <p:spPr>
          <a:xfrm flipV="1">
            <a:off x="6730272" y="3123549"/>
            <a:ext cx="2235456" cy="33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704A3B-1DA1-A51D-6625-8120EC97AB42}"/>
              </a:ext>
            </a:extLst>
          </p:cNvPr>
          <p:cNvSpPr txBox="1"/>
          <p:nvPr/>
        </p:nvSpPr>
        <p:spPr>
          <a:xfrm>
            <a:off x="6644896" y="3123549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82DAEC-C6B3-BD8D-8D88-E3741B44F0E9}"/>
              </a:ext>
            </a:extLst>
          </p:cNvPr>
          <p:cNvSpPr txBox="1"/>
          <p:nvPr/>
        </p:nvSpPr>
        <p:spPr>
          <a:xfrm>
            <a:off x="8798169" y="2742795"/>
            <a:ext cx="1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B33495AD-EB1F-6384-D7F3-76B25CAD476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Data Warehouse</a:t>
            </a:r>
            <a:br>
              <a:rPr lang="en-US" noProof="0" dirty="0"/>
            </a:br>
            <a:r>
              <a:rPr lang="en-US" sz="2000" dirty="0"/>
              <a:t>Vs Data Lake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16</a:t>
            </a:fld>
            <a:endParaRPr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5EF8F-329E-B623-A305-8BBD8F991FB9}"/>
              </a:ext>
            </a:extLst>
          </p:cNvPr>
          <p:cNvSpPr txBox="1"/>
          <p:nvPr/>
        </p:nvSpPr>
        <p:spPr>
          <a:xfrm>
            <a:off x="777207" y="1778559"/>
            <a:ext cx="11136430" cy="3045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Warehouses are still relational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Only contains refined and curated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Relatively expensive to build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Not very ML and DS friendly</a:t>
            </a:r>
            <a:endParaRPr lang="en-US" sz="2000" dirty="0"/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A32D766A-8B33-B79C-C5FD-DFC1BFAC37A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9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en-US" b="1" noProof="0" dirty="0"/>
              <a:t>Data Lake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17</a:t>
            </a:fld>
            <a:endParaRPr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F9AB17-B7C6-DD88-8332-14D5B6B14A6D}"/>
              </a:ext>
            </a:extLst>
          </p:cNvPr>
          <p:cNvGrpSpPr/>
          <p:nvPr/>
        </p:nvGrpSpPr>
        <p:grpSpPr>
          <a:xfrm>
            <a:off x="5401347" y="2836713"/>
            <a:ext cx="1207348" cy="1190770"/>
            <a:chOff x="3470370" y="2957552"/>
            <a:chExt cx="1207348" cy="11907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1928B8-F915-FA0B-3167-1C6CBD1F3CD1}"/>
                </a:ext>
              </a:extLst>
            </p:cNvPr>
            <p:cNvGrpSpPr/>
            <p:nvPr/>
          </p:nvGrpSpPr>
          <p:grpSpPr>
            <a:xfrm>
              <a:off x="3616300" y="2957552"/>
              <a:ext cx="915489" cy="973787"/>
              <a:chOff x="3616300" y="2957552"/>
              <a:chExt cx="915489" cy="973787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6BBA5D1-3C02-65ED-746C-12F73D861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16300" y="2957552"/>
                <a:ext cx="915489" cy="915489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4A8F6173-2920-66BF-48B0-F325DF414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65017" y="3573529"/>
                <a:ext cx="818054" cy="35781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C4219D-C9AC-0591-6F46-04E5092555F6}"/>
                </a:ext>
              </a:extLst>
            </p:cNvPr>
            <p:cNvSpPr txBox="1"/>
            <p:nvPr/>
          </p:nvSpPr>
          <p:spPr>
            <a:xfrm>
              <a:off x="3470370" y="3809768"/>
              <a:ext cx="1207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Lake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6331D9-D71C-31F6-0F4F-65F0F0A274D0}"/>
              </a:ext>
            </a:extLst>
          </p:cNvPr>
          <p:cNvGrpSpPr/>
          <p:nvPr/>
        </p:nvGrpSpPr>
        <p:grpSpPr>
          <a:xfrm>
            <a:off x="2380453" y="1526890"/>
            <a:ext cx="1207348" cy="1256315"/>
            <a:chOff x="2479941" y="2750818"/>
            <a:chExt cx="1207348" cy="125631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7DB1AA9-DF52-3E81-C761-25EA6126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8FC59-D8B2-29C3-01D5-6B1FA4D7E2BC}"/>
                </a:ext>
              </a:extLst>
            </p:cNvPr>
            <p:cNvSpPr txBox="1"/>
            <p:nvPr/>
          </p:nvSpPr>
          <p:spPr>
            <a:xfrm>
              <a:off x="2479941" y="3483913"/>
              <a:ext cx="1207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Procurement DB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AFBF6-F148-6E6F-2D2F-8AF3437407BE}"/>
              </a:ext>
            </a:extLst>
          </p:cNvPr>
          <p:cNvGrpSpPr/>
          <p:nvPr/>
        </p:nvGrpSpPr>
        <p:grpSpPr>
          <a:xfrm>
            <a:off x="8111002" y="1890338"/>
            <a:ext cx="777032" cy="1147187"/>
            <a:chOff x="5740477" y="3058013"/>
            <a:chExt cx="777032" cy="114718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7D5018BA-2E57-5861-6250-641F020E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40477" y="3058013"/>
              <a:ext cx="777032" cy="82951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67B330-20D0-CF64-4AC8-7EC9AFA7881E}"/>
                </a:ext>
              </a:extLst>
            </p:cNvPr>
            <p:cNvSpPr txBox="1"/>
            <p:nvPr/>
          </p:nvSpPr>
          <p:spPr>
            <a:xfrm>
              <a:off x="5777171" y="3835868"/>
              <a:ext cx="7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ETL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42078D2-95ED-F2A0-09B3-241BCA5F40FB}"/>
              </a:ext>
            </a:extLst>
          </p:cNvPr>
          <p:cNvSpPr/>
          <p:nvPr/>
        </p:nvSpPr>
        <p:spPr>
          <a:xfrm rot="787010">
            <a:off x="4100066" y="2930095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D2A906-FCAA-28A6-77E8-5D90AA92A653}"/>
              </a:ext>
            </a:extLst>
          </p:cNvPr>
          <p:cNvGrpSpPr/>
          <p:nvPr/>
        </p:nvGrpSpPr>
        <p:grpSpPr>
          <a:xfrm>
            <a:off x="2380453" y="4243559"/>
            <a:ext cx="1207348" cy="1071649"/>
            <a:chOff x="2479941" y="2750818"/>
            <a:chExt cx="1207348" cy="107164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0BE6A40-2ECD-C474-2AEB-403DF126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EE5760-8020-7042-7B16-52A29BB018CF}"/>
                </a:ext>
              </a:extLst>
            </p:cNvPr>
            <p:cNvSpPr txBox="1"/>
            <p:nvPr/>
          </p:nvSpPr>
          <p:spPr>
            <a:xfrm>
              <a:off x="2479941" y="3483913"/>
              <a:ext cx="1207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Sales DB</a:t>
              </a:r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6ED052C-FC27-0FA4-8777-7048CB659910}"/>
              </a:ext>
            </a:extLst>
          </p:cNvPr>
          <p:cNvSpPr/>
          <p:nvPr/>
        </p:nvSpPr>
        <p:spPr>
          <a:xfrm>
            <a:off x="4047563" y="3384553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381BEC-04DC-DD6F-1054-53D7D63495AE}"/>
              </a:ext>
            </a:extLst>
          </p:cNvPr>
          <p:cNvGrpSpPr/>
          <p:nvPr/>
        </p:nvGrpSpPr>
        <p:grpSpPr>
          <a:xfrm>
            <a:off x="9467391" y="1815821"/>
            <a:ext cx="1696250" cy="1056999"/>
            <a:chOff x="2279337" y="2750818"/>
            <a:chExt cx="1696250" cy="1056999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2328D01-5C03-A692-18C0-FE82B6A0D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871" y="2750818"/>
              <a:ext cx="915489" cy="91548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241567-C4D2-D23F-7F43-DA26A96402B4}"/>
                </a:ext>
              </a:extLst>
            </p:cNvPr>
            <p:cNvSpPr txBox="1"/>
            <p:nvPr/>
          </p:nvSpPr>
          <p:spPr>
            <a:xfrm>
              <a:off x="2279337" y="3469263"/>
              <a:ext cx="1696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Warehouse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F8268E7-A566-ED48-3633-AEF6473BA154}"/>
              </a:ext>
            </a:extLst>
          </p:cNvPr>
          <p:cNvGrpSpPr/>
          <p:nvPr/>
        </p:nvGrpSpPr>
        <p:grpSpPr>
          <a:xfrm>
            <a:off x="2380453" y="2879988"/>
            <a:ext cx="1207348" cy="1328343"/>
            <a:chOff x="2137745" y="2359286"/>
            <a:chExt cx="1207348" cy="1328343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133476E0-853C-FFC7-6222-AF913A39C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60764" y="2607720"/>
              <a:ext cx="724789" cy="724789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0CA496EE-B315-74C1-2E4B-A969F4BBA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71381" y="2359286"/>
              <a:ext cx="724788" cy="72478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CB6FA9-83BB-A89E-5E07-7D733CECD9EC}"/>
                </a:ext>
              </a:extLst>
            </p:cNvPr>
            <p:cNvSpPr txBox="1"/>
            <p:nvPr/>
          </p:nvSpPr>
          <p:spPr>
            <a:xfrm>
              <a:off x="2137745" y="3164409"/>
              <a:ext cx="1207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Unstructured data</a:t>
              </a:r>
            </a:p>
          </p:txBody>
        </p:sp>
      </p:grp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49F4873-4E4B-1221-EF24-18E041F9C17D}"/>
              </a:ext>
            </a:extLst>
          </p:cNvPr>
          <p:cNvSpPr/>
          <p:nvPr/>
        </p:nvSpPr>
        <p:spPr>
          <a:xfrm rot="21096999">
            <a:off x="4084827" y="3839011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22D10E2-5269-EE82-2EEF-312AB898CF42}"/>
              </a:ext>
            </a:extLst>
          </p:cNvPr>
          <p:cNvSpPr/>
          <p:nvPr/>
        </p:nvSpPr>
        <p:spPr>
          <a:xfrm>
            <a:off x="8920573" y="2212665"/>
            <a:ext cx="776751" cy="214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69FACF-B5D5-29D2-7616-5365124D739B}"/>
              </a:ext>
            </a:extLst>
          </p:cNvPr>
          <p:cNvGrpSpPr/>
          <p:nvPr/>
        </p:nvGrpSpPr>
        <p:grpSpPr>
          <a:xfrm>
            <a:off x="8047454" y="4072650"/>
            <a:ext cx="1146343" cy="1400498"/>
            <a:chOff x="8262752" y="3889498"/>
            <a:chExt cx="1146343" cy="1400498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FCA10DB-746D-ADDC-72A9-CB2515A7F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8681" y="3889498"/>
              <a:ext cx="818053" cy="81805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B1C4F3-B4C3-0737-F9E9-A7A1B6B388FF}"/>
                </a:ext>
              </a:extLst>
            </p:cNvPr>
            <p:cNvSpPr txBox="1"/>
            <p:nvPr/>
          </p:nvSpPr>
          <p:spPr>
            <a:xfrm>
              <a:off x="8262752" y="4643665"/>
              <a:ext cx="1146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Machine Learning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6598A-53C8-A735-C8F3-669660043B30}"/>
              </a:ext>
            </a:extLst>
          </p:cNvPr>
          <p:cNvGrpSpPr/>
          <p:nvPr/>
        </p:nvGrpSpPr>
        <p:grpSpPr>
          <a:xfrm>
            <a:off x="8301446" y="3084239"/>
            <a:ext cx="498565" cy="862202"/>
            <a:chOff x="8301446" y="3084239"/>
            <a:chExt cx="498565" cy="8622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D8402E-EBDE-1C86-BD64-746554C92FF4}"/>
                </a:ext>
              </a:extLst>
            </p:cNvPr>
            <p:cNvSpPr txBox="1"/>
            <p:nvPr/>
          </p:nvSpPr>
          <p:spPr>
            <a:xfrm>
              <a:off x="8438778" y="3084239"/>
              <a:ext cx="207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b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</a:br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</a:p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578CFB-8A68-0148-CAD5-09562DACABA9}"/>
                </a:ext>
              </a:extLst>
            </p:cNvPr>
            <p:cNvCxnSpPr/>
            <p:nvPr/>
          </p:nvCxnSpPr>
          <p:spPr>
            <a:xfrm>
              <a:off x="8301446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C9193-D1F4-6859-E4F2-72BD9D6C2F19}"/>
                </a:ext>
              </a:extLst>
            </p:cNvPr>
            <p:cNvCxnSpPr/>
            <p:nvPr/>
          </p:nvCxnSpPr>
          <p:spPr>
            <a:xfrm>
              <a:off x="8800011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F2ABF1BB-EEA4-19B7-4E20-E52ADF7131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096233">
            <a:off x="6413122" y="2235873"/>
            <a:ext cx="1438759" cy="99087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EACB81C-0926-39F4-34D5-BEB59B1C95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52123">
            <a:off x="6442710" y="3647014"/>
            <a:ext cx="1438759" cy="950621"/>
          </a:xfrm>
          <a:prstGeom prst="rect">
            <a:avLst/>
          </a:prstGeom>
        </p:spPr>
      </p:pic>
      <p:cxnSp>
        <p:nvCxnSpPr>
          <p:cNvPr id="6" name="Connettore diritto 14">
            <a:extLst>
              <a:ext uri="{FF2B5EF4-FFF2-40B4-BE49-F238E27FC236}">
                <a16:creationId xmlns:a16="http://schemas.microsoft.com/office/drawing/2014/main" id="{556F61F1-986E-D0F0-8DA7-5F6C6327A291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Data Lake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18</a:t>
            </a:fld>
            <a:endParaRPr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8293-C2E8-F00C-A73C-0C1BB2D054DB}"/>
              </a:ext>
            </a:extLst>
          </p:cNvPr>
          <p:cNvSpPr txBox="1"/>
          <p:nvPr/>
        </p:nvSpPr>
        <p:spPr>
          <a:xfrm>
            <a:off x="672971" y="1528257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Decoupling Storage and Compute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Structured and Unstructured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Raw and refined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discovery and data governance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021AB42-7FE9-492E-C09F-3C9DF7DF1EA1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Data Lake</a:t>
            </a:r>
            <a:r>
              <a:rPr lang="en-US" dirty="0"/>
              <a:t>house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19</a:t>
            </a:fld>
            <a:endParaRPr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8293-C2E8-F00C-A73C-0C1BB2D054DB}"/>
              </a:ext>
            </a:extLst>
          </p:cNvPr>
          <p:cNvSpPr txBox="1"/>
          <p:nvPr/>
        </p:nvSpPr>
        <p:spPr>
          <a:xfrm>
            <a:off x="672971" y="1528257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Lakes with warehouse like enhancements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Apply some structure to unstructured or semi structured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SQL or SQL-like queries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Catalogs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12E2E83B-5737-C7B1-E8F4-52299BA7D5E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2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Your Lecturer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2</a:t>
            </a:fld>
            <a:endParaRPr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4A5DEB-C82D-61F8-F803-269ADC62C661}"/>
              </a:ext>
            </a:extLst>
          </p:cNvPr>
          <p:cNvGrpSpPr/>
          <p:nvPr/>
        </p:nvGrpSpPr>
        <p:grpSpPr>
          <a:xfrm>
            <a:off x="924889" y="1504909"/>
            <a:ext cx="11136430" cy="1506566"/>
            <a:chOff x="924889" y="1537566"/>
            <a:chExt cx="11136430" cy="15065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4F9CC-87BB-596C-BE20-F1B84FD38227}"/>
                </a:ext>
              </a:extLst>
            </p:cNvPr>
            <p:cNvSpPr txBox="1"/>
            <p:nvPr/>
          </p:nvSpPr>
          <p:spPr>
            <a:xfrm>
              <a:off x="924889" y="1537566"/>
              <a:ext cx="11136430" cy="150656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it-IT" sz="2000" dirty="0"/>
                <a:t>Claudio Paterniti</a:t>
              </a:r>
            </a:p>
            <a:p>
              <a:pPr>
                <a:lnSpc>
                  <a:spcPct val="250000"/>
                </a:lnSpc>
              </a:pPr>
              <a:r>
                <a:rPr lang="it-IT" sz="2000" dirty="0"/>
                <a:t>Data Consultant - A.B.S. – Altea Federation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CB5720-A8E0-388C-14FF-EB0C94D082AD}"/>
                </a:ext>
              </a:extLst>
            </p:cNvPr>
            <p:cNvGrpSpPr/>
            <p:nvPr/>
          </p:nvGrpSpPr>
          <p:grpSpPr>
            <a:xfrm>
              <a:off x="6345976" y="1905269"/>
              <a:ext cx="4787933" cy="629713"/>
              <a:chOff x="1456112" y="3683725"/>
              <a:chExt cx="4787933" cy="629713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7D5EDFCA-A93F-FFAB-B6B0-E6598BFAE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6112" y="3683725"/>
                <a:ext cx="642832" cy="62971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C80900-CB8E-FF34-4B77-BC9767E05A14}"/>
                  </a:ext>
                </a:extLst>
              </p:cNvPr>
              <p:cNvSpPr txBox="1"/>
              <p:nvPr/>
            </p:nvSpPr>
            <p:spPr>
              <a:xfrm>
                <a:off x="2155371" y="3813916"/>
                <a:ext cx="4088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hlinkClick r:id="rId5"/>
                  </a:rPr>
                  <a:t>https://github.com/ClaudioPaterniti/</a:t>
                </a:r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EECAE1-86FE-B408-CA76-D1BB4550AD13}"/>
              </a:ext>
            </a:extLst>
          </p:cNvPr>
          <p:cNvGrpSpPr/>
          <p:nvPr/>
        </p:nvGrpSpPr>
        <p:grpSpPr>
          <a:xfrm>
            <a:off x="2048479" y="3715790"/>
            <a:ext cx="8495633" cy="1335968"/>
            <a:chOff x="2048479" y="3715790"/>
            <a:chExt cx="8495633" cy="13359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C5A8D1-9EC0-36D1-2A4A-FAC0125770EC}"/>
                </a:ext>
              </a:extLst>
            </p:cNvPr>
            <p:cNvGrpSpPr/>
            <p:nvPr/>
          </p:nvGrpSpPr>
          <p:grpSpPr>
            <a:xfrm>
              <a:off x="2048479" y="4422045"/>
              <a:ext cx="8495633" cy="629713"/>
              <a:chOff x="1456112" y="3683725"/>
              <a:chExt cx="8495633" cy="629713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1809F6F8-DC4D-EB5B-EFCF-F9B436722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6112" y="3683725"/>
                <a:ext cx="642832" cy="62971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84EF37-C4F8-1DDB-847F-9DB4DCFC4C10}"/>
                  </a:ext>
                </a:extLst>
              </p:cNvPr>
              <p:cNvSpPr txBox="1"/>
              <p:nvPr/>
            </p:nvSpPr>
            <p:spPr>
              <a:xfrm>
                <a:off x="2148839" y="3736971"/>
                <a:ext cx="7802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hlinkClick r:id="rId6"/>
                  </a:rPr>
                  <a:t>https://github.com/altea-abs/big-data-azure-intro</a:t>
                </a:r>
                <a:endParaRPr lang="en-US" sz="28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01CB6-768D-78A1-1E6F-3684C3DD3C24}"/>
                </a:ext>
              </a:extLst>
            </p:cNvPr>
            <p:cNvSpPr txBox="1"/>
            <p:nvPr/>
          </p:nvSpPr>
          <p:spPr>
            <a:xfrm>
              <a:off x="4696096" y="3715790"/>
              <a:ext cx="3115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Lectures Repository</a:t>
              </a:r>
            </a:p>
          </p:txBody>
        </p:sp>
      </p:grp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EF0D462-484B-98C8-B01A-2865220FA5C2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20</a:t>
            </a:fld>
            <a:endParaRPr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8293-C2E8-F00C-A73C-0C1BB2D054DB}"/>
              </a:ext>
            </a:extLst>
          </p:cNvPr>
          <p:cNvSpPr txBox="1"/>
          <p:nvPr/>
        </p:nvSpPr>
        <p:spPr>
          <a:xfrm>
            <a:off x="672971" y="1528257"/>
            <a:ext cx="11136430" cy="4562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Delta file format (based on Apache Parquet)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Allows updates, delete and merge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Allows versioning and time travel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Catalog like Unity Catalog or Apache Hive </a:t>
            </a:r>
            <a:r>
              <a:rPr lang="en-US" sz="2400" dirty="0" err="1"/>
              <a:t>Metastore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Query Delta files with SQL through spark</a:t>
            </a: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12E2E83B-5737-C7B1-E8F4-52299BA7D5E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808E442A-8A4A-8434-5EF0-E687AEC92A17}"/>
              </a:ext>
            </a:extLst>
          </p:cNvPr>
          <p:cNvSpPr txBox="1">
            <a:spLocks/>
          </p:cNvSpPr>
          <p:nvPr/>
        </p:nvSpPr>
        <p:spPr>
          <a:xfrm>
            <a:off x="838200" y="156676"/>
            <a:ext cx="10515600" cy="782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b="1" kern="12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Data Lakehouse</a:t>
            </a:r>
            <a:br>
              <a:rPr lang="en-US" dirty="0"/>
            </a:br>
            <a:r>
              <a:rPr lang="en-US" sz="2000" dirty="0"/>
              <a:t>Example: Delta Lake</a:t>
            </a:r>
          </a:p>
        </p:txBody>
      </p:sp>
    </p:spTree>
    <p:extLst>
      <p:ext uri="{BB962C8B-B14F-4D97-AF65-F5344CB8AC3E}">
        <p14:creationId xmlns:p14="http://schemas.microsoft.com/office/powerpoint/2010/main" val="74238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Data Mesh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21</a:t>
            </a:fld>
            <a:endParaRPr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8293-C2E8-F00C-A73C-0C1BB2D054DB}"/>
              </a:ext>
            </a:extLst>
          </p:cNvPr>
          <p:cNvSpPr txBox="1"/>
          <p:nvPr/>
        </p:nvSpPr>
        <p:spPr>
          <a:xfrm>
            <a:off x="672971" y="1528257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Organizational concept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Products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Lake as a service at organization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Distributed data ownership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6C94F243-8D3F-4072-A87A-5049AFF545B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5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22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902E386C-21EC-C94D-664C-03AB96D2B6AD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9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Big Data Concepts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Big Data: a definition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843540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What is big 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How big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to be big data?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Structured vs Unstructured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A71F5ADE-5D2D-A5B9-3ED5-6EB457D6396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0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25894" y="1575586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Vertical vs horizontal scaling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 computing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Explicit communi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Potentially infinite horizontal scaling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44D58BDD-61ED-BADD-828F-8BE4C141DCC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8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887785" y="1646234"/>
            <a:ext cx="1113643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Consistency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E30B2-5FAF-FCCD-4E7E-69AB75A050CC}"/>
              </a:ext>
            </a:extLst>
          </p:cNvPr>
          <p:cNvGrpSpPr/>
          <p:nvPr/>
        </p:nvGrpSpPr>
        <p:grpSpPr>
          <a:xfrm>
            <a:off x="6617335" y="1719179"/>
            <a:ext cx="3387759" cy="3419642"/>
            <a:chOff x="8468960" y="824069"/>
            <a:chExt cx="2884840" cy="3111229"/>
          </a:xfrm>
        </p:grpSpPr>
        <p:pic>
          <p:nvPicPr>
            <p:cNvPr id="10" name="Picture 9" descr="A diagram of a variety of components">
              <a:extLst>
                <a:ext uri="{FF2B5EF4-FFF2-40B4-BE49-F238E27FC236}">
                  <a16:creationId xmlns:a16="http://schemas.microsoft.com/office/drawing/2014/main" id="{FE4D0081-BEB1-BDF2-2BCC-11830833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960" y="824069"/>
              <a:ext cx="2884840" cy="2873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776D1-0C7A-BF4E-A939-42486BEE51EE}"/>
                </a:ext>
              </a:extLst>
            </p:cNvPr>
            <p:cNvSpPr txBox="1"/>
            <p:nvPr/>
          </p:nvSpPr>
          <p:spPr>
            <a:xfrm>
              <a:off x="8919998" y="3535188"/>
              <a:ext cx="2178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CAP theorem</a:t>
              </a:r>
            </a:p>
          </p:txBody>
        </p:sp>
      </p:grp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44D58BDD-61ED-BADD-828F-8BE4C141DCC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AEA6085C-5257-17BB-4504-2C755B6138B1}"/>
              </a:ext>
            </a:extLst>
          </p:cNvPr>
          <p:cNvSpPr txBox="1">
            <a:spLocks/>
          </p:cNvSpPr>
          <p:nvPr/>
        </p:nvSpPr>
        <p:spPr>
          <a:xfrm>
            <a:off x="838200" y="156676"/>
            <a:ext cx="10515600" cy="782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b="1" kern="12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Distributed Systems</a:t>
            </a:r>
            <a:br>
              <a:rPr lang="en-US" dirty="0"/>
            </a:br>
            <a:r>
              <a:rPr lang="en-US" sz="2000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234228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dirty="0"/>
              <a:t>Architectures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27</a:t>
            </a:fld>
            <a:endParaRPr b="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5E0A-A5F6-46CB-238A-27847CE69D77}"/>
              </a:ext>
            </a:extLst>
          </p:cNvPr>
          <p:cNvGrpSpPr/>
          <p:nvPr/>
        </p:nvGrpSpPr>
        <p:grpSpPr>
          <a:xfrm>
            <a:off x="1651909" y="2103363"/>
            <a:ext cx="3331573" cy="2289267"/>
            <a:chOff x="913856" y="2223950"/>
            <a:chExt cx="2692581" cy="1717222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7179054-0122-E423-812B-7ADE54B4F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2140" y="2223950"/>
              <a:ext cx="708660" cy="70866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56F84C6-C3E0-414B-1A9E-E5AC25FF1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3856" y="3232512"/>
              <a:ext cx="708660" cy="70866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1C3A5CB-8B52-4DF6-5F73-94189CE15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470" y="3232512"/>
              <a:ext cx="708660" cy="70866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0ACC233-DF19-5946-5696-2C515EAEC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75163" y="3232512"/>
              <a:ext cx="708660" cy="70866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1A56AA2-BE50-5BDA-29AB-36EB03FC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97777" y="3232512"/>
              <a:ext cx="708660" cy="70866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83351E-6316-E61A-B0CD-7B112B5B1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411" y="2873829"/>
              <a:ext cx="840378" cy="35868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F7DBE0-8559-040E-8B9E-B8EF9DB2850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1929493" y="2903220"/>
              <a:ext cx="306977" cy="3292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5BD4DC-892E-8868-71C0-4F4DDEF3FB6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283823" y="2917915"/>
              <a:ext cx="306977" cy="3145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D13DF9-2293-2CE7-B22F-A60655F5A41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2347504" y="2873829"/>
              <a:ext cx="904603" cy="35868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9A8BDD-13D7-92B2-16D7-67D6A1B847DF}"/>
              </a:ext>
            </a:extLst>
          </p:cNvPr>
          <p:cNvGrpSpPr/>
          <p:nvPr/>
        </p:nvGrpSpPr>
        <p:grpSpPr>
          <a:xfrm>
            <a:off x="7491454" y="1935555"/>
            <a:ext cx="3135095" cy="2581953"/>
            <a:chOff x="7191094" y="1815791"/>
            <a:chExt cx="3335743" cy="277930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DF6508C-4937-6C9A-37DD-C74437F2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4628" y="1815791"/>
              <a:ext cx="876836" cy="9447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9DC5C0C-BFB5-7B6A-08D6-FE7499F0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1094" y="2345166"/>
              <a:ext cx="876836" cy="94473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957A679-0922-E4C0-972C-3AA8C29B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50001" y="2821352"/>
              <a:ext cx="876836" cy="94473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5287911-CB7C-808E-5D79-68EC945B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4213" y="3650369"/>
              <a:ext cx="876836" cy="94473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DD585F0-4981-03DD-5F80-E54E25ECA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7792" y="2674137"/>
              <a:ext cx="876836" cy="944730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E6072B-0CDD-B718-0F15-CFB4B85D8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36882" y="3179178"/>
              <a:ext cx="157353" cy="581909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04DE31-91E3-0D56-FF36-2DEE523ADECF}"/>
                </a:ext>
              </a:extLst>
            </p:cNvPr>
            <p:cNvCxnSpPr>
              <a:cxnSpLocks/>
            </p:cNvCxnSpPr>
            <p:nvPr/>
          </p:nvCxnSpPr>
          <p:spPr>
            <a:xfrm>
              <a:off x="8000888" y="2874346"/>
              <a:ext cx="663206" cy="188270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34D2F4B-7CB6-7366-4294-6397F04BA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0174" y="2353370"/>
              <a:ext cx="291837" cy="450712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9FB7F6-306F-F763-D0FC-66D9F9839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3716" y="3361464"/>
              <a:ext cx="1529330" cy="612715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B792AF-1B56-6888-AC65-95BA2C543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1155" y="3496536"/>
              <a:ext cx="402939" cy="264551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9B78236-BF0C-9060-2326-887404FD21DB}"/>
              </a:ext>
            </a:extLst>
          </p:cNvPr>
          <p:cNvSpPr txBox="1"/>
          <p:nvPr/>
        </p:nvSpPr>
        <p:spPr>
          <a:xfrm>
            <a:off x="2152590" y="4411553"/>
            <a:ext cx="217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Master-Slave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2ADE15-6CCA-EBD2-29D7-CCB010059655}"/>
              </a:ext>
            </a:extLst>
          </p:cNvPr>
          <p:cNvSpPr txBox="1"/>
          <p:nvPr/>
        </p:nvSpPr>
        <p:spPr>
          <a:xfrm>
            <a:off x="8152300" y="4485236"/>
            <a:ext cx="213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Peer-to-peer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0B8C4D-8C9F-61EE-9715-7FEF335C8C0A}"/>
              </a:ext>
            </a:extLst>
          </p:cNvPr>
          <p:cNvSpPr txBox="1"/>
          <p:nvPr/>
        </p:nvSpPr>
        <p:spPr>
          <a:xfrm>
            <a:off x="2199158" y="4892141"/>
            <a:ext cx="217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systems, ex: Hadoop, Spark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CD3A80-29E5-B10C-6C31-53AB398FA202}"/>
              </a:ext>
            </a:extLst>
          </p:cNvPr>
          <p:cNvSpPr txBox="1"/>
          <p:nvPr/>
        </p:nvSpPr>
        <p:spPr>
          <a:xfrm>
            <a:off x="8152300" y="4925265"/>
            <a:ext cx="217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Ex: Cassandra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4F7EFCCF-B4A2-F346-380D-2D914DC296E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dirty="0"/>
              <a:t>Partitioning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78145" y="1950288"/>
            <a:ext cx="1113643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Vertical vs Horizontal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Roun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 robin, range, hash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Skewness and balancing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6F0AC3-9DEF-01E7-9C50-13381B097EDD}"/>
              </a:ext>
            </a:extLst>
          </p:cNvPr>
          <p:cNvGrpSpPr/>
          <p:nvPr/>
        </p:nvGrpSpPr>
        <p:grpSpPr>
          <a:xfrm>
            <a:off x="8635013" y="1132642"/>
            <a:ext cx="3232592" cy="2455554"/>
            <a:chOff x="8635013" y="1132642"/>
            <a:chExt cx="3232592" cy="24555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06ED4C-B04E-54FF-A2D7-157EECD99F4B}"/>
                </a:ext>
              </a:extLst>
            </p:cNvPr>
            <p:cNvGrpSpPr/>
            <p:nvPr/>
          </p:nvGrpSpPr>
          <p:grpSpPr>
            <a:xfrm>
              <a:off x="8635013" y="1132642"/>
              <a:ext cx="3232592" cy="2296358"/>
              <a:chOff x="8621951" y="1132642"/>
              <a:chExt cx="3232592" cy="2296358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9F6650BD-5FF7-1CAC-B139-B76F7B727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21951" y="1132642"/>
                <a:ext cx="3232592" cy="2296358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617214-6013-912F-FE67-153026B8A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5989" y="2521129"/>
                <a:ext cx="295220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9B48E6-8630-1E05-1058-50B3861FBD72}"/>
                </a:ext>
              </a:extLst>
            </p:cNvPr>
            <p:cNvSpPr txBox="1"/>
            <p:nvPr/>
          </p:nvSpPr>
          <p:spPr>
            <a:xfrm>
              <a:off x="8873935" y="3188086"/>
              <a:ext cx="2754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Horizontal Partitioning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5E8FD7-C245-77B1-C0C5-588967A43A53}"/>
              </a:ext>
            </a:extLst>
          </p:cNvPr>
          <p:cNvGrpSpPr/>
          <p:nvPr/>
        </p:nvGrpSpPr>
        <p:grpSpPr>
          <a:xfrm>
            <a:off x="8635013" y="3766170"/>
            <a:ext cx="3232592" cy="2439097"/>
            <a:chOff x="8635013" y="3766170"/>
            <a:chExt cx="3232592" cy="24390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142C0A-FAA6-B0E8-7C94-4CE5A0AC7424}"/>
                </a:ext>
              </a:extLst>
            </p:cNvPr>
            <p:cNvGrpSpPr/>
            <p:nvPr/>
          </p:nvGrpSpPr>
          <p:grpSpPr>
            <a:xfrm>
              <a:off x="8635013" y="3766170"/>
              <a:ext cx="3232592" cy="2239042"/>
              <a:chOff x="8621951" y="1132642"/>
              <a:chExt cx="3232592" cy="229635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A7A72B61-C499-4012-F6DE-F84190E01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21951" y="1132642"/>
                <a:ext cx="3232592" cy="2296358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84FA6C7-D09E-7F9A-A6B0-AA811D850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9030" y="1299754"/>
                <a:ext cx="0" cy="200576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9B9281-CE72-6BB2-5ECD-365B9108D7B7}"/>
                </a:ext>
              </a:extLst>
            </p:cNvPr>
            <p:cNvSpPr txBox="1"/>
            <p:nvPr/>
          </p:nvSpPr>
          <p:spPr>
            <a:xfrm>
              <a:off x="8873935" y="5805157"/>
              <a:ext cx="2754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Vertical Partitioning</a:t>
              </a:r>
            </a:p>
          </p:txBody>
        </p:sp>
      </p:grp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8718829D-8026-E7CB-D9EA-518359A9D4B9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dirty="0"/>
              <a:t>Partitioning - Skewness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3084" y="156676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B9F197F4-F4E7-2D45-B987-D36E79B5BDA2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F9D045E-D291-D624-6C25-5D50E6204EEC}"/>
              </a:ext>
            </a:extLst>
          </p:cNvPr>
          <p:cNvGrpSpPr/>
          <p:nvPr/>
        </p:nvGrpSpPr>
        <p:grpSpPr>
          <a:xfrm>
            <a:off x="3256816" y="1718592"/>
            <a:ext cx="5678368" cy="3400056"/>
            <a:chOff x="6701454" y="2662280"/>
            <a:chExt cx="5273578" cy="31882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AE9AE3-6B89-B04F-6019-7F42282F3FAF}"/>
                </a:ext>
              </a:extLst>
            </p:cNvPr>
            <p:cNvGrpSpPr/>
            <p:nvPr/>
          </p:nvGrpSpPr>
          <p:grpSpPr>
            <a:xfrm>
              <a:off x="6701454" y="2662280"/>
              <a:ext cx="5273578" cy="3132695"/>
              <a:chOff x="650428" y="2662280"/>
              <a:chExt cx="5273578" cy="31326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B30981-E9E6-D363-013F-D98516BD1093}"/>
                  </a:ext>
                </a:extLst>
              </p:cNvPr>
              <p:cNvGrpSpPr/>
              <p:nvPr/>
            </p:nvGrpSpPr>
            <p:grpSpPr>
              <a:xfrm>
                <a:off x="3239132" y="3830752"/>
                <a:ext cx="1387952" cy="1964223"/>
                <a:chOff x="3239132" y="3830752"/>
                <a:chExt cx="1387952" cy="1964223"/>
              </a:xfrm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460E6090-66E1-DB65-4D10-BE34EE723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9132" y="4490834"/>
                  <a:ext cx="1387952" cy="1304141"/>
                </a:xfrm>
                <a:prstGeom prst="rect">
                  <a:avLst/>
                </a:prstGeom>
              </p:spPr>
            </p:pic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E21A1D1-0D85-5256-D441-A770188A6330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3388490" y="3830752"/>
                  <a:ext cx="544619" cy="6600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D92574D-AA7E-F2E0-DEB6-5BE043863577}"/>
                  </a:ext>
                </a:extLst>
              </p:cNvPr>
              <p:cNvGrpSpPr/>
              <p:nvPr/>
            </p:nvGrpSpPr>
            <p:grpSpPr>
              <a:xfrm>
                <a:off x="650428" y="2662280"/>
                <a:ext cx="5273578" cy="3078607"/>
                <a:chOff x="913856" y="2268281"/>
                <a:chExt cx="2692581" cy="1672891"/>
              </a:xfrm>
            </p:grpSpPr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35FF69E5-CAE9-E61E-844C-CEAF9DED47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6327" y="2268281"/>
                  <a:ext cx="708660" cy="708660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5D7E0F66-9710-931C-D7ED-AFFFB1A93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56" y="3232512"/>
                  <a:ext cx="708660" cy="708660"/>
                </a:xfrm>
                <a:prstGeom prst="rect">
                  <a:avLst/>
                </a:prstGeom>
              </p:spPr>
            </p:pic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41CE7167-350B-BD58-5788-29882224F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163" y="3232512"/>
                  <a:ext cx="708660" cy="708660"/>
                </a:xfrm>
                <a:prstGeom prst="rect">
                  <a:avLst/>
                </a:prstGeom>
              </p:spPr>
            </p:pic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43AAAEA4-8C09-CE32-F093-DF9553247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7777" y="3232512"/>
                  <a:ext cx="708660" cy="708660"/>
                </a:xfrm>
                <a:prstGeom prst="rect">
                  <a:avLst/>
                </a:prstGeom>
              </p:spPr>
            </p:pic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04688CD-3B68-087E-BED5-94B3A3BD4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2411" y="2873829"/>
                  <a:ext cx="840378" cy="3586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A0D8B07-395A-7863-33A1-9B4A4680E345}"/>
                    </a:ext>
                  </a:extLst>
                </p:cNvPr>
                <p:cNvCxnSpPr>
                  <a:cxnSpLocks/>
                  <a:endCxn id="36" idx="0"/>
                </p:cNvCxnSpPr>
                <p:nvPr/>
              </p:nvCxnSpPr>
              <p:spPr>
                <a:xfrm flipH="1">
                  <a:off x="1929493" y="2903220"/>
                  <a:ext cx="306977" cy="3292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9680E21-3AD3-E1AD-C1B2-CA07CD280040}"/>
                    </a:ext>
                  </a:extLst>
                </p:cNvPr>
                <p:cNvCxnSpPr>
                  <a:cxnSpLocks/>
                  <a:endCxn id="37" idx="0"/>
                </p:cNvCxnSpPr>
                <p:nvPr/>
              </p:nvCxnSpPr>
              <p:spPr>
                <a:xfrm>
                  <a:off x="2347504" y="2873829"/>
                  <a:ext cx="904603" cy="3586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CE4DCB-82F5-BDE7-74B0-7827AB09F170}"/>
                </a:ext>
              </a:extLst>
            </p:cNvPr>
            <p:cNvSpPr txBox="1"/>
            <p:nvPr/>
          </p:nvSpPr>
          <p:spPr>
            <a:xfrm>
              <a:off x="8564850" y="5504174"/>
              <a:ext cx="295645" cy="34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B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27202D-7D2E-37B2-FAFB-E7FCBE48B67C}"/>
                </a:ext>
              </a:extLst>
            </p:cNvPr>
            <p:cNvSpPr txBox="1"/>
            <p:nvPr/>
          </p:nvSpPr>
          <p:spPr>
            <a:xfrm>
              <a:off x="9574510" y="5502742"/>
              <a:ext cx="917131" cy="34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C, D, E, F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1623F7-8839-8BBE-FE16-B1AEAD609428}"/>
                </a:ext>
              </a:extLst>
            </p:cNvPr>
            <p:cNvSpPr txBox="1"/>
            <p:nvPr/>
          </p:nvSpPr>
          <p:spPr>
            <a:xfrm>
              <a:off x="7251722" y="5504174"/>
              <a:ext cx="295645" cy="34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43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Course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3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848297"/>
            <a:ext cx="11136430" cy="2712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Day 1: Big Data Foundations, Azure and Storage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Day 2: Data Ingestion</a:t>
            </a:r>
            <a:r>
              <a:rPr lang="it-IT" sz="2400" dirty="0"/>
              <a:t> </a:t>
            </a:r>
            <a:r>
              <a:rPr lang="en-US" sz="2400" dirty="0"/>
              <a:t>and Modelling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Day 3: Apache Spark and Databricks</a:t>
            </a:r>
          </a:p>
        </p:txBody>
      </p:sp>
      <p:cxnSp>
        <p:nvCxnSpPr>
          <p:cNvPr id="6" name="Connettore diritto 14">
            <a:extLst>
              <a:ext uri="{FF2B5EF4-FFF2-40B4-BE49-F238E27FC236}">
                <a16:creationId xmlns:a16="http://schemas.microsoft.com/office/drawing/2014/main" id="{C1CEB850-CE8B-4D4B-9844-BAA2E22CBF4D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3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Fault Tolerance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46893" y="1766757"/>
            <a:ext cx="1113643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Faults scale exponentially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Points of failure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MTBF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and MTTR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00FFC3-BFCA-E496-E09D-F72D8929CC03}"/>
              </a:ext>
            </a:extLst>
          </p:cNvPr>
          <p:cNvGrpSpPr/>
          <p:nvPr/>
        </p:nvGrpSpPr>
        <p:grpSpPr>
          <a:xfrm>
            <a:off x="8088319" y="2038048"/>
            <a:ext cx="3331573" cy="2289267"/>
            <a:chOff x="8022227" y="1593911"/>
            <a:chExt cx="3331573" cy="22892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553EAC2-3975-CB62-567D-74175D7BC0DB}"/>
                </a:ext>
              </a:extLst>
            </p:cNvPr>
            <p:cNvGrpSpPr/>
            <p:nvPr/>
          </p:nvGrpSpPr>
          <p:grpSpPr>
            <a:xfrm>
              <a:off x="8022227" y="1593911"/>
              <a:ext cx="3331573" cy="2289267"/>
              <a:chOff x="913856" y="2223950"/>
              <a:chExt cx="2692581" cy="171722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E6AAD433-5B81-E7D7-A370-39CDD5E35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82140" y="2223950"/>
                <a:ext cx="708660" cy="70866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6F025AB9-42DC-D9DB-5882-E5A000128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3856" y="3232512"/>
                <a:ext cx="708660" cy="70866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A8DF004-FF6C-AACB-5AB4-EC5519FF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36470" y="3232512"/>
                <a:ext cx="708660" cy="708660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122D767B-C306-740C-3973-E6148C7FB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75163" y="3232512"/>
                <a:ext cx="708660" cy="70866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F6BC4EE0-B225-442F-5F22-CE5609EA8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97777" y="3232512"/>
                <a:ext cx="708660" cy="708660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6A9C070-4925-E292-E667-35C366CFE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2411" y="2873829"/>
                <a:ext cx="840378" cy="358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806461C-99CB-63DF-026D-0AB4B4BA7860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H="1">
                <a:off x="1929493" y="2903220"/>
                <a:ext cx="306977" cy="329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84088E9-02B6-6134-DED5-4A777065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817" y="2903220"/>
                <a:ext cx="229629" cy="3838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567FF7E-066D-2E52-0A9C-9700C0238791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347504" y="2873829"/>
                <a:ext cx="904603" cy="358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Flowchart: Summing Junction 17">
              <a:extLst>
                <a:ext uri="{FF2B5EF4-FFF2-40B4-BE49-F238E27FC236}">
                  <a16:creationId xmlns:a16="http://schemas.microsoft.com/office/drawing/2014/main" id="{6C1627BC-1C5F-DF03-1931-C1EC6E583C9A}"/>
                </a:ext>
              </a:extLst>
            </p:cNvPr>
            <p:cNvSpPr/>
            <p:nvPr/>
          </p:nvSpPr>
          <p:spPr>
            <a:xfrm>
              <a:off x="9829124" y="2707212"/>
              <a:ext cx="130629" cy="62664"/>
            </a:xfrm>
            <a:prstGeom prst="flowChartSummingJunc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9D0835A-6829-08B5-BD17-1C8E64C21714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1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Fault Tolerance – MTBF and MTTR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31</a:t>
            </a:fld>
            <a:endParaRPr b="1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1423D30-929A-9221-FFE6-6D7055FF0689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screen with blue text&#10;&#10;Description automatically generated">
            <a:extLst>
              <a:ext uri="{FF2B5EF4-FFF2-40B4-BE49-F238E27FC236}">
                <a16:creationId xmlns:a16="http://schemas.microsoft.com/office/drawing/2014/main" id="{6CE0EB1E-3D07-4E5B-424C-889B6FAA8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" y="1671050"/>
            <a:ext cx="11430000" cy="40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Replication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58551" y="1758064"/>
            <a:ext cx="1113643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Consequence of fault tolerance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Replication for efficiency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46F67874-00BB-3188-6C03-ACC9ACEB80C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Replication – Fault tolerance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33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5BB5EEC7-7ED0-5500-7DB5-8B41412B2EF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E93C53-7A3B-622A-EE87-898782993FAD}"/>
              </a:ext>
            </a:extLst>
          </p:cNvPr>
          <p:cNvGrpSpPr/>
          <p:nvPr/>
        </p:nvGrpSpPr>
        <p:grpSpPr>
          <a:xfrm>
            <a:off x="650428" y="1712469"/>
            <a:ext cx="5273578" cy="4142412"/>
            <a:chOff x="650428" y="1712469"/>
            <a:chExt cx="5273578" cy="41424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A10D21-8D9A-B042-3DE0-799094202977}"/>
                </a:ext>
              </a:extLst>
            </p:cNvPr>
            <p:cNvGrpSpPr/>
            <p:nvPr/>
          </p:nvGrpSpPr>
          <p:grpSpPr>
            <a:xfrm>
              <a:off x="650428" y="2610139"/>
              <a:ext cx="5273578" cy="3244742"/>
              <a:chOff x="3275628" y="2548084"/>
              <a:chExt cx="5640744" cy="341704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5F3E23-09D8-2C89-E58C-286C78CF6545}"/>
                  </a:ext>
                </a:extLst>
              </p:cNvPr>
              <p:cNvGrpSpPr/>
              <p:nvPr/>
            </p:nvGrpSpPr>
            <p:grpSpPr>
              <a:xfrm>
                <a:off x="3275628" y="2548084"/>
                <a:ext cx="5640744" cy="3296999"/>
                <a:chOff x="8022227" y="1615239"/>
                <a:chExt cx="3331573" cy="226793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37F7B16-3566-E5BE-FBE4-08E5B58DD3BD}"/>
                    </a:ext>
                  </a:extLst>
                </p:cNvPr>
                <p:cNvGrpSpPr/>
                <p:nvPr/>
              </p:nvGrpSpPr>
              <p:grpSpPr>
                <a:xfrm>
                  <a:off x="8022227" y="1615239"/>
                  <a:ext cx="3331573" cy="2267938"/>
                  <a:chOff x="913856" y="2239949"/>
                  <a:chExt cx="2692581" cy="1701223"/>
                </a:xfrm>
              </p:grpSpPr>
              <p:pic>
                <p:nvPicPr>
                  <p:cNvPr id="9" name="Graphic 8">
                    <a:extLst>
                      <a:ext uri="{FF2B5EF4-FFF2-40B4-BE49-F238E27FC236}">
                        <a16:creationId xmlns:a16="http://schemas.microsoft.com/office/drawing/2014/main" id="{27F591E8-0B24-1FF5-0FB5-957FE5DC6B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075" y="2239949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67C34C73-B672-0CD0-D393-0A9C3B4088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3856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4CEB5173-4501-5917-B8D8-13A0942BF3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6470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phic 11">
                    <a:extLst>
                      <a:ext uri="{FF2B5EF4-FFF2-40B4-BE49-F238E27FC236}">
                        <a16:creationId xmlns:a16="http://schemas.microsoft.com/office/drawing/2014/main" id="{9039CB09-D926-CDEF-129B-9FD31F345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163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>
                    <a:extLst>
                      <a:ext uri="{FF2B5EF4-FFF2-40B4-BE49-F238E27FC236}">
                        <a16:creationId xmlns:a16="http://schemas.microsoft.com/office/drawing/2014/main" id="{31FBE663-C6F1-DB9D-F40C-46E0BB9490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97777" y="3232512"/>
                    <a:ext cx="708660" cy="708660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911260DC-5273-D9D0-DA03-1B0E818BA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32411" y="2873829"/>
                    <a:ext cx="840378" cy="3586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E4DE0BE-BA6D-3E78-174A-1967745FFE72}"/>
                      </a:ext>
                    </a:extLst>
                  </p:cNvPr>
                  <p:cNvCxnSpPr>
                    <a:cxnSpLocks/>
                    <a:endCxn id="12" idx="0"/>
                  </p:cNvCxnSpPr>
                  <p:nvPr/>
                </p:nvCxnSpPr>
                <p:spPr>
                  <a:xfrm flipH="1">
                    <a:off x="1929493" y="2903220"/>
                    <a:ext cx="306977" cy="3292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1A146F2-0A85-3151-E904-484B09DFC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3817" y="2903220"/>
                    <a:ext cx="229629" cy="38387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81ED6CEA-DEC4-829B-7921-26B21EA1A1E0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2347504" y="2873829"/>
                    <a:ext cx="904603" cy="3586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Flowchart: Summing Junction 7">
                  <a:extLst>
                    <a:ext uri="{FF2B5EF4-FFF2-40B4-BE49-F238E27FC236}">
                      <a16:creationId xmlns:a16="http://schemas.microsoft.com/office/drawing/2014/main" id="{FA785EA1-7262-7B0B-6F85-76761D54BEDE}"/>
                    </a:ext>
                  </a:extLst>
                </p:cNvPr>
                <p:cNvSpPr/>
                <p:nvPr/>
              </p:nvSpPr>
              <p:spPr>
                <a:xfrm>
                  <a:off x="9829124" y="2707212"/>
                  <a:ext cx="130629" cy="62664"/>
                </a:xfrm>
                <a:prstGeom prst="flowChartSummingJunction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ED70C-A295-1C23-FB20-69EF41E8C6E6}"/>
                  </a:ext>
                </a:extLst>
              </p:cNvPr>
              <p:cNvSpPr txBox="1"/>
              <p:nvPr/>
            </p:nvSpPr>
            <p:spPr>
              <a:xfrm>
                <a:off x="5268761" y="5595801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BDA6AD-1629-8E2E-98BC-88C69C88C0E5}"/>
                  </a:ext>
                </a:extLst>
              </p:cNvPr>
              <p:cNvSpPr txBox="1"/>
              <p:nvPr/>
            </p:nvSpPr>
            <p:spPr>
              <a:xfrm>
                <a:off x="6612836" y="5595801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12CC38-4D00-AD06-95C6-EE6647E38AC8}"/>
                  </a:ext>
                </a:extLst>
              </p:cNvPr>
              <p:cNvSpPr txBox="1"/>
              <p:nvPr/>
            </p:nvSpPr>
            <p:spPr>
              <a:xfrm>
                <a:off x="7998222" y="5595801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16DE6-B6AB-AEF8-DF88-4D355CB2F602}"/>
                  </a:ext>
                </a:extLst>
              </p:cNvPr>
              <p:cNvSpPr txBox="1"/>
              <p:nvPr/>
            </p:nvSpPr>
            <p:spPr>
              <a:xfrm>
                <a:off x="3800009" y="5595801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</a:t>
                </a:r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3A527E-4001-1C39-9FF3-0D638E428BE8}"/>
                </a:ext>
              </a:extLst>
            </p:cNvPr>
            <p:cNvGrpSpPr/>
            <p:nvPr/>
          </p:nvGrpSpPr>
          <p:grpSpPr>
            <a:xfrm>
              <a:off x="650428" y="1712469"/>
              <a:ext cx="839837" cy="1033656"/>
              <a:chOff x="762912" y="2640118"/>
              <a:chExt cx="1051559" cy="1210855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D45B162E-2EF4-3E57-6617-844B9E282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912" y="2640118"/>
                <a:ext cx="1051559" cy="105155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ACD66B-C07B-5DFE-F94B-504149385468}"/>
                  </a:ext>
                </a:extLst>
              </p:cNvPr>
              <p:cNvSpPr txBox="1"/>
              <p:nvPr/>
            </p:nvSpPr>
            <p:spPr>
              <a:xfrm>
                <a:off x="956246" y="3481641"/>
                <a:ext cx="7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User</a:t>
                </a:r>
                <a:endParaRPr lang="en-US" sz="1400" dirty="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5CF5B20-3D69-78D8-487D-F00BC1D0E824}"/>
                </a:ext>
              </a:extLst>
            </p:cNvPr>
            <p:cNvCxnSpPr>
              <a:cxnSpLocks/>
            </p:cNvCxnSpPr>
            <p:nvPr/>
          </p:nvCxnSpPr>
          <p:spPr>
            <a:xfrm>
              <a:off x="1523476" y="2430842"/>
              <a:ext cx="1043465" cy="6504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7A51C3-DD78-B419-083C-52021A13C589}"/>
                </a:ext>
              </a:extLst>
            </p:cNvPr>
            <p:cNvSpPr txBox="1"/>
            <p:nvPr/>
          </p:nvSpPr>
          <p:spPr>
            <a:xfrm>
              <a:off x="1835482" y="2430842"/>
              <a:ext cx="6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Ask 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B8A72E-994B-4012-CF32-CCEBF3E4037A}"/>
              </a:ext>
            </a:extLst>
          </p:cNvPr>
          <p:cNvGrpSpPr/>
          <p:nvPr/>
        </p:nvGrpSpPr>
        <p:grpSpPr>
          <a:xfrm>
            <a:off x="6668411" y="1759546"/>
            <a:ext cx="5273578" cy="4142412"/>
            <a:chOff x="650428" y="1712469"/>
            <a:chExt cx="5273578" cy="414241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8150479-52B2-5462-2B5F-97CC530D12C7}"/>
                </a:ext>
              </a:extLst>
            </p:cNvPr>
            <p:cNvGrpSpPr/>
            <p:nvPr/>
          </p:nvGrpSpPr>
          <p:grpSpPr>
            <a:xfrm>
              <a:off x="650428" y="2620521"/>
              <a:ext cx="5273578" cy="3234360"/>
              <a:chOff x="3275628" y="2559017"/>
              <a:chExt cx="5640744" cy="340611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309D29A-512A-CA7C-45EC-94CBA5F61C0B}"/>
                  </a:ext>
                </a:extLst>
              </p:cNvPr>
              <p:cNvGrpSpPr/>
              <p:nvPr/>
            </p:nvGrpSpPr>
            <p:grpSpPr>
              <a:xfrm>
                <a:off x="3275628" y="2559017"/>
                <a:ext cx="5640744" cy="3286067"/>
                <a:chOff x="8022227" y="1622759"/>
                <a:chExt cx="3331573" cy="226041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ED02CA9F-3E2A-99FB-1D4F-05EFD65B6ED3}"/>
                    </a:ext>
                  </a:extLst>
                </p:cNvPr>
                <p:cNvGrpSpPr/>
                <p:nvPr/>
              </p:nvGrpSpPr>
              <p:grpSpPr>
                <a:xfrm>
                  <a:off x="8022227" y="1622759"/>
                  <a:ext cx="3331573" cy="2260418"/>
                  <a:chOff x="913856" y="2245590"/>
                  <a:chExt cx="2692581" cy="1695582"/>
                </a:xfrm>
              </p:grpSpPr>
              <p:pic>
                <p:nvPicPr>
                  <p:cNvPr id="63" name="Graphic 62">
                    <a:extLst>
                      <a:ext uri="{FF2B5EF4-FFF2-40B4-BE49-F238E27FC236}">
                        <a16:creationId xmlns:a16="http://schemas.microsoft.com/office/drawing/2014/main" id="{FB024DD8-1B8A-9597-D0BD-3B48ADA0D9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1989" y="2245590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>
                    <a:extLst>
                      <a:ext uri="{FF2B5EF4-FFF2-40B4-BE49-F238E27FC236}">
                        <a16:creationId xmlns:a16="http://schemas.microsoft.com/office/drawing/2014/main" id="{6AA558DF-C62D-89CD-3567-564B4BAA60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3856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>
                    <a:extLst>
                      <a:ext uri="{FF2B5EF4-FFF2-40B4-BE49-F238E27FC236}">
                        <a16:creationId xmlns:a16="http://schemas.microsoft.com/office/drawing/2014/main" id="{6654BA6B-A13B-DA08-5D95-9388918796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6470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>
                    <a:extLst>
                      <a:ext uri="{FF2B5EF4-FFF2-40B4-BE49-F238E27FC236}">
                        <a16:creationId xmlns:a16="http://schemas.microsoft.com/office/drawing/2014/main" id="{9685E88C-9802-1248-807E-3A084CE2C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163" y="3232512"/>
                    <a:ext cx="708660" cy="708660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>
                    <a:extLst>
                      <a:ext uri="{FF2B5EF4-FFF2-40B4-BE49-F238E27FC236}">
                        <a16:creationId xmlns:a16="http://schemas.microsoft.com/office/drawing/2014/main" id="{9FC95B49-305D-1E71-073D-A96872FA27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97777" y="3232512"/>
                    <a:ext cx="708660" cy="708660"/>
                  </a:xfrm>
                  <a:prstGeom prst="rect">
                    <a:avLst/>
                  </a:prstGeom>
                </p:spPr>
              </p:pic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29491DD4-8C2C-EC40-F65B-3CD8CBB70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32411" y="2873829"/>
                    <a:ext cx="840378" cy="358683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3FBDC99F-C2EA-B81B-761E-E6B66A878962}"/>
                      </a:ext>
                    </a:extLst>
                  </p:cNvPr>
                  <p:cNvCxnSpPr>
                    <a:cxnSpLocks/>
                    <a:endCxn id="66" idx="0"/>
                  </p:cNvCxnSpPr>
                  <p:nvPr/>
                </p:nvCxnSpPr>
                <p:spPr>
                  <a:xfrm flipH="1">
                    <a:off x="1929493" y="2903220"/>
                    <a:ext cx="306977" cy="3292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5BFED614-635C-E16E-7A1E-77025EABC6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3817" y="2903220"/>
                    <a:ext cx="229629" cy="38387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87CD0E0B-AD4B-3E28-24C1-47E9E8DF1D02}"/>
                      </a:ext>
                    </a:extLst>
                  </p:cNvPr>
                  <p:cNvCxnSpPr>
                    <a:cxnSpLocks/>
                    <a:endCxn id="67" idx="0"/>
                  </p:cNvCxnSpPr>
                  <p:nvPr/>
                </p:nvCxnSpPr>
                <p:spPr>
                  <a:xfrm>
                    <a:off x="2347504" y="2873829"/>
                    <a:ext cx="904603" cy="3586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Flowchart: Summing Junction 61">
                  <a:extLst>
                    <a:ext uri="{FF2B5EF4-FFF2-40B4-BE49-F238E27FC236}">
                      <a16:creationId xmlns:a16="http://schemas.microsoft.com/office/drawing/2014/main" id="{741F8DF8-6A4C-7DD3-D783-0C1B99FD854C}"/>
                    </a:ext>
                  </a:extLst>
                </p:cNvPr>
                <p:cNvSpPr/>
                <p:nvPr/>
              </p:nvSpPr>
              <p:spPr>
                <a:xfrm>
                  <a:off x="9829124" y="2707212"/>
                  <a:ext cx="130629" cy="62664"/>
                </a:xfrm>
                <a:prstGeom prst="flowChartSummingJunction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C10D9B-7BFA-0CAE-F3EF-19E06395A7FB}"/>
                  </a:ext>
                </a:extLst>
              </p:cNvPr>
              <p:cNvSpPr txBox="1"/>
              <p:nvPr/>
            </p:nvSpPr>
            <p:spPr>
              <a:xfrm>
                <a:off x="5104813" y="5576188"/>
                <a:ext cx="714804" cy="38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B, A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7820A-F540-A711-7F0F-AE68F59EC4E2}"/>
                  </a:ext>
                </a:extLst>
              </p:cNvPr>
              <p:cNvSpPr txBox="1"/>
              <p:nvPr/>
            </p:nvSpPr>
            <p:spPr>
              <a:xfrm>
                <a:off x="6436291" y="5566726"/>
                <a:ext cx="980985" cy="38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C, A, B</a:t>
                </a:r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CA6B70-244A-32E5-52D7-9F02450EAB19}"/>
                  </a:ext>
                </a:extLst>
              </p:cNvPr>
              <p:cNvSpPr txBox="1"/>
              <p:nvPr/>
            </p:nvSpPr>
            <p:spPr>
              <a:xfrm>
                <a:off x="7935425" y="5546225"/>
                <a:ext cx="714804" cy="38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D, B</a:t>
                </a:r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41C38D-735D-2793-9E6A-75D9F158C6CC}"/>
                  </a:ext>
                </a:extLst>
              </p:cNvPr>
              <p:cNvSpPr txBox="1"/>
              <p:nvPr/>
            </p:nvSpPr>
            <p:spPr>
              <a:xfrm>
                <a:off x="3737036" y="5576188"/>
                <a:ext cx="614533" cy="38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A, C</a:t>
                </a:r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DD2E780-2321-80D4-670A-8FE72D9ECFFE}"/>
                </a:ext>
              </a:extLst>
            </p:cNvPr>
            <p:cNvGrpSpPr/>
            <p:nvPr/>
          </p:nvGrpSpPr>
          <p:grpSpPr>
            <a:xfrm>
              <a:off x="650428" y="1712469"/>
              <a:ext cx="839837" cy="1033656"/>
              <a:chOff x="762912" y="2640118"/>
              <a:chExt cx="1051559" cy="1210855"/>
            </a:xfrm>
          </p:grpSpPr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F9C9CE2E-84A2-F3DA-1DBA-B29481C5E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912" y="2640118"/>
                <a:ext cx="1051559" cy="1051559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2B14AF-A163-7BEA-B109-1A0CBD2C55E5}"/>
                  </a:ext>
                </a:extLst>
              </p:cNvPr>
              <p:cNvSpPr txBox="1"/>
              <p:nvPr/>
            </p:nvSpPr>
            <p:spPr>
              <a:xfrm>
                <a:off x="956246" y="3481641"/>
                <a:ext cx="7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User</a:t>
                </a:r>
                <a:endParaRPr lang="en-US" sz="1400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9AE851-BB90-7E65-5578-6F31BFAACA15}"/>
                </a:ext>
              </a:extLst>
            </p:cNvPr>
            <p:cNvCxnSpPr>
              <a:cxnSpLocks/>
            </p:cNvCxnSpPr>
            <p:nvPr/>
          </p:nvCxnSpPr>
          <p:spPr>
            <a:xfrm>
              <a:off x="1523476" y="2430842"/>
              <a:ext cx="1043465" cy="6504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6EA34-11F6-55C6-D8A7-B866968F36DE}"/>
                </a:ext>
              </a:extLst>
            </p:cNvPr>
            <p:cNvSpPr txBox="1"/>
            <p:nvPr/>
          </p:nvSpPr>
          <p:spPr>
            <a:xfrm>
              <a:off x="1835482" y="2430842"/>
              <a:ext cx="6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Ask 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4D5585-D183-01FD-180A-B108CAA5DD1E}"/>
              </a:ext>
            </a:extLst>
          </p:cNvPr>
          <p:cNvGrpSpPr/>
          <p:nvPr/>
        </p:nvGrpSpPr>
        <p:grpSpPr>
          <a:xfrm>
            <a:off x="5273959" y="3216742"/>
            <a:ext cx="1427495" cy="782965"/>
            <a:chOff x="3014524" y="3074642"/>
            <a:chExt cx="1207348" cy="50555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832B4598-BCBB-9D45-29E0-5276D2EB64B2}"/>
                </a:ext>
              </a:extLst>
            </p:cNvPr>
            <p:cNvSpPr/>
            <p:nvPr/>
          </p:nvSpPr>
          <p:spPr>
            <a:xfrm>
              <a:off x="3229823" y="3365341"/>
              <a:ext cx="849929" cy="214860"/>
            </a:xfrm>
            <a:prstGeom prst="rightArrow">
              <a:avLst/>
            </a:prstGeom>
            <a:solidFill>
              <a:schemeClr val="accent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DF0500-9D70-1D61-6D63-9F6412723F6F}"/>
                </a:ext>
              </a:extLst>
            </p:cNvPr>
            <p:cNvSpPr txBox="1"/>
            <p:nvPr/>
          </p:nvSpPr>
          <p:spPr>
            <a:xfrm>
              <a:off x="3014524" y="3074642"/>
              <a:ext cx="1207348" cy="25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Replication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76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Replication - Efficiency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5BB5EEC7-7ED0-5500-7DB5-8B41412B2EF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4D5585-D183-01FD-180A-B108CAA5DD1E}"/>
              </a:ext>
            </a:extLst>
          </p:cNvPr>
          <p:cNvGrpSpPr/>
          <p:nvPr/>
        </p:nvGrpSpPr>
        <p:grpSpPr>
          <a:xfrm>
            <a:off x="5379511" y="3158955"/>
            <a:ext cx="1427495" cy="782965"/>
            <a:chOff x="3014524" y="3074642"/>
            <a:chExt cx="1207348" cy="50555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832B4598-BCBB-9D45-29E0-5276D2EB64B2}"/>
                </a:ext>
              </a:extLst>
            </p:cNvPr>
            <p:cNvSpPr/>
            <p:nvPr/>
          </p:nvSpPr>
          <p:spPr>
            <a:xfrm>
              <a:off x="3229823" y="3365341"/>
              <a:ext cx="849929" cy="214860"/>
            </a:xfrm>
            <a:prstGeom prst="rightArrow">
              <a:avLst/>
            </a:prstGeom>
            <a:solidFill>
              <a:schemeClr val="accent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DF0500-9D70-1D61-6D63-9F6412723F6F}"/>
                </a:ext>
              </a:extLst>
            </p:cNvPr>
            <p:cNvSpPr txBox="1"/>
            <p:nvPr/>
          </p:nvSpPr>
          <p:spPr>
            <a:xfrm>
              <a:off x="3014524" y="3074642"/>
              <a:ext cx="1207348" cy="25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Replication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77B57F-9CF3-E480-9164-E7EE20F75920}"/>
              </a:ext>
            </a:extLst>
          </p:cNvPr>
          <p:cNvGrpSpPr/>
          <p:nvPr/>
        </p:nvGrpSpPr>
        <p:grpSpPr>
          <a:xfrm>
            <a:off x="340212" y="1804881"/>
            <a:ext cx="5273578" cy="3969000"/>
            <a:chOff x="650428" y="1885882"/>
            <a:chExt cx="5273578" cy="3969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DA07E4-CBA4-A79E-FEAC-421241CEF887}"/>
                </a:ext>
              </a:extLst>
            </p:cNvPr>
            <p:cNvGrpSpPr/>
            <p:nvPr/>
          </p:nvGrpSpPr>
          <p:grpSpPr>
            <a:xfrm>
              <a:off x="3239132" y="3830753"/>
              <a:ext cx="1387952" cy="1964222"/>
              <a:chOff x="3239132" y="3830753"/>
              <a:chExt cx="1387952" cy="1964222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D92A2EF-3EB7-541E-A139-93289F983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39132" y="4490834"/>
                <a:ext cx="1387952" cy="1304141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6983EBE-74D0-7A38-860A-89C4C1E6BA2D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3379987" y="3830753"/>
                <a:ext cx="553121" cy="660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AFD876-CEE7-9CD7-F956-6C43829D60B9}"/>
                </a:ext>
              </a:extLst>
            </p:cNvPr>
            <p:cNvGrpSpPr/>
            <p:nvPr/>
          </p:nvGrpSpPr>
          <p:grpSpPr>
            <a:xfrm>
              <a:off x="650428" y="1885882"/>
              <a:ext cx="5273578" cy="3969000"/>
              <a:chOff x="650428" y="1885882"/>
              <a:chExt cx="5273578" cy="39690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5E93C53-7A3B-622A-EE87-898782993FAD}"/>
                  </a:ext>
                </a:extLst>
              </p:cNvPr>
              <p:cNvGrpSpPr/>
              <p:nvPr/>
            </p:nvGrpSpPr>
            <p:grpSpPr>
              <a:xfrm>
                <a:off x="650428" y="1885882"/>
                <a:ext cx="5273578" cy="3969000"/>
                <a:chOff x="650428" y="1885882"/>
                <a:chExt cx="5273578" cy="396900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7A10D21-8D9A-B042-3DE0-799094202977}"/>
                    </a:ext>
                  </a:extLst>
                </p:cNvPr>
                <p:cNvGrpSpPr/>
                <p:nvPr/>
              </p:nvGrpSpPr>
              <p:grpSpPr>
                <a:xfrm>
                  <a:off x="650428" y="2634720"/>
                  <a:ext cx="5273578" cy="3220162"/>
                  <a:chOff x="3275628" y="2573970"/>
                  <a:chExt cx="5640744" cy="3391163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437F7B16-3566-E5BE-FBE4-08E5B58DD3BD}"/>
                      </a:ext>
                    </a:extLst>
                  </p:cNvPr>
                  <p:cNvGrpSpPr/>
                  <p:nvPr/>
                </p:nvGrpSpPr>
                <p:grpSpPr>
                  <a:xfrm>
                    <a:off x="3275628" y="2573970"/>
                    <a:ext cx="5640744" cy="3271115"/>
                    <a:chOff x="913856" y="2253305"/>
                    <a:chExt cx="2692581" cy="1687867"/>
                  </a:xfrm>
                </p:grpSpPr>
                <p:pic>
                  <p:nvPicPr>
                    <p:cNvPr id="9" name="Graphic 8">
                      <a:extLst>
                        <a:ext uri="{FF2B5EF4-FFF2-40B4-BE49-F238E27FC236}">
                          <a16:creationId xmlns:a16="http://schemas.microsoft.com/office/drawing/2014/main" id="{27F591E8-0B24-1FF5-0FB5-957FE5DC6B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36091" y="2253305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Graphic 9">
                      <a:extLst>
                        <a:ext uri="{FF2B5EF4-FFF2-40B4-BE49-F238E27FC236}">
                          <a16:creationId xmlns:a16="http://schemas.microsoft.com/office/drawing/2014/main" id="{67C34C73-B672-0CD0-D393-0A9C3B4088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3856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Graphic 11">
                      <a:extLst>
                        <a:ext uri="{FF2B5EF4-FFF2-40B4-BE49-F238E27FC236}">
                          <a16:creationId xmlns:a16="http://schemas.microsoft.com/office/drawing/2014/main" id="{9039CB09-D926-CDEF-129B-9FD31F345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5163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Graphic 12">
                      <a:extLst>
                        <a:ext uri="{FF2B5EF4-FFF2-40B4-BE49-F238E27FC236}">
                          <a16:creationId xmlns:a16="http://schemas.microsoft.com/office/drawing/2014/main" id="{31FBE663-C6F1-DB9D-F40C-46E0BB9490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97777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911260DC-5273-D9D0-DA03-1B0E818BA7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32411" y="2873829"/>
                      <a:ext cx="840378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2E4DE0BE-BA6D-3E78-174A-1967745FFE72}"/>
                        </a:ext>
                      </a:extLst>
                    </p:cNvPr>
                    <p:cNvCxnSpPr>
                      <a:cxnSpLocks/>
                      <a:endCxn id="12" idx="0"/>
                    </p:cNvCxnSpPr>
                    <p:nvPr/>
                  </p:nvCxnSpPr>
                  <p:spPr>
                    <a:xfrm flipH="1">
                      <a:off x="1929493" y="2903220"/>
                      <a:ext cx="306977" cy="3292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81ED6CEA-DEC4-829B-7921-26B21EA1A1E0}"/>
                        </a:ext>
                      </a:extLst>
                    </p:cNvPr>
                    <p:cNvCxnSpPr>
                      <a:cxnSpLocks/>
                      <a:endCxn id="13" idx="0"/>
                    </p:cNvCxnSpPr>
                    <p:nvPr/>
                  </p:nvCxnSpPr>
                  <p:spPr>
                    <a:xfrm>
                      <a:off x="2347504" y="2873829"/>
                      <a:ext cx="904603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CDED70C-A295-1C23-FB20-69EF41E8C6E6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761" y="5595801"/>
                    <a:ext cx="48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EBDA6AD-1629-8E2E-98BC-88C69C88C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836" y="5595801"/>
                    <a:ext cx="48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612CC38-4D00-AD06-95C6-EE6647E38AC8}"/>
                      </a:ext>
                    </a:extLst>
                  </p:cNvPr>
                  <p:cNvSpPr txBox="1"/>
                  <p:nvPr/>
                </p:nvSpPr>
                <p:spPr>
                  <a:xfrm>
                    <a:off x="7998222" y="5595801"/>
                    <a:ext cx="48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D</a:t>
                    </a:r>
                    <a:endParaRPr lang="en-US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9F16DE6-B6AB-AEF8-DF88-4D355CB2F602}"/>
                      </a:ext>
                    </a:extLst>
                  </p:cNvPr>
                  <p:cNvSpPr txBox="1"/>
                  <p:nvPr/>
                </p:nvSpPr>
                <p:spPr>
                  <a:xfrm>
                    <a:off x="3800009" y="5595801"/>
                    <a:ext cx="48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A</a:t>
                    </a:r>
                    <a:endParaRPr lang="en-US" dirty="0"/>
                  </a:p>
                </p:txBody>
              </p:sp>
            </p:grp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45B162E-2EF4-3E57-6617-844B9E282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772" y="1885882"/>
                  <a:ext cx="839837" cy="897672"/>
                </a:xfrm>
                <a:prstGeom prst="rect">
                  <a:avLst/>
                </a:prstGeom>
              </p:spPr>
            </p:pic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5CF5B20-3D69-78D8-487D-F00BC1D0E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0987" y="2624823"/>
                  <a:ext cx="1147965" cy="6151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77A51C3-DD78-B419-083C-52021A13C589}"/>
                    </a:ext>
                  </a:extLst>
                </p:cNvPr>
                <p:cNvSpPr txBox="1"/>
                <p:nvPr/>
              </p:nvSpPr>
              <p:spPr>
                <a:xfrm>
                  <a:off x="1835482" y="2430842"/>
                  <a:ext cx="6047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Ask C</a:t>
                  </a:r>
                </a:p>
              </p:txBody>
            </p:sp>
          </p:grp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5991C32F-0CED-3545-A322-290270D4D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27084" y="1928458"/>
                <a:ext cx="839837" cy="897672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B59FFE2-FEBF-43B7-6557-3D4EFAFEF2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0411" y="2569341"/>
                <a:ext cx="984469" cy="583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8291A9-B926-1061-C4F5-37FAD1787FA2}"/>
                  </a:ext>
                </a:extLst>
              </p:cNvPr>
              <p:cNvSpPr txBox="1"/>
              <p:nvPr/>
            </p:nvSpPr>
            <p:spPr>
              <a:xfrm>
                <a:off x="3999396" y="2403798"/>
                <a:ext cx="6047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Ask C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A43AA49-D410-C462-E284-9A974041E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7094" y="2751966"/>
                <a:ext cx="2274380" cy="194413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6D1FB14-0398-CF0D-CE32-55B2EC859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7093" y="2766248"/>
                <a:ext cx="868476" cy="188412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E415783-2ECC-C82F-0B55-3EE1072838BF}"/>
              </a:ext>
            </a:extLst>
          </p:cNvPr>
          <p:cNvGrpSpPr/>
          <p:nvPr/>
        </p:nvGrpSpPr>
        <p:grpSpPr>
          <a:xfrm>
            <a:off x="6816255" y="1847457"/>
            <a:ext cx="5273578" cy="4016076"/>
            <a:chOff x="6701454" y="1885882"/>
            <a:chExt cx="5273578" cy="40160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FCB440E-0F55-E922-4B4A-E20CA5AE62A1}"/>
                </a:ext>
              </a:extLst>
            </p:cNvPr>
            <p:cNvGrpSpPr/>
            <p:nvPr/>
          </p:nvGrpSpPr>
          <p:grpSpPr>
            <a:xfrm>
              <a:off x="6701454" y="1885882"/>
              <a:ext cx="5273578" cy="3909093"/>
              <a:chOff x="650428" y="1885882"/>
              <a:chExt cx="5273578" cy="390909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DCA8BCB-A6FA-169B-485E-16CD608FB12B}"/>
                  </a:ext>
                </a:extLst>
              </p:cNvPr>
              <p:cNvGrpSpPr/>
              <p:nvPr/>
            </p:nvGrpSpPr>
            <p:grpSpPr>
              <a:xfrm>
                <a:off x="3239132" y="3830753"/>
                <a:ext cx="1387952" cy="1964222"/>
                <a:chOff x="3239132" y="3830753"/>
                <a:chExt cx="1387952" cy="1964222"/>
              </a:xfrm>
            </p:grpSpPr>
            <p:pic>
              <p:nvPicPr>
                <p:cNvPr id="99" name="Graphic 98">
                  <a:extLst>
                    <a:ext uri="{FF2B5EF4-FFF2-40B4-BE49-F238E27FC236}">
                      <a16:creationId xmlns:a16="http://schemas.microsoft.com/office/drawing/2014/main" id="{4A76E239-68CD-1C4E-8C27-684D12447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9132" y="4490834"/>
                  <a:ext cx="1387952" cy="1304141"/>
                </a:xfrm>
                <a:prstGeom prst="rect">
                  <a:avLst/>
                </a:prstGeom>
              </p:spPr>
            </p:pic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C2EF532-F7F3-17B3-5702-4985503432B1}"/>
                    </a:ext>
                  </a:extLst>
                </p:cNvPr>
                <p:cNvCxnSpPr>
                  <a:cxnSpLocks/>
                  <a:endCxn id="99" idx="0"/>
                </p:cNvCxnSpPr>
                <p:nvPr/>
              </p:nvCxnSpPr>
              <p:spPr>
                <a:xfrm>
                  <a:off x="3396184" y="3830753"/>
                  <a:ext cx="536924" cy="6600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9FAD411-CCD9-E8CE-F46D-BC2648B5F25B}"/>
                  </a:ext>
                </a:extLst>
              </p:cNvPr>
              <p:cNvGrpSpPr/>
              <p:nvPr/>
            </p:nvGrpSpPr>
            <p:grpSpPr>
              <a:xfrm>
                <a:off x="650428" y="1885882"/>
                <a:ext cx="5273578" cy="3855005"/>
                <a:chOff x="650428" y="1885882"/>
                <a:chExt cx="5273578" cy="3855005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8580E3C-0FD9-BFC0-2518-C50397F92001}"/>
                    </a:ext>
                  </a:extLst>
                </p:cNvPr>
                <p:cNvGrpSpPr/>
                <p:nvPr/>
              </p:nvGrpSpPr>
              <p:grpSpPr>
                <a:xfrm>
                  <a:off x="650428" y="1885882"/>
                  <a:ext cx="5273578" cy="3855005"/>
                  <a:chOff x="650428" y="1885882"/>
                  <a:chExt cx="5273578" cy="3855005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D04DE959-9BC6-E876-9E07-64ED8FC4BF29}"/>
                      </a:ext>
                    </a:extLst>
                  </p:cNvPr>
                  <p:cNvGrpSpPr/>
                  <p:nvPr/>
                </p:nvGrpSpPr>
                <p:grpSpPr>
                  <a:xfrm>
                    <a:off x="650428" y="2638222"/>
                    <a:ext cx="5273578" cy="3102665"/>
                    <a:chOff x="913856" y="2255208"/>
                    <a:chExt cx="2692581" cy="1685964"/>
                  </a:xfrm>
                </p:grpSpPr>
                <p:pic>
                  <p:nvPicPr>
                    <p:cNvPr id="92" name="Graphic 91">
                      <a:extLst>
                        <a:ext uri="{FF2B5EF4-FFF2-40B4-BE49-F238E27FC236}">
                          <a16:creationId xmlns:a16="http://schemas.microsoft.com/office/drawing/2014/main" id="{C8C7BBF0-8165-47A5-0F80-8C9D33168C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08312" y="2255208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3" name="Graphic 92">
                      <a:extLst>
                        <a:ext uri="{FF2B5EF4-FFF2-40B4-BE49-F238E27FC236}">
                          <a16:creationId xmlns:a16="http://schemas.microsoft.com/office/drawing/2014/main" id="{1558E4BD-B57F-F5E1-602B-B011603213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3856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Graphic 93">
                      <a:extLst>
                        <a:ext uri="{FF2B5EF4-FFF2-40B4-BE49-F238E27FC236}">
                          <a16:creationId xmlns:a16="http://schemas.microsoft.com/office/drawing/2014/main" id="{7C49201D-FC40-600C-150D-D7F0092FD1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5163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Graphic 94">
                      <a:extLst>
                        <a:ext uri="{FF2B5EF4-FFF2-40B4-BE49-F238E27FC236}">
                          <a16:creationId xmlns:a16="http://schemas.microsoft.com/office/drawing/2014/main" id="{1B8154A9-83F8-2717-8002-B3A6D23E2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97777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D0D46BEF-7339-2AC8-E303-BD3CCC5F36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32411" y="2873829"/>
                      <a:ext cx="840378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42161034-961D-0B1A-9A7C-CFF12A49BC00}"/>
                        </a:ext>
                      </a:extLst>
                    </p:cNvPr>
                    <p:cNvCxnSpPr>
                      <a:cxnSpLocks/>
                      <a:endCxn id="94" idx="0"/>
                    </p:cNvCxnSpPr>
                    <p:nvPr/>
                  </p:nvCxnSpPr>
                  <p:spPr>
                    <a:xfrm flipH="1">
                      <a:off x="1929493" y="2903220"/>
                      <a:ext cx="306977" cy="3292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4843571E-C455-1AF0-4BC5-6F24817ABB96}"/>
                        </a:ext>
                      </a:extLst>
                    </p:cNvPr>
                    <p:cNvCxnSpPr>
                      <a:cxnSpLocks/>
                      <a:endCxn id="95" idx="0"/>
                    </p:cNvCxnSpPr>
                    <p:nvPr/>
                  </p:nvCxnSpPr>
                  <p:spPr>
                    <a:xfrm>
                      <a:off x="2347504" y="2873829"/>
                      <a:ext cx="904603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84" name="Graphic 83">
                    <a:extLst>
                      <a:ext uri="{FF2B5EF4-FFF2-40B4-BE49-F238E27FC236}">
                        <a16:creationId xmlns:a16="http://schemas.microsoft.com/office/drawing/2014/main" id="{2B12D5B7-E012-3365-E45F-2C11E34E98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772" y="1885882"/>
                    <a:ext cx="839837" cy="897672"/>
                  </a:xfrm>
                  <a:prstGeom prst="rect">
                    <a:avLst/>
                  </a:prstGeom>
                </p:spPr>
              </p:pic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A7C38746-973C-0F3A-41DA-5D62C589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0987" y="2624823"/>
                    <a:ext cx="1184557" cy="6193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98D0652-9C22-DEAB-47B8-ED17FAD2139B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82" y="2430842"/>
                    <a:ext cx="60477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Ask C</a:t>
                    </a:r>
                  </a:p>
                </p:txBody>
              </p:sp>
            </p:grpSp>
            <p:pic>
              <p:nvPicPr>
                <p:cNvPr id="78" name="Graphic 77">
                  <a:extLst>
                    <a:ext uri="{FF2B5EF4-FFF2-40B4-BE49-F238E27FC236}">
                      <a16:creationId xmlns:a16="http://schemas.microsoft.com/office/drawing/2014/main" id="{120EB0EA-0D12-92C4-93F6-FCDFB30C30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7084" y="1928458"/>
                  <a:ext cx="839837" cy="897672"/>
                </a:xfrm>
                <a:prstGeom prst="rect">
                  <a:avLst/>
                </a:prstGeom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2B66B8F6-4B42-7360-C532-9E789B70E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0411" y="2569341"/>
                  <a:ext cx="984469" cy="5839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C512E7C-79E7-5E34-3C94-405D14A62E47}"/>
                    </a:ext>
                  </a:extLst>
                </p:cNvPr>
                <p:cNvSpPr txBox="1"/>
                <p:nvPr/>
              </p:nvSpPr>
              <p:spPr>
                <a:xfrm>
                  <a:off x="3999396" y="2403798"/>
                  <a:ext cx="6047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Ask C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3576FB8-4433-1EB2-724B-00CC33CA3E8A}"/>
                    </a:ext>
                  </a:extLst>
                </p:cNvPr>
                <p:cNvCxnSpPr>
                  <a:cxnSpLocks/>
                  <a:stCxn id="84" idx="2"/>
                </p:cNvCxnSpPr>
                <p:nvPr/>
              </p:nvCxnSpPr>
              <p:spPr>
                <a:xfrm>
                  <a:off x="1257691" y="2783554"/>
                  <a:ext cx="58734" cy="1866823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6F48433-3FD8-C145-9700-76B8BACD1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7093" y="2766248"/>
                  <a:ext cx="868476" cy="188412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14C8036-BA50-3C20-8B63-9A2D648EB4A2}"/>
                </a:ext>
              </a:extLst>
            </p:cNvPr>
            <p:cNvSpPr txBox="1"/>
            <p:nvPr/>
          </p:nvSpPr>
          <p:spPr>
            <a:xfrm>
              <a:off x="8378531" y="5532626"/>
              <a:ext cx="6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B, A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656BC54-C0B3-E338-7128-BE5C6D49EE28}"/>
                </a:ext>
              </a:extLst>
            </p:cNvPr>
            <p:cNvSpPr txBox="1"/>
            <p:nvPr/>
          </p:nvSpPr>
          <p:spPr>
            <a:xfrm>
              <a:off x="9623341" y="5523641"/>
              <a:ext cx="9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C, A, B</a:t>
              </a:r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63C1793-E03E-0C18-F05B-87B466529F5E}"/>
                </a:ext>
              </a:extLst>
            </p:cNvPr>
            <p:cNvSpPr txBox="1"/>
            <p:nvPr/>
          </p:nvSpPr>
          <p:spPr>
            <a:xfrm>
              <a:off x="11024894" y="5504174"/>
              <a:ext cx="6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D, B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961359-2CF6-6473-F0CD-F8E5F4FCBCD8}"/>
                </a:ext>
              </a:extLst>
            </p:cNvPr>
            <p:cNvSpPr txBox="1"/>
            <p:nvPr/>
          </p:nvSpPr>
          <p:spPr>
            <a:xfrm>
              <a:off x="7099785" y="5532626"/>
              <a:ext cx="5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A,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139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Distributed Systems</a:t>
            </a:r>
            <a:br>
              <a:rPr lang="en-US" noProof="0" dirty="0"/>
            </a:br>
            <a:r>
              <a:rPr lang="en-US" sz="2000" noProof="0" dirty="0"/>
              <a:t>Replication - Consistency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549A15D-E118-F3C0-4D09-D641E82A1291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81222E-6255-E8EE-4EC1-8CA28E3FDE55}"/>
              </a:ext>
            </a:extLst>
          </p:cNvPr>
          <p:cNvGrpSpPr/>
          <p:nvPr/>
        </p:nvGrpSpPr>
        <p:grpSpPr>
          <a:xfrm>
            <a:off x="3256816" y="1571959"/>
            <a:ext cx="5678368" cy="4282923"/>
            <a:chOff x="6701454" y="1885882"/>
            <a:chExt cx="5273578" cy="401607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81440CA-9E22-5A43-187E-ABAADFE79E19}"/>
                </a:ext>
              </a:extLst>
            </p:cNvPr>
            <p:cNvGrpSpPr/>
            <p:nvPr/>
          </p:nvGrpSpPr>
          <p:grpSpPr>
            <a:xfrm>
              <a:off x="6701454" y="1885882"/>
              <a:ext cx="5273578" cy="3909093"/>
              <a:chOff x="650428" y="1885882"/>
              <a:chExt cx="5273578" cy="390909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CAB8B0A-E944-5558-C3BA-BA1B55EC3D39}"/>
                  </a:ext>
                </a:extLst>
              </p:cNvPr>
              <p:cNvGrpSpPr/>
              <p:nvPr/>
            </p:nvGrpSpPr>
            <p:grpSpPr>
              <a:xfrm>
                <a:off x="3239132" y="3830752"/>
                <a:ext cx="1387952" cy="1964223"/>
                <a:chOff x="3239132" y="3830752"/>
                <a:chExt cx="1387952" cy="1964223"/>
              </a:xfrm>
            </p:grpSpPr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031B396D-9E07-2263-A460-2428B84A7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9132" y="4490834"/>
                  <a:ext cx="1387952" cy="1304141"/>
                </a:xfrm>
                <a:prstGeom prst="rect">
                  <a:avLst/>
                </a:prstGeom>
              </p:spPr>
            </p:pic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0A0C0A8-B4A6-46A2-2AA9-C7862858E73F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>
                  <a:off x="3388490" y="3830752"/>
                  <a:ext cx="544619" cy="6600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6BFC46-7839-FE74-D059-5483D28E828E}"/>
                  </a:ext>
                </a:extLst>
              </p:cNvPr>
              <p:cNvGrpSpPr/>
              <p:nvPr/>
            </p:nvGrpSpPr>
            <p:grpSpPr>
              <a:xfrm>
                <a:off x="650428" y="1885882"/>
                <a:ext cx="5273578" cy="3855005"/>
                <a:chOff x="650428" y="1885882"/>
                <a:chExt cx="5273578" cy="385500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5BBFE7E-3F7D-43F7-E2FA-E707FB7F2BCE}"/>
                    </a:ext>
                  </a:extLst>
                </p:cNvPr>
                <p:cNvGrpSpPr/>
                <p:nvPr/>
              </p:nvGrpSpPr>
              <p:grpSpPr>
                <a:xfrm>
                  <a:off x="650428" y="1885882"/>
                  <a:ext cx="5273578" cy="3855005"/>
                  <a:chOff x="650428" y="1885882"/>
                  <a:chExt cx="5273578" cy="3855005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634ECC45-A05C-E486-841F-6BA9ACE2F67B}"/>
                      </a:ext>
                    </a:extLst>
                  </p:cNvPr>
                  <p:cNvGrpSpPr/>
                  <p:nvPr/>
                </p:nvGrpSpPr>
                <p:grpSpPr>
                  <a:xfrm>
                    <a:off x="650428" y="2662280"/>
                    <a:ext cx="5273578" cy="3078607"/>
                    <a:chOff x="913856" y="2268281"/>
                    <a:chExt cx="2692581" cy="1672891"/>
                  </a:xfrm>
                </p:grpSpPr>
                <p:pic>
                  <p:nvPicPr>
                    <p:cNvPr id="52" name="Graphic 51">
                      <a:extLst>
                        <a:ext uri="{FF2B5EF4-FFF2-40B4-BE49-F238E27FC236}">
                          <a16:creationId xmlns:a16="http://schemas.microsoft.com/office/drawing/2014/main" id="{19C4AE94-33ED-9830-E5C7-FC1C748647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6327" y="2268281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>
                      <a:extLst>
                        <a:ext uri="{FF2B5EF4-FFF2-40B4-BE49-F238E27FC236}">
                          <a16:creationId xmlns:a16="http://schemas.microsoft.com/office/drawing/2014/main" id="{D69C37F3-3014-C405-10FB-8F8E3C3D74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3856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Graphic 53">
                      <a:extLst>
                        <a:ext uri="{FF2B5EF4-FFF2-40B4-BE49-F238E27FC236}">
                          <a16:creationId xmlns:a16="http://schemas.microsoft.com/office/drawing/2014/main" id="{8DD626B7-B432-585A-A711-50778E81DF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5163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" name="Graphic 54">
                      <a:extLst>
                        <a:ext uri="{FF2B5EF4-FFF2-40B4-BE49-F238E27FC236}">
                          <a16:creationId xmlns:a16="http://schemas.microsoft.com/office/drawing/2014/main" id="{9BB21282-88BF-C9A6-AD2B-C882192D09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97777" y="3232512"/>
                      <a:ext cx="708660" cy="70866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3554251F-046A-35C6-99FD-2A8F28D799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32411" y="2873829"/>
                      <a:ext cx="840378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9D314FD9-465C-09BA-7BA5-0C4E26AF3DC2}"/>
                        </a:ext>
                      </a:extLst>
                    </p:cNvPr>
                    <p:cNvCxnSpPr>
                      <a:cxnSpLocks/>
                      <a:endCxn id="54" idx="0"/>
                    </p:cNvCxnSpPr>
                    <p:nvPr/>
                  </p:nvCxnSpPr>
                  <p:spPr>
                    <a:xfrm flipH="1">
                      <a:off x="1929493" y="2903220"/>
                      <a:ext cx="306977" cy="3292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898B8FCA-9997-CBCA-BBF1-4886E27F531B}"/>
                        </a:ext>
                      </a:extLst>
                    </p:cNvPr>
                    <p:cNvCxnSpPr>
                      <a:cxnSpLocks/>
                      <a:endCxn id="55" idx="0"/>
                    </p:cNvCxnSpPr>
                    <p:nvPr/>
                  </p:nvCxnSpPr>
                  <p:spPr>
                    <a:xfrm>
                      <a:off x="2347504" y="2873829"/>
                      <a:ext cx="904603" cy="3586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9" name="Graphic 48">
                    <a:extLst>
                      <a:ext uri="{FF2B5EF4-FFF2-40B4-BE49-F238E27FC236}">
                        <a16:creationId xmlns:a16="http://schemas.microsoft.com/office/drawing/2014/main" id="{F7C8107E-4AE9-0B6E-3053-36248DD94F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772" y="1885882"/>
                    <a:ext cx="839837" cy="897672"/>
                  </a:xfrm>
                  <a:prstGeom prst="rect">
                    <a:avLst/>
                  </a:prstGeom>
                </p:spPr>
              </p:pic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64FC5CC6-A672-85CE-5072-68C032CB2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0987" y="2624823"/>
                    <a:ext cx="1213207" cy="59354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89A7DC-5F1D-D893-48F8-C462490A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82" y="2430842"/>
                    <a:ext cx="731459" cy="25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Update C</a:t>
                    </a:r>
                  </a:p>
                </p:txBody>
              </p:sp>
            </p:grp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9AFCC94-E47F-2F60-5195-2896108C9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448" y="1885882"/>
                  <a:ext cx="839837" cy="897672"/>
                </a:xfrm>
                <a:prstGeom prst="rect">
                  <a:avLst/>
                </a:prstGeom>
              </p:spPr>
            </p:pic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1EE880B-A632-B3F6-3B5C-275538626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0412" y="2662280"/>
                  <a:ext cx="1375001" cy="5388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086D75-BBAF-31F1-445A-26DE9BD6FEA8}"/>
                    </a:ext>
                  </a:extLst>
                </p:cNvPr>
                <p:cNvSpPr txBox="1"/>
                <p:nvPr/>
              </p:nvSpPr>
              <p:spPr>
                <a:xfrm>
                  <a:off x="4003189" y="2429896"/>
                  <a:ext cx="604774" cy="2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Read C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F46D919-E732-C797-7F48-3E3F8F04E725}"/>
                    </a:ext>
                  </a:extLst>
                </p:cNvPr>
                <p:cNvCxnSpPr>
                  <a:cxnSpLocks/>
                  <a:stCxn id="49" idx="2"/>
                </p:cNvCxnSpPr>
                <p:nvPr/>
              </p:nvCxnSpPr>
              <p:spPr>
                <a:xfrm>
                  <a:off x="1257691" y="2783554"/>
                  <a:ext cx="58734" cy="1866823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2064E64-2924-F52E-45D2-07C42358F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7093" y="2743725"/>
                  <a:ext cx="1314747" cy="1906652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771570-CF17-1F9F-01D7-F9CBD2BADED6}"/>
                </a:ext>
              </a:extLst>
            </p:cNvPr>
            <p:cNvSpPr txBox="1"/>
            <p:nvPr/>
          </p:nvSpPr>
          <p:spPr>
            <a:xfrm>
              <a:off x="8378531" y="5532626"/>
              <a:ext cx="6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B, A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31C137-64A6-E72E-521A-BEA8AE32D8A6}"/>
                </a:ext>
              </a:extLst>
            </p:cNvPr>
            <p:cNvSpPr txBox="1"/>
            <p:nvPr/>
          </p:nvSpPr>
          <p:spPr>
            <a:xfrm>
              <a:off x="9623341" y="5523641"/>
              <a:ext cx="9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C, A, B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B99DBA-668B-4E6C-C1D5-C36D92B432DB}"/>
                </a:ext>
              </a:extLst>
            </p:cNvPr>
            <p:cNvSpPr txBox="1"/>
            <p:nvPr/>
          </p:nvSpPr>
          <p:spPr>
            <a:xfrm>
              <a:off x="11024894" y="5504174"/>
              <a:ext cx="6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D, B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A9275E-8FB3-1294-BFE8-8424BB498276}"/>
                </a:ext>
              </a:extLst>
            </p:cNvPr>
            <p:cNvSpPr txBox="1"/>
            <p:nvPr/>
          </p:nvSpPr>
          <p:spPr>
            <a:xfrm>
              <a:off x="7099785" y="5532626"/>
              <a:ext cx="5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A,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83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sz="3600" noProof="0" dirty="0"/>
              <a:t>Hadoop Ecosystem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5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Ecosystem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37</a:t>
            </a:fld>
            <a:endParaRPr b="1"/>
          </a:p>
        </p:txBody>
      </p:sp>
      <p:pic>
        <p:nvPicPr>
          <p:cNvPr id="7" name="Immagine 6" descr="Immagine che contiene Elementi grafici, testo, grafica, clipart&#10;&#10;Descrizione generata automaticamente">
            <a:extLst>
              <a:ext uri="{FF2B5EF4-FFF2-40B4-BE49-F238E27FC236}">
                <a16:creationId xmlns:a16="http://schemas.microsoft.com/office/drawing/2014/main" id="{2A7CF9A1-A42E-8443-E482-068CEB7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78" y="944260"/>
            <a:ext cx="2535166" cy="760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D9796-8364-7330-64E3-A28F00620B14}"/>
              </a:ext>
            </a:extLst>
          </p:cNvPr>
          <p:cNvSpPr txBox="1"/>
          <p:nvPr/>
        </p:nvSpPr>
        <p:spPr>
          <a:xfrm>
            <a:off x="640314" y="1548056"/>
            <a:ext cx="1113643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 Common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 Distributed File System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Hadoop YARN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Hadoop MapReduce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880F9F6D-F497-3F5D-F9B5-A7A0BF49A3CA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5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40314" y="1704810"/>
            <a:ext cx="1113643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failure is the norm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 throughput of data access over low latency of data access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 once read many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Moving computation instead of data</a:t>
            </a:r>
            <a:endParaRPr lang="it-IT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0D4F5EF0-8623-9476-92B3-E2B5593161C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88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221484"/>
            <a:ext cx="11136430" cy="45593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Written in Java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Runs on commodity hardware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NameNode</a:t>
            </a:r>
            <a:r>
              <a:rPr lang="en-US" sz="2400" dirty="0"/>
              <a:t> and </a:t>
            </a:r>
            <a:r>
              <a:rPr lang="en-US" sz="2400" dirty="0" err="1"/>
              <a:t>DataNode</a:t>
            </a:r>
            <a:r>
              <a:rPr lang="en-US" sz="2400" dirty="0"/>
              <a:t> </a:t>
            </a:r>
            <a:r>
              <a:rPr lang="en-US" sz="2400" dirty="0" err="1"/>
              <a:t>deamons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Replication factor per file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block has the same size except the last</a:t>
            </a:r>
            <a:endParaRPr lang="it-IT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0D4F5EF0-8623-9476-92B3-E2B5593161C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2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Full Lab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4</a:t>
            </a:fld>
            <a:endParaRPr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27B53C-5746-2B2D-2C0B-AA6BF0907793}"/>
              </a:ext>
            </a:extLst>
          </p:cNvPr>
          <p:cNvGrpSpPr/>
          <p:nvPr/>
        </p:nvGrpSpPr>
        <p:grpSpPr>
          <a:xfrm>
            <a:off x="1403528" y="4848111"/>
            <a:ext cx="844776" cy="877093"/>
            <a:chOff x="966651" y="3831745"/>
            <a:chExt cx="844776" cy="87709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213BF4A-9D8A-A4CC-6D8B-670168AF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6658" y="4094069"/>
              <a:ext cx="614769" cy="6147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3ACE71A-280E-CC00-1496-ED4493B9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651" y="3831745"/>
              <a:ext cx="535633" cy="53563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7D2C7B-80A1-9A86-DFF0-C3BB32573E0B}"/>
              </a:ext>
            </a:extLst>
          </p:cNvPr>
          <p:cNvGrpSpPr/>
          <p:nvPr/>
        </p:nvGrpSpPr>
        <p:grpSpPr>
          <a:xfrm>
            <a:off x="1207274" y="2287426"/>
            <a:ext cx="1085814" cy="926497"/>
            <a:chOff x="641946" y="1672247"/>
            <a:chExt cx="1085814" cy="926497"/>
          </a:xfrm>
        </p:grpSpPr>
        <p:pic>
          <p:nvPicPr>
            <p:cNvPr id="14" name="Elemento grafico 6">
              <a:extLst>
                <a:ext uri="{FF2B5EF4-FFF2-40B4-BE49-F238E27FC236}">
                  <a16:creationId xmlns:a16="http://schemas.microsoft.com/office/drawing/2014/main" id="{9A52B9AC-3CCA-3DE0-8643-EC033C22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200" y="1672247"/>
              <a:ext cx="693306" cy="6933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FD101-6730-B006-05EC-BAC6D08EF824}"/>
                </a:ext>
              </a:extLst>
            </p:cNvPr>
            <p:cNvSpPr txBox="1"/>
            <p:nvPr/>
          </p:nvSpPr>
          <p:spPr>
            <a:xfrm>
              <a:off x="641946" y="229096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EventHub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63BD05-6641-BD69-6CFC-82A4AD7914B4}"/>
              </a:ext>
            </a:extLst>
          </p:cNvPr>
          <p:cNvGrpSpPr/>
          <p:nvPr/>
        </p:nvGrpSpPr>
        <p:grpSpPr>
          <a:xfrm>
            <a:off x="3122105" y="3613591"/>
            <a:ext cx="1085814" cy="834852"/>
            <a:chOff x="1953021" y="3108919"/>
            <a:chExt cx="1085814" cy="834852"/>
          </a:xfrm>
        </p:grpSpPr>
        <p:pic>
          <p:nvPicPr>
            <p:cNvPr id="12" name="Elemento grafico 9">
              <a:extLst>
                <a:ext uri="{FF2B5EF4-FFF2-40B4-BE49-F238E27FC236}">
                  <a16:creationId xmlns:a16="http://schemas.microsoft.com/office/drawing/2014/main" id="{81B739E0-5597-C737-D76F-B0673608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6409" y="3108919"/>
              <a:ext cx="639038" cy="639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4C3D37-8571-22B8-28D4-C5A3429B56C1}"/>
                </a:ext>
              </a:extLst>
            </p:cNvPr>
            <p:cNvSpPr txBox="1"/>
            <p:nvPr/>
          </p:nvSpPr>
          <p:spPr>
            <a:xfrm>
              <a:off x="1953021" y="363599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69D98-EF7F-FE22-DB67-EAEA88BE4527}"/>
              </a:ext>
            </a:extLst>
          </p:cNvPr>
          <p:cNvGrpSpPr/>
          <p:nvPr/>
        </p:nvGrpSpPr>
        <p:grpSpPr>
          <a:xfrm>
            <a:off x="6121908" y="1732575"/>
            <a:ext cx="1085813" cy="818923"/>
            <a:chOff x="4195043" y="1417320"/>
            <a:chExt cx="1085814" cy="818923"/>
          </a:xfrm>
        </p:grpSpPr>
        <p:pic>
          <p:nvPicPr>
            <p:cNvPr id="15" name="Elemento grafico 12">
              <a:extLst>
                <a:ext uri="{FF2B5EF4-FFF2-40B4-BE49-F238E27FC236}">
                  <a16:creationId xmlns:a16="http://schemas.microsoft.com/office/drawing/2014/main" id="{F1E14CC6-EEF9-FC46-A303-6DB995BD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73046" y="1417320"/>
              <a:ext cx="529808" cy="529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C58BFB-E3B4-D18A-AD17-0EA3E41CD57A}"/>
                </a:ext>
              </a:extLst>
            </p:cNvPr>
            <p:cNvSpPr txBox="1"/>
            <p:nvPr/>
          </p:nvSpPr>
          <p:spPr>
            <a:xfrm>
              <a:off x="4195043" y="1928466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09EC70-790A-D24B-61F4-72418F09571C}"/>
              </a:ext>
            </a:extLst>
          </p:cNvPr>
          <p:cNvGrpSpPr/>
          <p:nvPr/>
        </p:nvGrpSpPr>
        <p:grpSpPr>
          <a:xfrm>
            <a:off x="5143701" y="3546786"/>
            <a:ext cx="1058346" cy="901657"/>
            <a:chOff x="4965096" y="3162449"/>
            <a:chExt cx="1130903" cy="957497"/>
          </a:xfrm>
        </p:grpSpPr>
        <p:pic>
          <p:nvPicPr>
            <p:cNvPr id="13" name="Elemento grafico 6">
              <a:extLst>
                <a:ext uri="{FF2B5EF4-FFF2-40B4-BE49-F238E27FC236}">
                  <a16:creationId xmlns:a16="http://schemas.microsoft.com/office/drawing/2014/main" id="{6BE9A8B6-506A-ACEF-6A9B-2823EB5F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7197" y="3162449"/>
              <a:ext cx="726701" cy="7267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3CF9BA-7953-28B6-9C63-FD4B42F3F199}"/>
                </a:ext>
              </a:extLst>
            </p:cNvPr>
            <p:cNvSpPr txBox="1"/>
            <p:nvPr/>
          </p:nvSpPr>
          <p:spPr>
            <a:xfrm>
              <a:off x="4965096" y="3812169"/>
              <a:ext cx="113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Factory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3035D-89DE-E015-1260-0607856B8EC5}"/>
              </a:ext>
            </a:extLst>
          </p:cNvPr>
          <p:cNvGrpSpPr/>
          <p:nvPr/>
        </p:nvGrpSpPr>
        <p:grpSpPr>
          <a:xfrm>
            <a:off x="6996856" y="3546786"/>
            <a:ext cx="1085814" cy="901657"/>
            <a:chOff x="6995888" y="3225067"/>
            <a:chExt cx="1085814" cy="901657"/>
          </a:xfrm>
        </p:grpSpPr>
        <p:pic>
          <p:nvPicPr>
            <p:cNvPr id="16" name="Elemento grafico 6">
              <a:extLst>
                <a:ext uri="{FF2B5EF4-FFF2-40B4-BE49-F238E27FC236}">
                  <a16:creationId xmlns:a16="http://schemas.microsoft.com/office/drawing/2014/main" id="{99DC1795-C940-3FE9-BFDD-1FAF5230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06753" y="3225067"/>
              <a:ext cx="664084" cy="66408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C2154-B22B-1EDA-346E-D22F022939A4}"/>
                </a:ext>
              </a:extLst>
            </p:cNvPr>
            <p:cNvSpPr txBox="1"/>
            <p:nvPr/>
          </p:nvSpPr>
          <p:spPr>
            <a:xfrm>
              <a:off x="6995888" y="381894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Databricks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FD6380-B15E-856A-A5B4-D346CDB488BE}"/>
              </a:ext>
            </a:extLst>
          </p:cNvPr>
          <p:cNvGrpSpPr/>
          <p:nvPr/>
        </p:nvGrpSpPr>
        <p:grpSpPr>
          <a:xfrm>
            <a:off x="8911687" y="3589292"/>
            <a:ext cx="1085814" cy="859151"/>
            <a:chOff x="9382024" y="3781810"/>
            <a:chExt cx="1085814" cy="859151"/>
          </a:xfrm>
        </p:grpSpPr>
        <p:pic>
          <p:nvPicPr>
            <p:cNvPr id="17" name="Elemento grafico 6">
              <a:extLst>
                <a:ext uri="{FF2B5EF4-FFF2-40B4-BE49-F238E27FC236}">
                  <a16:creationId xmlns:a16="http://schemas.microsoft.com/office/drawing/2014/main" id="{BA53CE23-4FBF-F765-D7E4-F324F484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649244" y="3781810"/>
              <a:ext cx="551374" cy="55137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73EBC4-E8CE-51D5-3811-4EC99AB18909}"/>
                </a:ext>
              </a:extLst>
            </p:cNvPr>
            <p:cNvSpPr txBox="1"/>
            <p:nvPr/>
          </p:nvSpPr>
          <p:spPr>
            <a:xfrm>
              <a:off x="9382024" y="433318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Power BI</a:t>
              </a:r>
            </a:p>
          </p:txBody>
        </p: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984BE864-DFC5-87AA-1962-0DB9DFD747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51108" y="3546786"/>
            <a:ext cx="776009" cy="77600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D66E3C-855C-4B5B-06AB-F76C8496B6F3}"/>
              </a:ext>
            </a:extLst>
          </p:cNvPr>
          <p:cNvCxnSpPr>
            <a:cxnSpLocks/>
          </p:cNvCxnSpPr>
          <p:nvPr/>
        </p:nvCxnSpPr>
        <p:spPr>
          <a:xfrm>
            <a:off x="2219527" y="2698456"/>
            <a:ext cx="976375" cy="11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D8B99-4A51-D460-546B-5AF5751E0CB3}"/>
              </a:ext>
            </a:extLst>
          </p:cNvPr>
          <p:cNvCxnSpPr>
            <a:cxnSpLocks/>
          </p:cNvCxnSpPr>
          <p:nvPr/>
        </p:nvCxnSpPr>
        <p:spPr>
          <a:xfrm flipV="1">
            <a:off x="2147246" y="4071123"/>
            <a:ext cx="1041655" cy="110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7D6DFF-81DA-A32F-5797-CA75CF15E881}"/>
              </a:ext>
            </a:extLst>
          </p:cNvPr>
          <p:cNvCxnSpPr>
            <a:cxnSpLocks/>
          </p:cNvCxnSpPr>
          <p:nvPr/>
        </p:nvCxnSpPr>
        <p:spPr>
          <a:xfrm flipV="1">
            <a:off x="4081530" y="3947406"/>
            <a:ext cx="1103199" cy="76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2E57E-BEEA-3AD4-BF1B-81BD955753C0}"/>
              </a:ext>
            </a:extLst>
          </p:cNvPr>
          <p:cNvCxnSpPr>
            <a:cxnSpLocks/>
          </p:cNvCxnSpPr>
          <p:nvPr/>
        </p:nvCxnSpPr>
        <p:spPr>
          <a:xfrm>
            <a:off x="6111486" y="3955026"/>
            <a:ext cx="10193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619354-A4DC-32FF-E40B-2FAA9F7EB555}"/>
              </a:ext>
            </a:extLst>
          </p:cNvPr>
          <p:cNvCxnSpPr>
            <a:cxnSpLocks/>
          </p:cNvCxnSpPr>
          <p:nvPr/>
        </p:nvCxnSpPr>
        <p:spPr>
          <a:xfrm flipV="1">
            <a:off x="5829720" y="2558805"/>
            <a:ext cx="698003" cy="1048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E1B8E9-DBF7-B5D4-8E93-8947F0DC819A}"/>
              </a:ext>
            </a:extLst>
          </p:cNvPr>
          <p:cNvCxnSpPr>
            <a:cxnSpLocks/>
          </p:cNvCxnSpPr>
          <p:nvPr/>
        </p:nvCxnSpPr>
        <p:spPr>
          <a:xfrm>
            <a:off x="7994498" y="3955026"/>
            <a:ext cx="10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6D4C56-B177-8A82-6165-70E9F1F66E05}"/>
              </a:ext>
            </a:extLst>
          </p:cNvPr>
          <p:cNvCxnSpPr>
            <a:cxnSpLocks/>
          </p:cNvCxnSpPr>
          <p:nvPr/>
        </p:nvCxnSpPr>
        <p:spPr>
          <a:xfrm>
            <a:off x="9954326" y="3955026"/>
            <a:ext cx="9537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5BC0A-E9B2-5961-09D5-63DDCF01433D}"/>
              </a:ext>
            </a:extLst>
          </p:cNvPr>
          <p:cNvSpPr txBox="1"/>
          <p:nvPr/>
        </p:nvSpPr>
        <p:spPr>
          <a:xfrm>
            <a:off x="2489342" y="2860253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streaming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DCE924-9721-DB3E-A663-83A869FC093F}"/>
              </a:ext>
            </a:extLst>
          </p:cNvPr>
          <p:cNvSpPr txBox="1"/>
          <p:nvPr/>
        </p:nvSpPr>
        <p:spPr>
          <a:xfrm>
            <a:off x="2416987" y="4728968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batch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A048B1-D08D-17A0-E2B0-AA47A004E190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6664815" y="2551498"/>
            <a:ext cx="542906" cy="10620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5F229C-EB30-E7CA-2D91-BDF967BF7C84}"/>
              </a:ext>
            </a:extLst>
          </p:cNvPr>
          <p:cNvSpPr/>
          <p:nvPr/>
        </p:nvSpPr>
        <p:spPr>
          <a:xfrm>
            <a:off x="3690569" y="4457861"/>
            <a:ext cx="3809078" cy="498733"/>
          </a:xfrm>
          <a:custGeom>
            <a:avLst/>
            <a:gdLst>
              <a:gd name="connsiteX0" fmla="*/ 0 w 3709851"/>
              <a:gd name="connsiteY0" fmla="*/ 0 h 320040"/>
              <a:gd name="connsiteX1" fmla="*/ 1972491 w 3709851"/>
              <a:gd name="connsiteY1" fmla="*/ 320040 h 320040"/>
              <a:gd name="connsiteX2" fmla="*/ 3709851 w 3709851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9851" h="320040">
                <a:moveTo>
                  <a:pt x="0" y="0"/>
                </a:moveTo>
                <a:cubicBezTo>
                  <a:pt x="677091" y="160020"/>
                  <a:pt x="1354183" y="320040"/>
                  <a:pt x="1972491" y="320040"/>
                </a:cubicBezTo>
                <a:cubicBezTo>
                  <a:pt x="2590799" y="320040"/>
                  <a:pt x="3150325" y="160020"/>
                  <a:pt x="3709851" y="0"/>
                </a:cubicBez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4D971-08C0-D1F0-FE83-637069577FCE}"/>
              </a:ext>
            </a:extLst>
          </p:cNvPr>
          <p:cNvSpPr txBox="1"/>
          <p:nvPr/>
        </p:nvSpPr>
        <p:spPr>
          <a:xfrm>
            <a:off x="6018766" y="2935104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Config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E61212-BD99-A3D8-F3E2-F35835B11E2F}"/>
              </a:ext>
            </a:extLst>
          </p:cNvPr>
          <p:cNvGrpSpPr/>
          <p:nvPr/>
        </p:nvGrpSpPr>
        <p:grpSpPr>
          <a:xfrm>
            <a:off x="9972356" y="1287246"/>
            <a:ext cx="1623285" cy="508318"/>
            <a:chOff x="9633857" y="991437"/>
            <a:chExt cx="1623285" cy="50831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4D9975-5B3A-3A22-3921-98A045C95E3F}"/>
                </a:ext>
              </a:extLst>
            </p:cNvPr>
            <p:cNvGrpSpPr/>
            <p:nvPr/>
          </p:nvGrpSpPr>
          <p:grpSpPr>
            <a:xfrm>
              <a:off x="9633857" y="991437"/>
              <a:ext cx="1623285" cy="276999"/>
              <a:chOff x="9633857" y="991437"/>
              <a:chExt cx="1623285" cy="27699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84DAD-8AE3-A7FC-3A64-907B92A1B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129937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A5DC3E-05D5-875A-A34C-BFFC895B41D2}"/>
                  </a:ext>
                </a:extLst>
              </p:cNvPr>
              <p:cNvSpPr txBox="1"/>
              <p:nvPr/>
            </p:nvSpPr>
            <p:spPr>
              <a:xfrm>
                <a:off x="10171328" y="991437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data flow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532B184-7E13-A722-A2A8-71F366B46128}"/>
                </a:ext>
              </a:extLst>
            </p:cNvPr>
            <p:cNvGrpSpPr/>
            <p:nvPr/>
          </p:nvGrpSpPr>
          <p:grpSpPr>
            <a:xfrm>
              <a:off x="9633857" y="1222756"/>
              <a:ext cx="1623285" cy="276999"/>
              <a:chOff x="9633857" y="1222756"/>
              <a:chExt cx="1623285" cy="276999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E46C219-E231-1DD8-13E3-B2E850B7F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367245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76A6A9-01AD-5F70-BB1F-0D657BEAE1E8}"/>
                  </a:ext>
                </a:extLst>
              </p:cNvPr>
              <p:cNvSpPr txBox="1"/>
              <p:nvPr/>
            </p:nvSpPr>
            <p:spPr>
              <a:xfrm>
                <a:off x="10171328" y="1222756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logic flow</a:t>
                </a: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8D0CBD-445A-F0ED-EC0F-6ADD2C879527}"/>
              </a:ext>
            </a:extLst>
          </p:cNvPr>
          <p:cNvSpPr/>
          <p:nvPr/>
        </p:nvSpPr>
        <p:spPr>
          <a:xfrm>
            <a:off x="1138033" y="2096986"/>
            <a:ext cx="1278954" cy="111511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AC1504E-9AC1-B323-9D4D-10DC46843980}"/>
              </a:ext>
            </a:extLst>
          </p:cNvPr>
          <p:cNvSpPr/>
          <p:nvPr/>
        </p:nvSpPr>
        <p:spPr>
          <a:xfrm>
            <a:off x="1148269" y="470722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432370-4C87-F4A2-0CB2-6DF394A9B9B9}"/>
              </a:ext>
            </a:extLst>
          </p:cNvPr>
          <p:cNvSpPr/>
          <p:nvPr/>
        </p:nvSpPr>
        <p:spPr>
          <a:xfrm>
            <a:off x="3014573" y="348546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C94AE2-6B54-F1D0-5D47-164094933B58}"/>
              </a:ext>
            </a:extLst>
          </p:cNvPr>
          <p:cNvSpPr/>
          <p:nvPr/>
        </p:nvSpPr>
        <p:spPr>
          <a:xfrm>
            <a:off x="5027800" y="3472855"/>
            <a:ext cx="1372111" cy="12243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07E4D0-41F9-9F54-9202-782D811E3FB3}"/>
              </a:ext>
            </a:extLst>
          </p:cNvPr>
          <p:cNvSpPr/>
          <p:nvPr/>
        </p:nvSpPr>
        <p:spPr>
          <a:xfrm>
            <a:off x="5935125" y="1623312"/>
            <a:ext cx="1372111" cy="11403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87743BF-0731-6829-E547-A21E27B51883}"/>
              </a:ext>
            </a:extLst>
          </p:cNvPr>
          <p:cNvSpPr/>
          <p:nvPr/>
        </p:nvSpPr>
        <p:spPr>
          <a:xfrm>
            <a:off x="6873136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34FAAA-9E4A-CC14-2AC7-16E950BBEE14}"/>
              </a:ext>
            </a:extLst>
          </p:cNvPr>
          <p:cNvSpPr/>
          <p:nvPr/>
        </p:nvSpPr>
        <p:spPr>
          <a:xfrm>
            <a:off x="8778217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FDD703-9CE2-8E9D-8C3F-25E6203E1DE8}"/>
              </a:ext>
            </a:extLst>
          </p:cNvPr>
          <p:cNvSpPr txBox="1"/>
          <p:nvPr/>
        </p:nvSpPr>
        <p:spPr>
          <a:xfrm>
            <a:off x="1560552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Day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1720B7-AEEB-D7F1-D067-AD81C4AE0F43}"/>
              </a:ext>
            </a:extLst>
          </p:cNvPr>
          <p:cNvSpPr txBox="1"/>
          <p:nvPr/>
        </p:nvSpPr>
        <p:spPr>
          <a:xfrm>
            <a:off x="2705365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Day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119E6C-C041-DF02-031D-FD3748F60BD1}"/>
              </a:ext>
            </a:extLst>
          </p:cNvPr>
          <p:cNvSpPr txBox="1"/>
          <p:nvPr/>
        </p:nvSpPr>
        <p:spPr>
          <a:xfrm>
            <a:off x="415739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Day 1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F2E221D-820C-89A0-AA83-A0A558A08E6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  <p:bldP spid="152" grpId="0"/>
      <p:bldP spid="1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40</a:t>
            </a:fld>
            <a:endParaRPr b="1"/>
          </a:p>
        </p:txBody>
      </p:sp>
      <p:pic>
        <p:nvPicPr>
          <p:cNvPr id="7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500441A-AE94-1C34-AB6C-20519CFAE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79" y="1250759"/>
            <a:ext cx="7164042" cy="4950894"/>
          </a:xfrm>
          <a:prstGeom prst="rect">
            <a:avLst/>
          </a:prstGeom>
        </p:spPr>
      </p:pic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7DDCE7C2-69F4-D605-583D-2E601EB2D798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7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5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  <a:br>
              <a:rPr lang="en-US" noProof="0" dirty="0"/>
            </a:br>
            <a:r>
              <a:rPr lang="en-US" sz="2800" noProof="0" dirty="0" err="1"/>
              <a:t>NameNode</a:t>
            </a:r>
            <a:endParaRPr lang="en-US" sz="28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19362" y="1659431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Keeps the file system metadata in a local file </a:t>
            </a:r>
            <a:r>
              <a:rPr lang="en-US" sz="2400" dirty="0" err="1"/>
              <a:t>FsImage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Keep a transaction log </a:t>
            </a:r>
            <a:r>
              <a:rPr lang="en-US" sz="2400" dirty="0" err="1"/>
              <a:t>EditLog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FsImage</a:t>
            </a:r>
            <a:r>
              <a:rPr lang="en-US" sz="2400" dirty="0"/>
              <a:t> is kept loaded in memory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 Availability: option to have multiple backup </a:t>
            </a:r>
            <a:r>
              <a:rPr lang="en-US" sz="2400" dirty="0" err="1"/>
              <a:t>NameNodes</a:t>
            </a: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75E1C471-7BF3-A04C-88F2-5005A2408C9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9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5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  <a:br>
              <a:rPr lang="en-US" noProof="0" dirty="0"/>
            </a:br>
            <a:r>
              <a:rPr lang="en-US" sz="2800" noProof="0" dirty="0" err="1"/>
              <a:t>DataNode</a:t>
            </a:r>
            <a:endParaRPr lang="en-US" sz="28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19362" y="1659431"/>
            <a:ext cx="11136430" cy="2712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Store HDFS blocks as files in the local file system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Has no knowledge of HDFS files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 start time send a </a:t>
            </a:r>
            <a:r>
              <a:rPr lang="en-US" sz="2400" i="1" dirty="0" err="1"/>
              <a:t>Blockreport</a:t>
            </a:r>
            <a:r>
              <a:rPr lang="en-US" sz="2400" i="1" dirty="0"/>
              <a:t> </a:t>
            </a:r>
            <a:r>
              <a:rPr lang="en-US" sz="2400" dirty="0"/>
              <a:t>with the list of blocks to the </a:t>
            </a:r>
            <a:r>
              <a:rPr lang="en-US" sz="2400" dirty="0" err="1"/>
              <a:t>NameNode</a:t>
            </a:r>
            <a:r>
              <a:rPr lang="en-US" sz="2400" dirty="0"/>
              <a:t> 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75E1C471-7BF3-A04C-88F2-5005A2408C9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8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Distributed File System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19362" y="1659431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Rack Awareness 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Heartbeats and Re-Replication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 Rebalancing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Integrity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75E1C471-7BF3-A04C-88F2-5005A2408C9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92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Hadoop MapReduce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44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2148" y="1643102"/>
            <a:ext cx="1113643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 Hadoop original computation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>
                <a:hlinkClick r:id="rId3"/>
              </a:rPr>
              <a:t>MapReduce (Google 2004)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disk input and output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Key-value input and output</a:t>
            </a:r>
          </a:p>
          <a:p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593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  <a:br>
              <a:rPr lang="en-US" noProof="0" dirty="0"/>
            </a:br>
            <a:r>
              <a:rPr lang="en-US" sz="2000" dirty="0"/>
              <a:t>Computation Model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45</a:t>
            </a:fld>
            <a:endParaRPr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D1E03-845F-74FE-C229-055E50824462}"/>
              </a:ext>
            </a:extLst>
          </p:cNvPr>
          <p:cNvSpPr/>
          <p:nvPr/>
        </p:nvSpPr>
        <p:spPr>
          <a:xfrm>
            <a:off x="3811711" y="1600200"/>
            <a:ext cx="1661160" cy="40005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09B3F-6B94-A4A7-B4F9-3A4871973259}"/>
              </a:ext>
            </a:extLst>
          </p:cNvPr>
          <p:cNvSpPr/>
          <p:nvPr/>
        </p:nvSpPr>
        <p:spPr>
          <a:xfrm>
            <a:off x="6785222" y="1600200"/>
            <a:ext cx="1661160" cy="40005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989637-7632-6B94-F8EC-F9D350789B1C}"/>
              </a:ext>
            </a:extLst>
          </p:cNvPr>
          <p:cNvGrpSpPr/>
          <p:nvPr/>
        </p:nvGrpSpPr>
        <p:grpSpPr>
          <a:xfrm>
            <a:off x="2591438" y="2917686"/>
            <a:ext cx="1085814" cy="597039"/>
            <a:chOff x="2591438" y="2841486"/>
            <a:chExt cx="1085814" cy="597039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12F3D8-5099-A6D6-A004-37C9EDD3B1C7}"/>
                </a:ext>
              </a:extLst>
            </p:cNvPr>
            <p:cNvSpPr/>
            <p:nvPr/>
          </p:nvSpPr>
          <p:spPr>
            <a:xfrm>
              <a:off x="2732625" y="3118485"/>
              <a:ext cx="845820" cy="3200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22F06-907A-3F4E-A709-5EE18608D04B}"/>
                </a:ext>
              </a:extLst>
            </p:cNvPr>
            <p:cNvSpPr txBox="1"/>
            <p:nvPr/>
          </p:nvSpPr>
          <p:spPr>
            <a:xfrm>
              <a:off x="2591438" y="2841486"/>
              <a:ext cx="108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72 Light" panose="020B0303030000000003" pitchFamily="34" charset="0"/>
                  <a:cs typeface="72 Light" panose="020B0303030000000003" pitchFamily="34" charset="0"/>
                </a:rPr>
                <a:t>map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4C3E9A-EB88-0019-8D17-5A5B2C146CA2}"/>
              </a:ext>
            </a:extLst>
          </p:cNvPr>
          <p:cNvGrpSpPr/>
          <p:nvPr/>
        </p:nvGrpSpPr>
        <p:grpSpPr>
          <a:xfrm>
            <a:off x="5529160" y="2888829"/>
            <a:ext cx="1085814" cy="625896"/>
            <a:chOff x="5529160" y="2812629"/>
            <a:chExt cx="1085814" cy="625896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33125FA-F058-5827-1C98-255B69FF1AAA}"/>
                </a:ext>
              </a:extLst>
            </p:cNvPr>
            <p:cNvSpPr/>
            <p:nvPr/>
          </p:nvSpPr>
          <p:spPr>
            <a:xfrm>
              <a:off x="5706136" y="3118485"/>
              <a:ext cx="845820" cy="3200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02BAF1-D0CD-4388-4151-607A5C3C20A3}"/>
                </a:ext>
              </a:extLst>
            </p:cNvPr>
            <p:cNvSpPr txBox="1"/>
            <p:nvPr/>
          </p:nvSpPr>
          <p:spPr>
            <a:xfrm>
              <a:off x="5529160" y="2812629"/>
              <a:ext cx="108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72 Light" panose="020B0303030000000003" pitchFamily="34" charset="0"/>
                  <a:cs typeface="72 Light" panose="020B0303030000000003" pitchFamily="34" charset="0"/>
                </a:rPr>
                <a:t>partition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A252C6-E0ED-0667-0F0E-C83DB63F0C96}"/>
              </a:ext>
            </a:extLst>
          </p:cNvPr>
          <p:cNvGrpSpPr/>
          <p:nvPr/>
        </p:nvGrpSpPr>
        <p:grpSpPr>
          <a:xfrm>
            <a:off x="8514748" y="2902446"/>
            <a:ext cx="1085814" cy="612279"/>
            <a:chOff x="8514748" y="2826246"/>
            <a:chExt cx="1085814" cy="612279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5BA0626-0FF6-A8F0-5FC6-4E1555D71633}"/>
                </a:ext>
              </a:extLst>
            </p:cNvPr>
            <p:cNvSpPr/>
            <p:nvPr/>
          </p:nvSpPr>
          <p:spPr>
            <a:xfrm>
              <a:off x="8679647" y="3118485"/>
              <a:ext cx="845820" cy="3200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9C1530-28C9-D687-FCC9-6E2429C545B9}"/>
                </a:ext>
              </a:extLst>
            </p:cNvPr>
            <p:cNvSpPr txBox="1"/>
            <p:nvPr/>
          </p:nvSpPr>
          <p:spPr>
            <a:xfrm>
              <a:off x="8514748" y="2826246"/>
              <a:ext cx="108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72 Light" panose="020B0303030000000003" pitchFamily="34" charset="0"/>
                  <a:cs typeface="72 Light" panose="020B0303030000000003" pitchFamily="34" charset="0"/>
                </a:rPr>
                <a:t>reduce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CF5A73-7EB3-3F4B-721D-0F0735712841}"/>
              </a:ext>
            </a:extLst>
          </p:cNvPr>
          <p:cNvGrpSpPr/>
          <p:nvPr/>
        </p:nvGrpSpPr>
        <p:grpSpPr>
          <a:xfrm>
            <a:off x="838200" y="1600200"/>
            <a:ext cx="1661160" cy="4000500"/>
            <a:chOff x="838200" y="1524000"/>
            <a:chExt cx="1661160" cy="4000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B5903D-A5BB-74FA-C942-F06101D55DEC}"/>
                </a:ext>
              </a:extLst>
            </p:cNvPr>
            <p:cNvSpPr/>
            <p:nvPr/>
          </p:nvSpPr>
          <p:spPr>
            <a:xfrm>
              <a:off x="838200" y="1524000"/>
              <a:ext cx="1661160" cy="40005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2EAEEC-5EAA-5CC0-E15D-3C48D51AA353}"/>
                </a:ext>
              </a:extLst>
            </p:cNvPr>
            <p:cNvSpPr txBox="1"/>
            <p:nvPr/>
          </p:nvSpPr>
          <p:spPr>
            <a:xfrm>
              <a:off x="894922" y="1781209"/>
              <a:ext cx="1547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&lt;key, value&gt;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E06396-C03E-EDB6-1B97-4F9B2B4F5DB3}"/>
                </a:ext>
              </a:extLst>
            </p:cNvPr>
            <p:cNvSpPr txBox="1"/>
            <p:nvPr/>
          </p:nvSpPr>
          <p:spPr>
            <a:xfrm>
              <a:off x="894923" y="2417116"/>
              <a:ext cx="1547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&lt;key, value&gt;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06FDFE-EC99-28FC-3264-065FD609F90A}"/>
                </a:ext>
              </a:extLst>
            </p:cNvPr>
            <p:cNvSpPr txBox="1"/>
            <p:nvPr/>
          </p:nvSpPr>
          <p:spPr>
            <a:xfrm>
              <a:off x="894926" y="4851773"/>
              <a:ext cx="1547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&lt;key, value&gt;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9F31AB4-9BA4-9D84-CEEF-244ECBD25736}"/>
                </a:ext>
              </a:extLst>
            </p:cNvPr>
            <p:cNvGrpSpPr/>
            <p:nvPr/>
          </p:nvGrpSpPr>
          <p:grpSpPr>
            <a:xfrm>
              <a:off x="1419492" y="3340027"/>
              <a:ext cx="498565" cy="862202"/>
              <a:chOff x="8301446" y="3084239"/>
              <a:chExt cx="498565" cy="86220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EA9F7-9575-A1B7-9079-15AD7B668A26}"/>
                  </a:ext>
                </a:extLst>
              </p:cNvPr>
              <p:cNvSpPr txBox="1"/>
              <p:nvPr/>
            </p:nvSpPr>
            <p:spPr>
              <a:xfrm>
                <a:off x="8438778" y="3084239"/>
                <a:ext cx="207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  <a:b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</a:br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</a:p>
              <a:p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  <a:endParaRPr lang="en-US" sz="1600" b="1" dirty="0"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8A19710-16F2-DFC3-89F3-92A3970B5FB6}"/>
                  </a:ext>
                </a:extLst>
              </p:cNvPr>
              <p:cNvCxnSpPr/>
              <p:nvPr/>
            </p:nvCxnSpPr>
            <p:spPr>
              <a:xfrm>
                <a:off x="8301446" y="3136676"/>
                <a:ext cx="0" cy="8097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359896-10FA-A11E-DA3B-7FEFC9CFD8B6}"/>
                  </a:ext>
                </a:extLst>
              </p:cNvPr>
              <p:cNvCxnSpPr/>
              <p:nvPr/>
            </p:nvCxnSpPr>
            <p:spPr>
              <a:xfrm>
                <a:off x="8800011" y="3136676"/>
                <a:ext cx="0" cy="8097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995C9D-544F-CF36-393E-4AA7AFEF433B}"/>
              </a:ext>
            </a:extLst>
          </p:cNvPr>
          <p:cNvSpPr txBox="1"/>
          <p:nvPr/>
        </p:nvSpPr>
        <p:spPr>
          <a:xfrm>
            <a:off x="3865049" y="1851531"/>
            <a:ext cx="1547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&lt;key, value&gt;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E16D7-109A-6316-3609-4E1792B35288}"/>
              </a:ext>
            </a:extLst>
          </p:cNvPr>
          <p:cNvSpPr txBox="1"/>
          <p:nvPr/>
        </p:nvSpPr>
        <p:spPr>
          <a:xfrm>
            <a:off x="3865050" y="2487438"/>
            <a:ext cx="154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&lt;key, value&gt;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BCB92-897D-D50E-A570-4C155DEB3B3E}"/>
              </a:ext>
            </a:extLst>
          </p:cNvPr>
          <p:cNvSpPr txBox="1"/>
          <p:nvPr/>
        </p:nvSpPr>
        <p:spPr>
          <a:xfrm>
            <a:off x="3865053" y="4922095"/>
            <a:ext cx="1547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&lt;key, value&gt;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032A77-EDDD-716B-AD07-5C10871300B0}"/>
              </a:ext>
            </a:extLst>
          </p:cNvPr>
          <p:cNvGrpSpPr/>
          <p:nvPr/>
        </p:nvGrpSpPr>
        <p:grpSpPr>
          <a:xfrm>
            <a:off x="4412479" y="3410349"/>
            <a:ext cx="498565" cy="862202"/>
            <a:chOff x="8301446" y="3084239"/>
            <a:chExt cx="498565" cy="8622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C63194-5C07-2CC6-C735-1392D1D66449}"/>
                </a:ext>
              </a:extLst>
            </p:cNvPr>
            <p:cNvSpPr txBox="1"/>
            <p:nvPr/>
          </p:nvSpPr>
          <p:spPr>
            <a:xfrm>
              <a:off x="8438778" y="3084239"/>
              <a:ext cx="207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b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</a:br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</a:p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3B0D47-E96A-B092-87D9-16D142C85E5B}"/>
                </a:ext>
              </a:extLst>
            </p:cNvPr>
            <p:cNvCxnSpPr/>
            <p:nvPr/>
          </p:nvCxnSpPr>
          <p:spPr>
            <a:xfrm>
              <a:off x="8301446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FA0677-1439-9ABA-4619-46FA4FBE8DDE}"/>
                </a:ext>
              </a:extLst>
            </p:cNvPr>
            <p:cNvCxnSpPr/>
            <p:nvPr/>
          </p:nvCxnSpPr>
          <p:spPr>
            <a:xfrm>
              <a:off x="8800011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B58E5D-8D3A-6E57-5178-E0A1E77EDE13}"/>
              </a:ext>
            </a:extLst>
          </p:cNvPr>
          <p:cNvSpPr txBox="1"/>
          <p:nvPr/>
        </p:nvSpPr>
        <p:spPr>
          <a:xfrm>
            <a:off x="1117695" y="1153799"/>
            <a:ext cx="1085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72 Light" panose="020B0303030000000003" pitchFamily="34" charset="0"/>
                <a:cs typeface="72 Light" panose="020B0303030000000003" pitchFamily="34" charset="0"/>
              </a:rPr>
              <a:t>input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6714BD-8FB5-F6E3-02BD-A73B083232F2}"/>
              </a:ext>
            </a:extLst>
          </p:cNvPr>
          <p:cNvGrpSpPr/>
          <p:nvPr/>
        </p:nvGrpSpPr>
        <p:grpSpPr>
          <a:xfrm>
            <a:off x="7334234" y="3102352"/>
            <a:ext cx="498565" cy="862202"/>
            <a:chOff x="8301446" y="3084239"/>
            <a:chExt cx="498565" cy="8622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50593D-8750-653E-F959-4035B2155D0B}"/>
                </a:ext>
              </a:extLst>
            </p:cNvPr>
            <p:cNvSpPr txBox="1"/>
            <p:nvPr/>
          </p:nvSpPr>
          <p:spPr>
            <a:xfrm>
              <a:off x="8438778" y="3084239"/>
              <a:ext cx="207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b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</a:br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</a:p>
            <a:p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0D93C9-4E44-BEC0-AE46-8812EDAE4EA6}"/>
                </a:ext>
              </a:extLst>
            </p:cNvPr>
            <p:cNvCxnSpPr/>
            <p:nvPr/>
          </p:nvCxnSpPr>
          <p:spPr>
            <a:xfrm>
              <a:off x="8301446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5C01CB-F00B-A465-95CA-03D555C0A195}"/>
                </a:ext>
              </a:extLst>
            </p:cNvPr>
            <p:cNvCxnSpPr/>
            <p:nvPr/>
          </p:nvCxnSpPr>
          <p:spPr>
            <a:xfrm>
              <a:off x="8800011" y="3136676"/>
              <a:ext cx="0" cy="80976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14497-EA48-AA3B-4791-A7624D57C0A7}"/>
              </a:ext>
            </a:extLst>
          </p:cNvPr>
          <p:cNvGrpSpPr/>
          <p:nvPr/>
        </p:nvGrpSpPr>
        <p:grpSpPr>
          <a:xfrm>
            <a:off x="6882208" y="1768612"/>
            <a:ext cx="1474673" cy="1077218"/>
            <a:chOff x="6846181" y="1698290"/>
            <a:chExt cx="1474673" cy="107721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3C0AE-652B-5586-A7D2-9ADC0DA4EB11}"/>
                </a:ext>
              </a:extLst>
            </p:cNvPr>
            <p:cNvSpPr txBox="1"/>
            <p:nvPr/>
          </p:nvSpPr>
          <p:spPr>
            <a:xfrm>
              <a:off x="6846181" y="1698290"/>
              <a:ext cx="1474673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key-1    value-1</a:t>
              </a:r>
            </a:p>
            <a:p>
              <a:r>
                <a:rPr lang="en-US" sz="1600" dirty="0"/>
                <a:t>              value-2</a:t>
              </a:r>
            </a:p>
            <a:p>
              <a:r>
                <a:rPr lang="en-US" sz="1600" dirty="0"/>
                <a:t>              value-3</a:t>
              </a:r>
            </a:p>
            <a:p>
              <a:r>
                <a:rPr lang="en-US" sz="1600" dirty="0"/>
                <a:t>                  …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835852-7806-E0BC-ACA1-48F78F64A10B}"/>
                </a:ext>
              </a:extLst>
            </p:cNvPr>
            <p:cNvCxnSpPr/>
            <p:nvPr/>
          </p:nvCxnSpPr>
          <p:spPr>
            <a:xfrm>
              <a:off x="7486806" y="1790571"/>
              <a:ext cx="0" cy="8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C8A973-3892-B7BD-7E8C-DE2238170E8F}"/>
              </a:ext>
            </a:extLst>
          </p:cNvPr>
          <p:cNvGrpSpPr/>
          <p:nvPr/>
        </p:nvGrpSpPr>
        <p:grpSpPr>
          <a:xfrm>
            <a:off x="6882208" y="4272551"/>
            <a:ext cx="1474673" cy="1077218"/>
            <a:chOff x="6846181" y="1698290"/>
            <a:chExt cx="1474673" cy="107721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F2A98D-63A5-480C-A8C3-E628E7095A70}"/>
                </a:ext>
              </a:extLst>
            </p:cNvPr>
            <p:cNvSpPr txBox="1"/>
            <p:nvPr/>
          </p:nvSpPr>
          <p:spPr>
            <a:xfrm>
              <a:off x="6846181" y="1698290"/>
              <a:ext cx="1474673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key-n    value-1</a:t>
              </a:r>
            </a:p>
            <a:p>
              <a:r>
                <a:rPr lang="en-US" sz="1600" dirty="0"/>
                <a:t>              value-2</a:t>
              </a:r>
            </a:p>
            <a:p>
              <a:r>
                <a:rPr lang="en-US" sz="1600" dirty="0"/>
                <a:t>              value-3</a:t>
              </a:r>
            </a:p>
            <a:p>
              <a:r>
                <a:rPr lang="en-US" sz="1600" dirty="0"/>
                <a:t>                  …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8E230DD-52E0-8BAA-0D68-347A74C5587C}"/>
                </a:ext>
              </a:extLst>
            </p:cNvPr>
            <p:cNvCxnSpPr/>
            <p:nvPr/>
          </p:nvCxnSpPr>
          <p:spPr>
            <a:xfrm>
              <a:off x="7486806" y="1790571"/>
              <a:ext cx="0" cy="8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B97AE9-C8F8-99FE-7784-938E11DF258B}"/>
              </a:ext>
            </a:extLst>
          </p:cNvPr>
          <p:cNvGrpSpPr/>
          <p:nvPr/>
        </p:nvGrpSpPr>
        <p:grpSpPr>
          <a:xfrm>
            <a:off x="9758429" y="1601603"/>
            <a:ext cx="1661160" cy="4000500"/>
            <a:chOff x="838200" y="1524000"/>
            <a:chExt cx="1661160" cy="40005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9E7439-CFD5-3D11-7B56-F95B7AFAC6C2}"/>
                </a:ext>
              </a:extLst>
            </p:cNvPr>
            <p:cNvSpPr/>
            <p:nvPr/>
          </p:nvSpPr>
          <p:spPr>
            <a:xfrm>
              <a:off x="838200" y="1524000"/>
              <a:ext cx="1661160" cy="40005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918115-B038-58EB-912E-2965ED7B8144}"/>
                </a:ext>
              </a:extLst>
            </p:cNvPr>
            <p:cNvSpPr txBox="1"/>
            <p:nvPr/>
          </p:nvSpPr>
          <p:spPr>
            <a:xfrm>
              <a:off x="894922" y="1781209"/>
              <a:ext cx="1547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&lt;key-1, value-1&gt;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52384C-38BC-F106-8C05-4FAD25CEA23B}"/>
                </a:ext>
              </a:extLst>
            </p:cNvPr>
            <p:cNvSpPr txBox="1"/>
            <p:nvPr/>
          </p:nvSpPr>
          <p:spPr>
            <a:xfrm>
              <a:off x="894923" y="2417116"/>
              <a:ext cx="1547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&lt;key-2, value-2&gt;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64282C-FA51-A3EC-CBB4-A714011C944F}"/>
                </a:ext>
              </a:extLst>
            </p:cNvPr>
            <p:cNvSpPr txBox="1"/>
            <p:nvPr/>
          </p:nvSpPr>
          <p:spPr>
            <a:xfrm>
              <a:off x="894926" y="4851773"/>
              <a:ext cx="1547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&lt;key-n, value-n&gt;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21BF09-8252-D846-62B6-9471430F430F}"/>
                </a:ext>
              </a:extLst>
            </p:cNvPr>
            <p:cNvGrpSpPr/>
            <p:nvPr/>
          </p:nvGrpSpPr>
          <p:grpSpPr>
            <a:xfrm>
              <a:off x="1419492" y="3340027"/>
              <a:ext cx="498565" cy="862202"/>
              <a:chOff x="8301446" y="3084239"/>
              <a:chExt cx="498565" cy="86220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20B6B9-7C23-C5FF-9D87-D2B89A5F9A04}"/>
                  </a:ext>
                </a:extLst>
              </p:cNvPr>
              <p:cNvSpPr txBox="1"/>
              <p:nvPr/>
            </p:nvSpPr>
            <p:spPr>
              <a:xfrm>
                <a:off x="8438778" y="3084239"/>
                <a:ext cx="207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  <a:b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</a:br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</a:p>
              <a:p>
                <a:r>
                  <a:rPr lang="it-IT" sz="1600" b="1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.</a:t>
                </a:r>
                <a:endParaRPr lang="en-US" sz="1600" b="1" dirty="0">
                  <a:latin typeface="72 Black" panose="020B0A04030603020204" pitchFamily="34" charset="0"/>
                  <a:cs typeface="72 Black" panose="020B0A04030603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DFB0772-B164-04DE-7D21-924859B6CA5E}"/>
                  </a:ext>
                </a:extLst>
              </p:cNvPr>
              <p:cNvCxnSpPr/>
              <p:nvPr/>
            </p:nvCxnSpPr>
            <p:spPr>
              <a:xfrm>
                <a:off x="8301446" y="3136676"/>
                <a:ext cx="0" cy="8097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249972-CB11-15A6-1B4E-29A24EA5FCCB}"/>
                  </a:ext>
                </a:extLst>
              </p:cNvPr>
              <p:cNvCxnSpPr/>
              <p:nvPr/>
            </p:nvCxnSpPr>
            <p:spPr>
              <a:xfrm>
                <a:off x="8800011" y="3136676"/>
                <a:ext cx="0" cy="8097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7F1B5BC-5797-0277-B4A3-F8F43B83BAD0}"/>
              </a:ext>
            </a:extLst>
          </p:cNvPr>
          <p:cNvSpPr txBox="1"/>
          <p:nvPr/>
        </p:nvSpPr>
        <p:spPr>
          <a:xfrm>
            <a:off x="10046097" y="1146363"/>
            <a:ext cx="1085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72 Light" panose="020B0303030000000003" pitchFamily="34" charset="0"/>
                <a:cs typeface="72 Light" panose="020B0303030000000003" pitchFamily="34" charset="0"/>
              </a:rPr>
              <a:t>output</a:t>
            </a:r>
          </a:p>
        </p:txBody>
      </p:sp>
      <p:cxnSp>
        <p:nvCxnSpPr>
          <p:cNvPr id="5" name="Connettore diritto 14">
            <a:extLst>
              <a:ext uri="{FF2B5EF4-FFF2-40B4-BE49-F238E27FC236}">
                <a16:creationId xmlns:a16="http://schemas.microsoft.com/office/drawing/2014/main" id="{9CA48E1D-CD56-34B9-C3A0-B7C1628CE2B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50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  <a:br>
              <a:rPr lang="en-US" noProof="0" dirty="0"/>
            </a:br>
            <a:r>
              <a:rPr lang="en-US" sz="2000" dirty="0"/>
              <a:t>Execution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46</a:t>
            </a:fld>
            <a:endParaRPr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151E56-C0E3-4B7C-7C22-4CC277BB7FC7}"/>
              </a:ext>
            </a:extLst>
          </p:cNvPr>
          <p:cNvGrpSpPr/>
          <p:nvPr/>
        </p:nvGrpSpPr>
        <p:grpSpPr>
          <a:xfrm>
            <a:off x="3483349" y="2143419"/>
            <a:ext cx="1904110" cy="1463040"/>
            <a:chOff x="614294" y="4212316"/>
            <a:chExt cx="2271918" cy="175849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A5E6B7B-D3C6-7D72-0F39-F7B52D663327}"/>
                </a:ext>
              </a:extLst>
            </p:cNvPr>
            <p:cNvGrpSpPr/>
            <p:nvPr/>
          </p:nvGrpSpPr>
          <p:grpSpPr>
            <a:xfrm>
              <a:off x="614294" y="4212316"/>
              <a:ext cx="2271918" cy="1758490"/>
              <a:chOff x="618525" y="4258036"/>
              <a:chExt cx="2271918" cy="175849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0CB147-559E-022E-584C-9469B93E939C}"/>
                  </a:ext>
                </a:extLst>
              </p:cNvPr>
              <p:cNvSpPr/>
              <p:nvPr/>
            </p:nvSpPr>
            <p:spPr>
              <a:xfrm>
                <a:off x="720511" y="4274820"/>
                <a:ext cx="2072640" cy="17417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E9E1B4E8-922D-DEB2-69AE-E07352137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8525" y="4258036"/>
                <a:ext cx="586740" cy="58674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EBFA9-3894-DEC7-F9BF-9A76E47A7AD7}"/>
                  </a:ext>
                </a:extLst>
              </p:cNvPr>
              <p:cNvSpPr txBox="1"/>
              <p:nvPr/>
            </p:nvSpPr>
            <p:spPr>
              <a:xfrm>
                <a:off x="943816" y="4363190"/>
                <a:ext cx="1946627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/path/input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FFE6DE-9D7C-33FB-9F90-6C68092CE43E}"/>
                  </a:ext>
                </a:extLst>
              </p:cNvPr>
              <p:cNvSpPr txBox="1"/>
              <p:nvPr/>
            </p:nvSpPr>
            <p:spPr>
              <a:xfrm>
                <a:off x="948264" y="5041166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mapper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BF210B-C656-C4BD-4BD1-36B06D189EF0}"/>
                  </a:ext>
                </a:extLst>
              </p:cNvPr>
              <p:cNvSpPr txBox="1"/>
              <p:nvPr/>
            </p:nvSpPr>
            <p:spPr>
              <a:xfrm>
                <a:off x="948265" y="5677972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combiner</a:t>
                </a:r>
              </a:p>
            </p:txBody>
          </p: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6E77928B-30D4-D650-C31D-67F91BA8A54A}"/>
                  </a:ext>
                </a:extLst>
              </p:cNvPr>
              <p:cNvSpPr/>
              <p:nvPr/>
            </p:nvSpPr>
            <p:spPr>
              <a:xfrm>
                <a:off x="1615440" y="4792980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99016D77-BD5F-E987-709D-0043301C3F78}"/>
                </a:ext>
              </a:extLst>
            </p:cNvPr>
            <p:cNvSpPr/>
            <p:nvPr/>
          </p:nvSpPr>
          <p:spPr>
            <a:xfrm>
              <a:off x="1615440" y="5435233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C69420-82A8-03C3-89C9-BCD6D40285FE}"/>
              </a:ext>
            </a:extLst>
          </p:cNvPr>
          <p:cNvGrpSpPr/>
          <p:nvPr/>
        </p:nvGrpSpPr>
        <p:grpSpPr>
          <a:xfrm>
            <a:off x="3456223" y="4425456"/>
            <a:ext cx="1904109" cy="1285905"/>
            <a:chOff x="633521" y="4229101"/>
            <a:chExt cx="2271917" cy="146837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E3580BA-7BD6-A39E-6DFF-0B4760C20960}"/>
                </a:ext>
              </a:extLst>
            </p:cNvPr>
            <p:cNvGrpSpPr/>
            <p:nvPr/>
          </p:nvGrpSpPr>
          <p:grpSpPr>
            <a:xfrm>
              <a:off x="633521" y="4229101"/>
              <a:ext cx="2271917" cy="1468370"/>
              <a:chOff x="637752" y="4274821"/>
              <a:chExt cx="2271917" cy="146837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5EBFC1-23C7-B612-E797-08B89CFC2C46}"/>
                  </a:ext>
                </a:extLst>
              </p:cNvPr>
              <p:cNvSpPr/>
              <p:nvPr/>
            </p:nvSpPr>
            <p:spPr>
              <a:xfrm>
                <a:off x="720511" y="4274821"/>
                <a:ext cx="2072640" cy="1389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A13FB2D0-7CE8-6AC6-F921-FF0AAEADA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7752" y="5156451"/>
                <a:ext cx="586740" cy="58674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DB8697-7347-E659-CF7B-A8F20A5CA1BD}"/>
                  </a:ext>
                </a:extLst>
              </p:cNvPr>
              <p:cNvSpPr txBox="1"/>
              <p:nvPr/>
            </p:nvSpPr>
            <p:spPr>
              <a:xfrm>
                <a:off x="963044" y="5261604"/>
                <a:ext cx="1946625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149A1E8-6C81-5A4A-DC42-D50AB6CB6026}"/>
                  </a:ext>
                </a:extLst>
              </p:cNvPr>
              <p:cNvSpPr txBox="1"/>
              <p:nvPr/>
            </p:nvSpPr>
            <p:spPr>
              <a:xfrm>
                <a:off x="963044" y="4645858"/>
                <a:ext cx="1547707" cy="40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reducer</a:t>
                </a:r>
              </a:p>
            </p:txBody>
          </p:sp>
          <p:sp>
            <p:nvSpPr>
              <p:cNvPr id="72" name="Arrow: Down 71">
                <a:extLst>
                  <a:ext uri="{FF2B5EF4-FFF2-40B4-BE49-F238E27FC236}">
                    <a16:creationId xmlns:a16="http://schemas.microsoft.com/office/drawing/2014/main" id="{998A29AD-3076-30EB-6B85-5A752632350E}"/>
                  </a:ext>
                </a:extLst>
              </p:cNvPr>
              <p:cNvSpPr/>
              <p:nvPr/>
            </p:nvSpPr>
            <p:spPr>
              <a:xfrm>
                <a:off x="1620174" y="4415254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FBA6C5F5-1F01-6DF7-9160-5F15C286F12D}"/>
                </a:ext>
              </a:extLst>
            </p:cNvPr>
            <p:cNvSpPr/>
            <p:nvPr/>
          </p:nvSpPr>
          <p:spPr>
            <a:xfrm>
              <a:off x="1615943" y="4987911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760160-1E64-401B-D712-BC079082ABBF}"/>
              </a:ext>
            </a:extLst>
          </p:cNvPr>
          <p:cNvGrpSpPr/>
          <p:nvPr/>
        </p:nvGrpSpPr>
        <p:grpSpPr>
          <a:xfrm>
            <a:off x="5606448" y="2143419"/>
            <a:ext cx="1904110" cy="1463040"/>
            <a:chOff x="614294" y="4212316"/>
            <a:chExt cx="2271918" cy="175849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48F256D-9E73-D1A8-BF9C-336CAED33F49}"/>
                </a:ext>
              </a:extLst>
            </p:cNvPr>
            <p:cNvGrpSpPr/>
            <p:nvPr/>
          </p:nvGrpSpPr>
          <p:grpSpPr>
            <a:xfrm>
              <a:off x="614294" y="4212316"/>
              <a:ext cx="2271918" cy="1758490"/>
              <a:chOff x="618525" y="4258036"/>
              <a:chExt cx="2271918" cy="17584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5D7D98C-C37D-C223-8A80-841B4F68CBB2}"/>
                  </a:ext>
                </a:extLst>
              </p:cNvPr>
              <p:cNvSpPr/>
              <p:nvPr/>
            </p:nvSpPr>
            <p:spPr>
              <a:xfrm>
                <a:off x="720511" y="4274820"/>
                <a:ext cx="2072640" cy="17417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7A12065A-83B1-B186-01E0-7F8E6C237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8525" y="4258036"/>
                <a:ext cx="586740" cy="58674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69B8B5-6B45-4E5C-C367-24E73A1292C3}"/>
                  </a:ext>
                </a:extLst>
              </p:cNvPr>
              <p:cNvSpPr txBox="1"/>
              <p:nvPr/>
            </p:nvSpPr>
            <p:spPr>
              <a:xfrm>
                <a:off x="943816" y="4363190"/>
                <a:ext cx="1946627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/path/input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5BFA27-1E9C-AE67-7973-4812C462D147}"/>
                  </a:ext>
                </a:extLst>
              </p:cNvPr>
              <p:cNvSpPr txBox="1"/>
              <p:nvPr/>
            </p:nvSpPr>
            <p:spPr>
              <a:xfrm>
                <a:off x="948264" y="5041166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mapper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64378C-B51E-D720-0682-B3D57EA99CF9}"/>
                  </a:ext>
                </a:extLst>
              </p:cNvPr>
              <p:cNvSpPr txBox="1"/>
              <p:nvPr/>
            </p:nvSpPr>
            <p:spPr>
              <a:xfrm>
                <a:off x="948265" y="5677972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combiner</a:t>
                </a:r>
              </a:p>
            </p:txBody>
          </p:sp>
          <p:sp>
            <p:nvSpPr>
              <p:cNvPr id="81" name="Arrow: Down 80">
                <a:extLst>
                  <a:ext uri="{FF2B5EF4-FFF2-40B4-BE49-F238E27FC236}">
                    <a16:creationId xmlns:a16="http://schemas.microsoft.com/office/drawing/2014/main" id="{BBFA6EED-3F61-0FF6-8644-C5699C17EED7}"/>
                  </a:ext>
                </a:extLst>
              </p:cNvPr>
              <p:cNvSpPr/>
              <p:nvPr/>
            </p:nvSpPr>
            <p:spPr>
              <a:xfrm>
                <a:off x="1615440" y="4792980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Arrow: Down 74">
              <a:extLst>
                <a:ext uri="{FF2B5EF4-FFF2-40B4-BE49-F238E27FC236}">
                  <a16:creationId xmlns:a16="http://schemas.microsoft.com/office/drawing/2014/main" id="{559FF280-2D9B-F1BC-40F4-4D3B36E80F87}"/>
                </a:ext>
              </a:extLst>
            </p:cNvPr>
            <p:cNvSpPr/>
            <p:nvPr/>
          </p:nvSpPr>
          <p:spPr>
            <a:xfrm>
              <a:off x="1615440" y="5435233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42702C9-7BD0-4275-2DEA-72B5185CABC4}"/>
              </a:ext>
            </a:extLst>
          </p:cNvPr>
          <p:cNvGrpSpPr/>
          <p:nvPr/>
        </p:nvGrpSpPr>
        <p:grpSpPr>
          <a:xfrm>
            <a:off x="5579322" y="4425456"/>
            <a:ext cx="1904109" cy="1285905"/>
            <a:chOff x="633521" y="4229101"/>
            <a:chExt cx="2271917" cy="146837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9336C55-D0AF-79FD-B04C-3AE71F4C90C7}"/>
                </a:ext>
              </a:extLst>
            </p:cNvPr>
            <p:cNvGrpSpPr/>
            <p:nvPr/>
          </p:nvGrpSpPr>
          <p:grpSpPr>
            <a:xfrm>
              <a:off x="633521" y="4229101"/>
              <a:ext cx="2271917" cy="1468370"/>
              <a:chOff x="637752" y="4274821"/>
              <a:chExt cx="2271917" cy="146837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11CB8D1-9C87-0006-F5D8-5B7E154B8635}"/>
                  </a:ext>
                </a:extLst>
              </p:cNvPr>
              <p:cNvSpPr/>
              <p:nvPr/>
            </p:nvSpPr>
            <p:spPr>
              <a:xfrm>
                <a:off x="720511" y="4274821"/>
                <a:ext cx="2072640" cy="1389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1095E4F1-F01B-E241-B0EB-D8657CCCD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7752" y="5156451"/>
                <a:ext cx="586740" cy="58674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9EE224-5BAD-2DEE-4AE7-D15899F7F46B}"/>
                  </a:ext>
                </a:extLst>
              </p:cNvPr>
              <p:cNvSpPr txBox="1"/>
              <p:nvPr/>
            </p:nvSpPr>
            <p:spPr>
              <a:xfrm>
                <a:off x="963044" y="5261604"/>
                <a:ext cx="1946625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/path/output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EB8254-1795-3841-F503-694DE1FE896B}"/>
                  </a:ext>
                </a:extLst>
              </p:cNvPr>
              <p:cNvSpPr txBox="1"/>
              <p:nvPr/>
            </p:nvSpPr>
            <p:spPr>
              <a:xfrm>
                <a:off x="963044" y="4645858"/>
                <a:ext cx="1547707" cy="40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reducer</a:t>
                </a:r>
              </a:p>
            </p:txBody>
          </p:sp>
          <p:sp>
            <p:nvSpPr>
              <p:cNvPr id="89" name="Arrow: Down 88">
                <a:extLst>
                  <a:ext uri="{FF2B5EF4-FFF2-40B4-BE49-F238E27FC236}">
                    <a16:creationId xmlns:a16="http://schemas.microsoft.com/office/drawing/2014/main" id="{E47FF656-2DA9-0E00-3E94-08989DA1490F}"/>
                  </a:ext>
                </a:extLst>
              </p:cNvPr>
              <p:cNvSpPr/>
              <p:nvPr/>
            </p:nvSpPr>
            <p:spPr>
              <a:xfrm>
                <a:off x="1620174" y="4415254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87A27C6B-0A09-6EEE-F7E4-9FAB2105FD8E}"/>
                </a:ext>
              </a:extLst>
            </p:cNvPr>
            <p:cNvSpPr/>
            <p:nvPr/>
          </p:nvSpPr>
          <p:spPr>
            <a:xfrm>
              <a:off x="1615943" y="4987911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7A3C9A-7209-1072-6F49-F94AC13902FD}"/>
              </a:ext>
            </a:extLst>
          </p:cNvPr>
          <p:cNvGrpSpPr/>
          <p:nvPr/>
        </p:nvGrpSpPr>
        <p:grpSpPr>
          <a:xfrm>
            <a:off x="9410917" y="2143419"/>
            <a:ext cx="1904110" cy="1463040"/>
            <a:chOff x="614294" y="4212316"/>
            <a:chExt cx="2271918" cy="175849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F894C43-7536-D84D-A38B-DE8BBECE6172}"/>
                </a:ext>
              </a:extLst>
            </p:cNvPr>
            <p:cNvGrpSpPr/>
            <p:nvPr/>
          </p:nvGrpSpPr>
          <p:grpSpPr>
            <a:xfrm>
              <a:off x="614294" y="4212316"/>
              <a:ext cx="2271918" cy="1758490"/>
              <a:chOff x="618525" y="4258036"/>
              <a:chExt cx="2271918" cy="175849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064CBA6-BF0B-6172-7CFD-8ADB973A1FB6}"/>
                  </a:ext>
                </a:extLst>
              </p:cNvPr>
              <p:cNvSpPr/>
              <p:nvPr/>
            </p:nvSpPr>
            <p:spPr>
              <a:xfrm>
                <a:off x="720511" y="4274820"/>
                <a:ext cx="2072640" cy="17417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Graphic 110">
                <a:extLst>
                  <a:ext uri="{FF2B5EF4-FFF2-40B4-BE49-F238E27FC236}">
                    <a16:creationId xmlns:a16="http://schemas.microsoft.com/office/drawing/2014/main" id="{71570507-B06F-EA07-2C0F-E2FEF6741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8525" y="4258036"/>
                <a:ext cx="586740" cy="586740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F965ED-A1B5-0125-609E-C6110AD29F1C}"/>
                  </a:ext>
                </a:extLst>
              </p:cNvPr>
              <p:cNvSpPr txBox="1"/>
              <p:nvPr/>
            </p:nvSpPr>
            <p:spPr>
              <a:xfrm>
                <a:off x="943816" y="4363190"/>
                <a:ext cx="1946627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/path/input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669CD03-EE0F-D769-C7A4-F0DA052DA678}"/>
                  </a:ext>
                </a:extLst>
              </p:cNvPr>
              <p:cNvSpPr txBox="1"/>
              <p:nvPr/>
            </p:nvSpPr>
            <p:spPr>
              <a:xfrm>
                <a:off x="948264" y="5041166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mapper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102A97-7DB0-B2B7-6B46-5C218F9DDAAD}"/>
                  </a:ext>
                </a:extLst>
              </p:cNvPr>
              <p:cNvSpPr txBox="1"/>
              <p:nvPr/>
            </p:nvSpPr>
            <p:spPr>
              <a:xfrm>
                <a:off x="948265" y="5677972"/>
                <a:ext cx="1547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combiner</a:t>
                </a:r>
              </a:p>
            </p:txBody>
          </p:sp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A9EA3FAC-AEED-4737-9DA3-ECB87A3EEDDD}"/>
                  </a:ext>
                </a:extLst>
              </p:cNvPr>
              <p:cNvSpPr/>
              <p:nvPr/>
            </p:nvSpPr>
            <p:spPr>
              <a:xfrm>
                <a:off x="1615440" y="4792980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Arrow: Down 108">
              <a:extLst>
                <a:ext uri="{FF2B5EF4-FFF2-40B4-BE49-F238E27FC236}">
                  <a16:creationId xmlns:a16="http://schemas.microsoft.com/office/drawing/2014/main" id="{79A6E676-6A6B-AFA8-FA6B-41EABF4F2180}"/>
                </a:ext>
              </a:extLst>
            </p:cNvPr>
            <p:cNvSpPr/>
            <p:nvPr/>
          </p:nvSpPr>
          <p:spPr>
            <a:xfrm>
              <a:off x="1615440" y="5435233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655CE7-BD73-5115-7505-40004FCF9053}"/>
              </a:ext>
            </a:extLst>
          </p:cNvPr>
          <p:cNvGrpSpPr/>
          <p:nvPr/>
        </p:nvGrpSpPr>
        <p:grpSpPr>
          <a:xfrm>
            <a:off x="9383791" y="4425456"/>
            <a:ext cx="1904109" cy="1285905"/>
            <a:chOff x="633521" y="4229101"/>
            <a:chExt cx="2271917" cy="146837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9A67E10-10C6-611B-7578-F9C4515FD081}"/>
                </a:ext>
              </a:extLst>
            </p:cNvPr>
            <p:cNvGrpSpPr/>
            <p:nvPr/>
          </p:nvGrpSpPr>
          <p:grpSpPr>
            <a:xfrm>
              <a:off x="633521" y="4229101"/>
              <a:ext cx="2271917" cy="1468370"/>
              <a:chOff x="637752" y="4274821"/>
              <a:chExt cx="2271917" cy="146837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5F9CFDD-C2D7-A8CA-4BA6-17B3B1B17E8E}"/>
                  </a:ext>
                </a:extLst>
              </p:cNvPr>
              <p:cNvSpPr/>
              <p:nvPr/>
            </p:nvSpPr>
            <p:spPr>
              <a:xfrm>
                <a:off x="720511" y="4274821"/>
                <a:ext cx="2072640" cy="1389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Graphic 119">
                <a:extLst>
                  <a:ext uri="{FF2B5EF4-FFF2-40B4-BE49-F238E27FC236}">
                    <a16:creationId xmlns:a16="http://schemas.microsoft.com/office/drawing/2014/main" id="{0639C4DC-C80C-8C66-682E-67225FDAB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7752" y="5156451"/>
                <a:ext cx="586740" cy="586740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F686C33-A130-0630-FB7F-1FB6D3142B56}"/>
                  </a:ext>
                </a:extLst>
              </p:cNvPr>
              <p:cNvSpPr txBox="1"/>
              <p:nvPr/>
            </p:nvSpPr>
            <p:spPr>
              <a:xfrm>
                <a:off x="963044" y="5261604"/>
                <a:ext cx="1946625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local: /path/output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42E63DB-22A7-ABAC-CD04-EA9302C93081}"/>
                  </a:ext>
                </a:extLst>
              </p:cNvPr>
              <p:cNvSpPr txBox="1"/>
              <p:nvPr/>
            </p:nvSpPr>
            <p:spPr>
              <a:xfrm>
                <a:off x="963044" y="4645858"/>
                <a:ext cx="1547707" cy="40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reducer</a:t>
                </a:r>
              </a:p>
            </p:txBody>
          </p:sp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EC271D9B-E7FB-CDE5-EAA9-8684F4C752C1}"/>
                  </a:ext>
                </a:extLst>
              </p:cNvPr>
              <p:cNvSpPr/>
              <p:nvPr/>
            </p:nvSpPr>
            <p:spPr>
              <a:xfrm>
                <a:off x="1620174" y="4415254"/>
                <a:ext cx="182880" cy="2427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Arrow: Down 117">
              <a:extLst>
                <a:ext uri="{FF2B5EF4-FFF2-40B4-BE49-F238E27FC236}">
                  <a16:creationId xmlns:a16="http://schemas.microsoft.com/office/drawing/2014/main" id="{44F2737E-8D70-0224-25B2-510B0D831B3C}"/>
                </a:ext>
              </a:extLst>
            </p:cNvPr>
            <p:cNvSpPr/>
            <p:nvPr/>
          </p:nvSpPr>
          <p:spPr>
            <a:xfrm>
              <a:off x="1615943" y="4987911"/>
              <a:ext cx="182880" cy="2427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E461D7-F7D5-8F4E-2399-BF6F86399169}"/>
              </a:ext>
            </a:extLst>
          </p:cNvPr>
          <p:cNvSpPr/>
          <p:nvPr/>
        </p:nvSpPr>
        <p:spPr>
          <a:xfrm>
            <a:off x="741821" y="3175656"/>
            <a:ext cx="1297144" cy="891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8AE781-91C0-088B-6101-9BF2C251A995}"/>
              </a:ext>
            </a:extLst>
          </p:cNvPr>
          <p:cNvGrpSpPr/>
          <p:nvPr/>
        </p:nvGrpSpPr>
        <p:grpSpPr>
          <a:xfrm>
            <a:off x="844529" y="873578"/>
            <a:ext cx="1051559" cy="1214953"/>
            <a:chOff x="762912" y="2640118"/>
            <a:chExt cx="1051559" cy="1214953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F3690E85-D462-2FFD-0596-3F7A3313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2912" y="2640118"/>
              <a:ext cx="1051559" cy="10515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A8C249-55B4-E698-DEC9-5842A9586B2E}"/>
                </a:ext>
              </a:extLst>
            </p:cNvPr>
            <p:cNvSpPr txBox="1"/>
            <p:nvPr/>
          </p:nvSpPr>
          <p:spPr>
            <a:xfrm>
              <a:off x="897190" y="3485739"/>
              <a:ext cx="783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Client</a:t>
              </a:r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D692313-911D-8A3E-FF68-BFE0B5EAC05E}"/>
              </a:ext>
            </a:extLst>
          </p:cNvPr>
          <p:cNvGrpSpPr/>
          <p:nvPr/>
        </p:nvGrpSpPr>
        <p:grpSpPr>
          <a:xfrm>
            <a:off x="7988181" y="2588485"/>
            <a:ext cx="827646" cy="386288"/>
            <a:chOff x="8895412" y="4003884"/>
            <a:chExt cx="827646" cy="38628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000B19B-817B-9306-22F6-A00C91DC4021}"/>
                </a:ext>
              </a:extLst>
            </p:cNvPr>
            <p:cNvSpPr txBox="1"/>
            <p:nvPr/>
          </p:nvSpPr>
          <p:spPr>
            <a:xfrm>
              <a:off x="8964078" y="4003884"/>
              <a:ext cx="6903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 . 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487185E-374C-A0B0-86A5-35FFD216A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412" y="4040493"/>
              <a:ext cx="827646" cy="111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D3F80C-0B38-C1B3-3704-849371B54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412" y="4379047"/>
              <a:ext cx="827646" cy="111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9650A4-F4A1-1D42-1EAF-4FD939AC3FDE}"/>
              </a:ext>
            </a:extLst>
          </p:cNvPr>
          <p:cNvGrpSpPr/>
          <p:nvPr/>
        </p:nvGrpSpPr>
        <p:grpSpPr>
          <a:xfrm>
            <a:off x="8038103" y="4800163"/>
            <a:ext cx="827646" cy="386288"/>
            <a:chOff x="8895412" y="4003884"/>
            <a:chExt cx="827646" cy="38628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6A0DB5-7BFA-D388-B3DC-3040B7ACFAB7}"/>
                </a:ext>
              </a:extLst>
            </p:cNvPr>
            <p:cNvSpPr txBox="1"/>
            <p:nvPr/>
          </p:nvSpPr>
          <p:spPr>
            <a:xfrm>
              <a:off x="8964078" y="4003884"/>
              <a:ext cx="6903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. . .</a:t>
              </a:r>
              <a:endParaRPr lang="en-US" sz="16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EC3CDAE-4C5E-D878-DDE5-CFADCC41B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412" y="4040493"/>
              <a:ext cx="827646" cy="111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09722D4-1E17-C5A6-A114-FC6189A9C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412" y="4379047"/>
              <a:ext cx="827646" cy="111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D5C5C847-46F8-F99F-009C-B1B68ED850D9}"/>
              </a:ext>
            </a:extLst>
          </p:cNvPr>
          <p:cNvSpPr txBox="1"/>
          <p:nvPr/>
        </p:nvSpPr>
        <p:spPr>
          <a:xfrm>
            <a:off x="741821" y="3339050"/>
            <a:ext cx="129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Application master</a:t>
            </a:r>
            <a:endParaRPr lang="en-US" sz="16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4A07BA-42C2-82E0-3822-11921FF9FCE0}"/>
              </a:ext>
            </a:extLst>
          </p:cNvPr>
          <p:cNvCxnSpPr/>
          <p:nvPr/>
        </p:nvCxnSpPr>
        <p:spPr>
          <a:xfrm>
            <a:off x="4432871" y="3711246"/>
            <a:ext cx="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51D0392-A04C-2649-5E9A-B44B27A0ED8F}"/>
              </a:ext>
            </a:extLst>
          </p:cNvPr>
          <p:cNvCxnSpPr>
            <a:cxnSpLocks/>
          </p:cNvCxnSpPr>
          <p:nvPr/>
        </p:nvCxnSpPr>
        <p:spPr>
          <a:xfrm>
            <a:off x="4544592" y="3711246"/>
            <a:ext cx="1934741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E2A705-227B-2A7D-A973-FA0FA5BA7595}"/>
              </a:ext>
            </a:extLst>
          </p:cNvPr>
          <p:cNvCxnSpPr>
            <a:cxnSpLocks/>
          </p:cNvCxnSpPr>
          <p:nvPr/>
        </p:nvCxnSpPr>
        <p:spPr>
          <a:xfrm>
            <a:off x="4621229" y="3667750"/>
            <a:ext cx="5683763" cy="66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842B6A-FE77-B663-11C3-C332861235B8}"/>
              </a:ext>
            </a:extLst>
          </p:cNvPr>
          <p:cNvCxnSpPr/>
          <p:nvPr/>
        </p:nvCxnSpPr>
        <p:spPr>
          <a:xfrm>
            <a:off x="6545741" y="3711246"/>
            <a:ext cx="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2369E57-C11A-2569-89F1-31D2F8A5C600}"/>
              </a:ext>
            </a:extLst>
          </p:cNvPr>
          <p:cNvCxnSpPr>
            <a:cxnSpLocks/>
          </p:cNvCxnSpPr>
          <p:nvPr/>
        </p:nvCxnSpPr>
        <p:spPr>
          <a:xfrm>
            <a:off x="6582302" y="3702354"/>
            <a:ext cx="3739397" cy="6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BD77A2C-D388-D84F-E066-0BCC6C5FE7F8}"/>
              </a:ext>
            </a:extLst>
          </p:cNvPr>
          <p:cNvCxnSpPr>
            <a:cxnSpLocks/>
          </p:cNvCxnSpPr>
          <p:nvPr/>
        </p:nvCxnSpPr>
        <p:spPr>
          <a:xfrm flipH="1">
            <a:off x="4469432" y="3698546"/>
            <a:ext cx="2053156" cy="56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542D0C-8DE6-F492-FBD4-F68B089BCF26}"/>
              </a:ext>
            </a:extLst>
          </p:cNvPr>
          <p:cNvCxnSpPr>
            <a:cxnSpLocks/>
          </p:cNvCxnSpPr>
          <p:nvPr/>
        </p:nvCxnSpPr>
        <p:spPr>
          <a:xfrm flipH="1">
            <a:off x="4508032" y="3682961"/>
            <a:ext cx="5805314" cy="60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CADD1AE-265B-C152-AE60-72629FE27EB3}"/>
              </a:ext>
            </a:extLst>
          </p:cNvPr>
          <p:cNvCxnSpPr/>
          <p:nvPr/>
        </p:nvCxnSpPr>
        <p:spPr>
          <a:xfrm>
            <a:off x="10328747" y="3682961"/>
            <a:ext cx="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50C2CFB-03AC-08B2-B8E6-B795A982B504}"/>
              </a:ext>
            </a:extLst>
          </p:cNvPr>
          <p:cNvCxnSpPr>
            <a:cxnSpLocks/>
          </p:cNvCxnSpPr>
          <p:nvPr/>
        </p:nvCxnSpPr>
        <p:spPr>
          <a:xfrm flipH="1">
            <a:off x="6635785" y="3711246"/>
            <a:ext cx="3700061" cy="53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34CF7AD-0374-86B8-08EC-CE9B8D66E537}"/>
              </a:ext>
            </a:extLst>
          </p:cNvPr>
          <p:cNvSpPr txBox="1"/>
          <p:nvPr/>
        </p:nvSpPr>
        <p:spPr>
          <a:xfrm>
            <a:off x="7579298" y="3406558"/>
            <a:ext cx="150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shuffle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2A671B8-0CD2-9214-65BE-196305FB1C63}"/>
              </a:ext>
            </a:extLst>
          </p:cNvPr>
          <p:cNvCxnSpPr>
            <a:cxnSpLocks/>
          </p:cNvCxnSpPr>
          <p:nvPr/>
        </p:nvCxnSpPr>
        <p:spPr>
          <a:xfrm flipV="1">
            <a:off x="2162111" y="2963648"/>
            <a:ext cx="1320229" cy="562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BEBFB45-09F4-F4D5-D65D-142F3C88DDBC}"/>
              </a:ext>
            </a:extLst>
          </p:cNvPr>
          <p:cNvCxnSpPr>
            <a:cxnSpLocks/>
          </p:cNvCxnSpPr>
          <p:nvPr/>
        </p:nvCxnSpPr>
        <p:spPr>
          <a:xfrm>
            <a:off x="2152162" y="3526102"/>
            <a:ext cx="1241083" cy="8993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8A4354D-14BB-D143-1E80-BCBDFE7F9FFF}"/>
              </a:ext>
            </a:extLst>
          </p:cNvPr>
          <p:cNvCxnSpPr>
            <a:cxnSpLocks/>
          </p:cNvCxnSpPr>
          <p:nvPr/>
        </p:nvCxnSpPr>
        <p:spPr>
          <a:xfrm>
            <a:off x="1391532" y="2116400"/>
            <a:ext cx="0" cy="9159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2835AE2-0877-D8F6-785C-ED76B4E84D27}"/>
              </a:ext>
            </a:extLst>
          </p:cNvPr>
          <p:cNvSpPr txBox="1"/>
          <p:nvPr/>
        </p:nvSpPr>
        <p:spPr>
          <a:xfrm>
            <a:off x="234261" y="2182615"/>
            <a:ext cx="1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mapper,</a:t>
            </a:r>
          </a:p>
          <a:p>
            <a:pPr algn="ctr"/>
            <a:r>
              <a:rPr lang="en-US" sz="1600" dirty="0">
                <a:latin typeface="+mj-lt"/>
              </a:rPr>
              <a:t>combiner,</a:t>
            </a:r>
          </a:p>
          <a:p>
            <a:pPr algn="ctr"/>
            <a:r>
              <a:rPr lang="en-US" sz="1600" dirty="0">
                <a:latin typeface="+mj-lt"/>
              </a:rPr>
              <a:t>reducer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5A5324-2877-C19C-7335-455B1D76B0D6}"/>
              </a:ext>
            </a:extLst>
          </p:cNvPr>
          <p:cNvSpPr txBox="1"/>
          <p:nvPr/>
        </p:nvSpPr>
        <p:spPr>
          <a:xfrm>
            <a:off x="1363175" y="2266794"/>
            <a:ext cx="129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/path/input,</a:t>
            </a:r>
          </a:p>
          <a:p>
            <a:pPr algn="ctr"/>
            <a:r>
              <a:rPr lang="en-US" sz="1600" dirty="0">
                <a:latin typeface="+mj-lt"/>
              </a:rPr>
              <a:t>/path/output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B9E195-A449-93E4-8BE6-AB91ED1E4C1C}"/>
              </a:ext>
            </a:extLst>
          </p:cNvPr>
          <p:cNvCxnSpPr/>
          <p:nvPr/>
        </p:nvCxnSpPr>
        <p:spPr>
          <a:xfrm>
            <a:off x="3666636" y="3973349"/>
            <a:ext cx="7418441" cy="29946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0684348-A4E4-BBA6-CC5F-416490247604}"/>
              </a:ext>
            </a:extLst>
          </p:cNvPr>
          <p:cNvSpPr/>
          <p:nvPr/>
        </p:nvSpPr>
        <p:spPr>
          <a:xfrm>
            <a:off x="3167879" y="1399357"/>
            <a:ext cx="8299548" cy="476551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2C2A19-D1AF-6E32-1156-28EDFA13E162}"/>
              </a:ext>
            </a:extLst>
          </p:cNvPr>
          <p:cNvSpPr txBox="1"/>
          <p:nvPr/>
        </p:nvSpPr>
        <p:spPr>
          <a:xfrm>
            <a:off x="8899561" y="1000439"/>
            <a:ext cx="25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Hadoop</a:t>
            </a:r>
            <a:r>
              <a:rPr lang="it-IT" dirty="0"/>
              <a:t> Cluster (HDFS)</a:t>
            </a:r>
            <a:endParaRPr lang="en-US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55C234D1-1722-E571-23AD-3C5079DEEDE6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4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Hadoop </a:t>
            </a:r>
            <a:r>
              <a:rPr lang="en-US" noProof="0" dirty="0"/>
              <a:t>YARN</a:t>
            </a:r>
            <a:br>
              <a:rPr lang="en-US" noProof="0" dirty="0"/>
            </a:br>
            <a:r>
              <a:rPr lang="en-US" sz="2000" dirty="0"/>
              <a:t>Yet Another Resource Negotiator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2712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 more than MapReduce on Hadoop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Decouple resource manager and job scheduling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concurrent application</a:t>
            </a:r>
          </a:p>
        </p:txBody>
      </p:sp>
      <p:pic>
        <p:nvPicPr>
          <p:cNvPr id="6" name="Picture 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49B529E-FD19-0A15-A45D-9065A0301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03" y="1783954"/>
            <a:ext cx="4912995" cy="3041002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56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Azure Data Services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7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Data Services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49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066594"/>
            <a:ext cx="11136430" cy="5353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Data Lake Storage Gen2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Data Factory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EventHub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Synapse Analytics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Databricks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Data Explorer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BI</a:t>
            </a:r>
          </a:p>
        </p:txBody>
      </p:sp>
      <p:cxnSp>
        <p:nvCxnSpPr>
          <p:cNvPr id="7" name="Connettore diritto 14">
            <a:extLst>
              <a:ext uri="{FF2B5EF4-FFF2-40B4-BE49-F238E27FC236}">
                <a16:creationId xmlns:a16="http://schemas.microsoft.com/office/drawing/2014/main" id="{B1581978-D81A-D869-4990-1CCEC0059F09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11D254-6DC1-45CF-89F3-C94915BB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0" y="293574"/>
            <a:ext cx="5074920" cy="778976"/>
          </a:xfrm>
        </p:spPr>
        <p:txBody>
          <a:bodyPr/>
          <a:lstStyle/>
          <a:p>
            <a:r>
              <a:rPr lang="en-US" noProof="0" dirty="0"/>
              <a:t>Day Program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F00D79-9DA1-41FB-8BFC-43298740ACAC}"/>
              </a:ext>
            </a:extLst>
          </p:cNvPr>
          <p:cNvSpPr/>
          <p:nvPr/>
        </p:nvSpPr>
        <p:spPr>
          <a:xfrm rot="10800000">
            <a:off x="8115300" y="0"/>
            <a:ext cx="4088338" cy="6858000"/>
          </a:xfrm>
          <a:prstGeom prst="rect">
            <a:avLst/>
          </a:prstGeom>
          <a:gradFill flip="none" rotWithShape="1">
            <a:gsLst>
              <a:gs pos="0">
                <a:srgbClr val="0C1824">
                  <a:alpha val="90000"/>
                </a:srgbClr>
              </a:gs>
              <a:gs pos="100000">
                <a:srgbClr val="0C4056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Picture Placeholder 50" descr="A network of connected dots and lines&#10;&#10;Description automatically generated">
            <a:extLst>
              <a:ext uri="{FF2B5EF4-FFF2-40B4-BE49-F238E27FC236}">
                <a16:creationId xmlns:a16="http://schemas.microsoft.com/office/drawing/2014/main" id="{44A2BD46-4469-08EE-71E1-82E3AC736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r="21169"/>
          <a:stretch>
            <a:fillRect/>
          </a:stretch>
        </p:blipFill>
        <p:spPr/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EA95DFF6-7E8A-4D13-F891-5AE42B8CAEA7}"/>
              </a:ext>
            </a:extLst>
          </p:cNvPr>
          <p:cNvSpPr txBox="1"/>
          <p:nvPr/>
        </p:nvSpPr>
        <p:spPr>
          <a:xfrm>
            <a:off x="10258847" y="6408629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kern="1200" spc="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Image generated with DALL-E</a:t>
            </a:r>
          </a:p>
        </p:txBody>
      </p:sp>
      <p:sp>
        <p:nvSpPr>
          <p:cNvPr id="52" name="Segnaposto testo 5">
            <a:extLst>
              <a:ext uri="{FF2B5EF4-FFF2-40B4-BE49-F238E27FC236}">
                <a16:creationId xmlns:a16="http://schemas.microsoft.com/office/drawing/2014/main" id="{148A09EF-B05E-64DB-5B2F-70DE91278286}"/>
              </a:ext>
            </a:extLst>
          </p:cNvPr>
          <p:cNvSpPr txBox="1">
            <a:spLocks/>
          </p:cNvSpPr>
          <p:nvPr/>
        </p:nvSpPr>
        <p:spPr>
          <a:xfrm>
            <a:off x="1454273" y="2408692"/>
            <a:ext cx="4328070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35D4DD-08A8-9ED2-4502-65597D655330}"/>
              </a:ext>
            </a:extLst>
          </p:cNvPr>
          <p:cNvGrpSpPr/>
          <p:nvPr/>
        </p:nvGrpSpPr>
        <p:grpSpPr>
          <a:xfrm>
            <a:off x="1123119" y="1905152"/>
            <a:ext cx="537187" cy="515727"/>
            <a:chOff x="615467" y="2569431"/>
            <a:chExt cx="770626" cy="7789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E26B9E-BD78-5801-01A5-1B4960DF6712}"/>
                </a:ext>
              </a:extLst>
            </p:cNvPr>
            <p:cNvSpPr/>
            <p:nvPr/>
          </p:nvSpPr>
          <p:spPr>
            <a:xfrm>
              <a:off x="623942" y="2569431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テキスト プレースホルダー 11">
              <a:extLst>
                <a:ext uri="{FF2B5EF4-FFF2-40B4-BE49-F238E27FC236}">
                  <a16:creationId xmlns:a16="http://schemas.microsoft.com/office/drawing/2014/main" id="{A08D45EC-8063-5EE6-2BA4-F6F4C9290BF6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2660714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01</a:t>
              </a:r>
              <a:endParaRPr lang="en-US" sz="1800" dirty="0"/>
            </a:p>
          </p:txBody>
        </p:sp>
      </p:grpSp>
      <p:sp>
        <p:nvSpPr>
          <p:cNvPr id="55" name="Segnaposto testo 5">
            <a:extLst>
              <a:ext uri="{FF2B5EF4-FFF2-40B4-BE49-F238E27FC236}">
                <a16:creationId xmlns:a16="http://schemas.microsoft.com/office/drawing/2014/main" id="{4B6E96C1-C10C-8512-A50A-000863B4F91F}"/>
              </a:ext>
            </a:extLst>
          </p:cNvPr>
          <p:cNvSpPr txBox="1">
            <a:spLocks/>
          </p:cNvSpPr>
          <p:nvPr/>
        </p:nvSpPr>
        <p:spPr>
          <a:xfrm>
            <a:off x="1730272" y="3317402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Hadoop Ecosystem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95A471-F09A-4DCE-375C-53C3F76F92F9}"/>
              </a:ext>
            </a:extLst>
          </p:cNvPr>
          <p:cNvGrpSpPr/>
          <p:nvPr/>
        </p:nvGrpSpPr>
        <p:grpSpPr>
          <a:xfrm>
            <a:off x="1123119" y="2565310"/>
            <a:ext cx="537187" cy="515727"/>
            <a:chOff x="615467" y="3758919"/>
            <a:chExt cx="770626" cy="7789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9C3EC3-4AB8-A636-FE8F-22C8F910999A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テキスト プレースホルダー 11">
              <a:extLst>
                <a:ext uri="{FF2B5EF4-FFF2-40B4-BE49-F238E27FC236}">
                  <a16:creationId xmlns:a16="http://schemas.microsoft.com/office/drawing/2014/main" id="{0B3CEBE3-6E0A-19D5-0DAF-F75C66D915D3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02</a:t>
              </a:r>
              <a:endParaRPr lang="en-US" sz="1800" dirty="0"/>
            </a:p>
          </p:txBody>
        </p:sp>
      </p:grp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05EA4D92-D2E8-BC27-F1B0-EDCE3D84F546}"/>
              </a:ext>
            </a:extLst>
          </p:cNvPr>
          <p:cNvSpPr txBox="1">
            <a:spLocks/>
          </p:cNvSpPr>
          <p:nvPr/>
        </p:nvSpPr>
        <p:spPr>
          <a:xfrm>
            <a:off x="1730272" y="3955903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Azure Data Services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73F3A-2D12-ADC6-C586-515DC9AA5E92}"/>
              </a:ext>
            </a:extLst>
          </p:cNvPr>
          <p:cNvGrpSpPr/>
          <p:nvPr/>
        </p:nvGrpSpPr>
        <p:grpSpPr>
          <a:xfrm>
            <a:off x="1123119" y="3221514"/>
            <a:ext cx="537187" cy="515727"/>
            <a:chOff x="615467" y="3758919"/>
            <a:chExt cx="770626" cy="778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6BBFA9-1FB9-ED00-603D-FAE56C377109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テキスト プレースホルダー 11">
              <a:extLst>
                <a:ext uri="{FF2B5EF4-FFF2-40B4-BE49-F238E27FC236}">
                  <a16:creationId xmlns:a16="http://schemas.microsoft.com/office/drawing/2014/main" id="{0D37272F-68E3-EC34-EA9D-B34CC1310C2C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03</a:t>
              </a:r>
              <a:endParaRPr lang="en-US" sz="1800" dirty="0"/>
            </a:p>
          </p:txBody>
        </p:sp>
      </p:grp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6AB6590-390F-F4BD-18B4-52FB8E68B7A8}"/>
              </a:ext>
            </a:extLst>
          </p:cNvPr>
          <p:cNvSpPr txBox="1">
            <a:spLocks/>
          </p:cNvSpPr>
          <p:nvPr/>
        </p:nvSpPr>
        <p:spPr>
          <a:xfrm>
            <a:off x="1735057" y="1979882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History of Data Analytics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46703-0C03-2353-434D-49EA5A1C0ACE}"/>
              </a:ext>
            </a:extLst>
          </p:cNvPr>
          <p:cNvGrpSpPr/>
          <p:nvPr/>
        </p:nvGrpSpPr>
        <p:grpSpPr>
          <a:xfrm>
            <a:off x="1117211" y="3877717"/>
            <a:ext cx="537187" cy="515727"/>
            <a:chOff x="615467" y="3758919"/>
            <a:chExt cx="770626" cy="778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72389-F9DA-A6AE-ECC9-0BE2E54FBB3C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テキスト プレースホルダー 11">
              <a:extLst>
                <a:ext uri="{FF2B5EF4-FFF2-40B4-BE49-F238E27FC236}">
                  <a16:creationId xmlns:a16="http://schemas.microsoft.com/office/drawing/2014/main" id="{EF3111BF-ACE2-1E60-9A4C-CF1E9D8254CD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04</a:t>
              </a:r>
              <a:endParaRPr lang="en-US" sz="1800" dirty="0"/>
            </a:p>
          </p:txBody>
        </p:sp>
      </p:grp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076895B-27E0-90CB-272F-F1ED5BFA9FB1}"/>
              </a:ext>
            </a:extLst>
          </p:cNvPr>
          <p:cNvSpPr txBox="1">
            <a:spLocks/>
          </p:cNvSpPr>
          <p:nvPr/>
        </p:nvSpPr>
        <p:spPr>
          <a:xfrm>
            <a:off x="1730272" y="4622944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Lab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51A2019-7EA1-AB90-F431-1FD47FAA042B}"/>
              </a:ext>
            </a:extLst>
          </p:cNvPr>
          <p:cNvGrpSpPr/>
          <p:nvPr/>
        </p:nvGrpSpPr>
        <p:grpSpPr>
          <a:xfrm>
            <a:off x="1123119" y="4533919"/>
            <a:ext cx="537187" cy="515727"/>
            <a:chOff x="615467" y="3758919"/>
            <a:chExt cx="770626" cy="778976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BCB8000-73D8-CE9E-F34B-AE905F507D65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テキスト プレースホルダー 11">
              <a:extLst>
                <a:ext uri="{FF2B5EF4-FFF2-40B4-BE49-F238E27FC236}">
                  <a16:creationId xmlns:a16="http://schemas.microsoft.com/office/drawing/2014/main" id="{6D3D3B97-2B42-F50D-5DBF-948A4459745F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05</a:t>
              </a:r>
              <a:endParaRPr lang="en-US" sz="1800" dirty="0"/>
            </a:p>
          </p:txBody>
        </p:sp>
      </p:grp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F96AB323-2C0D-6935-5889-08DFB67B563B}"/>
              </a:ext>
            </a:extLst>
          </p:cNvPr>
          <p:cNvSpPr txBox="1">
            <a:spLocks/>
          </p:cNvSpPr>
          <p:nvPr/>
        </p:nvSpPr>
        <p:spPr>
          <a:xfrm>
            <a:off x="1735057" y="2636580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Big Data Concepts</a:t>
            </a:r>
          </a:p>
        </p:txBody>
      </p:sp>
    </p:spTree>
    <p:extLst>
      <p:ext uri="{BB962C8B-B14F-4D97-AF65-F5344CB8AC3E}">
        <p14:creationId xmlns:p14="http://schemas.microsoft.com/office/powerpoint/2010/main" val="1131329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</a:t>
            </a:r>
            <a:r>
              <a:rPr lang="en-US" dirty="0"/>
              <a:t>Storage Account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50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Blob, files, queu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es, tables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Datalake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Gen 2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E217B7-3D61-299F-886B-21FF1EA6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674" y="1003118"/>
            <a:ext cx="934276" cy="934276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4D0479E-AFCF-0E82-B85F-34C1668D29EC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27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Data Factory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51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2009524"/>
            <a:ext cx="11136430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Ochestrator</a:t>
            </a:r>
            <a:endParaRPr lang="en-US" sz="20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Pipelines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Triggers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159576A4-CF0E-762C-ABD1-4231E13EE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920" y="1090530"/>
            <a:ext cx="1170454" cy="11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6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Event Hub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2055244"/>
            <a:ext cx="11136430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Streaming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Namespaces, Hubs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Consumer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9A1D3E7-1B7B-10FF-3070-02610001D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34" y="1144318"/>
            <a:ext cx="1116666" cy="1116666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A01391D4-A381-976B-16FD-401538B30083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27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SQL Server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074783"/>
            <a:ext cx="11136430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Relational Databases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T-SQL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Managed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2B7D41B-17BA-661F-2884-E39145C52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7086" y="1192822"/>
            <a:ext cx="726701" cy="726701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B9B34E92-8A4A-1A31-FCD8-9186960EF683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8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Synapse Analytics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07388" y="2051678"/>
            <a:ext cx="11136430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Warehouse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Notebooks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E3C11C1-03CD-B068-B43C-8C0ED31C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715" y="1071798"/>
            <a:ext cx="847725" cy="847725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D4554AE-93B1-2984-5F0D-C931EBCDE9D7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12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Databricks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55</a:t>
            </a:fld>
            <a:endParaRPr b="1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2F06A29-E880-21FA-4568-904D79E6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627" y="1191383"/>
            <a:ext cx="1069601" cy="1069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CEB84-DEB9-F3B3-BCF8-E7C1717B9900}"/>
              </a:ext>
            </a:extLst>
          </p:cNvPr>
          <p:cNvSpPr txBox="1"/>
          <p:nvPr/>
        </p:nvSpPr>
        <p:spPr>
          <a:xfrm>
            <a:off x="607388" y="2040004"/>
            <a:ext cx="1113643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Notebooks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Unity Catalog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Api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A8286677-7CE1-7F2D-FB9B-6FEC87ECCEB3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40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Azure Data Explorer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60728" y="2047624"/>
            <a:ext cx="1113643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Log Analytics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Kusto language</a:t>
            </a:r>
            <a:endParaRPr lang="it-IT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140AFF2-511B-35B9-28D4-00AD684D0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822" y="1294438"/>
            <a:ext cx="827554" cy="827554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C1BD87EF-6460-99A2-D376-A16B5477BDA2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60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Power BI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48754" y="1963804"/>
            <a:ext cx="11136430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BI Desktop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Power BI Services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Connectors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3015392-E401-4EE8-8F61-B9093768B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1826" y="1202188"/>
            <a:ext cx="888066" cy="888066"/>
          </a:xfrm>
          <a:prstGeom prst="rect">
            <a:avLst/>
          </a:prstGeom>
        </p:spPr>
      </p:pic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8EFDB24C-8FFA-585B-E9EC-E6E10483509A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0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Microsoft Fabric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48754" y="1963804"/>
            <a:ext cx="11136430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Power Bi and Synapse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Direct Lake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Factory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8EFDB24C-8FFA-585B-E9EC-E6E10483509A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75368CB8-B22A-8F7F-09DC-635C1878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9808" y="1309490"/>
            <a:ext cx="1045798" cy="10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59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sz="3600" noProof="0" dirty="0"/>
              <a:t>History of Data Analytics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Lab Session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Azure Fundamentals</a:t>
            </a:r>
            <a:br>
              <a:rPr lang="en-US" noProof="0" dirty="0"/>
            </a:br>
            <a:r>
              <a:rPr lang="en-US" sz="2000" dirty="0"/>
              <a:t>Microsoft Entra ID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2712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Tenant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Subscription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Administration Group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76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Azure Fundamentals</a:t>
            </a:r>
            <a:br>
              <a:rPr lang="en-US" noProof="0" dirty="0"/>
            </a:br>
            <a:r>
              <a:rPr lang="en-US" sz="2000" dirty="0"/>
              <a:t>Identity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Groups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Service Principal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Managed Identity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1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Azure Fundamentals</a:t>
            </a:r>
            <a:br>
              <a:rPr lang="en-US" noProof="0" dirty="0"/>
            </a:br>
            <a:r>
              <a:rPr lang="en-US" sz="2000" dirty="0"/>
              <a:t>Resource Groups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Unique within subscription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Every resource must be in a single resource group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Tags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RBAC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50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Azure Storage Account</a:t>
            </a:r>
            <a:br>
              <a:rPr lang="en-US" noProof="0" dirty="0"/>
            </a:br>
            <a:r>
              <a:rPr lang="en-US" sz="2000" noProof="0" dirty="0"/>
              <a:t>Ser</a:t>
            </a:r>
            <a:r>
              <a:rPr lang="en-US" sz="2000" dirty="0"/>
              <a:t>vices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Blob storage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Queues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Tables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4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Blob Storage</a:t>
            </a:r>
            <a:br>
              <a:rPr lang="en-US" dirty="0"/>
            </a:br>
            <a:r>
              <a:rPr lang="en-US" sz="2000" dirty="0"/>
              <a:t>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Locally Redundant (LRS)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Zone Redundant (ZRS)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Geo Redundant (GRS)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Geo-zone-redundant (GZRS)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37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Blob Storage</a:t>
            </a:r>
            <a:br>
              <a:rPr lang="en-US" noProof="0" dirty="0"/>
            </a:br>
            <a:r>
              <a:rPr lang="en-US" sz="2000" dirty="0"/>
              <a:t>Access Tiers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06299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Cool (min 30 days)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Cold (min 90 days)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Archive (min 180 days)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930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14"/>
            <a:ext cx="10515600" cy="947289"/>
          </a:xfrm>
        </p:spPr>
        <p:txBody>
          <a:bodyPr/>
          <a:lstStyle/>
          <a:p>
            <a:pPr algn="ctr"/>
            <a:r>
              <a:rPr lang="en-US" dirty="0"/>
              <a:t>Blob Storage</a:t>
            </a:r>
            <a:br>
              <a:rPr lang="en-US" noProof="0" dirty="0"/>
            </a:br>
            <a:r>
              <a:rPr lang="en-US" sz="2000" dirty="0"/>
              <a:t>Access Methods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06299" y="1665962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Account Key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Microsoft Entra (OAuth)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Shared Access Signature (SAS)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SAS policies</a:t>
            </a: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39F8F636-C35E-7969-88EA-12AE940089D0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89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en-US" b="1" noProof="0" dirty="0"/>
              <a:t>Lab: Azure Storage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68</a:t>
            </a:fld>
            <a:endParaRPr b="1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12503"/>
            <a:ext cx="11136430" cy="3341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Storage Account Creation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Settings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Access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ies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Storage Explorer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Python API and Auth</a:t>
            </a:r>
            <a:endParaRPr lang="it-IT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A051083F-F72C-85AE-D91C-50F49F5E9A3D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0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Classical RDBMS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32425" y="1149165"/>
            <a:ext cx="11136430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Based on ACID properties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Optimized for writing latency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Seek for specific row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Update that row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50E91F7-41F3-FA7D-DF61-6C84B9C88031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Classical RDBMS</a:t>
            </a:r>
            <a:br>
              <a:rPr lang="en-US" noProof="0" dirty="0"/>
            </a:br>
            <a:r>
              <a:rPr lang="en-US" sz="2000" dirty="0"/>
              <a:t>ACID properties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8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130CA0-82E0-2B29-AE12-AAF4E746B8AC}"/>
              </a:ext>
            </a:extLst>
          </p:cNvPr>
          <p:cNvSpPr txBox="1"/>
          <p:nvPr/>
        </p:nvSpPr>
        <p:spPr>
          <a:xfrm>
            <a:off x="632425" y="1508396"/>
            <a:ext cx="11136430" cy="3636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Atomicity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Consistency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Isolation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41542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Classical RDBMS</a:t>
            </a:r>
            <a:br>
              <a:rPr lang="en-US" noProof="0" dirty="0"/>
            </a:br>
            <a:r>
              <a:rPr lang="en-US" sz="2000" dirty="0"/>
              <a:t>Normalization</a:t>
            </a:r>
            <a:endParaRPr lang="en-US" sz="20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F5B8C3-AB20-9035-DA30-8CB07D8A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50038"/>
              </p:ext>
            </p:extLst>
          </p:nvPr>
        </p:nvGraphicFramePr>
        <p:xfrm>
          <a:off x="939698" y="2683795"/>
          <a:ext cx="4282850" cy="16627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483">
                  <a:extLst>
                    <a:ext uri="{9D8B030D-6E8A-4147-A177-3AD203B41FA5}">
                      <a16:colId xmlns:a16="http://schemas.microsoft.com/office/drawing/2014/main" val="1476253457"/>
                    </a:ext>
                  </a:extLst>
                </a:gridCol>
                <a:gridCol w="879133">
                  <a:extLst>
                    <a:ext uri="{9D8B030D-6E8A-4147-A177-3AD203B41FA5}">
                      <a16:colId xmlns:a16="http://schemas.microsoft.com/office/drawing/2014/main" val="1617490016"/>
                    </a:ext>
                  </a:extLst>
                </a:gridCol>
                <a:gridCol w="861925">
                  <a:extLst>
                    <a:ext uri="{9D8B030D-6E8A-4147-A177-3AD203B41FA5}">
                      <a16:colId xmlns:a16="http://schemas.microsoft.com/office/drawing/2014/main" val="1597185684"/>
                    </a:ext>
                  </a:extLst>
                </a:gridCol>
                <a:gridCol w="741131">
                  <a:extLst>
                    <a:ext uri="{9D8B030D-6E8A-4147-A177-3AD203B41FA5}">
                      <a16:colId xmlns:a16="http://schemas.microsoft.com/office/drawing/2014/main" val="3397276788"/>
                    </a:ext>
                  </a:extLst>
                </a:gridCol>
                <a:gridCol w="751854">
                  <a:extLst>
                    <a:ext uri="{9D8B030D-6E8A-4147-A177-3AD203B41FA5}">
                      <a16:colId xmlns:a16="http://schemas.microsoft.com/office/drawing/2014/main" val="1824498723"/>
                    </a:ext>
                  </a:extLst>
                </a:gridCol>
                <a:gridCol w="500324">
                  <a:extLst>
                    <a:ext uri="{9D8B030D-6E8A-4147-A177-3AD203B41FA5}">
                      <a16:colId xmlns:a16="http://schemas.microsoft.com/office/drawing/2014/main" val="2309292733"/>
                    </a:ext>
                  </a:extLst>
                </a:gridCol>
              </a:tblGrid>
              <a:tr h="635368">
                <a:tc>
                  <a:txBody>
                    <a:bodyPr/>
                    <a:lstStyle/>
                    <a:p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Product</a:t>
                      </a:r>
                    </a:p>
                    <a:p>
                      <a:r>
                        <a:rPr lang="en-US" sz="1200" noProof="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77275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r>
                        <a:rPr lang="it-IT" sz="1000" dirty="0"/>
                        <a:t>2024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HSR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Big 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Course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100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12686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r>
                        <a:rPr lang="it-IT" sz="1000" dirty="0"/>
                        <a:t>2024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ABS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Lab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200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30775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r>
                        <a:rPr lang="it-IT" sz="1000" dirty="0"/>
                        <a:t>2023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HSR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Lab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100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A0167D-A535-7B93-C806-B1FD7B57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3967"/>
              </p:ext>
            </p:extLst>
          </p:nvPr>
        </p:nvGraphicFramePr>
        <p:xfrm>
          <a:off x="7104717" y="2788920"/>
          <a:ext cx="36830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104695766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0590564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318156498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897080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Customer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Product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000" dirty="0"/>
                        <a:t>2024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9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000" dirty="0"/>
                        <a:t>2024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6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000" dirty="0"/>
                        <a:t>2023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090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7C000-FE78-4F08-279D-1A3CCE01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09465"/>
              </p:ext>
            </p:extLst>
          </p:nvPr>
        </p:nvGraphicFramePr>
        <p:xfrm>
          <a:off x="8877250" y="1695876"/>
          <a:ext cx="3036387" cy="83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29">
                  <a:extLst>
                    <a:ext uri="{9D8B030D-6E8A-4147-A177-3AD203B41FA5}">
                      <a16:colId xmlns:a16="http://schemas.microsoft.com/office/drawing/2014/main" val="1196449546"/>
                    </a:ext>
                  </a:extLst>
                </a:gridCol>
                <a:gridCol w="1012129">
                  <a:extLst>
                    <a:ext uri="{9D8B030D-6E8A-4147-A177-3AD203B41FA5}">
                      <a16:colId xmlns:a16="http://schemas.microsoft.com/office/drawing/2014/main" val="2350898127"/>
                    </a:ext>
                  </a:extLst>
                </a:gridCol>
                <a:gridCol w="1012129">
                  <a:extLst>
                    <a:ext uri="{9D8B030D-6E8A-4147-A177-3AD203B41FA5}">
                      <a16:colId xmlns:a16="http://schemas.microsoft.com/office/drawing/2014/main" val="2706530151"/>
                    </a:ext>
                  </a:extLst>
                </a:gridCol>
              </a:tblGrid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75741"/>
                  </a:ext>
                </a:extLst>
              </a:tr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HSR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Milan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61580"/>
                  </a:ext>
                </a:extLst>
              </a:tr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Milan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308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9709EB-E4E5-7DDC-BCCA-8F583A848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57349"/>
              </p:ext>
            </p:extLst>
          </p:nvPr>
        </p:nvGraphicFramePr>
        <p:xfrm>
          <a:off x="6153333" y="4688073"/>
          <a:ext cx="3036387" cy="83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29">
                  <a:extLst>
                    <a:ext uri="{9D8B030D-6E8A-4147-A177-3AD203B41FA5}">
                      <a16:colId xmlns:a16="http://schemas.microsoft.com/office/drawing/2014/main" val="1196449546"/>
                    </a:ext>
                  </a:extLst>
                </a:gridCol>
                <a:gridCol w="1012129">
                  <a:extLst>
                    <a:ext uri="{9D8B030D-6E8A-4147-A177-3AD203B41FA5}">
                      <a16:colId xmlns:a16="http://schemas.microsoft.com/office/drawing/2014/main" val="2350898127"/>
                    </a:ext>
                  </a:extLst>
                </a:gridCol>
                <a:gridCol w="1012129">
                  <a:extLst>
                    <a:ext uri="{9D8B030D-6E8A-4147-A177-3AD203B41FA5}">
                      <a16:colId xmlns:a16="http://schemas.microsoft.com/office/drawing/2014/main" val="2706530151"/>
                    </a:ext>
                  </a:extLst>
                </a:gridCol>
              </a:tblGrid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75741"/>
                  </a:ext>
                </a:extLst>
              </a:tr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Big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Course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61580"/>
                  </a:ext>
                </a:extLst>
              </a:tr>
              <a:tr h="277626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Lab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3086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58D38E8-A894-E5FC-B2CD-303C207EB5B2}"/>
              </a:ext>
            </a:extLst>
          </p:cNvPr>
          <p:cNvGrpSpPr/>
          <p:nvPr/>
        </p:nvGrpSpPr>
        <p:grpSpPr>
          <a:xfrm>
            <a:off x="5492326" y="2686198"/>
            <a:ext cx="1207348" cy="505559"/>
            <a:chOff x="3014524" y="3074642"/>
            <a:chExt cx="1207348" cy="505559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4573BFA-C4C8-A7FD-8A78-C1E71E3A2470}"/>
                </a:ext>
              </a:extLst>
            </p:cNvPr>
            <p:cNvSpPr/>
            <p:nvPr/>
          </p:nvSpPr>
          <p:spPr>
            <a:xfrm>
              <a:off x="3229823" y="3365341"/>
              <a:ext cx="849929" cy="214860"/>
            </a:xfrm>
            <a:prstGeom prst="rightArrow">
              <a:avLst/>
            </a:prstGeom>
            <a:solidFill>
              <a:schemeClr val="accent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55843-2699-8F06-6442-1F86B03786EA}"/>
                </a:ext>
              </a:extLst>
            </p:cNvPr>
            <p:cNvSpPr txBox="1"/>
            <p:nvPr/>
          </p:nvSpPr>
          <p:spPr>
            <a:xfrm>
              <a:off x="3014524" y="3074642"/>
              <a:ext cx="1207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Normalization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D2591B-F2FE-1988-5A30-5464E9ABAEA6}"/>
              </a:ext>
            </a:extLst>
          </p:cNvPr>
          <p:cNvGrpSpPr/>
          <p:nvPr/>
        </p:nvGrpSpPr>
        <p:grpSpPr>
          <a:xfrm>
            <a:off x="5364668" y="3364558"/>
            <a:ext cx="1462665" cy="526823"/>
            <a:chOff x="7772858" y="3004010"/>
            <a:chExt cx="1395441" cy="52682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D15E426-953C-E4D6-304A-F6332E304846}"/>
                </a:ext>
              </a:extLst>
            </p:cNvPr>
            <p:cNvSpPr/>
            <p:nvPr/>
          </p:nvSpPr>
          <p:spPr>
            <a:xfrm rot="10800000">
              <a:off x="8082204" y="3315973"/>
              <a:ext cx="776751" cy="2148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BD9F2-C149-7F71-8FEB-0558057CFC00}"/>
                </a:ext>
              </a:extLst>
            </p:cNvPr>
            <p:cNvSpPr txBox="1"/>
            <p:nvPr/>
          </p:nvSpPr>
          <p:spPr>
            <a:xfrm>
              <a:off x="7772858" y="3004010"/>
              <a:ext cx="1395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Denormalization</a:t>
              </a:r>
            </a:p>
          </p:txBody>
        </p:sp>
      </p:grpSp>
      <p:sp>
        <p:nvSpPr>
          <p:cNvPr id="17" name="Arrow: Bent 16">
            <a:extLst>
              <a:ext uri="{FF2B5EF4-FFF2-40B4-BE49-F238E27FC236}">
                <a16:creationId xmlns:a16="http://schemas.microsoft.com/office/drawing/2014/main" id="{CF78E730-B229-11B6-B49F-A5010BFA6972}"/>
              </a:ext>
            </a:extLst>
          </p:cNvPr>
          <p:cNvSpPr/>
          <p:nvPr/>
        </p:nvSpPr>
        <p:spPr>
          <a:xfrm>
            <a:off x="8385659" y="1736336"/>
            <a:ext cx="385481" cy="989108"/>
          </a:xfrm>
          <a:prstGeom prst="bentArrow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64DFB943-46EA-8D75-4186-2018A56A4432}"/>
              </a:ext>
            </a:extLst>
          </p:cNvPr>
          <p:cNvSpPr/>
          <p:nvPr/>
        </p:nvSpPr>
        <p:spPr>
          <a:xfrm flipH="1" flipV="1">
            <a:off x="9221429" y="4132556"/>
            <a:ext cx="332190" cy="78260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E5627F-5AAD-79B8-F643-7E1D7B37B2CA}"/>
              </a:ext>
            </a:extLst>
          </p:cNvPr>
          <p:cNvSpPr txBox="1"/>
          <p:nvPr/>
        </p:nvSpPr>
        <p:spPr>
          <a:xfrm>
            <a:off x="7161068" y="4339193"/>
            <a:ext cx="10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Product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B948E-963C-1D14-BDCC-64E5356C8C53}"/>
              </a:ext>
            </a:extLst>
          </p:cNvPr>
          <p:cNvSpPr txBox="1"/>
          <p:nvPr/>
        </p:nvSpPr>
        <p:spPr>
          <a:xfrm>
            <a:off x="9825031" y="1326544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Customer</a:t>
            </a:r>
            <a:endParaRPr lang="en-US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16A2991D-1464-6A5C-DF88-DC929FC2F5AA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AB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AFE"/>
      </a:accent1>
      <a:accent2>
        <a:srgbClr val="000048"/>
      </a:accent2>
      <a:accent3>
        <a:srgbClr val="00FFF3"/>
      </a:accent3>
      <a:accent4>
        <a:srgbClr val="3F434D"/>
      </a:accent4>
      <a:accent5>
        <a:srgbClr val="0BEAB3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d05a77-24d1-4d33-b19b-6e3c47ad6572">
      <Terms xmlns="http://schemas.microsoft.com/office/infopath/2007/PartnerControls"/>
    </lcf76f155ced4ddcb4097134ff3c332f>
    <TaxCatchAll xmlns="8c8126d7-f8d5-43cb-a5c2-de0325d3346c" xsi:nil="true"/>
    <SharedWithUsers xmlns="8c8126d7-f8d5-43cb-a5c2-de0325d3346c">
      <UserInfo>
        <DisplayName>Samuele Conti</DisplayName>
        <AccountId>62</AccountId>
        <AccountType/>
      </UserInfo>
      <UserInfo>
        <DisplayName>Massimiliano Grassi</DisplayName>
        <AccountId>19</AccountId>
        <AccountType/>
      </UserInfo>
      <UserInfo>
        <DisplayName>Claudio Rava</DisplayName>
        <AccountId>12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492A6F2E7154EA7840BF8A73AC42C" ma:contentTypeVersion="17" ma:contentTypeDescription="Create a new document." ma:contentTypeScope="" ma:versionID="3779ee2699b8575bdba2e626857e427f">
  <xsd:schema xmlns:xsd="http://www.w3.org/2001/XMLSchema" xmlns:xs="http://www.w3.org/2001/XMLSchema" xmlns:p="http://schemas.microsoft.com/office/2006/metadata/properties" xmlns:ns2="8c8126d7-f8d5-43cb-a5c2-de0325d3346c" xmlns:ns3="c5d05a77-24d1-4d33-b19b-6e3c47ad6572" targetNamespace="http://schemas.microsoft.com/office/2006/metadata/properties" ma:root="true" ma:fieldsID="82b41f8ff69d6eceb03804357aec8ce5" ns2:_="" ns3:_="">
    <xsd:import namespace="8c8126d7-f8d5-43cb-a5c2-de0325d3346c"/>
    <xsd:import namespace="c5d05a77-24d1-4d33-b19b-6e3c47ad65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126d7-f8d5-43cb-a5c2-de0325d334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cbf97e-33eb-4c7e-94d9-5368effcef85}" ma:internalName="TaxCatchAll" ma:showField="CatchAllData" ma:web="8c8126d7-f8d5-43cb-a5c2-de0325d334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05a77-24d1-4d33-b19b-6e3c47ad6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f8dc127-41ae-4f01-87ea-3b8a567bf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4FB5F-D600-4C51-A9BE-4A2CC5D38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C6B032-8A15-4014-A90E-28E564B1B5D1}">
  <ds:schemaRefs>
    <ds:schemaRef ds:uri="8c8126d7-f8d5-43cb-a5c2-de0325d3346c"/>
    <ds:schemaRef ds:uri="c5d05a77-24d1-4d33-b19b-6e3c47ad65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8300E9-9B90-4B13-85C9-08B26BB55809}">
  <ds:schemaRefs>
    <ds:schemaRef ds:uri="8c8126d7-f8d5-43cb-a5c2-de0325d3346c"/>
    <ds:schemaRef ds:uri="c5d05a77-24d1-4d33-b19b-6e3c47ad65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1551</Words>
  <Application>Microsoft Office PowerPoint</Application>
  <PresentationFormat>Widescreen</PresentationFormat>
  <Paragraphs>604</Paragraphs>
  <Slides>68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Roboto</vt:lpstr>
      <vt:lpstr>Aptos</vt:lpstr>
      <vt:lpstr>72 Black</vt:lpstr>
      <vt:lpstr>72 Light</vt:lpstr>
      <vt:lpstr>Arial</vt:lpstr>
      <vt:lpstr>Montserrat</vt:lpstr>
      <vt:lpstr>Calibri</vt:lpstr>
      <vt:lpstr>Tema di Office</vt:lpstr>
      <vt:lpstr>Big Data Intro Day 1: Storage and Azure</vt:lpstr>
      <vt:lpstr>Your Lecturer</vt:lpstr>
      <vt:lpstr>Course Content</vt:lpstr>
      <vt:lpstr>Full Lab Architecture</vt:lpstr>
      <vt:lpstr>Day Program</vt:lpstr>
      <vt:lpstr>Chapter History of Data Analytics</vt:lpstr>
      <vt:lpstr>Classical RDBMS</vt:lpstr>
      <vt:lpstr>Classical RDBMS ACID properties</vt:lpstr>
      <vt:lpstr>Classical RDBMS Normalization</vt:lpstr>
      <vt:lpstr>Analytics on Transactional DB</vt:lpstr>
      <vt:lpstr>OLAP VS OLTP</vt:lpstr>
      <vt:lpstr>Data Warehouse</vt:lpstr>
      <vt:lpstr>Data Warehouse</vt:lpstr>
      <vt:lpstr>Data Warehouse Modelling</vt:lpstr>
      <vt:lpstr>Star Schema</vt:lpstr>
      <vt:lpstr>Data Warehouse Vs Data Lake</vt:lpstr>
      <vt:lpstr>Data Lake</vt:lpstr>
      <vt:lpstr>Data Lake</vt:lpstr>
      <vt:lpstr>Data Lakehouse</vt:lpstr>
      <vt:lpstr>PowerPoint Presentation</vt:lpstr>
      <vt:lpstr>Data Mesh</vt:lpstr>
      <vt:lpstr>Q&amp;A</vt:lpstr>
      <vt:lpstr>Chapter Big Data Concepts</vt:lpstr>
      <vt:lpstr>Big Data: a definition</vt:lpstr>
      <vt:lpstr>Distributed Systems</vt:lpstr>
      <vt:lpstr>PowerPoint Presentation</vt:lpstr>
      <vt:lpstr>Distributed Systems Architectures</vt:lpstr>
      <vt:lpstr>Distributed Systems Partitioning</vt:lpstr>
      <vt:lpstr>Distributed Systems Partitioning - Skewness</vt:lpstr>
      <vt:lpstr>Distributed Systems Fault Tolerance</vt:lpstr>
      <vt:lpstr>Distributed Systems Fault Tolerance – MTBF and MTTR</vt:lpstr>
      <vt:lpstr>Distributed Systems Replication</vt:lpstr>
      <vt:lpstr>Distributed Systems Replication – Fault tolerance</vt:lpstr>
      <vt:lpstr>Distributed Systems Replication - Efficiency</vt:lpstr>
      <vt:lpstr>Distributed Systems Replication - Consistency</vt:lpstr>
      <vt:lpstr>Chapter Hadoop Ecosystem</vt:lpstr>
      <vt:lpstr>Hadoop Ecosystem</vt:lpstr>
      <vt:lpstr>Hadoop Distributed File System</vt:lpstr>
      <vt:lpstr>Hadoop Distributed File System</vt:lpstr>
      <vt:lpstr>Hadoop Distributed File System</vt:lpstr>
      <vt:lpstr>Hadoop Distributed File System NameNode</vt:lpstr>
      <vt:lpstr>Hadoop Distributed File System DataNode</vt:lpstr>
      <vt:lpstr>Hadoop Distributed File System</vt:lpstr>
      <vt:lpstr>Hadoop MapReduce</vt:lpstr>
      <vt:lpstr>MapReduce Computation Model</vt:lpstr>
      <vt:lpstr>MapReduce Execution</vt:lpstr>
      <vt:lpstr>Hadoop YARN Yet Another Resource Negotiator</vt:lpstr>
      <vt:lpstr>Chapter Azure Data Services</vt:lpstr>
      <vt:lpstr>Azure Data Services</vt:lpstr>
      <vt:lpstr>Azure Storage Account</vt:lpstr>
      <vt:lpstr>Azure Data Factory</vt:lpstr>
      <vt:lpstr>Azure Event Hub</vt:lpstr>
      <vt:lpstr>Azure SQL Server</vt:lpstr>
      <vt:lpstr>Azure Synapse Analytics</vt:lpstr>
      <vt:lpstr>Azure Databricks</vt:lpstr>
      <vt:lpstr>Azure Data Explorer</vt:lpstr>
      <vt:lpstr>Power BI</vt:lpstr>
      <vt:lpstr>Microsoft Fabric</vt:lpstr>
      <vt:lpstr>Q&amp;A</vt:lpstr>
      <vt:lpstr>Chapter Lab Session</vt:lpstr>
      <vt:lpstr>Azure Fundamentals Microsoft Entra ID</vt:lpstr>
      <vt:lpstr>Azure Fundamentals Identity</vt:lpstr>
      <vt:lpstr>Azure Fundamentals Resource Groups</vt:lpstr>
      <vt:lpstr>Azure Storage Account Services</vt:lpstr>
      <vt:lpstr>Blob Storage Replication</vt:lpstr>
      <vt:lpstr>Blob Storage Access Tiers</vt:lpstr>
      <vt:lpstr>Blob Storage Access Methods</vt:lpstr>
      <vt:lpstr>Lab: Azure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Erika Oglina</dc:creator>
  <cp:lastModifiedBy>Claudio Paterniti Isabella</cp:lastModifiedBy>
  <cp:revision>102</cp:revision>
  <dcterms:created xsi:type="dcterms:W3CDTF">2021-01-19T08:27:24Z</dcterms:created>
  <dcterms:modified xsi:type="dcterms:W3CDTF">2024-10-17T23:09:58Z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0x0101000ED492A6F2E7154EA7840BF8A73AC42C</vt:lpwstr>
  </property>
  <property fmtid="{D5CDD505-2E9C-101B-9397-08002B2CF9AE}" pid="3" name="MediaServiceImageTags">
    <vt:lpwstr/>
  </property>
</Properties>
</file>