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75"/>
  </p:notesMasterIdLst>
  <p:handoutMasterIdLst>
    <p:handoutMasterId r:id="rId76"/>
  </p:handoutMasterIdLst>
  <p:sldIdLst>
    <p:sldId id="257" r:id="rId5"/>
    <p:sldId id="3343" r:id="rId6"/>
    <p:sldId id="3344" r:id="rId7"/>
    <p:sldId id="261" r:id="rId8"/>
    <p:sldId id="3364" r:id="rId9"/>
    <p:sldId id="3368" r:id="rId10"/>
    <p:sldId id="3365" r:id="rId11"/>
    <p:sldId id="3407" r:id="rId12"/>
    <p:sldId id="3408" r:id="rId13"/>
    <p:sldId id="3366" r:id="rId14"/>
    <p:sldId id="3380" r:id="rId15"/>
    <p:sldId id="3382" r:id="rId16"/>
    <p:sldId id="3410" r:id="rId17"/>
    <p:sldId id="3411" r:id="rId18"/>
    <p:sldId id="3412" r:id="rId19"/>
    <p:sldId id="3409" r:id="rId20"/>
    <p:sldId id="3413" r:id="rId21"/>
    <p:sldId id="3367" r:id="rId22"/>
    <p:sldId id="3404" r:id="rId23"/>
    <p:sldId id="3355" r:id="rId24"/>
    <p:sldId id="3369" r:id="rId25"/>
    <p:sldId id="3383" r:id="rId26"/>
    <p:sldId id="3427" r:id="rId27"/>
    <p:sldId id="3370" r:id="rId28"/>
    <p:sldId id="3374" r:id="rId29"/>
    <p:sldId id="3415" r:id="rId30"/>
    <p:sldId id="3375" r:id="rId31"/>
    <p:sldId id="3376" r:id="rId32"/>
    <p:sldId id="3377" r:id="rId33"/>
    <p:sldId id="3416" r:id="rId34"/>
    <p:sldId id="3378" r:id="rId35"/>
    <p:sldId id="3428" r:id="rId36"/>
    <p:sldId id="3379" r:id="rId37"/>
    <p:sldId id="3371" r:id="rId38"/>
    <p:sldId id="3372" r:id="rId39"/>
    <p:sldId id="3373" r:id="rId40"/>
    <p:sldId id="3420" r:id="rId41"/>
    <p:sldId id="3387" r:id="rId42"/>
    <p:sldId id="3389" r:id="rId43"/>
    <p:sldId id="3405" r:id="rId44"/>
    <p:sldId id="3361" r:id="rId45"/>
    <p:sldId id="3414" r:id="rId46"/>
    <p:sldId id="3398" r:id="rId47"/>
    <p:sldId id="3423" r:id="rId48"/>
    <p:sldId id="3397" r:id="rId49"/>
    <p:sldId id="3394" r:id="rId50"/>
    <p:sldId id="3395" r:id="rId51"/>
    <p:sldId id="3424" r:id="rId52"/>
    <p:sldId id="3417" r:id="rId53"/>
    <p:sldId id="3425" r:id="rId54"/>
    <p:sldId id="3399" r:id="rId55"/>
    <p:sldId id="3418" r:id="rId56"/>
    <p:sldId id="3419" r:id="rId57"/>
    <p:sldId id="3390" r:id="rId58"/>
    <p:sldId id="3426" r:id="rId59"/>
    <p:sldId id="3391" r:id="rId60"/>
    <p:sldId id="3392" r:id="rId61"/>
    <p:sldId id="3402" r:id="rId62"/>
    <p:sldId id="3403" r:id="rId63"/>
    <p:sldId id="3401" r:id="rId64"/>
    <p:sldId id="3393" r:id="rId65"/>
    <p:sldId id="3396" r:id="rId66"/>
    <p:sldId id="3400" r:id="rId67"/>
    <p:sldId id="3406" r:id="rId68"/>
    <p:sldId id="3356" r:id="rId69"/>
    <p:sldId id="3429" r:id="rId70"/>
    <p:sldId id="3430" r:id="rId71"/>
    <p:sldId id="3432" r:id="rId72"/>
    <p:sldId id="3431" r:id="rId73"/>
    <p:sldId id="3359" r:id="rId74"/>
  </p:sldIdLst>
  <p:sldSz cx="12192000" cy="6858000"/>
  <p:notesSz cx="6858000" cy="9144000"/>
  <p:embeddedFontLst>
    <p:embeddedFont>
      <p:font typeface="72 Light" panose="020B0303030000000003" pitchFamily="34" charset="0"/>
      <p:regular r:id="rId77"/>
    </p:embeddedFont>
    <p:embeddedFont>
      <p:font typeface="Montserrat" panose="00000500000000000000" pitchFamily="2" charset="0"/>
      <p:regular r:id="rId78"/>
      <p:bold r:id="rId79"/>
      <p:italic r:id="rId80"/>
      <p:boldItalic r:id="rId81"/>
    </p:embeddedFont>
    <p:embeddedFont>
      <p:font typeface="Roboto" panose="02000000000000000000" pitchFamily="2" charset="0"/>
      <p:regular r:id="rId82"/>
      <p:bold r:id="rId83"/>
      <p:italic r:id="rId84"/>
      <p:boldItalic r:id="rId85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50021"/>
    <a:srgbClr val="7030A0"/>
    <a:srgbClr val="438AFE"/>
    <a:srgbClr val="919191"/>
    <a:srgbClr val="0C2635"/>
    <a:srgbClr val="FABA48"/>
    <a:srgbClr val="0C4056"/>
    <a:srgbClr val="0C182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3D3BC-F878-4F71-AB78-BBA7512BC1D8}" v="52" dt="2024-09-27T16:00:59.58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0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691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8.fntdata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font" Target="fonts/font3.fntdata"/><Relationship Id="rId5" Type="http://schemas.openxmlformats.org/officeDocument/2006/relationships/slide" Target="slides/slide1.xml"/><Relationship Id="rId90" Type="http://schemas.microsoft.com/office/2015/10/relationships/revisionInfo" Target="revisionInfo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1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7.fntdata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font" Target="fonts/font6.fntdata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36BEC7-D936-4EC5-B608-807A8EDB3B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7B21F8-27D3-41C9-A8BD-95E4F45E7D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19986-935B-48AA-873B-87BCCFA0564E}" type="datetimeFigureOut">
              <a:rPr lang="it-IT" smtClean="0"/>
              <a:t>22/10/2024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2C1BE5-EDA5-40FC-8C94-FD56FA92F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160CF4-77BB-46B5-BBF2-CFCE618914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929F-7685-4743-A97A-254CB43F95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682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AC77A-F279-4B8D-BB16-BE03AE8CB50A}" type="datetimeFigureOut">
              <a:rPr lang="it-IT" smtClean="0"/>
              <a:t>22/10/2024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1C213-B79D-4CCC-8341-15B2A56924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49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354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8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87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23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944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30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112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221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40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17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25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0122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128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056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831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442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943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650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378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979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664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85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179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450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3806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749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6715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5405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881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459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404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223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54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0000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6403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989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09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908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6975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9212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4886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471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0396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66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7094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8264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6857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8444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3147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960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8474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6343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5126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1539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03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5302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4047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9046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5314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055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93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49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06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69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83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438AFE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FB3909F-156F-4084-969A-9B24B8A63C1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74AAF6D-D335-46CA-8D52-965EB625F21B}"/>
              </a:ext>
            </a:extLst>
          </p:cNvPr>
          <p:cNvCxnSpPr/>
          <p:nvPr userDrawn="1"/>
        </p:nvCxnSpPr>
        <p:spPr>
          <a:xfrm>
            <a:off x="5736000" y="3590926"/>
            <a:ext cx="720000" cy="0"/>
          </a:xfrm>
          <a:prstGeom prst="line">
            <a:avLst/>
          </a:prstGeom>
          <a:ln w="57150">
            <a:solidFill>
              <a:srgbClr val="438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1CD8E2B0-E6FD-49A1-B4A3-DC2FE8F1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85455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8000" y="0"/>
            <a:ext cx="6095638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BEF0C48-695A-4845-9C17-93E9E83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644" y="829314"/>
            <a:ext cx="5074920" cy="588004"/>
          </a:xfrm>
        </p:spPr>
        <p:txBody>
          <a:bodyPr anchor="ctr"/>
          <a:lstStyle>
            <a:lvl1pPr algn="ctr">
              <a:defRPr sz="2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ottotitolo 2">
            <a:extLst>
              <a:ext uri="{FF2B5EF4-FFF2-40B4-BE49-F238E27FC236}">
                <a16:creationId xmlns:a16="http://schemas.microsoft.com/office/drawing/2014/main" id="{595A8406-7097-4B7B-9045-B65B57226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44" y="1874528"/>
            <a:ext cx="5074920" cy="442018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03B2415-B64C-4DD1-97FE-6C9621DC17D0}"/>
              </a:ext>
            </a:extLst>
          </p:cNvPr>
          <p:cNvCxnSpPr/>
          <p:nvPr userDrawn="1"/>
        </p:nvCxnSpPr>
        <p:spPr>
          <a:xfrm>
            <a:off x="2694104" y="169354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6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43050"/>
            <a:ext cx="12203638" cy="5314950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105" y="2656561"/>
            <a:ext cx="7677150" cy="1357661"/>
          </a:xfrm>
        </p:spPr>
        <p:txBody>
          <a:bodyPr anchor="b"/>
          <a:lstStyle>
            <a:lvl1pPr algn="l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105" y="4469027"/>
            <a:ext cx="767715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E740C3F-4567-4DB1-A91E-B589BB2B4360}"/>
              </a:ext>
            </a:extLst>
          </p:cNvPr>
          <p:cNvSpPr/>
          <p:nvPr userDrawn="1"/>
        </p:nvSpPr>
        <p:spPr>
          <a:xfrm>
            <a:off x="0" y="0"/>
            <a:ext cx="12203638" cy="1655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39648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3153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0113-38F9-457A-821B-B60A1155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5A088-7262-478E-83ED-81834E80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51120" cy="43751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3371C4A4-3431-4C56-A1E5-6DC0888EB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DE584-D96A-4F3C-9144-4222503B037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895583F8-3EF3-49AD-B878-E55FA52665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02680" y="1895792"/>
            <a:ext cx="5151120" cy="428117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78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0113-38F9-457A-821B-B60A1155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5A088-7262-478E-83ED-81834E80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51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3371C4A4-3431-4C56-A1E5-6DC0888EB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DE584-D96A-4F3C-9144-4222503B037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1575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18A23-4EB6-4216-A7B2-B4CA9BB2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D7AC8F-9018-4404-AC15-AD9400A9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63879-7607-4B61-A068-7CC2F60A8C2A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5" name="Segnaposto numero diapositiva 8">
            <a:extLst>
              <a:ext uri="{FF2B5EF4-FFF2-40B4-BE49-F238E27FC236}">
                <a16:creationId xmlns:a16="http://schemas.microsoft.com/office/drawing/2014/main" id="{024719E2-9A92-4ED1-A720-330A6A7A4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1764ECBF-B792-4DB2-A2DA-6177499353F6}"/>
              </a:ext>
            </a:extLst>
          </p:cNvPr>
          <p:cNvCxnSpPr/>
          <p:nvPr userDrawn="1"/>
        </p:nvCxnSpPr>
        <p:spPr>
          <a:xfrm>
            <a:off x="5736000" y="4558495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0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6194F-7A0F-455C-818A-78853921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FD5880-F6C9-4E32-8326-41E40369F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25B649-AB5A-494F-82FE-3482405D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43144369-7B88-4132-ACB9-729FF5CD95ED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91E62275-2D11-46FB-939B-51D608223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8269936-12B5-4850-B6B7-80D93C2BC121}"/>
              </a:ext>
            </a:extLst>
          </p:cNvPr>
          <p:cNvCxnSpPr/>
          <p:nvPr userDrawn="1"/>
        </p:nvCxnSpPr>
        <p:spPr>
          <a:xfrm>
            <a:off x="5736000" y="15763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BC6D9-6ADB-43B7-B5B6-341A8924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FFCD38-3A3B-4AA3-9401-0ADFA01D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CDF7FC-C911-4A7C-B5F8-E2B73633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77A5FC-F84D-418D-9B18-51F8DFCDA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24E70E-E3CD-441B-8ED8-E72E915C5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76D8178C-16B6-43B9-8618-3FA5EEEE01A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8" name="Segnaposto numero diapositiva 8">
            <a:extLst>
              <a:ext uri="{FF2B5EF4-FFF2-40B4-BE49-F238E27FC236}">
                <a16:creationId xmlns:a16="http://schemas.microsoft.com/office/drawing/2014/main" id="{73F6B9A4-87C2-4267-B66F-FEAEF7C4C7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339D91C-6C00-465E-9897-624C0950AEFF}"/>
              </a:ext>
            </a:extLst>
          </p:cNvPr>
          <p:cNvCxnSpPr/>
          <p:nvPr userDrawn="1"/>
        </p:nvCxnSpPr>
        <p:spPr>
          <a:xfrm>
            <a:off x="5736000" y="15763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27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8A1B4-5F87-4B80-AAF0-90C371D6D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8278" y="365125"/>
            <a:ext cx="10715445" cy="97834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it-IT"/>
              <a:t>Fare clic per modificare lo stile </a:t>
            </a:r>
            <a:br>
              <a:rPr lang="it-IT"/>
            </a:br>
            <a:r>
              <a:rPr lang="it-IT"/>
              <a:t>del titolo dello schema</a:t>
            </a:r>
          </a:p>
        </p:txBody>
      </p:sp>
      <p:sp>
        <p:nvSpPr>
          <p:cNvPr id="13" name="Segnaposto numero diapositiva 8">
            <a:extLst>
              <a:ext uri="{FF2B5EF4-FFF2-40B4-BE49-F238E27FC236}">
                <a16:creationId xmlns:a16="http://schemas.microsoft.com/office/drawing/2014/main" id="{FC4AD815-730F-41A0-AD97-F39046C82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46525EA-517B-41A7-BD15-E01243003B34}"/>
              </a:ext>
            </a:extLst>
          </p:cNvPr>
          <p:cNvCxnSpPr/>
          <p:nvPr userDrawn="1"/>
        </p:nvCxnSpPr>
        <p:spPr>
          <a:xfrm>
            <a:off x="5736000" y="1343473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3">
            <a:extLst>
              <a:ext uri="{FF2B5EF4-FFF2-40B4-BE49-F238E27FC236}">
                <a16:creationId xmlns:a16="http://schemas.microsoft.com/office/drawing/2014/main" id="{1C1DEC5A-A693-4CBD-B8FF-448EFEF5182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09668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9165DA7-32C3-4A07-BB17-22FC18E9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954335B-BBCF-4378-AD64-9D35A1F5BA7A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74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6CA85C8D-30A9-46F4-8135-50E5F92F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81FC27-1CE5-483E-AE1C-810870C9783D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C939594F-6328-4388-8312-199899E922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938" y="1298763"/>
            <a:ext cx="5095008" cy="69579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SEZIONE 1</a:t>
            </a:r>
            <a:endParaRPr lang="en-US"/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A709FC3A-0FC3-49EC-BF8E-06E19381B6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2024562"/>
            <a:ext cx="5095008" cy="393043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testo</a:t>
            </a:r>
          </a:p>
        </p:txBody>
      </p:sp>
      <p:sp>
        <p:nvSpPr>
          <p:cNvPr id="11" name="テキスト プレースホルダー 11">
            <a:extLst>
              <a:ext uri="{FF2B5EF4-FFF2-40B4-BE49-F238E27FC236}">
                <a16:creationId xmlns:a16="http://schemas.microsoft.com/office/drawing/2014/main" id="{46A7E752-3AA4-4E99-AB03-AD89147184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6048" y="1298763"/>
            <a:ext cx="5095008" cy="69579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SEZIONE 2</a:t>
            </a:r>
            <a:endParaRPr 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C4D534AD-6335-4EDC-A5AE-296C263724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6048" y="2024562"/>
            <a:ext cx="5095008" cy="393043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83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F1402BF-7FFA-4409-A4CC-211D27FD5AE2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79A81E1-FB5D-4019-8E94-1688D2D83852}"/>
              </a:ext>
            </a:extLst>
          </p:cNvPr>
          <p:cNvCxnSpPr/>
          <p:nvPr userDrawn="1"/>
        </p:nvCxnSpPr>
        <p:spPr>
          <a:xfrm>
            <a:off x="5736000" y="3590926"/>
            <a:ext cx="720000" cy="0"/>
          </a:xfrm>
          <a:prstGeom prst="line">
            <a:avLst/>
          </a:prstGeom>
          <a:ln w="57150">
            <a:solidFill>
              <a:srgbClr val="438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A63085DC-8A24-4084-AC2A-15AF92A78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2640661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3" name="正方形/長方形 7">
            <a:extLst>
              <a:ext uri="{FF2B5EF4-FFF2-40B4-BE49-F238E27FC236}">
                <a16:creationId xmlns:a16="http://schemas.microsoft.com/office/drawing/2014/main" id="{25A888C1-5765-471E-9DA9-2A653A974DF2}"/>
              </a:ext>
            </a:extLst>
          </p:cNvPr>
          <p:cNvSpPr/>
          <p:nvPr userDrawn="1"/>
        </p:nvSpPr>
        <p:spPr>
          <a:xfrm>
            <a:off x="-4216" y="1167153"/>
            <a:ext cx="12196216" cy="3251957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9">
            <a:extLst>
              <a:ext uri="{FF2B5EF4-FFF2-40B4-BE49-F238E27FC236}">
                <a16:creationId xmlns:a16="http://schemas.microsoft.com/office/drawing/2014/main" id="{5AD8606E-FC85-4820-A7A7-B7F1BBE4D39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68760"/>
            <a:ext cx="12179336" cy="3030337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it-IT" altLang="ja-JP"/>
              <a:t>Aggiungi un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CA58AABC-E95C-4399-A7AE-A3ABA42D46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05211" y="5045424"/>
            <a:ext cx="7951573" cy="1083877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6" name="テキスト プレースホルダー 11">
            <a:extLst>
              <a:ext uri="{FF2B5EF4-FFF2-40B4-BE49-F238E27FC236}">
                <a16:creationId xmlns:a16="http://schemas.microsoft.com/office/drawing/2014/main" id="{8AD87C80-9649-4D63-B163-BA7A7F921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5211" y="4599130"/>
            <a:ext cx="7951573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/>
              <a:t>TITOLO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25690023-D2F6-4427-807F-C667CEA9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4FC852D-2237-4392-A08B-AFBFBD2E6764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24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F10EB8-1159-435D-A84A-6011BE062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9165DA7-32C3-4A07-BB17-22FC18E9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954335B-BBCF-4378-AD64-9D35A1F5BA7A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0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F128CFD0-C772-6B3C-EC74-E46F0D844D78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4" name="Segnaposto numero diapositiva 8">
            <a:extLst>
              <a:ext uri="{FF2B5EF4-FFF2-40B4-BE49-F238E27FC236}">
                <a16:creationId xmlns:a16="http://schemas.microsoft.com/office/drawing/2014/main" id="{63D1DBDD-7B27-1BC3-6F1E-5FA919887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3614832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C5EF0-7100-4367-8D7A-515E4C79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89239-1A49-4D26-82CB-050BB930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CDFF85-121D-4565-9BB2-32105B7CB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3EEC19-3630-424C-8825-7D2F6849B51E}"/>
              </a:ext>
            </a:extLst>
          </p:cNvPr>
          <p:cNvCxnSpPr/>
          <p:nvPr userDrawn="1"/>
        </p:nvCxnSpPr>
        <p:spPr>
          <a:xfrm>
            <a:off x="946830" y="20335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95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2021 Altea Federation All rights reserved</a:t>
            </a:r>
          </a:p>
        </p:txBody>
      </p:sp>
      <p:sp>
        <p:nvSpPr>
          <p:cNvPr id="12" name="正方形/長方形 8">
            <a:extLst>
              <a:ext uri="{FF2B5EF4-FFF2-40B4-BE49-F238E27FC236}">
                <a16:creationId xmlns:a16="http://schemas.microsoft.com/office/drawing/2014/main" id="{BD92C632-40BA-415A-8AC6-7122EC86C215}"/>
              </a:ext>
            </a:extLst>
          </p:cNvPr>
          <p:cNvSpPr/>
          <p:nvPr userDrawn="1"/>
        </p:nvSpPr>
        <p:spPr>
          <a:xfrm>
            <a:off x="0" y="4839157"/>
            <a:ext cx="12192000" cy="2018843"/>
          </a:xfrm>
          <a:prstGeom prst="rect">
            <a:avLst/>
          </a:prstGeom>
          <a:solidFill>
            <a:srgbClr val="0C263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4">
            <a:extLst>
              <a:ext uri="{FF2B5EF4-FFF2-40B4-BE49-F238E27FC236}">
                <a16:creationId xmlns:a16="http://schemas.microsoft.com/office/drawing/2014/main" id="{1E63F2FC-5885-416B-AA6F-392775E5F7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0229" y="397217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102477DC-CD73-49D7-8C48-F77B8CE67D8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20397" y="4362217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81939C46-F44D-4107-B159-C2565739C2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5151" y="397098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6" name="図プレースホルダー 2">
            <a:extLst>
              <a:ext uri="{FF2B5EF4-FFF2-40B4-BE49-F238E27FC236}">
                <a16:creationId xmlns:a16="http://schemas.microsoft.com/office/drawing/2014/main" id="{DDE688BB-CC29-43BB-B342-79E0507A409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195318" y="4361028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CE539BEB-5694-459C-9F51-423AB9767B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7298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BEF53E82-2D2C-4DF2-BFF3-E81CA15FCB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58680" y="3969060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9" name="図プレースホルダー 2">
            <a:extLst>
              <a:ext uri="{FF2B5EF4-FFF2-40B4-BE49-F238E27FC236}">
                <a16:creationId xmlns:a16="http://schemas.microsoft.com/office/drawing/2014/main" id="{B71B6DAF-7311-4804-94F5-F3BF7F55D88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248848" y="4359104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EE624E77-A006-4236-846C-0F81653A29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33315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21" name="テキスト プレースホルダー 11">
            <a:extLst>
              <a:ext uri="{FF2B5EF4-FFF2-40B4-BE49-F238E27FC236}">
                <a16:creationId xmlns:a16="http://schemas.microsoft.com/office/drawing/2014/main" id="{2276335A-8331-45A7-BED9-B2E01C93DD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2376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057E5A08-0C16-4C3D-ACDE-242C7228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9D2C5C3-AD32-4236-9BA2-05664D63BFD9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75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27FC3B15-AE3D-4798-8B28-886B7314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79EEF51-629E-4DA8-852B-F7642DBBA273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05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2021 Altea Federation All rights reserved</a:t>
            </a:r>
          </a:p>
        </p:txBody>
      </p:sp>
      <p:sp>
        <p:nvSpPr>
          <p:cNvPr id="12" name="正方形/長方形 8">
            <a:extLst>
              <a:ext uri="{FF2B5EF4-FFF2-40B4-BE49-F238E27FC236}">
                <a16:creationId xmlns:a16="http://schemas.microsoft.com/office/drawing/2014/main" id="{BD92C632-40BA-415A-8AC6-7122EC86C215}"/>
              </a:ext>
            </a:extLst>
          </p:cNvPr>
          <p:cNvSpPr/>
          <p:nvPr userDrawn="1"/>
        </p:nvSpPr>
        <p:spPr>
          <a:xfrm>
            <a:off x="0" y="4839157"/>
            <a:ext cx="12192000" cy="2018843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4">
            <a:extLst>
              <a:ext uri="{FF2B5EF4-FFF2-40B4-BE49-F238E27FC236}">
                <a16:creationId xmlns:a16="http://schemas.microsoft.com/office/drawing/2014/main" id="{1E63F2FC-5885-416B-AA6F-392775E5F7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0229" y="397217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102477DC-CD73-49D7-8C48-F77B8CE67D8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20397" y="4362217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81939C46-F44D-4107-B159-C2565739C2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5151" y="397098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6" name="図プレースホルダー 2">
            <a:extLst>
              <a:ext uri="{FF2B5EF4-FFF2-40B4-BE49-F238E27FC236}">
                <a16:creationId xmlns:a16="http://schemas.microsoft.com/office/drawing/2014/main" id="{DDE688BB-CC29-43BB-B342-79E0507A409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195318" y="4361028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CE539BEB-5694-459C-9F51-423AB9767B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7298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BEF53E82-2D2C-4DF2-BFF3-E81CA15FCB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58680" y="3969060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9" name="図プレースホルダー 2">
            <a:extLst>
              <a:ext uri="{FF2B5EF4-FFF2-40B4-BE49-F238E27FC236}">
                <a16:creationId xmlns:a16="http://schemas.microsoft.com/office/drawing/2014/main" id="{B71B6DAF-7311-4804-94F5-F3BF7F55D88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248848" y="4359104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EE624E77-A006-4236-846C-0F81653A29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33315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21" name="テキスト プレースホルダー 11">
            <a:extLst>
              <a:ext uri="{FF2B5EF4-FFF2-40B4-BE49-F238E27FC236}">
                <a16:creationId xmlns:a16="http://schemas.microsoft.com/office/drawing/2014/main" id="{2276335A-8331-45A7-BED9-B2E01C93DD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2376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27FC3B15-AE3D-4798-8B28-886B7314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79EEF51-629E-4DA8-852B-F7642DBBA273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0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064755" y="4689140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064755" y="2948947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64755" y="1178750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160124" y="1289260"/>
            <a:ext cx="2599814" cy="133915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160124" y="3059457"/>
            <a:ext cx="2599814" cy="133915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160124" y="4799650"/>
            <a:ext cx="2599814" cy="1339154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17835" y="1565037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testo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017835" y="1178750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017835" y="3336819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017835" y="2950532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017835" y="5086567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017835" y="4700280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31" name="Segnaposto numero diapositiva 8">
            <a:extLst>
              <a:ext uri="{FF2B5EF4-FFF2-40B4-BE49-F238E27FC236}">
                <a16:creationId xmlns:a16="http://schemas.microsoft.com/office/drawing/2014/main" id="{8F3231E7-C7B0-4F08-924C-7BEA720D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AC71CF6C-7309-4112-99BB-FDD51999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6B77927-C52B-428A-8D6A-4930C870E451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92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numero diapositiva 8">
            <a:extLst>
              <a:ext uri="{FF2B5EF4-FFF2-40B4-BE49-F238E27FC236}">
                <a16:creationId xmlns:a16="http://schemas.microsoft.com/office/drawing/2014/main" id="{8F3231E7-C7B0-4F08-924C-7BEA720D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AC71CF6C-7309-4112-99BB-FDD51999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6B77927-C52B-428A-8D6A-4930C870E451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6">
            <a:extLst>
              <a:ext uri="{FF2B5EF4-FFF2-40B4-BE49-F238E27FC236}">
                <a16:creationId xmlns:a16="http://schemas.microsoft.com/office/drawing/2014/main" id="{569E6EDA-12E1-4AAA-9B5B-0DDFAAEEE08C}"/>
              </a:ext>
            </a:extLst>
          </p:cNvPr>
          <p:cNvSpPr/>
          <p:nvPr userDrawn="1"/>
        </p:nvSpPr>
        <p:spPr>
          <a:xfrm>
            <a:off x="1006178" y="1207657"/>
            <a:ext cx="4447744" cy="266412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9">
            <a:extLst>
              <a:ext uri="{FF2B5EF4-FFF2-40B4-BE49-F238E27FC236}">
                <a16:creationId xmlns:a16="http://schemas.microsoft.com/office/drawing/2014/main" id="{F562193B-ED74-4226-9805-9B745BF4D2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23838" y="1325295"/>
            <a:ext cx="4212423" cy="2428851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it-IT" altLang="ja-JP"/>
              <a:t>Aggiungi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27" name="正方形/長方形 10">
            <a:extLst>
              <a:ext uri="{FF2B5EF4-FFF2-40B4-BE49-F238E27FC236}">
                <a16:creationId xmlns:a16="http://schemas.microsoft.com/office/drawing/2014/main" id="{3F30822F-1103-446C-B8C0-B05190C7D2EA}"/>
              </a:ext>
            </a:extLst>
          </p:cNvPr>
          <p:cNvSpPr/>
          <p:nvPr userDrawn="1"/>
        </p:nvSpPr>
        <p:spPr>
          <a:xfrm>
            <a:off x="6700694" y="1207657"/>
            <a:ext cx="4447744" cy="266412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9">
            <a:extLst>
              <a:ext uri="{FF2B5EF4-FFF2-40B4-BE49-F238E27FC236}">
                <a16:creationId xmlns:a16="http://schemas.microsoft.com/office/drawing/2014/main" id="{5FA555A4-DA09-44D3-B0D1-AD02E9CCFF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18354" y="1325295"/>
            <a:ext cx="4212423" cy="2428851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r>
              <a:rPr kumimoji="1" lang="it-IT" altLang="ja-JP"/>
              <a:t>Aggiungi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8548581E-86B0-4F0C-9517-7E625991CF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178" y="4440044"/>
            <a:ext cx="4645468" cy="163124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D4A928BB-CE42-4D1C-8500-DBE61FB5AA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6178" y="4053757"/>
            <a:ext cx="4645468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282F54BD-0A5D-4E58-8BAB-00C0AF8913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0693" y="4442790"/>
            <a:ext cx="4682071" cy="163124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AB9CC937-9183-44D6-B7B8-7B0520D7B0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00693" y="4056503"/>
            <a:ext cx="4682071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2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1">
            <a:extLst>
              <a:ext uri="{FF2B5EF4-FFF2-40B4-BE49-F238E27FC236}">
                <a16:creationId xmlns:a16="http://schemas.microsoft.com/office/drawing/2014/main" id="{9ABC4F97-E2E9-4577-B070-F66332F7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3" name="Segnaposto numero diapositiva 8">
            <a:extLst>
              <a:ext uri="{FF2B5EF4-FFF2-40B4-BE49-F238E27FC236}">
                <a16:creationId xmlns:a16="http://schemas.microsoft.com/office/drawing/2014/main" id="{5DA8950A-0AE3-4CE9-B472-A2C411612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92805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1358931"/>
            <a:ext cx="9981837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4201335"/>
            <a:ext cx="99822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098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1875490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482600" y="20052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595237" y="21178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3378200" y="20052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3490837" y="21178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6273800" y="19798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386437" y="20924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9169400" y="19798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282037" y="20924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528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2992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1948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528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992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1948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B0570352-2F9F-4909-96E2-4301A50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296B1B2C-BF48-4D16-86B9-032B70EB603F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gnaposto numero diapositiva 8">
            <a:extLst>
              <a:ext uri="{FF2B5EF4-FFF2-40B4-BE49-F238E27FC236}">
                <a16:creationId xmlns:a16="http://schemas.microsoft.com/office/drawing/2014/main" id="{3BD1CAD3-B30F-403F-89EF-61FC34A83C1E}"/>
              </a:ext>
            </a:extLst>
          </p:cNvPr>
          <p:cNvSpPr txBox="1">
            <a:spLocks/>
          </p:cNvSpPr>
          <p:nvPr userDrawn="1"/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3792921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1">
            <a:extLst>
              <a:ext uri="{FF2B5EF4-FFF2-40B4-BE49-F238E27FC236}">
                <a16:creationId xmlns:a16="http://schemas.microsoft.com/office/drawing/2014/main" id="{B0570352-2F9F-4909-96E2-4301A50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296B1B2C-BF48-4D16-86B9-032B70EB603F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6B490E81-224D-48E7-A250-B82F89F1A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2" name="角丸四角形 13">
            <a:extLst>
              <a:ext uri="{FF2B5EF4-FFF2-40B4-BE49-F238E27FC236}">
                <a16:creationId xmlns:a16="http://schemas.microsoft.com/office/drawing/2014/main" id="{222490A0-7AB2-4EFE-9161-0A8093ACABF5}"/>
              </a:ext>
            </a:extLst>
          </p:cNvPr>
          <p:cNvSpPr/>
          <p:nvPr userDrawn="1"/>
        </p:nvSpPr>
        <p:spPr>
          <a:xfrm>
            <a:off x="1232037" y="16677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23" name="円/楕円 6">
            <a:extLst>
              <a:ext uri="{FF2B5EF4-FFF2-40B4-BE49-F238E27FC236}">
                <a16:creationId xmlns:a16="http://schemas.microsoft.com/office/drawing/2014/main" id="{6D8DD491-2A0D-4789-A96B-2ACCF881B78D}"/>
              </a:ext>
            </a:extLst>
          </p:cNvPr>
          <p:cNvSpPr/>
          <p:nvPr userDrawn="1"/>
        </p:nvSpPr>
        <p:spPr>
          <a:xfrm>
            <a:off x="601912" y="13826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FB377856-C693-4C34-82A9-6AF33BE983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15176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01</a:t>
            </a:r>
            <a:endParaRPr lang="en-US"/>
          </a:p>
        </p:txBody>
      </p:sp>
      <p:sp>
        <p:nvSpPr>
          <p:cNvPr id="25" name="テキスト プレースホルダー 11">
            <a:extLst>
              <a:ext uri="{FF2B5EF4-FFF2-40B4-BE49-F238E27FC236}">
                <a16:creationId xmlns:a16="http://schemas.microsoft.com/office/drawing/2014/main" id="{17A92902-75C7-48AD-B4C8-172E531901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38683" y="21027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testo</a:t>
            </a:r>
            <a:endParaRPr lang="en-US"/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B2C9DEE7-645E-4B37-ADA0-18C18098B6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38683" y="16677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/>
              <a:t>TITOLO</a:t>
            </a:r>
          </a:p>
        </p:txBody>
      </p:sp>
      <p:sp>
        <p:nvSpPr>
          <p:cNvPr id="29" name="角丸四角形 33">
            <a:extLst>
              <a:ext uri="{FF2B5EF4-FFF2-40B4-BE49-F238E27FC236}">
                <a16:creationId xmlns:a16="http://schemas.microsoft.com/office/drawing/2014/main" id="{3193355E-A0E3-4393-93D8-B0F3FB8D5527}"/>
              </a:ext>
            </a:extLst>
          </p:cNvPr>
          <p:cNvSpPr/>
          <p:nvPr userDrawn="1"/>
        </p:nvSpPr>
        <p:spPr>
          <a:xfrm>
            <a:off x="1232037" y="33518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0" name="円/楕円 34">
            <a:extLst>
              <a:ext uri="{FF2B5EF4-FFF2-40B4-BE49-F238E27FC236}">
                <a16:creationId xmlns:a16="http://schemas.microsoft.com/office/drawing/2014/main" id="{61A4EAEE-8009-4312-9FC2-F59DCB6A9D35}"/>
              </a:ext>
            </a:extLst>
          </p:cNvPr>
          <p:cNvSpPr/>
          <p:nvPr userDrawn="1"/>
        </p:nvSpPr>
        <p:spPr>
          <a:xfrm>
            <a:off x="601912" y="30667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8EE694EE-B320-41B7-8A29-CBBE1A5C5A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0938" y="32017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02</a:t>
            </a:r>
            <a:endParaRPr lang="en-US"/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CB922A37-B68F-4274-946E-763C438E08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38683" y="37868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3" name="テキスト プレースホルダー 11">
            <a:extLst>
              <a:ext uri="{FF2B5EF4-FFF2-40B4-BE49-F238E27FC236}">
                <a16:creationId xmlns:a16="http://schemas.microsoft.com/office/drawing/2014/main" id="{74C25434-7B0A-47AF-881B-7EBB18FF21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38683" y="33518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4" name="角丸四角形 40">
            <a:extLst>
              <a:ext uri="{FF2B5EF4-FFF2-40B4-BE49-F238E27FC236}">
                <a16:creationId xmlns:a16="http://schemas.microsoft.com/office/drawing/2014/main" id="{4D816A5C-1D36-42D5-A1C1-B26DA2B5DFD3}"/>
              </a:ext>
            </a:extLst>
          </p:cNvPr>
          <p:cNvSpPr/>
          <p:nvPr userDrawn="1"/>
        </p:nvSpPr>
        <p:spPr>
          <a:xfrm>
            <a:off x="1232037" y="5013102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5" name="円/楕円 41">
            <a:extLst>
              <a:ext uri="{FF2B5EF4-FFF2-40B4-BE49-F238E27FC236}">
                <a16:creationId xmlns:a16="http://schemas.microsoft.com/office/drawing/2014/main" id="{EB37E5A1-6242-400F-80E1-1EF62F2B1D47}"/>
              </a:ext>
            </a:extLst>
          </p:cNvPr>
          <p:cNvSpPr/>
          <p:nvPr userDrawn="1"/>
        </p:nvSpPr>
        <p:spPr>
          <a:xfrm>
            <a:off x="601912" y="4727941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B0853129-5E88-43F9-AA40-ADC78B92F8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0938" y="4862956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03</a:t>
            </a:r>
            <a:endParaRPr lang="en-US"/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83FC4BD0-EAF1-471C-8EDE-16E2E1492E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38683" y="5448021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testo</a:t>
            </a:r>
            <a:endParaRPr lang="en-US"/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C59028EF-DE1D-40E8-B6D1-AC55FDF61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38683" y="5013103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9" name="角丸四角形 45">
            <a:extLst>
              <a:ext uri="{FF2B5EF4-FFF2-40B4-BE49-F238E27FC236}">
                <a16:creationId xmlns:a16="http://schemas.microsoft.com/office/drawing/2014/main" id="{17D0D817-B4FE-4AAD-97EC-85D072C8D3E7}"/>
              </a:ext>
            </a:extLst>
          </p:cNvPr>
          <p:cNvSpPr/>
          <p:nvPr userDrawn="1"/>
        </p:nvSpPr>
        <p:spPr>
          <a:xfrm>
            <a:off x="6935158" y="16677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40" name="円/楕円 46">
            <a:extLst>
              <a:ext uri="{FF2B5EF4-FFF2-40B4-BE49-F238E27FC236}">
                <a16:creationId xmlns:a16="http://schemas.microsoft.com/office/drawing/2014/main" id="{96962C76-99DA-47B4-B35B-D89CD9219C8A}"/>
              </a:ext>
            </a:extLst>
          </p:cNvPr>
          <p:cNvSpPr/>
          <p:nvPr userDrawn="1"/>
        </p:nvSpPr>
        <p:spPr>
          <a:xfrm>
            <a:off x="6305032" y="13826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4419C8D-A397-4414-8D5D-70CB79CF0B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34059" y="15176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04</a:t>
            </a:r>
            <a:endParaRPr lang="en-US"/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33804C56-E281-4D4F-BCA4-DC1659C6B6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41803" y="21027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277D617A-1E84-470A-A279-602BFE5F80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41803" y="16677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44" name="角丸四角形 50">
            <a:extLst>
              <a:ext uri="{FF2B5EF4-FFF2-40B4-BE49-F238E27FC236}">
                <a16:creationId xmlns:a16="http://schemas.microsoft.com/office/drawing/2014/main" id="{5B360B4C-4176-42F1-8104-A4644ECDDF05}"/>
              </a:ext>
            </a:extLst>
          </p:cNvPr>
          <p:cNvSpPr/>
          <p:nvPr userDrawn="1"/>
        </p:nvSpPr>
        <p:spPr>
          <a:xfrm>
            <a:off x="6935158" y="334783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45" name="円/楕円 51">
            <a:extLst>
              <a:ext uri="{FF2B5EF4-FFF2-40B4-BE49-F238E27FC236}">
                <a16:creationId xmlns:a16="http://schemas.microsoft.com/office/drawing/2014/main" id="{D84937D4-BCB3-466E-B815-E5CEB80BEE15}"/>
              </a:ext>
            </a:extLst>
          </p:cNvPr>
          <p:cNvSpPr/>
          <p:nvPr userDrawn="1"/>
        </p:nvSpPr>
        <p:spPr>
          <a:xfrm>
            <a:off x="6305032" y="3062668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8B0B3C28-29B7-4249-9F8F-D750044E7E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4059" y="319768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05</a:t>
            </a:r>
            <a:endParaRPr lang="en-US"/>
          </a:p>
        </p:txBody>
      </p:sp>
      <p:sp>
        <p:nvSpPr>
          <p:cNvPr id="47" name="テキスト プレースホルダー 11">
            <a:extLst>
              <a:ext uri="{FF2B5EF4-FFF2-40B4-BE49-F238E27FC236}">
                <a16:creationId xmlns:a16="http://schemas.microsoft.com/office/drawing/2014/main" id="{7CF4BBCB-D3E4-497D-9290-246A4B6F48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541803" y="3782748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5767EB3E-E03A-45CF-A164-02BC67B3841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41803" y="334783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49" name="角丸四角形 55">
            <a:extLst>
              <a:ext uri="{FF2B5EF4-FFF2-40B4-BE49-F238E27FC236}">
                <a16:creationId xmlns:a16="http://schemas.microsoft.com/office/drawing/2014/main" id="{86D75FF1-A6D3-435D-9DF0-332A69599167}"/>
              </a:ext>
            </a:extLst>
          </p:cNvPr>
          <p:cNvSpPr/>
          <p:nvPr userDrawn="1"/>
        </p:nvSpPr>
        <p:spPr>
          <a:xfrm>
            <a:off x="6935158" y="5013102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50" name="円/楕円 56">
            <a:extLst>
              <a:ext uri="{FF2B5EF4-FFF2-40B4-BE49-F238E27FC236}">
                <a16:creationId xmlns:a16="http://schemas.microsoft.com/office/drawing/2014/main" id="{25E45A51-8F85-4D89-ADCE-525C4B85F279}"/>
              </a:ext>
            </a:extLst>
          </p:cNvPr>
          <p:cNvSpPr/>
          <p:nvPr userDrawn="1"/>
        </p:nvSpPr>
        <p:spPr>
          <a:xfrm>
            <a:off x="6305032" y="4727941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F90BC01C-74BD-4417-8CB0-B5B812825D3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4059" y="4862956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06</a:t>
            </a:r>
            <a:endParaRPr lang="en-US"/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AC5491AE-5A93-49FB-8998-BEA7C1F4556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41803" y="5448021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56EE3BA6-B4B2-435E-9A6A-C44A66956E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541803" y="5013103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8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A5E71-AA9C-4276-B0AC-8871FA81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78CB2B-2956-469D-AB18-B7C8463C4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DB8191-4129-43FD-AF0F-943689B15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545BA7-76C7-421B-A5C4-5A02A05D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1835572-209F-4887-839A-5288A26C8163}"/>
              </a:ext>
            </a:extLst>
          </p:cNvPr>
          <p:cNvCxnSpPr/>
          <p:nvPr userDrawn="1"/>
        </p:nvCxnSpPr>
        <p:spPr>
          <a:xfrm>
            <a:off x="946830" y="20335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67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419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35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FB3909F-156F-4084-969A-9B24B8A63C1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74AAF6D-D335-46CA-8D52-965EB625F21B}"/>
              </a:ext>
            </a:extLst>
          </p:cNvPr>
          <p:cNvCxnSpPr/>
          <p:nvPr userDrawn="1"/>
        </p:nvCxnSpPr>
        <p:spPr>
          <a:xfrm>
            <a:off x="5736000" y="393598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1CD8E2B0-E6FD-49A1-B4A3-DC2FE8F1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2509087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D5163F75-9FDB-80D3-405C-52534006C5E9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3" name="Segnaposto numero diapositiva 8">
            <a:extLst>
              <a:ext uri="{FF2B5EF4-FFF2-40B4-BE49-F238E27FC236}">
                <a16:creationId xmlns:a16="http://schemas.microsoft.com/office/drawing/2014/main" id="{D6A0D512-501B-D8DA-E06E-767E3B525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06CDDBD-8ED8-34D4-578D-0E43D38C5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7201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9CC55BD-4265-6E72-AE87-FF0AD249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74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9107720-DC70-31EA-4170-8700C7AE1017}"/>
              </a:ext>
            </a:extLst>
          </p:cNvPr>
          <p:cNvCxnSpPr/>
          <p:nvPr userDrawn="1"/>
        </p:nvCxnSpPr>
        <p:spPr>
          <a:xfrm>
            <a:off x="5736000" y="4125764"/>
            <a:ext cx="72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62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B77DE-51DF-47C3-895F-01D57AA99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7201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0A3344-2211-4336-B593-9CF5A2FC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714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7DC9F30-CF49-469D-928F-A7EC5FAE3886}"/>
              </a:ext>
            </a:extLst>
          </p:cNvPr>
          <p:cNvCxnSpPr/>
          <p:nvPr userDrawn="1"/>
        </p:nvCxnSpPr>
        <p:spPr>
          <a:xfrm>
            <a:off x="5736000" y="4125764"/>
            <a:ext cx="720000" cy="0"/>
          </a:xfrm>
          <a:prstGeom prst="line">
            <a:avLst/>
          </a:prstGeom>
          <a:ln w="57150">
            <a:solidFill>
              <a:srgbClr val="0C4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8">
            <a:extLst>
              <a:ext uri="{FF2B5EF4-FFF2-40B4-BE49-F238E27FC236}">
                <a16:creationId xmlns:a16="http://schemas.microsoft.com/office/drawing/2014/main" id="{2917DD35-3C42-4C47-8450-2679C4119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12350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3934691" y="0"/>
            <a:ext cx="8257309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34691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51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 flipH="1">
            <a:off x="0" y="0"/>
            <a:ext cx="8249324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4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4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49324" y="0"/>
            <a:ext cx="3954313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828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098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F318AC05-1524-4F31-89C3-64DA2A08C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82562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3822FE32-5700-40E4-B435-00632BB71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358931"/>
            <a:ext cx="99822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ottotitolo 2">
            <a:extLst>
              <a:ext uri="{FF2B5EF4-FFF2-40B4-BE49-F238E27FC236}">
                <a16:creationId xmlns:a16="http://schemas.microsoft.com/office/drawing/2014/main" id="{E3183405-920D-4E7E-A5A3-D87E84FBE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4201335"/>
            <a:ext cx="99822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114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9961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829314"/>
            <a:ext cx="5074920" cy="588004"/>
          </a:xfrm>
        </p:spPr>
        <p:txBody>
          <a:bodyPr anchor="ctr"/>
          <a:lstStyle>
            <a:lvl1pPr algn="ctr">
              <a:defRPr sz="2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1874528"/>
            <a:ext cx="5074920" cy="442018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169354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800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4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4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800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269400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219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7F65C8-6A39-44DC-96E4-ED827BCA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9C15FF-68BE-48D4-B316-6EDF8F458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0684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1" r:id="rId4"/>
    <p:sldLayoutId id="2147483662" r:id="rId5"/>
    <p:sldLayoutId id="2147483660" r:id="rId6"/>
    <p:sldLayoutId id="2147483663" r:id="rId7"/>
    <p:sldLayoutId id="2147483666" r:id="rId8"/>
    <p:sldLayoutId id="2147483664" r:id="rId9"/>
    <p:sldLayoutId id="2147483667" r:id="rId10"/>
    <p:sldLayoutId id="2147483665" r:id="rId11"/>
    <p:sldLayoutId id="2147483650" r:id="rId12"/>
    <p:sldLayoutId id="2147483668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714" r:id="rId19"/>
    <p:sldLayoutId id="2147483715" r:id="rId20"/>
    <p:sldLayoutId id="2147483724" r:id="rId21"/>
    <p:sldLayoutId id="2147483720" r:id="rId22"/>
    <p:sldLayoutId id="2147483656" r:id="rId23"/>
    <p:sldLayoutId id="2147483711" r:id="rId24"/>
    <p:sldLayoutId id="2147483712" r:id="rId25"/>
    <p:sldLayoutId id="2147483725" r:id="rId26"/>
    <p:sldLayoutId id="2147483713" r:id="rId27"/>
    <p:sldLayoutId id="2147483717" r:id="rId28"/>
    <p:sldLayoutId id="2147483716" r:id="rId29"/>
    <p:sldLayoutId id="2147483718" r:id="rId30"/>
    <p:sldLayoutId id="2147483719" r:id="rId31"/>
    <p:sldLayoutId id="2147483657" r:id="rId32"/>
    <p:sldLayoutId id="2147483722" r:id="rId33"/>
    <p:sldLayoutId id="2147483723" r:id="rId34"/>
    <p:sldLayoutId id="2147483721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3200" b="1" kern="1200" dirty="0" smtClean="0">
          <a:solidFill>
            <a:schemeClr val="bg1">
              <a:lumMod val="50000"/>
            </a:schemeClr>
          </a:solidFill>
          <a:latin typeface="Montserrat" panose="02000505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8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3060031"/>
            <a:ext cx="8053096" cy="1014129"/>
          </a:xfrm>
        </p:spPr>
        <p:txBody>
          <a:bodyPr/>
          <a:lstStyle/>
          <a:p>
            <a:r>
              <a:rPr lang="en-US" noProof="0" dirty="0"/>
              <a:t>Big Data Intro</a:t>
            </a:r>
            <a:br>
              <a:rPr lang="en-US" noProof="0" dirty="0"/>
            </a:br>
            <a:r>
              <a:rPr lang="en-US" sz="3200" noProof="0" dirty="0"/>
              <a:t>Day 2: Ingestion and </a:t>
            </a:r>
            <a:r>
              <a:rPr lang="en-US" sz="3200" dirty="0"/>
              <a:t>Governance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0A598A-381E-2C3A-CDA6-27D9F156A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3556" y="1269385"/>
            <a:ext cx="1984888" cy="1298117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429937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  <p:pic>
        <p:nvPicPr>
          <p:cNvPr id="3" name="Picture 2" descr="A white and blue logo&#10;&#10;Description automatically generated">
            <a:extLst>
              <a:ext uri="{FF2B5EF4-FFF2-40B4-BE49-F238E27FC236}">
                <a16:creationId xmlns:a16="http://schemas.microsoft.com/office/drawing/2014/main" id="{B13D43EC-506C-189E-B82E-A8639B6DD4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493" y="5996278"/>
            <a:ext cx="1587136" cy="4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3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10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31487" y="1416840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Open-source columnar format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Originally developed at Twitter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Main structured file format for Spark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Very efficient data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F52502AD-5685-B93F-80BF-79CC3DDCB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1876" y="1465058"/>
            <a:ext cx="3421924" cy="6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4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File Format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0675" y="1442392"/>
            <a:ext cx="525783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Row groups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Column Chunk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Data Page</a:t>
            </a:r>
            <a:endParaRPr lang="en-US" sz="28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File metadata</a:t>
            </a:r>
          </a:p>
          <a:p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579BDDA-564B-B677-49BC-767100FC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911" y="1499337"/>
            <a:ext cx="57245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4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Nested Structures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Parquet allows structured columns of type Map or List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Structured columns can be nested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They are encoded using Dremel encoding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82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Dremel: primitive columns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13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FC0CB4-C849-F5E7-4A69-2A0A2E58A18D}"/>
              </a:ext>
            </a:extLst>
          </p:cNvPr>
          <p:cNvSpPr txBox="1"/>
          <p:nvPr/>
        </p:nvSpPr>
        <p:spPr>
          <a:xfrm>
            <a:off x="646611" y="2410096"/>
            <a:ext cx="3971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Doctor: </a:t>
            </a:r>
            <a:r>
              <a:rPr lang="en-US" sz="3200" b="1" dirty="0">
                <a:solidFill>
                  <a:srgbClr val="00B0F0"/>
                </a:solidFill>
                <a:latin typeface="+mj-lt"/>
              </a:rPr>
              <a:t>Map</a:t>
            </a:r>
          </a:p>
          <a:p>
            <a:r>
              <a:rPr lang="en-US" sz="3200" dirty="0">
                <a:latin typeface="+mj-lt"/>
              </a:rPr>
              <a:t>    Name: </a:t>
            </a:r>
            <a:r>
              <a:rPr lang="en-US" sz="3200" dirty="0">
                <a:solidFill>
                  <a:srgbClr val="FFC000"/>
                </a:solidFill>
                <a:latin typeface="+mj-lt"/>
              </a:rPr>
              <a:t>str</a:t>
            </a:r>
          </a:p>
          <a:p>
            <a:r>
              <a:rPr lang="en-US" sz="3200" dirty="0">
                <a:latin typeface="+mj-lt"/>
              </a:rPr>
              <a:t>    Patients: </a:t>
            </a:r>
            <a:r>
              <a:rPr lang="en-US" sz="3200" b="1" dirty="0">
                <a:solidFill>
                  <a:srgbClr val="00B0F0"/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[</a:t>
            </a:r>
            <a:r>
              <a:rPr lang="en-US" sz="3200" b="1" dirty="0">
                <a:solidFill>
                  <a:srgbClr val="00B0F0"/>
                </a:solidFill>
                <a:latin typeface="+mj-lt"/>
              </a:rPr>
              <a:t>Map</a:t>
            </a:r>
            <a:r>
              <a:rPr lang="en-US" sz="3200" dirty="0">
                <a:latin typeface="+mj-lt"/>
              </a:rPr>
              <a:t>]</a:t>
            </a:r>
          </a:p>
          <a:p>
            <a:r>
              <a:rPr lang="en-US" sz="3200" dirty="0">
                <a:latin typeface="+mj-lt"/>
              </a:rPr>
              <a:t>       Name: </a:t>
            </a:r>
            <a:r>
              <a:rPr lang="en-US" sz="3200" dirty="0">
                <a:solidFill>
                  <a:srgbClr val="FFC000"/>
                </a:solidFill>
                <a:latin typeface="+mj-lt"/>
              </a:rPr>
              <a:t>str</a:t>
            </a:r>
          </a:p>
          <a:p>
            <a:r>
              <a:rPr lang="en-US" sz="3200" dirty="0">
                <a:latin typeface="+mj-lt"/>
              </a:rPr>
              <a:t>       Visits: </a:t>
            </a:r>
            <a:r>
              <a:rPr lang="en-US" sz="3200" b="1" dirty="0">
                <a:solidFill>
                  <a:srgbClr val="00B0F0"/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[</a:t>
            </a:r>
            <a:r>
              <a:rPr lang="en-US" sz="3200" dirty="0">
                <a:solidFill>
                  <a:srgbClr val="FFC000"/>
                </a:solidFill>
                <a:latin typeface="+mj-lt"/>
              </a:rPr>
              <a:t>Date</a:t>
            </a:r>
            <a:r>
              <a:rPr lang="en-US" sz="3200" dirty="0">
                <a:latin typeface="+mj-lt"/>
              </a:rPr>
              <a:t>]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0B5356D-FE23-B9B1-474C-E1CEA9BCB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00" y="1873907"/>
            <a:ext cx="5322434" cy="36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4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Dremel: definition and repetition levels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14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397245"/>
            <a:ext cx="11136430" cy="4862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column is encoded with three sequences: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Definition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Repetition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Values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Definition Level: nesting level of the value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Repetition Level: level of nested lists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8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Dremel: Doctor.Patients.Visits example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15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CBC69B-2D4C-552A-24FF-0F9BC9B6222C}"/>
              </a:ext>
            </a:extLst>
          </p:cNvPr>
          <p:cNvGrpSpPr/>
          <p:nvPr/>
        </p:nvGrpSpPr>
        <p:grpSpPr>
          <a:xfrm>
            <a:off x="3441716" y="1387254"/>
            <a:ext cx="5652553" cy="5023832"/>
            <a:chOff x="3252305" y="1557072"/>
            <a:chExt cx="5652553" cy="50238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0E504-8465-EF13-D9C7-F5AE27268511}"/>
                </a:ext>
              </a:extLst>
            </p:cNvPr>
            <p:cNvSpPr txBox="1"/>
            <p:nvPr/>
          </p:nvSpPr>
          <p:spPr>
            <a:xfrm>
              <a:off x="3252305" y="1564146"/>
              <a:ext cx="1974672" cy="501675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latin typeface="+mj-lt"/>
                </a:rPr>
                <a:t>Doctor</a:t>
              </a:r>
            </a:p>
            <a:p>
              <a:r>
                <a:rPr lang="en-US" sz="2000" dirty="0">
                  <a:latin typeface="+mj-lt"/>
                </a:rPr>
                <a:t>    Patient</a:t>
              </a:r>
            </a:p>
            <a:p>
              <a:r>
                <a:rPr lang="en-US" sz="2000" dirty="0">
                  <a:latin typeface="+mj-lt"/>
                </a:rPr>
                <a:t>        Visits: [</a:t>
              </a:r>
            </a:p>
            <a:p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	2021,</a:t>
              </a:r>
            </a:p>
            <a:p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	NULL,</a:t>
              </a:r>
            </a:p>
            <a:p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	2024</a:t>
              </a:r>
            </a:p>
            <a:p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        </a:t>
              </a:r>
              <a:r>
                <a:rPr lang="en-US" sz="2000" dirty="0">
                  <a:latin typeface="+mj-lt"/>
                </a:rPr>
                <a:t>]</a:t>
              </a:r>
            </a:p>
            <a:p>
              <a:r>
                <a:rPr lang="en-US" sz="2000" dirty="0">
                  <a:latin typeface="+mj-lt"/>
                </a:rPr>
                <a:t>    Patient: 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null</a:t>
              </a:r>
            </a:p>
            <a:p>
              <a:r>
                <a:rPr lang="en-US" sz="2000" dirty="0">
                  <a:latin typeface="+mj-lt"/>
                </a:rPr>
                <a:t>    Patient</a:t>
              </a:r>
            </a:p>
            <a:p>
              <a:r>
                <a:rPr lang="en-US" sz="2000" dirty="0">
                  <a:latin typeface="+mj-lt"/>
                </a:rPr>
                <a:t>        Visits: </a:t>
              </a: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null</a:t>
              </a:r>
            </a:p>
            <a:p>
              <a:r>
                <a:rPr lang="en-US" sz="2000" dirty="0">
                  <a:latin typeface="+mj-lt"/>
                </a:rPr>
                <a:t>Doctor: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null</a:t>
              </a:r>
            </a:p>
            <a:p>
              <a:r>
                <a:rPr lang="en-US" sz="2000" dirty="0">
                  <a:latin typeface="+mj-lt"/>
                </a:rPr>
                <a:t>Doctor</a:t>
              </a:r>
            </a:p>
            <a:p>
              <a:r>
                <a:rPr lang="en-US" sz="2000" dirty="0">
                  <a:latin typeface="+mj-lt"/>
                </a:rPr>
                <a:t>    Patient</a:t>
              </a:r>
            </a:p>
            <a:p>
              <a:r>
                <a:rPr lang="en-US" sz="2000" dirty="0">
                  <a:latin typeface="+mj-lt"/>
                </a:rPr>
                <a:t>        Visits: [</a:t>
              </a:r>
            </a:p>
            <a:p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	</a:t>
              </a:r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2024</a:t>
              </a:r>
            </a:p>
            <a:p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        </a:t>
              </a:r>
              <a:r>
                <a:rPr lang="en-US" sz="2000" dirty="0">
                  <a:latin typeface="+mj-lt"/>
                </a:rPr>
                <a:t>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D64F3C-03FF-887A-2C95-985779E7ACCA}"/>
                </a:ext>
              </a:extLst>
            </p:cNvPr>
            <p:cNvSpPr txBox="1"/>
            <p:nvPr/>
          </p:nvSpPr>
          <p:spPr>
            <a:xfrm>
              <a:off x="5226977" y="1557072"/>
              <a:ext cx="1219544" cy="501675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/>
                <a:t>Definition Levels</a:t>
              </a:r>
            </a:p>
            <a:p>
              <a:endParaRPr lang="en-US" sz="2000" dirty="0"/>
            </a:p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  <a:p>
              <a:endParaRPr 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44D40B-EB6C-F9BD-4719-2DBD3FA49959}"/>
                </a:ext>
              </a:extLst>
            </p:cNvPr>
            <p:cNvSpPr txBox="1"/>
            <p:nvPr/>
          </p:nvSpPr>
          <p:spPr>
            <a:xfrm>
              <a:off x="6348204" y="1564146"/>
              <a:ext cx="1278327" cy="47089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/>
                <a:t>Repetition Levels</a:t>
              </a:r>
            </a:p>
            <a:p>
              <a:endParaRPr lang="en-US" sz="2000" dirty="0"/>
            </a:p>
            <a:p>
              <a:r>
                <a:rPr lang="en-US" sz="2000" dirty="0">
                  <a:solidFill>
                    <a:srgbClr val="92D050"/>
                  </a:solidFill>
                </a:rPr>
                <a:t>0</a:t>
              </a:r>
            </a:p>
            <a:p>
              <a:r>
                <a:rPr lang="en-US" sz="2000" dirty="0">
                  <a:solidFill>
                    <a:srgbClr val="92D050"/>
                  </a:solidFill>
                </a:rPr>
                <a:t>2</a:t>
              </a:r>
            </a:p>
            <a:p>
              <a:r>
                <a:rPr lang="en-US" sz="2000" dirty="0">
                  <a:solidFill>
                    <a:srgbClr val="92D050"/>
                  </a:solidFill>
                </a:rPr>
                <a:t>2</a:t>
              </a: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r>
                <a:rPr lang="en-US" sz="2000" dirty="0">
                  <a:solidFill>
                    <a:srgbClr val="92D050"/>
                  </a:solidFill>
                </a:rPr>
                <a:t>1</a:t>
              </a: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r>
                <a:rPr lang="en-US" sz="2000" dirty="0">
                  <a:solidFill>
                    <a:srgbClr val="92D050"/>
                  </a:solidFill>
                </a:rPr>
                <a:t>1</a:t>
              </a:r>
            </a:p>
            <a:p>
              <a:r>
                <a:rPr lang="en-US" sz="2000" dirty="0">
                  <a:solidFill>
                    <a:srgbClr val="92D050"/>
                  </a:solidFill>
                </a:rPr>
                <a:t>0</a:t>
              </a: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r>
                <a:rPr lang="en-US" sz="2000" dirty="0">
                  <a:solidFill>
                    <a:srgbClr val="92D050"/>
                  </a:solidFill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F13126-0FEE-5F59-F1C3-EF90A1EEA9C8}"/>
                </a:ext>
              </a:extLst>
            </p:cNvPr>
            <p:cNvSpPr txBox="1"/>
            <p:nvPr/>
          </p:nvSpPr>
          <p:spPr>
            <a:xfrm>
              <a:off x="7626531" y="1583283"/>
              <a:ext cx="1278327" cy="47089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/>
                <a:t>Values</a:t>
              </a:r>
            </a:p>
            <a:p>
              <a:endParaRPr lang="en-US" sz="2000" dirty="0"/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r>
                <a:rPr lang="en-US" sz="2000" dirty="0">
                  <a:solidFill>
                    <a:srgbClr val="FFC000"/>
                  </a:solidFill>
                </a:rPr>
                <a:t>2021</a:t>
              </a: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r>
                <a:rPr lang="en-US" sz="2000" dirty="0">
                  <a:solidFill>
                    <a:srgbClr val="FFC000"/>
                  </a:solidFill>
                </a:rPr>
                <a:t>2024</a:t>
              </a: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r>
                <a:rPr lang="en-US" sz="2000" dirty="0">
                  <a:solidFill>
                    <a:srgbClr val="FFC000"/>
                  </a:solidFill>
                </a:rPr>
                <a:t>2024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86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Dictionary Encoding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Values are encoded through dictionary encoding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 dictionary of the possible values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Values are then encoded as pointers to dictionary entries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27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dirty="0"/>
              <a:t>Compression</a:t>
            </a:r>
            <a:endParaRPr lang="en-US" sz="24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367730"/>
            <a:ext cx="11136430" cy="4122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Parquet compress data pages after dictionary encoding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Multiple (extensible) compression codecs: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nappy (default)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gzip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lzo</a:t>
            </a: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47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Partitioning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470230" y="1813173"/>
            <a:ext cx="7707119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Partitioning based on file system structure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Allows to pushdown filters on a subset of files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Spark follows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Hive partitioning schema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omputer screen shot of a graph&#10;&#10;Description automatically generated">
            <a:extLst>
              <a:ext uri="{FF2B5EF4-FFF2-40B4-BE49-F238E27FC236}">
                <a16:creationId xmlns:a16="http://schemas.microsoft.com/office/drawing/2014/main" id="{FF5E082D-0B60-1605-075E-D7383FA6B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91" y="1900646"/>
            <a:ext cx="3778549" cy="33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3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2" y="417973"/>
            <a:ext cx="10761617" cy="6022055"/>
          </a:xfrm>
        </p:spPr>
        <p:txBody>
          <a:bodyPr/>
          <a:lstStyle/>
          <a:p>
            <a:pPr algn="ctr"/>
            <a:r>
              <a:rPr lang="en-US" sz="6000" noProof="0" dirty="0"/>
              <a:t>Q&amp;A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19</a:t>
            </a:fld>
            <a:endParaRPr b="1"/>
          </a:p>
        </p:txBody>
      </p:sp>
      <p:cxnSp>
        <p:nvCxnSpPr>
          <p:cNvPr id="3" name="Connettore diritto 19">
            <a:extLst>
              <a:ext uri="{FF2B5EF4-FFF2-40B4-BE49-F238E27FC236}">
                <a16:creationId xmlns:a16="http://schemas.microsoft.com/office/drawing/2014/main" id="{0539D902-5CF4-6021-7635-7136FD231CF4}"/>
              </a:ext>
            </a:extLst>
          </p:cNvPr>
          <p:cNvCxnSpPr>
            <a:cxnSpLocks/>
          </p:cNvCxnSpPr>
          <p:nvPr/>
        </p:nvCxnSpPr>
        <p:spPr>
          <a:xfrm>
            <a:off x="5736000" y="4108211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Course Content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en-US" noProof="0" dirty="0">
              <a:solidFill>
                <a:schemeClr val="tx1"/>
              </a:solidFill>
            </a:endParaRP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marL="0" indent="0">
              <a:buNone/>
            </a:pPr>
            <a:endParaRPr lang="en-US" b="1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2</a:t>
            </a:fld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848297"/>
            <a:ext cx="11136430" cy="20576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Day 1: Big Data Foundations, Azure and Storage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Day 2: Data Ingestion</a:t>
            </a:r>
            <a:r>
              <a:rPr lang="it-IT" dirty="0"/>
              <a:t> </a:t>
            </a:r>
            <a:r>
              <a:rPr lang="en-US" dirty="0"/>
              <a:t>and Governance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Day 3: Apache Spark and Databricks</a:t>
            </a:r>
          </a:p>
        </p:txBody>
      </p:sp>
    </p:spTree>
    <p:extLst>
      <p:ext uri="{BB962C8B-B14F-4D97-AF65-F5344CB8AC3E}">
        <p14:creationId xmlns:p14="http://schemas.microsoft.com/office/powerpoint/2010/main" val="423233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it-IT" b="1" dirty="0">
                <a:solidFill>
                  <a:schemeClr val="bg1"/>
                </a:solidFill>
              </a:rPr>
              <a:t>Stream Processing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0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Stream Processing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15750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Processing data continuously in real time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Async event-based processing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Latency over throughput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31B35F4-C24F-B008-A147-721FFD16DF43}"/>
              </a:ext>
            </a:extLst>
          </p:cNvPr>
          <p:cNvGrpSpPr/>
          <p:nvPr/>
        </p:nvGrpSpPr>
        <p:grpSpPr>
          <a:xfrm>
            <a:off x="8967274" y="1634529"/>
            <a:ext cx="2152508" cy="3945349"/>
            <a:chOff x="8967274" y="1634529"/>
            <a:chExt cx="2152508" cy="394534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B283B6E-07A3-0D11-AB1D-BF734242FECE}"/>
                </a:ext>
              </a:extLst>
            </p:cNvPr>
            <p:cNvGrpSpPr/>
            <p:nvPr/>
          </p:nvGrpSpPr>
          <p:grpSpPr>
            <a:xfrm>
              <a:off x="8967274" y="1855932"/>
              <a:ext cx="2152508" cy="3723946"/>
              <a:chOff x="9062524" y="1260304"/>
              <a:chExt cx="2152508" cy="372394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E998925-1805-0289-C9C3-38D6E631D343}"/>
                  </a:ext>
                </a:extLst>
              </p:cNvPr>
              <p:cNvGrpSpPr/>
              <p:nvPr/>
            </p:nvGrpSpPr>
            <p:grpSpPr>
              <a:xfrm rot="5400000">
                <a:off x="8387213" y="1935615"/>
                <a:ext cx="1844847" cy="494225"/>
                <a:chOff x="9274355" y="1352006"/>
                <a:chExt cx="1156336" cy="202858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6B34EDA-F161-42B7-35CB-89DC29A76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352006"/>
                  <a:ext cx="1147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6449DCBF-AA6D-E02D-B8AA-3E2FF97AF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554864"/>
                  <a:ext cx="11563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4233ED2-E6C3-08D7-B73C-C1D77877B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0691" y="1352006"/>
                  <a:ext cx="0" cy="202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619D07-3016-F64B-A2E0-C9D9F5EFBA2E}"/>
                    </a:ext>
                  </a:extLst>
                </p:cNvPr>
                <p:cNvSpPr/>
                <p:nvPr/>
              </p:nvSpPr>
              <p:spPr>
                <a:xfrm>
                  <a:off x="1019524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52E4F1-59B9-7CC0-F35A-A303C0208F77}"/>
                    </a:ext>
                  </a:extLst>
                </p:cNvPr>
                <p:cNvSpPr/>
                <p:nvPr/>
              </p:nvSpPr>
              <p:spPr>
                <a:xfrm>
                  <a:off x="9955564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5BC1F17-8620-94E3-3495-DB252E263FE9}"/>
                    </a:ext>
                  </a:extLst>
                </p:cNvPr>
                <p:cNvSpPr/>
                <p:nvPr/>
              </p:nvSpPr>
              <p:spPr>
                <a:xfrm>
                  <a:off x="971800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E186DB3-56B6-4143-86CB-BF8B26C6D81A}"/>
                    </a:ext>
                  </a:extLst>
                </p:cNvPr>
                <p:cNvSpPr/>
                <p:nvPr/>
              </p:nvSpPr>
              <p:spPr>
                <a:xfrm>
                  <a:off x="9474357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F0FA7DA-F28F-A279-83A6-200CCCF40E30}"/>
                  </a:ext>
                </a:extLst>
              </p:cNvPr>
              <p:cNvGrpSpPr/>
              <p:nvPr/>
            </p:nvGrpSpPr>
            <p:grpSpPr>
              <a:xfrm rot="5400000">
                <a:off x="8939974" y="1935615"/>
                <a:ext cx="1844847" cy="494225"/>
                <a:chOff x="9274355" y="1352006"/>
                <a:chExt cx="1156336" cy="202858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1388F39-4A07-80B4-9A0C-160E3C208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352006"/>
                  <a:ext cx="1147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A4322EC-0710-D5A5-FEC3-66C2F7602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554864"/>
                  <a:ext cx="11563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CAB859A-CA0D-88B9-D5A7-BE040E35B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0691" y="1352006"/>
                  <a:ext cx="0" cy="202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94213FE-E8BA-9821-2202-A6F8C653800A}"/>
                    </a:ext>
                  </a:extLst>
                </p:cNvPr>
                <p:cNvSpPr/>
                <p:nvPr/>
              </p:nvSpPr>
              <p:spPr>
                <a:xfrm>
                  <a:off x="1019524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C98771F-56CB-AAD2-4001-D28C8C4F888C}"/>
                    </a:ext>
                  </a:extLst>
                </p:cNvPr>
                <p:cNvSpPr/>
                <p:nvPr/>
              </p:nvSpPr>
              <p:spPr>
                <a:xfrm>
                  <a:off x="9955564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FA4C12A-255F-CF21-33A4-BFB904A0E721}"/>
                    </a:ext>
                  </a:extLst>
                </p:cNvPr>
                <p:cNvSpPr/>
                <p:nvPr/>
              </p:nvSpPr>
              <p:spPr>
                <a:xfrm>
                  <a:off x="971800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F9C3CF9-289F-8464-963A-8452EEF6EF5D}"/>
                    </a:ext>
                  </a:extLst>
                </p:cNvPr>
                <p:cNvSpPr/>
                <p:nvPr/>
              </p:nvSpPr>
              <p:spPr>
                <a:xfrm>
                  <a:off x="9474357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EFED99-2119-26C5-DB27-BC085A4157AD}"/>
                  </a:ext>
                </a:extLst>
              </p:cNvPr>
              <p:cNvGrpSpPr/>
              <p:nvPr/>
            </p:nvGrpSpPr>
            <p:grpSpPr>
              <a:xfrm rot="5400000">
                <a:off x="10045496" y="1935615"/>
                <a:ext cx="1844847" cy="494225"/>
                <a:chOff x="9274355" y="1352006"/>
                <a:chExt cx="1156336" cy="202858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58752AA-4223-CD3F-93D0-DF9C2C863D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352006"/>
                  <a:ext cx="1147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A18B084-8F3A-4C69-ED86-CA94025D2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554864"/>
                  <a:ext cx="11563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032B566-4200-FBF3-07F1-8064CD2C2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0691" y="1352006"/>
                  <a:ext cx="0" cy="202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8681383-108B-C9D9-A3FE-7E71AFE73BFB}"/>
                    </a:ext>
                  </a:extLst>
                </p:cNvPr>
                <p:cNvSpPr/>
                <p:nvPr/>
              </p:nvSpPr>
              <p:spPr>
                <a:xfrm>
                  <a:off x="1019524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8BEDCDF-C01D-8BC6-E24E-3C1FF943D882}"/>
                    </a:ext>
                  </a:extLst>
                </p:cNvPr>
                <p:cNvSpPr/>
                <p:nvPr/>
              </p:nvSpPr>
              <p:spPr>
                <a:xfrm>
                  <a:off x="9955564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36B087A-4FF5-330C-AE23-6BB8EA57D085}"/>
                    </a:ext>
                  </a:extLst>
                </p:cNvPr>
                <p:cNvSpPr/>
                <p:nvPr/>
              </p:nvSpPr>
              <p:spPr>
                <a:xfrm>
                  <a:off x="971800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5BC857E-ACE2-9E91-5F67-043D34FDFBEA}"/>
                    </a:ext>
                  </a:extLst>
                </p:cNvPr>
                <p:cNvSpPr/>
                <p:nvPr/>
              </p:nvSpPr>
              <p:spPr>
                <a:xfrm>
                  <a:off x="9474357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544747E-7300-2951-2806-E6E3FCA00844}"/>
                  </a:ext>
                </a:extLst>
              </p:cNvPr>
              <p:cNvGrpSpPr/>
              <p:nvPr/>
            </p:nvGrpSpPr>
            <p:grpSpPr>
              <a:xfrm rot="5400000">
                <a:off x="9492735" y="1935615"/>
                <a:ext cx="1844847" cy="494225"/>
                <a:chOff x="9274355" y="1352006"/>
                <a:chExt cx="1156336" cy="202858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20A0BCF-27EF-6244-74D2-F3847C517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352006"/>
                  <a:ext cx="1147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2304A24-C120-62D3-D72B-BAA0B5ACC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554864"/>
                  <a:ext cx="11563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13BAA08-7626-A471-F281-95A11E1507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0691" y="1352006"/>
                  <a:ext cx="0" cy="202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1E0177F-16A0-A48B-58AC-880D409E3278}"/>
                    </a:ext>
                  </a:extLst>
                </p:cNvPr>
                <p:cNvSpPr/>
                <p:nvPr/>
              </p:nvSpPr>
              <p:spPr>
                <a:xfrm>
                  <a:off x="1019524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EB9D394-A4D2-BB6D-66B5-E0A6B574BBD7}"/>
                    </a:ext>
                  </a:extLst>
                </p:cNvPr>
                <p:cNvSpPr/>
                <p:nvPr/>
              </p:nvSpPr>
              <p:spPr>
                <a:xfrm>
                  <a:off x="9955564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2F3126B-7290-06DF-FA97-143261C0109B}"/>
                    </a:ext>
                  </a:extLst>
                </p:cNvPr>
                <p:cNvSpPr/>
                <p:nvPr/>
              </p:nvSpPr>
              <p:spPr>
                <a:xfrm>
                  <a:off x="971800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BF33B74-6B3A-6DD2-689E-BAFCA7050C51}"/>
                    </a:ext>
                  </a:extLst>
                </p:cNvPr>
                <p:cNvSpPr/>
                <p:nvPr/>
              </p:nvSpPr>
              <p:spPr>
                <a:xfrm>
                  <a:off x="9474357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F3ACAA0A-BB91-9F45-93CC-49D0366F3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648017" y="3906092"/>
                <a:ext cx="1072790" cy="1078158"/>
              </a:xfrm>
              <a:prstGeom prst="rect">
                <a:avLst/>
              </a:prstGeom>
            </p:spPr>
          </p:pic>
          <p:sp>
            <p:nvSpPr>
              <p:cNvPr id="64" name="Arrow: Down 63">
                <a:extLst>
                  <a:ext uri="{FF2B5EF4-FFF2-40B4-BE49-F238E27FC236}">
                    <a16:creationId xmlns:a16="http://schemas.microsoft.com/office/drawing/2014/main" id="{5FAC54C7-EE72-CFC8-C4ED-E50EC4CB0B4C}"/>
                  </a:ext>
                </a:extLst>
              </p:cNvPr>
              <p:cNvSpPr/>
              <p:nvPr/>
            </p:nvSpPr>
            <p:spPr>
              <a:xfrm>
                <a:off x="9933834" y="3369898"/>
                <a:ext cx="501154" cy="39737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78DA92-5052-E59E-62A5-3A2D5FE9D936}"/>
                </a:ext>
              </a:extLst>
            </p:cNvPr>
            <p:cNvSpPr txBox="1"/>
            <p:nvPr/>
          </p:nvSpPr>
          <p:spPr>
            <a:xfrm>
              <a:off x="9088747" y="1634529"/>
              <a:ext cx="218877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E505A63-BFB9-E158-F20A-9659A1709777}"/>
                </a:ext>
              </a:extLst>
            </p:cNvPr>
            <p:cNvSpPr txBox="1"/>
            <p:nvPr/>
          </p:nvSpPr>
          <p:spPr>
            <a:xfrm>
              <a:off x="9637152" y="1634529"/>
              <a:ext cx="218877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35F3D3E-56E9-54C6-4C8A-B1E53AE7BFB3}"/>
                </a:ext>
              </a:extLst>
            </p:cNvPr>
            <p:cNvSpPr txBox="1"/>
            <p:nvPr/>
          </p:nvSpPr>
          <p:spPr>
            <a:xfrm>
              <a:off x="10185557" y="1634529"/>
              <a:ext cx="218877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0853411-7BBF-4459-FC9B-7DC8BF2D4F08}"/>
                </a:ext>
              </a:extLst>
            </p:cNvPr>
            <p:cNvSpPr txBox="1"/>
            <p:nvPr/>
          </p:nvSpPr>
          <p:spPr>
            <a:xfrm>
              <a:off x="10733963" y="1634529"/>
              <a:ext cx="218877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  <a:endParaRPr 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157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Stream Processing</a:t>
            </a:r>
            <a:br>
              <a:rPr lang="en-US" noProof="0" dirty="0"/>
            </a:br>
            <a:r>
              <a:rPr lang="en-US" sz="2000" noProof="0" dirty="0"/>
              <a:t>Use Cases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410308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Near real time latency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Fraud Detection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Sensors and IoT data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Social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networks data 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269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Stream-Table Duality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23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B9B7AA-AE7C-79C9-B79B-B7C437640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30530"/>
              </p:ext>
            </p:extLst>
          </p:nvPr>
        </p:nvGraphicFramePr>
        <p:xfrm>
          <a:off x="2175691" y="2052077"/>
          <a:ext cx="1984829" cy="3708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84829">
                  <a:extLst>
                    <a:ext uri="{9D8B030D-6E8A-4147-A177-3AD203B41FA5}">
                      <a16:colId xmlns:a16="http://schemas.microsoft.com/office/drawing/2014/main" val="80809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(1, ABS, 100)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72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(2, HSR, 150)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3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(2, HSR, 200)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2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(3, ABS, 200)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(4, Efficiento, 50)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9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(5, Altea, 100)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(3, HSR, 150)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0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(6, HSR, 100)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96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(6, HSR, 50)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0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(7, ABS, 100)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9447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733768-2A40-25B5-7B78-2A27AC2F4124}"/>
              </a:ext>
            </a:extLst>
          </p:cNvPr>
          <p:cNvCxnSpPr>
            <a:cxnSpLocks/>
          </p:cNvCxnSpPr>
          <p:nvPr/>
        </p:nvCxnSpPr>
        <p:spPr>
          <a:xfrm flipV="1">
            <a:off x="2175691" y="1312817"/>
            <a:ext cx="5806" cy="4852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397E0B-3D47-3D44-EA59-3DBBE7004C7E}"/>
              </a:ext>
            </a:extLst>
          </p:cNvPr>
          <p:cNvCxnSpPr>
            <a:cxnSpLocks/>
          </p:cNvCxnSpPr>
          <p:nvPr/>
        </p:nvCxnSpPr>
        <p:spPr>
          <a:xfrm flipV="1">
            <a:off x="4154714" y="1312817"/>
            <a:ext cx="5806" cy="4852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8F6348-B9CA-4AF6-8BA8-6F32B3000B54}"/>
              </a:ext>
            </a:extLst>
          </p:cNvPr>
          <p:cNvCxnSpPr/>
          <p:nvPr/>
        </p:nvCxnSpPr>
        <p:spPr>
          <a:xfrm>
            <a:off x="2175691" y="1678577"/>
            <a:ext cx="197902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7166C-0A1F-623C-56E9-C53074757D81}"/>
              </a:ext>
            </a:extLst>
          </p:cNvPr>
          <p:cNvCxnSpPr/>
          <p:nvPr/>
        </p:nvCxnSpPr>
        <p:spPr>
          <a:xfrm>
            <a:off x="2171336" y="1354184"/>
            <a:ext cx="197902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7915D8D-9C22-905B-1310-EFD9AAAD022B}"/>
              </a:ext>
            </a:extLst>
          </p:cNvPr>
          <p:cNvSpPr/>
          <p:nvPr/>
        </p:nvSpPr>
        <p:spPr>
          <a:xfrm>
            <a:off x="2952205" y="5937068"/>
            <a:ext cx="440508" cy="4376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E1AF5C-3A81-C223-44CC-40C3649B3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7214"/>
              </p:ext>
            </p:extLst>
          </p:nvPr>
        </p:nvGraphicFramePr>
        <p:xfrm>
          <a:off x="7400836" y="2117755"/>
          <a:ext cx="4208415" cy="2956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2805">
                  <a:extLst>
                    <a:ext uri="{9D8B030D-6E8A-4147-A177-3AD203B41FA5}">
                      <a16:colId xmlns:a16="http://schemas.microsoft.com/office/drawing/2014/main" val="153594852"/>
                    </a:ext>
                  </a:extLst>
                </a:gridCol>
                <a:gridCol w="1402805">
                  <a:extLst>
                    <a:ext uri="{9D8B030D-6E8A-4147-A177-3AD203B41FA5}">
                      <a16:colId xmlns:a16="http://schemas.microsoft.com/office/drawing/2014/main" val="3361327203"/>
                    </a:ext>
                  </a:extLst>
                </a:gridCol>
                <a:gridCol w="1402805">
                  <a:extLst>
                    <a:ext uri="{9D8B030D-6E8A-4147-A177-3AD203B41FA5}">
                      <a16:colId xmlns:a16="http://schemas.microsoft.com/office/drawing/2014/main" val="2042042367"/>
                    </a:ext>
                  </a:extLst>
                </a:gridCol>
              </a:tblGrid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Id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Customer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Total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06242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3973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12891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58819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Efficiento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01492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21053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363528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256296"/>
                  </a:ext>
                </a:extLst>
              </a:tr>
            </a:tbl>
          </a:graphicData>
        </a:graphic>
      </p:graphicFrame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E4CC57C4-7F3B-16D8-3F14-063FEE35B0F9}"/>
              </a:ext>
            </a:extLst>
          </p:cNvPr>
          <p:cNvSpPr/>
          <p:nvPr/>
        </p:nvSpPr>
        <p:spPr>
          <a:xfrm>
            <a:off x="5035732" y="2808519"/>
            <a:ext cx="1692365" cy="6204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7E0ED55F-50F9-7FE5-9A9A-FB8A7B960770}"/>
              </a:ext>
            </a:extLst>
          </p:cNvPr>
          <p:cNvSpPr/>
          <p:nvPr/>
        </p:nvSpPr>
        <p:spPr>
          <a:xfrm rot="10800000">
            <a:off x="5035732" y="3596035"/>
            <a:ext cx="1692365" cy="6204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C93944-2243-1F6B-6976-B974FA23B28F}"/>
              </a:ext>
            </a:extLst>
          </p:cNvPr>
          <p:cNvSpPr txBox="1"/>
          <p:nvPr/>
        </p:nvSpPr>
        <p:spPr>
          <a:xfrm>
            <a:off x="5320211" y="2427997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Update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8BBB8-8997-257D-C0A7-D5A8B7E656DC}"/>
              </a:ext>
            </a:extLst>
          </p:cNvPr>
          <p:cNvSpPr txBox="1"/>
          <p:nvPr/>
        </p:nvSpPr>
        <p:spPr>
          <a:xfrm>
            <a:off x="5177971" y="4233397"/>
            <a:ext cx="14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Log</a:t>
            </a:r>
          </a:p>
        </p:txBody>
      </p:sp>
    </p:spTree>
    <p:extLst>
      <p:ext uri="{BB962C8B-B14F-4D97-AF65-F5344CB8AC3E}">
        <p14:creationId xmlns:p14="http://schemas.microsoft.com/office/powerpoint/2010/main" val="6966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Windowing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24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05361" y="1312337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Running continuous moving aggregation on event windows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Produces a new stream with one event per window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Example: last 20 minutes average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0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Tumbling Window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25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10E08BA8-B333-20F9-B38E-2F1FFAD2D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37" y="2306736"/>
            <a:ext cx="10515600" cy="21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9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Hopping Window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26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7E04588C-A69D-AB84-6885-AB7F7708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3" y="1251731"/>
            <a:ext cx="10249427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91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Sliding Window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27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D7F0CAF6-2754-9A8D-E765-F32CABD60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6" y="2021687"/>
            <a:ext cx="10886744" cy="30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9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Session Window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28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A3BC7F-97EA-F9A7-FF5C-EEB7F418D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87" y="1887593"/>
            <a:ext cx="10528041" cy="29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19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Windowing</a:t>
            </a:r>
            <a:br>
              <a:rPr lang="en-US" noProof="0" dirty="0"/>
            </a:br>
            <a:r>
              <a:rPr lang="en-US" sz="2000" dirty="0"/>
              <a:t>Eviction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29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Count based: keep only a maximum amount of events per window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Time based: keep only the most recent events in a time delta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Priority based: mask certain events based on priority criteria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1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Full Lab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3</a:t>
            </a:fld>
            <a:endParaRPr b="1" dirty="0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27B53C-5746-2B2D-2C0B-AA6BF0907793}"/>
              </a:ext>
            </a:extLst>
          </p:cNvPr>
          <p:cNvGrpSpPr/>
          <p:nvPr/>
        </p:nvGrpSpPr>
        <p:grpSpPr>
          <a:xfrm>
            <a:off x="1403528" y="4848111"/>
            <a:ext cx="844776" cy="877093"/>
            <a:chOff x="966651" y="3831745"/>
            <a:chExt cx="844776" cy="877093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213BF4A-9D8A-A4CC-6D8B-670168AF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96658" y="4094069"/>
              <a:ext cx="614769" cy="614769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63ACE71A-280E-CC00-1496-ED4493B9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6651" y="3831745"/>
              <a:ext cx="535633" cy="53563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7D2C7B-80A1-9A86-DFF0-C3BB32573E0B}"/>
              </a:ext>
            </a:extLst>
          </p:cNvPr>
          <p:cNvGrpSpPr/>
          <p:nvPr/>
        </p:nvGrpSpPr>
        <p:grpSpPr>
          <a:xfrm>
            <a:off x="1207274" y="2287426"/>
            <a:ext cx="1085814" cy="926497"/>
            <a:chOff x="641946" y="1672247"/>
            <a:chExt cx="1085814" cy="926497"/>
          </a:xfrm>
        </p:grpSpPr>
        <p:pic>
          <p:nvPicPr>
            <p:cNvPr id="14" name="Elemento grafico 6">
              <a:extLst>
                <a:ext uri="{FF2B5EF4-FFF2-40B4-BE49-F238E27FC236}">
                  <a16:creationId xmlns:a16="http://schemas.microsoft.com/office/drawing/2014/main" id="{9A52B9AC-3CCA-3DE0-8643-EC033C22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8200" y="1672247"/>
              <a:ext cx="693306" cy="69330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5FD101-6730-B006-05EC-BAC6D08EF824}"/>
                </a:ext>
              </a:extLst>
            </p:cNvPr>
            <p:cNvSpPr txBox="1"/>
            <p:nvPr/>
          </p:nvSpPr>
          <p:spPr>
            <a:xfrm>
              <a:off x="641946" y="2290967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EventHub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63BD05-6641-BD69-6CFC-82A4AD7914B4}"/>
              </a:ext>
            </a:extLst>
          </p:cNvPr>
          <p:cNvGrpSpPr/>
          <p:nvPr/>
        </p:nvGrpSpPr>
        <p:grpSpPr>
          <a:xfrm>
            <a:off x="3122105" y="3613591"/>
            <a:ext cx="1085814" cy="834852"/>
            <a:chOff x="1953021" y="3108919"/>
            <a:chExt cx="1085814" cy="834852"/>
          </a:xfrm>
        </p:grpSpPr>
        <p:pic>
          <p:nvPicPr>
            <p:cNvPr id="12" name="Elemento grafico 9">
              <a:extLst>
                <a:ext uri="{FF2B5EF4-FFF2-40B4-BE49-F238E27FC236}">
                  <a16:creationId xmlns:a16="http://schemas.microsoft.com/office/drawing/2014/main" id="{81B739E0-5597-C737-D76F-B06736086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76409" y="3108919"/>
              <a:ext cx="639038" cy="63903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4C3D37-8571-22B8-28D4-C5A3429B56C1}"/>
                </a:ext>
              </a:extLst>
            </p:cNvPr>
            <p:cNvSpPr txBox="1"/>
            <p:nvPr/>
          </p:nvSpPr>
          <p:spPr>
            <a:xfrm>
              <a:off x="1953021" y="3635994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Lake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B69D98-EF7F-FE22-DB67-EAEA88BE4527}"/>
              </a:ext>
            </a:extLst>
          </p:cNvPr>
          <p:cNvGrpSpPr/>
          <p:nvPr/>
        </p:nvGrpSpPr>
        <p:grpSpPr>
          <a:xfrm>
            <a:off x="6121908" y="1732575"/>
            <a:ext cx="1085813" cy="818923"/>
            <a:chOff x="4195043" y="1417320"/>
            <a:chExt cx="1085814" cy="818923"/>
          </a:xfrm>
        </p:grpSpPr>
        <p:pic>
          <p:nvPicPr>
            <p:cNvPr id="15" name="Elemento grafico 12">
              <a:extLst>
                <a:ext uri="{FF2B5EF4-FFF2-40B4-BE49-F238E27FC236}">
                  <a16:creationId xmlns:a16="http://schemas.microsoft.com/office/drawing/2014/main" id="{F1E14CC6-EEF9-FC46-A303-6DB995BD0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73046" y="1417320"/>
              <a:ext cx="529808" cy="52980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C58BFB-E3B4-D18A-AD17-0EA3E41CD57A}"/>
                </a:ext>
              </a:extLst>
            </p:cNvPr>
            <p:cNvSpPr txBox="1"/>
            <p:nvPr/>
          </p:nvSpPr>
          <p:spPr>
            <a:xfrm>
              <a:off x="4195043" y="1928466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SQL Server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09EC70-790A-D24B-61F4-72418F09571C}"/>
              </a:ext>
            </a:extLst>
          </p:cNvPr>
          <p:cNvGrpSpPr/>
          <p:nvPr/>
        </p:nvGrpSpPr>
        <p:grpSpPr>
          <a:xfrm>
            <a:off x="5143701" y="3546786"/>
            <a:ext cx="1058346" cy="901657"/>
            <a:chOff x="4965096" y="3162449"/>
            <a:chExt cx="1130903" cy="957497"/>
          </a:xfrm>
        </p:grpSpPr>
        <p:pic>
          <p:nvPicPr>
            <p:cNvPr id="13" name="Elemento grafico 6">
              <a:extLst>
                <a:ext uri="{FF2B5EF4-FFF2-40B4-BE49-F238E27FC236}">
                  <a16:creationId xmlns:a16="http://schemas.microsoft.com/office/drawing/2014/main" id="{6BE9A8B6-506A-ACEF-6A9B-2823EB5F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67197" y="3162449"/>
              <a:ext cx="726701" cy="72670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3CF9BA-7953-28B6-9C63-FD4B42F3F199}"/>
                </a:ext>
              </a:extLst>
            </p:cNvPr>
            <p:cNvSpPr txBox="1"/>
            <p:nvPr/>
          </p:nvSpPr>
          <p:spPr>
            <a:xfrm>
              <a:off x="4965096" y="3812169"/>
              <a:ext cx="113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Factory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73035D-89DE-E015-1260-0607856B8EC5}"/>
              </a:ext>
            </a:extLst>
          </p:cNvPr>
          <p:cNvGrpSpPr/>
          <p:nvPr/>
        </p:nvGrpSpPr>
        <p:grpSpPr>
          <a:xfrm>
            <a:off x="6996856" y="3546786"/>
            <a:ext cx="1085814" cy="901657"/>
            <a:chOff x="6995888" y="3225067"/>
            <a:chExt cx="1085814" cy="901657"/>
          </a:xfrm>
        </p:grpSpPr>
        <p:pic>
          <p:nvPicPr>
            <p:cNvPr id="16" name="Elemento grafico 6">
              <a:extLst>
                <a:ext uri="{FF2B5EF4-FFF2-40B4-BE49-F238E27FC236}">
                  <a16:creationId xmlns:a16="http://schemas.microsoft.com/office/drawing/2014/main" id="{99DC1795-C940-3FE9-BFDD-1FAF5230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206753" y="3225067"/>
              <a:ext cx="664084" cy="66408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3C2154-B22B-1EDA-346E-D22F022939A4}"/>
                </a:ext>
              </a:extLst>
            </p:cNvPr>
            <p:cNvSpPr txBox="1"/>
            <p:nvPr/>
          </p:nvSpPr>
          <p:spPr>
            <a:xfrm>
              <a:off x="6995888" y="3818947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Databricks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FD6380-B15E-856A-A5B4-D346CDB488BE}"/>
              </a:ext>
            </a:extLst>
          </p:cNvPr>
          <p:cNvGrpSpPr/>
          <p:nvPr/>
        </p:nvGrpSpPr>
        <p:grpSpPr>
          <a:xfrm>
            <a:off x="8911687" y="3589292"/>
            <a:ext cx="1085814" cy="859151"/>
            <a:chOff x="9382024" y="3781810"/>
            <a:chExt cx="1085814" cy="859151"/>
          </a:xfrm>
        </p:grpSpPr>
        <p:pic>
          <p:nvPicPr>
            <p:cNvPr id="17" name="Elemento grafico 6">
              <a:extLst>
                <a:ext uri="{FF2B5EF4-FFF2-40B4-BE49-F238E27FC236}">
                  <a16:creationId xmlns:a16="http://schemas.microsoft.com/office/drawing/2014/main" id="{BA53CE23-4FBF-F765-D7E4-F324F484C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649244" y="3781810"/>
              <a:ext cx="551374" cy="55137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73EBC4-E8CE-51D5-3811-4EC99AB18909}"/>
                </a:ext>
              </a:extLst>
            </p:cNvPr>
            <p:cNvSpPr txBox="1"/>
            <p:nvPr/>
          </p:nvSpPr>
          <p:spPr>
            <a:xfrm>
              <a:off x="9382024" y="4333184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Power BI</a:t>
              </a:r>
            </a:p>
          </p:txBody>
        </p:sp>
      </p:grpSp>
      <p:pic>
        <p:nvPicPr>
          <p:cNvPr id="57" name="Graphic 56">
            <a:extLst>
              <a:ext uri="{FF2B5EF4-FFF2-40B4-BE49-F238E27FC236}">
                <a16:creationId xmlns:a16="http://schemas.microsoft.com/office/drawing/2014/main" id="{984BE864-DFC5-87AA-1962-0DB9DFD747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51108" y="3546786"/>
            <a:ext cx="776009" cy="77600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D66E3C-855C-4B5B-06AB-F76C8496B6F3}"/>
              </a:ext>
            </a:extLst>
          </p:cNvPr>
          <p:cNvCxnSpPr>
            <a:cxnSpLocks/>
          </p:cNvCxnSpPr>
          <p:nvPr/>
        </p:nvCxnSpPr>
        <p:spPr>
          <a:xfrm>
            <a:off x="2219527" y="2698456"/>
            <a:ext cx="976375" cy="115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8D8B99-4A51-D460-546B-5AF5751E0CB3}"/>
              </a:ext>
            </a:extLst>
          </p:cNvPr>
          <p:cNvCxnSpPr>
            <a:cxnSpLocks/>
          </p:cNvCxnSpPr>
          <p:nvPr/>
        </p:nvCxnSpPr>
        <p:spPr>
          <a:xfrm flipV="1">
            <a:off x="2147246" y="4071123"/>
            <a:ext cx="1041655" cy="110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7D6DFF-81DA-A32F-5797-CA75CF15E881}"/>
              </a:ext>
            </a:extLst>
          </p:cNvPr>
          <p:cNvCxnSpPr>
            <a:cxnSpLocks/>
          </p:cNvCxnSpPr>
          <p:nvPr/>
        </p:nvCxnSpPr>
        <p:spPr>
          <a:xfrm flipV="1">
            <a:off x="4081530" y="3947406"/>
            <a:ext cx="1103199" cy="76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42E57E-BEEA-3AD4-BF1B-81BD955753C0}"/>
              </a:ext>
            </a:extLst>
          </p:cNvPr>
          <p:cNvCxnSpPr>
            <a:cxnSpLocks/>
          </p:cNvCxnSpPr>
          <p:nvPr/>
        </p:nvCxnSpPr>
        <p:spPr>
          <a:xfrm>
            <a:off x="6111486" y="3955026"/>
            <a:ext cx="101939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F619354-A4DC-32FF-E40B-2FAA9F7EB555}"/>
              </a:ext>
            </a:extLst>
          </p:cNvPr>
          <p:cNvCxnSpPr>
            <a:cxnSpLocks/>
          </p:cNvCxnSpPr>
          <p:nvPr/>
        </p:nvCxnSpPr>
        <p:spPr>
          <a:xfrm flipV="1">
            <a:off x="5829720" y="2558805"/>
            <a:ext cx="698003" cy="10486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9E1B8E9-DBF7-B5D4-8E93-8947F0DC819A}"/>
              </a:ext>
            </a:extLst>
          </p:cNvPr>
          <p:cNvCxnSpPr>
            <a:cxnSpLocks/>
          </p:cNvCxnSpPr>
          <p:nvPr/>
        </p:nvCxnSpPr>
        <p:spPr>
          <a:xfrm>
            <a:off x="7994498" y="3955026"/>
            <a:ext cx="1058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6D4C56-B177-8A82-6165-70E9F1F66E05}"/>
              </a:ext>
            </a:extLst>
          </p:cNvPr>
          <p:cNvCxnSpPr>
            <a:cxnSpLocks/>
          </p:cNvCxnSpPr>
          <p:nvPr/>
        </p:nvCxnSpPr>
        <p:spPr>
          <a:xfrm>
            <a:off x="9954326" y="3955026"/>
            <a:ext cx="95379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325BC0A-E9B2-5961-09D5-63DDCF01433D}"/>
              </a:ext>
            </a:extLst>
          </p:cNvPr>
          <p:cNvSpPr txBox="1"/>
          <p:nvPr/>
        </p:nvSpPr>
        <p:spPr>
          <a:xfrm>
            <a:off x="2489342" y="2860253"/>
            <a:ext cx="108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72 Light" panose="020B0303030000000003" pitchFamily="34" charset="0"/>
                <a:cs typeface="72 Light" panose="020B0303030000000003" pitchFamily="34" charset="0"/>
              </a:rPr>
              <a:t>streaming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DCE924-9721-DB3E-A663-83A869FC093F}"/>
              </a:ext>
            </a:extLst>
          </p:cNvPr>
          <p:cNvSpPr txBox="1"/>
          <p:nvPr/>
        </p:nvSpPr>
        <p:spPr>
          <a:xfrm>
            <a:off x="2416987" y="4728968"/>
            <a:ext cx="108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72 Light" panose="020B0303030000000003" pitchFamily="34" charset="0"/>
                <a:cs typeface="72 Light" panose="020B0303030000000003" pitchFamily="34" charset="0"/>
              </a:rPr>
              <a:t>batch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7A048B1-D08D-17A0-E2B0-AA47A004E190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6664815" y="2551498"/>
            <a:ext cx="542906" cy="106209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D65F229C-EB30-E7CA-2D91-BDF967BF7C84}"/>
              </a:ext>
            </a:extLst>
          </p:cNvPr>
          <p:cNvSpPr/>
          <p:nvPr/>
        </p:nvSpPr>
        <p:spPr>
          <a:xfrm>
            <a:off x="3690569" y="4457861"/>
            <a:ext cx="3809078" cy="498733"/>
          </a:xfrm>
          <a:custGeom>
            <a:avLst/>
            <a:gdLst>
              <a:gd name="connsiteX0" fmla="*/ 0 w 3709851"/>
              <a:gd name="connsiteY0" fmla="*/ 0 h 320040"/>
              <a:gd name="connsiteX1" fmla="*/ 1972491 w 3709851"/>
              <a:gd name="connsiteY1" fmla="*/ 320040 h 320040"/>
              <a:gd name="connsiteX2" fmla="*/ 3709851 w 3709851"/>
              <a:gd name="connsiteY2" fmla="*/ 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9851" h="320040">
                <a:moveTo>
                  <a:pt x="0" y="0"/>
                </a:moveTo>
                <a:cubicBezTo>
                  <a:pt x="677091" y="160020"/>
                  <a:pt x="1354183" y="320040"/>
                  <a:pt x="1972491" y="320040"/>
                </a:cubicBezTo>
                <a:cubicBezTo>
                  <a:pt x="2590799" y="320040"/>
                  <a:pt x="3150325" y="160020"/>
                  <a:pt x="3709851" y="0"/>
                </a:cubicBez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4D971-08C0-D1F0-FE83-637069577FCE}"/>
              </a:ext>
            </a:extLst>
          </p:cNvPr>
          <p:cNvSpPr txBox="1"/>
          <p:nvPr/>
        </p:nvSpPr>
        <p:spPr>
          <a:xfrm>
            <a:off x="6018766" y="2935104"/>
            <a:ext cx="108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72 Light" panose="020B0303030000000003" pitchFamily="34" charset="0"/>
                <a:cs typeface="72 Light" panose="020B0303030000000003" pitchFamily="34" charset="0"/>
              </a:rPr>
              <a:t>Config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DE61212-BD99-A3D8-F3E2-F35835B11E2F}"/>
              </a:ext>
            </a:extLst>
          </p:cNvPr>
          <p:cNvGrpSpPr/>
          <p:nvPr/>
        </p:nvGrpSpPr>
        <p:grpSpPr>
          <a:xfrm>
            <a:off x="9972356" y="1287246"/>
            <a:ext cx="1623285" cy="508318"/>
            <a:chOff x="9633857" y="991437"/>
            <a:chExt cx="1623285" cy="508318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B4D9975-5B3A-3A22-3921-98A045C95E3F}"/>
                </a:ext>
              </a:extLst>
            </p:cNvPr>
            <p:cNvGrpSpPr/>
            <p:nvPr/>
          </p:nvGrpSpPr>
          <p:grpSpPr>
            <a:xfrm>
              <a:off x="9633857" y="991437"/>
              <a:ext cx="1623285" cy="276999"/>
              <a:chOff x="9633857" y="991437"/>
              <a:chExt cx="1623285" cy="276999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9284DAD-8AE3-A7FC-3A64-907B92A1B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3857" y="1129937"/>
                <a:ext cx="659674" cy="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1A5DC3E-05D5-875A-A34C-BFFC895B41D2}"/>
                  </a:ext>
                </a:extLst>
              </p:cNvPr>
              <p:cNvSpPr txBox="1"/>
              <p:nvPr/>
            </p:nvSpPr>
            <p:spPr>
              <a:xfrm>
                <a:off x="10171328" y="991437"/>
                <a:ext cx="1085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72 Light" panose="020B0303030000000003" pitchFamily="34" charset="0"/>
                    <a:cs typeface="72 Light" panose="020B0303030000000003" pitchFamily="34" charset="0"/>
                  </a:rPr>
                  <a:t>data flow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532B184-7E13-A722-A2A8-71F366B46128}"/>
                </a:ext>
              </a:extLst>
            </p:cNvPr>
            <p:cNvGrpSpPr/>
            <p:nvPr/>
          </p:nvGrpSpPr>
          <p:grpSpPr>
            <a:xfrm>
              <a:off x="9633857" y="1222756"/>
              <a:ext cx="1623285" cy="276999"/>
              <a:chOff x="9633857" y="1222756"/>
              <a:chExt cx="1623285" cy="276999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E46C219-E231-1DD8-13E3-B2E850B7F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3857" y="1367245"/>
                <a:ext cx="659674" cy="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lg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76A6A9-01AD-5F70-BB1F-0D657BEAE1E8}"/>
                  </a:ext>
                </a:extLst>
              </p:cNvPr>
              <p:cNvSpPr txBox="1"/>
              <p:nvPr/>
            </p:nvSpPr>
            <p:spPr>
              <a:xfrm>
                <a:off x="10171328" y="1222756"/>
                <a:ext cx="1085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72 Light" panose="020B0303030000000003" pitchFamily="34" charset="0"/>
                    <a:cs typeface="72 Light" panose="020B0303030000000003" pitchFamily="34" charset="0"/>
                  </a:rPr>
                  <a:t>logic flow</a:t>
                </a: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28D0CBD-445A-F0ED-EC0F-6ADD2C879527}"/>
              </a:ext>
            </a:extLst>
          </p:cNvPr>
          <p:cNvSpPr/>
          <p:nvPr/>
        </p:nvSpPr>
        <p:spPr>
          <a:xfrm>
            <a:off x="1138033" y="2096986"/>
            <a:ext cx="1278954" cy="111511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AC1504E-9AC1-B323-9D4D-10DC46843980}"/>
              </a:ext>
            </a:extLst>
          </p:cNvPr>
          <p:cNvSpPr/>
          <p:nvPr/>
        </p:nvSpPr>
        <p:spPr>
          <a:xfrm>
            <a:off x="1148269" y="4707227"/>
            <a:ext cx="1278954" cy="111511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5432370-4C87-F4A2-0CB2-6DF394A9B9B9}"/>
              </a:ext>
            </a:extLst>
          </p:cNvPr>
          <p:cNvSpPr/>
          <p:nvPr/>
        </p:nvSpPr>
        <p:spPr>
          <a:xfrm>
            <a:off x="3014573" y="3485467"/>
            <a:ext cx="1278954" cy="111511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CC94AE2-6B54-F1D0-5D47-164094933B58}"/>
              </a:ext>
            </a:extLst>
          </p:cNvPr>
          <p:cNvSpPr/>
          <p:nvPr/>
        </p:nvSpPr>
        <p:spPr>
          <a:xfrm>
            <a:off x="5027800" y="3472855"/>
            <a:ext cx="1372111" cy="122433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707E4D0-41F9-9F54-9202-782D811E3FB3}"/>
              </a:ext>
            </a:extLst>
          </p:cNvPr>
          <p:cNvSpPr/>
          <p:nvPr/>
        </p:nvSpPr>
        <p:spPr>
          <a:xfrm>
            <a:off x="5935125" y="1623312"/>
            <a:ext cx="1372111" cy="114033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87743BF-0731-6829-E547-A21E27B51883}"/>
              </a:ext>
            </a:extLst>
          </p:cNvPr>
          <p:cNvSpPr/>
          <p:nvPr/>
        </p:nvSpPr>
        <p:spPr>
          <a:xfrm>
            <a:off x="6873136" y="3472856"/>
            <a:ext cx="1372111" cy="114033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34FAAA-9E4A-CC14-2AC7-16E950BBEE14}"/>
              </a:ext>
            </a:extLst>
          </p:cNvPr>
          <p:cNvSpPr/>
          <p:nvPr/>
        </p:nvSpPr>
        <p:spPr>
          <a:xfrm>
            <a:off x="8778217" y="3472856"/>
            <a:ext cx="1372111" cy="114033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FDD703-9CE2-8E9D-8C3F-25E6203E1DE8}"/>
              </a:ext>
            </a:extLst>
          </p:cNvPr>
          <p:cNvSpPr txBox="1"/>
          <p:nvPr/>
        </p:nvSpPr>
        <p:spPr>
          <a:xfrm>
            <a:off x="1560552" y="1143294"/>
            <a:ext cx="985204" cy="3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C000"/>
                </a:solidFill>
              </a:rPr>
              <a:t>Day 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D1720B7-AEEB-D7F1-D067-AD81C4AE0F43}"/>
              </a:ext>
            </a:extLst>
          </p:cNvPr>
          <p:cNvSpPr txBox="1"/>
          <p:nvPr/>
        </p:nvSpPr>
        <p:spPr>
          <a:xfrm>
            <a:off x="2705365" y="1143294"/>
            <a:ext cx="985204" cy="3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Day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4119E6C-C041-DF02-031D-FD3748F60BD1}"/>
              </a:ext>
            </a:extLst>
          </p:cNvPr>
          <p:cNvSpPr txBox="1"/>
          <p:nvPr/>
        </p:nvSpPr>
        <p:spPr>
          <a:xfrm>
            <a:off x="415739" y="1143294"/>
            <a:ext cx="985204" cy="3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Day 1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5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1" grpId="0"/>
      <p:bldP spid="152" grpId="0"/>
      <p:bldP spid="1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Processing vs Event Time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30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Difference between when the even happened and when it is processed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Event might be out of order based on event time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We usually want to group based on event time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47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Late Arrivals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Event can arrive after their window is closed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To update the window value we must recover the window state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We cannot wait indefinitely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04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Late Arrivals</a:t>
            </a:r>
            <a:br>
              <a:rPr lang="en-US" noProof="0" dirty="0"/>
            </a:br>
            <a:r>
              <a:rPr lang="en-US" sz="2000" noProof="0" dirty="0"/>
              <a:t>Grace period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 leave a window open for a fixed amount of extra time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If late arrivals arrived within the grace period we update the value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Later events 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 discarded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993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Late Arrivals:</a:t>
            </a:r>
            <a:br>
              <a:rPr lang="en-US" noProof="0" dirty="0"/>
            </a:br>
            <a:r>
              <a:rPr lang="en-US" sz="2000" noProof="0" dirty="0"/>
              <a:t>Watermarks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Estimation of new arrivals lower bound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We update our estimate based on new event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We close windows when watermark &gt; start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17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State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34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Streams are intrinsically stateless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 notion of state must be kept during processing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State is necessary to avoid data loss and duplicates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88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Fault Tolerance</a:t>
            </a:r>
            <a:br>
              <a:rPr lang="en-US" noProof="0" dirty="0"/>
            </a:br>
            <a:r>
              <a:rPr lang="en-US" sz="2000" dirty="0"/>
              <a:t>Producer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35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Guarantee that events are not lost in case of faults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Guarantee that events are not duplicated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Guarantee that events are persistent once delivered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22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Fault Tolerance</a:t>
            </a:r>
            <a:br>
              <a:rPr lang="en-US" noProof="0" dirty="0"/>
            </a:br>
            <a:r>
              <a:rPr lang="en-US" sz="2000" noProof="0" dirty="0"/>
              <a:t>Consumer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Completeness: each event is read at least once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Consistency: each event is read only once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State recovery: how to recover state after a 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ault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06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Atomic Broadcast Problem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37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90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Lambda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38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2708E2EB-A54B-390C-A075-A9DACF36C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8277" y="1272177"/>
            <a:ext cx="7695446" cy="492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15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Kappa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39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Full streaming solution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Events are fully persisted indefinitely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Recomputing means reading the full stream again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2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911D254-6DC1-45CF-89F3-C94915BBF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640" y="293574"/>
            <a:ext cx="5074920" cy="778976"/>
          </a:xfrm>
        </p:spPr>
        <p:txBody>
          <a:bodyPr/>
          <a:lstStyle/>
          <a:p>
            <a:r>
              <a:rPr lang="en-US" noProof="0" dirty="0"/>
              <a:t>Day Program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F00D79-9DA1-41FB-8BFC-43298740ACAC}"/>
              </a:ext>
            </a:extLst>
          </p:cNvPr>
          <p:cNvSpPr/>
          <p:nvPr/>
        </p:nvSpPr>
        <p:spPr>
          <a:xfrm rot="10800000">
            <a:off x="8115300" y="0"/>
            <a:ext cx="4088338" cy="6858000"/>
          </a:xfrm>
          <a:prstGeom prst="rect">
            <a:avLst/>
          </a:prstGeom>
          <a:gradFill flip="none" rotWithShape="1">
            <a:gsLst>
              <a:gs pos="0">
                <a:srgbClr val="0C1824">
                  <a:alpha val="90000"/>
                </a:srgbClr>
              </a:gs>
              <a:gs pos="100000">
                <a:srgbClr val="0C4056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1" name="Picture Placeholder 50" descr="A network of connected dots and lines&#10;&#10;Description automatically generated">
            <a:extLst>
              <a:ext uri="{FF2B5EF4-FFF2-40B4-BE49-F238E27FC236}">
                <a16:creationId xmlns:a16="http://schemas.microsoft.com/office/drawing/2014/main" id="{44A2BD46-4469-08EE-71E1-82E3AC736B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9" r="21169"/>
          <a:stretch>
            <a:fillRect/>
          </a:stretch>
        </p:blipFill>
        <p:spPr/>
      </p:pic>
      <p:sp>
        <p:nvSpPr>
          <p:cNvPr id="39" name="TextBox 13">
            <a:extLst>
              <a:ext uri="{FF2B5EF4-FFF2-40B4-BE49-F238E27FC236}">
                <a16:creationId xmlns:a16="http://schemas.microsoft.com/office/drawing/2014/main" id="{EA95DFF6-7E8A-4D13-F891-5AE42B8CAEA7}"/>
              </a:ext>
            </a:extLst>
          </p:cNvPr>
          <p:cNvSpPr txBox="1"/>
          <p:nvPr/>
        </p:nvSpPr>
        <p:spPr>
          <a:xfrm>
            <a:off x="10258847" y="6408629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000" kern="1200" spc="0" dirty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Image generated with DALL-E</a:t>
            </a:r>
          </a:p>
        </p:txBody>
      </p:sp>
      <p:sp>
        <p:nvSpPr>
          <p:cNvPr id="52" name="Segnaposto testo 5">
            <a:extLst>
              <a:ext uri="{FF2B5EF4-FFF2-40B4-BE49-F238E27FC236}">
                <a16:creationId xmlns:a16="http://schemas.microsoft.com/office/drawing/2014/main" id="{148A09EF-B05E-64DB-5B2F-70DE91278286}"/>
              </a:ext>
            </a:extLst>
          </p:cNvPr>
          <p:cNvSpPr txBox="1">
            <a:spLocks/>
          </p:cNvSpPr>
          <p:nvPr/>
        </p:nvSpPr>
        <p:spPr>
          <a:xfrm>
            <a:off x="1454273" y="2408692"/>
            <a:ext cx="4328070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b="1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35D4DD-08A8-9ED2-4502-65597D655330}"/>
              </a:ext>
            </a:extLst>
          </p:cNvPr>
          <p:cNvGrpSpPr/>
          <p:nvPr/>
        </p:nvGrpSpPr>
        <p:grpSpPr>
          <a:xfrm>
            <a:off x="1123119" y="1905152"/>
            <a:ext cx="537187" cy="515727"/>
            <a:chOff x="615467" y="2569431"/>
            <a:chExt cx="770626" cy="77897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EE26B9E-BD78-5801-01A5-1B4960DF6712}"/>
                </a:ext>
              </a:extLst>
            </p:cNvPr>
            <p:cNvSpPr/>
            <p:nvPr/>
          </p:nvSpPr>
          <p:spPr>
            <a:xfrm>
              <a:off x="623942" y="2569431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テキスト プレースホルダー 11">
              <a:extLst>
                <a:ext uri="{FF2B5EF4-FFF2-40B4-BE49-F238E27FC236}">
                  <a16:creationId xmlns:a16="http://schemas.microsoft.com/office/drawing/2014/main" id="{A08D45EC-8063-5EE6-2BA4-F6F4C9290BF6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2660714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01</a:t>
              </a:r>
              <a:endParaRPr lang="en-US" sz="1800" dirty="0"/>
            </a:p>
          </p:txBody>
        </p:sp>
      </p:grpSp>
      <p:sp>
        <p:nvSpPr>
          <p:cNvPr id="55" name="Segnaposto testo 5">
            <a:extLst>
              <a:ext uri="{FF2B5EF4-FFF2-40B4-BE49-F238E27FC236}">
                <a16:creationId xmlns:a16="http://schemas.microsoft.com/office/drawing/2014/main" id="{4B6E96C1-C10C-8512-A50A-000863B4F91F}"/>
              </a:ext>
            </a:extLst>
          </p:cNvPr>
          <p:cNvSpPr txBox="1">
            <a:spLocks/>
          </p:cNvSpPr>
          <p:nvPr/>
        </p:nvSpPr>
        <p:spPr>
          <a:xfrm>
            <a:off x="1730272" y="3317402"/>
            <a:ext cx="4182092" cy="36626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Apache Kafka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95A471-F09A-4DCE-375C-53C3F76F92F9}"/>
              </a:ext>
            </a:extLst>
          </p:cNvPr>
          <p:cNvGrpSpPr/>
          <p:nvPr/>
        </p:nvGrpSpPr>
        <p:grpSpPr>
          <a:xfrm>
            <a:off x="1123119" y="2565310"/>
            <a:ext cx="537187" cy="515727"/>
            <a:chOff x="615467" y="3758919"/>
            <a:chExt cx="770626" cy="77897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9C3EC3-4AB8-A636-FE8F-22C8F910999A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テキスト プレースホルダー 11">
              <a:extLst>
                <a:ext uri="{FF2B5EF4-FFF2-40B4-BE49-F238E27FC236}">
                  <a16:creationId xmlns:a16="http://schemas.microsoft.com/office/drawing/2014/main" id="{0B3CEBE3-6E0A-19D5-0DAF-F75C66D915D3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02</a:t>
              </a:r>
              <a:endParaRPr lang="en-US" sz="1800" dirty="0"/>
            </a:p>
          </p:txBody>
        </p:sp>
      </p:grpSp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05EA4D92-D2E8-BC27-F1B0-EDCE3D84F546}"/>
              </a:ext>
            </a:extLst>
          </p:cNvPr>
          <p:cNvSpPr txBox="1">
            <a:spLocks/>
          </p:cNvSpPr>
          <p:nvPr/>
        </p:nvSpPr>
        <p:spPr>
          <a:xfrm>
            <a:off x="1730272" y="3955903"/>
            <a:ext cx="4182092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Data Governance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E73F3A-2D12-ADC6-C586-515DC9AA5E92}"/>
              </a:ext>
            </a:extLst>
          </p:cNvPr>
          <p:cNvGrpSpPr/>
          <p:nvPr/>
        </p:nvGrpSpPr>
        <p:grpSpPr>
          <a:xfrm>
            <a:off x="1123119" y="3221514"/>
            <a:ext cx="537187" cy="515727"/>
            <a:chOff x="615467" y="3758919"/>
            <a:chExt cx="770626" cy="7789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6BBFA9-1FB9-ED00-603D-FAE56C377109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テキスト プレースホルダー 11">
              <a:extLst>
                <a:ext uri="{FF2B5EF4-FFF2-40B4-BE49-F238E27FC236}">
                  <a16:creationId xmlns:a16="http://schemas.microsoft.com/office/drawing/2014/main" id="{0D37272F-68E3-EC34-EA9D-B34CC1310C2C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03</a:t>
              </a:r>
              <a:endParaRPr lang="en-US" sz="1800" dirty="0"/>
            </a:p>
          </p:txBody>
        </p:sp>
      </p:grp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46AB6590-390F-F4BD-18B4-52FB8E68B7A8}"/>
              </a:ext>
            </a:extLst>
          </p:cNvPr>
          <p:cNvSpPr txBox="1">
            <a:spLocks/>
          </p:cNvSpPr>
          <p:nvPr/>
        </p:nvSpPr>
        <p:spPr>
          <a:xfrm>
            <a:off x="1735057" y="1979882"/>
            <a:ext cx="4047286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Batch Processing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F46703-0C03-2353-434D-49EA5A1C0ACE}"/>
              </a:ext>
            </a:extLst>
          </p:cNvPr>
          <p:cNvGrpSpPr/>
          <p:nvPr/>
        </p:nvGrpSpPr>
        <p:grpSpPr>
          <a:xfrm>
            <a:off x="1117211" y="3877717"/>
            <a:ext cx="537187" cy="515727"/>
            <a:chOff x="615467" y="3758919"/>
            <a:chExt cx="770626" cy="7789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372389-F9DA-A6AE-ECC9-0BE2E54FBB3C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テキスト プレースホルダー 11">
              <a:extLst>
                <a:ext uri="{FF2B5EF4-FFF2-40B4-BE49-F238E27FC236}">
                  <a16:creationId xmlns:a16="http://schemas.microsoft.com/office/drawing/2014/main" id="{EF3111BF-ACE2-1E60-9A4C-CF1E9D8254CD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04</a:t>
              </a:r>
              <a:endParaRPr lang="en-US" sz="1800" dirty="0"/>
            </a:p>
          </p:txBody>
        </p:sp>
      </p:grp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9076895B-27E0-90CB-272F-F1ED5BFA9FB1}"/>
              </a:ext>
            </a:extLst>
          </p:cNvPr>
          <p:cNvSpPr txBox="1">
            <a:spLocks/>
          </p:cNvSpPr>
          <p:nvPr/>
        </p:nvSpPr>
        <p:spPr>
          <a:xfrm>
            <a:off x="1730272" y="4622944"/>
            <a:ext cx="4182092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Lab</a:t>
            </a:r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E51A2019-7EA1-AB90-F431-1FD47FAA042B}"/>
              </a:ext>
            </a:extLst>
          </p:cNvPr>
          <p:cNvGrpSpPr/>
          <p:nvPr/>
        </p:nvGrpSpPr>
        <p:grpSpPr>
          <a:xfrm>
            <a:off x="1123119" y="4533919"/>
            <a:ext cx="537187" cy="515727"/>
            <a:chOff x="615467" y="3758919"/>
            <a:chExt cx="770626" cy="778976"/>
          </a:xfrm>
        </p:grpSpPr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8BCB8000-73D8-CE9E-F34B-AE905F507D65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テキスト プレースホルダー 11">
              <a:extLst>
                <a:ext uri="{FF2B5EF4-FFF2-40B4-BE49-F238E27FC236}">
                  <a16:creationId xmlns:a16="http://schemas.microsoft.com/office/drawing/2014/main" id="{6D3D3B97-2B42-F50D-5DBF-948A4459745F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05</a:t>
              </a:r>
              <a:endParaRPr lang="en-US" sz="1800" dirty="0"/>
            </a:p>
          </p:txBody>
        </p:sp>
      </p:grp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F96AB323-2C0D-6935-5889-08DFB67B563B}"/>
              </a:ext>
            </a:extLst>
          </p:cNvPr>
          <p:cNvSpPr txBox="1">
            <a:spLocks/>
          </p:cNvSpPr>
          <p:nvPr/>
        </p:nvSpPr>
        <p:spPr>
          <a:xfrm>
            <a:off x="1735057" y="2636580"/>
            <a:ext cx="4182092" cy="36626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Streaming Processing</a:t>
            </a:r>
          </a:p>
        </p:txBody>
      </p:sp>
    </p:spTree>
    <p:extLst>
      <p:ext uri="{BB962C8B-B14F-4D97-AF65-F5344CB8AC3E}">
        <p14:creationId xmlns:p14="http://schemas.microsoft.com/office/powerpoint/2010/main" val="1131329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2" y="417973"/>
            <a:ext cx="10761617" cy="6022055"/>
          </a:xfrm>
        </p:spPr>
        <p:txBody>
          <a:bodyPr/>
          <a:lstStyle/>
          <a:p>
            <a:pPr algn="ctr"/>
            <a:r>
              <a:rPr lang="en-US" sz="6000" noProof="0" dirty="0"/>
              <a:t>Q&amp;A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40</a:t>
            </a:fld>
            <a:endParaRPr b="1"/>
          </a:p>
        </p:txBody>
      </p:sp>
      <p:cxnSp>
        <p:nvCxnSpPr>
          <p:cNvPr id="3" name="Connettore diritto 19">
            <a:extLst>
              <a:ext uri="{FF2B5EF4-FFF2-40B4-BE49-F238E27FC236}">
                <a16:creationId xmlns:a16="http://schemas.microsoft.com/office/drawing/2014/main" id="{0539D902-5CF4-6021-7635-7136FD231CF4}"/>
              </a:ext>
            </a:extLst>
          </p:cNvPr>
          <p:cNvCxnSpPr>
            <a:cxnSpLocks/>
          </p:cNvCxnSpPr>
          <p:nvPr/>
        </p:nvCxnSpPr>
        <p:spPr>
          <a:xfrm>
            <a:off x="5736000" y="4108211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612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it-IT" b="1" dirty="0">
                <a:solidFill>
                  <a:schemeClr val="bg1"/>
                </a:solidFill>
              </a:rPr>
              <a:t>Apache Kafka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4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Kafka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57613" y="1312337"/>
            <a:ext cx="887624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Distributed event streaming platform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Originally developed ad LinkedIn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Write, store and read streams of events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Libraries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for stream processing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20179B04-F7B6-A8F1-5123-85CEAB013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6421" y="1169047"/>
            <a:ext cx="1224234" cy="19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5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Pub/Sub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Write and read are asynchronous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Writers know nothing about readers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Readers know nothing about writers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949BC929-1F61-E1DB-E218-D72FB5E01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3472" y="2030392"/>
            <a:ext cx="4999894" cy="27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98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Kafka</a:t>
            </a:r>
            <a:br>
              <a:rPr lang="en-US" noProof="0" dirty="0"/>
            </a:br>
            <a:r>
              <a:rPr lang="en-US" sz="2000" dirty="0"/>
              <a:t>Architecture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44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D783CAA0-80B0-3F09-7261-F0466CDC0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7333" y="1180121"/>
            <a:ext cx="9137334" cy="49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55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Events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45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351525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Kafka events are key-value pairs, with optional headers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Key and Value are opaque byte arrays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Headers are a list of &lt;string, byte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[]&gt;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All events are immutable once 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34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05361" y="1253553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Logical organizational unit of events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Groups logically related events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Pub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/sub at topic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Most configuration is at topic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489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81265" y="1201301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Topic are divided into partitions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Partitions is what allows Kafka Topics to scale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Partitions can be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distributed across Brokers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Event order is only defined on the same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20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Partitions: methods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27785" y="1445417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Key Hash (default)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Round robin (for events with no key)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Producer can use a custom partitioner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73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Partitions: replication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49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59641" y="1201302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Event replication factor at Topic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Replication is performed at the partition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Each partition has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one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leader and zero ore more follower brokers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 can promote followers to leader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3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noProof="0" dirty="0"/>
              <a:t>Batch Processing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13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Partitions: replication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50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ED11D409-E0F4-7C2F-131B-7A8DF5009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356" y="1425364"/>
            <a:ext cx="10301288" cy="45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Partitions: sizing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20769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Partition number vs Consumer number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Scaling vs Ordering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25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Retention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Retention period controls how long events are stored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Eviction is performed at the segment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Can be set to infinity to persist events indefinitely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99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Delivery Guarantees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27785" y="1214365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Three levels of committed messages guarantees: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 most once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At least once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Exactly once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31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Producer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54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934BB041-D432-1AE4-39A8-975ECFC31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3563" y="1113398"/>
            <a:ext cx="9604874" cy="51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65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Producer</a:t>
            </a:r>
            <a:br>
              <a:rPr lang="en-US" noProof="0" dirty="0"/>
            </a:br>
            <a:r>
              <a:rPr lang="en-US" sz="2000" dirty="0"/>
              <a:t>acks configuration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55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090664-4DF5-4776-E555-7F77F088DD05}"/>
              </a:ext>
            </a:extLst>
          </p:cNvPr>
          <p:cNvSpPr txBox="1"/>
          <p:nvPr/>
        </p:nvSpPr>
        <p:spPr>
          <a:xfrm>
            <a:off x="574733" y="946174"/>
            <a:ext cx="11136430" cy="57015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acks = 0: producer does not wait for an ack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acks = 1: request ack only from leader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required for ‘at least once’ guarantee</a:t>
            </a:r>
            <a:endParaRPr lang="en-US" sz="27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acks = 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all: request ack from all replications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required for ‘exactly once’ guarantee</a:t>
            </a:r>
            <a:endParaRPr lang="en-US" sz="27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0352693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Broker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20896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Written in Java, can run on commodity machines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All brokers are equal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 set of broker nodes constitutes the Kafka cluster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Save messages in local files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ystem as files named segments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36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Consumer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Subscript to one or multiple topics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Poll the cluster for messages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Group.id property assigns the consumer group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0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Consumer Group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371120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Allow consumers to scale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Brokers distribute topic partitions to consumers in a group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Must handle the failure and addition of new nodes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0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Consumer Group</a:t>
            </a:r>
            <a:br>
              <a:rPr lang="en-US" noProof="0" dirty="0"/>
            </a:br>
            <a:r>
              <a:rPr lang="en-US" sz="2000" noProof="0" dirty="0"/>
              <a:t>Rebalancing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59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838200" y="1371120"/>
            <a:ext cx="11136430" cy="4226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Consumer failure, group resize, partition resize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Group coordinator and  Group leader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Group leader can control partition assignment logic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Consumer groups are responsible of offset management</a:t>
            </a: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Batch Processing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7857342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processed periodically in large chunks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Input and output are generally files or tables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Throughput over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574E39DA-A111-089E-456D-EEC2016FC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4791" y="440983"/>
            <a:ext cx="45719" cy="457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E764856-5DBE-D2E9-22F7-C1BF777399C0}"/>
              </a:ext>
            </a:extLst>
          </p:cNvPr>
          <p:cNvGrpSpPr/>
          <p:nvPr/>
        </p:nvGrpSpPr>
        <p:grpSpPr>
          <a:xfrm>
            <a:off x="9506457" y="1142350"/>
            <a:ext cx="1514240" cy="4877107"/>
            <a:chOff x="9839560" y="1116875"/>
            <a:chExt cx="1381434" cy="472623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202FBF2-C561-0159-9C9B-0A16B6A6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40927" y="3166401"/>
              <a:ext cx="978701" cy="104480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AD45BA-4018-9B63-2053-BBFEC1683568}"/>
                </a:ext>
              </a:extLst>
            </p:cNvPr>
            <p:cNvGrpSpPr/>
            <p:nvPr/>
          </p:nvGrpSpPr>
          <p:grpSpPr>
            <a:xfrm>
              <a:off x="9839560" y="1116875"/>
              <a:ext cx="1381434" cy="1529920"/>
              <a:chOff x="9772104" y="1214958"/>
              <a:chExt cx="1194471" cy="1284063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34475BF0-79EC-49C8-9C62-6213D4995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042378" y="1214958"/>
                <a:ext cx="924197" cy="924197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A19CF14-8702-F900-A4AB-B7A2BF6EF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772104" y="1574824"/>
                <a:ext cx="924197" cy="924197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B5359491-8CB2-185D-E3DD-5A95ED3F76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907241" y="1394891"/>
                <a:ext cx="924197" cy="924197"/>
              </a:xfrm>
              <a:prstGeom prst="rect">
                <a:avLst/>
              </a:prstGeom>
            </p:spPr>
          </p:pic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7E3CEE1-93A5-3C25-BA11-1627D2420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9446" y="4641446"/>
              <a:ext cx="1201662" cy="1201662"/>
            </a:xfrm>
            <a:prstGeom prst="rect">
              <a:avLst/>
            </a:prstGeom>
          </p:spPr>
        </p:pic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39B6C733-2B1C-7423-6E4A-E8037B3B3287}"/>
                </a:ext>
              </a:extLst>
            </p:cNvPr>
            <p:cNvSpPr/>
            <p:nvPr/>
          </p:nvSpPr>
          <p:spPr>
            <a:xfrm>
              <a:off x="10301677" y="2646794"/>
              <a:ext cx="457200" cy="38508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7489F11B-875D-4EF8-5FCC-DF8EF9AA5153}"/>
                </a:ext>
              </a:extLst>
            </p:cNvPr>
            <p:cNvSpPr/>
            <p:nvPr/>
          </p:nvSpPr>
          <p:spPr>
            <a:xfrm>
              <a:off x="10301677" y="4345726"/>
              <a:ext cx="457200" cy="38508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97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Schema</a:t>
            </a:r>
            <a:br>
              <a:rPr lang="en-US" noProof="0" dirty="0"/>
            </a:br>
            <a:r>
              <a:rPr lang="en-US" sz="2000" dirty="0"/>
              <a:t>Data contract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60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475623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Serialization is handled by producer and consumers </a:t>
            </a:r>
            <a:r>
              <a:rPr lang="en-US" sz="2800" dirty="0" err="1"/>
              <a:t>indipendently</a:t>
            </a:r>
            <a:endParaRPr lang="en-US" sz="28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No guaranteed coordination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Producers and Co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nsumer must implicitly agree on the schema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23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Zookeeper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18424" y="1201303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Broker coordinator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Brokers interact with Zookeeper to elect leaders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Zookeeper also keep track of all the brokers in the cluster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Kafka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will not need Zookeeper anymore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56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Kafka Streams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11893" y="1247023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Client library to write Kafka applications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Simplify fault recovery and stateful consumers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Implements windowing, delivery guarantees and more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Stream processing topology model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8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k</a:t>
            </a:r>
            <a:r>
              <a:rPr lang="en-US" noProof="0" dirty="0" err="1"/>
              <a:t>sqlDB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99274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Built on top of Kafka Streams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Relational SQL like interface to stream processing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Materialized table views of stream events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7378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2" y="417973"/>
            <a:ext cx="10761617" cy="6022055"/>
          </a:xfrm>
        </p:spPr>
        <p:txBody>
          <a:bodyPr/>
          <a:lstStyle/>
          <a:p>
            <a:pPr algn="ctr"/>
            <a:r>
              <a:rPr lang="en-US" sz="6000" noProof="0" dirty="0"/>
              <a:t>Q&amp;A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64</a:t>
            </a:fld>
            <a:endParaRPr b="1"/>
          </a:p>
        </p:txBody>
      </p:sp>
      <p:cxnSp>
        <p:nvCxnSpPr>
          <p:cNvPr id="3" name="Connettore diritto 19">
            <a:extLst>
              <a:ext uri="{FF2B5EF4-FFF2-40B4-BE49-F238E27FC236}">
                <a16:creationId xmlns:a16="http://schemas.microsoft.com/office/drawing/2014/main" id="{0539D902-5CF4-6021-7635-7136FD231CF4}"/>
              </a:ext>
            </a:extLst>
          </p:cNvPr>
          <p:cNvCxnSpPr>
            <a:cxnSpLocks/>
          </p:cNvCxnSpPr>
          <p:nvPr/>
        </p:nvCxnSpPr>
        <p:spPr>
          <a:xfrm>
            <a:off x="5736000" y="4108211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93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noProof="0" dirty="0"/>
              <a:t>Data Governance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37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Data Governance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99274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Quality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Data  Security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Data Discovery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Data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19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Data Quality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99274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Test as early as possible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Data quality policies and processes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Source of truth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347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Data Security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99274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Least privilege principle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Object and Row level security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0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Lineage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69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F544344-97A8-8CE0-8F71-90244637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85" y="1348559"/>
            <a:ext cx="10486029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0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Row vs Column Oriented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7106227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Controls how data is physically stored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Impacts read and write performance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OLTP vs OLAP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FAD20A-815B-3701-EA16-AE15D39730FC}"/>
              </a:ext>
            </a:extLst>
          </p:cNvPr>
          <p:cNvGrpSpPr/>
          <p:nvPr/>
        </p:nvGrpSpPr>
        <p:grpSpPr>
          <a:xfrm>
            <a:off x="8334102" y="1711740"/>
            <a:ext cx="2843349" cy="1600438"/>
            <a:chOff x="8510451" y="1841863"/>
            <a:chExt cx="2540726" cy="13783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4440B4-A34B-E344-A105-BCACA85FBFD9}"/>
                </a:ext>
              </a:extLst>
            </p:cNvPr>
            <p:cNvSpPr txBox="1"/>
            <p:nvPr/>
          </p:nvSpPr>
          <p:spPr>
            <a:xfrm>
              <a:off x="8510451" y="1841863"/>
              <a:ext cx="2540726" cy="1378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latin typeface="+mj-lt"/>
                </a:rPr>
                <a:t>       c1        c2        c3        c4         c5 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</a:t>
              </a:r>
            </a:p>
            <a:p>
              <a:r>
                <a:rPr lang="it-IT" sz="1400" dirty="0">
                  <a:latin typeface="+mj-lt"/>
                </a:rPr>
                <a:t>  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CBA8F2-8940-2F68-25B6-7E8495368F3D}"/>
                </a:ext>
              </a:extLst>
            </p:cNvPr>
            <p:cNvSpPr/>
            <p:nvPr/>
          </p:nvSpPr>
          <p:spPr>
            <a:xfrm>
              <a:off x="8745583" y="2135776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7D9714-0B7C-571D-56C2-9773710303DB}"/>
                </a:ext>
              </a:extLst>
            </p:cNvPr>
            <p:cNvSpPr/>
            <p:nvPr/>
          </p:nvSpPr>
          <p:spPr>
            <a:xfrm>
              <a:off x="8745583" y="2318268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64794E-C81B-E29E-1F9C-97A1FF4594E6}"/>
                </a:ext>
              </a:extLst>
            </p:cNvPr>
            <p:cNvSpPr/>
            <p:nvPr/>
          </p:nvSpPr>
          <p:spPr>
            <a:xfrm>
              <a:off x="8745583" y="2500760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B0E7D2-1835-A8F1-AE39-AE4880B87E53}"/>
                </a:ext>
              </a:extLst>
            </p:cNvPr>
            <p:cNvSpPr/>
            <p:nvPr/>
          </p:nvSpPr>
          <p:spPr>
            <a:xfrm>
              <a:off x="8745583" y="2683252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9F73E4-320E-0B3E-45C5-13860519E241}"/>
                </a:ext>
              </a:extLst>
            </p:cNvPr>
            <p:cNvSpPr/>
            <p:nvPr/>
          </p:nvSpPr>
          <p:spPr>
            <a:xfrm>
              <a:off x="8745583" y="2865743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1E329C-4C8B-B0F3-E8C2-8BBC0A507609}"/>
              </a:ext>
            </a:extLst>
          </p:cNvPr>
          <p:cNvGrpSpPr/>
          <p:nvPr/>
        </p:nvGrpSpPr>
        <p:grpSpPr>
          <a:xfrm>
            <a:off x="8334102" y="3793344"/>
            <a:ext cx="2843349" cy="1600438"/>
            <a:chOff x="8558348" y="3544648"/>
            <a:chExt cx="2414696" cy="11470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AE56CC-551B-21FD-5F90-BEE4ACCE4F9B}"/>
                </a:ext>
              </a:extLst>
            </p:cNvPr>
            <p:cNvSpPr txBox="1"/>
            <p:nvPr/>
          </p:nvSpPr>
          <p:spPr>
            <a:xfrm>
              <a:off x="8558348" y="3544648"/>
              <a:ext cx="2414696" cy="1147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latin typeface="+mj-lt"/>
                </a:rPr>
                <a:t>      c1        c2        c3        c4         c5 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</a:t>
              </a:r>
            </a:p>
            <a:p>
              <a:r>
                <a:rPr lang="it-IT" sz="1400" dirty="0">
                  <a:latin typeface="+mj-lt"/>
                </a:rPr>
                <a:t>  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1D1AE0-90AE-5DB6-D502-EBDD66DC898A}"/>
                </a:ext>
              </a:extLst>
            </p:cNvPr>
            <p:cNvSpPr/>
            <p:nvPr/>
          </p:nvSpPr>
          <p:spPr>
            <a:xfrm>
              <a:off x="8824681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F61BB2-0D53-FD16-6263-AB0A48617DB1}"/>
                </a:ext>
              </a:extLst>
            </p:cNvPr>
            <p:cNvSpPr/>
            <p:nvPr/>
          </p:nvSpPr>
          <p:spPr>
            <a:xfrm>
              <a:off x="9228121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0DC7A6-BDE5-1D0D-56E0-1B8D8415874D}"/>
                </a:ext>
              </a:extLst>
            </p:cNvPr>
            <p:cNvSpPr/>
            <p:nvPr/>
          </p:nvSpPr>
          <p:spPr>
            <a:xfrm>
              <a:off x="9637104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D577AC-AD22-1843-8093-17E121D6F25E}"/>
                </a:ext>
              </a:extLst>
            </p:cNvPr>
            <p:cNvSpPr/>
            <p:nvPr/>
          </p:nvSpPr>
          <p:spPr>
            <a:xfrm>
              <a:off x="10051633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9EB546-D4AB-AF9A-FC41-3CC6AC0E59BA}"/>
                </a:ext>
              </a:extLst>
            </p:cNvPr>
            <p:cNvSpPr/>
            <p:nvPr/>
          </p:nvSpPr>
          <p:spPr>
            <a:xfrm>
              <a:off x="10488348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8531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noProof="0" dirty="0"/>
              <a:t>Lab Session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4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E7274-3FFF-6046-8BEF-8841A11A4CF2}"/>
              </a:ext>
            </a:extLst>
          </p:cNvPr>
          <p:cNvSpPr/>
          <p:nvPr/>
        </p:nvSpPr>
        <p:spPr>
          <a:xfrm>
            <a:off x="437607" y="3563190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Column vs Row Oriented</a:t>
            </a:r>
            <a:br>
              <a:rPr lang="en-US" noProof="0" dirty="0"/>
            </a:br>
            <a:r>
              <a:rPr lang="en-US" sz="2000" noProof="0" dirty="0"/>
              <a:t>OLAP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8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09884E-FCF2-DF93-8239-D4D51E673584}"/>
              </a:ext>
            </a:extLst>
          </p:cNvPr>
          <p:cNvSpPr txBox="1"/>
          <p:nvPr/>
        </p:nvSpPr>
        <p:spPr>
          <a:xfrm>
            <a:off x="2056312" y="1306288"/>
            <a:ext cx="8079377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</a:rPr>
              <a:t>SELECT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SUM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(</a:t>
            </a:r>
            <a:r>
              <a:rPr lang="en-US" sz="2400" dirty="0">
                <a:latin typeface="+mj-lt"/>
              </a:rPr>
              <a:t>Total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FROM</a:t>
            </a:r>
            <a:r>
              <a:rPr lang="en-US" sz="2400" dirty="0">
                <a:latin typeface="+mj-lt"/>
              </a:rPr>
              <a:t> Orders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WHERE</a:t>
            </a:r>
            <a:r>
              <a:rPr lang="en-US" sz="2400" dirty="0">
                <a:latin typeface="+mj-lt"/>
              </a:rPr>
              <a:t> Product 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‘course’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F1BEAD-9B0D-228E-F0AF-85124A077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7919"/>
              </p:ext>
            </p:extLst>
          </p:nvPr>
        </p:nvGraphicFramePr>
        <p:xfrm>
          <a:off x="288108" y="2609624"/>
          <a:ext cx="5635900" cy="21720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7180">
                  <a:extLst>
                    <a:ext uri="{9D8B030D-6E8A-4147-A177-3AD203B41FA5}">
                      <a16:colId xmlns:a16="http://schemas.microsoft.com/office/drawing/2014/main" val="2105462497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2032979543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116152386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3064481104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539949389"/>
                    </a:ext>
                  </a:extLst>
                </a:gridCol>
              </a:tblGrid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Id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Date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Customer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Product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Total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543524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72548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96614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Efficiento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69157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91215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21872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6269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C77C8FF-16C4-1DF6-B9B2-588D7A2BFE9F}"/>
              </a:ext>
            </a:extLst>
          </p:cNvPr>
          <p:cNvSpPr/>
          <p:nvPr/>
        </p:nvSpPr>
        <p:spPr>
          <a:xfrm>
            <a:off x="437607" y="2945673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C33DF-307E-29E6-ECA0-25E77014A69A}"/>
              </a:ext>
            </a:extLst>
          </p:cNvPr>
          <p:cNvSpPr/>
          <p:nvPr/>
        </p:nvSpPr>
        <p:spPr>
          <a:xfrm>
            <a:off x="437607" y="3251166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E02E09-3D7B-22E1-35B9-C247AAA944BC}"/>
              </a:ext>
            </a:extLst>
          </p:cNvPr>
          <p:cNvSpPr/>
          <p:nvPr/>
        </p:nvSpPr>
        <p:spPr>
          <a:xfrm>
            <a:off x="437607" y="3875214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08CCC-3434-F704-AB8A-6ECDB8EA291F}"/>
              </a:ext>
            </a:extLst>
          </p:cNvPr>
          <p:cNvSpPr/>
          <p:nvPr/>
        </p:nvSpPr>
        <p:spPr>
          <a:xfrm>
            <a:off x="437607" y="4187238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90F3DA-8547-ECFE-299A-EFC3028F3780}"/>
              </a:ext>
            </a:extLst>
          </p:cNvPr>
          <p:cNvSpPr/>
          <p:nvPr/>
        </p:nvSpPr>
        <p:spPr>
          <a:xfrm>
            <a:off x="437607" y="4492731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2F142F-CACB-7CF6-3397-1C350F1E8819}"/>
              </a:ext>
            </a:extLst>
          </p:cNvPr>
          <p:cNvGrpSpPr/>
          <p:nvPr/>
        </p:nvGrpSpPr>
        <p:grpSpPr>
          <a:xfrm>
            <a:off x="838201" y="5620375"/>
            <a:ext cx="1218111" cy="369332"/>
            <a:chOff x="838201" y="5620375"/>
            <a:chExt cx="1218111" cy="369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286044-A09D-5A26-9107-14FD3FD50362}"/>
                </a:ext>
              </a:extLst>
            </p:cNvPr>
            <p:cNvSpPr/>
            <p:nvPr/>
          </p:nvSpPr>
          <p:spPr>
            <a:xfrm>
              <a:off x="838201" y="5680894"/>
              <a:ext cx="396884" cy="24829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10E197-9D68-6533-9F3D-D28E2CDD75E2}"/>
                </a:ext>
              </a:extLst>
            </p:cNvPr>
            <p:cNvSpPr txBox="1"/>
            <p:nvPr/>
          </p:nvSpPr>
          <p:spPr>
            <a:xfrm>
              <a:off x="1266009" y="5620375"/>
              <a:ext cx="79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read</a:t>
              </a: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99C72E2-459E-5713-EF21-CA3970CC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38391"/>
              </p:ext>
            </p:extLst>
          </p:nvPr>
        </p:nvGraphicFramePr>
        <p:xfrm>
          <a:off x="6180907" y="2597092"/>
          <a:ext cx="5719357" cy="21845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17051">
                  <a:extLst>
                    <a:ext uri="{9D8B030D-6E8A-4147-A177-3AD203B41FA5}">
                      <a16:colId xmlns:a16="http://schemas.microsoft.com/office/drawing/2014/main" val="4277432218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999616081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651322036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3842907986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192357215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4181268258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4232729998"/>
                    </a:ext>
                  </a:extLst>
                </a:gridCol>
              </a:tblGrid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08410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34988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ABS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Efficiento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ABS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9424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6170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7931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6BDB980B-C3FA-57E4-699E-52850A9C96DE}"/>
              </a:ext>
            </a:extLst>
          </p:cNvPr>
          <p:cNvSpPr/>
          <p:nvPr/>
        </p:nvSpPr>
        <p:spPr>
          <a:xfrm>
            <a:off x="7138851" y="3979718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0C9151-BAB9-0D37-FBBE-4E1E46D630E2}"/>
              </a:ext>
            </a:extLst>
          </p:cNvPr>
          <p:cNvSpPr/>
          <p:nvPr/>
        </p:nvSpPr>
        <p:spPr>
          <a:xfrm>
            <a:off x="7138851" y="4409309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7A2ADB-9B07-E025-FB2D-81125A2AC6F1}"/>
              </a:ext>
            </a:extLst>
          </p:cNvPr>
          <p:cNvSpPr txBox="1"/>
          <p:nvPr/>
        </p:nvSpPr>
        <p:spPr>
          <a:xfrm>
            <a:off x="2286545" y="4748357"/>
            <a:ext cx="1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Oriented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11BAC-7A2C-5E17-A0DD-B352168DA71D}"/>
              </a:ext>
            </a:extLst>
          </p:cNvPr>
          <p:cNvSpPr txBox="1"/>
          <p:nvPr/>
        </p:nvSpPr>
        <p:spPr>
          <a:xfrm>
            <a:off x="8558075" y="4764101"/>
            <a:ext cx="17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Oriented</a:t>
            </a:r>
          </a:p>
        </p:txBody>
      </p:sp>
    </p:spTree>
    <p:extLst>
      <p:ext uri="{BB962C8B-B14F-4D97-AF65-F5344CB8AC3E}">
        <p14:creationId xmlns:p14="http://schemas.microsoft.com/office/powerpoint/2010/main" val="160179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Column vs Row Oriented</a:t>
            </a:r>
            <a:br>
              <a:rPr lang="en-US" noProof="0" dirty="0"/>
            </a:br>
            <a:r>
              <a:rPr lang="en-US" sz="2000" noProof="0" dirty="0"/>
              <a:t>OLTP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9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ED26825C-11A7-DB02-2310-721589BD10D8}"/>
              </a:ext>
            </a:extLst>
          </p:cNvPr>
          <p:cNvSpPr txBox="1">
            <a:spLocks/>
          </p:cNvSpPr>
          <p:nvPr/>
        </p:nvSpPr>
        <p:spPr>
          <a:xfrm>
            <a:off x="10926147" y="183034"/>
            <a:ext cx="98749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PAGE </a:t>
            </a:r>
            <a:fld id="{EEE22B31-4852-45A7-9658-DD680E039611}" type="slidenum">
              <a:rPr b="1" smtClean="0"/>
              <a:pPr>
                <a:defRPr/>
              </a:pPr>
              <a:t>9</a:t>
            </a:fld>
            <a:endParaRPr b="1"/>
          </a:p>
        </p:txBody>
      </p:sp>
      <p:cxnSp>
        <p:nvCxnSpPr>
          <p:cNvPr id="7" name="Connettore diritto 14">
            <a:extLst>
              <a:ext uri="{FF2B5EF4-FFF2-40B4-BE49-F238E27FC236}">
                <a16:creationId xmlns:a16="http://schemas.microsoft.com/office/drawing/2014/main" id="{A1092C4D-090A-165B-A459-8DEE7CD0C01C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21F312-2A17-D33B-D4D3-68BCD825D3F1}"/>
              </a:ext>
            </a:extLst>
          </p:cNvPr>
          <p:cNvSpPr txBox="1"/>
          <p:nvPr/>
        </p:nvSpPr>
        <p:spPr>
          <a:xfrm>
            <a:off x="2960914" y="1179734"/>
            <a:ext cx="6270171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INSERT </a:t>
            </a:r>
            <a:r>
              <a:rPr lang="en-US" sz="2400" dirty="0">
                <a:latin typeface="+mj-lt"/>
              </a:rPr>
              <a:t>Orders 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(</a:t>
            </a:r>
            <a:r>
              <a:rPr lang="en-US" sz="2400" dirty="0">
                <a:latin typeface="+mj-lt"/>
              </a:rPr>
              <a:t>Id, Date, Customer, Product, Total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)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VALUES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(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6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2024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‘HSR’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‘course’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100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D856EE-198C-7BD5-56A7-9FDD36962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72699"/>
              </p:ext>
            </p:extLst>
          </p:nvPr>
        </p:nvGraphicFramePr>
        <p:xfrm>
          <a:off x="288108" y="2609624"/>
          <a:ext cx="5635900" cy="21720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7180">
                  <a:extLst>
                    <a:ext uri="{9D8B030D-6E8A-4147-A177-3AD203B41FA5}">
                      <a16:colId xmlns:a16="http://schemas.microsoft.com/office/drawing/2014/main" val="2105462497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2032979543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116152386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3064481104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539949389"/>
                    </a:ext>
                  </a:extLst>
                </a:gridCol>
              </a:tblGrid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Id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Date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Customer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Product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Total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543524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72548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96614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Efficiento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69157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91215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21872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6269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6EE5820-7798-61DE-D3EF-8B7688482C80}"/>
              </a:ext>
            </a:extLst>
          </p:cNvPr>
          <p:cNvSpPr/>
          <p:nvPr/>
        </p:nvSpPr>
        <p:spPr>
          <a:xfrm>
            <a:off x="437607" y="4492731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79F5E-65E6-B7D3-3B68-991838249B72}"/>
              </a:ext>
            </a:extLst>
          </p:cNvPr>
          <p:cNvGrpSpPr/>
          <p:nvPr/>
        </p:nvGrpSpPr>
        <p:grpSpPr>
          <a:xfrm>
            <a:off x="838201" y="5620375"/>
            <a:ext cx="1284513" cy="369332"/>
            <a:chOff x="838201" y="5620375"/>
            <a:chExt cx="1284513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58EBB4-DCBE-1B02-C9F1-0EC54F2B3A96}"/>
                </a:ext>
              </a:extLst>
            </p:cNvPr>
            <p:cNvSpPr/>
            <p:nvPr/>
          </p:nvSpPr>
          <p:spPr>
            <a:xfrm>
              <a:off x="838201" y="5680894"/>
              <a:ext cx="396884" cy="24829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774D89-2790-87C2-DC14-3641486D02F8}"/>
                </a:ext>
              </a:extLst>
            </p:cNvPr>
            <p:cNvSpPr txBox="1"/>
            <p:nvPr/>
          </p:nvSpPr>
          <p:spPr>
            <a:xfrm>
              <a:off x="1266009" y="5620375"/>
              <a:ext cx="8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write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E028D0-4B4B-8ECF-9B2B-90A952FD8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52268"/>
              </p:ext>
            </p:extLst>
          </p:nvPr>
        </p:nvGraphicFramePr>
        <p:xfrm>
          <a:off x="6180907" y="2597092"/>
          <a:ext cx="5719357" cy="21845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17051">
                  <a:extLst>
                    <a:ext uri="{9D8B030D-6E8A-4147-A177-3AD203B41FA5}">
                      <a16:colId xmlns:a16="http://schemas.microsoft.com/office/drawing/2014/main" val="4277432218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999616081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651322036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3842907986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192357215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4181268258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4232729998"/>
                    </a:ext>
                  </a:extLst>
                </a:gridCol>
              </a:tblGrid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08410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34988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ABS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Efficiento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ABS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9424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6170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7931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5C884F40-278F-E74B-CD65-8D9CEEF9C050}"/>
              </a:ext>
            </a:extLst>
          </p:cNvPr>
          <p:cNvSpPr/>
          <p:nvPr/>
        </p:nvSpPr>
        <p:spPr>
          <a:xfrm>
            <a:off x="7138851" y="3108128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110967-AE74-E734-6504-BB4B14BCC773}"/>
              </a:ext>
            </a:extLst>
          </p:cNvPr>
          <p:cNvSpPr/>
          <p:nvPr/>
        </p:nvSpPr>
        <p:spPr>
          <a:xfrm>
            <a:off x="7138851" y="4409309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FB80E-F08D-8CAB-62FF-5DF00FE83097}"/>
              </a:ext>
            </a:extLst>
          </p:cNvPr>
          <p:cNvSpPr txBox="1"/>
          <p:nvPr/>
        </p:nvSpPr>
        <p:spPr>
          <a:xfrm>
            <a:off x="2286545" y="4748357"/>
            <a:ext cx="1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Oriented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4D8561-7691-0D2A-4263-5852433E4AF9}"/>
              </a:ext>
            </a:extLst>
          </p:cNvPr>
          <p:cNvSpPr txBox="1"/>
          <p:nvPr/>
        </p:nvSpPr>
        <p:spPr>
          <a:xfrm>
            <a:off x="8558075" y="4764101"/>
            <a:ext cx="17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Oriented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68F3B8-8DC4-CB98-BFE9-BE6BB14ADC69}"/>
              </a:ext>
            </a:extLst>
          </p:cNvPr>
          <p:cNvSpPr/>
          <p:nvPr/>
        </p:nvSpPr>
        <p:spPr>
          <a:xfrm>
            <a:off x="7138851" y="3541855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869C51-977C-BE3A-CD28-44745FFB7E46}"/>
              </a:ext>
            </a:extLst>
          </p:cNvPr>
          <p:cNvSpPr/>
          <p:nvPr/>
        </p:nvSpPr>
        <p:spPr>
          <a:xfrm>
            <a:off x="7138851" y="3975582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21A7D-AF87-7734-A8B7-82FA0449451C}"/>
              </a:ext>
            </a:extLst>
          </p:cNvPr>
          <p:cNvSpPr/>
          <p:nvPr/>
        </p:nvSpPr>
        <p:spPr>
          <a:xfrm>
            <a:off x="7138851" y="2674401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AB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38AFE"/>
      </a:accent1>
      <a:accent2>
        <a:srgbClr val="000048"/>
      </a:accent2>
      <a:accent3>
        <a:srgbClr val="00FFF3"/>
      </a:accent3>
      <a:accent4>
        <a:srgbClr val="3F434D"/>
      </a:accent4>
      <a:accent5>
        <a:srgbClr val="0BEAB3"/>
      </a:accent5>
      <a:accent6>
        <a:srgbClr val="3F434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D492A6F2E7154EA7840BF8A73AC42C" ma:contentTypeVersion="17" ma:contentTypeDescription="Create a new document." ma:contentTypeScope="" ma:versionID="3779ee2699b8575bdba2e626857e427f">
  <xsd:schema xmlns:xsd="http://www.w3.org/2001/XMLSchema" xmlns:xs="http://www.w3.org/2001/XMLSchema" xmlns:p="http://schemas.microsoft.com/office/2006/metadata/properties" xmlns:ns2="8c8126d7-f8d5-43cb-a5c2-de0325d3346c" xmlns:ns3="c5d05a77-24d1-4d33-b19b-6e3c47ad6572" targetNamespace="http://schemas.microsoft.com/office/2006/metadata/properties" ma:root="true" ma:fieldsID="82b41f8ff69d6eceb03804357aec8ce5" ns2:_="" ns3:_="">
    <xsd:import namespace="8c8126d7-f8d5-43cb-a5c2-de0325d3346c"/>
    <xsd:import namespace="c5d05a77-24d1-4d33-b19b-6e3c47ad65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126d7-f8d5-43cb-a5c2-de0325d334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5cbf97e-33eb-4c7e-94d9-5368effcef85}" ma:internalName="TaxCatchAll" ma:showField="CatchAllData" ma:web="8c8126d7-f8d5-43cb-a5c2-de0325d334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05a77-24d1-4d33-b19b-6e3c47ad65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af8dc127-41ae-4f01-87ea-3b8a567bff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d05a77-24d1-4d33-b19b-6e3c47ad6572">
      <Terms xmlns="http://schemas.microsoft.com/office/infopath/2007/PartnerControls"/>
    </lcf76f155ced4ddcb4097134ff3c332f>
    <TaxCatchAll xmlns="8c8126d7-f8d5-43cb-a5c2-de0325d3346c" xsi:nil="true"/>
    <SharedWithUsers xmlns="8c8126d7-f8d5-43cb-a5c2-de0325d3346c">
      <UserInfo>
        <DisplayName>Samuele Conti</DisplayName>
        <AccountId>62</AccountId>
        <AccountType/>
      </UserInfo>
      <UserInfo>
        <DisplayName>Massimiliano Grassi</DisplayName>
        <AccountId>19</AccountId>
        <AccountType/>
      </UserInfo>
      <UserInfo>
        <DisplayName>Claudio Rava</DisplayName>
        <AccountId>12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8300E9-9B90-4B13-85C9-08B26BB55809}">
  <ds:schemaRefs>
    <ds:schemaRef ds:uri="8c8126d7-f8d5-43cb-a5c2-de0325d3346c"/>
    <ds:schemaRef ds:uri="c5d05a77-24d1-4d33-b19b-6e3c47ad65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C6B032-8A15-4014-A90E-28E564B1B5D1}">
  <ds:schemaRefs>
    <ds:schemaRef ds:uri="8c8126d7-f8d5-43cb-a5c2-de0325d3346c"/>
    <ds:schemaRef ds:uri="c5d05a77-24d1-4d33-b19b-6e3c47ad65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84FB5F-D600-4C51-A9BE-4A2CC5D38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11958</TotalTime>
  <Words>1868</Words>
  <Application>Microsoft Office PowerPoint</Application>
  <PresentationFormat>Widescreen</PresentationFormat>
  <Paragraphs>654</Paragraphs>
  <Slides>70</Slides>
  <Notes>64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Calibri Light</vt:lpstr>
      <vt:lpstr>Roboto</vt:lpstr>
      <vt:lpstr>Arial</vt:lpstr>
      <vt:lpstr>Montserrat</vt:lpstr>
      <vt:lpstr>Calibri</vt:lpstr>
      <vt:lpstr>72 Light</vt:lpstr>
      <vt:lpstr>Aptos</vt:lpstr>
      <vt:lpstr>Tema di Office</vt:lpstr>
      <vt:lpstr>Big Data Intro Day 2: Ingestion and Governance</vt:lpstr>
      <vt:lpstr>Course Content</vt:lpstr>
      <vt:lpstr>Full Lab Architecture</vt:lpstr>
      <vt:lpstr>Day Program</vt:lpstr>
      <vt:lpstr>Chapter Batch Processing</vt:lpstr>
      <vt:lpstr>Batch Processing</vt:lpstr>
      <vt:lpstr>Row vs Column Oriented</vt:lpstr>
      <vt:lpstr>Column vs Row Oriented OLAP</vt:lpstr>
      <vt:lpstr>Column vs Row Oriented OLTP</vt:lpstr>
      <vt:lpstr>Apache Parquet</vt:lpstr>
      <vt:lpstr>Apache Parquet File Format</vt:lpstr>
      <vt:lpstr>Apache Parquet Nested Structures</vt:lpstr>
      <vt:lpstr>Apache Parquet Dremel: primitive columns</vt:lpstr>
      <vt:lpstr>Apache Parquet Dremel: definition and repetition levels</vt:lpstr>
      <vt:lpstr>Apache Parquet Dremel: Doctor.Patients.Visits example</vt:lpstr>
      <vt:lpstr>Apache Parquet Dictionary Encoding</vt:lpstr>
      <vt:lpstr>Apache Parquet Compression</vt:lpstr>
      <vt:lpstr>Partitioning</vt:lpstr>
      <vt:lpstr>Q&amp;A</vt:lpstr>
      <vt:lpstr>Chapter Stream Processing</vt:lpstr>
      <vt:lpstr>Stream Processing</vt:lpstr>
      <vt:lpstr>Stream Processing Use Cases</vt:lpstr>
      <vt:lpstr>Stream-Table Duality</vt:lpstr>
      <vt:lpstr>Windowing</vt:lpstr>
      <vt:lpstr>Tumbling Window</vt:lpstr>
      <vt:lpstr>Hopping Window</vt:lpstr>
      <vt:lpstr>Sliding Window</vt:lpstr>
      <vt:lpstr>Session Window</vt:lpstr>
      <vt:lpstr>Windowing Eviction</vt:lpstr>
      <vt:lpstr>Processing vs Event Time</vt:lpstr>
      <vt:lpstr>Late Arrivals</vt:lpstr>
      <vt:lpstr>Late Arrivals Grace period</vt:lpstr>
      <vt:lpstr>Late Arrivals: Watermarks</vt:lpstr>
      <vt:lpstr>State</vt:lpstr>
      <vt:lpstr>Fault Tolerance Producer</vt:lpstr>
      <vt:lpstr>Fault Tolerance Consumer</vt:lpstr>
      <vt:lpstr>Atomic Broadcast Problem</vt:lpstr>
      <vt:lpstr>Lambda Architecture</vt:lpstr>
      <vt:lpstr>Kappa Architecture</vt:lpstr>
      <vt:lpstr>Q&amp;A</vt:lpstr>
      <vt:lpstr>Chapter Apache Kafka</vt:lpstr>
      <vt:lpstr>Apache Kafka</vt:lpstr>
      <vt:lpstr>Pub/Sub</vt:lpstr>
      <vt:lpstr>Apache Kafka Architecture</vt:lpstr>
      <vt:lpstr>Events</vt:lpstr>
      <vt:lpstr>Topic</vt:lpstr>
      <vt:lpstr>Topic Partitions</vt:lpstr>
      <vt:lpstr>Topic Partitions: methods</vt:lpstr>
      <vt:lpstr>Topic Partitions: replication</vt:lpstr>
      <vt:lpstr>Topic Partitions: replication</vt:lpstr>
      <vt:lpstr>Topic Partitions: sizing</vt:lpstr>
      <vt:lpstr>Topic Retention</vt:lpstr>
      <vt:lpstr>Topic Delivery Guarantees</vt:lpstr>
      <vt:lpstr>Producer</vt:lpstr>
      <vt:lpstr>Producer acks configuration</vt:lpstr>
      <vt:lpstr>Broker</vt:lpstr>
      <vt:lpstr>Consumer</vt:lpstr>
      <vt:lpstr>Consumer Group</vt:lpstr>
      <vt:lpstr>Consumer Group Rebalancing</vt:lpstr>
      <vt:lpstr>Schema Data contract</vt:lpstr>
      <vt:lpstr>Zookeeper</vt:lpstr>
      <vt:lpstr>Kafka Streams</vt:lpstr>
      <vt:lpstr>ksqlDB</vt:lpstr>
      <vt:lpstr>Q&amp;A</vt:lpstr>
      <vt:lpstr>Chapter Data Governance</vt:lpstr>
      <vt:lpstr>Data Governance</vt:lpstr>
      <vt:lpstr>Data Quality</vt:lpstr>
      <vt:lpstr>Data Security</vt:lpstr>
      <vt:lpstr>Lineage</vt:lpstr>
      <vt:lpstr>Chapter Lab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Erika Oglina</dc:creator>
  <cp:lastModifiedBy>Claudio Paterniti Isabella</cp:lastModifiedBy>
  <cp:revision>95</cp:revision>
  <dcterms:created xsi:type="dcterms:W3CDTF">2021-01-19T08:27:24Z</dcterms:created>
  <dcterms:modified xsi:type="dcterms:W3CDTF">2024-10-22T00:20:32Z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0x0101000ED492A6F2E7154EA7840BF8A73AC42C</vt:lpwstr>
  </property>
  <property fmtid="{D5CDD505-2E9C-101B-9397-08002B2CF9AE}" pid="3" name="MediaServiceImageTags">
    <vt:lpwstr/>
  </property>
</Properties>
</file>