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65"/>
  </p:notesMasterIdLst>
  <p:handoutMasterIdLst>
    <p:handoutMasterId r:id="rId66"/>
  </p:handoutMasterIdLst>
  <p:sldIdLst>
    <p:sldId id="256" r:id="rId2"/>
    <p:sldId id="1115" r:id="rId3"/>
    <p:sldId id="1107" r:id="rId4"/>
    <p:sldId id="1108" r:id="rId5"/>
    <p:sldId id="1127" r:id="rId6"/>
    <p:sldId id="1116" r:id="rId7"/>
    <p:sldId id="1117" r:id="rId8"/>
    <p:sldId id="1098" r:id="rId9"/>
    <p:sldId id="1118" r:id="rId10"/>
    <p:sldId id="1119" r:id="rId11"/>
    <p:sldId id="1120" r:id="rId12"/>
    <p:sldId id="1121" r:id="rId13"/>
    <p:sldId id="1097" r:id="rId14"/>
    <p:sldId id="1099" r:id="rId15"/>
    <p:sldId id="1122" r:id="rId16"/>
    <p:sldId id="1100" r:id="rId17"/>
    <p:sldId id="1126" r:id="rId18"/>
    <p:sldId id="1101" r:id="rId19"/>
    <p:sldId id="1102" r:id="rId20"/>
    <p:sldId id="1103" r:id="rId21"/>
    <p:sldId id="1104" r:id="rId22"/>
    <p:sldId id="1105" r:id="rId23"/>
    <p:sldId id="1060" r:id="rId24"/>
    <p:sldId id="1062" r:id="rId25"/>
    <p:sldId id="1063" r:id="rId26"/>
    <p:sldId id="1064" r:id="rId27"/>
    <p:sldId id="1065" r:id="rId28"/>
    <p:sldId id="1066" r:id="rId29"/>
    <p:sldId id="1067" r:id="rId30"/>
    <p:sldId id="1027" r:id="rId31"/>
    <p:sldId id="1028" r:id="rId32"/>
    <p:sldId id="1029" r:id="rId33"/>
    <p:sldId id="1075" r:id="rId34"/>
    <p:sldId id="1030" r:id="rId35"/>
    <p:sldId id="1073" r:id="rId36"/>
    <p:sldId id="1072" r:id="rId37"/>
    <p:sldId id="1035" r:id="rId38"/>
    <p:sldId id="1078" r:id="rId39"/>
    <p:sldId id="1079" r:id="rId40"/>
    <p:sldId id="1080" r:id="rId41"/>
    <p:sldId id="1036" r:id="rId42"/>
    <p:sldId id="1110" r:id="rId43"/>
    <p:sldId id="1031" r:id="rId44"/>
    <p:sldId id="1013" r:id="rId45"/>
    <p:sldId id="1014" r:id="rId46"/>
    <p:sldId id="1015" r:id="rId47"/>
    <p:sldId id="1016" r:id="rId48"/>
    <p:sldId id="1017" r:id="rId49"/>
    <p:sldId id="1124" r:id="rId50"/>
    <p:sldId id="1112" r:id="rId51"/>
    <p:sldId id="1123" r:id="rId52"/>
    <p:sldId id="1019" r:id="rId53"/>
    <p:sldId id="1020" r:id="rId54"/>
    <p:sldId id="1113" r:id="rId55"/>
    <p:sldId id="1125" r:id="rId56"/>
    <p:sldId id="1022" r:id="rId57"/>
    <p:sldId id="970" r:id="rId58"/>
    <p:sldId id="1009" r:id="rId59"/>
    <p:sldId id="1010" r:id="rId60"/>
    <p:sldId id="968" r:id="rId61"/>
    <p:sldId id="969" r:id="rId62"/>
    <p:sldId id="971" r:id="rId63"/>
    <p:sldId id="1071" r:id="rId64"/>
  </p:sldIdLst>
  <p:sldSz cx="9144000" cy="6858000" type="screen4x3"/>
  <p:notesSz cx="9601200" cy="73152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2E3EE"/>
    <a:srgbClr val="2A40E2"/>
    <a:srgbClr val="233AE1"/>
    <a:srgbClr val="1C31CA"/>
    <a:srgbClr val="7281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309" autoAdjust="0"/>
    <p:restoredTop sz="94799" autoAdjust="0"/>
  </p:normalViewPr>
  <p:slideViewPr>
    <p:cSldViewPr>
      <p:cViewPr varScale="1">
        <p:scale>
          <a:sx n="81" d="100"/>
          <a:sy n="81" d="100"/>
        </p:scale>
        <p:origin x="953" y="3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935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ChangeArrowheads="1"/>
          </p:cNvSpPr>
          <p:nvPr/>
        </p:nvSpPr>
        <p:spPr bwMode="auto">
          <a:xfrm>
            <a:off x="4373157" y="6956426"/>
            <a:ext cx="856474" cy="2749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308" tIns="46994" rIns="92308" bIns="46994">
            <a:spAutoFit/>
          </a:bodyPr>
          <a:lstStyle>
            <a:lvl1pPr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en-US" sz="1300" b="0"/>
              <a:t>Page </a:t>
            </a:r>
            <a:fld id="{FD2DE7E3-8D7A-4526-A176-8CFA392503A6}" type="slidenum">
              <a:rPr lang="en-US" altLang="en-US" sz="1300" b="0"/>
              <a:pPr algn="ctr">
                <a:lnSpc>
                  <a:spcPct val="90000"/>
                </a:lnSpc>
              </a:pPr>
              <a:t>‹#›</a:t>
            </a:fld>
            <a:endParaRPr lang="en-US" altLang="en-US" sz="1300" b="0"/>
          </a:p>
        </p:txBody>
      </p:sp>
    </p:spTree>
    <p:extLst>
      <p:ext uri="{BB962C8B-B14F-4D97-AF65-F5344CB8AC3E}">
        <p14:creationId xmlns:p14="http://schemas.microsoft.com/office/powerpoint/2010/main" val="14770525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ChangeArrowheads="1"/>
          </p:cNvSpPr>
          <p:nvPr/>
        </p:nvSpPr>
        <p:spPr bwMode="auto">
          <a:xfrm>
            <a:off x="4373157" y="6956426"/>
            <a:ext cx="856474" cy="2749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308" tIns="46994" rIns="92308" bIns="46994">
            <a:spAutoFit/>
          </a:bodyPr>
          <a:lstStyle>
            <a:lvl1pPr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en-US" sz="1300" b="0"/>
              <a:t>Page </a:t>
            </a:r>
            <a:fld id="{0E64EEA1-AFA6-4CAA-BE2D-4997FDEED64A}" type="slidenum">
              <a:rPr lang="en-US" altLang="en-US" sz="1300" b="0"/>
              <a:pPr algn="ctr">
                <a:lnSpc>
                  <a:spcPct val="90000"/>
                </a:lnSpc>
              </a:pPr>
              <a:t>‹#›</a:t>
            </a:fld>
            <a:endParaRPr lang="en-US" altLang="en-US" sz="1300" b="0"/>
          </a:p>
        </p:txBody>
      </p:sp>
      <p:sp>
        <p:nvSpPr>
          <p:cNvPr id="51203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7688"/>
            <a:ext cx="3657600" cy="27447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2052" name="Rectangle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1113" y="3475039"/>
            <a:ext cx="7038975" cy="329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665" tIns="46994" rIns="95665" bIns="4699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Body Text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5453145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897595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>
              <a:latin typeface="Comic Sans MS" panose="030F0702030302020204" pitchFamily="66" charset="0"/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893587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>
              <a:latin typeface="Comic Sans MS" panose="030F0702030302020204" pitchFamily="66" charset="0"/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70036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>
              <a:latin typeface="Comic Sans MS" panose="030F0702030302020204" pitchFamily="66" charset="0"/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219163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>
              <a:latin typeface="Comic Sans MS" panose="030F0702030302020204" pitchFamily="66" charset="0"/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874099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>
              <a:latin typeface="Comic Sans MS" panose="030F0702030302020204" pitchFamily="66" charset="0"/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465412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>
              <a:latin typeface="Comic Sans MS" panose="030F0702030302020204" pitchFamily="66" charset="0"/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369354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26277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232653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51216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5121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en-US" dirty="0"/>
              <a:t>Now let's look at some key problems we face when synchronizing or scheduling concurrent tasks.</a:t>
            </a:r>
          </a:p>
        </p:txBody>
      </p:sp>
    </p:spTree>
    <p:extLst>
      <p:ext uri="{BB962C8B-B14F-4D97-AF65-F5344CB8AC3E}">
        <p14:creationId xmlns:p14="http://schemas.microsoft.com/office/powerpoint/2010/main" val="3580513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51216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51216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4716822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4716822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4716822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4716822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89638845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85778687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175031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41264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46911322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278350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433633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1400"/>
              <a:t>What is virtual address 0x6? 1|10 = 3|2 = 0xE</a:t>
            </a:r>
          </a:p>
          <a:p>
            <a:r>
              <a:rPr lang="en-US" altLang="en-US" sz="1400"/>
              <a:t>What is virtual address 0x9? 10|01 = 1|1 = 0x5</a:t>
            </a:r>
          </a:p>
        </p:txBody>
      </p:sp>
    </p:spTree>
    <p:extLst>
      <p:ext uri="{BB962C8B-B14F-4D97-AF65-F5344CB8AC3E}">
        <p14:creationId xmlns:p14="http://schemas.microsoft.com/office/powerpoint/2010/main" val="25400546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991206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>
                <a:latin typeface="Comic Sans MS" panose="030F0702030302020204" pitchFamily="66" charset="0"/>
              </a:rPr>
              <a:t>What if page size is very small? VAX had a 512-byte page size = lots of space for page table entries</a:t>
            </a:r>
          </a:p>
          <a:p>
            <a:r>
              <a:rPr lang="en-US" altLang="en-US" smtClean="0">
                <a:latin typeface="Comic Sans MS" panose="030F0702030302020204" pitchFamily="66" charset="0"/>
              </a:rPr>
              <a:t>What if page size is really big? Wastes space inside of page (internal fragmentation)</a:t>
            </a:r>
          </a:p>
        </p:txBody>
      </p:sp>
    </p:spTree>
    <p:extLst>
      <p:ext uri="{BB962C8B-B14F-4D97-AF65-F5344CB8AC3E}">
        <p14:creationId xmlns:p14="http://schemas.microsoft.com/office/powerpoint/2010/main" val="108695978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04182331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8797739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46362856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781627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7338782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58416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Now we're going to talk about other ways we can virtualize resources.</a:t>
            </a:r>
          </a:p>
          <a:p>
            <a:r>
              <a:rPr lang="en-US" altLang="ko-KR" dirty="0">
                <a:ea typeface="굴림" panose="020B0600000101010101" pitchFamily="34" charset="-127"/>
              </a:rPr>
              <a:t>Seen: virtualizing CPU by multiplexing many processes and threads onto it (scheduling)</a:t>
            </a:r>
          </a:p>
          <a:p>
            <a:r>
              <a:rPr lang="en-US" altLang="ko-KR" dirty="0">
                <a:ea typeface="굴림" panose="020B0600000101010101" pitchFamily="34" charset="-127"/>
              </a:rPr>
              <a:t>Now: memory</a:t>
            </a:r>
          </a:p>
        </p:txBody>
      </p:sp>
    </p:spTree>
    <p:extLst>
      <p:ext uri="{BB962C8B-B14F-4D97-AF65-F5344CB8AC3E}">
        <p14:creationId xmlns:p14="http://schemas.microsoft.com/office/powerpoint/2010/main" val="14909909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933798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704807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>
              <a:latin typeface="Comic Sans MS" panose="030F0702030302020204" pitchFamily="66" charset="0"/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267857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581559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697319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152400"/>
            <a:ext cx="198120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52400"/>
            <a:ext cx="57912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116457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52400"/>
            <a:ext cx="7162800" cy="533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914400"/>
            <a:ext cx="3886200" cy="510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3886200" cy="510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363764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52400"/>
            <a:ext cx="7162800" cy="533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09600" y="914400"/>
            <a:ext cx="7924800" cy="5105400"/>
          </a:xfrm>
        </p:spPr>
        <p:txBody>
          <a:bodyPr/>
          <a:lstStyle/>
          <a:p>
            <a:pPr lvl="0"/>
            <a:endParaRPr lang="en-US" noProof="0" smtClean="0"/>
          </a:p>
        </p:txBody>
      </p:sp>
    </p:spTree>
    <p:extLst>
      <p:ext uri="{BB962C8B-B14F-4D97-AF65-F5344CB8AC3E}">
        <p14:creationId xmlns:p14="http://schemas.microsoft.com/office/powerpoint/2010/main" val="1177976236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9780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i="0" cap="all">
                <a:latin typeface="Gill Sans" charset="0"/>
                <a:ea typeface="Gill Sans" charset="0"/>
                <a:cs typeface="Gill Sans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633566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914400"/>
            <a:ext cx="38862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38862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0996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0" i="0">
                <a:latin typeface="Gill Sans" charset="0"/>
                <a:ea typeface="Gill Sans" charset="0"/>
                <a:cs typeface="Gill Sans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0" i="0">
                <a:latin typeface="Gill Sans" charset="0"/>
                <a:ea typeface="Gill Sans" charset="0"/>
                <a:cs typeface="Gill Sans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3881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769495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6398778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07534633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84454970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152400"/>
            <a:ext cx="71628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Slide 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914400"/>
            <a:ext cx="7924800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altLang="en-US" smtClean="0"/>
              <a:t>Body Text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ChangeArrowheads="1"/>
          </p:cNvSpPr>
          <p:nvPr userDrawn="1"/>
        </p:nvSpPr>
        <p:spPr bwMode="auto">
          <a:xfrm>
            <a:off x="7971861" y="6551613"/>
            <a:ext cx="939341" cy="3052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sz="1400" b="0" i="0" dirty="0" err="1">
                <a:solidFill>
                  <a:srgbClr val="2A40E2"/>
                </a:solidFill>
                <a:latin typeface="Gill Sans" charset="0"/>
                <a:ea typeface="Gill Sans" charset="0"/>
                <a:cs typeface="Gill Sans" charset="0"/>
              </a:rPr>
              <a:t>Lec</a:t>
            </a:r>
            <a:r>
              <a:rPr lang="en-US" altLang="en-US" sz="1400" b="0" i="0" dirty="0">
                <a:solidFill>
                  <a:srgbClr val="2A40E2"/>
                </a:solidFill>
                <a:latin typeface="Gill Sans" charset="0"/>
                <a:ea typeface="Gill Sans" charset="0"/>
                <a:cs typeface="Gill Sans" charset="0"/>
              </a:rPr>
              <a:t> </a:t>
            </a:r>
            <a:r>
              <a:rPr lang="en-US" altLang="en-US" sz="1400" b="0" i="0" dirty="0" smtClean="0">
                <a:solidFill>
                  <a:srgbClr val="2A40E2"/>
                </a:solidFill>
                <a:latin typeface="Gill Sans" charset="0"/>
                <a:ea typeface="Gill Sans" charset="0"/>
                <a:cs typeface="Gill Sans" charset="0"/>
              </a:rPr>
              <a:t>12.</a:t>
            </a:r>
            <a:fld id="{6456B83E-17D0-4CDF-84AD-C8A97BEB5271}" type="slidenum">
              <a:rPr lang="en-US" altLang="en-US" sz="1400" b="0" i="0" smtClean="0">
                <a:solidFill>
                  <a:srgbClr val="2A40E2"/>
                </a:solidFill>
                <a:latin typeface="Gill Sans" charset="0"/>
                <a:ea typeface="Gill Sans" charset="0"/>
                <a:cs typeface="Gill Sans" charset="0"/>
              </a:rPr>
              <a:pPr algn="ctr"/>
              <a:t>‹#›</a:t>
            </a:fld>
            <a:endParaRPr lang="en-US" altLang="en-US" sz="1400" b="0" i="0" dirty="0">
              <a:solidFill>
                <a:srgbClr val="2A40E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029" name="Text Box 5"/>
          <p:cNvSpPr txBox="1">
            <a:spLocks noChangeArrowheads="1"/>
          </p:cNvSpPr>
          <p:nvPr/>
        </p:nvSpPr>
        <p:spPr bwMode="auto">
          <a:xfrm>
            <a:off x="0" y="6550025"/>
            <a:ext cx="681575" cy="307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defRPr/>
            </a:pPr>
            <a:r>
              <a:rPr lang="en-US" sz="1400" b="0" i="0" dirty="0" smtClean="0">
                <a:solidFill>
                  <a:srgbClr val="2A40E2"/>
                </a:solidFill>
                <a:latin typeface="Gill Sans" charset="0"/>
                <a:ea typeface="Gill Sans" charset="0"/>
                <a:cs typeface="Gill Sans" charset="0"/>
              </a:rPr>
              <a:t>3/5/20</a:t>
            </a:r>
          </a:p>
        </p:txBody>
      </p:sp>
      <p:sp>
        <p:nvSpPr>
          <p:cNvPr id="1030" name="Line 6"/>
          <p:cNvSpPr>
            <a:spLocks noChangeShapeType="1"/>
          </p:cNvSpPr>
          <p:nvPr userDrawn="1"/>
        </p:nvSpPr>
        <p:spPr bwMode="auto">
          <a:xfrm>
            <a:off x="990600" y="685800"/>
            <a:ext cx="7162800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Gill Sans Light"/>
              <a:cs typeface="Gill Sans Light"/>
            </a:endParaRPr>
          </a:p>
        </p:txBody>
      </p:sp>
      <p:sp>
        <p:nvSpPr>
          <p:cNvPr id="1031" name="Text Box 7"/>
          <p:cNvSpPr txBox="1">
            <a:spLocks noChangeArrowheads="1"/>
          </p:cNvSpPr>
          <p:nvPr userDrawn="1"/>
        </p:nvSpPr>
        <p:spPr bwMode="auto">
          <a:xfrm>
            <a:off x="2913545" y="6550025"/>
            <a:ext cx="3316911" cy="307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defRPr/>
            </a:pPr>
            <a:r>
              <a:rPr lang="en-US" sz="1400" b="0" i="0" dirty="0" smtClean="0">
                <a:solidFill>
                  <a:srgbClr val="2A40E2"/>
                </a:solidFill>
                <a:latin typeface="Gill Sans" charset="0"/>
                <a:ea typeface="Gill Sans" charset="0"/>
                <a:cs typeface="Gill Sans" charset="0"/>
              </a:rPr>
              <a:t>Kubiatowicz CS162 ©UCB Spring</a:t>
            </a:r>
            <a:r>
              <a:rPr lang="en-US" sz="1400" b="0" i="0" baseline="0" dirty="0" smtClean="0">
                <a:solidFill>
                  <a:srgbClr val="2A40E2"/>
                </a:solidFill>
                <a:latin typeface="Gill Sans" charset="0"/>
                <a:ea typeface="Gill Sans" charset="0"/>
                <a:cs typeface="Gill Sans" charset="0"/>
              </a:rPr>
              <a:t> 2020</a:t>
            </a:r>
            <a:endParaRPr lang="en-US" sz="1400" b="0" i="0" dirty="0" smtClean="0">
              <a:solidFill>
                <a:srgbClr val="2A40E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7" r:id="rId13"/>
  </p:sldLayoutIdLst>
  <p:transition/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0" i="0">
          <a:solidFill>
            <a:srgbClr val="2A40E2"/>
          </a:solidFill>
          <a:latin typeface="Gill Sans" charset="0"/>
          <a:ea typeface="Gill Sans" charset="0"/>
          <a:cs typeface="Gill Sans" charset="0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5pPr>
      <a:lvl6pPr marL="4572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6pPr>
      <a:lvl7pPr marL="9144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7pPr>
      <a:lvl8pPr marL="13716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8pPr>
      <a:lvl9pPr marL="18288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400" b="0" i="0">
          <a:solidFill>
            <a:schemeClr val="tx1"/>
          </a:solidFill>
          <a:latin typeface="Gill Sans Light" charset="0"/>
          <a:ea typeface="Gill Sans Light" charset="0"/>
          <a:cs typeface="Gill Sans Light" charset="0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200" b="0" i="0">
          <a:solidFill>
            <a:schemeClr val="tx1"/>
          </a:solidFill>
          <a:latin typeface="Gill Sans Light" charset="0"/>
          <a:ea typeface="Gill Sans Light" charset="0"/>
          <a:cs typeface="Gill Sans Light" charset="0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 sz="2000" b="0" i="0">
          <a:solidFill>
            <a:schemeClr val="tx1"/>
          </a:solidFill>
          <a:latin typeface="Gill Sans Light" charset="0"/>
          <a:ea typeface="Gill Sans Light" charset="0"/>
          <a:cs typeface="Gill Sans Light" charset="0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000" b="0" i="0">
          <a:solidFill>
            <a:schemeClr val="tx1"/>
          </a:solidFill>
          <a:latin typeface="Gill Sans Light" charset="0"/>
          <a:ea typeface="Gill Sans Light" charset="0"/>
          <a:cs typeface="Gill Sans Light" charset="0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0" i="0">
          <a:solidFill>
            <a:schemeClr val="tx1"/>
          </a:solidFill>
          <a:latin typeface="Gill Sans Light" charset="0"/>
          <a:ea typeface="Gill Sans Light" charset="0"/>
          <a:cs typeface="Gill Sans Light" charset="0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iff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1066800"/>
            <a:ext cx="7848600" cy="2286000"/>
          </a:xfrm>
          <a:noFill/>
        </p:spPr>
        <p:txBody>
          <a:bodyPr/>
          <a:lstStyle/>
          <a:p>
            <a:r>
              <a:rPr lang="en-US" altLang="en-US" sz="3000" dirty="0" smtClean="0"/>
              <a:t>CS162</a:t>
            </a:r>
            <a:br>
              <a:rPr lang="en-US" altLang="en-US" sz="3000" dirty="0" smtClean="0"/>
            </a:br>
            <a:r>
              <a:rPr lang="en-US" altLang="en-US" sz="3000" dirty="0" smtClean="0"/>
              <a:t>Operating Systems and</a:t>
            </a:r>
            <a:br>
              <a:rPr lang="en-US" altLang="en-US" sz="3000" dirty="0" smtClean="0"/>
            </a:br>
            <a:r>
              <a:rPr lang="en-US" altLang="en-US" sz="3000" dirty="0" smtClean="0"/>
              <a:t>Systems Programming</a:t>
            </a:r>
            <a:br>
              <a:rPr lang="en-US" altLang="en-US" sz="3000" dirty="0" smtClean="0"/>
            </a:br>
            <a:r>
              <a:rPr lang="en-US" altLang="en-US" sz="3000" dirty="0" smtClean="0"/>
              <a:t>Lecture 12</a:t>
            </a:r>
            <a:br>
              <a:rPr lang="en-US" altLang="en-US" sz="3000" dirty="0" smtClean="0"/>
            </a:br>
            <a:r>
              <a:rPr lang="en-US" altLang="en-US" sz="3000" dirty="0" smtClean="0"/>
              <a:t> </a:t>
            </a:r>
            <a:br>
              <a:rPr lang="en-US" altLang="en-US" sz="3000" dirty="0" smtClean="0"/>
            </a:br>
            <a:r>
              <a:rPr lang="en-US" altLang="en-US" sz="3000" dirty="0" smtClean="0"/>
              <a:t>Address Translation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4191000"/>
            <a:ext cx="8001000" cy="1447800"/>
          </a:xfrm>
          <a:noFill/>
        </p:spPr>
        <p:txBody>
          <a:bodyPr/>
          <a:lstStyle/>
          <a:p>
            <a:pPr marL="285750" indent="-285750"/>
            <a:r>
              <a:rPr lang="en-US" altLang="en-US" dirty="0" smtClean="0"/>
              <a:t>March 5</a:t>
            </a:r>
            <a:r>
              <a:rPr lang="en-US" altLang="en-US" baseline="30000" dirty="0" smtClean="0"/>
              <a:t>th</a:t>
            </a:r>
            <a:r>
              <a:rPr lang="en-US" altLang="en-US" dirty="0" smtClean="0"/>
              <a:t>, 2020</a:t>
            </a:r>
          </a:p>
          <a:p>
            <a:pPr marL="285750" indent="-285750"/>
            <a:r>
              <a:rPr lang="en-US" altLang="en-US" dirty="0" smtClean="0"/>
              <a:t>Prof. John </a:t>
            </a:r>
            <a:r>
              <a:rPr lang="en-US" altLang="en-US" dirty="0" err="1" smtClean="0"/>
              <a:t>Kubiatowicz</a:t>
            </a:r>
            <a:endParaRPr lang="en-US" altLang="en-US" dirty="0" smtClean="0"/>
          </a:p>
          <a:p>
            <a:pPr marL="285750" indent="-285750"/>
            <a:r>
              <a:rPr lang="en-US" altLang="en-US" dirty="0" smtClean="0"/>
              <a:t>http://cs162.eecs.Berkeley.edu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607B0-252A-4F4A-892D-BB2CBE370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"/>
            <a:ext cx="7620000" cy="533400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smtClean="0"/>
              <a:t>BASICS: Address/Address Space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38AB96-0553-8948-93FE-29F2AD4253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4696442"/>
            <a:ext cx="8673392" cy="1792541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What is 2</a:t>
            </a:r>
            <a:r>
              <a:rPr lang="en-US" baseline="30000" dirty="0"/>
              <a:t>10</a:t>
            </a:r>
            <a:r>
              <a:rPr lang="en-US" dirty="0"/>
              <a:t> b</a:t>
            </a:r>
            <a:r>
              <a:rPr lang="en-US" dirty="0" smtClean="0"/>
              <a:t>ytes (where a byte is </a:t>
            </a:r>
            <a:r>
              <a:rPr lang="en-US" dirty="0" err="1" smtClean="0"/>
              <a:t>appreviated</a:t>
            </a:r>
            <a:r>
              <a:rPr lang="en-US" dirty="0" smtClean="0"/>
              <a:t> as “B”)?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2</a:t>
            </a:r>
            <a:r>
              <a:rPr lang="en-US" baseline="30000" dirty="0">
                <a:solidFill>
                  <a:srgbClr val="FF0000"/>
                </a:solidFill>
              </a:rPr>
              <a:t>10 </a:t>
            </a:r>
            <a:r>
              <a:rPr lang="en-US" dirty="0" smtClean="0">
                <a:solidFill>
                  <a:srgbClr val="FF0000"/>
                </a:solidFill>
              </a:rPr>
              <a:t>B = 1024B = 1 KB (for memory, 1K = 1024, </a:t>
            </a:r>
            <a:r>
              <a:rPr lang="en-US" i="1" dirty="0" smtClean="0">
                <a:solidFill>
                  <a:srgbClr val="FF0000"/>
                </a:solidFill>
              </a:rPr>
              <a:t>not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1000)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How many bits to address each byte of </a:t>
            </a:r>
            <a:r>
              <a:rPr lang="en-US" dirty="0" smtClean="0"/>
              <a:t>4KB </a:t>
            </a:r>
            <a:r>
              <a:rPr lang="en-US" dirty="0"/>
              <a:t>page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4KB = 4×1KB = 4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×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2</a:t>
            </a:r>
            <a:r>
              <a:rPr lang="en-US" baseline="30000" dirty="0" smtClean="0">
                <a:solidFill>
                  <a:srgbClr val="FF0000"/>
                </a:solidFill>
              </a:rPr>
              <a:t>10</a:t>
            </a:r>
            <a:r>
              <a:rPr lang="en-US" dirty="0" smtClean="0">
                <a:solidFill>
                  <a:srgbClr val="FF0000"/>
                </a:solidFill>
              </a:rPr>
              <a:t>= 2</a:t>
            </a:r>
            <a:r>
              <a:rPr lang="en-US" baseline="30000" dirty="0" smtClean="0">
                <a:solidFill>
                  <a:srgbClr val="FF0000"/>
                </a:solidFill>
              </a:rPr>
              <a:t>12</a:t>
            </a:r>
            <a:r>
              <a:rPr lang="en-US" dirty="0" smtClean="0">
                <a:solidFill>
                  <a:srgbClr val="FF0000"/>
                </a:solidFill>
                <a:sym typeface="Symbol" panose="05050102010706020507" pitchFamily="18" charset="2"/>
              </a:rPr>
              <a:t> 12 bits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How much memory can be addressed with 20 bits? 32 </a:t>
            </a:r>
            <a:r>
              <a:rPr lang="en-US" dirty="0" smtClean="0"/>
              <a:t>bits? 64 bits?</a:t>
            </a:r>
          </a:p>
          <a:p>
            <a:pPr lvl="1"/>
            <a:r>
              <a:rPr lang="en-US" dirty="0" smtClean="0"/>
              <a:t>Use 2</a:t>
            </a:r>
            <a:r>
              <a:rPr lang="en-US" baseline="30000" dirty="0" smtClean="0"/>
              <a:t>k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E54F3DC-A5AF-F94E-AE57-A86068B61E07}"/>
              </a:ext>
            </a:extLst>
          </p:cNvPr>
          <p:cNvSpPr/>
          <p:nvPr/>
        </p:nvSpPr>
        <p:spPr bwMode="auto">
          <a:xfrm>
            <a:off x="819912" y="3192411"/>
            <a:ext cx="2133600" cy="381000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AD94AC-6BBD-F344-8F74-566638354BC3}"/>
              </a:ext>
            </a:extLst>
          </p:cNvPr>
          <p:cNvSpPr txBox="1"/>
          <p:nvPr/>
        </p:nvSpPr>
        <p:spPr>
          <a:xfrm>
            <a:off x="1471373" y="3962769"/>
            <a:ext cx="830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 bits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C54FF0-96CB-0D45-A63C-4B9320679C80}"/>
              </a:ext>
            </a:extLst>
          </p:cNvPr>
          <p:cNvSpPr txBox="1"/>
          <p:nvPr/>
        </p:nvSpPr>
        <p:spPr>
          <a:xfrm>
            <a:off x="76200" y="2803053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Address: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AEA3D5-0041-9845-A742-316837AC1AED}"/>
              </a:ext>
            </a:extLst>
          </p:cNvPr>
          <p:cNvSpPr txBox="1"/>
          <p:nvPr/>
        </p:nvSpPr>
        <p:spPr>
          <a:xfrm>
            <a:off x="3867912" y="838200"/>
            <a:ext cx="1949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Address Space: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9AC4CA7-390B-A747-975D-CAB1E1197769}"/>
              </a:ext>
            </a:extLst>
          </p:cNvPr>
          <p:cNvSpPr/>
          <p:nvPr/>
        </p:nvSpPr>
        <p:spPr bwMode="auto">
          <a:xfrm>
            <a:off x="4307944" y="1280054"/>
            <a:ext cx="1558339" cy="320775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5D1F89F1-F6FA-C246-A7F0-95CAAF3B29D2}"/>
              </a:ext>
            </a:extLst>
          </p:cNvPr>
          <p:cNvSpPr/>
          <p:nvPr/>
        </p:nvSpPr>
        <p:spPr bwMode="auto">
          <a:xfrm rot="5400000">
            <a:off x="1755635" y="2764895"/>
            <a:ext cx="276902" cy="2118852"/>
          </a:xfrm>
          <a:prstGeom prst="rightBrac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8958671-757F-504E-9B7D-BC7BD26A533B}"/>
              </a:ext>
            </a:extLst>
          </p:cNvPr>
          <p:cNvSpPr txBox="1"/>
          <p:nvPr/>
        </p:nvSpPr>
        <p:spPr>
          <a:xfrm>
            <a:off x="6230112" y="2646340"/>
            <a:ext cx="22958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2</a:t>
            </a:r>
            <a:r>
              <a:rPr lang="en-US" sz="3200" baseline="30000" dirty="0">
                <a:solidFill>
                  <a:srgbClr val="FF0000"/>
                </a:solidFill>
              </a:rPr>
              <a:t>k</a:t>
            </a:r>
            <a:r>
              <a:rPr lang="en-US" sz="3200" dirty="0">
                <a:solidFill>
                  <a:srgbClr val="FF0000"/>
                </a:solidFill>
              </a:rPr>
              <a:t> “things”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A2FA9E1-AA89-A144-B789-C3D32F3EBD1B}"/>
              </a:ext>
            </a:extLst>
          </p:cNvPr>
          <p:cNvCxnSpPr>
            <a:cxnSpLocks/>
          </p:cNvCxnSpPr>
          <p:nvPr/>
        </p:nvCxnSpPr>
        <p:spPr bwMode="auto">
          <a:xfrm flipV="1">
            <a:off x="1886712" y="2193937"/>
            <a:ext cx="2421232" cy="1215032"/>
          </a:xfrm>
          <a:prstGeom prst="straightConnector1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30C31C4C-C9D6-0942-9CF2-ECD9114CB781}"/>
              </a:ext>
            </a:extLst>
          </p:cNvPr>
          <p:cNvSpPr/>
          <p:nvPr/>
        </p:nvSpPr>
        <p:spPr bwMode="auto">
          <a:xfrm>
            <a:off x="4401312" y="2125611"/>
            <a:ext cx="1416173" cy="152400"/>
          </a:xfrm>
          <a:prstGeom prst="roundRect">
            <a:avLst/>
          </a:prstGeom>
          <a:solidFill>
            <a:schemeClr val="accent5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6" name="Right Brace 15">
            <a:extLst>
              <a:ext uri="{FF2B5EF4-FFF2-40B4-BE49-F238E27FC236}">
                <a16:creationId xmlns:a16="http://schemas.microsoft.com/office/drawing/2014/main" id="{84F7F01B-2E84-524F-B541-6AB9313AB179}"/>
              </a:ext>
            </a:extLst>
          </p:cNvPr>
          <p:cNvSpPr/>
          <p:nvPr/>
        </p:nvSpPr>
        <p:spPr bwMode="auto">
          <a:xfrm>
            <a:off x="5925312" y="1290116"/>
            <a:ext cx="276902" cy="3207757"/>
          </a:xfrm>
          <a:prstGeom prst="rightBrac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202214" y="3362704"/>
            <a:ext cx="26997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“Things” here usually</a:t>
            </a:r>
            <a:br>
              <a:rPr lang="en-US" dirty="0" smtClean="0"/>
            </a:br>
            <a:r>
              <a:rPr lang="en-US" dirty="0" smtClean="0"/>
              <a:t>means “bytes” (8 bits)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263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5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296400" cy="533400"/>
          </a:xfrm>
        </p:spPr>
        <p:txBody>
          <a:bodyPr>
            <a:noAutofit/>
          </a:bodyPr>
          <a:lstStyle/>
          <a:p>
            <a:r>
              <a:rPr lang="en-US" altLang="en-US" sz="3600" dirty="0"/>
              <a:t>Address Space, </a:t>
            </a:r>
            <a:r>
              <a:rPr lang="en-US" altLang="en-US" dirty="0"/>
              <a:t>Process Virtual Address Space</a:t>
            </a:r>
            <a:endParaRPr lang="en-US" altLang="en-US" sz="3600" dirty="0"/>
          </a:p>
        </p:txBody>
      </p:sp>
      <p:sp>
        <p:nvSpPr>
          <p:cNvPr id="7" name="Rectangle 6"/>
          <p:cNvSpPr/>
          <p:nvPr/>
        </p:nvSpPr>
        <p:spPr bwMode="auto">
          <a:xfrm>
            <a:off x="6037413" y="1103151"/>
            <a:ext cx="1828800" cy="28956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851823" y="1035401"/>
            <a:ext cx="987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0x000…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866213" y="3771866"/>
            <a:ext cx="973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0xFFF…</a:t>
            </a:r>
          </a:p>
        </p:txBody>
      </p:sp>
      <p:sp>
        <p:nvSpPr>
          <p:cNvPr id="18436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75358" y="838200"/>
            <a:ext cx="6108326" cy="5638800"/>
          </a:xfrm>
        </p:spPr>
        <p:txBody>
          <a:bodyPr>
            <a:normAutofit/>
          </a:bodyPr>
          <a:lstStyle/>
          <a:p>
            <a:r>
              <a:rPr lang="en-US" altLang="en-US" dirty="0"/>
              <a:t>Definition: </a:t>
            </a:r>
            <a:r>
              <a:rPr lang="en-US" altLang="en-US" b="1" dirty="0"/>
              <a:t>Set of accessible addresses and the state associated with them</a:t>
            </a:r>
          </a:p>
          <a:p>
            <a:pPr lvl="1"/>
            <a:r>
              <a:rPr lang="en-US" altLang="en-US" dirty="0"/>
              <a:t>2</a:t>
            </a:r>
            <a:r>
              <a:rPr lang="en-US" altLang="en-US" baseline="30000" dirty="0"/>
              <a:t>32</a:t>
            </a:r>
            <a:r>
              <a:rPr lang="en-US" altLang="en-US" dirty="0"/>
              <a:t> = ~4 billion </a:t>
            </a:r>
            <a:r>
              <a:rPr lang="en-US" altLang="en-US" b="1" i="1" dirty="0" smtClean="0"/>
              <a:t>bytes</a:t>
            </a:r>
            <a:r>
              <a:rPr lang="en-US" altLang="en-US" dirty="0" smtClean="0"/>
              <a:t> on </a:t>
            </a:r>
            <a:r>
              <a:rPr lang="en-US" altLang="en-US" dirty="0"/>
              <a:t>a 32-bit machine</a:t>
            </a:r>
          </a:p>
          <a:p>
            <a:r>
              <a:rPr lang="en-US" altLang="en-US" dirty="0"/>
              <a:t>How many 32-bit numbers fit in this address space?</a:t>
            </a:r>
          </a:p>
          <a:p>
            <a:pPr lvl="1"/>
            <a:r>
              <a:rPr lang="en-US" altLang="en-US" dirty="0"/>
              <a:t>32-bits = 4 bytes, so 2</a:t>
            </a:r>
            <a:r>
              <a:rPr lang="en-US" altLang="en-US" baseline="30000" dirty="0"/>
              <a:t>32</a:t>
            </a:r>
            <a:r>
              <a:rPr lang="en-US" altLang="en-US" dirty="0"/>
              <a:t>/4 = 2</a:t>
            </a:r>
            <a:r>
              <a:rPr lang="en-US" altLang="en-US" baseline="30000" dirty="0"/>
              <a:t>30</a:t>
            </a:r>
            <a:r>
              <a:rPr lang="en-US" altLang="en-US" dirty="0"/>
              <a:t>=~1billion</a:t>
            </a:r>
          </a:p>
          <a:p>
            <a:r>
              <a:rPr lang="en-US" altLang="en-US" dirty="0" smtClean="0"/>
              <a:t>What </a:t>
            </a:r>
            <a:r>
              <a:rPr lang="en-US" altLang="en-US" dirty="0"/>
              <a:t>happens when processor reads or writes to an address?</a:t>
            </a:r>
          </a:p>
          <a:p>
            <a:pPr lvl="1"/>
            <a:r>
              <a:rPr lang="en-US" altLang="en-US" dirty="0"/>
              <a:t>Perhaps acts like regular memory</a:t>
            </a:r>
          </a:p>
          <a:p>
            <a:pPr lvl="1"/>
            <a:r>
              <a:rPr lang="en-US" altLang="en-US" dirty="0"/>
              <a:t>Perhaps causes I/O operation</a:t>
            </a:r>
          </a:p>
          <a:p>
            <a:pPr lvl="2"/>
            <a:r>
              <a:rPr lang="en-US" altLang="en-US" dirty="0"/>
              <a:t>(Memory-mapped I/O)</a:t>
            </a:r>
          </a:p>
          <a:p>
            <a:pPr lvl="1"/>
            <a:r>
              <a:rPr lang="en-US" altLang="en-US" dirty="0"/>
              <a:t>Causes program to abort (</a:t>
            </a:r>
            <a:r>
              <a:rPr lang="en-US" altLang="en-US" dirty="0" err="1"/>
              <a:t>segfault</a:t>
            </a:r>
            <a:r>
              <a:rPr lang="en-US" altLang="en-US" dirty="0"/>
              <a:t>)?</a:t>
            </a:r>
          </a:p>
          <a:p>
            <a:pPr lvl="1"/>
            <a:r>
              <a:rPr lang="en-US" altLang="en-US" dirty="0"/>
              <a:t>Communicate with another program</a:t>
            </a:r>
          </a:p>
          <a:p>
            <a:pPr lvl="1"/>
            <a:r>
              <a:rPr lang="en-US" altLang="en-US" dirty="0" smtClean="0"/>
              <a:t>…</a:t>
            </a:r>
          </a:p>
          <a:p>
            <a:endParaRPr lang="en-US" alt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62E7A8E-CDB1-114C-8762-E365D6A4C68F}"/>
              </a:ext>
            </a:extLst>
          </p:cNvPr>
          <p:cNvGrpSpPr/>
          <p:nvPr/>
        </p:nvGrpSpPr>
        <p:grpSpPr>
          <a:xfrm>
            <a:off x="6114331" y="1339731"/>
            <a:ext cx="1678006" cy="2422440"/>
            <a:chOff x="3200400" y="1638300"/>
            <a:chExt cx="1628564" cy="2400300"/>
          </a:xfrm>
          <a:solidFill>
            <a:srgbClr val="FFFF00"/>
          </a:solidFill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CC2495C-9762-3B45-BAE3-CE4A25202146}"/>
                </a:ext>
              </a:extLst>
            </p:cNvPr>
            <p:cNvSpPr/>
            <p:nvPr/>
          </p:nvSpPr>
          <p:spPr bwMode="auto">
            <a:xfrm>
              <a:off x="3200400" y="1638300"/>
              <a:ext cx="1628564" cy="4191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9C502C7-984C-6D47-B610-BC46A3D29707}"/>
                </a:ext>
              </a:extLst>
            </p:cNvPr>
            <p:cNvSpPr txBox="1"/>
            <p:nvPr/>
          </p:nvSpPr>
          <p:spPr>
            <a:xfrm>
              <a:off x="3372272" y="1638300"/>
              <a:ext cx="438525" cy="3645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code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2A25004-0380-6D4D-9671-311CACF0B990}"/>
                </a:ext>
              </a:extLst>
            </p:cNvPr>
            <p:cNvSpPr/>
            <p:nvPr/>
          </p:nvSpPr>
          <p:spPr bwMode="auto">
            <a:xfrm>
              <a:off x="3200400" y="20574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89F0421-4E2B-014A-8099-439CFDB3314B}"/>
                </a:ext>
              </a:extLst>
            </p:cNvPr>
            <p:cNvSpPr txBox="1"/>
            <p:nvPr/>
          </p:nvSpPr>
          <p:spPr>
            <a:xfrm>
              <a:off x="3352800" y="2133601"/>
              <a:ext cx="771131" cy="36459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Static Data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B8A601E2-9034-A647-A814-E3C90B5BD42B}"/>
                </a:ext>
              </a:extLst>
            </p:cNvPr>
            <p:cNvSpPr/>
            <p:nvPr/>
          </p:nvSpPr>
          <p:spPr bwMode="auto">
            <a:xfrm>
              <a:off x="3200400" y="25908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9D70DC3-4182-074D-8FD4-D95E95FA9B80}"/>
                </a:ext>
              </a:extLst>
            </p:cNvPr>
            <p:cNvSpPr txBox="1"/>
            <p:nvPr/>
          </p:nvSpPr>
          <p:spPr>
            <a:xfrm>
              <a:off x="3505200" y="2667001"/>
              <a:ext cx="427104" cy="3645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heap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857BEA4-5CC9-5348-899C-FE470131B544}"/>
                </a:ext>
              </a:extLst>
            </p:cNvPr>
            <p:cNvSpPr/>
            <p:nvPr/>
          </p:nvSpPr>
          <p:spPr bwMode="auto">
            <a:xfrm>
              <a:off x="3200400" y="35052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3F5A9EB-A0CE-CD40-B54F-1B3C840A9576}"/>
                </a:ext>
              </a:extLst>
            </p:cNvPr>
            <p:cNvSpPr txBox="1"/>
            <p:nvPr/>
          </p:nvSpPr>
          <p:spPr>
            <a:xfrm>
              <a:off x="3429000" y="3581400"/>
              <a:ext cx="447090" cy="3645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stack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11FA5840-A7CE-4A40-9089-34B6E9C82CA0}"/>
                </a:ext>
              </a:extLst>
            </p:cNvPr>
            <p:cNvCxnSpPr/>
            <p:nvPr/>
          </p:nvCxnSpPr>
          <p:spPr bwMode="auto">
            <a:xfrm flipV="1">
              <a:off x="4724400" y="3352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32341A40-B292-AC41-9D0B-105EF01D42F9}"/>
                </a:ext>
              </a:extLst>
            </p:cNvPr>
            <p:cNvCxnSpPr/>
            <p:nvPr/>
          </p:nvCxnSpPr>
          <p:spPr bwMode="auto">
            <a:xfrm>
              <a:off x="4724400" y="2590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978078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6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115886"/>
            <a:ext cx="9067800" cy="646113"/>
          </a:xfrm>
        </p:spPr>
        <p:txBody>
          <a:bodyPr/>
          <a:lstStyle/>
          <a:p>
            <a:r>
              <a:rPr lang="en-US" dirty="0"/>
              <a:t>Recall: Process Address Space: typical structure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1212180" y="2362806"/>
            <a:ext cx="1828800" cy="1066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476605" y="3429606"/>
            <a:ext cx="11201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Processor</a:t>
            </a:r>
          </a:p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registers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1212180" y="2591406"/>
            <a:ext cx="1828800" cy="2286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61673" y="2286606"/>
            <a:ext cx="4796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Gill Sans" charset="0"/>
                <a:ea typeface="Gill Sans" charset="0"/>
                <a:cs typeface="Gill Sans" charset="0"/>
              </a:rPr>
              <a:t>PC:</a:t>
            </a:r>
          </a:p>
        </p:txBody>
      </p:sp>
      <p:sp>
        <p:nvSpPr>
          <p:cNvPr id="42" name="Rectangle 41"/>
          <p:cNvSpPr/>
          <p:nvPr/>
        </p:nvSpPr>
        <p:spPr bwMode="auto">
          <a:xfrm>
            <a:off x="1212180" y="2972406"/>
            <a:ext cx="1828800" cy="2286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54980" y="2591406"/>
            <a:ext cx="4283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Gill Sans" charset="0"/>
                <a:ea typeface="Gill Sans" charset="0"/>
                <a:cs typeface="Gill Sans" charset="0"/>
              </a:rPr>
              <a:t>SP: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B9B5569-F97B-964E-A54C-7236761155C8}"/>
              </a:ext>
            </a:extLst>
          </p:cNvPr>
          <p:cNvSpPr/>
          <p:nvPr/>
        </p:nvSpPr>
        <p:spPr bwMode="auto">
          <a:xfrm>
            <a:off x="5305195" y="1753206"/>
            <a:ext cx="1828800" cy="3582078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8300C6E-756A-D643-8977-394E972BA2D8}"/>
              </a:ext>
            </a:extLst>
          </p:cNvPr>
          <p:cNvSpPr txBox="1"/>
          <p:nvPr/>
        </p:nvSpPr>
        <p:spPr>
          <a:xfrm>
            <a:off x="7119605" y="1685456"/>
            <a:ext cx="987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0x000…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14800B1-356A-AE46-978B-3ABD44A51ED6}"/>
              </a:ext>
            </a:extLst>
          </p:cNvPr>
          <p:cNvSpPr txBox="1"/>
          <p:nvPr/>
        </p:nvSpPr>
        <p:spPr>
          <a:xfrm>
            <a:off x="7133995" y="5078952"/>
            <a:ext cx="973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0xFFF…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79445BAE-8565-5B4C-9976-3A5B34730F21}"/>
              </a:ext>
            </a:extLst>
          </p:cNvPr>
          <p:cNvGrpSpPr/>
          <p:nvPr/>
        </p:nvGrpSpPr>
        <p:grpSpPr>
          <a:xfrm>
            <a:off x="5382113" y="1989786"/>
            <a:ext cx="1678006" cy="3336842"/>
            <a:chOff x="3200400" y="1638300"/>
            <a:chExt cx="1628564" cy="3306338"/>
          </a:xfrm>
          <a:solidFill>
            <a:srgbClr val="FFFF00"/>
          </a:solidFill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9C24763A-E727-2A45-A6E6-DE973A5E7FE5}"/>
                </a:ext>
              </a:extLst>
            </p:cNvPr>
            <p:cNvSpPr/>
            <p:nvPr/>
          </p:nvSpPr>
          <p:spPr bwMode="auto">
            <a:xfrm>
              <a:off x="3200400" y="1638300"/>
              <a:ext cx="1628564" cy="4191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45AAFC12-7F1C-0B44-9863-2E7009928F90}"/>
                </a:ext>
              </a:extLst>
            </p:cNvPr>
            <p:cNvSpPr txBox="1"/>
            <p:nvPr/>
          </p:nvSpPr>
          <p:spPr>
            <a:xfrm>
              <a:off x="3372272" y="1638300"/>
              <a:ext cx="1220036" cy="3049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0" dirty="0">
                  <a:latin typeface="Gill Sans" charset="0"/>
                  <a:ea typeface="Gill Sans" charset="0"/>
                  <a:cs typeface="Gill Sans" charset="0"/>
                </a:rPr>
                <a:t>Code Segment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7E2863E6-B152-B94C-8776-F849763400F8}"/>
                </a:ext>
              </a:extLst>
            </p:cNvPr>
            <p:cNvSpPr/>
            <p:nvPr/>
          </p:nvSpPr>
          <p:spPr bwMode="auto">
            <a:xfrm>
              <a:off x="3200400" y="20574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BAC42CA7-DDF8-E043-A8CF-2414AFB4E431}"/>
                </a:ext>
              </a:extLst>
            </p:cNvPr>
            <p:cNvSpPr txBox="1"/>
            <p:nvPr/>
          </p:nvSpPr>
          <p:spPr>
            <a:xfrm>
              <a:off x="3352800" y="2133601"/>
              <a:ext cx="949332" cy="304963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400" b="0" dirty="0">
                  <a:latin typeface="Gill Sans" charset="0"/>
                  <a:ea typeface="Gill Sans" charset="0"/>
                  <a:cs typeface="Gill Sans" charset="0"/>
                </a:rPr>
                <a:t>Static Data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B5C7EF40-C378-354B-9E07-0CD7EC49972E}"/>
                </a:ext>
              </a:extLst>
            </p:cNvPr>
            <p:cNvSpPr/>
            <p:nvPr/>
          </p:nvSpPr>
          <p:spPr bwMode="auto">
            <a:xfrm>
              <a:off x="3200400" y="25908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263A06BB-FE68-4642-A1D2-F3ED27298138}"/>
                </a:ext>
              </a:extLst>
            </p:cNvPr>
            <p:cNvSpPr txBox="1"/>
            <p:nvPr/>
          </p:nvSpPr>
          <p:spPr>
            <a:xfrm>
              <a:off x="3391634" y="2762757"/>
              <a:ext cx="878200" cy="3049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0" dirty="0">
                  <a:latin typeface="Gill Sans" charset="0"/>
                  <a:ea typeface="Gill Sans" charset="0"/>
                  <a:cs typeface="Gill Sans" charset="0"/>
                </a:rPr>
                <a:t>heap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0562BE49-3B51-2F4C-BFF0-6E7B19EEE833}"/>
                </a:ext>
              </a:extLst>
            </p:cNvPr>
            <p:cNvSpPr/>
            <p:nvPr/>
          </p:nvSpPr>
          <p:spPr bwMode="auto">
            <a:xfrm>
              <a:off x="3200400" y="4411238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299AA2F3-72A2-4F43-9F85-0BAA2159855F}"/>
                </a:ext>
              </a:extLst>
            </p:cNvPr>
            <p:cNvSpPr txBox="1"/>
            <p:nvPr/>
          </p:nvSpPr>
          <p:spPr>
            <a:xfrm>
              <a:off x="3429000" y="4487435"/>
              <a:ext cx="1199811" cy="3049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0" dirty="0">
                  <a:latin typeface="Gill Sans" charset="0"/>
                  <a:ea typeface="Gill Sans" charset="0"/>
                  <a:cs typeface="Gill Sans" charset="0"/>
                </a:rPr>
                <a:t>Stack Segment</a:t>
              </a:r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8474397B-179D-754B-A6FA-E6B2930760C0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724400" y="4171741"/>
              <a:ext cx="0" cy="772895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06FB3282-0611-F845-9B2D-2C318E122705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24400" y="2590800"/>
              <a:ext cx="0" cy="794368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sp>
        <p:nvSpPr>
          <p:cNvPr id="10" name="Freeform 9"/>
          <p:cNvSpPr/>
          <p:nvPr/>
        </p:nvSpPr>
        <p:spPr bwMode="auto">
          <a:xfrm flipV="1">
            <a:off x="2857500" y="2218425"/>
            <a:ext cx="2701703" cy="270526"/>
          </a:xfrm>
          <a:custGeom>
            <a:avLst/>
            <a:gdLst>
              <a:gd name="connsiteX0" fmla="*/ 0 w 1864894"/>
              <a:gd name="connsiteY0" fmla="*/ 70287 h 1862992"/>
              <a:gd name="connsiteX1" fmla="*/ 372978 w 1864894"/>
              <a:gd name="connsiteY1" fmla="*/ 106382 h 1862992"/>
              <a:gd name="connsiteX2" fmla="*/ 914400 w 1864894"/>
              <a:gd name="connsiteY2" fmla="*/ 1080940 h 1862992"/>
              <a:gd name="connsiteX3" fmla="*/ 1419726 w 1864894"/>
              <a:gd name="connsiteY3" fmla="*/ 1718613 h 1862992"/>
              <a:gd name="connsiteX4" fmla="*/ 1864894 w 1864894"/>
              <a:gd name="connsiteY4" fmla="*/ 1862992 h 1862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64894" h="1862992">
                <a:moveTo>
                  <a:pt x="0" y="70287"/>
                </a:moveTo>
                <a:cubicBezTo>
                  <a:pt x="110289" y="4113"/>
                  <a:pt x="220578" y="-62060"/>
                  <a:pt x="372978" y="106382"/>
                </a:cubicBezTo>
                <a:cubicBezTo>
                  <a:pt x="525378" y="274824"/>
                  <a:pt x="739942" y="812235"/>
                  <a:pt x="914400" y="1080940"/>
                </a:cubicBezTo>
                <a:cubicBezTo>
                  <a:pt x="1088858" y="1349645"/>
                  <a:pt x="1261310" y="1588271"/>
                  <a:pt x="1419726" y="1718613"/>
                </a:cubicBezTo>
                <a:cubicBezTo>
                  <a:pt x="1578142" y="1848955"/>
                  <a:pt x="1721518" y="1855973"/>
                  <a:pt x="1864894" y="1862992"/>
                </a:cubicBezTo>
              </a:path>
            </a:pathLst>
          </a:custGeom>
          <a:noFill/>
          <a:ln w="38100" cap="flat" cmpd="sng" algn="ctr">
            <a:solidFill>
              <a:schemeClr val="accent1"/>
            </a:solidFill>
            <a:prstDash val="solid"/>
            <a:round/>
            <a:headEnd type="oval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0" name="Freeform 59">
            <a:extLst>
              <a:ext uri="{FF2B5EF4-FFF2-40B4-BE49-F238E27FC236}">
                <a16:creationId xmlns:a16="http://schemas.microsoft.com/office/drawing/2014/main" id="{A02B7281-164A-C440-882A-090C00EDBB09}"/>
              </a:ext>
            </a:extLst>
          </p:cNvPr>
          <p:cNvSpPr/>
          <p:nvPr/>
        </p:nvSpPr>
        <p:spPr bwMode="auto">
          <a:xfrm>
            <a:off x="2880897" y="2681913"/>
            <a:ext cx="2584365" cy="2393107"/>
          </a:xfrm>
          <a:custGeom>
            <a:avLst/>
            <a:gdLst>
              <a:gd name="connsiteX0" fmla="*/ 0 w 1864894"/>
              <a:gd name="connsiteY0" fmla="*/ 70287 h 1862992"/>
              <a:gd name="connsiteX1" fmla="*/ 372978 w 1864894"/>
              <a:gd name="connsiteY1" fmla="*/ 106382 h 1862992"/>
              <a:gd name="connsiteX2" fmla="*/ 914400 w 1864894"/>
              <a:gd name="connsiteY2" fmla="*/ 1080940 h 1862992"/>
              <a:gd name="connsiteX3" fmla="*/ 1419726 w 1864894"/>
              <a:gd name="connsiteY3" fmla="*/ 1718613 h 1862992"/>
              <a:gd name="connsiteX4" fmla="*/ 1864894 w 1864894"/>
              <a:gd name="connsiteY4" fmla="*/ 1862992 h 1862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64894" h="1862992">
                <a:moveTo>
                  <a:pt x="0" y="70287"/>
                </a:moveTo>
                <a:cubicBezTo>
                  <a:pt x="110289" y="4113"/>
                  <a:pt x="220578" y="-62060"/>
                  <a:pt x="372978" y="106382"/>
                </a:cubicBezTo>
                <a:cubicBezTo>
                  <a:pt x="525378" y="274824"/>
                  <a:pt x="739942" y="812235"/>
                  <a:pt x="914400" y="1080940"/>
                </a:cubicBezTo>
                <a:cubicBezTo>
                  <a:pt x="1088858" y="1349645"/>
                  <a:pt x="1261310" y="1588271"/>
                  <a:pt x="1419726" y="1718613"/>
                </a:cubicBezTo>
                <a:cubicBezTo>
                  <a:pt x="1578142" y="1848955"/>
                  <a:pt x="1721518" y="1855973"/>
                  <a:pt x="1864894" y="1862992"/>
                </a:cubicBezTo>
              </a:path>
            </a:pathLst>
          </a:custGeom>
          <a:noFill/>
          <a:ln w="38100" cap="flat" cmpd="sng" algn="ctr">
            <a:solidFill>
              <a:schemeClr val="accent1"/>
            </a:solidFill>
            <a:prstDash val="solid"/>
            <a:round/>
            <a:headEnd type="oval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FD9664-B651-4949-8DBC-78CC42593CC7}"/>
              </a:ext>
            </a:extLst>
          </p:cNvPr>
          <p:cNvSpPr txBox="1"/>
          <p:nvPr/>
        </p:nvSpPr>
        <p:spPr>
          <a:xfrm>
            <a:off x="7096033" y="3505374"/>
            <a:ext cx="1151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solidFill>
                  <a:srgbClr val="FF0000"/>
                </a:solidFill>
              </a:rPr>
              <a:t>sbrk</a:t>
            </a:r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en-US" i="1" dirty="0" err="1">
                <a:solidFill>
                  <a:srgbClr val="FF0000"/>
                </a:solidFill>
              </a:rPr>
              <a:t>syscall</a:t>
            </a:r>
            <a:endParaRPr lang="en-US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7442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8086" name="Group 134"/>
          <p:cNvGrpSpPr>
            <a:grpSpLocks/>
          </p:cNvGrpSpPr>
          <p:nvPr/>
        </p:nvGrpSpPr>
        <p:grpSpPr bwMode="auto">
          <a:xfrm>
            <a:off x="2819400" y="685800"/>
            <a:ext cx="3657600" cy="1798638"/>
            <a:chOff x="1632" y="645"/>
            <a:chExt cx="2816" cy="1421"/>
          </a:xfrm>
        </p:grpSpPr>
        <p:sp>
          <p:nvSpPr>
            <p:cNvPr id="21509" name="Freeform 129"/>
            <p:cNvSpPr>
              <a:spLocks/>
            </p:cNvSpPr>
            <p:nvPr/>
          </p:nvSpPr>
          <p:spPr bwMode="auto">
            <a:xfrm rot="696599">
              <a:off x="2308" y="1087"/>
              <a:ext cx="847" cy="94"/>
            </a:xfrm>
            <a:custGeom>
              <a:avLst/>
              <a:gdLst>
                <a:gd name="T0" fmla="*/ 6 w 2541"/>
                <a:gd name="T1" fmla="*/ 27 h 284"/>
                <a:gd name="T2" fmla="*/ 16 w 2541"/>
                <a:gd name="T3" fmla="*/ 26 h 284"/>
                <a:gd name="T4" fmla="*/ 26 w 2541"/>
                <a:gd name="T5" fmla="*/ 25 h 284"/>
                <a:gd name="T6" fmla="*/ 33 w 2541"/>
                <a:gd name="T7" fmla="*/ 24 h 284"/>
                <a:gd name="T8" fmla="*/ 40 w 2541"/>
                <a:gd name="T9" fmla="*/ 24 h 284"/>
                <a:gd name="T10" fmla="*/ 56 w 2541"/>
                <a:gd name="T11" fmla="*/ 23 h 284"/>
                <a:gd name="T12" fmla="*/ 80 w 2541"/>
                <a:gd name="T13" fmla="*/ 20 h 284"/>
                <a:gd name="T14" fmla="*/ 110 w 2541"/>
                <a:gd name="T15" fmla="*/ 18 h 284"/>
                <a:gd name="T16" fmla="*/ 141 w 2541"/>
                <a:gd name="T17" fmla="*/ 16 h 284"/>
                <a:gd name="T18" fmla="*/ 173 w 2541"/>
                <a:gd name="T19" fmla="*/ 14 h 284"/>
                <a:gd name="T20" fmla="*/ 200 w 2541"/>
                <a:gd name="T21" fmla="*/ 13 h 284"/>
                <a:gd name="T22" fmla="*/ 223 w 2541"/>
                <a:gd name="T23" fmla="*/ 13 h 284"/>
                <a:gd name="T24" fmla="*/ 235 w 2541"/>
                <a:gd name="T25" fmla="*/ 15 h 284"/>
                <a:gd name="T26" fmla="*/ 239 w 2541"/>
                <a:gd name="T27" fmla="*/ 17 h 284"/>
                <a:gd name="T28" fmla="*/ 238 w 2541"/>
                <a:gd name="T29" fmla="*/ 22 h 284"/>
                <a:gd name="T30" fmla="*/ 234 w 2541"/>
                <a:gd name="T31" fmla="*/ 28 h 284"/>
                <a:gd name="T32" fmla="*/ 237 w 2541"/>
                <a:gd name="T33" fmla="*/ 26 h 284"/>
                <a:gd name="T34" fmla="*/ 249 w 2541"/>
                <a:gd name="T35" fmla="*/ 16 h 284"/>
                <a:gd name="T36" fmla="*/ 263 w 2541"/>
                <a:gd name="T37" fmla="*/ 9 h 284"/>
                <a:gd name="T38" fmla="*/ 276 w 2541"/>
                <a:gd name="T39" fmla="*/ 2 h 284"/>
                <a:gd name="T40" fmla="*/ 273 w 2541"/>
                <a:gd name="T41" fmla="*/ 0 h 284"/>
                <a:gd name="T42" fmla="*/ 255 w 2541"/>
                <a:gd name="T43" fmla="*/ 1 h 284"/>
                <a:gd name="T44" fmla="*/ 236 w 2541"/>
                <a:gd name="T45" fmla="*/ 2 h 284"/>
                <a:gd name="T46" fmla="*/ 218 w 2541"/>
                <a:gd name="T47" fmla="*/ 3 h 284"/>
                <a:gd name="T48" fmla="*/ 199 w 2541"/>
                <a:gd name="T49" fmla="*/ 4 h 284"/>
                <a:gd name="T50" fmla="*/ 181 w 2541"/>
                <a:gd name="T51" fmla="*/ 5 h 284"/>
                <a:gd name="T52" fmla="*/ 163 w 2541"/>
                <a:gd name="T53" fmla="*/ 7 h 284"/>
                <a:gd name="T54" fmla="*/ 144 w 2541"/>
                <a:gd name="T55" fmla="*/ 9 h 284"/>
                <a:gd name="T56" fmla="*/ 127 w 2541"/>
                <a:gd name="T57" fmla="*/ 10 h 284"/>
                <a:gd name="T58" fmla="*/ 109 w 2541"/>
                <a:gd name="T59" fmla="*/ 12 h 284"/>
                <a:gd name="T60" fmla="*/ 91 w 2541"/>
                <a:gd name="T61" fmla="*/ 14 h 284"/>
                <a:gd name="T62" fmla="*/ 74 w 2541"/>
                <a:gd name="T63" fmla="*/ 16 h 284"/>
                <a:gd name="T64" fmla="*/ 57 w 2541"/>
                <a:gd name="T65" fmla="*/ 19 h 284"/>
                <a:gd name="T66" fmla="*/ 40 w 2541"/>
                <a:gd name="T67" fmla="*/ 21 h 284"/>
                <a:gd name="T68" fmla="*/ 24 w 2541"/>
                <a:gd name="T69" fmla="*/ 23 h 284"/>
                <a:gd name="T70" fmla="*/ 8 w 2541"/>
                <a:gd name="T71" fmla="*/ 26 h 284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2541" h="284">
                  <a:moveTo>
                    <a:pt x="0" y="249"/>
                  </a:moveTo>
                  <a:lnTo>
                    <a:pt x="50" y="246"/>
                  </a:lnTo>
                  <a:lnTo>
                    <a:pt x="102" y="239"/>
                  </a:lnTo>
                  <a:lnTo>
                    <a:pt x="148" y="235"/>
                  </a:lnTo>
                  <a:lnTo>
                    <a:pt x="193" y="232"/>
                  </a:lnTo>
                  <a:lnTo>
                    <a:pt x="235" y="227"/>
                  </a:lnTo>
                  <a:lnTo>
                    <a:pt x="269" y="224"/>
                  </a:lnTo>
                  <a:lnTo>
                    <a:pt x="296" y="220"/>
                  </a:lnTo>
                  <a:lnTo>
                    <a:pt x="316" y="220"/>
                  </a:lnTo>
                  <a:lnTo>
                    <a:pt x="358" y="217"/>
                  </a:lnTo>
                  <a:lnTo>
                    <a:pt x="422" y="212"/>
                  </a:lnTo>
                  <a:lnTo>
                    <a:pt x="506" y="205"/>
                  </a:lnTo>
                  <a:lnTo>
                    <a:pt x="607" y="197"/>
                  </a:lnTo>
                  <a:lnTo>
                    <a:pt x="721" y="185"/>
                  </a:lnTo>
                  <a:lnTo>
                    <a:pt x="851" y="175"/>
                  </a:lnTo>
                  <a:lnTo>
                    <a:pt x="987" y="163"/>
                  </a:lnTo>
                  <a:lnTo>
                    <a:pt x="1128" y="151"/>
                  </a:lnTo>
                  <a:lnTo>
                    <a:pt x="1273" y="143"/>
                  </a:lnTo>
                  <a:lnTo>
                    <a:pt x="1414" y="133"/>
                  </a:lnTo>
                  <a:lnTo>
                    <a:pt x="1554" y="125"/>
                  </a:lnTo>
                  <a:lnTo>
                    <a:pt x="1683" y="121"/>
                  </a:lnTo>
                  <a:lnTo>
                    <a:pt x="1804" y="116"/>
                  </a:lnTo>
                  <a:lnTo>
                    <a:pt x="1915" y="116"/>
                  </a:lnTo>
                  <a:lnTo>
                    <a:pt x="2009" y="121"/>
                  </a:lnTo>
                  <a:lnTo>
                    <a:pt x="2082" y="128"/>
                  </a:lnTo>
                  <a:lnTo>
                    <a:pt x="2112" y="133"/>
                  </a:lnTo>
                  <a:lnTo>
                    <a:pt x="2139" y="143"/>
                  </a:lnTo>
                  <a:lnTo>
                    <a:pt x="2154" y="151"/>
                  </a:lnTo>
                  <a:lnTo>
                    <a:pt x="2158" y="163"/>
                  </a:lnTo>
                  <a:lnTo>
                    <a:pt x="2142" y="197"/>
                  </a:lnTo>
                  <a:lnTo>
                    <a:pt x="2124" y="227"/>
                  </a:lnTo>
                  <a:lnTo>
                    <a:pt x="2105" y="254"/>
                  </a:lnTo>
                  <a:lnTo>
                    <a:pt x="2090" y="284"/>
                  </a:lnTo>
                  <a:lnTo>
                    <a:pt x="2134" y="235"/>
                  </a:lnTo>
                  <a:lnTo>
                    <a:pt x="2188" y="190"/>
                  </a:lnTo>
                  <a:lnTo>
                    <a:pt x="2245" y="148"/>
                  </a:lnTo>
                  <a:lnTo>
                    <a:pt x="2302" y="109"/>
                  </a:lnTo>
                  <a:lnTo>
                    <a:pt x="2363" y="79"/>
                  </a:lnTo>
                  <a:lnTo>
                    <a:pt x="2423" y="49"/>
                  </a:lnTo>
                  <a:lnTo>
                    <a:pt x="2484" y="22"/>
                  </a:lnTo>
                  <a:lnTo>
                    <a:pt x="2541" y="0"/>
                  </a:lnTo>
                  <a:lnTo>
                    <a:pt x="2457" y="3"/>
                  </a:lnTo>
                  <a:lnTo>
                    <a:pt x="2374" y="7"/>
                  </a:lnTo>
                  <a:lnTo>
                    <a:pt x="2294" y="10"/>
                  </a:lnTo>
                  <a:lnTo>
                    <a:pt x="2211" y="15"/>
                  </a:lnTo>
                  <a:lnTo>
                    <a:pt x="2127" y="18"/>
                  </a:lnTo>
                  <a:lnTo>
                    <a:pt x="2043" y="22"/>
                  </a:lnTo>
                  <a:lnTo>
                    <a:pt x="1959" y="27"/>
                  </a:lnTo>
                  <a:lnTo>
                    <a:pt x="1877" y="34"/>
                  </a:lnTo>
                  <a:lnTo>
                    <a:pt x="1793" y="37"/>
                  </a:lnTo>
                  <a:lnTo>
                    <a:pt x="1713" y="45"/>
                  </a:lnTo>
                  <a:lnTo>
                    <a:pt x="1629" y="49"/>
                  </a:lnTo>
                  <a:lnTo>
                    <a:pt x="1547" y="57"/>
                  </a:lnTo>
                  <a:lnTo>
                    <a:pt x="1463" y="64"/>
                  </a:lnTo>
                  <a:lnTo>
                    <a:pt x="1382" y="72"/>
                  </a:lnTo>
                  <a:lnTo>
                    <a:pt x="1298" y="79"/>
                  </a:lnTo>
                  <a:lnTo>
                    <a:pt x="1219" y="86"/>
                  </a:lnTo>
                  <a:lnTo>
                    <a:pt x="1140" y="94"/>
                  </a:lnTo>
                  <a:lnTo>
                    <a:pt x="1059" y="101"/>
                  </a:lnTo>
                  <a:lnTo>
                    <a:pt x="980" y="109"/>
                  </a:lnTo>
                  <a:lnTo>
                    <a:pt x="901" y="121"/>
                  </a:lnTo>
                  <a:lnTo>
                    <a:pt x="820" y="128"/>
                  </a:lnTo>
                  <a:lnTo>
                    <a:pt x="741" y="140"/>
                  </a:lnTo>
                  <a:lnTo>
                    <a:pt x="664" y="148"/>
                  </a:lnTo>
                  <a:lnTo>
                    <a:pt x="588" y="158"/>
                  </a:lnTo>
                  <a:lnTo>
                    <a:pt x="513" y="170"/>
                  </a:lnTo>
                  <a:lnTo>
                    <a:pt x="437" y="182"/>
                  </a:lnTo>
                  <a:lnTo>
                    <a:pt x="361" y="190"/>
                  </a:lnTo>
                  <a:lnTo>
                    <a:pt x="289" y="200"/>
                  </a:lnTo>
                  <a:lnTo>
                    <a:pt x="213" y="212"/>
                  </a:lnTo>
                  <a:lnTo>
                    <a:pt x="141" y="227"/>
                  </a:lnTo>
                  <a:lnTo>
                    <a:pt x="72" y="239"/>
                  </a:lnTo>
                  <a:lnTo>
                    <a:pt x="0" y="249"/>
                  </a:lnTo>
                  <a:close/>
                </a:path>
              </a:pathLst>
            </a:custGeom>
            <a:solidFill>
              <a:srgbClr val="D6E2D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10" name="Freeform 21"/>
            <p:cNvSpPr>
              <a:spLocks/>
            </p:cNvSpPr>
            <p:nvPr/>
          </p:nvSpPr>
          <p:spPr bwMode="auto">
            <a:xfrm rot="696599">
              <a:off x="1935" y="1162"/>
              <a:ext cx="1035" cy="78"/>
            </a:xfrm>
            <a:custGeom>
              <a:avLst/>
              <a:gdLst>
                <a:gd name="T0" fmla="*/ 9 w 3106"/>
                <a:gd name="T1" fmla="*/ 18 h 236"/>
                <a:gd name="T2" fmla="*/ 345 w 3106"/>
                <a:gd name="T3" fmla="*/ 0 h 236"/>
                <a:gd name="T4" fmla="*/ 327 w 3106"/>
                <a:gd name="T5" fmla="*/ 14 h 236"/>
                <a:gd name="T6" fmla="*/ 9 w 3106"/>
                <a:gd name="T7" fmla="*/ 26 h 236"/>
                <a:gd name="T8" fmla="*/ 0 w 3106"/>
                <a:gd name="T9" fmla="*/ 20 h 236"/>
                <a:gd name="T10" fmla="*/ 9 w 3106"/>
                <a:gd name="T11" fmla="*/ 18 h 2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106" h="236">
                  <a:moveTo>
                    <a:pt x="82" y="165"/>
                  </a:moveTo>
                  <a:lnTo>
                    <a:pt x="3106" y="0"/>
                  </a:lnTo>
                  <a:lnTo>
                    <a:pt x="2940" y="126"/>
                  </a:lnTo>
                  <a:lnTo>
                    <a:pt x="82" y="236"/>
                  </a:lnTo>
                  <a:lnTo>
                    <a:pt x="0" y="183"/>
                  </a:lnTo>
                  <a:lnTo>
                    <a:pt x="82" y="165"/>
                  </a:lnTo>
                  <a:close/>
                </a:path>
              </a:pathLst>
            </a:custGeom>
            <a:solidFill>
              <a:srgbClr val="1E191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11" name="Freeform 130"/>
            <p:cNvSpPr>
              <a:spLocks/>
            </p:cNvSpPr>
            <p:nvPr/>
          </p:nvSpPr>
          <p:spPr bwMode="auto">
            <a:xfrm rot="696599">
              <a:off x="2106" y="1141"/>
              <a:ext cx="902" cy="70"/>
            </a:xfrm>
            <a:custGeom>
              <a:avLst/>
              <a:gdLst>
                <a:gd name="T0" fmla="*/ 0 w 2704"/>
                <a:gd name="T1" fmla="*/ 23 h 209"/>
                <a:gd name="T2" fmla="*/ 289 w 2704"/>
                <a:gd name="T3" fmla="*/ 7 h 209"/>
                <a:gd name="T4" fmla="*/ 301 w 2704"/>
                <a:gd name="T5" fmla="*/ 0 h 209"/>
                <a:gd name="T6" fmla="*/ 0 w 2704"/>
                <a:gd name="T7" fmla="*/ 23 h 20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704" h="209">
                  <a:moveTo>
                    <a:pt x="0" y="209"/>
                  </a:moveTo>
                  <a:lnTo>
                    <a:pt x="2598" y="64"/>
                  </a:lnTo>
                  <a:lnTo>
                    <a:pt x="2704" y="0"/>
                  </a:lnTo>
                  <a:lnTo>
                    <a:pt x="0" y="20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12" name="Freeform 10"/>
            <p:cNvSpPr>
              <a:spLocks/>
            </p:cNvSpPr>
            <p:nvPr/>
          </p:nvSpPr>
          <p:spPr bwMode="auto">
            <a:xfrm rot="696599">
              <a:off x="1947" y="1043"/>
              <a:ext cx="1250" cy="199"/>
            </a:xfrm>
            <a:custGeom>
              <a:avLst/>
              <a:gdLst>
                <a:gd name="T0" fmla="*/ 18 w 3750"/>
                <a:gd name="T1" fmla="*/ 52 h 597"/>
                <a:gd name="T2" fmla="*/ 41 w 3750"/>
                <a:gd name="T3" fmla="*/ 47 h 597"/>
                <a:gd name="T4" fmla="*/ 65 w 3750"/>
                <a:gd name="T5" fmla="*/ 42 h 597"/>
                <a:gd name="T6" fmla="*/ 89 w 3750"/>
                <a:gd name="T7" fmla="*/ 38 h 597"/>
                <a:gd name="T8" fmla="*/ 112 w 3750"/>
                <a:gd name="T9" fmla="*/ 33 h 597"/>
                <a:gd name="T10" fmla="*/ 137 w 3750"/>
                <a:gd name="T11" fmla="*/ 28 h 597"/>
                <a:gd name="T12" fmla="*/ 161 w 3750"/>
                <a:gd name="T13" fmla="*/ 24 h 597"/>
                <a:gd name="T14" fmla="*/ 186 w 3750"/>
                <a:gd name="T15" fmla="*/ 20 h 597"/>
                <a:gd name="T16" fmla="*/ 211 w 3750"/>
                <a:gd name="T17" fmla="*/ 16 h 597"/>
                <a:gd name="T18" fmla="*/ 237 w 3750"/>
                <a:gd name="T19" fmla="*/ 13 h 597"/>
                <a:gd name="T20" fmla="*/ 263 w 3750"/>
                <a:gd name="T21" fmla="*/ 10 h 597"/>
                <a:gd name="T22" fmla="*/ 289 w 3750"/>
                <a:gd name="T23" fmla="*/ 7 h 597"/>
                <a:gd name="T24" fmla="*/ 316 w 3750"/>
                <a:gd name="T25" fmla="*/ 5 h 597"/>
                <a:gd name="T26" fmla="*/ 344 w 3750"/>
                <a:gd name="T27" fmla="*/ 3 h 597"/>
                <a:gd name="T28" fmla="*/ 371 w 3750"/>
                <a:gd name="T29" fmla="*/ 1 h 597"/>
                <a:gd name="T30" fmla="*/ 400 w 3750"/>
                <a:gd name="T31" fmla="*/ 0 h 597"/>
                <a:gd name="T32" fmla="*/ 415 w 3750"/>
                <a:gd name="T33" fmla="*/ 0 h 597"/>
                <a:gd name="T34" fmla="*/ 416 w 3750"/>
                <a:gd name="T35" fmla="*/ 0 h 597"/>
                <a:gd name="T36" fmla="*/ 413 w 3750"/>
                <a:gd name="T37" fmla="*/ 5 h 597"/>
                <a:gd name="T38" fmla="*/ 405 w 3750"/>
                <a:gd name="T39" fmla="*/ 13 h 597"/>
                <a:gd name="T40" fmla="*/ 396 w 3750"/>
                <a:gd name="T41" fmla="*/ 20 h 597"/>
                <a:gd name="T42" fmla="*/ 388 w 3750"/>
                <a:gd name="T43" fmla="*/ 27 h 597"/>
                <a:gd name="T44" fmla="*/ 378 w 3750"/>
                <a:gd name="T45" fmla="*/ 33 h 597"/>
                <a:gd name="T46" fmla="*/ 369 w 3750"/>
                <a:gd name="T47" fmla="*/ 39 h 597"/>
                <a:gd name="T48" fmla="*/ 359 w 3750"/>
                <a:gd name="T49" fmla="*/ 44 h 597"/>
                <a:gd name="T50" fmla="*/ 349 w 3750"/>
                <a:gd name="T51" fmla="*/ 50 h 597"/>
                <a:gd name="T52" fmla="*/ 334 w 3750"/>
                <a:gd name="T53" fmla="*/ 53 h 597"/>
                <a:gd name="T54" fmla="*/ 312 w 3750"/>
                <a:gd name="T55" fmla="*/ 54 h 597"/>
                <a:gd name="T56" fmla="*/ 291 w 3750"/>
                <a:gd name="T57" fmla="*/ 55 h 597"/>
                <a:gd name="T58" fmla="*/ 270 w 3750"/>
                <a:gd name="T59" fmla="*/ 56 h 597"/>
                <a:gd name="T60" fmla="*/ 249 w 3750"/>
                <a:gd name="T61" fmla="*/ 57 h 597"/>
                <a:gd name="T62" fmla="*/ 228 w 3750"/>
                <a:gd name="T63" fmla="*/ 57 h 597"/>
                <a:gd name="T64" fmla="*/ 206 w 3750"/>
                <a:gd name="T65" fmla="*/ 58 h 597"/>
                <a:gd name="T66" fmla="*/ 185 w 3750"/>
                <a:gd name="T67" fmla="*/ 59 h 597"/>
                <a:gd name="T68" fmla="*/ 163 w 3750"/>
                <a:gd name="T69" fmla="*/ 60 h 597"/>
                <a:gd name="T70" fmla="*/ 142 w 3750"/>
                <a:gd name="T71" fmla="*/ 60 h 597"/>
                <a:gd name="T72" fmla="*/ 121 w 3750"/>
                <a:gd name="T73" fmla="*/ 61 h 597"/>
                <a:gd name="T74" fmla="*/ 99 w 3750"/>
                <a:gd name="T75" fmla="*/ 62 h 597"/>
                <a:gd name="T76" fmla="*/ 78 w 3750"/>
                <a:gd name="T77" fmla="*/ 63 h 597"/>
                <a:gd name="T78" fmla="*/ 57 w 3750"/>
                <a:gd name="T79" fmla="*/ 64 h 597"/>
                <a:gd name="T80" fmla="*/ 36 w 3750"/>
                <a:gd name="T81" fmla="*/ 65 h 597"/>
                <a:gd name="T82" fmla="*/ 15 w 3750"/>
                <a:gd name="T83" fmla="*/ 66 h 597"/>
                <a:gd name="T84" fmla="*/ 0 w 3750"/>
                <a:gd name="T85" fmla="*/ 63 h 597"/>
                <a:gd name="T86" fmla="*/ 3 w 3750"/>
                <a:gd name="T87" fmla="*/ 57 h 597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3750" h="597">
                  <a:moveTo>
                    <a:pt x="62" y="491"/>
                  </a:moveTo>
                  <a:lnTo>
                    <a:pt x="163" y="467"/>
                  </a:lnTo>
                  <a:lnTo>
                    <a:pt x="270" y="445"/>
                  </a:lnTo>
                  <a:lnTo>
                    <a:pt x="373" y="422"/>
                  </a:lnTo>
                  <a:lnTo>
                    <a:pt x="479" y="403"/>
                  </a:lnTo>
                  <a:lnTo>
                    <a:pt x="585" y="380"/>
                  </a:lnTo>
                  <a:lnTo>
                    <a:pt x="691" y="358"/>
                  </a:lnTo>
                  <a:lnTo>
                    <a:pt x="798" y="338"/>
                  </a:lnTo>
                  <a:lnTo>
                    <a:pt x="905" y="316"/>
                  </a:lnTo>
                  <a:lnTo>
                    <a:pt x="1011" y="296"/>
                  </a:lnTo>
                  <a:lnTo>
                    <a:pt x="1121" y="277"/>
                  </a:lnTo>
                  <a:lnTo>
                    <a:pt x="1231" y="255"/>
                  </a:lnTo>
                  <a:lnTo>
                    <a:pt x="1342" y="235"/>
                  </a:lnTo>
                  <a:lnTo>
                    <a:pt x="1451" y="217"/>
                  </a:lnTo>
                  <a:lnTo>
                    <a:pt x="1562" y="202"/>
                  </a:lnTo>
                  <a:lnTo>
                    <a:pt x="1675" y="183"/>
                  </a:lnTo>
                  <a:lnTo>
                    <a:pt x="1786" y="163"/>
                  </a:lnTo>
                  <a:lnTo>
                    <a:pt x="1900" y="148"/>
                  </a:lnTo>
                  <a:lnTo>
                    <a:pt x="2013" y="133"/>
                  </a:lnTo>
                  <a:lnTo>
                    <a:pt x="2132" y="118"/>
                  </a:lnTo>
                  <a:lnTo>
                    <a:pt x="2250" y="102"/>
                  </a:lnTo>
                  <a:lnTo>
                    <a:pt x="2363" y="92"/>
                  </a:lnTo>
                  <a:lnTo>
                    <a:pt x="2485" y="77"/>
                  </a:lnTo>
                  <a:lnTo>
                    <a:pt x="2603" y="65"/>
                  </a:lnTo>
                  <a:lnTo>
                    <a:pt x="2724" y="53"/>
                  </a:lnTo>
                  <a:lnTo>
                    <a:pt x="2846" y="45"/>
                  </a:lnTo>
                  <a:lnTo>
                    <a:pt x="2968" y="35"/>
                  </a:lnTo>
                  <a:lnTo>
                    <a:pt x="3093" y="27"/>
                  </a:lnTo>
                  <a:lnTo>
                    <a:pt x="3214" y="20"/>
                  </a:lnTo>
                  <a:lnTo>
                    <a:pt x="3343" y="12"/>
                  </a:lnTo>
                  <a:lnTo>
                    <a:pt x="3469" y="8"/>
                  </a:lnTo>
                  <a:lnTo>
                    <a:pt x="3597" y="3"/>
                  </a:lnTo>
                  <a:lnTo>
                    <a:pt x="3727" y="0"/>
                  </a:lnTo>
                  <a:lnTo>
                    <a:pt x="3735" y="0"/>
                  </a:lnTo>
                  <a:lnTo>
                    <a:pt x="3738" y="0"/>
                  </a:lnTo>
                  <a:lnTo>
                    <a:pt x="3742" y="0"/>
                  </a:lnTo>
                  <a:lnTo>
                    <a:pt x="3750" y="0"/>
                  </a:lnTo>
                  <a:lnTo>
                    <a:pt x="3715" y="42"/>
                  </a:lnTo>
                  <a:lnTo>
                    <a:pt x="3681" y="80"/>
                  </a:lnTo>
                  <a:lnTo>
                    <a:pt x="3644" y="118"/>
                  </a:lnTo>
                  <a:lnTo>
                    <a:pt x="3606" y="151"/>
                  </a:lnTo>
                  <a:lnTo>
                    <a:pt x="3567" y="183"/>
                  </a:lnTo>
                  <a:lnTo>
                    <a:pt x="3530" y="213"/>
                  </a:lnTo>
                  <a:lnTo>
                    <a:pt x="3488" y="243"/>
                  </a:lnTo>
                  <a:lnTo>
                    <a:pt x="3446" y="270"/>
                  </a:lnTo>
                  <a:lnTo>
                    <a:pt x="3404" y="301"/>
                  </a:lnTo>
                  <a:lnTo>
                    <a:pt x="3362" y="323"/>
                  </a:lnTo>
                  <a:lnTo>
                    <a:pt x="3321" y="350"/>
                  </a:lnTo>
                  <a:lnTo>
                    <a:pt x="3276" y="376"/>
                  </a:lnTo>
                  <a:lnTo>
                    <a:pt x="3234" y="400"/>
                  </a:lnTo>
                  <a:lnTo>
                    <a:pt x="3187" y="425"/>
                  </a:lnTo>
                  <a:lnTo>
                    <a:pt x="3143" y="449"/>
                  </a:lnTo>
                  <a:lnTo>
                    <a:pt x="3096" y="474"/>
                  </a:lnTo>
                  <a:lnTo>
                    <a:pt x="3002" y="479"/>
                  </a:lnTo>
                  <a:lnTo>
                    <a:pt x="2906" y="482"/>
                  </a:lnTo>
                  <a:lnTo>
                    <a:pt x="2812" y="486"/>
                  </a:lnTo>
                  <a:lnTo>
                    <a:pt x="2716" y="494"/>
                  </a:lnTo>
                  <a:lnTo>
                    <a:pt x="2622" y="498"/>
                  </a:lnTo>
                  <a:lnTo>
                    <a:pt x="2526" y="501"/>
                  </a:lnTo>
                  <a:lnTo>
                    <a:pt x="2432" y="506"/>
                  </a:lnTo>
                  <a:lnTo>
                    <a:pt x="2336" y="509"/>
                  </a:lnTo>
                  <a:lnTo>
                    <a:pt x="2242" y="509"/>
                  </a:lnTo>
                  <a:lnTo>
                    <a:pt x="2144" y="513"/>
                  </a:lnTo>
                  <a:lnTo>
                    <a:pt x="2048" y="516"/>
                  </a:lnTo>
                  <a:lnTo>
                    <a:pt x="1954" y="521"/>
                  </a:lnTo>
                  <a:lnTo>
                    <a:pt x="1855" y="524"/>
                  </a:lnTo>
                  <a:lnTo>
                    <a:pt x="1759" y="528"/>
                  </a:lnTo>
                  <a:lnTo>
                    <a:pt x="1665" y="531"/>
                  </a:lnTo>
                  <a:lnTo>
                    <a:pt x="1566" y="536"/>
                  </a:lnTo>
                  <a:lnTo>
                    <a:pt x="1471" y="536"/>
                  </a:lnTo>
                  <a:lnTo>
                    <a:pt x="1376" y="540"/>
                  </a:lnTo>
                  <a:lnTo>
                    <a:pt x="1276" y="543"/>
                  </a:lnTo>
                  <a:lnTo>
                    <a:pt x="1182" y="548"/>
                  </a:lnTo>
                  <a:lnTo>
                    <a:pt x="1086" y="551"/>
                  </a:lnTo>
                  <a:lnTo>
                    <a:pt x="987" y="555"/>
                  </a:lnTo>
                  <a:lnTo>
                    <a:pt x="893" y="558"/>
                  </a:lnTo>
                  <a:lnTo>
                    <a:pt x="798" y="563"/>
                  </a:lnTo>
                  <a:lnTo>
                    <a:pt x="703" y="566"/>
                  </a:lnTo>
                  <a:lnTo>
                    <a:pt x="608" y="570"/>
                  </a:lnTo>
                  <a:lnTo>
                    <a:pt x="513" y="573"/>
                  </a:lnTo>
                  <a:lnTo>
                    <a:pt x="418" y="578"/>
                  </a:lnTo>
                  <a:lnTo>
                    <a:pt x="323" y="582"/>
                  </a:lnTo>
                  <a:lnTo>
                    <a:pt x="228" y="585"/>
                  </a:lnTo>
                  <a:lnTo>
                    <a:pt x="136" y="593"/>
                  </a:lnTo>
                  <a:lnTo>
                    <a:pt x="42" y="597"/>
                  </a:lnTo>
                  <a:lnTo>
                    <a:pt x="0" y="566"/>
                  </a:lnTo>
                  <a:lnTo>
                    <a:pt x="0" y="540"/>
                  </a:lnTo>
                  <a:lnTo>
                    <a:pt x="27" y="513"/>
                  </a:lnTo>
                  <a:lnTo>
                    <a:pt x="62" y="491"/>
                  </a:ln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13" name="Freeform 22"/>
            <p:cNvSpPr>
              <a:spLocks/>
            </p:cNvSpPr>
            <p:nvPr/>
          </p:nvSpPr>
          <p:spPr bwMode="auto">
            <a:xfrm rot="696599">
              <a:off x="1940" y="1157"/>
              <a:ext cx="1060" cy="69"/>
            </a:xfrm>
            <a:custGeom>
              <a:avLst/>
              <a:gdLst>
                <a:gd name="T0" fmla="*/ 9 w 3180"/>
                <a:gd name="T1" fmla="*/ 18 h 205"/>
                <a:gd name="T2" fmla="*/ 353 w 3180"/>
                <a:gd name="T3" fmla="*/ 0 h 205"/>
                <a:gd name="T4" fmla="*/ 334 w 3180"/>
                <a:gd name="T5" fmla="*/ 9 h 205"/>
                <a:gd name="T6" fmla="*/ 9 w 3180"/>
                <a:gd name="T7" fmla="*/ 23 h 205"/>
                <a:gd name="T8" fmla="*/ 0 w 3180"/>
                <a:gd name="T9" fmla="*/ 19 h 205"/>
                <a:gd name="T10" fmla="*/ 9 w 3180"/>
                <a:gd name="T11" fmla="*/ 18 h 20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180" h="205">
                  <a:moveTo>
                    <a:pt x="84" y="160"/>
                  </a:moveTo>
                  <a:lnTo>
                    <a:pt x="3180" y="0"/>
                  </a:lnTo>
                  <a:lnTo>
                    <a:pt x="3005" y="76"/>
                  </a:lnTo>
                  <a:lnTo>
                    <a:pt x="84" y="205"/>
                  </a:lnTo>
                  <a:lnTo>
                    <a:pt x="0" y="170"/>
                  </a:lnTo>
                  <a:lnTo>
                    <a:pt x="84" y="160"/>
                  </a:lnTo>
                  <a:close/>
                </a:path>
              </a:pathLst>
            </a:custGeom>
            <a:solidFill>
              <a:srgbClr val="99999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14" name="Freeform 23"/>
            <p:cNvSpPr>
              <a:spLocks/>
            </p:cNvSpPr>
            <p:nvPr/>
          </p:nvSpPr>
          <p:spPr bwMode="auto">
            <a:xfrm rot="696599">
              <a:off x="2178" y="1099"/>
              <a:ext cx="16" cy="51"/>
            </a:xfrm>
            <a:custGeom>
              <a:avLst/>
              <a:gdLst>
                <a:gd name="T0" fmla="*/ 4 w 50"/>
                <a:gd name="T1" fmla="*/ 0 h 152"/>
                <a:gd name="T2" fmla="*/ 5 w 50"/>
                <a:gd name="T3" fmla="*/ 1 h 152"/>
                <a:gd name="T4" fmla="*/ 0 w 50"/>
                <a:gd name="T5" fmla="*/ 17 h 152"/>
                <a:gd name="T6" fmla="*/ 0 w 50"/>
                <a:gd name="T7" fmla="*/ 13 h 152"/>
                <a:gd name="T8" fmla="*/ 2 w 50"/>
                <a:gd name="T9" fmla="*/ 9 h 152"/>
                <a:gd name="T10" fmla="*/ 3 w 50"/>
                <a:gd name="T11" fmla="*/ 4 h 152"/>
                <a:gd name="T12" fmla="*/ 4 w 50"/>
                <a:gd name="T13" fmla="*/ 0 h 15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0" h="152">
                  <a:moveTo>
                    <a:pt x="38" y="0"/>
                  </a:moveTo>
                  <a:lnTo>
                    <a:pt x="50" y="7"/>
                  </a:lnTo>
                  <a:lnTo>
                    <a:pt x="0" y="152"/>
                  </a:lnTo>
                  <a:lnTo>
                    <a:pt x="3" y="113"/>
                  </a:lnTo>
                  <a:lnTo>
                    <a:pt x="15" y="76"/>
                  </a:lnTo>
                  <a:lnTo>
                    <a:pt x="27" y="39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15" name="Freeform 24"/>
            <p:cNvSpPr>
              <a:spLocks/>
            </p:cNvSpPr>
            <p:nvPr/>
          </p:nvSpPr>
          <p:spPr bwMode="auto">
            <a:xfrm rot="696599">
              <a:off x="2355" y="1114"/>
              <a:ext cx="18" cy="51"/>
            </a:xfrm>
            <a:custGeom>
              <a:avLst/>
              <a:gdLst>
                <a:gd name="T0" fmla="*/ 5 w 52"/>
                <a:gd name="T1" fmla="*/ 0 h 153"/>
                <a:gd name="T2" fmla="*/ 6 w 52"/>
                <a:gd name="T3" fmla="*/ 1 h 153"/>
                <a:gd name="T4" fmla="*/ 0 w 52"/>
                <a:gd name="T5" fmla="*/ 17 h 153"/>
                <a:gd name="T6" fmla="*/ 0 w 52"/>
                <a:gd name="T7" fmla="*/ 13 h 153"/>
                <a:gd name="T8" fmla="*/ 2 w 52"/>
                <a:gd name="T9" fmla="*/ 9 h 153"/>
                <a:gd name="T10" fmla="*/ 3 w 52"/>
                <a:gd name="T11" fmla="*/ 4 h 153"/>
                <a:gd name="T12" fmla="*/ 5 w 52"/>
                <a:gd name="T13" fmla="*/ 0 h 15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2" h="153">
                  <a:moveTo>
                    <a:pt x="37" y="0"/>
                  </a:moveTo>
                  <a:lnTo>
                    <a:pt x="52" y="8"/>
                  </a:lnTo>
                  <a:lnTo>
                    <a:pt x="0" y="153"/>
                  </a:lnTo>
                  <a:lnTo>
                    <a:pt x="3" y="114"/>
                  </a:lnTo>
                  <a:lnTo>
                    <a:pt x="15" y="77"/>
                  </a:lnTo>
                  <a:lnTo>
                    <a:pt x="25" y="38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16" name="Freeform 25"/>
            <p:cNvSpPr>
              <a:spLocks/>
            </p:cNvSpPr>
            <p:nvPr/>
          </p:nvSpPr>
          <p:spPr bwMode="auto">
            <a:xfrm rot="696599">
              <a:off x="2528" y="1136"/>
              <a:ext cx="28" cy="90"/>
            </a:xfrm>
            <a:custGeom>
              <a:avLst/>
              <a:gdLst>
                <a:gd name="T0" fmla="*/ 8 w 83"/>
                <a:gd name="T1" fmla="*/ 0 h 270"/>
                <a:gd name="T2" fmla="*/ 9 w 83"/>
                <a:gd name="T3" fmla="*/ 2 h 270"/>
                <a:gd name="T4" fmla="*/ 0 w 83"/>
                <a:gd name="T5" fmla="*/ 30 h 270"/>
                <a:gd name="T6" fmla="*/ 2 w 83"/>
                <a:gd name="T7" fmla="*/ 22 h 270"/>
                <a:gd name="T8" fmla="*/ 3 w 83"/>
                <a:gd name="T9" fmla="*/ 15 h 270"/>
                <a:gd name="T10" fmla="*/ 6 w 83"/>
                <a:gd name="T11" fmla="*/ 8 h 270"/>
                <a:gd name="T12" fmla="*/ 8 w 83"/>
                <a:gd name="T13" fmla="*/ 0 h 27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83" h="270">
                  <a:moveTo>
                    <a:pt x="71" y="0"/>
                  </a:moveTo>
                  <a:lnTo>
                    <a:pt x="83" y="20"/>
                  </a:lnTo>
                  <a:lnTo>
                    <a:pt x="0" y="270"/>
                  </a:lnTo>
                  <a:lnTo>
                    <a:pt x="15" y="202"/>
                  </a:lnTo>
                  <a:lnTo>
                    <a:pt x="30" y="137"/>
                  </a:lnTo>
                  <a:lnTo>
                    <a:pt x="53" y="69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17" name="Freeform 26"/>
            <p:cNvSpPr>
              <a:spLocks/>
            </p:cNvSpPr>
            <p:nvPr/>
          </p:nvSpPr>
          <p:spPr bwMode="auto">
            <a:xfrm rot="696599">
              <a:off x="2705" y="1139"/>
              <a:ext cx="26" cy="90"/>
            </a:xfrm>
            <a:custGeom>
              <a:avLst/>
              <a:gdLst>
                <a:gd name="T0" fmla="*/ 8 w 79"/>
                <a:gd name="T1" fmla="*/ 0 h 269"/>
                <a:gd name="T2" fmla="*/ 9 w 79"/>
                <a:gd name="T3" fmla="*/ 2 h 269"/>
                <a:gd name="T4" fmla="*/ 0 w 79"/>
                <a:gd name="T5" fmla="*/ 30 h 269"/>
                <a:gd name="T6" fmla="*/ 2 w 79"/>
                <a:gd name="T7" fmla="*/ 23 h 269"/>
                <a:gd name="T8" fmla="*/ 4 w 79"/>
                <a:gd name="T9" fmla="*/ 15 h 269"/>
                <a:gd name="T10" fmla="*/ 6 w 79"/>
                <a:gd name="T11" fmla="*/ 8 h 269"/>
                <a:gd name="T12" fmla="*/ 8 w 79"/>
                <a:gd name="T13" fmla="*/ 0 h 26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79" h="269">
                  <a:moveTo>
                    <a:pt x="76" y="0"/>
                  </a:moveTo>
                  <a:lnTo>
                    <a:pt x="79" y="19"/>
                  </a:lnTo>
                  <a:lnTo>
                    <a:pt x="0" y="269"/>
                  </a:lnTo>
                  <a:lnTo>
                    <a:pt x="15" y="205"/>
                  </a:lnTo>
                  <a:lnTo>
                    <a:pt x="35" y="136"/>
                  </a:lnTo>
                  <a:lnTo>
                    <a:pt x="57" y="69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18" name="Freeform 27"/>
            <p:cNvSpPr>
              <a:spLocks/>
            </p:cNvSpPr>
            <p:nvPr/>
          </p:nvSpPr>
          <p:spPr bwMode="auto">
            <a:xfrm rot="696599">
              <a:off x="2166" y="1103"/>
              <a:ext cx="10" cy="32"/>
            </a:xfrm>
            <a:custGeom>
              <a:avLst/>
              <a:gdLst>
                <a:gd name="T0" fmla="*/ 2 w 30"/>
                <a:gd name="T1" fmla="*/ 0 h 96"/>
                <a:gd name="T2" fmla="*/ 3 w 30"/>
                <a:gd name="T3" fmla="*/ 0 h 96"/>
                <a:gd name="T4" fmla="*/ 0 w 30"/>
                <a:gd name="T5" fmla="*/ 11 h 96"/>
                <a:gd name="T6" fmla="*/ 0 w 30"/>
                <a:gd name="T7" fmla="*/ 8 h 96"/>
                <a:gd name="T8" fmla="*/ 1 w 30"/>
                <a:gd name="T9" fmla="*/ 5 h 96"/>
                <a:gd name="T10" fmla="*/ 2 w 30"/>
                <a:gd name="T11" fmla="*/ 3 h 96"/>
                <a:gd name="T12" fmla="*/ 2 w 30"/>
                <a:gd name="T13" fmla="*/ 0 h 9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0" h="96">
                  <a:moveTo>
                    <a:pt x="18" y="0"/>
                  </a:moveTo>
                  <a:lnTo>
                    <a:pt x="30" y="0"/>
                  </a:lnTo>
                  <a:lnTo>
                    <a:pt x="0" y="96"/>
                  </a:lnTo>
                  <a:lnTo>
                    <a:pt x="3" y="73"/>
                  </a:lnTo>
                  <a:lnTo>
                    <a:pt x="10" y="46"/>
                  </a:lnTo>
                  <a:lnTo>
                    <a:pt x="15" y="24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19" name="Freeform 28"/>
            <p:cNvSpPr>
              <a:spLocks/>
            </p:cNvSpPr>
            <p:nvPr/>
          </p:nvSpPr>
          <p:spPr bwMode="auto">
            <a:xfrm rot="696599">
              <a:off x="2343" y="1117"/>
              <a:ext cx="9" cy="32"/>
            </a:xfrm>
            <a:custGeom>
              <a:avLst/>
              <a:gdLst>
                <a:gd name="T0" fmla="*/ 2 w 27"/>
                <a:gd name="T1" fmla="*/ 0 h 95"/>
                <a:gd name="T2" fmla="*/ 3 w 27"/>
                <a:gd name="T3" fmla="*/ 0 h 95"/>
                <a:gd name="T4" fmla="*/ 0 w 27"/>
                <a:gd name="T5" fmla="*/ 11 h 95"/>
                <a:gd name="T6" fmla="*/ 1 w 27"/>
                <a:gd name="T7" fmla="*/ 8 h 95"/>
                <a:gd name="T8" fmla="*/ 1 w 27"/>
                <a:gd name="T9" fmla="*/ 5 h 95"/>
                <a:gd name="T10" fmla="*/ 2 w 27"/>
                <a:gd name="T11" fmla="*/ 2 h 95"/>
                <a:gd name="T12" fmla="*/ 2 w 27"/>
                <a:gd name="T13" fmla="*/ 0 h 9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7" h="95">
                  <a:moveTo>
                    <a:pt x="19" y="0"/>
                  </a:moveTo>
                  <a:lnTo>
                    <a:pt x="27" y="0"/>
                  </a:lnTo>
                  <a:lnTo>
                    <a:pt x="0" y="95"/>
                  </a:lnTo>
                  <a:lnTo>
                    <a:pt x="7" y="72"/>
                  </a:lnTo>
                  <a:lnTo>
                    <a:pt x="12" y="46"/>
                  </a:lnTo>
                  <a:lnTo>
                    <a:pt x="19" y="22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20" name="Freeform 29"/>
            <p:cNvSpPr>
              <a:spLocks/>
            </p:cNvSpPr>
            <p:nvPr/>
          </p:nvSpPr>
          <p:spPr bwMode="auto">
            <a:xfrm rot="696599">
              <a:off x="2519" y="1147"/>
              <a:ext cx="15" cy="54"/>
            </a:xfrm>
            <a:custGeom>
              <a:avLst/>
              <a:gdLst>
                <a:gd name="T0" fmla="*/ 4 w 45"/>
                <a:gd name="T1" fmla="*/ 0 h 163"/>
                <a:gd name="T2" fmla="*/ 5 w 45"/>
                <a:gd name="T3" fmla="*/ 0 h 163"/>
                <a:gd name="T4" fmla="*/ 0 w 45"/>
                <a:gd name="T5" fmla="*/ 18 h 163"/>
                <a:gd name="T6" fmla="*/ 1 w 45"/>
                <a:gd name="T7" fmla="*/ 13 h 163"/>
                <a:gd name="T8" fmla="*/ 2 w 45"/>
                <a:gd name="T9" fmla="*/ 9 h 163"/>
                <a:gd name="T10" fmla="*/ 3 w 45"/>
                <a:gd name="T11" fmla="*/ 5 h 163"/>
                <a:gd name="T12" fmla="*/ 4 w 45"/>
                <a:gd name="T13" fmla="*/ 0 h 16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5" h="163">
                  <a:moveTo>
                    <a:pt x="37" y="0"/>
                  </a:moveTo>
                  <a:lnTo>
                    <a:pt x="45" y="0"/>
                  </a:lnTo>
                  <a:lnTo>
                    <a:pt x="0" y="163"/>
                  </a:lnTo>
                  <a:lnTo>
                    <a:pt x="10" y="121"/>
                  </a:lnTo>
                  <a:lnTo>
                    <a:pt x="19" y="84"/>
                  </a:lnTo>
                  <a:lnTo>
                    <a:pt x="30" y="42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21" name="Freeform 30"/>
            <p:cNvSpPr>
              <a:spLocks/>
            </p:cNvSpPr>
            <p:nvPr/>
          </p:nvSpPr>
          <p:spPr bwMode="auto">
            <a:xfrm rot="696599">
              <a:off x="2696" y="1150"/>
              <a:ext cx="16" cy="54"/>
            </a:xfrm>
            <a:custGeom>
              <a:avLst/>
              <a:gdLst>
                <a:gd name="T0" fmla="*/ 4 w 50"/>
                <a:gd name="T1" fmla="*/ 0 h 163"/>
                <a:gd name="T2" fmla="*/ 5 w 50"/>
                <a:gd name="T3" fmla="*/ 0 h 163"/>
                <a:gd name="T4" fmla="*/ 0 w 50"/>
                <a:gd name="T5" fmla="*/ 18 h 163"/>
                <a:gd name="T6" fmla="*/ 1 w 50"/>
                <a:gd name="T7" fmla="*/ 13 h 163"/>
                <a:gd name="T8" fmla="*/ 2 w 50"/>
                <a:gd name="T9" fmla="*/ 9 h 163"/>
                <a:gd name="T10" fmla="*/ 3 w 50"/>
                <a:gd name="T11" fmla="*/ 5 h 163"/>
                <a:gd name="T12" fmla="*/ 4 w 50"/>
                <a:gd name="T13" fmla="*/ 0 h 16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0" h="163">
                  <a:moveTo>
                    <a:pt x="38" y="3"/>
                  </a:moveTo>
                  <a:lnTo>
                    <a:pt x="50" y="0"/>
                  </a:lnTo>
                  <a:lnTo>
                    <a:pt x="0" y="163"/>
                  </a:lnTo>
                  <a:lnTo>
                    <a:pt x="11" y="121"/>
                  </a:lnTo>
                  <a:lnTo>
                    <a:pt x="20" y="83"/>
                  </a:lnTo>
                  <a:lnTo>
                    <a:pt x="30" y="41"/>
                  </a:lnTo>
                  <a:lnTo>
                    <a:pt x="38" y="3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22" name="Freeform 31"/>
            <p:cNvSpPr>
              <a:spLocks/>
            </p:cNvSpPr>
            <p:nvPr/>
          </p:nvSpPr>
          <p:spPr bwMode="auto">
            <a:xfrm rot="696599">
              <a:off x="2197" y="1102"/>
              <a:ext cx="11" cy="47"/>
            </a:xfrm>
            <a:custGeom>
              <a:avLst/>
              <a:gdLst>
                <a:gd name="T0" fmla="*/ 3 w 35"/>
                <a:gd name="T1" fmla="*/ 0 h 140"/>
                <a:gd name="T2" fmla="*/ 3 w 35"/>
                <a:gd name="T3" fmla="*/ 4 h 140"/>
                <a:gd name="T4" fmla="*/ 2 w 35"/>
                <a:gd name="T5" fmla="*/ 8 h 140"/>
                <a:gd name="T6" fmla="*/ 1 w 35"/>
                <a:gd name="T7" fmla="*/ 12 h 140"/>
                <a:gd name="T8" fmla="*/ 0 w 35"/>
                <a:gd name="T9" fmla="*/ 16 h 140"/>
                <a:gd name="T10" fmla="*/ 1 w 35"/>
                <a:gd name="T11" fmla="*/ 12 h 140"/>
                <a:gd name="T12" fmla="*/ 2 w 35"/>
                <a:gd name="T13" fmla="*/ 8 h 140"/>
                <a:gd name="T14" fmla="*/ 2 w 35"/>
                <a:gd name="T15" fmla="*/ 4 h 140"/>
                <a:gd name="T16" fmla="*/ 3 w 35"/>
                <a:gd name="T17" fmla="*/ 0 h 14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5" h="140">
                  <a:moveTo>
                    <a:pt x="35" y="0"/>
                  </a:moveTo>
                  <a:lnTo>
                    <a:pt x="35" y="34"/>
                  </a:lnTo>
                  <a:lnTo>
                    <a:pt x="23" y="68"/>
                  </a:lnTo>
                  <a:lnTo>
                    <a:pt x="8" y="106"/>
                  </a:lnTo>
                  <a:lnTo>
                    <a:pt x="0" y="140"/>
                  </a:lnTo>
                  <a:lnTo>
                    <a:pt x="12" y="106"/>
                  </a:lnTo>
                  <a:lnTo>
                    <a:pt x="20" y="68"/>
                  </a:lnTo>
                  <a:lnTo>
                    <a:pt x="23" y="34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23" name="Freeform 32"/>
            <p:cNvSpPr>
              <a:spLocks/>
            </p:cNvSpPr>
            <p:nvPr/>
          </p:nvSpPr>
          <p:spPr bwMode="auto">
            <a:xfrm rot="696599">
              <a:off x="2374" y="1117"/>
              <a:ext cx="12" cy="47"/>
            </a:xfrm>
            <a:custGeom>
              <a:avLst/>
              <a:gdLst>
                <a:gd name="T0" fmla="*/ 4 w 34"/>
                <a:gd name="T1" fmla="*/ 0 h 141"/>
                <a:gd name="T2" fmla="*/ 4 w 34"/>
                <a:gd name="T3" fmla="*/ 3 h 141"/>
                <a:gd name="T4" fmla="*/ 3 w 34"/>
                <a:gd name="T5" fmla="*/ 7 h 141"/>
                <a:gd name="T6" fmla="*/ 1 w 34"/>
                <a:gd name="T7" fmla="*/ 12 h 141"/>
                <a:gd name="T8" fmla="*/ 0 w 34"/>
                <a:gd name="T9" fmla="*/ 16 h 141"/>
                <a:gd name="T10" fmla="*/ 1 w 34"/>
                <a:gd name="T11" fmla="*/ 12 h 141"/>
                <a:gd name="T12" fmla="*/ 2 w 34"/>
                <a:gd name="T13" fmla="*/ 8 h 141"/>
                <a:gd name="T14" fmla="*/ 3 w 34"/>
                <a:gd name="T15" fmla="*/ 4 h 141"/>
                <a:gd name="T16" fmla="*/ 4 w 34"/>
                <a:gd name="T17" fmla="*/ 0 h 14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4" h="141">
                  <a:moveTo>
                    <a:pt x="34" y="0"/>
                  </a:moveTo>
                  <a:lnTo>
                    <a:pt x="34" y="30"/>
                  </a:lnTo>
                  <a:lnTo>
                    <a:pt x="22" y="65"/>
                  </a:lnTo>
                  <a:lnTo>
                    <a:pt x="7" y="104"/>
                  </a:lnTo>
                  <a:lnTo>
                    <a:pt x="0" y="141"/>
                  </a:lnTo>
                  <a:lnTo>
                    <a:pt x="7" y="107"/>
                  </a:lnTo>
                  <a:lnTo>
                    <a:pt x="15" y="69"/>
                  </a:lnTo>
                  <a:lnTo>
                    <a:pt x="22" y="35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24" name="Freeform 33"/>
            <p:cNvSpPr>
              <a:spLocks/>
            </p:cNvSpPr>
            <p:nvPr/>
          </p:nvSpPr>
          <p:spPr bwMode="auto">
            <a:xfrm rot="696599">
              <a:off x="2549" y="1142"/>
              <a:ext cx="19" cy="79"/>
            </a:xfrm>
            <a:custGeom>
              <a:avLst/>
              <a:gdLst>
                <a:gd name="T0" fmla="*/ 6 w 57"/>
                <a:gd name="T1" fmla="*/ 0 h 236"/>
                <a:gd name="T2" fmla="*/ 6 w 57"/>
                <a:gd name="T3" fmla="*/ 6 h 236"/>
                <a:gd name="T4" fmla="*/ 4 w 57"/>
                <a:gd name="T5" fmla="*/ 12 h 236"/>
                <a:gd name="T6" fmla="*/ 2 w 57"/>
                <a:gd name="T7" fmla="*/ 20 h 236"/>
                <a:gd name="T8" fmla="*/ 0 w 57"/>
                <a:gd name="T9" fmla="*/ 26 h 236"/>
                <a:gd name="T10" fmla="*/ 2 w 57"/>
                <a:gd name="T11" fmla="*/ 20 h 236"/>
                <a:gd name="T12" fmla="*/ 3 w 57"/>
                <a:gd name="T13" fmla="*/ 13 h 236"/>
                <a:gd name="T14" fmla="*/ 5 w 57"/>
                <a:gd name="T15" fmla="*/ 6 h 236"/>
                <a:gd name="T16" fmla="*/ 6 w 57"/>
                <a:gd name="T17" fmla="*/ 0 h 2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" h="236">
                  <a:moveTo>
                    <a:pt x="57" y="0"/>
                  </a:moveTo>
                  <a:lnTo>
                    <a:pt x="52" y="54"/>
                  </a:lnTo>
                  <a:lnTo>
                    <a:pt x="37" y="111"/>
                  </a:lnTo>
                  <a:lnTo>
                    <a:pt x="15" y="175"/>
                  </a:lnTo>
                  <a:lnTo>
                    <a:pt x="0" y="236"/>
                  </a:lnTo>
                  <a:lnTo>
                    <a:pt x="15" y="175"/>
                  </a:lnTo>
                  <a:lnTo>
                    <a:pt x="30" y="118"/>
                  </a:lnTo>
                  <a:lnTo>
                    <a:pt x="42" y="57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25" name="Freeform 34"/>
            <p:cNvSpPr>
              <a:spLocks/>
            </p:cNvSpPr>
            <p:nvPr/>
          </p:nvSpPr>
          <p:spPr bwMode="auto">
            <a:xfrm rot="696599">
              <a:off x="2726" y="1145"/>
              <a:ext cx="21" cy="80"/>
            </a:xfrm>
            <a:custGeom>
              <a:avLst/>
              <a:gdLst>
                <a:gd name="T0" fmla="*/ 7 w 62"/>
                <a:gd name="T1" fmla="*/ 0 h 240"/>
                <a:gd name="T2" fmla="*/ 6 w 62"/>
                <a:gd name="T3" fmla="*/ 6 h 240"/>
                <a:gd name="T4" fmla="*/ 4 w 62"/>
                <a:gd name="T5" fmla="*/ 13 h 240"/>
                <a:gd name="T6" fmla="*/ 2 w 62"/>
                <a:gd name="T7" fmla="*/ 19 h 240"/>
                <a:gd name="T8" fmla="*/ 0 w 62"/>
                <a:gd name="T9" fmla="*/ 27 h 240"/>
                <a:gd name="T10" fmla="*/ 2 w 62"/>
                <a:gd name="T11" fmla="*/ 20 h 240"/>
                <a:gd name="T12" fmla="*/ 3 w 62"/>
                <a:gd name="T13" fmla="*/ 13 h 240"/>
                <a:gd name="T14" fmla="*/ 5 w 62"/>
                <a:gd name="T15" fmla="*/ 6 h 240"/>
                <a:gd name="T16" fmla="*/ 7 w 62"/>
                <a:gd name="T17" fmla="*/ 0 h 24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2" h="240">
                  <a:moveTo>
                    <a:pt x="62" y="0"/>
                  </a:moveTo>
                  <a:lnTo>
                    <a:pt x="54" y="54"/>
                  </a:lnTo>
                  <a:lnTo>
                    <a:pt x="39" y="114"/>
                  </a:lnTo>
                  <a:lnTo>
                    <a:pt x="15" y="175"/>
                  </a:lnTo>
                  <a:lnTo>
                    <a:pt x="0" y="240"/>
                  </a:lnTo>
                  <a:lnTo>
                    <a:pt x="15" y="178"/>
                  </a:lnTo>
                  <a:lnTo>
                    <a:pt x="27" y="118"/>
                  </a:lnTo>
                  <a:lnTo>
                    <a:pt x="42" y="57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26" name="Freeform 35"/>
            <p:cNvSpPr>
              <a:spLocks/>
            </p:cNvSpPr>
            <p:nvPr/>
          </p:nvSpPr>
          <p:spPr bwMode="auto">
            <a:xfrm rot="696599">
              <a:off x="2209" y="1098"/>
              <a:ext cx="18" cy="54"/>
            </a:xfrm>
            <a:custGeom>
              <a:avLst/>
              <a:gdLst>
                <a:gd name="T0" fmla="*/ 6 w 53"/>
                <a:gd name="T1" fmla="*/ 0 h 163"/>
                <a:gd name="T2" fmla="*/ 0 w 53"/>
                <a:gd name="T3" fmla="*/ 18 h 163"/>
                <a:gd name="T4" fmla="*/ 4 w 53"/>
                <a:gd name="T5" fmla="*/ 3 h 163"/>
                <a:gd name="T6" fmla="*/ 6 w 53"/>
                <a:gd name="T7" fmla="*/ 0 h 16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3" h="163">
                  <a:moveTo>
                    <a:pt x="53" y="0"/>
                  </a:moveTo>
                  <a:lnTo>
                    <a:pt x="0" y="163"/>
                  </a:lnTo>
                  <a:lnTo>
                    <a:pt x="38" y="23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27" name="Freeform 36"/>
            <p:cNvSpPr>
              <a:spLocks/>
            </p:cNvSpPr>
            <p:nvPr/>
          </p:nvSpPr>
          <p:spPr bwMode="auto">
            <a:xfrm rot="696599">
              <a:off x="2388" y="1112"/>
              <a:ext cx="18" cy="55"/>
            </a:xfrm>
            <a:custGeom>
              <a:avLst/>
              <a:gdLst>
                <a:gd name="T0" fmla="*/ 6 w 54"/>
                <a:gd name="T1" fmla="*/ 0 h 163"/>
                <a:gd name="T2" fmla="*/ 0 w 54"/>
                <a:gd name="T3" fmla="*/ 19 h 163"/>
                <a:gd name="T4" fmla="*/ 5 w 54"/>
                <a:gd name="T5" fmla="*/ 2 h 163"/>
                <a:gd name="T6" fmla="*/ 6 w 54"/>
                <a:gd name="T7" fmla="*/ 0 h 16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4" h="163">
                  <a:moveTo>
                    <a:pt x="54" y="0"/>
                  </a:moveTo>
                  <a:lnTo>
                    <a:pt x="0" y="163"/>
                  </a:lnTo>
                  <a:lnTo>
                    <a:pt x="42" y="22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28" name="Freeform 37"/>
            <p:cNvSpPr>
              <a:spLocks/>
            </p:cNvSpPr>
            <p:nvPr/>
          </p:nvSpPr>
          <p:spPr bwMode="auto">
            <a:xfrm rot="696599">
              <a:off x="2562" y="1131"/>
              <a:ext cx="30" cy="94"/>
            </a:xfrm>
            <a:custGeom>
              <a:avLst/>
              <a:gdLst>
                <a:gd name="T0" fmla="*/ 10 w 89"/>
                <a:gd name="T1" fmla="*/ 0 h 281"/>
                <a:gd name="T2" fmla="*/ 0 w 89"/>
                <a:gd name="T3" fmla="*/ 31 h 281"/>
                <a:gd name="T4" fmla="*/ 8 w 89"/>
                <a:gd name="T5" fmla="*/ 4 h 281"/>
                <a:gd name="T6" fmla="*/ 10 w 89"/>
                <a:gd name="T7" fmla="*/ 0 h 2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9" h="281">
                  <a:moveTo>
                    <a:pt x="89" y="0"/>
                  </a:moveTo>
                  <a:lnTo>
                    <a:pt x="0" y="281"/>
                  </a:lnTo>
                  <a:lnTo>
                    <a:pt x="69" y="34"/>
                  </a:lnTo>
                  <a:lnTo>
                    <a:pt x="89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29" name="Freeform 38"/>
            <p:cNvSpPr>
              <a:spLocks/>
            </p:cNvSpPr>
            <p:nvPr/>
          </p:nvSpPr>
          <p:spPr bwMode="auto">
            <a:xfrm rot="696599">
              <a:off x="2740" y="1134"/>
              <a:ext cx="31" cy="94"/>
            </a:xfrm>
            <a:custGeom>
              <a:avLst/>
              <a:gdLst>
                <a:gd name="T0" fmla="*/ 10 w 92"/>
                <a:gd name="T1" fmla="*/ 0 h 282"/>
                <a:gd name="T2" fmla="*/ 0 w 92"/>
                <a:gd name="T3" fmla="*/ 31 h 282"/>
                <a:gd name="T4" fmla="*/ 7 w 92"/>
                <a:gd name="T5" fmla="*/ 4 h 282"/>
                <a:gd name="T6" fmla="*/ 10 w 92"/>
                <a:gd name="T7" fmla="*/ 0 h 28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2" h="282">
                  <a:moveTo>
                    <a:pt x="92" y="0"/>
                  </a:moveTo>
                  <a:lnTo>
                    <a:pt x="0" y="282"/>
                  </a:lnTo>
                  <a:lnTo>
                    <a:pt x="65" y="35"/>
                  </a:lnTo>
                  <a:lnTo>
                    <a:pt x="92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30" name="Freeform 39"/>
            <p:cNvSpPr>
              <a:spLocks/>
            </p:cNvSpPr>
            <p:nvPr/>
          </p:nvSpPr>
          <p:spPr bwMode="auto">
            <a:xfrm rot="696599">
              <a:off x="2230" y="1102"/>
              <a:ext cx="15" cy="48"/>
            </a:xfrm>
            <a:custGeom>
              <a:avLst/>
              <a:gdLst>
                <a:gd name="T0" fmla="*/ 5 w 45"/>
                <a:gd name="T1" fmla="*/ 0 h 144"/>
                <a:gd name="T2" fmla="*/ 0 w 45"/>
                <a:gd name="T3" fmla="*/ 16 h 144"/>
                <a:gd name="T4" fmla="*/ 4 w 45"/>
                <a:gd name="T5" fmla="*/ 0 h 144"/>
                <a:gd name="T6" fmla="*/ 5 w 45"/>
                <a:gd name="T7" fmla="*/ 0 h 14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5" h="144">
                  <a:moveTo>
                    <a:pt x="45" y="0"/>
                  </a:moveTo>
                  <a:lnTo>
                    <a:pt x="0" y="144"/>
                  </a:lnTo>
                  <a:lnTo>
                    <a:pt x="40" y="0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31" name="Freeform 40"/>
            <p:cNvSpPr>
              <a:spLocks/>
            </p:cNvSpPr>
            <p:nvPr/>
          </p:nvSpPr>
          <p:spPr bwMode="auto">
            <a:xfrm rot="696599">
              <a:off x="2408" y="1116"/>
              <a:ext cx="17" cy="48"/>
            </a:xfrm>
            <a:custGeom>
              <a:avLst/>
              <a:gdLst>
                <a:gd name="T0" fmla="*/ 6 w 50"/>
                <a:gd name="T1" fmla="*/ 0 h 143"/>
                <a:gd name="T2" fmla="*/ 0 w 50"/>
                <a:gd name="T3" fmla="*/ 16 h 143"/>
                <a:gd name="T4" fmla="*/ 4 w 50"/>
                <a:gd name="T5" fmla="*/ 0 h 143"/>
                <a:gd name="T6" fmla="*/ 6 w 50"/>
                <a:gd name="T7" fmla="*/ 0 h 14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0" h="143">
                  <a:moveTo>
                    <a:pt x="50" y="0"/>
                  </a:moveTo>
                  <a:lnTo>
                    <a:pt x="0" y="143"/>
                  </a:lnTo>
                  <a:lnTo>
                    <a:pt x="38" y="0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32" name="Freeform 41"/>
            <p:cNvSpPr>
              <a:spLocks/>
            </p:cNvSpPr>
            <p:nvPr/>
          </p:nvSpPr>
          <p:spPr bwMode="auto">
            <a:xfrm rot="696599">
              <a:off x="2581" y="1135"/>
              <a:ext cx="28" cy="87"/>
            </a:xfrm>
            <a:custGeom>
              <a:avLst/>
              <a:gdLst>
                <a:gd name="T0" fmla="*/ 9 w 84"/>
                <a:gd name="T1" fmla="*/ 0 h 259"/>
                <a:gd name="T2" fmla="*/ 0 w 84"/>
                <a:gd name="T3" fmla="*/ 29 h 259"/>
                <a:gd name="T4" fmla="*/ 8 w 84"/>
                <a:gd name="T5" fmla="*/ 1 h 259"/>
                <a:gd name="T6" fmla="*/ 9 w 84"/>
                <a:gd name="T7" fmla="*/ 0 h 25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4" h="259">
                  <a:moveTo>
                    <a:pt x="84" y="0"/>
                  </a:moveTo>
                  <a:lnTo>
                    <a:pt x="0" y="259"/>
                  </a:lnTo>
                  <a:lnTo>
                    <a:pt x="69" y="8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33" name="Freeform 42"/>
            <p:cNvSpPr>
              <a:spLocks/>
            </p:cNvSpPr>
            <p:nvPr/>
          </p:nvSpPr>
          <p:spPr bwMode="auto">
            <a:xfrm rot="696599">
              <a:off x="2760" y="1138"/>
              <a:ext cx="27" cy="87"/>
            </a:xfrm>
            <a:custGeom>
              <a:avLst/>
              <a:gdLst>
                <a:gd name="T0" fmla="*/ 9 w 81"/>
                <a:gd name="T1" fmla="*/ 0 h 259"/>
                <a:gd name="T2" fmla="*/ 0 w 81"/>
                <a:gd name="T3" fmla="*/ 29 h 259"/>
                <a:gd name="T4" fmla="*/ 8 w 81"/>
                <a:gd name="T5" fmla="*/ 1 h 259"/>
                <a:gd name="T6" fmla="*/ 9 w 81"/>
                <a:gd name="T7" fmla="*/ 0 h 25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1" h="259">
                  <a:moveTo>
                    <a:pt x="81" y="0"/>
                  </a:moveTo>
                  <a:lnTo>
                    <a:pt x="0" y="259"/>
                  </a:lnTo>
                  <a:lnTo>
                    <a:pt x="69" y="5"/>
                  </a:lnTo>
                  <a:lnTo>
                    <a:pt x="81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34" name="Freeform 43"/>
            <p:cNvSpPr>
              <a:spLocks/>
            </p:cNvSpPr>
            <p:nvPr/>
          </p:nvSpPr>
          <p:spPr bwMode="auto">
            <a:xfrm rot="696599">
              <a:off x="2254" y="1106"/>
              <a:ext cx="12" cy="44"/>
            </a:xfrm>
            <a:custGeom>
              <a:avLst/>
              <a:gdLst>
                <a:gd name="T0" fmla="*/ 4 w 37"/>
                <a:gd name="T1" fmla="*/ 0 h 133"/>
                <a:gd name="T2" fmla="*/ 0 w 37"/>
                <a:gd name="T3" fmla="*/ 15 h 133"/>
                <a:gd name="T4" fmla="*/ 3 w 37"/>
                <a:gd name="T5" fmla="*/ 1 h 133"/>
                <a:gd name="T6" fmla="*/ 4 w 37"/>
                <a:gd name="T7" fmla="*/ 0 h 13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7" h="133">
                  <a:moveTo>
                    <a:pt x="37" y="0"/>
                  </a:moveTo>
                  <a:lnTo>
                    <a:pt x="0" y="133"/>
                  </a:lnTo>
                  <a:lnTo>
                    <a:pt x="27" y="12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35" name="Freeform 44"/>
            <p:cNvSpPr>
              <a:spLocks/>
            </p:cNvSpPr>
            <p:nvPr/>
          </p:nvSpPr>
          <p:spPr bwMode="auto">
            <a:xfrm rot="696599">
              <a:off x="2431" y="1121"/>
              <a:ext cx="12" cy="43"/>
            </a:xfrm>
            <a:custGeom>
              <a:avLst/>
              <a:gdLst>
                <a:gd name="T0" fmla="*/ 4 w 38"/>
                <a:gd name="T1" fmla="*/ 0 h 129"/>
                <a:gd name="T2" fmla="*/ 0 w 38"/>
                <a:gd name="T3" fmla="*/ 14 h 129"/>
                <a:gd name="T4" fmla="*/ 3 w 38"/>
                <a:gd name="T5" fmla="*/ 1 h 129"/>
                <a:gd name="T6" fmla="*/ 4 w 38"/>
                <a:gd name="T7" fmla="*/ 0 h 12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8" h="129">
                  <a:moveTo>
                    <a:pt x="38" y="0"/>
                  </a:moveTo>
                  <a:lnTo>
                    <a:pt x="0" y="129"/>
                  </a:lnTo>
                  <a:lnTo>
                    <a:pt x="26" y="10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36" name="Freeform 45"/>
            <p:cNvSpPr>
              <a:spLocks/>
            </p:cNvSpPr>
            <p:nvPr/>
          </p:nvSpPr>
          <p:spPr bwMode="auto">
            <a:xfrm rot="696599">
              <a:off x="2607" y="1138"/>
              <a:ext cx="22" cy="79"/>
            </a:xfrm>
            <a:custGeom>
              <a:avLst/>
              <a:gdLst>
                <a:gd name="T0" fmla="*/ 7 w 65"/>
                <a:gd name="T1" fmla="*/ 0 h 236"/>
                <a:gd name="T2" fmla="*/ 0 w 65"/>
                <a:gd name="T3" fmla="*/ 26 h 236"/>
                <a:gd name="T4" fmla="*/ 6 w 65"/>
                <a:gd name="T5" fmla="*/ 3 h 236"/>
                <a:gd name="T6" fmla="*/ 7 w 65"/>
                <a:gd name="T7" fmla="*/ 0 h 23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5" h="236">
                  <a:moveTo>
                    <a:pt x="65" y="0"/>
                  </a:moveTo>
                  <a:lnTo>
                    <a:pt x="0" y="236"/>
                  </a:lnTo>
                  <a:lnTo>
                    <a:pt x="54" y="29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37" name="Freeform 46"/>
            <p:cNvSpPr>
              <a:spLocks/>
            </p:cNvSpPr>
            <p:nvPr/>
          </p:nvSpPr>
          <p:spPr bwMode="auto">
            <a:xfrm rot="696599">
              <a:off x="2784" y="1141"/>
              <a:ext cx="23" cy="79"/>
            </a:xfrm>
            <a:custGeom>
              <a:avLst/>
              <a:gdLst>
                <a:gd name="T0" fmla="*/ 8 w 69"/>
                <a:gd name="T1" fmla="*/ 0 h 236"/>
                <a:gd name="T2" fmla="*/ 0 w 69"/>
                <a:gd name="T3" fmla="*/ 26 h 236"/>
                <a:gd name="T4" fmla="*/ 6 w 69"/>
                <a:gd name="T5" fmla="*/ 3 h 236"/>
                <a:gd name="T6" fmla="*/ 8 w 69"/>
                <a:gd name="T7" fmla="*/ 0 h 23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9" h="236">
                  <a:moveTo>
                    <a:pt x="69" y="0"/>
                  </a:moveTo>
                  <a:lnTo>
                    <a:pt x="0" y="236"/>
                  </a:lnTo>
                  <a:lnTo>
                    <a:pt x="54" y="30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38" name="Freeform 47"/>
            <p:cNvSpPr>
              <a:spLocks/>
            </p:cNvSpPr>
            <p:nvPr/>
          </p:nvSpPr>
          <p:spPr bwMode="auto">
            <a:xfrm rot="696599">
              <a:off x="2281" y="1108"/>
              <a:ext cx="10" cy="37"/>
            </a:xfrm>
            <a:custGeom>
              <a:avLst/>
              <a:gdLst>
                <a:gd name="T0" fmla="*/ 3 w 30"/>
                <a:gd name="T1" fmla="*/ 0 h 111"/>
                <a:gd name="T2" fmla="*/ 0 w 30"/>
                <a:gd name="T3" fmla="*/ 12 h 111"/>
                <a:gd name="T4" fmla="*/ 1 w 30"/>
                <a:gd name="T5" fmla="*/ 3 h 111"/>
                <a:gd name="T6" fmla="*/ 3 w 30"/>
                <a:gd name="T7" fmla="*/ 0 h 11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0" h="111">
                  <a:moveTo>
                    <a:pt x="30" y="0"/>
                  </a:moveTo>
                  <a:lnTo>
                    <a:pt x="0" y="111"/>
                  </a:lnTo>
                  <a:lnTo>
                    <a:pt x="8" y="27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39" name="Freeform 48"/>
            <p:cNvSpPr>
              <a:spLocks/>
            </p:cNvSpPr>
            <p:nvPr/>
          </p:nvSpPr>
          <p:spPr bwMode="auto">
            <a:xfrm rot="696599">
              <a:off x="2459" y="1122"/>
              <a:ext cx="12" cy="37"/>
            </a:xfrm>
            <a:custGeom>
              <a:avLst/>
              <a:gdLst>
                <a:gd name="T0" fmla="*/ 4 w 35"/>
                <a:gd name="T1" fmla="*/ 0 h 111"/>
                <a:gd name="T2" fmla="*/ 0 w 35"/>
                <a:gd name="T3" fmla="*/ 12 h 111"/>
                <a:gd name="T4" fmla="*/ 1 w 35"/>
                <a:gd name="T5" fmla="*/ 3 h 111"/>
                <a:gd name="T6" fmla="*/ 4 w 35"/>
                <a:gd name="T7" fmla="*/ 0 h 11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5" h="111">
                  <a:moveTo>
                    <a:pt x="35" y="0"/>
                  </a:moveTo>
                  <a:lnTo>
                    <a:pt x="0" y="111"/>
                  </a:lnTo>
                  <a:lnTo>
                    <a:pt x="8" y="30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40" name="Freeform 49"/>
            <p:cNvSpPr>
              <a:spLocks/>
            </p:cNvSpPr>
            <p:nvPr/>
          </p:nvSpPr>
          <p:spPr bwMode="auto">
            <a:xfrm rot="696599">
              <a:off x="2640" y="1139"/>
              <a:ext cx="19" cy="64"/>
            </a:xfrm>
            <a:custGeom>
              <a:avLst/>
              <a:gdLst>
                <a:gd name="T0" fmla="*/ 6 w 57"/>
                <a:gd name="T1" fmla="*/ 0 h 193"/>
                <a:gd name="T2" fmla="*/ 0 w 57"/>
                <a:gd name="T3" fmla="*/ 21 h 193"/>
                <a:gd name="T4" fmla="*/ 3 w 57"/>
                <a:gd name="T5" fmla="*/ 5 h 193"/>
                <a:gd name="T6" fmla="*/ 6 w 57"/>
                <a:gd name="T7" fmla="*/ 0 h 19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7" h="193">
                  <a:moveTo>
                    <a:pt x="57" y="0"/>
                  </a:moveTo>
                  <a:lnTo>
                    <a:pt x="0" y="193"/>
                  </a:lnTo>
                  <a:lnTo>
                    <a:pt x="30" y="44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41" name="Freeform 50"/>
            <p:cNvSpPr>
              <a:spLocks/>
            </p:cNvSpPr>
            <p:nvPr/>
          </p:nvSpPr>
          <p:spPr bwMode="auto">
            <a:xfrm rot="696599">
              <a:off x="2819" y="1142"/>
              <a:ext cx="18" cy="66"/>
            </a:xfrm>
            <a:custGeom>
              <a:avLst/>
              <a:gdLst>
                <a:gd name="T0" fmla="*/ 6 w 53"/>
                <a:gd name="T1" fmla="*/ 0 h 197"/>
                <a:gd name="T2" fmla="*/ 0 w 53"/>
                <a:gd name="T3" fmla="*/ 22 h 197"/>
                <a:gd name="T4" fmla="*/ 3 w 53"/>
                <a:gd name="T5" fmla="*/ 5 h 197"/>
                <a:gd name="T6" fmla="*/ 6 w 53"/>
                <a:gd name="T7" fmla="*/ 0 h 19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3" h="197">
                  <a:moveTo>
                    <a:pt x="53" y="0"/>
                  </a:moveTo>
                  <a:lnTo>
                    <a:pt x="0" y="197"/>
                  </a:lnTo>
                  <a:lnTo>
                    <a:pt x="27" y="45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42" name="Freeform 51"/>
            <p:cNvSpPr>
              <a:spLocks/>
            </p:cNvSpPr>
            <p:nvPr/>
          </p:nvSpPr>
          <p:spPr bwMode="auto">
            <a:xfrm rot="696599">
              <a:off x="2300" y="1116"/>
              <a:ext cx="12" cy="29"/>
            </a:xfrm>
            <a:custGeom>
              <a:avLst/>
              <a:gdLst>
                <a:gd name="T0" fmla="*/ 2 w 35"/>
                <a:gd name="T1" fmla="*/ 0 h 87"/>
                <a:gd name="T2" fmla="*/ 4 w 35"/>
                <a:gd name="T3" fmla="*/ 0 h 87"/>
                <a:gd name="T4" fmla="*/ 1 w 35"/>
                <a:gd name="T5" fmla="*/ 10 h 87"/>
                <a:gd name="T6" fmla="*/ 0 w 35"/>
                <a:gd name="T7" fmla="*/ 8 h 87"/>
                <a:gd name="T8" fmla="*/ 1 w 35"/>
                <a:gd name="T9" fmla="*/ 6 h 87"/>
                <a:gd name="T10" fmla="*/ 2 w 35"/>
                <a:gd name="T11" fmla="*/ 3 h 87"/>
                <a:gd name="T12" fmla="*/ 2 w 35"/>
                <a:gd name="T13" fmla="*/ 0 h 8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5" h="87">
                  <a:moveTo>
                    <a:pt x="18" y="3"/>
                  </a:moveTo>
                  <a:lnTo>
                    <a:pt x="35" y="0"/>
                  </a:lnTo>
                  <a:lnTo>
                    <a:pt x="8" y="87"/>
                  </a:lnTo>
                  <a:lnTo>
                    <a:pt x="0" y="69"/>
                  </a:lnTo>
                  <a:lnTo>
                    <a:pt x="8" y="50"/>
                  </a:lnTo>
                  <a:lnTo>
                    <a:pt x="15" y="27"/>
                  </a:lnTo>
                  <a:lnTo>
                    <a:pt x="18" y="3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43" name="Freeform 52"/>
            <p:cNvSpPr>
              <a:spLocks/>
            </p:cNvSpPr>
            <p:nvPr/>
          </p:nvSpPr>
          <p:spPr bwMode="auto">
            <a:xfrm rot="696599">
              <a:off x="2480" y="1130"/>
              <a:ext cx="10" cy="29"/>
            </a:xfrm>
            <a:custGeom>
              <a:avLst/>
              <a:gdLst>
                <a:gd name="T0" fmla="*/ 2 w 30"/>
                <a:gd name="T1" fmla="*/ 0 h 87"/>
                <a:gd name="T2" fmla="*/ 3 w 30"/>
                <a:gd name="T3" fmla="*/ 0 h 87"/>
                <a:gd name="T4" fmla="*/ 0 w 30"/>
                <a:gd name="T5" fmla="*/ 10 h 87"/>
                <a:gd name="T6" fmla="*/ 0 w 30"/>
                <a:gd name="T7" fmla="*/ 7 h 87"/>
                <a:gd name="T8" fmla="*/ 0 w 30"/>
                <a:gd name="T9" fmla="*/ 5 h 87"/>
                <a:gd name="T10" fmla="*/ 2 w 30"/>
                <a:gd name="T11" fmla="*/ 3 h 87"/>
                <a:gd name="T12" fmla="*/ 2 w 30"/>
                <a:gd name="T13" fmla="*/ 0 h 8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0" h="87">
                  <a:moveTo>
                    <a:pt x="15" y="3"/>
                  </a:moveTo>
                  <a:lnTo>
                    <a:pt x="30" y="0"/>
                  </a:lnTo>
                  <a:lnTo>
                    <a:pt x="3" y="87"/>
                  </a:lnTo>
                  <a:lnTo>
                    <a:pt x="0" y="67"/>
                  </a:lnTo>
                  <a:lnTo>
                    <a:pt x="3" y="49"/>
                  </a:lnTo>
                  <a:lnTo>
                    <a:pt x="15" y="25"/>
                  </a:lnTo>
                  <a:lnTo>
                    <a:pt x="15" y="3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44" name="Freeform 53"/>
            <p:cNvSpPr>
              <a:spLocks/>
            </p:cNvSpPr>
            <p:nvPr/>
          </p:nvSpPr>
          <p:spPr bwMode="auto">
            <a:xfrm rot="696599">
              <a:off x="2660" y="1150"/>
              <a:ext cx="16" cy="51"/>
            </a:xfrm>
            <a:custGeom>
              <a:avLst/>
              <a:gdLst>
                <a:gd name="T0" fmla="*/ 4 w 46"/>
                <a:gd name="T1" fmla="*/ 1 h 153"/>
                <a:gd name="T2" fmla="*/ 6 w 46"/>
                <a:gd name="T3" fmla="*/ 0 h 153"/>
                <a:gd name="T4" fmla="*/ 0 w 46"/>
                <a:gd name="T5" fmla="*/ 17 h 153"/>
                <a:gd name="T6" fmla="*/ 0 w 46"/>
                <a:gd name="T7" fmla="*/ 13 h 153"/>
                <a:gd name="T8" fmla="*/ 1 w 46"/>
                <a:gd name="T9" fmla="*/ 9 h 153"/>
                <a:gd name="T10" fmla="*/ 3 w 46"/>
                <a:gd name="T11" fmla="*/ 5 h 153"/>
                <a:gd name="T12" fmla="*/ 4 w 46"/>
                <a:gd name="T13" fmla="*/ 1 h 15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6" h="153">
                  <a:moveTo>
                    <a:pt x="31" y="12"/>
                  </a:moveTo>
                  <a:lnTo>
                    <a:pt x="46" y="0"/>
                  </a:lnTo>
                  <a:lnTo>
                    <a:pt x="0" y="153"/>
                  </a:lnTo>
                  <a:lnTo>
                    <a:pt x="0" y="118"/>
                  </a:lnTo>
                  <a:lnTo>
                    <a:pt x="12" y="84"/>
                  </a:lnTo>
                  <a:lnTo>
                    <a:pt x="22" y="46"/>
                  </a:lnTo>
                  <a:lnTo>
                    <a:pt x="31" y="12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45" name="Freeform 54"/>
            <p:cNvSpPr>
              <a:spLocks/>
            </p:cNvSpPr>
            <p:nvPr/>
          </p:nvSpPr>
          <p:spPr bwMode="auto">
            <a:xfrm rot="696599">
              <a:off x="2838" y="1153"/>
              <a:ext cx="15" cy="51"/>
            </a:xfrm>
            <a:custGeom>
              <a:avLst/>
              <a:gdLst>
                <a:gd name="T0" fmla="*/ 4 w 45"/>
                <a:gd name="T1" fmla="*/ 1 h 153"/>
                <a:gd name="T2" fmla="*/ 5 w 45"/>
                <a:gd name="T3" fmla="*/ 0 h 153"/>
                <a:gd name="T4" fmla="*/ 0 w 45"/>
                <a:gd name="T5" fmla="*/ 17 h 153"/>
                <a:gd name="T6" fmla="*/ 0 w 45"/>
                <a:gd name="T7" fmla="*/ 13 h 153"/>
                <a:gd name="T8" fmla="*/ 1 w 45"/>
                <a:gd name="T9" fmla="*/ 9 h 153"/>
                <a:gd name="T10" fmla="*/ 2 w 45"/>
                <a:gd name="T11" fmla="*/ 5 h 153"/>
                <a:gd name="T12" fmla="*/ 4 w 45"/>
                <a:gd name="T13" fmla="*/ 1 h 15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5" h="153">
                  <a:moveTo>
                    <a:pt x="34" y="12"/>
                  </a:moveTo>
                  <a:lnTo>
                    <a:pt x="45" y="0"/>
                  </a:lnTo>
                  <a:lnTo>
                    <a:pt x="3" y="153"/>
                  </a:lnTo>
                  <a:lnTo>
                    <a:pt x="0" y="118"/>
                  </a:lnTo>
                  <a:lnTo>
                    <a:pt x="7" y="84"/>
                  </a:lnTo>
                  <a:lnTo>
                    <a:pt x="22" y="47"/>
                  </a:lnTo>
                  <a:lnTo>
                    <a:pt x="34" y="12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46" name="Freeform 55"/>
            <p:cNvSpPr>
              <a:spLocks/>
            </p:cNvSpPr>
            <p:nvPr/>
          </p:nvSpPr>
          <p:spPr bwMode="auto">
            <a:xfrm rot="696599">
              <a:off x="2324" y="1117"/>
              <a:ext cx="10" cy="35"/>
            </a:xfrm>
            <a:custGeom>
              <a:avLst/>
              <a:gdLst>
                <a:gd name="T0" fmla="*/ 3 w 30"/>
                <a:gd name="T1" fmla="*/ 0 h 106"/>
                <a:gd name="T2" fmla="*/ 0 w 30"/>
                <a:gd name="T3" fmla="*/ 12 h 106"/>
                <a:gd name="T4" fmla="*/ 0 w 30"/>
                <a:gd name="T5" fmla="*/ 9 h 106"/>
                <a:gd name="T6" fmla="*/ 1 w 30"/>
                <a:gd name="T7" fmla="*/ 6 h 106"/>
                <a:gd name="T8" fmla="*/ 2 w 30"/>
                <a:gd name="T9" fmla="*/ 3 h 106"/>
                <a:gd name="T10" fmla="*/ 3 w 30"/>
                <a:gd name="T11" fmla="*/ 0 h 1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0" h="106">
                  <a:moveTo>
                    <a:pt x="30" y="0"/>
                  </a:moveTo>
                  <a:lnTo>
                    <a:pt x="4" y="106"/>
                  </a:lnTo>
                  <a:lnTo>
                    <a:pt x="0" y="81"/>
                  </a:lnTo>
                  <a:lnTo>
                    <a:pt x="7" y="50"/>
                  </a:lnTo>
                  <a:lnTo>
                    <a:pt x="15" y="24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47" name="Freeform 56"/>
            <p:cNvSpPr>
              <a:spLocks/>
            </p:cNvSpPr>
            <p:nvPr/>
          </p:nvSpPr>
          <p:spPr bwMode="auto">
            <a:xfrm rot="696599">
              <a:off x="2503" y="1131"/>
              <a:ext cx="9" cy="36"/>
            </a:xfrm>
            <a:custGeom>
              <a:avLst/>
              <a:gdLst>
                <a:gd name="T0" fmla="*/ 3 w 27"/>
                <a:gd name="T1" fmla="*/ 0 h 106"/>
                <a:gd name="T2" fmla="*/ 1 w 27"/>
                <a:gd name="T3" fmla="*/ 12 h 106"/>
                <a:gd name="T4" fmla="*/ 0 w 27"/>
                <a:gd name="T5" fmla="*/ 9 h 106"/>
                <a:gd name="T6" fmla="*/ 1 w 27"/>
                <a:gd name="T7" fmla="*/ 6 h 106"/>
                <a:gd name="T8" fmla="*/ 1 w 27"/>
                <a:gd name="T9" fmla="*/ 2 h 106"/>
                <a:gd name="T10" fmla="*/ 3 w 27"/>
                <a:gd name="T11" fmla="*/ 0 h 1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7" h="106">
                  <a:moveTo>
                    <a:pt x="27" y="0"/>
                  </a:moveTo>
                  <a:lnTo>
                    <a:pt x="5" y="106"/>
                  </a:lnTo>
                  <a:lnTo>
                    <a:pt x="0" y="79"/>
                  </a:lnTo>
                  <a:lnTo>
                    <a:pt x="5" y="49"/>
                  </a:lnTo>
                  <a:lnTo>
                    <a:pt x="12" y="22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48" name="Freeform 57"/>
            <p:cNvSpPr>
              <a:spLocks/>
            </p:cNvSpPr>
            <p:nvPr/>
          </p:nvSpPr>
          <p:spPr bwMode="auto">
            <a:xfrm rot="696599">
              <a:off x="2683" y="1148"/>
              <a:ext cx="18" cy="62"/>
            </a:xfrm>
            <a:custGeom>
              <a:avLst/>
              <a:gdLst>
                <a:gd name="T0" fmla="*/ 6 w 54"/>
                <a:gd name="T1" fmla="*/ 0 h 185"/>
                <a:gd name="T2" fmla="*/ 0 w 54"/>
                <a:gd name="T3" fmla="*/ 21 h 185"/>
                <a:gd name="T4" fmla="*/ 0 w 54"/>
                <a:gd name="T5" fmla="*/ 16 h 185"/>
                <a:gd name="T6" fmla="*/ 2 w 54"/>
                <a:gd name="T7" fmla="*/ 10 h 185"/>
                <a:gd name="T8" fmla="*/ 4 w 54"/>
                <a:gd name="T9" fmla="*/ 4 h 185"/>
                <a:gd name="T10" fmla="*/ 6 w 54"/>
                <a:gd name="T11" fmla="*/ 0 h 18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4" h="185">
                  <a:moveTo>
                    <a:pt x="54" y="0"/>
                  </a:moveTo>
                  <a:lnTo>
                    <a:pt x="0" y="185"/>
                  </a:lnTo>
                  <a:lnTo>
                    <a:pt x="4" y="140"/>
                  </a:lnTo>
                  <a:lnTo>
                    <a:pt x="15" y="86"/>
                  </a:lnTo>
                  <a:lnTo>
                    <a:pt x="34" y="3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49" name="Freeform 58"/>
            <p:cNvSpPr>
              <a:spLocks/>
            </p:cNvSpPr>
            <p:nvPr/>
          </p:nvSpPr>
          <p:spPr bwMode="auto">
            <a:xfrm rot="696599">
              <a:off x="2863" y="1151"/>
              <a:ext cx="17" cy="59"/>
            </a:xfrm>
            <a:custGeom>
              <a:avLst/>
              <a:gdLst>
                <a:gd name="T0" fmla="*/ 6 w 49"/>
                <a:gd name="T1" fmla="*/ 0 h 178"/>
                <a:gd name="T2" fmla="*/ 0 w 49"/>
                <a:gd name="T3" fmla="*/ 20 h 178"/>
                <a:gd name="T4" fmla="*/ 0 w 49"/>
                <a:gd name="T5" fmla="*/ 15 h 178"/>
                <a:gd name="T6" fmla="*/ 1 w 49"/>
                <a:gd name="T7" fmla="*/ 9 h 178"/>
                <a:gd name="T8" fmla="*/ 3 w 49"/>
                <a:gd name="T9" fmla="*/ 4 h 178"/>
                <a:gd name="T10" fmla="*/ 6 w 49"/>
                <a:gd name="T11" fmla="*/ 0 h 17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9" h="178">
                  <a:moveTo>
                    <a:pt x="49" y="0"/>
                  </a:moveTo>
                  <a:lnTo>
                    <a:pt x="0" y="178"/>
                  </a:lnTo>
                  <a:lnTo>
                    <a:pt x="0" y="136"/>
                  </a:lnTo>
                  <a:lnTo>
                    <a:pt x="12" y="84"/>
                  </a:lnTo>
                  <a:lnTo>
                    <a:pt x="30" y="37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pic>
          <p:nvPicPr>
            <p:cNvPr id="21550" name="Picture 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23987">
              <a:off x="1632" y="720"/>
              <a:ext cx="1332" cy="1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1551" name="Freeform 9"/>
            <p:cNvSpPr>
              <a:spLocks/>
            </p:cNvSpPr>
            <p:nvPr/>
          </p:nvSpPr>
          <p:spPr bwMode="auto">
            <a:xfrm rot="696599">
              <a:off x="3838" y="1329"/>
              <a:ext cx="505" cy="131"/>
            </a:xfrm>
            <a:custGeom>
              <a:avLst/>
              <a:gdLst>
                <a:gd name="T0" fmla="*/ 10 w 1515"/>
                <a:gd name="T1" fmla="*/ 35 h 395"/>
                <a:gd name="T2" fmla="*/ 11 w 1515"/>
                <a:gd name="T3" fmla="*/ 32 h 395"/>
                <a:gd name="T4" fmla="*/ 13 w 1515"/>
                <a:gd name="T5" fmla="*/ 29 h 395"/>
                <a:gd name="T6" fmla="*/ 16 w 1515"/>
                <a:gd name="T7" fmla="*/ 28 h 395"/>
                <a:gd name="T8" fmla="*/ 19 w 1515"/>
                <a:gd name="T9" fmla="*/ 26 h 395"/>
                <a:gd name="T10" fmla="*/ 23 w 1515"/>
                <a:gd name="T11" fmla="*/ 26 h 395"/>
                <a:gd name="T12" fmla="*/ 27 w 1515"/>
                <a:gd name="T13" fmla="*/ 25 h 395"/>
                <a:gd name="T14" fmla="*/ 31 w 1515"/>
                <a:gd name="T15" fmla="*/ 24 h 395"/>
                <a:gd name="T16" fmla="*/ 35 w 1515"/>
                <a:gd name="T17" fmla="*/ 23 h 395"/>
                <a:gd name="T18" fmla="*/ 44 w 1515"/>
                <a:gd name="T19" fmla="*/ 22 h 395"/>
                <a:gd name="T20" fmla="*/ 52 w 1515"/>
                <a:gd name="T21" fmla="*/ 22 h 395"/>
                <a:gd name="T22" fmla="*/ 60 w 1515"/>
                <a:gd name="T23" fmla="*/ 23 h 395"/>
                <a:gd name="T24" fmla="*/ 67 w 1515"/>
                <a:gd name="T25" fmla="*/ 25 h 395"/>
                <a:gd name="T26" fmla="*/ 73 w 1515"/>
                <a:gd name="T27" fmla="*/ 26 h 395"/>
                <a:gd name="T28" fmla="*/ 80 w 1515"/>
                <a:gd name="T29" fmla="*/ 28 h 395"/>
                <a:gd name="T30" fmla="*/ 86 w 1515"/>
                <a:gd name="T31" fmla="*/ 29 h 395"/>
                <a:gd name="T32" fmla="*/ 92 w 1515"/>
                <a:gd name="T33" fmla="*/ 28 h 395"/>
                <a:gd name="T34" fmla="*/ 96 w 1515"/>
                <a:gd name="T35" fmla="*/ 28 h 395"/>
                <a:gd name="T36" fmla="*/ 100 w 1515"/>
                <a:gd name="T37" fmla="*/ 27 h 395"/>
                <a:gd name="T38" fmla="*/ 105 w 1515"/>
                <a:gd name="T39" fmla="*/ 27 h 395"/>
                <a:gd name="T40" fmla="*/ 111 w 1515"/>
                <a:gd name="T41" fmla="*/ 26 h 395"/>
                <a:gd name="T42" fmla="*/ 116 w 1515"/>
                <a:gd name="T43" fmla="*/ 26 h 395"/>
                <a:gd name="T44" fmla="*/ 122 w 1515"/>
                <a:gd name="T45" fmla="*/ 26 h 395"/>
                <a:gd name="T46" fmla="*/ 128 w 1515"/>
                <a:gd name="T47" fmla="*/ 26 h 395"/>
                <a:gd name="T48" fmla="*/ 134 w 1515"/>
                <a:gd name="T49" fmla="*/ 26 h 395"/>
                <a:gd name="T50" fmla="*/ 138 w 1515"/>
                <a:gd name="T51" fmla="*/ 26 h 395"/>
                <a:gd name="T52" fmla="*/ 141 w 1515"/>
                <a:gd name="T53" fmla="*/ 26 h 395"/>
                <a:gd name="T54" fmla="*/ 145 w 1515"/>
                <a:gd name="T55" fmla="*/ 26 h 395"/>
                <a:gd name="T56" fmla="*/ 148 w 1515"/>
                <a:gd name="T57" fmla="*/ 27 h 395"/>
                <a:gd name="T58" fmla="*/ 152 w 1515"/>
                <a:gd name="T59" fmla="*/ 27 h 395"/>
                <a:gd name="T60" fmla="*/ 155 w 1515"/>
                <a:gd name="T61" fmla="*/ 28 h 395"/>
                <a:gd name="T62" fmla="*/ 157 w 1515"/>
                <a:gd name="T63" fmla="*/ 29 h 395"/>
                <a:gd name="T64" fmla="*/ 160 w 1515"/>
                <a:gd name="T65" fmla="*/ 29 h 395"/>
                <a:gd name="T66" fmla="*/ 163 w 1515"/>
                <a:gd name="T67" fmla="*/ 32 h 395"/>
                <a:gd name="T68" fmla="*/ 166 w 1515"/>
                <a:gd name="T69" fmla="*/ 37 h 395"/>
                <a:gd name="T70" fmla="*/ 168 w 1515"/>
                <a:gd name="T71" fmla="*/ 41 h 395"/>
                <a:gd name="T72" fmla="*/ 168 w 1515"/>
                <a:gd name="T73" fmla="*/ 43 h 395"/>
                <a:gd name="T74" fmla="*/ 168 w 1515"/>
                <a:gd name="T75" fmla="*/ 37 h 395"/>
                <a:gd name="T76" fmla="*/ 168 w 1515"/>
                <a:gd name="T77" fmla="*/ 30 h 395"/>
                <a:gd name="T78" fmla="*/ 168 w 1515"/>
                <a:gd name="T79" fmla="*/ 23 h 395"/>
                <a:gd name="T80" fmla="*/ 167 w 1515"/>
                <a:gd name="T81" fmla="*/ 17 h 395"/>
                <a:gd name="T82" fmla="*/ 165 w 1515"/>
                <a:gd name="T83" fmla="*/ 15 h 395"/>
                <a:gd name="T84" fmla="*/ 158 w 1515"/>
                <a:gd name="T85" fmla="*/ 13 h 395"/>
                <a:gd name="T86" fmla="*/ 148 w 1515"/>
                <a:gd name="T87" fmla="*/ 11 h 395"/>
                <a:gd name="T88" fmla="*/ 134 w 1515"/>
                <a:gd name="T89" fmla="*/ 8 h 395"/>
                <a:gd name="T90" fmla="*/ 119 w 1515"/>
                <a:gd name="T91" fmla="*/ 5 h 395"/>
                <a:gd name="T92" fmla="*/ 102 w 1515"/>
                <a:gd name="T93" fmla="*/ 3 h 395"/>
                <a:gd name="T94" fmla="*/ 84 w 1515"/>
                <a:gd name="T95" fmla="*/ 1 h 395"/>
                <a:gd name="T96" fmla="*/ 67 w 1515"/>
                <a:gd name="T97" fmla="*/ 1 h 395"/>
                <a:gd name="T98" fmla="*/ 50 w 1515"/>
                <a:gd name="T99" fmla="*/ 0 h 395"/>
                <a:gd name="T100" fmla="*/ 34 w 1515"/>
                <a:gd name="T101" fmla="*/ 1 h 395"/>
                <a:gd name="T102" fmla="*/ 21 w 1515"/>
                <a:gd name="T103" fmla="*/ 2 h 395"/>
                <a:gd name="T104" fmla="*/ 10 w 1515"/>
                <a:gd name="T105" fmla="*/ 6 h 395"/>
                <a:gd name="T106" fmla="*/ 3 w 1515"/>
                <a:gd name="T107" fmla="*/ 11 h 395"/>
                <a:gd name="T108" fmla="*/ 0 w 1515"/>
                <a:gd name="T109" fmla="*/ 17 h 395"/>
                <a:gd name="T110" fmla="*/ 2 w 1515"/>
                <a:gd name="T111" fmla="*/ 25 h 395"/>
                <a:gd name="T112" fmla="*/ 10 w 1515"/>
                <a:gd name="T113" fmla="*/ 35 h 395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1515" h="395">
                  <a:moveTo>
                    <a:pt x="91" y="316"/>
                  </a:moveTo>
                  <a:lnTo>
                    <a:pt x="99" y="289"/>
                  </a:lnTo>
                  <a:lnTo>
                    <a:pt x="114" y="266"/>
                  </a:lnTo>
                  <a:lnTo>
                    <a:pt x="141" y="251"/>
                  </a:lnTo>
                  <a:lnTo>
                    <a:pt x="170" y="239"/>
                  </a:lnTo>
                  <a:lnTo>
                    <a:pt x="205" y="232"/>
                  </a:lnTo>
                  <a:lnTo>
                    <a:pt x="244" y="224"/>
                  </a:lnTo>
                  <a:lnTo>
                    <a:pt x="281" y="217"/>
                  </a:lnTo>
                  <a:lnTo>
                    <a:pt x="316" y="209"/>
                  </a:lnTo>
                  <a:lnTo>
                    <a:pt x="395" y="197"/>
                  </a:lnTo>
                  <a:lnTo>
                    <a:pt x="471" y="202"/>
                  </a:lnTo>
                  <a:lnTo>
                    <a:pt x="540" y="209"/>
                  </a:lnTo>
                  <a:lnTo>
                    <a:pt x="604" y="224"/>
                  </a:lnTo>
                  <a:lnTo>
                    <a:pt x="661" y="239"/>
                  </a:lnTo>
                  <a:lnTo>
                    <a:pt x="718" y="251"/>
                  </a:lnTo>
                  <a:lnTo>
                    <a:pt x="772" y="259"/>
                  </a:lnTo>
                  <a:lnTo>
                    <a:pt x="824" y="254"/>
                  </a:lnTo>
                  <a:lnTo>
                    <a:pt x="863" y="251"/>
                  </a:lnTo>
                  <a:lnTo>
                    <a:pt x="900" y="247"/>
                  </a:lnTo>
                  <a:lnTo>
                    <a:pt x="945" y="244"/>
                  </a:lnTo>
                  <a:lnTo>
                    <a:pt x="995" y="236"/>
                  </a:lnTo>
                  <a:lnTo>
                    <a:pt x="1045" y="236"/>
                  </a:lnTo>
                  <a:lnTo>
                    <a:pt x="1098" y="232"/>
                  </a:lnTo>
                  <a:lnTo>
                    <a:pt x="1152" y="232"/>
                  </a:lnTo>
                  <a:lnTo>
                    <a:pt x="1208" y="232"/>
                  </a:lnTo>
                  <a:lnTo>
                    <a:pt x="1243" y="236"/>
                  </a:lnTo>
                  <a:lnTo>
                    <a:pt x="1273" y="236"/>
                  </a:lnTo>
                  <a:lnTo>
                    <a:pt x="1303" y="239"/>
                  </a:lnTo>
                  <a:lnTo>
                    <a:pt x="1334" y="244"/>
                  </a:lnTo>
                  <a:lnTo>
                    <a:pt x="1364" y="247"/>
                  </a:lnTo>
                  <a:lnTo>
                    <a:pt x="1391" y="251"/>
                  </a:lnTo>
                  <a:lnTo>
                    <a:pt x="1416" y="259"/>
                  </a:lnTo>
                  <a:lnTo>
                    <a:pt x="1443" y="266"/>
                  </a:lnTo>
                  <a:lnTo>
                    <a:pt x="1470" y="293"/>
                  </a:lnTo>
                  <a:lnTo>
                    <a:pt x="1493" y="335"/>
                  </a:lnTo>
                  <a:lnTo>
                    <a:pt x="1508" y="377"/>
                  </a:lnTo>
                  <a:lnTo>
                    <a:pt x="1515" y="395"/>
                  </a:lnTo>
                  <a:lnTo>
                    <a:pt x="1512" y="335"/>
                  </a:lnTo>
                  <a:lnTo>
                    <a:pt x="1508" y="274"/>
                  </a:lnTo>
                  <a:lnTo>
                    <a:pt x="1508" y="212"/>
                  </a:lnTo>
                  <a:lnTo>
                    <a:pt x="1505" y="156"/>
                  </a:lnTo>
                  <a:lnTo>
                    <a:pt x="1482" y="138"/>
                  </a:lnTo>
                  <a:lnTo>
                    <a:pt x="1421" y="118"/>
                  </a:lnTo>
                  <a:lnTo>
                    <a:pt x="1330" y="96"/>
                  </a:lnTo>
                  <a:lnTo>
                    <a:pt x="1208" y="72"/>
                  </a:lnTo>
                  <a:lnTo>
                    <a:pt x="1071" y="49"/>
                  </a:lnTo>
                  <a:lnTo>
                    <a:pt x="920" y="30"/>
                  </a:lnTo>
                  <a:lnTo>
                    <a:pt x="760" y="12"/>
                  </a:lnTo>
                  <a:lnTo>
                    <a:pt x="600" y="5"/>
                  </a:lnTo>
                  <a:lnTo>
                    <a:pt x="449" y="0"/>
                  </a:lnTo>
                  <a:lnTo>
                    <a:pt x="308" y="8"/>
                  </a:lnTo>
                  <a:lnTo>
                    <a:pt x="185" y="22"/>
                  </a:lnTo>
                  <a:lnTo>
                    <a:pt x="91" y="54"/>
                  </a:lnTo>
                  <a:lnTo>
                    <a:pt x="27" y="96"/>
                  </a:lnTo>
                  <a:lnTo>
                    <a:pt x="0" y="153"/>
                  </a:lnTo>
                  <a:lnTo>
                    <a:pt x="19" y="224"/>
                  </a:lnTo>
                  <a:lnTo>
                    <a:pt x="91" y="316"/>
                  </a:lnTo>
                  <a:close/>
                </a:path>
              </a:pathLst>
            </a:custGeom>
            <a:solidFill>
              <a:srgbClr val="00562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52" name="Freeform 11"/>
            <p:cNvSpPr>
              <a:spLocks/>
            </p:cNvSpPr>
            <p:nvPr/>
          </p:nvSpPr>
          <p:spPr bwMode="auto">
            <a:xfrm rot="696599">
              <a:off x="3391" y="974"/>
              <a:ext cx="231" cy="178"/>
            </a:xfrm>
            <a:custGeom>
              <a:avLst/>
              <a:gdLst>
                <a:gd name="T0" fmla="*/ 16 w 694"/>
                <a:gd name="T1" fmla="*/ 0 h 532"/>
                <a:gd name="T2" fmla="*/ 21 w 694"/>
                <a:gd name="T3" fmla="*/ 1 h 532"/>
                <a:gd name="T4" fmla="*/ 29 w 694"/>
                <a:gd name="T5" fmla="*/ 2 h 532"/>
                <a:gd name="T6" fmla="*/ 37 w 694"/>
                <a:gd name="T7" fmla="*/ 5 h 532"/>
                <a:gd name="T8" fmla="*/ 46 w 694"/>
                <a:gd name="T9" fmla="*/ 7 h 532"/>
                <a:gd name="T10" fmla="*/ 55 w 694"/>
                <a:gd name="T11" fmla="*/ 10 h 532"/>
                <a:gd name="T12" fmla="*/ 63 w 694"/>
                <a:gd name="T13" fmla="*/ 13 h 532"/>
                <a:gd name="T14" fmla="*/ 71 w 694"/>
                <a:gd name="T15" fmla="*/ 15 h 532"/>
                <a:gd name="T16" fmla="*/ 77 w 694"/>
                <a:gd name="T17" fmla="*/ 17 h 532"/>
                <a:gd name="T18" fmla="*/ 67 w 694"/>
                <a:gd name="T19" fmla="*/ 60 h 532"/>
                <a:gd name="T20" fmla="*/ 59 w 694"/>
                <a:gd name="T21" fmla="*/ 57 h 532"/>
                <a:gd name="T22" fmla="*/ 51 w 694"/>
                <a:gd name="T23" fmla="*/ 53 h 532"/>
                <a:gd name="T24" fmla="*/ 42 w 694"/>
                <a:gd name="T25" fmla="*/ 50 h 532"/>
                <a:gd name="T26" fmla="*/ 32 w 694"/>
                <a:gd name="T27" fmla="*/ 46 h 532"/>
                <a:gd name="T28" fmla="*/ 23 w 694"/>
                <a:gd name="T29" fmla="*/ 41 h 532"/>
                <a:gd name="T30" fmla="*/ 15 w 694"/>
                <a:gd name="T31" fmla="*/ 37 h 532"/>
                <a:gd name="T32" fmla="*/ 7 w 694"/>
                <a:gd name="T33" fmla="*/ 34 h 532"/>
                <a:gd name="T34" fmla="*/ 0 w 694"/>
                <a:gd name="T35" fmla="*/ 30 h 532"/>
                <a:gd name="T36" fmla="*/ 16 w 694"/>
                <a:gd name="T37" fmla="*/ 0 h 53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694" h="532">
                  <a:moveTo>
                    <a:pt x="141" y="0"/>
                  </a:moveTo>
                  <a:lnTo>
                    <a:pt x="190" y="7"/>
                  </a:lnTo>
                  <a:lnTo>
                    <a:pt x="258" y="19"/>
                  </a:lnTo>
                  <a:lnTo>
                    <a:pt x="331" y="42"/>
                  </a:lnTo>
                  <a:lnTo>
                    <a:pt x="413" y="66"/>
                  </a:lnTo>
                  <a:lnTo>
                    <a:pt x="494" y="91"/>
                  </a:lnTo>
                  <a:lnTo>
                    <a:pt x="570" y="115"/>
                  </a:lnTo>
                  <a:lnTo>
                    <a:pt x="638" y="138"/>
                  </a:lnTo>
                  <a:lnTo>
                    <a:pt x="694" y="153"/>
                  </a:lnTo>
                  <a:lnTo>
                    <a:pt x="600" y="532"/>
                  </a:lnTo>
                  <a:lnTo>
                    <a:pt x="531" y="506"/>
                  </a:lnTo>
                  <a:lnTo>
                    <a:pt x="460" y="476"/>
                  </a:lnTo>
                  <a:lnTo>
                    <a:pt x="376" y="441"/>
                  </a:lnTo>
                  <a:lnTo>
                    <a:pt x="292" y="407"/>
                  </a:lnTo>
                  <a:lnTo>
                    <a:pt x="208" y="369"/>
                  </a:lnTo>
                  <a:lnTo>
                    <a:pt x="132" y="331"/>
                  </a:lnTo>
                  <a:lnTo>
                    <a:pt x="60" y="301"/>
                  </a:lnTo>
                  <a:lnTo>
                    <a:pt x="0" y="271"/>
                  </a:lnTo>
                  <a:lnTo>
                    <a:pt x="141" y="0"/>
                  </a:lnTo>
                  <a:close/>
                </a:path>
              </a:pathLst>
            </a:custGeom>
            <a:solidFill>
              <a:srgbClr val="1E191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53" name="Freeform 12"/>
            <p:cNvSpPr>
              <a:spLocks noEditPoints="1"/>
            </p:cNvSpPr>
            <p:nvPr/>
          </p:nvSpPr>
          <p:spPr bwMode="auto">
            <a:xfrm rot="696599">
              <a:off x="3488" y="645"/>
              <a:ext cx="833" cy="475"/>
            </a:xfrm>
            <a:custGeom>
              <a:avLst/>
              <a:gdLst>
                <a:gd name="T0" fmla="*/ 142 w 2499"/>
                <a:gd name="T1" fmla="*/ 0 h 1425"/>
                <a:gd name="T2" fmla="*/ 146 w 2499"/>
                <a:gd name="T3" fmla="*/ 0 h 1425"/>
                <a:gd name="T4" fmla="*/ 149 w 2499"/>
                <a:gd name="T5" fmla="*/ 0 h 1425"/>
                <a:gd name="T6" fmla="*/ 153 w 2499"/>
                <a:gd name="T7" fmla="*/ 0 h 1425"/>
                <a:gd name="T8" fmla="*/ 162 w 2499"/>
                <a:gd name="T9" fmla="*/ 2 h 1425"/>
                <a:gd name="T10" fmla="*/ 176 w 2499"/>
                <a:gd name="T11" fmla="*/ 6 h 1425"/>
                <a:gd name="T12" fmla="*/ 190 w 2499"/>
                <a:gd name="T13" fmla="*/ 11 h 1425"/>
                <a:gd name="T14" fmla="*/ 205 w 2499"/>
                <a:gd name="T15" fmla="*/ 17 h 1425"/>
                <a:gd name="T16" fmla="*/ 219 w 2499"/>
                <a:gd name="T17" fmla="*/ 24 h 1425"/>
                <a:gd name="T18" fmla="*/ 232 w 2499"/>
                <a:gd name="T19" fmla="*/ 31 h 1425"/>
                <a:gd name="T20" fmla="*/ 246 w 2499"/>
                <a:gd name="T21" fmla="*/ 38 h 1425"/>
                <a:gd name="T22" fmla="*/ 260 w 2499"/>
                <a:gd name="T23" fmla="*/ 45 h 1425"/>
                <a:gd name="T24" fmla="*/ 274 w 2499"/>
                <a:gd name="T25" fmla="*/ 51 h 1425"/>
                <a:gd name="T26" fmla="*/ 277 w 2499"/>
                <a:gd name="T27" fmla="*/ 53 h 1425"/>
                <a:gd name="T28" fmla="*/ 141 w 2499"/>
                <a:gd name="T29" fmla="*/ 119 h 1425"/>
                <a:gd name="T30" fmla="*/ 148 w 2499"/>
                <a:gd name="T31" fmla="*/ 85 h 1425"/>
                <a:gd name="T32" fmla="*/ 163 w 2499"/>
                <a:gd name="T33" fmla="*/ 77 h 1425"/>
                <a:gd name="T34" fmla="*/ 176 w 2499"/>
                <a:gd name="T35" fmla="*/ 68 h 1425"/>
                <a:gd name="T36" fmla="*/ 185 w 2499"/>
                <a:gd name="T37" fmla="*/ 59 h 1425"/>
                <a:gd name="T38" fmla="*/ 183 w 2499"/>
                <a:gd name="T39" fmla="*/ 49 h 1425"/>
                <a:gd name="T40" fmla="*/ 174 w 2499"/>
                <a:gd name="T41" fmla="*/ 40 h 1425"/>
                <a:gd name="T42" fmla="*/ 163 w 2499"/>
                <a:gd name="T43" fmla="*/ 36 h 1425"/>
                <a:gd name="T44" fmla="*/ 151 w 2499"/>
                <a:gd name="T45" fmla="*/ 35 h 1425"/>
                <a:gd name="T46" fmla="*/ 143 w 2499"/>
                <a:gd name="T47" fmla="*/ 35 h 1425"/>
                <a:gd name="T48" fmla="*/ 141 w 2499"/>
                <a:gd name="T49" fmla="*/ 35 h 1425"/>
                <a:gd name="T50" fmla="*/ 141 w 2499"/>
                <a:gd name="T51" fmla="*/ 0 h 1425"/>
                <a:gd name="T52" fmla="*/ 5 w 2499"/>
                <a:gd name="T53" fmla="*/ 129 h 1425"/>
                <a:gd name="T54" fmla="*/ 19 w 2499"/>
                <a:gd name="T55" fmla="*/ 113 h 1425"/>
                <a:gd name="T56" fmla="*/ 35 w 2499"/>
                <a:gd name="T57" fmla="*/ 94 h 1425"/>
                <a:gd name="T58" fmla="*/ 52 w 2499"/>
                <a:gd name="T59" fmla="*/ 72 h 1425"/>
                <a:gd name="T60" fmla="*/ 71 w 2499"/>
                <a:gd name="T61" fmla="*/ 50 h 1425"/>
                <a:gd name="T62" fmla="*/ 90 w 2499"/>
                <a:gd name="T63" fmla="*/ 30 h 1425"/>
                <a:gd name="T64" fmla="*/ 111 w 2499"/>
                <a:gd name="T65" fmla="*/ 14 h 1425"/>
                <a:gd name="T66" fmla="*/ 131 w 2499"/>
                <a:gd name="T67" fmla="*/ 3 h 1425"/>
                <a:gd name="T68" fmla="*/ 141 w 2499"/>
                <a:gd name="T69" fmla="*/ 35 h 1425"/>
                <a:gd name="T70" fmla="*/ 127 w 2499"/>
                <a:gd name="T71" fmla="*/ 37 h 1425"/>
                <a:gd name="T72" fmla="*/ 115 w 2499"/>
                <a:gd name="T73" fmla="*/ 43 h 1425"/>
                <a:gd name="T74" fmla="*/ 106 w 2499"/>
                <a:gd name="T75" fmla="*/ 51 h 1425"/>
                <a:gd name="T76" fmla="*/ 97 w 2499"/>
                <a:gd name="T77" fmla="*/ 61 h 1425"/>
                <a:gd name="T78" fmla="*/ 94 w 2499"/>
                <a:gd name="T79" fmla="*/ 71 h 1425"/>
                <a:gd name="T80" fmla="*/ 95 w 2499"/>
                <a:gd name="T81" fmla="*/ 81 h 1425"/>
                <a:gd name="T82" fmla="*/ 101 w 2499"/>
                <a:gd name="T83" fmla="*/ 91 h 1425"/>
                <a:gd name="T84" fmla="*/ 111 w 2499"/>
                <a:gd name="T85" fmla="*/ 96 h 1425"/>
                <a:gd name="T86" fmla="*/ 116 w 2499"/>
                <a:gd name="T87" fmla="*/ 96 h 1425"/>
                <a:gd name="T88" fmla="*/ 122 w 2499"/>
                <a:gd name="T89" fmla="*/ 95 h 1425"/>
                <a:gd name="T90" fmla="*/ 131 w 2499"/>
                <a:gd name="T91" fmla="*/ 92 h 1425"/>
                <a:gd name="T92" fmla="*/ 141 w 2499"/>
                <a:gd name="T93" fmla="*/ 89 h 1425"/>
                <a:gd name="T94" fmla="*/ 56 w 2499"/>
                <a:gd name="T95" fmla="*/ 158 h 1425"/>
                <a:gd name="T96" fmla="*/ 43 w 2499"/>
                <a:gd name="T97" fmla="*/ 154 h 1425"/>
                <a:gd name="T98" fmla="*/ 28 w 2499"/>
                <a:gd name="T99" fmla="*/ 148 h 1425"/>
                <a:gd name="T100" fmla="*/ 13 w 2499"/>
                <a:gd name="T101" fmla="*/ 141 h 1425"/>
                <a:gd name="T102" fmla="*/ 0 w 2499"/>
                <a:gd name="T103" fmla="*/ 135 h 1425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2499" h="1425">
                  <a:moveTo>
                    <a:pt x="1265" y="4"/>
                  </a:moveTo>
                  <a:lnTo>
                    <a:pt x="1280" y="4"/>
                  </a:lnTo>
                  <a:lnTo>
                    <a:pt x="1295" y="0"/>
                  </a:lnTo>
                  <a:lnTo>
                    <a:pt x="1315" y="0"/>
                  </a:lnTo>
                  <a:lnTo>
                    <a:pt x="1330" y="0"/>
                  </a:lnTo>
                  <a:lnTo>
                    <a:pt x="1344" y="0"/>
                  </a:lnTo>
                  <a:lnTo>
                    <a:pt x="1364" y="0"/>
                  </a:lnTo>
                  <a:lnTo>
                    <a:pt x="1379" y="4"/>
                  </a:lnTo>
                  <a:lnTo>
                    <a:pt x="1394" y="4"/>
                  </a:lnTo>
                  <a:lnTo>
                    <a:pt x="1458" y="19"/>
                  </a:lnTo>
                  <a:lnTo>
                    <a:pt x="1522" y="34"/>
                  </a:lnTo>
                  <a:lnTo>
                    <a:pt x="1587" y="54"/>
                  </a:lnTo>
                  <a:lnTo>
                    <a:pt x="1653" y="76"/>
                  </a:lnTo>
                  <a:lnTo>
                    <a:pt x="1712" y="103"/>
                  </a:lnTo>
                  <a:lnTo>
                    <a:pt x="1777" y="129"/>
                  </a:lnTo>
                  <a:lnTo>
                    <a:pt x="1843" y="156"/>
                  </a:lnTo>
                  <a:lnTo>
                    <a:pt x="1902" y="185"/>
                  </a:lnTo>
                  <a:lnTo>
                    <a:pt x="1967" y="217"/>
                  </a:lnTo>
                  <a:lnTo>
                    <a:pt x="2028" y="247"/>
                  </a:lnTo>
                  <a:lnTo>
                    <a:pt x="2092" y="277"/>
                  </a:lnTo>
                  <a:lnTo>
                    <a:pt x="2157" y="308"/>
                  </a:lnTo>
                  <a:lnTo>
                    <a:pt x="2218" y="343"/>
                  </a:lnTo>
                  <a:lnTo>
                    <a:pt x="2282" y="372"/>
                  </a:lnTo>
                  <a:lnTo>
                    <a:pt x="2344" y="402"/>
                  </a:lnTo>
                  <a:lnTo>
                    <a:pt x="2408" y="429"/>
                  </a:lnTo>
                  <a:lnTo>
                    <a:pt x="2465" y="459"/>
                  </a:lnTo>
                  <a:lnTo>
                    <a:pt x="2487" y="467"/>
                  </a:lnTo>
                  <a:lnTo>
                    <a:pt x="2496" y="476"/>
                  </a:lnTo>
                  <a:lnTo>
                    <a:pt x="2499" y="498"/>
                  </a:lnTo>
                  <a:lnTo>
                    <a:pt x="1265" y="1068"/>
                  </a:lnTo>
                  <a:lnTo>
                    <a:pt x="1265" y="797"/>
                  </a:lnTo>
                  <a:lnTo>
                    <a:pt x="1333" y="767"/>
                  </a:lnTo>
                  <a:lnTo>
                    <a:pt x="1401" y="733"/>
                  </a:lnTo>
                  <a:lnTo>
                    <a:pt x="1466" y="696"/>
                  </a:lnTo>
                  <a:lnTo>
                    <a:pt x="1527" y="654"/>
                  </a:lnTo>
                  <a:lnTo>
                    <a:pt x="1584" y="615"/>
                  </a:lnTo>
                  <a:lnTo>
                    <a:pt x="1629" y="574"/>
                  </a:lnTo>
                  <a:lnTo>
                    <a:pt x="1663" y="535"/>
                  </a:lnTo>
                  <a:lnTo>
                    <a:pt x="1687" y="498"/>
                  </a:lnTo>
                  <a:lnTo>
                    <a:pt x="1648" y="437"/>
                  </a:lnTo>
                  <a:lnTo>
                    <a:pt x="1606" y="392"/>
                  </a:lnTo>
                  <a:lnTo>
                    <a:pt x="1564" y="357"/>
                  </a:lnTo>
                  <a:lnTo>
                    <a:pt x="1519" y="335"/>
                  </a:lnTo>
                  <a:lnTo>
                    <a:pt x="1470" y="323"/>
                  </a:lnTo>
                  <a:lnTo>
                    <a:pt x="1413" y="316"/>
                  </a:lnTo>
                  <a:lnTo>
                    <a:pt x="1356" y="311"/>
                  </a:lnTo>
                  <a:lnTo>
                    <a:pt x="1291" y="311"/>
                  </a:lnTo>
                  <a:lnTo>
                    <a:pt x="1288" y="311"/>
                  </a:lnTo>
                  <a:lnTo>
                    <a:pt x="1280" y="311"/>
                  </a:lnTo>
                  <a:lnTo>
                    <a:pt x="1273" y="311"/>
                  </a:lnTo>
                  <a:lnTo>
                    <a:pt x="1265" y="311"/>
                  </a:lnTo>
                  <a:lnTo>
                    <a:pt x="1265" y="4"/>
                  </a:lnTo>
                  <a:close/>
                  <a:moveTo>
                    <a:pt x="0" y="1212"/>
                  </a:moveTo>
                  <a:lnTo>
                    <a:pt x="49" y="1159"/>
                  </a:lnTo>
                  <a:lnTo>
                    <a:pt x="106" y="1095"/>
                  </a:lnTo>
                  <a:lnTo>
                    <a:pt x="170" y="1019"/>
                  </a:lnTo>
                  <a:lnTo>
                    <a:pt x="239" y="935"/>
                  </a:lnTo>
                  <a:lnTo>
                    <a:pt x="311" y="844"/>
                  </a:lnTo>
                  <a:lnTo>
                    <a:pt x="387" y="745"/>
                  </a:lnTo>
                  <a:lnTo>
                    <a:pt x="467" y="649"/>
                  </a:lnTo>
                  <a:lnTo>
                    <a:pt x="550" y="550"/>
                  </a:lnTo>
                  <a:lnTo>
                    <a:pt x="637" y="452"/>
                  </a:lnTo>
                  <a:lnTo>
                    <a:pt x="725" y="360"/>
                  </a:lnTo>
                  <a:lnTo>
                    <a:pt x="812" y="274"/>
                  </a:lnTo>
                  <a:lnTo>
                    <a:pt x="903" y="194"/>
                  </a:lnTo>
                  <a:lnTo>
                    <a:pt x="995" y="126"/>
                  </a:lnTo>
                  <a:lnTo>
                    <a:pt x="1086" y="69"/>
                  </a:lnTo>
                  <a:lnTo>
                    <a:pt x="1177" y="30"/>
                  </a:lnTo>
                  <a:lnTo>
                    <a:pt x="1265" y="4"/>
                  </a:lnTo>
                  <a:lnTo>
                    <a:pt x="1265" y="311"/>
                  </a:lnTo>
                  <a:lnTo>
                    <a:pt x="1199" y="319"/>
                  </a:lnTo>
                  <a:lnTo>
                    <a:pt x="1140" y="335"/>
                  </a:lnTo>
                  <a:lnTo>
                    <a:pt x="1086" y="353"/>
                  </a:lnTo>
                  <a:lnTo>
                    <a:pt x="1036" y="384"/>
                  </a:lnTo>
                  <a:lnTo>
                    <a:pt x="992" y="417"/>
                  </a:lnTo>
                  <a:lnTo>
                    <a:pt x="950" y="456"/>
                  </a:lnTo>
                  <a:lnTo>
                    <a:pt x="911" y="501"/>
                  </a:lnTo>
                  <a:lnTo>
                    <a:pt x="876" y="550"/>
                  </a:lnTo>
                  <a:lnTo>
                    <a:pt x="858" y="592"/>
                  </a:lnTo>
                  <a:lnTo>
                    <a:pt x="846" y="639"/>
                  </a:lnTo>
                  <a:lnTo>
                    <a:pt x="851" y="688"/>
                  </a:lnTo>
                  <a:lnTo>
                    <a:pt x="858" y="733"/>
                  </a:lnTo>
                  <a:lnTo>
                    <a:pt x="881" y="779"/>
                  </a:lnTo>
                  <a:lnTo>
                    <a:pt x="911" y="817"/>
                  </a:lnTo>
                  <a:lnTo>
                    <a:pt x="950" y="847"/>
                  </a:lnTo>
                  <a:lnTo>
                    <a:pt x="999" y="863"/>
                  </a:lnTo>
                  <a:lnTo>
                    <a:pt x="1017" y="866"/>
                  </a:lnTo>
                  <a:lnTo>
                    <a:pt x="1041" y="866"/>
                  </a:lnTo>
                  <a:lnTo>
                    <a:pt x="1066" y="863"/>
                  </a:lnTo>
                  <a:lnTo>
                    <a:pt x="1101" y="856"/>
                  </a:lnTo>
                  <a:lnTo>
                    <a:pt x="1140" y="847"/>
                  </a:lnTo>
                  <a:lnTo>
                    <a:pt x="1177" y="832"/>
                  </a:lnTo>
                  <a:lnTo>
                    <a:pt x="1223" y="817"/>
                  </a:lnTo>
                  <a:lnTo>
                    <a:pt x="1265" y="797"/>
                  </a:lnTo>
                  <a:lnTo>
                    <a:pt x="1265" y="1068"/>
                  </a:lnTo>
                  <a:lnTo>
                    <a:pt x="508" y="1425"/>
                  </a:lnTo>
                  <a:lnTo>
                    <a:pt x="452" y="1406"/>
                  </a:lnTo>
                  <a:lnTo>
                    <a:pt x="387" y="1384"/>
                  </a:lnTo>
                  <a:lnTo>
                    <a:pt x="319" y="1357"/>
                  </a:lnTo>
                  <a:lnTo>
                    <a:pt x="250" y="1330"/>
                  </a:lnTo>
                  <a:lnTo>
                    <a:pt x="182" y="1300"/>
                  </a:lnTo>
                  <a:lnTo>
                    <a:pt x="117" y="1268"/>
                  </a:lnTo>
                  <a:lnTo>
                    <a:pt x="52" y="1238"/>
                  </a:lnTo>
                  <a:lnTo>
                    <a:pt x="0" y="1212"/>
                  </a:lnTo>
                  <a:close/>
                </a:path>
              </a:pathLst>
            </a:custGeom>
            <a:solidFill>
              <a:srgbClr val="33635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54" name="Freeform 13"/>
            <p:cNvSpPr>
              <a:spLocks noEditPoints="1"/>
            </p:cNvSpPr>
            <p:nvPr/>
          </p:nvSpPr>
          <p:spPr bwMode="auto">
            <a:xfrm rot="696599">
              <a:off x="3497" y="648"/>
              <a:ext cx="811" cy="461"/>
            </a:xfrm>
            <a:custGeom>
              <a:avLst/>
              <a:gdLst>
                <a:gd name="T0" fmla="*/ 141 w 2435"/>
                <a:gd name="T1" fmla="*/ 0 h 1382"/>
                <a:gd name="T2" fmla="*/ 145 w 2435"/>
                <a:gd name="T3" fmla="*/ 0 h 1382"/>
                <a:gd name="T4" fmla="*/ 150 w 2435"/>
                <a:gd name="T5" fmla="*/ 1 h 1382"/>
                <a:gd name="T6" fmla="*/ 172 w 2435"/>
                <a:gd name="T7" fmla="*/ 6 h 1382"/>
                <a:gd name="T8" fmla="*/ 192 w 2435"/>
                <a:gd name="T9" fmla="*/ 13 h 1382"/>
                <a:gd name="T10" fmla="*/ 212 w 2435"/>
                <a:gd name="T11" fmla="*/ 23 h 1382"/>
                <a:gd name="T12" fmla="*/ 232 w 2435"/>
                <a:gd name="T13" fmla="*/ 33 h 1382"/>
                <a:gd name="T14" fmla="*/ 253 w 2435"/>
                <a:gd name="T15" fmla="*/ 43 h 1382"/>
                <a:gd name="T16" fmla="*/ 269 w 2435"/>
                <a:gd name="T17" fmla="*/ 50 h 1382"/>
                <a:gd name="T18" fmla="*/ 261 w 2435"/>
                <a:gd name="T19" fmla="*/ 57 h 1382"/>
                <a:gd name="T20" fmla="*/ 237 w 2435"/>
                <a:gd name="T21" fmla="*/ 68 h 1382"/>
                <a:gd name="T22" fmla="*/ 212 w 2435"/>
                <a:gd name="T23" fmla="*/ 80 h 1382"/>
                <a:gd name="T24" fmla="*/ 187 w 2435"/>
                <a:gd name="T25" fmla="*/ 92 h 1382"/>
                <a:gd name="T26" fmla="*/ 162 w 2435"/>
                <a:gd name="T27" fmla="*/ 103 h 1382"/>
                <a:gd name="T28" fmla="*/ 137 w 2435"/>
                <a:gd name="T29" fmla="*/ 115 h 1382"/>
                <a:gd name="T30" fmla="*/ 154 w 2435"/>
                <a:gd name="T31" fmla="*/ 81 h 1382"/>
                <a:gd name="T32" fmla="*/ 176 w 2435"/>
                <a:gd name="T33" fmla="*/ 66 h 1382"/>
                <a:gd name="T34" fmla="*/ 187 w 2435"/>
                <a:gd name="T35" fmla="*/ 53 h 1382"/>
                <a:gd name="T36" fmla="*/ 173 w 2435"/>
                <a:gd name="T37" fmla="*/ 37 h 1382"/>
                <a:gd name="T38" fmla="*/ 155 w 2435"/>
                <a:gd name="T39" fmla="*/ 32 h 1382"/>
                <a:gd name="T40" fmla="*/ 141 w 2435"/>
                <a:gd name="T41" fmla="*/ 31 h 1382"/>
                <a:gd name="T42" fmla="*/ 137 w 2435"/>
                <a:gd name="T43" fmla="*/ 31 h 1382"/>
                <a:gd name="T44" fmla="*/ 5 w 2435"/>
                <a:gd name="T45" fmla="*/ 126 h 1382"/>
                <a:gd name="T46" fmla="*/ 26 w 2435"/>
                <a:gd name="T47" fmla="*/ 101 h 1382"/>
                <a:gd name="T48" fmla="*/ 51 w 2435"/>
                <a:gd name="T49" fmla="*/ 70 h 1382"/>
                <a:gd name="T50" fmla="*/ 79 w 2435"/>
                <a:gd name="T51" fmla="*/ 39 h 1382"/>
                <a:gd name="T52" fmla="*/ 109 w 2435"/>
                <a:gd name="T53" fmla="*/ 14 h 1382"/>
                <a:gd name="T54" fmla="*/ 137 w 2435"/>
                <a:gd name="T55" fmla="*/ 1 h 1382"/>
                <a:gd name="T56" fmla="*/ 123 w 2435"/>
                <a:gd name="T57" fmla="*/ 35 h 1382"/>
                <a:gd name="T58" fmla="*/ 105 w 2435"/>
                <a:gd name="T59" fmla="*/ 45 h 1382"/>
                <a:gd name="T60" fmla="*/ 91 w 2435"/>
                <a:gd name="T61" fmla="*/ 60 h 1382"/>
                <a:gd name="T62" fmla="*/ 88 w 2435"/>
                <a:gd name="T63" fmla="*/ 78 h 1382"/>
                <a:gd name="T64" fmla="*/ 96 w 2435"/>
                <a:gd name="T65" fmla="*/ 92 h 1382"/>
                <a:gd name="T66" fmla="*/ 111 w 2435"/>
                <a:gd name="T67" fmla="*/ 96 h 1382"/>
                <a:gd name="T68" fmla="*/ 120 w 2435"/>
                <a:gd name="T69" fmla="*/ 95 h 1382"/>
                <a:gd name="T70" fmla="*/ 133 w 2435"/>
                <a:gd name="T71" fmla="*/ 90 h 1382"/>
                <a:gd name="T72" fmla="*/ 132 w 2435"/>
                <a:gd name="T73" fmla="*/ 118 h 1382"/>
                <a:gd name="T74" fmla="*/ 116 w 2435"/>
                <a:gd name="T75" fmla="*/ 125 h 1382"/>
                <a:gd name="T76" fmla="*/ 100 w 2435"/>
                <a:gd name="T77" fmla="*/ 132 h 1382"/>
                <a:gd name="T78" fmla="*/ 85 w 2435"/>
                <a:gd name="T79" fmla="*/ 139 h 1382"/>
                <a:gd name="T80" fmla="*/ 69 w 2435"/>
                <a:gd name="T81" fmla="*/ 147 h 1382"/>
                <a:gd name="T82" fmla="*/ 54 w 2435"/>
                <a:gd name="T83" fmla="*/ 154 h 1382"/>
                <a:gd name="T84" fmla="*/ 34 w 2435"/>
                <a:gd name="T85" fmla="*/ 147 h 1382"/>
                <a:gd name="T86" fmla="*/ 12 w 2435"/>
                <a:gd name="T87" fmla="*/ 138 h 1382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2435" h="1382">
                  <a:moveTo>
                    <a:pt x="1238" y="7"/>
                  </a:moveTo>
                  <a:lnTo>
                    <a:pt x="1253" y="3"/>
                  </a:lnTo>
                  <a:lnTo>
                    <a:pt x="1268" y="3"/>
                  </a:lnTo>
                  <a:lnTo>
                    <a:pt x="1283" y="3"/>
                  </a:lnTo>
                  <a:lnTo>
                    <a:pt x="1298" y="0"/>
                  </a:lnTo>
                  <a:lnTo>
                    <a:pt x="1310" y="3"/>
                  </a:lnTo>
                  <a:lnTo>
                    <a:pt x="1325" y="3"/>
                  </a:lnTo>
                  <a:lnTo>
                    <a:pt x="1340" y="3"/>
                  </a:lnTo>
                  <a:lnTo>
                    <a:pt x="1355" y="7"/>
                  </a:lnTo>
                  <a:lnTo>
                    <a:pt x="1419" y="18"/>
                  </a:lnTo>
                  <a:lnTo>
                    <a:pt x="1485" y="33"/>
                  </a:lnTo>
                  <a:lnTo>
                    <a:pt x="1545" y="52"/>
                  </a:lnTo>
                  <a:lnTo>
                    <a:pt x="1609" y="75"/>
                  </a:lnTo>
                  <a:lnTo>
                    <a:pt x="1670" y="99"/>
                  </a:lnTo>
                  <a:lnTo>
                    <a:pt x="1732" y="121"/>
                  </a:lnTo>
                  <a:lnTo>
                    <a:pt x="1792" y="148"/>
                  </a:lnTo>
                  <a:lnTo>
                    <a:pt x="1853" y="178"/>
                  </a:lnTo>
                  <a:lnTo>
                    <a:pt x="1914" y="205"/>
                  </a:lnTo>
                  <a:lnTo>
                    <a:pt x="1974" y="235"/>
                  </a:lnTo>
                  <a:lnTo>
                    <a:pt x="2035" y="265"/>
                  </a:lnTo>
                  <a:lnTo>
                    <a:pt x="2097" y="296"/>
                  </a:lnTo>
                  <a:lnTo>
                    <a:pt x="2157" y="326"/>
                  </a:lnTo>
                  <a:lnTo>
                    <a:pt x="2218" y="353"/>
                  </a:lnTo>
                  <a:lnTo>
                    <a:pt x="2282" y="383"/>
                  </a:lnTo>
                  <a:lnTo>
                    <a:pt x="2343" y="410"/>
                  </a:lnTo>
                  <a:lnTo>
                    <a:pt x="2400" y="440"/>
                  </a:lnTo>
                  <a:lnTo>
                    <a:pt x="2423" y="447"/>
                  </a:lnTo>
                  <a:lnTo>
                    <a:pt x="2427" y="452"/>
                  </a:lnTo>
                  <a:lnTo>
                    <a:pt x="2435" y="474"/>
                  </a:lnTo>
                  <a:lnTo>
                    <a:pt x="2358" y="509"/>
                  </a:lnTo>
                  <a:lnTo>
                    <a:pt x="2287" y="543"/>
                  </a:lnTo>
                  <a:lnTo>
                    <a:pt x="2210" y="580"/>
                  </a:lnTo>
                  <a:lnTo>
                    <a:pt x="2134" y="615"/>
                  </a:lnTo>
                  <a:lnTo>
                    <a:pt x="2062" y="649"/>
                  </a:lnTo>
                  <a:lnTo>
                    <a:pt x="1986" y="684"/>
                  </a:lnTo>
                  <a:lnTo>
                    <a:pt x="1910" y="721"/>
                  </a:lnTo>
                  <a:lnTo>
                    <a:pt x="1838" y="755"/>
                  </a:lnTo>
                  <a:lnTo>
                    <a:pt x="1762" y="790"/>
                  </a:lnTo>
                  <a:lnTo>
                    <a:pt x="1685" y="827"/>
                  </a:lnTo>
                  <a:lnTo>
                    <a:pt x="1609" y="861"/>
                  </a:lnTo>
                  <a:lnTo>
                    <a:pt x="1537" y="896"/>
                  </a:lnTo>
                  <a:lnTo>
                    <a:pt x="1461" y="930"/>
                  </a:lnTo>
                  <a:lnTo>
                    <a:pt x="1386" y="968"/>
                  </a:lnTo>
                  <a:lnTo>
                    <a:pt x="1313" y="1002"/>
                  </a:lnTo>
                  <a:lnTo>
                    <a:pt x="1238" y="1036"/>
                  </a:lnTo>
                  <a:lnTo>
                    <a:pt x="1238" y="797"/>
                  </a:lnTo>
                  <a:lnTo>
                    <a:pt x="1310" y="763"/>
                  </a:lnTo>
                  <a:lnTo>
                    <a:pt x="1386" y="725"/>
                  </a:lnTo>
                  <a:lnTo>
                    <a:pt x="1458" y="684"/>
                  </a:lnTo>
                  <a:lnTo>
                    <a:pt x="1527" y="637"/>
                  </a:lnTo>
                  <a:lnTo>
                    <a:pt x="1584" y="595"/>
                  </a:lnTo>
                  <a:lnTo>
                    <a:pt x="1633" y="553"/>
                  </a:lnTo>
                  <a:lnTo>
                    <a:pt x="1667" y="513"/>
                  </a:lnTo>
                  <a:lnTo>
                    <a:pt x="1685" y="474"/>
                  </a:lnTo>
                  <a:lnTo>
                    <a:pt x="1648" y="413"/>
                  </a:lnTo>
                  <a:lnTo>
                    <a:pt x="1602" y="368"/>
                  </a:lnTo>
                  <a:lnTo>
                    <a:pt x="1557" y="334"/>
                  </a:lnTo>
                  <a:lnTo>
                    <a:pt x="1507" y="307"/>
                  </a:lnTo>
                  <a:lnTo>
                    <a:pt x="1454" y="292"/>
                  </a:lnTo>
                  <a:lnTo>
                    <a:pt x="1397" y="284"/>
                  </a:lnTo>
                  <a:lnTo>
                    <a:pt x="1337" y="281"/>
                  </a:lnTo>
                  <a:lnTo>
                    <a:pt x="1276" y="281"/>
                  </a:lnTo>
                  <a:lnTo>
                    <a:pt x="1268" y="281"/>
                  </a:lnTo>
                  <a:lnTo>
                    <a:pt x="1256" y="281"/>
                  </a:lnTo>
                  <a:lnTo>
                    <a:pt x="1249" y="281"/>
                  </a:lnTo>
                  <a:lnTo>
                    <a:pt x="1238" y="281"/>
                  </a:lnTo>
                  <a:lnTo>
                    <a:pt x="1238" y="7"/>
                  </a:lnTo>
                  <a:close/>
                  <a:moveTo>
                    <a:pt x="0" y="1185"/>
                  </a:moveTo>
                  <a:lnTo>
                    <a:pt x="49" y="1135"/>
                  </a:lnTo>
                  <a:lnTo>
                    <a:pt x="106" y="1071"/>
                  </a:lnTo>
                  <a:lnTo>
                    <a:pt x="166" y="995"/>
                  </a:lnTo>
                  <a:lnTo>
                    <a:pt x="230" y="911"/>
                  </a:lnTo>
                  <a:lnTo>
                    <a:pt x="303" y="824"/>
                  </a:lnTo>
                  <a:lnTo>
                    <a:pt x="380" y="728"/>
                  </a:lnTo>
                  <a:lnTo>
                    <a:pt x="459" y="634"/>
                  </a:lnTo>
                  <a:lnTo>
                    <a:pt x="543" y="538"/>
                  </a:lnTo>
                  <a:lnTo>
                    <a:pt x="627" y="444"/>
                  </a:lnTo>
                  <a:lnTo>
                    <a:pt x="713" y="353"/>
                  </a:lnTo>
                  <a:lnTo>
                    <a:pt x="800" y="269"/>
                  </a:lnTo>
                  <a:lnTo>
                    <a:pt x="888" y="193"/>
                  </a:lnTo>
                  <a:lnTo>
                    <a:pt x="979" y="124"/>
                  </a:lnTo>
                  <a:lnTo>
                    <a:pt x="1066" y="72"/>
                  </a:lnTo>
                  <a:lnTo>
                    <a:pt x="1154" y="30"/>
                  </a:lnTo>
                  <a:lnTo>
                    <a:pt x="1238" y="7"/>
                  </a:lnTo>
                  <a:lnTo>
                    <a:pt x="1238" y="281"/>
                  </a:lnTo>
                  <a:lnTo>
                    <a:pt x="1172" y="292"/>
                  </a:lnTo>
                  <a:lnTo>
                    <a:pt x="1108" y="311"/>
                  </a:lnTo>
                  <a:lnTo>
                    <a:pt x="1051" y="334"/>
                  </a:lnTo>
                  <a:lnTo>
                    <a:pt x="994" y="368"/>
                  </a:lnTo>
                  <a:lnTo>
                    <a:pt x="945" y="402"/>
                  </a:lnTo>
                  <a:lnTo>
                    <a:pt x="896" y="444"/>
                  </a:lnTo>
                  <a:lnTo>
                    <a:pt x="854" y="489"/>
                  </a:lnTo>
                  <a:lnTo>
                    <a:pt x="819" y="538"/>
                  </a:lnTo>
                  <a:lnTo>
                    <a:pt x="797" y="588"/>
                  </a:lnTo>
                  <a:lnTo>
                    <a:pt x="790" y="645"/>
                  </a:lnTo>
                  <a:lnTo>
                    <a:pt x="790" y="698"/>
                  </a:lnTo>
                  <a:lnTo>
                    <a:pt x="800" y="748"/>
                  </a:lnTo>
                  <a:lnTo>
                    <a:pt x="827" y="793"/>
                  </a:lnTo>
                  <a:lnTo>
                    <a:pt x="866" y="827"/>
                  </a:lnTo>
                  <a:lnTo>
                    <a:pt x="915" y="854"/>
                  </a:lnTo>
                  <a:lnTo>
                    <a:pt x="979" y="861"/>
                  </a:lnTo>
                  <a:lnTo>
                    <a:pt x="999" y="866"/>
                  </a:lnTo>
                  <a:lnTo>
                    <a:pt x="1017" y="861"/>
                  </a:lnTo>
                  <a:lnTo>
                    <a:pt x="1048" y="859"/>
                  </a:lnTo>
                  <a:lnTo>
                    <a:pt x="1078" y="851"/>
                  </a:lnTo>
                  <a:lnTo>
                    <a:pt x="1113" y="839"/>
                  </a:lnTo>
                  <a:lnTo>
                    <a:pt x="1154" y="827"/>
                  </a:lnTo>
                  <a:lnTo>
                    <a:pt x="1196" y="812"/>
                  </a:lnTo>
                  <a:lnTo>
                    <a:pt x="1238" y="797"/>
                  </a:lnTo>
                  <a:lnTo>
                    <a:pt x="1238" y="1036"/>
                  </a:lnTo>
                  <a:lnTo>
                    <a:pt x="1189" y="1059"/>
                  </a:lnTo>
                  <a:lnTo>
                    <a:pt x="1142" y="1083"/>
                  </a:lnTo>
                  <a:lnTo>
                    <a:pt x="1093" y="1101"/>
                  </a:lnTo>
                  <a:lnTo>
                    <a:pt x="1048" y="1123"/>
                  </a:lnTo>
                  <a:lnTo>
                    <a:pt x="999" y="1147"/>
                  </a:lnTo>
                  <a:lnTo>
                    <a:pt x="953" y="1165"/>
                  </a:lnTo>
                  <a:lnTo>
                    <a:pt x="903" y="1189"/>
                  </a:lnTo>
                  <a:lnTo>
                    <a:pt x="858" y="1207"/>
                  </a:lnTo>
                  <a:lnTo>
                    <a:pt x="809" y="1231"/>
                  </a:lnTo>
                  <a:lnTo>
                    <a:pt x="763" y="1253"/>
                  </a:lnTo>
                  <a:lnTo>
                    <a:pt x="718" y="1273"/>
                  </a:lnTo>
                  <a:lnTo>
                    <a:pt x="671" y="1295"/>
                  </a:lnTo>
                  <a:lnTo>
                    <a:pt x="622" y="1318"/>
                  </a:lnTo>
                  <a:lnTo>
                    <a:pt x="577" y="1337"/>
                  </a:lnTo>
                  <a:lnTo>
                    <a:pt x="531" y="1360"/>
                  </a:lnTo>
                  <a:lnTo>
                    <a:pt x="486" y="1382"/>
                  </a:lnTo>
                  <a:lnTo>
                    <a:pt x="429" y="1367"/>
                  </a:lnTo>
                  <a:lnTo>
                    <a:pt x="368" y="1345"/>
                  </a:lnTo>
                  <a:lnTo>
                    <a:pt x="303" y="1322"/>
                  </a:lnTo>
                  <a:lnTo>
                    <a:pt x="239" y="1295"/>
                  </a:lnTo>
                  <a:lnTo>
                    <a:pt x="173" y="1268"/>
                  </a:lnTo>
                  <a:lnTo>
                    <a:pt x="109" y="1238"/>
                  </a:lnTo>
                  <a:lnTo>
                    <a:pt x="52" y="1211"/>
                  </a:lnTo>
                  <a:lnTo>
                    <a:pt x="0" y="1185"/>
                  </a:lnTo>
                  <a:close/>
                </a:path>
              </a:pathLst>
            </a:custGeom>
            <a:solidFill>
              <a:srgbClr val="3D705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55" name="Freeform 14"/>
            <p:cNvSpPr>
              <a:spLocks noEditPoints="1"/>
            </p:cNvSpPr>
            <p:nvPr/>
          </p:nvSpPr>
          <p:spPr bwMode="auto">
            <a:xfrm rot="696599">
              <a:off x="3505" y="650"/>
              <a:ext cx="790" cy="450"/>
            </a:xfrm>
            <a:custGeom>
              <a:avLst/>
              <a:gdLst>
                <a:gd name="T0" fmla="*/ 138 w 2371"/>
                <a:gd name="T1" fmla="*/ 1 h 1350"/>
                <a:gd name="T2" fmla="*/ 143 w 2371"/>
                <a:gd name="T3" fmla="*/ 1 h 1350"/>
                <a:gd name="T4" fmla="*/ 148 w 2371"/>
                <a:gd name="T5" fmla="*/ 1 h 1350"/>
                <a:gd name="T6" fmla="*/ 168 w 2371"/>
                <a:gd name="T7" fmla="*/ 6 h 1350"/>
                <a:gd name="T8" fmla="*/ 188 w 2371"/>
                <a:gd name="T9" fmla="*/ 13 h 1350"/>
                <a:gd name="T10" fmla="*/ 207 w 2371"/>
                <a:gd name="T11" fmla="*/ 22 h 1350"/>
                <a:gd name="T12" fmla="*/ 227 w 2371"/>
                <a:gd name="T13" fmla="*/ 32 h 1350"/>
                <a:gd name="T14" fmla="*/ 247 w 2371"/>
                <a:gd name="T15" fmla="*/ 41 h 1350"/>
                <a:gd name="T16" fmla="*/ 262 w 2371"/>
                <a:gd name="T17" fmla="*/ 48 h 1350"/>
                <a:gd name="T18" fmla="*/ 255 w 2371"/>
                <a:gd name="T19" fmla="*/ 55 h 1350"/>
                <a:gd name="T20" fmla="*/ 231 w 2371"/>
                <a:gd name="T21" fmla="*/ 66 h 1350"/>
                <a:gd name="T22" fmla="*/ 207 w 2371"/>
                <a:gd name="T23" fmla="*/ 77 h 1350"/>
                <a:gd name="T24" fmla="*/ 183 w 2371"/>
                <a:gd name="T25" fmla="*/ 89 h 1350"/>
                <a:gd name="T26" fmla="*/ 159 w 2371"/>
                <a:gd name="T27" fmla="*/ 100 h 1350"/>
                <a:gd name="T28" fmla="*/ 135 w 2371"/>
                <a:gd name="T29" fmla="*/ 111 h 1350"/>
                <a:gd name="T30" fmla="*/ 153 w 2371"/>
                <a:gd name="T31" fmla="*/ 79 h 1350"/>
                <a:gd name="T32" fmla="*/ 177 w 2371"/>
                <a:gd name="T33" fmla="*/ 64 h 1350"/>
                <a:gd name="T34" fmla="*/ 188 w 2371"/>
                <a:gd name="T35" fmla="*/ 50 h 1350"/>
                <a:gd name="T36" fmla="*/ 173 w 2371"/>
                <a:gd name="T37" fmla="*/ 34 h 1350"/>
                <a:gd name="T38" fmla="*/ 153 w 2371"/>
                <a:gd name="T39" fmla="*/ 29 h 1350"/>
                <a:gd name="T40" fmla="*/ 138 w 2371"/>
                <a:gd name="T41" fmla="*/ 29 h 1350"/>
                <a:gd name="T42" fmla="*/ 135 w 2371"/>
                <a:gd name="T43" fmla="*/ 29 h 1350"/>
                <a:gd name="T44" fmla="*/ 6 w 2371"/>
                <a:gd name="T45" fmla="*/ 123 h 1350"/>
                <a:gd name="T46" fmla="*/ 26 w 2371"/>
                <a:gd name="T47" fmla="*/ 99 h 1350"/>
                <a:gd name="T48" fmla="*/ 51 w 2371"/>
                <a:gd name="T49" fmla="*/ 69 h 1350"/>
                <a:gd name="T50" fmla="*/ 78 w 2371"/>
                <a:gd name="T51" fmla="*/ 38 h 1350"/>
                <a:gd name="T52" fmla="*/ 107 w 2371"/>
                <a:gd name="T53" fmla="*/ 14 h 1350"/>
                <a:gd name="T54" fmla="*/ 135 w 2371"/>
                <a:gd name="T55" fmla="*/ 1 h 1350"/>
                <a:gd name="T56" fmla="*/ 120 w 2371"/>
                <a:gd name="T57" fmla="*/ 33 h 1350"/>
                <a:gd name="T58" fmla="*/ 100 w 2371"/>
                <a:gd name="T59" fmla="*/ 44 h 1350"/>
                <a:gd name="T60" fmla="*/ 86 w 2371"/>
                <a:gd name="T61" fmla="*/ 60 h 1350"/>
                <a:gd name="T62" fmla="*/ 81 w 2371"/>
                <a:gd name="T63" fmla="*/ 79 h 1350"/>
                <a:gd name="T64" fmla="*/ 91 w 2371"/>
                <a:gd name="T65" fmla="*/ 93 h 1350"/>
                <a:gd name="T66" fmla="*/ 109 w 2371"/>
                <a:gd name="T67" fmla="*/ 95 h 1350"/>
                <a:gd name="T68" fmla="*/ 118 w 2371"/>
                <a:gd name="T69" fmla="*/ 94 h 1350"/>
                <a:gd name="T70" fmla="*/ 130 w 2371"/>
                <a:gd name="T71" fmla="*/ 90 h 1350"/>
                <a:gd name="T72" fmla="*/ 130 w 2371"/>
                <a:gd name="T73" fmla="*/ 113 h 1350"/>
                <a:gd name="T74" fmla="*/ 114 w 2371"/>
                <a:gd name="T75" fmla="*/ 120 h 1350"/>
                <a:gd name="T76" fmla="*/ 98 w 2371"/>
                <a:gd name="T77" fmla="*/ 128 h 1350"/>
                <a:gd name="T78" fmla="*/ 83 w 2371"/>
                <a:gd name="T79" fmla="*/ 135 h 1350"/>
                <a:gd name="T80" fmla="*/ 68 w 2371"/>
                <a:gd name="T81" fmla="*/ 143 h 1350"/>
                <a:gd name="T82" fmla="*/ 52 w 2371"/>
                <a:gd name="T83" fmla="*/ 150 h 1350"/>
                <a:gd name="T84" fmla="*/ 33 w 2371"/>
                <a:gd name="T85" fmla="*/ 143 h 1350"/>
                <a:gd name="T86" fmla="*/ 12 w 2371"/>
                <a:gd name="T87" fmla="*/ 134 h 1350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2371" h="1350">
                  <a:moveTo>
                    <a:pt x="1216" y="8"/>
                  </a:moveTo>
                  <a:lnTo>
                    <a:pt x="1231" y="5"/>
                  </a:lnTo>
                  <a:lnTo>
                    <a:pt x="1246" y="5"/>
                  </a:lnTo>
                  <a:lnTo>
                    <a:pt x="1258" y="5"/>
                  </a:lnTo>
                  <a:lnTo>
                    <a:pt x="1273" y="0"/>
                  </a:lnTo>
                  <a:lnTo>
                    <a:pt x="1288" y="5"/>
                  </a:lnTo>
                  <a:lnTo>
                    <a:pt x="1303" y="5"/>
                  </a:lnTo>
                  <a:lnTo>
                    <a:pt x="1315" y="5"/>
                  </a:lnTo>
                  <a:lnTo>
                    <a:pt x="1330" y="8"/>
                  </a:lnTo>
                  <a:lnTo>
                    <a:pt x="1390" y="20"/>
                  </a:lnTo>
                  <a:lnTo>
                    <a:pt x="1456" y="35"/>
                  </a:lnTo>
                  <a:lnTo>
                    <a:pt x="1515" y="54"/>
                  </a:lnTo>
                  <a:lnTo>
                    <a:pt x="1572" y="74"/>
                  </a:lnTo>
                  <a:lnTo>
                    <a:pt x="1633" y="96"/>
                  </a:lnTo>
                  <a:lnTo>
                    <a:pt x="1695" y="119"/>
                  </a:lnTo>
                  <a:lnTo>
                    <a:pt x="1752" y="146"/>
                  </a:lnTo>
                  <a:lnTo>
                    <a:pt x="1811" y="172"/>
                  </a:lnTo>
                  <a:lnTo>
                    <a:pt x="1868" y="202"/>
                  </a:lnTo>
                  <a:lnTo>
                    <a:pt x="1927" y="229"/>
                  </a:lnTo>
                  <a:lnTo>
                    <a:pt x="1986" y="259"/>
                  </a:lnTo>
                  <a:lnTo>
                    <a:pt x="2043" y="286"/>
                  </a:lnTo>
                  <a:lnTo>
                    <a:pt x="2105" y="316"/>
                  </a:lnTo>
                  <a:lnTo>
                    <a:pt x="2161" y="346"/>
                  </a:lnTo>
                  <a:lnTo>
                    <a:pt x="2223" y="373"/>
                  </a:lnTo>
                  <a:lnTo>
                    <a:pt x="2283" y="400"/>
                  </a:lnTo>
                  <a:lnTo>
                    <a:pt x="2339" y="427"/>
                  </a:lnTo>
                  <a:lnTo>
                    <a:pt x="2363" y="434"/>
                  </a:lnTo>
                  <a:lnTo>
                    <a:pt x="2366" y="442"/>
                  </a:lnTo>
                  <a:lnTo>
                    <a:pt x="2371" y="464"/>
                  </a:lnTo>
                  <a:lnTo>
                    <a:pt x="2298" y="499"/>
                  </a:lnTo>
                  <a:lnTo>
                    <a:pt x="2226" y="528"/>
                  </a:lnTo>
                  <a:lnTo>
                    <a:pt x="2154" y="563"/>
                  </a:lnTo>
                  <a:lnTo>
                    <a:pt x="2082" y="597"/>
                  </a:lnTo>
                  <a:lnTo>
                    <a:pt x="2009" y="632"/>
                  </a:lnTo>
                  <a:lnTo>
                    <a:pt x="1937" y="662"/>
                  </a:lnTo>
                  <a:lnTo>
                    <a:pt x="1865" y="696"/>
                  </a:lnTo>
                  <a:lnTo>
                    <a:pt x="1794" y="730"/>
                  </a:lnTo>
                  <a:lnTo>
                    <a:pt x="1720" y="765"/>
                  </a:lnTo>
                  <a:lnTo>
                    <a:pt x="1648" y="799"/>
                  </a:lnTo>
                  <a:lnTo>
                    <a:pt x="1577" y="829"/>
                  </a:lnTo>
                  <a:lnTo>
                    <a:pt x="1505" y="863"/>
                  </a:lnTo>
                  <a:lnTo>
                    <a:pt x="1432" y="898"/>
                  </a:lnTo>
                  <a:lnTo>
                    <a:pt x="1360" y="932"/>
                  </a:lnTo>
                  <a:lnTo>
                    <a:pt x="1288" y="962"/>
                  </a:lnTo>
                  <a:lnTo>
                    <a:pt x="1216" y="997"/>
                  </a:lnTo>
                  <a:lnTo>
                    <a:pt x="1216" y="792"/>
                  </a:lnTo>
                  <a:lnTo>
                    <a:pt x="1295" y="753"/>
                  </a:lnTo>
                  <a:lnTo>
                    <a:pt x="1379" y="711"/>
                  </a:lnTo>
                  <a:lnTo>
                    <a:pt x="1458" y="666"/>
                  </a:lnTo>
                  <a:lnTo>
                    <a:pt x="1530" y="620"/>
                  </a:lnTo>
                  <a:lnTo>
                    <a:pt x="1596" y="575"/>
                  </a:lnTo>
                  <a:lnTo>
                    <a:pt x="1645" y="528"/>
                  </a:lnTo>
                  <a:lnTo>
                    <a:pt x="1678" y="487"/>
                  </a:lnTo>
                  <a:lnTo>
                    <a:pt x="1690" y="454"/>
                  </a:lnTo>
                  <a:lnTo>
                    <a:pt x="1653" y="392"/>
                  </a:lnTo>
                  <a:lnTo>
                    <a:pt x="1611" y="343"/>
                  </a:lnTo>
                  <a:lnTo>
                    <a:pt x="1557" y="309"/>
                  </a:lnTo>
                  <a:lnTo>
                    <a:pt x="1505" y="286"/>
                  </a:lnTo>
                  <a:lnTo>
                    <a:pt x="1444" y="271"/>
                  </a:lnTo>
                  <a:lnTo>
                    <a:pt x="1382" y="259"/>
                  </a:lnTo>
                  <a:lnTo>
                    <a:pt x="1322" y="259"/>
                  </a:lnTo>
                  <a:lnTo>
                    <a:pt x="1258" y="259"/>
                  </a:lnTo>
                  <a:lnTo>
                    <a:pt x="1246" y="259"/>
                  </a:lnTo>
                  <a:lnTo>
                    <a:pt x="1239" y="259"/>
                  </a:lnTo>
                  <a:lnTo>
                    <a:pt x="1227" y="259"/>
                  </a:lnTo>
                  <a:lnTo>
                    <a:pt x="1216" y="259"/>
                  </a:lnTo>
                  <a:lnTo>
                    <a:pt x="1216" y="8"/>
                  </a:lnTo>
                  <a:close/>
                  <a:moveTo>
                    <a:pt x="0" y="1155"/>
                  </a:moveTo>
                  <a:lnTo>
                    <a:pt x="50" y="1106"/>
                  </a:lnTo>
                  <a:lnTo>
                    <a:pt x="106" y="1046"/>
                  </a:lnTo>
                  <a:lnTo>
                    <a:pt x="168" y="973"/>
                  </a:lnTo>
                  <a:lnTo>
                    <a:pt x="232" y="890"/>
                  </a:lnTo>
                  <a:lnTo>
                    <a:pt x="304" y="802"/>
                  </a:lnTo>
                  <a:lnTo>
                    <a:pt x="380" y="711"/>
                  </a:lnTo>
                  <a:lnTo>
                    <a:pt x="456" y="620"/>
                  </a:lnTo>
                  <a:lnTo>
                    <a:pt x="539" y="525"/>
                  </a:lnTo>
                  <a:lnTo>
                    <a:pt x="619" y="434"/>
                  </a:lnTo>
                  <a:lnTo>
                    <a:pt x="706" y="346"/>
                  </a:lnTo>
                  <a:lnTo>
                    <a:pt x="790" y="264"/>
                  </a:lnTo>
                  <a:lnTo>
                    <a:pt x="877" y="187"/>
                  </a:lnTo>
                  <a:lnTo>
                    <a:pt x="965" y="123"/>
                  </a:lnTo>
                  <a:lnTo>
                    <a:pt x="1049" y="69"/>
                  </a:lnTo>
                  <a:lnTo>
                    <a:pt x="1132" y="32"/>
                  </a:lnTo>
                  <a:lnTo>
                    <a:pt x="1216" y="8"/>
                  </a:lnTo>
                  <a:lnTo>
                    <a:pt x="1216" y="259"/>
                  </a:lnTo>
                  <a:lnTo>
                    <a:pt x="1147" y="271"/>
                  </a:lnTo>
                  <a:lnTo>
                    <a:pt x="1083" y="294"/>
                  </a:lnTo>
                  <a:lnTo>
                    <a:pt x="1017" y="321"/>
                  </a:lnTo>
                  <a:lnTo>
                    <a:pt x="960" y="353"/>
                  </a:lnTo>
                  <a:lnTo>
                    <a:pt x="904" y="395"/>
                  </a:lnTo>
                  <a:lnTo>
                    <a:pt x="851" y="437"/>
                  </a:lnTo>
                  <a:lnTo>
                    <a:pt x="809" y="487"/>
                  </a:lnTo>
                  <a:lnTo>
                    <a:pt x="771" y="536"/>
                  </a:lnTo>
                  <a:lnTo>
                    <a:pt x="745" y="593"/>
                  </a:lnTo>
                  <a:lnTo>
                    <a:pt x="733" y="654"/>
                  </a:lnTo>
                  <a:lnTo>
                    <a:pt x="733" y="711"/>
                  </a:lnTo>
                  <a:lnTo>
                    <a:pt x="748" y="765"/>
                  </a:lnTo>
                  <a:lnTo>
                    <a:pt x="778" y="810"/>
                  </a:lnTo>
                  <a:lnTo>
                    <a:pt x="820" y="841"/>
                  </a:lnTo>
                  <a:lnTo>
                    <a:pt x="881" y="859"/>
                  </a:lnTo>
                  <a:lnTo>
                    <a:pt x="960" y="856"/>
                  </a:lnTo>
                  <a:lnTo>
                    <a:pt x="980" y="859"/>
                  </a:lnTo>
                  <a:lnTo>
                    <a:pt x="999" y="859"/>
                  </a:lnTo>
                  <a:lnTo>
                    <a:pt x="1029" y="856"/>
                  </a:lnTo>
                  <a:lnTo>
                    <a:pt x="1059" y="849"/>
                  </a:lnTo>
                  <a:lnTo>
                    <a:pt x="1094" y="837"/>
                  </a:lnTo>
                  <a:lnTo>
                    <a:pt x="1132" y="825"/>
                  </a:lnTo>
                  <a:lnTo>
                    <a:pt x="1174" y="810"/>
                  </a:lnTo>
                  <a:lnTo>
                    <a:pt x="1216" y="792"/>
                  </a:lnTo>
                  <a:lnTo>
                    <a:pt x="1216" y="997"/>
                  </a:lnTo>
                  <a:lnTo>
                    <a:pt x="1167" y="1019"/>
                  </a:lnTo>
                  <a:lnTo>
                    <a:pt x="1120" y="1041"/>
                  </a:lnTo>
                  <a:lnTo>
                    <a:pt x="1076" y="1061"/>
                  </a:lnTo>
                  <a:lnTo>
                    <a:pt x="1026" y="1083"/>
                  </a:lnTo>
                  <a:lnTo>
                    <a:pt x="980" y="1106"/>
                  </a:lnTo>
                  <a:lnTo>
                    <a:pt x="931" y="1130"/>
                  </a:lnTo>
                  <a:lnTo>
                    <a:pt x="886" y="1152"/>
                  </a:lnTo>
                  <a:lnTo>
                    <a:pt x="839" y="1172"/>
                  </a:lnTo>
                  <a:lnTo>
                    <a:pt x="790" y="1194"/>
                  </a:lnTo>
                  <a:lnTo>
                    <a:pt x="745" y="1216"/>
                  </a:lnTo>
                  <a:lnTo>
                    <a:pt x="699" y="1239"/>
                  </a:lnTo>
                  <a:lnTo>
                    <a:pt x="654" y="1263"/>
                  </a:lnTo>
                  <a:lnTo>
                    <a:pt x="608" y="1285"/>
                  </a:lnTo>
                  <a:lnTo>
                    <a:pt x="558" y="1303"/>
                  </a:lnTo>
                  <a:lnTo>
                    <a:pt x="513" y="1327"/>
                  </a:lnTo>
                  <a:lnTo>
                    <a:pt x="467" y="1350"/>
                  </a:lnTo>
                  <a:lnTo>
                    <a:pt x="415" y="1330"/>
                  </a:lnTo>
                  <a:lnTo>
                    <a:pt x="358" y="1312"/>
                  </a:lnTo>
                  <a:lnTo>
                    <a:pt x="296" y="1288"/>
                  </a:lnTo>
                  <a:lnTo>
                    <a:pt x="232" y="1263"/>
                  </a:lnTo>
                  <a:lnTo>
                    <a:pt x="171" y="1236"/>
                  </a:lnTo>
                  <a:lnTo>
                    <a:pt x="109" y="1209"/>
                  </a:lnTo>
                  <a:lnTo>
                    <a:pt x="53" y="1182"/>
                  </a:lnTo>
                  <a:lnTo>
                    <a:pt x="0" y="1155"/>
                  </a:lnTo>
                  <a:close/>
                </a:path>
              </a:pathLst>
            </a:custGeom>
            <a:solidFill>
              <a:srgbClr val="497F6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56" name="Freeform 15"/>
            <p:cNvSpPr>
              <a:spLocks noEditPoints="1"/>
            </p:cNvSpPr>
            <p:nvPr/>
          </p:nvSpPr>
          <p:spPr bwMode="auto">
            <a:xfrm rot="696599">
              <a:off x="3515" y="654"/>
              <a:ext cx="766" cy="436"/>
            </a:xfrm>
            <a:custGeom>
              <a:avLst/>
              <a:gdLst>
                <a:gd name="T0" fmla="*/ 138 w 2297"/>
                <a:gd name="T1" fmla="*/ 0 h 1308"/>
                <a:gd name="T2" fmla="*/ 150 w 2297"/>
                <a:gd name="T3" fmla="*/ 2 h 1308"/>
                <a:gd name="T4" fmla="*/ 170 w 2297"/>
                <a:gd name="T5" fmla="*/ 8 h 1308"/>
                <a:gd name="T6" fmla="*/ 189 w 2297"/>
                <a:gd name="T7" fmla="*/ 15 h 1308"/>
                <a:gd name="T8" fmla="*/ 208 w 2297"/>
                <a:gd name="T9" fmla="*/ 24 h 1308"/>
                <a:gd name="T10" fmla="*/ 227 w 2297"/>
                <a:gd name="T11" fmla="*/ 33 h 1308"/>
                <a:gd name="T12" fmla="*/ 247 w 2297"/>
                <a:gd name="T13" fmla="*/ 42 h 1308"/>
                <a:gd name="T14" fmla="*/ 255 w 2297"/>
                <a:gd name="T15" fmla="*/ 46 h 1308"/>
                <a:gd name="T16" fmla="*/ 240 w 2297"/>
                <a:gd name="T17" fmla="*/ 56 h 1308"/>
                <a:gd name="T18" fmla="*/ 217 w 2297"/>
                <a:gd name="T19" fmla="*/ 67 h 1308"/>
                <a:gd name="T20" fmla="*/ 194 w 2297"/>
                <a:gd name="T21" fmla="*/ 78 h 1308"/>
                <a:gd name="T22" fmla="*/ 171 w 2297"/>
                <a:gd name="T23" fmla="*/ 89 h 1308"/>
                <a:gd name="T24" fmla="*/ 148 w 2297"/>
                <a:gd name="T25" fmla="*/ 100 h 1308"/>
                <a:gd name="T26" fmla="*/ 132 w 2297"/>
                <a:gd name="T27" fmla="*/ 87 h 1308"/>
                <a:gd name="T28" fmla="*/ 162 w 2297"/>
                <a:gd name="T29" fmla="*/ 73 h 1308"/>
                <a:gd name="T30" fmla="*/ 184 w 2297"/>
                <a:gd name="T31" fmla="*/ 56 h 1308"/>
                <a:gd name="T32" fmla="*/ 184 w 2297"/>
                <a:gd name="T33" fmla="*/ 41 h 1308"/>
                <a:gd name="T34" fmla="*/ 166 w 2297"/>
                <a:gd name="T35" fmla="*/ 29 h 1308"/>
                <a:gd name="T36" fmla="*/ 145 w 2297"/>
                <a:gd name="T37" fmla="*/ 25 h 1308"/>
                <a:gd name="T38" fmla="*/ 135 w 2297"/>
                <a:gd name="T39" fmla="*/ 25 h 1308"/>
                <a:gd name="T40" fmla="*/ 132 w 2297"/>
                <a:gd name="T41" fmla="*/ 1 h 1308"/>
                <a:gd name="T42" fmla="*/ 11 w 2297"/>
                <a:gd name="T43" fmla="*/ 113 h 1308"/>
                <a:gd name="T44" fmla="*/ 33 w 2297"/>
                <a:gd name="T45" fmla="*/ 87 h 1308"/>
                <a:gd name="T46" fmla="*/ 59 w 2297"/>
                <a:gd name="T47" fmla="*/ 57 h 1308"/>
                <a:gd name="T48" fmla="*/ 86 w 2297"/>
                <a:gd name="T49" fmla="*/ 28 h 1308"/>
                <a:gd name="T50" fmla="*/ 114 w 2297"/>
                <a:gd name="T51" fmla="*/ 8 h 1308"/>
                <a:gd name="T52" fmla="*/ 132 w 2297"/>
                <a:gd name="T53" fmla="*/ 25 h 1308"/>
                <a:gd name="T54" fmla="*/ 109 w 2297"/>
                <a:gd name="T55" fmla="*/ 33 h 1308"/>
                <a:gd name="T56" fmla="*/ 89 w 2297"/>
                <a:gd name="T57" fmla="*/ 47 h 1308"/>
                <a:gd name="T58" fmla="*/ 77 w 2297"/>
                <a:gd name="T59" fmla="*/ 66 h 1308"/>
                <a:gd name="T60" fmla="*/ 77 w 2297"/>
                <a:gd name="T61" fmla="*/ 87 h 1308"/>
                <a:gd name="T62" fmla="*/ 94 w 2297"/>
                <a:gd name="T63" fmla="*/ 96 h 1308"/>
                <a:gd name="T64" fmla="*/ 108 w 2297"/>
                <a:gd name="T65" fmla="*/ 95 h 1308"/>
                <a:gd name="T66" fmla="*/ 119 w 2297"/>
                <a:gd name="T67" fmla="*/ 92 h 1308"/>
                <a:gd name="T68" fmla="*/ 132 w 2297"/>
                <a:gd name="T69" fmla="*/ 87 h 1308"/>
                <a:gd name="T70" fmla="*/ 121 w 2297"/>
                <a:gd name="T71" fmla="*/ 112 h 1308"/>
                <a:gd name="T72" fmla="*/ 106 w 2297"/>
                <a:gd name="T73" fmla="*/ 119 h 1308"/>
                <a:gd name="T74" fmla="*/ 90 w 2297"/>
                <a:gd name="T75" fmla="*/ 126 h 1308"/>
                <a:gd name="T76" fmla="*/ 75 w 2297"/>
                <a:gd name="T77" fmla="*/ 133 h 1308"/>
                <a:gd name="T78" fmla="*/ 60 w 2297"/>
                <a:gd name="T79" fmla="*/ 140 h 1308"/>
                <a:gd name="T80" fmla="*/ 44 w 2297"/>
                <a:gd name="T81" fmla="*/ 143 h 1308"/>
                <a:gd name="T82" fmla="*/ 25 w 2297"/>
                <a:gd name="T83" fmla="*/ 136 h 1308"/>
                <a:gd name="T84" fmla="*/ 6 w 2297"/>
                <a:gd name="T85" fmla="*/ 128 h 1308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2297" h="1308">
                  <a:moveTo>
                    <a:pt x="1189" y="8"/>
                  </a:moveTo>
                  <a:lnTo>
                    <a:pt x="1212" y="3"/>
                  </a:lnTo>
                  <a:lnTo>
                    <a:pt x="1239" y="0"/>
                  </a:lnTo>
                  <a:lnTo>
                    <a:pt x="1264" y="3"/>
                  </a:lnTo>
                  <a:lnTo>
                    <a:pt x="1291" y="8"/>
                  </a:lnTo>
                  <a:lnTo>
                    <a:pt x="1352" y="20"/>
                  </a:lnTo>
                  <a:lnTo>
                    <a:pt x="1409" y="35"/>
                  </a:lnTo>
                  <a:lnTo>
                    <a:pt x="1470" y="50"/>
                  </a:lnTo>
                  <a:lnTo>
                    <a:pt x="1527" y="69"/>
                  </a:lnTo>
                  <a:lnTo>
                    <a:pt x="1584" y="92"/>
                  </a:lnTo>
                  <a:lnTo>
                    <a:pt x="1641" y="114"/>
                  </a:lnTo>
                  <a:lnTo>
                    <a:pt x="1698" y="137"/>
                  </a:lnTo>
                  <a:lnTo>
                    <a:pt x="1755" y="163"/>
                  </a:lnTo>
                  <a:lnTo>
                    <a:pt x="1811" y="186"/>
                  </a:lnTo>
                  <a:lnTo>
                    <a:pt x="1868" y="213"/>
                  </a:lnTo>
                  <a:lnTo>
                    <a:pt x="1925" y="243"/>
                  </a:lnTo>
                  <a:lnTo>
                    <a:pt x="1982" y="270"/>
                  </a:lnTo>
                  <a:lnTo>
                    <a:pt x="2040" y="297"/>
                  </a:lnTo>
                  <a:lnTo>
                    <a:pt x="2100" y="323"/>
                  </a:lnTo>
                  <a:lnTo>
                    <a:pt x="2157" y="350"/>
                  </a:lnTo>
                  <a:lnTo>
                    <a:pt x="2218" y="376"/>
                  </a:lnTo>
                  <a:lnTo>
                    <a:pt x="2271" y="407"/>
                  </a:lnTo>
                  <a:lnTo>
                    <a:pt x="2294" y="415"/>
                  </a:lnTo>
                  <a:lnTo>
                    <a:pt x="2297" y="418"/>
                  </a:lnTo>
                  <a:lnTo>
                    <a:pt x="2297" y="442"/>
                  </a:lnTo>
                  <a:lnTo>
                    <a:pt x="2230" y="475"/>
                  </a:lnTo>
                  <a:lnTo>
                    <a:pt x="2161" y="506"/>
                  </a:lnTo>
                  <a:lnTo>
                    <a:pt x="2093" y="540"/>
                  </a:lnTo>
                  <a:lnTo>
                    <a:pt x="2024" y="570"/>
                  </a:lnTo>
                  <a:lnTo>
                    <a:pt x="1952" y="605"/>
                  </a:lnTo>
                  <a:lnTo>
                    <a:pt x="1883" y="635"/>
                  </a:lnTo>
                  <a:lnTo>
                    <a:pt x="1816" y="669"/>
                  </a:lnTo>
                  <a:lnTo>
                    <a:pt x="1747" y="699"/>
                  </a:lnTo>
                  <a:lnTo>
                    <a:pt x="1675" y="733"/>
                  </a:lnTo>
                  <a:lnTo>
                    <a:pt x="1606" y="768"/>
                  </a:lnTo>
                  <a:lnTo>
                    <a:pt x="1538" y="798"/>
                  </a:lnTo>
                  <a:lnTo>
                    <a:pt x="1466" y="832"/>
                  </a:lnTo>
                  <a:lnTo>
                    <a:pt x="1397" y="862"/>
                  </a:lnTo>
                  <a:lnTo>
                    <a:pt x="1330" y="896"/>
                  </a:lnTo>
                  <a:lnTo>
                    <a:pt x="1257" y="928"/>
                  </a:lnTo>
                  <a:lnTo>
                    <a:pt x="1189" y="961"/>
                  </a:lnTo>
                  <a:lnTo>
                    <a:pt x="1189" y="787"/>
                  </a:lnTo>
                  <a:lnTo>
                    <a:pt x="1276" y="748"/>
                  </a:lnTo>
                  <a:lnTo>
                    <a:pt x="1367" y="703"/>
                  </a:lnTo>
                  <a:lnTo>
                    <a:pt x="1454" y="654"/>
                  </a:lnTo>
                  <a:lnTo>
                    <a:pt x="1535" y="605"/>
                  </a:lnTo>
                  <a:lnTo>
                    <a:pt x="1602" y="555"/>
                  </a:lnTo>
                  <a:lnTo>
                    <a:pt x="1656" y="506"/>
                  </a:lnTo>
                  <a:lnTo>
                    <a:pt x="1686" y="460"/>
                  </a:lnTo>
                  <a:lnTo>
                    <a:pt x="1693" y="422"/>
                  </a:lnTo>
                  <a:lnTo>
                    <a:pt x="1656" y="365"/>
                  </a:lnTo>
                  <a:lnTo>
                    <a:pt x="1606" y="316"/>
                  </a:lnTo>
                  <a:lnTo>
                    <a:pt x="1553" y="282"/>
                  </a:lnTo>
                  <a:lnTo>
                    <a:pt x="1496" y="259"/>
                  </a:lnTo>
                  <a:lnTo>
                    <a:pt x="1431" y="240"/>
                  </a:lnTo>
                  <a:lnTo>
                    <a:pt x="1367" y="232"/>
                  </a:lnTo>
                  <a:lnTo>
                    <a:pt x="1303" y="225"/>
                  </a:lnTo>
                  <a:lnTo>
                    <a:pt x="1242" y="225"/>
                  </a:lnTo>
                  <a:lnTo>
                    <a:pt x="1227" y="225"/>
                  </a:lnTo>
                  <a:lnTo>
                    <a:pt x="1212" y="225"/>
                  </a:lnTo>
                  <a:lnTo>
                    <a:pt x="1200" y="228"/>
                  </a:lnTo>
                  <a:lnTo>
                    <a:pt x="1189" y="228"/>
                  </a:lnTo>
                  <a:lnTo>
                    <a:pt x="1189" y="8"/>
                  </a:lnTo>
                  <a:close/>
                  <a:moveTo>
                    <a:pt x="0" y="1125"/>
                  </a:moveTo>
                  <a:lnTo>
                    <a:pt x="50" y="1076"/>
                  </a:lnTo>
                  <a:lnTo>
                    <a:pt x="102" y="1019"/>
                  </a:lnTo>
                  <a:lnTo>
                    <a:pt x="163" y="946"/>
                  </a:lnTo>
                  <a:lnTo>
                    <a:pt x="231" y="866"/>
                  </a:lnTo>
                  <a:lnTo>
                    <a:pt x="299" y="783"/>
                  </a:lnTo>
                  <a:lnTo>
                    <a:pt x="376" y="696"/>
                  </a:lnTo>
                  <a:lnTo>
                    <a:pt x="452" y="605"/>
                  </a:lnTo>
                  <a:lnTo>
                    <a:pt x="531" y="513"/>
                  </a:lnTo>
                  <a:lnTo>
                    <a:pt x="615" y="422"/>
                  </a:lnTo>
                  <a:lnTo>
                    <a:pt x="694" y="338"/>
                  </a:lnTo>
                  <a:lnTo>
                    <a:pt x="778" y="255"/>
                  </a:lnTo>
                  <a:lnTo>
                    <a:pt x="866" y="183"/>
                  </a:lnTo>
                  <a:lnTo>
                    <a:pt x="945" y="122"/>
                  </a:lnTo>
                  <a:lnTo>
                    <a:pt x="1029" y="69"/>
                  </a:lnTo>
                  <a:lnTo>
                    <a:pt x="1108" y="30"/>
                  </a:lnTo>
                  <a:lnTo>
                    <a:pt x="1189" y="8"/>
                  </a:lnTo>
                  <a:lnTo>
                    <a:pt x="1189" y="228"/>
                  </a:lnTo>
                  <a:lnTo>
                    <a:pt x="1120" y="243"/>
                  </a:lnTo>
                  <a:lnTo>
                    <a:pt x="1052" y="270"/>
                  </a:lnTo>
                  <a:lnTo>
                    <a:pt x="983" y="301"/>
                  </a:lnTo>
                  <a:lnTo>
                    <a:pt x="919" y="338"/>
                  </a:lnTo>
                  <a:lnTo>
                    <a:pt x="859" y="380"/>
                  </a:lnTo>
                  <a:lnTo>
                    <a:pt x="805" y="425"/>
                  </a:lnTo>
                  <a:lnTo>
                    <a:pt x="760" y="475"/>
                  </a:lnTo>
                  <a:lnTo>
                    <a:pt x="726" y="528"/>
                  </a:lnTo>
                  <a:lnTo>
                    <a:pt x="694" y="593"/>
                  </a:lnTo>
                  <a:lnTo>
                    <a:pt x="679" y="662"/>
                  </a:lnTo>
                  <a:lnTo>
                    <a:pt x="676" y="721"/>
                  </a:lnTo>
                  <a:lnTo>
                    <a:pt x="694" y="780"/>
                  </a:lnTo>
                  <a:lnTo>
                    <a:pt x="726" y="825"/>
                  </a:lnTo>
                  <a:lnTo>
                    <a:pt x="778" y="854"/>
                  </a:lnTo>
                  <a:lnTo>
                    <a:pt x="847" y="862"/>
                  </a:lnTo>
                  <a:lnTo>
                    <a:pt x="933" y="851"/>
                  </a:lnTo>
                  <a:lnTo>
                    <a:pt x="953" y="854"/>
                  </a:lnTo>
                  <a:lnTo>
                    <a:pt x="972" y="851"/>
                  </a:lnTo>
                  <a:lnTo>
                    <a:pt x="1002" y="847"/>
                  </a:lnTo>
                  <a:lnTo>
                    <a:pt x="1032" y="839"/>
                  </a:lnTo>
                  <a:lnTo>
                    <a:pt x="1067" y="829"/>
                  </a:lnTo>
                  <a:lnTo>
                    <a:pt x="1105" y="817"/>
                  </a:lnTo>
                  <a:lnTo>
                    <a:pt x="1147" y="802"/>
                  </a:lnTo>
                  <a:lnTo>
                    <a:pt x="1189" y="787"/>
                  </a:lnTo>
                  <a:lnTo>
                    <a:pt x="1189" y="961"/>
                  </a:lnTo>
                  <a:lnTo>
                    <a:pt x="1140" y="985"/>
                  </a:lnTo>
                  <a:lnTo>
                    <a:pt x="1093" y="1007"/>
                  </a:lnTo>
                  <a:lnTo>
                    <a:pt x="1049" y="1026"/>
                  </a:lnTo>
                  <a:lnTo>
                    <a:pt x="999" y="1049"/>
                  </a:lnTo>
                  <a:lnTo>
                    <a:pt x="953" y="1071"/>
                  </a:lnTo>
                  <a:lnTo>
                    <a:pt x="908" y="1091"/>
                  </a:lnTo>
                  <a:lnTo>
                    <a:pt x="862" y="1113"/>
                  </a:lnTo>
                  <a:lnTo>
                    <a:pt x="812" y="1133"/>
                  </a:lnTo>
                  <a:lnTo>
                    <a:pt x="767" y="1155"/>
                  </a:lnTo>
                  <a:lnTo>
                    <a:pt x="721" y="1178"/>
                  </a:lnTo>
                  <a:lnTo>
                    <a:pt x="676" y="1197"/>
                  </a:lnTo>
                  <a:lnTo>
                    <a:pt x="630" y="1219"/>
                  </a:lnTo>
                  <a:lnTo>
                    <a:pt x="585" y="1242"/>
                  </a:lnTo>
                  <a:lnTo>
                    <a:pt x="539" y="1261"/>
                  </a:lnTo>
                  <a:lnTo>
                    <a:pt x="494" y="1284"/>
                  </a:lnTo>
                  <a:lnTo>
                    <a:pt x="447" y="1308"/>
                  </a:lnTo>
                  <a:lnTo>
                    <a:pt x="398" y="1291"/>
                  </a:lnTo>
                  <a:lnTo>
                    <a:pt x="341" y="1273"/>
                  </a:lnTo>
                  <a:lnTo>
                    <a:pt x="284" y="1251"/>
                  </a:lnTo>
                  <a:lnTo>
                    <a:pt x="223" y="1227"/>
                  </a:lnTo>
                  <a:lnTo>
                    <a:pt x="163" y="1201"/>
                  </a:lnTo>
                  <a:lnTo>
                    <a:pt x="106" y="1175"/>
                  </a:lnTo>
                  <a:lnTo>
                    <a:pt x="50" y="1151"/>
                  </a:lnTo>
                  <a:lnTo>
                    <a:pt x="0" y="1125"/>
                  </a:lnTo>
                  <a:close/>
                </a:path>
              </a:pathLst>
            </a:custGeom>
            <a:solidFill>
              <a:srgbClr val="568E6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57" name="Freeform 16"/>
            <p:cNvSpPr>
              <a:spLocks noEditPoints="1"/>
            </p:cNvSpPr>
            <p:nvPr/>
          </p:nvSpPr>
          <p:spPr bwMode="auto">
            <a:xfrm rot="696599">
              <a:off x="3524" y="658"/>
              <a:ext cx="745" cy="424"/>
            </a:xfrm>
            <a:custGeom>
              <a:avLst/>
              <a:gdLst>
                <a:gd name="T0" fmla="*/ 134 w 2237"/>
                <a:gd name="T1" fmla="*/ 0 h 1273"/>
                <a:gd name="T2" fmla="*/ 146 w 2237"/>
                <a:gd name="T3" fmla="*/ 2 h 1273"/>
                <a:gd name="T4" fmla="*/ 165 w 2237"/>
                <a:gd name="T5" fmla="*/ 8 h 1273"/>
                <a:gd name="T6" fmla="*/ 183 w 2237"/>
                <a:gd name="T7" fmla="*/ 15 h 1273"/>
                <a:gd name="T8" fmla="*/ 201 w 2237"/>
                <a:gd name="T9" fmla="*/ 23 h 1273"/>
                <a:gd name="T10" fmla="*/ 219 w 2237"/>
                <a:gd name="T11" fmla="*/ 32 h 1273"/>
                <a:gd name="T12" fmla="*/ 238 w 2237"/>
                <a:gd name="T13" fmla="*/ 41 h 1273"/>
                <a:gd name="T14" fmla="*/ 247 w 2237"/>
                <a:gd name="T15" fmla="*/ 45 h 1273"/>
                <a:gd name="T16" fmla="*/ 233 w 2237"/>
                <a:gd name="T17" fmla="*/ 54 h 1273"/>
                <a:gd name="T18" fmla="*/ 210 w 2237"/>
                <a:gd name="T19" fmla="*/ 65 h 1273"/>
                <a:gd name="T20" fmla="*/ 188 w 2237"/>
                <a:gd name="T21" fmla="*/ 75 h 1273"/>
                <a:gd name="T22" fmla="*/ 166 w 2237"/>
                <a:gd name="T23" fmla="*/ 85 h 1273"/>
                <a:gd name="T24" fmla="*/ 143 w 2237"/>
                <a:gd name="T25" fmla="*/ 96 h 1273"/>
                <a:gd name="T26" fmla="*/ 128 w 2237"/>
                <a:gd name="T27" fmla="*/ 87 h 1273"/>
                <a:gd name="T28" fmla="*/ 161 w 2237"/>
                <a:gd name="T29" fmla="*/ 71 h 1273"/>
                <a:gd name="T30" fmla="*/ 185 w 2237"/>
                <a:gd name="T31" fmla="*/ 54 h 1273"/>
                <a:gd name="T32" fmla="*/ 184 w 2237"/>
                <a:gd name="T33" fmla="*/ 38 h 1273"/>
                <a:gd name="T34" fmla="*/ 165 w 2237"/>
                <a:gd name="T35" fmla="*/ 25 h 1273"/>
                <a:gd name="T36" fmla="*/ 143 w 2237"/>
                <a:gd name="T37" fmla="*/ 22 h 1273"/>
                <a:gd name="T38" fmla="*/ 132 w 2237"/>
                <a:gd name="T39" fmla="*/ 22 h 1273"/>
                <a:gd name="T40" fmla="*/ 128 w 2237"/>
                <a:gd name="T41" fmla="*/ 1 h 1273"/>
                <a:gd name="T42" fmla="*/ 11 w 2237"/>
                <a:gd name="T43" fmla="*/ 110 h 1273"/>
                <a:gd name="T44" fmla="*/ 33 w 2237"/>
                <a:gd name="T45" fmla="*/ 85 h 1273"/>
                <a:gd name="T46" fmla="*/ 58 w 2237"/>
                <a:gd name="T47" fmla="*/ 56 h 1273"/>
                <a:gd name="T48" fmla="*/ 85 w 2237"/>
                <a:gd name="T49" fmla="*/ 28 h 1273"/>
                <a:gd name="T50" fmla="*/ 111 w 2237"/>
                <a:gd name="T51" fmla="*/ 8 h 1273"/>
                <a:gd name="T52" fmla="*/ 128 w 2237"/>
                <a:gd name="T53" fmla="*/ 22 h 1273"/>
                <a:gd name="T54" fmla="*/ 105 w 2237"/>
                <a:gd name="T55" fmla="*/ 31 h 1273"/>
                <a:gd name="T56" fmla="*/ 84 w 2237"/>
                <a:gd name="T57" fmla="*/ 47 h 1273"/>
                <a:gd name="T58" fmla="*/ 71 w 2237"/>
                <a:gd name="T59" fmla="*/ 65 h 1273"/>
                <a:gd name="T60" fmla="*/ 71 w 2237"/>
                <a:gd name="T61" fmla="*/ 88 h 1273"/>
                <a:gd name="T62" fmla="*/ 90 w 2237"/>
                <a:gd name="T63" fmla="*/ 97 h 1273"/>
                <a:gd name="T64" fmla="*/ 106 w 2237"/>
                <a:gd name="T65" fmla="*/ 94 h 1273"/>
                <a:gd name="T66" fmla="*/ 116 w 2237"/>
                <a:gd name="T67" fmla="*/ 92 h 1273"/>
                <a:gd name="T68" fmla="*/ 128 w 2237"/>
                <a:gd name="T69" fmla="*/ 87 h 1273"/>
                <a:gd name="T70" fmla="*/ 118 w 2237"/>
                <a:gd name="T71" fmla="*/ 108 h 1273"/>
                <a:gd name="T72" fmla="*/ 103 w 2237"/>
                <a:gd name="T73" fmla="*/ 115 h 1273"/>
                <a:gd name="T74" fmla="*/ 88 w 2237"/>
                <a:gd name="T75" fmla="*/ 122 h 1273"/>
                <a:gd name="T76" fmla="*/ 72 w 2237"/>
                <a:gd name="T77" fmla="*/ 129 h 1273"/>
                <a:gd name="T78" fmla="*/ 58 w 2237"/>
                <a:gd name="T79" fmla="*/ 136 h 1273"/>
                <a:gd name="T80" fmla="*/ 43 w 2237"/>
                <a:gd name="T81" fmla="*/ 140 h 1273"/>
                <a:gd name="T82" fmla="*/ 24 w 2237"/>
                <a:gd name="T83" fmla="*/ 132 h 1273"/>
                <a:gd name="T84" fmla="*/ 5 w 2237"/>
                <a:gd name="T85" fmla="*/ 125 h 1273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2237" h="1273">
                  <a:moveTo>
                    <a:pt x="1154" y="9"/>
                  </a:moveTo>
                  <a:lnTo>
                    <a:pt x="1181" y="0"/>
                  </a:lnTo>
                  <a:lnTo>
                    <a:pt x="1208" y="0"/>
                  </a:lnTo>
                  <a:lnTo>
                    <a:pt x="1235" y="0"/>
                  </a:lnTo>
                  <a:lnTo>
                    <a:pt x="1257" y="9"/>
                  </a:lnTo>
                  <a:lnTo>
                    <a:pt x="1314" y="19"/>
                  </a:lnTo>
                  <a:lnTo>
                    <a:pt x="1376" y="34"/>
                  </a:lnTo>
                  <a:lnTo>
                    <a:pt x="1432" y="51"/>
                  </a:lnTo>
                  <a:lnTo>
                    <a:pt x="1485" y="69"/>
                  </a:lnTo>
                  <a:lnTo>
                    <a:pt x="1543" y="88"/>
                  </a:lnTo>
                  <a:lnTo>
                    <a:pt x="1595" y="111"/>
                  </a:lnTo>
                  <a:lnTo>
                    <a:pt x="1652" y="133"/>
                  </a:lnTo>
                  <a:lnTo>
                    <a:pt x="1706" y="157"/>
                  </a:lnTo>
                  <a:lnTo>
                    <a:pt x="1763" y="182"/>
                  </a:lnTo>
                  <a:lnTo>
                    <a:pt x="1815" y="206"/>
                  </a:lnTo>
                  <a:lnTo>
                    <a:pt x="1869" y="232"/>
                  </a:lnTo>
                  <a:lnTo>
                    <a:pt x="1926" y="259"/>
                  </a:lnTo>
                  <a:lnTo>
                    <a:pt x="1980" y="286"/>
                  </a:lnTo>
                  <a:lnTo>
                    <a:pt x="2037" y="312"/>
                  </a:lnTo>
                  <a:lnTo>
                    <a:pt x="2093" y="339"/>
                  </a:lnTo>
                  <a:lnTo>
                    <a:pt x="2150" y="365"/>
                  </a:lnTo>
                  <a:lnTo>
                    <a:pt x="2200" y="392"/>
                  </a:lnTo>
                  <a:lnTo>
                    <a:pt x="2222" y="396"/>
                  </a:lnTo>
                  <a:lnTo>
                    <a:pt x="2230" y="404"/>
                  </a:lnTo>
                  <a:lnTo>
                    <a:pt x="2237" y="422"/>
                  </a:lnTo>
                  <a:lnTo>
                    <a:pt x="2170" y="453"/>
                  </a:lnTo>
                  <a:lnTo>
                    <a:pt x="2101" y="487"/>
                  </a:lnTo>
                  <a:lnTo>
                    <a:pt x="2032" y="517"/>
                  </a:lnTo>
                  <a:lnTo>
                    <a:pt x="1965" y="547"/>
                  </a:lnTo>
                  <a:lnTo>
                    <a:pt x="1899" y="582"/>
                  </a:lnTo>
                  <a:lnTo>
                    <a:pt x="1832" y="612"/>
                  </a:lnTo>
                  <a:lnTo>
                    <a:pt x="1763" y="643"/>
                  </a:lnTo>
                  <a:lnTo>
                    <a:pt x="1699" y="673"/>
                  </a:lnTo>
                  <a:lnTo>
                    <a:pt x="1630" y="707"/>
                  </a:lnTo>
                  <a:lnTo>
                    <a:pt x="1561" y="737"/>
                  </a:lnTo>
                  <a:lnTo>
                    <a:pt x="1494" y="769"/>
                  </a:lnTo>
                  <a:lnTo>
                    <a:pt x="1428" y="802"/>
                  </a:lnTo>
                  <a:lnTo>
                    <a:pt x="1361" y="833"/>
                  </a:lnTo>
                  <a:lnTo>
                    <a:pt x="1292" y="863"/>
                  </a:lnTo>
                  <a:lnTo>
                    <a:pt x="1223" y="897"/>
                  </a:lnTo>
                  <a:lnTo>
                    <a:pt x="1154" y="927"/>
                  </a:lnTo>
                  <a:lnTo>
                    <a:pt x="1154" y="787"/>
                  </a:lnTo>
                  <a:lnTo>
                    <a:pt x="1254" y="745"/>
                  </a:lnTo>
                  <a:lnTo>
                    <a:pt x="1353" y="692"/>
                  </a:lnTo>
                  <a:lnTo>
                    <a:pt x="1452" y="639"/>
                  </a:lnTo>
                  <a:lnTo>
                    <a:pt x="1539" y="586"/>
                  </a:lnTo>
                  <a:lnTo>
                    <a:pt x="1610" y="532"/>
                  </a:lnTo>
                  <a:lnTo>
                    <a:pt x="1664" y="483"/>
                  </a:lnTo>
                  <a:lnTo>
                    <a:pt x="1694" y="438"/>
                  </a:lnTo>
                  <a:lnTo>
                    <a:pt x="1694" y="399"/>
                  </a:lnTo>
                  <a:lnTo>
                    <a:pt x="1657" y="339"/>
                  </a:lnTo>
                  <a:lnTo>
                    <a:pt x="1607" y="290"/>
                  </a:lnTo>
                  <a:lnTo>
                    <a:pt x="1551" y="256"/>
                  </a:lnTo>
                  <a:lnTo>
                    <a:pt x="1485" y="229"/>
                  </a:lnTo>
                  <a:lnTo>
                    <a:pt x="1417" y="214"/>
                  </a:lnTo>
                  <a:lnTo>
                    <a:pt x="1349" y="206"/>
                  </a:lnTo>
                  <a:lnTo>
                    <a:pt x="1284" y="202"/>
                  </a:lnTo>
                  <a:lnTo>
                    <a:pt x="1220" y="202"/>
                  </a:lnTo>
                  <a:lnTo>
                    <a:pt x="1205" y="202"/>
                  </a:lnTo>
                  <a:lnTo>
                    <a:pt x="1189" y="202"/>
                  </a:lnTo>
                  <a:lnTo>
                    <a:pt x="1171" y="202"/>
                  </a:lnTo>
                  <a:lnTo>
                    <a:pt x="1154" y="202"/>
                  </a:lnTo>
                  <a:lnTo>
                    <a:pt x="1154" y="9"/>
                  </a:lnTo>
                  <a:close/>
                  <a:moveTo>
                    <a:pt x="0" y="1099"/>
                  </a:moveTo>
                  <a:lnTo>
                    <a:pt x="49" y="1053"/>
                  </a:lnTo>
                  <a:lnTo>
                    <a:pt x="103" y="992"/>
                  </a:lnTo>
                  <a:lnTo>
                    <a:pt x="164" y="924"/>
                  </a:lnTo>
                  <a:lnTo>
                    <a:pt x="228" y="848"/>
                  </a:lnTo>
                  <a:lnTo>
                    <a:pt x="296" y="764"/>
                  </a:lnTo>
                  <a:lnTo>
                    <a:pt x="369" y="677"/>
                  </a:lnTo>
                  <a:lnTo>
                    <a:pt x="444" y="589"/>
                  </a:lnTo>
                  <a:lnTo>
                    <a:pt x="520" y="502"/>
                  </a:lnTo>
                  <a:lnTo>
                    <a:pt x="601" y="414"/>
                  </a:lnTo>
                  <a:lnTo>
                    <a:pt x="685" y="330"/>
                  </a:lnTo>
                  <a:lnTo>
                    <a:pt x="764" y="251"/>
                  </a:lnTo>
                  <a:lnTo>
                    <a:pt x="843" y="179"/>
                  </a:lnTo>
                  <a:lnTo>
                    <a:pt x="924" y="118"/>
                  </a:lnTo>
                  <a:lnTo>
                    <a:pt x="1003" y="69"/>
                  </a:lnTo>
                  <a:lnTo>
                    <a:pt x="1079" y="31"/>
                  </a:lnTo>
                  <a:lnTo>
                    <a:pt x="1154" y="9"/>
                  </a:lnTo>
                  <a:lnTo>
                    <a:pt x="1154" y="202"/>
                  </a:lnTo>
                  <a:lnTo>
                    <a:pt x="1087" y="221"/>
                  </a:lnTo>
                  <a:lnTo>
                    <a:pt x="1015" y="248"/>
                  </a:lnTo>
                  <a:lnTo>
                    <a:pt x="942" y="281"/>
                  </a:lnTo>
                  <a:lnTo>
                    <a:pt x="875" y="323"/>
                  </a:lnTo>
                  <a:lnTo>
                    <a:pt x="813" y="369"/>
                  </a:lnTo>
                  <a:lnTo>
                    <a:pt x="756" y="419"/>
                  </a:lnTo>
                  <a:lnTo>
                    <a:pt x="710" y="468"/>
                  </a:lnTo>
                  <a:lnTo>
                    <a:pt x="673" y="517"/>
                  </a:lnTo>
                  <a:lnTo>
                    <a:pt x="638" y="589"/>
                  </a:lnTo>
                  <a:lnTo>
                    <a:pt x="619" y="665"/>
                  </a:lnTo>
                  <a:lnTo>
                    <a:pt x="619" y="734"/>
                  </a:lnTo>
                  <a:lnTo>
                    <a:pt x="638" y="791"/>
                  </a:lnTo>
                  <a:lnTo>
                    <a:pt x="673" y="836"/>
                  </a:lnTo>
                  <a:lnTo>
                    <a:pt x="734" y="867"/>
                  </a:lnTo>
                  <a:lnTo>
                    <a:pt x="813" y="870"/>
                  </a:lnTo>
                  <a:lnTo>
                    <a:pt x="919" y="848"/>
                  </a:lnTo>
                  <a:lnTo>
                    <a:pt x="934" y="851"/>
                  </a:lnTo>
                  <a:lnTo>
                    <a:pt x="957" y="848"/>
                  </a:lnTo>
                  <a:lnTo>
                    <a:pt x="984" y="843"/>
                  </a:lnTo>
                  <a:lnTo>
                    <a:pt x="1011" y="836"/>
                  </a:lnTo>
                  <a:lnTo>
                    <a:pt x="1045" y="828"/>
                  </a:lnTo>
                  <a:lnTo>
                    <a:pt x="1079" y="818"/>
                  </a:lnTo>
                  <a:lnTo>
                    <a:pt x="1117" y="802"/>
                  </a:lnTo>
                  <a:lnTo>
                    <a:pt x="1154" y="787"/>
                  </a:lnTo>
                  <a:lnTo>
                    <a:pt x="1154" y="927"/>
                  </a:lnTo>
                  <a:lnTo>
                    <a:pt x="1109" y="947"/>
                  </a:lnTo>
                  <a:lnTo>
                    <a:pt x="1065" y="969"/>
                  </a:lnTo>
                  <a:lnTo>
                    <a:pt x="1018" y="989"/>
                  </a:lnTo>
                  <a:lnTo>
                    <a:pt x="973" y="1011"/>
                  </a:lnTo>
                  <a:lnTo>
                    <a:pt x="927" y="1033"/>
                  </a:lnTo>
                  <a:lnTo>
                    <a:pt x="882" y="1053"/>
                  </a:lnTo>
                  <a:lnTo>
                    <a:pt x="836" y="1075"/>
                  </a:lnTo>
                  <a:lnTo>
                    <a:pt x="791" y="1095"/>
                  </a:lnTo>
                  <a:lnTo>
                    <a:pt x="744" y="1117"/>
                  </a:lnTo>
                  <a:lnTo>
                    <a:pt x="700" y="1140"/>
                  </a:lnTo>
                  <a:lnTo>
                    <a:pt x="653" y="1164"/>
                  </a:lnTo>
                  <a:lnTo>
                    <a:pt x="611" y="1181"/>
                  </a:lnTo>
                  <a:lnTo>
                    <a:pt x="566" y="1205"/>
                  </a:lnTo>
                  <a:lnTo>
                    <a:pt x="520" y="1228"/>
                  </a:lnTo>
                  <a:lnTo>
                    <a:pt x="475" y="1250"/>
                  </a:lnTo>
                  <a:lnTo>
                    <a:pt x="433" y="1273"/>
                  </a:lnTo>
                  <a:lnTo>
                    <a:pt x="384" y="1258"/>
                  </a:lnTo>
                  <a:lnTo>
                    <a:pt x="327" y="1240"/>
                  </a:lnTo>
                  <a:lnTo>
                    <a:pt x="273" y="1216"/>
                  </a:lnTo>
                  <a:lnTo>
                    <a:pt x="217" y="1193"/>
                  </a:lnTo>
                  <a:lnTo>
                    <a:pt x="160" y="1171"/>
                  </a:lnTo>
                  <a:lnTo>
                    <a:pt x="103" y="1149"/>
                  </a:lnTo>
                  <a:lnTo>
                    <a:pt x="49" y="1122"/>
                  </a:lnTo>
                  <a:lnTo>
                    <a:pt x="0" y="1099"/>
                  </a:lnTo>
                  <a:close/>
                </a:path>
              </a:pathLst>
            </a:custGeom>
            <a:solidFill>
              <a:srgbClr val="66A07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58" name="Freeform 17"/>
            <p:cNvSpPr>
              <a:spLocks noEditPoints="1"/>
            </p:cNvSpPr>
            <p:nvPr/>
          </p:nvSpPr>
          <p:spPr bwMode="auto">
            <a:xfrm rot="696599">
              <a:off x="3534" y="661"/>
              <a:ext cx="721" cy="409"/>
            </a:xfrm>
            <a:custGeom>
              <a:avLst/>
              <a:gdLst>
                <a:gd name="T0" fmla="*/ 131 w 2165"/>
                <a:gd name="T1" fmla="*/ 0 h 1228"/>
                <a:gd name="T2" fmla="*/ 143 w 2165"/>
                <a:gd name="T3" fmla="*/ 2 h 1228"/>
                <a:gd name="T4" fmla="*/ 161 w 2165"/>
                <a:gd name="T5" fmla="*/ 7 h 1228"/>
                <a:gd name="T6" fmla="*/ 178 w 2165"/>
                <a:gd name="T7" fmla="*/ 14 h 1228"/>
                <a:gd name="T8" fmla="*/ 195 w 2165"/>
                <a:gd name="T9" fmla="*/ 22 h 1228"/>
                <a:gd name="T10" fmla="*/ 213 w 2165"/>
                <a:gd name="T11" fmla="*/ 30 h 1228"/>
                <a:gd name="T12" fmla="*/ 231 w 2165"/>
                <a:gd name="T13" fmla="*/ 38 h 1228"/>
                <a:gd name="T14" fmla="*/ 239 w 2165"/>
                <a:gd name="T15" fmla="*/ 43 h 1228"/>
                <a:gd name="T16" fmla="*/ 226 w 2165"/>
                <a:gd name="T17" fmla="*/ 52 h 1228"/>
                <a:gd name="T18" fmla="*/ 204 w 2165"/>
                <a:gd name="T19" fmla="*/ 62 h 1228"/>
                <a:gd name="T20" fmla="*/ 183 w 2165"/>
                <a:gd name="T21" fmla="*/ 72 h 1228"/>
                <a:gd name="T22" fmla="*/ 161 w 2165"/>
                <a:gd name="T23" fmla="*/ 82 h 1228"/>
                <a:gd name="T24" fmla="*/ 140 w 2165"/>
                <a:gd name="T25" fmla="*/ 92 h 1228"/>
                <a:gd name="T26" fmla="*/ 125 w 2165"/>
                <a:gd name="T27" fmla="*/ 87 h 1228"/>
                <a:gd name="T28" fmla="*/ 143 w 2165"/>
                <a:gd name="T29" fmla="*/ 79 h 1228"/>
                <a:gd name="T30" fmla="*/ 160 w 2165"/>
                <a:gd name="T31" fmla="*/ 70 h 1228"/>
                <a:gd name="T32" fmla="*/ 175 w 2165"/>
                <a:gd name="T33" fmla="*/ 60 h 1228"/>
                <a:gd name="T34" fmla="*/ 186 w 2165"/>
                <a:gd name="T35" fmla="*/ 51 h 1228"/>
                <a:gd name="T36" fmla="*/ 189 w 2165"/>
                <a:gd name="T37" fmla="*/ 44 h 1228"/>
                <a:gd name="T38" fmla="*/ 178 w 2165"/>
                <a:gd name="T39" fmla="*/ 30 h 1228"/>
                <a:gd name="T40" fmla="*/ 156 w 2165"/>
                <a:gd name="T41" fmla="*/ 21 h 1228"/>
                <a:gd name="T42" fmla="*/ 133 w 2165"/>
                <a:gd name="T43" fmla="*/ 19 h 1228"/>
                <a:gd name="T44" fmla="*/ 127 w 2165"/>
                <a:gd name="T45" fmla="*/ 19 h 1228"/>
                <a:gd name="T46" fmla="*/ 0 w 2165"/>
                <a:gd name="T47" fmla="*/ 119 h 1228"/>
                <a:gd name="T48" fmla="*/ 17 w 2165"/>
                <a:gd name="T49" fmla="*/ 100 h 1228"/>
                <a:gd name="T50" fmla="*/ 40 w 2165"/>
                <a:gd name="T51" fmla="*/ 73 h 1228"/>
                <a:gd name="T52" fmla="*/ 66 w 2165"/>
                <a:gd name="T53" fmla="*/ 45 h 1228"/>
                <a:gd name="T54" fmla="*/ 92 w 2165"/>
                <a:gd name="T55" fmla="*/ 19 h 1228"/>
                <a:gd name="T56" fmla="*/ 118 w 2165"/>
                <a:gd name="T57" fmla="*/ 3 h 1228"/>
                <a:gd name="T58" fmla="*/ 117 w 2165"/>
                <a:gd name="T59" fmla="*/ 22 h 1228"/>
                <a:gd name="T60" fmla="*/ 92 w 2165"/>
                <a:gd name="T61" fmla="*/ 34 h 1228"/>
                <a:gd name="T62" fmla="*/ 72 w 2165"/>
                <a:gd name="T63" fmla="*/ 51 h 1228"/>
                <a:gd name="T64" fmla="*/ 62 w 2165"/>
                <a:gd name="T65" fmla="*/ 74 h 1228"/>
                <a:gd name="T66" fmla="*/ 69 w 2165"/>
                <a:gd name="T67" fmla="*/ 94 h 1228"/>
                <a:gd name="T68" fmla="*/ 99 w 2165"/>
                <a:gd name="T69" fmla="*/ 93 h 1228"/>
                <a:gd name="T70" fmla="*/ 106 w 2165"/>
                <a:gd name="T71" fmla="*/ 93 h 1228"/>
                <a:gd name="T72" fmla="*/ 117 w 2165"/>
                <a:gd name="T73" fmla="*/ 90 h 1228"/>
                <a:gd name="T74" fmla="*/ 125 w 2165"/>
                <a:gd name="T75" fmla="*/ 99 h 1228"/>
                <a:gd name="T76" fmla="*/ 110 w 2165"/>
                <a:gd name="T77" fmla="*/ 106 h 1228"/>
                <a:gd name="T78" fmla="*/ 95 w 2165"/>
                <a:gd name="T79" fmla="*/ 113 h 1228"/>
                <a:gd name="T80" fmla="*/ 80 w 2165"/>
                <a:gd name="T81" fmla="*/ 120 h 1228"/>
                <a:gd name="T82" fmla="*/ 65 w 2165"/>
                <a:gd name="T83" fmla="*/ 127 h 1228"/>
                <a:gd name="T84" fmla="*/ 51 w 2165"/>
                <a:gd name="T85" fmla="*/ 134 h 1228"/>
                <a:gd name="T86" fmla="*/ 34 w 2165"/>
                <a:gd name="T87" fmla="*/ 133 h 1228"/>
                <a:gd name="T88" fmla="*/ 16 w 2165"/>
                <a:gd name="T89" fmla="*/ 127 h 1228"/>
                <a:gd name="T90" fmla="*/ 0 w 2165"/>
                <a:gd name="T91" fmla="*/ 119 h 1228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2165" h="1228">
                  <a:moveTo>
                    <a:pt x="1127" y="7"/>
                  </a:moveTo>
                  <a:lnTo>
                    <a:pt x="1154" y="0"/>
                  </a:lnTo>
                  <a:lnTo>
                    <a:pt x="1178" y="0"/>
                  </a:lnTo>
                  <a:lnTo>
                    <a:pt x="1201" y="0"/>
                  </a:lnTo>
                  <a:lnTo>
                    <a:pt x="1227" y="7"/>
                  </a:lnTo>
                  <a:lnTo>
                    <a:pt x="1284" y="19"/>
                  </a:lnTo>
                  <a:lnTo>
                    <a:pt x="1341" y="30"/>
                  </a:lnTo>
                  <a:lnTo>
                    <a:pt x="1393" y="46"/>
                  </a:lnTo>
                  <a:lnTo>
                    <a:pt x="1447" y="64"/>
                  </a:lnTo>
                  <a:lnTo>
                    <a:pt x="1500" y="84"/>
                  </a:lnTo>
                  <a:lnTo>
                    <a:pt x="1553" y="103"/>
                  </a:lnTo>
                  <a:lnTo>
                    <a:pt x="1607" y="125"/>
                  </a:lnTo>
                  <a:lnTo>
                    <a:pt x="1657" y="145"/>
                  </a:lnTo>
                  <a:lnTo>
                    <a:pt x="1709" y="170"/>
                  </a:lnTo>
                  <a:lnTo>
                    <a:pt x="1763" y="194"/>
                  </a:lnTo>
                  <a:lnTo>
                    <a:pt x="1812" y="217"/>
                  </a:lnTo>
                  <a:lnTo>
                    <a:pt x="1865" y="244"/>
                  </a:lnTo>
                  <a:lnTo>
                    <a:pt x="1918" y="266"/>
                  </a:lnTo>
                  <a:lnTo>
                    <a:pt x="1975" y="293"/>
                  </a:lnTo>
                  <a:lnTo>
                    <a:pt x="2028" y="318"/>
                  </a:lnTo>
                  <a:lnTo>
                    <a:pt x="2086" y="342"/>
                  </a:lnTo>
                  <a:lnTo>
                    <a:pt x="2135" y="368"/>
                  </a:lnTo>
                  <a:lnTo>
                    <a:pt x="2153" y="377"/>
                  </a:lnTo>
                  <a:lnTo>
                    <a:pt x="2158" y="384"/>
                  </a:lnTo>
                  <a:lnTo>
                    <a:pt x="2165" y="407"/>
                  </a:lnTo>
                  <a:lnTo>
                    <a:pt x="2101" y="437"/>
                  </a:lnTo>
                  <a:lnTo>
                    <a:pt x="2037" y="468"/>
                  </a:lnTo>
                  <a:lnTo>
                    <a:pt x="1971" y="498"/>
                  </a:lnTo>
                  <a:lnTo>
                    <a:pt x="1906" y="528"/>
                  </a:lnTo>
                  <a:lnTo>
                    <a:pt x="1842" y="558"/>
                  </a:lnTo>
                  <a:lnTo>
                    <a:pt x="1778" y="589"/>
                  </a:lnTo>
                  <a:lnTo>
                    <a:pt x="1714" y="619"/>
                  </a:lnTo>
                  <a:lnTo>
                    <a:pt x="1648" y="649"/>
                  </a:lnTo>
                  <a:lnTo>
                    <a:pt x="1580" y="680"/>
                  </a:lnTo>
                  <a:lnTo>
                    <a:pt x="1516" y="710"/>
                  </a:lnTo>
                  <a:lnTo>
                    <a:pt x="1450" y="740"/>
                  </a:lnTo>
                  <a:lnTo>
                    <a:pt x="1386" y="772"/>
                  </a:lnTo>
                  <a:lnTo>
                    <a:pt x="1322" y="802"/>
                  </a:lnTo>
                  <a:lnTo>
                    <a:pt x="1257" y="831"/>
                  </a:lnTo>
                  <a:lnTo>
                    <a:pt x="1193" y="863"/>
                  </a:lnTo>
                  <a:lnTo>
                    <a:pt x="1127" y="893"/>
                  </a:lnTo>
                  <a:lnTo>
                    <a:pt x="1127" y="782"/>
                  </a:lnTo>
                  <a:lnTo>
                    <a:pt x="1178" y="760"/>
                  </a:lnTo>
                  <a:lnTo>
                    <a:pt x="1230" y="737"/>
                  </a:lnTo>
                  <a:lnTo>
                    <a:pt x="1284" y="715"/>
                  </a:lnTo>
                  <a:lnTo>
                    <a:pt x="1337" y="688"/>
                  </a:lnTo>
                  <a:lnTo>
                    <a:pt x="1390" y="658"/>
                  </a:lnTo>
                  <a:lnTo>
                    <a:pt x="1443" y="631"/>
                  </a:lnTo>
                  <a:lnTo>
                    <a:pt x="1492" y="600"/>
                  </a:lnTo>
                  <a:lnTo>
                    <a:pt x="1539" y="570"/>
                  </a:lnTo>
                  <a:lnTo>
                    <a:pt x="1580" y="543"/>
                  </a:lnTo>
                  <a:lnTo>
                    <a:pt x="1618" y="513"/>
                  </a:lnTo>
                  <a:lnTo>
                    <a:pt x="1648" y="486"/>
                  </a:lnTo>
                  <a:lnTo>
                    <a:pt x="1675" y="459"/>
                  </a:lnTo>
                  <a:lnTo>
                    <a:pt x="1694" y="437"/>
                  </a:lnTo>
                  <a:lnTo>
                    <a:pt x="1706" y="414"/>
                  </a:lnTo>
                  <a:lnTo>
                    <a:pt x="1709" y="395"/>
                  </a:lnTo>
                  <a:lnTo>
                    <a:pt x="1702" y="377"/>
                  </a:lnTo>
                  <a:lnTo>
                    <a:pt x="1660" y="315"/>
                  </a:lnTo>
                  <a:lnTo>
                    <a:pt x="1607" y="266"/>
                  </a:lnTo>
                  <a:lnTo>
                    <a:pt x="1546" y="232"/>
                  </a:lnTo>
                  <a:lnTo>
                    <a:pt x="1477" y="205"/>
                  </a:lnTo>
                  <a:lnTo>
                    <a:pt x="1405" y="187"/>
                  </a:lnTo>
                  <a:lnTo>
                    <a:pt x="1334" y="178"/>
                  </a:lnTo>
                  <a:lnTo>
                    <a:pt x="1265" y="170"/>
                  </a:lnTo>
                  <a:lnTo>
                    <a:pt x="1201" y="170"/>
                  </a:lnTo>
                  <a:lnTo>
                    <a:pt x="1181" y="170"/>
                  </a:lnTo>
                  <a:lnTo>
                    <a:pt x="1166" y="170"/>
                  </a:lnTo>
                  <a:lnTo>
                    <a:pt x="1147" y="175"/>
                  </a:lnTo>
                  <a:lnTo>
                    <a:pt x="1127" y="178"/>
                  </a:lnTo>
                  <a:lnTo>
                    <a:pt x="1127" y="7"/>
                  </a:lnTo>
                  <a:close/>
                  <a:moveTo>
                    <a:pt x="0" y="1068"/>
                  </a:moveTo>
                  <a:lnTo>
                    <a:pt x="46" y="1021"/>
                  </a:lnTo>
                  <a:lnTo>
                    <a:pt x="98" y="965"/>
                  </a:lnTo>
                  <a:lnTo>
                    <a:pt x="155" y="900"/>
                  </a:lnTo>
                  <a:lnTo>
                    <a:pt x="219" y="824"/>
                  </a:lnTo>
                  <a:lnTo>
                    <a:pt x="288" y="745"/>
                  </a:lnTo>
                  <a:lnTo>
                    <a:pt x="360" y="661"/>
                  </a:lnTo>
                  <a:lnTo>
                    <a:pt x="436" y="574"/>
                  </a:lnTo>
                  <a:lnTo>
                    <a:pt x="513" y="486"/>
                  </a:lnTo>
                  <a:lnTo>
                    <a:pt x="592" y="402"/>
                  </a:lnTo>
                  <a:lnTo>
                    <a:pt x="673" y="323"/>
                  </a:lnTo>
                  <a:lnTo>
                    <a:pt x="752" y="244"/>
                  </a:lnTo>
                  <a:lnTo>
                    <a:pt x="831" y="175"/>
                  </a:lnTo>
                  <a:lnTo>
                    <a:pt x="907" y="114"/>
                  </a:lnTo>
                  <a:lnTo>
                    <a:pt x="984" y="64"/>
                  </a:lnTo>
                  <a:lnTo>
                    <a:pt x="1060" y="30"/>
                  </a:lnTo>
                  <a:lnTo>
                    <a:pt x="1127" y="7"/>
                  </a:lnTo>
                  <a:lnTo>
                    <a:pt x="1127" y="178"/>
                  </a:lnTo>
                  <a:lnTo>
                    <a:pt x="1055" y="197"/>
                  </a:lnTo>
                  <a:lnTo>
                    <a:pt x="979" y="224"/>
                  </a:lnTo>
                  <a:lnTo>
                    <a:pt x="907" y="262"/>
                  </a:lnTo>
                  <a:lnTo>
                    <a:pt x="831" y="308"/>
                  </a:lnTo>
                  <a:lnTo>
                    <a:pt x="764" y="353"/>
                  </a:lnTo>
                  <a:lnTo>
                    <a:pt x="702" y="402"/>
                  </a:lnTo>
                  <a:lnTo>
                    <a:pt x="653" y="456"/>
                  </a:lnTo>
                  <a:lnTo>
                    <a:pt x="619" y="505"/>
                  </a:lnTo>
                  <a:lnTo>
                    <a:pt x="581" y="589"/>
                  </a:lnTo>
                  <a:lnTo>
                    <a:pt x="562" y="668"/>
                  </a:lnTo>
                  <a:lnTo>
                    <a:pt x="557" y="745"/>
                  </a:lnTo>
                  <a:lnTo>
                    <a:pt x="581" y="806"/>
                  </a:lnTo>
                  <a:lnTo>
                    <a:pt x="623" y="851"/>
                  </a:lnTo>
                  <a:lnTo>
                    <a:pt x="688" y="878"/>
                  </a:lnTo>
                  <a:lnTo>
                    <a:pt x="774" y="873"/>
                  </a:lnTo>
                  <a:lnTo>
                    <a:pt x="892" y="839"/>
                  </a:lnTo>
                  <a:lnTo>
                    <a:pt x="907" y="843"/>
                  </a:lnTo>
                  <a:lnTo>
                    <a:pt x="930" y="843"/>
                  </a:lnTo>
                  <a:lnTo>
                    <a:pt x="957" y="839"/>
                  </a:lnTo>
                  <a:lnTo>
                    <a:pt x="984" y="831"/>
                  </a:lnTo>
                  <a:lnTo>
                    <a:pt x="1018" y="824"/>
                  </a:lnTo>
                  <a:lnTo>
                    <a:pt x="1052" y="814"/>
                  </a:lnTo>
                  <a:lnTo>
                    <a:pt x="1090" y="799"/>
                  </a:lnTo>
                  <a:lnTo>
                    <a:pt x="1127" y="782"/>
                  </a:lnTo>
                  <a:lnTo>
                    <a:pt x="1127" y="893"/>
                  </a:lnTo>
                  <a:lnTo>
                    <a:pt x="1082" y="912"/>
                  </a:lnTo>
                  <a:lnTo>
                    <a:pt x="1038" y="935"/>
                  </a:lnTo>
                  <a:lnTo>
                    <a:pt x="991" y="954"/>
                  </a:lnTo>
                  <a:lnTo>
                    <a:pt x="949" y="977"/>
                  </a:lnTo>
                  <a:lnTo>
                    <a:pt x="904" y="996"/>
                  </a:lnTo>
                  <a:lnTo>
                    <a:pt x="858" y="1018"/>
                  </a:lnTo>
                  <a:lnTo>
                    <a:pt x="813" y="1038"/>
                  </a:lnTo>
                  <a:lnTo>
                    <a:pt x="767" y="1060"/>
                  </a:lnTo>
                  <a:lnTo>
                    <a:pt x="722" y="1083"/>
                  </a:lnTo>
                  <a:lnTo>
                    <a:pt x="676" y="1102"/>
                  </a:lnTo>
                  <a:lnTo>
                    <a:pt x="634" y="1125"/>
                  </a:lnTo>
                  <a:lnTo>
                    <a:pt x="589" y="1144"/>
                  </a:lnTo>
                  <a:lnTo>
                    <a:pt x="542" y="1166"/>
                  </a:lnTo>
                  <a:lnTo>
                    <a:pt x="498" y="1186"/>
                  </a:lnTo>
                  <a:lnTo>
                    <a:pt x="456" y="1208"/>
                  </a:lnTo>
                  <a:lnTo>
                    <a:pt x="409" y="1228"/>
                  </a:lnTo>
                  <a:lnTo>
                    <a:pt x="360" y="1216"/>
                  </a:lnTo>
                  <a:lnTo>
                    <a:pt x="308" y="1196"/>
                  </a:lnTo>
                  <a:lnTo>
                    <a:pt x="254" y="1181"/>
                  </a:lnTo>
                  <a:lnTo>
                    <a:pt x="201" y="1159"/>
                  </a:lnTo>
                  <a:lnTo>
                    <a:pt x="148" y="1140"/>
                  </a:lnTo>
                  <a:lnTo>
                    <a:pt x="95" y="1117"/>
                  </a:lnTo>
                  <a:lnTo>
                    <a:pt x="46" y="1090"/>
                  </a:lnTo>
                  <a:lnTo>
                    <a:pt x="0" y="1068"/>
                  </a:lnTo>
                  <a:close/>
                </a:path>
              </a:pathLst>
            </a:custGeom>
            <a:solidFill>
              <a:srgbClr val="70AF7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59" name="Freeform 18"/>
            <p:cNvSpPr>
              <a:spLocks noEditPoints="1"/>
            </p:cNvSpPr>
            <p:nvPr/>
          </p:nvSpPr>
          <p:spPr bwMode="auto">
            <a:xfrm rot="696599">
              <a:off x="3541" y="664"/>
              <a:ext cx="700" cy="397"/>
            </a:xfrm>
            <a:custGeom>
              <a:avLst/>
              <a:gdLst>
                <a:gd name="T0" fmla="*/ 125 w 2101"/>
                <a:gd name="T1" fmla="*/ 0 h 1192"/>
                <a:gd name="T2" fmla="*/ 130 w 2101"/>
                <a:gd name="T3" fmla="*/ 0 h 1192"/>
                <a:gd name="T4" fmla="*/ 139 w 2101"/>
                <a:gd name="T5" fmla="*/ 2 h 1192"/>
                <a:gd name="T6" fmla="*/ 151 w 2101"/>
                <a:gd name="T7" fmla="*/ 5 h 1192"/>
                <a:gd name="T8" fmla="*/ 162 w 2101"/>
                <a:gd name="T9" fmla="*/ 9 h 1192"/>
                <a:gd name="T10" fmla="*/ 173 w 2101"/>
                <a:gd name="T11" fmla="*/ 13 h 1192"/>
                <a:gd name="T12" fmla="*/ 184 w 2101"/>
                <a:gd name="T13" fmla="*/ 18 h 1192"/>
                <a:gd name="T14" fmla="*/ 196 w 2101"/>
                <a:gd name="T15" fmla="*/ 23 h 1192"/>
                <a:gd name="T16" fmla="*/ 207 w 2101"/>
                <a:gd name="T17" fmla="*/ 29 h 1192"/>
                <a:gd name="T18" fmla="*/ 219 w 2101"/>
                <a:gd name="T19" fmla="*/ 34 h 1192"/>
                <a:gd name="T20" fmla="*/ 230 w 2101"/>
                <a:gd name="T21" fmla="*/ 40 h 1192"/>
                <a:gd name="T22" fmla="*/ 233 w 2101"/>
                <a:gd name="T23" fmla="*/ 41 h 1192"/>
                <a:gd name="T24" fmla="*/ 123 w 2101"/>
                <a:gd name="T25" fmla="*/ 94 h 1192"/>
                <a:gd name="T26" fmla="*/ 129 w 2101"/>
                <a:gd name="T27" fmla="*/ 83 h 1192"/>
                <a:gd name="T28" fmla="*/ 141 w 2101"/>
                <a:gd name="T29" fmla="*/ 78 h 1192"/>
                <a:gd name="T30" fmla="*/ 154 w 2101"/>
                <a:gd name="T31" fmla="*/ 71 h 1192"/>
                <a:gd name="T32" fmla="*/ 166 w 2101"/>
                <a:gd name="T33" fmla="*/ 64 h 1192"/>
                <a:gd name="T34" fmla="*/ 176 w 2101"/>
                <a:gd name="T35" fmla="*/ 58 h 1192"/>
                <a:gd name="T36" fmla="*/ 184 w 2101"/>
                <a:gd name="T37" fmla="*/ 51 h 1192"/>
                <a:gd name="T38" fmla="*/ 189 w 2101"/>
                <a:gd name="T39" fmla="*/ 46 h 1192"/>
                <a:gd name="T40" fmla="*/ 191 w 2101"/>
                <a:gd name="T41" fmla="*/ 41 h 1192"/>
                <a:gd name="T42" fmla="*/ 185 w 2101"/>
                <a:gd name="T43" fmla="*/ 32 h 1192"/>
                <a:gd name="T44" fmla="*/ 172 w 2101"/>
                <a:gd name="T45" fmla="*/ 23 h 1192"/>
                <a:gd name="T46" fmla="*/ 155 w 2101"/>
                <a:gd name="T47" fmla="*/ 18 h 1192"/>
                <a:gd name="T48" fmla="*/ 138 w 2101"/>
                <a:gd name="T49" fmla="*/ 16 h 1192"/>
                <a:gd name="T50" fmla="*/ 130 w 2101"/>
                <a:gd name="T51" fmla="*/ 16 h 1192"/>
                <a:gd name="T52" fmla="*/ 125 w 2101"/>
                <a:gd name="T53" fmla="*/ 17 h 1192"/>
                <a:gd name="T54" fmla="*/ 123 w 2101"/>
                <a:gd name="T55" fmla="*/ 1 h 1192"/>
                <a:gd name="T56" fmla="*/ 5 w 2101"/>
                <a:gd name="T57" fmla="*/ 110 h 1192"/>
                <a:gd name="T58" fmla="*/ 18 w 2101"/>
                <a:gd name="T59" fmla="*/ 97 h 1192"/>
                <a:gd name="T60" fmla="*/ 32 w 2101"/>
                <a:gd name="T61" fmla="*/ 80 h 1192"/>
                <a:gd name="T62" fmla="*/ 48 w 2101"/>
                <a:gd name="T63" fmla="*/ 62 h 1192"/>
                <a:gd name="T64" fmla="*/ 65 w 2101"/>
                <a:gd name="T65" fmla="*/ 43 h 1192"/>
                <a:gd name="T66" fmla="*/ 82 w 2101"/>
                <a:gd name="T67" fmla="*/ 27 h 1192"/>
                <a:gd name="T68" fmla="*/ 99 w 2101"/>
                <a:gd name="T69" fmla="*/ 13 h 1192"/>
                <a:gd name="T70" fmla="*/ 115 w 2101"/>
                <a:gd name="T71" fmla="*/ 3 h 1192"/>
                <a:gd name="T72" fmla="*/ 123 w 2101"/>
                <a:gd name="T73" fmla="*/ 17 h 1192"/>
                <a:gd name="T74" fmla="*/ 106 w 2101"/>
                <a:gd name="T75" fmla="*/ 23 h 1192"/>
                <a:gd name="T76" fmla="*/ 88 w 2101"/>
                <a:gd name="T77" fmla="*/ 32 h 1192"/>
                <a:gd name="T78" fmla="*/ 73 w 2101"/>
                <a:gd name="T79" fmla="*/ 44 h 1192"/>
                <a:gd name="T80" fmla="*/ 63 w 2101"/>
                <a:gd name="T81" fmla="*/ 56 h 1192"/>
                <a:gd name="T82" fmla="*/ 56 w 2101"/>
                <a:gd name="T83" fmla="*/ 75 h 1192"/>
                <a:gd name="T84" fmla="*/ 58 w 2101"/>
                <a:gd name="T85" fmla="*/ 91 h 1192"/>
                <a:gd name="T86" fmla="*/ 71 w 2101"/>
                <a:gd name="T87" fmla="*/ 99 h 1192"/>
                <a:gd name="T88" fmla="*/ 97 w 2101"/>
                <a:gd name="T89" fmla="*/ 93 h 1192"/>
                <a:gd name="T90" fmla="*/ 101 w 2101"/>
                <a:gd name="T91" fmla="*/ 93 h 1192"/>
                <a:gd name="T92" fmla="*/ 107 w 2101"/>
                <a:gd name="T93" fmla="*/ 91 h 1192"/>
                <a:gd name="T94" fmla="*/ 114 w 2101"/>
                <a:gd name="T95" fmla="*/ 89 h 1192"/>
                <a:gd name="T96" fmla="*/ 123 w 2101"/>
                <a:gd name="T97" fmla="*/ 86 h 1192"/>
                <a:gd name="T98" fmla="*/ 44 w 2101"/>
                <a:gd name="T99" fmla="*/ 132 h 1192"/>
                <a:gd name="T100" fmla="*/ 33 w 2101"/>
                <a:gd name="T101" fmla="*/ 129 h 1192"/>
                <a:gd name="T102" fmla="*/ 22 w 2101"/>
                <a:gd name="T103" fmla="*/ 125 h 1192"/>
                <a:gd name="T104" fmla="*/ 11 w 2101"/>
                <a:gd name="T105" fmla="*/ 120 h 1192"/>
                <a:gd name="T106" fmla="*/ 0 w 2101"/>
                <a:gd name="T107" fmla="*/ 116 h 1192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2101" h="1192">
                  <a:moveTo>
                    <a:pt x="1105" y="7"/>
                  </a:moveTo>
                  <a:lnTo>
                    <a:pt x="1129" y="3"/>
                  </a:lnTo>
                  <a:lnTo>
                    <a:pt x="1152" y="0"/>
                  </a:lnTo>
                  <a:lnTo>
                    <a:pt x="1174" y="0"/>
                  </a:lnTo>
                  <a:lnTo>
                    <a:pt x="1193" y="7"/>
                  </a:lnTo>
                  <a:lnTo>
                    <a:pt x="1250" y="18"/>
                  </a:lnTo>
                  <a:lnTo>
                    <a:pt x="1304" y="30"/>
                  </a:lnTo>
                  <a:lnTo>
                    <a:pt x="1356" y="45"/>
                  </a:lnTo>
                  <a:lnTo>
                    <a:pt x="1410" y="60"/>
                  </a:lnTo>
                  <a:lnTo>
                    <a:pt x="1463" y="79"/>
                  </a:lnTo>
                  <a:lnTo>
                    <a:pt x="1512" y="99"/>
                  </a:lnTo>
                  <a:lnTo>
                    <a:pt x="1561" y="116"/>
                  </a:lnTo>
                  <a:lnTo>
                    <a:pt x="1611" y="140"/>
                  </a:lnTo>
                  <a:lnTo>
                    <a:pt x="1660" y="163"/>
                  </a:lnTo>
                  <a:lnTo>
                    <a:pt x="1714" y="185"/>
                  </a:lnTo>
                  <a:lnTo>
                    <a:pt x="1763" y="208"/>
                  </a:lnTo>
                  <a:lnTo>
                    <a:pt x="1813" y="232"/>
                  </a:lnTo>
                  <a:lnTo>
                    <a:pt x="1865" y="257"/>
                  </a:lnTo>
                  <a:lnTo>
                    <a:pt x="1916" y="281"/>
                  </a:lnTo>
                  <a:lnTo>
                    <a:pt x="1973" y="306"/>
                  </a:lnTo>
                  <a:lnTo>
                    <a:pt x="2025" y="330"/>
                  </a:lnTo>
                  <a:lnTo>
                    <a:pt x="2074" y="356"/>
                  </a:lnTo>
                  <a:lnTo>
                    <a:pt x="2094" y="360"/>
                  </a:lnTo>
                  <a:lnTo>
                    <a:pt x="2097" y="365"/>
                  </a:lnTo>
                  <a:lnTo>
                    <a:pt x="2101" y="383"/>
                  </a:lnTo>
                  <a:lnTo>
                    <a:pt x="1105" y="851"/>
                  </a:lnTo>
                  <a:lnTo>
                    <a:pt x="1105" y="775"/>
                  </a:lnTo>
                  <a:lnTo>
                    <a:pt x="1159" y="752"/>
                  </a:lnTo>
                  <a:lnTo>
                    <a:pt x="1216" y="728"/>
                  </a:lnTo>
                  <a:lnTo>
                    <a:pt x="1273" y="703"/>
                  </a:lnTo>
                  <a:lnTo>
                    <a:pt x="1330" y="671"/>
                  </a:lnTo>
                  <a:lnTo>
                    <a:pt x="1386" y="641"/>
                  </a:lnTo>
                  <a:lnTo>
                    <a:pt x="1440" y="612"/>
                  </a:lnTo>
                  <a:lnTo>
                    <a:pt x="1494" y="580"/>
                  </a:lnTo>
                  <a:lnTo>
                    <a:pt x="1543" y="550"/>
                  </a:lnTo>
                  <a:lnTo>
                    <a:pt x="1588" y="520"/>
                  </a:lnTo>
                  <a:lnTo>
                    <a:pt x="1626" y="489"/>
                  </a:lnTo>
                  <a:lnTo>
                    <a:pt x="1660" y="459"/>
                  </a:lnTo>
                  <a:lnTo>
                    <a:pt x="1687" y="432"/>
                  </a:lnTo>
                  <a:lnTo>
                    <a:pt x="1706" y="410"/>
                  </a:lnTo>
                  <a:lnTo>
                    <a:pt x="1717" y="387"/>
                  </a:lnTo>
                  <a:lnTo>
                    <a:pt x="1717" y="365"/>
                  </a:lnTo>
                  <a:lnTo>
                    <a:pt x="1706" y="348"/>
                  </a:lnTo>
                  <a:lnTo>
                    <a:pt x="1668" y="288"/>
                  </a:lnTo>
                  <a:lnTo>
                    <a:pt x="1611" y="239"/>
                  </a:lnTo>
                  <a:lnTo>
                    <a:pt x="1546" y="205"/>
                  </a:lnTo>
                  <a:lnTo>
                    <a:pt x="1470" y="175"/>
                  </a:lnTo>
                  <a:lnTo>
                    <a:pt x="1395" y="158"/>
                  </a:lnTo>
                  <a:lnTo>
                    <a:pt x="1315" y="148"/>
                  </a:lnTo>
                  <a:lnTo>
                    <a:pt x="1246" y="140"/>
                  </a:lnTo>
                  <a:lnTo>
                    <a:pt x="1182" y="140"/>
                  </a:lnTo>
                  <a:lnTo>
                    <a:pt x="1167" y="140"/>
                  </a:lnTo>
                  <a:lnTo>
                    <a:pt x="1147" y="143"/>
                  </a:lnTo>
                  <a:lnTo>
                    <a:pt x="1129" y="151"/>
                  </a:lnTo>
                  <a:lnTo>
                    <a:pt x="1105" y="155"/>
                  </a:lnTo>
                  <a:lnTo>
                    <a:pt x="1105" y="7"/>
                  </a:lnTo>
                  <a:close/>
                  <a:moveTo>
                    <a:pt x="0" y="1041"/>
                  </a:moveTo>
                  <a:lnTo>
                    <a:pt x="46" y="994"/>
                  </a:lnTo>
                  <a:lnTo>
                    <a:pt x="99" y="942"/>
                  </a:lnTo>
                  <a:lnTo>
                    <a:pt x="160" y="876"/>
                  </a:lnTo>
                  <a:lnTo>
                    <a:pt x="221" y="804"/>
                  </a:lnTo>
                  <a:lnTo>
                    <a:pt x="289" y="725"/>
                  </a:lnTo>
                  <a:lnTo>
                    <a:pt x="362" y="641"/>
                  </a:lnTo>
                  <a:lnTo>
                    <a:pt x="434" y="558"/>
                  </a:lnTo>
                  <a:lnTo>
                    <a:pt x="510" y="474"/>
                  </a:lnTo>
                  <a:lnTo>
                    <a:pt x="585" y="390"/>
                  </a:lnTo>
                  <a:lnTo>
                    <a:pt x="666" y="315"/>
                  </a:lnTo>
                  <a:lnTo>
                    <a:pt x="742" y="239"/>
                  </a:lnTo>
                  <a:lnTo>
                    <a:pt x="817" y="170"/>
                  </a:lnTo>
                  <a:lnTo>
                    <a:pt x="893" y="113"/>
                  </a:lnTo>
                  <a:lnTo>
                    <a:pt x="969" y="64"/>
                  </a:lnTo>
                  <a:lnTo>
                    <a:pt x="1038" y="30"/>
                  </a:lnTo>
                  <a:lnTo>
                    <a:pt x="1105" y="7"/>
                  </a:lnTo>
                  <a:lnTo>
                    <a:pt x="1105" y="155"/>
                  </a:lnTo>
                  <a:lnTo>
                    <a:pt x="1033" y="175"/>
                  </a:lnTo>
                  <a:lnTo>
                    <a:pt x="954" y="205"/>
                  </a:lnTo>
                  <a:lnTo>
                    <a:pt x="875" y="247"/>
                  </a:lnTo>
                  <a:lnTo>
                    <a:pt x="794" y="291"/>
                  </a:lnTo>
                  <a:lnTo>
                    <a:pt x="722" y="341"/>
                  </a:lnTo>
                  <a:lnTo>
                    <a:pt x="658" y="395"/>
                  </a:lnTo>
                  <a:lnTo>
                    <a:pt x="604" y="447"/>
                  </a:lnTo>
                  <a:lnTo>
                    <a:pt x="567" y="501"/>
                  </a:lnTo>
                  <a:lnTo>
                    <a:pt x="525" y="592"/>
                  </a:lnTo>
                  <a:lnTo>
                    <a:pt x="506" y="679"/>
                  </a:lnTo>
                  <a:lnTo>
                    <a:pt x="503" y="755"/>
                  </a:lnTo>
                  <a:lnTo>
                    <a:pt x="525" y="819"/>
                  </a:lnTo>
                  <a:lnTo>
                    <a:pt x="570" y="866"/>
                  </a:lnTo>
                  <a:lnTo>
                    <a:pt x="643" y="888"/>
                  </a:lnTo>
                  <a:lnTo>
                    <a:pt x="745" y="881"/>
                  </a:lnTo>
                  <a:lnTo>
                    <a:pt x="875" y="839"/>
                  </a:lnTo>
                  <a:lnTo>
                    <a:pt x="890" y="839"/>
                  </a:lnTo>
                  <a:lnTo>
                    <a:pt x="912" y="839"/>
                  </a:lnTo>
                  <a:lnTo>
                    <a:pt x="935" y="831"/>
                  </a:lnTo>
                  <a:lnTo>
                    <a:pt x="966" y="824"/>
                  </a:lnTo>
                  <a:lnTo>
                    <a:pt x="996" y="816"/>
                  </a:lnTo>
                  <a:lnTo>
                    <a:pt x="1030" y="804"/>
                  </a:lnTo>
                  <a:lnTo>
                    <a:pt x="1068" y="790"/>
                  </a:lnTo>
                  <a:lnTo>
                    <a:pt x="1105" y="775"/>
                  </a:lnTo>
                  <a:lnTo>
                    <a:pt x="1105" y="851"/>
                  </a:lnTo>
                  <a:lnTo>
                    <a:pt x="395" y="1192"/>
                  </a:lnTo>
                  <a:lnTo>
                    <a:pt x="345" y="1177"/>
                  </a:lnTo>
                  <a:lnTo>
                    <a:pt x="296" y="1162"/>
                  </a:lnTo>
                  <a:lnTo>
                    <a:pt x="247" y="1143"/>
                  </a:lnTo>
                  <a:lnTo>
                    <a:pt x="194" y="1125"/>
                  </a:lnTo>
                  <a:lnTo>
                    <a:pt x="145" y="1105"/>
                  </a:lnTo>
                  <a:lnTo>
                    <a:pt x="96" y="1083"/>
                  </a:lnTo>
                  <a:lnTo>
                    <a:pt x="46" y="1063"/>
                  </a:lnTo>
                  <a:lnTo>
                    <a:pt x="0" y="1041"/>
                  </a:lnTo>
                  <a:close/>
                </a:path>
              </a:pathLst>
            </a:custGeom>
            <a:solidFill>
              <a:srgbClr val="82C67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60" name="Freeform 19"/>
            <p:cNvSpPr>
              <a:spLocks/>
            </p:cNvSpPr>
            <p:nvPr/>
          </p:nvSpPr>
          <p:spPr bwMode="auto">
            <a:xfrm rot="696599">
              <a:off x="2083" y="954"/>
              <a:ext cx="1432" cy="871"/>
            </a:xfrm>
            <a:custGeom>
              <a:avLst/>
              <a:gdLst>
                <a:gd name="T0" fmla="*/ 399 w 4294"/>
                <a:gd name="T1" fmla="*/ 86 h 2614"/>
                <a:gd name="T2" fmla="*/ 409 w 4294"/>
                <a:gd name="T3" fmla="*/ 74 h 2614"/>
                <a:gd name="T4" fmla="*/ 419 w 4294"/>
                <a:gd name="T5" fmla="*/ 63 h 2614"/>
                <a:gd name="T6" fmla="*/ 430 w 4294"/>
                <a:gd name="T7" fmla="*/ 51 h 2614"/>
                <a:gd name="T8" fmla="*/ 441 w 4294"/>
                <a:gd name="T9" fmla="*/ 39 h 2614"/>
                <a:gd name="T10" fmla="*/ 451 w 4294"/>
                <a:gd name="T11" fmla="*/ 28 h 2614"/>
                <a:gd name="T12" fmla="*/ 462 w 4294"/>
                <a:gd name="T13" fmla="*/ 17 h 2614"/>
                <a:gd name="T14" fmla="*/ 471 w 4294"/>
                <a:gd name="T15" fmla="*/ 6 h 2614"/>
                <a:gd name="T16" fmla="*/ 477 w 4294"/>
                <a:gd name="T17" fmla="*/ 2 h 2614"/>
                <a:gd name="T18" fmla="*/ 478 w 4294"/>
                <a:gd name="T19" fmla="*/ 7 h 2614"/>
                <a:gd name="T20" fmla="*/ 476 w 4294"/>
                <a:gd name="T21" fmla="*/ 12 h 2614"/>
                <a:gd name="T22" fmla="*/ 473 w 4294"/>
                <a:gd name="T23" fmla="*/ 17 h 2614"/>
                <a:gd name="T24" fmla="*/ 462 w 4294"/>
                <a:gd name="T25" fmla="*/ 28 h 2614"/>
                <a:gd name="T26" fmla="*/ 447 w 4294"/>
                <a:gd name="T27" fmla="*/ 49 h 2614"/>
                <a:gd name="T28" fmla="*/ 432 w 4294"/>
                <a:gd name="T29" fmla="*/ 68 h 2614"/>
                <a:gd name="T30" fmla="*/ 416 w 4294"/>
                <a:gd name="T31" fmla="*/ 87 h 2614"/>
                <a:gd name="T32" fmla="*/ 405 w 4294"/>
                <a:gd name="T33" fmla="*/ 96 h 2614"/>
                <a:gd name="T34" fmla="*/ 403 w 4294"/>
                <a:gd name="T35" fmla="*/ 97 h 2614"/>
                <a:gd name="T36" fmla="*/ 400 w 4294"/>
                <a:gd name="T37" fmla="*/ 98 h 2614"/>
                <a:gd name="T38" fmla="*/ 396 w 4294"/>
                <a:gd name="T39" fmla="*/ 100 h 2614"/>
                <a:gd name="T40" fmla="*/ 393 w 4294"/>
                <a:gd name="T41" fmla="*/ 103 h 2614"/>
                <a:gd name="T42" fmla="*/ 388 w 4294"/>
                <a:gd name="T43" fmla="*/ 107 h 2614"/>
                <a:gd name="T44" fmla="*/ 380 w 4294"/>
                <a:gd name="T45" fmla="*/ 112 h 2614"/>
                <a:gd name="T46" fmla="*/ 370 w 4294"/>
                <a:gd name="T47" fmla="*/ 120 h 2614"/>
                <a:gd name="T48" fmla="*/ 356 w 4294"/>
                <a:gd name="T49" fmla="*/ 129 h 2614"/>
                <a:gd name="T50" fmla="*/ 339 w 4294"/>
                <a:gd name="T51" fmla="*/ 140 h 2614"/>
                <a:gd name="T52" fmla="*/ 321 w 4294"/>
                <a:gd name="T53" fmla="*/ 152 h 2614"/>
                <a:gd name="T54" fmla="*/ 298 w 4294"/>
                <a:gd name="T55" fmla="*/ 165 h 2614"/>
                <a:gd name="T56" fmla="*/ 273 w 4294"/>
                <a:gd name="T57" fmla="*/ 179 h 2614"/>
                <a:gd name="T58" fmla="*/ 246 w 4294"/>
                <a:gd name="T59" fmla="*/ 193 h 2614"/>
                <a:gd name="T60" fmla="*/ 216 w 4294"/>
                <a:gd name="T61" fmla="*/ 208 h 2614"/>
                <a:gd name="T62" fmla="*/ 183 w 4294"/>
                <a:gd name="T63" fmla="*/ 224 h 2614"/>
                <a:gd name="T64" fmla="*/ 148 w 4294"/>
                <a:gd name="T65" fmla="*/ 239 h 2614"/>
                <a:gd name="T66" fmla="*/ 110 w 4294"/>
                <a:gd name="T67" fmla="*/ 254 h 2614"/>
                <a:gd name="T68" fmla="*/ 69 w 4294"/>
                <a:gd name="T69" fmla="*/ 269 h 2614"/>
                <a:gd name="T70" fmla="*/ 27 w 4294"/>
                <a:gd name="T71" fmla="*/ 284 h 2614"/>
                <a:gd name="T72" fmla="*/ 0 w 4294"/>
                <a:gd name="T73" fmla="*/ 288 h 2614"/>
                <a:gd name="T74" fmla="*/ 394 w 4294"/>
                <a:gd name="T75" fmla="*/ 91 h 2614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4294" h="2614">
                  <a:moveTo>
                    <a:pt x="3545" y="821"/>
                  </a:moveTo>
                  <a:lnTo>
                    <a:pt x="3587" y="771"/>
                  </a:lnTo>
                  <a:lnTo>
                    <a:pt x="3629" y="722"/>
                  </a:lnTo>
                  <a:lnTo>
                    <a:pt x="3673" y="670"/>
                  </a:lnTo>
                  <a:lnTo>
                    <a:pt x="3720" y="620"/>
                  </a:lnTo>
                  <a:lnTo>
                    <a:pt x="3769" y="566"/>
                  </a:lnTo>
                  <a:lnTo>
                    <a:pt x="3818" y="513"/>
                  </a:lnTo>
                  <a:lnTo>
                    <a:pt x="3865" y="460"/>
                  </a:lnTo>
                  <a:lnTo>
                    <a:pt x="3914" y="406"/>
                  </a:lnTo>
                  <a:lnTo>
                    <a:pt x="3964" y="354"/>
                  </a:lnTo>
                  <a:lnTo>
                    <a:pt x="4013" y="300"/>
                  </a:lnTo>
                  <a:lnTo>
                    <a:pt x="4058" y="251"/>
                  </a:lnTo>
                  <a:lnTo>
                    <a:pt x="4104" y="198"/>
                  </a:lnTo>
                  <a:lnTo>
                    <a:pt x="4149" y="149"/>
                  </a:lnTo>
                  <a:lnTo>
                    <a:pt x="4194" y="95"/>
                  </a:lnTo>
                  <a:lnTo>
                    <a:pt x="4236" y="50"/>
                  </a:lnTo>
                  <a:lnTo>
                    <a:pt x="4275" y="0"/>
                  </a:lnTo>
                  <a:lnTo>
                    <a:pt x="4290" y="19"/>
                  </a:lnTo>
                  <a:lnTo>
                    <a:pt x="4294" y="38"/>
                  </a:lnTo>
                  <a:lnTo>
                    <a:pt x="4294" y="61"/>
                  </a:lnTo>
                  <a:lnTo>
                    <a:pt x="4290" y="88"/>
                  </a:lnTo>
                  <a:lnTo>
                    <a:pt x="4282" y="110"/>
                  </a:lnTo>
                  <a:lnTo>
                    <a:pt x="4267" y="130"/>
                  </a:lnTo>
                  <a:lnTo>
                    <a:pt x="4248" y="149"/>
                  </a:lnTo>
                  <a:lnTo>
                    <a:pt x="4233" y="172"/>
                  </a:lnTo>
                  <a:lnTo>
                    <a:pt x="4157" y="255"/>
                  </a:lnTo>
                  <a:lnTo>
                    <a:pt x="4085" y="347"/>
                  </a:lnTo>
                  <a:lnTo>
                    <a:pt x="4016" y="438"/>
                  </a:lnTo>
                  <a:lnTo>
                    <a:pt x="3952" y="525"/>
                  </a:lnTo>
                  <a:lnTo>
                    <a:pt x="3883" y="616"/>
                  </a:lnTo>
                  <a:lnTo>
                    <a:pt x="3811" y="699"/>
                  </a:lnTo>
                  <a:lnTo>
                    <a:pt x="3739" y="783"/>
                  </a:lnTo>
                  <a:lnTo>
                    <a:pt x="3655" y="855"/>
                  </a:lnTo>
                  <a:lnTo>
                    <a:pt x="3644" y="867"/>
                  </a:lnTo>
                  <a:lnTo>
                    <a:pt x="3633" y="870"/>
                  </a:lnTo>
                  <a:lnTo>
                    <a:pt x="3621" y="877"/>
                  </a:lnTo>
                  <a:lnTo>
                    <a:pt x="3606" y="882"/>
                  </a:lnTo>
                  <a:lnTo>
                    <a:pt x="3591" y="885"/>
                  </a:lnTo>
                  <a:lnTo>
                    <a:pt x="3575" y="892"/>
                  </a:lnTo>
                  <a:lnTo>
                    <a:pt x="3560" y="904"/>
                  </a:lnTo>
                  <a:lnTo>
                    <a:pt x="3542" y="919"/>
                  </a:lnTo>
                  <a:lnTo>
                    <a:pt x="3530" y="927"/>
                  </a:lnTo>
                  <a:lnTo>
                    <a:pt x="3515" y="942"/>
                  </a:lnTo>
                  <a:lnTo>
                    <a:pt x="3488" y="961"/>
                  </a:lnTo>
                  <a:lnTo>
                    <a:pt x="3458" y="984"/>
                  </a:lnTo>
                  <a:lnTo>
                    <a:pt x="3419" y="1011"/>
                  </a:lnTo>
                  <a:lnTo>
                    <a:pt x="3377" y="1041"/>
                  </a:lnTo>
                  <a:lnTo>
                    <a:pt x="3325" y="1079"/>
                  </a:lnTo>
                  <a:lnTo>
                    <a:pt x="3268" y="1117"/>
                  </a:lnTo>
                  <a:lnTo>
                    <a:pt x="3204" y="1163"/>
                  </a:lnTo>
                  <a:lnTo>
                    <a:pt x="3135" y="1208"/>
                  </a:lnTo>
                  <a:lnTo>
                    <a:pt x="3054" y="1257"/>
                  </a:lnTo>
                  <a:lnTo>
                    <a:pt x="2972" y="1311"/>
                  </a:lnTo>
                  <a:lnTo>
                    <a:pt x="2884" y="1368"/>
                  </a:lnTo>
                  <a:lnTo>
                    <a:pt x="2785" y="1425"/>
                  </a:lnTo>
                  <a:lnTo>
                    <a:pt x="2683" y="1486"/>
                  </a:lnTo>
                  <a:lnTo>
                    <a:pt x="2576" y="1546"/>
                  </a:lnTo>
                  <a:lnTo>
                    <a:pt x="2459" y="1610"/>
                  </a:lnTo>
                  <a:lnTo>
                    <a:pt x="2341" y="1676"/>
                  </a:lnTo>
                  <a:lnTo>
                    <a:pt x="2212" y="1741"/>
                  </a:lnTo>
                  <a:lnTo>
                    <a:pt x="2079" y="1809"/>
                  </a:lnTo>
                  <a:lnTo>
                    <a:pt x="1942" y="1877"/>
                  </a:lnTo>
                  <a:lnTo>
                    <a:pt x="1798" y="1945"/>
                  </a:lnTo>
                  <a:lnTo>
                    <a:pt x="1645" y="2014"/>
                  </a:lnTo>
                  <a:lnTo>
                    <a:pt x="1490" y="2082"/>
                  </a:lnTo>
                  <a:lnTo>
                    <a:pt x="1327" y="2155"/>
                  </a:lnTo>
                  <a:lnTo>
                    <a:pt x="1159" y="2222"/>
                  </a:lnTo>
                  <a:lnTo>
                    <a:pt x="989" y="2291"/>
                  </a:lnTo>
                  <a:lnTo>
                    <a:pt x="806" y="2355"/>
                  </a:lnTo>
                  <a:lnTo>
                    <a:pt x="624" y="2424"/>
                  </a:lnTo>
                  <a:lnTo>
                    <a:pt x="434" y="2488"/>
                  </a:lnTo>
                  <a:lnTo>
                    <a:pt x="240" y="2553"/>
                  </a:lnTo>
                  <a:lnTo>
                    <a:pt x="39" y="2614"/>
                  </a:lnTo>
                  <a:lnTo>
                    <a:pt x="0" y="2592"/>
                  </a:lnTo>
                  <a:lnTo>
                    <a:pt x="1964" y="1770"/>
                  </a:lnTo>
                  <a:lnTo>
                    <a:pt x="3545" y="821"/>
                  </a:lnTo>
                  <a:close/>
                </a:path>
              </a:pathLst>
            </a:custGeom>
            <a:solidFill>
              <a:srgbClr val="1E191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61" name="Freeform 20"/>
            <p:cNvSpPr>
              <a:spLocks/>
            </p:cNvSpPr>
            <p:nvPr/>
          </p:nvSpPr>
          <p:spPr bwMode="auto">
            <a:xfrm rot="696599">
              <a:off x="2077" y="914"/>
              <a:ext cx="1418" cy="899"/>
            </a:xfrm>
            <a:custGeom>
              <a:avLst/>
              <a:gdLst>
                <a:gd name="T0" fmla="*/ 341 w 4255"/>
                <a:gd name="T1" fmla="*/ 81 h 2697"/>
                <a:gd name="T2" fmla="*/ 345 w 4255"/>
                <a:gd name="T3" fmla="*/ 76 h 2697"/>
                <a:gd name="T4" fmla="*/ 349 w 4255"/>
                <a:gd name="T5" fmla="*/ 72 h 2697"/>
                <a:gd name="T6" fmla="*/ 351 w 4255"/>
                <a:gd name="T7" fmla="*/ 66 h 2697"/>
                <a:gd name="T8" fmla="*/ 355 w 4255"/>
                <a:gd name="T9" fmla="*/ 60 h 2697"/>
                <a:gd name="T10" fmla="*/ 361 w 4255"/>
                <a:gd name="T11" fmla="*/ 56 h 2697"/>
                <a:gd name="T12" fmla="*/ 368 w 4255"/>
                <a:gd name="T13" fmla="*/ 52 h 2697"/>
                <a:gd name="T14" fmla="*/ 374 w 4255"/>
                <a:gd name="T15" fmla="*/ 48 h 2697"/>
                <a:gd name="T16" fmla="*/ 384 w 4255"/>
                <a:gd name="T17" fmla="*/ 38 h 2697"/>
                <a:gd name="T18" fmla="*/ 395 w 4255"/>
                <a:gd name="T19" fmla="*/ 27 h 2697"/>
                <a:gd name="T20" fmla="*/ 406 w 4255"/>
                <a:gd name="T21" fmla="*/ 16 h 2697"/>
                <a:gd name="T22" fmla="*/ 417 w 4255"/>
                <a:gd name="T23" fmla="*/ 6 h 2697"/>
                <a:gd name="T24" fmla="*/ 473 w 4255"/>
                <a:gd name="T25" fmla="*/ 20 h 2697"/>
                <a:gd name="T26" fmla="*/ 463 w 4255"/>
                <a:gd name="T27" fmla="*/ 31 h 2697"/>
                <a:gd name="T28" fmla="*/ 454 w 4255"/>
                <a:gd name="T29" fmla="*/ 42 h 2697"/>
                <a:gd name="T30" fmla="*/ 445 w 4255"/>
                <a:gd name="T31" fmla="*/ 52 h 2697"/>
                <a:gd name="T32" fmla="*/ 436 w 4255"/>
                <a:gd name="T33" fmla="*/ 62 h 2697"/>
                <a:gd name="T34" fmla="*/ 427 w 4255"/>
                <a:gd name="T35" fmla="*/ 71 h 2697"/>
                <a:gd name="T36" fmla="*/ 418 w 4255"/>
                <a:gd name="T37" fmla="*/ 81 h 2697"/>
                <a:gd name="T38" fmla="*/ 409 w 4255"/>
                <a:gd name="T39" fmla="*/ 91 h 2697"/>
                <a:gd name="T40" fmla="*/ 399 w 4255"/>
                <a:gd name="T41" fmla="*/ 101 h 2697"/>
                <a:gd name="T42" fmla="*/ 382 w 4255"/>
                <a:gd name="T43" fmla="*/ 116 h 2697"/>
                <a:gd name="T44" fmla="*/ 359 w 4255"/>
                <a:gd name="T45" fmla="*/ 132 h 2697"/>
                <a:gd name="T46" fmla="*/ 332 w 4255"/>
                <a:gd name="T47" fmla="*/ 149 h 2697"/>
                <a:gd name="T48" fmla="*/ 302 w 4255"/>
                <a:gd name="T49" fmla="*/ 168 h 2697"/>
                <a:gd name="T50" fmla="*/ 268 w 4255"/>
                <a:gd name="T51" fmla="*/ 186 h 2697"/>
                <a:gd name="T52" fmla="*/ 233 w 4255"/>
                <a:gd name="T53" fmla="*/ 205 h 2697"/>
                <a:gd name="T54" fmla="*/ 197 w 4255"/>
                <a:gd name="T55" fmla="*/ 223 h 2697"/>
                <a:gd name="T56" fmla="*/ 161 w 4255"/>
                <a:gd name="T57" fmla="*/ 240 h 2697"/>
                <a:gd name="T58" fmla="*/ 149 w 4255"/>
                <a:gd name="T59" fmla="*/ 245 h 2697"/>
                <a:gd name="T60" fmla="*/ 137 w 4255"/>
                <a:gd name="T61" fmla="*/ 250 h 2697"/>
                <a:gd name="T62" fmla="*/ 125 w 4255"/>
                <a:gd name="T63" fmla="*/ 255 h 2697"/>
                <a:gd name="T64" fmla="*/ 114 w 4255"/>
                <a:gd name="T65" fmla="*/ 260 h 2697"/>
                <a:gd name="T66" fmla="*/ 102 w 4255"/>
                <a:gd name="T67" fmla="*/ 264 h 2697"/>
                <a:gd name="T68" fmla="*/ 91 w 4255"/>
                <a:gd name="T69" fmla="*/ 268 h 2697"/>
                <a:gd name="T70" fmla="*/ 81 w 4255"/>
                <a:gd name="T71" fmla="*/ 273 h 2697"/>
                <a:gd name="T72" fmla="*/ 70 w 4255"/>
                <a:gd name="T73" fmla="*/ 277 h 2697"/>
                <a:gd name="T74" fmla="*/ 52 w 4255"/>
                <a:gd name="T75" fmla="*/ 284 h 2697"/>
                <a:gd name="T76" fmla="*/ 34 w 4255"/>
                <a:gd name="T77" fmla="*/ 290 h 2697"/>
                <a:gd name="T78" fmla="*/ 19 w 4255"/>
                <a:gd name="T79" fmla="*/ 295 h 2697"/>
                <a:gd name="T80" fmla="*/ 11 w 4255"/>
                <a:gd name="T81" fmla="*/ 298 h 2697"/>
                <a:gd name="T82" fmla="*/ 8 w 4255"/>
                <a:gd name="T83" fmla="*/ 299 h 2697"/>
                <a:gd name="T84" fmla="*/ 6 w 4255"/>
                <a:gd name="T85" fmla="*/ 300 h 2697"/>
                <a:gd name="T86" fmla="*/ 3 w 4255"/>
                <a:gd name="T87" fmla="*/ 299 h 2697"/>
                <a:gd name="T88" fmla="*/ 0 w 4255"/>
                <a:gd name="T89" fmla="*/ 296 h 2697"/>
                <a:gd name="T90" fmla="*/ 22 w 4255"/>
                <a:gd name="T91" fmla="*/ 285 h 2697"/>
                <a:gd name="T92" fmla="*/ 44 w 4255"/>
                <a:gd name="T93" fmla="*/ 274 h 2697"/>
                <a:gd name="T94" fmla="*/ 66 w 4255"/>
                <a:gd name="T95" fmla="*/ 261 h 2697"/>
                <a:gd name="T96" fmla="*/ 89 w 4255"/>
                <a:gd name="T97" fmla="*/ 248 h 2697"/>
                <a:gd name="T98" fmla="*/ 111 w 4255"/>
                <a:gd name="T99" fmla="*/ 234 h 2697"/>
                <a:gd name="T100" fmla="*/ 134 w 4255"/>
                <a:gd name="T101" fmla="*/ 220 h 2697"/>
                <a:gd name="T102" fmla="*/ 157 w 4255"/>
                <a:gd name="T103" fmla="*/ 205 h 2697"/>
                <a:gd name="T104" fmla="*/ 179 w 4255"/>
                <a:gd name="T105" fmla="*/ 190 h 2697"/>
                <a:gd name="T106" fmla="*/ 202 w 4255"/>
                <a:gd name="T107" fmla="*/ 176 h 2697"/>
                <a:gd name="T108" fmla="*/ 223 w 4255"/>
                <a:gd name="T109" fmla="*/ 161 h 2697"/>
                <a:gd name="T110" fmla="*/ 244 w 4255"/>
                <a:gd name="T111" fmla="*/ 146 h 2697"/>
                <a:gd name="T112" fmla="*/ 265 w 4255"/>
                <a:gd name="T113" fmla="*/ 132 h 2697"/>
                <a:gd name="T114" fmla="*/ 285 w 4255"/>
                <a:gd name="T115" fmla="*/ 119 h 2697"/>
                <a:gd name="T116" fmla="*/ 304 w 4255"/>
                <a:gd name="T117" fmla="*/ 106 h 2697"/>
                <a:gd name="T118" fmla="*/ 322 w 4255"/>
                <a:gd name="T119" fmla="*/ 94 h 2697"/>
                <a:gd name="T120" fmla="*/ 339 w 4255"/>
                <a:gd name="T121" fmla="*/ 83 h 2697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4255" h="2697">
                  <a:moveTo>
                    <a:pt x="3048" y="745"/>
                  </a:moveTo>
                  <a:lnTo>
                    <a:pt x="3066" y="726"/>
                  </a:lnTo>
                  <a:lnTo>
                    <a:pt x="3085" y="706"/>
                  </a:lnTo>
                  <a:lnTo>
                    <a:pt x="3105" y="688"/>
                  </a:lnTo>
                  <a:lnTo>
                    <a:pt x="3123" y="664"/>
                  </a:lnTo>
                  <a:lnTo>
                    <a:pt x="3138" y="646"/>
                  </a:lnTo>
                  <a:lnTo>
                    <a:pt x="3150" y="623"/>
                  </a:lnTo>
                  <a:lnTo>
                    <a:pt x="3157" y="597"/>
                  </a:lnTo>
                  <a:lnTo>
                    <a:pt x="3165" y="566"/>
                  </a:lnTo>
                  <a:lnTo>
                    <a:pt x="3196" y="543"/>
                  </a:lnTo>
                  <a:lnTo>
                    <a:pt x="3221" y="521"/>
                  </a:lnTo>
                  <a:lnTo>
                    <a:pt x="3253" y="501"/>
                  </a:lnTo>
                  <a:lnTo>
                    <a:pt x="3278" y="486"/>
                  </a:lnTo>
                  <a:lnTo>
                    <a:pt x="3310" y="467"/>
                  </a:lnTo>
                  <a:lnTo>
                    <a:pt x="3337" y="449"/>
                  </a:lnTo>
                  <a:lnTo>
                    <a:pt x="3366" y="430"/>
                  </a:lnTo>
                  <a:lnTo>
                    <a:pt x="3393" y="403"/>
                  </a:lnTo>
                  <a:lnTo>
                    <a:pt x="3453" y="346"/>
                  </a:lnTo>
                  <a:lnTo>
                    <a:pt x="3503" y="292"/>
                  </a:lnTo>
                  <a:lnTo>
                    <a:pt x="3552" y="243"/>
                  </a:lnTo>
                  <a:lnTo>
                    <a:pt x="3601" y="193"/>
                  </a:lnTo>
                  <a:lnTo>
                    <a:pt x="3651" y="144"/>
                  </a:lnTo>
                  <a:lnTo>
                    <a:pt x="3700" y="99"/>
                  </a:lnTo>
                  <a:lnTo>
                    <a:pt x="3754" y="50"/>
                  </a:lnTo>
                  <a:lnTo>
                    <a:pt x="3818" y="0"/>
                  </a:lnTo>
                  <a:lnTo>
                    <a:pt x="4255" y="178"/>
                  </a:lnTo>
                  <a:lnTo>
                    <a:pt x="4213" y="232"/>
                  </a:lnTo>
                  <a:lnTo>
                    <a:pt x="4171" y="282"/>
                  </a:lnTo>
                  <a:lnTo>
                    <a:pt x="4129" y="331"/>
                  </a:lnTo>
                  <a:lnTo>
                    <a:pt x="4089" y="380"/>
                  </a:lnTo>
                  <a:lnTo>
                    <a:pt x="4050" y="425"/>
                  </a:lnTo>
                  <a:lnTo>
                    <a:pt x="4008" y="467"/>
                  </a:lnTo>
                  <a:lnTo>
                    <a:pt x="3971" y="513"/>
                  </a:lnTo>
                  <a:lnTo>
                    <a:pt x="3929" y="555"/>
                  </a:lnTo>
                  <a:lnTo>
                    <a:pt x="3887" y="597"/>
                  </a:lnTo>
                  <a:lnTo>
                    <a:pt x="3848" y="642"/>
                  </a:lnTo>
                  <a:lnTo>
                    <a:pt x="3808" y="684"/>
                  </a:lnTo>
                  <a:lnTo>
                    <a:pt x="3766" y="726"/>
                  </a:lnTo>
                  <a:lnTo>
                    <a:pt x="3724" y="771"/>
                  </a:lnTo>
                  <a:lnTo>
                    <a:pt x="3678" y="817"/>
                  </a:lnTo>
                  <a:lnTo>
                    <a:pt x="3636" y="862"/>
                  </a:lnTo>
                  <a:lnTo>
                    <a:pt x="3591" y="911"/>
                  </a:lnTo>
                  <a:lnTo>
                    <a:pt x="3517" y="973"/>
                  </a:lnTo>
                  <a:lnTo>
                    <a:pt x="3435" y="1041"/>
                  </a:lnTo>
                  <a:lnTo>
                    <a:pt x="3340" y="1113"/>
                  </a:lnTo>
                  <a:lnTo>
                    <a:pt x="3233" y="1185"/>
                  </a:lnTo>
                  <a:lnTo>
                    <a:pt x="3115" y="1261"/>
                  </a:lnTo>
                  <a:lnTo>
                    <a:pt x="2990" y="1340"/>
                  </a:lnTo>
                  <a:lnTo>
                    <a:pt x="2858" y="1424"/>
                  </a:lnTo>
                  <a:lnTo>
                    <a:pt x="2717" y="1508"/>
                  </a:lnTo>
                  <a:lnTo>
                    <a:pt x="2568" y="1592"/>
                  </a:lnTo>
                  <a:lnTo>
                    <a:pt x="2417" y="1676"/>
                  </a:lnTo>
                  <a:lnTo>
                    <a:pt x="2261" y="1759"/>
                  </a:lnTo>
                  <a:lnTo>
                    <a:pt x="2101" y="1843"/>
                  </a:lnTo>
                  <a:lnTo>
                    <a:pt x="1938" y="1927"/>
                  </a:lnTo>
                  <a:lnTo>
                    <a:pt x="1775" y="2006"/>
                  </a:lnTo>
                  <a:lnTo>
                    <a:pt x="1608" y="2085"/>
                  </a:lnTo>
                  <a:lnTo>
                    <a:pt x="1445" y="2162"/>
                  </a:lnTo>
                  <a:lnTo>
                    <a:pt x="1391" y="2184"/>
                  </a:lnTo>
                  <a:lnTo>
                    <a:pt x="1337" y="2208"/>
                  </a:lnTo>
                  <a:lnTo>
                    <a:pt x="1285" y="2230"/>
                  </a:lnTo>
                  <a:lnTo>
                    <a:pt x="1231" y="2253"/>
                  </a:lnTo>
                  <a:lnTo>
                    <a:pt x="1178" y="2275"/>
                  </a:lnTo>
                  <a:lnTo>
                    <a:pt x="1129" y="2295"/>
                  </a:lnTo>
                  <a:lnTo>
                    <a:pt x="1075" y="2317"/>
                  </a:lnTo>
                  <a:lnTo>
                    <a:pt x="1023" y="2337"/>
                  </a:lnTo>
                  <a:lnTo>
                    <a:pt x="973" y="2356"/>
                  </a:lnTo>
                  <a:lnTo>
                    <a:pt x="920" y="2378"/>
                  </a:lnTo>
                  <a:lnTo>
                    <a:pt x="870" y="2398"/>
                  </a:lnTo>
                  <a:lnTo>
                    <a:pt x="821" y="2416"/>
                  </a:lnTo>
                  <a:lnTo>
                    <a:pt x="772" y="2435"/>
                  </a:lnTo>
                  <a:lnTo>
                    <a:pt x="727" y="2455"/>
                  </a:lnTo>
                  <a:lnTo>
                    <a:pt x="677" y="2473"/>
                  </a:lnTo>
                  <a:lnTo>
                    <a:pt x="631" y="2492"/>
                  </a:lnTo>
                  <a:lnTo>
                    <a:pt x="555" y="2522"/>
                  </a:lnTo>
                  <a:lnTo>
                    <a:pt x="471" y="2553"/>
                  </a:lnTo>
                  <a:lnTo>
                    <a:pt x="387" y="2583"/>
                  </a:lnTo>
                  <a:lnTo>
                    <a:pt x="305" y="2610"/>
                  </a:lnTo>
                  <a:lnTo>
                    <a:pt x="229" y="2637"/>
                  </a:lnTo>
                  <a:lnTo>
                    <a:pt x="167" y="2655"/>
                  </a:lnTo>
                  <a:lnTo>
                    <a:pt x="122" y="2670"/>
                  </a:lnTo>
                  <a:lnTo>
                    <a:pt x="103" y="2679"/>
                  </a:lnTo>
                  <a:lnTo>
                    <a:pt x="88" y="2687"/>
                  </a:lnTo>
                  <a:lnTo>
                    <a:pt x="76" y="2690"/>
                  </a:lnTo>
                  <a:lnTo>
                    <a:pt x="66" y="2694"/>
                  </a:lnTo>
                  <a:lnTo>
                    <a:pt x="54" y="2697"/>
                  </a:lnTo>
                  <a:lnTo>
                    <a:pt x="34" y="2697"/>
                  </a:lnTo>
                  <a:lnTo>
                    <a:pt x="24" y="2687"/>
                  </a:lnTo>
                  <a:lnTo>
                    <a:pt x="12" y="2675"/>
                  </a:lnTo>
                  <a:lnTo>
                    <a:pt x="0" y="2660"/>
                  </a:lnTo>
                  <a:lnTo>
                    <a:pt x="96" y="2613"/>
                  </a:lnTo>
                  <a:lnTo>
                    <a:pt x="194" y="2568"/>
                  </a:lnTo>
                  <a:lnTo>
                    <a:pt x="293" y="2515"/>
                  </a:lnTo>
                  <a:lnTo>
                    <a:pt x="392" y="2462"/>
                  </a:lnTo>
                  <a:lnTo>
                    <a:pt x="495" y="2408"/>
                  </a:lnTo>
                  <a:lnTo>
                    <a:pt x="594" y="2352"/>
                  </a:lnTo>
                  <a:lnTo>
                    <a:pt x="695" y="2295"/>
                  </a:lnTo>
                  <a:lnTo>
                    <a:pt x="799" y="2233"/>
                  </a:lnTo>
                  <a:lnTo>
                    <a:pt x="900" y="2174"/>
                  </a:lnTo>
                  <a:lnTo>
                    <a:pt x="1003" y="2109"/>
                  </a:lnTo>
                  <a:lnTo>
                    <a:pt x="1107" y="2043"/>
                  </a:lnTo>
                  <a:lnTo>
                    <a:pt x="1208" y="1979"/>
                  </a:lnTo>
                  <a:lnTo>
                    <a:pt x="1311" y="1915"/>
                  </a:lnTo>
                  <a:lnTo>
                    <a:pt x="1413" y="1846"/>
                  </a:lnTo>
                  <a:lnTo>
                    <a:pt x="1512" y="1782"/>
                  </a:lnTo>
                  <a:lnTo>
                    <a:pt x="1615" y="1713"/>
                  </a:lnTo>
                  <a:lnTo>
                    <a:pt x="1714" y="1646"/>
                  </a:lnTo>
                  <a:lnTo>
                    <a:pt x="1817" y="1580"/>
                  </a:lnTo>
                  <a:lnTo>
                    <a:pt x="1911" y="1512"/>
                  </a:lnTo>
                  <a:lnTo>
                    <a:pt x="2010" y="1448"/>
                  </a:lnTo>
                  <a:lnTo>
                    <a:pt x="2106" y="1379"/>
                  </a:lnTo>
                  <a:lnTo>
                    <a:pt x="2200" y="1315"/>
                  </a:lnTo>
                  <a:lnTo>
                    <a:pt x="2296" y="1249"/>
                  </a:lnTo>
                  <a:lnTo>
                    <a:pt x="2387" y="1189"/>
                  </a:lnTo>
                  <a:lnTo>
                    <a:pt x="2478" y="1125"/>
                  </a:lnTo>
                  <a:lnTo>
                    <a:pt x="2565" y="1068"/>
                  </a:lnTo>
                  <a:lnTo>
                    <a:pt x="2652" y="1007"/>
                  </a:lnTo>
                  <a:lnTo>
                    <a:pt x="2735" y="950"/>
                  </a:lnTo>
                  <a:lnTo>
                    <a:pt x="2816" y="896"/>
                  </a:lnTo>
                  <a:lnTo>
                    <a:pt x="2895" y="844"/>
                  </a:lnTo>
                  <a:lnTo>
                    <a:pt x="2972" y="795"/>
                  </a:lnTo>
                  <a:lnTo>
                    <a:pt x="3048" y="745"/>
                  </a:lnTo>
                  <a:close/>
                </a:path>
              </a:pathLst>
            </a:custGeom>
            <a:solidFill>
              <a:srgbClr val="8E8E8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62" name="Freeform 59"/>
            <p:cNvSpPr>
              <a:spLocks/>
            </p:cNvSpPr>
            <p:nvPr/>
          </p:nvSpPr>
          <p:spPr bwMode="auto">
            <a:xfrm rot="696599">
              <a:off x="3278" y="1343"/>
              <a:ext cx="337" cy="47"/>
            </a:xfrm>
            <a:custGeom>
              <a:avLst/>
              <a:gdLst>
                <a:gd name="T0" fmla="*/ 17 w 1011"/>
                <a:gd name="T1" fmla="*/ 5 h 140"/>
                <a:gd name="T2" fmla="*/ 22 w 1011"/>
                <a:gd name="T3" fmla="*/ 4 h 140"/>
                <a:gd name="T4" fmla="*/ 28 w 1011"/>
                <a:gd name="T5" fmla="*/ 4 h 140"/>
                <a:gd name="T6" fmla="*/ 34 w 1011"/>
                <a:gd name="T7" fmla="*/ 3 h 140"/>
                <a:gd name="T8" fmla="*/ 40 w 1011"/>
                <a:gd name="T9" fmla="*/ 3 h 140"/>
                <a:gd name="T10" fmla="*/ 46 w 1011"/>
                <a:gd name="T11" fmla="*/ 3 h 140"/>
                <a:gd name="T12" fmla="*/ 52 w 1011"/>
                <a:gd name="T13" fmla="*/ 2 h 140"/>
                <a:gd name="T14" fmla="*/ 59 w 1011"/>
                <a:gd name="T15" fmla="*/ 2 h 140"/>
                <a:gd name="T16" fmla="*/ 65 w 1011"/>
                <a:gd name="T17" fmla="*/ 2 h 140"/>
                <a:gd name="T18" fmla="*/ 71 w 1011"/>
                <a:gd name="T19" fmla="*/ 2 h 140"/>
                <a:gd name="T20" fmla="*/ 77 w 1011"/>
                <a:gd name="T21" fmla="*/ 1 h 140"/>
                <a:gd name="T22" fmla="*/ 84 w 1011"/>
                <a:gd name="T23" fmla="*/ 1 h 140"/>
                <a:gd name="T24" fmla="*/ 89 w 1011"/>
                <a:gd name="T25" fmla="*/ 1 h 140"/>
                <a:gd name="T26" fmla="*/ 95 w 1011"/>
                <a:gd name="T27" fmla="*/ 1 h 140"/>
                <a:gd name="T28" fmla="*/ 101 w 1011"/>
                <a:gd name="T29" fmla="*/ 0 h 140"/>
                <a:gd name="T30" fmla="*/ 107 w 1011"/>
                <a:gd name="T31" fmla="*/ 0 h 140"/>
                <a:gd name="T32" fmla="*/ 112 w 1011"/>
                <a:gd name="T33" fmla="*/ 0 h 140"/>
                <a:gd name="T34" fmla="*/ 112 w 1011"/>
                <a:gd name="T35" fmla="*/ 2 h 140"/>
                <a:gd name="T36" fmla="*/ 110 w 1011"/>
                <a:gd name="T37" fmla="*/ 5 h 140"/>
                <a:gd name="T38" fmla="*/ 108 w 1011"/>
                <a:gd name="T39" fmla="*/ 9 h 140"/>
                <a:gd name="T40" fmla="*/ 106 w 1011"/>
                <a:gd name="T41" fmla="*/ 11 h 140"/>
                <a:gd name="T42" fmla="*/ 100 w 1011"/>
                <a:gd name="T43" fmla="*/ 11 h 140"/>
                <a:gd name="T44" fmla="*/ 93 w 1011"/>
                <a:gd name="T45" fmla="*/ 11 h 140"/>
                <a:gd name="T46" fmla="*/ 87 w 1011"/>
                <a:gd name="T47" fmla="*/ 11 h 140"/>
                <a:gd name="T48" fmla="*/ 80 w 1011"/>
                <a:gd name="T49" fmla="*/ 12 h 140"/>
                <a:gd name="T50" fmla="*/ 74 w 1011"/>
                <a:gd name="T51" fmla="*/ 12 h 140"/>
                <a:gd name="T52" fmla="*/ 67 w 1011"/>
                <a:gd name="T53" fmla="*/ 12 h 140"/>
                <a:gd name="T54" fmla="*/ 60 w 1011"/>
                <a:gd name="T55" fmla="*/ 13 h 140"/>
                <a:gd name="T56" fmla="*/ 54 w 1011"/>
                <a:gd name="T57" fmla="*/ 13 h 140"/>
                <a:gd name="T58" fmla="*/ 47 w 1011"/>
                <a:gd name="T59" fmla="*/ 14 h 140"/>
                <a:gd name="T60" fmla="*/ 40 w 1011"/>
                <a:gd name="T61" fmla="*/ 14 h 140"/>
                <a:gd name="T62" fmla="*/ 33 w 1011"/>
                <a:gd name="T63" fmla="*/ 15 h 140"/>
                <a:gd name="T64" fmla="*/ 27 w 1011"/>
                <a:gd name="T65" fmla="*/ 15 h 140"/>
                <a:gd name="T66" fmla="*/ 20 w 1011"/>
                <a:gd name="T67" fmla="*/ 15 h 140"/>
                <a:gd name="T68" fmla="*/ 13 w 1011"/>
                <a:gd name="T69" fmla="*/ 15 h 140"/>
                <a:gd name="T70" fmla="*/ 7 w 1011"/>
                <a:gd name="T71" fmla="*/ 16 h 140"/>
                <a:gd name="T72" fmla="*/ 0 w 1011"/>
                <a:gd name="T73" fmla="*/ 16 h 140"/>
                <a:gd name="T74" fmla="*/ 17 w 1011"/>
                <a:gd name="T75" fmla="*/ 5 h 14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1011" h="140">
                  <a:moveTo>
                    <a:pt x="152" y="42"/>
                  </a:moveTo>
                  <a:lnTo>
                    <a:pt x="202" y="39"/>
                  </a:lnTo>
                  <a:lnTo>
                    <a:pt x="254" y="34"/>
                  </a:lnTo>
                  <a:lnTo>
                    <a:pt x="308" y="31"/>
                  </a:lnTo>
                  <a:lnTo>
                    <a:pt x="360" y="31"/>
                  </a:lnTo>
                  <a:lnTo>
                    <a:pt x="414" y="27"/>
                  </a:lnTo>
                  <a:lnTo>
                    <a:pt x="471" y="22"/>
                  </a:lnTo>
                  <a:lnTo>
                    <a:pt x="528" y="19"/>
                  </a:lnTo>
                  <a:lnTo>
                    <a:pt x="585" y="19"/>
                  </a:lnTo>
                  <a:lnTo>
                    <a:pt x="641" y="15"/>
                  </a:lnTo>
                  <a:lnTo>
                    <a:pt x="695" y="12"/>
                  </a:lnTo>
                  <a:lnTo>
                    <a:pt x="752" y="12"/>
                  </a:lnTo>
                  <a:lnTo>
                    <a:pt x="804" y="7"/>
                  </a:lnTo>
                  <a:lnTo>
                    <a:pt x="858" y="7"/>
                  </a:lnTo>
                  <a:lnTo>
                    <a:pt x="912" y="4"/>
                  </a:lnTo>
                  <a:lnTo>
                    <a:pt x="962" y="4"/>
                  </a:lnTo>
                  <a:lnTo>
                    <a:pt x="1011" y="0"/>
                  </a:lnTo>
                  <a:lnTo>
                    <a:pt x="1006" y="19"/>
                  </a:lnTo>
                  <a:lnTo>
                    <a:pt x="991" y="46"/>
                  </a:lnTo>
                  <a:lnTo>
                    <a:pt x="972" y="76"/>
                  </a:lnTo>
                  <a:lnTo>
                    <a:pt x="957" y="95"/>
                  </a:lnTo>
                  <a:lnTo>
                    <a:pt x="900" y="95"/>
                  </a:lnTo>
                  <a:lnTo>
                    <a:pt x="839" y="95"/>
                  </a:lnTo>
                  <a:lnTo>
                    <a:pt x="782" y="98"/>
                  </a:lnTo>
                  <a:lnTo>
                    <a:pt x="722" y="103"/>
                  </a:lnTo>
                  <a:lnTo>
                    <a:pt x="664" y="106"/>
                  </a:lnTo>
                  <a:lnTo>
                    <a:pt x="604" y="110"/>
                  </a:lnTo>
                  <a:lnTo>
                    <a:pt x="543" y="113"/>
                  </a:lnTo>
                  <a:lnTo>
                    <a:pt x="483" y="118"/>
                  </a:lnTo>
                  <a:lnTo>
                    <a:pt x="422" y="121"/>
                  </a:lnTo>
                  <a:lnTo>
                    <a:pt x="360" y="125"/>
                  </a:lnTo>
                  <a:lnTo>
                    <a:pt x="300" y="130"/>
                  </a:lnTo>
                  <a:lnTo>
                    <a:pt x="239" y="133"/>
                  </a:lnTo>
                  <a:lnTo>
                    <a:pt x="182" y="137"/>
                  </a:lnTo>
                  <a:lnTo>
                    <a:pt x="121" y="137"/>
                  </a:lnTo>
                  <a:lnTo>
                    <a:pt x="61" y="140"/>
                  </a:lnTo>
                  <a:lnTo>
                    <a:pt x="0" y="140"/>
                  </a:lnTo>
                  <a:lnTo>
                    <a:pt x="152" y="42"/>
                  </a:lnTo>
                  <a:close/>
                </a:path>
              </a:pathLst>
            </a:custGeom>
            <a:solidFill>
              <a:srgbClr val="8E8E8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63" name="Freeform 60"/>
            <p:cNvSpPr>
              <a:spLocks/>
            </p:cNvSpPr>
            <p:nvPr/>
          </p:nvSpPr>
          <p:spPr bwMode="auto">
            <a:xfrm rot="696599">
              <a:off x="3340" y="1228"/>
              <a:ext cx="295" cy="140"/>
            </a:xfrm>
            <a:custGeom>
              <a:avLst/>
              <a:gdLst>
                <a:gd name="T0" fmla="*/ 90 w 886"/>
                <a:gd name="T1" fmla="*/ 6 h 422"/>
                <a:gd name="T2" fmla="*/ 94 w 886"/>
                <a:gd name="T3" fmla="*/ 13 h 422"/>
                <a:gd name="T4" fmla="*/ 98 w 886"/>
                <a:gd name="T5" fmla="*/ 23 h 422"/>
                <a:gd name="T6" fmla="*/ 98 w 886"/>
                <a:gd name="T7" fmla="*/ 34 h 422"/>
                <a:gd name="T8" fmla="*/ 95 w 886"/>
                <a:gd name="T9" fmla="*/ 41 h 422"/>
                <a:gd name="T10" fmla="*/ 0 w 886"/>
                <a:gd name="T11" fmla="*/ 46 h 422"/>
                <a:gd name="T12" fmla="*/ 5 w 886"/>
                <a:gd name="T13" fmla="*/ 40 h 422"/>
                <a:gd name="T14" fmla="*/ 9 w 886"/>
                <a:gd name="T15" fmla="*/ 35 h 422"/>
                <a:gd name="T16" fmla="*/ 15 w 886"/>
                <a:gd name="T17" fmla="*/ 29 h 422"/>
                <a:gd name="T18" fmla="*/ 20 w 886"/>
                <a:gd name="T19" fmla="*/ 23 h 422"/>
                <a:gd name="T20" fmla="*/ 25 w 886"/>
                <a:gd name="T21" fmla="*/ 17 h 422"/>
                <a:gd name="T22" fmla="*/ 31 w 886"/>
                <a:gd name="T23" fmla="*/ 12 h 422"/>
                <a:gd name="T24" fmla="*/ 36 w 886"/>
                <a:gd name="T25" fmla="*/ 6 h 422"/>
                <a:gd name="T26" fmla="*/ 41 w 886"/>
                <a:gd name="T27" fmla="*/ 0 h 422"/>
                <a:gd name="T28" fmla="*/ 90 w 886"/>
                <a:gd name="T29" fmla="*/ 6 h 422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886" h="422">
                  <a:moveTo>
                    <a:pt x="814" y="52"/>
                  </a:moveTo>
                  <a:lnTo>
                    <a:pt x="851" y="121"/>
                  </a:lnTo>
                  <a:lnTo>
                    <a:pt x="881" y="212"/>
                  </a:lnTo>
                  <a:lnTo>
                    <a:pt x="886" y="303"/>
                  </a:lnTo>
                  <a:lnTo>
                    <a:pt x="854" y="375"/>
                  </a:lnTo>
                  <a:lnTo>
                    <a:pt x="0" y="422"/>
                  </a:lnTo>
                  <a:lnTo>
                    <a:pt x="42" y="368"/>
                  </a:lnTo>
                  <a:lnTo>
                    <a:pt x="84" y="315"/>
                  </a:lnTo>
                  <a:lnTo>
                    <a:pt x="134" y="262"/>
                  </a:lnTo>
                  <a:lnTo>
                    <a:pt x="183" y="209"/>
                  </a:lnTo>
                  <a:lnTo>
                    <a:pt x="228" y="155"/>
                  </a:lnTo>
                  <a:lnTo>
                    <a:pt x="277" y="106"/>
                  </a:lnTo>
                  <a:lnTo>
                    <a:pt x="326" y="52"/>
                  </a:lnTo>
                  <a:lnTo>
                    <a:pt x="373" y="0"/>
                  </a:lnTo>
                  <a:lnTo>
                    <a:pt x="814" y="52"/>
                  </a:lnTo>
                  <a:close/>
                </a:path>
              </a:pathLst>
            </a:custGeom>
            <a:solidFill>
              <a:srgbClr val="56545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64" name="Freeform 61"/>
            <p:cNvSpPr>
              <a:spLocks/>
            </p:cNvSpPr>
            <p:nvPr/>
          </p:nvSpPr>
          <p:spPr bwMode="auto">
            <a:xfrm rot="696599">
              <a:off x="3339" y="1241"/>
              <a:ext cx="282" cy="115"/>
            </a:xfrm>
            <a:custGeom>
              <a:avLst/>
              <a:gdLst>
                <a:gd name="T0" fmla="*/ 86 w 847"/>
                <a:gd name="T1" fmla="*/ 5 h 345"/>
                <a:gd name="T2" fmla="*/ 90 w 847"/>
                <a:gd name="T3" fmla="*/ 11 h 345"/>
                <a:gd name="T4" fmla="*/ 94 w 847"/>
                <a:gd name="T5" fmla="*/ 19 h 345"/>
                <a:gd name="T6" fmla="*/ 94 w 847"/>
                <a:gd name="T7" fmla="*/ 28 h 345"/>
                <a:gd name="T8" fmla="*/ 91 w 847"/>
                <a:gd name="T9" fmla="*/ 35 h 345"/>
                <a:gd name="T10" fmla="*/ 0 w 847"/>
                <a:gd name="T11" fmla="*/ 38 h 345"/>
                <a:gd name="T12" fmla="*/ 4 w 847"/>
                <a:gd name="T13" fmla="*/ 33 h 345"/>
                <a:gd name="T14" fmla="*/ 9 w 847"/>
                <a:gd name="T15" fmla="*/ 29 h 345"/>
                <a:gd name="T16" fmla="*/ 14 w 847"/>
                <a:gd name="T17" fmla="*/ 24 h 345"/>
                <a:gd name="T18" fmla="*/ 19 w 847"/>
                <a:gd name="T19" fmla="*/ 19 h 345"/>
                <a:gd name="T20" fmla="*/ 24 w 847"/>
                <a:gd name="T21" fmla="*/ 14 h 345"/>
                <a:gd name="T22" fmla="*/ 30 w 847"/>
                <a:gd name="T23" fmla="*/ 10 h 345"/>
                <a:gd name="T24" fmla="*/ 35 w 847"/>
                <a:gd name="T25" fmla="*/ 5 h 345"/>
                <a:gd name="T26" fmla="*/ 40 w 847"/>
                <a:gd name="T27" fmla="*/ 0 h 345"/>
                <a:gd name="T28" fmla="*/ 86 w 847"/>
                <a:gd name="T29" fmla="*/ 5 h 34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847" h="345">
                  <a:moveTo>
                    <a:pt x="775" y="45"/>
                  </a:moveTo>
                  <a:lnTo>
                    <a:pt x="814" y="98"/>
                  </a:lnTo>
                  <a:lnTo>
                    <a:pt x="844" y="175"/>
                  </a:lnTo>
                  <a:lnTo>
                    <a:pt x="847" y="249"/>
                  </a:lnTo>
                  <a:lnTo>
                    <a:pt x="822" y="311"/>
                  </a:lnTo>
                  <a:lnTo>
                    <a:pt x="0" y="345"/>
                  </a:lnTo>
                  <a:lnTo>
                    <a:pt x="38" y="299"/>
                  </a:lnTo>
                  <a:lnTo>
                    <a:pt x="80" y="257"/>
                  </a:lnTo>
                  <a:lnTo>
                    <a:pt x="126" y="217"/>
                  </a:lnTo>
                  <a:lnTo>
                    <a:pt x="171" y="170"/>
                  </a:lnTo>
                  <a:lnTo>
                    <a:pt x="217" y="128"/>
                  </a:lnTo>
                  <a:lnTo>
                    <a:pt x="267" y="86"/>
                  </a:lnTo>
                  <a:lnTo>
                    <a:pt x="312" y="45"/>
                  </a:lnTo>
                  <a:lnTo>
                    <a:pt x="358" y="0"/>
                  </a:lnTo>
                  <a:lnTo>
                    <a:pt x="775" y="45"/>
                  </a:ln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65" name="Freeform 62"/>
            <p:cNvSpPr>
              <a:spLocks/>
            </p:cNvSpPr>
            <p:nvPr/>
          </p:nvSpPr>
          <p:spPr bwMode="auto">
            <a:xfrm rot="696599">
              <a:off x="3577" y="1284"/>
              <a:ext cx="836" cy="383"/>
            </a:xfrm>
            <a:custGeom>
              <a:avLst/>
              <a:gdLst>
                <a:gd name="T0" fmla="*/ 4 w 2508"/>
                <a:gd name="T1" fmla="*/ 59 h 1147"/>
                <a:gd name="T2" fmla="*/ 6 w 2508"/>
                <a:gd name="T3" fmla="*/ 38 h 1147"/>
                <a:gd name="T4" fmla="*/ 5 w 2508"/>
                <a:gd name="T5" fmla="*/ 19 h 1147"/>
                <a:gd name="T6" fmla="*/ 13 w 2508"/>
                <a:gd name="T7" fmla="*/ 13 h 1147"/>
                <a:gd name="T8" fmla="*/ 21 w 2508"/>
                <a:gd name="T9" fmla="*/ 8 h 1147"/>
                <a:gd name="T10" fmla="*/ 30 w 2508"/>
                <a:gd name="T11" fmla="*/ 2 h 1147"/>
                <a:gd name="T12" fmla="*/ 35 w 2508"/>
                <a:gd name="T13" fmla="*/ 7 h 1147"/>
                <a:gd name="T14" fmla="*/ 39 w 2508"/>
                <a:gd name="T15" fmla="*/ 25 h 1147"/>
                <a:gd name="T16" fmla="*/ 44 w 2508"/>
                <a:gd name="T17" fmla="*/ 43 h 1147"/>
                <a:gd name="T18" fmla="*/ 47 w 2508"/>
                <a:gd name="T19" fmla="*/ 57 h 1147"/>
                <a:gd name="T20" fmla="*/ 52 w 2508"/>
                <a:gd name="T21" fmla="*/ 64 h 1147"/>
                <a:gd name="T22" fmla="*/ 63 w 2508"/>
                <a:gd name="T23" fmla="*/ 69 h 1147"/>
                <a:gd name="T24" fmla="*/ 73 w 2508"/>
                <a:gd name="T25" fmla="*/ 74 h 1147"/>
                <a:gd name="T26" fmla="*/ 84 w 2508"/>
                <a:gd name="T27" fmla="*/ 77 h 1147"/>
                <a:gd name="T28" fmla="*/ 101 w 2508"/>
                <a:gd name="T29" fmla="*/ 82 h 1147"/>
                <a:gd name="T30" fmla="*/ 125 w 2508"/>
                <a:gd name="T31" fmla="*/ 88 h 1147"/>
                <a:gd name="T32" fmla="*/ 151 w 2508"/>
                <a:gd name="T33" fmla="*/ 95 h 1147"/>
                <a:gd name="T34" fmla="*/ 177 w 2508"/>
                <a:gd name="T35" fmla="*/ 100 h 1147"/>
                <a:gd name="T36" fmla="*/ 203 w 2508"/>
                <a:gd name="T37" fmla="*/ 104 h 1147"/>
                <a:gd name="T38" fmla="*/ 228 w 2508"/>
                <a:gd name="T39" fmla="*/ 104 h 1147"/>
                <a:gd name="T40" fmla="*/ 251 w 2508"/>
                <a:gd name="T41" fmla="*/ 100 h 1147"/>
                <a:gd name="T42" fmla="*/ 270 w 2508"/>
                <a:gd name="T43" fmla="*/ 91 h 1147"/>
                <a:gd name="T44" fmla="*/ 277 w 2508"/>
                <a:gd name="T45" fmla="*/ 93 h 1147"/>
                <a:gd name="T46" fmla="*/ 271 w 2508"/>
                <a:gd name="T47" fmla="*/ 106 h 1147"/>
                <a:gd name="T48" fmla="*/ 261 w 2508"/>
                <a:gd name="T49" fmla="*/ 116 h 1147"/>
                <a:gd name="T50" fmla="*/ 247 w 2508"/>
                <a:gd name="T51" fmla="*/ 123 h 1147"/>
                <a:gd name="T52" fmla="*/ 231 w 2508"/>
                <a:gd name="T53" fmla="*/ 127 h 1147"/>
                <a:gd name="T54" fmla="*/ 213 w 2508"/>
                <a:gd name="T55" fmla="*/ 128 h 1147"/>
                <a:gd name="T56" fmla="*/ 193 w 2508"/>
                <a:gd name="T57" fmla="*/ 127 h 1147"/>
                <a:gd name="T58" fmla="*/ 172 w 2508"/>
                <a:gd name="T59" fmla="*/ 125 h 1147"/>
                <a:gd name="T60" fmla="*/ 149 w 2508"/>
                <a:gd name="T61" fmla="*/ 120 h 1147"/>
                <a:gd name="T62" fmla="*/ 127 w 2508"/>
                <a:gd name="T63" fmla="*/ 115 h 1147"/>
                <a:gd name="T64" fmla="*/ 104 w 2508"/>
                <a:gd name="T65" fmla="*/ 109 h 1147"/>
                <a:gd name="T66" fmla="*/ 82 w 2508"/>
                <a:gd name="T67" fmla="*/ 101 h 1147"/>
                <a:gd name="T68" fmla="*/ 61 w 2508"/>
                <a:gd name="T69" fmla="*/ 93 h 1147"/>
                <a:gd name="T70" fmla="*/ 41 w 2508"/>
                <a:gd name="T71" fmla="*/ 86 h 1147"/>
                <a:gd name="T72" fmla="*/ 22 w 2508"/>
                <a:gd name="T73" fmla="*/ 78 h 1147"/>
                <a:gd name="T74" fmla="*/ 7 w 2508"/>
                <a:gd name="T75" fmla="*/ 71 h 1147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2508" h="1147">
                  <a:moveTo>
                    <a:pt x="0" y="611"/>
                  </a:moveTo>
                  <a:lnTo>
                    <a:pt x="39" y="531"/>
                  </a:lnTo>
                  <a:lnTo>
                    <a:pt x="61" y="447"/>
                  </a:lnTo>
                  <a:lnTo>
                    <a:pt x="57" y="341"/>
                  </a:lnTo>
                  <a:lnTo>
                    <a:pt x="27" y="200"/>
                  </a:lnTo>
                  <a:lnTo>
                    <a:pt x="49" y="175"/>
                  </a:lnTo>
                  <a:lnTo>
                    <a:pt x="81" y="148"/>
                  </a:lnTo>
                  <a:lnTo>
                    <a:pt x="114" y="121"/>
                  </a:lnTo>
                  <a:lnTo>
                    <a:pt x="153" y="94"/>
                  </a:lnTo>
                  <a:lnTo>
                    <a:pt x="190" y="72"/>
                  </a:lnTo>
                  <a:lnTo>
                    <a:pt x="229" y="45"/>
                  </a:lnTo>
                  <a:lnTo>
                    <a:pt x="266" y="22"/>
                  </a:lnTo>
                  <a:lnTo>
                    <a:pt x="296" y="0"/>
                  </a:lnTo>
                  <a:lnTo>
                    <a:pt x="316" y="67"/>
                  </a:lnTo>
                  <a:lnTo>
                    <a:pt x="335" y="143"/>
                  </a:lnTo>
                  <a:lnTo>
                    <a:pt x="355" y="227"/>
                  </a:lnTo>
                  <a:lnTo>
                    <a:pt x="373" y="311"/>
                  </a:lnTo>
                  <a:lnTo>
                    <a:pt x="392" y="390"/>
                  </a:lnTo>
                  <a:lnTo>
                    <a:pt x="407" y="459"/>
                  </a:lnTo>
                  <a:lnTo>
                    <a:pt x="419" y="516"/>
                  </a:lnTo>
                  <a:lnTo>
                    <a:pt x="426" y="550"/>
                  </a:lnTo>
                  <a:lnTo>
                    <a:pt x="471" y="577"/>
                  </a:lnTo>
                  <a:lnTo>
                    <a:pt x="518" y="604"/>
                  </a:lnTo>
                  <a:lnTo>
                    <a:pt x="567" y="622"/>
                  </a:lnTo>
                  <a:lnTo>
                    <a:pt x="612" y="641"/>
                  </a:lnTo>
                  <a:lnTo>
                    <a:pt x="661" y="661"/>
                  </a:lnTo>
                  <a:lnTo>
                    <a:pt x="711" y="676"/>
                  </a:lnTo>
                  <a:lnTo>
                    <a:pt x="760" y="691"/>
                  </a:lnTo>
                  <a:lnTo>
                    <a:pt x="809" y="706"/>
                  </a:lnTo>
                  <a:lnTo>
                    <a:pt x="908" y="733"/>
                  </a:lnTo>
                  <a:lnTo>
                    <a:pt x="1014" y="763"/>
                  </a:lnTo>
                  <a:lnTo>
                    <a:pt x="1125" y="794"/>
                  </a:lnTo>
                  <a:lnTo>
                    <a:pt x="1238" y="824"/>
                  </a:lnTo>
                  <a:lnTo>
                    <a:pt x="1357" y="851"/>
                  </a:lnTo>
                  <a:lnTo>
                    <a:pt x="1475" y="876"/>
                  </a:lnTo>
                  <a:lnTo>
                    <a:pt x="1593" y="896"/>
                  </a:lnTo>
                  <a:lnTo>
                    <a:pt x="1710" y="915"/>
                  </a:lnTo>
                  <a:lnTo>
                    <a:pt x="1828" y="927"/>
                  </a:lnTo>
                  <a:lnTo>
                    <a:pt x="1941" y="930"/>
                  </a:lnTo>
                  <a:lnTo>
                    <a:pt x="2052" y="927"/>
                  </a:lnTo>
                  <a:lnTo>
                    <a:pt x="2155" y="915"/>
                  </a:lnTo>
                  <a:lnTo>
                    <a:pt x="2257" y="896"/>
                  </a:lnTo>
                  <a:lnTo>
                    <a:pt x="2348" y="861"/>
                  </a:lnTo>
                  <a:lnTo>
                    <a:pt x="2432" y="819"/>
                  </a:lnTo>
                  <a:lnTo>
                    <a:pt x="2508" y="763"/>
                  </a:lnTo>
                  <a:lnTo>
                    <a:pt x="2493" y="836"/>
                  </a:lnTo>
                  <a:lnTo>
                    <a:pt x="2469" y="896"/>
                  </a:lnTo>
                  <a:lnTo>
                    <a:pt x="2435" y="953"/>
                  </a:lnTo>
                  <a:lnTo>
                    <a:pt x="2395" y="999"/>
                  </a:lnTo>
                  <a:lnTo>
                    <a:pt x="2345" y="1041"/>
                  </a:lnTo>
                  <a:lnTo>
                    <a:pt x="2287" y="1071"/>
                  </a:lnTo>
                  <a:lnTo>
                    <a:pt x="2227" y="1098"/>
                  </a:lnTo>
                  <a:lnTo>
                    <a:pt x="2158" y="1120"/>
                  </a:lnTo>
                  <a:lnTo>
                    <a:pt x="2082" y="1135"/>
                  </a:lnTo>
                  <a:lnTo>
                    <a:pt x="2003" y="1142"/>
                  </a:lnTo>
                  <a:lnTo>
                    <a:pt x="1919" y="1147"/>
                  </a:lnTo>
                  <a:lnTo>
                    <a:pt x="1828" y="1147"/>
                  </a:lnTo>
                  <a:lnTo>
                    <a:pt x="1736" y="1139"/>
                  </a:lnTo>
                  <a:lnTo>
                    <a:pt x="1642" y="1132"/>
                  </a:lnTo>
                  <a:lnTo>
                    <a:pt x="1544" y="1117"/>
                  </a:lnTo>
                  <a:lnTo>
                    <a:pt x="1445" y="1101"/>
                  </a:lnTo>
                  <a:lnTo>
                    <a:pt x="1345" y="1078"/>
                  </a:lnTo>
                  <a:lnTo>
                    <a:pt x="1243" y="1056"/>
                  </a:lnTo>
                  <a:lnTo>
                    <a:pt x="1140" y="1029"/>
                  </a:lnTo>
                  <a:lnTo>
                    <a:pt x="1038" y="1002"/>
                  </a:lnTo>
                  <a:lnTo>
                    <a:pt x="935" y="972"/>
                  </a:lnTo>
                  <a:lnTo>
                    <a:pt x="833" y="942"/>
                  </a:lnTo>
                  <a:lnTo>
                    <a:pt x="734" y="908"/>
                  </a:lnTo>
                  <a:lnTo>
                    <a:pt x="639" y="873"/>
                  </a:lnTo>
                  <a:lnTo>
                    <a:pt x="545" y="839"/>
                  </a:lnTo>
                  <a:lnTo>
                    <a:pt x="453" y="804"/>
                  </a:lnTo>
                  <a:lnTo>
                    <a:pt x="365" y="770"/>
                  </a:lnTo>
                  <a:lnTo>
                    <a:pt x="281" y="737"/>
                  </a:lnTo>
                  <a:lnTo>
                    <a:pt x="202" y="703"/>
                  </a:lnTo>
                  <a:lnTo>
                    <a:pt x="130" y="671"/>
                  </a:lnTo>
                  <a:lnTo>
                    <a:pt x="61" y="641"/>
                  </a:lnTo>
                  <a:lnTo>
                    <a:pt x="0" y="611"/>
                  </a:lnTo>
                  <a:close/>
                </a:path>
              </a:pathLst>
            </a:custGeom>
            <a:solidFill>
              <a:srgbClr val="00562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66" name="Freeform 63"/>
            <p:cNvSpPr>
              <a:spLocks/>
            </p:cNvSpPr>
            <p:nvPr/>
          </p:nvSpPr>
          <p:spPr bwMode="auto">
            <a:xfrm rot="696599">
              <a:off x="3415" y="991"/>
              <a:ext cx="192" cy="129"/>
            </a:xfrm>
            <a:custGeom>
              <a:avLst/>
              <a:gdLst>
                <a:gd name="T0" fmla="*/ 10 w 574"/>
                <a:gd name="T1" fmla="*/ 0 h 388"/>
                <a:gd name="T2" fmla="*/ 15 w 574"/>
                <a:gd name="T3" fmla="*/ 1 h 388"/>
                <a:gd name="T4" fmla="*/ 22 w 574"/>
                <a:gd name="T5" fmla="*/ 3 h 388"/>
                <a:gd name="T6" fmla="*/ 29 w 574"/>
                <a:gd name="T7" fmla="*/ 6 h 388"/>
                <a:gd name="T8" fmla="*/ 36 w 574"/>
                <a:gd name="T9" fmla="*/ 9 h 388"/>
                <a:gd name="T10" fmla="*/ 44 w 574"/>
                <a:gd name="T11" fmla="*/ 11 h 388"/>
                <a:gd name="T12" fmla="*/ 52 w 574"/>
                <a:gd name="T13" fmla="*/ 14 h 388"/>
                <a:gd name="T14" fmla="*/ 58 w 574"/>
                <a:gd name="T15" fmla="*/ 17 h 388"/>
                <a:gd name="T16" fmla="*/ 64 w 574"/>
                <a:gd name="T17" fmla="*/ 19 h 388"/>
                <a:gd name="T18" fmla="*/ 56 w 574"/>
                <a:gd name="T19" fmla="*/ 43 h 388"/>
                <a:gd name="T20" fmla="*/ 49 w 574"/>
                <a:gd name="T21" fmla="*/ 40 h 388"/>
                <a:gd name="T22" fmla="*/ 41 w 574"/>
                <a:gd name="T23" fmla="*/ 37 h 388"/>
                <a:gd name="T24" fmla="*/ 34 w 574"/>
                <a:gd name="T25" fmla="*/ 34 h 388"/>
                <a:gd name="T26" fmla="*/ 27 w 574"/>
                <a:gd name="T27" fmla="*/ 32 h 388"/>
                <a:gd name="T28" fmla="*/ 20 w 574"/>
                <a:gd name="T29" fmla="*/ 28 h 388"/>
                <a:gd name="T30" fmla="*/ 13 w 574"/>
                <a:gd name="T31" fmla="*/ 25 h 388"/>
                <a:gd name="T32" fmla="*/ 6 w 574"/>
                <a:gd name="T33" fmla="*/ 22 h 388"/>
                <a:gd name="T34" fmla="*/ 0 w 574"/>
                <a:gd name="T35" fmla="*/ 19 h 388"/>
                <a:gd name="T36" fmla="*/ 10 w 574"/>
                <a:gd name="T37" fmla="*/ 0 h 388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574" h="388">
                  <a:moveTo>
                    <a:pt x="88" y="0"/>
                  </a:moveTo>
                  <a:lnTo>
                    <a:pt x="137" y="8"/>
                  </a:lnTo>
                  <a:lnTo>
                    <a:pt x="194" y="27"/>
                  </a:lnTo>
                  <a:lnTo>
                    <a:pt x="258" y="50"/>
                  </a:lnTo>
                  <a:lnTo>
                    <a:pt x="327" y="77"/>
                  </a:lnTo>
                  <a:lnTo>
                    <a:pt x="392" y="102"/>
                  </a:lnTo>
                  <a:lnTo>
                    <a:pt x="460" y="129"/>
                  </a:lnTo>
                  <a:lnTo>
                    <a:pt x="520" y="156"/>
                  </a:lnTo>
                  <a:lnTo>
                    <a:pt x="574" y="171"/>
                  </a:lnTo>
                  <a:lnTo>
                    <a:pt x="498" y="388"/>
                  </a:lnTo>
                  <a:lnTo>
                    <a:pt x="436" y="365"/>
                  </a:lnTo>
                  <a:lnTo>
                    <a:pt x="372" y="338"/>
                  </a:lnTo>
                  <a:lnTo>
                    <a:pt x="308" y="311"/>
                  </a:lnTo>
                  <a:lnTo>
                    <a:pt x="243" y="285"/>
                  </a:lnTo>
                  <a:lnTo>
                    <a:pt x="182" y="255"/>
                  </a:lnTo>
                  <a:lnTo>
                    <a:pt x="118" y="228"/>
                  </a:lnTo>
                  <a:lnTo>
                    <a:pt x="57" y="198"/>
                  </a:lnTo>
                  <a:lnTo>
                    <a:pt x="0" y="171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3D3A3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67" name="Freeform 64"/>
            <p:cNvSpPr>
              <a:spLocks/>
            </p:cNvSpPr>
            <p:nvPr/>
          </p:nvSpPr>
          <p:spPr bwMode="auto">
            <a:xfrm rot="696599">
              <a:off x="3451" y="994"/>
              <a:ext cx="162" cy="64"/>
            </a:xfrm>
            <a:custGeom>
              <a:avLst/>
              <a:gdLst>
                <a:gd name="T0" fmla="*/ 54 w 486"/>
                <a:gd name="T1" fmla="*/ 21 h 193"/>
                <a:gd name="T2" fmla="*/ 47 w 486"/>
                <a:gd name="T3" fmla="*/ 19 h 193"/>
                <a:gd name="T4" fmla="*/ 40 w 486"/>
                <a:gd name="T5" fmla="*/ 17 h 193"/>
                <a:gd name="T6" fmla="*/ 33 w 486"/>
                <a:gd name="T7" fmla="*/ 14 h 193"/>
                <a:gd name="T8" fmla="*/ 26 w 486"/>
                <a:gd name="T9" fmla="*/ 12 h 193"/>
                <a:gd name="T10" fmla="*/ 19 w 486"/>
                <a:gd name="T11" fmla="*/ 9 h 193"/>
                <a:gd name="T12" fmla="*/ 13 w 486"/>
                <a:gd name="T13" fmla="*/ 7 h 193"/>
                <a:gd name="T14" fmla="*/ 6 w 486"/>
                <a:gd name="T15" fmla="*/ 5 h 193"/>
                <a:gd name="T16" fmla="*/ 0 w 486"/>
                <a:gd name="T17" fmla="*/ 2 h 193"/>
                <a:gd name="T18" fmla="*/ 0 w 486"/>
                <a:gd name="T19" fmla="*/ 0 h 193"/>
                <a:gd name="T20" fmla="*/ 5 w 486"/>
                <a:gd name="T21" fmla="*/ 1 h 193"/>
                <a:gd name="T22" fmla="*/ 12 w 486"/>
                <a:gd name="T23" fmla="*/ 3 h 193"/>
                <a:gd name="T24" fmla="*/ 19 w 486"/>
                <a:gd name="T25" fmla="*/ 6 h 193"/>
                <a:gd name="T26" fmla="*/ 27 w 486"/>
                <a:gd name="T27" fmla="*/ 9 h 193"/>
                <a:gd name="T28" fmla="*/ 34 w 486"/>
                <a:gd name="T29" fmla="*/ 11 h 193"/>
                <a:gd name="T30" fmla="*/ 41 w 486"/>
                <a:gd name="T31" fmla="*/ 14 h 193"/>
                <a:gd name="T32" fmla="*/ 48 w 486"/>
                <a:gd name="T33" fmla="*/ 17 h 193"/>
                <a:gd name="T34" fmla="*/ 54 w 486"/>
                <a:gd name="T35" fmla="*/ 19 h 193"/>
                <a:gd name="T36" fmla="*/ 54 w 486"/>
                <a:gd name="T37" fmla="*/ 21 h 19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486" h="193">
                  <a:moveTo>
                    <a:pt x="486" y="193"/>
                  </a:moveTo>
                  <a:lnTo>
                    <a:pt x="425" y="175"/>
                  </a:lnTo>
                  <a:lnTo>
                    <a:pt x="360" y="151"/>
                  </a:lnTo>
                  <a:lnTo>
                    <a:pt x="296" y="129"/>
                  </a:lnTo>
                  <a:lnTo>
                    <a:pt x="235" y="107"/>
                  </a:lnTo>
                  <a:lnTo>
                    <a:pt x="170" y="84"/>
                  </a:lnTo>
                  <a:lnTo>
                    <a:pt x="114" y="65"/>
                  </a:lnTo>
                  <a:lnTo>
                    <a:pt x="52" y="42"/>
                  </a:lnTo>
                  <a:lnTo>
                    <a:pt x="0" y="20"/>
                  </a:lnTo>
                  <a:lnTo>
                    <a:pt x="0" y="0"/>
                  </a:lnTo>
                  <a:lnTo>
                    <a:pt x="49" y="8"/>
                  </a:lnTo>
                  <a:lnTo>
                    <a:pt x="106" y="27"/>
                  </a:lnTo>
                  <a:lnTo>
                    <a:pt x="170" y="50"/>
                  </a:lnTo>
                  <a:lnTo>
                    <a:pt x="239" y="77"/>
                  </a:lnTo>
                  <a:lnTo>
                    <a:pt x="304" y="102"/>
                  </a:lnTo>
                  <a:lnTo>
                    <a:pt x="372" y="129"/>
                  </a:lnTo>
                  <a:lnTo>
                    <a:pt x="432" y="156"/>
                  </a:lnTo>
                  <a:lnTo>
                    <a:pt x="486" y="171"/>
                  </a:lnTo>
                  <a:lnTo>
                    <a:pt x="486" y="193"/>
                  </a:lnTo>
                  <a:close/>
                </a:path>
              </a:pathLst>
            </a:custGeom>
            <a:solidFill>
              <a:srgbClr val="82C67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68" name="Freeform 65"/>
            <p:cNvSpPr>
              <a:spLocks/>
            </p:cNvSpPr>
            <p:nvPr/>
          </p:nvSpPr>
          <p:spPr bwMode="auto">
            <a:xfrm rot="696599">
              <a:off x="3605" y="813"/>
              <a:ext cx="693" cy="423"/>
            </a:xfrm>
            <a:custGeom>
              <a:avLst/>
              <a:gdLst>
                <a:gd name="T0" fmla="*/ 9 w 2077"/>
                <a:gd name="T1" fmla="*/ 104 h 1270"/>
                <a:gd name="T2" fmla="*/ 230 w 2077"/>
                <a:gd name="T3" fmla="*/ 0 h 1270"/>
                <a:gd name="T4" fmla="*/ 231 w 2077"/>
                <a:gd name="T5" fmla="*/ 7 h 1270"/>
                <a:gd name="T6" fmla="*/ 231 w 2077"/>
                <a:gd name="T7" fmla="*/ 14 h 1270"/>
                <a:gd name="T8" fmla="*/ 231 w 2077"/>
                <a:gd name="T9" fmla="*/ 22 h 1270"/>
                <a:gd name="T10" fmla="*/ 230 w 2077"/>
                <a:gd name="T11" fmla="*/ 29 h 1270"/>
                <a:gd name="T12" fmla="*/ 225 w 2077"/>
                <a:gd name="T13" fmla="*/ 31 h 1270"/>
                <a:gd name="T14" fmla="*/ 216 w 2077"/>
                <a:gd name="T15" fmla="*/ 36 h 1270"/>
                <a:gd name="T16" fmla="*/ 205 w 2077"/>
                <a:gd name="T17" fmla="*/ 41 h 1270"/>
                <a:gd name="T18" fmla="*/ 191 w 2077"/>
                <a:gd name="T19" fmla="*/ 48 h 1270"/>
                <a:gd name="T20" fmla="*/ 175 w 2077"/>
                <a:gd name="T21" fmla="*/ 56 h 1270"/>
                <a:gd name="T22" fmla="*/ 157 w 2077"/>
                <a:gd name="T23" fmla="*/ 65 h 1270"/>
                <a:gd name="T24" fmla="*/ 138 w 2077"/>
                <a:gd name="T25" fmla="*/ 73 h 1270"/>
                <a:gd name="T26" fmla="*/ 119 w 2077"/>
                <a:gd name="T27" fmla="*/ 83 h 1270"/>
                <a:gd name="T28" fmla="*/ 100 w 2077"/>
                <a:gd name="T29" fmla="*/ 92 h 1270"/>
                <a:gd name="T30" fmla="*/ 81 w 2077"/>
                <a:gd name="T31" fmla="*/ 102 h 1270"/>
                <a:gd name="T32" fmla="*/ 63 w 2077"/>
                <a:gd name="T33" fmla="*/ 111 h 1270"/>
                <a:gd name="T34" fmla="*/ 46 w 2077"/>
                <a:gd name="T35" fmla="*/ 119 h 1270"/>
                <a:gd name="T36" fmla="*/ 31 w 2077"/>
                <a:gd name="T37" fmla="*/ 126 h 1270"/>
                <a:gd name="T38" fmla="*/ 18 w 2077"/>
                <a:gd name="T39" fmla="*/ 132 h 1270"/>
                <a:gd name="T40" fmla="*/ 7 w 2077"/>
                <a:gd name="T41" fmla="*/ 137 h 1270"/>
                <a:gd name="T42" fmla="*/ 0 w 2077"/>
                <a:gd name="T43" fmla="*/ 141 h 1270"/>
                <a:gd name="T44" fmla="*/ 2 w 2077"/>
                <a:gd name="T45" fmla="*/ 133 h 1270"/>
                <a:gd name="T46" fmla="*/ 5 w 2077"/>
                <a:gd name="T47" fmla="*/ 123 h 1270"/>
                <a:gd name="T48" fmla="*/ 8 w 2077"/>
                <a:gd name="T49" fmla="*/ 113 h 1270"/>
                <a:gd name="T50" fmla="*/ 9 w 2077"/>
                <a:gd name="T51" fmla="*/ 104 h 1270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2077" h="1270">
                  <a:moveTo>
                    <a:pt x="79" y="939"/>
                  </a:moveTo>
                  <a:lnTo>
                    <a:pt x="2062" y="0"/>
                  </a:lnTo>
                  <a:lnTo>
                    <a:pt x="2074" y="65"/>
                  </a:lnTo>
                  <a:lnTo>
                    <a:pt x="2077" y="130"/>
                  </a:lnTo>
                  <a:lnTo>
                    <a:pt x="2070" y="194"/>
                  </a:lnTo>
                  <a:lnTo>
                    <a:pt x="2062" y="258"/>
                  </a:lnTo>
                  <a:lnTo>
                    <a:pt x="2017" y="281"/>
                  </a:lnTo>
                  <a:lnTo>
                    <a:pt x="1941" y="320"/>
                  </a:lnTo>
                  <a:lnTo>
                    <a:pt x="1838" y="369"/>
                  </a:lnTo>
                  <a:lnTo>
                    <a:pt x="1712" y="433"/>
                  </a:lnTo>
                  <a:lnTo>
                    <a:pt x="1569" y="502"/>
                  </a:lnTo>
                  <a:lnTo>
                    <a:pt x="1413" y="581"/>
                  </a:lnTo>
                  <a:lnTo>
                    <a:pt x="1245" y="661"/>
                  </a:lnTo>
                  <a:lnTo>
                    <a:pt x="1070" y="749"/>
                  </a:lnTo>
                  <a:lnTo>
                    <a:pt x="900" y="833"/>
                  </a:lnTo>
                  <a:lnTo>
                    <a:pt x="730" y="917"/>
                  </a:lnTo>
                  <a:lnTo>
                    <a:pt x="565" y="999"/>
                  </a:lnTo>
                  <a:lnTo>
                    <a:pt x="414" y="1072"/>
                  </a:lnTo>
                  <a:lnTo>
                    <a:pt x="276" y="1139"/>
                  </a:lnTo>
                  <a:lnTo>
                    <a:pt x="160" y="1193"/>
                  </a:lnTo>
                  <a:lnTo>
                    <a:pt x="64" y="1238"/>
                  </a:lnTo>
                  <a:lnTo>
                    <a:pt x="0" y="1270"/>
                  </a:lnTo>
                  <a:lnTo>
                    <a:pt x="19" y="1201"/>
                  </a:lnTo>
                  <a:lnTo>
                    <a:pt x="45" y="1109"/>
                  </a:lnTo>
                  <a:lnTo>
                    <a:pt x="68" y="1015"/>
                  </a:lnTo>
                  <a:lnTo>
                    <a:pt x="79" y="939"/>
                  </a:lnTo>
                  <a:close/>
                </a:path>
              </a:pathLst>
            </a:custGeom>
            <a:solidFill>
              <a:srgbClr val="00562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69" name="Freeform 66"/>
            <p:cNvSpPr>
              <a:spLocks/>
            </p:cNvSpPr>
            <p:nvPr/>
          </p:nvSpPr>
          <p:spPr bwMode="auto">
            <a:xfrm rot="696599">
              <a:off x="3540" y="950"/>
              <a:ext cx="114" cy="46"/>
            </a:xfrm>
            <a:custGeom>
              <a:avLst/>
              <a:gdLst>
                <a:gd name="T0" fmla="*/ 0 w 341"/>
                <a:gd name="T1" fmla="*/ 3 h 137"/>
                <a:gd name="T2" fmla="*/ 0 w 341"/>
                <a:gd name="T3" fmla="*/ 2 h 137"/>
                <a:gd name="T4" fmla="*/ 1 w 341"/>
                <a:gd name="T5" fmla="*/ 1 h 137"/>
                <a:gd name="T6" fmla="*/ 2 w 341"/>
                <a:gd name="T7" fmla="*/ 0 h 137"/>
                <a:gd name="T8" fmla="*/ 4 w 341"/>
                <a:gd name="T9" fmla="*/ 0 h 137"/>
                <a:gd name="T10" fmla="*/ 8 w 341"/>
                <a:gd name="T11" fmla="*/ 2 h 137"/>
                <a:gd name="T12" fmla="*/ 13 w 341"/>
                <a:gd name="T13" fmla="*/ 3 h 137"/>
                <a:gd name="T14" fmla="*/ 17 w 341"/>
                <a:gd name="T15" fmla="*/ 4 h 137"/>
                <a:gd name="T16" fmla="*/ 21 w 341"/>
                <a:gd name="T17" fmla="*/ 5 h 137"/>
                <a:gd name="T18" fmla="*/ 25 w 341"/>
                <a:gd name="T19" fmla="*/ 7 h 137"/>
                <a:gd name="T20" fmla="*/ 29 w 341"/>
                <a:gd name="T21" fmla="*/ 8 h 137"/>
                <a:gd name="T22" fmla="*/ 33 w 341"/>
                <a:gd name="T23" fmla="*/ 10 h 137"/>
                <a:gd name="T24" fmla="*/ 38 w 341"/>
                <a:gd name="T25" fmla="*/ 12 h 137"/>
                <a:gd name="T26" fmla="*/ 38 w 341"/>
                <a:gd name="T27" fmla="*/ 15 h 137"/>
                <a:gd name="T28" fmla="*/ 35 w 341"/>
                <a:gd name="T29" fmla="*/ 15 h 137"/>
                <a:gd name="T30" fmla="*/ 30 w 341"/>
                <a:gd name="T31" fmla="*/ 14 h 137"/>
                <a:gd name="T32" fmla="*/ 24 w 341"/>
                <a:gd name="T33" fmla="*/ 12 h 137"/>
                <a:gd name="T34" fmla="*/ 17 w 341"/>
                <a:gd name="T35" fmla="*/ 9 h 137"/>
                <a:gd name="T36" fmla="*/ 10 w 341"/>
                <a:gd name="T37" fmla="*/ 6 h 137"/>
                <a:gd name="T38" fmla="*/ 4 w 341"/>
                <a:gd name="T39" fmla="*/ 4 h 137"/>
                <a:gd name="T40" fmla="*/ 0 w 341"/>
                <a:gd name="T41" fmla="*/ 3 h 137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341" h="137">
                  <a:moveTo>
                    <a:pt x="0" y="27"/>
                  </a:moveTo>
                  <a:lnTo>
                    <a:pt x="3" y="15"/>
                  </a:lnTo>
                  <a:lnTo>
                    <a:pt x="10" y="7"/>
                  </a:lnTo>
                  <a:lnTo>
                    <a:pt x="22" y="4"/>
                  </a:lnTo>
                  <a:lnTo>
                    <a:pt x="34" y="0"/>
                  </a:lnTo>
                  <a:lnTo>
                    <a:pt x="75" y="15"/>
                  </a:lnTo>
                  <a:lnTo>
                    <a:pt x="116" y="27"/>
                  </a:lnTo>
                  <a:lnTo>
                    <a:pt x="155" y="37"/>
                  </a:lnTo>
                  <a:lnTo>
                    <a:pt x="190" y="49"/>
                  </a:lnTo>
                  <a:lnTo>
                    <a:pt x="227" y="61"/>
                  </a:lnTo>
                  <a:lnTo>
                    <a:pt x="261" y="72"/>
                  </a:lnTo>
                  <a:lnTo>
                    <a:pt x="299" y="91"/>
                  </a:lnTo>
                  <a:lnTo>
                    <a:pt x="338" y="111"/>
                  </a:lnTo>
                  <a:lnTo>
                    <a:pt x="341" y="133"/>
                  </a:lnTo>
                  <a:lnTo>
                    <a:pt x="318" y="137"/>
                  </a:lnTo>
                  <a:lnTo>
                    <a:pt x="273" y="125"/>
                  </a:lnTo>
                  <a:lnTo>
                    <a:pt x="215" y="103"/>
                  </a:lnTo>
                  <a:lnTo>
                    <a:pt x="151" y="79"/>
                  </a:lnTo>
                  <a:lnTo>
                    <a:pt x="91" y="57"/>
                  </a:lnTo>
                  <a:lnTo>
                    <a:pt x="37" y="34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35A53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70" name="Freeform 67"/>
            <p:cNvSpPr>
              <a:spLocks/>
            </p:cNvSpPr>
            <p:nvPr/>
          </p:nvSpPr>
          <p:spPr bwMode="auto">
            <a:xfrm rot="696599">
              <a:off x="3684" y="774"/>
              <a:ext cx="192" cy="176"/>
            </a:xfrm>
            <a:custGeom>
              <a:avLst/>
              <a:gdLst>
                <a:gd name="T0" fmla="*/ 0 w 577"/>
                <a:gd name="T1" fmla="*/ 47 h 528"/>
                <a:gd name="T2" fmla="*/ 4 w 577"/>
                <a:gd name="T3" fmla="*/ 40 h 528"/>
                <a:gd name="T4" fmla="*/ 8 w 577"/>
                <a:gd name="T5" fmla="*/ 33 h 528"/>
                <a:gd name="T6" fmla="*/ 11 w 577"/>
                <a:gd name="T7" fmla="*/ 27 h 528"/>
                <a:gd name="T8" fmla="*/ 16 w 577"/>
                <a:gd name="T9" fmla="*/ 21 h 528"/>
                <a:gd name="T10" fmla="*/ 20 w 577"/>
                <a:gd name="T11" fmla="*/ 16 h 528"/>
                <a:gd name="T12" fmla="*/ 24 w 577"/>
                <a:gd name="T13" fmla="*/ 11 h 528"/>
                <a:gd name="T14" fmla="*/ 29 w 577"/>
                <a:gd name="T15" fmla="*/ 5 h 528"/>
                <a:gd name="T16" fmla="*/ 34 w 577"/>
                <a:gd name="T17" fmla="*/ 0 h 528"/>
                <a:gd name="T18" fmla="*/ 32 w 577"/>
                <a:gd name="T19" fmla="*/ 5 h 528"/>
                <a:gd name="T20" fmla="*/ 29 w 577"/>
                <a:gd name="T21" fmla="*/ 9 h 528"/>
                <a:gd name="T22" fmla="*/ 27 w 577"/>
                <a:gd name="T23" fmla="*/ 14 h 528"/>
                <a:gd name="T24" fmla="*/ 24 w 577"/>
                <a:gd name="T25" fmla="*/ 19 h 528"/>
                <a:gd name="T26" fmla="*/ 23 w 577"/>
                <a:gd name="T27" fmla="*/ 24 h 528"/>
                <a:gd name="T28" fmla="*/ 21 w 577"/>
                <a:gd name="T29" fmla="*/ 29 h 528"/>
                <a:gd name="T30" fmla="*/ 22 w 577"/>
                <a:gd name="T31" fmla="*/ 34 h 528"/>
                <a:gd name="T32" fmla="*/ 23 w 577"/>
                <a:gd name="T33" fmla="*/ 39 h 528"/>
                <a:gd name="T34" fmla="*/ 25 w 577"/>
                <a:gd name="T35" fmla="*/ 42 h 528"/>
                <a:gd name="T36" fmla="*/ 27 w 577"/>
                <a:gd name="T37" fmla="*/ 44 h 528"/>
                <a:gd name="T38" fmla="*/ 30 w 577"/>
                <a:gd name="T39" fmla="*/ 46 h 528"/>
                <a:gd name="T40" fmla="*/ 34 w 577"/>
                <a:gd name="T41" fmla="*/ 48 h 528"/>
                <a:gd name="T42" fmla="*/ 40 w 577"/>
                <a:gd name="T43" fmla="*/ 48 h 528"/>
                <a:gd name="T44" fmla="*/ 46 w 577"/>
                <a:gd name="T45" fmla="*/ 48 h 528"/>
                <a:gd name="T46" fmla="*/ 54 w 577"/>
                <a:gd name="T47" fmla="*/ 47 h 528"/>
                <a:gd name="T48" fmla="*/ 64 w 577"/>
                <a:gd name="T49" fmla="*/ 45 h 528"/>
                <a:gd name="T50" fmla="*/ 59 w 577"/>
                <a:gd name="T51" fmla="*/ 47 h 528"/>
                <a:gd name="T52" fmla="*/ 53 w 577"/>
                <a:gd name="T53" fmla="*/ 49 h 528"/>
                <a:gd name="T54" fmla="*/ 48 w 577"/>
                <a:gd name="T55" fmla="*/ 51 h 528"/>
                <a:gd name="T56" fmla="*/ 41 w 577"/>
                <a:gd name="T57" fmla="*/ 53 h 528"/>
                <a:gd name="T58" fmla="*/ 34 w 577"/>
                <a:gd name="T59" fmla="*/ 55 h 528"/>
                <a:gd name="T60" fmla="*/ 27 w 577"/>
                <a:gd name="T61" fmla="*/ 56 h 528"/>
                <a:gd name="T62" fmla="*/ 19 w 577"/>
                <a:gd name="T63" fmla="*/ 58 h 528"/>
                <a:gd name="T64" fmla="*/ 11 w 577"/>
                <a:gd name="T65" fmla="*/ 59 h 528"/>
                <a:gd name="T66" fmla="*/ 7 w 577"/>
                <a:gd name="T67" fmla="*/ 58 h 528"/>
                <a:gd name="T68" fmla="*/ 4 w 577"/>
                <a:gd name="T69" fmla="*/ 55 h 528"/>
                <a:gd name="T70" fmla="*/ 2 w 577"/>
                <a:gd name="T71" fmla="*/ 51 h 528"/>
                <a:gd name="T72" fmla="*/ 0 w 577"/>
                <a:gd name="T73" fmla="*/ 47 h 528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577" h="528">
                  <a:moveTo>
                    <a:pt x="0" y="421"/>
                  </a:moveTo>
                  <a:lnTo>
                    <a:pt x="34" y="357"/>
                  </a:lnTo>
                  <a:lnTo>
                    <a:pt x="69" y="300"/>
                  </a:lnTo>
                  <a:lnTo>
                    <a:pt x="101" y="246"/>
                  </a:lnTo>
                  <a:lnTo>
                    <a:pt x="140" y="193"/>
                  </a:lnTo>
                  <a:lnTo>
                    <a:pt x="178" y="148"/>
                  </a:lnTo>
                  <a:lnTo>
                    <a:pt x="220" y="98"/>
                  </a:lnTo>
                  <a:lnTo>
                    <a:pt x="261" y="49"/>
                  </a:lnTo>
                  <a:lnTo>
                    <a:pt x="308" y="0"/>
                  </a:lnTo>
                  <a:lnTo>
                    <a:pt x="288" y="42"/>
                  </a:lnTo>
                  <a:lnTo>
                    <a:pt x="261" y="83"/>
                  </a:lnTo>
                  <a:lnTo>
                    <a:pt x="239" y="125"/>
                  </a:lnTo>
                  <a:lnTo>
                    <a:pt x="220" y="170"/>
                  </a:lnTo>
                  <a:lnTo>
                    <a:pt x="205" y="212"/>
                  </a:lnTo>
                  <a:lnTo>
                    <a:pt x="193" y="258"/>
                  </a:lnTo>
                  <a:lnTo>
                    <a:pt x="197" y="303"/>
                  </a:lnTo>
                  <a:lnTo>
                    <a:pt x="209" y="350"/>
                  </a:lnTo>
                  <a:lnTo>
                    <a:pt x="224" y="375"/>
                  </a:lnTo>
                  <a:lnTo>
                    <a:pt x="246" y="399"/>
                  </a:lnTo>
                  <a:lnTo>
                    <a:pt x="273" y="417"/>
                  </a:lnTo>
                  <a:lnTo>
                    <a:pt x="311" y="429"/>
                  </a:lnTo>
                  <a:lnTo>
                    <a:pt x="360" y="432"/>
                  </a:lnTo>
                  <a:lnTo>
                    <a:pt x="417" y="432"/>
                  </a:lnTo>
                  <a:lnTo>
                    <a:pt x="490" y="424"/>
                  </a:lnTo>
                  <a:lnTo>
                    <a:pt x="577" y="409"/>
                  </a:lnTo>
                  <a:lnTo>
                    <a:pt x="532" y="424"/>
                  </a:lnTo>
                  <a:lnTo>
                    <a:pt x="481" y="444"/>
                  </a:lnTo>
                  <a:lnTo>
                    <a:pt x="429" y="463"/>
                  </a:lnTo>
                  <a:lnTo>
                    <a:pt x="368" y="478"/>
                  </a:lnTo>
                  <a:lnTo>
                    <a:pt x="308" y="498"/>
                  </a:lnTo>
                  <a:lnTo>
                    <a:pt x="242" y="508"/>
                  </a:lnTo>
                  <a:lnTo>
                    <a:pt x="175" y="520"/>
                  </a:lnTo>
                  <a:lnTo>
                    <a:pt x="101" y="528"/>
                  </a:lnTo>
                  <a:lnTo>
                    <a:pt x="61" y="520"/>
                  </a:lnTo>
                  <a:lnTo>
                    <a:pt x="34" y="498"/>
                  </a:lnTo>
                  <a:lnTo>
                    <a:pt x="15" y="463"/>
                  </a:lnTo>
                  <a:lnTo>
                    <a:pt x="0" y="421"/>
                  </a:lnTo>
                  <a:close/>
                </a:path>
              </a:pathLst>
            </a:custGeom>
            <a:solidFill>
              <a:srgbClr val="00775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71" name="Freeform 68"/>
            <p:cNvSpPr>
              <a:spLocks/>
            </p:cNvSpPr>
            <p:nvPr/>
          </p:nvSpPr>
          <p:spPr bwMode="auto">
            <a:xfrm rot="696599">
              <a:off x="3793" y="732"/>
              <a:ext cx="296" cy="134"/>
            </a:xfrm>
            <a:custGeom>
              <a:avLst/>
              <a:gdLst>
                <a:gd name="T0" fmla="*/ 60 w 888"/>
                <a:gd name="T1" fmla="*/ 0 h 402"/>
                <a:gd name="T2" fmla="*/ 66 w 888"/>
                <a:gd name="T3" fmla="*/ 0 h 402"/>
                <a:gd name="T4" fmla="*/ 71 w 888"/>
                <a:gd name="T5" fmla="*/ 1 h 402"/>
                <a:gd name="T6" fmla="*/ 76 w 888"/>
                <a:gd name="T7" fmla="*/ 2 h 402"/>
                <a:gd name="T8" fmla="*/ 81 w 888"/>
                <a:gd name="T9" fmla="*/ 3 h 402"/>
                <a:gd name="T10" fmla="*/ 85 w 888"/>
                <a:gd name="T11" fmla="*/ 5 h 402"/>
                <a:gd name="T12" fmla="*/ 89 w 888"/>
                <a:gd name="T13" fmla="*/ 8 h 402"/>
                <a:gd name="T14" fmla="*/ 93 w 888"/>
                <a:gd name="T15" fmla="*/ 12 h 402"/>
                <a:gd name="T16" fmla="*/ 98 w 888"/>
                <a:gd name="T17" fmla="*/ 16 h 402"/>
                <a:gd name="T18" fmla="*/ 99 w 888"/>
                <a:gd name="T19" fmla="*/ 21 h 402"/>
                <a:gd name="T20" fmla="*/ 99 w 888"/>
                <a:gd name="T21" fmla="*/ 25 h 402"/>
                <a:gd name="T22" fmla="*/ 98 w 888"/>
                <a:gd name="T23" fmla="*/ 29 h 402"/>
                <a:gd name="T24" fmla="*/ 95 w 888"/>
                <a:gd name="T25" fmla="*/ 32 h 402"/>
                <a:gd name="T26" fmla="*/ 91 w 888"/>
                <a:gd name="T27" fmla="*/ 35 h 402"/>
                <a:gd name="T28" fmla="*/ 87 w 888"/>
                <a:gd name="T29" fmla="*/ 38 h 402"/>
                <a:gd name="T30" fmla="*/ 81 w 888"/>
                <a:gd name="T31" fmla="*/ 42 h 402"/>
                <a:gd name="T32" fmla="*/ 76 w 888"/>
                <a:gd name="T33" fmla="*/ 45 h 402"/>
                <a:gd name="T34" fmla="*/ 78 w 888"/>
                <a:gd name="T35" fmla="*/ 44 h 402"/>
                <a:gd name="T36" fmla="*/ 81 w 888"/>
                <a:gd name="T37" fmla="*/ 41 h 402"/>
                <a:gd name="T38" fmla="*/ 83 w 888"/>
                <a:gd name="T39" fmla="*/ 39 h 402"/>
                <a:gd name="T40" fmla="*/ 85 w 888"/>
                <a:gd name="T41" fmla="*/ 36 h 402"/>
                <a:gd name="T42" fmla="*/ 87 w 888"/>
                <a:gd name="T43" fmla="*/ 33 h 402"/>
                <a:gd name="T44" fmla="*/ 89 w 888"/>
                <a:gd name="T45" fmla="*/ 30 h 402"/>
                <a:gd name="T46" fmla="*/ 89 w 888"/>
                <a:gd name="T47" fmla="*/ 28 h 402"/>
                <a:gd name="T48" fmla="*/ 90 w 888"/>
                <a:gd name="T49" fmla="*/ 25 h 402"/>
                <a:gd name="T50" fmla="*/ 89 w 888"/>
                <a:gd name="T51" fmla="*/ 22 h 402"/>
                <a:gd name="T52" fmla="*/ 87 w 888"/>
                <a:gd name="T53" fmla="*/ 19 h 402"/>
                <a:gd name="T54" fmla="*/ 84 w 888"/>
                <a:gd name="T55" fmla="*/ 17 h 402"/>
                <a:gd name="T56" fmla="*/ 81 w 888"/>
                <a:gd name="T57" fmla="*/ 14 h 402"/>
                <a:gd name="T58" fmla="*/ 77 w 888"/>
                <a:gd name="T59" fmla="*/ 12 h 402"/>
                <a:gd name="T60" fmla="*/ 73 w 888"/>
                <a:gd name="T61" fmla="*/ 10 h 402"/>
                <a:gd name="T62" fmla="*/ 68 w 888"/>
                <a:gd name="T63" fmla="*/ 8 h 402"/>
                <a:gd name="T64" fmla="*/ 63 w 888"/>
                <a:gd name="T65" fmla="*/ 7 h 402"/>
                <a:gd name="T66" fmla="*/ 58 w 888"/>
                <a:gd name="T67" fmla="*/ 6 h 402"/>
                <a:gd name="T68" fmla="*/ 53 w 888"/>
                <a:gd name="T69" fmla="*/ 5 h 402"/>
                <a:gd name="T70" fmla="*/ 47 w 888"/>
                <a:gd name="T71" fmla="*/ 5 h 402"/>
                <a:gd name="T72" fmla="*/ 41 w 888"/>
                <a:gd name="T73" fmla="*/ 6 h 402"/>
                <a:gd name="T74" fmla="*/ 36 w 888"/>
                <a:gd name="T75" fmla="*/ 7 h 402"/>
                <a:gd name="T76" fmla="*/ 30 w 888"/>
                <a:gd name="T77" fmla="*/ 9 h 402"/>
                <a:gd name="T78" fmla="*/ 24 w 888"/>
                <a:gd name="T79" fmla="*/ 11 h 402"/>
                <a:gd name="T80" fmla="*/ 19 w 888"/>
                <a:gd name="T81" fmla="*/ 15 h 402"/>
                <a:gd name="T82" fmla="*/ 0 w 888"/>
                <a:gd name="T83" fmla="*/ 28 h 402"/>
                <a:gd name="T84" fmla="*/ 5 w 888"/>
                <a:gd name="T85" fmla="*/ 21 h 402"/>
                <a:gd name="T86" fmla="*/ 12 w 888"/>
                <a:gd name="T87" fmla="*/ 15 h 402"/>
                <a:gd name="T88" fmla="*/ 19 w 888"/>
                <a:gd name="T89" fmla="*/ 10 h 402"/>
                <a:gd name="T90" fmla="*/ 27 w 888"/>
                <a:gd name="T91" fmla="*/ 6 h 402"/>
                <a:gd name="T92" fmla="*/ 35 w 888"/>
                <a:gd name="T93" fmla="*/ 3 h 402"/>
                <a:gd name="T94" fmla="*/ 43 w 888"/>
                <a:gd name="T95" fmla="*/ 1 h 402"/>
                <a:gd name="T96" fmla="*/ 52 w 888"/>
                <a:gd name="T97" fmla="*/ 0 h 402"/>
                <a:gd name="T98" fmla="*/ 60 w 888"/>
                <a:gd name="T99" fmla="*/ 0 h 402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888" h="402">
                  <a:moveTo>
                    <a:pt x="543" y="0"/>
                  </a:moveTo>
                  <a:lnTo>
                    <a:pt x="597" y="4"/>
                  </a:lnTo>
                  <a:lnTo>
                    <a:pt x="641" y="7"/>
                  </a:lnTo>
                  <a:lnTo>
                    <a:pt x="688" y="19"/>
                  </a:lnTo>
                  <a:lnTo>
                    <a:pt x="725" y="30"/>
                  </a:lnTo>
                  <a:lnTo>
                    <a:pt x="763" y="49"/>
                  </a:lnTo>
                  <a:lnTo>
                    <a:pt x="797" y="76"/>
                  </a:lnTo>
                  <a:lnTo>
                    <a:pt x="836" y="106"/>
                  </a:lnTo>
                  <a:lnTo>
                    <a:pt x="878" y="145"/>
                  </a:lnTo>
                  <a:lnTo>
                    <a:pt x="888" y="187"/>
                  </a:lnTo>
                  <a:lnTo>
                    <a:pt x="888" y="224"/>
                  </a:lnTo>
                  <a:lnTo>
                    <a:pt x="878" y="259"/>
                  </a:lnTo>
                  <a:lnTo>
                    <a:pt x="854" y="288"/>
                  </a:lnTo>
                  <a:lnTo>
                    <a:pt x="821" y="318"/>
                  </a:lnTo>
                  <a:lnTo>
                    <a:pt x="782" y="345"/>
                  </a:lnTo>
                  <a:lnTo>
                    <a:pt x="733" y="377"/>
                  </a:lnTo>
                  <a:lnTo>
                    <a:pt x="683" y="402"/>
                  </a:lnTo>
                  <a:lnTo>
                    <a:pt x="703" y="392"/>
                  </a:lnTo>
                  <a:lnTo>
                    <a:pt x="725" y="372"/>
                  </a:lnTo>
                  <a:lnTo>
                    <a:pt x="748" y="350"/>
                  </a:lnTo>
                  <a:lnTo>
                    <a:pt x="767" y="327"/>
                  </a:lnTo>
                  <a:lnTo>
                    <a:pt x="782" y="300"/>
                  </a:lnTo>
                  <a:lnTo>
                    <a:pt x="797" y="274"/>
                  </a:lnTo>
                  <a:lnTo>
                    <a:pt x="805" y="251"/>
                  </a:lnTo>
                  <a:lnTo>
                    <a:pt x="809" y="229"/>
                  </a:lnTo>
                  <a:lnTo>
                    <a:pt x="797" y="202"/>
                  </a:lnTo>
                  <a:lnTo>
                    <a:pt x="779" y="175"/>
                  </a:lnTo>
                  <a:lnTo>
                    <a:pt x="752" y="152"/>
                  </a:lnTo>
                  <a:lnTo>
                    <a:pt x="725" y="128"/>
                  </a:lnTo>
                  <a:lnTo>
                    <a:pt x="691" y="110"/>
                  </a:lnTo>
                  <a:lnTo>
                    <a:pt x="653" y="91"/>
                  </a:lnTo>
                  <a:lnTo>
                    <a:pt x="612" y="76"/>
                  </a:lnTo>
                  <a:lnTo>
                    <a:pt x="570" y="61"/>
                  </a:lnTo>
                  <a:lnTo>
                    <a:pt x="520" y="54"/>
                  </a:lnTo>
                  <a:lnTo>
                    <a:pt x="474" y="49"/>
                  </a:lnTo>
                  <a:lnTo>
                    <a:pt x="422" y="49"/>
                  </a:lnTo>
                  <a:lnTo>
                    <a:pt x="372" y="54"/>
                  </a:lnTo>
                  <a:lnTo>
                    <a:pt x="323" y="64"/>
                  </a:lnTo>
                  <a:lnTo>
                    <a:pt x="269" y="79"/>
                  </a:lnTo>
                  <a:lnTo>
                    <a:pt x="220" y="103"/>
                  </a:lnTo>
                  <a:lnTo>
                    <a:pt x="170" y="133"/>
                  </a:lnTo>
                  <a:lnTo>
                    <a:pt x="0" y="251"/>
                  </a:lnTo>
                  <a:lnTo>
                    <a:pt x="49" y="190"/>
                  </a:lnTo>
                  <a:lnTo>
                    <a:pt x="106" y="137"/>
                  </a:lnTo>
                  <a:lnTo>
                    <a:pt x="170" y="91"/>
                  </a:lnTo>
                  <a:lnTo>
                    <a:pt x="242" y="57"/>
                  </a:lnTo>
                  <a:lnTo>
                    <a:pt x="315" y="27"/>
                  </a:lnTo>
                  <a:lnTo>
                    <a:pt x="390" y="12"/>
                  </a:lnTo>
                  <a:lnTo>
                    <a:pt x="467" y="0"/>
                  </a:lnTo>
                  <a:lnTo>
                    <a:pt x="543" y="0"/>
                  </a:lnTo>
                  <a:close/>
                </a:path>
              </a:pathLst>
            </a:custGeom>
            <a:solidFill>
              <a:srgbClr val="44494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72" name="Freeform 69"/>
            <p:cNvSpPr>
              <a:spLocks/>
            </p:cNvSpPr>
            <p:nvPr/>
          </p:nvSpPr>
          <p:spPr bwMode="auto">
            <a:xfrm rot="696599">
              <a:off x="4061" y="751"/>
              <a:ext cx="183" cy="143"/>
            </a:xfrm>
            <a:custGeom>
              <a:avLst/>
              <a:gdLst>
                <a:gd name="T0" fmla="*/ 46 w 550"/>
                <a:gd name="T1" fmla="*/ 32 h 429"/>
                <a:gd name="T2" fmla="*/ 46 w 550"/>
                <a:gd name="T3" fmla="*/ 30 h 429"/>
                <a:gd name="T4" fmla="*/ 42 w 550"/>
                <a:gd name="T5" fmla="*/ 26 h 429"/>
                <a:gd name="T6" fmla="*/ 37 w 550"/>
                <a:gd name="T7" fmla="*/ 21 h 429"/>
                <a:gd name="T8" fmla="*/ 30 w 550"/>
                <a:gd name="T9" fmla="*/ 15 h 429"/>
                <a:gd name="T10" fmla="*/ 21 w 550"/>
                <a:gd name="T11" fmla="*/ 10 h 429"/>
                <a:gd name="T12" fmla="*/ 13 w 550"/>
                <a:gd name="T13" fmla="*/ 5 h 429"/>
                <a:gd name="T14" fmla="*/ 6 w 550"/>
                <a:gd name="T15" fmla="*/ 2 h 429"/>
                <a:gd name="T16" fmla="*/ 0 w 550"/>
                <a:gd name="T17" fmla="*/ 0 h 429"/>
                <a:gd name="T18" fmla="*/ 4 w 550"/>
                <a:gd name="T19" fmla="*/ 1 h 429"/>
                <a:gd name="T20" fmla="*/ 11 w 550"/>
                <a:gd name="T21" fmla="*/ 3 h 429"/>
                <a:gd name="T22" fmla="*/ 21 w 550"/>
                <a:gd name="T23" fmla="*/ 7 h 429"/>
                <a:gd name="T24" fmla="*/ 31 w 550"/>
                <a:gd name="T25" fmla="*/ 12 h 429"/>
                <a:gd name="T26" fmla="*/ 42 w 550"/>
                <a:gd name="T27" fmla="*/ 18 h 429"/>
                <a:gd name="T28" fmla="*/ 51 w 550"/>
                <a:gd name="T29" fmla="*/ 23 h 429"/>
                <a:gd name="T30" fmla="*/ 58 w 550"/>
                <a:gd name="T31" fmla="*/ 28 h 429"/>
                <a:gd name="T32" fmla="*/ 61 w 550"/>
                <a:gd name="T33" fmla="*/ 32 h 429"/>
                <a:gd name="T34" fmla="*/ 61 w 550"/>
                <a:gd name="T35" fmla="*/ 34 h 429"/>
                <a:gd name="T36" fmla="*/ 59 w 550"/>
                <a:gd name="T37" fmla="*/ 36 h 429"/>
                <a:gd name="T38" fmla="*/ 57 w 550"/>
                <a:gd name="T39" fmla="*/ 38 h 429"/>
                <a:gd name="T40" fmla="*/ 53 w 550"/>
                <a:gd name="T41" fmla="*/ 41 h 429"/>
                <a:gd name="T42" fmla="*/ 49 w 550"/>
                <a:gd name="T43" fmla="*/ 42 h 429"/>
                <a:gd name="T44" fmla="*/ 44 w 550"/>
                <a:gd name="T45" fmla="*/ 44 h 429"/>
                <a:gd name="T46" fmla="*/ 39 w 550"/>
                <a:gd name="T47" fmla="*/ 46 h 429"/>
                <a:gd name="T48" fmla="*/ 33 w 550"/>
                <a:gd name="T49" fmla="*/ 48 h 429"/>
                <a:gd name="T50" fmla="*/ 34 w 550"/>
                <a:gd name="T51" fmla="*/ 46 h 429"/>
                <a:gd name="T52" fmla="*/ 36 w 550"/>
                <a:gd name="T53" fmla="*/ 45 h 429"/>
                <a:gd name="T54" fmla="*/ 38 w 550"/>
                <a:gd name="T55" fmla="*/ 43 h 429"/>
                <a:gd name="T56" fmla="*/ 40 w 550"/>
                <a:gd name="T57" fmla="*/ 41 h 429"/>
                <a:gd name="T58" fmla="*/ 42 w 550"/>
                <a:gd name="T59" fmla="*/ 39 h 429"/>
                <a:gd name="T60" fmla="*/ 45 w 550"/>
                <a:gd name="T61" fmla="*/ 37 h 429"/>
                <a:gd name="T62" fmla="*/ 46 w 550"/>
                <a:gd name="T63" fmla="*/ 35 h 429"/>
                <a:gd name="T64" fmla="*/ 46 w 550"/>
                <a:gd name="T65" fmla="*/ 32 h 429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550" h="429">
                  <a:moveTo>
                    <a:pt x="417" y="292"/>
                  </a:moveTo>
                  <a:lnTo>
                    <a:pt x="414" y="266"/>
                  </a:lnTo>
                  <a:lnTo>
                    <a:pt x="379" y="232"/>
                  </a:lnTo>
                  <a:lnTo>
                    <a:pt x="330" y="185"/>
                  </a:lnTo>
                  <a:lnTo>
                    <a:pt x="266" y="136"/>
                  </a:lnTo>
                  <a:lnTo>
                    <a:pt x="192" y="91"/>
                  </a:lnTo>
                  <a:lnTo>
                    <a:pt x="121" y="49"/>
                  </a:lnTo>
                  <a:lnTo>
                    <a:pt x="52" y="19"/>
                  </a:lnTo>
                  <a:lnTo>
                    <a:pt x="0" y="0"/>
                  </a:lnTo>
                  <a:lnTo>
                    <a:pt x="34" y="7"/>
                  </a:lnTo>
                  <a:lnTo>
                    <a:pt x="98" y="30"/>
                  </a:lnTo>
                  <a:lnTo>
                    <a:pt x="185" y="64"/>
                  </a:lnTo>
                  <a:lnTo>
                    <a:pt x="281" y="111"/>
                  </a:lnTo>
                  <a:lnTo>
                    <a:pt x="379" y="160"/>
                  </a:lnTo>
                  <a:lnTo>
                    <a:pt x="463" y="209"/>
                  </a:lnTo>
                  <a:lnTo>
                    <a:pt x="523" y="254"/>
                  </a:lnTo>
                  <a:lnTo>
                    <a:pt x="550" y="289"/>
                  </a:lnTo>
                  <a:lnTo>
                    <a:pt x="550" y="308"/>
                  </a:lnTo>
                  <a:lnTo>
                    <a:pt x="535" y="326"/>
                  </a:lnTo>
                  <a:lnTo>
                    <a:pt x="513" y="346"/>
                  </a:lnTo>
                  <a:lnTo>
                    <a:pt x="481" y="365"/>
                  </a:lnTo>
                  <a:lnTo>
                    <a:pt x="439" y="380"/>
                  </a:lnTo>
                  <a:lnTo>
                    <a:pt x="399" y="399"/>
                  </a:lnTo>
                  <a:lnTo>
                    <a:pt x="348" y="414"/>
                  </a:lnTo>
                  <a:lnTo>
                    <a:pt x="299" y="429"/>
                  </a:lnTo>
                  <a:lnTo>
                    <a:pt x="308" y="417"/>
                  </a:lnTo>
                  <a:lnTo>
                    <a:pt x="323" y="402"/>
                  </a:lnTo>
                  <a:lnTo>
                    <a:pt x="341" y="387"/>
                  </a:lnTo>
                  <a:lnTo>
                    <a:pt x="364" y="368"/>
                  </a:lnTo>
                  <a:lnTo>
                    <a:pt x="382" y="350"/>
                  </a:lnTo>
                  <a:lnTo>
                    <a:pt x="402" y="331"/>
                  </a:lnTo>
                  <a:lnTo>
                    <a:pt x="414" y="311"/>
                  </a:lnTo>
                  <a:lnTo>
                    <a:pt x="417" y="292"/>
                  </a:lnTo>
                  <a:close/>
                </a:path>
              </a:pathLst>
            </a:custGeom>
            <a:solidFill>
              <a:srgbClr val="5BBA9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73" name="Freeform 70"/>
            <p:cNvSpPr>
              <a:spLocks noEditPoints="1"/>
            </p:cNvSpPr>
            <p:nvPr/>
          </p:nvSpPr>
          <p:spPr bwMode="auto">
            <a:xfrm rot="696599">
              <a:off x="3683" y="1237"/>
              <a:ext cx="765" cy="384"/>
            </a:xfrm>
            <a:custGeom>
              <a:avLst/>
              <a:gdLst>
                <a:gd name="T0" fmla="*/ 232 w 2294"/>
                <a:gd name="T1" fmla="*/ 0 h 1152"/>
                <a:gd name="T2" fmla="*/ 239 w 2294"/>
                <a:gd name="T3" fmla="*/ 1 h 1152"/>
                <a:gd name="T4" fmla="*/ 245 w 2294"/>
                <a:gd name="T5" fmla="*/ 4 h 1152"/>
                <a:gd name="T6" fmla="*/ 255 w 2294"/>
                <a:gd name="T7" fmla="*/ 61 h 1152"/>
                <a:gd name="T8" fmla="*/ 247 w 2294"/>
                <a:gd name="T9" fmla="*/ 104 h 1152"/>
                <a:gd name="T10" fmla="*/ 235 w 2294"/>
                <a:gd name="T11" fmla="*/ 118 h 1152"/>
                <a:gd name="T12" fmla="*/ 217 w 2294"/>
                <a:gd name="T13" fmla="*/ 126 h 1152"/>
                <a:gd name="T14" fmla="*/ 193 w 2294"/>
                <a:gd name="T15" fmla="*/ 128 h 1152"/>
                <a:gd name="T16" fmla="*/ 166 w 2294"/>
                <a:gd name="T17" fmla="*/ 126 h 1152"/>
                <a:gd name="T18" fmla="*/ 137 w 2294"/>
                <a:gd name="T19" fmla="*/ 122 h 1152"/>
                <a:gd name="T20" fmla="*/ 154 w 2294"/>
                <a:gd name="T21" fmla="*/ 90 h 1152"/>
                <a:gd name="T22" fmla="*/ 177 w 2294"/>
                <a:gd name="T23" fmla="*/ 91 h 1152"/>
                <a:gd name="T24" fmla="*/ 198 w 2294"/>
                <a:gd name="T25" fmla="*/ 90 h 1152"/>
                <a:gd name="T26" fmla="*/ 212 w 2294"/>
                <a:gd name="T27" fmla="*/ 85 h 1152"/>
                <a:gd name="T28" fmla="*/ 218 w 2294"/>
                <a:gd name="T29" fmla="*/ 75 h 1152"/>
                <a:gd name="T30" fmla="*/ 214 w 2294"/>
                <a:gd name="T31" fmla="*/ 60 h 1152"/>
                <a:gd name="T32" fmla="*/ 202 w 2294"/>
                <a:gd name="T33" fmla="*/ 50 h 1152"/>
                <a:gd name="T34" fmla="*/ 186 w 2294"/>
                <a:gd name="T35" fmla="*/ 46 h 1152"/>
                <a:gd name="T36" fmla="*/ 168 w 2294"/>
                <a:gd name="T37" fmla="*/ 46 h 1152"/>
                <a:gd name="T38" fmla="*/ 152 w 2294"/>
                <a:gd name="T39" fmla="*/ 47 h 1152"/>
                <a:gd name="T40" fmla="*/ 139 w 2294"/>
                <a:gd name="T41" fmla="*/ 46 h 1152"/>
                <a:gd name="T42" fmla="*/ 137 w 2294"/>
                <a:gd name="T43" fmla="*/ 46 h 1152"/>
                <a:gd name="T44" fmla="*/ 149 w 2294"/>
                <a:gd name="T45" fmla="*/ 14 h 1152"/>
                <a:gd name="T46" fmla="*/ 167 w 2294"/>
                <a:gd name="T47" fmla="*/ 14 h 1152"/>
                <a:gd name="T48" fmla="*/ 184 w 2294"/>
                <a:gd name="T49" fmla="*/ 14 h 1152"/>
                <a:gd name="T50" fmla="*/ 199 w 2294"/>
                <a:gd name="T51" fmla="*/ 14 h 1152"/>
                <a:gd name="T52" fmla="*/ 214 w 2294"/>
                <a:gd name="T53" fmla="*/ 13 h 1152"/>
                <a:gd name="T54" fmla="*/ 223 w 2294"/>
                <a:gd name="T55" fmla="*/ 9 h 1152"/>
                <a:gd name="T56" fmla="*/ 228 w 2294"/>
                <a:gd name="T57" fmla="*/ 1 h 1152"/>
                <a:gd name="T58" fmla="*/ 119 w 2294"/>
                <a:gd name="T59" fmla="*/ 117 h 1152"/>
                <a:gd name="T60" fmla="*/ 91 w 2294"/>
                <a:gd name="T61" fmla="*/ 110 h 1152"/>
                <a:gd name="T62" fmla="*/ 64 w 2294"/>
                <a:gd name="T63" fmla="*/ 102 h 1152"/>
                <a:gd name="T64" fmla="*/ 41 w 2294"/>
                <a:gd name="T65" fmla="*/ 95 h 1152"/>
                <a:gd name="T66" fmla="*/ 21 w 2294"/>
                <a:gd name="T67" fmla="*/ 87 h 1152"/>
                <a:gd name="T68" fmla="*/ 5 w 2294"/>
                <a:gd name="T69" fmla="*/ 79 h 1152"/>
                <a:gd name="T70" fmla="*/ 2 w 2294"/>
                <a:gd name="T71" fmla="*/ 56 h 1152"/>
                <a:gd name="T72" fmla="*/ 2 w 2294"/>
                <a:gd name="T73" fmla="*/ 27 h 1152"/>
                <a:gd name="T74" fmla="*/ 17 w 2294"/>
                <a:gd name="T75" fmla="*/ 19 h 1152"/>
                <a:gd name="T76" fmla="*/ 42 w 2294"/>
                <a:gd name="T77" fmla="*/ 17 h 1152"/>
                <a:gd name="T78" fmla="*/ 68 w 2294"/>
                <a:gd name="T79" fmla="*/ 16 h 1152"/>
                <a:gd name="T80" fmla="*/ 95 w 2294"/>
                <a:gd name="T81" fmla="*/ 15 h 1152"/>
                <a:gd name="T82" fmla="*/ 120 w 2294"/>
                <a:gd name="T83" fmla="*/ 14 h 1152"/>
                <a:gd name="T84" fmla="*/ 137 w 2294"/>
                <a:gd name="T85" fmla="*/ 46 h 1152"/>
                <a:gd name="T86" fmla="*/ 121 w 2294"/>
                <a:gd name="T87" fmla="*/ 42 h 1152"/>
                <a:gd name="T88" fmla="*/ 105 w 2294"/>
                <a:gd name="T89" fmla="*/ 40 h 1152"/>
                <a:gd name="T90" fmla="*/ 92 w 2294"/>
                <a:gd name="T91" fmla="*/ 39 h 1152"/>
                <a:gd name="T92" fmla="*/ 80 w 2294"/>
                <a:gd name="T93" fmla="*/ 40 h 1152"/>
                <a:gd name="T94" fmla="*/ 70 w 2294"/>
                <a:gd name="T95" fmla="*/ 43 h 1152"/>
                <a:gd name="T96" fmla="*/ 62 w 2294"/>
                <a:gd name="T97" fmla="*/ 49 h 1152"/>
                <a:gd name="T98" fmla="*/ 57 w 2294"/>
                <a:gd name="T99" fmla="*/ 54 h 1152"/>
                <a:gd name="T100" fmla="*/ 58 w 2294"/>
                <a:gd name="T101" fmla="*/ 61 h 1152"/>
                <a:gd name="T102" fmla="*/ 64 w 2294"/>
                <a:gd name="T103" fmla="*/ 70 h 1152"/>
                <a:gd name="T104" fmla="*/ 73 w 2294"/>
                <a:gd name="T105" fmla="*/ 73 h 1152"/>
                <a:gd name="T106" fmla="*/ 85 w 2294"/>
                <a:gd name="T107" fmla="*/ 77 h 1152"/>
                <a:gd name="T108" fmla="*/ 105 w 2294"/>
                <a:gd name="T109" fmla="*/ 81 h 1152"/>
                <a:gd name="T110" fmla="*/ 129 w 2294"/>
                <a:gd name="T111" fmla="*/ 86 h 1152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2294" h="1152">
                  <a:moveTo>
                    <a:pt x="2050" y="12"/>
                  </a:moveTo>
                  <a:lnTo>
                    <a:pt x="2070" y="5"/>
                  </a:lnTo>
                  <a:lnTo>
                    <a:pt x="2089" y="0"/>
                  </a:lnTo>
                  <a:lnTo>
                    <a:pt x="2109" y="5"/>
                  </a:lnTo>
                  <a:lnTo>
                    <a:pt x="2126" y="8"/>
                  </a:lnTo>
                  <a:lnTo>
                    <a:pt x="2146" y="12"/>
                  </a:lnTo>
                  <a:lnTo>
                    <a:pt x="2168" y="20"/>
                  </a:lnTo>
                  <a:lnTo>
                    <a:pt x="2183" y="32"/>
                  </a:lnTo>
                  <a:lnTo>
                    <a:pt x="2203" y="39"/>
                  </a:lnTo>
                  <a:lnTo>
                    <a:pt x="2252" y="210"/>
                  </a:lnTo>
                  <a:lnTo>
                    <a:pt x="2279" y="380"/>
                  </a:lnTo>
                  <a:lnTo>
                    <a:pt x="2290" y="552"/>
                  </a:lnTo>
                  <a:lnTo>
                    <a:pt x="2294" y="718"/>
                  </a:lnTo>
                  <a:lnTo>
                    <a:pt x="2249" y="886"/>
                  </a:lnTo>
                  <a:lnTo>
                    <a:pt x="2225" y="940"/>
                  </a:lnTo>
                  <a:lnTo>
                    <a:pt x="2195" y="984"/>
                  </a:lnTo>
                  <a:lnTo>
                    <a:pt x="2161" y="1026"/>
                  </a:lnTo>
                  <a:lnTo>
                    <a:pt x="2116" y="1061"/>
                  </a:lnTo>
                  <a:lnTo>
                    <a:pt x="2067" y="1088"/>
                  </a:lnTo>
                  <a:lnTo>
                    <a:pt x="2008" y="1110"/>
                  </a:lnTo>
                  <a:lnTo>
                    <a:pt x="1949" y="1130"/>
                  </a:lnTo>
                  <a:lnTo>
                    <a:pt x="1884" y="1140"/>
                  </a:lnTo>
                  <a:lnTo>
                    <a:pt x="1811" y="1147"/>
                  </a:lnTo>
                  <a:lnTo>
                    <a:pt x="1736" y="1152"/>
                  </a:lnTo>
                  <a:lnTo>
                    <a:pt x="1660" y="1147"/>
                  </a:lnTo>
                  <a:lnTo>
                    <a:pt x="1579" y="1144"/>
                  </a:lnTo>
                  <a:lnTo>
                    <a:pt x="1497" y="1137"/>
                  </a:lnTo>
                  <a:lnTo>
                    <a:pt x="1409" y="1125"/>
                  </a:lnTo>
                  <a:lnTo>
                    <a:pt x="1322" y="1110"/>
                  </a:lnTo>
                  <a:lnTo>
                    <a:pt x="1234" y="1095"/>
                  </a:lnTo>
                  <a:lnTo>
                    <a:pt x="1234" y="784"/>
                  </a:lnTo>
                  <a:lnTo>
                    <a:pt x="1310" y="794"/>
                  </a:lnTo>
                  <a:lnTo>
                    <a:pt x="1382" y="806"/>
                  </a:lnTo>
                  <a:lnTo>
                    <a:pt x="1455" y="814"/>
                  </a:lnTo>
                  <a:lnTo>
                    <a:pt x="1527" y="817"/>
                  </a:lnTo>
                  <a:lnTo>
                    <a:pt x="1596" y="821"/>
                  </a:lnTo>
                  <a:lnTo>
                    <a:pt x="1660" y="821"/>
                  </a:lnTo>
                  <a:lnTo>
                    <a:pt x="1720" y="817"/>
                  </a:lnTo>
                  <a:lnTo>
                    <a:pt x="1778" y="809"/>
                  </a:lnTo>
                  <a:lnTo>
                    <a:pt x="1827" y="802"/>
                  </a:lnTo>
                  <a:lnTo>
                    <a:pt x="1872" y="787"/>
                  </a:lnTo>
                  <a:lnTo>
                    <a:pt x="1907" y="768"/>
                  </a:lnTo>
                  <a:lnTo>
                    <a:pt x="1937" y="742"/>
                  </a:lnTo>
                  <a:lnTo>
                    <a:pt x="1956" y="715"/>
                  </a:lnTo>
                  <a:lnTo>
                    <a:pt x="1963" y="676"/>
                  </a:lnTo>
                  <a:lnTo>
                    <a:pt x="1959" y="636"/>
                  </a:lnTo>
                  <a:lnTo>
                    <a:pt x="1949" y="590"/>
                  </a:lnTo>
                  <a:lnTo>
                    <a:pt x="1926" y="540"/>
                  </a:lnTo>
                  <a:lnTo>
                    <a:pt x="1892" y="503"/>
                  </a:lnTo>
                  <a:lnTo>
                    <a:pt x="1857" y="471"/>
                  </a:lnTo>
                  <a:lnTo>
                    <a:pt x="1815" y="449"/>
                  </a:lnTo>
                  <a:lnTo>
                    <a:pt x="1769" y="430"/>
                  </a:lnTo>
                  <a:lnTo>
                    <a:pt x="1720" y="419"/>
                  </a:lnTo>
                  <a:lnTo>
                    <a:pt x="1670" y="415"/>
                  </a:lnTo>
                  <a:lnTo>
                    <a:pt x="1618" y="412"/>
                  </a:lnTo>
                  <a:lnTo>
                    <a:pt x="1564" y="412"/>
                  </a:lnTo>
                  <a:lnTo>
                    <a:pt x="1512" y="415"/>
                  </a:lnTo>
                  <a:lnTo>
                    <a:pt x="1458" y="415"/>
                  </a:lnTo>
                  <a:lnTo>
                    <a:pt x="1409" y="419"/>
                  </a:lnTo>
                  <a:lnTo>
                    <a:pt x="1364" y="422"/>
                  </a:lnTo>
                  <a:lnTo>
                    <a:pt x="1317" y="422"/>
                  </a:lnTo>
                  <a:lnTo>
                    <a:pt x="1280" y="422"/>
                  </a:lnTo>
                  <a:lnTo>
                    <a:pt x="1246" y="415"/>
                  </a:lnTo>
                  <a:lnTo>
                    <a:pt x="1241" y="415"/>
                  </a:lnTo>
                  <a:lnTo>
                    <a:pt x="1238" y="415"/>
                  </a:lnTo>
                  <a:lnTo>
                    <a:pt x="1234" y="415"/>
                  </a:lnTo>
                  <a:lnTo>
                    <a:pt x="1234" y="130"/>
                  </a:lnTo>
                  <a:lnTo>
                    <a:pt x="1287" y="130"/>
                  </a:lnTo>
                  <a:lnTo>
                    <a:pt x="1344" y="130"/>
                  </a:lnTo>
                  <a:lnTo>
                    <a:pt x="1398" y="130"/>
                  </a:lnTo>
                  <a:lnTo>
                    <a:pt x="1447" y="130"/>
                  </a:lnTo>
                  <a:lnTo>
                    <a:pt x="1500" y="130"/>
                  </a:lnTo>
                  <a:lnTo>
                    <a:pt x="1554" y="130"/>
                  </a:lnTo>
                  <a:lnTo>
                    <a:pt x="1603" y="130"/>
                  </a:lnTo>
                  <a:lnTo>
                    <a:pt x="1652" y="126"/>
                  </a:lnTo>
                  <a:lnTo>
                    <a:pt x="1697" y="126"/>
                  </a:lnTo>
                  <a:lnTo>
                    <a:pt x="1747" y="126"/>
                  </a:lnTo>
                  <a:lnTo>
                    <a:pt x="1793" y="123"/>
                  </a:lnTo>
                  <a:lnTo>
                    <a:pt x="1835" y="123"/>
                  </a:lnTo>
                  <a:lnTo>
                    <a:pt x="1880" y="118"/>
                  </a:lnTo>
                  <a:lnTo>
                    <a:pt x="1922" y="118"/>
                  </a:lnTo>
                  <a:lnTo>
                    <a:pt x="1963" y="115"/>
                  </a:lnTo>
                  <a:lnTo>
                    <a:pt x="2001" y="111"/>
                  </a:lnTo>
                  <a:lnTo>
                    <a:pt x="2008" y="84"/>
                  </a:lnTo>
                  <a:lnTo>
                    <a:pt x="2017" y="54"/>
                  </a:lnTo>
                  <a:lnTo>
                    <a:pt x="2028" y="27"/>
                  </a:lnTo>
                  <a:lnTo>
                    <a:pt x="2050" y="12"/>
                  </a:lnTo>
                  <a:close/>
                  <a:moveTo>
                    <a:pt x="1234" y="1095"/>
                  </a:moveTo>
                  <a:lnTo>
                    <a:pt x="1150" y="1076"/>
                  </a:lnTo>
                  <a:lnTo>
                    <a:pt x="1068" y="1056"/>
                  </a:lnTo>
                  <a:lnTo>
                    <a:pt x="984" y="1038"/>
                  </a:lnTo>
                  <a:lnTo>
                    <a:pt x="900" y="1016"/>
                  </a:lnTo>
                  <a:lnTo>
                    <a:pt x="816" y="992"/>
                  </a:lnTo>
                  <a:lnTo>
                    <a:pt x="737" y="969"/>
                  </a:lnTo>
                  <a:lnTo>
                    <a:pt x="656" y="947"/>
                  </a:lnTo>
                  <a:lnTo>
                    <a:pt x="580" y="920"/>
                  </a:lnTo>
                  <a:lnTo>
                    <a:pt x="505" y="898"/>
                  </a:lnTo>
                  <a:lnTo>
                    <a:pt x="436" y="875"/>
                  </a:lnTo>
                  <a:lnTo>
                    <a:pt x="368" y="851"/>
                  </a:lnTo>
                  <a:lnTo>
                    <a:pt x="299" y="829"/>
                  </a:lnTo>
                  <a:lnTo>
                    <a:pt x="239" y="806"/>
                  </a:lnTo>
                  <a:lnTo>
                    <a:pt x="185" y="787"/>
                  </a:lnTo>
                  <a:lnTo>
                    <a:pt x="133" y="768"/>
                  </a:lnTo>
                  <a:lnTo>
                    <a:pt x="87" y="750"/>
                  </a:lnTo>
                  <a:lnTo>
                    <a:pt x="45" y="715"/>
                  </a:lnTo>
                  <a:lnTo>
                    <a:pt x="22" y="658"/>
                  </a:lnTo>
                  <a:lnTo>
                    <a:pt x="15" y="587"/>
                  </a:lnTo>
                  <a:lnTo>
                    <a:pt x="15" y="503"/>
                  </a:lnTo>
                  <a:lnTo>
                    <a:pt x="18" y="412"/>
                  </a:lnTo>
                  <a:lnTo>
                    <a:pt x="18" y="328"/>
                  </a:lnTo>
                  <a:lnTo>
                    <a:pt x="15" y="247"/>
                  </a:lnTo>
                  <a:lnTo>
                    <a:pt x="0" y="187"/>
                  </a:lnTo>
                  <a:lnTo>
                    <a:pt x="76" y="180"/>
                  </a:lnTo>
                  <a:lnTo>
                    <a:pt x="151" y="168"/>
                  </a:lnTo>
                  <a:lnTo>
                    <a:pt x="227" y="165"/>
                  </a:lnTo>
                  <a:lnTo>
                    <a:pt x="303" y="157"/>
                  </a:lnTo>
                  <a:lnTo>
                    <a:pt x="380" y="153"/>
                  </a:lnTo>
                  <a:lnTo>
                    <a:pt x="459" y="145"/>
                  </a:lnTo>
                  <a:lnTo>
                    <a:pt x="535" y="141"/>
                  </a:lnTo>
                  <a:lnTo>
                    <a:pt x="614" y="141"/>
                  </a:lnTo>
                  <a:lnTo>
                    <a:pt x="695" y="138"/>
                  </a:lnTo>
                  <a:lnTo>
                    <a:pt x="770" y="133"/>
                  </a:lnTo>
                  <a:lnTo>
                    <a:pt x="851" y="133"/>
                  </a:lnTo>
                  <a:lnTo>
                    <a:pt x="930" y="133"/>
                  </a:lnTo>
                  <a:lnTo>
                    <a:pt x="1006" y="133"/>
                  </a:lnTo>
                  <a:lnTo>
                    <a:pt x="1083" y="130"/>
                  </a:lnTo>
                  <a:lnTo>
                    <a:pt x="1159" y="130"/>
                  </a:lnTo>
                  <a:lnTo>
                    <a:pt x="1234" y="130"/>
                  </a:lnTo>
                  <a:lnTo>
                    <a:pt x="1234" y="415"/>
                  </a:lnTo>
                  <a:lnTo>
                    <a:pt x="1184" y="404"/>
                  </a:lnTo>
                  <a:lnTo>
                    <a:pt x="1135" y="392"/>
                  </a:lnTo>
                  <a:lnTo>
                    <a:pt x="1086" y="380"/>
                  </a:lnTo>
                  <a:lnTo>
                    <a:pt x="1036" y="373"/>
                  </a:lnTo>
                  <a:lnTo>
                    <a:pt x="991" y="365"/>
                  </a:lnTo>
                  <a:lnTo>
                    <a:pt x="949" y="362"/>
                  </a:lnTo>
                  <a:lnTo>
                    <a:pt x="903" y="358"/>
                  </a:lnTo>
                  <a:lnTo>
                    <a:pt x="861" y="355"/>
                  </a:lnTo>
                  <a:lnTo>
                    <a:pt x="824" y="355"/>
                  </a:lnTo>
                  <a:lnTo>
                    <a:pt x="786" y="355"/>
                  </a:lnTo>
                  <a:lnTo>
                    <a:pt x="752" y="358"/>
                  </a:lnTo>
                  <a:lnTo>
                    <a:pt x="718" y="362"/>
                  </a:lnTo>
                  <a:lnTo>
                    <a:pt x="683" y="370"/>
                  </a:lnTo>
                  <a:lnTo>
                    <a:pt x="656" y="377"/>
                  </a:lnTo>
                  <a:lnTo>
                    <a:pt x="629" y="388"/>
                  </a:lnTo>
                  <a:lnTo>
                    <a:pt x="604" y="400"/>
                  </a:lnTo>
                  <a:lnTo>
                    <a:pt x="580" y="419"/>
                  </a:lnTo>
                  <a:lnTo>
                    <a:pt x="562" y="437"/>
                  </a:lnTo>
                  <a:lnTo>
                    <a:pt x="543" y="453"/>
                  </a:lnTo>
                  <a:lnTo>
                    <a:pt x="528" y="468"/>
                  </a:lnTo>
                  <a:lnTo>
                    <a:pt x="516" y="486"/>
                  </a:lnTo>
                  <a:lnTo>
                    <a:pt x="513" y="503"/>
                  </a:lnTo>
                  <a:lnTo>
                    <a:pt x="513" y="525"/>
                  </a:lnTo>
                  <a:lnTo>
                    <a:pt x="523" y="552"/>
                  </a:lnTo>
                  <a:lnTo>
                    <a:pt x="538" y="587"/>
                  </a:lnTo>
                  <a:lnTo>
                    <a:pt x="558" y="609"/>
                  </a:lnTo>
                  <a:lnTo>
                    <a:pt x="580" y="627"/>
                  </a:lnTo>
                  <a:lnTo>
                    <a:pt x="604" y="643"/>
                  </a:lnTo>
                  <a:lnTo>
                    <a:pt x="629" y="654"/>
                  </a:lnTo>
                  <a:lnTo>
                    <a:pt x="656" y="661"/>
                  </a:lnTo>
                  <a:lnTo>
                    <a:pt x="688" y="673"/>
                  </a:lnTo>
                  <a:lnTo>
                    <a:pt x="721" y="681"/>
                  </a:lnTo>
                  <a:lnTo>
                    <a:pt x="767" y="693"/>
                  </a:lnTo>
                  <a:lnTo>
                    <a:pt x="819" y="703"/>
                  </a:lnTo>
                  <a:lnTo>
                    <a:pt x="881" y="718"/>
                  </a:lnTo>
                  <a:lnTo>
                    <a:pt x="945" y="730"/>
                  </a:lnTo>
                  <a:lnTo>
                    <a:pt x="1014" y="745"/>
                  </a:lnTo>
                  <a:lnTo>
                    <a:pt x="1086" y="760"/>
                  </a:lnTo>
                  <a:lnTo>
                    <a:pt x="1162" y="772"/>
                  </a:lnTo>
                  <a:lnTo>
                    <a:pt x="1234" y="784"/>
                  </a:lnTo>
                  <a:lnTo>
                    <a:pt x="1234" y="1095"/>
                  </a:lnTo>
                  <a:close/>
                </a:path>
              </a:pathLst>
            </a:custGeom>
            <a:solidFill>
              <a:srgbClr val="3D705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74" name="Freeform 71"/>
            <p:cNvSpPr>
              <a:spLocks noEditPoints="1"/>
            </p:cNvSpPr>
            <p:nvPr/>
          </p:nvSpPr>
          <p:spPr bwMode="auto">
            <a:xfrm rot="696599">
              <a:off x="3696" y="1244"/>
              <a:ext cx="748" cy="372"/>
            </a:xfrm>
            <a:custGeom>
              <a:avLst/>
              <a:gdLst>
                <a:gd name="T0" fmla="*/ 228 w 2245"/>
                <a:gd name="T1" fmla="*/ 0 h 1116"/>
                <a:gd name="T2" fmla="*/ 233 w 2245"/>
                <a:gd name="T3" fmla="*/ 1 h 1116"/>
                <a:gd name="T4" fmla="*/ 238 w 2245"/>
                <a:gd name="T5" fmla="*/ 3 h 1116"/>
                <a:gd name="T6" fmla="*/ 249 w 2245"/>
                <a:gd name="T7" fmla="*/ 59 h 1116"/>
                <a:gd name="T8" fmla="*/ 247 w 2245"/>
                <a:gd name="T9" fmla="*/ 87 h 1116"/>
                <a:gd name="T10" fmla="*/ 241 w 2245"/>
                <a:gd name="T11" fmla="*/ 102 h 1116"/>
                <a:gd name="T12" fmla="*/ 230 w 2245"/>
                <a:gd name="T13" fmla="*/ 114 h 1116"/>
                <a:gd name="T14" fmla="*/ 211 w 2245"/>
                <a:gd name="T15" fmla="*/ 121 h 1116"/>
                <a:gd name="T16" fmla="*/ 189 w 2245"/>
                <a:gd name="T17" fmla="*/ 124 h 1116"/>
                <a:gd name="T18" fmla="*/ 162 w 2245"/>
                <a:gd name="T19" fmla="*/ 123 h 1116"/>
                <a:gd name="T20" fmla="*/ 134 w 2245"/>
                <a:gd name="T21" fmla="*/ 118 h 1116"/>
                <a:gd name="T22" fmla="*/ 151 w 2245"/>
                <a:gd name="T23" fmla="*/ 90 h 1116"/>
                <a:gd name="T24" fmla="*/ 176 w 2245"/>
                <a:gd name="T25" fmla="*/ 92 h 1116"/>
                <a:gd name="T26" fmla="*/ 196 w 2245"/>
                <a:gd name="T27" fmla="*/ 90 h 1116"/>
                <a:gd name="T28" fmla="*/ 211 w 2245"/>
                <a:gd name="T29" fmla="*/ 84 h 1116"/>
                <a:gd name="T30" fmla="*/ 217 w 2245"/>
                <a:gd name="T31" fmla="*/ 73 h 1116"/>
                <a:gd name="T32" fmla="*/ 213 w 2245"/>
                <a:gd name="T33" fmla="*/ 57 h 1116"/>
                <a:gd name="T34" fmla="*/ 200 w 2245"/>
                <a:gd name="T35" fmla="*/ 46 h 1116"/>
                <a:gd name="T36" fmla="*/ 183 w 2245"/>
                <a:gd name="T37" fmla="*/ 42 h 1116"/>
                <a:gd name="T38" fmla="*/ 165 w 2245"/>
                <a:gd name="T39" fmla="*/ 42 h 1116"/>
                <a:gd name="T40" fmla="*/ 147 w 2245"/>
                <a:gd name="T41" fmla="*/ 43 h 1116"/>
                <a:gd name="T42" fmla="*/ 134 w 2245"/>
                <a:gd name="T43" fmla="*/ 43 h 1116"/>
                <a:gd name="T44" fmla="*/ 140 w 2245"/>
                <a:gd name="T45" fmla="*/ 14 h 1116"/>
                <a:gd name="T46" fmla="*/ 157 w 2245"/>
                <a:gd name="T47" fmla="*/ 14 h 1116"/>
                <a:gd name="T48" fmla="*/ 174 w 2245"/>
                <a:gd name="T49" fmla="*/ 14 h 1116"/>
                <a:gd name="T50" fmla="*/ 190 w 2245"/>
                <a:gd name="T51" fmla="*/ 14 h 1116"/>
                <a:gd name="T52" fmla="*/ 205 w 2245"/>
                <a:gd name="T53" fmla="*/ 13 h 1116"/>
                <a:gd name="T54" fmla="*/ 218 w 2245"/>
                <a:gd name="T55" fmla="*/ 13 h 1116"/>
                <a:gd name="T56" fmla="*/ 222 w 2245"/>
                <a:gd name="T57" fmla="*/ 3 h 1116"/>
                <a:gd name="T58" fmla="*/ 125 w 2245"/>
                <a:gd name="T59" fmla="*/ 116 h 1116"/>
                <a:gd name="T60" fmla="*/ 97 w 2245"/>
                <a:gd name="T61" fmla="*/ 110 h 1116"/>
                <a:gd name="T62" fmla="*/ 70 w 2245"/>
                <a:gd name="T63" fmla="*/ 103 h 1116"/>
                <a:gd name="T64" fmla="*/ 46 w 2245"/>
                <a:gd name="T65" fmla="*/ 94 h 1116"/>
                <a:gd name="T66" fmla="*/ 25 w 2245"/>
                <a:gd name="T67" fmla="*/ 87 h 1116"/>
                <a:gd name="T68" fmla="*/ 8 w 2245"/>
                <a:gd name="T69" fmla="*/ 81 h 1116"/>
                <a:gd name="T70" fmla="*/ 1 w 2245"/>
                <a:gd name="T71" fmla="*/ 64 h 1116"/>
                <a:gd name="T72" fmla="*/ 2 w 2245"/>
                <a:gd name="T73" fmla="*/ 35 h 1116"/>
                <a:gd name="T74" fmla="*/ 8 w 2245"/>
                <a:gd name="T75" fmla="*/ 19 h 1116"/>
                <a:gd name="T76" fmla="*/ 33 w 2245"/>
                <a:gd name="T77" fmla="*/ 17 h 1116"/>
                <a:gd name="T78" fmla="*/ 58 w 2245"/>
                <a:gd name="T79" fmla="*/ 16 h 1116"/>
                <a:gd name="T80" fmla="*/ 84 w 2245"/>
                <a:gd name="T81" fmla="*/ 15 h 1116"/>
                <a:gd name="T82" fmla="*/ 109 w 2245"/>
                <a:gd name="T83" fmla="*/ 14 h 1116"/>
                <a:gd name="T84" fmla="*/ 134 w 2245"/>
                <a:gd name="T85" fmla="*/ 14 h 1116"/>
                <a:gd name="T86" fmla="*/ 123 w 2245"/>
                <a:gd name="T87" fmla="*/ 40 h 1116"/>
                <a:gd name="T88" fmla="*/ 106 w 2245"/>
                <a:gd name="T89" fmla="*/ 38 h 1116"/>
                <a:gd name="T90" fmla="*/ 92 w 2245"/>
                <a:gd name="T91" fmla="*/ 36 h 1116"/>
                <a:gd name="T92" fmla="*/ 78 w 2245"/>
                <a:gd name="T93" fmla="*/ 36 h 1116"/>
                <a:gd name="T94" fmla="*/ 66 w 2245"/>
                <a:gd name="T95" fmla="*/ 39 h 1116"/>
                <a:gd name="T96" fmla="*/ 55 w 2245"/>
                <a:gd name="T97" fmla="*/ 46 h 1116"/>
                <a:gd name="T98" fmla="*/ 53 w 2245"/>
                <a:gd name="T99" fmla="*/ 61 h 1116"/>
                <a:gd name="T100" fmla="*/ 60 w 2245"/>
                <a:gd name="T101" fmla="*/ 69 h 1116"/>
                <a:gd name="T102" fmla="*/ 68 w 2245"/>
                <a:gd name="T103" fmla="*/ 73 h 1116"/>
                <a:gd name="T104" fmla="*/ 80 w 2245"/>
                <a:gd name="T105" fmla="*/ 77 h 1116"/>
                <a:gd name="T106" fmla="*/ 101 w 2245"/>
                <a:gd name="T107" fmla="*/ 82 h 1116"/>
                <a:gd name="T108" fmla="*/ 125 w 2245"/>
                <a:gd name="T109" fmla="*/ 87 h 111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2245" h="1116">
                  <a:moveTo>
                    <a:pt x="2013" y="10"/>
                  </a:moveTo>
                  <a:lnTo>
                    <a:pt x="2033" y="3"/>
                  </a:lnTo>
                  <a:lnTo>
                    <a:pt x="2052" y="0"/>
                  </a:lnTo>
                  <a:lnTo>
                    <a:pt x="2067" y="0"/>
                  </a:lnTo>
                  <a:lnTo>
                    <a:pt x="2087" y="3"/>
                  </a:lnTo>
                  <a:lnTo>
                    <a:pt x="2101" y="7"/>
                  </a:lnTo>
                  <a:lnTo>
                    <a:pt x="2116" y="15"/>
                  </a:lnTo>
                  <a:lnTo>
                    <a:pt x="2131" y="22"/>
                  </a:lnTo>
                  <a:lnTo>
                    <a:pt x="2146" y="30"/>
                  </a:lnTo>
                  <a:lnTo>
                    <a:pt x="2196" y="197"/>
                  </a:lnTo>
                  <a:lnTo>
                    <a:pt x="2227" y="363"/>
                  </a:lnTo>
                  <a:lnTo>
                    <a:pt x="2238" y="535"/>
                  </a:lnTo>
                  <a:lnTo>
                    <a:pt x="2245" y="701"/>
                  </a:lnTo>
                  <a:lnTo>
                    <a:pt x="2235" y="740"/>
                  </a:lnTo>
                  <a:lnTo>
                    <a:pt x="2223" y="782"/>
                  </a:lnTo>
                  <a:lnTo>
                    <a:pt x="2208" y="819"/>
                  </a:lnTo>
                  <a:lnTo>
                    <a:pt x="2196" y="861"/>
                  </a:lnTo>
                  <a:lnTo>
                    <a:pt x="2173" y="915"/>
                  </a:lnTo>
                  <a:lnTo>
                    <a:pt x="2146" y="957"/>
                  </a:lnTo>
                  <a:lnTo>
                    <a:pt x="2109" y="999"/>
                  </a:lnTo>
                  <a:lnTo>
                    <a:pt x="2067" y="1029"/>
                  </a:lnTo>
                  <a:lnTo>
                    <a:pt x="2018" y="1056"/>
                  </a:lnTo>
                  <a:lnTo>
                    <a:pt x="1964" y="1078"/>
                  </a:lnTo>
                  <a:lnTo>
                    <a:pt x="1904" y="1093"/>
                  </a:lnTo>
                  <a:lnTo>
                    <a:pt x="1840" y="1105"/>
                  </a:lnTo>
                  <a:lnTo>
                    <a:pt x="1771" y="1113"/>
                  </a:lnTo>
                  <a:lnTo>
                    <a:pt x="1699" y="1116"/>
                  </a:lnTo>
                  <a:lnTo>
                    <a:pt x="1623" y="1116"/>
                  </a:lnTo>
                  <a:lnTo>
                    <a:pt x="1542" y="1113"/>
                  </a:lnTo>
                  <a:lnTo>
                    <a:pt x="1460" y="1105"/>
                  </a:lnTo>
                  <a:lnTo>
                    <a:pt x="1376" y="1093"/>
                  </a:lnTo>
                  <a:lnTo>
                    <a:pt x="1292" y="1081"/>
                  </a:lnTo>
                  <a:lnTo>
                    <a:pt x="1204" y="1066"/>
                  </a:lnTo>
                  <a:lnTo>
                    <a:pt x="1204" y="792"/>
                  </a:lnTo>
                  <a:lnTo>
                    <a:pt x="1280" y="804"/>
                  </a:lnTo>
                  <a:lnTo>
                    <a:pt x="1361" y="812"/>
                  </a:lnTo>
                  <a:lnTo>
                    <a:pt x="1433" y="816"/>
                  </a:lnTo>
                  <a:lnTo>
                    <a:pt x="1509" y="819"/>
                  </a:lnTo>
                  <a:lnTo>
                    <a:pt x="1581" y="824"/>
                  </a:lnTo>
                  <a:lnTo>
                    <a:pt x="1645" y="819"/>
                  </a:lnTo>
                  <a:lnTo>
                    <a:pt x="1710" y="816"/>
                  </a:lnTo>
                  <a:lnTo>
                    <a:pt x="1766" y="809"/>
                  </a:lnTo>
                  <a:lnTo>
                    <a:pt x="1820" y="792"/>
                  </a:lnTo>
                  <a:lnTo>
                    <a:pt x="1865" y="777"/>
                  </a:lnTo>
                  <a:lnTo>
                    <a:pt x="1900" y="755"/>
                  </a:lnTo>
                  <a:lnTo>
                    <a:pt x="1931" y="728"/>
                  </a:lnTo>
                  <a:lnTo>
                    <a:pt x="1949" y="694"/>
                  </a:lnTo>
                  <a:lnTo>
                    <a:pt x="1956" y="656"/>
                  </a:lnTo>
                  <a:lnTo>
                    <a:pt x="1953" y="610"/>
                  </a:lnTo>
                  <a:lnTo>
                    <a:pt x="1938" y="561"/>
                  </a:lnTo>
                  <a:lnTo>
                    <a:pt x="1915" y="511"/>
                  </a:lnTo>
                  <a:lnTo>
                    <a:pt x="1882" y="469"/>
                  </a:lnTo>
                  <a:lnTo>
                    <a:pt x="1847" y="439"/>
                  </a:lnTo>
                  <a:lnTo>
                    <a:pt x="1801" y="417"/>
                  </a:lnTo>
                  <a:lnTo>
                    <a:pt x="1756" y="398"/>
                  </a:lnTo>
                  <a:lnTo>
                    <a:pt x="1702" y="387"/>
                  </a:lnTo>
                  <a:lnTo>
                    <a:pt x="1650" y="380"/>
                  </a:lnTo>
                  <a:lnTo>
                    <a:pt x="1596" y="375"/>
                  </a:lnTo>
                  <a:lnTo>
                    <a:pt x="1539" y="380"/>
                  </a:lnTo>
                  <a:lnTo>
                    <a:pt x="1482" y="380"/>
                  </a:lnTo>
                  <a:lnTo>
                    <a:pt x="1428" y="383"/>
                  </a:lnTo>
                  <a:lnTo>
                    <a:pt x="1376" y="387"/>
                  </a:lnTo>
                  <a:lnTo>
                    <a:pt x="1327" y="390"/>
                  </a:lnTo>
                  <a:lnTo>
                    <a:pt x="1280" y="390"/>
                  </a:lnTo>
                  <a:lnTo>
                    <a:pt x="1239" y="390"/>
                  </a:lnTo>
                  <a:lnTo>
                    <a:pt x="1204" y="387"/>
                  </a:lnTo>
                  <a:lnTo>
                    <a:pt x="1204" y="383"/>
                  </a:lnTo>
                  <a:lnTo>
                    <a:pt x="1204" y="128"/>
                  </a:lnTo>
                  <a:lnTo>
                    <a:pt x="1258" y="128"/>
                  </a:lnTo>
                  <a:lnTo>
                    <a:pt x="1312" y="128"/>
                  </a:lnTo>
                  <a:lnTo>
                    <a:pt x="1364" y="128"/>
                  </a:lnTo>
                  <a:lnTo>
                    <a:pt x="1418" y="128"/>
                  </a:lnTo>
                  <a:lnTo>
                    <a:pt x="1470" y="128"/>
                  </a:lnTo>
                  <a:lnTo>
                    <a:pt x="1520" y="128"/>
                  </a:lnTo>
                  <a:lnTo>
                    <a:pt x="1569" y="128"/>
                  </a:lnTo>
                  <a:lnTo>
                    <a:pt x="1618" y="124"/>
                  </a:lnTo>
                  <a:lnTo>
                    <a:pt x="1665" y="124"/>
                  </a:lnTo>
                  <a:lnTo>
                    <a:pt x="1710" y="124"/>
                  </a:lnTo>
                  <a:lnTo>
                    <a:pt x="1756" y="124"/>
                  </a:lnTo>
                  <a:lnTo>
                    <a:pt x="1801" y="121"/>
                  </a:lnTo>
                  <a:lnTo>
                    <a:pt x="1843" y="121"/>
                  </a:lnTo>
                  <a:lnTo>
                    <a:pt x="1885" y="116"/>
                  </a:lnTo>
                  <a:lnTo>
                    <a:pt x="1926" y="116"/>
                  </a:lnTo>
                  <a:lnTo>
                    <a:pt x="1964" y="113"/>
                  </a:lnTo>
                  <a:lnTo>
                    <a:pt x="1980" y="82"/>
                  </a:lnTo>
                  <a:lnTo>
                    <a:pt x="1983" y="57"/>
                  </a:lnTo>
                  <a:lnTo>
                    <a:pt x="1995" y="30"/>
                  </a:lnTo>
                  <a:lnTo>
                    <a:pt x="2013" y="10"/>
                  </a:lnTo>
                  <a:close/>
                  <a:moveTo>
                    <a:pt x="1204" y="1066"/>
                  </a:moveTo>
                  <a:lnTo>
                    <a:pt x="1122" y="1048"/>
                  </a:lnTo>
                  <a:lnTo>
                    <a:pt x="1041" y="1032"/>
                  </a:lnTo>
                  <a:lnTo>
                    <a:pt x="957" y="1009"/>
                  </a:lnTo>
                  <a:lnTo>
                    <a:pt x="874" y="990"/>
                  </a:lnTo>
                  <a:lnTo>
                    <a:pt x="794" y="967"/>
                  </a:lnTo>
                  <a:lnTo>
                    <a:pt x="715" y="945"/>
                  </a:lnTo>
                  <a:lnTo>
                    <a:pt x="634" y="923"/>
                  </a:lnTo>
                  <a:lnTo>
                    <a:pt x="560" y="900"/>
                  </a:lnTo>
                  <a:lnTo>
                    <a:pt x="486" y="876"/>
                  </a:lnTo>
                  <a:lnTo>
                    <a:pt x="414" y="849"/>
                  </a:lnTo>
                  <a:lnTo>
                    <a:pt x="346" y="831"/>
                  </a:lnTo>
                  <a:lnTo>
                    <a:pt x="286" y="809"/>
                  </a:lnTo>
                  <a:lnTo>
                    <a:pt x="224" y="785"/>
                  </a:lnTo>
                  <a:lnTo>
                    <a:pt x="172" y="767"/>
                  </a:lnTo>
                  <a:lnTo>
                    <a:pt x="121" y="748"/>
                  </a:lnTo>
                  <a:lnTo>
                    <a:pt x="76" y="733"/>
                  </a:lnTo>
                  <a:lnTo>
                    <a:pt x="35" y="698"/>
                  </a:lnTo>
                  <a:lnTo>
                    <a:pt x="12" y="644"/>
                  </a:lnTo>
                  <a:lnTo>
                    <a:pt x="5" y="573"/>
                  </a:lnTo>
                  <a:lnTo>
                    <a:pt x="5" y="489"/>
                  </a:lnTo>
                  <a:lnTo>
                    <a:pt x="12" y="402"/>
                  </a:lnTo>
                  <a:lnTo>
                    <a:pt x="15" y="318"/>
                  </a:lnTo>
                  <a:lnTo>
                    <a:pt x="12" y="242"/>
                  </a:lnTo>
                  <a:lnTo>
                    <a:pt x="0" y="181"/>
                  </a:lnTo>
                  <a:lnTo>
                    <a:pt x="72" y="173"/>
                  </a:lnTo>
                  <a:lnTo>
                    <a:pt x="145" y="166"/>
                  </a:lnTo>
                  <a:lnTo>
                    <a:pt x="222" y="158"/>
                  </a:lnTo>
                  <a:lnTo>
                    <a:pt x="296" y="155"/>
                  </a:lnTo>
                  <a:lnTo>
                    <a:pt x="373" y="148"/>
                  </a:lnTo>
                  <a:lnTo>
                    <a:pt x="449" y="143"/>
                  </a:lnTo>
                  <a:lnTo>
                    <a:pt x="525" y="140"/>
                  </a:lnTo>
                  <a:lnTo>
                    <a:pt x="604" y="136"/>
                  </a:lnTo>
                  <a:lnTo>
                    <a:pt x="681" y="136"/>
                  </a:lnTo>
                  <a:lnTo>
                    <a:pt x="757" y="131"/>
                  </a:lnTo>
                  <a:lnTo>
                    <a:pt x="832" y="131"/>
                  </a:lnTo>
                  <a:lnTo>
                    <a:pt x="908" y="128"/>
                  </a:lnTo>
                  <a:lnTo>
                    <a:pt x="984" y="128"/>
                  </a:lnTo>
                  <a:lnTo>
                    <a:pt x="1061" y="128"/>
                  </a:lnTo>
                  <a:lnTo>
                    <a:pt x="1132" y="128"/>
                  </a:lnTo>
                  <a:lnTo>
                    <a:pt x="1204" y="128"/>
                  </a:lnTo>
                  <a:lnTo>
                    <a:pt x="1204" y="383"/>
                  </a:lnTo>
                  <a:lnTo>
                    <a:pt x="1155" y="371"/>
                  </a:lnTo>
                  <a:lnTo>
                    <a:pt x="1105" y="360"/>
                  </a:lnTo>
                  <a:lnTo>
                    <a:pt x="1056" y="353"/>
                  </a:lnTo>
                  <a:lnTo>
                    <a:pt x="1007" y="345"/>
                  </a:lnTo>
                  <a:lnTo>
                    <a:pt x="957" y="338"/>
                  </a:lnTo>
                  <a:lnTo>
                    <a:pt x="912" y="333"/>
                  </a:lnTo>
                  <a:lnTo>
                    <a:pt x="866" y="326"/>
                  </a:lnTo>
                  <a:lnTo>
                    <a:pt x="824" y="326"/>
                  </a:lnTo>
                  <a:lnTo>
                    <a:pt x="782" y="326"/>
                  </a:lnTo>
                  <a:lnTo>
                    <a:pt x="742" y="326"/>
                  </a:lnTo>
                  <a:lnTo>
                    <a:pt x="703" y="326"/>
                  </a:lnTo>
                  <a:lnTo>
                    <a:pt x="666" y="333"/>
                  </a:lnTo>
                  <a:lnTo>
                    <a:pt x="631" y="341"/>
                  </a:lnTo>
                  <a:lnTo>
                    <a:pt x="597" y="348"/>
                  </a:lnTo>
                  <a:lnTo>
                    <a:pt x="567" y="360"/>
                  </a:lnTo>
                  <a:lnTo>
                    <a:pt x="540" y="375"/>
                  </a:lnTo>
                  <a:lnTo>
                    <a:pt x="498" y="413"/>
                  </a:lnTo>
                  <a:lnTo>
                    <a:pt x="471" y="454"/>
                  </a:lnTo>
                  <a:lnTo>
                    <a:pt x="461" y="496"/>
                  </a:lnTo>
                  <a:lnTo>
                    <a:pt x="476" y="546"/>
                  </a:lnTo>
                  <a:lnTo>
                    <a:pt x="494" y="580"/>
                  </a:lnTo>
                  <a:lnTo>
                    <a:pt x="518" y="602"/>
                  </a:lnTo>
                  <a:lnTo>
                    <a:pt x="536" y="622"/>
                  </a:lnTo>
                  <a:lnTo>
                    <a:pt x="562" y="637"/>
                  </a:lnTo>
                  <a:lnTo>
                    <a:pt x="585" y="649"/>
                  </a:lnTo>
                  <a:lnTo>
                    <a:pt x="612" y="656"/>
                  </a:lnTo>
                  <a:lnTo>
                    <a:pt x="639" y="668"/>
                  </a:lnTo>
                  <a:lnTo>
                    <a:pt x="669" y="679"/>
                  </a:lnTo>
                  <a:lnTo>
                    <a:pt x="718" y="691"/>
                  </a:lnTo>
                  <a:lnTo>
                    <a:pt x="775" y="706"/>
                  </a:lnTo>
                  <a:lnTo>
                    <a:pt x="841" y="721"/>
                  </a:lnTo>
                  <a:lnTo>
                    <a:pt x="908" y="736"/>
                  </a:lnTo>
                  <a:lnTo>
                    <a:pt x="977" y="751"/>
                  </a:lnTo>
                  <a:lnTo>
                    <a:pt x="1053" y="767"/>
                  </a:lnTo>
                  <a:lnTo>
                    <a:pt x="1129" y="782"/>
                  </a:lnTo>
                  <a:lnTo>
                    <a:pt x="1204" y="792"/>
                  </a:lnTo>
                  <a:lnTo>
                    <a:pt x="1204" y="1066"/>
                  </a:lnTo>
                  <a:close/>
                </a:path>
              </a:pathLst>
            </a:custGeom>
            <a:solidFill>
              <a:srgbClr val="477C6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75" name="Freeform 72"/>
            <p:cNvSpPr>
              <a:spLocks noEditPoints="1"/>
            </p:cNvSpPr>
            <p:nvPr/>
          </p:nvSpPr>
          <p:spPr bwMode="auto">
            <a:xfrm rot="696599">
              <a:off x="3706" y="1250"/>
              <a:ext cx="731" cy="362"/>
            </a:xfrm>
            <a:custGeom>
              <a:avLst/>
              <a:gdLst>
                <a:gd name="T0" fmla="*/ 225 w 2191"/>
                <a:gd name="T1" fmla="*/ 0 h 1087"/>
                <a:gd name="T2" fmla="*/ 229 w 2191"/>
                <a:gd name="T3" fmla="*/ 0 h 1087"/>
                <a:gd name="T4" fmla="*/ 234 w 2191"/>
                <a:gd name="T5" fmla="*/ 2 h 1087"/>
                <a:gd name="T6" fmla="*/ 244 w 2191"/>
                <a:gd name="T7" fmla="*/ 57 h 1087"/>
                <a:gd name="T8" fmla="*/ 242 w 2191"/>
                <a:gd name="T9" fmla="*/ 85 h 1087"/>
                <a:gd name="T10" fmla="*/ 237 w 2191"/>
                <a:gd name="T11" fmla="*/ 99 h 1087"/>
                <a:gd name="T12" fmla="*/ 225 w 2191"/>
                <a:gd name="T13" fmla="*/ 111 h 1087"/>
                <a:gd name="T14" fmla="*/ 208 w 2191"/>
                <a:gd name="T15" fmla="*/ 118 h 1087"/>
                <a:gd name="T16" fmla="*/ 185 w 2191"/>
                <a:gd name="T17" fmla="*/ 121 h 1087"/>
                <a:gd name="T18" fmla="*/ 159 w 2191"/>
                <a:gd name="T19" fmla="*/ 119 h 1087"/>
                <a:gd name="T20" fmla="*/ 131 w 2191"/>
                <a:gd name="T21" fmla="*/ 115 h 1087"/>
                <a:gd name="T22" fmla="*/ 149 w 2191"/>
                <a:gd name="T23" fmla="*/ 90 h 1087"/>
                <a:gd name="T24" fmla="*/ 174 w 2191"/>
                <a:gd name="T25" fmla="*/ 91 h 1087"/>
                <a:gd name="T26" fmla="*/ 196 w 2191"/>
                <a:gd name="T27" fmla="*/ 89 h 1087"/>
                <a:gd name="T28" fmla="*/ 211 w 2191"/>
                <a:gd name="T29" fmla="*/ 83 h 1087"/>
                <a:gd name="T30" fmla="*/ 218 w 2191"/>
                <a:gd name="T31" fmla="*/ 71 h 1087"/>
                <a:gd name="T32" fmla="*/ 213 w 2191"/>
                <a:gd name="T33" fmla="*/ 54 h 1087"/>
                <a:gd name="T34" fmla="*/ 200 w 2191"/>
                <a:gd name="T35" fmla="*/ 43 h 1087"/>
                <a:gd name="T36" fmla="*/ 182 w 2191"/>
                <a:gd name="T37" fmla="*/ 38 h 1087"/>
                <a:gd name="T38" fmla="*/ 163 w 2191"/>
                <a:gd name="T39" fmla="*/ 38 h 1087"/>
                <a:gd name="T40" fmla="*/ 145 w 2191"/>
                <a:gd name="T41" fmla="*/ 39 h 1087"/>
                <a:gd name="T42" fmla="*/ 131 w 2191"/>
                <a:gd name="T43" fmla="*/ 39 h 1087"/>
                <a:gd name="T44" fmla="*/ 143 w 2191"/>
                <a:gd name="T45" fmla="*/ 14 h 1087"/>
                <a:gd name="T46" fmla="*/ 160 w 2191"/>
                <a:gd name="T47" fmla="*/ 14 h 1087"/>
                <a:gd name="T48" fmla="*/ 177 w 2191"/>
                <a:gd name="T49" fmla="*/ 14 h 1087"/>
                <a:gd name="T50" fmla="*/ 192 w 2191"/>
                <a:gd name="T51" fmla="*/ 13 h 1087"/>
                <a:gd name="T52" fmla="*/ 207 w 2191"/>
                <a:gd name="T53" fmla="*/ 13 h 1087"/>
                <a:gd name="T54" fmla="*/ 217 w 2191"/>
                <a:gd name="T55" fmla="*/ 9 h 1087"/>
                <a:gd name="T56" fmla="*/ 221 w 2191"/>
                <a:gd name="T57" fmla="*/ 1 h 1087"/>
                <a:gd name="T58" fmla="*/ 113 w 2191"/>
                <a:gd name="T59" fmla="*/ 111 h 1087"/>
                <a:gd name="T60" fmla="*/ 86 w 2191"/>
                <a:gd name="T61" fmla="*/ 104 h 1087"/>
                <a:gd name="T62" fmla="*/ 60 w 2191"/>
                <a:gd name="T63" fmla="*/ 97 h 1087"/>
                <a:gd name="T64" fmla="*/ 38 w 2191"/>
                <a:gd name="T65" fmla="*/ 89 h 1087"/>
                <a:gd name="T66" fmla="*/ 18 w 2191"/>
                <a:gd name="T67" fmla="*/ 83 h 1087"/>
                <a:gd name="T68" fmla="*/ 3 w 2191"/>
                <a:gd name="T69" fmla="*/ 75 h 1087"/>
                <a:gd name="T70" fmla="*/ 0 w 2191"/>
                <a:gd name="T71" fmla="*/ 53 h 1087"/>
                <a:gd name="T72" fmla="*/ 2 w 2191"/>
                <a:gd name="T73" fmla="*/ 26 h 1087"/>
                <a:gd name="T74" fmla="*/ 17 w 2191"/>
                <a:gd name="T75" fmla="*/ 18 h 1087"/>
                <a:gd name="T76" fmla="*/ 41 w 2191"/>
                <a:gd name="T77" fmla="*/ 16 h 1087"/>
                <a:gd name="T78" fmla="*/ 66 w 2191"/>
                <a:gd name="T79" fmla="*/ 14 h 1087"/>
                <a:gd name="T80" fmla="*/ 91 w 2191"/>
                <a:gd name="T81" fmla="*/ 14 h 1087"/>
                <a:gd name="T82" fmla="*/ 115 w 2191"/>
                <a:gd name="T83" fmla="*/ 14 h 1087"/>
                <a:gd name="T84" fmla="*/ 131 w 2191"/>
                <a:gd name="T85" fmla="*/ 39 h 1087"/>
                <a:gd name="T86" fmla="*/ 125 w 2191"/>
                <a:gd name="T87" fmla="*/ 37 h 1087"/>
                <a:gd name="T88" fmla="*/ 109 w 2191"/>
                <a:gd name="T89" fmla="*/ 35 h 1087"/>
                <a:gd name="T90" fmla="*/ 93 w 2191"/>
                <a:gd name="T91" fmla="*/ 33 h 1087"/>
                <a:gd name="T92" fmla="*/ 78 w 2191"/>
                <a:gd name="T93" fmla="*/ 32 h 1087"/>
                <a:gd name="T94" fmla="*/ 65 w 2191"/>
                <a:gd name="T95" fmla="*/ 34 h 1087"/>
                <a:gd name="T96" fmla="*/ 54 w 2191"/>
                <a:gd name="T97" fmla="*/ 38 h 1087"/>
                <a:gd name="T98" fmla="*/ 46 w 2191"/>
                <a:gd name="T99" fmla="*/ 54 h 1087"/>
                <a:gd name="T100" fmla="*/ 53 w 2191"/>
                <a:gd name="T101" fmla="*/ 67 h 1087"/>
                <a:gd name="T102" fmla="*/ 61 w 2191"/>
                <a:gd name="T103" fmla="*/ 71 h 1087"/>
                <a:gd name="T104" fmla="*/ 70 w 2191"/>
                <a:gd name="T105" fmla="*/ 75 h 1087"/>
                <a:gd name="T106" fmla="*/ 89 w 2191"/>
                <a:gd name="T107" fmla="*/ 80 h 1087"/>
                <a:gd name="T108" fmla="*/ 113 w 2191"/>
                <a:gd name="T109" fmla="*/ 85 h 1087"/>
                <a:gd name="T110" fmla="*/ 131 w 2191"/>
                <a:gd name="T111" fmla="*/ 115 h 1087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2191" h="1087">
                  <a:moveTo>
                    <a:pt x="1981" y="12"/>
                  </a:moveTo>
                  <a:lnTo>
                    <a:pt x="2001" y="4"/>
                  </a:lnTo>
                  <a:lnTo>
                    <a:pt x="2016" y="0"/>
                  </a:lnTo>
                  <a:lnTo>
                    <a:pt x="2031" y="0"/>
                  </a:lnTo>
                  <a:lnTo>
                    <a:pt x="2047" y="0"/>
                  </a:lnTo>
                  <a:lnTo>
                    <a:pt x="2057" y="4"/>
                  </a:lnTo>
                  <a:lnTo>
                    <a:pt x="2072" y="7"/>
                  </a:lnTo>
                  <a:lnTo>
                    <a:pt x="2084" y="15"/>
                  </a:lnTo>
                  <a:lnTo>
                    <a:pt x="2099" y="22"/>
                  </a:lnTo>
                  <a:lnTo>
                    <a:pt x="2149" y="187"/>
                  </a:lnTo>
                  <a:lnTo>
                    <a:pt x="2176" y="353"/>
                  </a:lnTo>
                  <a:lnTo>
                    <a:pt x="2188" y="517"/>
                  </a:lnTo>
                  <a:lnTo>
                    <a:pt x="2191" y="683"/>
                  </a:lnTo>
                  <a:lnTo>
                    <a:pt x="2183" y="722"/>
                  </a:lnTo>
                  <a:lnTo>
                    <a:pt x="2171" y="764"/>
                  </a:lnTo>
                  <a:lnTo>
                    <a:pt x="2161" y="801"/>
                  </a:lnTo>
                  <a:lnTo>
                    <a:pt x="2149" y="843"/>
                  </a:lnTo>
                  <a:lnTo>
                    <a:pt x="2129" y="893"/>
                  </a:lnTo>
                  <a:lnTo>
                    <a:pt x="2099" y="934"/>
                  </a:lnTo>
                  <a:lnTo>
                    <a:pt x="2065" y="972"/>
                  </a:lnTo>
                  <a:lnTo>
                    <a:pt x="2023" y="1003"/>
                  </a:lnTo>
                  <a:lnTo>
                    <a:pt x="1978" y="1030"/>
                  </a:lnTo>
                  <a:lnTo>
                    <a:pt x="1924" y="1048"/>
                  </a:lnTo>
                  <a:lnTo>
                    <a:pt x="1865" y="1063"/>
                  </a:lnTo>
                  <a:lnTo>
                    <a:pt x="1803" y="1075"/>
                  </a:lnTo>
                  <a:lnTo>
                    <a:pt x="1734" y="1083"/>
                  </a:lnTo>
                  <a:lnTo>
                    <a:pt x="1663" y="1087"/>
                  </a:lnTo>
                  <a:lnTo>
                    <a:pt x="1586" y="1087"/>
                  </a:lnTo>
                  <a:lnTo>
                    <a:pt x="1510" y="1083"/>
                  </a:lnTo>
                  <a:lnTo>
                    <a:pt x="1431" y="1075"/>
                  </a:lnTo>
                  <a:lnTo>
                    <a:pt x="1347" y="1063"/>
                  </a:lnTo>
                  <a:lnTo>
                    <a:pt x="1263" y="1053"/>
                  </a:lnTo>
                  <a:lnTo>
                    <a:pt x="1177" y="1038"/>
                  </a:lnTo>
                  <a:lnTo>
                    <a:pt x="1177" y="791"/>
                  </a:lnTo>
                  <a:lnTo>
                    <a:pt x="1256" y="801"/>
                  </a:lnTo>
                  <a:lnTo>
                    <a:pt x="1337" y="809"/>
                  </a:lnTo>
                  <a:lnTo>
                    <a:pt x="1416" y="816"/>
                  </a:lnTo>
                  <a:lnTo>
                    <a:pt x="1492" y="821"/>
                  </a:lnTo>
                  <a:lnTo>
                    <a:pt x="1564" y="821"/>
                  </a:lnTo>
                  <a:lnTo>
                    <a:pt x="1633" y="816"/>
                  </a:lnTo>
                  <a:lnTo>
                    <a:pt x="1697" y="809"/>
                  </a:lnTo>
                  <a:lnTo>
                    <a:pt x="1758" y="801"/>
                  </a:lnTo>
                  <a:lnTo>
                    <a:pt x="1811" y="786"/>
                  </a:lnTo>
                  <a:lnTo>
                    <a:pt x="1857" y="767"/>
                  </a:lnTo>
                  <a:lnTo>
                    <a:pt x="1894" y="745"/>
                  </a:lnTo>
                  <a:lnTo>
                    <a:pt x="1924" y="715"/>
                  </a:lnTo>
                  <a:lnTo>
                    <a:pt x="1944" y="680"/>
                  </a:lnTo>
                  <a:lnTo>
                    <a:pt x="1956" y="638"/>
                  </a:lnTo>
                  <a:lnTo>
                    <a:pt x="1956" y="592"/>
                  </a:lnTo>
                  <a:lnTo>
                    <a:pt x="1939" y="540"/>
                  </a:lnTo>
                  <a:lnTo>
                    <a:pt x="1914" y="486"/>
                  </a:lnTo>
                  <a:lnTo>
                    <a:pt x="1883" y="444"/>
                  </a:lnTo>
                  <a:lnTo>
                    <a:pt x="1841" y="411"/>
                  </a:lnTo>
                  <a:lnTo>
                    <a:pt x="1796" y="387"/>
                  </a:lnTo>
                  <a:lnTo>
                    <a:pt x="1746" y="369"/>
                  </a:lnTo>
                  <a:lnTo>
                    <a:pt x="1693" y="353"/>
                  </a:lnTo>
                  <a:lnTo>
                    <a:pt x="1640" y="345"/>
                  </a:lnTo>
                  <a:lnTo>
                    <a:pt x="1583" y="342"/>
                  </a:lnTo>
                  <a:lnTo>
                    <a:pt x="1522" y="342"/>
                  </a:lnTo>
                  <a:lnTo>
                    <a:pt x="1465" y="342"/>
                  </a:lnTo>
                  <a:lnTo>
                    <a:pt x="1408" y="345"/>
                  </a:lnTo>
                  <a:lnTo>
                    <a:pt x="1355" y="350"/>
                  </a:lnTo>
                  <a:lnTo>
                    <a:pt x="1302" y="353"/>
                  </a:lnTo>
                  <a:lnTo>
                    <a:pt x="1256" y="353"/>
                  </a:lnTo>
                  <a:lnTo>
                    <a:pt x="1214" y="353"/>
                  </a:lnTo>
                  <a:lnTo>
                    <a:pt x="1177" y="350"/>
                  </a:lnTo>
                  <a:lnTo>
                    <a:pt x="1177" y="122"/>
                  </a:lnTo>
                  <a:lnTo>
                    <a:pt x="1230" y="122"/>
                  </a:lnTo>
                  <a:lnTo>
                    <a:pt x="1287" y="122"/>
                  </a:lnTo>
                  <a:lnTo>
                    <a:pt x="1340" y="122"/>
                  </a:lnTo>
                  <a:lnTo>
                    <a:pt x="1389" y="122"/>
                  </a:lnTo>
                  <a:lnTo>
                    <a:pt x="1443" y="122"/>
                  </a:lnTo>
                  <a:lnTo>
                    <a:pt x="1492" y="122"/>
                  </a:lnTo>
                  <a:lnTo>
                    <a:pt x="1542" y="122"/>
                  </a:lnTo>
                  <a:lnTo>
                    <a:pt x="1591" y="122"/>
                  </a:lnTo>
                  <a:lnTo>
                    <a:pt x="1636" y="118"/>
                  </a:lnTo>
                  <a:lnTo>
                    <a:pt x="1682" y="118"/>
                  </a:lnTo>
                  <a:lnTo>
                    <a:pt x="1727" y="118"/>
                  </a:lnTo>
                  <a:lnTo>
                    <a:pt x="1773" y="118"/>
                  </a:lnTo>
                  <a:lnTo>
                    <a:pt x="1815" y="113"/>
                  </a:lnTo>
                  <a:lnTo>
                    <a:pt x="1857" y="113"/>
                  </a:lnTo>
                  <a:lnTo>
                    <a:pt x="1894" y="113"/>
                  </a:lnTo>
                  <a:lnTo>
                    <a:pt x="1932" y="110"/>
                  </a:lnTo>
                  <a:lnTo>
                    <a:pt x="1951" y="83"/>
                  </a:lnTo>
                  <a:lnTo>
                    <a:pt x="1959" y="54"/>
                  </a:lnTo>
                  <a:lnTo>
                    <a:pt x="1966" y="27"/>
                  </a:lnTo>
                  <a:lnTo>
                    <a:pt x="1981" y="12"/>
                  </a:lnTo>
                  <a:close/>
                  <a:moveTo>
                    <a:pt x="1177" y="1038"/>
                  </a:moveTo>
                  <a:lnTo>
                    <a:pt x="1097" y="1018"/>
                  </a:lnTo>
                  <a:lnTo>
                    <a:pt x="1014" y="1003"/>
                  </a:lnTo>
                  <a:lnTo>
                    <a:pt x="933" y="981"/>
                  </a:lnTo>
                  <a:lnTo>
                    <a:pt x="854" y="961"/>
                  </a:lnTo>
                  <a:lnTo>
                    <a:pt x="774" y="939"/>
                  </a:lnTo>
                  <a:lnTo>
                    <a:pt x="694" y="915"/>
                  </a:lnTo>
                  <a:lnTo>
                    <a:pt x="619" y="893"/>
                  </a:lnTo>
                  <a:lnTo>
                    <a:pt x="542" y="870"/>
                  </a:lnTo>
                  <a:lnTo>
                    <a:pt x="469" y="848"/>
                  </a:lnTo>
                  <a:lnTo>
                    <a:pt x="402" y="824"/>
                  </a:lnTo>
                  <a:lnTo>
                    <a:pt x="338" y="806"/>
                  </a:lnTo>
                  <a:lnTo>
                    <a:pt x="272" y="782"/>
                  </a:lnTo>
                  <a:lnTo>
                    <a:pt x="215" y="764"/>
                  </a:lnTo>
                  <a:lnTo>
                    <a:pt x="163" y="745"/>
                  </a:lnTo>
                  <a:lnTo>
                    <a:pt x="113" y="725"/>
                  </a:lnTo>
                  <a:lnTo>
                    <a:pt x="67" y="710"/>
                  </a:lnTo>
                  <a:lnTo>
                    <a:pt x="25" y="680"/>
                  </a:lnTo>
                  <a:lnTo>
                    <a:pt x="7" y="626"/>
                  </a:lnTo>
                  <a:lnTo>
                    <a:pt x="0" y="555"/>
                  </a:lnTo>
                  <a:lnTo>
                    <a:pt x="3" y="475"/>
                  </a:lnTo>
                  <a:lnTo>
                    <a:pt x="10" y="392"/>
                  </a:lnTo>
                  <a:lnTo>
                    <a:pt x="18" y="312"/>
                  </a:lnTo>
                  <a:lnTo>
                    <a:pt x="18" y="236"/>
                  </a:lnTo>
                  <a:lnTo>
                    <a:pt x="7" y="175"/>
                  </a:lnTo>
                  <a:lnTo>
                    <a:pt x="79" y="167"/>
                  </a:lnTo>
                  <a:lnTo>
                    <a:pt x="151" y="160"/>
                  </a:lnTo>
                  <a:lnTo>
                    <a:pt x="222" y="152"/>
                  </a:lnTo>
                  <a:lnTo>
                    <a:pt x="296" y="148"/>
                  </a:lnTo>
                  <a:lnTo>
                    <a:pt x="367" y="140"/>
                  </a:lnTo>
                  <a:lnTo>
                    <a:pt x="444" y="137"/>
                  </a:lnTo>
                  <a:lnTo>
                    <a:pt x="516" y="133"/>
                  </a:lnTo>
                  <a:lnTo>
                    <a:pt x="592" y="130"/>
                  </a:lnTo>
                  <a:lnTo>
                    <a:pt x="668" y="130"/>
                  </a:lnTo>
                  <a:lnTo>
                    <a:pt x="740" y="125"/>
                  </a:lnTo>
                  <a:lnTo>
                    <a:pt x="816" y="125"/>
                  </a:lnTo>
                  <a:lnTo>
                    <a:pt x="888" y="122"/>
                  </a:lnTo>
                  <a:lnTo>
                    <a:pt x="960" y="122"/>
                  </a:lnTo>
                  <a:lnTo>
                    <a:pt x="1032" y="122"/>
                  </a:lnTo>
                  <a:lnTo>
                    <a:pt x="1105" y="122"/>
                  </a:lnTo>
                  <a:lnTo>
                    <a:pt x="1177" y="122"/>
                  </a:lnTo>
                  <a:lnTo>
                    <a:pt x="1177" y="350"/>
                  </a:lnTo>
                  <a:lnTo>
                    <a:pt x="1177" y="345"/>
                  </a:lnTo>
                  <a:lnTo>
                    <a:pt x="1172" y="345"/>
                  </a:lnTo>
                  <a:lnTo>
                    <a:pt x="1123" y="335"/>
                  </a:lnTo>
                  <a:lnTo>
                    <a:pt x="1073" y="327"/>
                  </a:lnTo>
                  <a:lnTo>
                    <a:pt x="1024" y="320"/>
                  </a:lnTo>
                  <a:lnTo>
                    <a:pt x="979" y="312"/>
                  </a:lnTo>
                  <a:lnTo>
                    <a:pt x="930" y="303"/>
                  </a:lnTo>
                  <a:lnTo>
                    <a:pt x="880" y="296"/>
                  </a:lnTo>
                  <a:lnTo>
                    <a:pt x="834" y="293"/>
                  </a:lnTo>
                  <a:lnTo>
                    <a:pt x="789" y="288"/>
                  </a:lnTo>
                  <a:lnTo>
                    <a:pt x="743" y="288"/>
                  </a:lnTo>
                  <a:lnTo>
                    <a:pt x="701" y="288"/>
                  </a:lnTo>
                  <a:lnTo>
                    <a:pt x="659" y="293"/>
                  </a:lnTo>
                  <a:lnTo>
                    <a:pt x="622" y="296"/>
                  </a:lnTo>
                  <a:lnTo>
                    <a:pt x="584" y="308"/>
                  </a:lnTo>
                  <a:lnTo>
                    <a:pt x="545" y="315"/>
                  </a:lnTo>
                  <a:lnTo>
                    <a:pt x="516" y="330"/>
                  </a:lnTo>
                  <a:lnTo>
                    <a:pt x="486" y="345"/>
                  </a:lnTo>
                  <a:lnTo>
                    <a:pt x="444" y="392"/>
                  </a:lnTo>
                  <a:lnTo>
                    <a:pt x="420" y="441"/>
                  </a:lnTo>
                  <a:lnTo>
                    <a:pt x="412" y="490"/>
                  </a:lnTo>
                  <a:lnTo>
                    <a:pt x="432" y="543"/>
                  </a:lnTo>
                  <a:lnTo>
                    <a:pt x="451" y="574"/>
                  </a:lnTo>
                  <a:lnTo>
                    <a:pt x="474" y="601"/>
                  </a:lnTo>
                  <a:lnTo>
                    <a:pt x="496" y="616"/>
                  </a:lnTo>
                  <a:lnTo>
                    <a:pt x="520" y="631"/>
                  </a:lnTo>
                  <a:lnTo>
                    <a:pt x="545" y="641"/>
                  </a:lnTo>
                  <a:lnTo>
                    <a:pt x="572" y="650"/>
                  </a:lnTo>
                  <a:lnTo>
                    <a:pt x="599" y="661"/>
                  </a:lnTo>
                  <a:lnTo>
                    <a:pt x="626" y="673"/>
                  </a:lnTo>
                  <a:lnTo>
                    <a:pt x="676" y="688"/>
                  </a:lnTo>
                  <a:lnTo>
                    <a:pt x="735" y="703"/>
                  </a:lnTo>
                  <a:lnTo>
                    <a:pt x="797" y="722"/>
                  </a:lnTo>
                  <a:lnTo>
                    <a:pt x="868" y="737"/>
                  </a:lnTo>
                  <a:lnTo>
                    <a:pt x="940" y="752"/>
                  </a:lnTo>
                  <a:lnTo>
                    <a:pt x="1017" y="764"/>
                  </a:lnTo>
                  <a:lnTo>
                    <a:pt x="1097" y="779"/>
                  </a:lnTo>
                  <a:lnTo>
                    <a:pt x="1177" y="791"/>
                  </a:lnTo>
                  <a:lnTo>
                    <a:pt x="1177" y="1038"/>
                  </a:lnTo>
                  <a:close/>
                </a:path>
              </a:pathLst>
            </a:custGeom>
            <a:solidFill>
              <a:srgbClr val="51896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76" name="Freeform 73"/>
            <p:cNvSpPr>
              <a:spLocks noEditPoints="1"/>
            </p:cNvSpPr>
            <p:nvPr/>
          </p:nvSpPr>
          <p:spPr bwMode="auto">
            <a:xfrm rot="696599">
              <a:off x="3714" y="1255"/>
              <a:ext cx="718" cy="352"/>
            </a:xfrm>
            <a:custGeom>
              <a:avLst/>
              <a:gdLst>
                <a:gd name="T0" fmla="*/ 224 w 2154"/>
                <a:gd name="T1" fmla="*/ 0 h 1056"/>
                <a:gd name="T2" fmla="*/ 235 w 2154"/>
                <a:gd name="T3" fmla="*/ 20 h 1056"/>
                <a:gd name="T4" fmla="*/ 239 w 2154"/>
                <a:gd name="T5" fmla="*/ 75 h 1056"/>
                <a:gd name="T6" fmla="*/ 236 w 2154"/>
                <a:gd name="T7" fmla="*/ 88 h 1056"/>
                <a:gd name="T8" fmla="*/ 230 w 2154"/>
                <a:gd name="T9" fmla="*/ 102 h 1056"/>
                <a:gd name="T10" fmla="*/ 216 w 2154"/>
                <a:gd name="T11" fmla="*/ 111 h 1056"/>
                <a:gd name="T12" fmla="*/ 197 w 2154"/>
                <a:gd name="T13" fmla="*/ 116 h 1056"/>
                <a:gd name="T14" fmla="*/ 174 w 2154"/>
                <a:gd name="T15" fmla="*/ 117 h 1056"/>
                <a:gd name="T16" fmla="*/ 148 w 2154"/>
                <a:gd name="T17" fmla="*/ 115 h 1056"/>
                <a:gd name="T18" fmla="*/ 130 w 2154"/>
                <a:gd name="T19" fmla="*/ 89 h 1056"/>
                <a:gd name="T20" fmla="*/ 157 w 2154"/>
                <a:gd name="T21" fmla="*/ 91 h 1056"/>
                <a:gd name="T22" fmla="*/ 182 w 2154"/>
                <a:gd name="T23" fmla="*/ 91 h 1056"/>
                <a:gd name="T24" fmla="*/ 202 w 2154"/>
                <a:gd name="T25" fmla="*/ 87 h 1056"/>
                <a:gd name="T26" fmla="*/ 215 w 2154"/>
                <a:gd name="T27" fmla="*/ 78 h 1056"/>
                <a:gd name="T28" fmla="*/ 218 w 2154"/>
                <a:gd name="T29" fmla="*/ 64 h 1056"/>
                <a:gd name="T30" fmla="*/ 209 w 2154"/>
                <a:gd name="T31" fmla="*/ 46 h 1056"/>
                <a:gd name="T32" fmla="*/ 194 w 2154"/>
                <a:gd name="T33" fmla="*/ 38 h 1056"/>
                <a:gd name="T34" fmla="*/ 175 w 2154"/>
                <a:gd name="T35" fmla="*/ 34 h 1056"/>
                <a:gd name="T36" fmla="*/ 156 w 2154"/>
                <a:gd name="T37" fmla="*/ 35 h 1056"/>
                <a:gd name="T38" fmla="*/ 138 w 2154"/>
                <a:gd name="T39" fmla="*/ 36 h 1056"/>
                <a:gd name="T40" fmla="*/ 130 w 2154"/>
                <a:gd name="T41" fmla="*/ 14 h 1056"/>
                <a:gd name="T42" fmla="*/ 147 w 2154"/>
                <a:gd name="T43" fmla="*/ 14 h 1056"/>
                <a:gd name="T44" fmla="*/ 164 w 2154"/>
                <a:gd name="T45" fmla="*/ 14 h 1056"/>
                <a:gd name="T46" fmla="*/ 180 w 2154"/>
                <a:gd name="T47" fmla="*/ 13 h 1056"/>
                <a:gd name="T48" fmla="*/ 195 w 2154"/>
                <a:gd name="T49" fmla="*/ 13 h 1056"/>
                <a:gd name="T50" fmla="*/ 208 w 2154"/>
                <a:gd name="T51" fmla="*/ 13 h 1056"/>
                <a:gd name="T52" fmla="*/ 216 w 2154"/>
                <a:gd name="T53" fmla="*/ 7 h 1056"/>
                <a:gd name="T54" fmla="*/ 130 w 2154"/>
                <a:gd name="T55" fmla="*/ 112 h 1056"/>
                <a:gd name="T56" fmla="*/ 103 w 2154"/>
                <a:gd name="T57" fmla="*/ 106 h 1056"/>
                <a:gd name="T58" fmla="*/ 76 w 2154"/>
                <a:gd name="T59" fmla="*/ 99 h 1056"/>
                <a:gd name="T60" fmla="*/ 52 w 2154"/>
                <a:gd name="T61" fmla="*/ 92 h 1056"/>
                <a:gd name="T62" fmla="*/ 30 w 2154"/>
                <a:gd name="T63" fmla="*/ 85 h 1056"/>
                <a:gd name="T64" fmla="*/ 12 w 2154"/>
                <a:gd name="T65" fmla="*/ 79 h 1056"/>
                <a:gd name="T66" fmla="*/ 0 w 2154"/>
                <a:gd name="T67" fmla="*/ 68 h 1056"/>
                <a:gd name="T68" fmla="*/ 2 w 2154"/>
                <a:gd name="T69" fmla="*/ 43 h 1056"/>
                <a:gd name="T70" fmla="*/ 2 w 2154"/>
                <a:gd name="T71" fmla="*/ 19 h 1056"/>
                <a:gd name="T72" fmla="*/ 26 w 2154"/>
                <a:gd name="T73" fmla="*/ 17 h 1056"/>
                <a:gd name="T74" fmla="*/ 50 w 2154"/>
                <a:gd name="T75" fmla="*/ 16 h 1056"/>
                <a:gd name="T76" fmla="*/ 74 w 2154"/>
                <a:gd name="T77" fmla="*/ 15 h 1056"/>
                <a:gd name="T78" fmla="*/ 98 w 2154"/>
                <a:gd name="T79" fmla="*/ 14 h 1056"/>
                <a:gd name="T80" fmla="*/ 122 w 2154"/>
                <a:gd name="T81" fmla="*/ 14 h 1056"/>
                <a:gd name="T82" fmla="*/ 129 w 2154"/>
                <a:gd name="T83" fmla="*/ 36 h 1056"/>
                <a:gd name="T84" fmla="*/ 122 w 2154"/>
                <a:gd name="T85" fmla="*/ 35 h 1056"/>
                <a:gd name="T86" fmla="*/ 106 w 2154"/>
                <a:gd name="T87" fmla="*/ 32 h 1056"/>
                <a:gd name="T88" fmla="*/ 90 w 2154"/>
                <a:gd name="T89" fmla="*/ 30 h 1056"/>
                <a:gd name="T90" fmla="*/ 75 w 2154"/>
                <a:gd name="T91" fmla="*/ 30 h 1056"/>
                <a:gd name="T92" fmla="*/ 61 w 2154"/>
                <a:gd name="T93" fmla="*/ 32 h 1056"/>
                <a:gd name="T94" fmla="*/ 49 w 2154"/>
                <a:gd name="T95" fmla="*/ 36 h 1056"/>
                <a:gd name="T96" fmla="*/ 42 w 2154"/>
                <a:gd name="T97" fmla="*/ 55 h 1056"/>
                <a:gd name="T98" fmla="*/ 49 w 2154"/>
                <a:gd name="T99" fmla="*/ 67 h 1056"/>
                <a:gd name="T100" fmla="*/ 57 w 2154"/>
                <a:gd name="T101" fmla="*/ 71 h 1056"/>
                <a:gd name="T102" fmla="*/ 66 w 2154"/>
                <a:gd name="T103" fmla="*/ 76 h 1056"/>
                <a:gd name="T104" fmla="*/ 86 w 2154"/>
                <a:gd name="T105" fmla="*/ 81 h 1056"/>
                <a:gd name="T106" fmla="*/ 111 w 2154"/>
                <a:gd name="T107" fmla="*/ 86 h 1056"/>
                <a:gd name="T108" fmla="*/ 130 w 2154"/>
                <a:gd name="T109" fmla="*/ 112 h 105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2154" h="1056">
                  <a:moveTo>
                    <a:pt x="1959" y="19"/>
                  </a:moveTo>
                  <a:lnTo>
                    <a:pt x="1991" y="3"/>
                  </a:lnTo>
                  <a:lnTo>
                    <a:pt x="2018" y="0"/>
                  </a:lnTo>
                  <a:lnTo>
                    <a:pt x="2035" y="7"/>
                  </a:lnTo>
                  <a:lnTo>
                    <a:pt x="2062" y="22"/>
                  </a:lnTo>
                  <a:lnTo>
                    <a:pt x="2112" y="182"/>
                  </a:lnTo>
                  <a:lnTo>
                    <a:pt x="2142" y="345"/>
                  </a:lnTo>
                  <a:lnTo>
                    <a:pt x="2149" y="508"/>
                  </a:lnTo>
                  <a:lnTo>
                    <a:pt x="2154" y="671"/>
                  </a:lnTo>
                  <a:lnTo>
                    <a:pt x="2146" y="710"/>
                  </a:lnTo>
                  <a:lnTo>
                    <a:pt x="2134" y="747"/>
                  </a:lnTo>
                  <a:lnTo>
                    <a:pt x="2124" y="789"/>
                  </a:lnTo>
                  <a:lnTo>
                    <a:pt x="2116" y="828"/>
                  </a:lnTo>
                  <a:lnTo>
                    <a:pt x="2097" y="873"/>
                  </a:lnTo>
                  <a:lnTo>
                    <a:pt x="2067" y="915"/>
                  </a:lnTo>
                  <a:lnTo>
                    <a:pt x="2033" y="949"/>
                  </a:lnTo>
                  <a:lnTo>
                    <a:pt x="1991" y="979"/>
                  </a:lnTo>
                  <a:lnTo>
                    <a:pt x="1944" y="1002"/>
                  </a:lnTo>
                  <a:lnTo>
                    <a:pt x="1892" y="1021"/>
                  </a:lnTo>
                  <a:lnTo>
                    <a:pt x="1835" y="1036"/>
                  </a:lnTo>
                  <a:lnTo>
                    <a:pt x="1774" y="1048"/>
                  </a:lnTo>
                  <a:lnTo>
                    <a:pt x="1709" y="1051"/>
                  </a:lnTo>
                  <a:lnTo>
                    <a:pt x="1638" y="1056"/>
                  </a:lnTo>
                  <a:lnTo>
                    <a:pt x="1564" y="1056"/>
                  </a:lnTo>
                  <a:lnTo>
                    <a:pt x="1488" y="1051"/>
                  </a:lnTo>
                  <a:lnTo>
                    <a:pt x="1409" y="1044"/>
                  </a:lnTo>
                  <a:lnTo>
                    <a:pt x="1330" y="1033"/>
                  </a:lnTo>
                  <a:lnTo>
                    <a:pt x="1249" y="1021"/>
                  </a:lnTo>
                  <a:lnTo>
                    <a:pt x="1167" y="1006"/>
                  </a:lnTo>
                  <a:lnTo>
                    <a:pt x="1167" y="797"/>
                  </a:lnTo>
                  <a:lnTo>
                    <a:pt x="1249" y="809"/>
                  </a:lnTo>
                  <a:lnTo>
                    <a:pt x="1330" y="816"/>
                  </a:lnTo>
                  <a:lnTo>
                    <a:pt x="1409" y="819"/>
                  </a:lnTo>
                  <a:lnTo>
                    <a:pt x="1488" y="819"/>
                  </a:lnTo>
                  <a:lnTo>
                    <a:pt x="1564" y="819"/>
                  </a:lnTo>
                  <a:lnTo>
                    <a:pt x="1638" y="816"/>
                  </a:lnTo>
                  <a:lnTo>
                    <a:pt x="1702" y="809"/>
                  </a:lnTo>
                  <a:lnTo>
                    <a:pt x="1762" y="797"/>
                  </a:lnTo>
                  <a:lnTo>
                    <a:pt x="1819" y="779"/>
                  </a:lnTo>
                  <a:lnTo>
                    <a:pt x="1865" y="759"/>
                  </a:lnTo>
                  <a:lnTo>
                    <a:pt x="1902" y="733"/>
                  </a:lnTo>
                  <a:lnTo>
                    <a:pt x="1934" y="703"/>
                  </a:lnTo>
                  <a:lnTo>
                    <a:pt x="1952" y="664"/>
                  </a:lnTo>
                  <a:lnTo>
                    <a:pt x="1964" y="622"/>
                  </a:lnTo>
                  <a:lnTo>
                    <a:pt x="1959" y="572"/>
                  </a:lnTo>
                  <a:lnTo>
                    <a:pt x="1944" y="516"/>
                  </a:lnTo>
                  <a:lnTo>
                    <a:pt x="1917" y="463"/>
                  </a:lnTo>
                  <a:lnTo>
                    <a:pt x="1884" y="417"/>
                  </a:lnTo>
                  <a:lnTo>
                    <a:pt x="1846" y="383"/>
                  </a:lnTo>
                  <a:lnTo>
                    <a:pt x="1801" y="357"/>
                  </a:lnTo>
                  <a:lnTo>
                    <a:pt x="1747" y="338"/>
                  </a:lnTo>
                  <a:lnTo>
                    <a:pt x="1694" y="323"/>
                  </a:lnTo>
                  <a:lnTo>
                    <a:pt x="1638" y="311"/>
                  </a:lnTo>
                  <a:lnTo>
                    <a:pt x="1579" y="308"/>
                  </a:lnTo>
                  <a:lnTo>
                    <a:pt x="1520" y="308"/>
                  </a:lnTo>
                  <a:lnTo>
                    <a:pt x="1458" y="308"/>
                  </a:lnTo>
                  <a:lnTo>
                    <a:pt x="1401" y="311"/>
                  </a:lnTo>
                  <a:lnTo>
                    <a:pt x="1345" y="315"/>
                  </a:lnTo>
                  <a:lnTo>
                    <a:pt x="1291" y="318"/>
                  </a:lnTo>
                  <a:lnTo>
                    <a:pt x="1246" y="323"/>
                  </a:lnTo>
                  <a:lnTo>
                    <a:pt x="1204" y="323"/>
                  </a:lnTo>
                  <a:lnTo>
                    <a:pt x="1167" y="323"/>
                  </a:lnTo>
                  <a:lnTo>
                    <a:pt x="1167" y="128"/>
                  </a:lnTo>
                  <a:lnTo>
                    <a:pt x="1219" y="128"/>
                  </a:lnTo>
                  <a:lnTo>
                    <a:pt x="1273" y="125"/>
                  </a:lnTo>
                  <a:lnTo>
                    <a:pt x="1322" y="125"/>
                  </a:lnTo>
                  <a:lnTo>
                    <a:pt x="1374" y="125"/>
                  </a:lnTo>
                  <a:lnTo>
                    <a:pt x="1424" y="125"/>
                  </a:lnTo>
                  <a:lnTo>
                    <a:pt x="1473" y="125"/>
                  </a:lnTo>
                  <a:lnTo>
                    <a:pt x="1523" y="125"/>
                  </a:lnTo>
                  <a:lnTo>
                    <a:pt x="1569" y="125"/>
                  </a:lnTo>
                  <a:lnTo>
                    <a:pt x="1618" y="121"/>
                  </a:lnTo>
                  <a:lnTo>
                    <a:pt x="1663" y="121"/>
                  </a:lnTo>
                  <a:lnTo>
                    <a:pt x="1705" y="121"/>
                  </a:lnTo>
                  <a:lnTo>
                    <a:pt x="1751" y="121"/>
                  </a:lnTo>
                  <a:lnTo>
                    <a:pt x="1793" y="118"/>
                  </a:lnTo>
                  <a:lnTo>
                    <a:pt x="1835" y="118"/>
                  </a:lnTo>
                  <a:lnTo>
                    <a:pt x="1872" y="113"/>
                  </a:lnTo>
                  <a:lnTo>
                    <a:pt x="1910" y="110"/>
                  </a:lnTo>
                  <a:lnTo>
                    <a:pt x="1929" y="86"/>
                  </a:lnTo>
                  <a:lnTo>
                    <a:pt x="1941" y="59"/>
                  </a:lnTo>
                  <a:lnTo>
                    <a:pt x="1949" y="37"/>
                  </a:lnTo>
                  <a:lnTo>
                    <a:pt x="1959" y="19"/>
                  </a:lnTo>
                  <a:close/>
                  <a:moveTo>
                    <a:pt x="1167" y="1006"/>
                  </a:moveTo>
                  <a:lnTo>
                    <a:pt x="1086" y="991"/>
                  </a:lnTo>
                  <a:lnTo>
                    <a:pt x="1002" y="972"/>
                  </a:lnTo>
                  <a:lnTo>
                    <a:pt x="923" y="952"/>
                  </a:lnTo>
                  <a:lnTo>
                    <a:pt x="844" y="934"/>
                  </a:lnTo>
                  <a:lnTo>
                    <a:pt x="763" y="915"/>
                  </a:lnTo>
                  <a:lnTo>
                    <a:pt x="683" y="893"/>
                  </a:lnTo>
                  <a:lnTo>
                    <a:pt x="607" y="873"/>
                  </a:lnTo>
                  <a:lnTo>
                    <a:pt x="535" y="851"/>
                  </a:lnTo>
                  <a:lnTo>
                    <a:pt x="464" y="828"/>
                  </a:lnTo>
                  <a:lnTo>
                    <a:pt x="395" y="809"/>
                  </a:lnTo>
                  <a:lnTo>
                    <a:pt x="331" y="786"/>
                  </a:lnTo>
                  <a:lnTo>
                    <a:pt x="266" y="767"/>
                  </a:lnTo>
                  <a:lnTo>
                    <a:pt x="208" y="747"/>
                  </a:lnTo>
                  <a:lnTo>
                    <a:pt x="156" y="730"/>
                  </a:lnTo>
                  <a:lnTo>
                    <a:pt x="106" y="713"/>
                  </a:lnTo>
                  <a:lnTo>
                    <a:pt x="64" y="698"/>
                  </a:lnTo>
                  <a:lnTo>
                    <a:pt x="22" y="668"/>
                  </a:lnTo>
                  <a:lnTo>
                    <a:pt x="3" y="614"/>
                  </a:lnTo>
                  <a:lnTo>
                    <a:pt x="0" y="547"/>
                  </a:lnTo>
                  <a:lnTo>
                    <a:pt x="7" y="471"/>
                  </a:lnTo>
                  <a:lnTo>
                    <a:pt x="18" y="387"/>
                  </a:lnTo>
                  <a:lnTo>
                    <a:pt x="27" y="308"/>
                  </a:lnTo>
                  <a:lnTo>
                    <a:pt x="30" y="234"/>
                  </a:lnTo>
                  <a:lnTo>
                    <a:pt x="22" y="175"/>
                  </a:lnTo>
                  <a:lnTo>
                    <a:pt x="91" y="167"/>
                  </a:lnTo>
                  <a:lnTo>
                    <a:pt x="163" y="160"/>
                  </a:lnTo>
                  <a:lnTo>
                    <a:pt x="232" y="151"/>
                  </a:lnTo>
                  <a:lnTo>
                    <a:pt x="304" y="148"/>
                  </a:lnTo>
                  <a:lnTo>
                    <a:pt x="375" y="143"/>
                  </a:lnTo>
                  <a:lnTo>
                    <a:pt x="447" y="140"/>
                  </a:lnTo>
                  <a:lnTo>
                    <a:pt x="520" y="136"/>
                  </a:lnTo>
                  <a:lnTo>
                    <a:pt x="592" y="133"/>
                  </a:lnTo>
                  <a:lnTo>
                    <a:pt x="664" y="133"/>
                  </a:lnTo>
                  <a:lnTo>
                    <a:pt x="737" y="133"/>
                  </a:lnTo>
                  <a:lnTo>
                    <a:pt x="809" y="128"/>
                  </a:lnTo>
                  <a:lnTo>
                    <a:pt x="881" y="128"/>
                  </a:lnTo>
                  <a:lnTo>
                    <a:pt x="953" y="128"/>
                  </a:lnTo>
                  <a:lnTo>
                    <a:pt x="1026" y="128"/>
                  </a:lnTo>
                  <a:lnTo>
                    <a:pt x="1098" y="128"/>
                  </a:lnTo>
                  <a:lnTo>
                    <a:pt x="1167" y="128"/>
                  </a:lnTo>
                  <a:lnTo>
                    <a:pt x="1167" y="323"/>
                  </a:lnTo>
                  <a:lnTo>
                    <a:pt x="1162" y="323"/>
                  </a:lnTo>
                  <a:lnTo>
                    <a:pt x="1158" y="323"/>
                  </a:lnTo>
                  <a:lnTo>
                    <a:pt x="1150" y="323"/>
                  </a:lnTo>
                  <a:lnTo>
                    <a:pt x="1101" y="315"/>
                  </a:lnTo>
                  <a:lnTo>
                    <a:pt x="1056" y="303"/>
                  </a:lnTo>
                  <a:lnTo>
                    <a:pt x="1007" y="296"/>
                  </a:lnTo>
                  <a:lnTo>
                    <a:pt x="957" y="288"/>
                  </a:lnTo>
                  <a:lnTo>
                    <a:pt x="908" y="281"/>
                  </a:lnTo>
                  <a:lnTo>
                    <a:pt x="858" y="273"/>
                  </a:lnTo>
                  <a:lnTo>
                    <a:pt x="812" y="269"/>
                  </a:lnTo>
                  <a:lnTo>
                    <a:pt x="763" y="266"/>
                  </a:lnTo>
                  <a:lnTo>
                    <a:pt x="718" y="266"/>
                  </a:lnTo>
                  <a:lnTo>
                    <a:pt x="672" y="266"/>
                  </a:lnTo>
                  <a:lnTo>
                    <a:pt x="627" y="269"/>
                  </a:lnTo>
                  <a:lnTo>
                    <a:pt x="585" y="276"/>
                  </a:lnTo>
                  <a:lnTo>
                    <a:pt x="547" y="284"/>
                  </a:lnTo>
                  <a:lnTo>
                    <a:pt x="508" y="296"/>
                  </a:lnTo>
                  <a:lnTo>
                    <a:pt x="471" y="308"/>
                  </a:lnTo>
                  <a:lnTo>
                    <a:pt x="437" y="326"/>
                  </a:lnTo>
                  <a:lnTo>
                    <a:pt x="398" y="380"/>
                  </a:lnTo>
                  <a:lnTo>
                    <a:pt x="380" y="436"/>
                  </a:lnTo>
                  <a:lnTo>
                    <a:pt x="380" y="498"/>
                  </a:lnTo>
                  <a:lnTo>
                    <a:pt x="398" y="550"/>
                  </a:lnTo>
                  <a:lnTo>
                    <a:pt x="422" y="580"/>
                  </a:lnTo>
                  <a:lnTo>
                    <a:pt x="444" y="599"/>
                  </a:lnTo>
                  <a:lnTo>
                    <a:pt x="467" y="619"/>
                  </a:lnTo>
                  <a:lnTo>
                    <a:pt x="494" y="629"/>
                  </a:lnTo>
                  <a:lnTo>
                    <a:pt x="516" y="641"/>
                  </a:lnTo>
                  <a:lnTo>
                    <a:pt x="543" y="653"/>
                  </a:lnTo>
                  <a:lnTo>
                    <a:pt x="570" y="664"/>
                  </a:lnTo>
                  <a:lnTo>
                    <a:pt x="597" y="680"/>
                  </a:lnTo>
                  <a:lnTo>
                    <a:pt x="649" y="695"/>
                  </a:lnTo>
                  <a:lnTo>
                    <a:pt x="706" y="710"/>
                  </a:lnTo>
                  <a:lnTo>
                    <a:pt x="775" y="730"/>
                  </a:lnTo>
                  <a:lnTo>
                    <a:pt x="844" y="744"/>
                  </a:lnTo>
                  <a:lnTo>
                    <a:pt x="918" y="759"/>
                  </a:lnTo>
                  <a:lnTo>
                    <a:pt x="999" y="770"/>
                  </a:lnTo>
                  <a:lnTo>
                    <a:pt x="1083" y="786"/>
                  </a:lnTo>
                  <a:lnTo>
                    <a:pt x="1167" y="797"/>
                  </a:lnTo>
                  <a:lnTo>
                    <a:pt x="1167" y="1006"/>
                  </a:lnTo>
                  <a:close/>
                </a:path>
              </a:pathLst>
            </a:custGeom>
            <a:solidFill>
              <a:srgbClr val="5E966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77" name="Freeform 74"/>
            <p:cNvSpPr>
              <a:spLocks noEditPoints="1"/>
            </p:cNvSpPr>
            <p:nvPr/>
          </p:nvSpPr>
          <p:spPr bwMode="auto">
            <a:xfrm rot="696599">
              <a:off x="3723" y="1260"/>
              <a:ext cx="705" cy="340"/>
            </a:xfrm>
            <a:custGeom>
              <a:avLst/>
              <a:gdLst>
                <a:gd name="T0" fmla="*/ 220 w 2115"/>
                <a:gd name="T1" fmla="*/ 0 h 1021"/>
                <a:gd name="T2" fmla="*/ 230 w 2115"/>
                <a:gd name="T3" fmla="*/ 19 h 1021"/>
                <a:gd name="T4" fmla="*/ 235 w 2115"/>
                <a:gd name="T5" fmla="*/ 72 h 1021"/>
                <a:gd name="T6" fmla="*/ 231 w 2115"/>
                <a:gd name="T7" fmla="*/ 86 h 1021"/>
                <a:gd name="T8" fmla="*/ 225 w 2115"/>
                <a:gd name="T9" fmla="*/ 99 h 1021"/>
                <a:gd name="T10" fmla="*/ 212 w 2115"/>
                <a:gd name="T11" fmla="*/ 108 h 1021"/>
                <a:gd name="T12" fmla="*/ 193 w 2115"/>
                <a:gd name="T13" fmla="*/ 113 h 1021"/>
                <a:gd name="T14" fmla="*/ 170 w 2115"/>
                <a:gd name="T15" fmla="*/ 113 h 1021"/>
                <a:gd name="T16" fmla="*/ 145 w 2115"/>
                <a:gd name="T17" fmla="*/ 111 h 1021"/>
                <a:gd name="T18" fmla="*/ 127 w 2115"/>
                <a:gd name="T19" fmla="*/ 89 h 1021"/>
                <a:gd name="T20" fmla="*/ 154 w 2115"/>
                <a:gd name="T21" fmla="*/ 91 h 1021"/>
                <a:gd name="T22" fmla="*/ 181 w 2115"/>
                <a:gd name="T23" fmla="*/ 91 h 1021"/>
                <a:gd name="T24" fmla="*/ 201 w 2115"/>
                <a:gd name="T25" fmla="*/ 86 h 1021"/>
                <a:gd name="T26" fmla="*/ 215 w 2115"/>
                <a:gd name="T27" fmla="*/ 76 h 1021"/>
                <a:gd name="T28" fmla="*/ 218 w 2115"/>
                <a:gd name="T29" fmla="*/ 61 h 1021"/>
                <a:gd name="T30" fmla="*/ 209 w 2115"/>
                <a:gd name="T31" fmla="*/ 44 h 1021"/>
                <a:gd name="T32" fmla="*/ 194 w 2115"/>
                <a:gd name="T33" fmla="*/ 34 h 1021"/>
                <a:gd name="T34" fmla="*/ 174 w 2115"/>
                <a:gd name="T35" fmla="*/ 31 h 1021"/>
                <a:gd name="T36" fmla="*/ 154 w 2115"/>
                <a:gd name="T37" fmla="*/ 31 h 1021"/>
                <a:gd name="T38" fmla="*/ 136 w 2115"/>
                <a:gd name="T39" fmla="*/ 32 h 1021"/>
                <a:gd name="T40" fmla="*/ 127 w 2115"/>
                <a:gd name="T41" fmla="*/ 14 h 1021"/>
                <a:gd name="T42" fmla="*/ 144 w 2115"/>
                <a:gd name="T43" fmla="*/ 14 h 1021"/>
                <a:gd name="T44" fmla="*/ 161 w 2115"/>
                <a:gd name="T45" fmla="*/ 14 h 1021"/>
                <a:gd name="T46" fmla="*/ 177 w 2115"/>
                <a:gd name="T47" fmla="*/ 13 h 1021"/>
                <a:gd name="T48" fmla="*/ 192 w 2115"/>
                <a:gd name="T49" fmla="*/ 13 h 1021"/>
                <a:gd name="T50" fmla="*/ 205 w 2115"/>
                <a:gd name="T51" fmla="*/ 13 h 1021"/>
                <a:gd name="T52" fmla="*/ 214 w 2115"/>
                <a:gd name="T53" fmla="*/ 7 h 1021"/>
                <a:gd name="T54" fmla="*/ 127 w 2115"/>
                <a:gd name="T55" fmla="*/ 108 h 1021"/>
                <a:gd name="T56" fmla="*/ 100 w 2115"/>
                <a:gd name="T57" fmla="*/ 103 h 1021"/>
                <a:gd name="T58" fmla="*/ 75 w 2115"/>
                <a:gd name="T59" fmla="*/ 97 h 1021"/>
                <a:gd name="T60" fmla="*/ 51 w 2115"/>
                <a:gd name="T61" fmla="*/ 89 h 1021"/>
                <a:gd name="T62" fmla="*/ 29 w 2115"/>
                <a:gd name="T63" fmla="*/ 83 h 1021"/>
                <a:gd name="T64" fmla="*/ 12 w 2115"/>
                <a:gd name="T65" fmla="*/ 77 h 1021"/>
                <a:gd name="T66" fmla="*/ 0 w 2115"/>
                <a:gd name="T67" fmla="*/ 66 h 1021"/>
                <a:gd name="T68" fmla="*/ 2 w 2115"/>
                <a:gd name="T69" fmla="*/ 42 h 1021"/>
                <a:gd name="T70" fmla="*/ 4 w 2115"/>
                <a:gd name="T71" fmla="*/ 20 h 1021"/>
                <a:gd name="T72" fmla="*/ 27 w 2115"/>
                <a:gd name="T73" fmla="*/ 17 h 1021"/>
                <a:gd name="T74" fmla="*/ 50 w 2115"/>
                <a:gd name="T75" fmla="*/ 16 h 1021"/>
                <a:gd name="T76" fmla="*/ 73 w 2115"/>
                <a:gd name="T77" fmla="*/ 15 h 1021"/>
                <a:gd name="T78" fmla="*/ 96 w 2115"/>
                <a:gd name="T79" fmla="*/ 14 h 1021"/>
                <a:gd name="T80" fmla="*/ 119 w 2115"/>
                <a:gd name="T81" fmla="*/ 14 h 1021"/>
                <a:gd name="T82" fmla="*/ 126 w 2115"/>
                <a:gd name="T83" fmla="*/ 32 h 1021"/>
                <a:gd name="T84" fmla="*/ 119 w 2115"/>
                <a:gd name="T85" fmla="*/ 31 h 1021"/>
                <a:gd name="T86" fmla="*/ 103 w 2115"/>
                <a:gd name="T87" fmla="*/ 29 h 1021"/>
                <a:gd name="T88" fmla="*/ 86 w 2115"/>
                <a:gd name="T89" fmla="*/ 27 h 1021"/>
                <a:gd name="T90" fmla="*/ 70 w 2115"/>
                <a:gd name="T91" fmla="*/ 27 h 1021"/>
                <a:gd name="T92" fmla="*/ 56 w 2115"/>
                <a:gd name="T93" fmla="*/ 29 h 1021"/>
                <a:gd name="T94" fmla="*/ 43 w 2115"/>
                <a:gd name="T95" fmla="*/ 34 h 1021"/>
                <a:gd name="T96" fmla="*/ 38 w 2115"/>
                <a:gd name="T97" fmla="*/ 55 h 1021"/>
                <a:gd name="T98" fmla="*/ 46 w 2115"/>
                <a:gd name="T99" fmla="*/ 66 h 1021"/>
                <a:gd name="T100" fmla="*/ 53 w 2115"/>
                <a:gd name="T101" fmla="*/ 71 h 1021"/>
                <a:gd name="T102" fmla="*/ 61 w 2115"/>
                <a:gd name="T103" fmla="*/ 76 h 1021"/>
                <a:gd name="T104" fmla="*/ 82 w 2115"/>
                <a:gd name="T105" fmla="*/ 81 h 1021"/>
                <a:gd name="T106" fmla="*/ 108 w 2115"/>
                <a:gd name="T107" fmla="*/ 86 h 1021"/>
                <a:gd name="T108" fmla="*/ 127 w 2115"/>
                <a:gd name="T109" fmla="*/ 108 h 1021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2115" h="1021">
                  <a:moveTo>
                    <a:pt x="1932" y="19"/>
                  </a:moveTo>
                  <a:lnTo>
                    <a:pt x="1959" y="7"/>
                  </a:lnTo>
                  <a:lnTo>
                    <a:pt x="1979" y="0"/>
                  </a:lnTo>
                  <a:lnTo>
                    <a:pt x="2001" y="7"/>
                  </a:lnTo>
                  <a:lnTo>
                    <a:pt x="2023" y="19"/>
                  </a:lnTo>
                  <a:lnTo>
                    <a:pt x="2070" y="175"/>
                  </a:lnTo>
                  <a:lnTo>
                    <a:pt x="2097" y="335"/>
                  </a:lnTo>
                  <a:lnTo>
                    <a:pt x="2107" y="498"/>
                  </a:lnTo>
                  <a:lnTo>
                    <a:pt x="2115" y="653"/>
                  </a:lnTo>
                  <a:lnTo>
                    <a:pt x="2104" y="691"/>
                  </a:lnTo>
                  <a:lnTo>
                    <a:pt x="2092" y="732"/>
                  </a:lnTo>
                  <a:lnTo>
                    <a:pt x="2080" y="771"/>
                  </a:lnTo>
                  <a:lnTo>
                    <a:pt x="2073" y="804"/>
                  </a:lnTo>
                  <a:lnTo>
                    <a:pt x="2055" y="851"/>
                  </a:lnTo>
                  <a:lnTo>
                    <a:pt x="2028" y="888"/>
                  </a:lnTo>
                  <a:lnTo>
                    <a:pt x="1994" y="919"/>
                  </a:lnTo>
                  <a:lnTo>
                    <a:pt x="1952" y="949"/>
                  </a:lnTo>
                  <a:lnTo>
                    <a:pt x="1907" y="972"/>
                  </a:lnTo>
                  <a:lnTo>
                    <a:pt x="1857" y="991"/>
                  </a:lnTo>
                  <a:lnTo>
                    <a:pt x="1801" y="1003"/>
                  </a:lnTo>
                  <a:lnTo>
                    <a:pt x="1739" y="1014"/>
                  </a:lnTo>
                  <a:lnTo>
                    <a:pt x="1675" y="1021"/>
                  </a:lnTo>
                  <a:lnTo>
                    <a:pt x="1606" y="1021"/>
                  </a:lnTo>
                  <a:lnTo>
                    <a:pt x="1534" y="1021"/>
                  </a:lnTo>
                  <a:lnTo>
                    <a:pt x="1461" y="1018"/>
                  </a:lnTo>
                  <a:lnTo>
                    <a:pt x="1382" y="1011"/>
                  </a:lnTo>
                  <a:lnTo>
                    <a:pt x="1303" y="1003"/>
                  </a:lnTo>
                  <a:lnTo>
                    <a:pt x="1222" y="991"/>
                  </a:lnTo>
                  <a:lnTo>
                    <a:pt x="1140" y="976"/>
                  </a:lnTo>
                  <a:lnTo>
                    <a:pt x="1140" y="804"/>
                  </a:lnTo>
                  <a:lnTo>
                    <a:pt x="1222" y="813"/>
                  </a:lnTo>
                  <a:lnTo>
                    <a:pt x="1310" y="821"/>
                  </a:lnTo>
                  <a:lnTo>
                    <a:pt x="1389" y="824"/>
                  </a:lnTo>
                  <a:lnTo>
                    <a:pt x="1473" y="824"/>
                  </a:lnTo>
                  <a:lnTo>
                    <a:pt x="1549" y="824"/>
                  </a:lnTo>
                  <a:lnTo>
                    <a:pt x="1626" y="816"/>
                  </a:lnTo>
                  <a:lnTo>
                    <a:pt x="1693" y="809"/>
                  </a:lnTo>
                  <a:lnTo>
                    <a:pt x="1754" y="794"/>
                  </a:lnTo>
                  <a:lnTo>
                    <a:pt x="1811" y="774"/>
                  </a:lnTo>
                  <a:lnTo>
                    <a:pt x="1860" y="752"/>
                  </a:lnTo>
                  <a:lnTo>
                    <a:pt x="1902" y="722"/>
                  </a:lnTo>
                  <a:lnTo>
                    <a:pt x="1932" y="688"/>
                  </a:lnTo>
                  <a:lnTo>
                    <a:pt x="1952" y="649"/>
                  </a:lnTo>
                  <a:lnTo>
                    <a:pt x="1964" y="604"/>
                  </a:lnTo>
                  <a:lnTo>
                    <a:pt x="1959" y="550"/>
                  </a:lnTo>
                  <a:lnTo>
                    <a:pt x="1944" y="493"/>
                  </a:lnTo>
                  <a:lnTo>
                    <a:pt x="1917" y="441"/>
                  </a:lnTo>
                  <a:lnTo>
                    <a:pt x="1883" y="394"/>
                  </a:lnTo>
                  <a:lnTo>
                    <a:pt x="1841" y="357"/>
                  </a:lnTo>
                  <a:lnTo>
                    <a:pt x="1792" y="330"/>
                  </a:lnTo>
                  <a:lnTo>
                    <a:pt x="1742" y="308"/>
                  </a:lnTo>
                  <a:lnTo>
                    <a:pt x="1685" y="293"/>
                  </a:lnTo>
                  <a:lnTo>
                    <a:pt x="1629" y="285"/>
                  </a:lnTo>
                  <a:lnTo>
                    <a:pt x="1569" y="276"/>
                  </a:lnTo>
                  <a:lnTo>
                    <a:pt x="1507" y="273"/>
                  </a:lnTo>
                  <a:lnTo>
                    <a:pt x="1446" y="276"/>
                  </a:lnTo>
                  <a:lnTo>
                    <a:pt x="1386" y="276"/>
                  </a:lnTo>
                  <a:lnTo>
                    <a:pt x="1329" y="281"/>
                  </a:lnTo>
                  <a:lnTo>
                    <a:pt x="1271" y="285"/>
                  </a:lnTo>
                  <a:lnTo>
                    <a:pt x="1222" y="288"/>
                  </a:lnTo>
                  <a:lnTo>
                    <a:pt x="1177" y="288"/>
                  </a:lnTo>
                  <a:lnTo>
                    <a:pt x="1140" y="288"/>
                  </a:lnTo>
                  <a:lnTo>
                    <a:pt x="1140" y="125"/>
                  </a:lnTo>
                  <a:lnTo>
                    <a:pt x="1192" y="125"/>
                  </a:lnTo>
                  <a:lnTo>
                    <a:pt x="1246" y="125"/>
                  </a:lnTo>
                  <a:lnTo>
                    <a:pt x="1298" y="125"/>
                  </a:lnTo>
                  <a:lnTo>
                    <a:pt x="1347" y="125"/>
                  </a:lnTo>
                  <a:lnTo>
                    <a:pt x="1397" y="125"/>
                  </a:lnTo>
                  <a:lnTo>
                    <a:pt x="1451" y="125"/>
                  </a:lnTo>
                  <a:lnTo>
                    <a:pt x="1496" y="125"/>
                  </a:lnTo>
                  <a:lnTo>
                    <a:pt x="1545" y="125"/>
                  </a:lnTo>
                  <a:lnTo>
                    <a:pt x="1591" y="121"/>
                  </a:lnTo>
                  <a:lnTo>
                    <a:pt x="1636" y="121"/>
                  </a:lnTo>
                  <a:lnTo>
                    <a:pt x="1682" y="121"/>
                  </a:lnTo>
                  <a:lnTo>
                    <a:pt x="1724" y="121"/>
                  </a:lnTo>
                  <a:lnTo>
                    <a:pt x="1766" y="118"/>
                  </a:lnTo>
                  <a:lnTo>
                    <a:pt x="1808" y="118"/>
                  </a:lnTo>
                  <a:lnTo>
                    <a:pt x="1845" y="118"/>
                  </a:lnTo>
                  <a:lnTo>
                    <a:pt x="1883" y="113"/>
                  </a:lnTo>
                  <a:lnTo>
                    <a:pt x="1910" y="86"/>
                  </a:lnTo>
                  <a:lnTo>
                    <a:pt x="1922" y="61"/>
                  </a:lnTo>
                  <a:lnTo>
                    <a:pt x="1929" y="37"/>
                  </a:lnTo>
                  <a:lnTo>
                    <a:pt x="1932" y="19"/>
                  </a:lnTo>
                  <a:close/>
                  <a:moveTo>
                    <a:pt x="1140" y="976"/>
                  </a:moveTo>
                  <a:lnTo>
                    <a:pt x="1059" y="961"/>
                  </a:lnTo>
                  <a:lnTo>
                    <a:pt x="983" y="945"/>
                  </a:lnTo>
                  <a:lnTo>
                    <a:pt x="903" y="927"/>
                  </a:lnTo>
                  <a:lnTo>
                    <a:pt x="827" y="907"/>
                  </a:lnTo>
                  <a:lnTo>
                    <a:pt x="748" y="888"/>
                  </a:lnTo>
                  <a:lnTo>
                    <a:pt x="671" y="870"/>
                  </a:lnTo>
                  <a:lnTo>
                    <a:pt x="600" y="846"/>
                  </a:lnTo>
                  <a:lnTo>
                    <a:pt x="528" y="828"/>
                  </a:lnTo>
                  <a:lnTo>
                    <a:pt x="455" y="804"/>
                  </a:lnTo>
                  <a:lnTo>
                    <a:pt x="387" y="786"/>
                  </a:lnTo>
                  <a:lnTo>
                    <a:pt x="321" y="764"/>
                  </a:lnTo>
                  <a:lnTo>
                    <a:pt x="265" y="744"/>
                  </a:lnTo>
                  <a:lnTo>
                    <a:pt x="208" y="725"/>
                  </a:lnTo>
                  <a:lnTo>
                    <a:pt x="155" y="706"/>
                  </a:lnTo>
                  <a:lnTo>
                    <a:pt x="106" y="691"/>
                  </a:lnTo>
                  <a:lnTo>
                    <a:pt x="64" y="676"/>
                  </a:lnTo>
                  <a:lnTo>
                    <a:pt x="22" y="646"/>
                  </a:lnTo>
                  <a:lnTo>
                    <a:pt x="3" y="596"/>
                  </a:lnTo>
                  <a:lnTo>
                    <a:pt x="0" y="532"/>
                  </a:lnTo>
                  <a:lnTo>
                    <a:pt x="10" y="459"/>
                  </a:lnTo>
                  <a:lnTo>
                    <a:pt x="22" y="380"/>
                  </a:lnTo>
                  <a:lnTo>
                    <a:pt x="33" y="303"/>
                  </a:lnTo>
                  <a:lnTo>
                    <a:pt x="40" y="234"/>
                  </a:lnTo>
                  <a:lnTo>
                    <a:pt x="33" y="178"/>
                  </a:lnTo>
                  <a:lnTo>
                    <a:pt x="102" y="170"/>
                  </a:lnTo>
                  <a:lnTo>
                    <a:pt x="170" y="163"/>
                  </a:lnTo>
                  <a:lnTo>
                    <a:pt x="239" y="155"/>
                  </a:lnTo>
                  <a:lnTo>
                    <a:pt x="307" y="152"/>
                  </a:lnTo>
                  <a:lnTo>
                    <a:pt x="375" y="145"/>
                  </a:lnTo>
                  <a:lnTo>
                    <a:pt x="447" y="140"/>
                  </a:lnTo>
                  <a:lnTo>
                    <a:pt x="516" y="136"/>
                  </a:lnTo>
                  <a:lnTo>
                    <a:pt x="588" y="133"/>
                  </a:lnTo>
                  <a:lnTo>
                    <a:pt x="656" y="133"/>
                  </a:lnTo>
                  <a:lnTo>
                    <a:pt x="725" y="128"/>
                  </a:lnTo>
                  <a:lnTo>
                    <a:pt x="797" y="128"/>
                  </a:lnTo>
                  <a:lnTo>
                    <a:pt x="866" y="125"/>
                  </a:lnTo>
                  <a:lnTo>
                    <a:pt x="933" y="125"/>
                  </a:lnTo>
                  <a:lnTo>
                    <a:pt x="1002" y="125"/>
                  </a:lnTo>
                  <a:lnTo>
                    <a:pt x="1071" y="125"/>
                  </a:lnTo>
                  <a:lnTo>
                    <a:pt x="1140" y="125"/>
                  </a:lnTo>
                  <a:lnTo>
                    <a:pt x="1140" y="288"/>
                  </a:lnTo>
                  <a:lnTo>
                    <a:pt x="1135" y="288"/>
                  </a:lnTo>
                  <a:lnTo>
                    <a:pt x="1131" y="288"/>
                  </a:lnTo>
                  <a:lnTo>
                    <a:pt x="1123" y="288"/>
                  </a:lnTo>
                  <a:lnTo>
                    <a:pt x="1074" y="281"/>
                  </a:lnTo>
                  <a:lnTo>
                    <a:pt x="1024" y="273"/>
                  </a:lnTo>
                  <a:lnTo>
                    <a:pt x="975" y="266"/>
                  </a:lnTo>
                  <a:lnTo>
                    <a:pt x="926" y="261"/>
                  </a:lnTo>
                  <a:lnTo>
                    <a:pt x="876" y="254"/>
                  </a:lnTo>
                  <a:lnTo>
                    <a:pt x="827" y="246"/>
                  </a:lnTo>
                  <a:lnTo>
                    <a:pt x="778" y="243"/>
                  </a:lnTo>
                  <a:lnTo>
                    <a:pt x="728" y="239"/>
                  </a:lnTo>
                  <a:lnTo>
                    <a:pt x="683" y="239"/>
                  </a:lnTo>
                  <a:lnTo>
                    <a:pt x="634" y="239"/>
                  </a:lnTo>
                  <a:lnTo>
                    <a:pt x="592" y="243"/>
                  </a:lnTo>
                  <a:lnTo>
                    <a:pt x="546" y="251"/>
                  </a:lnTo>
                  <a:lnTo>
                    <a:pt x="504" y="258"/>
                  </a:lnTo>
                  <a:lnTo>
                    <a:pt x="462" y="273"/>
                  </a:lnTo>
                  <a:lnTo>
                    <a:pt x="425" y="288"/>
                  </a:lnTo>
                  <a:lnTo>
                    <a:pt x="390" y="308"/>
                  </a:lnTo>
                  <a:lnTo>
                    <a:pt x="348" y="360"/>
                  </a:lnTo>
                  <a:lnTo>
                    <a:pt x="333" y="429"/>
                  </a:lnTo>
                  <a:lnTo>
                    <a:pt x="341" y="498"/>
                  </a:lnTo>
                  <a:lnTo>
                    <a:pt x="368" y="554"/>
                  </a:lnTo>
                  <a:lnTo>
                    <a:pt x="390" y="581"/>
                  </a:lnTo>
                  <a:lnTo>
                    <a:pt x="413" y="599"/>
                  </a:lnTo>
                  <a:lnTo>
                    <a:pt x="437" y="619"/>
                  </a:lnTo>
                  <a:lnTo>
                    <a:pt x="459" y="631"/>
                  </a:lnTo>
                  <a:lnTo>
                    <a:pt x="481" y="641"/>
                  </a:lnTo>
                  <a:lnTo>
                    <a:pt x="504" y="653"/>
                  </a:lnTo>
                  <a:lnTo>
                    <a:pt x="528" y="668"/>
                  </a:lnTo>
                  <a:lnTo>
                    <a:pt x="550" y="683"/>
                  </a:lnTo>
                  <a:lnTo>
                    <a:pt x="607" y="698"/>
                  </a:lnTo>
                  <a:lnTo>
                    <a:pt x="668" y="718"/>
                  </a:lnTo>
                  <a:lnTo>
                    <a:pt x="736" y="732"/>
                  </a:lnTo>
                  <a:lnTo>
                    <a:pt x="812" y="747"/>
                  </a:lnTo>
                  <a:lnTo>
                    <a:pt x="888" y="767"/>
                  </a:lnTo>
                  <a:lnTo>
                    <a:pt x="972" y="779"/>
                  </a:lnTo>
                  <a:lnTo>
                    <a:pt x="1056" y="794"/>
                  </a:lnTo>
                  <a:lnTo>
                    <a:pt x="1140" y="804"/>
                  </a:lnTo>
                  <a:lnTo>
                    <a:pt x="1140" y="976"/>
                  </a:lnTo>
                  <a:close/>
                </a:path>
              </a:pathLst>
            </a:custGeom>
            <a:solidFill>
              <a:srgbClr val="68A37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78" name="Freeform 75"/>
            <p:cNvSpPr>
              <a:spLocks noEditPoints="1"/>
            </p:cNvSpPr>
            <p:nvPr/>
          </p:nvSpPr>
          <p:spPr bwMode="auto">
            <a:xfrm rot="696599">
              <a:off x="3731" y="1265"/>
              <a:ext cx="691" cy="332"/>
            </a:xfrm>
            <a:custGeom>
              <a:avLst/>
              <a:gdLst>
                <a:gd name="T0" fmla="*/ 216 w 2072"/>
                <a:gd name="T1" fmla="*/ 0 h 996"/>
                <a:gd name="T2" fmla="*/ 226 w 2072"/>
                <a:gd name="T3" fmla="*/ 19 h 996"/>
                <a:gd name="T4" fmla="*/ 230 w 2072"/>
                <a:gd name="T5" fmla="*/ 71 h 996"/>
                <a:gd name="T6" fmla="*/ 227 w 2072"/>
                <a:gd name="T7" fmla="*/ 84 h 996"/>
                <a:gd name="T8" fmla="*/ 221 w 2072"/>
                <a:gd name="T9" fmla="*/ 97 h 996"/>
                <a:gd name="T10" fmla="*/ 208 w 2072"/>
                <a:gd name="T11" fmla="*/ 105 h 996"/>
                <a:gd name="T12" fmla="*/ 190 w 2072"/>
                <a:gd name="T13" fmla="*/ 110 h 996"/>
                <a:gd name="T14" fmla="*/ 168 w 2072"/>
                <a:gd name="T15" fmla="*/ 111 h 996"/>
                <a:gd name="T16" fmla="*/ 143 w 2072"/>
                <a:gd name="T17" fmla="*/ 108 h 996"/>
                <a:gd name="T18" fmla="*/ 125 w 2072"/>
                <a:gd name="T19" fmla="*/ 90 h 996"/>
                <a:gd name="T20" fmla="*/ 154 w 2072"/>
                <a:gd name="T21" fmla="*/ 92 h 996"/>
                <a:gd name="T22" fmla="*/ 180 w 2072"/>
                <a:gd name="T23" fmla="*/ 90 h 996"/>
                <a:gd name="T24" fmla="*/ 202 w 2072"/>
                <a:gd name="T25" fmla="*/ 85 h 996"/>
                <a:gd name="T26" fmla="*/ 216 w 2072"/>
                <a:gd name="T27" fmla="*/ 75 h 996"/>
                <a:gd name="T28" fmla="*/ 219 w 2072"/>
                <a:gd name="T29" fmla="*/ 59 h 996"/>
                <a:gd name="T30" fmla="*/ 210 w 2072"/>
                <a:gd name="T31" fmla="*/ 41 h 996"/>
                <a:gd name="T32" fmla="*/ 194 w 2072"/>
                <a:gd name="T33" fmla="*/ 31 h 996"/>
                <a:gd name="T34" fmla="*/ 174 w 2072"/>
                <a:gd name="T35" fmla="*/ 27 h 996"/>
                <a:gd name="T36" fmla="*/ 153 w 2072"/>
                <a:gd name="T37" fmla="*/ 27 h 996"/>
                <a:gd name="T38" fmla="*/ 135 w 2072"/>
                <a:gd name="T39" fmla="*/ 29 h 996"/>
                <a:gd name="T40" fmla="*/ 125 w 2072"/>
                <a:gd name="T41" fmla="*/ 13 h 996"/>
                <a:gd name="T42" fmla="*/ 142 w 2072"/>
                <a:gd name="T43" fmla="*/ 13 h 996"/>
                <a:gd name="T44" fmla="*/ 159 w 2072"/>
                <a:gd name="T45" fmla="*/ 13 h 996"/>
                <a:gd name="T46" fmla="*/ 174 w 2072"/>
                <a:gd name="T47" fmla="*/ 13 h 996"/>
                <a:gd name="T48" fmla="*/ 189 w 2072"/>
                <a:gd name="T49" fmla="*/ 13 h 996"/>
                <a:gd name="T50" fmla="*/ 202 w 2072"/>
                <a:gd name="T51" fmla="*/ 13 h 996"/>
                <a:gd name="T52" fmla="*/ 211 w 2072"/>
                <a:gd name="T53" fmla="*/ 7 h 996"/>
                <a:gd name="T54" fmla="*/ 125 w 2072"/>
                <a:gd name="T55" fmla="*/ 105 h 996"/>
                <a:gd name="T56" fmla="*/ 99 w 2072"/>
                <a:gd name="T57" fmla="*/ 100 h 996"/>
                <a:gd name="T58" fmla="*/ 73 w 2072"/>
                <a:gd name="T59" fmla="*/ 94 h 996"/>
                <a:gd name="T60" fmla="*/ 50 w 2072"/>
                <a:gd name="T61" fmla="*/ 87 h 996"/>
                <a:gd name="T62" fmla="*/ 28 w 2072"/>
                <a:gd name="T63" fmla="*/ 80 h 996"/>
                <a:gd name="T64" fmla="*/ 12 w 2072"/>
                <a:gd name="T65" fmla="*/ 75 h 996"/>
                <a:gd name="T66" fmla="*/ 2 w 2072"/>
                <a:gd name="T67" fmla="*/ 69 h 996"/>
                <a:gd name="T68" fmla="*/ 0 w 2072"/>
                <a:gd name="T69" fmla="*/ 59 h 996"/>
                <a:gd name="T70" fmla="*/ 5 w 2072"/>
                <a:gd name="T71" fmla="*/ 28 h 996"/>
                <a:gd name="T72" fmla="*/ 19 w 2072"/>
                <a:gd name="T73" fmla="*/ 18 h 996"/>
                <a:gd name="T74" fmla="*/ 42 w 2072"/>
                <a:gd name="T75" fmla="*/ 16 h 996"/>
                <a:gd name="T76" fmla="*/ 65 w 2072"/>
                <a:gd name="T77" fmla="*/ 15 h 996"/>
                <a:gd name="T78" fmla="*/ 88 w 2072"/>
                <a:gd name="T79" fmla="*/ 14 h 996"/>
                <a:gd name="T80" fmla="*/ 110 w 2072"/>
                <a:gd name="T81" fmla="*/ 14 h 996"/>
                <a:gd name="T82" fmla="*/ 125 w 2072"/>
                <a:gd name="T83" fmla="*/ 29 h 996"/>
                <a:gd name="T84" fmla="*/ 122 w 2072"/>
                <a:gd name="T85" fmla="*/ 29 h 996"/>
                <a:gd name="T86" fmla="*/ 111 w 2072"/>
                <a:gd name="T87" fmla="*/ 27 h 996"/>
                <a:gd name="T88" fmla="*/ 95 w 2072"/>
                <a:gd name="T89" fmla="*/ 25 h 996"/>
                <a:gd name="T90" fmla="*/ 78 w 2072"/>
                <a:gd name="T91" fmla="*/ 23 h 996"/>
                <a:gd name="T92" fmla="*/ 62 w 2072"/>
                <a:gd name="T93" fmla="*/ 24 h 996"/>
                <a:gd name="T94" fmla="*/ 47 w 2072"/>
                <a:gd name="T95" fmla="*/ 27 h 996"/>
                <a:gd name="T96" fmla="*/ 33 w 2072"/>
                <a:gd name="T97" fmla="*/ 38 h 996"/>
                <a:gd name="T98" fmla="*/ 37 w 2072"/>
                <a:gd name="T99" fmla="*/ 62 h 996"/>
                <a:gd name="T100" fmla="*/ 45 w 2072"/>
                <a:gd name="T101" fmla="*/ 68 h 996"/>
                <a:gd name="T102" fmla="*/ 52 w 2072"/>
                <a:gd name="T103" fmla="*/ 72 h 996"/>
                <a:gd name="T104" fmla="*/ 60 w 2072"/>
                <a:gd name="T105" fmla="*/ 77 h 996"/>
                <a:gd name="T106" fmla="*/ 71 w 2072"/>
                <a:gd name="T107" fmla="*/ 80 h 996"/>
                <a:gd name="T108" fmla="*/ 82 w 2072"/>
                <a:gd name="T109" fmla="*/ 83 h 996"/>
                <a:gd name="T110" fmla="*/ 96 w 2072"/>
                <a:gd name="T111" fmla="*/ 85 h 996"/>
                <a:gd name="T112" fmla="*/ 110 w 2072"/>
                <a:gd name="T113" fmla="*/ 88 h 996"/>
                <a:gd name="T114" fmla="*/ 125 w 2072"/>
                <a:gd name="T115" fmla="*/ 90 h 99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2072" h="996">
                  <a:moveTo>
                    <a:pt x="1907" y="22"/>
                  </a:moveTo>
                  <a:lnTo>
                    <a:pt x="1931" y="4"/>
                  </a:lnTo>
                  <a:lnTo>
                    <a:pt x="1946" y="0"/>
                  </a:lnTo>
                  <a:lnTo>
                    <a:pt x="1961" y="0"/>
                  </a:lnTo>
                  <a:lnTo>
                    <a:pt x="1983" y="12"/>
                  </a:lnTo>
                  <a:lnTo>
                    <a:pt x="2030" y="167"/>
                  </a:lnTo>
                  <a:lnTo>
                    <a:pt x="2055" y="323"/>
                  </a:lnTo>
                  <a:lnTo>
                    <a:pt x="2067" y="483"/>
                  </a:lnTo>
                  <a:lnTo>
                    <a:pt x="2072" y="638"/>
                  </a:lnTo>
                  <a:lnTo>
                    <a:pt x="2060" y="676"/>
                  </a:lnTo>
                  <a:lnTo>
                    <a:pt x="2052" y="714"/>
                  </a:lnTo>
                  <a:lnTo>
                    <a:pt x="2040" y="752"/>
                  </a:lnTo>
                  <a:lnTo>
                    <a:pt x="2033" y="789"/>
                  </a:lnTo>
                  <a:lnTo>
                    <a:pt x="2015" y="831"/>
                  </a:lnTo>
                  <a:lnTo>
                    <a:pt x="1991" y="870"/>
                  </a:lnTo>
                  <a:lnTo>
                    <a:pt x="1957" y="900"/>
                  </a:lnTo>
                  <a:lnTo>
                    <a:pt x="1919" y="927"/>
                  </a:lnTo>
                  <a:lnTo>
                    <a:pt x="1874" y="949"/>
                  </a:lnTo>
                  <a:lnTo>
                    <a:pt x="1825" y="964"/>
                  </a:lnTo>
                  <a:lnTo>
                    <a:pt x="1771" y="979"/>
                  </a:lnTo>
                  <a:lnTo>
                    <a:pt x="1710" y="988"/>
                  </a:lnTo>
                  <a:lnTo>
                    <a:pt x="1645" y="996"/>
                  </a:lnTo>
                  <a:lnTo>
                    <a:pt x="1581" y="996"/>
                  </a:lnTo>
                  <a:lnTo>
                    <a:pt x="1509" y="996"/>
                  </a:lnTo>
                  <a:lnTo>
                    <a:pt x="1436" y="991"/>
                  </a:lnTo>
                  <a:lnTo>
                    <a:pt x="1361" y="984"/>
                  </a:lnTo>
                  <a:lnTo>
                    <a:pt x="1285" y="976"/>
                  </a:lnTo>
                  <a:lnTo>
                    <a:pt x="1206" y="964"/>
                  </a:lnTo>
                  <a:lnTo>
                    <a:pt x="1125" y="949"/>
                  </a:lnTo>
                  <a:lnTo>
                    <a:pt x="1125" y="809"/>
                  </a:lnTo>
                  <a:lnTo>
                    <a:pt x="1213" y="816"/>
                  </a:lnTo>
                  <a:lnTo>
                    <a:pt x="1300" y="821"/>
                  </a:lnTo>
                  <a:lnTo>
                    <a:pt x="1384" y="824"/>
                  </a:lnTo>
                  <a:lnTo>
                    <a:pt x="1468" y="824"/>
                  </a:lnTo>
                  <a:lnTo>
                    <a:pt x="1547" y="821"/>
                  </a:lnTo>
                  <a:lnTo>
                    <a:pt x="1623" y="813"/>
                  </a:lnTo>
                  <a:lnTo>
                    <a:pt x="1695" y="801"/>
                  </a:lnTo>
                  <a:lnTo>
                    <a:pt x="1759" y="786"/>
                  </a:lnTo>
                  <a:lnTo>
                    <a:pt x="1816" y="764"/>
                  </a:lnTo>
                  <a:lnTo>
                    <a:pt x="1865" y="740"/>
                  </a:lnTo>
                  <a:lnTo>
                    <a:pt x="1907" y="710"/>
                  </a:lnTo>
                  <a:lnTo>
                    <a:pt x="1939" y="673"/>
                  </a:lnTo>
                  <a:lnTo>
                    <a:pt x="1957" y="631"/>
                  </a:lnTo>
                  <a:lnTo>
                    <a:pt x="1966" y="581"/>
                  </a:lnTo>
                  <a:lnTo>
                    <a:pt x="1966" y="528"/>
                  </a:lnTo>
                  <a:lnTo>
                    <a:pt x="1946" y="468"/>
                  </a:lnTo>
                  <a:lnTo>
                    <a:pt x="1919" y="409"/>
                  </a:lnTo>
                  <a:lnTo>
                    <a:pt x="1885" y="365"/>
                  </a:lnTo>
                  <a:lnTo>
                    <a:pt x="1843" y="327"/>
                  </a:lnTo>
                  <a:lnTo>
                    <a:pt x="1794" y="300"/>
                  </a:lnTo>
                  <a:lnTo>
                    <a:pt x="1741" y="278"/>
                  </a:lnTo>
                  <a:lnTo>
                    <a:pt x="1684" y="261"/>
                  </a:lnTo>
                  <a:lnTo>
                    <a:pt x="1626" y="251"/>
                  </a:lnTo>
                  <a:lnTo>
                    <a:pt x="1566" y="243"/>
                  </a:lnTo>
                  <a:lnTo>
                    <a:pt x="1502" y="243"/>
                  </a:lnTo>
                  <a:lnTo>
                    <a:pt x="1441" y="243"/>
                  </a:lnTo>
                  <a:lnTo>
                    <a:pt x="1376" y="243"/>
                  </a:lnTo>
                  <a:lnTo>
                    <a:pt x="1319" y="246"/>
                  </a:lnTo>
                  <a:lnTo>
                    <a:pt x="1263" y="254"/>
                  </a:lnTo>
                  <a:lnTo>
                    <a:pt x="1213" y="258"/>
                  </a:lnTo>
                  <a:lnTo>
                    <a:pt x="1164" y="261"/>
                  </a:lnTo>
                  <a:lnTo>
                    <a:pt x="1125" y="261"/>
                  </a:lnTo>
                  <a:lnTo>
                    <a:pt x="1125" y="121"/>
                  </a:lnTo>
                  <a:lnTo>
                    <a:pt x="1179" y="121"/>
                  </a:lnTo>
                  <a:lnTo>
                    <a:pt x="1228" y="121"/>
                  </a:lnTo>
                  <a:lnTo>
                    <a:pt x="1281" y="121"/>
                  </a:lnTo>
                  <a:lnTo>
                    <a:pt x="1330" y="121"/>
                  </a:lnTo>
                  <a:lnTo>
                    <a:pt x="1379" y="121"/>
                  </a:lnTo>
                  <a:lnTo>
                    <a:pt x="1429" y="121"/>
                  </a:lnTo>
                  <a:lnTo>
                    <a:pt x="1478" y="121"/>
                  </a:lnTo>
                  <a:lnTo>
                    <a:pt x="1524" y="121"/>
                  </a:lnTo>
                  <a:lnTo>
                    <a:pt x="1569" y="121"/>
                  </a:lnTo>
                  <a:lnTo>
                    <a:pt x="1616" y="121"/>
                  </a:lnTo>
                  <a:lnTo>
                    <a:pt x="1660" y="121"/>
                  </a:lnTo>
                  <a:lnTo>
                    <a:pt x="1702" y="121"/>
                  </a:lnTo>
                  <a:lnTo>
                    <a:pt x="1744" y="118"/>
                  </a:lnTo>
                  <a:lnTo>
                    <a:pt x="1783" y="118"/>
                  </a:lnTo>
                  <a:lnTo>
                    <a:pt x="1820" y="113"/>
                  </a:lnTo>
                  <a:lnTo>
                    <a:pt x="1858" y="110"/>
                  </a:lnTo>
                  <a:lnTo>
                    <a:pt x="1889" y="88"/>
                  </a:lnTo>
                  <a:lnTo>
                    <a:pt x="1900" y="64"/>
                  </a:lnTo>
                  <a:lnTo>
                    <a:pt x="1904" y="38"/>
                  </a:lnTo>
                  <a:lnTo>
                    <a:pt x="1907" y="22"/>
                  </a:lnTo>
                  <a:close/>
                  <a:moveTo>
                    <a:pt x="1125" y="949"/>
                  </a:moveTo>
                  <a:lnTo>
                    <a:pt x="1046" y="934"/>
                  </a:lnTo>
                  <a:lnTo>
                    <a:pt x="969" y="919"/>
                  </a:lnTo>
                  <a:lnTo>
                    <a:pt x="890" y="900"/>
                  </a:lnTo>
                  <a:lnTo>
                    <a:pt x="814" y="881"/>
                  </a:lnTo>
                  <a:lnTo>
                    <a:pt x="738" y="863"/>
                  </a:lnTo>
                  <a:lnTo>
                    <a:pt x="661" y="843"/>
                  </a:lnTo>
                  <a:lnTo>
                    <a:pt x="585" y="821"/>
                  </a:lnTo>
                  <a:lnTo>
                    <a:pt x="513" y="801"/>
                  </a:lnTo>
                  <a:lnTo>
                    <a:pt x="446" y="782"/>
                  </a:lnTo>
                  <a:lnTo>
                    <a:pt x="380" y="759"/>
                  </a:lnTo>
                  <a:lnTo>
                    <a:pt x="316" y="740"/>
                  </a:lnTo>
                  <a:lnTo>
                    <a:pt x="256" y="722"/>
                  </a:lnTo>
                  <a:lnTo>
                    <a:pt x="202" y="707"/>
                  </a:lnTo>
                  <a:lnTo>
                    <a:pt x="148" y="688"/>
                  </a:lnTo>
                  <a:lnTo>
                    <a:pt x="104" y="673"/>
                  </a:lnTo>
                  <a:lnTo>
                    <a:pt x="62" y="661"/>
                  </a:lnTo>
                  <a:lnTo>
                    <a:pt x="39" y="646"/>
                  </a:lnTo>
                  <a:lnTo>
                    <a:pt x="20" y="623"/>
                  </a:lnTo>
                  <a:lnTo>
                    <a:pt x="8" y="592"/>
                  </a:lnTo>
                  <a:lnTo>
                    <a:pt x="0" y="562"/>
                  </a:lnTo>
                  <a:lnTo>
                    <a:pt x="0" y="528"/>
                  </a:lnTo>
                  <a:lnTo>
                    <a:pt x="12" y="436"/>
                  </a:lnTo>
                  <a:lnTo>
                    <a:pt x="32" y="338"/>
                  </a:lnTo>
                  <a:lnTo>
                    <a:pt x="42" y="251"/>
                  </a:lnTo>
                  <a:lnTo>
                    <a:pt x="39" y="175"/>
                  </a:lnTo>
                  <a:lnTo>
                    <a:pt x="107" y="167"/>
                  </a:lnTo>
                  <a:lnTo>
                    <a:pt x="172" y="160"/>
                  </a:lnTo>
                  <a:lnTo>
                    <a:pt x="240" y="155"/>
                  </a:lnTo>
                  <a:lnTo>
                    <a:pt x="308" y="148"/>
                  </a:lnTo>
                  <a:lnTo>
                    <a:pt x="377" y="145"/>
                  </a:lnTo>
                  <a:lnTo>
                    <a:pt x="446" y="140"/>
                  </a:lnTo>
                  <a:lnTo>
                    <a:pt x="513" y="137"/>
                  </a:lnTo>
                  <a:lnTo>
                    <a:pt x="582" y="137"/>
                  </a:lnTo>
                  <a:lnTo>
                    <a:pt x="654" y="133"/>
                  </a:lnTo>
                  <a:lnTo>
                    <a:pt x="723" y="130"/>
                  </a:lnTo>
                  <a:lnTo>
                    <a:pt x="792" y="130"/>
                  </a:lnTo>
                  <a:lnTo>
                    <a:pt x="859" y="125"/>
                  </a:lnTo>
                  <a:lnTo>
                    <a:pt x="925" y="125"/>
                  </a:lnTo>
                  <a:lnTo>
                    <a:pt x="992" y="125"/>
                  </a:lnTo>
                  <a:lnTo>
                    <a:pt x="1061" y="121"/>
                  </a:lnTo>
                  <a:lnTo>
                    <a:pt x="1125" y="121"/>
                  </a:lnTo>
                  <a:lnTo>
                    <a:pt x="1125" y="261"/>
                  </a:lnTo>
                  <a:lnTo>
                    <a:pt x="1118" y="261"/>
                  </a:lnTo>
                  <a:lnTo>
                    <a:pt x="1106" y="261"/>
                  </a:lnTo>
                  <a:lnTo>
                    <a:pt x="1098" y="261"/>
                  </a:lnTo>
                  <a:lnTo>
                    <a:pt x="1091" y="258"/>
                  </a:lnTo>
                  <a:lnTo>
                    <a:pt x="1046" y="251"/>
                  </a:lnTo>
                  <a:lnTo>
                    <a:pt x="999" y="246"/>
                  </a:lnTo>
                  <a:lnTo>
                    <a:pt x="950" y="239"/>
                  </a:lnTo>
                  <a:lnTo>
                    <a:pt x="901" y="231"/>
                  </a:lnTo>
                  <a:lnTo>
                    <a:pt x="851" y="224"/>
                  </a:lnTo>
                  <a:lnTo>
                    <a:pt x="802" y="216"/>
                  </a:lnTo>
                  <a:lnTo>
                    <a:pt x="753" y="212"/>
                  </a:lnTo>
                  <a:lnTo>
                    <a:pt x="700" y="209"/>
                  </a:lnTo>
                  <a:lnTo>
                    <a:pt x="651" y="209"/>
                  </a:lnTo>
                  <a:lnTo>
                    <a:pt x="602" y="209"/>
                  </a:lnTo>
                  <a:lnTo>
                    <a:pt x="555" y="212"/>
                  </a:lnTo>
                  <a:lnTo>
                    <a:pt x="510" y="219"/>
                  </a:lnTo>
                  <a:lnTo>
                    <a:pt x="464" y="231"/>
                  </a:lnTo>
                  <a:lnTo>
                    <a:pt x="422" y="243"/>
                  </a:lnTo>
                  <a:lnTo>
                    <a:pt x="380" y="261"/>
                  </a:lnTo>
                  <a:lnTo>
                    <a:pt x="343" y="285"/>
                  </a:lnTo>
                  <a:lnTo>
                    <a:pt x="301" y="342"/>
                  </a:lnTo>
                  <a:lnTo>
                    <a:pt x="289" y="414"/>
                  </a:lnTo>
                  <a:lnTo>
                    <a:pt x="301" y="493"/>
                  </a:lnTo>
                  <a:lnTo>
                    <a:pt x="331" y="554"/>
                  </a:lnTo>
                  <a:lnTo>
                    <a:pt x="355" y="577"/>
                  </a:lnTo>
                  <a:lnTo>
                    <a:pt x="380" y="596"/>
                  </a:lnTo>
                  <a:lnTo>
                    <a:pt x="404" y="611"/>
                  </a:lnTo>
                  <a:lnTo>
                    <a:pt x="427" y="623"/>
                  </a:lnTo>
                  <a:lnTo>
                    <a:pt x="449" y="638"/>
                  </a:lnTo>
                  <a:lnTo>
                    <a:pt x="471" y="650"/>
                  </a:lnTo>
                  <a:lnTo>
                    <a:pt x="491" y="665"/>
                  </a:lnTo>
                  <a:lnTo>
                    <a:pt x="513" y="683"/>
                  </a:lnTo>
                  <a:lnTo>
                    <a:pt x="540" y="691"/>
                  </a:lnTo>
                  <a:lnTo>
                    <a:pt x="570" y="703"/>
                  </a:lnTo>
                  <a:lnTo>
                    <a:pt x="602" y="710"/>
                  </a:lnTo>
                  <a:lnTo>
                    <a:pt x="636" y="722"/>
                  </a:lnTo>
                  <a:lnTo>
                    <a:pt x="669" y="729"/>
                  </a:lnTo>
                  <a:lnTo>
                    <a:pt x="703" y="737"/>
                  </a:lnTo>
                  <a:lnTo>
                    <a:pt x="742" y="744"/>
                  </a:lnTo>
                  <a:lnTo>
                    <a:pt x="780" y="752"/>
                  </a:lnTo>
                  <a:lnTo>
                    <a:pt x="821" y="759"/>
                  </a:lnTo>
                  <a:lnTo>
                    <a:pt x="863" y="767"/>
                  </a:lnTo>
                  <a:lnTo>
                    <a:pt x="905" y="774"/>
                  </a:lnTo>
                  <a:lnTo>
                    <a:pt x="947" y="782"/>
                  </a:lnTo>
                  <a:lnTo>
                    <a:pt x="992" y="789"/>
                  </a:lnTo>
                  <a:lnTo>
                    <a:pt x="1034" y="798"/>
                  </a:lnTo>
                  <a:lnTo>
                    <a:pt x="1080" y="801"/>
                  </a:lnTo>
                  <a:lnTo>
                    <a:pt x="1125" y="809"/>
                  </a:lnTo>
                  <a:lnTo>
                    <a:pt x="1125" y="949"/>
                  </a:lnTo>
                  <a:close/>
                </a:path>
              </a:pathLst>
            </a:custGeom>
            <a:solidFill>
              <a:srgbClr val="75B57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79" name="Freeform 76"/>
            <p:cNvSpPr>
              <a:spLocks noEditPoints="1"/>
            </p:cNvSpPr>
            <p:nvPr/>
          </p:nvSpPr>
          <p:spPr bwMode="auto">
            <a:xfrm rot="696599">
              <a:off x="3742" y="1270"/>
              <a:ext cx="673" cy="322"/>
            </a:xfrm>
            <a:custGeom>
              <a:avLst/>
              <a:gdLst>
                <a:gd name="T0" fmla="*/ 212 w 2020"/>
                <a:gd name="T1" fmla="*/ 0 h 967"/>
                <a:gd name="T2" fmla="*/ 220 w 2020"/>
                <a:gd name="T3" fmla="*/ 18 h 967"/>
                <a:gd name="T4" fmla="*/ 224 w 2020"/>
                <a:gd name="T5" fmla="*/ 69 h 967"/>
                <a:gd name="T6" fmla="*/ 216 w 2020"/>
                <a:gd name="T7" fmla="*/ 94 h 967"/>
                <a:gd name="T8" fmla="*/ 203 w 2020"/>
                <a:gd name="T9" fmla="*/ 103 h 967"/>
                <a:gd name="T10" fmla="*/ 185 w 2020"/>
                <a:gd name="T11" fmla="*/ 107 h 967"/>
                <a:gd name="T12" fmla="*/ 164 w 2020"/>
                <a:gd name="T13" fmla="*/ 107 h 967"/>
                <a:gd name="T14" fmla="*/ 139 w 2020"/>
                <a:gd name="T15" fmla="*/ 105 h 967"/>
                <a:gd name="T16" fmla="*/ 121 w 2020"/>
                <a:gd name="T17" fmla="*/ 90 h 967"/>
                <a:gd name="T18" fmla="*/ 151 w 2020"/>
                <a:gd name="T19" fmla="*/ 92 h 967"/>
                <a:gd name="T20" fmla="*/ 178 w 2020"/>
                <a:gd name="T21" fmla="*/ 91 h 967"/>
                <a:gd name="T22" fmla="*/ 200 w 2020"/>
                <a:gd name="T23" fmla="*/ 85 h 967"/>
                <a:gd name="T24" fmla="*/ 215 w 2020"/>
                <a:gd name="T25" fmla="*/ 74 h 967"/>
                <a:gd name="T26" fmla="*/ 218 w 2020"/>
                <a:gd name="T27" fmla="*/ 56 h 967"/>
                <a:gd name="T28" fmla="*/ 209 w 2020"/>
                <a:gd name="T29" fmla="*/ 38 h 967"/>
                <a:gd name="T30" fmla="*/ 192 w 2020"/>
                <a:gd name="T31" fmla="*/ 28 h 967"/>
                <a:gd name="T32" fmla="*/ 172 w 2020"/>
                <a:gd name="T33" fmla="*/ 24 h 967"/>
                <a:gd name="T34" fmla="*/ 150 w 2020"/>
                <a:gd name="T35" fmla="*/ 24 h 967"/>
                <a:gd name="T36" fmla="*/ 131 w 2020"/>
                <a:gd name="T37" fmla="*/ 25 h 967"/>
                <a:gd name="T38" fmla="*/ 121 w 2020"/>
                <a:gd name="T39" fmla="*/ 14 h 967"/>
                <a:gd name="T40" fmla="*/ 139 w 2020"/>
                <a:gd name="T41" fmla="*/ 14 h 967"/>
                <a:gd name="T42" fmla="*/ 156 w 2020"/>
                <a:gd name="T43" fmla="*/ 14 h 967"/>
                <a:gd name="T44" fmla="*/ 171 w 2020"/>
                <a:gd name="T45" fmla="*/ 14 h 967"/>
                <a:gd name="T46" fmla="*/ 186 w 2020"/>
                <a:gd name="T47" fmla="*/ 14 h 967"/>
                <a:gd name="T48" fmla="*/ 199 w 2020"/>
                <a:gd name="T49" fmla="*/ 13 h 967"/>
                <a:gd name="T50" fmla="*/ 208 w 2020"/>
                <a:gd name="T51" fmla="*/ 8 h 967"/>
                <a:gd name="T52" fmla="*/ 121 w 2020"/>
                <a:gd name="T53" fmla="*/ 102 h 967"/>
                <a:gd name="T54" fmla="*/ 96 w 2020"/>
                <a:gd name="T55" fmla="*/ 97 h 967"/>
                <a:gd name="T56" fmla="*/ 71 w 2020"/>
                <a:gd name="T57" fmla="*/ 91 h 967"/>
                <a:gd name="T58" fmla="*/ 48 w 2020"/>
                <a:gd name="T59" fmla="*/ 84 h 967"/>
                <a:gd name="T60" fmla="*/ 27 w 2020"/>
                <a:gd name="T61" fmla="*/ 78 h 967"/>
                <a:gd name="T62" fmla="*/ 10 w 2020"/>
                <a:gd name="T63" fmla="*/ 72 h 967"/>
                <a:gd name="T64" fmla="*/ 2 w 2020"/>
                <a:gd name="T65" fmla="*/ 68 h 967"/>
                <a:gd name="T66" fmla="*/ 0 w 2020"/>
                <a:gd name="T67" fmla="*/ 57 h 967"/>
                <a:gd name="T68" fmla="*/ 5 w 2020"/>
                <a:gd name="T69" fmla="*/ 27 h 967"/>
                <a:gd name="T70" fmla="*/ 19 w 2020"/>
                <a:gd name="T71" fmla="*/ 18 h 967"/>
                <a:gd name="T72" fmla="*/ 41 w 2020"/>
                <a:gd name="T73" fmla="*/ 16 h 967"/>
                <a:gd name="T74" fmla="*/ 64 w 2020"/>
                <a:gd name="T75" fmla="*/ 15 h 967"/>
                <a:gd name="T76" fmla="*/ 86 w 2020"/>
                <a:gd name="T77" fmla="*/ 15 h 967"/>
                <a:gd name="T78" fmla="*/ 107 w 2020"/>
                <a:gd name="T79" fmla="*/ 14 h 967"/>
                <a:gd name="T80" fmla="*/ 121 w 2020"/>
                <a:gd name="T81" fmla="*/ 25 h 967"/>
                <a:gd name="T82" fmla="*/ 118 w 2020"/>
                <a:gd name="T83" fmla="*/ 25 h 967"/>
                <a:gd name="T84" fmla="*/ 107 w 2020"/>
                <a:gd name="T85" fmla="*/ 24 h 967"/>
                <a:gd name="T86" fmla="*/ 91 w 2020"/>
                <a:gd name="T87" fmla="*/ 22 h 967"/>
                <a:gd name="T88" fmla="*/ 74 w 2020"/>
                <a:gd name="T89" fmla="*/ 21 h 967"/>
                <a:gd name="T90" fmla="*/ 57 w 2020"/>
                <a:gd name="T91" fmla="*/ 21 h 967"/>
                <a:gd name="T92" fmla="*/ 41 w 2020"/>
                <a:gd name="T93" fmla="*/ 24 h 967"/>
                <a:gd name="T94" fmla="*/ 27 w 2020"/>
                <a:gd name="T95" fmla="*/ 36 h 967"/>
                <a:gd name="T96" fmla="*/ 32 w 2020"/>
                <a:gd name="T97" fmla="*/ 61 h 967"/>
                <a:gd name="T98" fmla="*/ 40 w 2020"/>
                <a:gd name="T99" fmla="*/ 68 h 967"/>
                <a:gd name="T100" fmla="*/ 48 w 2020"/>
                <a:gd name="T101" fmla="*/ 72 h 967"/>
                <a:gd name="T102" fmla="*/ 56 w 2020"/>
                <a:gd name="T103" fmla="*/ 77 h 967"/>
                <a:gd name="T104" fmla="*/ 66 w 2020"/>
                <a:gd name="T105" fmla="*/ 80 h 967"/>
                <a:gd name="T106" fmla="*/ 78 w 2020"/>
                <a:gd name="T107" fmla="*/ 83 h 967"/>
                <a:gd name="T108" fmla="*/ 92 w 2020"/>
                <a:gd name="T109" fmla="*/ 86 h 967"/>
                <a:gd name="T110" fmla="*/ 106 w 2020"/>
                <a:gd name="T111" fmla="*/ 88 h 967"/>
                <a:gd name="T112" fmla="*/ 121 w 2020"/>
                <a:gd name="T113" fmla="*/ 90 h 967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020" h="967">
                  <a:moveTo>
                    <a:pt x="1875" y="22"/>
                  </a:moveTo>
                  <a:lnTo>
                    <a:pt x="1899" y="7"/>
                  </a:lnTo>
                  <a:lnTo>
                    <a:pt x="1910" y="0"/>
                  </a:lnTo>
                  <a:lnTo>
                    <a:pt x="1917" y="3"/>
                  </a:lnTo>
                  <a:lnTo>
                    <a:pt x="1937" y="10"/>
                  </a:lnTo>
                  <a:lnTo>
                    <a:pt x="1983" y="163"/>
                  </a:lnTo>
                  <a:lnTo>
                    <a:pt x="2008" y="315"/>
                  </a:lnTo>
                  <a:lnTo>
                    <a:pt x="2016" y="471"/>
                  </a:lnTo>
                  <a:lnTo>
                    <a:pt x="2020" y="626"/>
                  </a:lnTo>
                  <a:lnTo>
                    <a:pt x="1983" y="777"/>
                  </a:lnTo>
                  <a:lnTo>
                    <a:pt x="1966" y="816"/>
                  </a:lnTo>
                  <a:lnTo>
                    <a:pt x="1941" y="851"/>
                  </a:lnTo>
                  <a:lnTo>
                    <a:pt x="1910" y="880"/>
                  </a:lnTo>
                  <a:lnTo>
                    <a:pt x="1875" y="903"/>
                  </a:lnTo>
                  <a:lnTo>
                    <a:pt x="1830" y="927"/>
                  </a:lnTo>
                  <a:lnTo>
                    <a:pt x="1784" y="942"/>
                  </a:lnTo>
                  <a:lnTo>
                    <a:pt x="1732" y="952"/>
                  </a:lnTo>
                  <a:lnTo>
                    <a:pt x="1670" y="960"/>
                  </a:lnTo>
                  <a:lnTo>
                    <a:pt x="1610" y="964"/>
                  </a:lnTo>
                  <a:lnTo>
                    <a:pt x="1545" y="967"/>
                  </a:lnTo>
                  <a:lnTo>
                    <a:pt x="1473" y="964"/>
                  </a:lnTo>
                  <a:lnTo>
                    <a:pt x="1401" y="960"/>
                  </a:lnTo>
                  <a:lnTo>
                    <a:pt x="1329" y="952"/>
                  </a:lnTo>
                  <a:lnTo>
                    <a:pt x="1249" y="945"/>
                  </a:lnTo>
                  <a:lnTo>
                    <a:pt x="1174" y="934"/>
                  </a:lnTo>
                  <a:lnTo>
                    <a:pt x="1093" y="918"/>
                  </a:lnTo>
                  <a:lnTo>
                    <a:pt x="1093" y="812"/>
                  </a:lnTo>
                  <a:lnTo>
                    <a:pt x="1181" y="819"/>
                  </a:lnTo>
                  <a:lnTo>
                    <a:pt x="1272" y="828"/>
                  </a:lnTo>
                  <a:lnTo>
                    <a:pt x="1359" y="828"/>
                  </a:lnTo>
                  <a:lnTo>
                    <a:pt x="1446" y="828"/>
                  </a:lnTo>
                  <a:lnTo>
                    <a:pt x="1527" y="824"/>
                  </a:lnTo>
                  <a:lnTo>
                    <a:pt x="1606" y="816"/>
                  </a:lnTo>
                  <a:lnTo>
                    <a:pt x="1678" y="801"/>
                  </a:lnTo>
                  <a:lnTo>
                    <a:pt x="1747" y="786"/>
                  </a:lnTo>
                  <a:lnTo>
                    <a:pt x="1803" y="762"/>
                  </a:lnTo>
                  <a:lnTo>
                    <a:pt x="1857" y="737"/>
                  </a:lnTo>
                  <a:lnTo>
                    <a:pt x="1899" y="702"/>
                  </a:lnTo>
                  <a:lnTo>
                    <a:pt x="1934" y="664"/>
                  </a:lnTo>
                  <a:lnTo>
                    <a:pt x="1951" y="619"/>
                  </a:lnTo>
                  <a:lnTo>
                    <a:pt x="1963" y="565"/>
                  </a:lnTo>
                  <a:lnTo>
                    <a:pt x="1959" y="508"/>
                  </a:lnTo>
                  <a:lnTo>
                    <a:pt x="1941" y="444"/>
                  </a:lnTo>
                  <a:lnTo>
                    <a:pt x="1914" y="387"/>
                  </a:lnTo>
                  <a:lnTo>
                    <a:pt x="1880" y="341"/>
                  </a:lnTo>
                  <a:lnTo>
                    <a:pt x="1838" y="303"/>
                  </a:lnTo>
                  <a:lnTo>
                    <a:pt x="1788" y="273"/>
                  </a:lnTo>
                  <a:lnTo>
                    <a:pt x="1732" y="249"/>
                  </a:lnTo>
                  <a:lnTo>
                    <a:pt x="1675" y="234"/>
                  </a:lnTo>
                  <a:lnTo>
                    <a:pt x="1613" y="224"/>
                  </a:lnTo>
                  <a:lnTo>
                    <a:pt x="1549" y="216"/>
                  </a:lnTo>
                  <a:lnTo>
                    <a:pt x="1485" y="212"/>
                  </a:lnTo>
                  <a:lnTo>
                    <a:pt x="1421" y="212"/>
                  </a:lnTo>
                  <a:lnTo>
                    <a:pt x="1355" y="212"/>
                  </a:lnTo>
                  <a:lnTo>
                    <a:pt x="1295" y="216"/>
                  </a:lnTo>
                  <a:lnTo>
                    <a:pt x="1238" y="219"/>
                  </a:lnTo>
                  <a:lnTo>
                    <a:pt x="1184" y="224"/>
                  </a:lnTo>
                  <a:lnTo>
                    <a:pt x="1135" y="227"/>
                  </a:lnTo>
                  <a:lnTo>
                    <a:pt x="1093" y="227"/>
                  </a:lnTo>
                  <a:lnTo>
                    <a:pt x="1093" y="128"/>
                  </a:lnTo>
                  <a:lnTo>
                    <a:pt x="1147" y="128"/>
                  </a:lnTo>
                  <a:lnTo>
                    <a:pt x="1199" y="128"/>
                  </a:lnTo>
                  <a:lnTo>
                    <a:pt x="1249" y="128"/>
                  </a:lnTo>
                  <a:lnTo>
                    <a:pt x="1302" y="128"/>
                  </a:lnTo>
                  <a:lnTo>
                    <a:pt x="1352" y="128"/>
                  </a:lnTo>
                  <a:lnTo>
                    <a:pt x="1401" y="128"/>
                  </a:lnTo>
                  <a:lnTo>
                    <a:pt x="1446" y="128"/>
                  </a:lnTo>
                  <a:lnTo>
                    <a:pt x="1495" y="128"/>
                  </a:lnTo>
                  <a:lnTo>
                    <a:pt x="1542" y="128"/>
                  </a:lnTo>
                  <a:lnTo>
                    <a:pt x="1587" y="128"/>
                  </a:lnTo>
                  <a:lnTo>
                    <a:pt x="1628" y="125"/>
                  </a:lnTo>
                  <a:lnTo>
                    <a:pt x="1675" y="125"/>
                  </a:lnTo>
                  <a:lnTo>
                    <a:pt x="1717" y="125"/>
                  </a:lnTo>
                  <a:lnTo>
                    <a:pt x="1754" y="121"/>
                  </a:lnTo>
                  <a:lnTo>
                    <a:pt x="1796" y="121"/>
                  </a:lnTo>
                  <a:lnTo>
                    <a:pt x="1833" y="118"/>
                  </a:lnTo>
                  <a:lnTo>
                    <a:pt x="1865" y="94"/>
                  </a:lnTo>
                  <a:lnTo>
                    <a:pt x="1875" y="68"/>
                  </a:lnTo>
                  <a:lnTo>
                    <a:pt x="1875" y="41"/>
                  </a:lnTo>
                  <a:lnTo>
                    <a:pt x="1875" y="22"/>
                  </a:lnTo>
                  <a:close/>
                  <a:moveTo>
                    <a:pt x="1093" y="918"/>
                  </a:moveTo>
                  <a:lnTo>
                    <a:pt x="1017" y="903"/>
                  </a:lnTo>
                  <a:lnTo>
                    <a:pt x="942" y="888"/>
                  </a:lnTo>
                  <a:lnTo>
                    <a:pt x="861" y="873"/>
                  </a:lnTo>
                  <a:lnTo>
                    <a:pt x="785" y="854"/>
                  </a:lnTo>
                  <a:lnTo>
                    <a:pt x="713" y="836"/>
                  </a:lnTo>
                  <a:lnTo>
                    <a:pt x="637" y="816"/>
                  </a:lnTo>
                  <a:lnTo>
                    <a:pt x="565" y="797"/>
                  </a:lnTo>
                  <a:lnTo>
                    <a:pt x="496" y="777"/>
                  </a:lnTo>
                  <a:lnTo>
                    <a:pt x="429" y="759"/>
                  </a:lnTo>
                  <a:lnTo>
                    <a:pt x="363" y="740"/>
                  </a:lnTo>
                  <a:lnTo>
                    <a:pt x="299" y="720"/>
                  </a:lnTo>
                  <a:lnTo>
                    <a:pt x="242" y="702"/>
                  </a:lnTo>
                  <a:lnTo>
                    <a:pt x="190" y="683"/>
                  </a:lnTo>
                  <a:lnTo>
                    <a:pt x="140" y="668"/>
                  </a:lnTo>
                  <a:lnTo>
                    <a:pt x="94" y="653"/>
                  </a:lnTo>
                  <a:lnTo>
                    <a:pt x="57" y="641"/>
                  </a:lnTo>
                  <a:lnTo>
                    <a:pt x="30" y="629"/>
                  </a:lnTo>
                  <a:lnTo>
                    <a:pt x="15" y="614"/>
                  </a:lnTo>
                  <a:lnTo>
                    <a:pt x="3" y="592"/>
                  </a:lnTo>
                  <a:lnTo>
                    <a:pt x="0" y="562"/>
                  </a:lnTo>
                  <a:lnTo>
                    <a:pt x="0" y="516"/>
                  </a:lnTo>
                  <a:lnTo>
                    <a:pt x="10" y="424"/>
                  </a:lnTo>
                  <a:lnTo>
                    <a:pt x="34" y="333"/>
                  </a:lnTo>
                  <a:lnTo>
                    <a:pt x="49" y="246"/>
                  </a:lnTo>
                  <a:lnTo>
                    <a:pt x="45" y="175"/>
                  </a:lnTo>
                  <a:lnTo>
                    <a:pt x="109" y="167"/>
                  </a:lnTo>
                  <a:lnTo>
                    <a:pt x="173" y="158"/>
                  </a:lnTo>
                  <a:lnTo>
                    <a:pt x="239" y="155"/>
                  </a:lnTo>
                  <a:lnTo>
                    <a:pt x="306" y="148"/>
                  </a:lnTo>
                  <a:lnTo>
                    <a:pt x="372" y="143"/>
                  </a:lnTo>
                  <a:lnTo>
                    <a:pt x="439" y="140"/>
                  </a:lnTo>
                  <a:lnTo>
                    <a:pt x="504" y="140"/>
                  </a:lnTo>
                  <a:lnTo>
                    <a:pt x="573" y="136"/>
                  </a:lnTo>
                  <a:lnTo>
                    <a:pt x="637" y="133"/>
                  </a:lnTo>
                  <a:lnTo>
                    <a:pt x="706" y="133"/>
                  </a:lnTo>
                  <a:lnTo>
                    <a:pt x="770" y="133"/>
                  </a:lnTo>
                  <a:lnTo>
                    <a:pt x="834" y="128"/>
                  </a:lnTo>
                  <a:lnTo>
                    <a:pt x="903" y="128"/>
                  </a:lnTo>
                  <a:lnTo>
                    <a:pt x="967" y="128"/>
                  </a:lnTo>
                  <a:lnTo>
                    <a:pt x="1029" y="128"/>
                  </a:lnTo>
                  <a:lnTo>
                    <a:pt x="1093" y="128"/>
                  </a:lnTo>
                  <a:lnTo>
                    <a:pt x="1093" y="227"/>
                  </a:lnTo>
                  <a:lnTo>
                    <a:pt x="1086" y="227"/>
                  </a:lnTo>
                  <a:lnTo>
                    <a:pt x="1074" y="227"/>
                  </a:lnTo>
                  <a:lnTo>
                    <a:pt x="1063" y="227"/>
                  </a:lnTo>
                  <a:lnTo>
                    <a:pt x="1056" y="227"/>
                  </a:lnTo>
                  <a:lnTo>
                    <a:pt x="1009" y="224"/>
                  </a:lnTo>
                  <a:lnTo>
                    <a:pt x="964" y="216"/>
                  </a:lnTo>
                  <a:lnTo>
                    <a:pt x="915" y="212"/>
                  </a:lnTo>
                  <a:lnTo>
                    <a:pt x="869" y="204"/>
                  </a:lnTo>
                  <a:lnTo>
                    <a:pt x="816" y="197"/>
                  </a:lnTo>
                  <a:lnTo>
                    <a:pt x="767" y="192"/>
                  </a:lnTo>
                  <a:lnTo>
                    <a:pt x="718" y="189"/>
                  </a:lnTo>
                  <a:lnTo>
                    <a:pt x="664" y="185"/>
                  </a:lnTo>
                  <a:lnTo>
                    <a:pt x="614" y="182"/>
                  </a:lnTo>
                  <a:lnTo>
                    <a:pt x="562" y="185"/>
                  </a:lnTo>
                  <a:lnTo>
                    <a:pt x="513" y="189"/>
                  </a:lnTo>
                  <a:lnTo>
                    <a:pt x="463" y="192"/>
                  </a:lnTo>
                  <a:lnTo>
                    <a:pt x="417" y="204"/>
                  </a:lnTo>
                  <a:lnTo>
                    <a:pt x="372" y="219"/>
                  </a:lnTo>
                  <a:lnTo>
                    <a:pt x="326" y="239"/>
                  </a:lnTo>
                  <a:lnTo>
                    <a:pt x="284" y="261"/>
                  </a:lnTo>
                  <a:lnTo>
                    <a:pt x="247" y="326"/>
                  </a:lnTo>
                  <a:lnTo>
                    <a:pt x="235" y="409"/>
                  </a:lnTo>
                  <a:lnTo>
                    <a:pt x="254" y="493"/>
                  </a:lnTo>
                  <a:lnTo>
                    <a:pt x="288" y="554"/>
                  </a:lnTo>
                  <a:lnTo>
                    <a:pt x="314" y="577"/>
                  </a:lnTo>
                  <a:lnTo>
                    <a:pt x="338" y="596"/>
                  </a:lnTo>
                  <a:lnTo>
                    <a:pt x="363" y="611"/>
                  </a:lnTo>
                  <a:lnTo>
                    <a:pt x="387" y="622"/>
                  </a:lnTo>
                  <a:lnTo>
                    <a:pt x="405" y="638"/>
                  </a:lnTo>
                  <a:lnTo>
                    <a:pt x="429" y="649"/>
                  </a:lnTo>
                  <a:lnTo>
                    <a:pt x="451" y="664"/>
                  </a:lnTo>
                  <a:lnTo>
                    <a:pt x="474" y="683"/>
                  </a:lnTo>
                  <a:lnTo>
                    <a:pt x="501" y="695"/>
                  </a:lnTo>
                  <a:lnTo>
                    <a:pt x="531" y="702"/>
                  </a:lnTo>
                  <a:lnTo>
                    <a:pt x="562" y="713"/>
                  </a:lnTo>
                  <a:lnTo>
                    <a:pt x="595" y="720"/>
                  </a:lnTo>
                  <a:lnTo>
                    <a:pt x="629" y="732"/>
                  </a:lnTo>
                  <a:lnTo>
                    <a:pt x="668" y="740"/>
                  </a:lnTo>
                  <a:lnTo>
                    <a:pt x="706" y="752"/>
                  </a:lnTo>
                  <a:lnTo>
                    <a:pt x="743" y="759"/>
                  </a:lnTo>
                  <a:lnTo>
                    <a:pt x="785" y="767"/>
                  </a:lnTo>
                  <a:lnTo>
                    <a:pt x="827" y="774"/>
                  </a:lnTo>
                  <a:lnTo>
                    <a:pt x="869" y="782"/>
                  </a:lnTo>
                  <a:lnTo>
                    <a:pt x="915" y="789"/>
                  </a:lnTo>
                  <a:lnTo>
                    <a:pt x="957" y="797"/>
                  </a:lnTo>
                  <a:lnTo>
                    <a:pt x="1002" y="801"/>
                  </a:lnTo>
                  <a:lnTo>
                    <a:pt x="1048" y="809"/>
                  </a:lnTo>
                  <a:lnTo>
                    <a:pt x="1093" y="812"/>
                  </a:lnTo>
                  <a:lnTo>
                    <a:pt x="1093" y="918"/>
                  </a:lnTo>
                  <a:close/>
                </a:path>
              </a:pathLst>
            </a:custGeom>
            <a:solidFill>
              <a:srgbClr val="82C67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80" name="Freeform 77"/>
            <p:cNvSpPr>
              <a:spLocks/>
            </p:cNvSpPr>
            <p:nvPr/>
          </p:nvSpPr>
          <p:spPr bwMode="auto">
            <a:xfrm rot="696599">
              <a:off x="3189" y="1192"/>
              <a:ext cx="97" cy="93"/>
            </a:xfrm>
            <a:custGeom>
              <a:avLst/>
              <a:gdLst>
                <a:gd name="T0" fmla="*/ 16 w 293"/>
                <a:gd name="T1" fmla="*/ 0 h 281"/>
                <a:gd name="T2" fmla="*/ 20 w 293"/>
                <a:gd name="T3" fmla="*/ 0 h 281"/>
                <a:gd name="T4" fmla="*/ 23 w 293"/>
                <a:gd name="T5" fmla="*/ 1 h 281"/>
                <a:gd name="T6" fmla="*/ 25 w 293"/>
                <a:gd name="T7" fmla="*/ 3 h 281"/>
                <a:gd name="T8" fmla="*/ 27 w 293"/>
                <a:gd name="T9" fmla="*/ 5 h 281"/>
                <a:gd name="T10" fmla="*/ 29 w 293"/>
                <a:gd name="T11" fmla="*/ 7 h 281"/>
                <a:gd name="T12" fmla="*/ 31 w 293"/>
                <a:gd name="T13" fmla="*/ 9 h 281"/>
                <a:gd name="T14" fmla="*/ 32 w 293"/>
                <a:gd name="T15" fmla="*/ 12 h 281"/>
                <a:gd name="T16" fmla="*/ 32 w 293"/>
                <a:gd name="T17" fmla="*/ 15 h 281"/>
                <a:gd name="T18" fmla="*/ 32 w 293"/>
                <a:gd name="T19" fmla="*/ 18 h 281"/>
                <a:gd name="T20" fmla="*/ 31 w 293"/>
                <a:gd name="T21" fmla="*/ 21 h 281"/>
                <a:gd name="T22" fmla="*/ 29 w 293"/>
                <a:gd name="T23" fmla="*/ 24 h 281"/>
                <a:gd name="T24" fmla="*/ 27 w 293"/>
                <a:gd name="T25" fmla="*/ 26 h 281"/>
                <a:gd name="T26" fmla="*/ 25 w 293"/>
                <a:gd name="T27" fmla="*/ 28 h 281"/>
                <a:gd name="T28" fmla="*/ 23 w 293"/>
                <a:gd name="T29" fmla="*/ 29 h 281"/>
                <a:gd name="T30" fmla="*/ 20 w 293"/>
                <a:gd name="T31" fmla="*/ 30 h 281"/>
                <a:gd name="T32" fmla="*/ 16 w 293"/>
                <a:gd name="T33" fmla="*/ 31 h 281"/>
                <a:gd name="T34" fmla="*/ 13 w 293"/>
                <a:gd name="T35" fmla="*/ 30 h 281"/>
                <a:gd name="T36" fmla="*/ 10 w 293"/>
                <a:gd name="T37" fmla="*/ 29 h 281"/>
                <a:gd name="T38" fmla="*/ 7 w 293"/>
                <a:gd name="T39" fmla="*/ 28 h 281"/>
                <a:gd name="T40" fmla="*/ 5 w 293"/>
                <a:gd name="T41" fmla="*/ 26 h 281"/>
                <a:gd name="T42" fmla="*/ 3 w 293"/>
                <a:gd name="T43" fmla="*/ 24 h 281"/>
                <a:gd name="T44" fmla="*/ 1 w 293"/>
                <a:gd name="T45" fmla="*/ 21 h 281"/>
                <a:gd name="T46" fmla="*/ 1 w 293"/>
                <a:gd name="T47" fmla="*/ 18 h 281"/>
                <a:gd name="T48" fmla="*/ 0 w 293"/>
                <a:gd name="T49" fmla="*/ 15 h 281"/>
                <a:gd name="T50" fmla="*/ 1 w 293"/>
                <a:gd name="T51" fmla="*/ 12 h 281"/>
                <a:gd name="T52" fmla="*/ 1 w 293"/>
                <a:gd name="T53" fmla="*/ 9 h 281"/>
                <a:gd name="T54" fmla="*/ 3 w 293"/>
                <a:gd name="T55" fmla="*/ 7 h 281"/>
                <a:gd name="T56" fmla="*/ 5 w 293"/>
                <a:gd name="T57" fmla="*/ 5 h 281"/>
                <a:gd name="T58" fmla="*/ 7 w 293"/>
                <a:gd name="T59" fmla="*/ 3 h 281"/>
                <a:gd name="T60" fmla="*/ 10 w 293"/>
                <a:gd name="T61" fmla="*/ 1 h 281"/>
                <a:gd name="T62" fmla="*/ 13 w 293"/>
                <a:gd name="T63" fmla="*/ 0 h 281"/>
                <a:gd name="T64" fmla="*/ 16 w 293"/>
                <a:gd name="T65" fmla="*/ 0 h 281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293" h="281">
                  <a:moveTo>
                    <a:pt x="148" y="0"/>
                  </a:moveTo>
                  <a:lnTo>
                    <a:pt x="178" y="4"/>
                  </a:lnTo>
                  <a:lnTo>
                    <a:pt x="205" y="12"/>
                  </a:lnTo>
                  <a:lnTo>
                    <a:pt x="228" y="24"/>
                  </a:lnTo>
                  <a:lnTo>
                    <a:pt x="252" y="42"/>
                  </a:lnTo>
                  <a:lnTo>
                    <a:pt x="270" y="61"/>
                  </a:lnTo>
                  <a:lnTo>
                    <a:pt x="281" y="83"/>
                  </a:lnTo>
                  <a:lnTo>
                    <a:pt x="289" y="110"/>
                  </a:lnTo>
                  <a:lnTo>
                    <a:pt x="293" y="140"/>
                  </a:lnTo>
                  <a:lnTo>
                    <a:pt x="289" y="167"/>
                  </a:lnTo>
                  <a:lnTo>
                    <a:pt x="281" y="194"/>
                  </a:lnTo>
                  <a:lnTo>
                    <a:pt x="270" y="217"/>
                  </a:lnTo>
                  <a:lnTo>
                    <a:pt x="252" y="239"/>
                  </a:lnTo>
                  <a:lnTo>
                    <a:pt x="228" y="258"/>
                  </a:lnTo>
                  <a:lnTo>
                    <a:pt x="205" y="270"/>
                  </a:lnTo>
                  <a:lnTo>
                    <a:pt x="178" y="278"/>
                  </a:lnTo>
                  <a:lnTo>
                    <a:pt x="148" y="281"/>
                  </a:lnTo>
                  <a:lnTo>
                    <a:pt x="118" y="278"/>
                  </a:lnTo>
                  <a:lnTo>
                    <a:pt x="92" y="270"/>
                  </a:lnTo>
                  <a:lnTo>
                    <a:pt x="65" y="258"/>
                  </a:lnTo>
                  <a:lnTo>
                    <a:pt x="42" y="239"/>
                  </a:lnTo>
                  <a:lnTo>
                    <a:pt x="27" y="217"/>
                  </a:lnTo>
                  <a:lnTo>
                    <a:pt x="12" y="194"/>
                  </a:lnTo>
                  <a:lnTo>
                    <a:pt x="5" y="167"/>
                  </a:lnTo>
                  <a:lnTo>
                    <a:pt x="0" y="140"/>
                  </a:lnTo>
                  <a:lnTo>
                    <a:pt x="5" y="110"/>
                  </a:lnTo>
                  <a:lnTo>
                    <a:pt x="12" y="83"/>
                  </a:lnTo>
                  <a:lnTo>
                    <a:pt x="27" y="61"/>
                  </a:lnTo>
                  <a:lnTo>
                    <a:pt x="42" y="42"/>
                  </a:lnTo>
                  <a:lnTo>
                    <a:pt x="65" y="24"/>
                  </a:lnTo>
                  <a:lnTo>
                    <a:pt x="92" y="12"/>
                  </a:lnTo>
                  <a:lnTo>
                    <a:pt x="118" y="4"/>
                  </a:lnTo>
                  <a:lnTo>
                    <a:pt x="148" y="0"/>
                  </a:lnTo>
                  <a:close/>
                </a:path>
              </a:pathLst>
            </a:custGeom>
            <a:solidFill>
              <a:srgbClr val="1E191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81" name="Freeform 78"/>
            <p:cNvSpPr>
              <a:spLocks/>
            </p:cNvSpPr>
            <p:nvPr/>
          </p:nvSpPr>
          <p:spPr bwMode="auto">
            <a:xfrm rot="696599">
              <a:off x="3201" y="1185"/>
              <a:ext cx="98" cy="95"/>
            </a:xfrm>
            <a:custGeom>
              <a:avLst/>
              <a:gdLst>
                <a:gd name="T0" fmla="*/ 16 w 296"/>
                <a:gd name="T1" fmla="*/ 0 h 284"/>
                <a:gd name="T2" fmla="*/ 19 w 296"/>
                <a:gd name="T3" fmla="*/ 0 h 284"/>
                <a:gd name="T4" fmla="*/ 22 w 296"/>
                <a:gd name="T5" fmla="*/ 1 h 284"/>
                <a:gd name="T6" fmla="*/ 25 w 296"/>
                <a:gd name="T7" fmla="*/ 3 h 284"/>
                <a:gd name="T8" fmla="*/ 27 w 296"/>
                <a:gd name="T9" fmla="*/ 5 h 284"/>
                <a:gd name="T10" fmla="*/ 30 w 296"/>
                <a:gd name="T11" fmla="*/ 7 h 284"/>
                <a:gd name="T12" fmla="*/ 31 w 296"/>
                <a:gd name="T13" fmla="*/ 10 h 284"/>
                <a:gd name="T14" fmla="*/ 32 w 296"/>
                <a:gd name="T15" fmla="*/ 13 h 284"/>
                <a:gd name="T16" fmla="*/ 32 w 296"/>
                <a:gd name="T17" fmla="*/ 16 h 284"/>
                <a:gd name="T18" fmla="*/ 32 w 296"/>
                <a:gd name="T19" fmla="*/ 19 h 284"/>
                <a:gd name="T20" fmla="*/ 31 w 296"/>
                <a:gd name="T21" fmla="*/ 22 h 284"/>
                <a:gd name="T22" fmla="*/ 30 w 296"/>
                <a:gd name="T23" fmla="*/ 25 h 284"/>
                <a:gd name="T24" fmla="*/ 27 w 296"/>
                <a:gd name="T25" fmla="*/ 27 h 284"/>
                <a:gd name="T26" fmla="*/ 25 w 296"/>
                <a:gd name="T27" fmla="*/ 29 h 284"/>
                <a:gd name="T28" fmla="*/ 22 w 296"/>
                <a:gd name="T29" fmla="*/ 30 h 284"/>
                <a:gd name="T30" fmla="*/ 19 w 296"/>
                <a:gd name="T31" fmla="*/ 31 h 284"/>
                <a:gd name="T32" fmla="*/ 16 w 296"/>
                <a:gd name="T33" fmla="*/ 32 h 284"/>
                <a:gd name="T34" fmla="*/ 13 w 296"/>
                <a:gd name="T35" fmla="*/ 31 h 284"/>
                <a:gd name="T36" fmla="*/ 10 w 296"/>
                <a:gd name="T37" fmla="*/ 30 h 284"/>
                <a:gd name="T38" fmla="*/ 7 w 296"/>
                <a:gd name="T39" fmla="*/ 29 h 284"/>
                <a:gd name="T40" fmla="*/ 5 w 296"/>
                <a:gd name="T41" fmla="*/ 27 h 284"/>
                <a:gd name="T42" fmla="*/ 3 w 296"/>
                <a:gd name="T43" fmla="*/ 25 h 284"/>
                <a:gd name="T44" fmla="*/ 1 w 296"/>
                <a:gd name="T45" fmla="*/ 22 h 284"/>
                <a:gd name="T46" fmla="*/ 1 w 296"/>
                <a:gd name="T47" fmla="*/ 19 h 284"/>
                <a:gd name="T48" fmla="*/ 0 w 296"/>
                <a:gd name="T49" fmla="*/ 16 h 284"/>
                <a:gd name="T50" fmla="*/ 1 w 296"/>
                <a:gd name="T51" fmla="*/ 13 h 284"/>
                <a:gd name="T52" fmla="*/ 1 w 296"/>
                <a:gd name="T53" fmla="*/ 10 h 284"/>
                <a:gd name="T54" fmla="*/ 3 w 296"/>
                <a:gd name="T55" fmla="*/ 7 h 284"/>
                <a:gd name="T56" fmla="*/ 5 w 296"/>
                <a:gd name="T57" fmla="*/ 5 h 284"/>
                <a:gd name="T58" fmla="*/ 7 w 296"/>
                <a:gd name="T59" fmla="*/ 3 h 284"/>
                <a:gd name="T60" fmla="*/ 10 w 296"/>
                <a:gd name="T61" fmla="*/ 1 h 284"/>
                <a:gd name="T62" fmla="*/ 13 w 296"/>
                <a:gd name="T63" fmla="*/ 0 h 284"/>
                <a:gd name="T64" fmla="*/ 16 w 296"/>
                <a:gd name="T65" fmla="*/ 0 h 284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296" h="284">
                  <a:moveTo>
                    <a:pt x="145" y="0"/>
                  </a:moveTo>
                  <a:lnTo>
                    <a:pt x="175" y="3"/>
                  </a:lnTo>
                  <a:lnTo>
                    <a:pt x="202" y="11"/>
                  </a:lnTo>
                  <a:lnTo>
                    <a:pt x="229" y="23"/>
                  </a:lnTo>
                  <a:lnTo>
                    <a:pt x="251" y="41"/>
                  </a:lnTo>
                  <a:lnTo>
                    <a:pt x="271" y="65"/>
                  </a:lnTo>
                  <a:lnTo>
                    <a:pt x="286" y="87"/>
                  </a:lnTo>
                  <a:lnTo>
                    <a:pt x="293" y="114"/>
                  </a:lnTo>
                  <a:lnTo>
                    <a:pt x="296" y="144"/>
                  </a:lnTo>
                  <a:lnTo>
                    <a:pt x="293" y="171"/>
                  </a:lnTo>
                  <a:lnTo>
                    <a:pt x="286" y="198"/>
                  </a:lnTo>
                  <a:lnTo>
                    <a:pt x="271" y="220"/>
                  </a:lnTo>
                  <a:lnTo>
                    <a:pt x="251" y="243"/>
                  </a:lnTo>
                  <a:lnTo>
                    <a:pt x="229" y="258"/>
                  </a:lnTo>
                  <a:lnTo>
                    <a:pt x="202" y="272"/>
                  </a:lnTo>
                  <a:lnTo>
                    <a:pt x="175" y="280"/>
                  </a:lnTo>
                  <a:lnTo>
                    <a:pt x="145" y="284"/>
                  </a:lnTo>
                  <a:lnTo>
                    <a:pt x="115" y="280"/>
                  </a:lnTo>
                  <a:lnTo>
                    <a:pt x="88" y="272"/>
                  </a:lnTo>
                  <a:lnTo>
                    <a:pt x="65" y="258"/>
                  </a:lnTo>
                  <a:lnTo>
                    <a:pt x="42" y="243"/>
                  </a:lnTo>
                  <a:lnTo>
                    <a:pt x="24" y="220"/>
                  </a:lnTo>
                  <a:lnTo>
                    <a:pt x="12" y="198"/>
                  </a:lnTo>
                  <a:lnTo>
                    <a:pt x="5" y="171"/>
                  </a:lnTo>
                  <a:lnTo>
                    <a:pt x="0" y="144"/>
                  </a:lnTo>
                  <a:lnTo>
                    <a:pt x="5" y="114"/>
                  </a:lnTo>
                  <a:lnTo>
                    <a:pt x="12" y="87"/>
                  </a:lnTo>
                  <a:lnTo>
                    <a:pt x="24" y="65"/>
                  </a:lnTo>
                  <a:lnTo>
                    <a:pt x="42" y="41"/>
                  </a:lnTo>
                  <a:lnTo>
                    <a:pt x="65" y="23"/>
                  </a:lnTo>
                  <a:lnTo>
                    <a:pt x="88" y="11"/>
                  </a:lnTo>
                  <a:lnTo>
                    <a:pt x="115" y="3"/>
                  </a:lnTo>
                  <a:lnTo>
                    <a:pt x="145" y="0"/>
                  </a:lnTo>
                  <a:close/>
                </a:path>
              </a:pathLst>
            </a:custGeom>
            <a:solidFill>
              <a:srgbClr val="49444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82" name="Freeform 79"/>
            <p:cNvSpPr>
              <a:spLocks/>
            </p:cNvSpPr>
            <p:nvPr/>
          </p:nvSpPr>
          <p:spPr bwMode="auto">
            <a:xfrm rot="696599">
              <a:off x="3203" y="1189"/>
              <a:ext cx="93" cy="87"/>
            </a:xfrm>
            <a:custGeom>
              <a:avLst/>
              <a:gdLst>
                <a:gd name="T0" fmla="*/ 15 w 278"/>
                <a:gd name="T1" fmla="*/ 0 h 261"/>
                <a:gd name="T2" fmla="*/ 18 w 278"/>
                <a:gd name="T3" fmla="*/ 0 h 261"/>
                <a:gd name="T4" fmla="*/ 21 w 278"/>
                <a:gd name="T5" fmla="*/ 1 h 261"/>
                <a:gd name="T6" fmla="*/ 24 w 278"/>
                <a:gd name="T7" fmla="*/ 2 h 261"/>
                <a:gd name="T8" fmla="*/ 26 w 278"/>
                <a:gd name="T9" fmla="*/ 4 h 261"/>
                <a:gd name="T10" fmla="*/ 28 w 278"/>
                <a:gd name="T11" fmla="*/ 6 h 261"/>
                <a:gd name="T12" fmla="*/ 30 w 278"/>
                <a:gd name="T13" fmla="*/ 9 h 261"/>
                <a:gd name="T14" fmla="*/ 30 w 278"/>
                <a:gd name="T15" fmla="*/ 11 h 261"/>
                <a:gd name="T16" fmla="*/ 31 w 278"/>
                <a:gd name="T17" fmla="*/ 14 h 261"/>
                <a:gd name="T18" fmla="*/ 30 w 278"/>
                <a:gd name="T19" fmla="*/ 17 h 261"/>
                <a:gd name="T20" fmla="*/ 30 w 278"/>
                <a:gd name="T21" fmla="*/ 20 h 261"/>
                <a:gd name="T22" fmla="*/ 28 w 278"/>
                <a:gd name="T23" fmla="*/ 23 h 261"/>
                <a:gd name="T24" fmla="*/ 26 w 278"/>
                <a:gd name="T25" fmla="*/ 25 h 261"/>
                <a:gd name="T26" fmla="*/ 24 w 278"/>
                <a:gd name="T27" fmla="*/ 27 h 261"/>
                <a:gd name="T28" fmla="*/ 21 w 278"/>
                <a:gd name="T29" fmla="*/ 28 h 261"/>
                <a:gd name="T30" fmla="*/ 18 w 278"/>
                <a:gd name="T31" fmla="*/ 29 h 261"/>
                <a:gd name="T32" fmla="*/ 15 w 278"/>
                <a:gd name="T33" fmla="*/ 29 h 261"/>
                <a:gd name="T34" fmla="*/ 12 w 278"/>
                <a:gd name="T35" fmla="*/ 29 h 261"/>
                <a:gd name="T36" fmla="*/ 9 w 278"/>
                <a:gd name="T37" fmla="*/ 28 h 261"/>
                <a:gd name="T38" fmla="*/ 7 w 278"/>
                <a:gd name="T39" fmla="*/ 27 h 261"/>
                <a:gd name="T40" fmla="*/ 5 w 278"/>
                <a:gd name="T41" fmla="*/ 25 h 261"/>
                <a:gd name="T42" fmla="*/ 3 w 278"/>
                <a:gd name="T43" fmla="*/ 23 h 261"/>
                <a:gd name="T44" fmla="*/ 1 w 278"/>
                <a:gd name="T45" fmla="*/ 20 h 261"/>
                <a:gd name="T46" fmla="*/ 0 w 278"/>
                <a:gd name="T47" fmla="*/ 17 h 261"/>
                <a:gd name="T48" fmla="*/ 0 w 278"/>
                <a:gd name="T49" fmla="*/ 14 h 261"/>
                <a:gd name="T50" fmla="*/ 0 w 278"/>
                <a:gd name="T51" fmla="*/ 11 h 261"/>
                <a:gd name="T52" fmla="*/ 1 w 278"/>
                <a:gd name="T53" fmla="*/ 9 h 261"/>
                <a:gd name="T54" fmla="*/ 3 w 278"/>
                <a:gd name="T55" fmla="*/ 6 h 261"/>
                <a:gd name="T56" fmla="*/ 5 w 278"/>
                <a:gd name="T57" fmla="*/ 4 h 261"/>
                <a:gd name="T58" fmla="*/ 7 w 278"/>
                <a:gd name="T59" fmla="*/ 2 h 261"/>
                <a:gd name="T60" fmla="*/ 9 w 278"/>
                <a:gd name="T61" fmla="*/ 1 h 261"/>
                <a:gd name="T62" fmla="*/ 12 w 278"/>
                <a:gd name="T63" fmla="*/ 0 h 261"/>
                <a:gd name="T64" fmla="*/ 15 w 278"/>
                <a:gd name="T65" fmla="*/ 0 h 261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278" h="261">
                  <a:moveTo>
                    <a:pt x="137" y="0"/>
                  </a:moveTo>
                  <a:lnTo>
                    <a:pt x="164" y="4"/>
                  </a:lnTo>
                  <a:lnTo>
                    <a:pt x="190" y="12"/>
                  </a:lnTo>
                  <a:lnTo>
                    <a:pt x="214" y="22"/>
                  </a:lnTo>
                  <a:lnTo>
                    <a:pt x="236" y="39"/>
                  </a:lnTo>
                  <a:lnTo>
                    <a:pt x="255" y="57"/>
                  </a:lnTo>
                  <a:lnTo>
                    <a:pt x="266" y="79"/>
                  </a:lnTo>
                  <a:lnTo>
                    <a:pt x="273" y="103"/>
                  </a:lnTo>
                  <a:lnTo>
                    <a:pt x="278" y="128"/>
                  </a:lnTo>
                  <a:lnTo>
                    <a:pt x="273" y="155"/>
                  </a:lnTo>
                  <a:lnTo>
                    <a:pt x="266" y="182"/>
                  </a:lnTo>
                  <a:lnTo>
                    <a:pt x="255" y="205"/>
                  </a:lnTo>
                  <a:lnTo>
                    <a:pt x="236" y="224"/>
                  </a:lnTo>
                  <a:lnTo>
                    <a:pt x="214" y="239"/>
                  </a:lnTo>
                  <a:lnTo>
                    <a:pt x="190" y="251"/>
                  </a:lnTo>
                  <a:lnTo>
                    <a:pt x="164" y="258"/>
                  </a:lnTo>
                  <a:lnTo>
                    <a:pt x="137" y="261"/>
                  </a:lnTo>
                  <a:lnTo>
                    <a:pt x="110" y="258"/>
                  </a:lnTo>
                  <a:lnTo>
                    <a:pt x="83" y="251"/>
                  </a:lnTo>
                  <a:lnTo>
                    <a:pt x="61" y="239"/>
                  </a:lnTo>
                  <a:lnTo>
                    <a:pt x="42" y="224"/>
                  </a:lnTo>
                  <a:lnTo>
                    <a:pt x="24" y="205"/>
                  </a:lnTo>
                  <a:lnTo>
                    <a:pt x="12" y="182"/>
                  </a:lnTo>
                  <a:lnTo>
                    <a:pt x="4" y="155"/>
                  </a:lnTo>
                  <a:lnTo>
                    <a:pt x="0" y="128"/>
                  </a:lnTo>
                  <a:lnTo>
                    <a:pt x="4" y="103"/>
                  </a:lnTo>
                  <a:lnTo>
                    <a:pt x="12" y="79"/>
                  </a:lnTo>
                  <a:lnTo>
                    <a:pt x="24" y="57"/>
                  </a:lnTo>
                  <a:lnTo>
                    <a:pt x="42" y="39"/>
                  </a:lnTo>
                  <a:lnTo>
                    <a:pt x="61" y="22"/>
                  </a:lnTo>
                  <a:lnTo>
                    <a:pt x="83" y="12"/>
                  </a:lnTo>
                  <a:lnTo>
                    <a:pt x="110" y="4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rgbClr val="5B595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83" name="Freeform 80"/>
            <p:cNvSpPr>
              <a:spLocks/>
            </p:cNvSpPr>
            <p:nvPr/>
          </p:nvSpPr>
          <p:spPr bwMode="auto">
            <a:xfrm rot="696599">
              <a:off x="3206" y="1190"/>
              <a:ext cx="86" cy="82"/>
            </a:xfrm>
            <a:custGeom>
              <a:avLst/>
              <a:gdLst>
                <a:gd name="T0" fmla="*/ 14 w 259"/>
                <a:gd name="T1" fmla="*/ 0 h 247"/>
                <a:gd name="T2" fmla="*/ 17 w 259"/>
                <a:gd name="T3" fmla="*/ 0 h 247"/>
                <a:gd name="T4" fmla="*/ 20 w 259"/>
                <a:gd name="T5" fmla="*/ 1 h 247"/>
                <a:gd name="T6" fmla="*/ 22 w 259"/>
                <a:gd name="T7" fmla="*/ 3 h 247"/>
                <a:gd name="T8" fmla="*/ 25 w 259"/>
                <a:gd name="T9" fmla="*/ 4 h 247"/>
                <a:gd name="T10" fmla="*/ 26 w 259"/>
                <a:gd name="T11" fmla="*/ 6 h 247"/>
                <a:gd name="T12" fmla="*/ 27 w 259"/>
                <a:gd name="T13" fmla="*/ 9 h 247"/>
                <a:gd name="T14" fmla="*/ 28 w 259"/>
                <a:gd name="T15" fmla="*/ 11 h 247"/>
                <a:gd name="T16" fmla="*/ 29 w 259"/>
                <a:gd name="T17" fmla="*/ 14 h 247"/>
                <a:gd name="T18" fmla="*/ 28 w 259"/>
                <a:gd name="T19" fmla="*/ 17 h 247"/>
                <a:gd name="T20" fmla="*/ 27 w 259"/>
                <a:gd name="T21" fmla="*/ 19 h 247"/>
                <a:gd name="T22" fmla="*/ 26 w 259"/>
                <a:gd name="T23" fmla="*/ 21 h 247"/>
                <a:gd name="T24" fmla="*/ 25 w 259"/>
                <a:gd name="T25" fmla="*/ 24 h 247"/>
                <a:gd name="T26" fmla="*/ 22 w 259"/>
                <a:gd name="T27" fmla="*/ 25 h 247"/>
                <a:gd name="T28" fmla="*/ 20 w 259"/>
                <a:gd name="T29" fmla="*/ 27 h 247"/>
                <a:gd name="T30" fmla="*/ 17 w 259"/>
                <a:gd name="T31" fmla="*/ 27 h 247"/>
                <a:gd name="T32" fmla="*/ 14 w 259"/>
                <a:gd name="T33" fmla="*/ 27 h 247"/>
                <a:gd name="T34" fmla="*/ 11 w 259"/>
                <a:gd name="T35" fmla="*/ 27 h 247"/>
                <a:gd name="T36" fmla="*/ 9 w 259"/>
                <a:gd name="T37" fmla="*/ 27 h 247"/>
                <a:gd name="T38" fmla="*/ 7 w 259"/>
                <a:gd name="T39" fmla="*/ 25 h 247"/>
                <a:gd name="T40" fmla="*/ 4 w 259"/>
                <a:gd name="T41" fmla="*/ 24 h 247"/>
                <a:gd name="T42" fmla="*/ 3 w 259"/>
                <a:gd name="T43" fmla="*/ 21 h 247"/>
                <a:gd name="T44" fmla="*/ 1 w 259"/>
                <a:gd name="T45" fmla="*/ 19 h 247"/>
                <a:gd name="T46" fmla="*/ 1 w 259"/>
                <a:gd name="T47" fmla="*/ 17 h 247"/>
                <a:gd name="T48" fmla="*/ 0 w 259"/>
                <a:gd name="T49" fmla="*/ 14 h 247"/>
                <a:gd name="T50" fmla="*/ 1 w 259"/>
                <a:gd name="T51" fmla="*/ 11 h 247"/>
                <a:gd name="T52" fmla="*/ 1 w 259"/>
                <a:gd name="T53" fmla="*/ 9 h 247"/>
                <a:gd name="T54" fmla="*/ 3 w 259"/>
                <a:gd name="T55" fmla="*/ 6 h 247"/>
                <a:gd name="T56" fmla="*/ 4 w 259"/>
                <a:gd name="T57" fmla="*/ 4 h 247"/>
                <a:gd name="T58" fmla="*/ 7 w 259"/>
                <a:gd name="T59" fmla="*/ 3 h 247"/>
                <a:gd name="T60" fmla="*/ 9 w 259"/>
                <a:gd name="T61" fmla="*/ 1 h 247"/>
                <a:gd name="T62" fmla="*/ 11 w 259"/>
                <a:gd name="T63" fmla="*/ 0 h 247"/>
                <a:gd name="T64" fmla="*/ 14 w 259"/>
                <a:gd name="T65" fmla="*/ 0 h 24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259" h="247">
                  <a:moveTo>
                    <a:pt x="130" y="0"/>
                  </a:moveTo>
                  <a:lnTo>
                    <a:pt x="157" y="3"/>
                  </a:lnTo>
                  <a:lnTo>
                    <a:pt x="180" y="11"/>
                  </a:lnTo>
                  <a:lnTo>
                    <a:pt x="202" y="23"/>
                  </a:lnTo>
                  <a:lnTo>
                    <a:pt x="222" y="38"/>
                  </a:lnTo>
                  <a:lnTo>
                    <a:pt x="236" y="57"/>
                  </a:lnTo>
                  <a:lnTo>
                    <a:pt x="248" y="80"/>
                  </a:lnTo>
                  <a:lnTo>
                    <a:pt x="256" y="102"/>
                  </a:lnTo>
                  <a:lnTo>
                    <a:pt x="259" y="124"/>
                  </a:lnTo>
                  <a:lnTo>
                    <a:pt x="256" y="151"/>
                  </a:lnTo>
                  <a:lnTo>
                    <a:pt x="248" y="175"/>
                  </a:lnTo>
                  <a:lnTo>
                    <a:pt x="236" y="193"/>
                  </a:lnTo>
                  <a:lnTo>
                    <a:pt x="222" y="213"/>
                  </a:lnTo>
                  <a:lnTo>
                    <a:pt x="202" y="228"/>
                  </a:lnTo>
                  <a:lnTo>
                    <a:pt x="180" y="240"/>
                  </a:lnTo>
                  <a:lnTo>
                    <a:pt x="157" y="243"/>
                  </a:lnTo>
                  <a:lnTo>
                    <a:pt x="130" y="247"/>
                  </a:lnTo>
                  <a:lnTo>
                    <a:pt x="103" y="243"/>
                  </a:lnTo>
                  <a:lnTo>
                    <a:pt x="81" y="240"/>
                  </a:lnTo>
                  <a:lnTo>
                    <a:pt x="59" y="228"/>
                  </a:lnTo>
                  <a:lnTo>
                    <a:pt x="39" y="213"/>
                  </a:lnTo>
                  <a:lnTo>
                    <a:pt x="24" y="193"/>
                  </a:lnTo>
                  <a:lnTo>
                    <a:pt x="12" y="175"/>
                  </a:lnTo>
                  <a:lnTo>
                    <a:pt x="5" y="151"/>
                  </a:lnTo>
                  <a:lnTo>
                    <a:pt x="0" y="124"/>
                  </a:lnTo>
                  <a:lnTo>
                    <a:pt x="5" y="102"/>
                  </a:lnTo>
                  <a:lnTo>
                    <a:pt x="12" y="80"/>
                  </a:lnTo>
                  <a:lnTo>
                    <a:pt x="24" y="57"/>
                  </a:lnTo>
                  <a:lnTo>
                    <a:pt x="39" y="38"/>
                  </a:lnTo>
                  <a:lnTo>
                    <a:pt x="59" y="23"/>
                  </a:lnTo>
                  <a:lnTo>
                    <a:pt x="81" y="11"/>
                  </a:lnTo>
                  <a:lnTo>
                    <a:pt x="103" y="3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6B686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84" name="Freeform 81"/>
            <p:cNvSpPr>
              <a:spLocks/>
            </p:cNvSpPr>
            <p:nvPr/>
          </p:nvSpPr>
          <p:spPr bwMode="auto">
            <a:xfrm rot="696599">
              <a:off x="3211" y="1194"/>
              <a:ext cx="77" cy="74"/>
            </a:xfrm>
            <a:custGeom>
              <a:avLst/>
              <a:gdLst>
                <a:gd name="T0" fmla="*/ 13 w 231"/>
                <a:gd name="T1" fmla="*/ 0 h 224"/>
                <a:gd name="T2" fmla="*/ 15 w 231"/>
                <a:gd name="T3" fmla="*/ 0 h 224"/>
                <a:gd name="T4" fmla="*/ 18 w 231"/>
                <a:gd name="T5" fmla="*/ 1 h 224"/>
                <a:gd name="T6" fmla="*/ 20 w 231"/>
                <a:gd name="T7" fmla="*/ 2 h 224"/>
                <a:gd name="T8" fmla="*/ 22 w 231"/>
                <a:gd name="T9" fmla="*/ 4 h 224"/>
                <a:gd name="T10" fmla="*/ 24 w 231"/>
                <a:gd name="T11" fmla="*/ 5 h 224"/>
                <a:gd name="T12" fmla="*/ 25 w 231"/>
                <a:gd name="T13" fmla="*/ 8 h 224"/>
                <a:gd name="T14" fmla="*/ 25 w 231"/>
                <a:gd name="T15" fmla="*/ 10 h 224"/>
                <a:gd name="T16" fmla="*/ 26 w 231"/>
                <a:gd name="T17" fmla="*/ 12 h 224"/>
                <a:gd name="T18" fmla="*/ 25 w 231"/>
                <a:gd name="T19" fmla="*/ 15 h 224"/>
                <a:gd name="T20" fmla="*/ 25 w 231"/>
                <a:gd name="T21" fmla="*/ 18 h 224"/>
                <a:gd name="T22" fmla="*/ 24 w 231"/>
                <a:gd name="T23" fmla="*/ 19 h 224"/>
                <a:gd name="T24" fmla="*/ 22 w 231"/>
                <a:gd name="T25" fmla="*/ 21 h 224"/>
                <a:gd name="T26" fmla="*/ 20 w 231"/>
                <a:gd name="T27" fmla="*/ 22 h 224"/>
                <a:gd name="T28" fmla="*/ 18 w 231"/>
                <a:gd name="T29" fmla="*/ 24 h 224"/>
                <a:gd name="T30" fmla="*/ 15 w 231"/>
                <a:gd name="T31" fmla="*/ 24 h 224"/>
                <a:gd name="T32" fmla="*/ 13 w 231"/>
                <a:gd name="T33" fmla="*/ 24 h 224"/>
                <a:gd name="T34" fmla="*/ 10 w 231"/>
                <a:gd name="T35" fmla="*/ 24 h 224"/>
                <a:gd name="T36" fmla="*/ 7 w 231"/>
                <a:gd name="T37" fmla="*/ 24 h 224"/>
                <a:gd name="T38" fmla="*/ 5 w 231"/>
                <a:gd name="T39" fmla="*/ 22 h 224"/>
                <a:gd name="T40" fmla="*/ 4 w 231"/>
                <a:gd name="T41" fmla="*/ 21 h 224"/>
                <a:gd name="T42" fmla="*/ 2 w 231"/>
                <a:gd name="T43" fmla="*/ 19 h 224"/>
                <a:gd name="T44" fmla="*/ 1 w 231"/>
                <a:gd name="T45" fmla="*/ 18 h 224"/>
                <a:gd name="T46" fmla="*/ 0 w 231"/>
                <a:gd name="T47" fmla="*/ 15 h 224"/>
                <a:gd name="T48" fmla="*/ 0 w 231"/>
                <a:gd name="T49" fmla="*/ 12 h 224"/>
                <a:gd name="T50" fmla="*/ 0 w 231"/>
                <a:gd name="T51" fmla="*/ 10 h 224"/>
                <a:gd name="T52" fmla="*/ 1 w 231"/>
                <a:gd name="T53" fmla="*/ 8 h 224"/>
                <a:gd name="T54" fmla="*/ 2 w 231"/>
                <a:gd name="T55" fmla="*/ 5 h 224"/>
                <a:gd name="T56" fmla="*/ 4 w 231"/>
                <a:gd name="T57" fmla="*/ 4 h 224"/>
                <a:gd name="T58" fmla="*/ 5 w 231"/>
                <a:gd name="T59" fmla="*/ 2 h 224"/>
                <a:gd name="T60" fmla="*/ 7 w 231"/>
                <a:gd name="T61" fmla="*/ 1 h 224"/>
                <a:gd name="T62" fmla="*/ 10 w 231"/>
                <a:gd name="T63" fmla="*/ 0 h 224"/>
                <a:gd name="T64" fmla="*/ 13 w 231"/>
                <a:gd name="T65" fmla="*/ 0 h 224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231" h="224">
                  <a:moveTo>
                    <a:pt x="113" y="0"/>
                  </a:moveTo>
                  <a:lnTo>
                    <a:pt x="136" y="4"/>
                  </a:lnTo>
                  <a:lnTo>
                    <a:pt x="158" y="7"/>
                  </a:lnTo>
                  <a:lnTo>
                    <a:pt x="178" y="19"/>
                  </a:lnTo>
                  <a:lnTo>
                    <a:pt x="197" y="34"/>
                  </a:lnTo>
                  <a:lnTo>
                    <a:pt x="212" y="49"/>
                  </a:lnTo>
                  <a:lnTo>
                    <a:pt x="222" y="73"/>
                  </a:lnTo>
                  <a:lnTo>
                    <a:pt x="227" y="91"/>
                  </a:lnTo>
                  <a:lnTo>
                    <a:pt x="231" y="113"/>
                  </a:lnTo>
                  <a:lnTo>
                    <a:pt x="227" y="137"/>
                  </a:lnTo>
                  <a:lnTo>
                    <a:pt x="222" y="160"/>
                  </a:lnTo>
                  <a:lnTo>
                    <a:pt x="212" y="179"/>
                  </a:lnTo>
                  <a:lnTo>
                    <a:pt x="197" y="194"/>
                  </a:lnTo>
                  <a:lnTo>
                    <a:pt x="178" y="205"/>
                  </a:lnTo>
                  <a:lnTo>
                    <a:pt x="158" y="217"/>
                  </a:lnTo>
                  <a:lnTo>
                    <a:pt x="136" y="221"/>
                  </a:lnTo>
                  <a:lnTo>
                    <a:pt x="113" y="224"/>
                  </a:lnTo>
                  <a:lnTo>
                    <a:pt x="91" y="221"/>
                  </a:lnTo>
                  <a:lnTo>
                    <a:pt x="67" y="217"/>
                  </a:lnTo>
                  <a:lnTo>
                    <a:pt x="49" y="205"/>
                  </a:lnTo>
                  <a:lnTo>
                    <a:pt x="33" y="194"/>
                  </a:lnTo>
                  <a:lnTo>
                    <a:pt x="18" y="179"/>
                  </a:lnTo>
                  <a:lnTo>
                    <a:pt x="7" y="160"/>
                  </a:lnTo>
                  <a:lnTo>
                    <a:pt x="3" y="137"/>
                  </a:lnTo>
                  <a:lnTo>
                    <a:pt x="0" y="113"/>
                  </a:lnTo>
                  <a:lnTo>
                    <a:pt x="3" y="91"/>
                  </a:lnTo>
                  <a:lnTo>
                    <a:pt x="7" y="73"/>
                  </a:lnTo>
                  <a:lnTo>
                    <a:pt x="18" y="49"/>
                  </a:lnTo>
                  <a:lnTo>
                    <a:pt x="33" y="34"/>
                  </a:lnTo>
                  <a:lnTo>
                    <a:pt x="49" y="19"/>
                  </a:lnTo>
                  <a:lnTo>
                    <a:pt x="67" y="7"/>
                  </a:lnTo>
                  <a:lnTo>
                    <a:pt x="91" y="4"/>
                  </a:lnTo>
                  <a:lnTo>
                    <a:pt x="113" y="0"/>
                  </a:lnTo>
                  <a:close/>
                </a:path>
              </a:pathLst>
            </a:custGeom>
            <a:solidFill>
              <a:srgbClr val="7C7C7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85" name="Freeform 82"/>
            <p:cNvSpPr>
              <a:spLocks/>
            </p:cNvSpPr>
            <p:nvPr/>
          </p:nvSpPr>
          <p:spPr bwMode="auto">
            <a:xfrm rot="696599">
              <a:off x="3215" y="1198"/>
              <a:ext cx="68" cy="67"/>
            </a:xfrm>
            <a:custGeom>
              <a:avLst/>
              <a:gdLst>
                <a:gd name="T0" fmla="*/ 11 w 205"/>
                <a:gd name="T1" fmla="*/ 0 h 202"/>
                <a:gd name="T2" fmla="*/ 16 w 205"/>
                <a:gd name="T3" fmla="*/ 1 h 202"/>
                <a:gd name="T4" fmla="*/ 20 w 205"/>
                <a:gd name="T5" fmla="*/ 3 h 202"/>
                <a:gd name="T6" fmla="*/ 22 w 205"/>
                <a:gd name="T7" fmla="*/ 7 h 202"/>
                <a:gd name="T8" fmla="*/ 23 w 205"/>
                <a:gd name="T9" fmla="*/ 11 h 202"/>
                <a:gd name="T10" fmla="*/ 22 w 205"/>
                <a:gd name="T11" fmla="*/ 15 h 202"/>
                <a:gd name="T12" fmla="*/ 20 w 205"/>
                <a:gd name="T13" fmla="*/ 19 h 202"/>
                <a:gd name="T14" fmla="*/ 16 w 205"/>
                <a:gd name="T15" fmla="*/ 21 h 202"/>
                <a:gd name="T16" fmla="*/ 11 w 205"/>
                <a:gd name="T17" fmla="*/ 22 h 202"/>
                <a:gd name="T18" fmla="*/ 7 w 205"/>
                <a:gd name="T19" fmla="*/ 21 h 202"/>
                <a:gd name="T20" fmla="*/ 4 w 205"/>
                <a:gd name="T21" fmla="*/ 19 h 202"/>
                <a:gd name="T22" fmla="*/ 1 w 205"/>
                <a:gd name="T23" fmla="*/ 15 h 202"/>
                <a:gd name="T24" fmla="*/ 0 w 205"/>
                <a:gd name="T25" fmla="*/ 11 h 202"/>
                <a:gd name="T26" fmla="*/ 1 w 205"/>
                <a:gd name="T27" fmla="*/ 7 h 202"/>
                <a:gd name="T28" fmla="*/ 4 w 205"/>
                <a:gd name="T29" fmla="*/ 3 h 202"/>
                <a:gd name="T30" fmla="*/ 7 w 205"/>
                <a:gd name="T31" fmla="*/ 1 h 202"/>
                <a:gd name="T32" fmla="*/ 11 w 205"/>
                <a:gd name="T33" fmla="*/ 0 h 20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205" h="202">
                  <a:moveTo>
                    <a:pt x="103" y="0"/>
                  </a:moveTo>
                  <a:lnTo>
                    <a:pt x="145" y="7"/>
                  </a:lnTo>
                  <a:lnTo>
                    <a:pt x="180" y="30"/>
                  </a:lnTo>
                  <a:lnTo>
                    <a:pt x="198" y="64"/>
                  </a:lnTo>
                  <a:lnTo>
                    <a:pt x="205" y="101"/>
                  </a:lnTo>
                  <a:lnTo>
                    <a:pt x="198" y="140"/>
                  </a:lnTo>
                  <a:lnTo>
                    <a:pt x="180" y="175"/>
                  </a:lnTo>
                  <a:lnTo>
                    <a:pt x="145" y="193"/>
                  </a:lnTo>
                  <a:lnTo>
                    <a:pt x="103" y="202"/>
                  </a:lnTo>
                  <a:lnTo>
                    <a:pt x="61" y="193"/>
                  </a:lnTo>
                  <a:lnTo>
                    <a:pt x="32" y="175"/>
                  </a:lnTo>
                  <a:lnTo>
                    <a:pt x="8" y="140"/>
                  </a:lnTo>
                  <a:lnTo>
                    <a:pt x="0" y="101"/>
                  </a:lnTo>
                  <a:lnTo>
                    <a:pt x="8" y="64"/>
                  </a:lnTo>
                  <a:lnTo>
                    <a:pt x="32" y="30"/>
                  </a:lnTo>
                  <a:lnTo>
                    <a:pt x="61" y="7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rgbClr val="8E8E8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86" name="Freeform 83"/>
            <p:cNvSpPr>
              <a:spLocks/>
            </p:cNvSpPr>
            <p:nvPr/>
          </p:nvSpPr>
          <p:spPr bwMode="auto">
            <a:xfrm rot="696599">
              <a:off x="3216" y="1200"/>
              <a:ext cx="65" cy="61"/>
            </a:xfrm>
            <a:custGeom>
              <a:avLst/>
              <a:gdLst>
                <a:gd name="T0" fmla="*/ 11 w 193"/>
                <a:gd name="T1" fmla="*/ 0 h 183"/>
                <a:gd name="T2" fmla="*/ 15 w 193"/>
                <a:gd name="T3" fmla="*/ 1 h 183"/>
                <a:gd name="T4" fmla="*/ 19 w 193"/>
                <a:gd name="T5" fmla="*/ 3 h 183"/>
                <a:gd name="T6" fmla="*/ 21 w 193"/>
                <a:gd name="T7" fmla="*/ 6 h 183"/>
                <a:gd name="T8" fmla="*/ 22 w 193"/>
                <a:gd name="T9" fmla="*/ 10 h 183"/>
                <a:gd name="T10" fmla="*/ 21 w 193"/>
                <a:gd name="T11" fmla="*/ 14 h 183"/>
                <a:gd name="T12" fmla="*/ 19 w 193"/>
                <a:gd name="T13" fmla="*/ 18 h 183"/>
                <a:gd name="T14" fmla="*/ 15 w 193"/>
                <a:gd name="T15" fmla="*/ 19 h 183"/>
                <a:gd name="T16" fmla="*/ 11 w 193"/>
                <a:gd name="T17" fmla="*/ 20 h 183"/>
                <a:gd name="T18" fmla="*/ 7 w 193"/>
                <a:gd name="T19" fmla="*/ 19 h 183"/>
                <a:gd name="T20" fmla="*/ 3 w 193"/>
                <a:gd name="T21" fmla="*/ 18 h 183"/>
                <a:gd name="T22" fmla="*/ 1 w 193"/>
                <a:gd name="T23" fmla="*/ 14 h 183"/>
                <a:gd name="T24" fmla="*/ 0 w 193"/>
                <a:gd name="T25" fmla="*/ 10 h 183"/>
                <a:gd name="T26" fmla="*/ 1 w 193"/>
                <a:gd name="T27" fmla="*/ 6 h 183"/>
                <a:gd name="T28" fmla="*/ 3 w 193"/>
                <a:gd name="T29" fmla="*/ 3 h 183"/>
                <a:gd name="T30" fmla="*/ 7 w 193"/>
                <a:gd name="T31" fmla="*/ 1 h 183"/>
                <a:gd name="T32" fmla="*/ 11 w 193"/>
                <a:gd name="T33" fmla="*/ 0 h 18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93" h="183">
                  <a:moveTo>
                    <a:pt x="98" y="0"/>
                  </a:moveTo>
                  <a:lnTo>
                    <a:pt x="136" y="8"/>
                  </a:lnTo>
                  <a:lnTo>
                    <a:pt x="167" y="27"/>
                  </a:lnTo>
                  <a:lnTo>
                    <a:pt x="185" y="57"/>
                  </a:lnTo>
                  <a:lnTo>
                    <a:pt x="193" y="94"/>
                  </a:lnTo>
                  <a:lnTo>
                    <a:pt x="185" y="129"/>
                  </a:lnTo>
                  <a:lnTo>
                    <a:pt x="167" y="160"/>
                  </a:lnTo>
                  <a:lnTo>
                    <a:pt x="136" y="175"/>
                  </a:lnTo>
                  <a:lnTo>
                    <a:pt x="98" y="183"/>
                  </a:lnTo>
                  <a:lnTo>
                    <a:pt x="59" y="175"/>
                  </a:lnTo>
                  <a:lnTo>
                    <a:pt x="30" y="160"/>
                  </a:lnTo>
                  <a:lnTo>
                    <a:pt x="7" y="129"/>
                  </a:lnTo>
                  <a:lnTo>
                    <a:pt x="0" y="94"/>
                  </a:lnTo>
                  <a:lnTo>
                    <a:pt x="7" y="57"/>
                  </a:lnTo>
                  <a:lnTo>
                    <a:pt x="30" y="27"/>
                  </a:lnTo>
                  <a:lnTo>
                    <a:pt x="59" y="8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rgbClr val="A0A0A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87" name="Freeform 84"/>
            <p:cNvSpPr>
              <a:spLocks/>
            </p:cNvSpPr>
            <p:nvPr/>
          </p:nvSpPr>
          <p:spPr bwMode="auto">
            <a:xfrm rot="696599">
              <a:off x="3220" y="1204"/>
              <a:ext cx="58" cy="54"/>
            </a:xfrm>
            <a:custGeom>
              <a:avLst/>
              <a:gdLst>
                <a:gd name="T0" fmla="*/ 10 w 175"/>
                <a:gd name="T1" fmla="*/ 0 h 163"/>
                <a:gd name="T2" fmla="*/ 14 w 175"/>
                <a:gd name="T3" fmla="*/ 1 h 163"/>
                <a:gd name="T4" fmla="*/ 16 w 175"/>
                <a:gd name="T5" fmla="*/ 3 h 163"/>
                <a:gd name="T6" fmla="*/ 19 w 175"/>
                <a:gd name="T7" fmla="*/ 5 h 163"/>
                <a:gd name="T8" fmla="*/ 19 w 175"/>
                <a:gd name="T9" fmla="*/ 9 h 163"/>
                <a:gd name="T10" fmla="*/ 19 w 175"/>
                <a:gd name="T11" fmla="*/ 13 h 163"/>
                <a:gd name="T12" fmla="*/ 16 w 175"/>
                <a:gd name="T13" fmla="*/ 16 h 163"/>
                <a:gd name="T14" fmla="*/ 14 w 175"/>
                <a:gd name="T15" fmla="*/ 17 h 163"/>
                <a:gd name="T16" fmla="*/ 10 w 175"/>
                <a:gd name="T17" fmla="*/ 18 h 163"/>
                <a:gd name="T18" fmla="*/ 6 w 175"/>
                <a:gd name="T19" fmla="*/ 17 h 163"/>
                <a:gd name="T20" fmla="*/ 3 w 175"/>
                <a:gd name="T21" fmla="*/ 16 h 163"/>
                <a:gd name="T22" fmla="*/ 1 w 175"/>
                <a:gd name="T23" fmla="*/ 13 h 163"/>
                <a:gd name="T24" fmla="*/ 0 w 175"/>
                <a:gd name="T25" fmla="*/ 9 h 163"/>
                <a:gd name="T26" fmla="*/ 1 w 175"/>
                <a:gd name="T27" fmla="*/ 5 h 163"/>
                <a:gd name="T28" fmla="*/ 3 w 175"/>
                <a:gd name="T29" fmla="*/ 3 h 163"/>
                <a:gd name="T30" fmla="*/ 6 w 175"/>
                <a:gd name="T31" fmla="*/ 1 h 163"/>
                <a:gd name="T32" fmla="*/ 10 w 175"/>
                <a:gd name="T33" fmla="*/ 0 h 16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75" h="163">
                  <a:moveTo>
                    <a:pt x="88" y="0"/>
                  </a:moveTo>
                  <a:lnTo>
                    <a:pt x="123" y="8"/>
                  </a:lnTo>
                  <a:lnTo>
                    <a:pt x="148" y="23"/>
                  </a:lnTo>
                  <a:lnTo>
                    <a:pt x="168" y="49"/>
                  </a:lnTo>
                  <a:lnTo>
                    <a:pt x="175" y="82"/>
                  </a:lnTo>
                  <a:lnTo>
                    <a:pt x="168" y="114"/>
                  </a:lnTo>
                  <a:lnTo>
                    <a:pt x="148" y="141"/>
                  </a:lnTo>
                  <a:lnTo>
                    <a:pt x="123" y="156"/>
                  </a:lnTo>
                  <a:lnTo>
                    <a:pt x="88" y="163"/>
                  </a:lnTo>
                  <a:lnTo>
                    <a:pt x="54" y="156"/>
                  </a:lnTo>
                  <a:lnTo>
                    <a:pt x="27" y="141"/>
                  </a:lnTo>
                  <a:lnTo>
                    <a:pt x="8" y="114"/>
                  </a:lnTo>
                  <a:lnTo>
                    <a:pt x="0" y="82"/>
                  </a:lnTo>
                  <a:lnTo>
                    <a:pt x="8" y="49"/>
                  </a:lnTo>
                  <a:lnTo>
                    <a:pt x="27" y="23"/>
                  </a:lnTo>
                  <a:lnTo>
                    <a:pt x="54" y="8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B5B5B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88" name="Freeform 85"/>
            <p:cNvSpPr>
              <a:spLocks/>
            </p:cNvSpPr>
            <p:nvPr/>
          </p:nvSpPr>
          <p:spPr bwMode="auto">
            <a:xfrm rot="696599">
              <a:off x="3238" y="1189"/>
              <a:ext cx="33" cy="32"/>
            </a:xfrm>
            <a:custGeom>
              <a:avLst/>
              <a:gdLst>
                <a:gd name="T0" fmla="*/ 0 w 99"/>
                <a:gd name="T1" fmla="*/ 2 h 98"/>
                <a:gd name="T2" fmla="*/ 2 w 99"/>
                <a:gd name="T3" fmla="*/ 4 h 98"/>
                <a:gd name="T4" fmla="*/ 2 w 99"/>
                <a:gd name="T5" fmla="*/ 6 h 98"/>
                <a:gd name="T6" fmla="*/ 4 w 99"/>
                <a:gd name="T7" fmla="*/ 8 h 98"/>
                <a:gd name="T8" fmla="*/ 4 w 99"/>
                <a:gd name="T9" fmla="*/ 8 h 98"/>
                <a:gd name="T10" fmla="*/ 4 w 99"/>
                <a:gd name="T11" fmla="*/ 8 h 98"/>
                <a:gd name="T12" fmla="*/ 4 w 99"/>
                <a:gd name="T13" fmla="*/ 9 h 98"/>
                <a:gd name="T14" fmla="*/ 5 w 99"/>
                <a:gd name="T15" fmla="*/ 10 h 98"/>
                <a:gd name="T16" fmla="*/ 7 w 99"/>
                <a:gd name="T17" fmla="*/ 10 h 98"/>
                <a:gd name="T18" fmla="*/ 8 w 99"/>
                <a:gd name="T19" fmla="*/ 10 h 98"/>
                <a:gd name="T20" fmla="*/ 9 w 99"/>
                <a:gd name="T21" fmla="*/ 10 h 98"/>
                <a:gd name="T22" fmla="*/ 11 w 99"/>
                <a:gd name="T23" fmla="*/ 8 h 98"/>
                <a:gd name="T24" fmla="*/ 7 w 99"/>
                <a:gd name="T25" fmla="*/ 8 h 98"/>
                <a:gd name="T26" fmla="*/ 7 w 99"/>
                <a:gd name="T27" fmla="*/ 7 h 98"/>
                <a:gd name="T28" fmla="*/ 7 w 99"/>
                <a:gd name="T29" fmla="*/ 7 h 98"/>
                <a:gd name="T30" fmla="*/ 6 w 99"/>
                <a:gd name="T31" fmla="*/ 6 h 98"/>
                <a:gd name="T32" fmla="*/ 7 w 99"/>
                <a:gd name="T33" fmla="*/ 5 h 98"/>
                <a:gd name="T34" fmla="*/ 7 w 99"/>
                <a:gd name="T35" fmla="*/ 4 h 98"/>
                <a:gd name="T36" fmla="*/ 7 w 99"/>
                <a:gd name="T37" fmla="*/ 4 h 98"/>
                <a:gd name="T38" fmla="*/ 6 w 99"/>
                <a:gd name="T39" fmla="*/ 3 h 98"/>
                <a:gd name="T40" fmla="*/ 5 w 99"/>
                <a:gd name="T41" fmla="*/ 2 h 98"/>
                <a:gd name="T42" fmla="*/ 5 w 99"/>
                <a:gd name="T43" fmla="*/ 2 h 98"/>
                <a:gd name="T44" fmla="*/ 4 w 99"/>
                <a:gd name="T45" fmla="*/ 1 h 98"/>
                <a:gd name="T46" fmla="*/ 3 w 99"/>
                <a:gd name="T47" fmla="*/ 0 h 98"/>
                <a:gd name="T48" fmla="*/ 3 w 99"/>
                <a:gd name="T49" fmla="*/ 0 h 98"/>
                <a:gd name="T50" fmla="*/ 2 w 99"/>
                <a:gd name="T51" fmla="*/ 0 h 98"/>
                <a:gd name="T52" fmla="*/ 1 w 99"/>
                <a:gd name="T53" fmla="*/ 1 h 98"/>
                <a:gd name="T54" fmla="*/ 0 w 99"/>
                <a:gd name="T55" fmla="*/ 1 h 98"/>
                <a:gd name="T56" fmla="*/ 0 w 99"/>
                <a:gd name="T57" fmla="*/ 2 h 98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99" h="98">
                  <a:moveTo>
                    <a:pt x="0" y="15"/>
                  </a:moveTo>
                  <a:lnTo>
                    <a:pt x="15" y="34"/>
                  </a:lnTo>
                  <a:lnTo>
                    <a:pt x="15" y="57"/>
                  </a:lnTo>
                  <a:lnTo>
                    <a:pt x="37" y="69"/>
                  </a:lnTo>
                  <a:lnTo>
                    <a:pt x="37" y="76"/>
                  </a:lnTo>
                  <a:lnTo>
                    <a:pt x="37" y="79"/>
                  </a:lnTo>
                  <a:lnTo>
                    <a:pt x="37" y="88"/>
                  </a:lnTo>
                  <a:lnTo>
                    <a:pt x="45" y="95"/>
                  </a:lnTo>
                  <a:lnTo>
                    <a:pt x="60" y="98"/>
                  </a:lnTo>
                  <a:lnTo>
                    <a:pt x="72" y="98"/>
                  </a:lnTo>
                  <a:lnTo>
                    <a:pt x="79" y="98"/>
                  </a:lnTo>
                  <a:lnTo>
                    <a:pt x="99" y="79"/>
                  </a:lnTo>
                  <a:lnTo>
                    <a:pt x="64" y="69"/>
                  </a:lnTo>
                  <a:lnTo>
                    <a:pt x="64" y="64"/>
                  </a:lnTo>
                  <a:lnTo>
                    <a:pt x="60" y="61"/>
                  </a:lnTo>
                  <a:lnTo>
                    <a:pt x="57" y="54"/>
                  </a:lnTo>
                  <a:lnTo>
                    <a:pt x="60" y="46"/>
                  </a:lnTo>
                  <a:lnTo>
                    <a:pt x="60" y="39"/>
                  </a:lnTo>
                  <a:lnTo>
                    <a:pt x="60" y="34"/>
                  </a:lnTo>
                  <a:lnTo>
                    <a:pt x="57" y="30"/>
                  </a:lnTo>
                  <a:lnTo>
                    <a:pt x="49" y="22"/>
                  </a:lnTo>
                  <a:lnTo>
                    <a:pt x="42" y="15"/>
                  </a:lnTo>
                  <a:lnTo>
                    <a:pt x="34" y="7"/>
                  </a:lnTo>
                  <a:lnTo>
                    <a:pt x="30" y="4"/>
                  </a:lnTo>
                  <a:lnTo>
                    <a:pt x="27" y="0"/>
                  </a:lnTo>
                  <a:lnTo>
                    <a:pt x="22" y="4"/>
                  </a:lnTo>
                  <a:lnTo>
                    <a:pt x="10" y="7"/>
                  </a:lnTo>
                  <a:lnTo>
                    <a:pt x="3" y="12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89" name="Freeform 86"/>
            <p:cNvSpPr>
              <a:spLocks/>
            </p:cNvSpPr>
            <p:nvPr/>
          </p:nvSpPr>
          <p:spPr bwMode="auto">
            <a:xfrm rot="696599">
              <a:off x="3236" y="1192"/>
              <a:ext cx="45" cy="75"/>
            </a:xfrm>
            <a:custGeom>
              <a:avLst/>
              <a:gdLst>
                <a:gd name="T0" fmla="*/ 6 w 134"/>
                <a:gd name="T1" fmla="*/ 0 h 225"/>
                <a:gd name="T2" fmla="*/ 7 w 134"/>
                <a:gd name="T3" fmla="*/ 0 h 225"/>
                <a:gd name="T4" fmla="*/ 9 w 134"/>
                <a:gd name="T5" fmla="*/ 1 h 225"/>
                <a:gd name="T6" fmla="*/ 11 w 134"/>
                <a:gd name="T7" fmla="*/ 1 h 225"/>
                <a:gd name="T8" fmla="*/ 13 w 134"/>
                <a:gd name="T9" fmla="*/ 2 h 225"/>
                <a:gd name="T10" fmla="*/ 13 w 134"/>
                <a:gd name="T11" fmla="*/ 3 h 225"/>
                <a:gd name="T12" fmla="*/ 13 w 134"/>
                <a:gd name="T13" fmla="*/ 4 h 225"/>
                <a:gd name="T14" fmla="*/ 12 w 134"/>
                <a:gd name="T15" fmla="*/ 6 h 225"/>
                <a:gd name="T16" fmla="*/ 12 w 134"/>
                <a:gd name="T17" fmla="*/ 6 h 225"/>
                <a:gd name="T18" fmla="*/ 13 w 134"/>
                <a:gd name="T19" fmla="*/ 7 h 225"/>
                <a:gd name="T20" fmla="*/ 14 w 134"/>
                <a:gd name="T21" fmla="*/ 7 h 225"/>
                <a:gd name="T22" fmla="*/ 14 w 134"/>
                <a:gd name="T23" fmla="*/ 8 h 225"/>
                <a:gd name="T24" fmla="*/ 15 w 134"/>
                <a:gd name="T25" fmla="*/ 9 h 225"/>
                <a:gd name="T26" fmla="*/ 14 w 134"/>
                <a:gd name="T27" fmla="*/ 10 h 225"/>
                <a:gd name="T28" fmla="*/ 14 w 134"/>
                <a:gd name="T29" fmla="*/ 12 h 225"/>
                <a:gd name="T30" fmla="*/ 14 w 134"/>
                <a:gd name="T31" fmla="*/ 13 h 225"/>
                <a:gd name="T32" fmla="*/ 14 w 134"/>
                <a:gd name="T33" fmla="*/ 14 h 225"/>
                <a:gd name="T34" fmla="*/ 14 w 134"/>
                <a:gd name="T35" fmla="*/ 14 h 225"/>
                <a:gd name="T36" fmla="*/ 14 w 134"/>
                <a:gd name="T37" fmla="*/ 15 h 225"/>
                <a:gd name="T38" fmla="*/ 14 w 134"/>
                <a:gd name="T39" fmla="*/ 16 h 225"/>
                <a:gd name="T40" fmla="*/ 14 w 134"/>
                <a:gd name="T41" fmla="*/ 18 h 225"/>
                <a:gd name="T42" fmla="*/ 14 w 134"/>
                <a:gd name="T43" fmla="*/ 20 h 225"/>
                <a:gd name="T44" fmla="*/ 14 w 134"/>
                <a:gd name="T45" fmla="*/ 21 h 225"/>
                <a:gd name="T46" fmla="*/ 13 w 134"/>
                <a:gd name="T47" fmla="*/ 22 h 225"/>
                <a:gd name="T48" fmla="*/ 12 w 134"/>
                <a:gd name="T49" fmla="*/ 23 h 225"/>
                <a:gd name="T50" fmla="*/ 12 w 134"/>
                <a:gd name="T51" fmla="*/ 24 h 225"/>
                <a:gd name="T52" fmla="*/ 11 w 134"/>
                <a:gd name="T53" fmla="*/ 24 h 225"/>
                <a:gd name="T54" fmla="*/ 8 w 134"/>
                <a:gd name="T55" fmla="*/ 25 h 225"/>
                <a:gd name="T56" fmla="*/ 6 w 134"/>
                <a:gd name="T57" fmla="*/ 25 h 225"/>
                <a:gd name="T58" fmla="*/ 3 w 134"/>
                <a:gd name="T59" fmla="*/ 24 h 225"/>
                <a:gd name="T60" fmla="*/ 1 w 134"/>
                <a:gd name="T61" fmla="*/ 23 h 225"/>
                <a:gd name="T62" fmla="*/ 0 w 134"/>
                <a:gd name="T63" fmla="*/ 23 h 225"/>
                <a:gd name="T64" fmla="*/ 0 w 134"/>
                <a:gd name="T65" fmla="*/ 23 h 225"/>
                <a:gd name="T66" fmla="*/ 1 w 134"/>
                <a:gd name="T67" fmla="*/ 24 h 225"/>
                <a:gd name="T68" fmla="*/ 2 w 134"/>
                <a:gd name="T69" fmla="*/ 24 h 225"/>
                <a:gd name="T70" fmla="*/ 3 w 134"/>
                <a:gd name="T71" fmla="*/ 23 h 225"/>
                <a:gd name="T72" fmla="*/ 6 w 134"/>
                <a:gd name="T73" fmla="*/ 23 h 225"/>
                <a:gd name="T74" fmla="*/ 7 w 134"/>
                <a:gd name="T75" fmla="*/ 22 h 225"/>
                <a:gd name="T76" fmla="*/ 8 w 134"/>
                <a:gd name="T77" fmla="*/ 21 h 225"/>
                <a:gd name="T78" fmla="*/ 8 w 134"/>
                <a:gd name="T79" fmla="*/ 20 h 225"/>
                <a:gd name="T80" fmla="*/ 8 w 134"/>
                <a:gd name="T81" fmla="*/ 19 h 225"/>
                <a:gd name="T82" fmla="*/ 9 w 134"/>
                <a:gd name="T83" fmla="*/ 18 h 225"/>
                <a:gd name="T84" fmla="*/ 9 w 134"/>
                <a:gd name="T85" fmla="*/ 16 h 225"/>
                <a:gd name="T86" fmla="*/ 10 w 134"/>
                <a:gd name="T87" fmla="*/ 14 h 225"/>
                <a:gd name="T88" fmla="*/ 10 w 134"/>
                <a:gd name="T89" fmla="*/ 12 h 225"/>
                <a:gd name="T90" fmla="*/ 11 w 134"/>
                <a:gd name="T91" fmla="*/ 11 h 225"/>
                <a:gd name="T92" fmla="*/ 11 w 134"/>
                <a:gd name="T93" fmla="*/ 10 h 225"/>
                <a:gd name="T94" fmla="*/ 11 w 134"/>
                <a:gd name="T95" fmla="*/ 10 h 225"/>
                <a:gd name="T96" fmla="*/ 10 w 134"/>
                <a:gd name="T97" fmla="*/ 9 h 225"/>
                <a:gd name="T98" fmla="*/ 9 w 134"/>
                <a:gd name="T99" fmla="*/ 8 h 225"/>
                <a:gd name="T100" fmla="*/ 9 w 134"/>
                <a:gd name="T101" fmla="*/ 8 h 225"/>
                <a:gd name="T102" fmla="*/ 6 w 134"/>
                <a:gd name="T103" fmla="*/ 0 h 225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134" h="225">
                  <a:moveTo>
                    <a:pt x="53" y="0"/>
                  </a:moveTo>
                  <a:lnTo>
                    <a:pt x="62" y="0"/>
                  </a:lnTo>
                  <a:lnTo>
                    <a:pt x="80" y="8"/>
                  </a:lnTo>
                  <a:lnTo>
                    <a:pt x="102" y="11"/>
                  </a:lnTo>
                  <a:lnTo>
                    <a:pt x="119" y="18"/>
                  </a:lnTo>
                  <a:lnTo>
                    <a:pt x="119" y="30"/>
                  </a:lnTo>
                  <a:lnTo>
                    <a:pt x="114" y="38"/>
                  </a:lnTo>
                  <a:lnTo>
                    <a:pt x="107" y="50"/>
                  </a:lnTo>
                  <a:lnTo>
                    <a:pt x="107" y="53"/>
                  </a:lnTo>
                  <a:lnTo>
                    <a:pt x="114" y="60"/>
                  </a:lnTo>
                  <a:lnTo>
                    <a:pt x="122" y="65"/>
                  </a:lnTo>
                  <a:lnTo>
                    <a:pt x="129" y="72"/>
                  </a:lnTo>
                  <a:lnTo>
                    <a:pt x="134" y="84"/>
                  </a:lnTo>
                  <a:lnTo>
                    <a:pt x="129" y="94"/>
                  </a:lnTo>
                  <a:lnTo>
                    <a:pt x="126" y="106"/>
                  </a:lnTo>
                  <a:lnTo>
                    <a:pt x="122" y="117"/>
                  </a:lnTo>
                  <a:lnTo>
                    <a:pt x="122" y="124"/>
                  </a:lnTo>
                  <a:lnTo>
                    <a:pt x="126" y="124"/>
                  </a:lnTo>
                  <a:lnTo>
                    <a:pt x="129" y="133"/>
                  </a:lnTo>
                  <a:lnTo>
                    <a:pt x="129" y="148"/>
                  </a:lnTo>
                  <a:lnTo>
                    <a:pt x="129" y="163"/>
                  </a:lnTo>
                  <a:lnTo>
                    <a:pt x="129" y="178"/>
                  </a:lnTo>
                  <a:lnTo>
                    <a:pt x="126" y="190"/>
                  </a:lnTo>
                  <a:lnTo>
                    <a:pt x="119" y="201"/>
                  </a:lnTo>
                  <a:lnTo>
                    <a:pt x="111" y="208"/>
                  </a:lnTo>
                  <a:lnTo>
                    <a:pt x="107" y="216"/>
                  </a:lnTo>
                  <a:lnTo>
                    <a:pt x="95" y="220"/>
                  </a:lnTo>
                  <a:lnTo>
                    <a:pt x="72" y="225"/>
                  </a:lnTo>
                  <a:lnTo>
                    <a:pt x="50" y="225"/>
                  </a:lnTo>
                  <a:lnTo>
                    <a:pt x="27" y="220"/>
                  </a:lnTo>
                  <a:lnTo>
                    <a:pt x="8" y="208"/>
                  </a:lnTo>
                  <a:lnTo>
                    <a:pt x="0" y="205"/>
                  </a:lnTo>
                  <a:lnTo>
                    <a:pt x="3" y="208"/>
                  </a:lnTo>
                  <a:lnTo>
                    <a:pt x="12" y="213"/>
                  </a:lnTo>
                  <a:lnTo>
                    <a:pt x="20" y="213"/>
                  </a:lnTo>
                  <a:lnTo>
                    <a:pt x="30" y="208"/>
                  </a:lnTo>
                  <a:lnTo>
                    <a:pt x="50" y="205"/>
                  </a:lnTo>
                  <a:lnTo>
                    <a:pt x="62" y="198"/>
                  </a:lnTo>
                  <a:lnTo>
                    <a:pt x="69" y="190"/>
                  </a:lnTo>
                  <a:lnTo>
                    <a:pt x="72" y="183"/>
                  </a:lnTo>
                  <a:lnTo>
                    <a:pt x="72" y="175"/>
                  </a:lnTo>
                  <a:lnTo>
                    <a:pt x="77" y="166"/>
                  </a:lnTo>
                  <a:lnTo>
                    <a:pt x="80" y="148"/>
                  </a:lnTo>
                  <a:lnTo>
                    <a:pt x="87" y="129"/>
                  </a:lnTo>
                  <a:lnTo>
                    <a:pt x="92" y="109"/>
                  </a:lnTo>
                  <a:lnTo>
                    <a:pt x="95" y="99"/>
                  </a:lnTo>
                  <a:lnTo>
                    <a:pt x="95" y="94"/>
                  </a:lnTo>
                  <a:lnTo>
                    <a:pt x="95" y="87"/>
                  </a:lnTo>
                  <a:lnTo>
                    <a:pt x="92" y="80"/>
                  </a:lnTo>
                  <a:lnTo>
                    <a:pt x="84" y="75"/>
                  </a:lnTo>
                  <a:lnTo>
                    <a:pt x="84" y="7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56545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90" name="Freeform 87"/>
            <p:cNvSpPr>
              <a:spLocks/>
            </p:cNvSpPr>
            <p:nvPr/>
          </p:nvSpPr>
          <p:spPr bwMode="auto">
            <a:xfrm rot="696599">
              <a:off x="3232" y="1228"/>
              <a:ext cx="22" cy="25"/>
            </a:xfrm>
            <a:custGeom>
              <a:avLst/>
              <a:gdLst>
                <a:gd name="T0" fmla="*/ 3 w 66"/>
                <a:gd name="T1" fmla="*/ 0 h 76"/>
                <a:gd name="T2" fmla="*/ 3 w 66"/>
                <a:gd name="T3" fmla="*/ 0 h 76"/>
                <a:gd name="T4" fmla="*/ 5 w 66"/>
                <a:gd name="T5" fmla="*/ 0 h 76"/>
                <a:gd name="T6" fmla="*/ 6 w 66"/>
                <a:gd name="T7" fmla="*/ 0 h 76"/>
                <a:gd name="T8" fmla="*/ 7 w 66"/>
                <a:gd name="T9" fmla="*/ 1 h 76"/>
                <a:gd name="T10" fmla="*/ 7 w 66"/>
                <a:gd name="T11" fmla="*/ 2 h 76"/>
                <a:gd name="T12" fmla="*/ 7 w 66"/>
                <a:gd name="T13" fmla="*/ 2 h 76"/>
                <a:gd name="T14" fmla="*/ 7 w 66"/>
                <a:gd name="T15" fmla="*/ 3 h 76"/>
                <a:gd name="T16" fmla="*/ 7 w 66"/>
                <a:gd name="T17" fmla="*/ 4 h 76"/>
                <a:gd name="T18" fmla="*/ 7 w 66"/>
                <a:gd name="T19" fmla="*/ 5 h 76"/>
                <a:gd name="T20" fmla="*/ 7 w 66"/>
                <a:gd name="T21" fmla="*/ 7 h 76"/>
                <a:gd name="T22" fmla="*/ 6 w 66"/>
                <a:gd name="T23" fmla="*/ 7 h 76"/>
                <a:gd name="T24" fmla="*/ 5 w 66"/>
                <a:gd name="T25" fmla="*/ 8 h 76"/>
                <a:gd name="T26" fmla="*/ 5 w 66"/>
                <a:gd name="T27" fmla="*/ 8 h 76"/>
                <a:gd name="T28" fmla="*/ 4 w 66"/>
                <a:gd name="T29" fmla="*/ 8 h 76"/>
                <a:gd name="T30" fmla="*/ 3 w 66"/>
                <a:gd name="T31" fmla="*/ 8 h 76"/>
                <a:gd name="T32" fmla="*/ 0 w 66"/>
                <a:gd name="T33" fmla="*/ 8 h 76"/>
                <a:gd name="T34" fmla="*/ 0 w 66"/>
                <a:gd name="T35" fmla="*/ 5 h 76"/>
                <a:gd name="T36" fmla="*/ 1 w 66"/>
                <a:gd name="T37" fmla="*/ 2 h 76"/>
                <a:gd name="T38" fmla="*/ 3 w 66"/>
                <a:gd name="T39" fmla="*/ 0 h 7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66" h="76">
                  <a:moveTo>
                    <a:pt x="24" y="0"/>
                  </a:moveTo>
                  <a:lnTo>
                    <a:pt x="27" y="0"/>
                  </a:lnTo>
                  <a:lnTo>
                    <a:pt x="42" y="0"/>
                  </a:lnTo>
                  <a:lnTo>
                    <a:pt x="54" y="4"/>
                  </a:lnTo>
                  <a:lnTo>
                    <a:pt x="61" y="12"/>
                  </a:lnTo>
                  <a:lnTo>
                    <a:pt x="61" y="16"/>
                  </a:lnTo>
                  <a:lnTo>
                    <a:pt x="61" y="19"/>
                  </a:lnTo>
                  <a:lnTo>
                    <a:pt x="61" y="24"/>
                  </a:lnTo>
                  <a:lnTo>
                    <a:pt x="61" y="34"/>
                  </a:lnTo>
                  <a:lnTo>
                    <a:pt x="61" y="49"/>
                  </a:lnTo>
                  <a:lnTo>
                    <a:pt x="66" y="61"/>
                  </a:lnTo>
                  <a:lnTo>
                    <a:pt x="57" y="66"/>
                  </a:lnTo>
                  <a:lnTo>
                    <a:pt x="49" y="73"/>
                  </a:lnTo>
                  <a:lnTo>
                    <a:pt x="42" y="76"/>
                  </a:lnTo>
                  <a:lnTo>
                    <a:pt x="34" y="76"/>
                  </a:lnTo>
                  <a:lnTo>
                    <a:pt x="31" y="76"/>
                  </a:lnTo>
                  <a:lnTo>
                    <a:pt x="4" y="69"/>
                  </a:lnTo>
                  <a:lnTo>
                    <a:pt x="0" y="46"/>
                  </a:lnTo>
                  <a:lnTo>
                    <a:pt x="12" y="19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91" name="Freeform 88"/>
            <p:cNvSpPr>
              <a:spLocks/>
            </p:cNvSpPr>
            <p:nvPr/>
          </p:nvSpPr>
          <p:spPr bwMode="auto">
            <a:xfrm rot="696599">
              <a:off x="3681" y="848"/>
              <a:ext cx="143" cy="97"/>
            </a:xfrm>
            <a:custGeom>
              <a:avLst/>
              <a:gdLst>
                <a:gd name="T0" fmla="*/ 10 w 429"/>
                <a:gd name="T1" fmla="*/ 0 h 289"/>
                <a:gd name="T2" fmla="*/ 10 w 429"/>
                <a:gd name="T3" fmla="*/ 2 h 289"/>
                <a:gd name="T4" fmla="*/ 10 w 429"/>
                <a:gd name="T5" fmla="*/ 5 h 289"/>
                <a:gd name="T6" fmla="*/ 9 w 429"/>
                <a:gd name="T7" fmla="*/ 6 h 289"/>
                <a:gd name="T8" fmla="*/ 9 w 429"/>
                <a:gd name="T9" fmla="*/ 9 h 289"/>
                <a:gd name="T10" fmla="*/ 8 w 429"/>
                <a:gd name="T11" fmla="*/ 15 h 289"/>
                <a:gd name="T12" fmla="*/ 9 w 429"/>
                <a:gd name="T13" fmla="*/ 20 h 289"/>
                <a:gd name="T14" fmla="*/ 10 w 429"/>
                <a:gd name="T15" fmla="*/ 25 h 289"/>
                <a:gd name="T16" fmla="*/ 13 w 429"/>
                <a:gd name="T17" fmla="*/ 27 h 289"/>
                <a:gd name="T18" fmla="*/ 16 w 429"/>
                <a:gd name="T19" fmla="*/ 27 h 289"/>
                <a:gd name="T20" fmla="*/ 19 w 429"/>
                <a:gd name="T21" fmla="*/ 28 h 289"/>
                <a:gd name="T22" fmla="*/ 23 w 429"/>
                <a:gd name="T23" fmla="*/ 27 h 289"/>
                <a:gd name="T24" fmla="*/ 27 w 429"/>
                <a:gd name="T25" fmla="*/ 27 h 289"/>
                <a:gd name="T26" fmla="*/ 32 w 429"/>
                <a:gd name="T27" fmla="*/ 27 h 289"/>
                <a:gd name="T28" fmla="*/ 37 w 429"/>
                <a:gd name="T29" fmla="*/ 26 h 289"/>
                <a:gd name="T30" fmla="*/ 42 w 429"/>
                <a:gd name="T31" fmla="*/ 25 h 289"/>
                <a:gd name="T32" fmla="*/ 48 w 429"/>
                <a:gd name="T33" fmla="*/ 25 h 289"/>
                <a:gd name="T34" fmla="*/ 47 w 429"/>
                <a:gd name="T35" fmla="*/ 25 h 289"/>
                <a:gd name="T36" fmla="*/ 43 w 429"/>
                <a:gd name="T37" fmla="*/ 26 h 289"/>
                <a:gd name="T38" fmla="*/ 39 w 429"/>
                <a:gd name="T39" fmla="*/ 27 h 289"/>
                <a:gd name="T40" fmla="*/ 35 w 429"/>
                <a:gd name="T41" fmla="*/ 28 h 289"/>
                <a:gd name="T42" fmla="*/ 30 w 429"/>
                <a:gd name="T43" fmla="*/ 30 h 289"/>
                <a:gd name="T44" fmla="*/ 25 w 429"/>
                <a:gd name="T45" fmla="*/ 30 h 289"/>
                <a:gd name="T46" fmla="*/ 20 w 429"/>
                <a:gd name="T47" fmla="*/ 31 h 289"/>
                <a:gd name="T48" fmla="*/ 15 w 429"/>
                <a:gd name="T49" fmla="*/ 32 h 289"/>
                <a:gd name="T50" fmla="*/ 10 w 429"/>
                <a:gd name="T51" fmla="*/ 33 h 289"/>
                <a:gd name="T52" fmla="*/ 4 w 429"/>
                <a:gd name="T53" fmla="*/ 32 h 289"/>
                <a:gd name="T54" fmla="*/ 1 w 429"/>
                <a:gd name="T55" fmla="*/ 29 h 289"/>
                <a:gd name="T56" fmla="*/ 0 w 429"/>
                <a:gd name="T57" fmla="*/ 25 h 289"/>
                <a:gd name="T58" fmla="*/ 1 w 429"/>
                <a:gd name="T59" fmla="*/ 19 h 289"/>
                <a:gd name="T60" fmla="*/ 3 w 429"/>
                <a:gd name="T61" fmla="*/ 14 h 289"/>
                <a:gd name="T62" fmla="*/ 5 w 429"/>
                <a:gd name="T63" fmla="*/ 8 h 289"/>
                <a:gd name="T64" fmla="*/ 8 w 429"/>
                <a:gd name="T65" fmla="*/ 3 h 289"/>
                <a:gd name="T66" fmla="*/ 10 w 429"/>
                <a:gd name="T67" fmla="*/ 0 h 289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429" h="289">
                  <a:moveTo>
                    <a:pt x="89" y="0"/>
                  </a:moveTo>
                  <a:lnTo>
                    <a:pt x="89" y="22"/>
                  </a:lnTo>
                  <a:lnTo>
                    <a:pt x="86" y="42"/>
                  </a:lnTo>
                  <a:lnTo>
                    <a:pt x="82" y="57"/>
                  </a:lnTo>
                  <a:lnTo>
                    <a:pt x="79" y="76"/>
                  </a:lnTo>
                  <a:lnTo>
                    <a:pt x="71" y="136"/>
                  </a:lnTo>
                  <a:lnTo>
                    <a:pt x="79" y="182"/>
                  </a:lnTo>
                  <a:lnTo>
                    <a:pt x="94" y="217"/>
                  </a:lnTo>
                  <a:lnTo>
                    <a:pt x="116" y="235"/>
                  </a:lnTo>
                  <a:lnTo>
                    <a:pt x="143" y="242"/>
                  </a:lnTo>
                  <a:lnTo>
                    <a:pt x="173" y="247"/>
                  </a:lnTo>
                  <a:lnTo>
                    <a:pt x="208" y="242"/>
                  </a:lnTo>
                  <a:lnTo>
                    <a:pt x="246" y="239"/>
                  </a:lnTo>
                  <a:lnTo>
                    <a:pt x="288" y="235"/>
                  </a:lnTo>
                  <a:lnTo>
                    <a:pt x="333" y="227"/>
                  </a:lnTo>
                  <a:lnTo>
                    <a:pt x="380" y="220"/>
                  </a:lnTo>
                  <a:lnTo>
                    <a:pt x="429" y="217"/>
                  </a:lnTo>
                  <a:lnTo>
                    <a:pt x="424" y="217"/>
                  </a:lnTo>
                  <a:lnTo>
                    <a:pt x="390" y="227"/>
                  </a:lnTo>
                  <a:lnTo>
                    <a:pt x="353" y="239"/>
                  </a:lnTo>
                  <a:lnTo>
                    <a:pt x="311" y="251"/>
                  </a:lnTo>
                  <a:lnTo>
                    <a:pt x="269" y="262"/>
                  </a:lnTo>
                  <a:lnTo>
                    <a:pt x="227" y="269"/>
                  </a:lnTo>
                  <a:lnTo>
                    <a:pt x="181" y="277"/>
                  </a:lnTo>
                  <a:lnTo>
                    <a:pt x="136" y="284"/>
                  </a:lnTo>
                  <a:lnTo>
                    <a:pt x="89" y="289"/>
                  </a:lnTo>
                  <a:lnTo>
                    <a:pt x="37" y="281"/>
                  </a:lnTo>
                  <a:lnTo>
                    <a:pt x="7" y="254"/>
                  </a:lnTo>
                  <a:lnTo>
                    <a:pt x="0" y="217"/>
                  </a:lnTo>
                  <a:lnTo>
                    <a:pt x="7" y="170"/>
                  </a:lnTo>
                  <a:lnTo>
                    <a:pt x="25" y="121"/>
                  </a:lnTo>
                  <a:lnTo>
                    <a:pt x="49" y="72"/>
                  </a:lnTo>
                  <a:lnTo>
                    <a:pt x="71" y="30"/>
                  </a:lnTo>
                  <a:lnTo>
                    <a:pt x="89" y="0"/>
                  </a:lnTo>
                  <a:close/>
                </a:path>
              </a:pathLst>
            </a:custGeom>
            <a:solidFill>
              <a:srgbClr val="1E191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92" name="Freeform 89"/>
            <p:cNvSpPr>
              <a:spLocks/>
            </p:cNvSpPr>
            <p:nvPr/>
          </p:nvSpPr>
          <p:spPr bwMode="auto">
            <a:xfrm rot="696599">
              <a:off x="3787" y="671"/>
              <a:ext cx="283" cy="120"/>
            </a:xfrm>
            <a:custGeom>
              <a:avLst/>
              <a:gdLst>
                <a:gd name="T0" fmla="*/ 0 w 848"/>
                <a:gd name="T1" fmla="*/ 40 h 358"/>
                <a:gd name="T2" fmla="*/ 5 w 848"/>
                <a:gd name="T3" fmla="*/ 35 h 358"/>
                <a:gd name="T4" fmla="*/ 10 w 848"/>
                <a:gd name="T5" fmla="*/ 29 h 358"/>
                <a:gd name="T6" fmla="*/ 16 w 848"/>
                <a:gd name="T7" fmla="*/ 24 h 358"/>
                <a:gd name="T8" fmla="*/ 22 w 848"/>
                <a:gd name="T9" fmla="*/ 18 h 358"/>
                <a:gd name="T10" fmla="*/ 28 w 848"/>
                <a:gd name="T11" fmla="*/ 12 h 358"/>
                <a:gd name="T12" fmla="*/ 34 w 848"/>
                <a:gd name="T13" fmla="*/ 8 h 358"/>
                <a:gd name="T14" fmla="*/ 40 w 848"/>
                <a:gd name="T15" fmla="*/ 4 h 358"/>
                <a:gd name="T16" fmla="*/ 47 w 848"/>
                <a:gd name="T17" fmla="*/ 1 h 358"/>
                <a:gd name="T18" fmla="*/ 54 w 848"/>
                <a:gd name="T19" fmla="*/ 0 h 358"/>
                <a:gd name="T20" fmla="*/ 60 w 848"/>
                <a:gd name="T21" fmla="*/ 0 h 358"/>
                <a:gd name="T22" fmla="*/ 67 w 848"/>
                <a:gd name="T23" fmla="*/ 1 h 358"/>
                <a:gd name="T24" fmla="*/ 73 w 848"/>
                <a:gd name="T25" fmla="*/ 3 h 358"/>
                <a:gd name="T26" fmla="*/ 78 w 848"/>
                <a:gd name="T27" fmla="*/ 5 h 358"/>
                <a:gd name="T28" fmla="*/ 84 w 848"/>
                <a:gd name="T29" fmla="*/ 7 h 358"/>
                <a:gd name="T30" fmla="*/ 89 w 848"/>
                <a:gd name="T31" fmla="*/ 9 h 358"/>
                <a:gd name="T32" fmla="*/ 94 w 848"/>
                <a:gd name="T33" fmla="*/ 12 h 358"/>
                <a:gd name="T34" fmla="*/ 90 w 848"/>
                <a:gd name="T35" fmla="*/ 11 h 358"/>
                <a:gd name="T36" fmla="*/ 84 w 848"/>
                <a:gd name="T37" fmla="*/ 9 h 358"/>
                <a:gd name="T38" fmla="*/ 78 w 848"/>
                <a:gd name="T39" fmla="*/ 8 h 358"/>
                <a:gd name="T40" fmla="*/ 71 w 848"/>
                <a:gd name="T41" fmla="*/ 6 h 358"/>
                <a:gd name="T42" fmla="*/ 63 w 848"/>
                <a:gd name="T43" fmla="*/ 5 h 358"/>
                <a:gd name="T44" fmla="*/ 56 w 848"/>
                <a:gd name="T45" fmla="*/ 5 h 358"/>
                <a:gd name="T46" fmla="*/ 49 w 848"/>
                <a:gd name="T47" fmla="*/ 5 h 358"/>
                <a:gd name="T48" fmla="*/ 44 w 848"/>
                <a:gd name="T49" fmla="*/ 7 h 358"/>
                <a:gd name="T50" fmla="*/ 37 w 848"/>
                <a:gd name="T51" fmla="*/ 11 h 358"/>
                <a:gd name="T52" fmla="*/ 30 w 848"/>
                <a:gd name="T53" fmla="*/ 16 h 358"/>
                <a:gd name="T54" fmla="*/ 25 w 848"/>
                <a:gd name="T55" fmla="*/ 20 h 358"/>
                <a:gd name="T56" fmla="*/ 19 w 848"/>
                <a:gd name="T57" fmla="*/ 24 h 358"/>
                <a:gd name="T58" fmla="*/ 14 w 848"/>
                <a:gd name="T59" fmla="*/ 28 h 358"/>
                <a:gd name="T60" fmla="*/ 10 w 848"/>
                <a:gd name="T61" fmla="*/ 33 h 358"/>
                <a:gd name="T62" fmla="*/ 5 w 848"/>
                <a:gd name="T63" fmla="*/ 37 h 358"/>
                <a:gd name="T64" fmla="*/ 0 w 848"/>
                <a:gd name="T65" fmla="*/ 40 h 35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848" h="358">
                  <a:moveTo>
                    <a:pt x="0" y="358"/>
                  </a:moveTo>
                  <a:lnTo>
                    <a:pt x="46" y="311"/>
                  </a:lnTo>
                  <a:lnTo>
                    <a:pt x="91" y="262"/>
                  </a:lnTo>
                  <a:lnTo>
                    <a:pt x="145" y="213"/>
                  </a:lnTo>
                  <a:lnTo>
                    <a:pt x="197" y="159"/>
                  </a:lnTo>
                  <a:lnTo>
                    <a:pt x="251" y="109"/>
                  </a:lnTo>
                  <a:lnTo>
                    <a:pt x="308" y="69"/>
                  </a:lnTo>
                  <a:lnTo>
                    <a:pt x="364" y="35"/>
                  </a:lnTo>
                  <a:lnTo>
                    <a:pt x="421" y="11"/>
                  </a:lnTo>
                  <a:lnTo>
                    <a:pt x="483" y="0"/>
                  </a:lnTo>
                  <a:lnTo>
                    <a:pt x="542" y="0"/>
                  </a:lnTo>
                  <a:lnTo>
                    <a:pt x="601" y="8"/>
                  </a:lnTo>
                  <a:lnTo>
                    <a:pt x="653" y="23"/>
                  </a:lnTo>
                  <a:lnTo>
                    <a:pt x="702" y="42"/>
                  </a:lnTo>
                  <a:lnTo>
                    <a:pt x="752" y="60"/>
                  </a:lnTo>
                  <a:lnTo>
                    <a:pt x="801" y="84"/>
                  </a:lnTo>
                  <a:lnTo>
                    <a:pt x="848" y="106"/>
                  </a:lnTo>
                  <a:lnTo>
                    <a:pt x="809" y="95"/>
                  </a:lnTo>
                  <a:lnTo>
                    <a:pt x="759" y="84"/>
                  </a:lnTo>
                  <a:lnTo>
                    <a:pt x="700" y="69"/>
                  </a:lnTo>
                  <a:lnTo>
                    <a:pt x="634" y="53"/>
                  </a:lnTo>
                  <a:lnTo>
                    <a:pt x="569" y="45"/>
                  </a:lnTo>
                  <a:lnTo>
                    <a:pt x="505" y="42"/>
                  </a:lnTo>
                  <a:lnTo>
                    <a:pt x="444" y="45"/>
                  </a:lnTo>
                  <a:lnTo>
                    <a:pt x="394" y="65"/>
                  </a:lnTo>
                  <a:lnTo>
                    <a:pt x="330" y="102"/>
                  </a:lnTo>
                  <a:lnTo>
                    <a:pt x="273" y="141"/>
                  </a:lnTo>
                  <a:lnTo>
                    <a:pt x="224" y="178"/>
                  </a:lnTo>
                  <a:lnTo>
                    <a:pt x="175" y="217"/>
                  </a:lnTo>
                  <a:lnTo>
                    <a:pt x="130" y="255"/>
                  </a:lnTo>
                  <a:lnTo>
                    <a:pt x="88" y="292"/>
                  </a:lnTo>
                  <a:lnTo>
                    <a:pt x="41" y="326"/>
                  </a:lnTo>
                  <a:lnTo>
                    <a:pt x="0" y="358"/>
                  </a:lnTo>
                  <a:close/>
                </a:path>
              </a:pathLst>
            </a:custGeom>
            <a:solidFill>
              <a:srgbClr val="D3EAC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93" name="Freeform 90"/>
            <p:cNvSpPr>
              <a:spLocks/>
            </p:cNvSpPr>
            <p:nvPr/>
          </p:nvSpPr>
          <p:spPr bwMode="auto">
            <a:xfrm rot="696599">
              <a:off x="3589" y="872"/>
              <a:ext cx="335" cy="128"/>
            </a:xfrm>
            <a:custGeom>
              <a:avLst/>
              <a:gdLst>
                <a:gd name="T0" fmla="*/ 20 w 1007"/>
                <a:gd name="T1" fmla="*/ 2 h 385"/>
                <a:gd name="T2" fmla="*/ 16 w 1007"/>
                <a:gd name="T3" fmla="*/ 7 h 385"/>
                <a:gd name="T4" fmla="*/ 13 w 1007"/>
                <a:gd name="T5" fmla="*/ 12 h 385"/>
                <a:gd name="T6" fmla="*/ 9 w 1007"/>
                <a:gd name="T7" fmla="*/ 16 h 385"/>
                <a:gd name="T8" fmla="*/ 5 w 1007"/>
                <a:gd name="T9" fmla="*/ 22 h 385"/>
                <a:gd name="T10" fmla="*/ 0 w 1007"/>
                <a:gd name="T11" fmla="*/ 28 h 385"/>
                <a:gd name="T12" fmla="*/ 0 w 1007"/>
                <a:gd name="T13" fmla="*/ 30 h 385"/>
                <a:gd name="T14" fmla="*/ 3 w 1007"/>
                <a:gd name="T15" fmla="*/ 29 h 385"/>
                <a:gd name="T16" fmla="*/ 8 w 1007"/>
                <a:gd name="T17" fmla="*/ 28 h 385"/>
                <a:gd name="T18" fmla="*/ 12 w 1007"/>
                <a:gd name="T19" fmla="*/ 27 h 385"/>
                <a:gd name="T20" fmla="*/ 18 w 1007"/>
                <a:gd name="T21" fmla="*/ 27 h 385"/>
                <a:gd name="T22" fmla="*/ 23 w 1007"/>
                <a:gd name="T23" fmla="*/ 29 h 385"/>
                <a:gd name="T24" fmla="*/ 23 w 1007"/>
                <a:gd name="T25" fmla="*/ 34 h 385"/>
                <a:gd name="T26" fmla="*/ 19 w 1007"/>
                <a:gd name="T27" fmla="*/ 40 h 385"/>
                <a:gd name="T28" fmla="*/ 24 w 1007"/>
                <a:gd name="T29" fmla="*/ 43 h 385"/>
                <a:gd name="T30" fmla="*/ 29 w 1007"/>
                <a:gd name="T31" fmla="*/ 42 h 385"/>
                <a:gd name="T32" fmla="*/ 40 w 1007"/>
                <a:gd name="T33" fmla="*/ 38 h 385"/>
                <a:gd name="T34" fmla="*/ 54 w 1007"/>
                <a:gd name="T35" fmla="*/ 32 h 385"/>
                <a:gd name="T36" fmla="*/ 70 w 1007"/>
                <a:gd name="T37" fmla="*/ 26 h 385"/>
                <a:gd name="T38" fmla="*/ 84 w 1007"/>
                <a:gd name="T39" fmla="*/ 21 h 385"/>
                <a:gd name="T40" fmla="*/ 97 w 1007"/>
                <a:gd name="T41" fmla="*/ 15 h 385"/>
                <a:gd name="T42" fmla="*/ 106 w 1007"/>
                <a:gd name="T43" fmla="*/ 12 h 385"/>
                <a:gd name="T44" fmla="*/ 111 w 1007"/>
                <a:gd name="T45" fmla="*/ 9 h 385"/>
                <a:gd name="T46" fmla="*/ 110 w 1007"/>
                <a:gd name="T47" fmla="*/ 9 h 385"/>
                <a:gd name="T48" fmla="*/ 104 w 1007"/>
                <a:gd name="T49" fmla="*/ 11 h 385"/>
                <a:gd name="T50" fmla="*/ 94 w 1007"/>
                <a:gd name="T51" fmla="*/ 15 h 385"/>
                <a:gd name="T52" fmla="*/ 83 w 1007"/>
                <a:gd name="T53" fmla="*/ 20 h 385"/>
                <a:gd name="T54" fmla="*/ 70 w 1007"/>
                <a:gd name="T55" fmla="*/ 25 h 385"/>
                <a:gd name="T56" fmla="*/ 58 w 1007"/>
                <a:gd name="T57" fmla="*/ 30 h 385"/>
                <a:gd name="T58" fmla="*/ 46 w 1007"/>
                <a:gd name="T59" fmla="*/ 34 h 385"/>
                <a:gd name="T60" fmla="*/ 36 w 1007"/>
                <a:gd name="T61" fmla="*/ 37 h 385"/>
                <a:gd name="T62" fmla="*/ 28 w 1007"/>
                <a:gd name="T63" fmla="*/ 39 h 385"/>
                <a:gd name="T64" fmla="*/ 26 w 1007"/>
                <a:gd name="T65" fmla="*/ 35 h 385"/>
                <a:gd name="T66" fmla="*/ 26 w 1007"/>
                <a:gd name="T67" fmla="*/ 30 h 385"/>
                <a:gd name="T68" fmla="*/ 23 w 1007"/>
                <a:gd name="T69" fmla="*/ 27 h 385"/>
                <a:gd name="T70" fmla="*/ 20 w 1007"/>
                <a:gd name="T71" fmla="*/ 26 h 385"/>
                <a:gd name="T72" fmla="*/ 16 w 1007"/>
                <a:gd name="T73" fmla="*/ 25 h 385"/>
                <a:gd name="T74" fmla="*/ 10 w 1007"/>
                <a:gd name="T75" fmla="*/ 26 h 385"/>
                <a:gd name="T76" fmla="*/ 8 w 1007"/>
                <a:gd name="T77" fmla="*/ 22 h 385"/>
                <a:gd name="T78" fmla="*/ 12 w 1007"/>
                <a:gd name="T79" fmla="*/ 16 h 385"/>
                <a:gd name="T80" fmla="*/ 16 w 1007"/>
                <a:gd name="T81" fmla="*/ 11 h 385"/>
                <a:gd name="T82" fmla="*/ 19 w 1007"/>
                <a:gd name="T83" fmla="*/ 4 h 385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1007" h="385">
                  <a:moveTo>
                    <a:pt x="193" y="0"/>
                  </a:moveTo>
                  <a:lnTo>
                    <a:pt x="178" y="20"/>
                  </a:lnTo>
                  <a:lnTo>
                    <a:pt x="163" y="42"/>
                  </a:lnTo>
                  <a:lnTo>
                    <a:pt x="144" y="62"/>
                  </a:lnTo>
                  <a:lnTo>
                    <a:pt x="129" y="84"/>
                  </a:lnTo>
                  <a:lnTo>
                    <a:pt x="114" y="104"/>
                  </a:lnTo>
                  <a:lnTo>
                    <a:pt x="95" y="126"/>
                  </a:lnTo>
                  <a:lnTo>
                    <a:pt x="80" y="148"/>
                  </a:lnTo>
                  <a:lnTo>
                    <a:pt x="65" y="171"/>
                  </a:lnTo>
                  <a:lnTo>
                    <a:pt x="42" y="202"/>
                  </a:lnTo>
                  <a:lnTo>
                    <a:pt x="20" y="232"/>
                  </a:lnTo>
                  <a:lnTo>
                    <a:pt x="3" y="255"/>
                  </a:lnTo>
                  <a:lnTo>
                    <a:pt x="0" y="267"/>
                  </a:lnTo>
                  <a:lnTo>
                    <a:pt x="3" y="267"/>
                  </a:lnTo>
                  <a:lnTo>
                    <a:pt x="11" y="262"/>
                  </a:lnTo>
                  <a:lnTo>
                    <a:pt x="27" y="259"/>
                  </a:lnTo>
                  <a:lnTo>
                    <a:pt x="45" y="255"/>
                  </a:lnTo>
                  <a:lnTo>
                    <a:pt x="69" y="255"/>
                  </a:lnTo>
                  <a:lnTo>
                    <a:pt x="87" y="252"/>
                  </a:lnTo>
                  <a:lnTo>
                    <a:pt x="111" y="247"/>
                  </a:lnTo>
                  <a:lnTo>
                    <a:pt x="129" y="247"/>
                  </a:lnTo>
                  <a:lnTo>
                    <a:pt x="160" y="247"/>
                  </a:lnTo>
                  <a:lnTo>
                    <a:pt x="186" y="252"/>
                  </a:lnTo>
                  <a:lnTo>
                    <a:pt x="205" y="259"/>
                  </a:lnTo>
                  <a:lnTo>
                    <a:pt x="217" y="278"/>
                  </a:lnTo>
                  <a:lnTo>
                    <a:pt x="210" y="311"/>
                  </a:lnTo>
                  <a:lnTo>
                    <a:pt x="190" y="343"/>
                  </a:lnTo>
                  <a:lnTo>
                    <a:pt x="175" y="365"/>
                  </a:lnTo>
                  <a:lnTo>
                    <a:pt x="193" y="380"/>
                  </a:lnTo>
                  <a:lnTo>
                    <a:pt x="220" y="385"/>
                  </a:lnTo>
                  <a:lnTo>
                    <a:pt x="243" y="385"/>
                  </a:lnTo>
                  <a:lnTo>
                    <a:pt x="262" y="380"/>
                  </a:lnTo>
                  <a:lnTo>
                    <a:pt x="292" y="365"/>
                  </a:lnTo>
                  <a:lnTo>
                    <a:pt x="358" y="343"/>
                  </a:lnTo>
                  <a:lnTo>
                    <a:pt x="422" y="316"/>
                  </a:lnTo>
                  <a:lnTo>
                    <a:pt x="491" y="289"/>
                  </a:lnTo>
                  <a:lnTo>
                    <a:pt x="558" y="262"/>
                  </a:lnTo>
                  <a:lnTo>
                    <a:pt x="627" y="237"/>
                  </a:lnTo>
                  <a:lnTo>
                    <a:pt x="696" y="210"/>
                  </a:lnTo>
                  <a:lnTo>
                    <a:pt x="760" y="187"/>
                  </a:lnTo>
                  <a:lnTo>
                    <a:pt x="822" y="160"/>
                  </a:lnTo>
                  <a:lnTo>
                    <a:pt x="874" y="138"/>
                  </a:lnTo>
                  <a:lnTo>
                    <a:pt x="920" y="118"/>
                  </a:lnTo>
                  <a:lnTo>
                    <a:pt x="958" y="104"/>
                  </a:lnTo>
                  <a:lnTo>
                    <a:pt x="985" y="92"/>
                  </a:lnTo>
                  <a:lnTo>
                    <a:pt x="1002" y="84"/>
                  </a:lnTo>
                  <a:lnTo>
                    <a:pt x="1007" y="80"/>
                  </a:lnTo>
                  <a:lnTo>
                    <a:pt x="999" y="80"/>
                  </a:lnTo>
                  <a:lnTo>
                    <a:pt x="973" y="89"/>
                  </a:lnTo>
                  <a:lnTo>
                    <a:pt x="938" y="99"/>
                  </a:lnTo>
                  <a:lnTo>
                    <a:pt x="896" y="114"/>
                  </a:lnTo>
                  <a:lnTo>
                    <a:pt x="851" y="133"/>
                  </a:lnTo>
                  <a:lnTo>
                    <a:pt x="798" y="156"/>
                  </a:lnTo>
                  <a:lnTo>
                    <a:pt x="745" y="178"/>
                  </a:lnTo>
                  <a:lnTo>
                    <a:pt x="691" y="202"/>
                  </a:lnTo>
                  <a:lnTo>
                    <a:pt x="635" y="225"/>
                  </a:lnTo>
                  <a:lnTo>
                    <a:pt x="578" y="247"/>
                  </a:lnTo>
                  <a:lnTo>
                    <a:pt x="521" y="270"/>
                  </a:lnTo>
                  <a:lnTo>
                    <a:pt x="464" y="293"/>
                  </a:lnTo>
                  <a:lnTo>
                    <a:pt x="415" y="311"/>
                  </a:lnTo>
                  <a:lnTo>
                    <a:pt x="365" y="328"/>
                  </a:lnTo>
                  <a:lnTo>
                    <a:pt x="323" y="338"/>
                  </a:lnTo>
                  <a:lnTo>
                    <a:pt x="285" y="346"/>
                  </a:lnTo>
                  <a:lnTo>
                    <a:pt x="252" y="350"/>
                  </a:lnTo>
                  <a:lnTo>
                    <a:pt x="228" y="346"/>
                  </a:lnTo>
                  <a:lnTo>
                    <a:pt x="235" y="319"/>
                  </a:lnTo>
                  <a:lnTo>
                    <a:pt x="240" y="296"/>
                  </a:lnTo>
                  <a:lnTo>
                    <a:pt x="232" y="274"/>
                  </a:lnTo>
                  <a:lnTo>
                    <a:pt x="217" y="252"/>
                  </a:lnTo>
                  <a:lnTo>
                    <a:pt x="210" y="244"/>
                  </a:lnTo>
                  <a:lnTo>
                    <a:pt x="198" y="240"/>
                  </a:lnTo>
                  <a:lnTo>
                    <a:pt x="183" y="237"/>
                  </a:lnTo>
                  <a:lnTo>
                    <a:pt x="168" y="232"/>
                  </a:lnTo>
                  <a:lnTo>
                    <a:pt x="148" y="228"/>
                  </a:lnTo>
                  <a:lnTo>
                    <a:pt x="122" y="228"/>
                  </a:lnTo>
                  <a:lnTo>
                    <a:pt x="92" y="232"/>
                  </a:lnTo>
                  <a:lnTo>
                    <a:pt x="53" y="237"/>
                  </a:lnTo>
                  <a:lnTo>
                    <a:pt x="72" y="198"/>
                  </a:lnTo>
                  <a:lnTo>
                    <a:pt x="87" y="171"/>
                  </a:lnTo>
                  <a:lnTo>
                    <a:pt x="107" y="145"/>
                  </a:lnTo>
                  <a:lnTo>
                    <a:pt x="126" y="118"/>
                  </a:lnTo>
                  <a:lnTo>
                    <a:pt x="141" y="96"/>
                  </a:lnTo>
                  <a:lnTo>
                    <a:pt x="160" y="69"/>
                  </a:lnTo>
                  <a:lnTo>
                    <a:pt x="175" y="38"/>
                  </a:lnTo>
                  <a:lnTo>
                    <a:pt x="19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94" name="Freeform 91"/>
            <p:cNvSpPr>
              <a:spLocks/>
            </p:cNvSpPr>
            <p:nvPr/>
          </p:nvSpPr>
          <p:spPr bwMode="auto">
            <a:xfrm rot="696599">
              <a:off x="3650" y="850"/>
              <a:ext cx="628" cy="323"/>
            </a:xfrm>
            <a:custGeom>
              <a:avLst/>
              <a:gdLst>
                <a:gd name="T0" fmla="*/ 0 w 1885"/>
                <a:gd name="T1" fmla="*/ 108 h 968"/>
                <a:gd name="T2" fmla="*/ 208 w 1885"/>
                <a:gd name="T3" fmla="*/ 13 h 968"/>
                <a:gd name="T4" fmla="*/ 209 w 1885"/>
                <a:gd name="T5" fmla="*/ 0 h 968"/>
                <a:gd name="T6" fmla="*/ 0 w 1885"/>
                <a:gd name="T7" fmla="*/ 108 h 96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885" h="968">
                  <a:moveTo>
                    <a:pt x="0" y="968"/>
                  </a:moveTo>
                  <a:lnTo>
                    <a:pt x="1873" y="117"/>
                  </a:lnTo>
                  <a:lnTo>
                    <a:pt x="1885" y="0"/>
                  </a:lnTo>
                  <a:lnTo>
                    <a:pt x="0" y="968"/>
                  </a:lnTo>
                  <a:close/>
                </a:path>
              </a:pathLst>
            </a:custGeom>
            <a:solidFill>
              <a:srgbClr val="1E191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95" name="Freeform 92"/>
            <p:cNvSpPr>
              <a:spLocks/>
            </p:cNvSpPr>
            <p:nvPr/>
          </p:nvSpPr>
          <p:spPr bwMode="auto">
            <a:xfrm rot="696599">
              <a:off x="3736" y="821"/>
              <a:ext cx="62" cy="94"/>
            </a:xfrm>
            <a:custGeom>
              <a:avLst/>
              <a:gdLst>
                <a:gd name="T0" fmla="*/ 7 w 185"/>
                <a:gd name="T1" fmla="*/ 0 h 281"/>
                <a:gd name="T2" fmla="*/ 7 w 185"/>
                <a:gd name="T3" fmla="*/ 0 h 281"/>
                <a:gd name="T4" fmla="*/ 6 w 185"/>
                <a:gd name="T5" fmla="*/ 1 h 281"/>
                <a:gd name="T6" fmla="*/ 5 w 185"/>
                <a:gd name="T7" fmla="*/ 3 h 281"/>
                <a:gd name="T8" fmla="*/ 5 w 185"/>
                <a:gd name="T9" fmla="*/ 4 h 281"/>
                <a:gd name="T10" fmla="*/ 5 w 185"/>
                <a:gd name="T11" fmla="*/ 5 h 281"/>
                <a:gd name="T12" fmla="*/ 4 w 185"/>
                <a:gd name="T13" fmla="*/ 6 h 281"/>
                <a:gd name="T14" fmla="*/ 3 w 185"/>
                <a:gd name="T15" fmla="*/ 8 h 281"/>
                <a:gd name="T16" fmla="*/ 2 w 185"/>
                <a:gd name="T17" fmla="*/ 10 h 281"/>
                <a:gd name="T18" fmla="*/ 1 w 185"/>
                <a:gd name="T19" fmla="*/ 11 h 281"/>
                <a:gd name="T20" fmla="*/ 0 w 185"/>
                <a:gd name="T21" fmla="*/ 12 h 281"/>
                <a:gd name="T22" fmla="*/ 0 w 185"/>
                <a:gd name="T23" fmla="*/ 15 h 281"/>
                <a:gd name="T24" fmla="*/ 0 w 185"/>
                <a:gd name="T25" fmla="*/ 19 h 281"/>
                <a:gd name="T26" fmla="*/ 1 w 185"/>
                <a:gd name="T27" fmla="*/ 23 h 281"/>
                <a:gd name="T28" fmla="*/ 2 w 185"/>
                <a:gd name="T29" fmla="*/ 26 h 281"/>
                <a:gd name="T30" fmla="*/ 2 w 185"/>
                <a:gd name="T31" fmla="*/ 27 h 281"/>
                <a:gd name="T32" fmla="*/ 2 w 185"/>
                <a:gd name="T33" fmla="*/ 28 h 281"/>
                <a:gd name="T34" fmla="*/ 2 w 185"/>
                <a:gd name="T35" fmla="*/ 28 h 281"/>
                <a:gd name="T36" fmla="*/ 2 w 185"/>
                <a:gd name="T37" fmla="*/ 29 h 281"/>
                <a:gd name="T38" fmla="*/ 3 w 185"/>
                <a:gd name="T39" fmla="*/ 29 h 281"/>
                <a:gd name="T40" fmla="*/ 5 w 185"/>
                <a:gd name="T41" fmla="*/ 30 h 281"/>
                <a:gd name="T42" fmla="*/ 7 w 185"/>
                <a:gd name="T43" fmla="*/ 30 h 281"/>
                <a:gd name="T44" fmla="*/ 9 w 185"/>
                <a:gd name="T45" fmla="*/ 31 h 281"/>
                <a:gd name="T46" fmla="*/ 11 w 185"/>
                <a:gd name="T47" fmla="*/ 31 h 281"/>
                <a:gd name="T48" fmla="*/ 13 w 185"/>
                <a:gd name="T49" fmla="*/ 31 h 281"/>
                <a:gd name="T50" fmla="*/ 15 w 185"/>
                <a:gd name="T51" fmla="*/ 31 h 281"/>
                <a:gd name="T52" fmla="*/ 17 w 185"/>
                <a:gd name="T53" fmla="*/ 31 h 281"/>
                <a:gd name="T54" fmla="*/ 18 w 185"/>
                <a:gd name="T55" fmla="*/ 31 h 281"/>
                <a:gd name="T56" fmla="*/ 18 w 185"/>
                <a:gd name="T57" fmla="*/ 31 h 281"/>
                <a:gd name="T58" fmla="*/ 19 w 185"/>
                <a:gd name="T59" fmla="*/ 31 h 281"/>
                <a:gd name="T60" fmla="*/ 19 w 185"/>
                <a:gd name="T61" fmla="*/ 31 h 281"/>
                <a:gd name="T62" fmla="*/ 20 w 185"/>
                <a:gd name="T63" fmla="*/ 31 h 281"/>
                <a:gd name="T64" fmla="*/ 21 w 185"/>
                <a:gd name="T65" fmla="*/ 31 h 281"/>
                <a:gd name="T66" fmla="*/ 18 w 185"/>
                <a:gd name="T67" fmla="*/ 31 h 281"/>
                <a:gd name="T68" fmla="*/ 15 w 185"/>
                <a:gd name="T69" fmla="*/ 30 h 281"/>
                <a:gd name="T70" fmla="*/ 13 w 185"/>
                <a:gd name="T71" fmla="*/ 30 h 281"/>
                <a:gd name="T72" fmla="*/ 11 w 185"/>
                <a:gd name="T73" fmla="*/ 29 h 281"/>
                <a:gd name="T74" fmla="*/ 9 w 185"/>
                <a:gd name="T75" fmla="*/ 27 h 281"/>
                <a:gd name="T76" fmla="*/ 7 w 185"/>
                <a:gd name="T77" fmla="*/ 26 h 281"/>
                <a:gd name="T78" fmla="*/ 6 w 185"/>
                <a:gd name="T79" fmla="*/ 24 h 281"/>
                <a:gd name="T80" fmla="*/ 5 w 185"/>
                <a:gd name="T81" fmla="*/ 22 h 281"/>
                <a:gd name="T82" fmla="*/ 4 w 185"/>
                <a:gd name="T83" fmla="*/ 17 h 281"/>
                <a:gd name="T84" fmla="*/ 4 w 185"/>
                <a:gd name="T85" fmla="*/ 11 h 281"/>
                <a:gd name="T86" fmla="*/ 5 w 185"/>
                <a:gd name="T87" fmla="*/ 6 h 281"/>
                <a:gd name="T88" fmla="*/ 7 w 185"/>
                <a:gd name="T89" fmla="*/ 0 h 281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185" h="281">
                  <a:moveTo>
                    <a:pt x="67" y="0"/>
                  </a:moveTo>
                  <a:lnTo>
                    <a:pt x="60" y="4"/>
                  </a:lnTo>
                  <a:lnTo>
                    <a:pt x="57" y="12"/>
                  </a:lnTo>
                  <a:lnTo>
                    <a:pt x="49" y="24"/>
                  </a:lnTo>
                  <a:lnTo>
                    <a:pt x="45" y="34"/>
                  </a:lnTo>
                  <a:lnTo>
                    <a:pt x="42" y="46"/>
                  </a:lnTo>
                  <a:lnTo>
                    <a:pt x="37" y="58"/>
                  </a:lnTo>
                  <a:lnTo>
                    <a:pt x="25" y="73"/>
                  </a:lnTo>
                  <a:lnTo>
                    <a:pt x="18" y="88"/>
                  </a:lnTo>
                  <a:lnTo>
                    <a:pt x="10" y="100"/>
                  </a:lnTo>
                  <a:lnTo>
                    <a:pt x="3" y="110"/>
                  </a:lnTo>
                  <a:lnTo>
                    <a:pt x="0" y="133"/>
                  </a:lnTo>
                  <a:lnTo>
                    <a:pt x="3" y="172"/>
                  </a:lnTo>
                  <a:lnTo>
                    <a:pt x="7" y="209"/>
                  </a:lnTo>
                  <a:lnTo>
                    <a:pt x="15" y="232"/>
                  </a:lnTo>
                  <a:lnTo>
                    <a:pt x="18" y="244"/>
                  </a:lnTo>
                  <a:lnTo>
                    <a:pt x="22" y="248"/>
                  </a:lnTo>
                  <a:lnTo>
                    <a:pt x="22" y="251"/>
                  </a:lnTo>
                  <a:lnTo>
                    <a:pt x="22" y="256"/>
                  </a:lnTo>
                  <a:lnTo>
                    <a:pt x="30" y="263"/>
                  </a:lnTo>
                  <a:lnTo>
                    <a:pt x="49" y="270"/>
                  </a:lnTo>
                  <a:lnTo>
                    <a:pt x="64" y="273"/>
                  </a:lnTo>
                  <a:lnTo>
                    <a:pt x="82" y="278"/>
                  </a:lnTo>
                  <a:lnTo>
                    <a:pt x="101" y="278"/>
                  </a:lnTo>
                  <a:lnTo>
                    <a:pt x="116" y="281"/>
                  </a:lnTo>
                  <a:lnTo>
                    <a:pt x="136" y="281"/>
                  </a:lnTo>
                  <a:lnTo>
                    <a:pt x="148" y="281"/>
                  </a:lnTo>
                  <a:lnTo>
                    <a:pt x="158" y="281"/>
                  </a:lnTo>
                  <a:lnTo>
                    <a:pt x="163" y="281"/>
                  </a:lnTo>
                  <a:lnTo>
                    <a:pt x="166" y="281"/>
                  </a:lnTo>
                  <a:lnTo>
                    <a:pt x="173" y="281"/>
                  </a:lnTo>
                  <a:lnTo>
                    <a:pt x="178" y="281"/>
                  </a:lnTo>
                  <a:lnTo>
                    <a:pt x="185" y="281"/>
                  </a:lnTo>
                  <a:lnTo>
                    <a:pt x="158" y="278"/>
                  </a:lnTo>
                  <a:lnTo>
                    <a:pt x="136" y="273"/>
                  </a:lnTo>
                  <a:lnTo>
                    <a:pt x="113" y="266"/>
                  </a:lnTo>
                  <a:lnTo>
                    <a:pt x="98" y="256"/>
                  </a:lnTo>
                  <a:lnTo>
                    <a:pt x="82" y="244"/>
                  </a:lnTo>
                  <a:lnTo>
                    <a:pt x="67" y="232"/>
                  </a:lnTo>
                  <a:lnTo>
                    <a:pt x="57" y="217"/>
                  </a:lnTo>
                  <a:lnTo>
                    <a:pt x="49" y="199"/>
                  </a:lnTo>
                  <a:lnTo>
                    <a:pt x="37" y="149"/>
                  </a:lnTo>
                  <a:lnTo>
                    <a:pt x="37" y="100"/>
                  </a:lnTo>
                  <a:lnTo>
                    <a:pt x="45" y="51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2B0F7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96" name="Freeform 93"/>
            <p:cNvSpPr>
              <a:spLocks/>
            </p:cNvSpPr>
            <p:nvPr/>
          </p:nvSpPr>
          <p:spPr bwMode="auto">
            <a:xfrm rot="696599">
              <a:off x="4148" y="1332"/>
              <a:ext cx="266" cy="207"/>
            </a:xfrm>
            <a:custGeom>
              <a:avLst/>
              <a:gdLst>
                <a:gd name="T0" fmla="*/ 0 w 797"/>
                <a:gd name="T1" fmla="*/ 10 h 619"/>
                <a:gd name="T2" fmla="*/ 7 w 797"/>
                <a:gd name="T3" fmla="*/ 9 h 619"/>
                <a:gd name="T4" fmla="*/ 14 w 797"/>
                <a:gd name="T5" fmla="*/ 9 h 619"/>
                <a:gd name="T6" fmla="*/ 21 w 797"/>
                <a:gd name="T7" fmla="*/ 9 h 619"/>
                <a:gd name="T8" fmla="*/ 28 w 797"/>
                <a:gd name="T9" fmla="*/ 9 h 619"/>
                <a:gd name="T10" fmla="*/ 35 w 797"/>
                <a:gd name="T11" fmla="*/ 8 h 619"/>
                <a:gd name="T12" fmla="*/ 42 w 797"/>
                <a:gd name="T13" fmla="*/ 8 h 619"/>
                <a:gd name="T14" fmla="*/ 49 w 797"/>
                <a:gd name="T15" fmla="*/ 8 h 619"/>
                <a:gd name="T16" fmla="*/ 57 w 797"/>
                <a:gd name="T17" fmla="*/ 8 h 619"/>
                <a:gd name="T18" fmla="*/ 60 w 797"/>
                <a:gd name="T19" fmla="*/ 8 h 619"/>
                <a:gd name="T20" fmla="*/ 63 w 797"/>
                <a:gd name="T21" fmla="*/ 8 h 619"/>
                <a:gd name="T22" fmla="*/ 66 w 797"/>
                <a:gd name="T23" fmla="*/ 8 h 619"/>
                <a:gd name="T24" fmla="*/ 68 w 797"/>
                <a:gd name="T25" fmla="*/ 8 h 619"/>
                <a:gd name="T26" fmla="*/ 71 w 797"/>
                <a:gd name="T27" fmla="*/ 8 h 619"/>
                <a:gd name="T28" fmla="*/ 73 w 797"/>
                <a:gd name="T29" fmla="*/ 7 h 619"/>
                <a:gd name="T30" fmla="*/ 74 w 797"/>
                <a:gd name="T31" fmla="*/ 7 h 619"/>
                <a:gd name="T32" fmla="*/ 74 w 797"/>
                <a:gd name="T33" fmla="*/ 7 h 619"/>
                <a:gd name="T34" fmla="*/ 78 w 797"/>
                <a:gd name="T35" fmla="*/ 0 h 619"/>
                <a:gd name="T36" fmla="*/ 79 w 797"/>
                <a:gd name="T37" fmla="*/ 1 h 619"/>
                <a:gd name="T38" fmla="*/ 81 w 797"/>
                <a:gd name="T39" fmla="*/ 5 h 619"/>
                <a:gd name="T40" fmla="*/ 82 w 797"/>
                <a:gd name="T41" fmla="*/ 9 h 619"/>
                <a:gd name="T42" fmla="*/ 84 w 797"/>
                <a:gd name="T43" fmla="*/ 13 h 619"/>
                <a:gd name="T44" fmla="*/ 86 w 797"/>
                <a:gd name="T45" fmla="*/ 22 h 619"/>
                <a:gd name="T46" fmla="*/ 88 w 797"/>
                <a:gd name="T47" fmla="*/ 32 h 619"/>
                <a:gd name="T48" fmla="*/ 88 w 797"/>
                <a:gd name="T49" fmla="*/ 42 h 619"/>
                <a:gd name="T50" fmla="*/ 89 w 797"/>
                <a:gd name="T51" fmla="*/ 51 h 619"/>
                <a:gd name="T52" fmla="*/ 87 w 797"/>
                <a:gd name="T53" fmla="*/ 69 h 619"/>
                <a:gd name="T54" fmla="*/ 86 w 797"/>
                <a:gd name="T55" fmla="*/ 63 h 619"/>
                <a:gd name="T56" fmla="*/ 85 w 797"/>
                <a:gd name="T57" fmla="*/ 55 h 619"/>
                <a:gd name="T58" fmla="*/ 85 w 797"/>
                <a:gd name="T59" fmla="*/ 45 h 619"/>
                <a:gd name="T60" fmla="*/ 83 w 797"/>
                <a:gd name="T61" fmla="*/ 36 h 619"/>
                <a:gd name="T62" fmla="*/ 82 w 797"/>
                <a:gd name="T63" fmla="*/ 27 h 619"/>
                <a:gd name="T64" fmla="*/ 80 w 797"/>
                <a:gd name="T65" fmla="*/ 20 h 619"/>
                <a:gd name="T66" fmla="*/ 77 w 797"/>
                <a:gd name="T67" fmla="*/ 15 h 619"/>
                <a:gd name="T68" fmla="*/ 72 w 797"/>
                <a:gd name="T69" fmla="*/ 13 h 619"/>
                <a:gd name="T70" fmla="*/ 69 w 797"/>
                <a:gd name="T71" fmla="*/ 13 h 619"/>
                <a:gd name="T72" fmla="*/ 65 w 797"/>
                <a:gd name="T73" fmla="*/ 12 h 619"/>
                <a:gd name="T74" fmla="*/ 61 w 797"/>
                <a:gd name="T75" fmla="*/ 12 h 619"/>
                <a:gd name="T76" fmla="*/ 56 w 797"/>
                <a:gd name="T77" fmla="*/ 12 h 619"/>
                <a:gd name="T78" fmla="*/ 52 w 797"/>
                <a:gd name="T79" fmla="*/ 12 h 619"/>
                <a:gd name="T80" fmla="*/ 47 w 797"/>
                <a:gd name="T81" fmla="*/ 11 h 619"/>
                <a:gd name="T82" fmla="*/ 42 w 797"/>
                <a:gd name="T83" fmla="*/ 11 h 619"/>
                <a:gd name="T84" fmla="*/ 37 w 797"/>
                <a:gd name="T85" fmla="*/ 11 h 619"/>
                <a:gd name="T86" fmla="*/ 32 w 797"/>
                <a:gd name="T87" fmla="*/ 11 h 619"/>
                <a:gd name="T88" fmla="*/ 27 w 797"/>
                <a:gd name="T89" fmla="*/ 11 h 619"/>
                <a:gd name="T90" fmla="*/ 22 w 797"/>
                <a:gd name="T91" fmla="*/ 11 h 619"/>
                <a:gd name="T92" fmla="*/ 18 w 797"/>
                <a:gd name="T93" fmla="*/ 10 h 619"/>
                <a:gd name="T94" fmla="*/ 13 w 797"/>
                <a:gd name="T95" fmla="*/ 10 h 619"/>
                <a:gd name="T96" fmla="*/ 8 w 797"/>
                <a:gd name="T97" fmla="*/ 10 h 619"/>
                <a:gd name="T98" fmla="*/ 4 w 797"/>
                <a:gd name="T99" fmla="*/ 10 h 619"/>
                <a:gd name="T100" fmla="*/ 0 w 797"/>
                <a:gd name="T101" fmla="*/ 10 h 619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797" h="619">
                  <a:moveTo>
                    <a:pt x="0" y="87"/>
                  </a:moveTo>
                  <a:lnTo>
                    <a:pt x="64" y="84"/>
                  </a:lnTo>
                  <a:lnTo>
                    <a:pt x="126" y="84"/>
                  </a:lnTo>
                  <a:lnTo>
                    <a:pt x="190" y="79"/>
                  </a:lnTo>
                  <a:lnTo>
                    <a:pt x="251" y="79"/>
                  </a:lnTo>
                  <a:lnTo>
                    <a:pt x="316" y="76"/>
                  </a:lnTo>
                  <a:lnTo>
                    <a:pt x="380" y="76"/>
                  </a:lnTo>
                  <a:lnTo>
                    <a:pt x="444" y="76"/>
                  </a:lnTo>
                  <a:lnTo>
                    <a:pt x="509" y="76"/>
                  </a:lnTo>
                  <a:lnTo>
                    <a:pt x="536" y="76"/>
                  </a:lnTo>
                  <a:lnTo>
                    <a:pt x="563" y="76"/>
                  </a:lnTo>
                  <a:lnTo>
                    <a:pt x="589" y="72"/>
                  </a:lnTo>
                  <a:lnTo>
                    <a:pt x="615" y="69"/>
                  </a:lnTo>
                  <a:lnTo>
                    <a:pt x="634" y="69"/>
                  </a:lnTo>
                  <a:lnTo>
                    <a:pt x="654" y="64"/>
                  </a:lnTo>
                  <a:lnTo>
                    <a:pt x="664" y="64"/>
                  </a:lnTo>
                  <a:lnTo>
                    <a:pt x="669" y="64"/>
                  </a:lnTo>
                  <a:lnTo>
                    <a:pt x="703" y="0"/>
                  </a:lnTo>
                  <a:lnTo>
                    <a:pt x="711" y="12"/>
                  </a:lnTo>
                  <a:lnTo>
                    <a:pt x="726" y="42"/>
                  </a:lnTo>
                  <a:lnTo>
                    <a:pt x="740" y="84"/>
                  </a:lnTo>
                  <a:lnTo>
                    <a:pt x="755" y="118"/>
                  </a:lnTo>
                  <a:lnTo>
                    <a:pt x="775" y="194"/>
                  </a:lnTo>
                  <a:lnTo>
                    <a:pt x="790" y="284"/>
                  </a:lnTo>
                  <a:lnTo>
                    <a:pt x="794" y="375"/>
                  </a:lnTo>
                  <a:lnTo>
                    <a:pt x="797" y="456"/>
                  </a:lnTo>
                  <a:lnTo>
                    <a:pt x="779" y="619"/>
                  </a:lnTo>
                  <a:lnTo>
                    <a:pt x="772" y="562"/>
                  </a:lnTo>
                  <a:lnTo>
                    <a:pt x="767" y="490"/>
                  </a:lnTo>
                  <a:lnTo>
                    <a:pt x="760" y="407"/>
                  </a:lnTo>
                  <a:lnTo>
                    <a:pt x="748" y="323"/>
                  </a:lnTo>
                  <a:lnTo>
                    <a:pt x="738" y="244"/>
                  </a:lnTo>
                  <a:lnTo>
                    <a:pt x="718" y="178"/>
                  </a:lnTo>
                  <a:lnTo>
                    <a:pt x="688" y="133"/>
                  </a:lnTo>
                  <a:lnTo>
                    <a:pt x="649" y="118"/>
                  </a:lnTo>
                  <a:lnTo>
                    <a:pt x="619" y="114"/>
                  </a:lnTo>
                  <a:lnTo>
                    <a:pt x="582" y="111"/>
                  </a:lnTo>
                  <a:lnTo>
                    <a:pt x="548" y="111"/>
                  </a:lnTo>
                  <a:lnTo>
                    <a:pt x="506" y="106"/>
                  </a:lnTo>
                  <a:lnTo>
                    <a:pt x="464" y="106"/>
                  </a:lnTo>
                  <a:lnTo>
                    <a:pt x="422" y="103"/>
                  </a:lnTo>
                  <a:lnTo>
                    <a:pt x="380" y="103"/>
                  </a:lnTo>
                  <a:lnTo>
                    <a:pt x="334" y="103"/>
                  </a:lnTo>
                  <a:lnTo>
                    <a:pt x="289" y="99"/>
                  </a:lnTo>
                  <a:lnTo>
                    <a:pt x="247" y="99"/>
                  </a:lnTo>
                  <a:lnTo>
                    <a:pt x="202" y="99"/>
                  </a:lnTo>
                  <a:lnTo>
                    <a:pt x="160" y="94"/>
                  </a:lnTo>
                  <a:lnTo>
                    <a:pt x="118" y="94"/>
                  </a:lnTo>
                  <a:lnTo>
                    <a:pt x="76" y="91"/>
                  </a:lnTo>
                  <a:lnTo>
                    <a:pt x="38" y="91"/>
                  </a:lnTo>
                  <a:lnTo>
                    <a:pt x="0" y="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97" name="Freeform 94"/>
            <p:cNvSpPr>
              <a:spLocks/>
            </p:cNvSpPr>
            <p:nvPr/>
          </p:nvSpPr>
          <p:spPr bwMode="auto">
            <a:xfrm rot="696599">
              <a:off x="3754" y="1344"/>
              <a:ext cx="440" cy="201"/>
            </a:xfrm>
            <a:custGeom>
              <a:avLst/>
              <a:gdLst>
                <a:gd name="T0" fmla="*/ 6 w 1319"/>
                <a:gd name="T1" fmla="*/ 0 h 604"/>
                <a:gd name="T2" fmla="*/ 3 w 1319"/>
                <a:gd name="T3" fmla="*/ 7 h 604"/>
                <a:gd name="T4" fmla="*/ 1 w 1319"/>
                <a:gd name="T5" fmla="*/ 14 h 604"/>
                <a:gd name="T6" fmla="*/ 0 w 1319"/>
                <a:gd name="T7" fmla="*/ 19 h 604"/>
                <a:gd name="T8" fmla="*/ 1 w 1319"/>
                <a:gd name="T9" fmla="*/ 25 h 604"/>
                <a:gd name="T10" fmla="*/ 4 w 1319"/>
                <a:gd name="T11" fmla="*/ 30 h 604"/>
                <a:gd name="T12" fmla="*/ 8 w 1319"/>
                <a:gd name="T13" fmla="*/ 34 h 604"/>
                <a:gd name="T14" fmla="*/ 13 w 1319"/>
                <a:gd name="T15" fmla="*/ 38 h 604"/>
                <a:gd name="T16" fmla="*/ 20 w 1319"/>
                <a:gd name="T17" fmla="*/ 41 h 604"/>
                <a:gd name="T18" fmla="*/ 28 w 1319"/>
                <a:gd name="T19" fmla="*/ 44 h 604"/>
                <a:gd name="T20" fmla="*/ 36 w 1319"/>
                <a:gd name="T21" fmla="*/ 46 h 604"/>
                <a:gd name="T22" fmla="*/ 44 w 1319"/>
                <a:gd name="T23" fmla="*/ 48 h 604"/>
                <a:gd name="T24" fmla="*/ 52 w 1319"/>
                <a:gd name="T25" fmla="*/ 51 h 604"/>
                <a:gd name="T26" fmla="*/ 60 w 1319"/>
                <a:gd name="T27" fmla="*/ 53 h 604"/>
                <a:gd name="T28" fmla="*/ 68 w 1319"/>
                <a:gd name="T29" fmla="*/ 54 h 604"/>
                <a:gd name="T30" fmla="*/ 77 w 1319"/>
                <a:gd name="T31" fmla="*/ 56 h 604"/>
                <a:gd name="T32" fmla="*/ 85 w 1319"/>
                <a:gd name="T33" fmla="*/ 58 h 604"/>
                <a:gd name="T34" fmla="*/ 94 w 1319"/>
                <a:gd name="T35" fmla="*/ 59 h 604"/>
                <a:gd name="T36" fmla="*/ 101 w 1319"/>
                <a:gd name="T37" fmla="*/ 60 h 604"/>
                <a:gd name="T38" fmla="*/ 109 w 1319"/>
                <a:gd name="T39" fmla="*/ 62 h 604"/>
                <a:gd name="T40" fmla="*/ 117 w 1319"/>
                <a:gd name="T41" fmla="*/ 63 h 604"/>
                <a:gd name="T42" fmla="*/ 124 w 1319"/>
                <a:gd name="T43" fmla="*/ 64 h 604"/>
                <a:gd name="T44" fmla="*/ 131 w 1319"/>
                <a:gd name="T45" fmla="*/ 65 h 604"/>
                <a:gd name="T46" fmla="*/ 137 w 1319"/>
                <a:gd name="T47" fmla="*/ 66 h 604"/>
                <a:gd name="T48" fmla="*/ 143 w 1319"/>
                <a:gd name="T49" fmla="*/ 67 h 604"/>
                <a:gd name="T50" fmla="*/ 146 w 1319"/>
                <a:gd name="T51" fmla="*/ 67 h 604"/>
                <a:gd name="T52" fmla="*/ 147 w 1319"/>
                <a:gd name="T53" fmla="*/ 67 h 604"/>
                <a:gd name="T54" fmla="*/ 146 w 1319"/>
                <a:gd name="T55" fmla="*/ 67 h 604"/>
                <a:gd name="T56" fmla="*/ 144 w 1319"/>
                <a:gd name="T57" fmla="*/ 66 h 604"/>
                <a:gd name="T58" fmla="*/ 140 w 1319"/>
                <a:gd name="T59" fmla="*/ 66 h 604"/>
                <a:gd name="T60" fmla="*/ 136 w 1319"/>
                <a:gd name="T61" fmla="*/ 65 h 604"/>
                <a:gd name="T62" fmla="*/ 130 w 1319"/>
                <a:gd name="T63" fmla="*/ 64 h 604"/>
                <a:gd name="T64" fmla="*/ 123 w 1319"/>
                <a:gd name="T65" fmla="*/ 62 h 604"/>
                <a:gd name="T66" fmla="*/ 116 w 1319"/>
                <a:gd name="T67" fmla="*/ 61 h 604"/>
                <a:gd name="T68" fmla="*/ 108 w 1319"/>
                <a:gd name="T69" fmla="*/ 59 h 604"/>
                <a:gd name="T70" fmla="*/ 100 w 1319"/>
                <a:gd name="T71" fmla="*/ 57 h 604"/>
                <a:gd name="T72" fmla="*/ 91 w 1319"/>
                <a:gd name="T73" fmla="*/ 55 h 604"/>
                <a:gd name="T74" fmla="*/ 83 w 1319"/>
                <a:gd name="T75" fmla="*/ 53 h 604"/>
                <a:gd name="T76" fmla="*/ 74 w 1319"/>
                <a:gd name="T77" fmla="*/ 51 h 604"/>
                <a:gd name="T78" fmla="*/ 65 w 1319"/>
                <a:gd name="T79" fmla="*/ 49 h 604"/>
                <a:gd name="T80" fmla="*/ 56 w 1319"/>
                <a:gd name="T81" fmla="*/ 46 h 604"/>
                <a:gd name="T82" fmla="*/ 49 w 1319"/>
                <a:gd name="T83" fmla="*/ 45 h 604"/>
                <a:gd name="T84" fmla="*/ 44 w 1319"/>
                <a:gd name="T85" fmla="*/ 43 h 604"/>
                <a:gd name="T86" fmla="*/ 38 w 1319"/>
                <a:gd name="T87" fmla="*/ 41 h 604"/>
                <a:gd name="T88" fmla="*/ 33 w 1319"/>
                <a:gd name="T89" fmla="*/ 39 h 604"/>
                <a:gd name="T90" fmla="*/ 28 w 1319"/>
                <a:gd name="T91" fmla="*/ 37 h 604"/>
                <a:gd name="T92" fmla="*/ 24 w 1319"/>
                <a:gd name="T93" fmla="*/ 35 h 604"/>
                <a:gd name="T94" fmla="*/ 19 w 1319"/>
                <a:gd name="T95" fmla="*/ 34 h 604"/>
                <a:gd name="T96" fmla="*/ 16 w 1319"/>
                <a:gd name="T97" fmla="*/ 32 h 604"/>
                <a:gd name="T98" fmla="*/ 10 w 1319"/>
                <a:gd name="T99" fmla="*/ 25 h 604"/>
                <a:gd name="T100" fmla="*/ 7 w 1319"/>
                <a:gd name="T101" fmla="*/ 17 h 604"/>
                <a:gd name="T102" fmla="*/ 6 w 1319"/>
                <a:gd name="T103" fmla="*/ 8 h 604"/>
                <a:gd name="T104" fmla="*/ 6 w 1319"/>
                <a:gd name="T105" fmla="*/ 0 h 604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1319" h="604">
                  <a:moveTo>
                    <a:pt x="54" y="0"/>
                  </a:moveTo>
                  <a:lnTo>
                    <a:pt x="23" y="61"/>
                  </a:lnTo>
                  <a:lnTo>
                    <a:pt x="5" y="122"/>
                  </a:lnTo>
                  <a:lnTo>
                    <a:pt x="0" y="175"/>
                  </a:lnTo>
                  <a:lnTo>
                    <a:pt x="8" y="224"/>
                  </a:lnTo>
                  <a:lnTo>
                    <a:pt x="32" y="270"/>
                  </a:lnTo>
                  <a:lnTo>
                    <a:pt x="69" y="308"/>
                  </a:lnTo>
                  <a:lnTo>
                    <a:pt x="118" y="342"/>
                  </a:lnTo>
                  <a:lnTo>
                    <a:pt x="183" y="372"/>
                  </a:lnTo>
                  <a:lnTo>
                    <a:pt x="251" y="395"/>
                  </a:lnTo>
                  <a:lnTo>
                    <a:pt x="323" y="418"/>
                  </a:lnTo>
                  <a:lnTo>
                    <a:pt x="395" y="436"/>
                  </a:lnTo>
                  <a:lnTo>
                    <a:pt x="468" y="456"/>
                  </a:lnTo>
                  <a:lnTo>
                    <a:pt x="543" y="475"/>
                  </a:lnTo>
                  <a:lnTo>
                    <a:pt x="616" y="490"/>
                  </a:lnTo>
                  <a:lnTo>
                    <a:pt x="691" y="505"/>
                  </a:lnTo>
                  <a:lnTo>
                    <a:pt x="767" y="520"/>
                  </a:lnTo>
                  <a:lnTo>
                    <a:pt x="841" y="532"/>
                  </a:lnTo>
                  <a:lnTo>
                    <a:pt x="912" y="544"/>
                  </a:lnTo>
                  <a:lnTo>
                    <a:pt x="984" y="555"/>
                  </a:lnTo>
                  <a:lnTo>
                    <a:pt x="1049" y="567"/>
                  </a:lnTo>
                  <a:lnTo>
                    <a:pt x="1113" y="574"/>
                  </a:lnTo>
                  <a:lnTo>
                    <a:pt x="1179" y="585"/>
                  </a:lnTo>
                  <a:lnTo>
                    <a:pt x="1235" y="593"/>
                  </a:lnTo>
                  <a:lnTo>
                    <a:pt x="1288" y="601"/>
                  </a:lnTo>
                  <a:lnTo>
                    <a:pt x="1312" y="604"/>
                  </a:lnTo>
                  <a:lnTo>
                    <a:pt x="1319" y="604"/>
                  </a:lnTo>
                  <a:lnTo>
                    <a:pt x="1312" y="601"/>
                  </a:lnTo>
                  <a:lnTo>
                    <a:pt x="1292" y="596"/>
                  </a:lnTo>
                  <a:lnTo>
                    <a:pt x="1262" y="593"/>
                  </a:lnTo>
                  <a:lnTo>
                    <a:pt x="1220" y="585"/>
                  </a:lnTo>
                  <a:lnTo>
                    <a:pt x="1171" y="574"/>
                  </a:lnTo>
                  <a:lnTo>
                    <a:pt x="1110" y="562"/>
                  </a:lnTo>
                  <a:lnTo>
                    <a:pt x="1046" y="547"/>
                  </a:lnTo>
                  <a:lnTo>
                    <a:pt x="972" y="532"/>
                  </a:lnTo>
                  <a:lnTo>
                    <a:pt x="900" y="517"/>
                  </a:lnTo>
                  <a:lnTo>
                    <a:pt x="821" y="498"/>
                  </a:lnTo>
                  <a:lnTo>
                    <a:pt x="742" y="478"/>
                  </a:lnTo>
                  <a:lnTo>
                    <a:pt x="661" y="460"/>
                  </a:lnTo>
                  <a:lnTo>
                    <a:pt x="582" y="441"/>
                  </a:lnTo>
                  <a:lnTo>
                    <a:pt x="501" y="418"/>
                  </a:lnTo>
                  <a:lnTo>
                    <a:pt x="444" y="404"/>
                  </a:lnTo>
                  <a:lnTo>
                    <a:pt x="392" y="387"/>
                  </a:lnTo>
                  <a:lnTo>
                    <a:pt x="343" y="369"/>
                  </a:lnTo>
                  <a:lnTo>
                    <a:pt x="296" y="354"/>
                  </a:lnTo>
                  <a:lnTo>
                    <a:pt x="251" y="338"/>
                  </a:lnTo>
                  <a:lnTo>
                    <a:pt x="212" y="320"/>
                  </a:lnTo>
                  <a:lnTo>
                    <a:pt x="175" y="303"/>
                  </a:lnTo>
                  <a:lnTo>
                    <a:pt x="145" y="288"/>
                  </a:lnTo>
                  <a:lnTo>
                    <a:pt x="88" y="229"/>
                  </a:lnTo>
                  <a:lnTo>
                    <a:pt x="61" y="155"/>
                  </a:lnTo>
                  <a:lnTo>
                    <a:pt x="54" y="76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00A53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98" name="Freeform 95"/>
            <p:cNvSpPr>
              <a:spLocks/>
            </p:cNvSpPr>
            <p:nvPr/>
          </p:nvSpPr>
          <p:spPr bwMode="auto">
            <a:xfrm rot="696599">
              <a:off x="3576" y="1298"/>
              <a:ext cx="806" cy="364"/>
            </a:xfrm>
            <a:custGeom>
              <a:avLst/>
              <a:gdLst>
                <a:gd name="T0" fmla="*/ 25 w 2417"/>
                <a:gd name="T1" fmla="*/ 7 h 1093"/>
                <a:gd name="T2" fmla="*/ 17 w 2417"/>
                <a:gd name="T3" fmla="*/ 19 h 1093"/>
                <a:gd name="T4" fmla="*/ 13 w 2417"/>
                <a:gd name="T5" fmla="*/ 30 h 1093"/>
                <a:gd name="T6" fmla="*/ 13 w 2417"/>
                <a:gd name="T7" fmla="*/ 46 h 1093"/>
                <a:gd name="T8" fmla="*/ 17 w 2417"/>
                <a:gd name="T9" fmla="*/ 57 h 1093"/>
                <a:gd name="T10" fmla="*/ 21 w 2417"/>
                <a:gd name="T11" fmla="*/ 56 h 1093"/>
                <a:gd name="T12" fmla="*/ 25 w 2417"/>
                <a:gd name="T13" fmla="*/ 56 h 1093"/>
                <a:gd name="T14" fmla="*/ 29 w 2417"/>
                <a:gd name="T15" fmla="*/ 55 h 1093"/>
                <a:gd name="T16" fmla="*/ 32 w 2417"/>
                <a:gd name="T17" fmla="*/ 56 h 1093"/>
                <a:gd name="T18" fmla="*/ 32 w 2417"/>
                <a:gd name="T19" fmla="*/ 60 h 1093"/>
                <a:gd name="T20" fmla="*/ 33 w 2417"/>
                <a:gd name="T21" fmla="*/ 66 h 1093"/>
                <a:gd name="T22" fmla="*/ 43 w 2417"/>
                <a:gd name="T23" fmla="*/ 73 h 1093"/>
                <a:gd name="T24" fmla="*/ 62 w 2417"/>
                <a:gd name="T25" fmla="*/ 81 h 1093"/>
                <a:gd name="T26" fmla="*/ 86 w 2417"/>
                <a:gd name="T27" fmla="*/ 88 h 1093"/>
                <a:gd name="T28" fmla="*/ 112 w 2417"/>
                <a:gd name="T29" fmla="*/ 96 h 1093"/>
                <a:gd name="T30" fmla="*/ 138 w 2417"/>
                <a:gd name="T31" fmla="*/ 103 h 1093"/>
                <a:gd name="T32" fmla="*/ 160 w 2417"/>
                <a:gd name="T33" fmla="*/ 108 h 1093"/>
                <a:gd name="T34" fmla="*/ 175 w 2417"/>
                <a:gd name="T35" fmla="*/ 112 h 1093"/>
                <a:gd name="T36" fmla="*/ 187 w 2417"/>
                <a:gd name="T37" fmla="*/ 114 h 1093"/>
                <a:gd name="T38" fmla="*/ 202 w 2417"/>
                <a:gd name="T39" fmla="*/ 116 h 1093"/>
                <a:gd name="T40" fmla="*/ 217 w 2417"/>
                <a:gd name="T41" fmla="*/ 116 h 1093"/>
                <a:gd name="T42" fmla="*/ 231 w 2417"/>
                <a:gd name="T43" fmla="*/ 115 h 1093"/>
                <a:gd name="T44" fmla="*/ 239 w 2417"/>
                <a:gd name="T45" fmla="*/ 113 h 1093"/>
                <a:gd name="T46" fmla="*/ 243 w 2417"/>
                <a:gd name="T47" fmla="*/ 112 h 1093"/>
                <a:gd name="T48" fmla="*/ 248 w 2417"/>
                <a:gd name="T49" fmla="*/ 110 h 1093"/>
                <a:gd name="T50" fmla="*/ 253 w 2417"/>
                <a:gd name="T51" fmla="*/ 108 h 1093"/>
                <a:gd name="T52" fmla="*/ 257 w 2417"/>
                <a:gd name="T53" fmla="*/ 106 h 1093"/>
                <a:gd name="T54" fmla="*/ 261 w 2417"/>
                <a:gd name="T55" fmla="*/ 105 h 1093"/>
                <a:gd name="T56" fmla="*/ 264 w 2417"/>
                <a:gd name="T57" fmla="*/ 103 h 1093"/>
                <a:gd name="T58" fmla="*/ 267 w 2417"/>
                <a:gd name="T59" fmla="*/ 102 h 1093"/>
                <a:gd name="T60" fmla="*/ 259 w 2417"/>
                <a:gd name="T61" fmla="*/ 110 h 1093"/>
                <a:gd name="T62" fmla="*/ 233 w 2417"/>
                <a:gd name="T63" fmla="*/ 120 h 1093"/>
                <a:gd name="T64" fmla="*/ 200 w 2417"/>
                <a:gd name="T65" fmla="*/ 121 h 1093"/>
                <a:gd name="T66" fmla="*/ 162 w 2417"/>
                <a:gd name="T67" fmla="*/ 117 h 1093"/>
                <a:gd name="T68" fmla="*/ 121 w 2417"/>
                <a:gd name="T69" fmla="*/ 108 h 1093"/>
                <a:gd name="T70" fmla="*/ 81 w 2417"/>
                <a:gd name="T71" fmla="*/ 95 h 1093"/>
                <a:gd name="T72" fmla="*/ 44 w 2417"/>
                <a:gd name="T73" fmla="*/ 82 h 1093"/>
                <a:gd name="T74" fmla="*/ 13 w 2417"/>
                <a:gd name="T75" fmla="*/ 68 h 1093"/>
                <a:gd name="T76" fmla="*/ 4 w 2417"/>
                <a:gd name="T77" fmla="*/ 54 h 1093"/>
                <a:gd name="T78" fmla="*/ 6 w 2417"/>
                <a:gd name="T79" fmla="*/ 32 h 1093"/>
                <a:gd name="T80" fmla="*/ 5 w 2417"/>
                <a:gd name="T81" fmla="*/ 15 h 1093"/>
                <a:gd name="T82" fmla="*/ 11 w 2417"/>
                <a:gd name="T83" fmla="*/ 10 h 1093"/>
                <a:gd name="T84" fmla="*/ 19 w 2417"/>
                <a:gd name="T85" fmla="*/ 6 h 1093"/>
                <a:gd name="T86" fmla="*/ 26 w 2417"/>
                <a:gd name="T87" fmla="*/ 2 h 1093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2417" h="1093">
                  <a:moveTo>
                    <a:pt x="259" y="0"/>
                  </a:moveTo>
                  <a:lnTo>
                    <a:pt x="221" y="64"/>
                  </a:lnTo>
                  <a:lnTo>
                    <a:pt x="187" y="118"/>
                  </a:lnTo>
                  <a:lnTo>
                    <a:pt x="153" y="168"/>
                  </a:lnTo>
                  <a:lnTo>
                    <a:pt x="130" y="213"/>
                  </a:lnTo>
                  <a:lnTo>
                    <a:pt x="114" y="269"/>
                  </a:lnTo>
                  <a:lnTo>
                    <a:pt x="106" y="331"/>
                  </a:lnTo>
                  <a:lnTo>
                    <a:pt x="114" y="410"/>
                  </a:lnTo>
                  <a:lnTo>
                    <a:pt x="133" y="509"/>
                  </a:lnTo>
                  <a:lnTo>
                    <a:pt x="153" y="509"/>
                  </a:lnTo>
                  <a:lnTo>
                    <a:pt x="172" y="509"/>
                  </a:lnTo>
                  <a:lnTo>
                    <a:pt x="190" y="506"/>
                  </a:lnTo>
                  <a:lnTo>
                    <a:pt x="209" y="506"/>
                  </a:lnTo>
                  <a:lnTo>
                    <a:pt x="224" y="501"/>
                  </a:lnTo>
                  <a:lnTo>
                    <a:pt x="244" y="501"/>
                  </a:lnTo>
                  <a:lnTo>
                    <a:pt x="263" y="498"/>
                  </a:lnTo>
                  <a:lnTo>
                    <a:pt x="281" y="498"/>
                  </a:lnTo>
                  <a:lnTo>
                    <a:pt x="286" y="506"/>
                  </a:lnTo>
                  <a:lnTo>
                    <a:pt x="289" y="521"/>
                  </a:lnTo>
                  <a:lnTo>
                    <a:pt x="289" y="539"/>
                  </a:lnTo>
                  <a:lnTo>
                    <a:pt x="286" y="565"/>
                  </a:lnTo>
                  <a:lnTo>
                    <a:pt x="293" y="592"/>
                  </a:lnTo>
                  <a:lnTo>
                    <a:pt x="331" y="622"/>
                  </a:lnTo>
                  <a:lnTo>
                    <a:pt x="387" y="657"/>
                  </a:lnTo>
                  <a:lnTo>
                    <a:pt x="464" y="691"/>
                  </a:lnTo>
                  <a:lnTo>
                    <a:pt x="555" y="726"/>
                  </a:lnTo>
                  <a:lnTo>
                    <a:pt x="658" y="763"/>
                  </a:lnTo>
                  <a:lnTo>
                    <a:pt x="772" y="797"/>
                  </a:lnTo>
                  <a:lnTo>
                    <a:pt x="890" y="832"/>
                  </a:lnTo>
                  <a:lnTo>
                    <a:pt x="1007" y="866"/>
                  </a:lnTo>
                  <a:lnTo>
                    <a:pt x="1129" y="901"/>
                  </a:lnTo>
                  <a:lnTo>
                    <a:pt x="1238" y="927"/>
                  </a:lnTo>
                  <a:lnTo>
                    <a:pt x="1345" y="953"/>
                  </a:lnTo>
                  <a:lnTo>
                    <a:pt x="1436" y="977"/>
                  </a:lnTo>
                  <a:lnTo>
                    <a:pt x="1512" y="995"/>
                  </a:lnTo>
                  <a:lnTo>
                    <a:pt x="1573" y="1007"/>
                  </a:lnTo>
                  <a:lnTo>
                    <a:pt x="1608" y="1014"/>
                  </a:lnTo>
                  <a:lnTo>
                    <a:pt x="1680" y="1026"/>
                  </a:lnTo>
                  <a:lnTo>
                    <a:pt x="1748" y="1037"/>
                  </a:lnTo>
                  <a:lnTo>
                    <a:pt x="1816" y="1041"/>
                  </a:lnTo>
                  <a:lnTo>
                    <a:pt x="1885" y="1044"/>
                  </a:lnTo>
                  <a:lnTo>
                    <a:pt x="1949" y="1044"/>
                  </a:lnTo>
                  <a:lnTo>
                    <a:pt x="2015" y="1044"/>
                  </a:lnTo>
                  <a:lnTo>
                    <a:pt x="2074" y="1037"/>
                  </a:lnTo>
                  <a:lnTo>
                    <a:pt x="2131" y="1026"/>
                  </a:lnTo>
                  <a:lnTo>
                    <a:pt x="2146" y="1022"/>
                  </a:lnTo>
                  <a:lnTo>
                    <a:pt x="2166" y="1017"/>
                  </a:lnTo>
                  <a:lnTo>
                    <a:pt x="2188" y="1010"/>
                  </a:lnTo>
                  <a:lnTo>
                    <a:pt x="2212" y="1002"/>
                  </a:lnTo>
                  <a:lnTo>
                    <a:pt x="2235" y="995"/>
                  </a:lnTo>
                  <a:lnTo>
                    <a:pt x="2257" y="987"/>
                  </a:lnTo>
                  <a:lnTo>
                    <a:pt x="2279" y="977"/>
                  </a:lnTo>
                  <a:lnTo>
                    <a:pt x="2299" y="965"/>
                  </a:lnTo>
                  <a:lnTo>
                    <a:pt x="2314" y="957"/>
                  </a:lnTo>
                  <a:lnTo>
                    <a:pt x="2329" y="953"/>
                  </a:lnTo>
                  <a:lnTo>
                    <a:pt x="2345" y="945"/>
                  </a:lnTo>
                  <a:lnTo>
                    <a:pt x="2360" y="938"/>
                  </a:lnTo>
                  <a:lnTo>
                    <a:pt x="2371" y="930"/>
                  </a:lnTo>
                  <a:lnTo>
                    <a:pt x="2386" y="923"/>
                  </a:lnTo>
                  <a:lnTo>
                    <a:pt x="2402" y="915"/>
                  </a:lnTo>
                  <a:lnTo>
                    <a:pt x="2417" y="908"/>
                  </a:lnTo>
                  <a:lnTo>
                    <a:pt x="2333" y="987"/>
                  </a:lnTo>
                  <a:lnTo>
                    <a:pt x="2227" y="1041"/>
                  </a:lnTo>
                  <a:lnTo>
                    <a:pt x="2097" y="1079"/>
                  </a:lnTo>
                  <a:lnTo>
                    <a:pt x="1956" y="1093"/>
                  </a:lnTo>
                  <a:lnTo>
                    <a:pt x="1798" y="1093"/>
                  </a:lnTo>
                  <a:lnTo>
                    <a:pt x="1630" y="1083"/>
                  </a:lnTo>
                  <a:lnTo>
                    <a:pt x="1455" y="1056"/>
                  </a:lnTo>
                  <a:lnTo>
                    <a:pt x="1273" y="1017"/>
                  </a:lnTo>
                  <a:lnTo>
                    <a:pt x="1090" y="972"/>
                  </a:lnTo>
                  <a:lnTo>
                    <a:pt x="908" y="915"/>
                  </a:lnTo>
                  <a:lnTo>
                    <a:pt x="730" y="859"/>
                  </a:lnTo>
                  <a:lnTo>
                    <a:pt x="559" y="797"/>
                  </a:lnTo>
                  <a:lnTo>
                    <a:pt x="395" y="737"/>
                  </a:lnTo>
                  <a:lnTo>
                    <a:pt x="247" y="676"/>
                  </a:lnTo>
                  <a:lnTo>
                    <a:pt x="114" y="615"/>
                  </a:lnTo>
                  <a:lnTo>
                    <a:pt x="0" y="562"/>
                  </a:lnTo>
                  <a:lnTo>
                    <a:pt x="39" y="482"/>
                  </a:lnTo>
                  <a:lnTo>
                    <a:pt x="61" y="398"/>
                  </a:lnTo>
                  <a:lnTo>
                    <a:pt x="57" y="292"/>
                  </a:lnTo>
                  <a:lnTo>
                    <a:pt x="27" y="151"/>
                  </a:lnTo>
                  <a:lnTo>
                    <a:pt x="42" y="133"/>
                  </a:lnTo>
                  <a:lnTo>
                    <a:pt x="64" y="114"/>
                  </a:lnTo>
                  <a:lnTo>
                    <a:pt x="96" y="94"/>
                  </a:lnTo>
                  <a:lnTo>
                    <a:pt x="130" y="72"/>
                  </a:lnTo>
                  <a:lnTo>
                    <a:pt x="168" y="52"/>
                  </a:lnTo>
                  <a:lnTo>
                    <a:pt x="202" y="30"/>
                  </a:lnTo>
                  <a:lnTo>
                    <a:pt x="232" y="15"/>
                  </a:lnTo>
                  <a:lnTo>
                    <a:pt x="259" y="0"/>
                  </a:lnTo>
                  <a:close/>
                </a:path>
              </a:pathLst>
            </a:custGeom>
            <a:solidFill>
              <a:srgbClr val="1E191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99" name="Freeform 96"/>
            <p:cNvSpPr>
              <a:spLocks/>
            </p:cNvSpPr>
            <p:nvPr/>
          </p:nvSpPr>
          <p:spPr bwMode="auto">
            <a:xfrm rot="696599">
              <a:off x="3933" y="1604"/>
              <a:ext cx="377" cy="60"/>
            </a:xfrm>
            <a:custGeom>
              <a:avLst/>
              <a:gdLst>
                <a:gd name="T0" fmla="*/ 0 w 1132"/>
                <a:gd name="T1" fmla="*/ 0 h 178"/>
                <a:gd name="T2" fmla="*/ 5 w 1132"/>
                <a:gd name="T3" fmla="*/ 1 h 178"/>
                <a:gd name="T4" fmla="*/ 9 w 1132"/>
                <a:gd name="T5" fmla="*/ 3 h 178"/>
                <a:gd name="T6" fmla="*/ 14 w 1132"/>
                <a:gd name="T7" fmla="*/ 3 h 178"/>
                <a:gd name="T8" fmla="*/ 18 w 1132"/>
                <a:gd name="T9" fmla="*/ 5 h 178"/>
                <a:gd name="T10" fmla="*/ 22 w 1132"/>
                <a:gd name="T11" fmla="*/ 6 h 178"/>
                <a:gd name="T12" fmla="*/ 27 w 1132"/>
                <a:gd name="T13" fmla="*/ 7 h 178"/>
                <a:gd name="T14" fmla="*/ 31 w 1132"/>
                <a:gd name="T15" fmla="*/ 8 h 178"/>
                <a:gd name="T16" fmla="*/ 36 w 1132"/>
                <a:gd name="T17" fmla="*/ 9 h 178"/>
                <a:gd name="T18" fmla="*/ 41 w 1132"/>
                <a:gd name="T19" fmla="*/ 10 h 178"/>
                <a:gd name="T20" fmla="*/ 46 w 1132"/>
                <a:gd name="T21" fmla="*/ 11 h 178"/>
                <a:gd name="T22" fmla="*/ 51 w 1132"/>
                <a:gd name="T23" fmla="*/ 12 h 178"/>
                <a:gd name="T24" fmla="*/ 57 w 1132"/>
                <a:gd name="T25" fmla="*/ 14 h 178"/>
                <a:gd name="T26" fmla="*/ 62 w 1132"/>
                <a:gd name="T27" fmla="*/ 15 h 178"/>
                <a:gd name="T28" fmla="*/ 68 w 1132"/>
                <a:gd name="T29" fmla="*/ 17 h 178"/>
                <a:gd name="T30" fmla="*/ 75 w 1132"/>
                <a:gd name="T31" fmla="*/ 18 h 178"/>
                <a:gd name="T32" fmla="*/ 81 w 1132"/>
                <a:gd name="T33" fmla="*/ 20 h 178"/>
                <a:gd name="T34" fmla="*/ 90 w 1132"/>
                <a:gd name="T35" fmla="*/ 20 h 178"/>
                <a:gd name="T36" fmla="*/ 97 w 1132"/>
                <a:gd name="T37" fmla="*/ 20 h 178"/>
                <a:gd name="T38" fmla="*/ 103 w 1132"/>
                <a:gd name="T39" fmla="*/ 20 h 178"/>
                <a:gd name="T40" fmla="*/ 108 w 1132"/>
                <a:gd name="T41" fmla="*/ 19 h 178"/>
                <a:gd name="T42" fmla="*/ 112 w 1132"/>
                <a:gd name="T43" fmla="*/ 18 h 178"/>
                <a:gd name="T44" fmla="*/ 117 w 1132"/>
                <a:gd name="T45" fmla="*/ 15 h 178"/>
                <a:gd name="T46" fmla="*/ 121 w 1132"/>
                <a:gd name="T47" fmla="*/ 12 h 178"/>
                <a:gd name="T48" fmla="*/ 126 w 1132"/>
                <a:gd name="T49" fmla="*/ 9 h 178"/>
                <a:gd name="T50" fmla="*/ 119 w 1132"/>
                <a:gd name="T51" fmla="*/ 11 h 178"/>
                <a:gd name="T52" fmla="*/ 113 w 1132"/>
                <a:gd name="T53" fmla="*/ 12 h 178"/>
                <a:gd name="T54" fmla="*/ 106 w 1132"/>
                <a:gd name="T55" fmla="*/ 13 h 178"/>
                <a:gd name="T56" fmla="*/ 99 w 1132"/>
                <a:gd name="T57" fmla="*/ 14 h 178"/>
                <a:gd name="T58" fmla="*/ 92 w 1132"/>
                <a:gd name="T59" fmla="*/ 14 h 178"/>
                <a:gd name="T60" fmla="*/ 85 w 1132"/>
                <a:gd name="T61" fmla="*/ 14 h 178"/>
                <a:gd name="T62" fmla="*/ 77 w 1132"/>
                <a:gd name="T63" fmla="*/ 13 h 178"/>
                <a:gd name="T64" fmla="*/ 69 w 1132"/>
                <a:gd name="T65" fmla="*/ 12 h 178"/>
                <a:gd name="T66" fmla="*/ 61 w 1132"/>
                <a:gd name="T67" fmla="*/ 11 h 178"/>
                <a:gd name="T68" fmla="*/ 53 w 1132"/>
                <a:gd name="T69" fmla="*/ 10 h 178"/>
                <a:gd name="T70" fmla="*/ 45 w 1132"/>
                <a:gd name="T71" fmla="*/ 9 h 178"/>
                <a:gd name="T72" fmla="*/ 36 w 1132"/>
                <a:gd name="T73" fmla="*/ 7 h 178"/>
                <a:gd name="T74" fmla="*/ 28 w 1132"/>
                <a:gd name="T75" fmla="*/ 5 h 178"/>
                <a:gd name="T76" fmla="*/ 18 w 1132"/>
                <a:gd name="T77" fmla="*/ 3 h 178"/>
                <a:gd name="T78" fmla="*/ 9 w 1132"/>
                <a:gd name="T79" fmla="*/ 2 h 178"/>
                <a:gd name="T80" fmla="*/ 0 w 1132"/>
                <a:gd name="T81" fmla="*/ 0 h 178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132" h="178">
                  <a:moveTo>
                    <a:pt x="0" y="0"/>
                  </a:moveTo>
                  <a:lnTo>
                    <a:pt x="42" y="12"/>
                  </a:lnTo>
                  <a:lnTo>
                    <a:pt x="80" y="23"/>
                  </a:lnTo>
                  <a:lnTo>
                    <a:pt x="122" y="30"/>
                  </a:lnTo>
                  <a:lnTo>
                    <a:pt x="160" y="42"/>
                  </a:lnTo>
                  <a:lnTo>
                    <a:pt x="202" y="50"/>
                  </a:lnTo>
                  <a:lnTo>
                    <a:pt x="239" y="62"/>
                  </a:lnTo>
                  <a:lnTo>
                    <a:pt x="281" y="69"/>
                  </a:lnTo>
                  <a:lnTo>
                    <a:pt x="323" y="80"/>
                  </a:lnTo>
                  <a:lnTo>
                    <a:pt x="369" y="91"/>
                  </a:lnTo>
                  <a:lnTo>
                    <a:pt x="414" y="99"/>
                  </a:lnTo>
                  <a:lnTo>
                    <a:pt x="460" y="111"/>
                  </a:lnTo>
                  <a:lnTo>
                    <a:pt x="510" y="121"/>
                  </a:lnTo>
                  <a:lnTo>
                    <a:pt x="559" y="133"/>
                  </a:lnTo>
                  <a:lnTo>
                    <a:pt x="616" y="144"/>
                  </a:lnTo>
                  <a:lnTo>
                    <a:pt x="673" y="156"/>
                  </a:lnTo>
                  <a:lnTo>
                    <a:pt x="734" y="171"/>
                  </a:lnTo>
                  <a:lnTo>
                    <a:pt x="813" y="175"/>
                  </a:lnTo>
                  <a:lnTo>
                    <a:pt x="875" y="178"/>
                  </a:lnTo>
                  <a:lnTo>
                    <a:pt x="927" y="175"/>
                  </a:lnTo>
                  <a:lnTo>
                    <a:pt x="973" y="163"/>
                  </a:lnTo>
                  <a:lnTo>
                    <a:pt x="1011" y="153"/>
                  </a:lnTo>
                  <a:lnTo>
                    <a:pt x="1050" y="133"/>
                  </a:lnTo>
                  <a:lnTo>
                    <a:pt x="1087" y="106"/>
                  </a:lnTo>
                  <a:lnTo>
                    <a:pt x="1132" y="77"/>
                  </a:lnTo>
                  <a:lnTo>
                    <a:pt x="1075" y="94"/>
                  </a:lnTo>
                  <a:lnTo>
                    <a:pt x="1018" y="111"/>
                  </a:lnTo>
                  <a:lnTo>
                    <a:pt x="958" y="118"/>
                  </a:lnTo>
                  <a:lnTo>
                    <a:pt x="893" y="121"/>
                  </a:lnTo>
                  <a:lnTo>
                    <a:pt x="828" y="126"/>
                  </a:lnTo>
                  <a:lnTo>
                    <a:pt x="764" y="121"/>
                  </a:lnTo>
                  <a:lnTo>
                    <a:pt x="695" y="118"/>
                  </a:lnTo>
                  <a:lnTo>
                    <a:pt x="623" y="111"/>
                  </a:lnTo>
                  <a:lnTo>
                    <a:pt x="552" y="99"/>
                  </a:lnTo>
                  <a:lnTo>
                    <a:pt x="480" y="87"/>
                  </a:lnTo>
                  <a:lnTo>
                    <a:pt x="404" y="77"/>
                  </a:lnTo>
                  <a:lnTo>
                    <a:pt x="323" y="62"/>
                  </a:lnTo>
                  <a:lnTo>
                    <a:pt x="248" y="45"/>
                  </a:lnTo>
                  <a:lnTo>
                    <a:pt x="164" y="30"/>
                  </a:lnTo>
                  <a:lnTo>
                    <a:pt x="83" y="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97F7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00" name="Freeform 97"/>
            <p:cNvSpPr>
              <a:spLocks/>
            </p:cNvSpPr>
            <p:nvPr/>
          </p:nvSpPr>
          <p:spPr bwMode="auto">
            <a:xfrm rot="696599">
              <a:off x="2075" y="1069"/>
              <a:ext cx="1054" cy="684"/>
            </a:xfrm>
            <a:custGeom>
              <a:avLst/>
              <a:gdLst>
                <a:gd name="T0" fmla="*/ 351 w 3162"/>
                <a:gd name="T1" fmla="*/ 1 h 2052"/>
                <a:gd name="T2" fmla="*/ 350 w 3162"/>
                <a:gd name="T3" fmla="*/ 4 h 2052"/>
                <a:gd name="T4" fmla="*/ 346 w 3162"/>
                <a:gd name="T5" fmla="*/ 8 h 2052"/>
                <a:gd name="T6" fmla="*/ 339 w 3162"/>
                <a:gd name="T7" fmla="*/ 15 h 2052"/>
                <a:gd name="T8" fmla="*/ 330 w 3162"/>
                <a:gd name="T9" fmla="*/ 22 h 2052"/>
                <a:gd name="T10" fmla="*/ 319 w 3162"/>
                <a:gd name="T11" fmla="*/ 30 h 2052"/>
                <a:gd name="T12" fmla="*/ 307 w 3162"/>
                <a:gd name="T13" fmla="*/ 39 h 2052"/>
                <a:gd name="T14" fmla="*/ 294 w 3162"/>
                <a:gd name="T15" fmla="*/ 48 h 2052"/>
                <a:gd name="T16" fmla="*/ 279 w 3162"/>
                <a:gd name="T17" fmla="*/ 60 h 2052"/>
                <a:gd name="T18" fmla="*/ 260 w 3162"/>
                <a:gd name="T19" fmla="*/ 73 h 2052"/>
                <a:gd name="T20" fmla="*/ 240 w 3162"/>
                <a:gd name="T21" fmla="*/ 87 h 2052"/>
                <a:gd name="T22" fmla="*/ 219 w 3162"/>
                <a:gd name="T23" fmla="*/ 101 h 2052"/>
                <a:gd name="T24" fmla="*/ 198 w 3162"/>
                <a:gd name="T25" fmla="*/ 115 h 2052"/>
                <a:gd name="T26" fmla="*/ 176 w 3162"/>
                <a:gd name="T27" fmla="*/ 129 h 2052"/>
                <a:gd name="T28" fmla="*/ 155 w 3162"/>
                <a:gd name="T29" fmla="*/ 143 h 2052"/>
                <a:gd name="T30" fmla="*/ 133 w 3162"/>
                <a:gd name="T31" fmla="*/ 156 h 2052"/>
                <a:gd name="T32" fmla="*/ 112 w 3162"/>
                <a:gd name="T33" fmla="*/ 169 h 2052"/>
                <a:gd name="T34" fmla="*/ 92 w 3162"/>
                <a:gd name="T35" fmla="*/ 181 h 2052"/>
                <a:gd name="T36" fmla="*/ 73 w 3162"/>
                <a:gd name="T37" fmla="*/ 191 h 2052"/>
                <a:gd name="T38" fmla="*/ 55 w 3162"/>
                <a:gd name="T39" fmla="*/ 201 h 2052"/>
                <a:gd name="T40" fmla="*/ 39 w 3162"/>
                <a:gd name="T41" fmla="*/ 210 h 2052"/>
                <a:gd name="T42" fmla="*/ 25 w 3162"/>
                <a:gd name="T43" fmla="*/ 217 h 2052"/>
                <a:gd name="T44" fmla="*/ 13 w 3162"/>
                <a:gd name="T45" fmla="*/ 223 h 2052"/>
                <a:gd name="T46" fmla="*/ 4 w 3162"/>
                <a:gd name="T47" fmla="*/ 227 h 2052"/>
                <a:gd name="T48" fmla="*/ 11 w 3162"/>
                <a:gd name="T49" fmla="*/ 221 h 2052"/>
                <a:gd name="T50" fmla="*/ 34 w 3162"/>
                <a:gd name="T51" fmla="*/ 207 h 2052"/>
                <a:gd name="T52" fmla="*/ 58 w 3162"/>
                <a:gd name="T53" fmla="*/ 192 h 2052"/>
                <a:gd name="T54" fmla="*/ 83 w 3162"/>
                <a:gd name="T55" fmla="*/ 177 h 2052"/>
                <a:gd name="T56" fmla="*/ 108 w 3162"/>
                <a:gd name="T57" fmla="*/ 161 h 2052"/>
                <a:gd name="T58" fmla="*/ 133 w 3162"/>
                <a:gd name="T59" fmla="*/ 144 h 2052"/>
                <a:gd name="T60" fmla="*/ 159 w 3162"/>
                <a:gd name="T61" fmla="*/ 127 h 2052"/>
                <a:gd name="T62" fmla="*/ 184 w 3162"/>
                <a:gd name="T63" fmla="*/ 111 h 2052"/>
                <a:gd name="T64" fmla="*/ 209 w 3162"/>
                <a:gd name="T65" fmla="*/ 95 h 2052"/>
                <a:gd name="T66" fmla="*/ 233 w 3162"/>
                <a:gd name="T67" fmla="*/ 79 h 2052"/>
                <a:gd name="T68" fmla="*/ 255 w 3162"/>
                <a:gd name="T69" fmla="*/ 64 h 2052"/>
                <a:gd name="T70" fmla="*/ 277 w 3162"/>
                <a:gd name="T71" fmla="*/ 50 h 2052"/>
                <a:gd name="T72" fmla="*/ 297 w 3162"/>
                <a:gd name="T73" fmla="*/ 36 h 2052"/>
                <a:gd name="T74" fmla="*/ 315 w 3162"/>
                <a:gd name="T75" fmla="*/ 24 h 2052"/>
                <a:gd name="T76" fmla="*/ 331 w 3162"/>
                <a:gd name="T77" fmla="*/ 13 h 2052"/>
                <a:gd name="T78" fmla="*/ 345 w 3162"/>
                <a:gd name="T79" fmla="*/ 4 h 2052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3162" h="2052">
                  <a:moveTo>
                    <a:pt x="3154" y="0"/>
                  </a:moveTo>
                  <a:lnTo>
                    <a:pt x="3162" y="8"/>
                  </a:lnTo>
                  <a:lnTo>
                    <a:pt x="3162" y="20"/>
                  </a:lnTo>
                  <a:lnTo>
                    <a:pt x="3154" y="39"/>
                  </a:lnTo>
                  <a:lnTo>
                    <a:pt x="3138" y="57"/>
                  </a:lnTo>
                  <a:lnTo>
                    <a:pt x="3116" y="76"/>
                  </a:lnTo>
                  <a:lnTo>
                    <a:pt x="3086" y="103"/>
                  </a:lnTo>
                  <a:lnTo>
                    <a:pt x="3051" y="133"/>
                  </a:lnTo>
                  <a:lnTo>
                    <a:pt x="3014" y="165"/>
                  </a:lnTo>
                  <a:lnTo>
                    <a:pt x="2972" y="195"/>
                  </a:lnTo>
                  <a:lnTo>
                    <a:pt x="2923" y="232"/>
                  </a:lnTo>
                  <a:lnTo>
                    <a:pt x="2873" y="266"/>
                  </a:lnTo>
                  <a:lnTo>
                    <a:pt x="2819" y="308"/>
                  </a:lnTo>
                  <a:lnTo>
                    <a:pt x="2766" y="347"/>
                  </a:lnTo>
                  <a:lnTo>
                    <a:pt x="2709" y="388"/>
                  </a:lnTo>
                  <a:lnTo>
                    <a:pt x="2649" y="429"/>
                  </a:lnTo>
                  <a:lnTo>
                    <a:pt x="2592" y="476"/>
                  </a:lnTo>
                  <a:lnTo>
                    <a:pt x="2511" y="537"/>
                  </a:lnTo>
                  <a:lnTo>
                    <a:pt x="2428" y="597"/>
                  </a:lnTo>
                  <a:lnTo>
                    <a:pt x="2341" y="658"/>
                  </a:lnTo>
                  <a:lnTo>
                    <a:pt x="2254" y="723"/>
                  </a:lnTo>
                  <a:lnTo>
                    <a:pt x="2163" y="787"/>
                  </a:lnTo>
                  <a:lnTo>
                    <a:pt x="2067" y="848"/>
                  </a:lnTo>
                  <a:lnTo>
                    <a:pt x="1973" y="913"/>
                  </a:lnTo>
                  <a:lnTo>
                    <a:pt x="1877" y="977"/>
                  </a:lnTo>
                  <a:lnTo>
                    <a:pt x="1783" y="1038"/>
                  </a:lnTo>
                  <a:lnTo>
                    <a:pt x="1684" y="1103"/>
                  </a:lnTo>
                  <a:lnTo>
                    <a:pt x="1584" y="1164"/>
                  </a:lnTo>
                  <a:lnTo>
                    <a:pt x="1485" y="1228"/>
                  </a:lnTo>
                  <a:lnTo>
                    <a:pt x="1391" y="1288"/>
                  </a:lnTo>
                  <a:lnTo>
                    <a:pt x="1292" y="1349"/>
                  </a:lnTo>
                  <a:lnTo>
                    <a:pt x="1197" y="1406"/>
                  </a:lnTo>
                  <a:lnTo>
                    <a:pt x="1103" y="1463"/>
                  </a:lnTo>
                  <a:lnTo>
                    <a:pt x="1007" y="1520"/>
                  </a:lnTo>
                  <a:lnTo>
                    <a:pt x="916" y="1574"/>
                  </a:lnTo>
                  <a:lnTo>
                    <a:pt x="824" y="1626"/>
                  </a:lnTo>
                  <a:lnTo>
                    <a:pt x="738" y="1677"/>
                  </a:lnTo>
                  <a:lnTo>
                    <a:pt x="654" y="1722"/>
                  </a:lnTo>
                  <a:lnTo>
                    <a:pt x="575" y="1767"/>
                  </a:lnTo>
                  <a:lnTo>
                    <a:pt x="494" y="1808"/>
                  </a:lnTo>
                  <a:lnTo>
                    <a:pt x="422" y="1850"/>
                  </a:lnTo>
                  <a:lnTo>
                    <a:pt x="350" y="1889"/>
                  </a:lnTo>
                  <a:lnTo>
                    <a:pt x="286" y="1924"/>
                  </a:lnTo>
                  <a:lnTo>
                    <a:pt x="225" y="1954"/>
                  </a:lnTo>
                  <a:lnTo>
                    <a:pt x="168" y="1980"/>
                  </a:lnTo>
                  <a:lnTo>
                    <a:pt x="118" y="2003"/>
                  </a:lnTo>
                  <a:lnTo>
                    <a:pt x="74" y="2025"/>
                  </a:lnTo>
                  <a:lnTo>
                    <a:pt x="35" y="2040"/>
                  </a:lnTo>
                  <a:lnTo>
                    <a:pt x="0" y="2052"/>
                  </a:lnTo>
                  <a:lnTo>
                    <a:pt x="99" y="1991"/>
                  </a:lnTo>
                  <a:lnTo>
                    <a:pt x="202" y="1931"/>
                  </a:lnTo>
                  <a:lnTo>
                    <a:pt x="308" y="1867"/>
                  </a:lnTo>
                  <a:lnTo>
                    <a:pt x="415" y="1798"/>
                  </a:lnTo>
                  <a:lnTo>
                    <a:pt x="525" y="1729"/>
                  </a:lnTo>
                  <a:lnTo>
                    <a:pt x="634" y="1660"/>
                  </a:lnTo>
                  <a:lnTo>
                    <a:pt x="745" y="1589"/>
                  </a:lnTo>
                  <a:lnTo>
                    <a:pt x="859" y="1517"/>
                  </a:lnTo>
                  <a:lnTo>
                    <a:pt x="974" y="1445"/>
                  </a:lnTo>
                  <a:lnTo>
                    <a:pt x="1088" y="1372"/>
                  </a:lnTo>
                  <a:lnTo>
                    <a:pt x="1201" y="1297"/>
                  </a:lnTo>
                  <a:lnTo>
                    <a:pt x="1319" y="1221"/>
                  </a:lnTo>
                  <a:lnTo>
                    <a:pt x="1433" y="1147"/>
                  </a:lnTo>
                  <a:lnTo>
                    <a:pt x="1547" y="1073"/>
                  </a:lnTo>
                  <a:lnTo>
                    <a:pt x="1657" y="999"/>
                  </a:lnTo>
                  <a:lnTo>
                    <a:pt x="1771" y="925"/>
                  </a:lnTo>
                  <a:lnTo>
                    <a:pt x="1882" y="851"/>
                  </a:lnTo>
                  <a:lnTo>
                    <a:pt x="1988" y="779"/>
                  </a:lnTo>
                  <a:lnTo>
                    <a:pt x="2094" y="711"/>
                  </a:lnTo>
                  <a:lnTo>
                    <a:pt x="2196" y="643"/>
                  </a:lnTo>
                  <a:lnTo>
                    <a:pt x="2299" y="575"/>
                  </a:lnTo>
                  <a:lnTo>
                    <a:pt x="2398" y="510"/>
                  </a:lnTo>
                  <a:lnTo>
                    <a:pt x="2493" y="446"/>
                  </a:lnTo>
                  <a:lnTo>
                    <a:pt x="2583" y="385"/>
                  </a:lnTo>
                  <a:lnTo>
                    <a:pt x="2671" y="323"/>
                  </a:lnTo>
                  <a:lnTo>
                    <a:pt x="2755" y="271"/>
                  </a:lnTo>
                  <a:lnTo>
                    <a:pt x="2834" y="217"/>
                  </a:lnTo>
                  <a:lnTo>
                    <a:pt x="2906" y="165"/>
                  </a:lnTo>
                  <a:lnTo>
                    <a:pt x="2979" y="118"/>
                  </a:lnTo>
                  <a:lnTo>
                    <a:pt x="3044" y="76"/>
                  </a:lnTo>
                  <a:lnTo>
                    <a:pt x="3101" y="35"/>
                  </a:lnTo>
                  <a:lnTo>
                    <a:pt x="3154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01" name="Freeform 98"/>
            <p:cNvSpPr>
              <a:spLocks/>
            </p:cNvSpPr>
            <p:nvPr/>
          </p:nvSpPr>
          <p:spPr bwMode="auto">
            <a:xfrm rot="696599">
              <a:off x="3287" y="1050"/>
              <a:ext cx="234" cy="256"/>
            </a:xfrm>
            <a:custGeom>
              <a:avLst/>
              <a:gdLst>
                <a:gd name="T0" fmla="*/ 40 w 703"/>
                <a:gd name="T1" fmla="*/ 0 h 767"/>
                <a:gd name="T2" fmla="*/ 1 w 703"/>
                <a:gd name="T3" fmla="*/ 37 h 767"/>
                <a:gd name="T4" fmla="*/ 0 w 703"/>
                <a:gd name="T5" fmla="*/ 38 h 767"/>
                <a:gd name="T6" fmla="*/ 0 w 703"/>
                <a:gd name="T7" fmla="*/ 41 h 767"/>
                <a:gd name="T8" fmla="*/ 1 w 703"/>
                <a:gd name="T9" fmla="*/ 45 h 767"/>
                <a:gd name="T10" fmla="*/ 2 w 703"/>
                <a:gd name="T11" fmla="*/ 47 h 767"/>
                <a:gd name="T12" fmla="*/ 5 w 703"/>
                <a:gd name="T13" fmla="*/ 49 h 767"/>
                <a:gd name="T14" fmla="*/ 8 w 703"/>
                <a:gd name="T15" fmla="*/ 51 h 767"/>
                <a:gd name="T16" fmla="*/ 11 w 703"/>
                <a:gd name="T17" fmla="*/ 55 h 767"/>
                <a:gd name="T18" fmla="*/ 13 w 703"/>
                <a:gd name="T19" fmla="*/ 58 h 767"/>
                <a:gd name="T20" fmla="*/ 14 w 703"/>
                <a:gd name="T21" fmla="*/ 61 h 767"/>
                <a:gd name="T22" fmla="*/ 15 w 703"/>
                <a:gd name="T23" fmla="*/ 65 h 767"/>
                <a:gd name="T24" fmla="*/ 15 w 703"/>
                <a:gd name="T25" fmla="*/ 69 h 767"/>
                <a:gd name="T26" fmla="*/ 13 w 703"/>
                <a:gd name="T27" fmla="*/ 73 h 767"/>
                <a:gd name="T28" fmla="*/ 11 w 703"/>
                <a:gd name="T29" fmla="*/ 77 h 767"/>
                <a:gd name="T30" fmla="*/ 10 w 703"/>
                <a:gd name="T31" fmla="*/ 82 h 767"/>
                <a:gd name="T32" fmla="*/ 8 w 703"/>
                <a:gd name="T33" fmla="*/ 84 h 767"/>
                <a:gd name="T34" fmla="*/ 8 w 703"/>
                <a:gd name="T35" fmla="*/ 85 h 767"/>
                <a:gd name="T36" fmla="*/ 63 w 703"/>
                <a:gd name="T37" fmla="*/ 29 h 767"/>
                <a:gd name="T38" fmla="*/ 78 w 703"/>
                <a:gd name="T39" fmla="*/ 15 h 767"/>
                <a:gd name="T40" fmla="*/ 40 w 703"/>
                <a:gd name="T41" fmla="*/ 0 h 767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703" h="767">
                  <a:moveTo>
                    <a:pt x="365" y="0"/>
                  </a:moveTo>
                  <a:lnTo>
                    <a:pt x="5" y="335"/>
                  </a:lnTo>
                  <a:lnTo>
                    <a:pt x="0" y="346"/>
                  </a:lnTo>
                  <a:lnTo>
                    <a:pt x="0" y="370"/>
                  </a:lnTo>
                  <a:lnTo>
                    <a:pt x="5" y="400"/>
                  </a:lnTo>
                  <a:lnTo>
                    <a:pt x="15" y="419"/>
                  </a:lnTo>
                  <a:lnTo>
                    <a:pt x="46" y="437"/>
                  </a:lnTo>
                  <a:lnTo>
                    <a:pt x="72" y="461"/>
                  </a:lnTo>
                  <a:lnTo>
                    <a:pt x="96" y="491"/>
                  </a:lnTo>
                  <a:lnTo>
                    <a:pt x="114" y="521"/>
                  </a:lnTo>
                  <a:lnTo>
                    <a:pt x="126" y="552"/>
                  </a:lnTo>
                  <a:lnTo>
                    <a:pt x="133" y="585"/>
                  </a:lnTo>
                  <a:lnTo>
                    <a:pt x="133" y="624"/>
                  </a:lnTo>
                  <a:lnTo>
                    <a:pt x="121" y="658"/>
                  </a:lnTo>
                  <a:lnTo>
                    <a:pt x="103" y="696"/>
                  </a:lnTo>
                  <a:lnTo>
                    <a:pt x="88" y="735"/>
                  </a:lnTo>
                  <a:lnTo>
                    <a:pt x="76" y="757"/>
                  </a:lnTo>
                  <a:lnTo>
                    <a:pt x="72" y="767"/>
                  </a:lnTo>
                  <a:lnTo>
                    <a:pt x="570" y="259"/>
                  </a:lnTo>
                  <a:lnTo>
                    <a:pt x="703" y="133"/>
                  </a:lnTo>
                  <a:lnTo>
                    <a:pt x="365" y="0"/>
                  </a:ln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02" name="Freeform 99"/>
            <p:cNvSpPr>
              <a:spLocks/>
            </p:cNvSpPr>
            <p:nvPr/>
          </p:nvSpPr>
          <p:spPr bwMode="auto">
            <a:xfrm rot="696599">
              <a:off x="3361" y="1237"/>
              <a:ext cx="230" cy="111"/>
            </a:xfrm>
            <a:custGeom>
              <a:avLst/>
              <a:gdLst>
                <a:gd name="T0" fmla="*/ 37 w 688"/>
                <a:gd name="T1" fmla="*/ 0 h 334"/>
                <a:gd name="T2" fmla="*/ 43 w 688"/>
                <a:gd name="T3" fmla="*/ 2 h 334"/>
                <a:gd name="T4" fmla="*/ 43 w 688"/>
                <a:gd name="T5" fmla="*/ 3 h 334"/>
                <a:gd name="T6" fmla="*/ 44 w 688"/>
                <a:gd name="T7" fmla="*/ 4 h 334"/>
                <a:gd name="T8" fmla="*/ 44 w 688"/>
                <a:gd name="T9" fmla="*/ 7 h 334"/>
                <a:gd name="T10" fmla="*/ 44 w 688"/>
                <a:gd name="T11" fmla="*/ 9 h 334"/>
                <a:gd name="T12" fmla="*/ 43 w 688"/>
                <a:gd name="T13" fmla="*/ 11 h 334"/>
                <a:gd name="T14" fmla="*/ 42 w 688"/>
                <a:gd name="T15" fmla="*/ 13 h 334"/>
                <a:gd name="T16" fmla="*/ 42 w 688"/>
                <a:gd name="T17" fmla="*/ 14 h 334"/>
                <a:gd name="T18" fmla="*/ 43 w 688"/>
                <a:gd name="T19" fmla="*/ 17 h 334"/>
                <a:gd name="T20" fmla="*/ 43 w 688"/>
                <a:gd name="T21" fmla="*/ 19 h 334"/>
                <a:gd name="T22" fmla="*/ 42 w 688"/>
                <a:gd name="T23" fmla="*/ 20 h 334"/>
                <a:gd name="T24" fmla="*/ 42 w 688"/>
                <a:gd name="T25" fmla="*/ 21 h 334"/>
                <a:gd name="T26" fmla="*/ 42 w 688"/>
                <a:gd name="T27" fmla="*/ 22 h 334"/>
                <a:gd name="T28" fmla="*/ 42 w 688"/>
                <a:gd name="T29" fmla="*/ 23 h 334"/>
                <a:gd name="T30" fmla="*/ 44 w 688"/>
                <a:gd name="T31" fmla="*/ 24 h 334"/>
                <a:gd name="T32" fmla="*/ 47 w 688"/>
                <a:gd name="T33" fmla="*/ 24 h 334"/>
                <a:gd name="T34" fmla="*/ 53 w 688"/>
                <a:gd name="T35" fmla="*/ 25 h 334"/>
                <a:gd name="T36" fmla="*/ 60 w 688"/>
                <a:gd name="T37" fmla="*/ 26 h 334"/>
                <a:gd name="T38" fmla="*/ 65 w 688"/>
                <a:gd name="T39" fmla="*/ 26 h 334"/>
                <a:gd name="T40" fmla="*/ 69 w 688"/>
                <a:gd name="T41" fmla="*/ 27 h 334"/>
                <a:gd name="T42" fmla="*/ 72 w 688"/>
                <a:gd name="T43" fmla="*/ 27 h 334"/>
                <a:gd name="T44" fmla="*/ 74 w 688"/>
                <a:gd name="T45" fmla="*/ 27 h 334"/>
                <a:gd name="T46" fmla="*/ 76 w 688"/>
                <a:gd name="T47" fmla="*/ 26 h 334"/>
                <a:gd name="T48" fmla="*/ 76 w 688"/>
                <a:gd name="T49" fmla="*/ 26 h 334"/>
                <a:gd name="T50" fmla="*/ 77 w 688"/>
                <a:gd name="T51" fmla="*/ 26 h 334"/>
                <a:gd name="T52" fmla="*/ 77 w 688"/>
                <a:gd name="T53" fmla="*/ 32 h 334"/>
                <a:gd name="T54" fmla="*/ 0 w 688"/>
                <a:gd name="T55" fmla="*/ 37 h 334"/>
                <a:gd name="T56" fmla="*/ 37 w 688"/>
                <a:gd name="T57" fmla="*/ 0 h 334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688" h="334">
                  <a:moveTo>
                    <a:pt x="335" y="0"/>
                  </a:moveTo>
                  <a:lnTo>
                    <a:pt x="384" y="18"/>
                  </a:lnTo>
                  <a:lnTo>
                    <a:pt x="387" y="23"/>
                  </a:lnTo>
                  <a:lnTo>
                    <a:pt x="392" y="38"/>
                  </a:lnTo>
                  <a:lnTo>
                    <a:pt x="395" y="60"/>
                  </a:lnTo>
                  <a:lnTo>
                    <a:pt x="395" y="84"/>
                  </a:lnTo>
                  <a:lnTo>
                    <a:pt x="384" y="102"/>
                  </a:lnTo>
                  <a:lnTo>
                    <a:pt x="377" y="114"/>
                  </a:lnTo>
                  <a:lnTo>
                    <a:pt x="377" y="124"/>
                  </a:lnTo>
                  <a:lnTo>
                    <a:pt x="384" y="151"/>
                  </a:lnTo>
                  <a:lnTo>
                    <a:pt x="384" y="171"/>
                  </a:lnTo>
                  <a:lnTo>
                    <a:pt x="380" y="183"/>
                  </a:lnTo>
                  <a:lnTo>
                    <a:pt x="377" y="193"/>
                  </a:lnTo>
                  <a:lnTo>
                    <a:pt x="377" y="201"/>
                  </a:lnTo>
                  <a:lnTo>
                    <a:pt x="380" y="205"/>
                  </a:lnTo>
                  <a:lnTo>
                    <a:pt x="395" y="213"/>
                  </a:lnTo>
                  <a:lnTo>
                    <a:pt x="426" y="216"/>
                  </a:lnTo>
                  <a:lnTo>
                    <a:pt x="478" y="225"/>
                  </a:lnTo>
                  <a:lnTo>
                    <a:pt x="535" y="232"/>
                  </a:lnTo>
                  <a:lnTo>
                    <a:pt x="582" y="235"/>
                  </a:lnTo>
                  <a:lnTo>
                    <a:pt x="616" y="240"/>
                  </a:lnTo>
                  <a:lnTo>
                    <a:pt x="646" y="240"/>
                  </a:lnTo>
                  <a:lnTo>
                    <a:pt x="665" y="240"/>
                  </a:lnTo>
                  <a:lnTo>
                    <a:pt x="676" y="235"/>
                  </a:lnTo>
                  <a:lnTo>
                    <a:pt x="683" y="235"/>
                  </a:lnTo>
                  <a:lnTo>
                    <a:pt x="688" y="235"/>
                  </a:lnTo>
                  <a:lnTo>
                    <a:pt x="688" y="289"/>
                  </a:lnTo>
                  <a:lnTo>
                    <a:pt x="0" y="334"/>
                  </a:lnTo>
                  <a:lnTo>
                    <a:pt x="335" y="0"/>
                  </a:lnTo>
                  <a:close/>
                </a:path>
              </a:pathLst>
            </a:custGeom>
            <a:solidFill>
              <a:srgbClr val="6B686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03" name="Freeform 100"/>
            <p:cNvSpPr>
              <a:spLocks/>
            </p:cNvSpPr>
            <p:nvPr/>
          </p:nvSpPr>
          <p:spPr bwMode="auto">
            <a:xfrm rot="696599">
              <a:off x="3288" y="1040"/>
              <a:ext cx="134" cy="256"/>
            </a:xfrm>
            <a:custGeom>
              <a:avLst/>
              <a:gdLst>
                <a:gd name="T0" fmla="*/ 41 w 402"/>
                <a:gd name="T1" fmla="*/ 0 h 767"/>
                <a:gd name="T2" fmla="*/ 44 w 402"/>
                <a:gd name="T3" fmla="*/ 2 h 767"/>
                <a:gd name="T4" fmla="*/ 44 w 402"/>
                <a:gd name="T5" fmla="*/ 3 h 767"/>
                <a:gd name="T6" fmla="*/ 45 w 402"/>
                <a:gd name="T7" fmla="*/ 5 h 767"/>
                <a:gd name="T8" fmla="*/ 44 w 402"/>
                <a:gd name="T9" fmla="*/ 8 h 767"/>
                <a:gd name="T10" fmla="*/ 42 w 402"/>
                <a:gd name="T11" fmla="*/ 11 h 767"/>
                <a:gd name="T12" fmla="*/ 40 w 402"/>
                <a:gd name="T13" fmla="*/ 13 h 767"/>
                <a:gd name="T14" fmla="*/ 38 w 402"/>
                <a:gd name="T15" fmla="*/ 14 h 767"/>
                <a:gd name="T16" fmla="*/ 36 w 402"/>
                <a:gd name="T17" fmla="*/ 16 h 767"/>
                <a:gd name="T18" fmla="*/ 34 w 402"/>
                <a:gd name="T19" fmla="*/ 17 h 767"/>
                <a:gd name="T20" fmla="*/ 33 w 402"/>
                <a:gd name="T21" fmla="*/ 18 h 767"/>
                <a:gd name="T22" fmla="*/ 31 w 402"/>
                <a:gd name="T23" fmla="*/ 19 h 767"/>
                <a:gd name="T24" fmla="*/ 30 w 402"/>
                <a:gd name="T25" fmla="*/ 21 h 767"/>
                <a:gd name="T26" fmla="*/ 29 w 402"/>
                <a:gd name="T27" fmla="*/ 22 h 767"/>
                <a:gd name="T28" fmla="*/ 27 w 402"/>
                <a:gd name="T29" fmla="*/ 24 h 767"/>
                <a:gd name="T30" fmla="*/ 24 w 402"/>
                <a:gd name="T31" fmla="*/ 27 h 767"/>
                <a:gd name="T32" fmla="*/ 21 w 402"/>
                <a:gd name="T33" fmla="*/ 30 h 767"/>
                <a:gd name="T34" fmla="*/ 18 w 402"/>
                <a:gd name="T35" fmla="*/ 33 h 767"/>
                <a:gd name="T36" fmla="*/ 16 w 402"/>
                <a:gd name="T37" fmla="*/ 35 h 767"/>
                <a:gd name="T38" fmla="*/ 14 w 402"/>
                <a:gd name="T39" fmla="*/ 38 h 767"/>
                <a:gd name="T40" fmla="*/ 12 w 402"/>
                <a:gd name="T41" fmla="*/ 40 h 767"/>
                <a:gd name="T42" fmla="*/ 11 w 402"/>
                <a:gd name="T43" fmla="*/ 41 h 767"/>
                <a:gd name="T44" fmla="*/ 11 w 402"/>
                <a:gd name="T45" fmla="*/ 41 h 767"/>
                <a:gd name="T46" fmla="*/ 10 w 402"/>
                <a:gd name="T47" fmla="*/ 41 h 767"/>
                <a:gd name="T48" fmla="*/ 11 w 402"/>
                <a:gd name="T49" fmla="*/ 43 h 767"/>
                <a:gd name="T50" fmla="*/ 12 w 402"/>
                <a:gd name="T51" fmla="*/ 45 h 767"/>
                <a:gd name="T52" fmla="*/ 16 w 402"/>
                <a:gd name="T53" fmla="*/ 52 h 767"/>
                <a:gd name="T54" fmla="*/ 19 w 402"/>
                <a:gd name="T55" fmla="*/ 61 h 767"/>
                <a:gd name="T56" fmla="*/ 19 w 402"/>
                <a:gd name="T57" fmla="*/ 70 h 767"/>
                <a:gd name="T58" fmla="*/ 15 w 402"/>
                <a:gd name="T59" fmla="*/ 78 h 767"/>
                <a:gd name="T60" fmla="*/ 8 w 402"/>
                <a:gd name="T61" fmla="*/ 85 h 767"/>
                <a:gd name="T62" fmla="*/ 8 w 402"/>
                <a:gd name="T63" fmla="*/ 84 h 767"/>
                <a:gd name="T64" fmla="*/ 10 w 402"/>
                <a:gd name="T65" fmla="*/ 82 h 767"/>
                <a:gd name="T66" fmla="*/ 11 w 402"/>
                <a:gd name="T67" fmla="*/ 77 h 767"/>
                <a:gd name="T68" fmla="*/ 13 w 402"/>
                <a:gd name="T69" fmla="*/ 73 h 767"/>
                <a:gd name="T70" fmla="*/ 15 w 402"/>
                <a:gd name="T71" fmla="*/ 69 h 767"/>
                <a:gd name="T72" fmla="*/ 15 w 402"/>
                <a:gd name="T73" fmla="*/ 65 h 767"/>
                <a:gd name="T74" fmla="*/ 14 w 402"/>
                <a:gd name="T75" fmla="*/ 61 h 767"/>
                <a:gd name="T76" fmla="*/ 13 w 402"/>
                <a:gd name="T77" fmla="*/ 58 h 767"/>
                <a:gd name="T78" fmla="*/ 11 w 402"/>
                <a:gd name="T79" fmla="*/ 55 h 767"/>
                <a:gd name="T80" fmla="*/ 8 w 402"/>
                <a:gd name="T81" fmla="*/ 51 h 767"/>
                <a:gd name="T82" fmla="*/ 5 w 402"/>
                <a:gd name="T83" fmla="*/ 49 h 767"/>
                <a:gd name="T84" fmla="*/ 2 w 402"/>
                <a:gd name="T85" fmla="*/ 47 h 767"/>
                <a:gd name="T86" fmla="*/ 1 w 402"/>
                <a:gd name="T87" fmla="*/ 45 h 767"/>
                <a:gd name="T88" fmla="*/ 0 w 402"/>
                <a:gd name="T89" fmla="*/ 41 h 767"/>
                <a:gd name="T90" fmla="*/ 0 w 402"/>
                <a:gd name="T91" fmla="*/ 38 h 767"/>
                <a:gd name="T92" fmla="*/ 1 w 402"/>
                <a:gd name="T93" fmla="*/ 37 h 767"/>
                <a:gd name="T94" fmla="*/ 41 w 402"/>
                <a:gd name="T95" fmla="*/ 0 h 767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402" h="767">
                  <a:moveTo>
                    <a:pt x="365" y="0"/>
                  </a:moveTo>
                  <a:lnTo>
                    <a:pt x="395" y="20"/>
                  </a:lnTo>
                  <a:lnTo>
                    <a:pt x="399" y="27"/>
                  </a:lnTo>
                  <a:lnTo>
                    <a:pt x="402" y="42"/>
                  </a:lnTo>
                  <a:lnTo>
                    <a:pt x="399" y="69"/>
                  </a:lnTo>
                  <a:lnTo>
                    <a:pt x="377" y="99"/>
                  </a:lnTo>
                  <a:lnTo>
                    <a:pt x="358" y="115"/>
                  </a:lnTo>
                  <a:lnTo>
                    <a:pt x="343" y="130"/>
                  </a:lnTo>
                  <a:lnTo>
                    <a:pt x="323" y="141"/>
                  </a:lnTo>
                  <a:lnTo>
                    <a:pt x="308" y="153"/>
                  </a:lnTo>
                  <a:lnTo>
                    <a:pt x="296" y="165"/>
                  </a:lnTo>
                  <a:lnTo>
                    <a:pt x="281" y="175"/>
                  </a:lnTo>
                  <a:lnTo>
                    <a:pt x="269" y="187"/>
                  </a:lnTo>
                  <a:lnTo>
                    <a:pt x="262" y="195"/>
                  </a:lnTo>
                  <a:lnTo>
                    <a:pt x="244" y="217"/>
                  </a:lnTo>
                  <a:lnTo>
                    <a:pt x="217" y="244"/>
                  </a:lnTo>
                  <a:lnTo>
                    <a:pt x="190" y="266"/>
                  </a:lnTo>
                  <a:lnTo>
                    <a:pt x="163" y="293"/>
                  </a:lnTo>
                  <a:lnTo>
                    <a:pt x="145" y="316"/>
                  </a:lnTo>
                  <a:lnTo>
                    <a:pt x="126" y="338"/>
                  </a:lnTo>
                  <a:lnTo>
                    <a:pt x="106" y="358"/>
                  </a:lnTo>
                  <a:lnTo>
                    <a:pt x="99" y="365"/>
                  </a:lnTo>
                  <a:lnTo>
                    <a:pt x="96" y="370"/>
                  </a:lnTo>
                  <a:lnTo>
                    <a:pt x="91" y="373"/>
                  </a:lnTo>
                  <a:lnTo>
                    <a:pt x="96" y="385"/>
                  </a:lnTo>
                  <a:lnTo>
                    <a:pt x="106" y="404"/>
                  </a:lnTo>
                  <a:lnTo>
                    <a:pt x="148" y="468"/>
                  </a:lnTo>
                  <a:lnTo>
                    <a:pt x="171" y="548"/>
                  </a:lnTo>
                  <a:lnTo>
                    <a:pt x="168" y="631"/>
                  </a:lnTo>
                  <a:lnTo>
                    <a:pt x="138" y="703"/>
                  </a:lnTo>
                  <a:lnTo>
                    <a:pt x="72" y="767"/>
                  </a:lnTo>
                  <a:lnTo>
                    <a:pt x="76" y="757"/>
                  </a:lnTo>
                  <a:lnTo>
                    <a:pt x="88" y="735"/>
                  </a:lnTo>
                  <a:lnTo>
                    <a:pt x="103" y="696"/>
                  </a:lnTo>
                  <a:lnTo>
                    <a:pt x="121" y="658"/>
                  </a:lnTo>
                  <a:lnTo>
                    <a:pt x="133" y="624"/>
                  </a:lnTo>
                  <a:lnTo>
                    <a:pt x="133" y="585"/>
                  </a:lnTo>
                  <a:lnTo>
                    <a:pt x="126" y="552"/>
                  </a:lnTo>
                  <a:lnTo>
                    <a:pt x="114" y="521"/>
                  </a:lnTo>
                  <a:lnTo>
                    <a:pt x="96" y="491"/>
                  </a:lnTo>
                  <a:lnTo>
                    <a:pt x="72" y="461"/>
                  </a:lnTo>
                  <a:lnTo>
                    <a:pt x="46" y="437"/>
                  </a:lnTo>
                  <a:lnTo>
                    <a:pt x="15" y="419"/>
                  </a:lnTo>
                  <a:lnTo>
                    <a:pt x="5" y="400"/>
                  </a:lnTo>
                  <a:lnTo>
                    <a:pt x="0" y="370"/>
                  </a:lnTo>
                  <a:lnTo>
                    <a:pt x="0" y="346"/>
                  </a:lnTo>
                  <a:lnTo>
                    <a:pt x="5" y="335"/>
                  </a:lnTo>
                  <a:lnTo>
                    <a:pt x="3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04" name="Freeform 101"/>
            <p:cNvSpPr>
              <a:spLocks/>
            </p:cNvSpPr>
            <p:nvPr/>
          </p:nvSpPr>
          <p:spPr bwMode="auto">
            <a:xfrm rot="696599">
              <a:off x="2214" y="1556"/>
              <a:ext cx="6" cy="44"/>
            </a:xfrm>
            <a:custGeom>
              <a:avLst/>
              <a:gdLst>
                <a:gd name="T0" fmla="*/ 0 w 17"/>
                <a:gd name="T1" fmla="*/ 0 h 132"/>
                <a:gd name="T2" fmla="*/ 2 w 17"/>
                <a:gd name="T3" fmla="*/ 0 h 132"/>
                <a:gd name="T4" fmla="*/ 1 w 17"/>
                <a:gd name="T5" fmla="*/ 15 h 132"/>
                <a:gd name="T6" fmla="*/ 0 w 17"/>
                <a:gd name="T7" fmla="*/ 11 h 132"/>
                <a:gd name="T8" fmla="*/ 0 w 17"/>
                <a:gd name="T9" fmla="*/ 8 h 132"/>
                <a:gd name="T10" fmla="*/ 0 w 17"/>
                <a:gd name="T11" fmla="*/ 4 h 132"/>
                <a:gd name="T12" fmla="*/ 0 w 17"/>
                <a:gd name="T13" fmla="*/ 0 h 1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7" h="132">
                  <a:moveTo>
                    <a:pt x="0" y="0"/>
                  </a:moveTo>
                  <a:lnTo>
                    <a:pt x="17" y="0"/>
                  </a:lnTo>
                  <a:lnTo>
                    <a:pt x="9" y="132"/>
                  </a:lnTo>
                  <a:lnTo>
                    <a:pt x="0" y="102"/>
                  </a:lnTo>
                  <a:lnTo>
                    <a:pt x="0" y="68"/>
                  </a:lnTo>
                  <a:lnTo>
                    <a:pt x="0" y="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D3A3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05" name="Freeform 102"/>
            <p:cNvSpPr>
              <a:spLocks/>
            </p:cNvSpPr>
            <p:nvPr/>
          </p:nvSpPr>
          <p:spPr bwMode="auto">
            <a:xfrm rot="696599">
              <a:off x="2408" y="1490"/>
              <a:ext cx="3" cy="47"/>
            </a:xfrm>
            <a:custGeom>
              <a:avLst/>
              <a:gdLst>
                <a:gd name="T0" fmla="*/ 0 w 10"/>
                <a:gd name="T1" fmla="*/ 0 h 140"/>
                <a:gd name="T2" fmla="*/ 1 w 10"/>
                <a:gd name="T3" fmla="*/ 0 h 140"/>
                <a:gd name="T4" fmla="*/ 1 w 10"/>
                <a:gd name="T5" fmla="*/ 16 h 140"/>
                <a:gd name="T6" fmla="*/ 0 w 10"/>
                <a:gd name="T7" fmla="*/ 12 h 140"/>
                <a:gd name="T8" fmla="*/ 0 w 10"/>
                <a:gd name="T9" fmla="*/ 8 h 140"/>
                <a:gd name="T10" fmla="*/ 0 w 10"/>
                <a:gd name="T11" fmla="*/ 4 h 140"/>
                <a:gd name="T12" fmla="*/ 0 w 10"/>
                <a:gd name="T13" fmla="*/ 0 h 14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0" h="140">
                  <a:moveTo>
                    <a:pt x="0" y="0"/>
                  </a:moveTo>
                  <a:lnTo>
                    <a:pt x="10" y="0"/>
                  </a:lnTo>
                  <a:lnTo>
                    <a:pt x="10" y="140"/>
                  </a:lnTo>
                  <a:lnTo>
                    <a:pt x="3" y="106"/>
                  </a:lnTo>
                  <a:lnTo>
                    <a:pt x="0" y="73"/>
                  </a:lnTo>
                  <a:lnTo>
                    <a:pt x="0" y="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D3A3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06" name="Freeform 103"/>
            <p:cNvSpPr>
              <a:spLocks/>
            </p:cNvSpPr>
            <p:nvPr/>
          </p:nvSpPr>
          <p:spPr bwMode="auto">
            <a:xfrm rot="696599">
              <a:off x="2671" y="1395"/>
              <a:ext cx="6" cy="45"/>
            </a:xfrm>
            <a:custGeom>
              <a:avLst/>
              <a:gdLst>
                <a:gd name="T0" fmla="*/ 0 w 19"/>
                <a:gd name="T1" fmla="*/ 0 h 136"/>
                <a:gd name="T2" fmla="*/ 2 w 19"/>
                <a:gd name="T3" fmla="*/ 0 h 136"/>
                <a:gd name="T4" fmla="*/ 1 w 19"/>
                <a:gd name="T5" fmla="*/ 15 h 136"/>
                <a:gd name="T6" fmla="*/ 0 w 19"/>
                <a:gd name="T7" fmla="*/ 12 h 136"/>
                <a:gd name="T8" fmla="*/ 0 w 19"/>
                <a:gd name="T9" fmla="*/ 8 h 136"/>
                <a:gd name="T10" fmla="*/ 0 w 19"/>
                <a:gd name="T11" fmla="*/ 4 h 136"/>
                <a:gd name="T12" fmla="*/ 0 w 19"/>
                <a:gd name="T13" fmla="*/ 0 h 1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9" h="136">
                  <a:moveTo>
                    <a:pt x="0" y="0"/>
                  </a:moveTo>
                  <a:lnTo>
                    <a:pt x="19" y="0"/>
                  </a:lnTo>
                  <a:lnTo>
                    <a:pt x="12" y="136"/>
                  </a:lnTo>
                  <a:lnTo>
                    <a:pt x="4" y="106"/>
                  </a:lnTo>
                  <a:lnTo>
                    <a:pt x="4" y="72"/>
                  </a:lnTo>
                  <a:lnTo>
                    <a:pt x="4" y="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B686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07" name="Freeform 104"/>
            <p:cNvSpPr>
              <a:spLocks/>
            </p:cNvSpPr>
            <p:nvPr/>
          </p:nvSpPr>
          <p:spPr bwMode="auto">
            <a:xfrm rot="696599">
              <a:off x="2194" y="1566"/>
              <a:ext cx="7" cy="27"/>
            </a:xfrm>
            <a:custGeom>
              <a:avLst/>
              <a:gdLst>
                <a:gd name="T0" fmla="*/ 0 w 20"/>
                <a:gd name="T1" fmla="*/ 0 h 79"/>
                <a:gd name="T2" fmla="*/ 1 w 20"/>
                <a:gd name="T3" fmla="*/ 0 h 79"/>
                <a:gd name="T4" fmla="*/ 2 w 20"/>
                <a:gd name="T5" fmla="*/ 9 h 79"/>
                <a:gd name="T6" fmla="*/ 2 w 20"/>
                <a:gd name="T7" fmla="*/ 7 h 79"/>
                <a:gd name="T8" fmla="*/ 1 w 20"/>
                <a:gd name="T9" fmla="*/ 5 h 79"/>
                <a:gd name="T10" fmla="*/ 1 w 20"/>
                <a:gd name="T11" fmla="*/ 3 h 79"/>
                <a:gd name="T12" fmla="*/ 0 w 20"/>
                <a:gd name="T13" fmla="*/ 0 h 7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0" h="79">
                  <a:moveTo>
                    <a:pt x="0" y="3"/>
                  </a:moveTo>
                  <a:lnTo>
                    <a:pt x="12" y="0"/>
                  </a:lnTo>
                  <a:lnTo>
                    <a:pt x="20" y="79"/>
                  </a:lnTo>
                  <a:lnTo>
                    <a:pt x="17" y="60"/>
                  </a:lnTo>
                  <a:lnTo>
                    <a:pt x="12" y="41"/>
                  </a:lnTo>
                  <a:lnTo>
                    <a:pt x="8" y="23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3D3A3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08" name="Freeform 105"/>
            <p:cNvSpPr>
              <a:spLocks/>
            </p:cNvSpPr>
            <p:nvPr/>
          </p:nvSpPr>
          <p:spPr bwMode="auto">
            <a:xfrm rot="696599">
              <a:off x="2389" y="1500"/>
              <a:ext cx="5" cy="30"/>
            </a:xfrm>
            <a:custGeom>
              <a:avLst/>
              <a:gdLst>
                <a:gd name="T0" fmla="*/ 0 w 15"/>
                <a:gd name="T1" fmla="*/ 1 h 88"/>
                <a:gd name="T2" fmla="*/ 1 w 15"/>
                <a:gd name="T3" fmla="*/ 0 h 88"/>
                <a:gd name="T4" fmla="*/ 2 w 15"/>
                <a:gd name="T5" fmla="*/ 10 h 88"/>
                <a:gd name="T6" fmla="*/ 1 w 15"/>
                <a:gd name="T7" fmla="*/ 7 h 88"/>
                <a:gd name="T8" fmla="*/ 1 w 15"/>
                <a:gd name="T9" fmla="*/ 5 h 88"/>
                <a:gd name="T10" fmla="*/ 1 w 15"/>
                <a:gd name="T11" fmla="*/ 4 h 88"/>
                <a:gd name="T12" fmla="*/ 0 w 15"/>
                <a:gd name="T13" fmla="*/ 1 h 8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5" h="88">
                  <a:moveTo>
                    <a:pt x="0" y="12"/>
                  </a:moveTo>
                  <a:lnTo>
                    <a:pt x="7" y="0"/>
                  </a:lnTo>
                  <a:lnTo>
                    <a:pt x="15" y="88"/>
                  </a:lnTo>
                  <a:lnTo>
                    <a:pt x="12" y="64"/>
                  </a:lnTo>
                  <a:lnTo>
                    <a:pt x="12" y="46"/>
                  </a:lnTo>
                  <a:lnTo>
                    <a:pt x="7" y="31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3D3A3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09" name="Freeform 106"/>
            <p:cNvSpPr>
              <a:spLocks/>
            </p:cNvSpPr>
            <p:nvPr/>
          </p:nvSpPr>
          <p:spPr bwMode="auto">
            <a:xfrm rot="696599">
              <a:off x="2652" y="1405"/>
              <a:ext cx="6" cy="29"/>
            </a:xfrm>
            <a:custGeom>
              <a:avLst/>
              <a:gdLst>
                <a:gd name="T0" fmla="*/ 0 w 18"/>
                <a:gd name="T1" fmla="*/ 1 h 87"/>
                <a:gd name="T2" fmla="*/ 1 w 18"/>
                <a:gd name="T3" fmla="*/ 0 h 87"/>
                <a:gd name="T4" fmla="*/ 2 w 18"/>
                <a:gd name="T5" fmla="*/ 10 h 87"/>
                <a:gd name="T6" fmla="*/ 2 w 18"/>
                <a:gd name="T7" fmla="*/ 7 h 87"/>
                <a:gd name="T8" fmla="*/ 2 w 18"/>
                <a:gd name="T9" fmla="*/ 5 h 87"/>
                <a:gd name="T10" fmla="*/ 1 w 18"/>
                <a:gd name="T11" fmla="*/ 3 h 87"/>
                <a:gd name="T12" fmla="*/ 0 w 18"/>
                <a:gd name="T13" fmla="*/ 1 h 8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8" h="87">
                  <a:moveTo>
                    <a:pt x="0" y="10"/>
                  </a:moveTo>
                  <a:lnTo>
                    <a:pt x="10" y="0"/>
                  </a:lnTo>
                  <a:lnTo>
                    <a:pt x="18" y="87"/>
                  </a:lnTo>
                  <a:lnTo>
                    <a:pt x="15" y="67"/>
                  </a:lnTo>
                  <a:lnTo>
                    <a:pt x="15" y="49"/>
                  </a:lnTo>
                  <a:lnTo>
                    <a:pt x="10" y="25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6B686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10" name="Freeform 107"/>
            <p:cNvSpPr>
              <a:spLocks/>
            </p:cNvSpPr>
            <p:nvPr/>
          </p:nvSpPr>
          <p:spPr bwMode="auto">
            <a:xfrm rot="696599">
              <a:off x="2233" y="1552"/>
              <a:ext cx="5" cy="39"/>
            </a:xfrm>
            <a:custGeom>
              <a:avLst/>
              <a:gdLst>
                <a:gd name="T0" fmla="*/ 0 w 15"/>
                <a:gd name="T1" fmla="*/ 0 h 116"/>
                <a:gd name="T2" fmla="*/ 2 w 15"/>
                <a:gd name="T3" fmla="*/ 3 h 116"/>
                <a:gd name="T4" fmla="*/ 1 w 15"/>
                <a:gd name="T5" fmla="*/ 6 h 116"/>
                <a:gd name="T6" fmla="*/ 1 w 15"/>
                <a:gd name="T7" fmla="*/ 9 h 116"/>
                <a:gd name="T8" fmla="*/ 1 w 15"/>
                <a:gd name="T9" fmla="*/ 13 h 116"/>
                <a:gd name="T10" fmla="*/ 1 w 15"/>
                <a:gd name="T11" fmla="*/ 9 h 116"/>
                <a:gd name="T12" fmla="*/ 0 w 15"/>
                <a:gd name="T13" fmla="*/ 6 h 116"/>
                <a:gd name="T14" fmla="*/ 0 w 15"/>
                <a:gd name="T15" fmla="*/ 3 h 116"/>
                <a:gd name="T16" fmla="*/ 0 w 15"/>
                <a:gd name="T17" fmla="*/ 0 h 11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5" h="116">
                  <a:moveTo>
                    <a:pt x="3" y="0"/>
                  </a:moveTo>
                  <a:lnTo>
                    <a:pt x="15" y="24"/>
                  </a:lnTo>
                  <a:lnTo>
                    <a:pt x="10" y="54"/>
                  </a:lnTo>
                  <a:lnTo>
                    <a:pt x="7" y="84"/>
                  </a:lnTo>
                  <a:lnTo>
                    <a:pt x="7" y="116"/>
                  </a:lnTo>
                  <a:lnTo>
                    <a:pt x="7" y="84"/>
                  </a:lnTo>
                  <a:lnTo>
                    <a:pt x="3" y="57"/>
                  </a:lnTo>
                  <a:lnTo>
                    <a:pt x="0" y="27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3D3A3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11" name="Freeform 108"/>
            <p:cNvSpPr>
              <a:spLocks/>
            </p:cNvSpPr>
            <p:nvPr/>
          </p:nvSpPr>
          <p:spPr bwMode="auto">
            <a:xfrm rot="696599">
              <a:off x="2426" y="1486"/>
              <a:ext cx="5" cy="40"/>
            </a:xfrm>
            <a:custGeom>
              <a:avLst/>
              <a:gdLst>
                <a:gd name="T0" fmla="*/ 0 w 15"/>
                <a:gd name="T1" fmla="*/ 0 h 121"/>
                <a:gd name="T2" fmla="*/ 1 w 15"/>
                <a:gd name="T3" fmla="*/ 3 h 121"/>
                <a:gd name="T4" fmla="*/ 1 w 15"/>
                <a:gd name="T5" fmla="*/ 6 h 121"/>
                <a:gd name="T6" fmla="*/ 1 w 15"/>
                <a:gd name="T7" fmla="*/ 10 h 121"/>
                <a:gd name="T8" fmla="*/ 2 w 15"/>
                <a:gd name="T9" fmla="*/ 13 h 121"/>
                <a:gd name="T10" fmla="*/ 1 w 15"/>
                <a:gd name="T11" fmla="*/ 10 h 121"/>
                <a:gd name="T12" fmla="*/ 0 w 15"/>
                <a:gd name="T13" fmla="*/ 7 h 121"/>
                <a:gd name="T14" fmla="*/ 0 w 15"/>
                <a:gd name="T15" fmla="*/ 3 h 121"/>
                <a:gd name="T16" fmla="*/ 0 w 15"/>
                <a:gd name="T17" fmla="*/ 0 h 12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5" h="121">
                  <a:moveTo>
                    <a:pt x="0" y="0"/>
                  </a:moveTo>
                  <a:lnTo>
                    <a:pt x="10" y="23"/>
                  </a:lnTo>
                  <a:lnTo>
                    <a:pt x="10" y="54"/>
                  </a:lnTo>
                  <a:lnTo>
                    <a:pt x="10" y="87"/>
                  </a:lnTo>
                  <a:lnTo>
                    <a:pt x="15" y="121"/>
                  </a:lnTo>
                  <a:lnTo>
                    <a:pt x="10" y="87"/>
                  </a:lnTo>
                  <a:lnTo>
                    <a:pt x="3" y="62"/>
                  </a:lnTo>
                  <a:lnTo>
                    <a:pt x="0" y="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D3A3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12" name="Freeform 109"/>
            <p:cNvSpPr>
              <a:spLocks/>
            </p:cNvSpPr>
            <p:nvPr/>
          </p:nvSpPr>
          <p:spPr bwMode="auto">
            <a:xfrm rot="696599">
              <a:off x="2691" y="1390"/>
              <a:ext cx="3" cy="39"/>
            </a:xfrm>
            <a:custGeom>
              <a:avLst/>
              <a:gdLst>
                <a:gd name="T0" fmla="*/ 0 w 10"/>
                <a:gd name="T1" fmla="*/ 0 h 118"/>
                <a:gd name="T2" fmla="*/ 1 w 10"/>
                <a:gd name="T3" fmla="*/ 3 h 118"/>
                <a:gd name="T4" fmla="*/ 1 w 10"/>
                <a:gd name="T5" fmla="*/ 6 h 118"/>
                <a:gd name="T6" fmla="*/ 1 w 10"/>
                <a:gd name="T7" fmla="*/ 10 h 118"/>
                <a:gd name="T8" fmla="*/ 1 w 10"/>
                <a:gd name="T9" fmla="*/ 13 h 118"/>
                <a:gd name="T10" fmla="*/ 1 w 10"/>
                <a:gd name="T11" fmla="*/ 10 h 118"/>
                <a:gd name="T12" fmla="*/ 0 w 10"/>
                <a:gd name="T13" fmla="*/ 6 h 118"/>
                <a:gd name="T14" fmla="*/ 0 w 10"/>
                <a:gd name="T15" fmla="*/ 3 h 118"/>
                <a:gd name="T16" fmla="*/ 0 w 10"/>
                <a:gd name="T17" fmla="*/ 0 h 11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0" h="118">
                  <a:moveTo>
                    <a:pt x="0" y="0"/>
                  </a:moveTo>
                  <a:lnTo>
                    <a:pt x="10" y="24"/>
                  </a:lnTo>
                  <a:lnTo>
                    <a:pt x="10" y="54"/>
                  </a:lnTo>
                  <a:lnTo>
                    <a:pt x="7" y="88"/>
                  </a:lnTo>
                  <a:lnTo>
                    <a:pt x="7" y="118"/>
                  </a:lnTo>
                  <a:lnTo>
                    <a:pt x="7" y="88"/>
                  </a:lnTo>
                  <a:lnTo>
                    <a:pt x="3" y="58"/>
                  </a:lnTo>
                  <a:lnTo>
                    <a:pt x="0" y="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B686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13" name="Freeform 110"/>
            <p:cNvSpPr>
              <a:spLocks/>
            </p:cNvSpPr>
            <p:nvPr/>
          </p:nvSpPr>
          <p:spPr bwMode="auto">
            <a:xfrm rot="696599">
              <a:off x="2249" y="1538"/>
              <a:ext cx="4" cy="50"/>
            </a:xfrm>
            <a:custGeom>
              <a:avLst/>
              <a:gdLst>
                <a:gd name="T0" fmla="*/ 1 w 12"/>
                <a:gd name="T1" fmla="*/ 0 h 151"/>
                <a:gd name="T2" fmla="*/ 1 w 12"/>
                <a:gd name="T3" fmla="*/ 17 h 151"/>
                <a:gd name="T4" fmla="*/ 0 w 12"/>
                <a:gd name="T5" fmla="*/ 2 h 151"/>
                <a:gd name="T6" fmla="*/ 1 w 12"/>
                <a:gd name="T7" fmla="*/ 0 h 15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" h="151">
                  <a:moveTo>
                    <a:pt x="12" y="0"/>
                  </a:moveTo>
                  <a:lnTo>
                    <a:pt x="12" y="151"/>
                  </a:lnTo>
                  <a:lnTo>
                    <a:pt x="0" y="22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3D3A3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14" name="Freeform 111"/>
            <p:cNvSpPr>
              <a:spLocks/>
            </p:cNvSpPr>
            <p:nvPr/>
          </p:nvSpPr>
          <p:spPr bwMode="auto">
            <a:xfrm rot="696599">
              <a:off x="2443" y="1471"/>
              <a:ext cx="3" cy="51"/>
            </a:xfrm>
            <a:custGeom>
              <a:avLst/>
              <a:gdLst>
                <a:gd name="T0" fmla="*/ 1 w 7"/>
                <a:gd name="T1" fmla="*/ 0 h 151"/>
                <a:gd name="T2" fmla="*/ 1 w 7"/>
                <a:gd name="T3" fmla="*/ 17 h 151"/>
                <a:gd name="T4" fmla="*/ 0 w 7"/>
                <a:gd name="T5" fmla="*/ 2 h 151"/>
                <a:gd name="T6" fmla="*/ 1 w 7"/>
                <a:gd name="T7" fmla="*/ 0 h 15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" h="151">
                  <a:moveTo>
                    <a:pt x="7" y="0"/>
                  </a:moveTo>
                  <a:lnTo>
                    <a:pt x="7" y="151"/>
                  </a:lnTo>
                  <a:lnTo>
                    <a:pt x="0" y="22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3D3A3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15" name="Freeform 112"/>
            <p:cNvSpPr>
              <a:spLocks/>
            </p:cNvSpPr>
            <p:nvPr/>
          </p:nvSpPr>
          <p:spPr bwMode="auto">
            <a:xfrm rot="696599">
              <a:off x="2708" y="1376"/>
              <a:ext cx="4" cy="51"/>
            </a:xfrm>
            <a:custGeom>
              <a:avLst/>
              <a:gdLst>
                <a:gd name="T0" fmla="*/ 1 w 12"/>
                <a:gd name="T1" fmla="*/ 0 h 151"/>
                <a:gd name="T2" fmla="*/ 0 w 12"/>
                <a:gd name="T3" fmla="*/ 17 h 151"/>
                <a:gd name="T4" fmla="*/ 0 w 12"/>
                <a:gd name="T5" fmla="*/ 3 h 151"/>
                <a:gd name="T6" fmla="*/ 1 w 12"/>
                <a:gd name="T7" fmla="*/ 0 h 15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" h="151">
                  <a:moveTo>
                    <a:pt x="12" y="0"/>
                  </a:moveTo>
                  <a:lnTo>
                    <a:pt x="4" y="151"/>
                  </a:lnTo>
                  <a:lnTo>
                    <a:pt x="0" y="3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6B686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16" name="Freeform 113"/>
            <p:cNvSpPr>
              <a:spLocks/>
            </p:cNvSpPr>
            <p:nvPr/>
          </p:nvSpPr>
          <p:spPr bwMode="auto">
            <a:xfrm rot="696599">
              <a:off x="2270" y="1535"/>
              <a:ext cx="3" cy="43"/>
            </a:xfrm>
            <a:custGeom>
              <a:avLst/>
              <a:gdLst>
                <a:gd name="T0" fmla="*/ 1 w 7"/>
                <a:gd name="T1" fmla="*/ 0 h 131"/>
                <a:gd name="T2" fmla="*/ 0 w 7"/>
                <a:gd name="T3" fmla="*/ 14 h 131"/>
                <a:gd name="T4" fmla="*/ 0 w 7"/>
                <a:gd name="T5" fmla="*/ 0 h 131"/>
                <a:gd name="T6" fmla="*/ 1 w 7"/>
                <a:gd name="T7" fmla="*/ 0 h 13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" h="131">
                  <a:moveTo>
                    <a:pt x="7" y="0"/>
                  </a:moveTo>
                  <a:lnTo>
                    <a:pt x="0" y="131"/>
                  </a:lnTo>
                  <a:lnTo>
                    <a:pt x="0" y="3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3D3A3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17" name="Freeform 114"/>
            <p:cNvSpPr>
              <a:spLocks/>
            </p:cNvSpPr>
            <p:nvPr/>
          </p:nvSpPr>
          <p:spPr bwMode="auto">
            <a:xfrm rot="696599">
              <a:off x="2463" y="1467"/>
              <a:ext cx="4" cy="45"/>
            </a:xfrm>
            <a:custGeom>
              <a:avLst/>
              <a:gdLst>
                <a:gd name="T0" fmla="*/ 2 w 10"/>
                <a:gd name="T1" fmla="*/ 0 h 133"/>
                <a:gd name="T2" fmla="*/ 0 w 10"/>
                <a:gd name="T3" fmla="*/ 15 h 133"/>
                <a:gd name="T4" fmla="*/ 0 w 10"/>
                <a:gd name="T5" fmla="*/ 1 h 133"/>
                <a:gd name="T6" fmla="*/ 2 w 10"/>
                <a:gd name="T7" fmla="*/ 0 h 13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" h="133">
                  <a:moveTo>
                    <a:pt x="10" y="0"/>
                  </a:moveTo>
                  <a:lnTo>
                    <a:pt x="3" y="133"/>
                  </a:lnTo>
                  <a:lnTo>
                    <a:pt x="0" y="5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3D3A3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18" name="Freeform 115"/>
            <p:cNvSpPr>
              <a:spLocks/>
            </p:cNvSpPr>
            <p:nvPr/>
          </p:nvSpPr>
          <p:spPr bwMode="auto">
            <a:xfrm rot="696599">
              <a:off x="2727" y="1372"/>
              <a:ext cx="1" cy="45"/>
            </a:xfrm>
            <a:custGeom>
              <a:avLst/>
              <a:gdLst>
                <a:gd name="T0" fmla="*/ 0 w 3"/>
                <a:gd name="T1" fmla="*/ 0 h 136"/>
                <a:gd name="T2" fmla="*/ 0 w 3"/>
                <a:gd name="T3" fmla="*/ 15 h 136"/>
                <a:gd name="T4" fmla="*/ 0 w 3"/>
                <a:gd name="T5" fmla="*/ 1 h 136"/>
                <a:gd name="T6" fmla="*/ 0 w 3"/>
                <a:gd name="T7" fmla="*/ 0 h 13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" h="136">
                  <a:moveTo>
                    <a:pt x="3" y="0"/>
                  </a:moveTo>
                  <a:lnTo>
                    <a:pt x="0" y="136"/>
                  </a:lnTo>
                  <a:lnTo>
                    <a:pt x="0" y="11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6B686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19" name="Freeform 116"/>
            <p:cNvSpPr>
              <a:spLocks/>
            </p:cNvSpPr>
            <p:nvPr/>
          </p:nvSpPr>
          <p:spPr bwMode="auto">
            <a:xfrm rot="696599">
              <a:off x="2291" y="1526"/>
              <a:ext cx="5" cy="41"/>
            </a:xfrm>
            <a:custGeom>
              <a:avLst/>
              <a:gdLst>
                <a:gd name="T0" fmla="*/ 1 w 15"/>
                <a:gd name="T1" fmla="*/ 0 h 125"/>
                <a:gd name="T2" fmla="*/ 2 w 15"/>
                <a:gd name="T3" fmla="*/ 13 h 125"/>
                <a:gd name="T4" fmla="*/ 0 w 15"/>
                <a:gd name="T5" fmla="*/ 2 h 125"/>
                <a:gd name="T6" fmla="*/ 1 w 15"/>
                <a:gd name="T7" fmla="*/ 0 h 12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5" h="125">
                  <a:moveTo>
                    <a:pt x="7" y="0"/>
                  </a:moveTo>
                  <a:lnTo>
                    <a:pt x="15" y="125"/>
                  </a:lnTo>
                  <a:lnTo>
                    <a:pt x="0" y="19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3D3A3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20" name="Freeform 117"/>
            <p:cNvSpPr>
              <a:spLocks/>
            </p:cNvSpPr>
            <p:nvPr/>
          </p:nvSpPr>
          <p:spPr bwMode="auto">
            <a:xfrm rot="696599">
              <a:off x="2487" y="1462"/>
              <a:ext cx="1" cy="40"/>
            </a:xfrm>
            <a:custGeom>
              <a:avLst/>
              <a:gdLst>
                <a:gd name="T0" fmla="*/ 0 w 3"/>
                <a:gd name="T1" fmla="*/ 0 h 118"/>
                <a:gd name="T2" fmla="*/ 0 w 3"/>
                <a:gd name="T3" fmla="*/ 14 h 118"/>
                <a:gd name="T4" fmla="*/ 0 w 3"/>
                <a:gd name="T5" fmla="*/ 1 h 118"/>
                <a:gd name="T6" fmla="*/ 0 w 3"/>
                <a:gd name="T7" fmla="*/ 0 h 11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" h="118">
                  <a:moveTo>
                    <a:pt x="3" y="0"/>
                  </a:moveTo>
                  <a:lnTo>
                    <a:pt x="3" y="118"/>
                  </a:lnTo>
                  <a:lnTo>
                    <a:pt x="0" y="12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3D3A3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21" name="Freeform 118"/>
            <p:cNvSpPr>
              <a:spLocks/>
            </p:cNvSpPr>
            <p:nvPr/>
          </p:nvSpPr>
          <p:spPr bwMode="auto">
            <a:xfrm rot="696599">
              <a:off x="2749" y="1365"/>
              <a:ext cx="4" cy="41"/>
            </a:xfrm>
            <a:custGeom>
              <a:avLst/>
              <a:gdLst>
                <a:gd name="T0" fmla="*/ 1 w 12"/>
                <a:gd name="T1" fmla="*/ 0 h 121"/>
                <a:gd name="T2" fmla="*/ 1 w 12"/>
                <a:gd name="T3" fmla="*/ 14 h 121"/>
                <a:gd name="T4" fmla="*/ 0 w 12"/>
                <a:gd name="T5" fmla="*/ 2 h 121"/>
                <a:gd name="T6" fmla="*/ 1 w 12"/>
                <a:gd name="T7" fmla="*/ 0 h 12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" h="121">
                  <a:moveTo>
                    <a:pt x="5" y="0"/>
                  </a:moveTo>
                  <a:lnTo>
                    <a:pt x="12" y="121"/>
                  </a:lnTo>
                  <a:lnTo>
                    <a:pt x="0" y="15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6B686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22" name="Freeform 119"/>
            <p:cNvSpPr>
              <a:spLocks/>
            </p:cNvSpPr>
            <p:nvPr/>
          </p:nvSpPr>
          <p:spPr bwMode="auto">
            <a:xfrm rot="696599">
              <a:off x="2318" y="1516"/>
              <a:ext cx="7" cy="33"/>
            </a:xfrm>
            <a:custGeom>
              <a:avLst/>
              <a:gdLst>
                <a:gd name="T0" fmla="*/ 1 w 20"/>
                <a:gd name="T1" fmla="*/ 0 h 99"/>
                <a:gd name="T2" fmla="*/ 2 w 20"/>
                <a:gd name="T3" fmla="*/ 11 h 99"/>
                <a:gd name="T4" fmla="*/ 0 w 20"/>
                <a:gd name="T5" fmla="*/ 4 h 99"/>
                <a:gd name="T6" fmla="*/ 1 w 20"/>
                <a:gd name="T7" fmla="*/ 0 h 9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0" h="99">
                  <a:moveTo>
                    <a:pt x="12" y="0"/>
                  </a:moveTo>
                  <a:lnTo>
                    <a:pt x="20" y="99"/>
                  </a:lnTo>
                  <a:lnTo>
                    <a:pt x="0" y="34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3D3A3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23" name="Freeform 120"/>
            <p:cNvSpPr>
              <a:spLocks/>
            </p:cNvSpPr>
            <p:nvPr/>
          </p:nvSpPr>
          <p:spPr bwMode="auto">
            <a:xfrm rot="696599">
              <a:off x="2582" y="1420"/>
              <a:ext cx="4" cy="32"/>
            </a:xfrm>
            <a:custGeom>
              <a:avLst/>
              <a:gdLst>
                <a:gd name="T0" fmla="*/ 1 w 12"/>
                <a:gd name="T1" fmla="*/ 0 h 98"/>
                <a:gd name="T2" fmla="*/ 1 w 12"/>
                <a:gd name="T3" fmla="*/ 10 h 98"/>
                <a:gd name="T4" fmla="*/ 0 w 12"/>
                <a:gd name="T5" fmla="*/ 3 h 98"/>
                <a:gd name="T6" fmla="*/ 1 w 12"/>
                <a:gd name="T7" fmla="*/ 0 h 9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" h="98">
                  <a:moveTo>
                    <a:pt x="8" y="0"/>
                  </a:moveTo>
                  <a:lnTo>
                    <a:pt x="12" y="98"/>
                  </a:lnTo>
                  <a:lnTo>
                    <a:pt x="0" y="3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3D3A3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24" name="Freeform 121"/>
            <p:cNvSpPr>
              <a:spLocks/>
            </p:cNvSpPr>
            <p:nvPr/>
          </p:nvSpPr>
          <p:spPr bwMode="auto">
            <a:xfrm rot="696599">
              <a:off x="2511" y="1449"/>
              <a:ext cx="8" cy="33"/>
            </a:xfrm>
            <a:custGeom>
              <a:avLst/>
              <a:gdLst>
                <a:gd name="T0" fmla="*/ 2 w 24"/>
                <a:gd name="T1" fmla="*/ 0 h 99"/>
                <a:gd name="T2" fmla="*/ 3 w 24"/>
                <a:gd name="T3" fmla="*/ 11 h 99"/>
                <a:gd name="T4" fmla="*/ 0 w 24"/>
                <a:gd name="T5" fmla="*/ 4 h 99"/>
                <a:gd name="T6" fmla="*/ 2 w 24"/>
                <a:gd name="T7" fmla="*/ 0 h 9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4" h="99">
                  <a:moveTo>
                    <a:pt x="16" y="0"/>
                  </a:moveTo>
                  <a:lnTo>
                    <a:pt x="24" y="99"/>
                  </a:lnTo>
                  <a:lnTo>
                    <a:pt x="0" y="35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3D3A3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25" name="Freeform 122"/>
            <p:cNvSpPr>
              <a:spLocks/>
            </p:cNvSpPr>
            <p:nvPr/>
          </p:nvSpPr>
          <p:spPr bwMode="auto">
            <a:xfrm rot="696599">
              <a:off x="2342" y="1514"/>
              <a:ext cx="4" cy="26"/>
            </a:xfrm>
            <a:custGeom>
              <a:avLst/>
              <a:gdLst>
                <a:gd name="T0" fmla="*/ 0 w 12"/>
                <a:gd name="T1" fmla="*/ 1 h 77"/>
                <a:gd name="T2" fmla="*/ 1 w 12"/>
                <a:gd name="T3" fmla="*/ 0 h 77"/>
                <a:gd name="T4" fmla="*/ 1 w 12"/>
                <a:gd name="T5" fmla="*/ 9 h 77"/>
                <a:gd name="T6" fmla="*/ 0 w 12"/>
                <a:gd name="T7" fmla="*/ 8 h 77"/>
                <a:gd name="T8" fmla="*/ 0 w 12"/>
                <a:gd name="T9" fmla="*/ 6 h 77"/>
                <a:gd name="T10" fmla="*/ 0 w 12"/>
                <a:gd name="T11" fmla="*/ 3 h 77"/>
                <a:gd name="T12" fmla="*/ 0 w 12"/>
                <a:gd name="T13" fmla="*/ 1 h 7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2" h="77">
                  <a:moveTo>
                    <a:pt x="0" y="8"/>
                  </a:moveTo>
                  <a:lnTo>
                    <a:pt x="7" y="0"/>
                  </a:lnTo>
                  <a:lnTo>
                    <a:pt x="12" y="77"/>
                  </a:lnTo>
                  <a:lnTo>
                    <a:pt x="0" y="69"/>
                  </a:lnTo>
                  <a:lnTo>
                    <a:pt x="0" y="50"/>
                  </a:lnTo>
                  <a:lnTo>
                    <a:pt x="4" y="27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3D3A3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26" name="Freeform 123"/>
            <p:cNvSpPr>
              <a:spLocks/>
            </p:cNvSpPr>
            <p:nvPr/>
          </p:nvSpPr>
          <p:spPr bwMode="auto">
            <a:xfrm rot="696599">
              <a:off x="2602" y="1419"/>
              <a:ext cx="5" cy="25"/>
            </a:xfrm>
            <a:custGeom>
              <a:avLst/>
              <a:gdLst>
                <a:gd name="T0" fmla="*/ 0 w 15"/>
                <a:gd name="T1" fmla="*/ 0 h 76"/>
                <a:gd name="T2" fmla="*/ 2 w 15"/>
                <a:gd name="T3" fmla="*/ 0 h 76"/>
                <a:gd name="T4" fmla="*/ 2 w 15"/>
                <a:gd name="T5" fmla="*/ 8 h 76"/>
                <a:gd name="T6" fmla="*/ 1 w 15"/>
                <a:gd name="T7" fmla="*/ 7 h 76"/>
                <a:gd name="T8" fmla="*/ 1 w 15"/>
                <a:gd name="T9" fmla="*/ 5 h 76"/>
                <a:gd name="T10" fmla="*/ 1 w 15"/>
                <a:gd name="T11" fmla="*/ 2 h 76"/>
                <a:gd name="T12" fmla="*/ 0 w 15"/>
                <a:gd name="T13" fmla="*/ 0 h 7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5" h="76">
                  <a:moveTo>
                    <a:pt x="0" y="3"/>
                  </a:moveTo>
                  <a:lnTo>
                    <a:pt x="15" y="0"/>
                  </a:lnTo>
                  <a:lnTo>
                    <a:pt x="15" y="76"/>
                  </a:lnTo>
                  <a:lnTo>
                    <a:pt x="5" y="64"/>
                  </a:lnTo>
                  <a:lnTo>
                    <a:pt x="5" y="45"/>
                  </a:lnTo>
                  <a:lnTo>
                    <a:pt x="5" y="22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3D3A3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27" name="Freeform 124"/>
            <p:cNvSpPr>
              <a:spLocks/>
            </p:cNvSpPr>
            <p:nvPr/>
          </p:nvSpPr>
          <p:spPr bwMode="auto">
            <a:xfrm rot="696599">
              <a:off x="2534" y="1448"/>
              <a:ext cx="5" cy="27"/>
            </a:xfrm>
            <a:custGeom>
              <a:avLst/>
              <a:gdLst>
                <a:gd name="T0" fmla="*/ 0 w 15"/>
                <a:gd name="T1" fmla="*/ 1 h 81"/>
                <a:gd name="T2" fmla="*/ 2 w 15"/>
                <a:gd name="T3" fmla="*/ 0 h 81"/>
                <a:gd name="T4" fmla="*/ 2 w 15"/>
                <a:gd name="T5" fmla="*/ 9 h 81"/>
                <a:gd name="T6" fmla="*/ 0 w 15"/>
                <a:gd name="T7" fmla="*/ 7 h 81"/>
                <a:gd name="T8" fmla="*/ 0 w 15"/>
                <a:gd name="T9" fmla="*/ 5 h 81"/>
                <a:gd name="T10" fmla="*/ 0 w 15"/>
                <a:gd name="T11" fmla="*/ 3 h 81"/>
                <a:gd name="T12" fmla="*/ 0 w 15"/>
                <a:gd name="T13" fmla="*/ 1 h 8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5" h="81">
                  <a:moveTo>
                    <a:pt x="0" y="12"/>
                  </a:moveTo>
                  <a:lnTo>
                    <a:pt x="15" y="0"/>
                  </a:lnTo>
                  <a:lnTo>
                    <a:pt x="15" y="81"/>
                  </a:lnTo>
                  <a:lnTo>
                    <a:pt x="3" y="65"/>
                  </a:lnTo>
                  <a:lnTo>
                    <a:pt x="3" y="47"/>
                  </a:lnTo>
                  <a:lnTo>
                    <a:pt x="3" y="27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3D3A3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28" name="Freeform 125"/>
            <p:cNvSpPr>
              <a:spLocks/>
            </p:cNvSpPr>
            <p:nvPr/>
          </p:nvSpPr>
          <p:spPr bwMode="auto">
            <a:xfrm rot="696599">
              <a:off x="2365" y="1503"/>
              <a:ext cx="6" cy="29"/>
            </a:xfrm>
            <a:custGeom>
              <a:avLst/>
              <a:gdLst>
                <a:gd name="T0" fmla="*/ 1 w 19"/>
                <a:gd name="T1" fmla="*/ 0 h 88"/>
                <a:gd name="T2" fmla="*/ 2 w 19"/>
                <a:gd name="T3" fmla="*/ 10 h 88"/>
                <a:gd name="T4" fmla="*/ 0 w 19"/>
                <a:gd name="T5" fmla="*/ 8 h 88"/>
                <a:gd name="T6" fmla="*/ 0 w 19"/>
                <a:gd name="T7" fmla="*/ 6 h 88"/>
                <a:gd name="T8" fmla="*/ 0 w 19"/>
                <a:gd name="T9" fmla="*/ 3 h 88"/>
                <a:gd name="T10" fmla="*/ 1 w 19"/>
                <a:gd name="T11" fmla="*/ 0 h 8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9" h="88">
                  <a:moveTo>
                    <a:pt x="12" y="0"/>
                  </a:moveTo>
                  <a:lnTo>
                    <a:pt x="19" y="88"/>
                  </a:lnTo>
                  <a:lnTo>
                    <a:pt x="4" y="73"/>
                  </a:lnTo>
                  <a:lnTo>
                    <a:pt x="0" y="51"/>
                  </a:lnTo>
                  <a:lnTo>
                    <a:pt x="4" y="24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3D3A3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29" name="Freeform 126"/>
            <p:cNvSpPr>
              <a:spLocks/>
            </p:cNvSpPr>
            <p:nvPr/>
          </p:nvSpPr>
          <p:spPr bwMode="auto">
            <a:xfrm rot="696599">
              <a:off x="2629" y="1408"/>
              <a:ext cx="7" cy="32"/>
            </a:xfrm>
            <a:custGeom>
              <a:avLst/>
              <a:gdLst>
                <a:gd name="T0" fmla="*/ 1 w 19"/>
                <a:gd name="T1" fmla="*/ 0 h 95"/>
                <a:gd name="T2" fmla="*/ 3 w 19"/>
                <a:gd name="T3" fmla="*/ 11 h 95"/>
                <a:gd name="T4" fmla="*/ 0 w 19"/>
                <a:gd name="T5" fmla="*/ 9 h 95"/>
                <a:gd name="T6" fmla="*/ 0 w 19"/>
                <a:gd name="T7" fmla="*/ 6 h 95"/>
                <a:gd name="T8" fmla="*/ 0 w 19"/>
                <a:gd name="T9" fmla="*/ 3 h 95"/>
                <a:gd name="T10" fmla="*/ 1 w 19"/>
                <a:gd name="T11" fmla="*/ 0 h 9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9" h="95">
                  <a:moveTo>
                    <a:pt x="12" y="0"/>
                  </a:moveTo>
                  <a:lnTo>
                    <a:pt x="19" y="95"/>
                  </a:lnTo>
                  <a:lnTo>
                    <a:pt x="4" y="77"/>
                  </a:lnTo>
                  <a:lnTo>
                    <a:pt x="0" y="50"/>
                  </a:lnTo>
                  <a:lnTo>
                    <a:pt x="4" y="23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6B686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30" name="Freeform 127"/>
            <p:cNvSpPr>
              <a:spLocks/>
            </p:cNvSpPr>
            <p:nvPr/>
          </p:nvSpPr>
          <p:spPr bwMode="auto">
            <a:xfrm rot="696599">
              <a:off x="2559" y="1437"/>
              <a:ext cx="4" cy="32"/>
            </a:xfrm>
            <a:custGeom>
              <a:avLst/>
              <a:gdLst>
                <a:gd name="T0" fmla="*/ 1 w 11"/>
                <a:gd name="T1" fmla="*/ 0 h 96"/>
                <a:gd name="T2" fmla="*/ 1 w 11"/>
                <a:gd name="T3" fmla="*/ 11 h 96"/>
                <a:gd name="T4" fmla="*/ 0 w 11"/>
                <a:gd name="T5" fmla="*/ 8 h 96"/>
                <a:gd name="T6" fmla="*/ 0 w 11"/>
                <a:gd name="T7" fmla="*/ 6 h 96"/>
                <a:gd name="T8" fmla="*/ 0 w 11"/>
                <a:gd name="T9" fmla="*/ 3 h 96"/>
                <a:gd name="T10" fmla="*/ 1 w 11"/>
                <a:gd name="T11" fmla="*/ 0 h 9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1" h="96">
                  <a:moveTo>
                    <a:pt x="11" y="0"/>
                  </a:moveTo>
                  <a:lnTo>
                    <a:pt x="11" y="96"/>
                  </a:lnTo>
                  <a:lnTo>
                    <a:pt x="0" y="76"/>
                  </a:lnTo>
                  <a:lnTo>
                    <a:pt x="0" y="54"/>
                  </a:lnTo>
                  <a:lnTo>
                    <a:pt x="3" y="27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3D3A3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31" name="Freeform 128"/>
            <p:cNvSpPr>
              <a:spLocks/>
            </p:cNvSpPr>
            <p:nvPr/>
          </p:nvSpPr>
          <p:spPr bwMode="auto">
            <a:xfrm rot="696599">
              <a:off x="2479" y="1194"/>
              <a:ext cx="699" cy="458"/>
            </a:xfrm>
            <a:custGeom>
              <a:avLst/>
              <a:gdLst>
                <a:gd name="T0" fmla="*/ 0 w 2099"/>
                <a:gd name="T1" fmla="*/ 153 h 1375"/>
                <a:gd name="T2" fmla="*/ 10 w 2099"/>
                <a:gd name="T3" fmla="*/ 149 h 1375"/>
                <a:gd name="T4" fmla="*/ 19 w 2099"/>
                <a:gd name="T5" fmla="*/ 145 h 1375"/>
                <a:gd name="T6" fmla="*/ 29 w 2099"/>
                <a:gd name="T7" fmla="*/ 141 h 1375"/>
                <a:gd name="T8" fmla="*/ 38 w 2099"/>
                <a:gd name="T9" fmla="*/ 137 h 1375"/>
                <a:gd name="T10" fmla="*/ 47 w 2099"/>
                <a:gd name="T11" fmla="*/ 132 h 1375"/>
                <a:gd name="T12" fmla="*/ 56 w 2099"/>
                <a:gd name="T13" fmla="*/ 128 h 1375"/>
                <a:gd name="T14" fmla="*/ 65 w 2099"/>
                <a:gd name="T15" fmla="*/ 124 h 1375"/>
                <a:gd name="T16" fmla="*/ 73 w 2099"/>
                <a:gd name="T17" fmla="*/ 120 h 1375"/>
                <a:gd name="T18" fmla="*/ 81 w 2099"/>
                <a:gd name="T19" fmla="*/ 116 h 1375"/>
                <a:gd name="T20" fmla="*/ 89 w 2099"/>
                <a:gd name="T21" fmla="*/ 111 h 1375"/>
                <a:gd name="T22" fmla="*/ 97 w 2099"/>
                <a:gd name="T23" fmla="*/ 107 h 1375"/>
                <a:gd name="T24" fmla="*/ 104 w 2099"/>
                <a:gd name="T25" fmla="*/ 103 h 1375"/>
                <a:gd name="T26" fmla="*/ 111 w 2099"/>
                <a:gd name="T27" fmla="*/ 99 h 1375"/>
                <a:gd name="T28" fmla="*/ 118 w 2099"/>
                <a:gd name="T29" fmla="*/ 95 h 1375"/>
                <a:gd name="T30" fmla="*/ 125 w 2099"/>
                <a:gd name="T31" fmla="*/ 92 h 1375"/>
                <a:gd name="T32" fmla="*/ 131 w 2099"/>
                <a:gd name="T33" fmla="*/ 88 h 1375"/>
                <a:gd name="T34" fmla="*/ 140 w 2099"/>
                <a:gd name="T35" fmla="*/ 83 h 1375"/>
                <a:gd name="T36" fmla="*/ 148 w 2099"/>
                <a:gd name="T37" fmla="*/ 78 h 1375"/>
                <a:gd name="T38" fmla="*/ 156 w 2099"/>
                <a:gd name="T39" fmla="*/ 74 h 1375"/>
                <a:gd name="T40" fmla="*/ 162 w 2099"/>
                <a:gd name="T41" fmla="*/ 70 h 1375"/>
                <a:gd name="T42" fmla="*/ 168 w 2099"/>
                <a:gd name="T43" fmla="*/ 66 h 1375"/>
                <a:gd name="T44" fmla="*/ 173 w 2099"/>
                <a:gd name="T45" fmla="*/ 63 h 1375"/>
                <a:gd name="T46" fmla="*/ 177 w 2099"/>
                <a:gd name="T47" fmla="*/ 60 h 1375"/>
                <a:gd name="T48" fmla="*/ 181 w 2099"/>
                <a:gd name="T49" fmla="*/ 58 h 1375"/>
                <a:gd name="T50" fmla="*/ 189 w 2099"/>
                <a:gd name="T51" fmla="*/ 52 h 1375"/>
                <a:gd name="T52" fmla="*/ 198 w 2099"/>
                <a:gd name="T53" fmla="*/ 45 h 1375"/>
                <a:gd name="T54" fmla="*/ 208 w 2099"/>
                <a:gd name="T55" fmla="*/ 37 h 1375"/>
                <a:gd name="T56" fmla="*/ 216 w 2099"/>
                <a:gd name="T57" fmla="*/ 30 h 1375"/>
                <a:gd name="T58" fmla="*/ 224 w 2099"/>
                <a:gd name="T59" fmla="*/ 23 h 1375"/>
                <a:gd name="T60" fmla="*/ 230 w 2099"/>
                <a:gd name="T61" fmla="*/ 18 h 1375"/>
                <a:gd name="T62" fmla="*/ 233 w 2099"/>
                <a:gd name="T63" fmla="*/ 14 h 1375"/>
                <a:gd name="T64" fmla="*/ 232 w 2099"/>
                <a:gd name="T65" fmla="*/ 14 h 1375"/>
                <a:gd name="T66" fmla="*/ 214 w 2099"/>
                <a:gd name="T67" fmla="*/ 19 h 1375"/>
                <a:gd name="T68" fmla="*/ 215 w 2099"/>
                <a:gd name="T69" fmla="*/ 9 h 1375"/>
                <a:gd name="T70" fmla="*/ 214 w 2099"/>
                <a:gd name="T71" fmla="*/ 3 h 1375"/>
                <a:gd name="T72" fmla="*/ 214 w 2099"/>
                <a:gd name="T73" fmla="*/ 0 h 1375"/>
                <a:gd name="T74" fmla="*/ 213 w 2099"/>
                <a:gd name="T75" fmla="*/ 0 h 1375"/>
                <a:gd name="T76" fmla="*/ 212 w 2099"/>
                <a:gd name="T77" fmla="*/ 3 h 1375"/>
                <a:gd name="T78" fmla="*/ 210 w 2099"/>
                <a:gd name="T79" fmla="*/ 5 h 1375"/>
                <a:gd name="T80" fmla="*/ 208 w 2099"/>
                <a:gd name="T81" fmla="*/ 9 h 1375"/>
                <a:gd name="T82" fmla="*/ 205 w 2099"/>
                <a:gd name="T83" fmla="*/ 12 h 1375"/>
                <a:gd name="T84" fmla="*/ 203 w 2099"/>
                <a:gd name="T85" fmla="*/ 16 h 1375"/>
                <a:gd name="T86" fmla="*/ 200 w 2099"/>
                <a:gd name="T87" fmla="*/ 20 h 1375"/>
                <a:gd name="T88" fmla="*/ 198 w 2099"/>
                <a:gd name="T89" fmla="*/ 23 h 1375"/>
                <a:gd name="T90" fmla="*/ 195 w 2099"/>
                <a:gd name="T91" fmla="*/ 26 h 1375"/>
                <a:gd name="T92" fmla="*/ 188 w 2099"/>
                <a:gd name="T93" fmla="*/ 34 h 1375"/>
                <a:gd name="T94" fmla="*/ 180 w 2099"/>
                <a:gd name="T95" fmla="*/ 43 h 1375"/>
                <a:gd name="T96" fmla="*/ 171 w 2099"/>
                <a:gd name="T97" fmla="*/ 51 h 1375"/>
                <a:gd name="T98" fmla="*/ 159 w 2099"/>
                <a:gd name="T99" fmla="*/ 60 h 1375"/>
                <a:gd name="T100" fmla="*/ 147 w 2099"/>
                <a:gd name="T101" fmla="*/ 68 h 1375"/>
                <a:gd name="T102" fmla="*/ 135 w 2099"/>
                <a:gd name="T103" fmla="*/ 77 h 1375"/>
                <a:gd name="T104" fmla="*/ 121 w 2099"/>
                <a:gd name="T105" fmla="*/ 85 h 1375"/>
                <a:gd name="T106" fmla="*/ 107 w 2099"/>
                <a:gd name="T107" fmla="*/ 94 h 1375"/>
                <a:gd name="T108" fmla="*/ 93 w 2099"/>
                <a:gd name="T109" fmla="*/ 102 h 1375"/>
                <a:gd name="T110" fmla="*/ 79 w 2099"/>
                <a:gd name="T111" fmla="*/ 110 h 1375"/>
                <a:gd name="T112" fmla="*/ 64 w 2099"/>
                <a:gd name="T113" fmla="*/ 118 h 1375"/>
                <a:gd name="T114" fmla="*/ 50 w 2099"/>
                <a:gd name="T115" fmla="*/ 125 h 1375"/>
                <a:gd name="T116" fmla="*/ 37 w 2099"/>
                <a:gd name="T117" fmla="*/ 133 h 1375"/>
                <a:gd name="T118" fmla="*/ 24 w 2099"/>
                <a:gd name="T119" fmla="*/ 140 h 1375"/>
                <a:gd name="T120" fmla="*/ 11 w 2099"/>
                <a:gd name="T121" fmla="*/ 146 h 1375"/>
                <a:gd name="T122" fmla="*/ 0 w 2099"/>
                <a:gd name="T123" fmla="*/ 153 h 1375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2099" h="1375">
                  <a:moveTo>
                    <a:pt x="0" y="1375"/>
                  </a:moveTo>
                  <a:lnTo>
                    <a:pt x="88" y="1341"/>
                  </a:lnTo>
                  <a:lnTo>
                    <a:pt x="175" y="1303"/>
                  </a:lnTo>
                  <a:lnTo>
                    <a:pt x="259" y="1269"/>
                  </a:lnTo>
                  <a:lnTo>
                    <a:pt x="343" y="1231"/>
                  </a:lnTo>
                  <a:lnTo>
                    <a:pt x="426" y="1193"/>
                  </a:lnTo>
                  <a:lnTo>
                    <a:pt x="506" y="1155"/>
                  </a:lnTo>
                  <a:lnTo>
                    <a:pt x="582" y="1118"/>
                  </a:lnTo>
                  <a:lnTo>
                    <a:pt x="658" y="1079"/>
                  </a:lnTo>
                  <a:lnTo>
                    <a:pt x="730" y="1042"/>
                  </a:lnTo>
                  <a:lnTo>
                    <a:pt x="802" y="1003"/>
                  </a:lnTo>
                  <a:lnTo>
                    <a:pt x="871" y="965"/>
                  </a:lnTo>
                  <a:lnTo>
                    <a:pt x="939" y="931"/>
                  </a:lnTo>
                  <a:lnTo>
                    <a:pt x="1004" y="893"/>
                  </a:lnTo>
                  <a:lnTo>
                    <a:pt x="1065" y="859"/>
                  </a:lnTo>
                  <a:lnTo>
                    <a:pt x="1125" y="825"/>
                  </a:lnTo>
                  <a:lnTo>
                    <a:pt x="1182" y="790"/>
                  </a:lnTo>
                  <a:lnTo>
                    <a:pt x="1262" y="745"/>
                  </a:lnTo>
                  <a:lnTo>
                    <a:pt x="1334" y="703"/>
                  </a:lnTo>
                  <a:lnTo>
                    <a:pt x="1403" y="662"/>
                  </a:lnTo>
                  <a:lnTo>
                    <a:pt x="1460" y="627"/>
                  </a:lnTo>
                  <a:lnTo>
                    <a:pt x="1512" y="593"/>
                  </a:lnTo>
                  <a:lnTo>
                    <a:pt x="1559" y="563"/>
                  </a:lnTo>
                  <a:lnTo>
                    <a:pt x="1600" y="540"/>
                  </a:lnTo>
                  <a:lnTo>
                    <a:pt x="1630" y="521"/>
                  </a:lnTo>
                  <a:lnTo>
                    <a:pt x="1707" y="467"/>
                  </a:lnTo>
                  <a:lnTo>
                    <a:pt x="1790" y="403"/>
                  </a:lnTo>
                  <a:lnTo>
                    <a:pt x="1874" y="334"/>
                  </a:lnTo>
                  <a:lnTo>
                    <a:pt x="1953" y="270"/>
                  </a:lnTo>
                  <a:lnTo>
                    <a:pt x="2022" y="210"/>
                  </a:lnTo>
                  <a:lnTo>
                    <a:pt x="2072" y="161"/>
                  </a:lnTo>
                  <a:lnTo>
                    <a:pt x="2099" y="129"/>
                  </a:lnTo>
                  <a:lnTo>
                    <a:pt x="2094" y="122"/>
                  </a:lnTo>
                  <a:lnTo>
                    <a:pt x="1927" y="175"/>
                  </a:lnTo>
                  <a:lnTo>
                    <a:pt x="1938" y="84"/>
                  </a:lnTo>
                  <a:lnTo>
                    <a:pt x="1934" y="27"/>
                  </a:lnTo>
                  <a:lnTo>
                    <a:pt x="1927" y="0"/>
                  </a:lnTo>
                  <a:lnTo>
                    <a:pt x="1924" y="3"/>
                  </a:lnTo>
                  <a:lnTo>
                    <a:pt x="1912" y="23"/>
                  </a:lnTo>
                  <a:lnTo>
                    <a:pt x="1897" y="45"/>
                  </a:lnTo>
                  <a:lnTo>
                    <a:pt x="1874" y="77"/>
                  </a:lnTo>
                  <a:lnTo>
                    <a:pt x="1850" y="111"/>
                  </a:lnTo>
                  <a:lnTo>
                    <a:pt x="1828" y="144"/>
                  </a:lnTo>
                  <a:lnTo>
                    <a:pt x="1805" y="178"/>
                  </a:lnTo>
                  <a:lnTo>
                    <a:pt x="1783" y="210"/>
                  </a:lnTo>
                  <a:lnTo>
                    <a:pt x="1764" y="232"/>
                  </a:lnTo>
                  <a:lnTo>
                    <a:pt x="1699" y="309"/>
                  </a:lnTo>
                  <a:lnTo>
                    <a:pt x="1623" y="383"/>
                  </a:lnTo>
                  <a:lnTo>
                    <a:pt x="1536" y="460"/>
                  </a:lnTo>
                  <a:lnTo>
                    <a:pt x="1433" y="536"/>
                  </a:lnTo>
                  <a:lnTo>
                    <a:pt x="1327" y="612"/>
                  </a:lnTo>
                  <a:lnTo>
                    <a:pt x="1213" y="692"/>
                  </a:lnTo>
                  <a:lnTo>
                    <a:pt x="1090" y="768"/>
                  </a:lnTo>
                  <a:lnTo>
                    <a:pt x="966" y="844"/>
                  </a:lnTo>
                  <a:lnTo>
                    <a:pt x="836" y="916"/>
                  </a:lnTo>
                  <a:lnTo>
                    <a:pt x="708" y="988"/>
                  </a:lnTo>
                  <a:lnTo>
                    <a:pt x="579" y="1061"/>
                  </a:lnTo>
                  <a:lnTo>
                    <a:pt x="453" y="1128"/>
                  </a:lnTo>
                  <a:lnTo>
                    <a:pt x="331" y="1197"/>
                  </a:lnTo>
                  <a:lnTo>
                    <a:pt x="214" y="1258"/>
                  </a:lnTo>
                  <a:lnTo>
                    <a:pt x="103" y="1318"/>
                  </a:lnTo>
                  <a:lnTo>
                    <a:pt x="0" y="1375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32" name="Freeform 131"/>
            <p:cNvSpPr>
              <a:spLocks/>
            </p:cNvSpPr>
            <p:nvPr/>
          </p:nvSpPr>
          <p:spPr bwMode="auto">
            <a:xfrm rot="696599">
              <a:off x="2485" y="1096"/>
              <a:ext cx="704" cy="66"/>
            </a:xfrm>
            <a:custGeom>
              <a:avLst/>
              <a:gdLst>
                <a:gd name="T0" fmla="*/ 0 w 2111"/>
                <a:gd name="T1" fmla="*/ 22 h 198"/>
                <a:gd name="T2" fmla="*/ 0 w 2111"/>
                <a:gd name="T3" fmla="*/ 22 h 198"/>
                <a:gd name="T4" fmla="*/ 1 w 2111"/>
                <a:gd name="T5" fmla="*/ 22 h 198"/>
                <a:gd name="T6" fmla="*/ 11 w 2111"/>
                <a:gd name="T7" fmla="*/ 21 h 198"/>
                <a:gd name="T8" fmla="*/ 21 w 2111"/>
                <a:gd name="T9" fmla="*/ 20 h 198"/>
                <a:gd name="T10" fmla="*/ 30 w 2111"/>
                <a:gd name="T11" fmla="*/ 19 h 198"/>
                <a:gd name="T12" fmla="*/ 40 w 2111"/>
                <a:gd name="T13" fmla="*/ 18 h 198"/>
                <a:gd name="T14" fmla="*/ 50 w 2111"/>
                <a:gd name="T15" fmla="*/ 17 h 198"/>
                <a:gd name="T16" fmla="*/ 59 w 2111"/>
                <a:gd name="T17" fmla="*/ 16 h 198"/>
                <a:gd name="T18" fmla="*/ 69 w 2111"/>
                <a:gd name="T19" fmla="*/ 15 h 198"/>
                <a:gd name="T20" fmla="*/ 78 w 2111"/>
                <a:gd name="T21" fmla="*/ 14 h 198"/>
                <a:gd name="T22" fmla="*/ 88 w 2111"/>
                <a:gd name="T23" fmla="*/ 13 h 198"/>
                <a:gd name="T24" fmla="*/ 98 w 2111"/>
                <a:gd name="T25" fmla="*/ 13 h 198"/>
                <a:gd name="T26" fmla="*/ 107 w 2111"/>
                <a:gd name="T27" fmla="*/ 12 h 198"/>
                <a:gd name="T28" fmla="*/ 117 w 2111"/>
                <a:gd name="T29" fmla="*/ 11 h 198"/>
                <a:gd name="T30" fmla="*/ 127 w 2111"/>
                <a:gd name="T31" fmla="*/ 10 h 198"/>
                <a:gd name="T32" fmla="*/ 136 w 2111"/>
                <a:gd name="T33" fmla="*/ 10 h 198"/>
                <a:gd name="T34" fmla="*/ 146 w 2111"/>
                <a:gd name="T35" fmla="*/ 9 h 198"/>
                <a:gd name="T36" fmla="*/ 156 w 2111"/>
                <a:gd name="T37" fmla="*/ 9 h 198"/>
                <a:gd name="T38" fmla="*/ 161 w 2111"/>
                <a:gd name="T39" fmla="*/ 9 h 198"/>
                <a:gd name="T40" fmla="*/ 165 w 2111"/>
                <a:gd name="T41" fmla="*/ 8 h 198"/>
                <a:gd name="T42" fmla="*/ 170 w 2111"/>
                <a:gd name="T43" fmla="*/ 8 h 198"/>
                <a:gd name="T44" fmla="*/ 175 w 2111"/>
                <a:gd name="T45" fmla="*/ 8 h 198"/>
                <a:gd name="T46" fmla="*/ 180 w 2111"/>
                <a:gd name="T47" fmla="*/ 8 h 198"/>
                <a:gd name="T48" fmla="*/ 185 w 2111"/>
                <a:gd name="T49" fmla="*/ 8 h 198"/>
                <a:gd name="T50" fmla="*/ 189 w 2111"/>
                <a:gd name="T51" fmla="*/ 8 h 198"/>
                <a:gd name="T52" fmla="*/ 194 w 2111"/>
                <a:gd name="T53" fmla="*/ 8 h 198"/>
                <a:gd name="T54" fmla="*/ 199 w 2111"/>
                <a:gd name="T55" fmla="*/ 7 h 198"/>
                <a:gd name="T56" fmla="*/ 204 w 2111"/>
                <a:gd name="T57" fmla="*/ 7 h 198"/>
                <a:gd name="T58" fmla="*/ 209 w 2111"/>
                <a:gd name="T59" fmla="*/ 6 h 198"/>
                <a:gd name="T60" fmla="*/ 213 w 2111"/>
                <a:gd name="T61" fmla="*/ 6 h 198"/>
                <a:gd name="T62" fmla="*/ 218 w 2111"/>
                <a:gd name="T63" fmla="*/ 6 h 198"/>
                <a:gd name="T64" fmla="*/ 222 w 2111"/>
                <a:gd name="T65" fmla="*/ 5 h 198"/>
                <a:gd name="T66" fmla="*/ 227 w 2111"/>
                <a:gd name="T67" fmla="*/ 4 h 198"/>
                <a:gd name="T68" fmla="*/ 232 w 2111"/>
                <a:gd name="T69" fmla="*/ 3 h 198"/>
                <a:gd name="T70" fmla="*/ 233 w 2111"/>
                <a:gd name="T71" fmla="*/ 2 h 198"/>
                <a:gd name="T72" fmla="*/ 233 w 2111"/>
                <a:gd name="T73" fmla="*/ 1 h 198"/>
                <a:gd name="T74" fmla="*/ 234 w 2111"/>
                <a:gd name="T75" fmla="*/ 1 h 198"/>
                <a:gd name="T76" fmla="*/ 235 w 2111"/>
                <a:gd name="T77" fmla="*/ 0 h 198"/>
                <a:gd name="T78" fmla="*/ 219 w 2111"/>
                <a:gd name="T79" fmla="*/ 0 h 198"/>
                <a:gd name="T80" fmla="*/ 203 w 2111"/>
                <a:gd name="T81" fmla="*/ 1 h 198"/>
                <a:gd name="T82" fmla="*/ 188 w 2111"/>
                <a:gd name="T83" fmla="*/ 2 h 198"/>
                <a:gd name="T84" fmla="*/ 172 w 2111"/>
                <a:gd name="T85" fmla="*/ 3 h 198"/>
                <a:gd name="T86" fmla="*/ 157 w 2111"/>
                <a:gd name="T87" fmla="*/ 3 h 198"/>
                <a:gd name="T88" fmla="*/ 142 w 2111"/>
                <a:gd name="T89" fmla="*/ 5 h 198"/>
                <a:gd name="T90" fmla="*/ 127 w 2111"/>
                <a:gd name="T91" fmla="*/ 6 h 198"/>
                <a:gd name="T92" fmla="*/ 112 w 2111"/>
                <a:gd name="T93" fmla="*/ 7 h 198"/>
                <a:gd name="T94" fmla="*/ 98 w 2111"/>
                <a:gd name="T95" fmla="*/ 9 h 198"/>
                <a:gd name="T96" fmla="*/ 84 w 2111"/>
                <a:gd name="T97" fmla="*/ 10 h 198"/>
                <a:gd name="T98" fmla="*/ 69 w 2111"/>
                <a:gd name="T99" fmla="*/ 12 h 198"/>
                <a:gd name="T100" fmla="*/ 55 w 2111"/>
                <a:gd name="T101" fmla="*/ 14 h 198"/>
                <a:gd name="T102" fmla="*/ 41 w 2111"/>
                <a:gd name="T103" fmla="*/ 16 h 198"/>
                <a:gd name="T104" fmla="*/ 27 w 2111"/>
                <a:gd name="T105" fmla="*/ 18 h 198"/>
                <a:gd name="T106" fmla="*/ 13 w 2111"/>
                <a:gd name="T107" fmla="*/ 20 h 198"/>
                <a:gd name="T108" fmla="*/ 0 w 2111"/>
                <a:gd name="T109" fmla="*/ 22 h 198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2111" h="198">
                  <a:moveTo>
                    <a:pt x="0" y="198"/>
                  </a:moveTo>
                  <a:lnTo>
                    <a:pt x="3" y="198"/>
                  </a:lnTo>
                  <a:lnTo>
                    <a:pt x="7" y="198"/>
                  </a:lnTo>
                  <a:lnTo>
                    <a:pt x="98" y="190"/>
                  </a:lnTo>
                  <a:lnTo>
                    <a:pt x="185" y="183"/>
                  </a:lnTo>
                  <a:lnTo>
                    <a:pt x="273" y="171"/>
                  </a:lnTo>
                  <a:lnTo>
                    <a:pt x="360" y="163"/>
                  </a:lnTo>
                  <a:lnTo>
                    <a:pt x="447" y="156"/>
                  </a:lnTo>
                  <a:lnTo>
                    <a:pt x="535" y="148"/>
                  </a:lnTo>
                  <a:lnTo>
                    <a:pt x="619" y="136"/>
                  </a:lnTo>
                  <a:lnTo>
                    <a:pt x="706" y="129"/>
                  </a:lnTo>
                  <a:lnTo>
                    <a:pt x="794" y="121"/>
                  </a:lnTo>
                  <a:lnTo>
                    <a:pt x="878" y="114"/>
                  </a:lnTo>
                  <a:lnTo>
                    <a:pt x="964" y="107"/>
                  </a:lnTo>
                  <a:lnTo>
                    <a:pt x="1051" y="99"/>
                  </a:lnTo>
                  <a:lnTo>
                    <a:pt x="1139" y="92"/>
                  </a:lnTo>
                  <a:lnTo>
                    <a:pt x="1226" y="87"/>
                  </a:lnTo>
                  <a:lnTo>
                    <a:pt x="1314" y="80"/>
                  </a:lnTo>
                  <a:lnTo>
                    <a:pt x="1406" y="77"/>
                  </a:lnTo>
                  <a:lnTo>
                    <a:pt x="1447" y="77"/>
                  </a:lnTo>
                  <a:lnTo>
                    <a:pt x="1488" y="72"/>
                  </a:lnTo>
                  <a:lnTo>
                    <a:pt x="1530" y="72"/>
                  </a:lnTo>
                  <a:lnTo>
                    <a:pt x="1572" y="72"/>
                  </a:lnTo>
                  <a:lnTo>
                    <a:pt x="1618" y="72"/>
                  </a:lnTo>
                  <a:lnTo>
                    <a:pt x="1660" y="69"/>
                  </a:lnTo>
                  <a:lnTo>
                    <a:pt x="1702" y="69"/>
                  </a:lnTo>
                  <a:lnTo>
                    <a:pt x="1747" y="69"/>
                  </a:lnTo>
                  <a:lnTo>
                    <a:pt x="1788" y="65"/>
                  </a:lnTo>
                  <a:lnTo>
                    <a:pt x="1835" y="62"/>
                  </a:lnTo>
                  <a:lnTo>
                    <a:pt x="1877" y="57"/>
                  </a:lnTo>
                  <a:lnTo>
                    <a:pt x="1919" y="53"/>
                  </a:lnTo>
                  <a:lnTo>
                    <a:pt x="1959" y="50"/>
                  </a:lnTo>
                  <a:lnTo>
                    <a:pt x="2001" y="42"/>
                  </a:lnTo>
                  <a:lnTo>
                    <a:pt x="2043" y="35"/>
                  </a:lnTo>
                  <a:lnTo>
                    <a:pt x="2085" y="27"/>
                  </a:lnTo>
                  <a:lnTo>
                    <a:pt x="2092" y="20"/>
                  </a:lnTo>
                  <a:lnTo>
                    <a:pt x="2099" y="12"/>
                  </a:lnTo>
                  <a:lnTo>
                    <a:pt x="2104" y="8"/>
                  </a:lnTo>
                  <a:lnTo>
                    <a:pt x="2111" y="0"/>
                  </a:lnTo>
                  <a:lnTo>
                    <a:pt x="1968" y="3"/>
                  </a:lnTo>
                  <a:lnTo>
                    <a:pt x="1827" y="8"/>
                  </a:lnTo>
                  <a:lnTo>
                    <a:pt x="1687" y="15"/>
                  </a:lnTo>
                  <a:lnTo>
                    <a:pt x="1549" y="23"/>
                  </a:lnTo>
                  <a:lnTo>
                    <a:pt x="1413" y="30"/>
                  </a:lnTo>
                  <a:lnTo>
                    <a:pt x="1275" y="42"/>
                  </a:lnTo>
                  <a:lnTo>
                    <a:pt x="1142" y="53"/>
                  </a:lnTo>
                  <a:lnTo>
                    <a:pt x="1009" y="65"/>
                  </a:lnTo>
                  <a:lnTo>
                    <a:pt x="881" y="80"/>
                  </a:lnTo>
                  <a:lnTo>
                    <a:pt x="752" y="92"/>
                  </a:lnTo>
                  <a:lnTo>
                    <a:pt x="622" y="107"/>
                  </a:lnTo>
                  <a:lnTo>
                    <a:pt x="498" y="126"/>
                  </a:lnTo>
                  <a:lnTo>
                    <a:pt x="368" y="141"/>
                  </a:lnTo>
                  <a:lnTo>
                    <a:pt x="246" y="160"/>
                  </a:lnTo>
                  <a:lnTo>
                    <a:pt x="121" y="178"/>
                  </a:lnTo>
                  <a:lnTo>
                    <a:pt x="0" y="198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33" name="Freeform 132"/>
            <p:cNvSpPr>
              <a:spLocks/>
            </p:cNvSpPr>
            <p:nvPr/>
          </p:nvSpPr>
          <p:spPr bwMode="auto">
            <a:xfrm rot="696599">
              <a:off x="3179" y="1164"/>
              <a:ext cx="84" cy="126"/>
            </a:xfrm>
            <a:custGeom>
              <a:avLst/>
              <a:gdLst>
                <a:gd name="T0" fmla="*/ 11 w 251"/>
                <a:gd name="T1" fmla="*/ 42 h 380"/>
                <a:gd name="T2" fmla="*/ 6 w 251"/>
                <a:gd name="T3" fmla="*/ 39 h 380"/>
                <a:gd name="T4" fmla="*/ 3 w 251"/>
                <a:gd name="T5" fmla="*/ 37 h 380"/>
                <a:gd name="T6" fmla="*/ 1 w 251"/>
                <a:gd name="T7" fmla="*/ 33 h 380"/>
                <a:gd name="T8" fmla="*/ 0 w 251"/>
                <a:gd name="T9" fmla="*/ 29 h 380"/>
                <a:gd name="T10" fmla="*/ 0 w 251"/>
                <a:gd name="T11" fmla="*/ 24 h 380"/>
                <a:gd name="T12" fmla="*/ 0 w 251"/>
                <a:gd name="T13" fmla="*/ 19 h 380"/>
                <a:gd name="T14" fmla="*/ 2 w 251"/>
                <a:gd name="T15" fmla="*/ 15 h 380"/>
                <a:gd name="T16" fmla="*/ 3 w 251"/>
                <a:gd name="T17" fmla="*/ 11 h 380"/>
                <a:gd name="T18" fmla="*/ 5 w 251"/>
                <a:gd name="T19" fmla="*/ 10 h 380"/>
                <a:gd name="T20" fmla="*/ 7 w 251"/>
                <a:gd name="T21" fmla="*/ 8 h 380"/>
                <a:gd name="T22" fmla="*/ 10 w 251"/>
                <a:gd name="T23" fmla="*/ 5 h 380"/>
                <a:gd name="T24" fmla="*/ 14 w 251"/>
                <a:gd name="T25" fmla="*/ 3 h 380"/>
                <a:gd name="T26" fmla="*/ 18 w 251"/>
                <a:gd name="T27" fmla="*/ 2 h 380"/>
                <a:gd name="T28" fmla="*/ 22 w 251"/>
                <a:gd name="T29" fmla="*/ 0 h 380"/>
                <a:gd name="T30" fmla="*/ 25 w 251"/>
                <a:gd name="T31" fmla="*/ 0 h 380"/>
                <a:gd name="T32" fmla="*/ 28 w 251"/>
                <a:gd name="T33" fmla="*/ 0 h 380"/>
                <a:gd name="T34" fmla="*/ 28 w 251"/>
                <a:gd name="T35" fmla="*/ 1 h 380"/>
                <a:gd name="T36" fmla="*/ 27 w 251"/>
                <a:gd name="T37" fmla="*/ 2 h 380"/>
                <a:gd name="T38" fmla="*/ 24 w 251"/>
                <a:gd name="T39" fmla="*/ 2 h 380"/>
                <a:gd name="T40" fmla="*/ 20 w 251"/>
                <a:gd name="T41" fmla="*/ 4 h 380"/>
                <a:gd name="T42" fmla="*/ 16 w 251"/>
                <a:gd name="T43" fmla="*/ 5 h 380"/>
                <a:gd name="T44" fmla="*/ 11 w 251"/>
                <a:gd name="T45" fmla="*/ 7 h 380"/>
                <a:gd name="T46" fmla="*/ 7 w 251"/>
                <a:gd name="T47" fmla="*/ 11 h 380"/>
                <a:gd name="T48" fmla="*/ 4 w 251"/>
                <a:gd name="T49" fmla="*/ 15 h 380"/>
                <a:gd name="T50" fmla="*/ 2 w 251"/>
                <a:gd name="T51" fmla="*/ 19 h 380"/>
                <a:gd name="T52" fmla="*/ 2 w 251"/>
                <a:gd name="T53" fmla="*/ 23 h 380"/>
                <a:gd name="T54" fmla="*/ 2 w 251"/>
                <a:gd name="T55" fmla="*/ 27 h 380"/>
                <a:gd name="T56" fmla="*/ 4 w 251"/>
                <a:gd name="T57" fmla="*/ 32 h 380"/>
                <a:gd name="T58" fmla="*/ 6 w 251"/>
                <a:gd name="T59" fmla="*/ 36 h 380"/>
                <a:gd name="T60" fmla="*/ 10 w 251"/>
                <a:gd name="T61" fmla="*/ 39 h 380"/>
                <a:gd name="T62" fmla="*/ 11 w 251"/>
                <a:gd name="T63" fmla="*/ 41 h 380"/>
                <a:gd name="T64" fmla="*/ 11 w 251"/>
                <a:gd name="T65" fmla="*/ 42 h 380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251" h="380">
                  <a:moveTo>
                    <a:pt x="96" y="380"/>
                  </a:moveTo>
                  <a:lnTo>
                    <a:pt x="57" y="360"/>
                  </a:lnTo>
                  <a:lnTo>
                    <a:pt x="27" y="335"/>
                  </a:lnTo>
                  <a:lnTo>
                    <a:pt x="12" y="301"/>
                  </a:lnTo>
                  <a:lnTo>
                    <a:pt x="4" y="262"/>
                  </a:lnTo>
                  <a:lnTo>
                    <a:pt x="0" y="217"/>
                  </a:lnTo>
                  <a:lnTo>
                    <a:pt x="4" y="175"/>
                  </a:lnTo>
                  <a:lnTo>
                    <a:pt x="15" y="136"/>
                  </a:lnTo>
                  <a:lnTo>
                    <a:pt x="30" y="103"/>
                  </a:lnTo>
                  <a:lnTo>
                    <a:pt x="42" y="87"/>
                  </a:lnTo>
                  <a:lnTo>
                    <a:pt x="64" y="69"/>
                  </a:lnTo>
                  <a:lnTo>
                    <a:pt x="91" y="49"/>
                  </a:lnTo>
                  <a:lnTo>
                    <a:pt x="126" y="30"/>
                  </a:lnTo>
                  <a:lnTo>
                    <a:pt x="160" y="15"/>
                  </a:lnTo>
                  <a:lnTo>
                    <a:pt x="194" y="4"/>
                  </a:lnTo>
                  <a:lnTo>
                    <a:pt x="224" y="0"/>
                  </a:lnTo>
                  <a:lnTo>
                    <a:pt x="247" y="4"/>
                  </a:lnTo>
                  <a:lnTo>
                    <a:pt x="251" y="12"/>
                  </a:lnTo>
                  <a:lnTo>
                    <a:pt x="239" y="15"/>
                  </a:lnTo>
                  <a:lnTo>
                    <a:pt x="212" y="22"/>
                  </a:lnTo>
                  <a:lnTo>
                    <a:pt x="179" y="34"/>
                  </a:lnTo>
                  <a:lnTo>
                    <a:pt x="141" y="46"/>
                  </a:lnTo>
                  <a:lnTo>
                    <a:pt x="99" y="64"/>
                  </a:lnTo>
                  <a:lnTo>
                    <a:pt x="61" y="96"/>
                  </a:lnTo>
                  <a:lnTo>
                    <a:pt x="34" y="133"/>
                  </a:lnTo>
                  <a:lnTo>
                    <a:pt x="19" y="175"/>
                  </a:lnTo>
                  <a:lnTo>
                    <a:pt x="19" y="209"/>
                  </a:lnTo>
                  <a:lnTo>
                    <a:pt x="22" y="247"/>
                  </a:lnTo>
                  <a:lnTo>
                    <a:pt x="34" y="289"/>
                  </a:lnTo>
                  <a:lnTo>
                    <a:pt x="57" y="326"/>
                  </a:lnTo>
                  <a:lnTo>
                    <a:pt x="88" y="357"/>
                  </a:lnTo>
                  <a:lnTo>
                    <a:pt x="103" y="375"/>
                  </a:lnTo>
                  <a:lnTo>
                    <a:pt x="96" y="38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34" charset="-127"/>
              </a:rPr>
              <a:t>Virtualizing Resources</a:t>
            </a:r>
          </a:p>
        </p:txBody>
      </p:sp>
      <p:sp>
        <p:nvSpPr>
          <p:cNvPr id="637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2133600"/>
            <a:ext cx="9144000" cy="44958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Physical Reality: </a:t>
            </a:r>
            <a:br>
              <a:rPr lang="en-US" altLang="ko-KR" dirty="0">
                <a:ea typeface="굴림" panose="020B0600000101010101" pitchFamily="34" charset="-127"/>
              </a:rPr>
            </a:br>
            <a:r>
              <a:rPr lang="en-US" altLang="ko-KR" dirty="0">
                <a:ea typeface="굴림" panose="020B0600000101010101" pitchFamily="34" charset="-127"/>
              </a:rPr>
              <a:t>Different Processes/Threads share the same hardware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Need to multiplex CPU (Just finished: scheduling)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Need to multiplex use of Memory (starting today)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Need to multiplex disk and devices (later in term)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Why worry about memory sharing?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The complete working state of a process and/or kernel is defined by its data in memory (and registers)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Consequently, cannot just let different threads of control use the same memory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Physics: two different pieces of data cannot occupy the same locations in memory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Probably don’t want different threads </a:t>
            </a:r>
            <a:r>
              <a:rPr lang="en-US" altLang="ko-KR" dirty="0" smtClean="0">
                <a:ea typeface="굴림" panose="020B0600000101010101" pitchFamily="34" charset="-127"/>
              </a:rPr>
              <a:t>to </a:t>
            </a:r>
            <a:r>
              <a:rPr lang="en-US" altLang="ko-KR" dirty="0">
                <a:ea typeface="굴림" panose="020B0600000101010101" pitchFamily="34" charset="-127"/>
              </a:rPr>
              <a:t>even have access to each other’s </a:t>
            </a:r>
            <a:r>
              <a:rPr lang="en-US" altLang="ko-KR" dirty="0" smtClean="0">
                <a:ea typeface="굴림" panose="020B0600000101010101" pitchFamily="34" charset="-127"/>
              </a:rPr>
              <a:t>memory if in different processes </a:t>
            </a:r>
            <a:r>
              <a:rPr lang="en-US" altLang="ko-KR" dirty="0">
                <a:ea typeface="굴림" panose="020B0600000101010101" pitchFamily="34" charset="-127"/>
              </a:rPr>
              <a:t>(protection)</a:t>
            </a:r>
          </a:p>
        </p:txBody>
      </p:sp>
    </p:spTree>
    <p:extLst>
      <p:ext uri="{BB962C8B-B14F-4D97-AF65-F5344CB8AC3E}">
        <p14:creationId xmlns:p14="http://schemas.microsoft.com/office/powerpoint/2010/main" val="998061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 fill="hold"/>
                                        <p:tgtEl>
                                          <p:spTgt spid="6380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6380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7955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533400"/>
          </a:xfrm>
        </p:spPr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Recall: Single and Multithreaded Processes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7525" y="4389438"/>
            <a:ext cx="8382000" cy="2286000"/>
          </a:xfrm>
        </p:spPr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Threads encapsulate concurrency</a:t>
            </a:r>
          </a:p>
          <a:p>
            <a:pPr lvl="1"/>
            <a:r>
              <a:rPr lang="en-US" altLang="ko-KR" dirty="0">
                <a:ea typeface="굴림" panose="020B0600000101010101" pitchFamily="34" charset="-127"/>
              </a:rPr>
              <a:t>“Active” component of a process</a:t>
            </a:r>
          </a:p>
          <a:p>
            <a:r>
              <a:rPr lang="en-US" altLang="ko-KR" dirty="0">
                <a:ea typeface="굴림" panose="020B0600000101010101" pitchFamily="34" charset="-127"/>
              </a:rPr>
              <a:t>Address spaces encapsulate protection</a:t>
            </a:r>
          </a:p>
          <a:p>
            <a:pPr lvl="1"/>
            <a:r>
              <a:rPr lang="en-US" altLang="ko-KR" dirty="0">
                <a:ea typeface="굴림" panose="020B0600000101010101" pitchFamily="34" charset="-127"/>
              </a:rPr>
              <a:t>Keeps buggy program from trashing the system</a:t>
            </a:r>
          </a:p>
          <a:p>
            <a:pPr lvl="1"/>
            <a:r>
              <a:rPr lang="en-US" altLang="ko-KR" dirty="0">
                <a:ea typeface="굴림" panose="020B0600000101010101" pitchFamily="34" charset="-127"/>
              </a:rPr>
              <a:t>“Passive” component of a process</a:t>
            </a:r>
          </a:p>
        </p:txBody>
      </p:sp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" t="11746" r="392" b="11746"/>
          <a:stretch>
            <a:fillRect/>
          </a:stretch>
        </p:blipFill>
        <p:spPr bwMode="auto">
          <a:xfrm>
            <a:off x="1371600" y="762000"/>
            <a:ext cx="6248400" cy="3614738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67979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auto">
          <a:xfrm>
            <a:off x="5410200" y="2857500"/>
            <a:ext cx="1600200" cy="2971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1066800" y="2933700"/>
            <a:ext cx="1600200" cy="20574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152400"/>
            <a:ext cx="8991600" cy="533400"/>
          </a:xfrm>
        </p:spPr>
        <p:txBody>
          <a:bodyPr/>
          <a:lstStyle/>
          <a:p>
            <a:r>
              <a:rPr lang="en-US" dirty="0"/>
              <a:t>Recall: Key OS Concept: Address </a:t>
            </a:r>
            <a:r>
              <a:rPr lang="en-US" dirty="0" smtClean="0"/>
              <a:t>Translation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024" y="990599"/>
            <a:ext cx="7684576" cy="1219200"/>
          </a:xfrm>
        </p:spPr>
        <p:txBody>
          <a:bodyPr>
            <a:normAutofit/>
          </a:bodyPr>
          <a:lstStyle/>
          <a:p>
            <a:r>
              <a:rPr lang="en-US" dirty="0"/>
              <a:t>Program operates in an address space that is distinct from the physical memory space of the machine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19200" y="3390900"/>
            <a:ext cx="1223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Processor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715000" y="3390900"/>
            <a:ext cx="1018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Memory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086600" y="2628900"/>
            <a:ext cx="1044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0x000…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048730" y="5524500"/>
            <a:ext cx="1082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0xFFF…</a:t>
            </a:r>
          </a:p>
        </p:txBody>
      </p:sp>
      <p:sp>
        <p:nvSpPr>
          <p:cNvPr id="14" name="Alternate Process 13"/>
          <p:cNvSpPr/>
          <p:nvPr/>
        </p:nvSpPr>
        <p:spPr bwMode="auto">
          <a:xfrm>
            <a:off x="3352800" y="3390900"/>
            <a:ext cx="1351174" cy="1143000"/>
          </a:xfrm>
          <a:prstGeom prst="flowChartAlternateProcess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chemeClr val="tx1"/>
              </a:solidFill>
              <a:latin typeface="Arial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tx1"/>
                </a:solidFill>
                <a:latin typeface="Arial" charset="0"/>
              </a:rPr>
              <a:t>translator</a:t>
            </a:r>
          </a:p>
        </p:txBody>
      </p:sp>
      <p:cxnSp>
        <p:nvCxnSpPr>
          <p:cNvPr id="16" name="Straight Arrow Connector 15"/>
          <p:cNvCxnSpPr>
            <a:cxnSpLocks/>
            <a:stCxn id="9" idx="3"/>
            <a:endCxn id="14" idx="1"/>
          </p:cNvCxnSpPr>
          <p:nvPr/>
        </p:nvCxnSpPr>
        <p:spPr bwMode="auto">
          <a:xfrm>
            <a:off x="2667000" y="3962400"/>
            <a:ext cx="685800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>
            <a:off x="4648200" y="4000500"/>
            <a:ext cx="838200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18" name="TextBox 17"/>
          <p:cNvSpPr txBox="1"/>
          <p:nvPr/>
        </p:nvSpPr>
        <p:spPr>
          <a:xfrm rot="17680719">
            <a:off x="2449996" y="2825980"/>
            <a:ext cx="1844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“virtual address”</a:t>
            </a:r>
          </a:p>
        </p:txBody>
      </p:sp>
      <p:sp>
        <p:nvSpPr>
          <p:cNvPr id="19" name="TextBox 18"/>
          <p:cNvSpPr txBox="1"/>
          <p:nvPr/>
        </p:nvSpPr>
        <p:spPr>
          <a:xfrm rot="17680719">
            <a:off x="4216724" y="2749781"/>
            <a:ext cx="2057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“physical address”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3B3BBD0-655D-E642-83DE-B455548AFD75}"/>
              </a:ext>
            </a:extLst>
          </p:cNvPr>
          <p:cNvGrpSpPr/>
          <p:nvPr/>
        </p:nvGrpSpPr>
        <p:grpSpPr>
          <a:xfrm>
            <a:off x="1278483" y="3915879"/>
            <a:ext cx="1154278" cy="788729"/>
            <a:chOff x="2362200" y="3352800"/>
            <a:chExt cx="1828800" cy="10668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4BE4D6B-FC7D-624D-96CE-AADC757D5032}"/>
                </a:ext>
              </a:extLst>
            </p:cNvPr>
            <p:cNvSpPr/>
            <p:nvPr/>
          </p:nvSpPr>
          <p:spPr bwMode="auto">
            <a:xfrm>
              <a:off x="2362200" y="3352800"/>
              <a:ext cx="1828800" cy="106680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A6F3880-CEB5-FE4E-9BA4-D4B1BFC3D529}"/>
                </a:ext>
              </a:extLst>
            </p:cNvPr>
            <p:cNvSpPr/>
            <p:nvPr/>
          </p:nvSpPr>
          <p:spPr bwMode="auto">
            <a:xfrm>
              <a:off x="2362200" y="3962400"/>
              <a:ext cx="1828800" cy="22860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8FBF2AE-7F0D-1A46-BBB9-257D0D7BE3F9}"/>
                </a:ext>
              </a:extLst>
            </p:cNvPr>
            <p:cNvSpPr txBox="1"/>
            <p:nvPr/>
          </p:nvSpPr>
          <p:spPr>
            <a:xfrm>
              <a:off x="2667001" y="3505201"/>
              <a:ext cx="1196728" cy="3746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Registers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44751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305800" cy="533400"/>
          </a:xfrm>
        </p:spPr>
        <p:txBody>
          <a:bodyPr/>
          <a:lstStyle/>
          <a:p>
            <a:r>
              <a:rPr lang="en-US" altLang="ko-KR">
                <a:ea typeface="굴림" panose="020B0600000101010101" pitchFamily="34" charset="-127"/>
              </a:rPr>
              <a:t>Important Aspects of Memory Multiplexing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762000"/>
            <a:ext cx="8610600" cy="57912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15000"/>
              </a:spcBef>
            </a:pPr>
            <a:r>
              <a:rPr lang="en-US" altLang="ko-KR" dirty="0">
                <a:solidFill>
                  <a:schemeClr val="hlink"/>
                </a:solidFill>
                <a:ea typeface="굴림" panose="020B0600000101010101" pitchFamily="34" charset="-127"/>
              </a:rPr>
              <a:t>Protection:</a:t>
            </a:r>
          </a:p>
          <a:p>
            <a:pPr lvl="1">
              <a:lnSpc>
                <a:spcPct val="80000"/>
              </a:lnSpc>
              <a:spcBef>
                <a:spcPct val="15000"/>
              </a:spcBef>
            </a:pPr>
            <a:r>
              <a:rPr lang="en-US" altLang="ko-KR" dirty="0">
                <a:ea typeface="굴림" panose="020B0600000101010101" pitchFamily="34" charset="-127"/>
              </a:rPr>
              <a:t>Prevent access to private memory of other processes</a:t>
            </a:r>
          </a:p>
          <a:p>
            <a:pPr lvl="2">
              <a:lnSpc>
                <a:spcPct val="80000"/>
              </a:lnSpc>
              <a:spcBef>
                <a:spcPct val="15000"/>
              </a:spcBef>
            </a:pPr>
            <a:r>
              <a:rPr lang="en-US" altLang="ko-KR" dirty="0">
                <a:ea typeface="굴림" panose="020B0600000101010101" pitchFamily="34" charset="-127"/>
              </a:rPr>
              <a:t>Different pages of memory can be given special behavior (Read Only, Invisible to user programs, </a:t>
            </a:r>
            <a:r>
              <a:rPr lang="en-US" altLang="ko-KR" dirty="0" err="1">
                <a:ea typeface="굴림" panose="020B0600000101010101" pitchFamily="34" charset="-127"/>
              </a:rPr>
              <a:t>etc</a:t>
            </a:r>
            <a:r>
              <a:rPr lang="en-US" altLang="ko-KR" dirty="0">
                <a:ea typeface="굴림" panose="020B0600000101010101" pitchFamily="34" charset="-127"/>
              </a:rPr>
              <a:t>).</a:t>
            </a:r>
          </a:p>
          <a:p>
            <a:pPr lvl="2">
              <a:lnSpc>
                <a:spcPct val="80000"/>
              </a:lnSpc>
              <a:spcBef>
                <a:spcPct val="15000"/>
              </a:spcBef>
            </a:pPr>
            <a:r>
              <a:rPr lang="en-US" altLang="ko-KR" dirty="0">
                <a:ea typeface="굴림" panose="020B0600000101010101" pitchFamily="34" charset="-127"/>
              </a:rPr>
              <a:t>Kernel data protected from User programs</a:t>
            </a:r>
          </a:p>
          <a:p>
            <a:pPr lvl="2">
              <a:lnSpc>
                <a:spcPct val="80000"/>
              </a:lnSpc>
              <a:spcBef>
                <a:spcPct val="15000"/>
              </a:spcBef>
            </a:pPr>
            <a:r>
              <a:rPr lang="en-US" altLang="ko-KR" dirty="0">
                <a:ea typeface="굴림" panose="020B0600000101010101" pitchFamily="34" charset="-127"/>
              </a:rPr>
              <a:t>Programs protected from themselves</a:t>
            </a:r>
          </a:p>
          <a:p>
            <a:pPr>
              <a:lnSpc>
                <a:spcPct val="80000"/>
              </a:lnSpc>
              <a:spcBef>
                <a:spcPct val="15000"/>
              </a:spcBef>
            </a:pPr>
            <a:r>
              <a:rPr lang="en-US" altLang="ko-KR" dirty="0">
                <a:solidFill>
                  <a:schemeClr val="hlink"/>
                </a:solidFill>
                <a:ea typeface="굴림" panose="020B0600000101010101" pitchFamily="34" charset="-127"/>
              </a:rPr>
              <a:t>Controlled overlap:</a:t>
            </a:r>
          </a:p>
          <a:p>
            <a:pPr lvl="1">
              <a:lnSpc>
                <a:spcPct val="80000"/>
              </a:lnSpc>
              <a:spcBef>
                <a:spcPct val="15000"/>
              </a:spcBef>
            </a:pPr>
            <a:r>
              <a:rPr lang="en-US" altLang="ko-KR" dirty="0">
                <a:ea typeface="굴림" panose="020B0600000101010101" pitchFamily="34" charset="-127"/>
              </a:rPr>
              <a:t>Separate state of threads should not collide in physical memory.  Obviously, unexpected overlap causes chaos!</a:t>
            </a:r>
          </a:p>
          <a:p>
            <a:pPr lvl="1">
              <a:lnSpc>
                <a:spcPct val="80000"/>
              </a:lnSpc>
              <a:spcBef>
                <a:spcPct val="15000"/>
              </a:spcBef>
            </a:pPr>
            <a:r>
              <a:rPr lang="en-US" altLang="ko-KR" dirty="0">
                <a:ea typeface="굴림" panose="020B0600000101010101" pitchFamily="34" charset="-127"/>
              </a:rPr>
              <a:t>Conversely, would like the ability to overlap when desired (for communication)</a:t>
            </a:r>
          </a:p>
          <a:p>
            <a:pPr>
              <a:lnSpc>
                <a:spcPct val="80000"/>
              </a:lnSpc>
              <a:spcBef>
                <a:spcPct val="15000"/>
              </a:spcBef>
            </a:pPr>
            <a:r>
              <a:rPr lang="en-US" altLang="ko-KR" dirty="0">
                <a:solidFill>
                  <a:schemeClr val="hlink"/>
                </a:solidFill>
                <a:ea typeface="굴림" panose="020B0600000101010101" pitchFamily="34" charset="-127"/>
              </a:rPr>
              <a:t>Translation: </a:t>
            </a:r>
          </a:p>
          <a:p>
            <a:pPr lvl="1">
              <a:lnSpc>
                <a:spcPct val="80000"/>
              </a:lnSpc>
              <a:spcBef>
                <a:spcPct val="15000"/>
              </a:spcBef>
            </a:pPr>
            <a:r>
              <a:rPr lang="en-US" altLang="ko-KR" dirty="0">
                <a:ea typeface="굴림" panose="020B0600000101010101" pitchFamily="34" charset="-127"/>
              </a:rPr>
              <a:t>Ability to translate accesses from one address space (virtual) to a different one (physical)</a:t>
            </a:r>
          </a:p>
          <a:p>
            <a:pPr lvl="1">
              <a:lnSpc>
                <a:spcPct val="80000"/>
              </a:lnSpc>
              <a:spcBef>
                <a:spcPct val="15000"/>
              </a:spcBef>
            </a:pPr>
            <a:r>
              <a:rPr lang="en-US" altLang="ko-KR" dirty="0">
                <a:ea typeface="굴림" panose="020B0600000101010101" pitchFamily="34" charset="-127"/>
              </a:rPr>
              <a:t>When translation exists, processor uses virtual addresses, physical memory uses physical addresses</a:t>
            </a:r>
          </a:p>
          <a:p>
            <a:pPr lvl="1">
              <a:lnSpc>
                <a:spcPct val="80000"/>
              </a:lnSpc>
              <a:spcBef>
                <a:spcPct val="15000"/>
              </a:spcBef>
            </a:pPr>
            <a:r>
              <a:rPr lang="en-US" altLang="ko-KR" dirty="0">
                <a:ea typeface="굴림" panose="020B0600000101010101" pitchFamily="34" charset="-127"/>
              </a:rPr>
              <a:t>Side effects:</a:t>
            </a:r>
          </a:p>
          <a:p>
            <a:pPr lvl="2">
              <a:lnSpc>
                <a:spcPct val="80000"/>
              </a:lnSpc>
              <a:spcBef>
                <a:spcPct val="15000"/>
              </a:spcBef>
            </a:pPr>
            <a:r>
              <a:rPr lang="en-US" altLang="ko-KR" dirty="0">
                <a:ea typeface="굴림" panose="020B0600000101010101" pitchFamily="34" charset="-127"/>
              </a:rPr>
              <a:t>Can be used to avoid overlap</a:t>
            </a:r>
          </a:p>
          <a:p>
            <a:pPr lvl="2">
              <a:lnSpc>
                <a:spcPct val="80000"/>
              </a:lnSpc>
              <a:spcBef>
                <a:spcPct val="15000"/>
              </a:spcBef>
            </a:pPr>
            <a:r>
              <a:rPr lang="en-US" altLang="ko-KR" dirty="0">
                <a:ea typeface="굴림" panose="020B0600000101010101" pitchFamily="34" charset="-127"/>
              </a:rPr>
              <a:t>Can be used to give uniform view of memory to programs</a:t>
            </a:r>
          </a:p>
        </p:txBody>
      </p:sp>
    </p:spTree>
    <p:extLst>
      <p:ext uri="{BB962C8B-B14F-4D97-AF65-F5344CB8AC3E}">
        <p14:creationId xmlns:p14="http://schemas.microsoft.com/office/powerpoint/2010/main" val="2786048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Administrivia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762000"/>
            <a:ext cx="8382000" cy="5105400"/>
          </a:xfrm>
        </p:spPr>
        <p:txBody>
          <a:bodyPr>
            <a:normAutofit/>
          </a:bodyPr>
          <a:lstStyle/>
          <a:p>
            <a:r>
              <a:rPr lang="en-US" dirty="0" smtClean="0"/>
              <a:t>Midterm 1</a:t>
            </a:r>
          </a:p>
          <a:p>
            <a:pPr lvl="1"/>
            <a:r>
              <a:rPr lang="en-US" dirty="0" smtClean="0"/>
              <a:t>Regrade requests until next Monday</a:t>
            </a:r>
          </a:p>
          <a:p>
            <a:pPr lvl="1"/>
            <a:r>
              <a:rPr lang="en-US" dirty="0" smtClean="0"/>
              <a:t>Solutions posted on Resources page (and in piazza)</a:t>
            </a:r>
          </a:p>
          <a:p>
            <a:r>
              <a:rPr lang="en-US" dirty="0"/>
              <a:t>Also due: Peer evaluations</a:t>
            </a:r>
          </a:p>
          <a:p>
            <a:pPr lvl="1"/>
            <a:r>
              <a:rPr lang="en-US" dirty="0"/>
              <a:t>These are a required mechanism for evaluating group dynamics</a:t>
            </a:r>
          </a:p>
          <a:p>
            <a:pPr lvl="1"/>
            <a:r>
              <a:rPr lang="en-US" dirty="0"/>
              <a:t>You get 20 points/partner to distribute as you want:</a:t>
            </a:r>
            <a:br>
              <a:rPr lang="en-US" dirty="0"/>
            </a:br>
            <a:r>
              <a:rPr lang="en-US" dirty="0"/>
              <a:t>Example—4 person group, you get 3 x 20 = 60 </a:t>
            </a:r>
            <a:r>
              <a:rPr lang="en-US" dirty="0" smtClean="0"/>
              <a:t>points</a:t>
            </a:r>
          </a:p>
          <a:p>
            <a:pPr lvl="1"/>
            <a:r>
              <a:rPr lang="en-US" dirty="0"/>
              <a:t>DO NOT GIVE YOURSELF POINTS!</a:t>
            </a:r>
          </a:p>
          <a:p>
            <a:pPr lvl="2"/>
            <a:r>
              <a:rPr lang="en-US" dirty="0"/>
              <a:t>You are NOT an unbiased evaluator of your group </a:t>
            </a:r>
            <a:r>
              <a:rPr lang="en-US" dirty="0" smtClean="0"/>
              <a:t>behavior</a:t>
            </a:r>
            <a:endParaRPr lang="en-US" dirty="0"/>
          </a:p>
          <a:p>
            <a:r>
              <a:rPr lang="en-US" dirty="0" smtClean="0"/>
              <a:t>Project 2 has been released now</a:t>
            </a:r>
          </a:p>
          <a:p>
            <a:pPr lvl="1"/>
            <a:r>
              <a:rPr lang="en-US" dirty="0" smtClean="0"/>
              <a:t>Sorry about delay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64601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/>
          <p:cNvSpPr/>
          <p:nvPr/>
        </p:nvSpPr>
        <p:spPr bwMode="auto">
          <a:xfrm>
            <a:off x="1524000" y="2133600"/>
            <a:ext cx="6705600" cy="4343400"/>
          </a:xfrm>
          <a:prstGeom prst="rect">
            <a:avLst/>
          </a:prstGeom>
          <a:pattFill prst="horzBrick">
            <a:fgClr>
              <a:schemeClr val="bg2">
                <a:lumMod val="40000"/>
                <a:lumOff val="60000"/>
              </a:schemeClr>
            </a:fgClr>
            <a:bgClr>
              <a:prstClr val="white"/>
            </a:bgClr>
          </a:patt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" charset="0"/>
              <a:ea typeface="Gill Sans" charset="0"/>
              <a:cs typeface="Gill Sans" charset="0"/>
            </a:endParaRPr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4800600" y="3505200"/>
            <a:ext cx="2171700" cy="21717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001000" cy="736600"/>
          </a:xfrm>
        </p:spPr>
        <p:txBody>
          <a:bodyPr/>
          <a:lstStyle/>
          <a:p>
            <a:r>
              <a:rPr lang="en-US" sz="3600" dirty="0"/>
              <a:t>Recall: Loading</a:t>
            </a:r>
          </a:p>
        </p:txBody>
      </p:sp>
      <p:cxnSp>
        <p:nvCxnSpPr>
          <p:cNvPr id="10" name="Straight Arrow Connector 9"/>
          <p:cNvCxnSpPr>
            <a:stCxn id="7" idx="3"/>
          </p:cNvCxnSpPr>
          <p:nvPr/>
        </p:nvCxnSpPr>
        <p:spPr bwMode="auto">
          <a:xfrm flipV="1">
            <a:off x="3810000" y="3379749"/>
            <a:ext cx="914400" cy="11151"/>
          </a:xfrm>
          <a:prstGeom prst="straightConnector1">
            <a:avLst/>
          </a:prstGeom>
          <a:solidFill>
            <a:schemeClr val="accent1"/>
          </a:solidFill>
          <a:ln w="57150" cap="flat" cmpd="thinThick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cxnSp>
        <p:nvCxnSpPr>
          <p:cNvPr id="20" name="Straight Arrow Connector 19"/>
          <p:cNvCxnSpPr/>
          <p:nvPr/>
        </p:nvCxnSpPr>
        <p:spPr bwMode="auto">
          <a:xfrm>
            <a:off x="4191000" y="3352800"/>
            <a:ext cx="0" cy="6858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39" name="Can 38"/>
          <p:cNvSpPr/>
          <p:nvPr/>
        </p:nvSpPr>
        <p:spPr bwMode="auto">
          <a:xfrm>
            <a:off x="2362200" y="4343400"/>
            <a:ext cx="1143000" cy="1295400"/>
          </a:xfrm>
          <a:prstGeom prst="can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storage</a:t>
            </a:r>
            <a:endParaRPr kumimoji="0" lang="en-US" sz="2000" b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" charset="0"/>
              <a:ea typeface="Gill Sans" charset="0"/>
              <a:cs typeface="Gill Sans" charset="0"/>
            </a:endParaRPr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00" y="5029200"/>
            <a:ext cx="1473200" cy="1001993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7000" y="5105400"/>
            <a:ext cx="1237948" cy="876300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29200" y="5943600"/>
            <a:ext cx="723900" cy="455315"/>
          </a:xfrm>
          <a:prstGeom prst="rect">
            <a:avLst/>
          </a:prstGeom>
        </p:spPr>
      </p:pic>
      <p:sp>
        <p:nvSpPr>
          <p:cNvPr id="45" name="Punched Tape 44"/>
          <p:cNvSpPr/>
          <p:nvPr/>
        </p:nvSpPr>
        <p:spPr bwMode="auto">
          <a:xfrm rot="5400000">
            <a:off x="2400300" y="1028700"/>
            <a:ext cx="1219200" cy="838200"/>
          </a:xfrm>
          <a:prstGeom prst="flowChartPunchedTape">
            <a:avLst/>
          </a:prstGeom>
          <a:solidFill>
            <a:srgbClr val="79FF7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2209800" y="2971800"/>
            <a:ext cx="1600200" cy="8382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charset="0"/>
                <a:ea typeface="Gill Sans Light" charset="0"/>
                <a:cs typeface="Gill Sans Light" charset="0"/>
              </a:rPr>
              <a:t>Processor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3048000" y="1981200"/>
            <a:ext cx="4572000" cy="1524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86200" y="1657290"/>
            <a:ext cx="30328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OS Hardware Virtualization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524000" y="2133600"/>
            <a:ext cx="12224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Hardware</a:t>
            </a:r>
          </a:p>
        </p:txBody>
      </p:sp>
      <p:sp>
        <p:nvSpPr>
          <p:cNvPr id="38" name="Rectangle 37"/>
          <p:cNvSpPr/>
          <p:nvPr/>
        </p:nvSpPr>
        <p:spPr>
          <a:xfrm>
            <a:off x="1524000" y="1752600"/>
            <a:ext cx="110447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Software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4724400" y="2209800"/>
            <a:ext cx="1752600" cy="1676400"/>
          </a:xfrm>
          <a:prstGeom prst="rect">
            <a:avLst/>
          </a:prstGeom>
          <a:solidFill>
            <a:srgbClr val="C0D2FE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charset="0"/>
                <a:ea typeface="Gill Sans Light" charset="0"/>
                <a:cs typeface="Gill Sans Light" charset="0"/>
              </a:rPr>
              <a:t>Memory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553200" y="4419600"/>
            <a:ext cx="12375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Networks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629400" y="5943600"/>
            <a:ext cx="10272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Displays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257800" y="6096000"/>
            <a:ext cx="8178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Inputs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581400" y="1371600"/>
            <a:ext cx="1000467" cy="338554"/>
          </a:xfrm>
          <a:prstGeom prst="rect">
            <a:avLst/>
          </a:prstGeom>
          <a:solidFill>
            <a:srgbClr val="EFE683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Gill Sans" charset="0"/>
                <a:ea typeface="Gill Sans" charset="0"/>
                <a:cs typeface="Gill Sans" charset="0"/>
              </a:rPr>
              <a:t>Processes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4343400" y="1143000"/>
            <a:ext cx="1469120" cy="338554"/>
          </a:xfrm>
          <a:prstGeom prst="rect">
            <a:avLst/>
          </a:prstGeom>
          <a:solidFill>
            <a:srgbClr val="EFE683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Gill Sans" charset="0"/>
                <a:ea typeface="Gill Sans" charset="0"/>
                <a:cs typeface="Gill Sans" charset="0"/>
              </a:rPr>
              <a:t>Address Spaces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5641150" y="1371600"/>
            <a:ext cx="546945" cy="338554"/>
          </a:xfrm>
          <a:prstGeom prst="rect">
            <a:avLst/>
          </a:prstGeom>
          <a:solidFill>
            <a:srgbClr val="EFE683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Gill Sans" charset="0"/>
                <a:ea typeface="Gill Sans" charset="0"/>
                <a:cs typeface="Gill Sans" charset="0"/>
              </a:rPr>
              <a:t>Files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2667000" y="2133600"/>
            <a:ext cx="466794" cy="338554"/>
          </a:xfrm>
          <a:prstGeom prst="rect">
            <a:avLst/>
          </a:prstGeom>
          <a:solidFill>
            <a:srgbClr val="EFE683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Gill Sans" charset="0"/>
                <a:ea typeface="Gill Sans" charset="0"/>
                <a:cs typeface="Gill Sans" charset="0"/>
              </a:rPr>
              <a:t>ISA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172200" y="1143000"/>
            <a:ext cx="987514" cy="338554"/>
          </a:xfrm>
          <a:prstGeom prst="rect">
            <a:avLst/>
          </a:prstGeom>
          <a:solidFill>
            <a:srgbClr val="EFE683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Gill Sans" charset="0"/>
                <a:ea typeface="Gill Sans" charset="0"/>
                <a:cs typeface="Gill Sans" charset="0"/>
              </a:rPr>
              <a:t>Windows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6969874" y="1371600"/>
            <a:ext cx="819904" cy="338554"/>
          </a:xfrm>
          <a:prstGeom prst="rect">
            <a:avLst/>
          </a:prstGeom>
          <a:solidFill>
            <a:srgbClr val="EFE683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Gill Sans" charset="0"/>
                <a:ea typeface="Gill Sans" charset="0"/>
                <a:cs typeface="Gill Sans" charset="0"/>
              </a:rPr>
              <a:t>Sockets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3124200" y="3429000"/>
            <a:ext cx="533400" cy="304800"/>
            <a:chOff x="3124200" y="3657600"/>
            <a:chExt cx="533400" cy="304800"/>
          </a:xfrm>
        </p:grpSpPr>
        <p:sp>
          <p:nvSpPr>
            <p:cNvPr id="52" name="Rectangle 51"/>
            <p:cNvSpPr/>
            <p:nvPr/>
          </p:nvSpPr>
          <p:spPr bwMode="auto">
            <a:xfrm>
              <a:off x="3124200" y="3657600"/>
              <a:ext cx="533400" cy="30480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3" name="Rectangle 52"/>
            <p:cNvSpPr/>
            <p:nvPr/>
          </p:nvSpPr>
          <p:spPr bwMode="auto">
            <a:xfrm>
              <a:off x="3124200" y="3733800"/>
              <a:ext cx="533400" cy="15240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49" name="Rectangle 48"/>
          <p:cNvSpPr/>
          <p:nvPr/>
        </p:nvSpPr>
        <p:spPr bwMode="auto">
          <a:xfrm>
            <a:off x="4800600" y="2667000"/>
            <a:ext cx="838200" cy="685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4876800" y="3505200"/>
            <a:ext cx="1524000" cy="3048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charset="0"/>
                <a:ea typeface="Gill Sans Light" charset="0"/>
                <a:cs typeface="Gill Sans Light" charset="0"/>
              </a:rPr>
              <a:t>OS</a:t>
            </a:r>
          </a:p>
        </p:txBody>
      </p:sp>
      <p:sp>
        <p:nvSpPr>
          <p:cNvPr id="51" name="Rectangle 50"/>
          <p:cNvSpPr/>
          <p:nvPr/>
        </p:nvSpPr>
        <p:spPr bwMode="auto">
          <a:xfrm>
            <a:off x="5791200" y="2667000"/>
            <a:ext cx="609600" cy="381000"/>
          </a:xfrm>
          <a:prstGeom prst="rect">
            <a:avLst/>
          </a:prstGeom>
          <a:solidFill>
            <a:srgbClr val="FBBA0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4" name="Rectangle 63"/>
          <p:cNvSpPr/>
          <p:nvPr/>
        </p:nvSpPr>
        <p:spPr bwMode="auto">
          <a:xfrm>
            <a:off x="5715000" y="2895600"/>
            <a:ext cx="609600" cy="381000"/>
          </a:xfrm>
          <a:prstGeom prst="rect">
            <a:avLst/>
          </a:prstGeom>
          <a:solidFill>
            <a:srgbClr val="CC333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55" name="Curved Connector 54"/>
          <p:cNvCxnSpPr/>
          <p:nvPr/>
        </p:nvCxnSpPr>
        <p:spPr bwMode="auto">
          <a:xfrm rot="5400000" flipH="1" flipV="1">
            <a:off x="3867150" y="2457450"/>
            <a:ext cx="609600" cy="1638300"/>
          </a:xfrm>
          <a:prstGeom prst="curved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61" name="TextBox 60"/>
          <p:cNvSpPr txBox="1"/>
          <p:nvPr/>
        </p:nvSpPr>
        <p:spPr>
          <a:xfrm>
            <a:off x="3810000" y="914400"/>
            <a:ext cx="857029" cy="338554"/>
          </a:xfrm>
          <a:prstGeom prst="rect">
            <a:avLst/>
          </a:prstGeom>
          <a:solidFill>
            <a:srgbClr val="EFE683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Gill Sans" charset="0"/>
                <a:ea typeface="Gill Sans" charset="0"/>
                <a:cs typeface="Gill Sans" charset="0"/>
              </a:rPr>
              <a:t>Threads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1707395" y="3048000"/>
            <a:ext cx="6293605" cy="1418553"/>
            <a:chOff x="1707395" y="3276600"/>
            <a:chExt cx="6293605" cy="1418553"/>
          </a:xfrm>
        </p:grpSpPr>
        <p:sp>
          <p:nvSpPr>
            <p:cNvPr id="14" name="Arc 13"/>
            <p:cNvSpPr/>
            <p:nvPr/>
          </p:nvSpPr>
          <p:spPr bwMode="auto">
            <a:xfrm rot="21036509">
              <a:off x="1707395" y="3819625"/>
              <a:ext cx="6034009" cy="875528"/>
            </a:xfrm>
            <a:prstGeom prst="arc">
              <a:avLst>
                <a:gd name="adj1" fmla="val 10911104"/>
                <a:gd name="adj2" fmla="val 0"/>
              </a:avLst>
            </a:prstGeom>
            <a:noFill/>
            <a:ln w="57150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553200" y="3276600"/>
              <a:ext cx="1447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0" dirty="0">
                  <a:latin typeface="Gill Sans" charset="0"/>
                  <a:ea typeface="Gill Sans" charset="0"/>
                  <a:cs typeface="Gill Sans" charset="0"/>
                </a:rPr>
                <a:t>Protection Boundary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505200" y="4038600"/>
            <a:ext cx="1371600" cy="2286000"/>
            <a:chOff x="3505200" y="4267200"/>
            <a:chExt cx="1371600" cy="2286000"/>
          </a:xfrm>
        </p:grpSpPr>
        <p:sp>
          <p:nvSpPr>
            <p:cNvPr id="62" name="Rectangle 61"/>
            <p:cNvSpPr/>
            <p:nvPr/>
          </p:nvSpPr>
          <p:spPr bwMode="auto">
            <a:xfrm>
              <a:off x="3810000" y="4267200"/>
              <a:ext cx="685800" cy="53340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charset="0"/>
                  <a:ea typeface="Gill Sans Light" charset="0"/>
                  <a:cs typeface="Gill Sans Light" charset="0"/>
                </a:rPr>
                <a:t>Ctrlr</a:t>
              </a:r>
              <a:endParaRPr kumimoji="0" lang="en-US" sz="20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charset="0"/>
                <a:ea typeface="Gill Sans Light" charset="0"/>
                <a:cs typeface="Gill Sans Light" charset="0"/>
              </a:endParaRPr>
            </a:p>
          </p:txBody>
        </p:sp>
        <p:cxnSp>
          <p:nvCxnSpPr>
            <p:cNvPr id="63" name="Straight Arrow Connector 62"/>
            <p:cNvCxnSpPr/>
            <p:nvPr/>
          </p:nvCxnSpPr>
          <p:spPr bwMode="auto">
            <a:xfrm>
              <a:off x="4191000" y="4800600"/>
              <a:ext cx="0" cy="7620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65" name="Straight Arrow Connector 64"/>
            <p:cNvCxnSpPr/>
            <p:nvPr/>
          </p:nvCxnSpPr>
          <p:spPr bwMode="auto">
            <a:xfrm>
              <a:off x="4191000" y="5029200"/>
              <a:ext cx="68580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66" name="Straight Arrow Connector 65"/>
            <p:cNvCxnSpPr/>
            <p:nvPr/>
          </p:nvCxnSpPr>
          <p:spPr bwMode="auto">
            <a:xfrm>
              <a:off x="4191000" y="5334000"/>
              <a:ext cx="68580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67" name="Straight Arrow Connector 66"/>
            <p:cNvCxnSpPr/>
            <p:nvPr/>
          </p:nvCxnSpPr>
          <p:spPr bwMode="auto">
            <a:xfrm>
              <a:off x="3505200" y="5105400"/>
              <a:ext cx="68580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sp>
          <p:nvSpPr>
            <p:cNvPr id="68" name="Rectangle 67"/>
            <p:cNvSpPr/>
            <p:nvPr/>
          </p:nvSpPr>
          <p:spPr bwMode="auto">
            <a:xfrm>
              <a:off x="3886200" y="5562600"/>
              <a:ext cx="533400" cy="30480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charset="0"/>
                <a:ea typeface="Gill Sans Light" charset="0"/>
                <a:cs typeface="Gill Sans Light" charset="0"/>
              </a:endParaRPr>
            </a:p>
          </p:txBody>
        </p:sp>
        <p:cxnSp>
          <p:nvCxnSpPr>
            <p:cNvPr id="69" name="Straight Arrow Connector 68"/>
            <p:cNvCxnSpPr/>
            <p:nvPr/>
          </p:nvCxnSpPr>
          <p:spPr bwMode="auto">
            <a:xfrm>
              <a:off x="4191000" y="5867400"/>
              <a:ext cx="0" cy="6858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70" name="Straight Arrow Connector 69"/>
            <p:cNvCxnSpPr/>
            <p:nvPr/>
          </p:nvCxnSpPr>
          <p:spPr bwMode="auto">
            <a:xfrm>
              <a:off x="4191000" y="6096000"/>
              <a:ext cx="68580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71" name="Straight Arrow Connector 70"/>
            <p:cNvCxnSpPr/>
            <p:nvPr/>
          </p:nvCxnSpPr>
          <p:spPr bwMode="auto">
            <a:xfrm>
              <a:off x="4191000" y="6248400"/>
              <a:ext cx="68580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</p:grpSp>
      <p:sp>
        <p:nvSpPr>
          <p:cNvPr id="72" name="Punched Tape 71"/>
          <p:cNvSpPr/>
          <p:nvPr/>
        </p:nvSpPr>
        <p:spPr bwMode="auto">
          <a:xfrm rot="5400000">
            <a:off x="2705100" y="5067300"/>
            <a:ext cx="533400" cy="457200"/>
          </a:xfrm>
          <a:prstGeom prst="flowChartPunchedTape">
            <a:avLst/>
          </a:prstGeom>
          <a:solidFill>
            <a:srgbClr val="79FF7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73" name="Curved Connector 72"/>
          <p:cNvCxnSpPr/>
          <p:nvPr/>
        </p:nvCxnSpPr>
        <p:spPr bwMode="auto">
          <a:xfrm rot="5400000">
            <a:off x="2933700" y="3162300"/>
            <a:ext cx="2133600" cy="1905000"/>
          </a:xfrm>
          <a:prstGeom prst="curvedConnector3">
            <a:avLst/>
          </a:prstGeom>
          <a:solidFill>
            <a:schemeClr val="accent1"/>
          </a:solidFill>
          <a:ln w="34925" cap="flat" cmpd="sng" algn="ctr">
            <a:solidFill>
              <a:srgbClr val="CC9966"/>
            </a:solidFill>
            <a:prstDash val="sysDash"/>
            <a:round/>
            <a:headEnd type="triangle" w="lg" len="sm"/>
            <a:tailEnd type="none"/>
          </a:ln>
          <a:effectLst/>
        </p:spPr>
      </p:cxnSp>
    </p:spTree>
    <p:extLst>
      <p:ext uri="{BB962C8B-B14F-4D97-AF65-F5344CB8AC3E}">
        <p14:creationId xmlns:p14="http://schemas.microsoft.com/office/powerpoint/2010/main" val="2438514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7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>
            <a:spLocks noChangeArrowheads="1"/>
          </p:cNvSpPr>
          <p:nvPr/>
        </p:nvSpPr>
        <p:spPr bwMode="auto">
          <a:xfrm>
            <a:off x="152400" y="2667000"/>
            <a:ext cx="3657600" cy="2590800"/>
          </a:xfrm>
          <a:prstGeom prst="roundRect">
            <a:avLst>
              <a:gd name="adj" fmla="val 16667"/>
            </a:avLst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  <a:effectLst>
            <a:outerShdw blurRad="50800" dist="38100" dir="2700000" rotWithShape="0">
              <a:srgbClr val="808080">
                <a:alpha val="42998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763000" cy="914400"/>
          </a:xfrm>
        </p:spPr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Binding of Instructions and Data to Memory</a:t>
            </a:r>
            <a:endParaRPr lang="en-US" altLang="en-US" dirty="0"/>
          </a:p>
        </p:txBody>
      </p:sp>
      <p:sp>
        <p:nvSpPr>
          <p:cNvPr id="17411" name="Text Box 10"/>
          <p:cNvSpPr txBox="1">
            <a:spLocks noChangeArrowheads="1"/>
          </p:cNvSpPr>
          <p:nvPr/>
        </p:nvSpPr>
        <p:spPr bwMode="auto">
          <a:xfrm>
            <a:off x="0" y="2774950"/>
            <a:ext cx="3962400" cy="230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>
            <a:spAutoFit/>
          </a:bodyPr>
          <a:lstStyle>
            <a:lvl1pPr marL="342900" indent="-342900" eaLnBrk="0" hangingPunct="0">
              <a:tabLst>
                <a:tab pos="1204913" algn="l"/>
                <a:tab pos="1944688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114300" eaLnBrk="0" hangingPunct="0">
              <a:tabLst>
                <a:tab pos="1204913" algn="l"/>
                <a:tab pos="1944688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tabLst>
                <a:tab pos="1204913" algn="l"/>
                <a:tab pos="1944688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tabLst>
                <a:tab pos="1204913" algn="l"/>
                <a:tab pos="1944688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tabLst>
                <a:tab pos="1204913" algn="l"/>
                <a:tab pos="1944688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204913" algn="l"/>
                <a:tab pos="1944688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204913" algn="l"/>
                <a:tab pos="1944688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204913" algn="l"/>
                <a:tab pos="1944688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204913" algn="l"/>
                <a:tab pos="1944688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lvl="1"/>
            <a:r>
              <a:rPr lang="en-US" altLang="ko-KR" sz="1800" b="0" dirty="0">
                <a:latin typeface="Consolas" charset="0"/>
                <a:ea typeface="Consolas" charset="0"/>
                <a:cs typeface="Consolas" charset="0"/>
              </a:rPr>
              <a:t>data1:	</a:t>
            </a:r>
            <a:r>
              <a:rPr lang="en-US" altLang="ko-KR" sz="1800" b="0" dirty="0" err="1">
                <a:latin typeface="Consolas" charset="0"/>
                <a:ea typeface="Consolas" charset="0"/>
                <a:cs typeface="Consolas" charset="0"/>
              </a:rPr>
              <a:t>dw</a:t>
            </a:r>
            <a:r>
              <a:rPr lang="en-US" altLang="ko-KR" sz="1800" b="0" dirty="0">
                <a:latin typeface="Consolas" charset="0"/>
                <a:ea typeface="Consolas" charset="0"/>
                <a:cs typeface="Consolas" charset="0"/>
              </a:rPr>
              <a:t> 	32</a:t>
            </a:r>
          </a:p>
          <a:p>
            <a:pPr lvl="1"/>
            <a:r>
              <a:rPr lang="en-US" altLang="ko-KR" sz="1800" b="0" dirty="0">
                <a:latin typeface="Consolas" charset="0"/>
                <a:ea typeface="Consolas" charset="0"/>
                <a:cs typeface="Consolas" charset="0"/>
              </a:rPr>
              <a:t>		…	</a:t>
            </a:r>
          </a:p>
          <a:p>
            <a:pPr lvl="1"/>
            <a:r>
              <a:rPr lang="en-US" altLang="ko-KR" sz="1800" b="0" dirty="0">
                <a:latin typeface="Consolas" charset="0"/>
                <a:ea typeface="Consolas" charset="0"/>
                <a:cs typeface="Consolas" charset="0"/>
              </a:rPr>
              <a:t>start:	</a:t>
            </a:r>
            <a:r>
              <a:rPr lang="en-US" altLang="ko-KR" sz="1800" b="0" dirty="0" err="1">
                <a:latin typeface="Consolas" charset="0"/>
                <a:ea typeface="Consolas" charset="0"/>
                <a:cs typeface="Consolas" charset="0"/>
              </a:rPr>
              <a:t>lw</a:t>
            </a:r>
            <a:r>
              <a:rPr lang="en-US" altLang="ko-KR" sz="1800" b="0" dirty="0">
                <a:latin typeface="Consolas" charset="0"/>
                <a:ea typeface="Consolas" charset="0"/>
                <a:cs typeface="Consolas" charset="0"/>
              </a:rPr>
              <a:t>	r1,0(data1)	</a:t>
            </a:r>
          </a:p>
          <a:p>
            <a:pPr lvl="1"/>
            <a:r>
              <a:rPr lang="en-US" altLang="ko-KR" sz="1800" b="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ko-KR" sz="1800" b="0" dirty="0" err="1">
                <a:latin typeface="Consolas" charset="0"/>
                <a:ea typeface="Consolas" charset="0"/>
                <a:cs typeface="Consolas" charset="0"/>
              </a:rPr>
              <a:t>jal</a:t>
            </a:r>
            <a:r>
              <a:rPr lang="en-US" altLang="ko-KR" sz="1800" b="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ko-KR" sz="1800" b="0" dirty="0" err="1">
                <a:latin typeface="Consolas" charset="0"/>
                <a:ea typeface="Consolas" charset="0"/>
                <a:cs typeface="Consolas" charset="0"/>
              </a:rPr>
              <a:t>checkit</a:t>
            </a:r>
            <a:endParaRPr lang="en-US" altLang="ko-KR" sz="1800" b="0" dirty="0">
              <a:latin typeface="Consolas" charset="0"/>
              <a:ea typeface="Consolas" charset="0"/>
              <a:cs typeface="Consolas" charset="0"/>
            </a:endParaRPr>
          </a:p>
          <a:p>
            <a:pPr lvl="1"/>
            <a:r>
              <a:rPr lang="en-US" altLang="ko-KR" sz="1800" b="0" dirty="0">
                <a:latin typeface="Consolas" charset="0"/>
                <a:ea typeface="Consolas" charset="0"/>
                <a:cs typeface="Consolas" charset="0"/>
              </a:rPr>
              <a:t>loop:	</a:t>
            </a:r>
            <a:r>
              <a:rPr lang="en-US" altLang="ko-KR" sz="1800" b="0" dirty="0" err="1">
                <a:latin typeface="Consolas" charset="0"/>
                <a:ea typeface="Consolas" charset="0"/>
                <a:cs typeface="Consolas" charset="0"/>
              </a:rPr>
              <a:t>addi</a:t>
            </a:r>
            <a:r>
              <a:rPr lang="en-US" altLang="ko-KR" sz="1800" b="0" dirty="0">
                <a:latin typeface="Consolas" charset="0"/>
                <a:ea typeface="Consolas" charset="0"/>
                <a:cs typeface="Consolas" charset="0"/>
              </a:rPr>
              <a:t> r1, r1, -1</a:t>
            </a:r>
          </a:p>
          <a:p>
            <a:pPr lvl="1"/>
            <a:r>
              <a:rPr lang="en-US" altLang="ko-KR" sz="1800" b="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ko-KR" sz="1800" b="0" dirty="0" err="1">
                <a:latin typeface="Consolas" charset="0"/>
                <a:ea typeface="Consolas" charset="0"/>
                <a:cs typeface="Consolas" charset="0"/>
              </a:rPr>
              <a:t>bnz</a:t>
            </a:r>
            <a:r>
              <a:rPr lang="en-US" altLang="ko-KR" sz="1800" b="0" dirty="0">
                <a:latin typeface="Consolas" charset="0"/>
                <a:ea typeface="Consolas" charset="0"/>
                <a:cs typeface="Consolas" charset="0"/>
              </a:rPr>
              <a:t> 	r1, loop		…</a:t>
            </a:r>
          </a:p>
          <a:p>
            <a:pPr lvl="1"/>
            <a:r>
              <a:rPr lang="en-US" altLang="ko-KR" sz="1800" b="0" dirty="0" err="1">
                <a:latin typeface="Consolas" charset="0"/>
                <a:ea typeface="Consolas" charset="0"/>
                <a:cs typeface="Consolas" charset="0"/>
              </a:rPr>
              <a:t>checkit</a:t>
            </a:r>
            <a:r>
              <a:rPr lang="en-US" altLang="ko-KR" sz="1800" b="0" dirty="0">
                <a:latin typeface="Consolas" charset="0"/>
                <a:ea typeface="Consolas" charset="0"/>
                <a:cs typeface="Consolas" charset="0"/>
              </a:rPr>
              <a:t>: …	</a:t>
            </a:r>
          </a:p>
        </p:txBody>
      </p:sp>
      <p:sp>
        <p:nvSpPr>
          <p:cNvPr id="17412" name="TextBox 18"/>
          <p:cNvSpPr txBox="1">
            <a:spLocks noChangeArrowheads="1"/>
          </p:cNvSpPr>
          <p:nvPr/>
        </p:nvSpPr>
        <p:spPr bwMode="auto">
          <a:xfrm>
            <a:off x="457200" y="2266950"/>
            <a:ext cx="275492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 b="0">
                <a:latin typeface="Gill Sans" charset="0"/>
                <a:ea typeface="Gill Sans" charset="0"/>
                <a:cs typeface="Gill Sans" charset="0"/>
              </a:rPr>
              <a:t>Process view of memory</a:t>
            </a:r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3505200" y="2266950"/>
            <a:ext cx="3200400" cy="2990850"/>
            <a:chOff x="3505200" y="2038290"/>
            <a:chExt cx="3200400" cy="2990910"/>
          </a:xfrm>
        </p:grpSpPr>
        <p:sp>
          <p:nvSpPr>
            <p:cNvPr id="20" name="Rounded Rectangle 19"/>
            <p:cNvSpPr/>
            <p:nvPr/>
          </p:nvSpPr>
          <p:spPr bwMode="auto">
            <a:xfrm>
              <a:off x="4267200" y="2438348"/>
              <a:ext cx="2362200" cy="2590852"/>
            </a:xfrm>
            <a:prstGeom prst="roundRect">
              <a:avLst/>
            </a:prstGeom>
            <a:ln>
              <a:headEnd type="triangle" w="med" len="med"/>
              <a:tailEnd type="none" w="med" len="med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b="0" dirty="0">
                <a:latin typeface="Helvetica"/>
                <a:ea typeface="ＭＳ Ｐゴシック" charset="-128"/>
                <a:cs typeface="Helvetica"/>
              </a:endParaRPr>
            </a:p>
          </p:txBody>
        </p:sp>
        <p:sp>
          <p:nvSpPr>
            <p:cNvPr id="17417" name="Text Box 11"/>
            <p:cNvSpPr txBox="1">
              <a:spLocks noChangeArrowheads="1"/>
            </p:cNvSpPr>
            <p:nvPr/>
          </p:nvSpPr>
          <p:spPr bwMode="auto">
            <a:xfrm>
              <a:off x="4191000" y="2619375"/>
              <a:ext cx="2514600" cy="2305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78" tIns="44445" rIns="90478" bIns="44445">
              <a:spAutoFit/>
            </a:bodyPr>
            <a:lstStyle>
              <a:lvl1pPr marL="342900" indent="-342900" eaLnBrk="0" hangingPunct="0">
                <a:tabLst>
                  <a:tab pos="1089025" algn="l"/>
                </a:tabLs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114300" eaLnBrk="0" hangingPunct="0">
                <a:tabLst>
                  <a:tab pos="1089025" algn="l"/>
                </a:tabLs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tabLst>
                  <a:tab pos="1089025" algn="l"/>
                </a:tabLs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tabLst>
                  <a:tab pos="1089025" algn="l"/>
                </a:tabLs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tabLst>
                  <a:tab pos="1089025" algn="l"/>
                </a:tabLs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89025" algn="l"/>
                </a:tabLs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89025" algn="l"/>
                </a:tabLs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89025" algn="l"/>
                </a:tabLs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89025" algn="l"/>
                </a:tabLs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lvl="1"/>
              <a:r>
                <a:rPr lang="en-US" altLang="ko-KR" sz="1800" b="0">
                  <a:latin typeface="Consolas" charset="0"/>
                  <a:ea typeface="Consolas" charset="0"/>
                  <a:cs typeface="Consolas" charset="0"/>
                </a:rPr>
                <a:t>0x</a:t>
              </a:r>
              <a:r>
                <a:rPr lang="en-US" altLang="ko-KR" sz="1800" b="0">
                  <a:solidFill>
                    <a:srgbClr val="FF0000"/>
                  </a:solidFill>
                  <a:latin typeface="Consolas" charset="0"/>
                  <a:ea typeface="Consolas" charset="0"/>
                  <a:cs typeface="Consolas" charset="0"/>
                </a:rPr>
                <a:t>0300</a:t>
              </a:r>
              <a:r>
                <a:rPr lang="en-US" altLang="ko-KR" sz="1800" b="0">
                  <a:latin typeface="Consolas" charset="0"/>
                  <a:ea typeface="Consolas" charset="0"/>
                  <a:cs typeface="Consolas" charset="0"/>
                </a:rPr>
                <a:t>	00000020</a:t>
              </a:r>
            </a:p>
            <a:p>
              <a:pPr lvl="1"/>
              <a:r>
                <a:rPr lang="en-US" altLang="ko-KR" sz="1800" b="0">
                  <a:latin typeface="Consolas" charset="0"/>
                  <a:ea typeface="Consolas" charset="0"/>
                  <a:cs typeface="Consolas" charset="0"/>
                </a:rPr>
                <a:t>   …	   …</a:t>
              </a:r>
            </a:p>
            <a:p>
              <a:pPr lvl="1"/>
              <a:r>
                <a:rPr lang="en-US" altLang="ko-KR" sz="1800" b="0">
                  <a:latin typeface="Consolas" charset="0"/>
                  <a:ea typeface="Consolas" charset="0"/>
                  <a:cs typeface="Consolas" charset="0"/>
                </a:rPr>
                <a:t>0x0900	8C20</a:t>
              </a:r>
              <a:r>
                <a:rPr lang="en-US" altLang="ko-KR" sz="1800" b="0">
                  <a:solidFill>
                    <a:srgbClr val="FF0000"/>
                  </a:solidFill>
                  <a:latin typeface="Consolas" charset="0"/>
                  <a:ea typeface="Consolas" charset="0"/>
                  <a:cs typeface="Consolas" charset="0"/>
                </a:rPr>
                <a:t>00C0</a:t>
              </a:r>
              <a:endParaRPr lang="en-US" altLang="ko-KR" sz="1800" b="0">
                <a:latin typeface="Consolas" charset="0"/>
                <a:ea typeface="Consolas" charset="0"/>
                <a:cs typeface="Consolas" charset="0"/>
              </a:endParaRPr>
            </a:p>
            <a:p>
              <a:pPr lvl="1"/>
              <a:r>
                <a:rPr lang="en-US" altLang="ko-KR" sz="1800" b="0">
                  <a:latin typeface="Consolas" charset="0"/>
                  <a:ea typeface="Consolas" charset="0"/>
                  <a:cs typeface="Consolas" charset="0"/>
                </a:rPr>
                <a:t>0x0904	0C00</a:t>
              </a:r>
              <a:r>
                <a:rPr lang="en-US" altLang="ko-KR" sz="1800" b="0">
                  <a:solidFill>
                    <a:srgbClr val="00FFFF"/>
                  </a:solidFill>
                  <a:latin typeface="Consolas" charset="0"/>
                  <a:ea typeface="Consolas" charset="0"/>
                  <a:cs typeface="Consolas" charset="0"/>
                </a:rPr>
                <a:t>0280</a:t>
              </a:r>
              <a:endParaRPr lang="en-US" altLang="ko-KR" sz="1800" b="0">
                <a:latin typeface="Consolas" charset="0"/>
                <a:ea typeface="Consolas" charset="0"/>
                <a:cs typeface="Consolas" charset="0"/>
              </a:endParaRPr>
            </a:p>
            <a:p>
              <a:pPr lvl="1"/>
              <a:r>
                <a:rPr lang="en-US" altLang="ko-KR" sz="1800" b="0">
                  <a:latin typeface="Consolas" charset="0"/>
                  <a:ea typeface="Consolas" charset="0"/>
                  <a:cs typeface="Consolas" charset="0"/>
                </a:rPr>
                <a:t>0x</a:t>
              </a:r>
              <a:r>
                <a:rPr lang="en-US" altLang="ko-KR" sz="1800" b="0">
                  <a:solidFill>
                    <a:srgbClr val="008000"/>
                  </a:solidFill>
                  <a:latin typeface="Consolas" charset="0"/>
                  <a:ea typeface="Consolas" charset="0"/>
                  <a:cs typeface="Consolas" charset="0"/>
                </a:rPr>
                <a:t>0908</a:t>
              </a:r>
              <a:r>
                <a:rPr lang="en-US" altLang="ko-KR" sz="1800" b="0">
                  <a:latin typeface="Consolas" charset="0"/>
                  <a:ea typeface="Consolas" charset="0"/>
                  <a:cs typeface="Consolas" charset="0"/>
                </a:rPr>
                <a:t>	2021FFFF</a:t>
              </a:r>
            </a:p>
            <a:p>
              <a:pPr lvl="1"/>
              <a:r>
                <a:rPr lang="en-US" altLang="ko-KR" sz="1800" b="0">
                  <a:latin typeface="Consolas" charset="0"/>
                  <a:ea typeface="Consolas" charset="0"/>
                  <a:cs typeface="Consolas" charset="0"/>
                </a:rPr>
                <a:t>0x090C	1420</a:t>
              </a:r>
              <a:r>
                <a:rPr lang="en-US" altLang="ko-KR" sz="1800" b="0">
                  <a:solidFill>
                    <a:srgbClr val="008000"/>
                  </a:solidFill>
                  <a:latin typeface="Consolas" charset="0"/>
                  <a:ea typeface="Consolas" charset="0"/>
                  <a:cs typeface="Consolas" charset="0"/>
                </a:rPr>
                <a:t>0242</a:t>
              </a:r>
            </a:p>
            <a:p>
              <a:pPr lvl="1"/>
              <a:r>
                <a:rPr lang="en-US" altLang="ko-KR" sz="1800" b="0">
                  <a:latin typeface="Consolas" charset="0"/>
                  <a:ea typeface="Consolas" charset="0"/>
                  <a:cs typeface="Consolas" charset="0"/>
                </a:rPr>
                <a:t> …</a:t>
              </a:r>
            </a:p>
            <a:p>
              <a:pPr lvl="1"/>
              <a:r>
                <a:rPr lang="en-US" altLang="ko-KR" sz="1800" b="0">
                  <a:latin typeface="Consolas" charset="0"/>
                  <a:ea typeface="Consolas" charset="0"/>
                  <a:cs typeface="Consolas" charset="0"/>
                </a:rPr>
                <a:t>0x</a:t>
              </a:r>
              <a:r>
                <a:rPr lang="en-US" altLang="ko-KR" sz="1800" b="0">
                  <a:solidFill>
                    <a:srgbClr val="00FFFF"/>
                  </a:solidFill>
                  <a:latin typeface="Consolas" charset="0"/>
                  <a:ea typeface="Consolas" charset="0"/>
                  <a:cs typeface="Consolas" charset="0"/>
                </a:rPr>
                <a:t>0A00</a:t>
              </a:r>
              <a:endParaRPr lang="en-US" altLang="ko-KR" sz="1800" b="0"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17418" name="AutoShape 4"/>
            <p:cNvSpPr>
              <a:spLocks noChangeArrowheads="1"/>
            </p:cNvSpPr>
            <p:nvPr/>
          </p:nvSpPr>
          <p:spPr bwMode="auto">
            <a:xfrm>
              <a:off x="3505200" y="3352800"/>
              <a:ext cx="762000" cy="685800"/>
            </a:xfrm>
            <a:prstGeom prst="rightArrow">
              <a:avLst>
                <a:gd name="adj1" fmla="val 50000"/>
                <a:gd name="adj2" fmla="val 27778"/>
              </a:avLst>
            </a:prstGeom>
            <a:solidFill>
              <a:srgbClr val="FF66CC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17419" name="TextBox 18"/>
            <p:cNvSpPr txBox="1">
              <a:spLocks noChangeArrowheads="1"/>
            </p:cNvSpPr>
            <p:nvPr/>
          </p:nvSpPr>
          <p:spPr bwMode="auto">
            <a:xfrm>
              <a:off x="4235095" y="2038290"/>
              <a:ext cx="2061398" cy="4001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000" b="0">
                  <a:latin typeface="Gill Sans" charset="0"/>
                  <a:ea typeface="Gill Sans" charset="0"/>
                  <a:cs typeface="Gill Sans" charset="0"/>
                </a:rPr>
                <a:t>Physical addresses</a:t>
              </a:r>
            </a:p>
          </p:txBody>
        </p:sp>
      </p:grpSp>
      <p:sp>
        <p:nvSpPr>
          <p:cNvPr id="24" name="Rectangular Callout 23"/>
          <p:cNvSpPr>
            <a:spLocks noChangeArrowheads="1"/>
          </p:cNvSpPr>
          <p:nvPr/>
        </p:nvSpPr>
        <p:spPr bwMode="auto">
          <a:xfrm>
            <a:off x="4953000" y="1676400"/>
            <a:ext cx="3276600" cy="1295400"/>
          </a:xfrm>
          <a:prstGeom prst="wedgeRectCallout">
            <a:avLst>
              <a:gd name="adj1" fmla="val -24338"/>
              <a:gd name="adj2" fmla="val 81347"/>
            </a:avLst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b="0">
                <a:latin typeface="Consolas" charset="0"/>
                <a:ea typeface="Consolas" charset="0"/>
                <a:cs typeface="Consolas" charset="0"/>
              </a:rPr>
              <a:t>Assume 4byte words</a:t>
            </a:r>
          </a:p>
          <a:p>
            <a:pPr eaLnBrk="1" hangingPunct="1"/>
            <a:r>
              <a:rPr lang="en-US" altLang="en-US" sz="1800" b="0">
                <a:latin typeface="Consolas" charset="0"/>
                <a:ea typeface="Consolas" charset="0"/>
                <a:cs typeface="Consolas" charset="0"/>
              </a:rPr>
              <a:t>0x300 = 4 * 0x0C0</a:t>
            </a:r>
          </a:p>
          <a:p>
            <a:pPr eaLnBrk="1" hangingPunct="1"/>
            <a:r>
              <a:rPr lang="en-US" altLang="en-US" sz="1800" b="0">
                <a:latin typeface="Consolas" charset="0"/>
                <a:ea typeface="Consolas" charset="0"/>
                <a:cs typeface="Consolas" charset="0"/>
              </a:rPr>
              <a:t>0x0C0 = 0000 1100 0000</a:t>
            </a:r>
          </a:p>
          <a:p>
            <a:pPr eaLnBrk="1" hangingPunct="1"/>
            <a:r>
              <a:rPr lang="en-US" altLang="en-US" sz="1800" b="0">
                <a:latin typeface="Consolas" charset="0"/>
                <a:ea typeface="Consolas" charset="0"/>
                <a:cs typeface="Consolas" charset="0"/>
              </a:rPr>
              <a:t>0x300 = 0011 0000 0000</a:t>
            </a:r>
          </a:p>
        </p:txBody>
      </p:sp>
      <p:cxnSp>
        <p:nvCxnSpPr>
          <p:cNvPr id="19" name="Straight Arrow Connector 18"/>
          <p:cNvCxnSpPr>
            <a:cxnSpLocks noChangeShapeType="1"/>
          </p:cNvCxnSpPr>
          <p:nvPr/>
        </p:nvCxnSpPr>
        <p:spPr bwMode="auto">
          <a:xfrm flipH="1" flipV="1">
            <a:off x="4953000" y="3200400"/>
            <a:ext cx="1143000" cy="3048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577426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panose="020B0600000101010101" pitchFamily="34" charset="-127"/>
              </a:rPr>
              <a:t>Recall: Starvation </a:t>
            </a:r>
            <a:r>
              <a:rPr lang="en-US" altLang="ko-KR" dirty="0">
                <a:ea typeface="굴림" panose="020B0600000101010101" pitchFamily="34" charset="-127"/>
              </a:rPr>
              <a:t>vs Deadlock</a:t>
            </a:r>
          </a:p>
        </p:txBody>
      </p:sp>
      <p:sp>
        <p:nvSpPr>
          <p:cNvPr id="518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685800"/>
            <a:ext cx="8259763" cy="6183312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Starvation: thread waits indefinitely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Example, low-priority thread waiting for resources constantly in use by high-priority threads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Deadlock: circular waiting for resources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Thread A owns Res 1 and is waiting for Res 2</a:t>
            </a:r>
            <a:br>
              <a:rPr lang="en-US" altLang="ko-KR" dirty="0">
                <a:ea typeface="굴림" panose="020B0600000101010101" pitchFamily="34" charset="-127"/>
              </a:rPr>
            </a:br>
            <a:r>
              <a:rPr lang="en-US" altLang="ko-KR" dirty="0">
                <a:ea typeface="굴림" panose="020B0600000101010101" pitchFamily="34" charset="-127"/>
              </a:rPr>
              <a:t>Thread B owns Res 2 and is waiting for Res </a:t>
            </a:r>
            <a:r>
              <a:rPr lang="en-US" altLang="ko-KR" dirty="0" smtClean="0">
                <a:ea typeface="굴림" panose="020B0600000101010101" pitchFamily="34" charset="-127"/>
              </a:rPr>
              <a:t>1</a:t>
            </a:r>
            <a:br>
              <a:rPr lang="en-US" altLang="ko-KR" dirty="0" smtClean="0">
                <a:ea typeface="굴림" panose="020B0600000101010101" pitchFamily="34" charset="-127"/>
              </a:rPr>
            </a:br>
            <a:endParaRPr lang="en-US" altLang="ko-KR" dirty="0">
              <a:ea typeface="굴림" panose="020B0600000101010101" pitchFamily="34" charset="-127"/>
            </a:endParaRP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Deadlock </a:t>
            </a:r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 Starvation but not vice versa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Starvation can end (but doesn’t have to)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Deadlock can’t end without external intervention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endParaRPr lang="ko-KR" altLang="en-US" dirty="0">
              <a:ea typeface="굴림" panose="020B0600000101010101" pitchFamily="34" charset="-127"/>
            </a:endParaRPr>
          </a:p>
        </p:txBody>
      </p:sp>
      <p:grpSp>
        <p:nvGrpSpPr>
          <p:cNvPr id="518170" name="Group 26"/>
          <p:cNvGrpSpPr>
            <a:grpSpLocks/>
          </p:cNvGrpSpPr>
          <p:nvPr/>
        </p:nvGrpSpPr>
        <p:grpSpPr bwMode="auto">
          <a:xfrm>
            <a:off x="2154325" y="2660650"/>
            <a:ext cx="4378150" cy="2749550"/>
            <a:chOff x="1441" y="1743"/>
            <a:chExt cx="2535" cy="1657"/>
          </a:xfrm>
        </p:grpSpPr>
        <p:sp>
          <p:nvSpPr>
            <p:cNvPr id="25610" name="Rectangle 4"/>
            <p:cNvSpPr>
              <a:spLocks noChangeArrowheads="1"/>
            </p:cNvSpPr>
            <p:nvPr/>
          </p:nvSpPr>
          <p:spPr bwMode="auto">
            <a:xfrm>
              <a:off x="3116" y="2383"/>
              <a:ext cx="512" cy="384"/>
            </a:xfrm>
            <a:prstGeom prst="rect">
              <a:avLst/>
            </a:prstGeom>
            <a:solidFill>
              <a:srgbClr val="FF66CC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sz="2000" b="0">
                  <a:latin typeface="Gill Sans" charset="0"/>
                  <a:ea typeface="Gill Sans" charset="0"/>
                  <a:cs typeface="Gill Sans" charset="0"/>
                </a:rPr>
                <a:t>Res 2</a:t>
              </a:r>
            </a:p>
          </p:txBody>
        </p:sp>
        <p:sp>
          <p:nvSpPr>
            <p:cNvPr id="25611" name="Rectangle 5"/>
            <p:cNvSpPr>
              <a:spLocks noChangeArrowheads="1"/>
            </p:cNvSpPr>
            <p:nvPr/>
          </p:nvSpPr>
          <p:spPr bwMode="auto">
            <a:xfrm>
              <a:off x="1787" y="2397"/>
              <a:ext cx="511" cy="384"/>
            </a:xfrm>
            <a:prstGeom prst="rect">
              <a:avLst/>
            </a:prstGeom>
            <a:solidFill>
              <a:srgbClr val="FF66CC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sz="2000" b="0">
                  <a:latin typeface="Gill Sans" charset="0"/>
                  <a:ea typeface="Gill Sans" charset="0"/>
                  <a:cs typeface="Gill Sans" charset="0"/>
                </a:rPr>
                <a:t>Res 1</a:t>
              </a:r>
            </a:p>
          </p:txBody>
        </p:sp>
        <p:sp>
          <p:nvSpPr>
            <p:cNvPr id="25612" name="Oval 7"/>
            <p:cNvSpPr>
              <a:spLocks noChangeArrowheads="1"/>
            </p:cNvSpPr>
            <p:nvPr/>
          </p:nvSpPr>
          <p:spPr bwMode="auto">
            <a:xfrm>
              <a:off x="2405" y="2853"/>
              <a:ext cx="597" cy="547"/>
            </a:xfrm>
            <a:prstGeom prst="ellipse">
              <a:avLst/>
            </a:prstGeom>
            <a:solidFill>
              <a:srgbClr val="00FFFF"/>
            </a:solidFill>
            <a:ln w="381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sz="2000" b="0">
                  <a:latin typeface="Gill Sans" charset="0"/>
                  <a:ea typeface="Gill Sans" charset="0"/>
                  <a:cs typeface="Gill Sans" charset="0"/>
                </a:rPr>
                <a:t>Thread</a:t>
              </a:r>
            </a:p>
            <a:p>
              <a:pPr algn="ctr"/>
              <a:r>
                <a:rPr lang="en-US" altLang="en-US" sz="2000" b="0">
                  <a:latin typeface="Gill Sans" charset="0"/>
                  <a:ea typeface="Gill Sans" charset="0"/>
                  <a:cs typeface="Gill Sans" charset="0"/>
                </a:rPr>
                <a:t>B</a:t>
              </a:r>
            </a:p>
          </p:txBody>
        </p:sp>
        <p:sp>
          <p:nvSpPr>
            <p:cNvPr id="25613" name="Oval 8"/>
            <p:cNvSpPr>
              <a:spLocks noChangeArrowheads="1"/>
            </p:cNvSpPr>
            <p:nvPr/>
          </p:nvSpPr>
          <p:spPr bwMode="auto">
            <a:xfrm>
              <a:off x="2405" y="1743"/>
              <a:ext cx="597" cy="547"/>
            </a:xfrm>
            <a:prstGeom prst="ellipse">
              <a:avLst/>
            </a:prstGeom>
            <a:solidFill>
              <a:srgbClr val="00FFFF"/>
            </a:solidFill>
            <a:ln w="381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sz="2000" b="0" dirty="0">
                  <a:latin typeface="Gill Sans" charset="0"/>
                  <a:ea typeface="Gill Sans" charset="0"/>
                  <a:cs typeface="Gill Sans" charset="0"/>
                </a:rPr>
                <a:t>Thread</a:t>
              </a:r>
            </a:p>
            <a:p>
              <a:pPr algn="ctr"/>
              <a:r>
                <a:rPr lang="en-US" altLang="en-US" sz="2000" b="0" dirty="0">
                  <a:latin typeface="Gill Sans" charset="0"/>
                  <a:ea typeface="Gill Sans" charset="0"/>
                  <a:cs typeface="Gill Sans" charset="0"/>
                </a:rPr>
                <a:t>A</a:t>
              </a:r>
            </a:p>
          </p:txBody>
        </p:sp>
        <p:sp>
          <p:nvSpPr>
            <p:cNvPr id="25614" name="AutoShape 10"/>
            <p:cNvSpPr>
              <a:spLocks noChangeArrowheads="1"/>
            </p:cNvSpPr>
            <p:nvPr/>
          </p:nvSpPr>
          <p:spPr bwMode="auto">
            <a:xfrm>
              <a:off x="1978" y="1878"/>
              <a:ext cx="470" cy="512"/>
            </a:xfrm>
            <a:custGeom>
              <a:avLst/>
              <a:gdLst>
                <a:gd name="T0" fmla="*/ 7 w 21600"/>
                <a:gd name="T1" fmla="*/ 0 h 21600"/>
                <a:gd name="T2" fmla="*/ 7 w 21600"/>
                <a:gd name="T3" fmla="*/ 7 h 21600"/>
                <a:gd name="T4" fmla="*/ 2 w 21600"/>
                <a:gd name="T5" fmla="*/ 12 h 21600"/>
                <a:gd name="T6" fmla="*/ 10 w 21600"/>
                <a:gd name="T7" fmla="*/ 3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09 w 21600"/>
                <a:gd name="T13" fmla="*/ 2911 h 21600"/>
                <a:gd name="T14" fmla="*/ 18245 w 21600"/>
                <a:gd name="T15" fmla="*/ 9239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rgbClr val="53FB25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pPr algn="ctr"/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5615" name="AutoShape 11"/>
            <p:cNvSpPr>
              <a:spLocks noChangeArrowheads="1"/>
            </p:cNvSpPr>
            <p:nvPr/>
          </p:nvSpPr>
          <p:spPr bwMode="auto">
            <a:xfrm rot="5400000">
              <a:off x="3023" y="1935"/>
              <a:ext cx="469" cy="512"/>
            </a:xfrm>
            <a:custGeom>
              <a:avLst/>
              <a:gdLst>
                <a:gd name="T0" fmla="*/ 7 w 21600"/>
                <a:gd name="T1" fmla="*/ 0 h 21600"/>
                <a:gd name="T2" fmla="*/ 7 w 21600"/>
                <a:gd name="T3" fmla="*/ 7 h 21600"/>
                <a:gd name="T4" fmla="*/ 2 w 21600"/>
                <a:gd name="T5" fmla="*/ 12 h 21600"/>
                <a:gd name="T6" fmla="*/ 10 w 21600"/>
                <a:gd name="T7" fmla="*/ 3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35 w 21600"/>
                <a:gd name="T13" fmla="*/ 2911 h 21600"/>
                <a:gd name="T14" fmla="*/ 18238 w 21600"/>
                <a:gd name="T15" fmla="*/ 9239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rgbClr val="53FB25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pPr algn="ctr"/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5616" name="AutoShape 12"/>
            <p:cNvSpPr>
              <a:spLocks noChangeArrowheads="1"/>
            </p:cNvSpPr>
            <p:nvPr/>
          </p:nvSpPr>
          <p:spPr bwMode="auto">
            <a:xfrm rot="10800000">
              <a:off x="2959" y="2767"/>
              <a:ext cx="470" cy="511"/>
            </a:xfrm>
            <a:custGeom>
              <a:avLst/>
              <a:gdLst>
                <a:gd name="T0" fmla="*/ 7 w 21600"/>
                <a:gd name="T1" fmla="*/ 0 h 21600"/>
                <a:gd name="T2" fmla="*/ 7 w 21600"/>
                <a:gd name="T3" fmla="*/ 7 h 21600"/>
                <a:gd name="T4" fmla="*/ 2 w 21600"/>
                <a:gd name="T5" fmla="*/ 12 h 21600"/>
                <a:gd name="T6" fmla="*/ 10 w 21600"/>
                <a:gd name="T7" fmla="*/ 3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09 w 21600"/>
                <a:gd name="T13" fmla="*/ 2917 h 21600"/>
                <a:gd name="T14" fmla="*/ 18245 w 21600"/>
                <a:gd name="T15" fmla="*/ 9257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rgbClr val="53FB25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pPr algn="ctr"/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5617" name="AutoShape 13"/>
            <p:cNvSpPr>
              <a:spLocks noChangeArrowheads="1"/>
            </p:cNvSpPr>
            <p:nvPr/>
          </p:nvSpPr>
          <p:spPr bwMode="auto">
            <a:xfrm rot="-5400000">
              <a:off x="1921" y="2704"/>
              <a:ext cx="469" cy="512"/>
            </a:xfrm>
            <a:custGeom>
              <a:avLst/>
              <a:gdLst>
                <a:gd name="T0" fmla="*/ 7 w 21600"/>
                <a:gd name="T1" fmla="*/ 0 h 21600"/>
                <a:gd name="T2" fmla="*/ 7 w 21600"/>
                <a:gd name="T3" fmla="*/ 7 h 21600"/>
                <a:gd name="T4" fmla="*/ 2 w 21600"/>
                <a:gd name="T5" fmla="*/ 12 h 21600"/>
                <a:gd name="T6" fmla="*/ 10 w 21600"/>
                <a:gd name="T7" fmla="*/ 3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35 w 21600"/>
                <a:gd name="T13" fmla="*/ 2911 h 21600"/>
                <a:gd name="T14" fmla="*/ 18238 w 21600"/>
                <a:gd name="T15" fmla="*/ 9239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rgbClr val="53FB25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pPr algn="ctr"/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5618" name="Text Box 14"/>
            <p:cNvSpPr txBox="1">
              <a:spLocks noChangeArrowheads="1"/>
            </p:cNvSpPr>
            <p:nvPr/>
          </p:nvSpPr>
          <p:spPr bwMode="auto">
            <a:xfrm>
              <a:off x="3412" y="1895"/>
              <a:ext cx="397" cy="4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sz="2000" b="0" dirty="0">
                  <a:latin typeface="Gill Sans" charset="0"/>
                  <a:ea typeface="Gill Sans" charset="0"/>
                  <a:cs typeface="Gill Sans" charset="0"/>
                </a:rPr>
                <a:t>Wait</a:t>
              </a:r>
            </a:p>
            <a:p>
              <a:pPr algn="ctr"/>
              <a:r>
                <a:rPr lang="en-US" altLang="en-US" sz="2000" b="0" dirty="0">
                  <a:latin typeface="Gill Sans" charset="0"/>
                  <a:ea typeface="Gill Sans" charset="0"/>
                  <a:cs typeface="Gill Sans" charset="0"/>
                </a:rPr>
                <a:t>For</a:t>
              </a:r>
            </a:p>
          </p:txBody>
        </p:sp>
        <p:sp>
          <p:nvSpPr>
            <p:cNvPr id="25619" name="Text Box 17"/>
            <p:cNvSpPr txBox="1">
              <a:spLocks noChangeArrowheads="1"/>
            </p:cNvSpPr>
            <p:nvPr/>
          </p:nvSpPr>
          <p:spPr bwMode="auto">
            <a:xfrm>
              <a:off x="1598" y="2851"/>
              <a:ext cx="397" cy="4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sz="2000" b="0">
                  <a:latin typeface="Gill Sans" charset="0"/>
                  <a:ea typeface="Gill Sans" charset="0"/>
                  <a:cs typeface="Gill Sans" charset="0"/>
                </a:rPr>
                <a:t>Wait</a:t>
              </a:r>
            </a:p>
            <a:p>
              <a:pPr algn="ctr"/>
              <a:r>
                <a:rPr lang="en-US" altLang="en-US" sz="2000" b="0">
                  <a:latin typeface="Gill Sans" charset="0"/>
                  <a:ea typeface="Gill Sans" charset="0"/>
                  <a:cs typeface="Gill Sans" charset="0"/>
                </a:rPr>
                <a:t>For</a:t>
              </a:r>
            </a:p>
          </p:txBody>
        </p:sp>
        <p:sp>
          <p:nvSpPr>
            <p:cNvPr id="25620" name="Text Box 18"/>
            <p:cNvSpPr txBox="1">
              <a:spLocks noChangeArrowheads="1"/>
            </p:cNvSpPr>
            <p:nvPr/>
          </p:nvSpPr>
          <p:spPr bwMode="auto">
            <a:xfrm>
              <a:off x="3422" y="2759"/>
              <a:ext cx="554" cy="4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sz="2000" b="0">
                  <a:latin typeface="Gill Sans" charset="0"/>
                  <a:ea typeface="Gill Sans" charset="0"/>
                  <a:cs typeface="Gill Sans" charset="0"/>
                </a:rPr>
                <a:t>Owned</a:t>
              </a:r>
            </a:p>
            <a:p>
              <a:pPr algn="ctr"/>
              <a:r>
                <a:rPr lang="en-US" altLang="en-US" sz="2000" b="0">
                  <a:latin typeface="Gill Sans" charset="0"/>
                  <a:ea typeface="Gill Sans" charset="0"/>
                  <a:cs typeface="Gill Sans" charset="0"/>
                </a:rPr>
                <a:t>By</a:t>
              </a:r>
            </a:p>
          </p:txBody>
        </p:sp>
        <p:sp>
          <p:nvSpPr>
            <p:cNvPr id="25621" name="Text Box 19"/>
            <p:cNvSpPr txBox="1">
              <a:spLocks noChangeArrowheads="1"/>
            </p:cNvSpPr>
            <p:nvPr/>
          </p:nvSpPr>
          <p:spPr bwMode="auto">
            <a:xfrm>
              <a:off x="1441" y="1998"/>
              <a:ext cx="554" cy="4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sz="2000" b="0">
                  <a:latin typeface="Gill Sans" charset="0"/>
                  <a:ea typeface="Gill Sans" charset="0"/>
                  <a:cs typeface="Gill Sans" charset="0"/>
                </a:rPr>
                <a:t>Owned</a:t>
              </a:r>
            </a:p>
            <a:p>
              <a:pPr algn="ctr"/>
              <a:r>
                <a:rPr lang="en-US" altLang="en-US" sz="2000" b="0">
                  <a:latin typeface="Gill Sans" charset="0"/>
                  <a:ea typeface="Gill Sans" charset="0"/>
                  <a:cs typeface="Gill Sans" charset="0"/>
                </a:rPr>
                <a:t>By</a:t>
              </a:r>
            </a:p>
          </p:txBody>
        </p:sp>
      </p:grpSp>
      <p:grpSp>
        <p:nvGrpSpPr>
          <p:cNvPr id="25605" name="Group 25"/>
          <p:cNvGrpSpPr>
            <a:grpSpLocks/>
          </p:cNvGrpSpPr>
          <p:nvPr/>
        </p:nvGrpSpPr>
        <p:grpSpPr bwMode="auto">
          <a:xfrm>
            <a:off x="8251825" y="77788"/>
            <a:ext cx="828675" cy="831850"/>
            <a:chOff x="454" y="3314"/>
            <a:chExt cx="522" cy="524"/>
          </a:xfrm>
        </p:grpSpPr>
        <p:sp>
          <p:nvSpPr>
            <p:cNvPr id="25606" name="AutoShape 21"/>
            <p:cNvSpPr>
              <a:spLocks noChangeArrowheads="1"/>
            </p:cNvSpPr>
            <p:nvPr/>
          </p:nvSpPr>
          <p:spPr bwMode="auto">
            <a:xfrm>
              <a:off x="484" y="3314"/>
              <a:ext cx="240" cy="240"/>
            </a:xfrm>
            <a:custGeom>
              <a:avLst/>
              <a:gdLst>
                <a:gd name="T0" fmla="*/ 2 w 21600"/>
                <a:gd name="T1" fmla="*/ 0 h 21600"/>
                <a:gd name="T2" fmla="*/ 2 w 21600"/>
                <a:gd name="T3" fmla="*/ 2 h 21600"/>
                <a:gd name="T4" fmla="*/ 0 w 21600"/>
                <a:gd name="T5" fmla="*/ 3 h 21600"/>
                <a:gd name="T6" fmla="*/ 3 w 21600"/>
                <a:gd name="T7" fmla="*/ 1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0 w 21600"/>
                <a:gd name="T13" fmla="*/ 2880 h 21600"/>
                <a:gd name="T14" fmla="*/ 18270 w 21600"/>
                <a:gd name="T15" fmla="*/ 927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rgbClr val="53FB25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25607" name="AutoShape 22"/>
            <p:cNvSpPr>
              <a:spLocks noChangeArrowheads="1"/>
            </p:cNvSpPr>
            <p:nvPr/>
          </p:nvSpPr>
          <p:spPr bwMode="auto">
            <a:xfrm rot="5400000">
              <a:off x="736" y="3344"/>
              <a:ext cx="240" cy="240"/>
            </a:xfrm>
            <a:custGeom>
              <a:avLst/>
              <a:gdLst>
                <a:gd name="T0" fmla="*/ 2 w 21600"/>
                <a:gd name="T1" fmla="*/ 0 h 21600"/>
                <a:gd name="T2" fmla="*/ 2 w 21600"/>
                <a:gd name="T3" fmla="*/ 2 h 21600"/>
                <a:gd name="T4" fmla="*/ 0 w 21600"/>
                <a:gd name="T5" fmla="*/ 3 h 21600"/>
                <a:gd name="T6" fmla="*/ 3 w 21600"/>
                <a:gd name="T7" fmla="*/ 1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0 w 21600"/>
                <a:gd name="T13" fmla="*/ 2880 h 21600"/>
                <a:gd name="T14" fmla="*/ 18270 w 21600"/>
                <a:gd name="T15" fmla="*/ 927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rgbClr val="53FB25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25608" name="AutoShape 23"/>
            <p:cNvSpPr>
              <a:spLocks noChangeArrowheads="1"/>
            </p:cNvSpPr>
            <p:nvPr/>
          </p:nvSpPr>
          <p:spPr bwMode="auto">
            <a:xfrm rot="-5400000">
              <a:off x="454" y="3568"/>
              <a:ext cx="240" cy="240"/>
            </a:xfrm>
            <a:custGeom>
              <a:avLst/>
              <a:gdLst>
                <a:gd name="T0" fmla="*/ 2 w 21600"/>
                <a:gd name="T1" fmla="*/ 0 h 21600"/>
                <a:gd name="T2" fmla="*/ 2 w 21600"/>
                <a:gd name="T3" fmla="*/ 2 h 21600"/>
                <a:gd name="T4" fmla="*/ 0 w 21600"/>
                <a:gd name="T5" fmla="*/ 3 h 21600"/>
                <a:gd name="T6" fmla="*/ 3 w 21600"/>
                <a:gd name="T7" fmla="*/ 1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0 w 21600"/>
                <a:gd name="T13" fmla="*/ 2880 h 21600"/>
                <a:gd name="T14" fmla="*/ 18270 w 21600"/>
                <a:gd name="T15" fmla="*/ 927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rgbClr val="53FB25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25609" name="AutoShape 24"/>
            <p:cNvSpPr>
              <a:spLocks noChangeArrowheads="1"/>
            </p:cNvSpPr>
            <p:nvPr/>
          </p:nvSpPr>
          <p:spPr bwMode="auto">
            <a:xfrm rot="10800000">
              <a:off x="706" y="3598"/>
              <a:ext cx="240" cy="240"/>
            </a:xfrm>
            <a:custGeom>
              <a:avLst/>
              <a:gdLst>
                <a:gd name="T0" fmla="*/ 2 w 21600"/>
                <a:gd name="T1" fmla="*/ 0 h 21600"/>
                <a:gd name="T2" fmla="*/ 2 w 21600"/>
                <a:gd name="T3" fmla="*/ 2 h 21600"/>
                <a:gd name="T4" fmla="*/ 0 w 21600"/>
                <a:gd name="T5" fmla="*/ 3 h 21600"/>
                <a:gd name="T6" fmla="*/ 3 w 21600"/>
                <a:gd name="T7" fmla="*/ 1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0 w 21600"/>
                <a:gd name="T13" fmla="*/ 2880 h 21600"/>
                <a:gd name="T14" fmla="*/ 18270 w 21600"/>
                <a:gd name="T15" fmla="*/ 927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rgbClr val="53FB25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>
                <a:latin typeface="Gill Sans Light"/>
                <a:cs typeface="Gill Sans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2472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ounded Rectangle 19"/>
          <p:cNvSpPr/>
          <p:nvPr/>
        </p:nvSpPr>
        <p:spPr bwMode="auto">
          <a:xfrm>
            <a:off x="4267200" y="2667000"/>
            <a:ext cx="2362200" cy="2590800"/>
          </a:xfrm>
          <a:prstGeom prst="roundRect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b="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7" name="Rounded Rectangle 16"/>
          <p:cNvSpPr>
            <a:spLocks noChangeArrowheads="1"/>
          </p:cNvSpPr>
          <p:nvPr/>
        </p:nvSpPr>
        <p:spPr bwMode="auto">
          <a:xfrm>
            <a:off x="152400" y="2667000"/>
            <a:ext cx="3657600" cy="2590800"/>
          </a:xfrm>
          <a:prstGeom prst="roundRect">
            <a:avLst>
              <a:gd name="adj" fmla="val 16667"/>
            </a:avLst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  <a:effectLst>
            <a:outerShdw blurRad="50800" dist="38100" dir="2700000" rotWithShape="0">
              <a:srgbClr val="808080">
                <a:alpha val="42998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 b="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8435" name="Text Box 11"/>
          <p:cNvSpPr txBox="1">
            <a:spLocks noChangeArrowheads="1"/>
          </p:cNvSpPr>
          <p:nvPr/>
        </p:nvSpPr>
        <p:spPr bwMode="auto">
          <a:xfrm>
            <a:off x="4191000" y="2847975"/>
            <a:ext cx="2514600" cy="230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>
            <a:spAutoFit/>
          </a:bodyPr>
          <a:lstStyle>
            <a:lvl1pPr marL="342900" indent="-342900" eaLnBrk="0" hangingPunct="0">
              <a:tabLst>
                <a:tab pos="1089025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114300" eaLnBrk="0" hangingPunct="0">
              <a:tabLst>
                <a:tab pos="1089025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tabLst>
                <a:tab pos="1089025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tabLst>
                <a:tab pos="1089025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tabLst>
                <a:tab pos="1089025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89025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89025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89025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89025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lvl="1"/>
            <a:r>
              <a:rPr lang="en-US" altLang="ko-KR" sz="1800" b="0" dirty="0">
                <a:latin typeface="Consolas" charset="0"/>
                <a:ea typeface="Consolas" charset="0"/>
                <a:cs typeface="Consolas" charset="0"/>
              </a:rPr>
              <a:t>0x</a:t>
            </a:r>
            <a:r>
              <a:rPr lang="en-US" altLang="ko-KR" sz="1800" b="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0300</a:t>
            </a:r>
            <a:r>
              <a:rPr lang="en-US" altLang="ko-KR" sz="1800" b="0" dirty="0">
                <a:latin typeface="Consolas" charset="0"/>
                <a:ea typeface="Consolas" charset="0"/>
                <a:cs typeface="Consolas" charset="0"/>
              </a:rPr>
              <a:t>	00000020</a:t>
            </a:r>
          </a:p>
          <a:p>
            <a:pPr lvl="1"/>
            <a:r>
              <a:rPr lang="en-US" altLang="ko-KR" sz="1800" b="0" dirty="0">
                <a:latin typeface="Consolas" charset="0"/>
                <a:ea typeface="Consolas" charset="0"/>
                <a:cs typeface="Consolas" charset="0"/>
              </a:rPr>
              <a:t>   …	   …</a:t>
            </a:r>
          </a:p>
          <a:p>
            <a:pPr lvl="1"/>
            <a:r>
              <a:rPr lang="en-US" altLang="ko-KR" sz="1800" b="0" dirty="0">
                <a:latin typeface="Consolas" charset="0"/>
                <a:ea typeface="Consolas" charset="0"/>
                <a:cs typeface="Consolas" charset="0"/>
              </a:rPr>
              <a:t>0x0900	8C20</a:t>
            </a:r>
            <a:r>
              <a:rPr lang="en-US" altLang="ko-KR" sz="1800" b="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00C0</a:t>
            </a:r>
            <a:endParaRPr lang="en-US" altLang="ko-KR" sz="1800" b="0" dirty="0">
              <a:latin typeface="Consolas" charset="0"/>
              <a:ea typeface="Consolas" charset="0"/>
              <a:cs typeface="Consolas" charset="0"/>
            </a:endParaRPr>
          </a:p>
          <a:p>
            <a:pPr lvl="1"/>
            <a:r>
              <a:rPr lang="en-US" altLang="ko-KR" sz="1800" b="0" dirty="0">
                <a:latin typeface="Consolas" charset="0"/>
                <a:ea typeface="Consolas" charset="0"/>
                <a:cs typeface="Consolas" charset="0"/>
              </a:rPr>
              <a:t>0x0904	0C00</a:t>
            </a:r>
            <a:r>
              <a:rPr lang="en-US" altLang="ko-KR" sz="1800" b="0" dirty="0">
                <a:solidFill>
                  <a:srgbClr val="00FFFF"/>
                </a:solidFill>
                <a:latin typeface="Consolas" charset="0"/>
                <a:ea typeface="Consolas" charset="0"/>
                <a:cs typeface="Consolas" charset="0"/>
              </a:rPr>
              <a:t>0280</a:t>
            </a:r>
            <a:endParaRPr lang="en-US" altLang="ko-KR" sz="1800" b="0" dirty="0">
              <a:latin typeface="Consolas" charset="0"/>
              <a:ea typeface="Consolas" charset="0"/>
              <a:cs typeface="Consolas" charset="0"/>
            </a:endParaRPr>
          </a:p>
          <a:p>
            <a:pPr lvl="1"/>
            <a:r>
              <a:rPr lang="en-US" altLang="ko-KR" sz="1800" b="0" dirty="0">
                <a:latin typeface="Consolas" charset="0"/>
                <a:ea typeface="Consolas" charset="0"/>
                <a:cs typeface="Consolas" charset="0"/>
              </a:rPr>
              <a:t>0x</a:t>
            </a:r>
            <a:r>
              <a:rPr lang="en-US" altLang="ko-KR" sz="1800" b="0" dirty="0">
                <a:solidFill>
                  <a:srgbClr val="008000"/>
                </a:solidFill>
                <a:latin typeface="Consolas" charset="0"/>
                <a:ea typeface="Consolas" charset="0"/>
                <a:cs typeface="Consolas" charset="0"/>
              </a:rPr>
              <a:t>0908</a:t>
            </a:r>
            <a:r>
              <a:rPr lang="en-US" altLang="ko-KR" sz="1800" b="0" dirty="0">
                <a:latin typeface="Consolas" charset="0"/>
                <a:ea typeface="Consolas" charset="0"/>
                <a:cs typeface="Consolas" charset="0"/>
              </a:rPr>
              <a:t>	2021FFFF</a:t>
            </a:r>
          </a:p>
          <a:p>
            <a:pPr lvl="1"/>
            <a:r>
              <a:rPr lang="en-US" altLang="ko-KR" sz="1800" b="0" dirty="0">
                <a:latin typeface="Consolas" charset="0"/>
                <a:ea typeface="Consolas" charset="0"/>
                <a:cs typeface="Consolas" charset="0"/>
              </a:rPr>
              <a:t>0x090C	1420</a:t>
            </a:r>
            <a:r>
              <a:rPr lang="en-US" altLang="ko-KR" sz="1800" b="0" dirty="0">
                <a:solidFill>
                  <a:srgbClr val="008000"/>
                </a:solidFill>
                <a:latin typeface="Consolas" charset="0"/>
                <a:ea typeface="Consolas" charset="0"/>
                <a:cs typeface="Consolas" charset="0"/>
              </a:rPr>
              <a:t>0242</a:t>
            </a:r>
          </a:p>
          <a:p>
            <a:pPr lvl="1"/>
            <a:r>
              <a:rPr lang="en-US" altLang="ko-KR" sz="1800" b="0" dirty="0">
                <a:latin typeface="Consolas" charset="0"/>
                <a:ea typeface="Consolas" charset="0"/>
                <a:cs typeface="Consolas" charset="0"/>
              </a:rPr>
              <a:t> …</a:t>
            </a:r>
          </a:p>
          <a:p>
            <a:pPr lvl="1"/>
            <a:r>
              <a:rPr lang="en-US" altLang="ko-KR" sz="1800" b="0" dirty="0">
                <a:latin typeface="Consolas" charset="0"/>
                <a:ea typeface="Consolas" charset="0"/>
                <a:cs typeface="Consolas" charset="0"/>
              </a:rPr>
              <a:t>0x</a:t>
            </a:r>
            <a:r>
              <a:rPr lang="en-US" altLang="ko-KR" sz="1800" b="0" dirty="0">
                <a:solidFill>
                  <a:srgbClr val="00FFFF"/>
                </a:solidFill>
                <a:latin typeface="Consolas" charset="0"/>
                <a:ea typeface="Consolas" charset="0"/>
                <a:cs typeface="Consolas" charset="0"/>
              </a:rPr>
              <a:t>0A00</a:t>
            </a:r>
            <a:endParaRPr lang="en-US" altLang="ko-KR" sz="1800" b="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8436" name="AutoShape 4"/>
          <p:cNvSpPr>
            <a:spLocks noChangeArrowheads="1"/>
          </p:cNvSpPr>
          <p:nvPr/>
        </p:nvSpPr>
        <p:spPr bwMode="auto">
          <a:xfrm>
            <a:off x="3505200" y="3581400"/>
            <a:ext cx="762000" cy="685800"/>
          </a:xfrm>
          <a:prstGeom prst="rightArrow">
            <a:avLst>
              <a:gd name="adj1" fmla="val 50000"/>
              <a:gd name="adj2" fmla="val 27778"/>
            </a:avLst>
          </a:prstGeom>
          <a:solidFill>
            <a:srgbClr val="FF66CC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endParaRPr lang="en-US" altLang="en-US" sz="1800"/>
          </a:p>
        </p:txBody>
      </p:sp>
      <p:sp>
        <p:nvSpPr>
          <p:cNvPr id="18437" name="Text Box 10"/>
          <p:cNvSpPr txBox="1">
            <a:spLocks noChangeArrowheads="1"/>
          </p:cNvSpPr>
          <p:nvPr/>
        </p:nvSpPr>
        <p:spPr bwMode="auto">
          <a:xfrm>
            <a:off x="0" y="2774950"/>
            <a:ext cx="3962400" cy="230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>
            <a:spAutoFit/>
          </a:bodyPr>
          <a:lstStyle>
            <a:lvl1pPr marL="342900" indent="-342900" eaLnBrk="0" hangingPunct="0">
              <a:tabLst>
                <a:tab pos="1204913" algn="l"/>
                <a:tab pos="1944688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114300" eaLnBrk="0" hangingPunct="0">
              <a:tabLst>
                <a:tab pos="1204913" algn="l"/>
                <a:tab pos="1944688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tabLst>
                <a:tab pos="1204913" algn="l"/>
                <a:tab pos="1944688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tabLst>
                <a:tab pos="1204913" algn="l"/>
                <a:tab pos="1944688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tabLst>
                <a:tab pos="1204913" algn="l"/>
                <a:tab pos="1944688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204913" algn="l"/>
                <a:tab pos="1944688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204913" algn="l"/>
                <a:tab pos="1944688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204913" algn="l"/>
                <a:tab pos="1944688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204913" algn="l"/>
                <a:tab pos="1944688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lvl="1"/>
            <a:r>
              <a:rPr lang="en-US" altLang="ko-KR" sz="1800" b="0" dirty="0">
                <a:latin typeface="Consolas" charset="0"/>
                <a:ea typeface="Consolas" charset="0"/>
                <a:cs typeface="Consolas" charset="0"/>
              </a:rPr>
              <a:t>data1:	</a:t>
            </a:r>
            <a:r>
              <a:rPr lang="en-US" altLang="ko-KR" sz="1800" b="0" dirty="0" err="1">
                <a:latin typeface="Consolas" charset="0"/>
                <a:ea typeface="Consolas" charset="0"/>
                <a:cs typeface="Consolas" charset="0"/>
              </a:rPr>
              <a:t>dw</a:t>
            </a:r>
            <a:r>
              <a:rPr lang="en-US" altLang="ko-KR" sz="1800" b="0" dirty="0">
                <a:latin typeface="Consolas" charset="0"/>
                <a:ea typeface="Consolas" charset="0"/>
                <a:cs typeface="Consolas" charset="0"/>
              </a:rPr>
              <a:t> 	32</a:t>
            </a:r>
          </a:p>
          <a:p>
            <a:pPr lvl="1"/>
            <a:r>
              <a:rPr lang="en-US" altLang="ko-KR" sz="1800" b="0" dirty="0">
                <a:latin typeface="Consolas" charset="0"/>
                <a:ea typeface="Consolas" charset="0"/>
                <a:cs typeface="Consolas" charset="0"/>
              </a:rPr>
              <a:t>		…	</a:t>
            </a:r>
          </a:p>
          <a:p>
            <a:pPr lvl="1"/>
            <a:r>
              <a:rPr lang="en-US" altLang="ko-KR" sz="1800" b="0" dirty="0">
                <a:latin typeface="Consolas" charset="0"/>
                <a:ea typeface="Consolas" charset="0"/>
                <a:cs typeface="Consolas" charset="0"/>
              </a:rPr>
              <a:t>start:	</a:t>
            </a:r>
            <a:r>
              <a:rPr lang="en-US" altLang="ko-KR" sz="1800" b="0" dirty="0" err="1">
                <a:latin typeface="Consolas" charset="0"/>
                <a:ea typeface="Consolas" charset="0"/>
                <a:cs typeface="Consolas" charset="0"/>
              </a:rPr>
              <a:t>lw</a:t>
            </a:r>
            <a:r>
              <a:rPr lang="en-US" altLang="ko-KR" sz="1800" b="0" dirty="0">
                <a:latin typeface="Consolas" charset="0"/>
                <a:ea typeface="Consolas" charset="0"/>
                <a:cs typeface="Consolas" charset="0"/>
              </a:rPr>
              <a:t>	r1,0(data1)	</a:t>
            </a:r>
          </a:p>
          <a:p>
            <a:pPr lvl="1"/>
            <a:r>
              <a:rPr lang="en-US" altLang="ko-KR" sz="1800" b="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ko-KR" sz="1800" b="0" dirty="0" err="1">
                <a:latin typeface="Consolas" charset="0"/>
                <a:ea typeface="Consolas" charset="0"/>
                <a:cs typeface="Consolas" charset="0"/>
              </a:rPr>
              <a:t>jal</a:t>
            </a:r>
            <a:r>
              <a:rPr lang="en-US" altLang="ko-KR" sz="1800" b="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ko-KR" sz="1800" b="0" dirty="0" err="1">
                <a:latin typeface="Consolas" charset="0"/>
                <a:ea typeface="Consolas" charset="0"/>
                <a:cs typeface="Consolas" charset="0"/>
              </a:rPr>
              <a:t>checkit</a:t>
            </a:r>
            <a:endParaRPr lang="en-US" altLang="ko-KR" sz="1800" b="0" dirty="0">
              <a:latin typeface="Consolas" charset="0"/>
              <a:ea typeface="Consolas" charset="0"/>
              <a:cs typeface="Consolas" charset="0"/>
            </a:endParaRPr>
          </a:p>
          <a:p>
            <a:pPr lvl="1"/>
            <a:r>
              <a:rPr lang="en-US" altLang="ko-KR" sz="1800" b="0" dirty="0">
                <a:latin typeface="Consolas" charset="0"/>
                <a:ea typeface="Consolas" charset="0"/>
                <a:cs typeface="Consolas" charset="0"/>
              </a:rPr>
              <a:t>loop:	</a:t>
            </a:r>
            <a:r>
              <a:rPr lang="en-US" altLang="ko-KR" sz="1800" b="0" dirty="0" err="1">
                <a:latin typeface="Consolas" charset="0"/>
                <a:ea typeface="Consolas" charset="0"/>
                <a:cs typeface="Consolas" charset="0"/>
              </a:rPr>
              <a:t>addi</a:t>
            </a:r>
            <a:r>
              <a:rPr lang="en-US" altLang="ko-KR" sz="1800" b="0" dirty="0">
                <a:latin typeface="Consolas" charset="0"/>
                <a:ea typeface="Consolas" charset="0"/>
                <a:cs typeface="Consolas" charset="0"/>
              </a:rPr>
              <a:t> r1, r1, -1</a:t>
            </a:r>
          </a:p>
          <a:p>
            <a:pPr lvl="1"/>
            <a:r>
              <a:rPr lang="en-US" altLang="ko-KR" sz="1800" b="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ko-KR" sz="1800" b="0" dirty="0" err="1">
                <a:latin typeface="Consolas" charset="0"/>
                <a:ea typeface="Consolas" charset="0"/>
                <a:cs typeface="Consolas" charset="0"/>
              </a:rPr>
              <a:t>bnz</a:t>
            </a:r>
            <a:r>
              <a:rPr lang="en-US" altLang="ko-KR" sz="1800" b="0" dirty="0">
                <a:latin typeface="Consolas" charset="0"/>
                <a:ea typeface="Consolas" charset="0"/>
                <a:cs typeface="Consolas" charset="0"/>
              </a:rPr>
              <a:t> 	r1, loop		…</a:t>
            </a:r>
          </a:p>
          <a:p>
            <a:pPr lvl="1"/>
            <a:r>
              <a:rPr lang="en-US" altLang="ko-KR" sz="1800" b="0" dirty="0" err="1">
                <a:latin typeface="Consolas" charset="0"/>
                <a:ea typeface="Consolas" charset="0"/>
                <a:cs typeface="Consolas" charset="0"/>
              </a:rPr>
              <a:t>checkit</a:t>
            </a:r>
            <a:r>
              <a:rPr lang="en-US" altLang="ko-KR" sz="1800" b="0" dirty="0">
                <a:latin typeface="Consolas" charset="0"/>
                <a:ea typeface="Consolas" charset="0"/>
                <a:cs typeface="Consolas" charset="0"/>
              </a:rPr>
              <a:t>: …	</a:t>
            </a:r>
          </a:p>
        </p:txBody>
      </p:sp>
      <p:sp>
        <p:nvSpPr>
          <p:cNvPr id="18438" name="TextBox 18"/>
          <p:cNvSpPr txBox="1">
            <a:spLocks noChangeArrowheads="1"/>
          </p:cNvSpPr>
          <p:nvPr/>
        </p:nvSpPr>
        <p:spPr bwMode="auto">
          <a:xfrm>
            <a:off x="457200" y="2266950"/>
            <a:ext cx="275492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 b="0">
                <a:latin typeface="Gill Sans" charset="0"/>
                <a:ea typeface="Gill Sans" charset="0"/>
                <a:cs typeface="Gill Sans" charset="0"/>
              </a:rPr>
              <a:t>Process view of memory</a:t>
            </a:r>
          </a:p>
        </p:txBody>
      </p:sp>
      <p:sp>
        <p:nvSpPr>
          <p:cNvPr id="18439" name="TextBox 18"/>
          <p:cNvSpPr txBox="1">
            <a:spLocks noChangeArrowheads="1"/>
          </p:cNvSpPr>
          <p:nvPr/>
        </p:nvSpPr>
        <p:spPr bwMode="auto">
          <a:xfrm>
            <a:off x="4235450" y="2266950"/>
            <a:ext cx="206139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 b="0" dirty="0">
                <a:latin typeface="Gill Sans" charset="0"/>
                <a:ea typeface="Gill Sans" charset="0"/>
                <a:cs typeface="Gill Sans" charset="0"/>
              </a:rPr>
              <a:t>Physical addresses</a:t>
            </a:r>
          </a:p>
        </p:txBody>
      </p: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6553200" y="685800"/>
            <a:ext cx="2362200" cy="5410200"/>
            <a:chOff x="6553200" y="457200"/>
            <a:chExt cx="2362200" cy="5410200"/>
          </a:xfrm>
        </p:grpSpPr>
        <p:sp>
          <p:nvSpPr>
            <p:cNvPr id="18442" name="Rectangle 7"/>
            <p:cNvSpPr>
              <a:spLocks noChangeArrowheads="1"/>
            </p:cNvSpPr>
            <p:nvPr/>
          </p:nvSpPr>
          <p:spPr bwMode="auto">
            <a:xfrm>
              <a:off x="7467600" y="1143000"/>
              <a:ext cx="1447800" cy="4724400"/>
            </a:xfrm>
            <a:prstGeom prst="rect">
              <a:avLst/>
            </a:prstGeom>
            <a:solidFill>
              <a:srgbClr val="C0D2FE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endParaRPr lang="ko-KR" altLang="en-US" sz="1800" b="0"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18443" name="Rectangle 20"/>
            <p:cNvSpPr>
              <a:spLocks noChangeArrowheads="1"/>
            </p:cNvSpPr>
            <p:nvPr/>
          </p:nvSpPr>
          <p:spPr bwMode="auto">
            <a:xfrm>
              <a:off x="7467600" y="1828800"/>
              <a:ext cx="1447800" cy="1905000"/>
            </a:xfrm>
            <a:prstGeom prst="rect">
              <a:avLst/>
            </a:prstGeom>
            <a:solidFill>
              <a:srgbClr val="FFFFAA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endParaRPr lang="en-US" altLang="en-US" b="0"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18444" name="Text Box 11"/>
            <p:cNvSpPr txBox="1">
              <a:spLocks noChangeArrowheads="1"/>
            </p:cNvSpPr>
            <p:nvPr/>
          </p:nvSpPr>
          <p:spPr bwMode="auto">
            <a:xfrm>
              <a:off x="7391400" y="2514600"/>
              <a:ext cx="1447800" cy="1196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78" tIns="44445" rIns="90478" bIns="44445">
              <a:spAutoFit/>
            </a:bodyPr>
            <a:lstStyle>
              <a:lvl1pPr marL="342900" indent="-342900" eaLnBrk="0" hangingPunct="0">
                <a:tabLst>
                  <a:tab pos="1089025" algn="l"/>
                </a:tabLs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114300" eaLnBrk="0" hangingPunct="0">
                <a:tabLst>
                  <a:tab pos="1089025" algn="l"/>
                </a:tabLs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tabLst>
                  <a:tab pos="1089025" algn="l"/>
                </a:tabLs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tabLst>
                  <a:tab pos="1089025" algn="l"/>
                </a:tabLs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tabLst>
                  <a:tab pos="1089025" algn="l"/>
                </a:tabLs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89025" algn="l"/>
                </a:tabLs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89025" algn="l"/>
                </a:tabLs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89025" algn="l"/>
                </a:tabLs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89025" algn="l"/>
                </a:tabLs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lvl="1"/>
              <a:r>
                <a:rPr lang="en-US" altLang="ko-KR" sz="1800" b="0">
                  <a:latin typeface="Consolas" charset="0"/>
                  <a:ea typeface="Consolas" charset="0"/>
                  <a:cs typeface="Consolas" charset="0"/>
                </a:rPr>
                <a:t>8C2000C0</a:t>
              </a:r>
            </a:p>
            <a:p>
              <a:pPr lvl="1"/>
              <a:r>
                <a:rPr lang="en-US" altLang="ko-KR" sz="1800" b="0" dirty="0">
                  <a:latin typeface="Consolas" charset="0"/>
                  <a:ea typeface="Consolas" charset="0"/>
                  <a:cs typeface="Consolas" charset="0"/>
                </a:rPr>
                <a:t>0C000340</a:t>
              </a:r>
            </a:p>
            <a:p>
              <a:pPr lvl="1"/>
              <a:r>
                <a:rPr lang="en-US" altLang="ko-KR" sz="1800" b="0" dirty="0">
                  <a:latin typeface="Consolas" charset="0"/>
                  <a:ea typeface="Consolas" charset="0"/>
                  <a:cs typeface="Consolas" charset="0"/>
                </a:rPr>
                <a:t>2021FFFF</a:t>
              </a:r>
            </a:p>
            <a:p>
              <a:pPr lvl="1"/>
              <a:r>
                <a:rPr lang="en-US" altLang="ko-KR" sz="1800" b="0" dirty="0">
                  <a:latin typeface="Consolas" charset="0"/>
                  <a:ea typeface="Consolas" charset="0"/>
                  <a:cs typeface="Consolas" charset="0"/>
                </a:rPr>
                <a:t>14200242</a:t>
              </a:r>
            </a:p>
          </p:txBody>
        </p:sp>
        <p:sp>
          <p:nvSpPr>
            <p:cNvPr id="18445" name="Text Box 85"/>
            <p:cNvSpPr txBox="1">
              <a:spLocks noChangeArrowheads="1"/>
            </p:cNvSpPr>
            <p:nvPr/>
          </p:nvSpPr>
          <p:spPr bwMode="auto">
            <a:xfrm>
              <a:off x="6629400" y="2514600"/>
              <a:ext cx="86677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 b="0">
                  <a:latin typeface="Consolas" charset="0"/>
                  <a:ea typeface="Consolas" charset="0"/>
                  <a:cs typeface="Consolas" charset="0"/>
                </a:rPr>
                <a:t>0x0900</a:t>
              </a:r>
            </a:p>
          </p:txBody>
        </p:sp>
        <p:sp>
          <p:nvSpPr>
            <p:cNvPr id="18446" name="Text Box 85"/>
            <p:cNvSpPr txBox="1">
              <a:spLocks noChangeArrowheads="1"/>
            </p:cNvSpPr>
            <p:nvPr/>
          </p:nvSpPr>
          <p:spPr bwMode="auto">
            <a:xfrm>
              <a:off x="6553200" y="5530850"/>
              <a:ext cx="855984" cy="3359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 b="0">
                  <a:latin typeface="Consolas" charset="0"/>
                  <a:ea typeface="Consolas" charset="0"/>
                  <a:cs typeface="Consolas" charset="0"/>
                </a:rPr>
                <a:t>0xFFFF</a:t>
              </a:r>
            </a:p>
          </p:txBody>
        </p:sp>
        <p:sp>
          <p:nvSpPr>
            <p:cNvPr id="18447" name="Text Box 85"/>
            <p:cNvSpPr txBox="1">
              <a:spLocks noChangeArrowheads="1"/>
            </p:cNvSpPr>
            <p:nvPr/>
          </p:nvSpPr>
          <p:spPr bwMode="auto">
            <a:xfrm>
              <a:off x="6629400" y="1752600"/>
              <a:ext cx="86677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 b="0">
                  <a:latin typeface="Consolas" charset="0"/>
                  <a:ea typeface="Consolas" charset="0"/>
                  <a:cs typeface="Consolas" charset="0"/>
                </a:rPr>
                <a:t>0x0300</a:t>
              </a:r>
            </a:p>
          </p:txBody>
        </p:sp>
        <p:sp>
          <p:nvSpPr>
            <p:cNvPr id="18448" name="Text Box 85"/>
            <p:cNvSpPr txBox="1">
              <a:spLocks noChangeArrowheads="1"/>
            </p:cNvSpPr>
            <p:nvPr/>
          </p:nvSpPr>
          <p:spPr bwMode="auto">
            <a:xfrm>
              <a:off x="6629400" y="1066800"/>
              <a:ext cx="86677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 b="0" dirty="0">
                  <a:latin typeface="Consolas" charset="0"/>
                  <a:ea typeface="Consolas" charset="0"/>
                  <a:cs typeface="Consolas" charset="0"/>
                </a:rPr>
                <a:t>0x0000</a:t>
              </a:r>
            </a:p>
          </p:txBody>
        </p:sp>
        <p:sp>
          <p:nvSpPr>
            <p:cNvPr id="18449" name="Text Box 11"/>
            <p:cNvSpPr txBox="1">
              <a:spLocks noChangeArrowheads="1"/>
            </p:cNvSpPr>
            <p:nvPr/>
          </p:nvSpPr>
          <p:spPr bwMode="auto">
            <a:xfrm>
              <a:off x="7391400" y="1766888"/>
              <a:ext cx="14478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78" tIns="44445" rIns="90478" bIns="44445">
              <a:spAutoFit/>
            </a:bodyPr>
            <a:lstStyle>
              <a:lvl1pPr marL="342900" indent="-342900" eaLnBrk="0" hangingPunct="0">
                <a:tabLst>
                  <a:tab pos="1089025" algn="l"/>
                </a:tabLs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114300" eaLnBrk="0" hangingPunct="0">
                <a:tabLst>
                  <a:tab pos="1089025" algn="l"/>
                </a:tabLs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tabLst>
                  <a:tab pos="1089025" algn="l"/>
                </a:tabLs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tabLst>
                  <a:tab pos="1089025" algn="l"/>
                </a:tabLs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tabLst>
                  <a:tab pos="1089025" algn="l"/>
                </a:tabLs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89025" algn="l"/>
                </a:tabLs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89025" algn="l"/>
                </a:tabLs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89025" algn="l"/>
                </a:tabLs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89025" algn="l"/>
                </a:tabLs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lvl="1"/>
              <a:r>
                <a:rPr lang="en-US" altLang="ko-KR" sz="1800" b="0">
                  <a:latin typeface="Consolas" charset="0"/>
                  <a:ea typeface="Consolas" charset="0"/>
                  <a:cs typeface="Consolas" charset="0"/>
                </a:rPr>
                <a:t>00000020</a:t>
              </a:r>
            </a:p>
          </p:txBody>
        </p:sp>
        <p:sp>
          <p:nvSpPr>
            <p:cNvPr id="18450" name="AutoShape 4"/>
            <p:cNvSpPr>
              <a:spLocks noChangeArrowheads="1"/>
            </p:cNvSpPr>
            <p:nvPr/>
          </p:nvSpPr>
          <p:spPr bwMode="auto">
            <a:xfrm rot="-853035">
              <a:off x="6692900" y="2963863"/>
              <a:ext cx="627063" cy="601662"/>
            </a:xfrm>
            <a:prstGeom prst="rightArrow">
              <a:avLst>
                <a:gd name="adj1" fmla="val 50000"/>
                <a:gd name="adj2" fmla="val 27812"/>
              </a:avLst>
            </a:prstGeom>
            <a:solidFill>
              <a:srgbClr val="FF66CC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 b="0"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18451" name="TextBox 19"/>
            <p:cNvSpPr txBox="1">
              <a:spLocks noChangeArrowheads="1"/>
            </p:cNvSpPr>
            <p:nvPr/>
          </p:nvSpPr>
          <p:spPr bwMode="auto">
            <a:xfrm>
              <a:off x="7381875" y="457200"/>
              <a:ext cx="1067343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000" b="0" dirty="0">
                  <a:latin typeface="Gill Sans" charset="0"/>
                  <a:ea typeface="Gill Sans" charset="0"/>
                  <a:cs typeface="Gill Sans" charset="0"/>
                </a:rPr>
                <a:t>Physical </a:t>
              </a:r>
            </a:p>
            <a:p>
              <a:pPr eaLnBrk="1" hangingPunct="1"/>
              <a:r>
                <a:rPr lang="en-US" altLang="en-US" sz="2000" b="0" dirty="0">
                  <a:latin typeface="Gill Sans" charset="0"/>
                  <a:ea typeface="Gill Sans" charset="0"/>
                  <a:cs typeface="Gill Sans" charset="0"/>
                </a:rPr>
                <a:t>Memory</a:t>
              </a:r>
            </a:p>
          </p:txBody>
        </p:sp>
      </p:grpSp>
      <p:sp>
        <p:nvSpPr>
          <p:cNvPr id="18441" name="Title 2"/>
          <p:cNvSpPr>
            <a:spLocks noGrp="1"/>
          </p:cNvSpPr>
          <p:nvPr>
            <p:ph type="title"/>
          </p:nvPr>
        </p:nvSpPr>
        <p:spPr>
          <a:xfrm>
            <a:off x="304800" y="152400"/>
            <a:ext cx="8305800" cy="533400"/>
          </a:xfrm>
        </p:spPr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Binding of Instructions and Data to Memory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5149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ounded Rectangle 19"/>
          <p:cNvSpPr/>
          <p:nvPr/>
        </p:nvSpPr>
        <p:spPr bwMode="auto">
          <a:xfrm>
            <a:off x="4267200" y="2667000"/>
            <a:ext cx="2362200" cy="2590800"/>
          </a:xfrm>
          <a:prstGeom prst="roundRect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7" name="Rounded Rectangle 16"/>
          <p:cNvSpPr>
            <a:spLocks noChangeArrowheads="1"/>
          </p:cNvSpPr>
          <p:nvPr/>
        </p:nvSpPr>
        <p:spPr bwMode="auto">
          <a:xfrm>
            <a:off x="152400" y="2667000"/>
            <a:ext cx="3657600" cy="2590800"/>
          </a:xfrm>
          <a:prstGeom prst="roundRect">
            <a:avLst>
              <a:gd name="adj" fmla="val 16667"/>
            </a:avLst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  <a:effectLst>
            <a:outerShdw blurRad="50800" dist="38100" dir="2700000" rotWithShape="0">
              <a:srgbClr val="808080">
                <a:alpha val="42998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9459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839200" cy="914400"/>
          </a:xfrm>
        </p:spPr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Second copy of program from previous example</a:t>
            </a:r>
            <a:endParaRPr lang="en-US" altLang="en-US" dirty="0"/>
          </a:p>
        </p:txBody>
      </p:sp>
      <p:sp>
        <p:nvSpPr>
          <p:cNvPr id="19460" name="Text Box 11"/>
          <p:cNvSpPr txBox="1">
            <a:spLocks noChangeArrowheads="1"/>
          </p:cNvSpPr>
          <p:nvPr/>
        </p:nvSpPr>
        <p:spPr bwMode="auto">
          <a:xfrm>
            <a:off x="4191000" y="2847975"/>
            <a:ext cx="2514600" cy="230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>
            <a:spAutoFit/>
          </a:bodyPr>
          <a:lstStyle>
            <a:lvl1pPr marL="342900" indent="-342900" eaLnBrk="0" hangingPunct="0">
              <a:tabLst>
                <a:tab pos="1089025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114300" eaLnBrk="0" hangingPunct="0">
              <a:tabLst>
                <a:tab pos="1089025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tabLst>
                <a:tab pos="1089025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tabLst>
                <a:tab pos="1089025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tabLst>
                <a:tab pos="1089025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89025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89025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89025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89025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lvl="1"/>
            <a:r>
              <a:rPr lang="en-US" altLang="ko-KR" sz="1800" b="0" dirty="0">
                <a:latin typeface="Consolas" charset="0"/>
                <a:ea typeface="Consolas" charset="0"/>
                <a:cs typeface="Consolas" charset="0"/>
              </a:rPr>
              <a:t>0x0300	00000020</a:t>
            </a:r>
          </a:p>
          <a:p>
            <a:pPr lvl="1"/>
            <a:r>
              <a:rPr lang="en-US" altLang="ko-KR" sz="1800" b="0" dirty="0">
                <a:latin typeface="Consolas" charset="0"/>
                <a:ea typeface="Consolas" charset="0"/>
                <a:cs typeface="Consolas" charset="0"/>
              </a:rPr>
              <a:t>   …	   …</a:t>
            </a:r>
          </a:p>
          <a:p>
            <a:pPr lvl="1"/>
            <a:r>
              <a:rPr lang="en-US" altLang="ko-KR" sz="1800" b="0" dirty="0">
                <a:latin typeface="Consolas" charset="0"/>
                <a:ea typeface="Consolas" charset="0"/>
                <a:cs typeface="Consolas" charset="0"/>
              </a:rPr>
              <a:t>0x0900	8C2000C0</a:t>
            </a:r>
          </a:p>
          <a:p>
            <a:pPr lvl="1"/>
            <a:r>
              <a:rPr lang="en-US" altLang="ko-KR" sz="1800" b="0" dirty="0">
                <a:latin typeface="Consolas" charset="0"/>
                <a:ea typeface="Consolas" charset="0"/>
                <a:cs typeface="Consolas" charset="0"/>
              </a:rPr>
              <a:t>0x0904	0C000280</a:t>
            </a:r>
          </a:p>
          <a:p>
            <a:pPr lvl="1"/>
            <a:r>
              <a:rPr lang="en-US" altLang="ko-KR" sz="1800" b="0" dirty="0">
                <a:latin typeface="Consolas" charset="0"/>
                <a:ea typeface="Consolas" charset="0"/>
                <a:cs typeface="Consolas" charset="0"/>
              </a:rPr>
              <a:t>0x0908	2021FFFF</a:t>
            </a:r>
          </a:p>
          <a:p>
            <a:pPr lvl="1"/>
            <a:r>
              <a:rPr lang="en-US" altLang="ko-KR" sz="1800" b="0" dirty="0">
                <a:latin typeface="Consolas" charset="0"/>
                <a:ea typeface="Consolas" charset="0"/>
                <a:cs typeface="Consolas" charset="0"/>
              </a:rPr>
              <a:t>0x090C	14200242</a:t>
            </a:r>
          </a:p>
          <a:p>
            <a:pPr lvl="1"/>
            <a:r>
              <a:rPr lang="en-US" altLang="ko-KR" sz="1800" b="0" dirty="0">
                <a:latin typeface="Consolas" charset="0"/>
                <a:ea typeface="Consolas" charset="0"/>
                <a:cs typeface="Consolas" charset="0"/>
              </a:rPr>
              <a:t> …</a:t>
            </a:r>
          </a:p>
          <a:p>
            <a:pPr lvl="1"/>
            <a:r>
              <a:rPr lang="en-US" altLang="ko-KR" sz="1800" b="0" dirty="0">
                <a:latin typeface="Consolas" charset="0"/>
                <a:ea typeface="Consolas" charset="0"/>
                <a:cs typeface="Consolas" charset="0"/>
              </a:rPr>
              <a:t>0x0A00</a:t>
            </a:r>
          </a:p>
        </p:txBody>
      </p:sp>
      <p:sp>
        <p:nvSpPr>
          <p:cNvPr id="19461" name="AutoShape 4"/>
          <p:cNvSpPr>
            <a:spLocks noChangeArrowheads="1"/>
          </p:cNvSpPr>
          <p:nvPr/>
        </p:nvSpPr>
        <p:spPr bwMode="auto">
          <a:xfrm>
            <a:off x="3505200" y="3581400"/>
            <a:ext cx="762000" cy="685800"/>
          </a:xfrm>
          <a:prstGeom prst="rightArrow">
            <a:avLst>
              <a:gd name="adj1" fmla="val 50000"/>
              <a:gd name="adj2" fmla="val 27778"/>
            </a:avLst>
          </a:prstGeom>
          <a:solidFill>
            <a:srgbClr val="FF66CC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endParaRPr lang="en-US" altLang="en-US" sz="1800"/>
          </a:p>
        </p:txBody>
      </p:sp>
      <p:sp>
        <p:nvSpPr>
          <p:cNvPr id="19462" name="Text Box 10"/>
          <p:cNvSpPr txBox="1">
            <a:spLocks noChangeArrowheads="1"/>
          </p:cNvSpPr>
          <p:nvPr/>
        </p:nvSpPr>
        <p:spPr bwMode="auto">
          <a:xfrm>
            <a:off x="0" y="2774950"/>
            <a:ext cx="3962400" cy="230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>
            <a:spAutoFit/>
          </a:bodyPr>
          <a:lstStyle>
            <a:lvl1pPr marL="342900" indent="-342900" eaLnBrk="0" hangingPunct="0">
              <a:tabLst>
                <a:tab pos="1204913" algn="l"/>
                <a:tab pos="1944688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114300" eaLnBrk="0" hangingPunct="0">
              <a:tabLst>
                <a:tab pos="1204913" algn="l"/>
                <a:tab pos="1944688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tabLst>
                <a:tab pos="1204913" algn="l"/>
                <a:tab pos="1944688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tabLst>
                <a:tab pos="1204913" algn="l"/>
                <a:tab pos="1944688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tabLst>
                <a:tab pos="1204913" algn="l"/>
                <a:tab pos="1944688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204913" algn="l"/>
                <a:tab pos="1944688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204913" algn="l"/>
                <a:tab pos="1944688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204913" algn="l"/>
                <a:tab pos="1944688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204913" algn="l"/>
                <a:tab pos="1944688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lvl="1"/>
            <a:r>
              <a:rPr lang="en-US" altLang="ko-KR" sz="1800" b="0" dirty="0">
                <a:latin typeface="Consolas" charset="0"/>
                <a:ea typeface="Consolas" charset="0"/>
                <a:cs typeface="Consolas" charset="0"/>
              </a:rPr>
              <a:t>data1:	</a:t>
            </a:r>
            <a:r>
              <a:rPr lang="en-US" altLang="ko-KR" sz="1800" b="0" dirty="0" err="1">
                <a:latin typeface="Consolas" charset="0"/>
                <a:ea typeface="Consolas" charset="0"/>
                <a:cs typeface="Consolas" charset="0"/>
              </a:rPr>
              <a:t>dw</a:t>
            </a:r>
            <a:r>
              <a:rPr lang="en-US" altLang="ko-KR" sz="1800" b="0" dirty="0">
                <a:latin typeface="Consolas" charset="0"/>
                <a:ea typeface="Consolas" charset="0"/>
                <a:cs typeface="Consolas" charset="0"/>
              </a:rPr>
              <a:t> 	32</a:t>
            </a:r>
          </a:p>
          <a:p>
            <a:pPr lvl="1"/>
            <a:r>
              <a:rPr lang="en-US" altLang="ko-KR" sz="1800" b="0" dirty="0">
                <a:latin typeface="Consolas" charset="0"/>
                <a:ea typeface="Consolas" charset="0"/>
                <a:cs typeface="Consolas" charset="0"/>
              </a:rPr>
              <a:t>		…	</a:t>
            </a:r>
          </a:p>
          <a:p>
            <a:pPr lvl="1"/>
            <a:r>
              <a:rPr lang="en-US" altLang="ko-KR" sz="1800" b="0" dirty="0">
                <a:latin typeface="Consolas" charset="0"/>
                <a:ea typeface="Consolas" charset="0"/>
                <a:cs typeface="Consolas" charset="0"/>
              </a:rPr>
              <a:t>start:	</a:t>
            </a:r>
            <a:r>
              <a:rPr lang="en-US" altLang="ko-KR" sz="1800" b="0" dirty="0" err="1">
                <a:latin typeface="Consolas" charset="0"/>
                <a:ea typeface="Consolas" charset="0"/>
                <a:cs typeface="Consolas" charset="0"/>
              </a:rPr>
              <a:t>lw</a:t>
            </a:r>
            <a:r>
              <a:rPr lang="en-US" altLang="ko-KR" sz="1800" b="0" dirty="0">
                <a:latin typeface="Consolas" charset="0"/>
                <a:ea typeface="Consolas" charset="0"/>
                <a:cs typeface="Consolas" charset="0"/>
              </a:rPr>
              <a:t>	r1,0(data1)	</a:t>
            </a:r>
          </a:p>
          <a:p>
            <a:pPr lvl="1"/>
            <a:r>
              <a:rPr lang="en-US" altLang="ko-KR" sz="1800" b="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ko-KR" sz="1800" b="0" dirty="0" err="1">
                <a:latin typeface="Consolas" charset="0"/>
                <a:ea typeface="Consolas" charset="0"/>
                <a:cs typeface="Consolas" charset="0"/>
              </a:rPr>
              <a:t>jal</a:t>
            </a:r>
            <a:r>
              <a:rPr lang="en-US" altLang="ko-KR" sz="1800" b="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ko-KR" sz="1800" b="0" dirty="0" err="1">
                <a:latin typeface="Consolas" charset="0"/>
                <a:ea typeface="Consolas" charset="0"/>
                <a:cs typeface="Consolas" charset="0"/>
              </a:rPr>
              <a:t>checkit</a:t>
            </a:r>
            <a:endParaRPr lang="en-US" altLang="ko-KR" sz="1800" b="0" dirty="0">
              <a:latin typeface="Consolas" charset="0"/>
              <a:ea typeface="Consolas" charset="0"/>
              <a:cs typeface="Consolas" charset="0"/>
            </a:endParaRPr>
          </a:p>
          <a:p>
            <a:pPr lvl="1"/>
            <a:r>
              <a:rPr lang="en-US" altLang="ko-KR" sz="1800" b="0" dirty="0">
                <a:latin typeface="Consolas" charset="0"/>
                <a:ea typeface="Consolas" charset="0"/>
                <a:cs typeface="Consolas" charset="0"/>
              </a:rPr>
              <a:t>loop:	</a:t>
            </a:r>
            <a:r>
              <a:rPr lang="en-US" altLang="ko-KR" sz="1800" b="0" dirty="0" err="1">
                <a:latin typeface="Consolas" charset="0"/>
                <a:ea typeface="Consolas" charset="0"/>
                <a:cs typeface="Consolas" charset="0"/>
              </a:rPr>
              <a:t>addi</a:t>
            </a:r>
            <a:r>
              <a:rPr lang="en-US" altLang="ko-KR" sz="1800" b="0" dirty="0">
                <a:latin typeface="Consolas" charset="0"/>
                <a:ea typeface="Consolas" charset="0"/>
                <a:cs typeface="Consolas" charset="0"/>
              </a:rPr>
              <a:t> r1, r1, -1</a:t>
            </a:r>
          </a:p>
          <a:p>
            <a:pPr lvl="1"/>
            <a:r>
              <a:rPr lang="en-US" altLang="ko-KR" sz="1800" b="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ko-KR" sz="1800" b="0" dirty="0" err="1">
                <a:latin typeface="Consolas" charset="0"/>
                <a:ea typeface="Consolas" charset="0"/>
                <a:cs typeface="Consolas" charset="0"/>
              </a:rPr>
              <a:t>bnz</a:t>
            </a:r>
            <a:r>
              <a:rPr lang="en-US" altLang="ko-KR" sz="1800" b="0" dirty="0">
                <a:latin typeface="Consolas" charset="0"/>
                <a:ea typeface="Consolas" charset="0"/>
                <a:cs typeface="Consolas" charset="0"/>
              </a:rPr>
              <a:t> 	r1, loop		…</a:t>
            </a:r>
          </a:p>
          <a:p>
            <a:pPr lvl="1"/>
            <a:r>
              <a:rPr lang="en-US" altLang="ko-KR" sz="1800" b="0" dirty="0" err="1">
                <a:latin typeface="Consolas" charset="0"/>
                <a:ea typeface="Consolas" charset="0"/>
                <a:cs typeface="Consolas" charset="0"/>
              </a:rPr>
              <a:t>checkit</a:t>
            </a:r>
            <a:r>
              <a:rPr lang="en-US" altLang="ko-KR" sz="1800" b="0" dirty="0">
                <a:latin typeface="Consolas" charset="0"/>
                <a:ea typeface="Consolas" charset="0"/>
                <a:cs typeface="Consolas" charset="0"/>
              </a:rPr>
              <a:t>: …	</a:t>
            </a:r>
          </a:p>
        </p:txBody>
      </p:sp>
      <p:sp>
        <p:nvSpPr>
          <p:cNvPr id="19463" name="TextBox 18"/>
          <p:cNvSpPr txBox="1">
            <a:spLocks noChangeArrowheads="1"/>
          </p:cNvSpPr>
          <p:nvPr/>
        </p:nvSpPr>
        <p:spPr bwMode="auto">
          <a:xfrm>
            <a:off x="457200" y="2266950"/>
            <a:ext cx="275492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 b="0">
                <a:latin typeface="Gill Sans" charset="0"/>
                <a:ea typeface="Gill Sans" charset="0"/>
                <a:cs typeface="Gill Sans" charset="0"/>
              </a:rPr>
              <a:t>Process view of memory</a:t>
            </a:r>
          </a:p>
        </p:txBody>
      </p:sp>
      <p:sp>
        <p:nvSpPr>
          <p:cNvPr id="19464" name="TextBox 18"/>
          <p:cNvSpPr txBox="1">
            <a:spLocks noChangeArrowheads="1"/>
          </p:cNvSpPr>
          <p:nvPr/>
        </p:nvSpPr>
        <p:spPr bwMode="auto">
          <a:xfrm>
            <a:off x="4235450" y="2266950"/>
            <a:ext cx="206139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 b="0">
                <a:latin typeface="Gill Sans" charset="0"/>
                <a:ea typeface="Gill Sans" charset="0"/>
                <a:cs typeface="Gill Sans" charset="0"/>
              </a:rPr>
              <a:t>Physical addresses</a:t>
            </a:r>
          </a:p>
        </p:txBody>
      </p:sp>
      <p:sp>
        <p:nvSpPr>
          <p:cNvPr id="19465" name="Rectangle 7"/>
          <p:cNvSpPr>
            <a:spLocks noChangeArrowheads="1"/>
          </p:cNvSpPr>
          <p:nvPr/>
        </p:nvSpPr>
        <p:spPr bwMode="auto">
          <a:xfrm>
            <a:off x="7467600" y="1371600"/>
            <a:ext cx="1447800" cy="4724400"/>
          </a:xfrm>
          <a:prstGeom prst="rect">
            <a:avLst/>
          </a:prstGeom>
          <a:solidFill>
            <a:srgbClr val="C0D2FE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endParaRPr lang="ko-KR" altLang="en-US" sz="1800">
              <a:latin typeface="Helvetica" panose="020B0604020202020204" pitchFamily="34" charset="0"/>
              <a:ea typeface="굴림" panose="020B0600000101010101" pitchFamily="34" charset="-127"/>
            </a:endParaRPr>
          </a:p>
        </p:txBody>
      </p:sp>
      <p:sp>
        <p:nvSpPr>
          <p:cNvPr id="19466" name="Text Box 85"/>
          <p:cNvSpPr txBox="1">
            <a:spLocks noChangeArrowheads="1"/>
          </p:cNvSpPr>
          <p:nvPr/>
        </p:nvSpPr>
        <p:spPr bwMode="auto">
          <a:xfrm>
            <a:off x="6629400" y="2743200"/>
            <a:ext cx="8667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>
                <a:latin typeface="Consolas" charset="0"/>
                <a:ea typeface="Consolas" charset="0"/>
                <a:cs typeface="Consolas" charset="0"/>
              </a:rPr>
              <a:t>0x0900</a:t>
            </a:r>
          </a:p>
        </p:txBody>
      </p:sp>
      <p:sp>
        <p:nvSpPr>
          <p:cNvPr id="19467" name="Text Box 85"/>
          <p:cNvSpPr txBox="1">
            <a:spLocks noChangeArrowheads="1"/>
          </p:cNvSpPr>
          <p:nvPr/>
        </p:nvSpPr>
        <p:spPr bwMode="auto">
          <a:xfrm>
            <a:off x="6553200" y="5759450"/>
            <a:ext cx="855984" cy="335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>
                <a:latin typeface="Consolas" charset="0"/>
                <a:ea typeface="Consolas" charset="0"/>
                <a:cs typeface="Consolas" charset="0"/>
              </a:rPr>
              <a:t>0xFFFF</a:t>
            </a:r>
          </a:p>
        </p:txBody>
      </p:sp>
      <p:sp>
        <p:nvSpPr>
          <p:cNvPr id="19468" name="Text Box 85"/>
          <p:cNvSpPr txBox="1">
            <a:spLocks noChangeArrowheads="1"/>
          </p:cNvSpPr>
          <p:nvPr/>
        </p:nvSpPr>
        <p:spPr bwMode="auto">
          <a:xfrm>
            <a:off x="6629400" y="1981200"/>
            <a:ext cx="8667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>
                <a:latin typeface="Consolas" charset="0"/>
                <a:ea typeface="Consolas" charset="0"/>
                <a:cs typeface="Consolas" charset="0"/>
              </a:rPr>
              <a:t>0x0300</a:t>
            </a:r>
          </a:p>
        </p:txBody>
      </p:sp>
      <p:sp>
        <p:nvSpPr>
          <p:cNvPr id="19469" name="Text Box 85"/>
          <p:cNvSpPr txBox="1">
            <a:spLocks noChangeArrowheads="1"/>
          </p:cNvSpPr>
          <p:nvPr/>
        </p:nvSpPr>
        <p:spPr bwMode="auto">
          <a:xfrm>
            <a:off x="6629400" y="1295400"/>
            <a:ext cx="8667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>
                <a:latin typeface="Consolas" charset="0"/>
                <a:ea typeface="Consolas" charset="0"/>
                <a:cs typeface="Consolas" charset="0"/>
              </a:rPr>
              <a:t>0x0000</a:t>
            </a:r>
          </a:p>
        </p:txBody>
      </p:sp>
      <p:sp>
        <p:nvSpPr>
          <p:cNvPr id="19470" name="AutoShape 4"/>
          <p:cNvSpPr>
            <a:spLocks noChangeArrowheads="1"/>
          </p:cNvSpPr>
          <p:nvPr/>
        </p:nvSpPr>
        <p:spPr bwMode="auto">
          <a:xfrm>
            <a:off x="6765925" y="3513138"/>
            <a:ext cx="549275" cy="601662"/>
          </a:xfrm>
          <a:prstGeom prst="rightArrow">
            <a:avLst>
              <a:gd name="adj1" fmla="val 50000"/>
              <a:gd name="adj2" fmla="val 27778"/>
            </a:avLst>
          </a:prstGeom>
          <a:solidFill>
            <a:srgbClr val="FF66CC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b="0"/>
          </a:p>
        </p:txBody>
      </p:sp>
      <p:sp>
        <p:nvSpPr>
          <p:cNvPr id="19471" name="TextBox 19"/>
          <p:cNvSpPr txBox="1">
            <a:spLocks noChangeArrowheads="1"/>
          </p:cNvSpPr>
          <p:nvPr/>
        </p:nvSpPr>
        <p:spPr bwMode="auto">
          <a:xfrm>
            <a:off x="7390857" y="685800"/>
            <a:ext cx="106734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 b="0" dirty="0">
                <a:latin typeface="Gill Sans" charset="0"/>
                <a:ea typeface="Gill Sans" charset="0"/>
                <a:cs typeface="Gill Sans" charset="0"/>
              </a:rPr>
              <a:t>Physical</a:t>
            </a:r>
          </a:p>
          <a:p>
            <a:pPr eaLnBrk="1" hangingPunct="1"/>
            <a:r>
              <a:rPr lang="en-US" altLang="en-US" sz="2000" b="0" dirty="0">
                <a:latin typeface="Gill Sans" charset="0"/>
                <a:ea typeface="Gill Sans" charset="0"/>
                <a:cs typeface="Gill Sans" charset="0"/>
              </a:rPr>
              <a:t>Memory</a:t>
            </a:r>
          </a:p>
        </p:txBody>
      </p:sp>
      <p:sp>
        <p:nvSpPr>
          <p:cNvPr id="19472" name="TextBox 35"/>
          <p:cNvSpPr txBox="1">
            <a:spLocks noChangeArrowheads="1"/>
          </p:cNvSpPr>
          <p:nvPr/>
        </p:nvSpPr>
        <p:spPr bwMode="auto">
          <a:xfrm>
            <a:off x="6705600" y="2895600"/>
            <a:ext cx="52705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4800" b="0">
                <a:latin typeface="Helvetica" panose="020B0604020202020204" pitchFamily="34" charset="0"/>
              </a:rPr>
              <a:t>?</a:t>
            </a:r>
          </a:p>
        </p:txBody>
      </p:sp>
      <p:sp>
        <p:nvSpPr>
          <p:cNvPr id="19473" name="Rectangle 20"/>
          <p:cNvSpPr>
            <a:spLocks noChangeArrowheads="1"/>
          </p:cNvSpPr>
          <p:nvPr/>
        </p:nvSpPr>
        <p:spPr bwMode="auto">
          <a:xfrm>
            <a:off x="7467600" y="2057400"/>
            <a:ext cx="1447800" cy="1524000"/>
          </a:xfrm>
          <a:prstGeom prst="rect">
            <a:avLst/>
          </a:prstGeom>
          <a:solidFill>
            <a:srgbClr val="CCFFCC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b="0">
                <a:latin typeface="Helvetica" panose="020B0604020202020204" pitchFamily="34" charset="0"/>
              </a:rPr>
              <a:t>App X</a:t>
            </a:r>
          </a:p>
        </p:txBody>
      </p: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2057400" y="6019800"/>
            <a:ext cx="4290357" cy="584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3200" b="0" dirty="0">
                <a:latin typeface="Gill Sans Light"/>
                <a:cs typeface="Gill Sans Light"/>
              </a:rPr>
              <a:t>Need address translation!</a:t>
            </a:r>
          </a:p>
        </p:txBody>
      </p:sp>
    </p:spTree>
    <p:extLst>
      <p:ext uri="{BB962C8B-B14F-4D97-AF65-F5344CB8AC3E}">
        <p14:creationId xmlns:p14="http://schemas.microsoft.com/office/powerpoint/2010/main" val="3310085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ounded Rectangle 19"/>
          <p:cNvSpPr/>
          <p:nvPr/>
        </p:nvSpPr>
        <p:spPr bwMode="auto">
          <a:xfrm>
            <a:off x="4267200" y="2662237"/>
            <a:ext cx="2362200" cy="2590800"/>
          </a:xfrm>
          <a:prstGeom prst="roundRect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7" name="Rounded Rectangle 16"/>
          <p:cNvSpPr>
            <a:spLocks noChangeArrowheads="1"/>
          </p:cNvSpPr>
          <p:nvPr/>
        </p:nvSpPr>
        <p:spPr bwMode="auto">
          <a:xfrm>
            <a:off x="152400" y="2662237"/>
            <a:ext cx="3657600" cy="2590800"/>
          </a:xfrm>
          <a:prstGeom prst="roundRect">
            <a:avLst>
              <a:gd name="adj" fmla="val 16667"/>
            </a:avLst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  <a:effectLst>
            <a:outerShdw blurRad="50800" dist="38100" dir="2700000" rotWithShape="0">
              <a:srgbClr val="808080">
                <a:alpha val="42998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5" name="Text Box 11"/>
          <p:cNvSpPr txBox="1">
            <a:spLocks noChangeArrowheads="1"/>
          </p:cNvSpPr>
          <p:nvPr/>
        </p:nvSpPr>
        <p:spPr bwMode="auto">
          <a:xfrm>
            <a:off x="4191000" y="2843212"/>
            <a:ext cx="2514600" cy="230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>
            <a:spAutoFit/>
          </a:bodyPr>
          <a:lstStyle>
            <a:lvl1pPr marL="342900" indent="-342900" eaLnBrk="0" hangingPunct="0">
              <a:tabLst>
                <a:tab pos="1089025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114300" eaLnBrk="0" hangingPunct="0">
              <a:tabLst>
                <a:tab pos="1089025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tabLst>
                <a:tab pos="1089025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tabLst>
                <a:tab pos="1089025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tabLst>
                <a:tab pos="1089025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89025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89025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89025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89025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lvl="1"/>
            <a:r>
              <a:rPr lang="en-US" altLang="ko-KR" sz="1800" b="0">
                <a:latin typeface="Consolas" charset="0"/>
                <a:ea typeface="Consolas" charset="0"/>
                <a:cs typeface="Consolas" charset="0"/>
              </a:rPr>
              <a:t>0x</a:t>
            </a:r>
            <a:r>
              <a:rPr lang="en-US" altLang="ko-KR" sz="1800" b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1300</a:t>
            </a:r>
            <a:r>
              <a:rPr lang="en-US" altLang="ko-KR" sz="1800" b="0">
                <a:latin typeface="Consolas" charset="0"/>
                <a:ea typeface="Consolas" charset="0"/>
                <a:cs typeface="Consolas" charset="0"/>
              </a:rPr>
              <a:t>	00000020</a:t>
            </a:r>
          </a:p>
          <a:p>
            <a:pPr lvl="1"/>
            <a:r>
              <a:rPr lang="en-US" altLang="ko-KR" sz="1800" b="0" dirty="0">
                <a:latin typeface="Consolas" charset="0"/>
                <a:ea typeface="Consolas" charset="0"/>
                <a:cs typeface="Consolas" charset="0"/>
              </a:rPr>
              <a:t>   …	   …</a:t>
            </a:r>
          </a:p>
          <a:p>
            <a:pPr lvl="1"/>
            <a:r>
              <a:rPr lang="en-US" altLang="ko-KR" sz="1800" b="0" dirty="0">
                <a:latin typeface="Consolas" charset="0"/>
                <a:ea typeface="Consolas" charset="0"/>
                <a:cs typeface="Consolas" charset="0"/>
              </a:rPr>
              <a:t>0x1900	8C20</a:t>
            </a:r>
            <a:r>
              <a:rPr lang="en-US" altLang="ko-KR" sz="1800" b="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04C0</a:t>
            </a:r>
            <a:endParaRPr lang="en-US" altLang="ko-KR" sz="1800" b="0" dirty="0">
              <a:latin typeface="Consolas" charset="0"/>
              <a:ea typeface="Consolas" charset="0"/>
              <a:cs typeface="Consolas" charset="0"/>
            </a:endParaRPr>
          </a:p>
          <a:p>
            <a:pPr lvl="1"/>
            <a:r>
              <a:rPr lang="en-US" altLang="ko-KR" sz="1800" b="0" dirty="0">
                <a:latin typeface="Consolas" charset="0"/>
                <a:ea typeface="Consolas" charset="0"/>
                <a:cs typeface="Consolas" charset="0"/>
              </a:rPr>
              <a:t>0x1904	0C00</a:t>
            </a:r>
            <a:r>
              <a:rPr lang="en-US" altLang="ko-KR" sz="1800" b="0" dirty="0">
                <a:solidFill>
                  <a:srgbClr val="00FFFF"/>
                </a:solidFill>
                <a:latin typeface="Consolas" charset="0"/>
                <a:ea typeface="Consolas" charset="0"/>
                <a:cs typeface="Consolas" charset="0"/>
              </a:rPr>
              <a:t>0680</a:t>
            </a:r>
            <a:endParaRPr lang="en-US" altLang="ko-KR" sz="1800" b="0" dirty="0">
              <a:latin typeface="Consolas" charset="0"/>
              <a:ea typeface="Consolas" charset="0"/>
              <a:cs typeface="Consolas" charset="0"/>
            </a:endParaRPr>
          </a:p>
          <a:p>
            <a:pPr lvl="1"/>
            <a:r>
              <a:rPr lang="en-US" altLang="ko-KR" sz="1800" b="0" dirty="0">
                <a:solidFill>
                  <a:srgbClr val="008200"/>
                </a:solidFill>
                <a:latin typeface="Consolas" charset="0"/>
                <a:ea typeface="Consolas" charset="0"/>
                <a:cs typeface="Consolas" charset="0"/>
              </a:rPr>
              <a:t>0x1908</a:t>
            </a:r>
            <a:r>
              <a:rPr lang="en-US" altLang="ko-KR" sz="1800" b="0" dirty="0">
                <a:latin typeface="Consolas" charset="0"/>
                <a:ea typeface="Consolas" charset="0"/>
                <a:cs typeface="Consolas" charset="0"/>
              </a:rPr>
              <a:t>	2021FFFF</a:t>
            </a:r>
          </a:p>
          <a:p>
            <a:pPr lvl="1"/>
            <a:r>
              <a:rPr lang="en-US" altLang="ko-KR" sz="1800" b="0" dirty="0">
                <a:latin typeface="Consolas" charset="0"/>
                <a:ea typeface="Consolas" charset="0"/>
                <a:cs typeface="Consolas" charset="0"/>
              </a:rPr>
              <a:t>0x190C	1420</a:t>
            </a:r>
            <a:r>
              <a:rPr lang="en-US" altLang="ko-KR" sz="1800" b="0" dirty="0">
                <a:solidFill>
                  <a:srgbClr val="008200"/>
                </a:solidFill>
                <a:latin typeface="Consolas" charset="0"/>
                <a:ea typeface="Consolas" charset="0"/>
                <a:cs typeface="Consolas" charset="0"/>
              </a:rPr>
              <a:t>0642</a:t>
            </a:r>
          </a:p>
          <a:p>
            <a:pPr lvl="1"/>
            <a:r>
              <a:rPr lang="en-US" altLang="ko-KR" sz="1800" b="0" dirty="0">
                <a:latin typeface="Consolas" charset="0"/>
                <a:ea typeface="Consolas" charset="0"/>
                <a:cs typeface="Consolas" charset="0"/>
              </a:rPr>
              <a:t> …</a:t>
            </a:r>
          </a:p>
          <a:p>
            <a:pPr lvl="1"/>
            <a:r>
              <a:rPr lang="en-US" altLang="ko-KR" sz="1800" b="0" dirty="0">
                <a:latin typeface="Consolas" charset="0"/>
                <a:ea typeface="Consolas" charset="0"/>
                <a:cs typeface="Consolas" charset="0"/>
              </a:rPr>
              <a:t>0x</a:t>
            </a:r>
            <a:r>
              <a:rPr lang="en-US" altLang="ko-KR" sz="1800" b="0" dirty="0">
                <a:solidFill>
                  <a:srgbClr val="00FFFF"/>
                </a:solidFill>
                <a:latin typeface="Consolas" charset="0"/>
                <a:ea typeface="Consolas" charset="0"/>
                <a:cs typeface="Consolas" charset="0"/>
              </a:rPr>
              <a:t>1A00</a:t>
            </a:r>
            <a:endParaRPr lang="en-US" altLang="ko-KR" sz="1800" b="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0485" name="AutoShape 4"/>
          <p:cNvSpPr>
            <a:spLocks noChangeArrowheads="1"/>
          </p:cNvSpPr>
          <p:nvPr/>
        </p:nvSpPr>
        <p:spPr bwMode="auto">
          <a:xfrm>
            <a:off x="3505200" y="3576637"/>
            <a:ext cx="762000" cy="685800"/>
          </a:xfrm>
          <a:prstGeom prst="rightArrow">
            <a:avLst>
              <a:gd name="adj1" fmla="val 50000"/>
              <a:gd name="adj2" fmla="val 27778"/>
            </a:avLst>
          </a:prstGeom>
          <a:solidFill>
            <a:srgbClr val="FF66CC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endParaRPr lang="en-US" altLang="en-US" sz="1800"/>
          </a:p>
        </p:txBody>
      </p:sp>
      <p:sp>
        <p:nvSpPr>
          <p:cNvPr id="20486" name="Text Box 10"/>
          <p:cNvSpPr txBox="1">
            <a:spLocks noChangeArrowheads="1"/>
          </p:cNvSpPr>
          <p:nvPr/>
        </p:nvSpPr>
        <p:spPr bwMode="auto">
          <a:xfrm>
            <a:off x="0" y="2770187"/>
            <a:ext cx="3962400" cy="230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>
            <a:spAutoFit/>
          </a:bodyPr>
          <a:lstStyle>
            <a:lvl1pPr marL="342900" indent="-342900" eaLnBrk="0" hangingPunct="0">
              <a:tabLst>
                <a:tab pos="1204913" algn="l"/>
                <a:tab pos="1944688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114300" eaLnBrk="0" hangingPunct="0">
              <a:tabLst>
                <a:tab pos="1204913" algn="l"/>
                <a:tab pos="1944688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tabLst>
                <a:tab pos="1204913" algn="l"/>
                <a:tab pos="1944688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tabLst>
                <a:tab pos="1204913" algn="l"/>
                <a:tab pos="1944688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tabLst>
                <a:tab pos="1204913" algn="l"/>
                <a:tab pos="1944688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204913" algn="l"/>
                <a:tab pos="1944688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204913" algn="l"/>
                <a:tab pos="1944688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204913" algn="l"/>
                <a:tab pos="1944688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204913" algn="l"/>
                <a:tab pos="1944688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lvl="1"/>
            <a:r>
              <a:rPr lang="en-US" altLang="ko-KR" sz="1800" b="0" dirty="0">
                <a:latin typeface="Consolas" charset="0"/>
                <a:ea typeface="Consolas" charset="0"/>
                <a:cs typeface="Consolas" charset="0"/>
              </a:rPr>
              <a:t>data1:	</a:t>
            </a:r>
            <a:r>
              <a:rPr lang="en-US" altLang="ko-KR" sz="1800" b="0" dirty="0" err="1">
                <a:latin typeface="Consolas" charset="0"/>
                <a:ea typeface="Consolas" charset="0"/>
                <a:cs typeface="Consolas" charset="0"/>
              </a:rPr>
              <a:t>dw</a:t>
            </a:r>
            <a:r>
              <a:rPr lang="en-US" altLang="ko-KR" sz="1800" b="0" dirty="0">
                <a:latin typeface="Consolas" charset="0"/>
                <a:ea typeface="Consolas" charset="0"/>
                <a:cs typeface="Consolas" charset="0"/>
              </a:rPr>
              <a:t> 	32</a:t>
            </a:r>
          </a:p>
          <a:p>
            <a:pPr lvl="1"/>
            <a:r>
              <a:rPr lang="en-US" altLang="ko-KR" sz="1800" b="0" dirty="0">
                <a:latin typeface="Consolas" charset="0"/>
                <a:ea typeface="Consolas" charset="0"/>
                <a:cs typeface="Consolas" charset="0"/>
              </a:rPr>
              <a:t>		…	</a:t>
            </a:r>
          </a:p>
          <a:p>
            <a:pPr lvl="1"/>
            <a:r>
              <a:rPr lang="en-US" altLang="ko-KR" sz="1800" b="0" dirty="0">
                <a:latin typeface="Consolas" charset="0"/>
                <a:ea typeface="Consolas" charset="0"/>
                <a:cs typeface="Consolas" charset="0"/>
              </a:rPr>
              <a:t>start:	</a:t>
            </a:r>
            <a:r>
              <a:rPr lang="en-US" altLang="ko-KR" sz="1800" b="0" dirty="0" err="1">
                <a:latin typeface="Consolas" charset="0"/>
                <a:ea typeface="Consolas" charset="0"/>
                <a:cs typeface="Consolas" charset="0"/>
              </a:rPr>
              <a:t>lw</a:t>
            </a:r>
            <a:r>
              <a:rPr lang="en-US" altLang="ko-KR" sz="1800" b="0" dirty="0">
                <a:latin typeface="Consolas" charset="0"/>
                <a:ea typeface="Consolas" charset="0"/>
                <a:cs typeface="Consolas" charset="0"/>
              </a:rPr>
              <a:t>	r1,0(data1)	</a:t>
            </a:r>
          </a:p>
          <a:p>
            <a:pPr lvl="1"/>
            <a:r>
              <a:rPr lang="en-US" altLang="ko-KR" sz="1800" b="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ko-KR" sz="1800" b="0" dirty="0" err="1">
                <a:latin typeface="Consolas" charset="0"/>
                <a:ea typeface="Consolas" charset="0"/>
                <a:cs typeface="Consolas" charset="0"/>
              </a:rPr>
              <a:t>jal</a:t>
            </a:r>
            <a:r>
              <a:rPr lang="en-US" altLang="ko-KR" sz="1800" b="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ko-KR" sz="1800" b="0" dirty="0" err="1">
                <a:latin typeface="Consolas" charset="0"/>
                <a:ea typeface="Consolas" charset="0"/>
                <a:cs typeface="Consolas" charset="0"/>
              </a:rPr>
              <a:t>checkit</a:t>
            </a:r>
            <a:endParaRPr lang="en-US" altLang="ko-KR" sz="1800" b="0" dirty="0">
              <a:latin typeface="Consolas" charset="0"/>
              <a:ea typeface="Consolas" charset="0"/>
              <a:cs typeface="Consolas" charset="0"/>
            </a:endParaRPr>
          </a:p>
          <a:p>
            <a:pPr lvl="1"/>
            <a:r>
              <a:rPr lang="en-US" altLang="ko-KR" sz="1800" b="0" dirty="0">
                <a:latin typeface="Consolas" charset="0"/>
                <a:ea typeface="Consolas" charset="0"/>
                <a:cs typeface="Consolas" charset="0"/>
              </a:rPr>
              <a:t>loop:	</a:t>
            </a:r>
            <a:r>
              <a:rPr lang="en-US" altLang="ko-KR" sz="1800" b="0" dirty="0" err="1">
                <a:latin typeface="Consolas" charset="0"/>
                <a:ea typeface="Consolas" charset="0"/>
                <a:cs typeface="Consolas" charset="0"/>
              </a:rPr>
              <a:t>addi</a:t>
            </a:r>
            <a:r>
              <a:rPr lang="en-US" altLang="ko-KR" sz="1800" b="0" dirty="0">
                <a:latin typeface="Consolas" charset="0"/>
                <a:ea typeface="Consolas" charset="0"/>
                <a:cs typeface="Consolas" charset="0"/>
              </a:rPr>
              <a:t> r1, r1, -1</a:t>
            </a:r>
          </a:p>
          <a:p>
            <a:pPr lvl="1"/>
            <a:r>
              <a:rPr lang="en-US" altLang="ko-KR" sz="1800" b="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ko-KR" sz="1800" b="0" dirty="0" err="1">
                <a:latin typeface="Consolas" charset="0"/>
                <a:ea typeface="Consolas" charset="0"/>
                <a:cs typeface="Consolas" charset="0"/>
              </a:rPr>
              <a:t>bnz</a:t>
            </a:r>
            <a:r>
              <a:rPr lang="en-US" altLang="ko-KR" sz="1800" b="0" dirty="0">
                <a:latin typeface="Consolas" charset="0"/>
                <a:ea typeface="Consolas" charset="0"/>
                <a:cs typeface="Consolas" charset="0"/>
              </a:rPr>
              <a:t> 	r1, loop		…</a:t>
            </a:r>
          </a:p>
          <a:p>
            <a:pPr lvl="1"/>
            <a:r>
              <a:rPr lang="en-US" altLang="ko-KR" sz="1800" b="0" dirty="0" err="1">
                <a:latin typeface="Consolas" charset="0"/>
                <a:ea typeface="Consolas" charset="0"/>
                <a:cs typeface="Consolas" charset="0"/>
              </a:rPr>
              <a:t>checkit</a:t>
            </a:r>
            <a:r>
              <a:rPr lang="en-US" altLang="ko-KR" sz="1800" b="0" dirty="0">
                <a:latin typeface="Consolas" charset="0"/>
                <a:ea typeface="Consolas" charset="0"/>
                <a:cs typeface="Consolas" charset="0"/>
              </a:rPr>
              <a:t>: …	</a:t>
            </a:r>
          </a:p>
        </p:txBody>
      </p:sp>
      <p:sp>
        <p:nvSpPr>
          <p:cNvPr id="20487" name="TextBox 18"/>
          <p:cNvSpPr txBox="1">
            <a:spLocks noChangeArrowheads="1"/>
          </p:cNvSpPr>
          <p:nvPr/>
        </p:nvSpPr>
        <p:spPr bwMode="auto">
          <a:xfrm>
            <a:off x="457200" y="2262187"/>
            <a:ext cx="275492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 b="0">
                <a:latin typeface="Gill Sans" charset="0"/>
                <a:ea typeface="Gill Sans" charset="0"/>
                <a:cs typeface="Gill Sans" charset="0"/>
              </a:rPr>
              <a:t>Process view of memory</a:t>
            </a:r>
          </a:p>
        </p:txBody>
      </p:sp>
      <p:sp>
        <p:nvSpPr>
          <p:cNvPr id="20488" name="TextBox 18"/>
          <p:cNvSpPr txBox="1">
            <a:spLocks noChangeArrowheads="1"/>
          </p:cNvSpPr>
          <p:nvPr/>
        </p:nvSpPr>
        <p:spPr bwMode="auto">
          <a:xfrm>
            <a:off x="4191000" y="2262187"/>
            <a:ext cx="20578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 b="0" dirty="0">
                <a:latin typeface="Gill Sans" charset="0"/>
                <a:ea typeface="Gill Sans" charset="0"/>
                <a:cs typeface="Gill Sans" charset="0"/>
              </a:rPr>
              <a:t>Physical addresses</a:t>
            </a:r>
          </a:p>
        </p:txBody>
      </p:sp>
      <p:sp>
        <p:nvSpPr>
          <p:cNvPr id="20489" name="Rectangle 7"/>
          <p:cNvSpPr>
            <a:spLocks noChangeArrowheads="1"/>
          </p:cNvSpPr>
          <p:nvPr/>
        </p:nvSpPr>
        <p:spPr bwMode="auto">
          <a:xfrm>
            <a:off x="7467600" y="1366837"/>
            <a:ext cx="1447800" cy="4724400"/>
          </a:xfrm>
          <a:prstGeom prst="rect">
            <a:avLst/>
          </a:prstGeom>
          <a:solidFill>
            <a:srgbClr val="C0D2FE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endParaRPr lang="ko-KR" altLang="en-US" sz="1800">
              <a:latin typeface="Helvetica" panose="020B0604020202020204" pitchFamily="34" charset="0"/>
              <a:ea typeface="굴림" panose="020B0600000101010101" pitchFamily="34" charset="-127"/>
            </a:endParaRPr>
          </a:p>
        </p:txBody>
      </p:sp>
      <p:sp>
        <p:nvSpPr>
          <p:cNvPr id="20490" name="Text Box 85"/>
          <p:cNvSpPr txBox="1">
            <a:spLocks noChangeArrowheads="1"/>
          </p:cNvSpPr>
          <p:nvPr/>
        </p:nvSpPr>
        <p:spPr bwMode="auto">
          <a:xfrm>
            <a:off x="6629400" y="2738437"/>
            <a:ext cx="8667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>
                <a:latin typeface="Consolas" charset="0"/>
                <a:ea typeface="Consolas" charset="0"/>
                <a:cs typeface="Consolas" charset="0"/>
              </a:rPr>
              <a:t>0x0900</a:t>
            </a:r>
          </a:p>
        </p:txBody>
      </p:sp>
      <p:sp>
        <p:nvSpPr>
          <p:cNvPr id="20491" name="Text Box 85"/>
          <p:cNvSpPr txBox="1">
            <a:spLocks noChangeArrowheads="1"/>
          </p:cNvSpPr>
          <p:nvPr/>
        </p:nvSpPr>
        <p:spPr bwMode="auto">
          <a:xfrm>
            <a:off x="6553200" y="5754687"/>
            <a:ext cx="855984" cy="335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>
                <a:latin typeface="Consolas" charset="0"/>
                <a:ea typeface="Consolas" charset="0"/>
                <a:cs typeface="Consolas" charset="0"/>
              </a:rPr>
              <a:t>0xFFFF</a:t>
            </a:r>
          </a:p>
        </p:txBody>
      </p:sp>
      <p:sp>
        <p:nvSpPr>
          <p:cNvPr id="20492" name="Text Box 85"/>
          <p:cNvSpPr txBox="1">
            <a:spLocks noChangeArrowheads="1"/>
          </p:cNvSpPr>
          <p:nvPr/>
        </p:nvSpPr>
        <p:spPr bwMode="auto">
          <a:xfrm>
            <a:off x="6629400" y="1976437"/>
            <a:ext cx="8667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>
                <a:latin typeface="Consolas" charset="0"/>
                <a:ea typeface="Consolas" charset="0"/>
                <a:cs typeface="Consolas" charset="0"/>
              </a:rPr>
              <a:t>0x0300</a:t>
            </a:r>
          </a:p>
        </p:txBody>
      </p:sp>
      <p:sp>
        <p:nvSpPr>
          <p:cNvPr id="20493" name="Text Box 85"/>
          <p:cNvSpPr txBox="1">
            <a:spLocks noChangeArrowheads="1"/>
          </p:cNvSpPr>
          <p:nvPr/>
        </p:nvSpPr>
        <p:spPr bwMode="auto">
          <a:xfrm>
            <a:off x="6629400" y="1290637"/>
            <a:ext cx="8667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>
                <a:latin typeface="Consolas" charset="0"/>
                <a:ea typeface="Consolas" charset="0"/>
                <a:cs typeface="Consolas" charset="0"/>
              </a:rPr>
              <a:t>0x0000</a:t>
            </a:r>
          </a:p>
        </p:txBody>
      </p:sp>
      <p:sp>
        <p:nvSpPr>
          <p:cNvPr id="20494" name="TextBox 19"/>
          <p:cNvSpPr txBox="1">
            <a:spLocks noChangeArrowheads="1"/>
          </p:cNvSpPr>
          <p:nvPr/>
        </p:nvSpPr>
        <p:spPr bwMode="auto">
          <a:xfrm>
            <a:off x="7381875" y="685800"/>
            <a:ext cx="106734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 b="0" dirty="0">
                <a:latin typeface="Gill Sans" charset="0"/>
                <a:ea typeface="Gill Sans" charset="0"/>
                <a:cs typeface="Gill Sans" charset="0"/>
              </a:rPr>
              <a:t>Physical</a:t>
            </a:r>
            <a:br>
              <a:rPr lang="en-US" altLang="en-US" sz="2000" b="0" dirty="0">
                <a:latin typeface="Gill Sans" charset="0"/>
                <a:ea typeface="Gill Sans" charset="0"/>
                <a:cs typeface="Gill Sans" charset="0"/>
              </a:rPr>
            </a:br>
            <a:r>
              <a:rPr lang="en-US" altLang="en-US" sz="2000" b="0" dirty="0">
                <a:latin typeface="Gill Sans" charset="0"/>
                <a:ea typeface="Gill Sans" charset="0"/>
                <a:cs typeface="Gill Sans" charset="0"/>
              </a:rPr>
              <a:t>Memory</a:t>
            </a:r>
          </a:p>
        </p:txBody>
      </p:sp>
      <p:sp>
        <p:nvSpPr>
          <p:cNvPr id="20495" name="Rectangle 20"/>
          <p:cNvSpPr>
            <a:spLocks noChangeArrowheads="1"/>
          </p:cNvSpPr>
          <p:nvPr/>
        </p:nvSpPr>
        <p:spPr bwMode="auto">
          <a:xfrm>
            <a:off x="7467600" y="2052637"/>
            <a:ext cx="1447800" cy="1524000"/>
          </a:xfrm>
          <a:prstGeom prst="rect">
            <a:avLst/>
          </a:prstGeom>
          <a:solidFill>
            <a:srgbClr val="CCFFCC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b="0">
                <a:latin typeface="Helvetica" panose="020B0604020202020204" pitchFamily="34" charset="0"/>
              </a:rPr>
              <a:t>App X</a:t>
            </a:r>
          </a:p>
        </p:txBody>
      </p:sp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6629400" y="3652837"/>
            <a:ext cx="2286000" cy="2012950"/>
            <a:chOff x="6629400" y="3429000"/>
            <a:chExt cx="2286000" cy="2012950"/>
          </a:xfrm>
        </p:grpSpPr>
        <p:grpSp>
          <p:nvGrpSpPr>
            <p:cNvPr id="20498" name="Group 3"/>
            <p:cNvGrpSpPr>
              <a:grpSpLocks/>
            </p:cNvGrpSpPr>
            <p:nvPr/>
          </p:nvGrpSpPr>
          <p:grpSpPr bwMode="auto">
            <a:xfrm>
              <a:off x="7391400" y="3460750"/>
              <a:ext cx="1524000" cy="1981200"/>
              <a:chOff x="7391400" y="3460750"/>
              <a:chExt cx="1524000" cy="1981200"/>
            </a:xfrm>
          </p:grpSpPr>
          <p:sp>
            <p:nvSpPr>
              <p:cNvPr id="20502" name="Rectangle 20"/>
              <p:cNvSpPr>
                <a:spLocks noChangeArrowheads="1"/>
              </p:cNvSpPr>
              <p:nvPr/>
            </p:nvSpPr>
            <p:spPr bwMode="auto">
              <a:xfrm>
                <a:off x="7467600" y="3536950"/>
                <a:ext cx="1447800" cy="1905000"/>
              </a:xfrm>
              <a:prstGeom prst="rect">
                <a:avLst/>
              </a:prstGeom>
              <a:solidFill>
                <a:srgbClr val="FFFFAA"/>
              </a:solidFill>
              <a:ln w="25400">
                <a:solidFill>
                  <a:schemeClr val="tx1"/>
                </a:solidFill>
                <a:round/>
                <a:headEnd type="triangle" w="med" len="med"/>
                <a:tailEnd/>
              </a:ln>
            </p:spPr>
            <p:txBody>
              <a:bodyPr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/>
                <a:endParaRPr lang="en-US" altLang="en-US" b="0">
                  <a:latin typeface="Helvetica" panose="020B0604020202020204" pitchFamily="34" charset="0"/>
                </a:endParaRPr>
              </a:p>
            </p:txBody>
          </p:sp>
          <p:sp>
            <p:nvSpPr>
              <p:cNvPr id="20503" name="Text Box 11"/>
              <p:cNvSpPr txBox="1">
                <a:spLocks noChangeArrowheads="1"/>
              </p:cNvSpPr>
              <p:nvPr/>
            </p:nvSpPr>
            <p:spPr bwMode="auto">
              <a:xfrm>
                <a:off x="7391400" y="4208462"/>
                <a:ext cx="1447800" cy="11969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478" tIns="44445" rIns="90478" bIns="44445">
                <a:spAutoFit/>
              </a:bodyPr>
              <a:lstStyle>
                <a:lvl1pPr marL="342900" indent="-342900" eaLnBrk="0" hangingPunct="0">
                  <a:tabLst>
                    <a:tab pos="1089025" algn="l"/>
                  </a:tabLs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114300" eaLnBrk="0" hangingPunct="0">
                  <a:tabLst>
                    <a:tab pos="1089025" algn="l"/>
                  </a:tabLs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tabLst>
                    <a:tab pos="1089025" algn="l"/>
                  </a:tabLs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tabLst>
                    <a:tab pos="1089025" algn="l"/>
                  </a:tabLs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tabLst>
                    <a:tab pos="1089025" algn="l"/>
                  </a:tabLs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089025" algn="l"/>
                  </a:tabLs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089025" algn="l"/>
                  </a:tabLs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089025" algn="l"/>
                  </a:tabLs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089025" algn="l"/>
                  </a:tabLs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lvl="1"/>
                <a:r>
                  <a:rPr lang="en-US" altLang="ko-KR" sz="1800" b="0">
                    <a:latin typeface="Consolas" charset="0"/>
                    <a:ea typeface="Consolas" charset="0"/>
                    <a:cs typeface="Consolas" charset="0"/>
                  </a:rPr>
                  <a:t>8C2004C0</a:t>
                </a:r>
              </a:p>
              <a:p>
                <a:pPr lvl="1"/>
                <a:r>
                  <a:rPr lang="en-US" altLang="ko-KR" sz="1800" b="0" dirty="0">
                    <a:latin typeface="Consolas" charset="0"/>
                    <a:ea typeface="Consolas" charset="0"/>
                    <a:cs typeface="Consolas" charset="0"/>
                  </a:rPr>
                  <a:t>0C000680</a:t>
                </a:r>
              </a:p>
              <a:p>
                <a:pPr lvl="1"/>
                <a:r>
                  <a:rPr lang="en-US" altLang="ko-KR" sz="1800" b="0" dirty="0">
                    <a:latin typeface="Consolas" charset="0"/>
                    <a:ea typeface="Consolas" charset="0"/>
                    <a:cs typeface="Consolas" charset="0"/>
                  </a:rPr>
                  <a:t>2021FFFF</a:t>
                </a:r>
              </a:p>
              <a:p>
                <a:pPr lvl="1"/>
                <a:r>
                  <a:rPr lang="en-US" altLang="ko-KR" sz="1800" b="0" dirty="0">
                    <a:latin typeface="Consolas" charset="0"/>
                    <a:ea typeface="Consolas" charset="0"/>
                    <a:cs typeface="Consolas" charset="0"/>
                  </a:rPr>
                  <a:t>14200642</a:t>
                </a:r>
              </a:p>
            </p:txBody>
          </p:sp>
          <p:sp>
            <p:nvSpPr>
              <p:cNvPr id="20504" name="Text Box 11"/>
              <p:cNvSpPr txBox="1">
                <a:spLocks noChangeArrowheads="1"/>
              </p:cNvSpPr>
              <p:nvPr/>
            </p:nvSpPr>
            <p:spPr bwMode="auto">
              <a:xfrm>
                <a:off x="7391400" y="3460750"/>
                <a:ext cx="1447800" cy="3667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478" tIns="44445" rIns="90478" bIns="44445">
                <a:spAutoFit/>
              </a:bodyPr>
              <a:lstStyle>
                <a:lvl1pPr marL="342900" indent="-342900" eaLnBrk="0" hangingPunct="0">
                  <a:tabLst>
                    <a:tab pos="1089025" algn="l"/>
                  </a:tabLs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114300" eaLnBrk="0" hangingPunct="0">
                  <a:tabLst>
                    <a:tab pos="1089025" algn="l"/>
                  </a:tabLs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tabLst>
                    <a:tab pos="1089025" algn="l"/>
                  </a:tabLs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tabLst>
                    <a:tab pos="1089025" algn="l"/>
                  </a:tabLs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tabLst>
                    <a:tab pos="1089025" algn="l"/>
                  </a:tabLs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089025" algn="l"/>
                  </a:tabLs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089025" algn="l"/>
                  </a:tabLs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089025" algn="l"/>
                  </a:tabLs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089025" algn="l"/>
                  </a:tabLs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lvl="1"/>
                <a:r>
                  <a:rPr lang="en-US" altLang="ko-KR" sz="1800" b="0">
                    <a:latin typeface="Consolas" charset="0"/>
                    <a:ea typeface="Consolas" charset="0"/>
                    <a:cs typeface="Consolas" charset="0"/>
                  </a:rPr>
                  <a:t>00000020</a:t>
                </a:r>
              </a:p>
            </p:txBody>
          </p:sp>
        </p:grpSp>
        <p:sp>
          <p:nvSpPr>
            <p:cNvPr id="20499" name="Text Box 85"/>
            <p:cNvSpPr txBox="1">
              <a:spLocks noChangeArrowheads="1"/>
            </p:cNvSpPr>
            <p:nvPr/>
          </p:nvSpPr>
          <p:spPr bwMode="auto">
            <a:xfrm>
              <a:off x="6629400" y="3429000"/>
              <a:ext cx="867406" cy="3359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 b="0">
                  <a:latin typeface="Consolas" charset="0"/>
                  <a:ea typeface="Consolas" charset="0"/>
                  <a:cs typeface="Consolas" charset="0"/>
                </a:rPr>
                <a:t>0x1300</a:t>
              </a:r>
            </a:p>
          </p:txBody>
        </p:sp>
        <p:sp>
          <p:nvSpPr>
            <p:cNvPr id="20500" name="Text Box 85"/>
            <p:cNvSpPr txBox="1">
              <a:spLocks noChangeArrowheads="1"/>
            </p:cNvSpPr>
            <p:nvPr/>
          </p:nvSpPr>
          <p:spPr bwMode="auto">
            <a:xfrm>
              <a:off x="6629400" y="4236021"/>
              <a:ext cx="867406" cy="3359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 b="0">
                  <a:latin typeface="Consolas" charset="0"/>
                  <a:ea typeface="Consolas" charset="0"/>
                  <a:cs typeface="Consolas" charset="0"/>
                </a:rPr>
                <a:t>0x1900</a:t>
              </a:r>
            </a:p>
          </p:txBody>
        </p:sp>
        <p:sp>
          <p:nvSpPr>
            <p:cNvPr id="20501" name="AutoShape 4"/>
            <p:cNvSpPr>
              <a:spLocks noChangeArrowheads="1"/>
            </p:cNvSpPr>
            <p:nvPr/>
          </p:nvSpPr>
          <p:spPr bwMode="auto">
            <a:xfrm rot="1369641">
              <a:off x="6765925" y="3664386"/>
              <a:ext cx="549275" cy="601662"/>
            </a:xfrm>
            <a:prstGeom prst="rightArrow">
              <a:avLst>
                <a:gd name="adj1" fmla="val 50000"/>
                <a:gd name="adj2" fmla="val 27778"/>
              </a:avLst>
            </a:prstGeom>
            <a:solidFill>
              <a:srgbClr val="FF66CC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 b="0"/>
            </a:p>
          </p:txBody>
        </p:sp>
      </p:grp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228600" y="5334000"/>
            <a:ext cx="7266285" cy="2123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457200" indent="-457200" eaLnBrk="1" hangingPunct="1">
              <a:buFont typeface="Arial"/>
              <a:buChar char="•"/>
              <a:defRPr/>
            </a:pPr>
            <a:r>
              <a:rPr lang="en-US" sz="2800" b="0" dirty="0">
                <a:latin typeface="Gill Sans" charset="0"/>
                <a:ea typeface="Gill Sans" charset="0"/>
                <a:cs typeface="Gill Sans" charset="0"/>
              </a:rPr>
              <a:t>One of many possible translations!</a:t>
            </a:r>
          </a:p>
          <a:p>
            <a:pPr marL="457200" indent="-457200" eaLnBrk="1" hangingPunct="1">
              <a:buFont typeface="Arial"/>
              <a:buChar char="•"/>
              <a:defRPr/>
            </a:pPr>
            <a:r>
              <a:rPr lang="en-US" sz="2800" b="0" dirty="0">
                <a:latin typeface="Gill Sans" charset="0"/>
                <a:ea typeface="Gill Sans" charset="0"/>
                <a:cs typeface="Gill Sans" charset="0"/>
              </a:rPr>
              <a:t>Where does translation take place?</a:t>
            </a:r>
          </a:p>
          <a:p>
            <a:pPr lvl="2">
              <a:lnSpc>
                <a:spcPct val="80000"/>
              </a:lnSpc>
              <a:spcBef>
                <a:spcPct val="20000"/>
              </a:spcBef>
              <a:tabLst>
                <a:tab pos="682625" algn="l"/>
                <a:tab pos="1770063" algn="l"/>
                <a:tab pos="1828800" algn="l"/>
                <a:tab pos="2568575" algn="l"/>
                <a:tab pos="5486400" algn="l"/>
                <a:tab pos="6400800" algn="l"/>
              </a:tabLst>
              <a:defRPr/>
            </a:pPr>
            <a:r>
              <a:rPr lang="en-US" altLang="ko-KR" b="0" dirty="0">
                <a:latin typeface="Gill Sans" charset="0"/>
                <a:ea typeface="Gill Sans" charset="0"/>
                <a:cs typeface="Gill Sans" charset="0"/>
              </a:rPr>
              <a:t>Compile time, Link/Load time, or Execution time?</a:t>
            </a:r>
          </a:p>
          <a:p>
            <a:pPr marL="457200" lvl="1" indent="0">
              <a:lnSpc>
                <a:spcPct val="80000"/>
              </a:lnSpc>
              <a:spcBef>
                <a:spcPct val="20000"/>
              </a:spcBef>
              <a:tabLst>
                <a:tab pos="682625" algn="l"/>
                <a:tab pos="1770063" algn="l"/>
                <a:tab pos="1828800" algn="l"/>
                <a:tab pos="2568575" algn="l"/>
                <a:tab pos="5486400" algn="l"/>
                <a:tab pos="6400800" algn="l"/>
              </a:tabLst>
              <a:defRPr/>
            </a:pPr>
            <a:endParaRPr lang="en-US" altLang="ko-KR" b="0" dirty="0">
              <a:latin typeface="Gill Sans" charset="0"/>
              <a:ea typeface="Gill Sans" charset="0"/>
              <a:cs typeface="Gill Sans" charset="0"/>
            </a:endParaRPr>
          </a:p>
          <a:p>
            <a:pPr marL="1200150" lvl="1" indent="-457200" eaLnBrk="1" hangingPunct="1">
              <a:buFont typeface="Arial"/>
              <a:buChar char="•"/>
              <a:defRPr/>
            </a:pPr>
            <a:endParaRPr lang="en-US" sz="28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152400"/>
            <a:ext cx="9296400" cy="533400"/>
          </a:xfrm>
        </p:spPr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Second copy of program from previous 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8010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83" t="1004" r="30392" b="658"/>
          <a:stretch>
            <a:fillRect/>
          </a:stretch>
        </p:blipFill>
        <p:spPr bwMode="auto">
          <a:xfrm>
            <a:off x="5810250" y="685800"/>
            <a:ext cx="3257550" cy="5867400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5334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ko-KR" dirty="0">
                <a:ea typeface="굴림" charset="-127"/>
                <a:cs typeface="굴림" charset="-127"/>
              </a:rPr>
              <a:t>Multi-step Processing of a Program for Execution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762000"/>
            <a:ext cx="6019800" cy="59436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Preparation of a program for execution involves components at: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Compile time (i.e., “</a:t>
            </a:r>
            <a:r>
              <a:rPr lang="en-US" altLang="ko-KR" dirty="0" err="1" smtClean="0"/>
              <a:t>gcc</a:t>
            </a:r>
            <a:r>
              <a:rPr lang="en-US" altLang="ko-KR" dirty="0" smtClean="0">
                <a:ea typeface="굴림" panose="020B0600000101010101" pitchFamily="34" charset="-127"/>
              </a:rPr>
              <a:t>”)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Link/Load time (UNIX “</a:t>
            </a:r>
            <a:r>
              <a:rPr lang="en-US" altLang="ko-KR" dirty="0" err="1" smtClean="0"/>
              <a:t>ld</a:t>
            </a:r>
            <a:r>
              <a:rPr lang="en-US" altLang="ko-KR" dirty="0" smtClean="0">
                <a:ea typeface="굴림" panose="020B0600000101010101" pitchFamily="34" charset="-127"/>
              </a:rPr>
              <a:t>” does link)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Execution time (e.g., dynamic libs)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solidFill>
                  <a:srgbClr val="FF0000"/>
                </a:solidFill>
                <a:ea typeface="굴림" panose="020B0600000101010101" pitchFamily="34" charset="-127"/>
              </a:rPr>
              <a:t>Addresses can be bound to final values anywhere in this path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solidFill>
                  <a:srgbClr val="FF0000"/>
                </a:solidFill>
                <a:ea typeface="굴림" panose="020B0600000101010101" pitchFamily="34" charset="-127"/>
              </a:rPr>
              <a:t>Depends on hardware support 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solidFill>
                  <a:srgbClr val="FF0000"/>
                </a:solidFill>
                <a:ea typeface="굴림" panose="020B0600000101010101" pitchFamily="34" charset="-127"/>
              </a:rPr>
              <a:t>Also depends on operating system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Dynamic Libraries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Linking postponed until execution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Small piece of code (i.e. the </a:t>
            </a:r>
            <a:r>
              <a:rPr lang="en-US" altLang="ko-KR" i="1" dirty="0" smtClean="0">
                <a:ea typeface="굴림" panose="020B0600000101010101" pitchFamily="34" charset="-127"/>
              </a:rPr>
              <a:t>stub)</a:t>
            </a:r>
            <a:r>
              <a:rPr lang="en-US" altLang="ko-KR" dirty="0" smtClean="0">
                <a:ea typeface="굴림" panose="020B0600000101010101" pitchFamily="34" charset="-127"/>
              </a:rPr>
              <a:t>, locates appropriate memory-resident library routine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Stub replaces itself with the address of the routine, and executes routine</a:t>
            </a:r>
          </a:p>
        </p:txBody>
      </p:sp>
    </p:spTree>
    <p:extLst>
      <p:ext uri="{BB962C8B-B14F-4D97-AF65-F5344CB8AC3E}">
        <p14:creationId xmlns:p14="http://schemas.microsoft.com/office/powerpoint/2010/main" val="4016004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7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>
          <a:xfrm>
            <a:off x="2117558" y="190500"/>
            <a:ext cx="5334000" cy="533400"/>
          </a:xfrm>
        </p:spPr>
        <p:txBody>
          <a:bodyPr/>
          <a:lstStyle/>
          <a:p>
            <a:r>
              <a:rPr lang="en-US" altLang="ko-KR" dirty="0" smtClean="0">
                <a:ea typeface="굴림" panose="020B0600000101010101" pitchFamily="34" charset="-127"/>
              </a:rPr>
              <a:t>Recall: </a:t>
            </a:r>
            <a:r>
              <a:rPr lang="en-US" altLang="ko-KR" dirty="0" err="1" smtClean="0">
                <a:ea typeface="굴림" panose="020B0600000101010101" pitchFamily="34" charset="-127"/>
              </a:rPr>
              <a:t>Uniprogramming</a:t>
            </a:r>
            <a:endParaRPr lang="en-US" altLang="ko-KR" dirty="0" smtClean="0">
              <a:ea typeface="굴림" panose="020B0600000101010101" pitchFamily="34" charset="-127"/>
            </a:endParaRPr>
          </a:p>
        </p:txBody>
      </p:sp>
      <p:sp>
        <p:nvSpPr>
          <p:cNvPr id="64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838200"/>
            <a:ext cx="8534400" cy="5638800"/>
          </a:xfrm>
        </p:spPr>
        <p:txBody>
          <a:bodyPr>
            <a:noAutofit/>
          </a:bodyPr>
          <a:lstStyle/>
          <a:p>
            <a:r>
              <a:rPr lang="en-US" altLang="ko-KR" sz="2800" dirty="0" err="1" smtClean="0">
                <a:ea typeface="굴림" panose="020B0600000101010101" pitchFamily="34" charset="-127"/>
              </a:rPr>
              <a:t>Uniprogramming</a:t>
            </a:r>
            <a:r>
              <a:rPr lang="en-US" altLang="ko-KR" sz="2800" dirty="0" smtClean="0">
                <a:ea typeface="굴림" panose="020B0600000101010101" pitchFamily="34" charset="-127"/>
              </a:rPr>
              <a:t> (no Translation or Protection)</a:t>
            </a:r>
          </a:p>
          <a:p>
            <a:pPr lvl="1"/>
            <a:r>
              <a:rPr lang="en-US" altLang="ko-KR" sz="2400" dirty="0" smtClean="0">
                <a:ea typeface="굴림" panose="020B0600000101010101" pitchFamily="34" charset="-127"/>
              </a:rPr>
              <a:t>Application always runs at same place in physical memory since only one application at a time</a:t>
            </a:r>
          </a:p>
          <a:p>
            <a:pPr lvl="1"/>
            <a:r>
              <a:rPr lang="en-US" altLang="ko-KR" sz="2400" dirty="0" smtClean="0">
                <a:ea typeface="굴림" panose="020B0600000101010101" pitchFamily="34" charset="-127"/>
              </a:rPr>
              <a:t>Application can access any physical address</a:t>
            </a:r>
          </a:p>
          <a:p>
            <a:pPr lvl="1"/>
            <a:endParaRPr lang="en-US" altLang="ko-KR" sz="2400" dirty="0" smtClean="0">
              <a:ea typeface="굴림" panose="020B0600000101010101" pitchFamily="34" charset="-127"/>
            </a:endParaRPr>
          </a:p>
          <a:p>
            <a:pPr lvl="1"/>
            <a:endParaRPr lang="en-US" altLang="ko-KR" sz="2400" dirty="0" smtClean="0">
              <a:ea typeface="굴림" panose="020B0600000101010101" pitchFamily="34" charset="-127"/>
            </a:endParaRPr>
          </a:p>
          <a:p>
            <a:pPr lvl="1"/>
            <a:endParaRPr lang="en-US" altLang="ko-KR" sz="2400" dirty="0" smtClean="0">
              <a:ea typeface="굴림" panose="020B0600000101010101" pitchFamily="34" charset="-127"/>
            </a:endParaRPr>
          </a:p>
          <a:p>
            <a:pPr lvl="1"/>
            <a:endParaRPr lang="en-US" altLang="ko-KR" sz="2400" dirty="0" smtClean="0">
              <a:ea typeface="굴림" panose="020B0600000101010101" pitchFamily="34" charset="-127"/>
            </a:endParaRPr>
          </a:p>
          <a:p>
            <a:pPr lvl="1"/>
            <a:endParaRPr lang="en-US" altLang="ko-KR" sz="2400" dirty="0" smtClean="0">
              <a:ea typeface="굴림" panose="020B0600000101010101" pitchFamily="34" charset="-127"/>
            </a:endParaRPr>
          </a:p>
          <a:p>
            <a:pPr marL="457200" lvl="1" indent="0">
              <a:buNone/>
            </a:pPr>
            <a:endParaRPr lang="en-US" altLang="ko-KR" sz="2400" dirty="0" smtClean="0">
              <a:ea typeface="굴림" panose="020B0600000101010101" pitchFamily="34" charset="-127"/>
            </a:endParaRPr>
          </a:p>
          <a:p>
            <a:pPr lvl="1"/>
            <a:endParaRPr lang="en-US" altLang="ko-KR" sz="2400" dirty="0">
              <a:ea typeface="굴림" panose="020B0600000101010101" pitchFamily="34" charset="-127"/>
            </a:endParaRPr>
          </a:p>
          <a:p>
            <a:pPr lvl="1"/>
            <a:r>
              <a:rPr lang="en-US" altLang="ko-KR" sz="2400" dirty="0" smtClean="0">
                <a:ea typeface="굴림" panose="020B0600000101010101" pitchFamily="34" charset="-127"/>
              </a:rPr>
              <a:t>Application given illusion of dedicated machine by giving it reality of a dedicated machine</a:t>
            </a:r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2438400" y="2514600"/>
            <a:ext cx="3248025" cy="2728913"/>
            <a:chOff x="1728" y="2112"/>
            <a:chExt cx="2046" cy="1719"/>
          </a:xfrm>
        </p:grpSpPr>
        <p:sp>
          <p:nvSpPr>
            <p:cNvPr id="27653" name="Text Box 6"/>
            <p:cNvSpPr txBox="1">
              <a:spLocks noChangeArrowheads="1"/>
            </p:cNvSpPr>
            <p:nvPr/>
          </p:nvSpPr>
          <p:spPr bwMode="auto">
            <a:xfrm>
              <a:off x="2932" y="3600"/>
              <a:ext cx="84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ko-KR" sz="1800" b="0">
                  <a:latin typeface="Gill Sans" charset="0"/>
                  <a:ea typeface="Gill Sans" charset="0"/>
                  <a:cs typeface="Gill Sans" charset="0"/>
                </a:rPr>
                <a:t>0x00000000</a:t>
              </a:r>
            </a:p>
          </p:txBody>
        </p:sp>
        <p:sp>
          <p:nvSpPr>
            <p:cNvPr id="27654" name="Text Box 7"/>
            <p:cNvSpPr txBox="1">
              <a:spLocks noChangeArrowheads="1"/>
            </p:cNvSpPr>
            <p:nvPr/>
          </p:nvSpPr>
          <p:spPr bwMode="auto">
            <a:xfrm>
              <a:off x="2932" y="2121"/>
              <a:ext cx="81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ko-KR" sz="1800" b="0">
                  <a:latin typeface="Gill Sans" charset="0"/>
                  <a:ea typeface="Gill Sans" charset="0"/>
                  <a:cs typeface="Gill Sans" charset="0"/>
                </a:rPr>
                <a:t>0xFFFFFFFF</a:t>
              </a:r>
            </a:p>
          </p:txBody>
        </p:sp>
        <p:grpSp>
          <p:nvGrpSpPr>
            <p:cNvPr id="27655" name="Group 11"/>
            <p:cNvGrpSpPr>
              <a:grpSpLocks/>
            </p:cNvGrpSpPr>
            <p:nvPr/>
          </p:nvGrpSpPr>
          <p:grpSpPr bwMode="auto">
            <a:xfrm>
              <a:off x="1728" y="2112"/>
              <a:ext cx="1104" cy="1680"/>
              <a:chOff x="2208" y="1968"/>
              <a:chExt cx="1104" cy="1680"/>
            </a:xfrm>
          </p:grpSpPr>
          <p:sp>
            <p:nvSpPr>
              <p:cNvPr id="61449" name="Rectangle 5"/>
              <p:cNvSpPr>
                <a:spLocks noChangeArrowheads="1"/>
              </p:cNvSpPr>
              <p:nvPr/>
            </p:nvSpPr>
            <p:spPr bwMode="auto">
              <a:xfrm>
                <a:off x="2208" y="1968"/>
                <a:ext cx="1104" cy="168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/>
              <a:p>
                <a:pPr eaLnBrk="0" hangingPunct="0">
                  <a:defRPr/>
                </a:pPr>
                <a:endParaRPr lang="en-US" sz="18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7658" name="Text Box 9"/>
              <p:cNvSpPr txBox="1">
                <a:spLocks noChangeArrowheads="1"/>
              </p:cNvSpPr>
              <p:nvPr/>
            </p:nvSpPr>
            <p:spPr bwMode="auto">
              <a:xfrm>
                <a:off x="2284" y="3312"/>
                <a:ext cx="781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78" tIns="44445" rIns="90478" bIns="44445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r>
                  <a:rPr lang="en-US" altLang="ko-KR" sz="1800" b="0">
                    <a:latin typeface="Gill Sans" charset="0"/>
                    <a:ea typeface="Gill Sans" charset="0"/>
                    <a:cs typeface="Gill Sans" charset="0"/>
                  </a:rPr>
                  <a:t>Application</a:t>
                </a:r>
              </a:p>
            </p:txBody>
          </p:sp>
          <p:sp>
            <p:nvSpPr>
              <p:cNvPr id="27659" name="Text Box 10"/>
              <p:cNvSpPr txBox="1">
                <a:spLocks noChangeArrowheads="1"/>
              </p:cNvSpPr>
              <p:nvPr/>
            </p:nvSpPr>
            <p:spPr bwMode="auto">
              <a:xfrm>
                <a:off x="2324" y="2112"/>
                <a:ext cx="712" cy="4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78" tIns="44445" rIns="90478" bIns="44445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r>
                  <a:rPr lang="en-US" altLang="ko-KR" sz="1800" b="0">
                    <a:latin typeface="Gill Sans" charset="0"/>
                    <a:ea typeface="Gill Sans" charset="0"/>
                    <a:cs typeface="Gill Sans" charset="0"/>
                  </a:rPr>
                  <a:t>Operating</a:t>
                </a:r>
              </a:p>
              <a:p>
                <a:r>
                  <a:rPr lang="en-US" altLang="ko-KR" sz="1800" b="0">
                    <a:latin typeface="Gill Sans" charset="0"/>
                    <a:ea typeface="Gill Sans" charset="0"/>
                    <a:cs typeface="Gill Sans" charset="0"/>
                  </a:rPr>
                  <a:t>System</a:t>
                </a:r>
              </a:p>
            </p:txBody>
          </p:sp>
        </p:grpSp>
        <p:sp>
          <p:nvSpPr>
            <p:cNvPr id="27656" name="Text Box 12"/>
            <p:cNvSpPr txBox="1">
              <a:spLocks noChangeArrowheads="1"/>
            </p:cNvSpPr>
            <p:nvPr/>
          </p:nvSpPr>
          <p:spPr bwMode="auto">
            <a:xfrm rot="16200000">
              <a:off x="3123" y="2733"/>
              <a:ext cx="781" cy="4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ko-KR" sz="1800" b="0">
                  <a:latin typeface="Gill Sans" charset="0"/>
                  <a:ea typeface="Gill Sans" charset="0"/>
                  <a:cs typeface="Gill Sans" charset="0"/>
                </a:rPr>
                <a:t>Valid 32-bit</a:t>
              </a:r>
            </a:p>
            <a:p>
              <a:r>
                <a:rPr lang="en-US" altLang="ko-KR" sz="1800" b="0">
                  <a:latin typeface="Gill Sans" charset="0"/>
                  <a:ea typeface="Gill Sans" charset="0"/>
                  <a:cs typeface="Gill Sans" charset="0"/>
                </a:rPr>
                <a:t>Addresses</a:t>
              </a:r>
            </a:p>
          </p:txBody>
        </p:sp>
      </p:grpSp>
      <p:pic>
        <p:nvPicPr>
          <p:cNvPr id="27652" name="Picture 2" descr="ibm1620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5580" y="2565175"/>
            <a:ext cx="235982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24605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4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4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4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451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2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458200" cy="533400"/>
          </a:xfrm>
        </p:spPr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Multiprogramming (primitive stage)</a:t>
            </a:r>
          </a:p>
        </p:txBody>
      </p:sp>
      <p:sp>
        <p:nvSpPr>
          <p:cNvPr id="64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685800"/>
            <a:ext cx="8763000" cy="59436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Multiprogramming without Translation or Protection</a:t>
            </a:r>
          </a:p>
          <a:p>
            <a:pPr lvl="1">
              <a:lnSpc>
                <a:spcPct val="80000"/>
              </a:lnSpc>
              <a:spcBef>
                <a:spcPct val="25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Must somehow prevent address overlap between threads</a:t>
            </a:r>
          </a:p>
          <a:p>
            <a:pPr lvl="1">
              <a:lnSpc>
                <a:spcPct val="80000"/>
              </a:lnSpc>
              <a:spcBef>
                <a:spcPct val="25000"/>
              </a:spcBef>
            </a:pPr>
            <a:endParaRPr lang="en-US" altLang="ko-KR" dirty="0" smtClean="0">
              <a:ea typeface="굴림" panose="020B0600000101010101" pitchFamily="34" charset="-127"/>
            </a:endParaRPr>
          </a:p>
          <a:p>
            <a:pPr lvl="1">
              <a:lnSpc>
                <a:spcPct val="80000"/>
              </a:lnSpc>
              <a:spcBef>
                <a:spcPct val="25000"/>
              </a:spcBef>
            </a:pPr>
            <a:endParaRPr lang="en-US" altLang="ko-KR" dirty="0" smtClean="0">
              <a:ea typeface="굴림" panose="020B0600000101010101" pitchFamily="34" charset="-127"/>
            </a:endParaRPr>
          </a:p>
          <a:p>
            <a:pPr lvl="1">
              <a:lnSpc>
                <a:spcPct val="80000"/>
              </a:lnSpc>
              <a:spcBef>
                <a:spcPct val="25000"/>
              </a:spcBef>
            </a:pPr>
            <a:endParaRPr lang="en-US" altLang="ko-KR" dirty="0" smtClean="0">
              <a:ea typeface="굴림" panose="020B0600000101010101" pitchFamily="34" charset="-127"/>
            </a:endParaRPr>
          </a:p>
          <a:p>
            <a:pPr lvl="1">
              <a:lnSpc>
                <a:spcPct val="80000"/>
              </a:lnSpc>
              <a:spcBef>
                <a:spcPct val="25000"/>
              </a:spcBef>
            </a:pPr>
            <a:endParaRPr lang="en-US" altLang="ko-KR" dirty="0" smtClean="0">
              <a:ea typeface="굴림" panose="020B0600000101010101" pitchFamily="34" charset="-127"/>
            </a:endParaRPr>
          </a:p>
          <a:p>
            <a:pPr lvl="1">
              <a:lnSpc>
                <a:spcPct val="80000"/>
              </a:lnSpc>
              <a:spcBef>
                <a:spcPct val="25000"/>
              </a:spcBef>
            </a:pPr>
            <a:endParaRPr lang="en-US" altLang="ko-KR" dirty="0" smtClean="0">
              <a:ea typeface="굴림" panose="020B0600000101010101" pitchFamily="34" charset="-127"/>
            </a:endParaRPr>
          </a:p>
          <a:p>
            <a:pPr lvl="1">
              <a:lnSpc>
                <a:spcPct val="80000"/>
              </a:lnSpc>
              <a:spcBef>
                <a:spcPct val="25000"/>
              </a:spcBef>
            </a:pPr>
            <a:endParaRPr lang="en-US" altLang="ko-KR" dirty="0" smtClean="0">
              <a:ea typeface="굴림" panose="020B0600000101010101" pitchFamily="34" charset="-127"/>
            </a:endParaRPr>
          </a:p>
          <a:p>
            <a:pPr lvl="1">
              <a:lnSpc>
                <a:spcPct val="80000"/>
              </a:lnSpc>
              <a:spcBef>
                <a:spcPct val="25000"/>
              </a:spcBef>
            </a:pPr>
            <a:endParaRPr lang="en-US" altLang="ko-KR" dirty="0" smtClean="0">
              <a:ea typeface="굴림" panose="020B0600000101010101" pitchFamily="34" charset="-127"/>
            </a:endParaRPr>
          </a:p>
          <a:p>
            <a:pPr lvl="1">
              <a:lnSpc>
                <a:spcPct val="80000"/>
              </a:lnSpc>
              <a:spcBef>
                <a:spcPct val="25000"/>
              </a:spcBef>
            </a:pPr>
            <a:endParaRPr lang="en-US" altLang="ko-KR" dirty="0" smtClean="0">
              <a:ea typeface="굴림" panose="020B0600000101010101" pitchFamily="34" charset="-127"/>
            </a:endParaRPr>
          </a:p>
          <a:p>
            <a:pPr lvl="1">
              <a:lnSpc>
                <a:spcPct val="80000"/>
              </a:lnSpc>
              <a:spcBef>
                <a:spcPct val="25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Use Loader/Linker: Adjust addresses while program loaded into memory (loads, stores, jumps)</a:t>
            </a:r>
          </a:p>
          <a:p>
            <a:pPr lvl="2">
              <a:lnSpc>
                <a:spcPct val="80000"/>
              </a:lnSpc>
              <a:spcBef>
                <a:spcPct val="25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Everything adjusted to memory location of program</a:t>
            </a:r>
          </a:p>
          <a:p>
            <a:pPr lvl="2">
              <a:lnSpc>
                <a:spcPct val="80000"/>
              </a:lnSpc>
              <a:spcBef>
                <a:spcPct val="25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Translation done by a linker-loader (relocation)</a:t>
            </a:r>
          </a:p>
          <a:p>
            <a:pPr lvl="2">
              <a:lnSpc>
                <a:spcPct val="80000"/>
              </a:lnSpc>
              <a:spcBef>
                <a:spcPct val="25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Common in early days (… till Windows 3.x, 95?)</a:t>
            </a:r>
          </a:p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With this solution, no protection: bugs in any program can cause other programs to crash or even the OS</a:t>
            </a:r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2514600" y="1524000"/>
            <a:ext cx="3248025" cy="2728913"/>
            <a:chOff x="1680" y="2256"/>
            <a:chExt cx="2046" cy="1719"/>
          </a:xfrm>
        </p:grpSpPr>
        <p:sp>
          <p:nvSpPr>
            <p:cNvPr id="29701" name="Text Box 4"/>
            <p:cNvSpPr txBox="1">
              <a:spLocks noChangeArrowheads="1"/>
            </p:cNvSpPr>
            <p:nvPr/>
          </p:nvSpPr>
          <p:spPr bwMode="auto">
            <a:xfrm>
              <a:off x="2884" y="3744"/>
              <a:ext cx="84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ko-KR" sz="1800" b="0">
                  <a:latin typeface="Gill Sans" charset="0"/>
                  <a:ea typeface="Gill Sans" charset="0"/>
                  <a:cs typeface="Gill Sans" charset="0"/>
                </a:rPr>
                <a:t>0x00000000</a:t>
              </a:r>
            </a:p>
          </p:txBody>
        </p:sp>
        <p:sp>
          <p:nvSpPr>
            <p:cNvPr id="29702" name="Text Box 5"/>
            <p:cNvSpPr txBox="1">
              <a:spLocks noChangeArrowheads="1"/>
            </p:cNvSpPr>
            <p:nvPr/>
          </p:nvSpPr>
          <p:spPr bwMode="auto">
            <a:xfrm>
              <a:off x="2884" y="2265"/>
              <a:ext cx="81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ko-KR" sz="1800" b="0">
                  <a:latin typeface="Gill Sans" charset="0"/>
                  <a:ea typeface="Gill Sans" charset="0"/>
                  <a:cs typeface="Gill Sans" charset="0"/>
                </a:rPr>
                <a:t>0xFFFFFFFF</a:t>
              </a:r>
            </a:p>
          </p:txBody>
        </p:sp>
        <p:sp>
          <p:nvSpPr>
            <p:cNvPr id="29703" name="Rectangle 7"/>
            <p:cNvSpPr>
              <a:spLocks noChangeArrowheads="1"/>
            </p:cNvSpPr>
            <p:nvPr/>
          </p:nvSpPr>
          <p:spPr bwMode="auto">
            <a:xfrm>
              <a:off x="1680" y="2256"/>
              <a:ext cx="1104" cy="1680"/>
            </a:xfrm>
            <a:prstGeom prst="rect">
              <a:avLst/>
            </a:prstGeom>
            <a:solidFill>
              <a:srgbClr val="C0D2FE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endParaRPr lang="ko-KR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9704" name="Text Box 8"/>
            <p:cNvSpPr txBox="1">
              <a:spLocks noChangeArrowheads="1"/>
            </p:cNvSpPr>
            <p:nvPr/>
          </p:nvSpPr>
          <p:spPr bwMode="auto">
            <a:xfrm>
              <a:off x="1707" y="3600"/>
              <a:ext cx="85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ko-KR" sz="1800" b="0">
                  <a:latin typeface="Gill Sans" charset="0"/>
                  <a:ea typeface="Gill Sans" charset="0"/>
                  <a:cs typeface="Gill Sans" charset="0"/>
                </a:rPr>
                <a:t>Application1</a:t>
              </a:r>
            </a:p>
          </p:txBody>
        </p:sp>
        <p:sp>
          <p:nvSpPr>
            <p:cNvPr id="29705" name="Text Box 9"/>
            <p:cNvSpPr txBox="1">
              <a:spLocks noChangeArrowheads="1"/>
            </p:cNvSpPr>
            <p:nvPr/>
          </p:nvSpPr>
          <p:spPr bwMode="auto">
            <a:xfrm>
              <a:off x="1796" y="2400"/>
              <a:ext cx="712" cy="4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ko-KR" sz="1800" b="0">
                  <a:latin typeface="Gill Sans" charset="0"/>
                  <a:ea typeface="Gill Sans" charset="0"/>
                  <a:cs typeface="Gill Sans" charset="0"/>
                </a:rPr>
                <a:t>Operating</a:t>
              </a:r>
            </a:p>
            <a:p>
              <a:r>
                <a:rPr lang="en-US" altLang="ko-KR" sz="1800" b="0">
                  <a:latin typeface="Gill Sans" charset="0"/>
                  <a:ea typeface="Gill Sans" charset="0"/>
                  <a:cs typeface="Gill Sans" charset="0"/>
                </a:rPr>
                <a:t>System</a:t>
              </a:r>
            </a:p>
          </p:txBody>
        </p:sp>
        <p:sp>
          <p:nvSpPr>
            <p:cNvPr id="29706" name="Text Box 11"/>
            <p:cNvSpPr txBox="1">
              <a:spLocks noChangeArrowheads="1"/>
            </p:cNvSpPr>
            <p:nvPr/>
          </p:nvSpPr>
          <p:spPr bwMode="auto">
            <a:xfrm>
              <a:off x="1727" y="3120"/>
              <a:ext cx="85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ko-KR" sz="1800" b="0">
                  <a:latin typeface="Gill Sans" charset="0"/>
                  <a:ea typeface="Gill Sans" charset="0"/>
                  <a:cs typeface="Gill Sans" charset="0"/>
                </a:rPr>
                <a:t>Application2</a:t>
              </a:r>
            </a:p>
          </p:txBody>
        </p:sp>
        <p:sp>
          <p:nvSpPr>
            <p:cNvPr id="29707" name="Text Box 12"/>
            <p:cNvSpPr txBox="1">
              <a:spLocks noChangeArrowheads="1"/>
            </p:cNvSpPr>
            <p:nvPr/>
          </p:nvSpPr>
          <p:spPr bwMode="auto">
            <a:xfrm>
              <a:off x="2880" y="3102"/>
              <a:ext cx="84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ko-KR" sz="1800" b="0">
                  <a:latin typeface="Gill Sans" charset="0"/>
                  <a:ea typeface="Gill Sans" charset="0"/>
                  <a:cs typeface="Gill Sans" charset="0"/>
                </a:rPr>
                <a:t>0x00020000</a:t>
              </a:r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9400" y="1490133"/>
            <a:ext cx="2133600" cy="2548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866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4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4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461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461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461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4614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4614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6147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76200"/>
            <a:ext cx="8839200" cy="533400"/>
          </a:xfrm>
        </p:spPr>
        <p:txBody>
          <a:bodyPr/>
          <a:lstStyle/>
          <a:p>
            <a:r>
              <a:rPr lang="en-US" altLang="ko-KR" dirty="0" smtClean="0">
                <a:ea typeface="굴림" panose="020B0600000101010101" pitchFamily="34" charset="-127"/>
              </a:rPr>
              <a:t>Multiprogramming (Version with Protection)</a:t>
            </a:r>
          </a:p>
        </p:txBody>
      </p:sp>
      <p:sp>
        <p:nvSpPr>
          <p:cNvPr id="64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762000"/>
            <a:ext cx="8686800" cy="5486400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sz="2800" dirty="0" smtClean="0">
                <a:ea typeface="굴림" panose="020B0600000101010101" pitchFamily="34" charset="-127"/>
              </a:rPr>
              <a:t>Can we protect programs from each other without translation?</a:t>
            </a:r>
          </a:p>
          <a:p>
            <a:pPr lvl="1">
              <a:lnSpc>
                <a:spcPct val="80000"/>
              </a:lnSpc>
              <a:spcBef>
                <a:spcPct val="25000"/>
              </a:spcBef>
            </a:pPr>
            <a:endParaRPr lang="en-US" altLang="ko-KR" sz="2400" dirty="0" smtClean="0">
              <a:ea typeface="굴림" panose="020B0600000101010101" pitchFamily="34" charset="-127"/>
            </a:endParaRPr>
          </a:p>
          <a:p>
            <a:pPr lvl="1">
              <a:lnSpc>
                <a:spcPct val="80000"/>
              </a:lnSpc>
              <a:spcBef>
                <a:spcPct val="25000"/>
              </a:spcBef>
            </a:pPr>
            <a:endParaRPr lang="en-US" altLang="ko-KR" sz="2400" dirty="0" smtClean="0">
              <a:ea typeface="굴림" panose="020B0600000101010101" pitchFamily="34" charset="-127"/>
            </a:endParaRPr>
          </a:p>
          <a:p>
            <a:pPr lvl="1">
              <a:lnSpc>
                <a:spcPct val="80000"/>
              </a:lnSpc>
              <a:spcBef>
                <a:spcPct val="25000"/>
              </a:spcBef>
            </a:pPr>
            <a:endParaRPr lang="en-US" altLang="ko-KR" sz="2400" dirty="0" smtClean="0">
              <a:ea typeface="굴림" panose="020B0600000101010101" pitchFamily="34" charset="-127"/>
            </a:endParaRPr>
          </a:p>
          <a:p>
            <a:pPr lvl="1">
              <a:lnSpc>
                <a:spcPct val="80000"/>
              </a:lnSpc>
              <a:spcBef>
                <a:spcPct val="25000"/>
              </a:spcBef>
            </a:pPr>
            <a:endParaRPr lang="en-US" altLang="ko-KR" sz="2400" dirty="0" smtClean="0">
              <a:ea typeface="굴림" panose="020B0600000101010101" pitchFamily="34" charset="-127"/>
            </a:endParaRPr>
          </a:p>
          <a:p>
            <a:pPr lvl="1">
              <a:lnSpc>
                <a:spcPct val="80000"/>
              </a:lnSpc>
              <a:spcBef>
                <a:spcPct val="25000"/>
              </a:spcBef>
            </a:pPr>
            <a:endParaRPr lang="en-US" altLang="ko-KR" sz="2400" dirty="0" smtClean="0">
              <a:ea typeface="굴림" panose="020B0600000101010101" pitchFamily="34" charset="-127"/>
            </a:endParaRPr>
          </a:p>
          <a:p>
            <a:pPr lvl="1">
              <a:lnSpc>
                <a:spcPct val="80000"/>
              </a:lnSpc>
              <a:spcBef>
                <a:spcPct val="25000"/>
              </a:spcBef>
            </a:pPr>
            <a:endParaRPr lang="en-US" altLang="ko-KR" sz="2400" dirty="0" smtClean="0">
              <a:ea typeface="굴림" panose="020B0600000101010101" pitchFamily="34" charset="-127"/>
            </a:endParaRPr>
          </a:p>
          <a:p>
            <a:pPr lvl="1">
              <a:lnSpc>
                <a:spcPct val="80000"/>
              </a:lnSpc>
              <a:spcBef>
                <a:spcPct val="25000"/>
              </a:spcBef>
            </a:pPr>
            <a:endParaRPr lang="en-US" altLang="ko-KR" sz="2400" dirty="0" smtClean="0">
              <a:ea typeface="굴림" panose="020B0600000101010101" pitchFamily="34" charset="-127"/>
            </a:endParaRPr>
          </a:p>
          <a:p>
            <a:pPr lvl="1">
              <a:lnSpc>
                <a:spcPct val="80000"/>
              </a:lnSpc>
              <a:spcBef>
                <a:spcPct val="25000"/>
              </a:spcBef>
            </a:pPr>
            <a:endParaRPr lang="en-US" altLang="ko-KR" sz="1800" dirty="0" smtClean="0">
              <a:ea typeface="굴림" panose="020B0600000101010101" pitchFamily="34" charset="-127"/>
            </a:endParaRPr>
          </a:p>
          <a:p>
            <a:pPr lvl="1">
              <a:lnSpc>
                <a:spcPct val="80000"/>
              </a:lnSpc>
              <a:spcBef>
                <a:spcPct val="25000"/>
              </a:spcBef>
            </a:pPr>
            <a:r>
              <a:rPr lang="en-US" altLang="ko-KR" sz="2400" dirty="0" smtClean="0">
                <a:ea typeface="굴림" panose="020B0600000101010101" pitchFamily="34" charset="-127"/>
              </a:rPr>
              <a:t>Yes: use two special registers </a:t>
            </a:r>
            <a:r>
              <a:rPr lang="en-US" altLang="ko-KR" sz="2400" i="1" dirty="0" err="1" smtClean="0">
                <a:ea typeface="굴림" panose="020B0600000101010101" pitchFamily="34" charset="-127"/>
              </a:rPr>
              <a:t>BaseAddr</a:t>
            </a:r>
            <a:r>
              <a:rPr lang="en-US" altLang="ko-KR" sz="2400" dirty="0" smtClean="0">
                <a:ea typeface="굴림" panose="020B0600000101010101" pitchFamily="34" charset="-127"/>
              </a:rPr>
              <a:t> and </a:t>
            </a:r>
            <a:r>
              <a:rPr lang="en-US" altLang="ko-KR" sz="2400" i="1" dirty="0" err="1" smtClean="0">
                <a:ea typeface="굴림" panose="020B0600000101010101" pitchFamily="34" charset="-127"/>
              </a:rPr>
              <a:t>LimitAddr</a:t>
            </a:r>
            <a:r>
              <a:rPr lang="en-US" altLang="ko-KR" sz="2400" dirty="0" smtClean="0">
                <a:ea typeface="굴림" panose="020B0600000101010101" pitchFamily="34" charset="-127"/>
              </a:rPr>
              <a:t> to prevent user from straying outside designated area</a:t>
            </a:r>
          </a:p>
          <a:p>
            <a:pPr lvl="2">
              <a:lnSpc>
                <a:spcPct val="80000"/>
              </a:lnSpc>
              <a:spcBef>
                <a:spcPct val="25000"/>
              </a:spcBef>
            </a:pPr>
            <a:r>
              <a:rPr lang="en-US" altLang="ko-KR" sz="2400" dirty="0" smtClean="0">
                <a:ea typeface="굴림" panose="020B0600000101010101" pitchFamily="34" charset="-127"/>
              </a:rPr>
              <a:t>Cause error if user tries to access an illegal address</a:t>
            </a:r>
          </a:p>
          <a:p>
            <a:pPr lvl="1">
              <a:lnSpc>
                <a:spcPct val="80000"/>
              </a:lnSpc>
              <a:spcBef>
                <a:spcPct val="25000"/>
              </a:spcBef>
            </a:pPr>
            <a:r>
              <a:rPr lang="en-US" altLang="ko-KR" sz="2400" dirty="0" smtClean="0">
                <a:ea typeface="굴림" panose="020B0600000101010101" pitchFamily="34" charset="-127"/>
              </a:rPr>
              <a:t>During switch, kernel loads new base/limit from PCB (Process Control Block)</a:t>
            </a:r>
          </a:p>
          <a:p>
            <a:pPr lvl="2">
              <a:lnSpc>
                <a:spcPct val="80000"/>
              </a:lnSpc>
              <a:spcBef>
                <a:spcPct val="25000"/>
              </a:spcBef>
            </a:pPr>
            <a:r>
              <a:rPr lang="en-US" altLang="ko-KR" sz="2400" dirty="0" smtClean="0">
                <a:ea typeface="굴림" panose="020B0600000101010101" pitchFamily="34" charset="-127"/>
              </a:rPr>
              <a:t>User not allowed to change base/limit registers</a:t>
            </a:r>
          </a:p>
          <a:p>
            <a:pPr>
              <a:lnSpc>
                <a:spcPct val="80000"/>
              </a:lnSpc>
              <a:spcBef>
                <a:spcPct val="25000"/>
              </a:spcBef>
            </a:pPr>
            <a:endParaRPr lang="en-US" altLang="ko-KR" sz="2800" dirty="0" smtClean="0">
              <a:ea typeface="굴림" panose="020B0600000101010101" pitchFamily="34" charset="-127"/>
            </a:endParaRPr>
          </a:p>
        </p:txBody>
      </p:sp>
      <p:grpSp>
        <p:nvGrpSpPr>
          <p:cNvPr id="2" name="Group 21"/>
          <p:cNvGrpSpPr>
            <a:grpSpLocks/>
          </p:cNvGrpSpPr>
          <p:nvPr/>
        </p:nvGrpSpPr>
        <p:grpSpPr bwMode="auto">
          <a:xfrm>
            <a:off x="1219200" y="1614488"/>
            <a:ext cx="7150100" cy="2728912"/>
            <a:chOff x="872" y="894"/>
            <a:chExt cx="4504" cy="1719"/>
          </a:xfrm>
        </p:grpSpPr>
        <p:sp>
          <p:nvSpPr>
            <p:cNvPr id="31748" name="Text Box 7"/>
            <p:cNvSpPr txBox="1">
              <a:spLocks noChangeArrowheads="1"/>
            </p:cNvSpPr>
            <p:nvPr/>
          </p:nvSpPr>
          <p:spPr bwMode="auto">
            <a:xfrm>
              <a:off x="2076" y="2382"/>
              <a:ext cx="84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ko-KR" sz="1800" b="0">
                  <a:latin typeface="Gill Sans" charset="0"/>
                  <a:ea typeface="Gill Sans" charset="0"/>
                  <a:cs typeface="Gill Sans" charset="0"/>
                </a:rPr>
                <a:t>0x00000000</a:t>
              </a:r>
            </a:p>
          </p:txBody>
        </p:sp>
        <p:sp>
          <p:nvSpPr>
            <p:cNvPr id="31749" name="Text Box 8"/>
            <p:cNvSpPr txBox="1">
              <a:spLocks noChangeArrowheads="1"/>
            </p:cNvSpPr>
            <p:nvPr/>
          </p:nvSpPr>
          <p:spPr bwMode="auto">
            <a:xfrm>
              <a:off x="2076" y="903"/>
              <a:ext cx="81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ko-KR" sz="1800" b="0">
                  <a:latin typeface="Gill Sans" charset="0"/>
                  <a:ea typeface="Gill Sans" charset="0"/>
                  <a:cs typeface="Gill Sans" charset="0"/>
                </a:rPr>
                <a:t>0xFFFFFFFF</a:t>
              </a:r>
            </a:p>
          </p:txBody>
        </p:sp>
        <p:sp>
          <p:nvSpPr>
            <p:cNvPr id="31750" name="Rectangle 9"/>
            <p:cNvSpPr>
              <a:spLocks noChangeArrowheads="1"/>
            </p:cNvSpPr>
            <p:nvPr/>
          </p:nvSpPr>
          <p:spPr bwMode="auto">
            <a:xfrm>
              <a:off x="872" y="894"/>
              <a:ext cx="1104" cy="1680"/>
            </a:xfrm>
            <a:prstGeom prst="rect">
              <a:avLst/>
            </a:prstGeom>
            <a:solidFill>
              <a:srgbClr val="C0D2FE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endParaRPr lang="ko-KR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1751" name="Text Box 10"/>
            <p:cNvSpPr txBox="1">
              <a:spLocks noChangeArrowheads="1"/>
            </p:cNvSpPr>
            <p:nvPr/>
          </p:nvSpPr>
          <p:spPr bwMode="auto">
            <a:xfrm>
              <a:off x="899" y="2238"/>
              <a:ext cx="85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ko-KR" sz="1800" b="0">
                  <a:latin typeface="Gill Sans" charset="0"/>
                  <a:ea typeface="Gill Sans" charset="0"/>
                  <a:cs typeface="Gill Sans" charset="0"/>
                </a:rPr>
                <a:t>Application1</a:t>
              </a:r>
            </a:p>
          </p:txBody>
        </p:sp>
        <p:sp>
          <p:nvSpPr>
            <p:cNvPr id="31752" name="Text Box 11"/>
            <p:cNvSpPr txBox="1">
              <a:spLocks noChangeArrowheads="1"/>
            </p:cNvSpPr>
            <p:nvPr/>
          </p:nvSpPr>
          <p:spPr bwMode="auto">
            <a:xfrm>
              <a:off x="988" y="1038"/>
              <a:ext cx="712" cy="4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ko-KR" sz="1800" b="0">
                  <a:latin typeface="Gill Sans" charset="0"/>
                  <a:ea typeface="Gill Sans" charset="0"/>
                  <a:cs typeface="Gill Sans" charset="0"/>
                </a:rPr>
                <a:t>Operating</a:t>
              </a:r>
            </a:p>
            <a:p>
              <a:r>
                <a:rPr lang="en-US" altLang="ko-KR" sz="1800" b="0">
                  <a:latin typeface="Gill Sans" charset="0"/>
                  <a:ea typeface="Gill Sans" charset="0"/>
                  <a:cs typeface="Gill Sans" charset="0"/>
                </a:rPr>
                <a:t>System</a:t>
              </a:r>
            </a:p>
          </p:txBody>
        </p:sp>
        <p:sp>
          <p:nvSpPr>
            <p:cNvPr id="31753" name="Text Box 12"/>
            <p:cNvSpPr txBox="1">
              <a:spLocks noChangeArrowheads="1"/>
            </p:cNvSpPr>
            <p:nvPr/>
          </p:nvSpPr>
          <p:spPr bwMode="auto">
            <a:xfrm>
              <a:off x="919" y="1758"/>
              <a:ext cx="85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ko-KR" sz="1800" b="0">
                  <a:latin typeface="Gill Sans" charset="0"/>
                  <a:ea typeface="Gill Sans" charset="0"/>
                  <a:cs typeface="Gill Sans" charset="0"/>
                </a:rPr>
                <a:t>Application2</a:t>
              </a:r>
            </a:p>
          </p:txBody>
        </p:sp>
        <p:sp>
          <p:nvSpPr>
            <p:cNvPr id="31754" name="Text Box 13"/>
            <p:cNvSpPr txBox="1">
              <a:spLocks noChangeArrowheads="1"/>
            </p:cNvSpPr>
            <p:nvPr/>
          </p:nvSpPr>
          <p:spPr bwMode="auto">
            <a:xfrm>
              <a:off x="2072" y="1740"/>
              <a:ext cx="84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ko-KR" sz="1800" b="0">
                  <a:latin typeface="Gill Sans" charset="0"/>
                  <a:ea typeface="Gill Sans" charset="0"/>
                  <a:cs typeface="Gill Sans" charset="0"/>
                </a:rPr>
                <a:t>0x00020000</a:t>
              </a:r>
            </a:p>
          </p:txBody>
        </p:sp>
        <p:sp>
          <p:nvSpPr>
            <p:cNvPr id="31755" name="Rectangle 14"/>
            <p:cNvSpPr>
              <a:spLocks noChangeArrowheads="1"/>
            </p:cNvSpPr>
            <p:nvPr/>
          </p:nvSpPr>
          <p:spPr bwMode="auto">
            <a:xfrm>
              <a:off x="3752" y="1668"/>
              <a:ext cx="1624" cy="234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ko-KR" sz="1800" b="0">
                  <a:latin typeface="Gill Sans" charset="0"/>
                  <a:ea typeface="Gill Sans" charset="0"/>
                  <a:cs typeface="Gill Sans" charset="0"/>
                </a:rPr>
                <a:t>BaseAddr=0x20000</a:t>
              </a:r>
            </a:p>
          </p:txBody>
        </p:sp>
        <p:sp>
          <p:nvSpPr>
            <p:cNvPr id="31756" name="Line 16"/>
            <p:cNvSpPr>
              <a:spLocks noChangeShapeType="1"/>
            </p:cNvSpPr>
            <p:nvPr/>
          </p:nvSpPr>
          <p:spPr bwMode="auto">
            <a:xfrm flipH="1">
              <a:off x="3080" y="1806"/>
              <a:ext cx="67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90478" tIns="44445" rIns="90478" bIns="44445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1757" name="Rectangle 15"/>
            <p:cNvSpPr>
              <a:spLocks noChangeArrowheads="1"/>
            </p:cNvSpPr>
            <p:nvPr/>
          </p:nvSpPr>
          <p:spPr bwMode="auto">
            <a:xfrm>
              <a:off x="3752" y="1326"/>
              <a:ext cx="1624" cy="234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ko-KR" sz="1800" b="0">
                  <a:latin typeface="Gill Sans" charset="0"/>
                  <a:ea typeface="Gill Sans" charset="0"/>
                  <a:cs typeface="Gill Sans" charset="0"/>
                </a:rPr>
                <a:t>LimitAddr=0x10000</a:t>
              </a:r>
            </a:p>
          </p:txBody>
        </p:sp>
        <p:sp>
          <p:nvSpPr>
            <p:cNvPr id="31758" name="Line 17"/>
            <p:cNvSpPr>
              <a:spLocks noChangeShapeType="1"/>
            </p:cNvSpPr>
            <p:nvPr/>
          </p:nvSpPr>
          <p:spPr bwMode="auto">
            <a:xfrm flipH="1">
              <a:off x="3080" y="1470"/>
              <a:ext cx="67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90478" tIns="44445" rIns="90478" bIns="44445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90211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7171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panose="020B0600000101010101" pitchFamily="34" charset="-127"/>
              </a:rPr>
              <a:t>Recall: General Address translation</a:t>
            </a:r>
          </a:p>
        </p:txBody>
      </p:sp>
      <p:sp>
        <p:nvSpPr>
          <p:cNvPr id="65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2251450"/>
            <a:ext cx="8839200" cy="4366048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sz="2800" dirty="0" smtClean="0">
                <a:ea typeface="굴림" panose="020B0600000101010101" pitchFamily="34" charset="-127"/>
              </a:rPr>
              <a:t>Recall: Address Space: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z="2400" dirty="0" smtClean="0">
                <a:ea typeface="굴림" panose="020B0600000101010101" pitchFamily="34" charset="-127"/>
              </a:rPr>
              <a:t>All the addresses and state a process can touch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z="2400" dirty="0" smtClean="0">
                <a:ea typeface="굴림" panose="020B0600000101010101" pitchFamily="34" charset="-127"/>
              </a:rPr>
              <a:t>Each process and kernel has different address space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sz="2800" dirty="0" smtClean="0">
                <a:ea typeface="굴림" panose="020B0600000101010101" pitchFamily="34" charset="-127"/>
              </a:rPr>
              <a:t>Consequently, two views of memory: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z="2400" dirty="0" smtClean="0">
                <a:ea typeface="굴림" panose="020B0600000101010101" pitchFamily="34" charset="-127"/>
              </a:rPr>
              <a:t>View from the CPU (what program sees, virtual memory)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z="2400" dirty="0" smtClean="0">
                <a:ea typeface="굴림" panose="020B0600000101010101" pitchFamily="34" charset="-127"/>
              </a:rPr>
              <a:t>View from memory (physical memory)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z="2400" dirty="0" smtClean="0">
                <a:solidFill>
                  <a:srgbClr val="FF0000"/>
                </a:solidFill>
                <a:ea typeface="굴림" panose="020B0600000101010101" pitchFamily="34" charset="-127"/>
              </a:rPr>
              <a:t>Translation box (Memory Management Unit or MMU) converts between the two views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sz="2800" dirty="0" smtClean="0">
                <a:solidFill>
                  <a:srgbClr val="FF0000"/>
                </a:solidFill>
                <a:ea typeface="굴림" panose="020B0600000101010101" pitchFamily="34" charset="-127"/>
              </a:rPr>
              <a:t>Translation </a:t>
            </a:r>
            <a:r>
              <a:rPr lang="en-US" altLang="ko-KR" sz="2800" dirty="0" smtClean="0">
                <a:solidFill>
                  <a:srgbClr val="FF0000"/>
                </a:solidFill>
                <a:ea typeface="굴림" panose="020B0600000101010101" pitchFamily="34" charset="-127"/>
                <a:sym typeface="Symbol" panose="05050102010706020507" pitchFamily="18" charset="2"/>
              </a:rPr>
              <a:t> much </a:t>
            </a:r>
            <a:r>
              <a:rPr lang="en-US" altLang="ko-KR" sz="2800" dirty="0" smtClean="0">
                <a:solidFill>
                  <a:srgbClr val="FF0000"/>
                </a:solidFill>
                <a:ea typeface="굴림" panose="020B0600000101010101" pitchFamily="34" charset="-127"/>
              </a:rPr>
              <a:t>easier to implement protection!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z="2400" dirty="0" smtClean="0">
                <a:ea typeface="굴림" panose="020B0600000101010101" pitchFamily="34" charset="-127"/>
              </a:rPr>
              <a:t>If task A cannot even gain access to task B’s data, no way for A to adversely affect B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sz="2800" dirty="0" smtClean="0">
                <a:ea typeface="굴림" panose="020B0600000101010101" pitchFamily="34" charset="-127"/>
              </a:rPr>
              <a:t>With translation, every program can be linked/loaded into same region of user address space</a:t>
            </a:r>
          </a:p>
        </p:txBody>
      </p:sp>
      <p:grpSp>
        <p:nvGrpSpPr>
          <p:cNvPr id="25603" name="Group 18"/>
          <p:cNvGrpSpPr>
            <a:grpSpLocks/>
          </p:cNvGrpSpPr>
          <p:nvPr/>
        </p:nvGrpSpPr>
        <p:grpSpPr bwMode="auto">
          <a:xfrm>
            <a:off x="1603375" y="609600"/>
            <a:ext cx="5788025" cy="1586238"/>
            <a:chOff x="698" y="409"/>
            <a:chExt cx="4263" cy="1155"/>
          </a:xfrm>
        </p:grpSpPr>
        <p:pic>
          <p:nvPicPr>
            <p:cNvPr id="25604" name="Picture 6" descr="memory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-5555559">
              <a:off x="3921" y="447"/>
              <a:ext cx="1008" cy="10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25605" name="Group 7"/>
            <p:cNvGrpSpPr>
              <a:grpSpLocks/>
            </p:cNvGrpSpPr>
            <p:nvPr/>
          </p:nvGrpSpPr>
          <p:grpSpPr bwMode="auto">
            <a:xfrm>
              <a:off x="698" y="409"/>
              <a:ext cx="3478" cy="779"/>
              <a:chOff x="890" y="2185"/>
              <a:chExt cx="3478" cy="779"/>
            </a:xfrm>
          </p:grpSpPr>
          <p:sp>
            <p:nvSpPr>
              <p:cNvPr id="25608" name="Text Box 8"/>
              <p:cNvSpPr txBox="1">
                <a:spLocks noChangeArrowheads="1"/>
              </p:cNvSpPr>
              <p:nvPr/>
            </p:nvSpPr>
            <p:spPr bwMode="auto">
              <a:xfrm>
                <a:off x="3283" y="2213"/>
                <a:ext cx="842" cy="4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571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1429" tIns="45714" rIns="91429" bIns="45714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r>
                  <a:rPr lang="en-US" altLang="ko-KR" sz="1800" b="0">
                    <a:latin typeface="Gill Sans" charset="0"/>
                    <a:ea typeface="Gill Sans" charset="0"/>
                    <a:cs typeface="Gill Sans" charset="0"/>
                  </a:rPr>
                  <a:t>Physical</a:t>
                </a:r>
              </a:p>
              <a:p>
                <a:r>
                  <a:rPr lang="en-US" altLang="ko-KR" sz="1800" b="0">
                    <a:latin typeface="Gill Sans" charset="0"/>
                    <a:ea typeface="Gill Sans" charset="0"/>
                    <a:cs typeface="Gill Sans" charset="0"/>
                  </a:rPr>
                  <a:t>Addresses</a:t>
                </a:r>
              </a:p>
            </p:txBody>
          </p:sp>
          <p:sp>
            <p:nvSpPr>
              <p:cNvPr id="25609" name="Oval 9"/>
              <p:cNvSpPr>
                <a:spLocks noChangeArrowheads="1"/>
              </p:cNvSpPr>
              <p:nvPr/>
            </p:nvSpPr>
            <p:spPr bwMode="auto">
              <a:xfrm>
                <a:off x="890" y="2334"/>
                <a:ext cx="671" cy="630"/>
              </a:xfrm>
              <a:prstGeom prst="ellipse">
                <a:avLst/>
              </a:prstGeom>
              <a:solidFill>
                <a:schemeClr val="accent1"/>
              </a:solidFill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1429" tIns="45714" rIns="91429" bIns="45714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ko-KR" b="0" dirty="0">
                    <a:latin typeface="Gill Sans" charset="0"/>
                    <a:ea typeface="Gill Sans" charset="0"/>
                    <a:cs typeface="Gill Sans" charset="0"/>
                  </a:rPr>
                  <a:t>CPU</a:t>
                </a:r>
              </a:p>
            </p:txBody>
          </p:sp>
          <p:sp>
            <p:nvSpPr>
              <p:cNvPr id="25610" name="Line 10"/>
              <p:cNvSpPr>
                <a:spLocks noChangeShapeType="1"/>
              </p:cNvSpPr>
              <p:nvPr/>
            </p:nvSpPr>
            <p:spPr bwMode="auto">
              <a:xfrm flipV="1">
                <a:off x="1561" y="2670"/>
                <a:ext cx="926" cy="14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5611" name="Rectangle 11"/>
              <p:cNvSpPr>
                <a:spLocks noChangeArrowheads="1"/>
              </p:cNvSpPr>
              <p:nvPr/>
            </p:nvSpPr>
            <p:spPr bwMode="auto">
              <a:xfrm>
                <a:off x="2487" y="2376"/>
                <a:ext cx="805" cy="588"/>
              </a:xfrm>
              <a:prstGeom prst="rect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1429" tIns="45714" rIns="91429" bIns="45714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ko-KR" b="0" dirty="0">
                    <a:latin typeface="Gill Sans" charset="0"/>
                    <a:ea typeface="Gill Sans" charset="0"/>
                    <a:cs typeface="Gill Sans" charset="0"/>
                  </a:rPr>
                  <a:t>MMU</a:t>
                </a:r>
              </a:p>
            </p:txBody>
          </p:sp>
          <p:sp>
            <p:nvSpPr>
              <p:cNvPr id="25612" name="Line 12"/>
              <p:cNvSpPr>
                <a:spLocks noChangeShapeType="1"/>
              </p:cNvSpPr>
              <p:nvPr/>
            </p:nvSpPr>
            <p:spPr bwMode="auto">
              <a:xfrm>
                <a:off x="3292" y="2670"/>
                <a:ext cx="1076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5613" name="Text Box 13"/>
              <p:cNvSpPr txBox="1">
                <a:spLocks noChangeArrowheads="1"/>
              </p:cNvSpPr>
              <p:nvPr/>
            </p:nvSpPr>
            <p:spPr bwMode="auto">
              <a:xfrm>
                <a:off x="1505" y="2185"/>
                <a:ext cx="842" cy="4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571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1429" tIns="45714" rIns="91429" bIns="45714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r>
                  <a:rPr lang="en-US" altLang="ko-KR" sz="1800" b="0">
                    <a:latin typeface="Gill Sans" charset="0"/>
                    <a:ea typeface="Gill Sans" charset="0"/>
                    <a:cs typeface="Gill Sans" charset="0"/>
                  </a:rPr>
                  <a:t>Virtual</a:t>
                </a:r>
              </a:p>
              <a:p>
                <a:r>
                  <a:rPr lang="en-US" altLang="ko-KR" sz="1800" b="0">
                    <a:latin typeface="Gill Sans" charset="0"/>
                    <a:ea typeface="Gill Sans" charset="0"/>
                    <a:cs typeface="Gill Sans" charset="0"/>
                  </a:rPr>
                  <a:t>Addresses</a:t>
                </a:r>
              </a:p>
            </p:txBody>
          </p:sp>
        </p:grpSp>
        <p:sp>
          <p:nvSpPr>
            <p:cNvPr id="25606" name="Freeform 14"/>
            <p:cNvSpPr>
              <a:spLocks/>
            </p:cNvSpPr>
            <p:nvPr/>
          </p:nvSpPr>
          <p:spPr bwMode="auto">
            <a:xfrm>
              <a:off x="1313" y="1019"/>
              <a:ext cx="2959" cy="325"/>
            </a:xfrm>
            <a:custGeom>
              <a:avLst/>
              <a:gdLst>
                <a:gd name="T0" fmla="*/ 0 w 2736"/>
                <a:gd name="T1" fmla="*/ 2 h 392"/>
                <a:gd name="T2" fmla="*/ 3809 w 2736"/>
                <a:gd name="T3" fmla="*/ 2 h 392"/>
                <a:gd name="T4" fmla="*/ 15248 w 2736"/>
                <a:gd name="T5" fmla="*/ 2 h 392"/>
                <a:gd name="T6" fmla="*/ 21733 w 2736"/>
                <a:gd name="T7" fmla="*/ 0 h 39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736"/>
                <a:gd name="T13" fmla="*/ 0 h 392"/>
                <a:gd name="T14" fmla="*/ 2736 w 2736"/>
                <a:gd name="T15" fmla="*/ 392 h 39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736" h="392">
                  <a:moveTo>
                    <a:pt x="0" y="48"/>
                  </a:moveTo>
                  <a:cubicBezTo>
                    <a:pt x="80" y="168"/>
                    <a:pt x="160" y="288"/>
                    <a:pt x="480" y="336"/>
                  </a:cubicBezTo>
                  <a:cubicBezTo>
                    <a:pt x="800" y="384"/>
                    <a:pt x="1544" y="392"/>
                    <a:pt x="1920" y="336"/>
                  </a:cubicBezTo>
                  <a:cubicBezTo>
                    <a:pt x="2296" y="280"/>
                    <a:pt x="2516" y="140"/>
                    <a:pt x="2736" y="0"/>
                  </a:cubicBezTo>
                </a:path>
              </a:pathLst>
            </a:cu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78" tIns="44445" rIns="90478" bIns="44445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5607" name="Text Box 15"/>
            <p:cNvSpPr txBox="1">
              <a:spLocks noChangeArrowheads="1"/>
            </p:cNvSpPr>
            <p:nvPr/>
          </p:nvSpPr>
          <p:spPr bwMode="auto">
            <a:xfrm>
              <a:off x="1511" y="1297"/>
              <a:ext cx="1992" cy="2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ko-KR" sz="1800" b="0" dirty="0" err="1">
                  <a:latin typeface="Gill Sans" charset="0"/>
                  <a:ea typeface="Gill Sans" charset="0"/>
                  <a:cs typeface="Gill Sans" charset="0"/>
                </a:rPr>
                <a:t>Untranslated</a:t>
              </a:r>
              <a:r>
                <a:rPr lang="en-US" altLang="ko-KR" sz="1800" b="0" dirty="0">
                  <a:latin typeface="Gill Sans" charset="0"/>
                  <a:ea typeface="Gill Sans" charset="0"/>
                  <a:cs typeface="Gill Sans" charset="0"/>
                </a:rPr>
                <a:t> read or write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88641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3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4339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6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762000"/>
            <a:ext cx="2081213" cy="207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3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763000" cy="533400"/>
          </a:xfrm>
        </p:spPr>
        <p:txBody>
          <a:bodyPr/>
          <a:lstStyle/>
          <a:p>
            <a:r>
              <a:rPr lang="en-US" altLang="ko-KR" dirty="0" smtClean="0">
                <a:ea typeface="굴림" panose="020B0600000101010101" pitchFamily="34" charset="-127"/>
              </a:rPr>
              <a:t>Recall: Base and Bound (was from CRAY-1)</a:t>
            </a:r>
          </a:p>
        </p:txBody>
      </p:sp>
      <p:sp>
        <p:nvSpPr>
          <p:cNvPr id="66970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19062" y="3219226"/>
            <a:ext cx="8872537" cy="3486374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sz="2800" dirty="0" smtClean="0"/>
              <a:t>Could use base/bounds for </a:t>
            </a:r>
            <a:r>
              <a:rPr lang="en-US" altLang="ko-KR" sz="2800" dirty="0" smtClean="0">
                <a:solidFill>
                  <a:schemeClr val="hlink"/>
                </a:solidFill>
              </a:rPr>
              <a:t>dynamic address translation</a:t>
            </a:r>
            <a:r>
              <a:rPr lang="en-US" altLang="ko-KR" sz="2800" dirty="0" smtClean="0"/>
              <a:t> – translation happens at execution:</a:t>
            </a:r>
          </a:p>
          <a:p>
            <a:pPr lvl="1">
              <a:lnSpc>
                <a:spcPct val="80000"/>
              </a:lnSpc>
              <a:spcBef>
                <a:spcPct val="25000"/>
              </a:spcBef>
            </a:pPr>
            <a:r>
              <a:rPr lang="en-US" altLang="ko-KR" sz="2400" dirty="0" smtClean="0"/>
              <a:t>Alter address of every load/store by adding “base”</a:t>
            </a:r>
          </a:p>
          <a:p>
            <a:pPr lvl="1">
              <a:spcBef>
                <a:spcPct val="25000"/>
              </a:spcBef>
            </a:pPr>
            <a:r>
              <a:rPr lang="en-US" altLang="ko-KR" sz="2400" dirty="0" smtClean="0"/>
              <a:t>Generate error if address bigger than limit</a:t>
            </a:r>
          </a:p>
          <a:p>
            <a:pPr>
              <a:spcBef>
                <a:spcPct val="25000"/>
              </a:spcBef>
            </a:pPr>
            <a:r>
              <a:rPr lang="en-US" altLang="ko-KR" sz="2800" dirty="0"/>
              <a:t>G</a:t>
            </a:r>
            <a:r>
              <a:rPr lang="en-US" altLang="ko-KR" sz="2800" dirty="0" smtClean="0"/>
              <a:t>ives program the illusion that it is running on its own dedicated machine, with memory starting at 0</a:t>
            </a:r>
          </a:p>
          <a:p>
            <a:pPr lvl="1">
              <a:spcBef>
                <a:spcPct val="25000"/>
              </a:spcBef>
            </a:pPr>
            <a:r>
              <a:rPr lang="en-US" altLang="ko-KR" sz="2400" dirty="0" smtClean="0"/>
              <a:t>Program gets continuous region of memory</a:t>
            </a:r>
          </a:p>
          <a:p>
            <a:pPr lvl="1">
              <a:spcBef>
                <a:spcPct val="25000"/>
              </a:spcBef>
            </a:pPr>
            <a:r>
              <a:rPr lang="en-US" altLang="ko-KR" sz="2400" dirty="0" smtClean="0"/>
              <a:t>Addresses within program do not have to be relocated when program placed in different region of DRAM</a:t>
            </a:r>
          </a:p>
        </p:txBody>
      </p:sp>
      <p:grpSp>
        <p:nvGrpSpPr>
          <p:cNvPr id="33795" name="Group 34"/>
          <p:cNvGrpSpPr>
            <a:grpSpLocks/>
          </p:cNvGrpSpPr>
          <p:nvPr/>
        </p:nvGrpSpPr>
        <p:grpSpPr bwMode="auto">
          <a:xfrm>
            <a:off x="228600" y="608013"/>
            <a:ext cx="6705600" cy="2516188"/>
            <a:chOff x="720" y="409"/>
            <a:chExt cx="4224" cy="1585"/>
          </a:xfrm>
        </p:grpSpPr>
        <p:sp>
          <p:nvSpPr>
            <p:cNvPr id="33797" name="Rectangle 7"/>
            <p:cNvSpPr>
              <a:spLocks noChangeArrowheads="1"/>
            </p:cNvSpPr>
            <p:nvPr/>
          </p:nvSpPr>
          <p:spPr bwMode="auto">
            <a:xfrm>
              <a:off x="4268" y="923"/>
              <a:ext cx="676" cy="338"/>
            </a:xfrm>
            <a:prstGeom prst="rect">
              <a:avLst/>
            </a:prstGeom>
            <a:solidFill>
              <a:srgbClr val="C0D2FE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ko-KR" sz="1800" b="0">
                  <a:latin typeface="Gill Sans" charset="0"/>
                  <a:ea typeface="Gill Sans" charset="0"/>
                  <a:cs typeface="Gill Sans" charset="0"/>
                </a:rPr>
                <a:t>DRAM</a:t>
              </a:r>
            </a:p>
          </p:txBody>
        </p:sp>
        <p:sp>
          <p:nvSpPr>
            <p:cNvPr id="33798" name="Line 12"/>
            <p:cNvSpPr>
              <a:spLocks noChangeShapeType="1"/>
            </p:cNvSpPr>
            <p:nvPr/>
          </p:nvSpPr>
          <p:spPr bwMode="auto">
            <a:xfrm>
              <a:off x="1396" y="1104"/>
              <a:ext cx="1605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90478" tIns="44445" rIns="90478" bIns="44445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3799" name="Oval 9"/>
            <p:cNvSpPr>
              <a:spLocks noChangeArrowheads="1"/>
            </p:cNvSpPr>
            <p:nvPr/>
          </p:nvSpPr>
          <p:spPr bwMode="auto">
            <a:xfrm>
              <a:off x="2296" y="1310"/>
              <a:ext cx="385" cy="408"/>
            </a:xfrm>
            <a:prstGeom prst="ellipse">
              <a:avLst/>
            </a:prstGeom>
            <a:solidFill>
              <a:srgbClr val="00FFFF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endParaRPr lang="ko-KR" altLang="en-US" sz="1800" b="0">
                <a:solidFill>
                  <a:srgbClr val="00FFFF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3800" name="Text Box 10"/>
            <p:cNvSpPr txBox="1">
              <a:spLocks noChangeArrowheads="1"/>
            </p:cNvSpPr>
            <p:nvPr/>
          </p:nvSpPr>
          <p:spPr bwMode="auto">
            <a:xfrm>
              <a:off x="2276" y="1274"/>
              <a:ext cx="380" cy="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ko-KR" sz="4000" b="0">
                  <a:latin typeface="Gill Sans" charset="0"/>
                  <a:ea typeface="Gill Sans" charset="0"/>
                  <a:cs typeface="Gill Sans" charset="0"/>
                </a:rPr>
                <a:t>&lt;</a:t>
              </a:r>
              <a:r>
                <a:rPr lang="en-US" altLang="ko-KR" sz="2800" b="0">
                  <a:latin typeface="Gill Sans" charset="0"/>
                  <a:ea typeface="Gill Sans" charset="0"/>
                  <a:cs typeface="Gill Sans" charset="0"/>
                </a:rPr>
                <a:t>?</a:t>
              </a:r>
              <a:endParaRPr lang="en-US" altLang="ko-KR" sz="4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grpSp>
          <p:nvGrpSpPr>
            <p:cNvPr id="33801" name="Group 13"/>
            <p:cNvGrpSpPr>
              <a:grpSpLocks/>
            </p:cNvGrpSpPr>
            <p:nvPr/>
          </p:nvGrpSpPr>
          <p:grpSpPr bwMode="auto">
            <a:xfrm>
              <a:off x="3001" y="842"/>
              <a:ext cx="386" cy="458"/>
              <a:chOff x="2304" y="992"/>
              <a:chExt cx="528" cy="592"/>
            </a:xfrm>
          </p:grpSpPr>
          <p:sp>
            <p:nvSpPr>
              <p:cNvPr id="33813" name="Oval 14"/>
              <p:cNvSpPr>
                <a:spLocks noChangeArrowheads="1"/>
              </p:cNvSpPr>
              <p:nvPr/>
            </p:nvSpPr>
            <p:spPr bwMode="auto">
              <a:xfrm>
                <a:off x="2304" y="1056"/>
                <a:ext cx="528" cy="528"/>
              </a:xfrm>
              <a:prstGeom prst="ellipse">
                <a:avLst/>
              </a:prstGeom>
              <a:solidFill>
                <a:srgbClr val="00FFFF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endParaRPr lang="ko-KR" altLang="en-US" sz="1800" b="0">
                  <a:solidFill>
                    <a:srgbClr val="00FFFF"/>
                  </a:solidFill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33814" name="Text Box 15"/>
              <p:cNvSpPr txBox="1">
                <a:spLocks noChangeArrowheads="1"/>
              </p:cNvSpPr>
              <p:nvPr/>
            </p:nvSpPr>
            <p:spPr bwMode="auto">
              <a:xfrm>
                <a:off x="2380" y="992"/>
                <a:ext cx="416" cy="5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78" tIns="44445" rIns="90478" bIns="44445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r>
                  <a:rPr lang="en-US" altLang="ko-KR" sz="4000" b="0">
                    <a:latin typeface="Gill Sans" charset="0"/>
                    <a:ea typeface="Gill Sans" charset="0"/>
                    <a:cs typeface="Gill Sans" charset="0"/>
                  </a:rPr>
                  <a:t>+</a:t>
                </a:r>
              </a:p>
            </p:txBody>
          </p:sp>
        </p:grpSp>
        <p:sp>
          <p:nvSpPr>
            <p:cNvPr id="33802" name="Line 19"/>
            <p:cNvSpPr>
              <a:spLocks noChangeShapeType="1"/>
            </p:cNvSpPr>
            <p:nvPr/>
          </p:nvSpPr>
          <p:spPr bwMode="auto">
            <a:xfrm>
              <a:off x="3212" y="669"/>
              <a:ext cx="0" cy="21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90478" tIns="44445" rIns="90478" bIns="44445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3803" name="Text Box 20"/>
            <p:cNvSpPr txBox="1">
              <a:spLocks noChangeArrowheads="1"/>
            </p:cNvSpPr>
            <p:nvPr/>
          </p:nvSpPr>
          <p:spPr bwMode="auto">
            <a:xfrm>
              <a:off x="2938" y="409"/>
              <a:ext cx="475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ko-KR" b="0">
                  <a:latin typeface="Gill Sans" charset="0"/>
                  <a:ea typeface="Gill Sans" charset="0"/>
                  <a:cs typeface="Gill Sans" charset="0"/>
                </a:rPr>
                <a:t>Base</a:t>
              </a:r>
            </a:p>
          </p:txBody>
        </p:sp>
        <p:sp>
          <p:nvSpPr>
            <p:cNvPr id="33804" name="Text Box 21"/>
            <p:cNvSpPr txBox="1">
              <a:spLocks noChangeArrowheads="1"/>
            </p:cNvSpPr>
            <p:nvPr/>
          </p:nvSpPr>
          <p:spPr bwMode="auto">
            <a:xfrm>
              <a:off x="1239" y="1274"/>
              <a:ext cx="634" cy="5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ko-KR" b="0" dirty="0" smtClean="0">
                  <a:latin typeface="Gill Sans" charset="0"/>
                  <a:ea typeface="Gill Sans" charset="0"/>
                  <a:cs typeface="Gill Sans" charset="0"/>
                </a:rPr>
                <a:t>Bound</a:t>
              </a:r>
            </a:p>
            <a:p>
              <a:r>
                <a:rPr lang="en-US" altLang="ko-KR" b="0" dirty="0" smtClean="0">
                  <a:latin typeface="Gill Sans" charset="0"/>
                  <a:ea typeface="Gill Sans" charset="0"/>
                  <a:cs typeface="Gill Sans" charset="0"/>
                </a:rPr>
                <a:t>(Limit)</a:t>
              </a:r>
              <a:endParaRPr lang="en-US" altLang="ko-KR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3805" name="Line 22"/>
            <p:cNvSpPr>
              <a:spLocks noChangeShapeType="1"/>
            </p:cNvSpPr>
            <p:nvPr/>
          </p:nvSpPr>
          <p:spPr bwMode="auto">
            <a:xfrm>
              <a:off x="1945" y="1520"/>
              <a:ext cx="33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90478" tIns="44445" rIns="90478" bIns="44445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3806" name="Line 23"/>
            <p:cNvSpPr>
              <a:spLocks noChangeShapeType="1"/>
            </p:cNvSpPr>
            <p:nvPr/>
          </p:nvSpPr>
          <p:spPr bwMode="auto">
            <a:xfrm>
              <a:off x="2494" y="1099"/>
              <a:ext cx="0" cy="211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90478" tIns="44445" rIns="90478" bIns="44445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3807" name="Line 24"/>
            <p:cNvSpPr>
              <a:spLocks noChangeShapeType="1"/>
            </p:cNvSpPr>
            <p:nvPr/>
          </p:nvSpPr>
          <p:spPr bwMode="auto">
            <a:xfrm>
              <a:off x="3381" y="1099"/>
              <a:ext cx="887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90478" tIns="44445" rIns="90478" bIns="44445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3808" name="Rectangle 25"/>
            <p:cNvSpPr>
              <a:spLocks noChangeArrowheads="1"/>
            </p:cNvSpPr>
            <p:nvPr/>
          </p:nvSpPr>
          <p:spPr bwMode="auto">
            <a:xfrm>
              <a:off x="720" y="923"/>
              <a:ext cx="676" cy="338"/>
            </a:xfrm>
            <a:prstGeom prst="rect">
              <a:avLst/>
            </a:prstGeom>
            <a:solidFill>
              <a:srgbClr val="C0D2FE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ko-KR" sz="1800" b="0">
                  <a:latin typeface="Gill Sans" charset="0"/>
                  <a:ea typeface="Gill Sans" charset="0"/>
                  <a:cs typeface="Gill Sans" charset="0"/>
                </a:rPr>
                <a:t>CPU</a:t>
              </a:r>
            </a:p>
          </p:txBody>
        </p:sp>
        <p:sp>
          <p:nvSpPr>
            <p:cNvPr id="33809" name="Text Box 26"/>
            <p:cNvSpPr txBox="1">
              <a:spLocks noChangeArrowheads="1"/>
            </p:cNvSpPr>
            <p:nvPr/>
          </p:nvSpPr>
          <p:spPr bwMode="auto">
            <a:xfrm>
              <a:off x="1387" y="554"/>
              <a:ext cx="756" cy="5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ko-KR" b="0">
                  <a:latin typeface="Gill Sans" charset="0"/>
                  <a:ea typeface="Gill Sans" charset="0"/>
                  <a:cs typeface="Gill Sans" charset="0"/>
                </a:rPr>
                <a:t>Virtual</a:t>
              </a:r>
            </a:p>
            <a:p>
              <a:r>
                <a:rPr lang="en-US" altLang="ko-KR" b="0">
                  <a:latin typeface="Gill Sans" charset="0"/>
                  <a:ea typeface="Gill Sans" charset="0"/>
                  <a:cs typeface="Gill Sans" charset="0"/>
                </a:rPr>
                <a:t>Address</a:t>
              </a:r>
            </a:p>
          </p:txBody>
        </p:sp>
        <p:sp>
          <p:nvSpPr>
            <p:cNvPr id="33810" name="Text Box 27"/>
            <p:cNvSpPr txBox="1">
              <a:spLocks noChangeArrowheads="1"/>
            </p:cNvSpPr>
            <p:nvPr/>
          </p:nvSpPr>
          <p:spPr bwMode="auto">
            <a:xfrm>
              <a:off x="3414" y="1176"/>
              <a:ext cx="756" cy="5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ko-KR" b="0">
                  <a:latin typeface="Gill Sans" charset="0"/>
                  <a:ea typeface="Gill Sans" charset="0"/>
                  <a:cs typeface="Gill Sans" charset="0"/>
                </a:rPr>
                <a:t>Physical</a:t>
              </a:r>
            </a:p>
            <a:p>
              <a:r>
                <a:rPr lang="en-US" altLang="ko-KR" b="0">
                  <a:latin typeface="Gill Sans" charset="0"/>
                  <a:ea typeface="Gill Sans" charset="0"/>
                  <a:cs typeface="Gill Sans" charset="0"/>
                </a:rPr>
                <a:t>Address</a:t>
              </a:r>
            </a:p>
          </p:txBody>
        </p:sp>
        <p:sp>
          <p:nvSpPr>
            <p:cNvPr id="33811" name="Text Box 31"/>
            <p:cNvSpPr txBox="1">
              <a:spLocks noChangeArrowheads="1"/>
            </p:cNvSpPr>
            <p:nvPr/>
          </p:nvSpPr>
          <p:spPr bwMode="auto">
            <a:xfrm>
              <a:off x="2904" y="1705"/>
              <a:ext cx="930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ko-KR" b="0" dirty="0">
                  <a:solidFill>
                    <a:schemeClr val="hlink"/>
                  </a:solidFill>
                  <a:latin typeface="Gill Sans" charset="0"/>
                  <a:ea typeface="Gill Sans" charset="0"/>
                  <a:cs typeface="Gill Sans" charset="0"/>
                </a:rPr>
                <a:t>No: Error!</a:t>
              </a:r>
            </a:p>
          </p:txBody>
        </p:sp>
        <p:sp>
          <p:nvSpPr>
            <p:cNvPr id="33812" name="Freeform 32"/>
            <p:cNvSpPr>
              <a:spLocks/>
            </p:cNvSpPr>
            <p:nvPr/>
          </p:nvSpPr>
          <p:spPr bwMode="auto">
            <a:xfrm>
              <a:off x="2491" y="1730"/>
              <a:ext cx="409" cy="136"/>
            </a:xfrm>
            <a:custGeom>
              <a:avLst/>
              <a:gdLst>
                <a:gd name="T0" fmla="*/ 0 w 432"/>
                <a:gd name="T1" fmla="*/ 0 h 144"/>
                <a:gd name="T2" fmla="*/ 0 w 432"/>
                <a:gd name="T3" fmla="*/ 26 h 144"/>
                <a:gd name="T4" fmla="*/ 83 w 432"/>
                <a:gd name="T5" fmla="*/ 26 h 144"/>
                <a:gd name="T6" fmla="*/ 0 60000 65536"/>
                <a:gd name="T7" fmla="*/ 0 60000 65536"/>
                <a:gd name="T8" fmla="*/ 0 60000 65536"/>
                <a:gd name="T9" fmla="*/ 0 w 432"/>
                <a:gd name="T10" fmla="*/ 0 h 144"/>
                <a:gd name="T11" fmla="*/ 432 w 432"/>
                <a:gd name="T12" fmla="*/ 144 h 1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" h="144">
                  <a:moveTo>
                    <a:pt x="0" y="0"/>
                  </a:moveTo>
                  <a:lnTo>
                    <a:pt x="0" y="144"/>
                  </a:lnTo>
                  <a:lnTo>
                    <a:pt x="432" y="144"/>
                  </a:lnTo>
                </a:path>
              </a:pathLst>
            </a:cu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78" tIns="44445" rIns="90478" bIns="44445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67800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7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697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7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697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7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697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7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697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7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697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7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697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9700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533400"/>
          </a:xfrm>
        </p:spPr>
        <p:txBody>
          <a:bodyPr/>
          <a:lstStyle/>
          <a:p>
            <a:r>
              <a:rPr lang="en-US" altLang="ko-KR" sz="2800" dirty="0" smtClean="0">
                <a:ea typeface="굴림" panose="020B0600000101010101" pitchFamily="34" charset="-127"/>
              </a:rPr>
              <a:t>Issues with Simple B&amp;B Method</a:t>
            </a:r>
          </a:p>
        </p:txBody>
      </p:sp>
      <p:sp>
        <p:nvSpPr>
          <p:cNvPr id="143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2971800"/>
            <a:ext cx="8686800" cy="3733800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sz="2800" dirty="0" smtClean="0">
                <a:ea typeface="굴림" panose="020B0600000101010101" pitchFamily="34" charset="-127"/>
              </a:rPr>
              <a:t>Fragmentation problem over time</a:t>
            </a:r>
          </a:p>
          <a:p>
            <a:pPr lvl="1"/>
            <a:r>
              <a:rPr lang="en-US" altLang="ko-KR" sz="2400" dirty="0" smtClean="0">
                <a:ea typeface="굴림" panose="020B0600000101010101" pitchFamily="34" charset="-127"/>
              </a:rPr>
              <a:t>Not every process is same size </a:t>
            </a:r>
            <a:r>
              <a:rPr lang="en-US" altLang="ko-KR" sz="2400" dirty="0" smtClean="0">
                <a:latin typeface="Wingdings"/>
                <a:ea typeface="Wingdings"/>
                <a:cs typeface="Wingdings"/>
                <a:sym typeface="Symbol" panose="05050102010706020507" pitchFamily="18" charset="2"/>
              </a:rPr>
              <a:t></a:t>
            </a:r>
            <a:r>
              <a:rPr lang="en-US" altLang="ko-KR" sz="2400" dirty="0" smtClean="0">
                <a:ea typeface="굴림" panose="020B0600000101010101" pitchFamily="34" charset="-127"/>
                <a:sym typeface="Wingdings"/>
              </a:rPr>
              <a:t> </a:t>
            </a:r>
            <a:r>
              <a:rPr lang="en-US" altLang="ko-KR" sz="2400" dirty="0" smtClean="0">
                <a:ea typeface="굴림" panose="020B0600000101010101" pitchFamily="34" charset="-127"/>
              </a:rPr>
              <a:t>memory becomes fragmented over time</a:t>
            </a:r>
          </a:p>
          <a:p>
            <a:r>
              <a:rPr lang="en-US" altLang="ko-KR" sz="2800" dirty="0" smtClean="0">
                <a:ea typeface="굴림" panose="020B0600000101010101" pitchFamily="34" charset="-127"/>
              </a:rPr>
              <a:t>Missing support for sparse address space</a:t>
            </a:r>
          </a:p>
          <a:p>
            <a:pPr lvl="1"/>
            <a:r>
              <a:rPr lang="en-US" altLang="ko-KR" sz="2400" dirty="0" smtClean="0">
                <a:ea typeface="굴림" panose="020B0600000101010101" pitchFamily="34" charset="-127"/>
              </a:rPr>
              <a:t>Would like to have multiple chunks/program (Code, Data, Stack, Heap, </a:t>
            </a:r>
            <a:r>
              <a:rPr lang="en-US" altLang="ko-KR" sz="2400" dirty="0" err="1" smtClean="0">
                <a:ea typeface="굴림" panose="020B0600000101010101" pitchFamily="34" charset="-127"/>
              </a:rPr>
              <a:t>etc</a:t>
            </a:r>
            <a:r>
              <a:rPr lang="en-US" altLang="ko-KR" sz="2400" dirty="0" smtClean="0">
                <a:ea typeface="굴림" panose="020B0600000101010101" pitchFamily="34" charset="-127"/>
              </a:rPr>
              <a:t>)</a:t>
            </a:r>
          </a:p>
          <a:p>
            <a:r>
              <a:rPr lang="en-US" altLang="ko-KR" sz="2800" dirty="0" smtClean="0">
                <a:ea typeface="굴림" panose="020B0600000101010101" pitchFamily="34" charset="-127"/>
              </a:rPr>
              <a:t>Hard to do inter-process sharing</a:t>
            </a:r>
          </a:p>
          <a:p>
            <a:pPr lvl="1"/>
            <a:r>
              <a:rPr lang="en-US" altLang="ko-KR" sz="2400" dirty="0" smtClean="0">
                <a:ea typeface="굴림" panose="020B0600000101010101" pitchFamily="34" charset="-127"/>
              </a:rPr>
              <a:t>Want to share code segments when possible</a:t>
            </a:r>
          </a:p>
          <a:p>
            <a:pPr lvl="1"/>
            <a:r>
              <a:rPr lang="en-US" altLang="ko-KR" sz="2400" dirty="0" smtClean="0">
                <a:ea typeface="굴림" panose="020B0600000101010101" pitchFamily="34" charset="-127"/>
              </a:rPr>
              <a:t>Want to share memory between processes</a:t>
            </a:r>
          </a:p>
          <a:p>
            <a:pPr lvl="1"/>
            <a:r>
              <a:rPr lang="en-US" altLang="ko-KR" sz="2400" dirty="0" smtClean="0">
                <a:ea typeface="굴림" panose="020B0600000101010101" pitchFamily="34" charset="-127"/>
              </a:rPr>
              <a:t>Helped by providing multiple segments per process</a:t>
            </a:r>
          </a:p>
        </p:txBody>
      </p:sp>
      <p:sp>
        <p:nvSpPr>
          <p:cNvPr id="35843" name="Rectangle 4"/>
          <p:cNvSpPr>
            <a:spLocks noChangeArrowheads="1"/>
          </p:cNvSpPr>
          <p:nvPr/>
        </p:nvSpPr>
        <p:spPr bwMode="auto">
          <a:xfrm>
            <a:off x="1295400" y="762000"/>
            <a:ext cx="1143000" cy="2133600"/>
          </a:xfrm>
          <a:prstGeom prst="rect">
            <a:avLst/>
          </a:prstGeom>
          <a:solidFill>
            <a:srgbClr val="C0D2F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endParaRPr lang="ko-KR" altLang="en-US" sz="1800">
              <a:solidFill>
                <a:srgbClr val="FF66CC"/>
              </a:solidFill>
              <a:ea typeface="굴림" panose="020B0600000101010101" pitchFamily="34" charset="-127"/>
            </a:endParaRPr>
          </a:p>
        </p:txBody>
      </p:sp>
      <p:sp>
        <p:nvSpPr>
          <p:cNvPr id="35844" name="Line 5"/>
          <p:cNvSpPr>
            <a:spLocks noChangeShapeType="1"/>
          </p:cNvSpPr>
          <p:nvPr/>
        </p:nvSpPr>
        <p:spPr bwMode="auto">
          <a:xfrm>
            <a:off x="1295400" y="1125538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5" name="Line 6"/>
          <p:cNvSpPr>
            <a:spLocks noChangeShapeType="1"/>
          </p:cNvSpPr>
          <p:nvPr/>
        </p:nvSpPr>
        <p:spPr bwMode="auto">
          <a:xfrm>
            <a:off x="1295400" y="15367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6" name="Line 7"/>
          <p:cNvSpPr>
            <a:spLocks noChangeShapeType="1"/>
          </p:cNvSpPr>
          <p:nvPr/>
        </p:nvSpPr>
        <p:spPr bwMode="auto">
          <a:xfrm>
            <a:off x="1295400" y="2468563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7" name="Text Box 8"/>
          <p:cNvSpPr txBox="1">
            <a:spLocks noChangeArrowheads="1"/>
          </p:cNvSpPr>
          <p:nvPr/>
        </p:nvSpPr>
        <p:spPr bwMode="auto">
          <a:xfrm>
            <a:off x="1346200" y="762000"/>
            <a:ext cx="9525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1400" b="0">
                <a:latin typeface="Helvetica" panose="020B0604020202020204" pitchFamily="34" charset="0"/>
                <a:ea typeface="굴림" panose="020B0600000101010101" pitchFamily="34" charset="-127"/>
              </a:rPr>
              <a:t>process 6</a:t>
            </a:r>
          </a:p>
        </p:txBody>
      </p:sp>
      <p:sp>
        <p:nvSpPr>
          <p:cNvPr id="35848" name="Text Box 9"/>
          <p:cNvSpPr txBox="1">
            <a:spLocks noChangeArrowheads="1"/>
          </p:cNvSpPr>
          <p:nvPr/>
        </p:nvSpPr>
        <p:spPr bwMode="auto">
          <a:xfrm>
            <a:off x="1295400" y="1206500"/>
            <a:ext cx="1066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1400" b="0">
                <a:latin typeface="Helvetica" panose="020B0604020202020204" pitchFamily="34" charset="0"/>
                <a:ea typeface="굴림" panose="020B0600000101010101" pitchFamily="34" charset="-127"/>
              </a:rPr>
              <a:t>process 5</a:t>
            </a:r>
          </a:p>
        </p:txBody>
      </p:sp>
      <p:sp>
        <p:nvSpPr>
          <p:cNvPr id="35849" name="Text Box 10"/>
          <p:cNvSpPr txBox="1">
            <a:spLocks noChangeArrowheads="1"/>
          </p:cNvSpPr>
          <p:nvPr/>
        </p:nvSpPr>
        <p:spPr bwMode="auto">
          <a:xfrm>
            <a:off x="1295400" y="1889125"/>
            <a:ext cx="1066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1400" b="0">
                <a:latin typeface="Helvetica" panose="020B0604020202020204" pitchFamily="34" charset="0"/>
                <a:ea typeface="굴림" panose="020B0600000101010101" pitchFamily="34" charset="-127"/>
              </a:rPr>
              <a:t>process 2</a:t>
            </a:r>
          </a:p>
        </p:txBody>
      </p:sp>
      <p:sp>
        <p:nvSpPr>
          <p:cNvPr id="35850" name="Text Box 11"/>
          <p:cNvSpPr txBox="1">
            <a:spLocks noChangeArrowheads="1"/>
          </p:cNvSpPr>
          <p:nvPr/>
        </p:nvSpPr>
        <p:spPr bwMode="auto">
          <a:xfrm>
            <a:off x="1295400" y="2486025"/>
            <a:ext cx="1066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1400" b="0">
                <a:latin typeface="Helvetica" panose="020B0604020202020204" pitchFamily="34" charset="0"/>
                <a:ea typeface="굴림" panose="020B0600000101010101" pitchFamily="34" charset="-127"/>
              </a:rPr>
              <a:t>OS</a:t>
            </a:r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2514600" y="762000"/>
            <a:ext cx="1752600" cy="2133600"/>
            <a:chOff x="2514600" y="914400"/>
            <a:chExt cx="1752600" cy="2133600"/>
          </a:xfrm>
        </p:grpSpPr>
        <p:sp>
          <p:nvSpPr>
            <p:cNvPr id="35881" name="Rectangle 12"/>
            <p:cNvSpPr>
              <a:spLocks noChangeArrowheads="1"/>
            </p:cNvSpPr>
            <p:nvPr/>
          </p:nvSpPr>
          <p:spPr bwMode="auto">
            <a:xfrm>
              <a:off x="3124200" y="914400"/>
              <a:ext cx="1143000" cy="2133600"/>
            </a:xfrm>
            <a:prstGeom prst="rect">
              <a:avLst/>
            </a:prstGeom>
            <a:solidFill>
              <a:srgbClr val="C0D2F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35882" name="Line 13"/>
            <p:cNvSpPr>
              <a:spLocks noChangeShapeType="1"/>
            </p:cNvSpPr>
            <p:nvPr/>
          </p:nvSpPr>
          <p:spPr bwMode="auto">
            <a:xfrm>
              <a:off x="3124200" y="1277938"/>
              <a:ext cx="1143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83" name="Line 14"/>
            <p:cNvSpPr>
              <a:spLocks noChangeShapeType="1"/>
            </p:cNvSpPr>
            <p:nvPr/>
          </p:nvSpPr>
          <p:spPr bwMode="auto">
            <a:xfrm>
              <a:off x="3124200" y="1689100"/>
              <a:ext cx="1143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84" name="Line 15"/>
            <p:cNvSpPr>
              <a:spLocks noChangeShapeType="1"/>
            </p:cNvSpPr>
            <p:nvPr/>
          </p:nvSpPr>
          <p:spPr bwMode="auto">
            <a:xfrm>
              <a:off x="3124200" y="2620963"/>
              <a:ext cx="1143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85" name="Text Box 16"/>
            <p:cNvSpPr txBox="1">
              <a:spLocks noChangeArrowheads="1"/>
            </p:cNvSpPr>
            <p:nvPr/>
          </p:nvSpPr>
          <p:spPr bwMode="auto">
            <a:xfrm>
              <a:off x="3173413" y="914400"/>
              <a:ext cx="95250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ko-KR" sz="1400" b="0">
                  <a:latin typeface="Helvetica" panose="020B0604020202020204" pitchFamily="34" charset="0"/>
                  <a:ea typeface="굴림" panose="020B0600000101010101" pitchFamily="34" charset="-127"/>
                </a:rPr>
                <a:t>process 6</a:t>
              </a:r>
            </a:p>
          </p:txBody>
        </p:sp>
        <p:sp>
          <p:nvSpPr>
            <p:cNvPr id="35886" name="Text Box 17"/>
            <p:cNvSpPr txBox="1">
              <a:spLocks noChangeArrowheads="1"/>
            </p:cNvSpPr>
            <p:nvPr/>
          </p:nvSpPr>
          <p:spPr bwMode="auto">
            <a:xfrm>
              <a:off x="3124200" y="1358900"/>
              <a:ext cx="106680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ko-KR" sz="1400" b="0">
                  <a:latin typeface="Helvetica" panose="020B0604020202020204" pitchFamily="34" charset="0"/>
                  <a:ea typeface="굴림" panose="020B0600000101010101" pitchFamily="34" charset="-127"/>
                </a:rPr>
                <a:t>process 5</a:t>
              </a:r>
            </a:p>
          </p:txBody>
        </p:sp>
        <p:sp>
          <p:nvSpPr>
            <p:cNvPr id="35887" name="Text Box 18"/>
            <p:cNvSpPr txBox="1">
              <a:spLocks noChangeArrowheads="1"/>
            </p:cNvSpPr>
            <p:nvPr/>
          </p:nvSpPr>
          <p:spPr bwMode="auto">
            <a:xfrm>
              <a:off x="3162300" y="2667000"/>
              <a:ext cx="106680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ko-KR" sz="1400" b="0">
                  <a:latin typeface="Helvetica" panose="020B0604020202020204" pitchFamily="34" charset="0"/>
                  <a:ea typeface="굴림" panose="020B0600000101010101" pitchFamily="34" charset="-127"/>
                </a:rPr>
                <a:t>OS</a:t>
              </a:r>
            </a:p>
          </p:txBody>
        </p:sp>
        <p:sp>
          <p:nvSpPr>
            <p:cNvPr id="35888" name="Rectangle 34"/>
            <p:cNvSpPr>
              <a:spLocks noChangeArrowheads="1"/>
            </p:cNvSpPr>
            <p:nvPr/>
          </p:nvSpPr>
          <p:spPr bwMode="auto">
            <a:xfrm>
              <a:off x="3124200" y="1676400"/>
              <a:ext cx="1143000" cy="99060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35889" name="AutoShape 40"/>
            <p:cNvSpPr>
              <a:spLocks noChangeArrowheads="1"/>
            </p:cNvSpPr>
            <p:nvPr/>
          </p:nvSpPr>
          <p:spPr bwMode="auto">
            <a:xfrm>
              <a:off x="2514600" y="2057400"/>
              <a:ext cx="533400" cy="228600"/>
            </a:xfrm>
            <a:prstGeom prst="rightArrow">
              <a:avLst>
                <a:gd name="adj1" fmla="val 50000"/>
                <a:gd name="adj2" fmla="val 58333"/>
              </a:avLst>
            </a:prstGeom>
            <a:solidFill>
              <a:srgbClr val="FF66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</p:grp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4343400" y="762000"/>
            <a:ext cx="1752600" cy="2133600"/>
            <a:chOff x="4343400" y="914400"/>
            <a:chExt cx="1752600" cy="2133600"/>
          </a:xfrm>
        </p:grpSpPr>
        <p:sp>
          <p:nvSpPr>
            <p:cNvPr id="35871" name="Rectangle 19"/>
            <p:cNvSpPr>
              <a:spLocks noChangeArrowheads="1"/>
            </p:cNvSpPr>
            <p:nvPr/>
          </p:nvSpPr>
          <p:spPr bwMode="auto">
            <a:xfrm>
              <a:off x="4953000" y="914400"/>
              <a:ext cx="1143000" cy="2133600"/>
            </a:xfrm>
            <a:prstGeom prst="rect">
              <a:avLst/>
            </a:prstGeom>
            <a:solidFill>
              <a:srgbClr val="C0D2F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35872" name="Line 20"/>
            <p:cNvSpPr>
              <a:spLocks noChangeShapeType="1"/>
            </p:cNvSpPr>
            <p:nvPr/>
          </p:nvSpPr>
          <p:spPr bwMode="auto">
            <a:xfrm>
              <a:off x="4953000" y="1277938"/>
              <a:ext cx="1143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73" name="Line 21"/>
            <p:cNvSpPr>
              <a:spLocks noChangeShapeType="1"/>
            </p:cNvSpPr>
            <p:nvPr/>
          </p:nvSpPr>
          <p:spPr bwMode="auto">
            <a:xfrm>
              <a:off x="4953000" y="1689100"/>
              <a:ext cx="1143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74" name="Line 22"/>
            <p:cNvSpPr>
              <a:spLocks noChangeShapeType="1"/>
            </p:cNvSpPr>
            <p:nvPr/>
          </p:nvSpPr>
          <p:spPr bwMode="auto">
            <a:xfrm>
              <a:off x="4953000" y="2620963"/>
              <a:ext cx="1143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75" name="Text Box 23"/>
            <p:cNvSpPr txBox="1">
              <a:spLocks noChangeArrowheads="1"/>
            </p:cNvSpPr>
            <p:nvPr/>
          </p:nvSpPr>
          <p:spPr bwMode="auto">
            <a:xfrm>
              <a:off x="5003800" y="914400"/>
              <a:ext cx="95250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ko-KR" sz="1400" b="0">
                  <a:latin typeface="Helvetica" panose="020B0604020202020204" pitchFamily="34" charset="0"/>
                  <a:ea typeface="굴림" panose="020B0600000101010101" pitchFamily="34" charset="-127"/>
                </a:rPr>
                <a:t>process 6</a:t>
              </a:r>
            </a:p>
          </p:txBody>
        </p:sp>
        <p:sp>
          <p:nvSpPr>
            <p:cNvPr id="35876" name="Text Box 24"/>
            <p:cNvSpPr txBox="1">
              <a:spLocks noChangeArrowheads="1"/>
            </p:cNvSpPr>
            <p:nvPr/>
          </p:nvSpPr>
          <p:spPr bwMode="auto">
            <a:xfrm>
              <a:off x="4953000" y="1358900"/>
              <a:ext cx="106680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ko-KR" sz="1400" b="0">
                  <a:latin typeface="Helvetica" panose="020B0604020202020204" pitchFamily="34" charset="0"/>
                  <a:ea typeface="굴림" panose="020B0600000101010101" pitchFamily="34" charset="-127"/>
                </a:rPr>
                <a:t>process 5</a:t>
              </a:r>
            </a:p>
          </p:txBody>
        </p:sp>
        <p:sp>
          <p:nvSpPr>
            <p:cNvPr id="35877" name="Text Box 25"/>
            <p:cNvSpPr txBox="1">
              <a:spLocks noChangeArrowheads="1"/>
            </p:cNvSpPr>
            <p:nvPr/>
          </p:nvSpPr>
          <p:spPr bwMode="auto">
            <a:xfrm>
              <a:off x="4953000" y="2638425"/>
              <a:ext cx="106680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ko-KR" sz="1400" b="0">
                  <a:latin typeface="Helvetica" panose="020B0604020202020204" pitchFamily="34" charset="0"/>
                  <a:ea typeface="굴림" panose="020B0600000101010101" pitchFamily="34" charset="-127"/>
                </a:rPr>
                <a:t>OS</a:t>
              </a:r>
            </a:p>
          </p:txBody>
        </p:sp>
        <p:sp>
          <p:nvSpPr>
            <p:cNvPr id="35878" name="Rectangle 35"/>
            <p:cNvSpPr>
              <a:spLocks noChangeArrowheads="1"/>
            </p:cNvSpPr>
            <p:nvPr/>
          </p:nvSpPr>
          <p:spPr bwMode="auto">
            <a:xfrm>
              <a:off x="4953000" y="2057400"/>
              <a:ext cx="1143000" cy="60960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35879" name="Text Box 36"/>
            <p:cNvSpPr txBox="1">
              <a:spLocks noChangeArrowheads="1"/>
            </p:cNvSpPr>
            <p:nvPr/>
          </p:nvSpPr>
          <p:spPr bwMode="auto">
            <a:xfrm>
              <a:off x="4953000" y="1676400"/>
              <a:ext cx="106680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ko-KR" sz="1400" b="0">
                  <a:latin typeface="Helvetica" panose="020B0604020202020204" pitchFamily="34" charset="0"/>
                  <a:ea typeface="굴림" panose="020B0600000101010101" pitchFamily="34" charset="-127"/>
                </a:rPr>
                <a:t>process 9</a:t>
              </a:r>
            </a:p>
          </p:txBody>
        </p:sp>
        <p:sp>
          <p:nvSpPr>
            <p:cNvPr id="35880" name="AutoShape 41"/>
            <p:cNvSpPr>
              <a:spLocks noChangeArrowheads="1"/>
            </p:cNvSpPr>
            <p:nvPr/>
          </p:nvSpPr>
          <p:spPr bwMode="auto">
            <a:xfrm>
              <a:off x="4343400" y="2057400"/>
              <a:ext cx="533400" cy="228600"/>
            </a:xfrm>
            <a:prstGeom prst="rightArrow">
              <a:avLst>
                <a:gd name="adj1" fmla="val 50000"/>
                <a:gd name="adj2" fmla="val 58333"/>
              </a:avLst>
            </a:prstGeom>
            <a:solidFill>
              <a:srgbClr val="FF66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</p:grp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6172200" y="762000"/>
            <a:ext cx="1752600" cy="2133600"/>
            <a:chOff x="6172200" y="914400"/>
            <a:chExt cx="1752600" cy="2133600"/>
          </a:xfrm>
        </p:grpSpPr>
        <p:grpSp>
          <p:nvGrpSpPr>
            <p:cNvPr id="35858" name="Group 1"/>
            <p:cNvGrpSpPr>
              <a:grpSpLocks/>
            </p:cNvGrpSpPr>
            <p:nvPr/>
          </p:nvGrpSpPr>
          <p:grpSpPr bwMode="auto">
            <a:xfrm>
              <a:off x="6172200" y="914400"/>
              <a:ext cx="1752600" cy="2133600"/>
              <a:chOff x="6172200" y="914400"/>
              <a:chExt cx="1752600" cy="2133600"/>
            </a:xfrm>
          </p:grpSpPr>
          <p:sp>
            <p:nvSpPr>
              <p:cNvPr id="35860" name="Rectangle 26"/>
              <p:cNvSpPr>
                <a:spLocks noChangeArrowheads="1"/>
              </p:cNvSpPr>
              <p:nvPr/>
            </p:nvSpPr>
            <p:spPr bwMode="auto">
              <a:xfrm>
                <a:off x="6781800" y="914400"/>
                <a:ext cx="1143000" cy="2133600"/>
              </a:xfrm>
              <a:prstGeom prst="rect">
                <a:avLst/>
              </a:prstGeom>
              <a:solidFill>
                <a:srgbClr val="C0D2FE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/>
              </a:p>
            </p:txBody>
          </p:sp>
          <p:sp>
            <p:nvSpPr>
              <p:cNvPr id="35861" name="Line 27"/>
              <p:cNvSpPr>
                <a:spLocks noChangeShapeType="1"/>
              </p:cNvSpPr>
              <p:nvPr/>
            </p:nvSpPr>
            <p:spPr bwMode="auto">
              <a:xfrm>
                <a:off x="6781800" y="1277938"/>
                <a:ext cx="11430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62" name="Line 28"/>
              <p:cNvSpPr>
                <a:spLocks noChangeShapeType="1"/>
              </p:cNvSpPr>
              <p:nvPr/>
            </p:nvSpPr>
            <p:spPr bwMode="auto">
              <a:xfrm>
                <a:off x="6781800" y="1689100"/>
                <a:ext cx="11430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63" name="Line 29"/>
              <p:cNvSpPr>
                <a:spLocks noChangeShapeType="1"/>
              </p:cNvSpPr>
              <p:nvPr/>
            </p:nvSpPr>
            <p:spPr bwMode="auto">
              <a:xfrm>
                <a:off x="6781800" y="2620963"/>
                <a:ext cx="11430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64" name="Text Box 30"/>
              <p:cNvSpPr txBox="1">
                <a:spLocks noChangeArrowheads="1"/>
              </p:cNvSpPr>
              <p:nvPr/>
            </p:nvSpPr>
            <p:spPr bwMode="auto">
              <a:xfrm>
                <a:off x="6832600" y="914400"/>
                <a:ext cx="952500" cy="304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ko-KR" sz="1400" b="0">
                    <a:latin typeface="Helvetica" panose="020B0604020202020204" pitchFamily="34" charset="0"/>
                    <a:ea typeface="굴림" panose="020B0600000101010101" pitchFamily="34" charset="-127"/>
                  </a:rPr>
                  <a:t>process 6</a:t>
                </a:r>
              </a:p>
            </p:txBody>
          </p:sp>
          <p:sp>
            <p:nvSpPr>
              <p:cNvPr id="35865" name="Text Box 32"/>
              <p:cNvSpPr txBox="1">
                <a:spLocks noChangeArrowheads="1"/>
              </p:cNvSpPr>
              <p:nvPr/>
            </p:nvSpPr>
            <p:spPr bwMode="auto">
              <a:xfrm>
                <a:off x="6781800" y="1676400"/>
                <a:ext cx="1066800" cy="304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ko-KR" sz="1400" b="0" dirty="0">
                    <a:latin typeface="Helvetica" panose="020B0604020202020204" pitchFamily="34" charset="0"/>
                    <a:ea typeface="굴림" panose="020B0600000101010101" pitchFamily="34" charset="-127"/>
                  </a:rPr>
                  <a:t>process 9</a:t>
                </a:r>
              </a:p>
            </p:txBody>
          </p:sp>
          <p:sp>
            <p:nvSpPr>
              <p:cNvPr id="35866" name="Text Box 33"/>
              <p:cNvSpPr txBox="1">
                <a:spLocks noChangeArrowheads="1"/>
              </p:cNvSpPr>
              <p:nvPr/>
            </p:nvSpPr>
            <p:spPr bwMode="auto">
              <a:xfrm>
                <a:off x="6781800" y="2638425"/>
                <a:ext cx="1066800" cy="304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ko-KR" sz="1400" b="0">
                    <a:latin typeface="Helvetica" panose="020B0604020202020204" pitchFamily="34" charset="0"/>
                    <a:ea typeface="굴림" panose="020B0600000101010101" pitchFamily="34" charset="-127"/>
                  </a:rPr>
                  <a:t>OS</a:t>
                </a:r>
              </a:p>
            </p:txBody>
          </p:sp>
          <p:sp>
            <p:nvSpPr>
              <p:cNvPr id="35867" name="Rectangle 37"/>
              <p:cNvSpPr>
                <a:spLocks noChangeArrowheads="1"/>
              </p:cNvSpPr>
              <p:nvPr/>
            </p:nvSpPr>
            <p:spPr bwMode="auto">
              <a:xfrm>
                <a:off x="6781800" y="2362200"/>
                <a:ext cx="1143000" cy="304800"/>
              </a:xfrm>
              <a:prstGeom prst="rect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/>
              </a:p>
            </p:txBody>
          </p:sp>
          <p:sp>
            <p:nvSpPr>
              <p:cNvPr id="35868" name="Line 38"/>
              <p:cNvSpPr>
                <a:spLocks noChangeShapeType="1"/>
              </p:cNvSpPr>
              <p:nvPr/>
            </p:nvSpPr>
            <p:spPr bwMode="auto">
              <a:xfrm>
                <a:off x="6781800" y="2012950"/>
                <a:ext cx="11430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69" name="Text Box 39"/>
              <p:cNvSpPr txBox="1">
                <a:spLocks noChangeArrowheads="1"/>
              </p:cNvSpPr>
              <p:nvPr/>
            </p:nvSpPr>
            <p:spPr bwMode="auto">
              <a:xfrm>
                <a:off x="6781800" y="2057400"/>
                <a:ext cx="1066800" cy="304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ko-KR" sz="1400" b="0" dirty="0">
                    <a:latin typeface="Helvetica" panose="020B0604020202020204" pitchFamily="34" charset="0"/>
                    <a:ea typeface="굴림" panose="020B0600000101010101" pitchFamily="34" charset="-127"/>
                  </a:rPr>
                  <a:t>process 10</a:t>
                </a:r>
              </a:p>
            </p:txBody>
          </p:sp>
          <p:sp>
            <p:nvSpPr>
              <p:cNvPr id="35870" name="AutoShape 42"/>
              <p:cNvSpPr>
                <a:spLocks noChangeArrowheads="1"/>
              </p:cNvSpPr>
              <p:nvPr/>
            </p:nvSpPr>
            <p:spPr bwMode="auto">
              <a:xfrm>
                <a:off x="6172200" y="2057400"/>
                <a:ext cx="533400" cy="228600"/>
              </a:xfrm>
              <a:prstGeom prst="rightArrow">
                <a:avLst>
                  <a:gd name="adj1" fmla="val 50000"/>
                  <a:gd name="adj2" fmla="val 58333"/>
                </a:avLst>
              </a:prstGeom>
              <a:solidFill>
                <a:srgbClr val="FF66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/>
              </a:p>
            </p:txBody>
          </p:sp>
        </p:grpSp>
        <p:sp>
          <p:nvSpPr>
            <p:cNvPr id="35859" name="Rectangle 37"/>
            <p:cNvSpPr>
              <a:spLocks noChangeArrowheads="1"/>
            </p:cNvSpPr>
            <p:nvPr/>
          </p:nvSpPr>
          <p:spPr bwMode="auto">
            <a:xfrm>
              <a:off x="6781800" y="1295400"/>
              <a:ext cx="1143000" cy="38100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</p:grp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8001000" y="1066800"/>
            <a:ext cx="1066800" cy="1447800"/>
            <a:chOff x="8001000" y="1219200"/>
            <a:chExt cx="1066800" cy="1447800"/>
          </a:xfrm>
        </p:grpSpPr>
        <p:sp>
          <p:nvSpPr>
            <p:cNvPr id="35855" name="Text Box 31"/>
            <p:cNvSpPr txBox="1">
              <a:spLocks noChangeArrowheads="1"/>
            </p:cNvSpPr>
            <p:nvPr/>
          </p:nvSpPr>
          <p:spPr bwMode="auto">
            <a:xfrm>
              <a:off x="8001000" y="1676400"/>
              <a:ext cx="1066800" cy="538096"/>
            </a:xfrm>
            <a:prstGeom prst="rect">
              <a:avLst/>
            </a:prstGeom>
            <a:solidFill>
              <a:srgbClr val="C0D2F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50000"/>
                </a:lnSpc>
                <a:spcBef>
                  <a:spcPct val="50000"/>
                </a:spcBef>
              </a:pPr>
              <a:endParaRPr lang="en-US" altLang="ko-KR" sz="700" b="0">
                <a:latin typeface="Helvetica" panose="020B0604020202020204" pitchFamily="34" charset="0"/>
                <a:ea typeface="굴림" panose="020B0600000101010101" pitchFamily="34" charset="-127"/>
              </a:endParaRPr>
            </a:p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ko-KR" sz="1400" b="0">
                  <a:latin typeface="Helvetica" panose="020B0604020202020204" pitchFamily="34" charset="0"/>
                  <a:ea typeface="굴림" panose="020B0600000101010101" pitchFamily="34" charset="-127"/>
                </a:rPr>
                <a:t>process 11</a:t>
              </a:r>
            </a:p>
            <a:p>
              <a:pPr>
                <a:lnSpc>
                  <a:spcPct val="50000"/>
                </a:lnSpc>
                <a:spcBef>
                  <a:spcPct val="50000"/>
                </a:spcBef>
              </a:pPr>
              <a:endParaRPr lang="en-US" altLang="ko-KR" sz="800" b="0">
                <a:latin typeface="Helvetica" panose="020B0604020202020204" pitchFamily="34" charset="0"/>
                <a:ea typeface="굴림" panose="020B0600000101010101" pitchFamily="34" charset="-127"/>
              </a:endParaRPr>
            </a:p>
          </p:txBody>
        </p:sp>
        <p:sp>
          <p:nvSpPr>
            <p:cNvPr id="6" name="Bent Arrow 5"/>
            <p:cNvSpPr/>
            <p:nvPr/>
          </p:nvSpPr>
          <p:spPr bwMode="auto">
            <a:xfrm flipH="1">
              <a:off x="8001000" y="1219200"/>
              <a:ext cx="685800" cy="381000"/>
            </a:xfrm>
            <a:prstGeom prst="bentArrow">
              <a:avLst/>
            </a:prstGeom>
            <a:solidFill>
              <a:srgbClr val="FF44EC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b="0" dirty="0">
                <a:latin typeface="Helvetica"/>
                <a:ea typeface="ＭＳ Ｐゴシック" charset="0"/>
                <a:cs typeface="Helvetica"/>
              </a:endParaRPr>
            </a:p>
          </p:txBody>
        </p:sp>
        <p:sp>
          <p:nvSpPr>
            <p:cNvPr id="52" name="Bent Arrow 51"/>
            <p:cNvSpPr/>
            <p:nvPr/>
          </p:nvSpPr>
          <p:spPr bwMode="auto">
            <a:xfrm flipH="1" flipV="1">
              <a:off x="8001000" y="2286000"/>
              <a:ext cx="685800" cy="381000"/>
            </a:xfrm>
            <a:prstGeom prst="bentArrow">
              <a:avLst/>
            </a:prstGeom>
            <a:solidFill>
              <a:srgbClr val="FF44EC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b="0" dirty="0">
                <a:latin typeface="Helvetica"/>
                <a:ea typeface="ＭＳ Ｐゴシック" charset="0"/>
                <a:cs typeface="Helvetic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5504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8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8077200" cy="533400"/>
          </a:xfrm>
        </p:spPr>
        <p:txBody>
          <a:bodyPr/>
          <a:lstStyle/>
          <a:p>
            <a:r>
              <a:rPr lang="en-US" altLang="ko-KR" dirty="0" smtClean="0">
                <a:ea typeface="굴림" panose="020B0600000101010101" pitchFamily="34" charset="-127"/>
              </a:rPr>
              <a:t>Recall: Four requirements for Deadlock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762000"/>
            <a:ext cx="8534400" cy="5943600"/>
          </a:xfrm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ko-KR" dirty="0" smtClean="0">
                <a:solidFill>
                  <a:schemeClr val="hlink"/>
                </a:solidFill>
                <a:ea typeface="굴림" panose="020B0600000101010101" pitchFamily="34" charset="-127"/>
              </a:rPr>
              <a:t>Mutual exclusion</a:t>
            </a:r>
          </a:p>
          <a:p>
            <a:pPr lvl="1"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Only one thread at a time can use a resource.</a:t>
            </a:r>
          </a:p>
          <a:p>
            <a:pPr>
              <a:spcBef>
                <a:spcPct val="20000"/>
              </a:spcBef>
            </a:pPr>
            <a:r>
              <a:rPr lang="en-US" altLang="ko-KR" dirty="0" smtClean="0">
                <a:solidFill>
                  <a:schemeClr val="hlink"/>
                </a:solidFill>
                <a:ea typeface="굴림" panose="020B0600000101010101" pitchFamily="34" charset="-127"/>
              </a:rPr>
              <a:t>Hold and wait</a:t>
            </a:r>
          </a:p>
          <a:p>
            <a:pPr lvl="1"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Thread holding at least one resource is waiting to acquire additional resources held by other threads</a:t>
            </a:r>
          </a:p>
          <a:p>
            <a:pPr>
              <a:spcBef>
                <a:spcPct val="20000"/>
              </a:spcBef>
            </a:pPr>
            <a:r>
              <a:rPr lang="en-US" altLang="ko-KR" dirty="0" smtClean="0">
                <a:solidFill>
                  <a:schemeClr val="hlink"/>
                </a:solidFill>
                <a:ea typeface="굴림" panose="020B0600000101010101" pitchFamily="34" charset="-127"/>
              </a:rPr>
              <a:t>No preemption</a:t>
            </a:r>
          </a:p>
          <a:p>
            <a:pPr lvl="1"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Resources are released only voluntarily by the thread holding the resource, after thread is finished with it</a:t>
            </a:r>
          </a:p>
          <a:p>
            <a:pPr>
              <a:spcBef>
                <a:spcPct val="20000"/>
              </a:spcBef>
            </a:pPr>
            <a:r>
              <a:rPr lang="en-US" altLang="ko-KR" dirty="0" smtClean="0">
                <a:solidFill>
                  <a:schemeClr val="hlink"/>
                </a:solidFill>
                <a:ea typeface="굴림" panose="020B0600000101010101" pitchFamily="34" charset="-127"/>
              </a:rPr>
              <a:t>Circular wait</a:t>
            </a:r>
          </a:p>
          <a:p>
            <a:pPr lvl="1"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There exists a set {</a:t>
            </a:r>
            <a:r>
              <a:rPr lang="en-US" altLang="ko-KR" i="1" dirty="0" smtClean="0">
                <a:ea typeface="굴림" panose="020B0600000101010101" pitchFamily="34" charset="-127"/>
              </a:rPr>
              <a:t>T</a:t>
            </a:r>
            <a:r>
              <a:rPr lang="en-US" altLang="ko-KR" baseline="-25000" dirty="0" smtClean="0">
                <a:ea typeface="굴림" panose="020B0600000101010101" pitchFamily="34" charset="-127"/>
              </a:rPr>
              <a:t>1</a:t>
            </a:r>
            <a:r>
              <a:rPr lang="en-US" altLang="ko-KR" dirty="0" smtClean="0">
                <a:ea typeface="굴림" panose="020B0600000101010101" pitchFamily="34" charset="-127"/>
              </a:rPr>
              <a:t>, …, </a:t>
            </a:r>
            <a:r>
              <a:rPr lang="en-US" altLang="ko-KR" i="1" dirty="0" err="1" smtClean="0">
                <a:ea typeface="굴림" panose="020B0600000101010101" pitchFamily="34" charset="-127"/>
              </a:rPr>
              <a:t>T</a:t>
            </a:r>
            <a:r>
              <a:rPr lang="en-US" altLang="ko-KR" baseline="-25000" dirty="0" err="1" smtClean="0">
                <a:ea typeface="굴림" panose="020B0600000101010101" pitchFamily="34" charset="-127"/>
              </a:rPr>
              <a:t>n</a:t>
            </a:r>
            <a:r>
              <a:rPr lang="en-US" altLang="ko-KR" dirty="0" smtClean="0">
                <a:ea typeface="굴림" panose="020B0600000101010101" pitchFamily="34" charset="-127"/>
              </a:rPr>
              <a:t>} of waiting threads</a:t>
            </a:r>
          </a:p>
          <a:p>
            <a:pPr lvl="2">
              <a:spcBef>
                <a:spcPct val="20000"/>
              </a:spcBef>
            </a:pPr>
            <a:r>
              <a:rPr lang="en-US" altLang="ko-KR" i="1" dirty="0" smtClean="0">
                <a:ea typeface="굴림" panose="020B0600000101010101" pitchFamily="34" charset="-127"/>
              </a:rPr>
              <a:t>T</a:t>
            </a:r>
            <a:r>
              <a:rPr lang="en-US" altLang="ko-KR" baseline="-25000" dirty="0" smtClean="0">
                <a:ea typeface="굴림" panose="020B0600000101010101" pitchFamily="34" charset="-127"/>
              </a:rPr>
              <a:t>1 </a:t>
            </a:r>
            <a:r>
              <a:rPr lang="en-US" altLang="ko-KR" dirty="0" smtClean="0">
                <a:ea typeface="굴림" panose="020B0600000101010101" pitchFamily="34" charset="-127"/>
              </a:rPr>
              <a:t>is waiting for a resource that is held by </a:t>
            </a:r>
            <a:r>
              <a:rPr lang="en-US" altLang="ko-KR" i="1" dirty="0" smtClean="0">
                <a:ea typeface="굴림" panose="020B0600000101010101" pitchFamily="34" charset="-127"/>
              </a:rPr>
              <a:t>T</a:t>
            </a:r>
            <a:r>
              <a:rPr lang="en-US" altLang="ko-KR" baseline="-25000" dirty="0" smtClean="0">
                <a:ea typeface="굴림" panose="020B0600000101010101" pitchFamily="34" charset="-127"/>
              </a:rPr>
              <a:t>2</a:t>
            </a:r>
            <a:endParaRPr lang="en-US" altLang="ko-KR" dirty="0" smtClean="0">
              <a:ea typeface="굴림" panose="020B0600000101010101" pitchFamily="34" charset="-127"/>
            </a:endParaRPr>
          </a:p>
          <a:p>
            <a:pPr lvl="2">
              <a:spcBef>
                <a:spcPct val="20000"/>
              </a:spcBef>
            </a:pPr>
            <a:r>
              <a:rPr lang="en-US" altLang="ko-KR" i="1" dirty="0" smtClean="0">
                <a:ea typeface="굴림" panose="020B0600000101010101" pitchFamily="34" charset="-127"/>
              </a:rPr>
              <a:t>T</a:t>
            </a:r>
            <a:r>
              <a:rPr lang="en-US" altLang="ko-KR" baseline="-25000" dirty="0" smtClean="0">
                <a:ea typeface="굴림" panose="020B0600000101010101" pitchFamily="34" charset="-127"/>
              </a:rPr>
              <a:t>2</a:t>
            </a:r>
            <a:r>
              <a:rPr lang="en-US" altLang="ko-KR" dirty="0" smtClean="0">
                <a:ea typeface="굴림" panose="020B0600000101010101" pitchFamily="34" charset="-127"/>
              </a:rPr>
              <a:t> is waiting for a resource that is held by </a:t>
            </a:r>
            <a:r>
              <a:rPr lang="en-US" altLang="ko-KR" i="1" dirty="0" smtClean="0">
                <a:ea typeface="굴림" panose="020B0600000101010101" pitchFamily="34" charset="-127"/>
              </a:rPr>
              <a:t>T</a:t>
            </a:r>
            <a:r>
              <a:rPr lang="en-US" altLang="ko-KR" baseline="-25000" dirty="0" smtClean="0">
                <a:ea typeface="굴림" panose="020B0600000101010101" pitchFamily="34" charset="-127"/>
              </a:rPr>
              <a:t>3</a:t>
            </a:r>
            <a:endParaRPr lang="en-US" altLang="ko-KR" dirty="0" smtClean="0">
              <a:ea typeface="굴림" panose="020B0600000101010101" pitchFamily="34" charset="-127"/>
            </a:endParaRPr>
          </a:p>
          <a:p>
            <a:pPr lvl="2"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…</a:t>
            </a:r>
          </a:p>
          <a:p>
            <a:pPr lvl="2">
              <a:spcBef>
                <a:spcPct val="20000"/>
              </a:spcBef>
            </a:pPr>
            <a:r>
              <a:rPr lang="en-US" altLang="ko-KR" i="1" dirty="0" err="1" smtClean="0">
                <a:ea typeface="굴림" panose="020B0600000101010101" pitchFamily="34" charset="-127"/>
              </a:rPr>
              <a:t>T</a:t>
            </a:r>
            <a:r>
              <a:rPr lang="en-US" altLang="ko-KR" i="1" baseline="-25000" dirty="0" err="1" smtClean="0">
                <a:ea typeface="굴림" panose="020B0600000101010101" pitchFamily="34" charset="-127"/>
              </a:rPr>
              <a:t>n</a:t>
            </a:r>
            <a:r>
              <a:rPr lang="en-US" altLang="ko-KR" dirty="0" smtClean="0">
                <a:ea typeface="굴림" panose="020B0600000101010101" pitchFamily="34" charset="-127"/>
              </a:rPr>
              <a:t> is waiting for a resource that is held by </a:t>
            </a:r>
            <a:r>
              <a:rPr lang="en-US" altLang="ko-KR" i="1" dirty="0" smtClean="0">
                <a:ea typeface="굴림" panose="020B0600000101010101" pitchFamily="34" charset="-127"/>
              </a:rPr>
              <a:t>T</a:t>
            </a:r>
            <a:r>
              <a:rPr lang="en-US" altLang="ko-KR" baseline="-25000" dirty="0" smtClean="0">
                <a:ea typeface="굴림" panose="020B0600000101010101" pitchFamily="34" charset="-127"/>
              </a:rPr>
              <a:t>1</a:t>
            </a:r>
            <a:endParaRPr lang="en-US" altLang="ko-KR" dirty="0" smtClean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02052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More Flexible Segmentation</a:t>
            </a:r>
          </a:p>
        </p:txBody>
      </p:sp>
      <p:sp>
        <p:nvSpPr>
          <p:cNvPr id="69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4572000"/>
            <a:ext cx="8686800" cy="21336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Logical View: multiple separate segments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Typical: Code, Data, Stack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Others: memory sharing, </a:t>
            </a:r>
            <a:r>
              <a:rPr lang="en-US" altLang="ko-KR" dirty="0" err="1" smtClean="0">
                <a:ea typeface="굴림" panose="020B0600000101010101" pitchFamily="34" charset="-127"/>
              </a:rPr>
              <a:t>etc</a:t>
            </a:r>
            <a:endParaRPr lang="en-US" altLang="ko-KR" dirty="0" smtClean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Each segment is given region of contiguous memory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Has a base and limit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Can reside anywhere in physical memory</a:t>
            </a:r>
          </a:p>
        </p:txBody>
      </p:sp>
      <p:pic>
        <p:nvPicPr>
          <p:cNvPr id="69120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12" t="632" r="21811" b="964"/>
          <a:stretch>
            <a:fillRect/>
          </a:stretch>
        </p:blipFill>
        <p:spPr bwMode="auto">
          <a:xfrm>
            <a:off x="762000" y="685800"/>
            <a:ext cx="2852738" cy="3759200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55"/>
          <p:cNvGrpSpPr>
            <a:grpSpLocks/>
          </p:cNvGrpSpPr>
          <p:nvPr/>
        </p:nvGrpSpPr>
        <p:grpSpPr bwMode="auto">
          <a:xfrm>
            <a:off x="4114800" y="685800"/>
            <a:ext cx="4530726" cy="3862388"/>
            <a:chOff x="2592" y="480"/>
            <a:chExt cx="2854" cy="2433"/>
          </a:xfrm>
        </p:grpSpPr>
        <p:sp>
          <p:nvSpPr>
            <p:cNvPr id="37893" name="Oval 5"/>
            <p:cNvSpPr>
              <a:spLocks noChangeArrowheads="1"/>
            </p:cNvSpPr>
            <p:nvPr/>
          </p:nvSpPr>
          <p:spPr bwMode="auto">
            <a:xfrm>
              <a:off x="2688" y="558"/>
              <a:ext cx="1381" cy="1890"/>
            </a:xfrm>
            <a:prstGeom prst="ellipse">
              <a:avLst/>
            </a:prstGeom>
            <a:solidFill>
              <a:srgbClr val="99FF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sz="2800" b="0">
                <a:latin typeface="Gill Sans Light" charset="0"/>
                <a:ea typeface="Gill Sans Light" charset="0"/>
                <a:cs typeface="Gill Sans Light" charset="0"/>
              </a:endParaRPr>
            </a:p>
          </p:txBody>
        </p:sp>
        <p:sp>
          <p:nvSpPr>
            <p:cNvPr id="37894" name="Rectangle 6"/>
            <p:cNvSpPr>
              <a:spLocks noChangeArrowheads="1"/>
            </p:cNvSpPr>
            <p:nvPr/>
          </p:nvSpPr>
          <p:spPr bwMode="auto">
            <a:xfrm>
              <a:off x="2992" y="864"/>
              <a:ext cx="472" cy="254"/>
            </a:xfrm>
            <a:prstGeom prst="rect">
              <a:avLst/>
            </a:prstGeom>
            <a:solidFill>
              <a:srgbClr val="FF66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000" b="0">
                  <a:latin typeface="Gill Sans Light" charset="0"/>
                  <a:ea typeface="Gill Sans Light" charset="0"/>
                  <a:cs typeface="Gill Sans Light" charset="0"/>
                </a:rPr>
                <a:t>1</a:t>
              </a:r>
            </a:p>
          </p:txBody>
        </p:sp>
        <p:sp>
          <p:nvSpPr>
            <p:cNvPr id="37895" name="Rectangle 7"/>
            <p:cNvSpPr>
              <a:spLocks noChangeArrowheads="1"/>
            </p:cNvSpPr>
            <p:nvPr/>
          </p:nvSpPr>
          <p:spPr bwMode="auto">
            <a:xfrm>
              <a:off x="2800" y="1440"/>
              <a:ext cx="436" cy="436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000" b="0">
                  <a:latin typeface="Gill Sans Light" charset="0"/>
                  <a:ea typeface="Gill Sans Light" charset="0"/>
                  <a:cs typeface="Gill Sans Light" charset="0"/>
                </a:rPr>
                <a:t>3</a:t>
              </a:r>
            </a:p>
          </p:txBody>
        </p:sp>
        <p:sp>
          <p:nvSpPr>
            <p:cNvPr id="37896" name="Rectangle 8"/>
            <p:cNvSpPr>
              <a:spLocks noChangeArrowheads="1"/>
            </p:cNvSpPr>
            <p:nvPr/>
          </p:nvSpPr>
          <p:spPr bwMode="auto">
            <a:xfrm>
              <a:off x="3520" y="1248"/>
              <a:ext cx="437" cy="182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000" b="0">
                  <a:latin typeface="Gill Sans Light" charset="0"/>
                  <a:ea typeface="Gill Sans Light" charset="0"/>
                  <a:cs typeface="Gill Sans Light" charset="0"/>
                </a:rPr>
                <a:t>2</a:t>
              </a:r>
            </a:p>
          </p:txBody>
        </p:sp>
        <p:sp>
          <p:nvSpPr>
            <p:cNvPr id="37897" name="Rectangle 9"/>
            <p:cNvSpPr>
              <a:spLocks noChangeArrowheads="1"/>
            </p:cNvSpPr>
            <p:nvPr/>
          </p:nvSpPr>
          <p:spPr bwMode="auto">
            <a:xfrm>
              <a:off x="3376" y="1728"/>
              <a:ext cx="435" cy="254"/>
            </a:xfrm>
            <a:prstGeom prst="rect">
              <a:avLst/>
            </a:prstGeom>
            <a:solidFill>
              <a:srgbClr val="53FB2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000" b="0">
                  <a:latin typeface="Gill Sans Light" charset="0"/>
                  <a:ea typeface="Gill Sans Light" charset="0"/>
                  <a:cs typeface="Gill Sans Light" charset="0"/>
                </a:rPr>
                <a:t>4</a:t>
              </a:r>
            </a:p>
          </p:txBody>
        </p:sp>
        <p:sp>
          <p:nvSpPr>
            <p:cNvPr id="37898" name="Text Box 24"/>
            <p:cNvSpPr txBox="1">
              <a:spLocks noChangeArrowheads="1"/>
            </p:cNvSpPr>
            <p:nvPr/>
          </p:nvSpPr>
          <p:spPr bwMode="auto">
            <a:xfrm>
              <a:off x="2776" y="2462"/>
              <a:ext cx="1219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en-US" sz="2000" b="0" dirty="0">
                  <a:latin typeface="Gill Sans Light" charset="0"/>
                  <a:ea typeface="Gill Sans Light" charset="0"/>
                  <a:cs typeface="Gill Sans Light" charset="0"/>
                </a:rPr>
                <a:t>user view of</a:t>
              </a:r>
            </a:p>
            <a:p>
              <a:pPr eaLnBrk="1" hangingPunct="1"/>
              <a:r>
                <a:rPr lang="en-US" altLang="en-US" sz="2000" b="0" dirty="0">
                  <a:latin typeface="Gill Sans Light" charset="0"/>
                  <a:ea typeface="Gill Sans Light" charset="0"/>
                  <a:cs typeface="Gill Sans Light" charset="0"/>
                </a:rPr>
                <a:t>memory space </a:t>
              </a:r>
            </a:p>
          </p:txBody>
        </p:sp>
        <p:sp>
          <p:nvSpPr>
            <p:cNvPr id="37899" name="Rectangle 12"/>
            <p:cNvSpPr>
              <a:spLocks noChangeArrowheads="1"/>
            </p:cNvSpPr>
            <p:nvPr/>
          </p:nvSpPr>
          <p:spPr bwMode="auto">
            <a:xfrm>
              <a:off x="4518" y="576"/>
              <a:ext cx="545" cy="509"/>
            </a:xfrm>
            <a:prstGeom prst="rect">
              <a:avLst/>
            </a:prstGeom>
            <a:solidFill>
              <a:srgbClr val="53FB2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sz="2800" b="0">
                <a:latin typeface="Gill Sans Light" charset="0"/>
                <a:ea typeface="Gill Sans Light" charset="0"/>
                <a:cs typeface="Gill Sans Light" charset="0"/>
              </a:endParaRPr>
            </a:p>
          </p:txBody>
        </p:sp>
        <p:sp>
          <p:nvSpPr>
            <p:cNvPr id="37900" name="Line 13"/>
            <p:cNvSpPr>
              <a:spLocks noChangeShapeType="1"/>
            </p:cNvSpPr>
            <p:nvPr/>
          </p:nvSpPr>
          <p:spPr bwMode="auto">
            <a:xfrm>
              <a:off x="4518" y="831"/>
              <a:ext cx="54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000" b="0">
                <a:latin typeface="Gill Sans Light" charset="0"/>
                <a:ea typeface="Gill Sans Light" charset="0"/>
                <a:cs typeface="Gill Sans Light" charset="0"/>
              </a:endParaRPr>
            </a:p>
          </p:txBody>
        </p:sp>
        <p:sp>
          <p:nvSpPr>
            <p:cNvPr id="37901" name="Rectangle 15"/>
            <p:cNvSpPr>
              <a:spLocks noChangeArrowheads="1"/>
            </p:cNvSpPr>
            <p:nvPr/>
          </p:nvSpPr>
          <p:spPr bwMode="auto">
            <a:xfrm>
              <a:off x="4518" y="1085"/>
              <a:ext cx="545" cy="509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sz="2800" b="0">
                <a:latin typeface="Gill Sans Light" charset="0"/>
                <a:ea typeface="Gill Sans Light" charset="0"/>
                <a:cs typeface="Gill Sans Light" charset="0"/>
              </a:endParaRPr>
            </a:p>
          </p:txBody>
        </p:sp>
        <p:sp>
          <p:nvSpPr>
            <p:cNvPr id="37902" name="Line 16"/>
            <p:cNvSpPr>
              <a:spLocks noChangeShapeType="1"/>
            </p:cNvSpPr>
            <p:nvPr/>
          </p:nvSpPr>
          <p:spPr bwMode="auto">
            <a:xfrm>
              <a:off x="4518" y="1340"/>
              <a:ext cx="54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000" b="0">
                <a:latin typeface="Gill Sans Light" charset="0"/>
                <a:ea typeface="Gill Sans Light" charset="0"/>
                <a:cs typeface="Gill Sans Light" charset="0"/>
              </a:endParaRPr>
            </a:p>
          </p:txBody>
        </p:sp>
        <p:sp>
          <p:nvSpPr>
            <p:cNvPr id="37903" name="Text Box 17"/>
            <p:cNvSpPr txBox="1">
              <a:spLocks noChangeArrowheads="1"/>
            </p:cNvSpPr>
            <p:nvPr/>
          </p:nvSpPr>
          <p:spPr bwMode="auto">
            <a:xfrm>
              <a:off x="4675" y="595"/>
              <a:ext cx="19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000" b="0">
                  <a:latin typeface="Gill Sans Light" charset="0"/>
                  <a:ea typeface="Gill Sans Light" charset="0"/>
                  <a:cs typeface="Gill Sans Light" charset="0"/>
                </a:rPr>
                <a:t>1</a:t>
              </a:r>
            </a:p>
          </p:txBody>
        </p:sp>
        <p:sp>
          <p:nvSpPr>
            <p:cNvPr id="37904" name="Text Box 18"/>
            <p:cNvSpPr txBox="1">
              <a:spLocks noChangeArrowheads="1"/>
            </p:cNvSpPr>
            <p:nvPr/>
          </p:nvSpPr>
          <p:spPr bwMode="auto">
            <a:xfrm>
              <a:off x="4691" y="828"/>
              <a:ext cx="19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000" b="0" dirty="0">
                  <a:latin typeface="Gill Sans Light" charset="0"/>
                  <a:ea typeface="Gill Sans Light" charset="0"/>
                  <a:cs typeface="Gill Sans Light" charset="0"/>
                </a:rPr>
                <a:t>4</a:t>
              </a:r>
            </a:p>
          </p:txBody>
        </p:sp>
        <p:sp>
          <p:nvSpPr>
            <p:cNvPr id="37905" name="Rectangle 19"/>
            <p:cNvSpPr>
              <a:spLocks noChangeArrowheads="1"/>
            </p:cNvSpPr>
            <p:nvPr/>
          </p:nvSpPr>
          <p:spPr bwMode="auto">
            <a:xfrm>
              <a:off x="4518" y="1594"/>
              <a:ext cx="545" cy="69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sz="2800" b="0">
                <a:latin typeface="Gill Sans Light" charset="0"/>
                <a:ea typeface="Gill Sans Light" charset="0"/>
                <a:cs typeface="Gill Sans Light" charset="0"/>
              </a:endParaRPr>
            </a:p>
          </p:txBody>
        </p:sp>
        <p:sp>
          <p:nvSpPr>
            <p:cNvPr id="37906" name="Rectangle 20"/>
            <p:cNvSpPr>
              <a:spLocks noChangeArrowheads="1"/>
            </p:cNvSpPr>
            <p:nvPr/>
          </p:nvSpPr>
          <p:spPr bwMode="auto">
            <a:xfrm>
              <a:off x="4518" y="2284"/>
              <a:ext cx="545" cy="182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sz="2800" b="0">
                <a:latin typeface="Gill Sans Light" charset="0"/>
                <a:ea typeface="Gill Sans Light" charset="0"/>
                <a:cs typeface="Gill Sans Light" charset="0"/>
              </a:endParaRPr>
            </a:p>
          </p:txBody>
        </p:sp>
        <p:sp>
          <p:nvSpPr>
            <p:cNvPr id="37907" name="Line 21"/>
            <p:cNvSpPr>
              <a:spLocks noChangeShapeType="1"/>
            </p:cNvSpPr>
            <p:nvPr/>
          </p:nvSpPr>
          <p:spPr bwMode="auto">
            <a:xfrm>
              <a:off x="4518" y="1775"/>
              <a:ext cx="54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000" b="0">
                <a:latin typeface="Gill Sans Light" charset="0"/>
                <a:ea typeface="Gill Sans Light" charset="0"/>
                <a:cs typeface="Gill Sans Light" charset="0"/>
              </a:endParaRPr>
            </a:p>
          </p:txBody>
        </p:sp>
        <p:sp>
          <p:nvSpPr>
            <p:cNvPr id="37908" name="Text Box 22"/>
            <p:cNvSpPr txBox="1">
              <a:spLocks noChangeArrowheads="1"/>
            </p:cNvSpPr>
            <p:nvPr/>
          </p:nvSpPr>
          <p:spPr bwMode="auto">
            <a:xfrm>
              <a:off x="4676" y="1577"/>
              <a:ext cx="19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000" b="0">
                  <a:latin typeface="Gill Sans Light" charset="0"/>
                  <a:ea typeface="Gill Sans Light" charset="0"/>
                  <a:cs typeface="Gill Sans Light" charset="0"/>
                </a:rPr>
                <a:t>2</a:t>
              </a:r>
            </a:p>
          </p:txBody>
        </p:sp>
        <p:sp>
          <p:nvSpPr>
            <p:cNvPr id="37909" name="Text Box 23"/>
            <p:cNvSpPr txBox="1">
              <a:spLocks noChangeArrowheads="1"/>
            </p:cNvSpPr>
            <p:nvPr/>
          </p:nvSpPr>
          <p:spPr bwMode="auto">
            <a:xfrm>
              <a:off x="4691" y="1925"/>
              <a:ext cx="19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000" b="0">
                  <a:latin typeface="Gill Sans Light" charset="0"/>
                  <a:ea typeface="Gill Sans Light" charset="0"/>
                  <a:cs typeface="Gill Sans Light" charset="0"/>
                </a:rPr>
                <a:t>3</a:t>
              </a:r>
            </a:p>
          </p:txBody>
        </p:sp>
        <p:sp>
          <p:nvSpPr>
            <p:cNvPr id="37910" name="Text Box 25"/>
            <p:cNvSpPr txBox="1">
              <a:spLocks noChangeArrowheads="1"/>
            </p:cNvSpPr>
            <p:nvPr/>
          </p:nvSpPr>
          <p:spPr bwMode="auto">
            <a:xfrm>
              <a:off x="4082" y="2457"/>
              <a:ext cx="1364" cy="4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"/>
                </a:spcBef>
              </a:pPr>
              <a:r>
                <a:rPr lang="en-US" altLang="en-US" sz="2000" b="0" dirty="0">
                  <a:latin typeface="Gill Sans Light" charset="0"/>
                  <a:ea typeface="Gill Sans Light" charset="0"/>
                  <a:cs typeface="Gill Sans Light" charset="0"/>
                </a:rPr>
                <a:t>physical </a:t>
              </a:r>
            </a:p>
            <a:p>
              <a:pPr algn="ctr" eaLnBrk="1" hangingPunct="1">
                <a:spcBef>
                  <a:spcPct val="5000"/>
                </a:spcBef>
              </a:pPr>
              <a:r>
                <a:rPr lang="en-US" altLang="en-US" sz="2000" b="0" dirty="0">
                  <a:latin typeface="Gill Sans Light" charset="0"/>
                  <a:ea typeface="Gill Sans Light" charset="0"/>
                  <a:cs typeface="Gill Sans Light" charset="0"/>
                </a:rPr>
                <a:t>memory space</a:t>
              </a:r>
            </a:p>
          </p:txBody>
        </p:sp>
        <p:sp>
          <p:nvSpPr>
            <p:cNvPr id="37911" name="Rectangle 26"/>
            <p:cNvSpPr>
              <a:spLocks noChangeArrowheads="1"/>
            </p:cNvSpPr>
            <p:nvPr/>
          </p:nvSpPr>
          <p:spPr bwMode="auto">
            <a:xfrm>
              <a:off x="4520" y="576"/>
              <a:ext cx="539" cy="254"/>
            </a:xfrm>
            <a:prstGeom prst="rect">
              <a:avLst/>
            </a:prstGeom>
            <a:solidFill>
              <a:srgbClr val="FF66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en-US" sz="2000" b="0" dirty="0">
                  <a:latin typeface="Gill Sans Light" charset="0"/>
                  <a:ea typeface="Gill Sans Light" charset="0"/>
                  <a:cs typeface="Gill Sans Light" charset="0"/>
                </a:rPr>
                <a:t>1</a:t>
              </a:r>
            </a:p>
          </p:txBody>
        </p:sp>
        <p:sp>
          <p:nvSpPr>
            <p:cNvPr id="37912" name="Rectangle 27"/>
            <p:cNvSpPr>
              <a:spLocks noChangeArrowheads="1"/>
            </p:cNvSpPr>
            <p:nvPr/>
          </p:nvSpPr>
          <p:spPr bwMode="auto">
            <a:xfrm>
              <a:off x="4521" y="1584"/>
              <a:ext cx="543" cy="200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en-US" sz="2000" b="0">
                  <a:latin typeface="Gill Sans Light" charset="0"/>
                  <a:ea typeface="Gill Sans Light" charset="0"/>
                  <a:cs typeface="Gill Sans Light" charset="0"/>
                </a:rPr>
                <a:t>2</a:t>
              </a:r>
            </a:p>
          </p:txBody>
        </p:sp>
        <p:sp>
          <p:nvSpPr>
            <p:cNvPr id="37913" name="Rectangle 50"/>
            <p:cNvSpPr>
              <a:spLocks noChangeArrowheads="1"/>
            </p:cNvSpPr>
            <p:nvPr/>
          </p:nvSpPr>
          <p:spPr bwMode="auto">
            <a:xfrm>
              <a:off x="2592" y="480"/>
              <a:ext cx="2854" cy="240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sz="2800" b="0">
                <a:latin typeface="Gill Sans Light" charset="0"/>
                <a:ea typeface="Gill Sans Light" charset="0"/>
                <a:cs typeface="Gill Sans Ligh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75893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9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9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9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91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9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9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91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120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76200"/>
            <a:ext cx="8153400" cy="533400"/>
          </a:xfrm>
        </p:spPr>
        <p:txBody>
          <a:bodyPr/>
          <a:lstStyle/>
          <a:p>
            <a:r>
              <a:rPr lang="en-US" altLang="ko-KR" dirty="0" smtClean="0"/>
              <a:t>Implementation of Multi-Segment Model</a:t>
            </a:r>
          </a:p>
        </p:txBody>
      </p:sp>
      <p:sp>
        <p:nvSpPr>
          <p:cNvPr id="69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3352800"/>
            <a:ext cx="8458200" cy="32004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10000"/>
              </a:spcBef>
            </a:pPr>
            <a:r>
              <a:rPr lang="en-US" altLang="ko-KR" dirty="0" smtClean="0"/>
              <a:t>Segment map resides in processor</a:t>
            </a:r>
          </a:p>
          <a:p>
            <a:pPr lvl="1">
              <a:lnSpc>
                <a:spcPct val="80000"/>
              </a:lnSpc>
              <a:spcBef>
                <a:spcPct val="10000"/>
              </a:spcBef>
            </a:pPr>
            <a:r>
              <a:rPr lang="en-US" altLang="ko-KR" dirty="0" smtClean="0"/>
              <a:t>Segment number mapped into base/limit pair</a:t>
            </a:r>
          </a:p>
          <a:p>
            <a:pPr lvl="1">
              <a:lnSpc>
                <a:spcPct val="80000"/>
              </a:lnSpc>
              <a:spcBef>
                <a:spcPct val="10000"/>
              </a:spcBef>
            </a:pPr>
            <a:r>
              <a:rPr lang="en-US" altLang="ko-KR" dirty="0" smtClean="0"/>
              <a:t>Base added to offset to generate physical address</a:t>
            </a:r>
          </a:p>
          <a:p>
            <a:pPr lvl="1">
              <a:lnSpc>
                <a:spcPct val="80000"/>
              </a:lnSpc>
              <a:spcBef>
                <a:spcPct val="10000"/>
              </a:spcBef>
            </a:pPr>
            <a:r>
              <a:rPr lang="en-US" altLang="ko-KR" dirty="0" smtClean="0"/>
              <a:t>Error check catches offset out of range</a:t>
            </a:r>
          </a:p>
          <a:p>
            <a:pPr>
              <a:lnSpc>
                <a:spcPct val="80000"/>
              </a:lnSpc>
              <a:spcBef>
                <a:spcPct val="10000"/>
              </a:spcBef>
            </a:pPr>
            <a:r>
              <a:rPr lang="en-US" altLang="ko-KR" dirty="0" smtClean="0"/>
              <a:t>As many chunks of physical memory as entries</a:t>
            </a:r>
          </a:p>
          <a:p>
            <a:pPr lvl="1">
              <a:lnSpc>
                <a:spcPct val="80000"/>
              </a:lnSpc>
              <a:spcBef>
                <a:spcPct val="10000"/>
              </a:spcBef>
            </a:pPr>
            <a:r>
              <a:rPr lang="en-US" altLang="ko-KR" dirty="0" smtClean="0"/>
              <a:t>Segment addressed by portion of virtual address</a:t>
            </a:r>
          </a:p>
          <a:p>
            <a:pPr lvl="1">
              <a:lnSpc>
                <a:spcPct val="80000"/>
              </a:lnSpc>
              <a:spcBef>
                <a:spcPct val="10000"/>
              </a:spcBef>
            </a:pPr>
            <a:r>
              <a:rPr lang="en-US" altLang="ko-KR" dirty="0" smtClean="0"/>
              <a:t>However, could be included in instruction instead:</a:t>
            </a:r>
          </a:p>
          <a:p>
            <a:pPr lvl="2">
              <a:lnSpc>
                <a:spcPct val="80000"/>
              </a:lnSpc>
              <a:spcBef>
                <a:spcPct val="10000"/>
              </a:spcBef>
            </a:pPr>
            <a:r>
              <a:rPr lang="en-US" altLang="ko-KR" dirty="0" smtClean="0"/>
              <a:t>x86 Example: </a:t>
            </a:r>
            <a:r>
              <a:rPr lang="en-US" altLang="ko-KR" dirty="0" err="1" smtClean="0"/>
              <a:t>mov</a:t>
            </a:r>
            <a:r>
              <a:rPr lang="en-US" altLang="ko-KR" dirty="0" smtClean="0"/>
              <a:t> [</a:t>
            </a:r>
            <a:r>
              <a:rPr lang="en-US" altLang="ko-KR" dirty="0" err="1" smtClean="0">
                <a:solidFill>
                  <a:schemeClr val="hlink"/>
                </a:solidFill>
              </a:rPr>
              <a:t>es</a:t>
            </a:r>
            <a:r>
              <a:rPr lang="en-US" altLang="ko-KR" dirty="0" err="1" smtClean="0"/>
              <a:t>:bx</a:t>
            </a:r>
            <a:r>
              <a:rPr lang="en-US" altLang="ko-KR" dirty="0" smtClean="0"/>
              <a:t>],ax. </a:t>
            </a:r>
          </a:p>
          <a:p>
            <a:pPr>
              <a:lnSpc>
                <a:spcPct val="80000"/>
              </a:lnSpc>
              <a:spcBef>
                <a:spcPct val="10000"/>
              </a:spcBef>
            </a:pPr>
            <a:r>
              <a:rPr lang="en-US" altLang="ko-KR" dirty="0" smtClean="0"/>
              <a:t>What is “V/N” (valid / not valid)?</a:t>
            </a:r>
          </a:p>
          <a:p>
            <a:pPr lvl="1">
              <a:lnSpc>
                <a:spcPct val="80000"/>
              </a:lnSpc>
              <a:spcBef>
                <a:spcPct val="10000"/>
              </a:spcBef>
            </a:pPr>
            <a:r>
              <a:rPr lang="en-US" altLang="ko-KR" dirty="0" smtClean="0"/>
              <a:t>Can mark segments as invalid; requires check as well</a:t>
            </a:r>
          </a:p>
        </p:txBody>
      </p:sp>
      <p:grpSp>
        <p:nvGrpSpPr>
          <p:cNvPr id="39939" name="Group 78"/>
          <p:cNvGrpSpPr>
            <a:grpSpLocks/>
          </p:cNvGrpSpPr>
          <p:nvPr/>
        </p:nvGrpSpPr>
        <p:grpSpPr bwMode="auto">
          <a:xfrm>
            <a:off x="3733800" y="1203325"/>
            <a:ext cx="1895475" cy="2073275"/>
            <a:chOff x="2352" y="758"/>
            <a:chExt cx="1194" cy="1306"/>
          </a:xfrm>
        </p:grpSpPr>
        <p:grpSp>
          <p:nvGrpSpPr>
            <p:cNvPr id="39968" name="Group 13"/>
            <p:cNvGrpSpPr>
              <a:grpSpLocks/>
            </p:cNvGrpSpPr>
            <p:nvPr/>
          </p:nvGrpSpPr>
          <p:grpSpPr bwMode="auto">
            <a:xfrm>
              <a:off x="2352" y="758"/>
              <a:ext cx="1194" cy="163"/>
              <a:chOff x="2352" y="960"/>
              <a:chExt cx="1632" cy="288"/>
            </a:xfrm>
          </p:grpSpPr>
          <p:grpSp>
            <p:nvGrpSpPr>
              <p:cNvPr id="40004" name="Group 11"/>
              <p:cNvGrpSpPr>
                <a:grpSpLocks/>
              </p:cNvGrpSpPr>
              <p:nvPr/>
            </p:nvGrpSpPr>
            <p:grpSpPr bwMode="auto">
              <a:xfrm>
                <a:off x="2352" y="960"/>
                <a:ext cx="1392" cy="288"/>
                <a:chOff x="2352" y="960"/>
                <a:chExt cx="1392" cy="288"/>
              </a:xfrm>
            </p:grpSpPr>
            <p:sp>
              <p:nvSpPr>
                <p:cNvPr id="40006" name="Rectangle 8"/>
                <p:cNvSpPr>
                  <a:spLocks noChangeArrowheads="1"/>
                </p:cNvSpPr>
                <p:nvPr/>
              </p:nvSpPr>
              <p:spPr bwMode="auto">
                <a:xfrm>
                  <a:off x="2352" y="960"/>
                  <a:ext cx="672" cy="288"/>
                </a:xfrm>
                <a:prstGeom prst="rect">
                  <a:avLst/>
                </a:prstGeom>
                <a:solidFill>
                  <a:srgbClr val="99FFCC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78" tIns="44445" rIns="90478" bIns="44445" anchor="ctr"/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800" b="0">
                      <a:latin typeface="Gill Sans" charset="0"/>
                      <a:ea typeface="Gill Sans" charset="0"/>
                      <a:cs typeface="Gill Sans" charset="0"/>
                    </a:rPr>
                    <a:t>Base0</a:t>
                  </a:r>
                </a:p>
              </p:txBody>
            </p:sp>
            <p:sp>
              <p:nvSpPr>
                <p:cNvPr id="40007" name="Rectangle 10"/>
                <p:cNvSpPr>
                  <a:spLocks noChangeArrowheads="1"/>
                </p:cNvSpPr>
                <p:nvPr/>
              </p:nvSpPr>
              <p:spPr bwMode="auto">
                <a:xfrm>
                  <a:off x="3024" y="960"/>
                  <a:ext cx="720" cy="288"/>
                </a:xfrm>
                <a:prstGeom prst="rect">
                  <a:avLst/>
                </a:prstGeom>
                <a:solidFill>
                  <a:srgbClr val="99FFCC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78" tIns="44445" rIns="90478" bIns="44445" anchor="ctr"/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800" b="0">
                      <a:latin typeface="Gill Sans" charset="0"/>
                      <a:ea typeface="Gill Sans" charset="0"/>
                      <a:cs typeface="Gill Sans" charset="0"/>
                    </a:rPr>
                    <a:t>Limit0</a:t>
                  </a:r>
                </a:p>
              </p:txBody>
            </p:sp>
          </p:grpSp>
          <p:sp>
            <p:nvSpPr>
              <p:cNvPr id="40005" name="Rectangle 12"/>
              <p:cNvSpPr>
                <a:spLocks noChangeArrowheads="1"/>
              </p:cNvSpPr>
              <p:nvPr/>
            </p:nvSpPr>
            <p:spPr bwMode="auto">
              <a:xfrm>
                <a:off x="3744" y="960"/>
                <a:ext cx="240" cy="288"/>
              </a:xfrm>
              <a:prstGeom prst="rect">
                <a:avLst/>
              </a:prstGeom>
              <a:solidFill>
                <a:srgbClr val="99FFCC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V</a:t>
                </a:r>
              </a:p>
            </p:txBody>
          </p:sp>
        </p:grpSp>
        <p:grpSp>
          <p:nvGrpSpPr>
            <p:cNvPr id="39969" name="Group 14"/>
            <p:cNvGrpSpPr>
              <a:grpSpLocks/>
            </p:cNvGrpSpPr>
            <p:nvPr/>
          </p:nvGrpSpPr>
          <p:grpSpPr bwMode="auto">
            <a:xfrm>
              <a:off x="2352" y="921"/>
              <a:ext cx="1194" cy="164"/>
              <a:chOff x="2352" y="960"/>
              <a:chExt cx="1632" cy="288"/>
            </a:xfrm>
          </p:grpSpPr>
          <p:grpSp>
            <p:nvGrpSpPr>
              <p:cNvPr id="40000" name="Group 15"/>
              <p:cNvGrpSpPr>
                <a:grpSpLocks/>
              </p:cNvGrpSpPr>
              <p:nvPr/>
            </p:nvGrpSpPr>
            <p:grpSpPr bwMode="auto">
              <a:xfrm>
                <a:off x="2352" y="960"/>
                <a:ext cx="1392" cy="288"/>
                <a:chOff x="2352" y="960"/>
                <a:chExt cx="1392" cy="288"/>
              </a:xfrm>
            </p:grpSpPr>
            <p:sp>
              <p:nvSpPr>
                <p:cNvPr id="40002" name="Rectangle 16"/>
                <p:cNvSpPr>
                  <a:spLocks noChangeArrowheads="1"/>
                </p:cNvSpPr>
                <p:nvPr/>
              </p:nvSpPr>
              <p:spPr bwMode="auto">
                <a:xfrm>
                  <a:off x="2352" y="960"/>
                  <a:ext cx="672" cy="288"/>
                </a:xfrm>
                <a:prstGeom prst="rect">
                  <a:avLst/>
                </a:prstGeom>
                <a:solidFill>
                  <a:srgbClr val="99FFCC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78" tIns="44445" rIns="90478" bIns="44445" anchor="ctr"/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800" b="0">
                      <a:latin typeface="Gill Sans" charset="0"/>
                      <a:ea typeface="Gill Sans" charset="0"/>
                      <a:cs typeface="Gill Sans" charset="0"/>
                    </a:rPr>
                    <a:t>Base1</a:t>
                  </a:r>
                </a:p>
              </p:txBody>
            </p:sp>
            <p:sp>
              <p:nvSpPr>
                <p:cNvPr id="40003" name="Rectangle 17"/>
                <p:cNvSpPr>
                  <a:spLocks noChangeArrowheads="1"/>
                </p:cNvSpPr>
                <p:nvPr/>
              </p:nvSpPr>
              <p:spPr bwMode="auto">
                <a:xfrm>
                  <a:off x="3024" y="960"/>
                  <a:ext cx="720" cy="288"/>
                </a:xfrm>
                <a:prstGeom prst="rect">
                  <a:avLst/>
                </a:prstGeom>
                <a:solidFill>
                  <a:srgbClr val="99FFCC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78" tIns="44445" rIns="90478" bIns="44445" anchor="ctr"/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800" b="0">
                      <a:latin typeface="Gill Sans" charset="0"/>
                      <a:ea typeface="Gill Sans" charset="0"/>
                      <a:cs typeface="Gill Sans" charset="0"/>
                    </a:rPr>
                    <a:t>Limit1</a:t>
                  </a:r>
                </a:p>
              </p:txBody>
            </p:sp>
          </p:grpSp>
          <p:sp>
            <p:nvSpPr>
              <p:cNvPr id="40001" name="Rectangle 18"/>
              <p:cNvSpPr>
                <a:spLocks noChangeArrowheads="1"/>
              </p:cNvSpPr>
              <p:nvPr/>
            </p:nvSpPr>
            <p:spPr bwMode="auto">
              <a:xfrm>
                <a:off x="3744" y="960"/>
                <a:ext cx="240" cy="288"/>
              </a:xfrm>
              <a:prstGeom prst="rect">
                <a:avLst/>
              </a:prstGeom>
              <a:solidFill>
                <a:srgbClr val="99FFCC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V</a:t>
                </a:r>
              </a:p>
            </p:txBody>
          </p:sp>
        </p:grpSp>
        <p:grpSp>
          <p:nvGrpSpPr>
            <p:cNvPr id="39970" name="Group 19"/>
            <p:cNvGrpSpPr>
              <a:grpSpLocks/>
            </p:cNvGrpSpPr>
            <p:nvPr/>
          </p:nvGrpSpPr>
          <p:grpSpPr bwMode="auto">
            <a:xfrm>
              <a:off x="2352" y="1085"/>
              <a:ext cx="1194" cy="163"/>
              <a:chOff x="2352" y="960"/>
              <a:chExt cx="1632" cy="288"/>
            </a:xfrm>
          </p:grpSpPr>
          <p:grpSp>
            <p:nvGrpSpPr>
              <p:cNvPr id="39996" name="Group 20"/>
              <p:cNvGrpSpPr>
                <a:grpSpLocks/>
              </p:cNvGrpSpPr>
              <p:nvPr/>
            </p:nvGrpSpPr>
            <p:grpSpPr bwMode="auto">
              <a:xfrm>
                <a:off x="2352" y="960"/>
                <a:ext cx="1392" cy="288"/>
                <a:chOff x="2352" y="960"/>
                <a:chExt cx="1392" cy="288"/>
              </a:xfrm>
            </p:grpSpPr>
            <p:sp>
              <p:nvSpPr>
                <p:cNvPr id="39998" name="Rectangle 21"/>
                <p:cNvSpPr>
                  <a:spLocks noChangeArrowheads="1"/>
                </p:cNvSpPr>
                <p:nvPr/>
              </p:nvSpPr>
              <p:spPr bwMode="auto">
                <a:xfrm>
                  <a:off x="2352" y="960"/>
                  <a:ext cx="672" cy="288"/>
                </a:xfrm>
                <a:prstGeom prst="rect">
                  <a:avLst/>
                </a:prstGeom>
                <a:solidFill>
                  <a:srgbClr val="99FFCC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78" tIns="44445" rIns="90478" bIns="44445" anchor="ctr"/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800" b="0">
                      <a:latin typeface="Gill Sans" charset="0"/>
                      <a:ea typeface="Gill Sans" charset="0"/>
                      <a:cs typeface="Gill Sans" charset="0"/>
                    </a:rPr>
                    <a:t>Base2</a:t>
                  </a:r>
                </a:p>
              </p:txBody>
            </p:sp>
            <p:sp>
              <p:nvSpPr>
                <p:cNvPr id="39999" name="Rectangle 22"/>
                <p:cNvSpPr>
                  <a:spLocks noChangeArrowheads="1"/>
                </p:cNvSpPr>
                <p:nvPr/>
              </p:nvSpPr>
              <p:spPr bwMode="auto">
                <a:xfrm>
                  <a:off x="3024" y="960"/>
                  <a:ext cx="720" cy="288"/>
                </a:xfrm>
                <a:prstGeom prst="rect">
                  <a:avLst/>
                </a:prstGeom>
                <a:solidFill>
                  <a:srgbClr val="99FFCC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78" tIns="44445" rIns="90478" bIns="44445" anchor="ctr"/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800" b="0">
                      <a:latin typeface="Gill Sans" charset="0"/>
                      <a:ea typeface="Gill Sans" charset="0"/>
                      <a:cs typeface="Gill Sans" charset="0"/>
                    </a:rPr>
                    <a:t>Limit2</a:t>
                  </a:r>
                </a:p>
              </p:txBody>
            </p:sp>
          </p:grpSp>
          <p:sp>
            <p:nvSpPr>
              <p:cNvPr id="39997" name="Rectangle 23"/>
              <p:cNvSpPr>
                <a:spLocks noChangeArrowheads="1"/>
              </p:cNvSpPr>
              <p:nvPr/>
            </p:nvSpPr>
            <p:spPr bwMode="auto">
              <a:xfrm>
                <a:off x="3744" y="960"/>
                <a:ext cx="240" cy="288"/>
              </a:xfrm>
              <a:prstGeom prst="rect">
                <a:avLst/>
              </a:prstGeom>
              <a:solidFill>
                <a:srgbClr val="99FFCC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V</a:t>
                </a:r>
              </a:p>
            </p:txBody>
          </p:sp>
        </p:grpSp>
        <p:grpSp>
          <p:nvGrpSpPr>
            <p:cNvPr id="39971" name="Group 24"/>
            <p:cNvGrpSpPr>
              <a:grpSpLocks/>
            </p:cNvGrpSpPr>
            <p:nvPr/>
          </p:nvGrpSpPr>
          <p:grpSpPr bwMode="auto">
            <a:xfrm>
              <a:off x="2352" y="1248"/>
              <a:ext cx="1194" cy="163"/>
              <a:chOff x="2352" y="960"/>
              <a:chExt cx="1632" cy="288"/>
            </a:xfrm>
          </p:grpSpPr>
          <p:grpSp>
            <p:nvGrpSpPr>
              <p:cNvPr id="39992" name="Group 25"/>
              <p:cNvGrpSpPr>
                <a:grpSpLocks/>
              </p:cNvGrpSpPr>
              <p:nvPr/>
            </p:nvGrpSpPr>
            <p:grpSpPr bwMode="auto">
              <a:xfrm>
                <a:off x="2352" y="960"/>
                <a:ext cx="1392" cy="288"/>
                <a:chOff x="2352" y="960"/>
                <a:chExt cx="1392" cy="288"/>
              </a:xfrm>
            </p:grpSpPr>
            <p:sp>
              <p:nvSpPr>
                <p:cNvPr id="39994" name="Rectangle 26"/>
                <p:cNvSpPr>
                  <a:spLocks noChangeArrowheads="1"/>
                </p:cNvSpPr>
                <p:nvPr/>
              </p:nvSpPr>
              <p:spPr bwMode="auto">
                <a:xfrm>
                  <a:off x="2352" y="960"/>
                  <a:ext cx="672" cy="288"/>
                </a:xfrm>
                <a:prstGeom prst="rect">
                  <a:avLst/>
                </a:prstGeom>
                <a:solidFill>
                  <a:srgbClr val="99FFCC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78" tIns="44445" rIns="90478" bIns="44445" anchor="ctr"/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800" b="0">
                      <a:latin typeface="Gill Sans" charset="0"/>
                      <a:ea typeface="Gill Sans" charset="0"/>
                      <a:cs typeface="Gill Sans" charset="0"/>
                    </a:rPr>
                    <a:t>Base3</a:t>
                  </a:r>
                </a:p>
              </p:txBody>
            </p:sp>
            <p:sp>
              <p:nvSpPr>
                <p:cNvPr id="39995" name="Rectangle 27"/>
                <p:cNvSpPr>
                  <a:spLocks noChangeArrowheads="1"/>
                </p:cNvSpPr>
                <p:nvPr/>
              </p:nvSpPr>
              <p:spPr bwMode="auto">
                <a:xfrm>
                  <a:off x="3024" y="960"/>
                  <a:ext cx="720" cy="288"/>
                </a:xfrm>
                <a:prstGeom prst="rect">
                  <a:avLst/>
                </a:prstGeom>
                <a:solidFill>
                  <a:srgbClr val="99FFCC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78" tIns="44445" rIns="90478" bIns="44445" anchor="ctr"/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800" b="0">
                      <a:latin typeface="Gill Sans" charset="0"/>
                      <a:ea typeface="Gill Sans" charset="0"/>
                      <a:cs typeface="Gill Sans" charset="0"/>
                    </a:rPr>
                    <a:t>Limit3</a:t>
                  </a:r>
                </a:p>
              </p:txBody>
            </p:sp>
          </p:grpSp>
          <p:sp>
            <p:nvSpPr>
              <p:cNvPr id="39993" name="Rectangle 28"/>
              <p:cNvSpPr>
                <a:spLocks noChangeArrowheads="1"/>
              </p:cNvSpPr>
              <p:nvPr/>
            </p:nvSpPr>
            <p:spPr bwMode="auto">
              <a:xfrm>
                <a:off x="3744" y="960"/>
                <a:ext cx="240" cy="288"/>
              </a:xfrm>
              <a:prstGeom prst="rect">
                <a:avLst/>
              </a:prstGeom>
              <a:solidFill>
                <a:srgbClr val="99FFCC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N</a:t>
                </a:r>
              </a:p>
            </p:txBody>
          </p:sp>
        </p:grpSp>
        <p:grpSp>
          <p:nvGrpSpPr>
            <p:cNvPr id="39972" name="Group 29"/>
            <p:cNvGrpSpPr>
              <a:grpSpLocks/>
            </p:cNvGrpSpPr>
            <p:nvPr/>
          </p:nvGrpSpPr>
          <p:grpSpPr bwMode="auto">
            <a:xfrm>
              <a:off x="2352" y="1411"/>
              <a:ext cx="1194" cy="163"/>
              <a:chOff x="2352" y="960"/>
              <a:chExt cx="1632" cy="288"/>
            </a:xfrm>
          </p:grpSpPr>
          <p:grpSp>
            <p:nvGrpSpPr>
              <p:cNvPr id="39988" name="Group 30"/>
              <p:cNvGrpSpPr>
                <a:grpSpLocks/>
              </p:cNvGrpSpPr>
              <p:nvPr/>
            </p:nvGrpSpPr>
            <p:grpSpPr bwMode="auto">
              <a:xfrm>
                <a:off x="2352" y="960"/>
                <a:ext cx="1392" cy="288"/>
                <a:chOff x="2352" y="960"/>
                <a:chExt cx="1392" cy="288"/>
              </a:xfrm>
            </p:grpSpPr>
            <p:sp>
              <p:nvSpPr>
                <p:cNvPr id="39990" name="Rectangle 31"/>
                <p:cNvSpPr>
                  <a:spLocks noChangeArrowheads="1"/>
                </p:cNvSpPr>
                <p:nvPr/>
              </p:nvSpPr>
              <p:spPr bwMode="auto">
                <a:xfrm>
                  <a:off x="2352" y="960"/>
                  <a:ext cx="672" cy="288"/>
                </a:xfrm>
                <a:prstGeom prst="rect">
                  <a:avLst/>
                </a:prstGeom>
                <a:solidFill>
                  <a:srgbClr val="99FFCC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78" tIns="44445" rIns="90478" bIns="44445" anchor="ctr"/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800" b="0">
                      <a:latin typeface="Gill Sans" charset="0"/>
                      <a:ea typeface="Gill Sans" charset="0"/>
                      <a:cs typeface="Gill Sans" charset="0"/>
                    </a:rPr>
                    <a:t>Base4</a:t>
                  </a:r>
                </a:p>
              </p:txBody>
            </p:sp>
            <p:sp>
              <p:nvSpPr>
                <p:cNvPr id="39991" name="Rectangle 32"/>
                <p:cNvSpPr>
                  <a:spLocks noChangeArrowheads="1"/>
                </p:cNvSpPr>
                <p:nvPr/>
              </p:nvSpPr>
              <p:spPr bwMode="auto">
                <a:xfrm>
                  <a:off x="3024" y="960"/>
                  <a:ext cx="720" cy="288"/>
                </a:xfrm>
                <a:prstGeom prst="rect">
                  <a:avLst/>
                </a:prstGeom>
                <a:solidFill>
                  <a:srgbClr val="99FFCC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78" tIns="44445" rIns="90478" bIns="44445" anchor="ctr"/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800" b="0">
                      <a:latin typeface="Gill Sans" charset="0"/>
                      <a:ea typeface="Gill Sans" charset="0"/>
                      <a:cs typeface="Gill Sans" charset="0"/>
                    </a:rPr>
                    <a:t>Limit4</a:t>
                  </a:r>
                </a:p>
              </p:txBody>
            </p:sp>
          </p:grpSp>
          <p:sp>
            <p:nvSpPr>
              <p:cNvPr id="39989" name="Rectangle 33"/>
              <p:cNvSpPr>
                <a:spLocks noChangeArrowheads="1"/>
              </p:cNvSpPr>
              <p:nvPr/>
            </p:nvSpPr>
            <p:spPr bwMode="auto">
              <a:xfrm>
                <a:off x="3744" y="960"/>
                <a:ext cx="240" cy="288"/>
              </a:xfrm>
              <a:prstGeom prst="rect">
                <a:avLst/>
              </a:prstGeom>
              <a:solidFill>
                <a:srgbClr val="99FFCC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V</a:t>
                </a:r>
              </a:p>
            </p:txBody>
          </p:sp>
        </p:grpSp>
        <p:grpSp>
          <p:nvGrpSpPr>
            <p:cNvPr id="39973" name="Group 34"/>
            <p:cNvGrpSpPr>
              <a:grpSpLocks/>
            </p:cNvGrpSpPr>
            <p:nvPr/>
          </p:nvGrpSpPr>
          <p:grpSpPr bwMode="auto">
            <a:xfrm>
              <a:off x="2352" y="1574"/>
              <a:ext cx="1194" cy="164"/>
              <a:chOff x="2352" y="960"/>
              <a:chExt cx="1632" cy="288"/>
            </a:xfrm>
          </p:grpSpPr>
          <p:grpSp>
            <p:nvGrpSpPr>
              <p:cNvPr id="39984" name="Group 35"/>
              <p:cNvGrpSpPr>
                <a:grpSpLocks/>
              </p:cNvGrpSpPr>
              <p:nvPr/>
            </p:nvGrpSpPr>
            <p:grpSpPr bwMode="auto">
              <a:xfrm>
                <a:off x="2352" y="960"/>
                <a:ext cx="1392" cy="288"/>
                <a:chOff x="2352" y="960"/>
                <a:chExt cx="1392" cy="288"/>
              </a:xfrm>
            </p:grpSpPr>
            <p:sp>
              <p:nvSpPr>
                <p:cNvPr id="39986" name="Rectangle 36"/>
                <p:cNvSpPr>
                  <a:spLocks noChangeArrowheads="1"/>
                </p:cNvSpPr>
                <p:nvPr/>
              </p:nvSpPr>
              <p:spPr bwMode="auto">
                <a:xfrm>
                  <a:off x="2352" y="960"/>
                  <a:ext cx="672" cy="288"/>
                </a:xfrm>
                <a:prstGeom prst="rect">
                  <a:avLst/>
                </a:prstGeom>
                <a:solidFill>
                  <a:srgbClr val="99FFCC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78" tIns="44445" rIns="90478" bIns="44445" anchor="ctr"/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800" b="0">
                      <a:latin typeface="Gill Sans" charset="0"/>
                      <a:ea typeface="Gill Sans" charset="0"/>
                      <a:cs typeface="Gill Sans" charset="0"/>
                    </a:rPr>
                    <a:t>Base5</a:t>
                  </a:r>
                </a:p>
              </p:txBody>
            </p:sp>
            <p:sp>
              <p:nvSpPr>
                <p:cNvPr id="39987" name="Rectangle 37"/>
                <p:cNvSpPr>
                  <a:spLocks noChangeArrowheads="1"/>
                </p:cNvSpPr>
                <p:nvPr/>
              </p:nvSpPr>
              <p:spPr bwMode="auto">
                <a:xfrm>
                  <a:off x="3024" y="960"/>
                  <a:ext cx="720" cy="288"/>
                </a:xfrm>
                <a:prstGeom prst="rect">
                  <a:avLst/>
                </a:prstGeom>
                <a:solidFill>
                  <a:srgbClr val="99FFCC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78" tIns="44445" rIns="90478" bIns="44445" anchor="ctr"/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800" b="0">
                      <a:latin typeface="Gill Sans" charset="0"/>
                      <a:ea typeface="Gill Sans" charset="0"/>
                      <a:cs typeface="Gill Sans" charset="0"/>
                    </a:rPr>
                    <a:t>Limit5</a:t>
                  </a:r>
                </a:p>
              </p:txBody>
            </p:sp>
          </p:grpSp>
          <p:sp>
            <p:nvSpPr>
              <p:cNvPr id="39985" name="Rectangle 38"/>
              <p:cNvSpPr>
                <a:spLocks noChangeArrowheads="1"/>
              </p:cNvSpPr>
              <p:nvPr/>
            </p:nvSpPr>
            <p:spPr bwMode="auto">
              <a:xfrm>
                <a:off x="3744" y="960"/>
                <a:ext cx="240" cy="288"/>
              </a:xfrm>
              <a:prstGeom prst="rect">
                <a:avLst/>
              </a:prstGeom>
              <a:solidFill>
                <a:srgbClr val="99FFCC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N</a:t>
                </a:r>
              </a:p>
            </p:txBody>
          </p:sp>
        </p:grpSp>
        <p:grpSp>
          <p:nvGrpSpPr>
            <p:cNvPr id="39974" name="Group 39"/>
            <p:cNvGrpSpPr>
              <a:grpSpLocks/>
            </p:cNvGrpSpPr>
            <p:nvPr/>
          </p:nvGrpSpPr>
          <p:grpSpPr bwMode="auto">
            <a:xfrm>
              <a:off x="2352" y="1738"/>
              <a:ext cx="1194" cy="163"/>
              <a:chOff x="2352" y="960"/>
              <a:chExt cx="1632" cy="288"/>
            </a:xfrm>
          </p:grpSpPr>
          <p:grpSp>
            <p:nvGrpSpPr>
              <p:cNvPr id="39980" name="Group 40"/>
              <p:cNvGrpSpPr>
                <a:grpSpLocks/>
              </p:cNvGrpSpPr>
              <p:nvPr/>
            </p:nvGrpSpPr>
            <p:grpSpPr bwMode="auto">
              <a:xfrm>
                <a:off x="2352" y="960"/>
                <a:ext cx="1392" cy="288"/>
                <a:chOff x="2352" y="960"/>
                <a:chExt cx="1392" cy="288"/>
              </a:xfrm>
            </p:grpSpPr>
            <p:sp>
              <p:nvSpPr>
                <p:cNvPr id="39982" name="Rectangle 41"/>
                <p:cNvSpPr>
                  <a:spLocks noChangeArrowheads="1"/>
                </p:cNvSpPr>
                <p:nvPr/>
              </p:nvSpPr>
              <p:spPr bwMode="auto">
                <a:xfrm>
                  <a:off x="2352" y="960"/>
                  <a:ext cx="672" cy="288"/>
                </a:xfrm>
                <a:prstGeom prst="rect">
                  <a:avLst/>
                </a:prstGeom>
                <a:solidFill>
                  <a:srgbClr val="99FFCC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78" tIns="44445" rIns="90478" bIns="44445" anchor="ctr"/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800" b="0">
                      <a:latin typeface="Gill Sans" charset="0"/>
                      <a:ea typeface="Gill Sans" charset="0"/>
                      <a:cs typeface="Gill Sans" charset="0"/>
                    </a:rPr>
                    <a:t>Base6</a:t>
                  </a:r>
                </a:p>
              </p:txBody>
            </p:sp>
            <p:sp>
              <p:nvSpPr>
                <p:cNvPr id="39983" name="Rectangle 42"/>
                <p:cNvSpPr>
                  <a:spLocks noChangeArrowheads="1"/>
                </p:cNvSpPr>
                <p:nvPr/>
              </p:nvSpPr>
              <p:spPr bwMode="auto">
                <a:xfrm>
                  <a:off x="3024" y="960"/>
                  <a:ext cx="720" cy="288"/>
                </a:xfrm>
                <a:prstGeom prst="rect">
                  <a:avLst/>
                </a:prstGeom>
                <a:solidFill>
                  <a:srgbClr val="99FFCC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78" tIns="44445" rIns="90478" bIns="44445" anchor="ctr"/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800" b="0">
                      <a:latin typeface="Gill Sans" charset="0"/>
                      <a:ea typeface="Gill Sans" charset="0"/>
                      <a:cs typeface="Gill Sans" charset="0"/>
                    </a:rPr>
                    <a:t>Limit6</a:t>
                  </a:r>
                </a:p>
              </p:txBody>
            </p:sp>
          </p:grpSp>
          <p:sp>
            <p:nvSpPr>
              <p:cNvPr id="39981" name="Rectangle 43"/>
              <p:cNvSpPr>
                <a:spLocks noChangeArrowheads="1"/>
              </p:cNvSpPr>
              <p:nvPr/>
            </p:nvSpPr>
            <p:spPr bwMode="auto">
              <a:xfrm>
                <a:off x="3744" y="960"/>
                <a:ext cx="240" cy="288"/>
              </a:xfrm>
              <a:prstGeom prst="rect">
                <a:avLst/>
              </a:prstGeom>
              <a:solidFill>
                <a:srgbClr val="99FFCC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N</a:t>
                </a:r>
              </a:p>
            </p:txBody>
          </p:sp>
        </p:grpSp>
        <p:grpSp>
          <p:nvGrpSpPr>
            <p:cNvPr id="39975" name="Group 44"/>
            <p:cNvGrpSpPr>
              <a:grpSpLocks/>
            </p:cNvGrpSpPr>
            <p:nvPr/>
          </p:nvGrpSpPr>
          <p:grpSpPr bwMode="auto">
            <a:xfrm>
              <a:off x="2352" y="1901"/>
              <a:ext cx="1194" cy="163"/>
              <a:chOff x="2352" y="960"/>
              <a:chExt cx="1632" cy="288"/>
            </a:xfrm>
          </p:grpSpPr>
          <p:grpSp>
            <p:nvGrpSpPr>
              <p:cNvPr id="39976" name="Group 45"/>
              <p:cNvGrpSpPr>
                <a:grpSpLocks/>
              </p:cNvGrpSpPr>
              <p:nvPr/>
            </p:nvGrpSpPr>
            <p:grpSpPr bwMode="auto">
              <a:xfrm>
                <a:off x="2352" y="960"/>
                <a:ext cx="1392" cy="288"/>
                <a:chOff x="2352" y="960"/>
                <a:chExt cx="1392" cy="288"/>
              </a:xfrm>
            </p:grpSpPr>
            <p:sp>
              <p:nvSpPr>
                <p:cNvPr id="39978" name="Rectangle 46"/>
                <p:cNvSpPr>
                  <a:spLocks noChangeArrowheads="1"/>
                </p:cNvSpPr>
                <p:nvPr/>
              </p:nvSpPr>
              <p:spPr bwMode="auto">
                <a:xfrm>
                  <a:off x="2352" y="960"/>
                  <a:ext cx="672" cy="288"/>
                </a:xfrm>
                <a:prstGeom prst="rect">
                  <a:avLst/>
                </a:prstGeom>
                <a:solidFill>
                  <a:srgbClr val="99FFCC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78" tIns="44445" rIns="90478" bIns="44445" anchor="ctr"/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800" b="0">
                      <a:latin typeface="Gill Sans" charset="0"/>
                      <a:ea typeface="Gill Sans" charset="0"/>
                      <a:cs typeface="Gill Sans" charset="0"/>
                    </a:rPr>
                    <a:t>Base7</a:t>
                  </a:r>
                </a:p>
              </p:txBody>
            </p:sp>
            <p:sp>
              <p:nvSpPr>
                <p:cNvPr id="39979" name="Rectangle 47"/>
                <p:cNvSpPr>
                  <a:spLocks noChangeArrowheads="1"/>
                </p:cNvSpPr>
                <p:nvPr/>
              </p:nvSpPr>
              <p:spPr bwMode="auto">
                <a:xfrm>
                  <a:off x="3024" y="960"/>
                  <a:ext cx="720" cy="288"/>
                </a:xfrm>
                <a:prstGeom prst="rect">
                  <a:avLst/>
                </a:prstGeom>
                <a:solidFill>
                  <a:srgbClr val="99FFCC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78" tIns="44445" rIns="90478" bIns="44445" anchor="ctr"/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800" b="0">
                      <a:latin typeface="Gill Sans" charset="0"/>
                      <a:ea typeface="Gill Sans" charset="0"/>
                      <a:cs typeface="Gill Sans" charset="0"/>
                    </a:rPr>
                    <a:t>Limit7</a:t>
                  </a:r>
                </a:p>
              </p:txBody>
            </p:sp>
          </p:grpSp>
          <p:sp>
            <p:nvSpPr>
              <p:cNvPr id="39977" name="Rectangle 48"/>
              <p:cNvSpPr>
                <a:spLocks noChangeArrowheads="1"/>
              </p:cNvSpPr>
              <p:nvPr/>
            </p:nvSpPr>
            <p:spPr bwMode="auto">
              <a:xfrm>
                <a:off x="3744" y="960"/>
                <a:ext cx="240" cy="288"/>
              </a:xfrm>
              <a:prstGeom prst="rect">
                <a:avLst/>
              </a:prstGeom>
              <a:solidFill>
                <a:srgbClr val="99FFCC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V</a:t>
                </a:r>
              </a:p>
            </p:txBody>
          </p:sp>
        </p:grpSp>
      </p:grpSp>
      <p:grpSp>
        <p:nvGrpSpPr>
          <p:cNvPr id="19" name="Group 69"/>
          <p:cNvGrpSpPr>
            <a:grpSpLocks/>
          </p:cNvGrpSpPr>
          <p:nvPr/>
        </p:nvGrpSpPr>
        <p:grpSpPr bwMode="auto">
          <a:xfrm>
            <a:off x="533400" y="746125"/>
            <a:ext cx="3106738" cy="704850"/>
            <a:chOff x="336" y="432"/>
            <a:chExt cx="1957" cy="444"/>
          </a:xfrm>
        </p:grpSpPr>
        <p:sp>
          <p:nvSpPr>
            <p:cNvPr id="39965" name="Rectangle 4"/>
            <p:cNvSpPr>
              <a:spLocks noChangeArrowheads="1"/>
            </p:cNvSpPr>
            <p:nvPr/>
          </p:nvSpPr>
          <p:spPr bwMode="auto">
            <a:xfrm>
              <a:off x="1577" y="511"/>
              <a:ext cx="716" cy="199"/>
            </a:xfrm>
            <a:prstGeom prst="rect">
              <a:avLst/>
            </a:prstGeom>
            <a:solidFill>
              <a:srgbClr val="00FFFF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 b="0">
                  <a:latin typeface="Gill Sans" charset="0"/>
                  <a:ea typeface="Gill Sans" charset="0"/>
                  <a:cs typeface="Gill Sans" charset="0"/>
                </a:rPr>
                <a:t>Offset</a:t>
              </a:r>
            </a:p>
          </p:txBody>
        </p:sp>
        <p:sp>
          <p:nvSpPr>
            <p:cNvPr id="39966" name="Rectangle 5"/>
            <p:cNvSpPr>
              <a:spLocks noChangeArrowheads="1"/>
            </p:cNvSpPr>
            <p:nvPr/>
          </p:nvSpPr>
          <p:spPr bwMode="auto">
            <a:xfrm>
              <a:off x="1077" y="511"/>
              <a:ext cx="500" cy="199"/>
            </a:xfrm>
            <a:prstGeom prst="rect">
              <a:avLst/>
            </a:prstGeom>
            <a:solidFill>
              <a:schemeClr val="hlink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 b="0">
                  <a:latin typeface="Gill Sans" charset="0"/>
                  <a:ea typeface="Gill Sans" charset="0"/>
                  <a:cs typeface="Gill Sans" charset="0"/>
                </a:rPr>
                <a:t>Seg #</a:t>
              </a:r>
            </a:p>
          </p:txBody>
        </p:sp>
        <p:sp>
          <p:nvSpPr>
            <p:cNvPr id="39967" name="Text Box 59"/>
            <p:cNvSpPr txBox="1">
              <a:spLocks noChangeArrowheads="1"/>
            </p:cNvSpPr>
            <p:nvPr/>
          </p:nvSpPr>
          <p:spPr bwMode="auto">
            <a:xfrm>
              <a:off x="336" y="432"/>
              <a:ext cx="651" cy="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000" b="0">
                  <a:latin typeface="Gill Sans" charset="0"/>
                  <a:ea typeface="Gill Sans" charset="0"/>
                  <a:cs typeface="Gill Sans" charset="0"/>
                </a:rPr>
                <a:t>Virtual</a:t>
              </a:r>
            </a:p>
            <a:p>
              <a:pPr eaLnBrk="1" hangingPunct="1"/>
              <a:r>
                <a:rPr lang="en-US" altLang="en-US" sz="2000" b="0">
                  <a:latin typeface="Gill Sans" charset="0"/>
                  <a:ea typeface="Gill Sans" charset="0"/>
                  <a:cs typeface="Gill Sans" charset="0"/>
                </a:rPr>
                <a:t>Address</a:t>
              </a:r>
            </a:p>
          </p:txBody>
        </p:sp>
      </p:grpSp>
      <p:grpSp>
        <p:nvGrpSpPr>
          <p:cNvPr id="20" name="Group 73"/>
          <p:cNvGrpSpPr>
            <a:grpSpLocks/>
          </p:cNvGrpSpPr>
          <p:nvPr/>
        </p:nvGrpSpPr>
        <p:grpSpPr bwMode="auto">
          <a:xfrm>
            <a:off x="3733800" y="1724025"/>
            <a:ext cx="1895475" cy="258763"/>
            <a:chOff x="2352" y="960"/>
            <a:chExt cx="1632" cy="288"/>
          </a:xfrm>
        </p:grpSpPr>
        <p:grpSp>
          <p:nvGrpSpPr>
            <p:cNvPr id="39961" name="Group 74"/>
            <p:cNvGrpSpPr>
              <a:grpSpLocks/>
            </p:cNvGrpSpPr>
            <p:nvPr/>
          </p:nvGrpSpPr>
          <p:grpSpPr bwMode="auto">
            <a:xfrm>
              <a:off x="2352" y="960"/>
              <a:ext cx="1392" cy="288"/>
              <a:chOff x="2352" y="960"/>
              <a:chExt cx="1392" cy="288"/>
            </a:xfrm>
          </p:grpSpPr>
          <p:sp>
            <p:nvSpPr>
              <p:cNvPr id="39963" name="Rectangle 75"/>
              <p:cNvSpPr>
                <a:spLocks noChangeArrowheads="1"/>
              </p:cNvSpPr>
              <p:nvPr/>
            </p:nvSpPr>
            <p:spPr bwMode="auto">
              <a:xfrm>
                <a:off x="2352" y="960"/>
                <a:ext cx="672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Base2</a:t>
                </a:r>
              </a:p>
            </p:txBody>
          </p:sp>
          <p:sp>
            <p:nvSpPr>
              <p:cNvPr id="39964" name="Rectangle 76"/>
              <p:cNvSpPr>
                <a:spLocks noChangeArrowheads="1"/>
              </p:cNvSpPr>
              <p:nvPr/>
            </p:nvSpPr>
            <p:spPr bwMode="auto">
              <a:xfrm>
                <a:off x="3024" y="960"/>
                <a:ext cx="720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Limit2</a:t>
                </a:r>
              </a:p>
            </p:txBody>
          </p:sp>
        </p:grpSp>
        <p:sp>
          <p:nvSpPr>
            <p:cNvPr id="39962" name="Rectangle 77"/>
            <p:cNvSpPr>
              <a:spLocks noChangeArrowheads="1"/>
            </p:cNvSpPr>
            <p:nvPr/>
          </p:nvSpPr>
          <p:spPr bwMode="auto">
            <a:xfrm>
              <a:off x="3744" y="960"/>
              <a:ext cx="240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 b="0">
                  <a:latin typeface="Gill Sans" charset="0"/>
                  <a:ea typeface="Gill Sans" charset="0"/>
                  <a:cs typeface="Gill Sans" charset="0"/>
                </a:rPr>
                <a:t>V</a:t>
              </a:r>
            </a:p>
          </p:txBody>
        </p:sp>
      </p:grpSp>
      <p:grpSp>
        <p:nvGrpSpPr>
          <p:cNvPr id="22" name="Group 71"/>
          <p:cNvGrpSpPr>
            <a:grpSpLocks/>
          </p:cNvGrpSpPr>
          <p:nvPr/>
        </p:nvGrpSpPr>
        <p:grpSpPr bwMode="auto">
          <a:xfrm>
            <a:off x="3614738" y="1035050"/>
            <a:ext cx="4919663" cy="1498600"/>
            <a:chOff x="2277" y="566"/>
            <a:chExt cx="3099" cy="944"/>
          </a:xfrm>
        </p:grpSpPr>
        <p:sp>
          <p:nvSpPr>
            <p:cNvPr id="39956" name="Freeform 67"/>
            <p:cNvSpPr>
              <a:spLocks/>
            </p:cNvSpPr>
            <p:nvPr/>
          </p:nvSpPr>
          <p:spPr bwMode="auto">
            <a:xfrm>
              <a:off x="2277" y="566"/>
              <a:ext cx="1728" cy="576"/>
            </a:xfrm>
            <a:custGeom>
              <a:avLst/>
              <a:gdLst>
                <a:gd name="T0" fmla="*/ 0 w 1728"/>
                <a:gd name="T1" fmla="*/ 0 h 528"/>
                <a:gd name="T2" fmla="*/ 1344 w 1728"/>
                <a:gd name="T3" fmla="*/ 0 h 528"/>
                <a:gd name="T4" fmla="*/ 1728 w 1728"/>
                <a:gd name="T5" fmla="*/ 3901 h 528"/>
                <a:gd name="T6" fmla="*/ 0 60000 65536"/>
                <a:gd name="T7" fmla="*/ 0 60000 65536"/>
                <a:gd name="T8" fmla="*/ 0 60000 65536"/>
                <a:gd name="T9" fmla="*/ 0 w 1728"/>
                <a:gd name="T10" fmla="*/ 0 h 528"/>
                <a:gd name="T11" fmla="*/ 1728 w 1728"/>
                <a:gd name="T12" fmla="*/ 528 h 52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28" h="528">
                  <a:moveTo>
                    <a:pt x="0" y="0"/>
                  </a:moveTo>
                  <a:lnTo>
                    <a:pt x="1344" y="0"/>
                  </a:lnTo>
                  <a:lnTo>
                    <a:pt x="1728" y="528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78" tIns="44445" rIns="90478" bIns="44445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9957" name="Oval 52"/>
            <p:cNvSpPr>
              <a:spLocks noChangeArrowheads="1"/>
            </p:cNvSpPr>
            <p:nvPr/>
          </p:nvSpPr>
          <p:spPr bwMode="auto">
            <a:xfrm>
              <a:off x="3934" y="1115"/>
              <a:ext cx="358" cy="327"/>
            </a:xfrm>
            <a:prstGeom prst="ellipse">
              <a:avLst/>
            </a:prstGeom>
            <a:solidFill>
              <a:srgbClr val="FF66CC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4000" b="0" dirty="0">
                  <a:latin typeface="Gill Sans" charset="0"/>
                  <a:ea typeface="Gill Sans" charset="0"/>
                  <a:cs typeface="Gill Sans" charset="0"/>
                </a:rPr>
                <a:t>+</a:t>
              </a:r>
            </a:p>
          </p:txBody>
        </p:sp>
        <p:sp>
          <p:nvSpPr>
            <p:cNvPr id="39958" name="Line 54"/>
            <p:cNvSpPr>
              <a:spLocks noChangeShapeType="1"/>
            </p:cNvSpPr>
            <p:nvPr/>
          </p:nvSpPr>
          <p:spPr bwMode="auto">
            <a:xfrm>
              <a:off x="2784" y="1104"/>
              <a:ext cx="1140" cy="134"/>
            </a:xfrm>
            <a:prstGeom prst="line">
              <a:avLst/>
            </a:prstGeom>
            <a:noFill/>
            <a:ln w="7620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90478" tIns="44445" rIns="90478" bIns="44445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9959" name="Line 58"/>
            <p:cNvSpPr>
              <a:spLocks noChangeShapeType="1"/>
            </p:cNvSpPr>
            <p:nvPr/>
          </p:nvSpPr>
          <p:spPr bwMode="auto">
            <a:xfrm>
              <a:off x="4282" y="1279"/>
              <a:ext cx="31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90478" tIns="44445" rIns="90478" bIns="44445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9960" name="Text Box 60"/>
            <p:cNvSpPr txBox="1">
              <a:spLocks noChangeArrowheads="1"/>
            </p:cNvSpPr>
            <p:nvPr/>
          </p:nvSpPr>
          <p:spPr bwMode="auto">
            <a:xfrm>
              <a:off x="4604" y="1066"/>
              <a:ext cx="772" cy="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000" b="0" dirty="0">
                  <a:latin typeface="Gill Sans" charset="0"/>
                  <a:ea typeface="Gill Sans" charset="0"/>
                  <a:cs typeface="Gill Sans" charset="0"/>
                </a:rPr>
                <a:t>Physical</a:t>
              </a:r>
            </a:p>
            <a:p>
              <a:pPr eaLnBrk="1" hangingPunct="1"/>
              <a:r>
                <a:rPr lang="en-US" altLang="en-US" sz="2000" b="0" dirty="0">
                  <a:latin typeface="Gill Sans" charset="0"/>
                  <a:ea typeface="Gill Sans" charset="0"/>
                  <a:cs typeface="Gill Sans" charset="0"/>
                </a:rPr>
                <a:t>Address</a:t>
              </a:r>
            </a:p>
          </p:txBody>
        </p:sp>
      </p:grpSp>
      <p:grpSp>
        <p:nvGrpSpPr>
          <p:cNvPr id="23" name="Group 72"/>
          <p:cNvGrpSpPr>
            <a:grpSpLocks/>
          </p:cNvGrpSpPr>
          <p:nvPr/>
        </p:nvGrpSpPr>
        <p:grpSpPr bwMode="auto">
          <a:xfrm>
            <a:off x="5218114" y="746125"/>
            <a:ext cx="2782888" cy="1041400"/>
            <a:chOff x="3287" y="384"/>
            <a:chExt cx="1753" cy="656"/>
          </a:xfrm>
        </p:grpSpPr>
        <p:sp>
          <p:nvSpPr>
            <p:cNvPr id="39951" name="Oval 51"/>
            <p:cNvSpPr>
              <a:spLocks noChangeArrowheads="1"/>
            </p:cNvSpPr>
            <p:nvPr/>
          </p:nvSpPr>
          <p:spPr bwMode="auto">
            <a:xfrm>
              <a:off x="3934" y="384"/>
              <a:ext cx="358" cy="326"/>
            </a:xfrm>
            <a:prstGeom prst="ellipse">
              <a:avLst/>
            </a:prstGeom>
            <a:solidFill>
              <a:srgbClr val="FF66CC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4000" b="0" dirty="0" smtClean="0">
                  <a:latin typeface="Gill Sans" charset="0"/>
                  <a:ea typeface="Gill Sans" charset="0"/>
                  <a:cs typeface="Gill Sans" charset="0"/>
                </a:rPr>
                <a:t>&gt;</a:t>
              </a:r>
              <a:endParaRPr lang="en-US" altLang="en-US" sz="4000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9952" name="Line 55"/>
            <p:cNvSpPr>
              <a:spLocks noChangeShapeType="1"/>
            </p:cNvSpPr>
            <p:nvPr/>
          </p:nvSpPr>
          <p:spPr bwMode="auto">
            <a:xfrm flipV="1">
              <a:off x="3287" y="626"/>
              <a:ext cx="677" cy="414"/>
            </a:xfrm>
            <a:prstGeom prst="line">
              <a:avLst/>
            </a:prstGeom>
            <a:noFill/>
            <a:ln w="7620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90478" tIns="44445" rIns="90478" bIns="44445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9953" name="Line 57"/>
            <p:cNvSpPr>
              <a:spLocks noChangeShapeType="1"/>
            </p:cNvSpPr>
            <p:nvPr/>
          </p:nvSpPr>
          <p:spPr bwMode="auto">
            <a:xfrm>
              <a:off x="4282" y="544"/>
              <a:ext cx="31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90478" tIns="44445" rIns="90478" bIns="44445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9954" name="Text Box 62"/>
            <p:cNvSpPr txBox="1">
              <a:spLocks noChangeArrowheads="1"/>
            </p:cNvSpPr>
            <p:nvPr/>
          </p:nvSpPr>
          <p:spPr bwMode="auto">
            <a:xfrm>
              <a:off x="4570" y="394"/>
              <a:ext cx="47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000" b="0" dirty="0">
                  <a:latin typeface="Gill Sans" charset="0"/>
                  <a:ea typeface="Gill Sans" charset="0"/>
                  <a:cs typeface="Gill Sans" charset="0"/>
                </a:rPr>
                <a:t>Error</a:t>
              </a:r>
            </a:p>
          </p:txBody>
        </p:sp>
        <p:sp>
          <p:nvSpPr>
            <p:cNvPr id="39955" name="Line 68"/>
            <p:cNvSpPr>
              <a:spLocks noChangeShapeType="1"/>
            </p:cNvSpPr>
            <p:nvPr/>
          </p:nvSpPr>
          <p:spPr bwMode="auto">
            <a:xfrm>
              <a:off x="3621" y="566"/>
              <a:ext cx="2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90478" tIns="44445" rIns="90478" bIns="44445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692274" name="Freeform 50"/>
          <p:cNvSpPr>
            <a:spLocks/>
          </p:cNvSpPr>
          <p:nvPr/>
        </p:nvSpPr>
        <p:spPr bwMode="auto">
          <a:xfrm>
            <a:off x="2243138" y="1187450"/>
            <a:ext cx="1530350" cy="635000"/>
          </a:xfrm>
          <a:custGeom>
            <a:avLst/>
            <a:gdLst>
              <a:gd name="T0" fmla="*/ 0 w 1152"/>
              <a:gd name="T1" fmla="*/ 0 h 912"/>
              <a:gd name="T2" fmla="*/ 2147483647 w 1152"/>
              <a:gd name="T3" fmla="*/ 2147483647 h 912"/>
              <a:gd name="T4" fmla="*/ 2147483647 w 1152"/>
              <a:gd name="T5" fmla="*/ 2147483647 h 912"/>
              <a:gd name="T6" fmla="*/ 0 60000 65536"/>
              <a:gd name="T7" fmla="*/ 0 60000 65536"/>
              <a:gd name="T8" fmla="*/ 0 60000 65536"/>
              <a:gd name="T9" fmla="*/ 0 w 1152"/>
              <a:gd name="T10" fmla="*/ 0 h 912"/>
              <a:gd name="T11" fmla="*/ 1152 w 1152"/>
              <a:gd name="T12" fmla="*/ 912 h 91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52" h="912">
                <a:moveTo>
                  <a:pt x="0" y="0"/>
                </a:moveTo>
                <a:lnTo>
                  <a:pt x="288" y="912"/>
                </a:lnTo>
                <a:lnTo>
                  <a:pt x="1152" y="912"/>
                </a:lnTo>
              </a:path>
            </a:pathLst>
          </a:custGeom>
          <a:noFill/>
          <a:ln w="762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78" tIns="44445" rIns="90478" bIns="44445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39945" name="TextBox 1"/>
          <p:cNvSpPr txBox="1">
            <a:spLocks noChangeArrowheads="1"/>
          </p:cNvSpPr>
          <p:nvPr/>
        </p:nvSpPr>
        <p:spPr bwMode="auto">
          <a:xfrm>
            <a:off x="4572000" y="685800"/>
            <a:ext cx="76174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 b="0" dirty="0">
                <a:latin typeface="Gill Sans" charset="0"/>
                <a:ea typeface="Gill Sans" charset="0"/>
                <a:cs typeface="Gill Sans" charset="0"/>
              </a:rPr>
              <a:t>offset</a:t>
            </a:r>
          </a:p>
        </p:txBody>
      </p:sp>
      <p:grpSp>
        <p:nvGrpSpPr>
          <p:cNvPr id="69" name="Group 135"/>
          <p:cNvGrpSpPr>
            <a:grpSpLocks/>
          </p:cNvGrpSpPr>
          <p:nvPr/>
        </p:nvGrpSpPr>
        <p:grpSpPr bwMode="auto">
          <a:xfrm>
            <a:off x="5638800" y="1905000"/>
            <a:ext cx="3276600" cy="2338388"/>
            <a:chOff x="3024" y="672"/>
            <a:chExt cx="2064" cy="1473"/>
          </a:xfrm>
        </p:grpSpPr>
        <p:sp>
          <p:nvSpPr>
            <p:cNvPr id="39947" name="AutoShape 112"/>
            <p:cNvSpPr>
              <a:spLocks noChangeArrowheads="1"/>
            </p:cNvSpPr>
            <p:nvPr/>
          </p:nvSpPr>
          <p:spPr bwMode="auto">
            <a:xfrm>
              <a:off x="4130" y="1351"/>
              <a:ext cx="958" cy="186"/>
            </a:xfrm>
            <a:prstGeom prst="roundRect">
              <a:avLst>
                <a:gd name="adj" fmla="val 16667"/>
              </a:avLst>
            </a:prstGeom>
            <a:solidFill>
              <a:srgbClr val="FF66CC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 b="0">
                  <a:latin typeface="Gill Sans" charset="0"/>
                  <a:ea typeface="Gill Sans" charset="0"/>
                  <a:cs typeface="Gill Sans" charset="0"/>
                </a:rPr>
                <a:t>Check Valid</a:t>
              </a:r>
            </a:p>
          </p:txBody>
        </p:sp>
        <p:sp>
          <p:nvSpPr>
            <p:cNvPr id="39948" name="Line 113"/>
            <p:cNvSpPr>
              <a:spLocks noChangeShapeType="1"/>
            </p:cNvSpPr>
            <p:nvPr/>
          </p:nvSpPr>
          <p:spPr bwMode="auto">
            <a:xfrm>
              <a:off x="3024" y="672"/>
              <a:ext cx="1106" cy="767"/>
            </a:xfrm>
            <a:prstGeom prst="line">
              <a:avLst/>
            </a:prstGeom>
            <a:noFill/>
            <a:ln w="7620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90478" tIns="44445" rIns="90478" bIns="44445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9949" name="Text Box 114"/>
            <p:cNvSpPr txBox="1">
              <a:spLocks noChangeArrowheads="1"/>
            </p:cNvSpPr>
            <p:nvPr/>
          </p:nvSpPr>
          <p:spPr bwMode="auto">
            <a:xfrm>
              <a:off x="4201" y="1701"/>
              <a:ext cx="567" cy="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000" b="0">
                  <a:latin typeface="Gill Sans" charset="0"/>
                  <a:ea typeface="Gill Sans" charset="0"/>
                  <a:cs typeface="Gill Sans" charset="0"/>
                </a:rPr>
                <a:t>Access</a:t>
              </a:r>
            </a:p>
            <a:p>
              <a:pPr eaLnBrk="1" hangingPunct="1"/>
              <a:r>
                <a:rPr lang="en-US" altLang="en-US" sz="2000" b="0">
                  <a:latin typeface="Gill Sans" charset="0"/>
                  <a:ea typeface="Gill Sans" charset="0"/>
                  <a:cs typeface="Gill Sans" charset="0"/>
                </a:rPr>
                <a:t>Error</a:t>
              </a:r>
            </a:p>
          </p:txBody>
        </p:sp>
        <p:sp>
          <p:nvSpPr>
            <p:cNvPr id="39950" name="Line 115"/>
            <p:cNvSpPr>
              <a:spLocks noChangeShapeType="1"/>
            </p:cNvSpPr>
            <p:nvPr/>
          </p:nvSpPr>
          <p:spPr bwMode="auto">
            <a:xfrm>
              <a:off x="4535" y="1526"/>
              <a:ext cx="0" cy="19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90478" tIns="44445" rIns="90478" bIns="44445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40022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92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2227" grpId="0" uiExpand="1" build="p"/>
      <p:bldP spid="692274" grpId="0" uiExpand="1" animBg="1"/>
      <p:bldP spid="3994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Intel x86 Special Registers</a:t>
            </a:r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6" r="1314" b="8861"/>
          <a:stretch>
            <a:fillRect/>
          </a:stretch>
        </p:blipFill>
        <p:spPr bwMode="auto">
          <a:xfrm>
            <a:off x="4267200" y="1066800"/>
            <a:ext cx="46482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=""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667000"/>
            <a:ext cx="3352800" cy="2278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=""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269" name="Text Box 5"/>
          <p:cNvSpPr txBox="1">
            <a:spLocks noChangeArrowheads="1"/>
          </p:cNvSpPr>
          <p:nvPr/>
        </p:nvSpPr>
        <p:spPr bwMode="auto">
          <a:xfrm>
            <a:off x="533400" y="4953000"/>
            <a:ext cx="3273313" cy="11977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=""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2400" b="0" dirty="0">
                <a:solidFill>
                  <a:schemeClr val="hlink"/>
                </a:solidFill>
                <a:latin typeface="Gill Sans" charset="0"/>
                <a:ea typeface="Gill Sans" charset="0"/>
                <a:cs typeface="Gill Sans" charset="0"/>
              </a:rPr>
              <a:t>Typical Segment Register</a:t>
            </a:r>
          </a:p>
          <a:p>
            <a:r>
              <a:rPr lang="en-US" altLang="en-US" sz="2400" b="0" dirty="0">
                <a:solidFill>
                  <a:schemeClr val="hlink"/>
                </a:solidFill>
                <a:latin typeface="Gill Sans" charset="0"/>
                <a:ea typeface="Gill Sans" charset="0"/>
                <a:cs typeface="Gill Sans" charset="0"/>
              </a:rPr>
              <a:t>Current Priority is RPL</a:t>
            </a:r>
          </a:p>
          <a:p>
            <a:r>
              <a:rPr lang="en-US" altLang="en-US" sz="2400" b="0" dirty="0">
                <a:solidFill>
                  <a:schemeClr val="hlink"/>
                </a:solidFill>
                <a:latin typeface="Gill Sans" charset="0"/>
                <a:ea typeface="Gill Sans" charset="0"/>
                <a:cs typeface="Gill Sans" charset="0"/>
              </a:rPr>
              <a:t>Of Code Segment (CS)</a:t>
            </a:r>
          </a:p>
        </p:txBody>
      </p:sp>
      <p:sp>
        <p:nvSpPr>
          <p:cNvPr id="11270" name="Text Box 6"/>
          <p:cNvSpPr txBox="1">
            <a:spLocks noChangeArrowheads="1"/>
          </p:cNvSpPr>
          <p:nvPr/>
        </p:nvSpPr>
        <p:spPr bwMode="auto">
          <a:xfrm>
            <a:off x="4860925" y="685800"/>
            <a:ext cx="3106600" cy="459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=""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2400" b="0" dirty="0">
                <a:solidFill>
                  <a:schemeClr val="hlink"/>
                </a:solidFill>
                <a:latin typeface="Gill Sans" charset="0"/>
                <a:ea typeface="Gill Sans" charset="0"/>
                <a:cs typeface="Gill Sans" charset="0"/>
              </a:rPr>
              <a:t>80386 Special Registers</a:t>
            </a:r>
          </a:p>
        </p:txBody>
      </p:sp>
      <p:pic>
        <p:nvPicPr>
          <p:cNvPr id="11271" name="Picture 7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7" t="15636" r="51389" b="8795"/>
          <a:stretch>
            <a:fillRect/>
          </a:stretch>
        </p:blipFill>
        <p:spPr bwMode="auto">
          <a:xfrm>
            <a:off x="990600" y="685800"/>
            <a:ext cx="2438400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=""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77276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533400"/>
          </a:xfrm>
        </p:spPr>
        <p:txBody>
          <a:bodyPr/>
          <a:lstStyle/>
          <a:p>
            <a:r>
              <a:rPr lang="en-US" altLang="ko-KR" dirty="0" smtClean="0">
                <a:ea typeface="굴림" panose="020B0600000101010101" pitchFamily="34" charset="-127"/>
              </a:rPr>
              <a:t>Example: Four Segments (16 bit addresses)</a:t>
            </a:r>
          </a:p>
        </p:txBody>
      </p:sp>
      <p:graphicFrame>
        <p:nvGraphicFramePr>
          <p:cNvPr id="693356" name="Group 10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96491744"/>
              </p:ext>
            </p:extLst>
          </p:nvPr>
        </p:nvGraphicFramePr>
        <p:xfrm>
          <a:off x="4495800" y="685800"/>
          <a:ext cx="3505200" cy="1816230"/>
        </p:xfrm>
        <a:graphic>
          <a:graphicData uri="http://schemas.openxmlformats.org/drawingml/2006/table">
            <a:tbl>
              <a:tblPr/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591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Seg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 ID #</a:t>
                      </a:r>
                    </a:p>
                  </a:txBody>
                  <a:tcPr marL="90478" marR="90478" marT="44463" marB="4446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Base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Limit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9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0 (code)</a:t>
                      </a:r>
                    </a:p>
                  </a:txBody>
                  <a:tcPr marL="90478" marR="90478" marT="44463" marB="4446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0x4000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0x0800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9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1 (data)</a:t>
                      </a:r>
                    </a:p>
                  </a:txBody>
                  <a:tcPr marL="90478" marR="90478" marT="44463" marB="4446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0x4800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0x1400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9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2 (shared)</a:t>
                      </a:r>
                    </a:p>
                  </a:txBody>
                  <a:tcPr marL="90478" marR="90478" marT="44463" marB="4446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0xF000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0x1000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9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3 (stack)</a:t>
                      </a:r>
                    </a:p>
                  </a:txBody>
                  <a:tcPr marL="90478" marR="90478" marT="44463" marB="4446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0x0000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0x3000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42012" name="Group 105"/>
          <p:cNvGrpSpPr>
            <a:grpSpLocks/>
          </p:cNvGrpSpPr>
          <p:nvPr/>
        </p:nvGrpSpPr>
        <p:grpSpPr bwMode="auto">
          <a:xfrm>
            <a:off x="533400" y="1143000"/>
            <a:ext cx="3573463" cy="641350"/>
            <a:chOff x="-48" y="480"/>
            <a:chExt cx="2251" cy="504"/>
          </a:xfrm>
        </p:grpSpPr>
        <p:sp>
          <p:nvSpPr>
            <p:cNvPr id="42051" name="Rectangle 57"/>
            <p:cNvSpPr>
              <a:spLocks noChangeArrowheads="1"/>
            </p:cNvSpPr>
            <p:nvPr/>
          </p:nvSpPr>
          <p:spPr bwMode="auto">
            <a:xfrm>
              <a:off x="432" y="480"/>
              <a:ext cx="1680" cy="240"/>
            </a:xfrm>
            <a:prstGeom prst="rect">
              <a:avLst/>
            </a:prstGeom>
            <a:solidFill>
              <a:srgbClr val="00CCFF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000" b="0">
                  <a:latin typeface="Gill Sans" charset="0"/>
                  <a:ea typeface="Gill Sans" charset="0"/>
                  <a:cs typeface="Gill Sans" charset="0"/>
                </a:rPr>
                <a:t>Offset</a:t>
              </a:r>
            </a:p>
          </p:txBody>
        </p:sp>
        <p:sp>
          <p:nvSpPr>
            <p:cNvPr id="42052" name="Rectangle 58"/>
            <p:cNvSpPr>
              <a:spLocks noChangeArrowheads="1"/>
            </p:cNvSpPr>
            <p:nvPr/>
          </p:nvSpPr>
          <p:spPr bwMode="auto">
            <a:xfrm>
              <a:off x="48" y="480"/>
              <a:ext cx="384" cy="240"/>
            </a:xfrm>
            <a:prstGeom prst="rect">
              <a:avLst/>
            </a:prstGeom>
            <a:solidFill>
              <a:schemeClr val="hlink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000" b="0">
                  <a:latin typeface="Gill Sans" charset="0"/>
                  <a:ea typeface="Gill Sans" charset="0"/>
                  <a:cs typeface="Gill Sans" charset="0"/>
                </a:rPr>
                <a:t>Seg</a:t>
              </a:r>
            </a:p>
          </p:txBody>
        </p:sp>
        <p:sp>
          <p:nvSpPr>
            <p:cNvPr id="42053" name="Text Box 59"/>
            <p:cNvSpPr txBox="1">
              <a:spLocks noChangeArrowheads="1"/>
            </p:cNvSpPr>
            <p:nvPr/>
          </p:nvSpPr>
          <p:spPr bwMode="auto">
            <a:xfrm>
              <a:off x="2016" y="720"/>
              <a:ext cx="187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>
                  <a:latin typeface="Helvetica" panose="020B0604020202020204" pitchFamily="34" charset="0"/>
                </a:rPr>
                <a:t>0</a:t>
              </a:r>
            </a:p>
          </p:txBody>
        </p:sp>
        <p:sp>
          <p:nvSpPr>
            <p:cNvPr id="42054" name="Text Box 60"/>
            <p:cNvSpPr txBox="1">
              <a:spLocks noChangeArrowheads="1"/>
            </p:cNvSpPr>
            <p:nvPr/>
          </p:nvSpPr>
          <p:spPr bwMode="auto">
            <a:xfrm>
              <a:off x="192" y="720"/>
              <a:ext cx="259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>
                  <a:latin typeface="Helvetica" panose="020B0604020202020204" pitchFamily="34" charset="0"/>
                </a:rPr>
                <a:t>14</a:t>
              </a:r>
            </a:p>
          </p:txBody>
        </p:sp>
        <p:sp>
          <p:nvSpPr>
            <p:cNvPr id="42055" name="Text Box 61"/>
            <p:cNvSpPr txBox="1">
              <a:spLocks noChangeArrowheads="1"/>
            </p:cNvSpPr>
            <p:nvPr/>
          </p:nvSpPr>
          <p:spPr bwMode="auto">
            <a:xfrm>
              <a:off x="384" y="720"/>
              <a:ext cx="259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>
                  <a:latin typeface="Helvetica" panose="020B0604020202020204" pitchFamily="34" charset="0"/>
                </a:rPr>
                <a:t>13</a:t>
              </a:r>
            </a:p>
          </p:txBody>
        </p:sp>
        <p:sp>
          <p:nvSpPr>
            <p:cNvPr id="42056" name="Text Box 62"/>
            <p:cNvSpPr txBox="1">
              <a:spLocks noChangeArrowheads="1"/>
            </p:cNvSpPr>
            <p:nvPr/>
          </p:nvSpPr>
          <p:spPr bwMode="auto">
            <a:xfrm>
              <a:off x="-48" y="719"/>
              <a:ext cx="259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>
                  <a:latin typeface="Helvetica" panose="020B0604020202020204" pitchFamily="34" charset="0"/>
                </a:rPr>
                <a:t>15</a:t>
              </a:r>
            </a:p>
          </p:txBody>
        </p:sp>
      </p:grpSp>
      <p:grpSp>
        <p:nvGrpSpPr>
          <p:cNvPr id="42013" name="Group 103"/>
          <p:cNvGrpSpPr>
            <a:grpSpLocks/>
          </p:cNvGrpSpPr>
          <p:nvPr/>
        </p:nvGrpSpPr>
        <p:grpSpPr bwMode="auto">
          <a:xfrm>
            <a:off x="152401" y="2590800"/>
            <a:ext cx="2290763" cy="3905251"/>
            <a:chOff x="2640" y="672"/>
            <a:chExt cx="1443" cy="2460"/>
          </a:xfrm>
        </p:grpSpPr>
        <p:grpSp>
          <p:nvGrpSpPr>
            <p:cNvPr id="42038" name="Group 90"/>
            <p:cNvGrpSpPr>
              <a:grpSpLocks/>
            </p:cNvGrpSpPr>
            <p:nvPr/>
          </p:nvGrpSpPr>
          <p:grpSpPr bwMode="auto">
            <a:xfrm>
              <a:off x="2640" y="672"/>
              <a:ext cx="1349" cy="1968"/>
              <a:chOff x="2299" y="816"/>
              <a:chExt cx="1349" cy="1968"/>
            </a:xfrm>
          </p:grpSpPr>
          <p:sp>
            <p:nvSpPr>
              <p:cNvPr id="42040" name="Rectangle 45"/>
              <p:cNvSpPr>
                <a:spLocks noChangeArrowheads="1"/>
              </p:cNvSpPr>
              <p:nvPr/>
            </p:nvSpPr>
            <p:spPr bwMode="auto">
              <a:xfrm>
                <a:off x="2880" y="864"/>
                <a:ext cx="768" cy="19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>
                  <a:latin typeface="Helvetica" panose="020B0604020202020204" pitchFamily="34" charset="0"/>
                </a:endParaRPr>
              </a:p>
            </p:txBody>
          </p:sp>
          <p:sp>
            <p:nvSpPr>
              <p:cNvPr id="42041" name="Rectangle 46"/>
              <p:cNvSpPr>
                <a:spLocks noChangeArrowheads="1"/>
              </p:cNvSpPr>
              <p:nvPr/>
            </p:nvSpPr>
            <p:spPr bwMode="auto">
              <a:xfrm>
                <a:off x="2880" y="864"/>
                <a:ext cx="768" cy="96"/>
              </a:xfrm>
              <a:prstGeom prst="rect">
                <a:avLst/>
              </a:prstGeom>
              <a:solidFill>
                <a:srgbClr val="FF66CC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>
                  <a:latin typeface="Helvetica" panose="020B0604020202020204" pitchFamily="34" charset="0"/>
                </a:endParaRPr>
              </a:p>
            </p:txBody>
          </p:sp>
          <p:sp>
            <p:nvSpPr>
              <p:cNvPr id="42042" name="Rectangle 47"/>
              <p:cNvSpPr>
                <a:spLocks noChangeArrowheads="1"/>
              </p:cNvSpPr>
              <p:nvPr/>
            </p:nvSpPr>
            <p:spPr bwMode="auto">
              <a:xfrm>
                <a:off x="2880" y="1344"/>
                <a:ext cx="768" cy="192"/>
              </a:xfrm>
              <a:prstGeom prst="rect">
                <a:avLst/>
              </a:prstGeom>
              <a:solidFill>
                <a:srgbClr val="00FFFF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>
                  <a:latin typeface="Helvetica" panose="020B0604020202020204" pitchFamily="34" charset="0"/>
                </a:endParaRPr>
              </a:p>
            </p:txBody>
          </p:sp>
          <p:sp>
            <p:nvSpPr>
              <p:cNvPr id="42043" name="Rectangle 48"/>
              <p:cNvSpPr>
                <a:spLocks noChangeArrowheads="1"/>
              </p:cNvSpPr>
              <p:nvPr/>
            </p:nvSpPr>
            <p:spPr bwMode="auto">
              <a:xfrm>
                <a:off x="2880" y="2304"/>
                <a:ext cx="768" cy="336"/>
              </a:xfrm>
              <a:prstGeom prst="rect">
                <a:avLst/>
              </a:prstGeom>
              <a:solidFill>
                <a:srgbClr val="53FB25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>
                  <a:latin typeface="Helvetica" panose="020B0604020202020204" pitchFamily="34" charset="0"/>
                </a:endParaRPr>
              </a:p>
            </p:txBody>
          </p:sp>
          <p:sp>
            <p:nvSpPr>
              <p:cNvPr id="42044" name="Rectangle 80"/>
              <p:cNvSpPr>
                <a:spLocks noChangeArrowheads="1"/>
              </p:cNvSpPr>
              <p:nvPr/>
            </p:nvSpPr>
            <p:spPr bwMode="auto">
              <a:xfrm>
                <a:off x="2880" y="2304"/>
                <a:ext cx="768" cy="48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>
                  <a:latin typeface="Helvetica" panose="020B0604020202020204" pitchFamily="34" charset="0"/>
                </a:endParaRPr>
              </a:p>
            </p:txBody>
          </p:sp>
          <p:sp>
            <p:nvSpPr>
              <p:cNvPr id="42045" name="Rectangle 82"/>
              <p:cNvSpPr>
                <a:spLocks noChangeArrowheads="1"/>
              </p:cNvSpPr>
              <p:nvPr/>
            </p:nvSpPr>
            <p:spPr bwMode="auto">
              <a:xfrm>
                <a:off x="2880" y="1824"/>
                <a:ext cx="768" cy="144"/>
              </a:xfrm>
              <a:prstGeom prst="rect">
                <a:avLst/>
              </a:prstGeom>
              <a:solidFill>
                <a:srgbClr val="FFFF00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>
                  <a:latin typeface="Helvetica" panose="020B0604020202020204" pitchFamily="34" charset="0"/>
                </a:endParaRPr>
              </a:p>
            </p:txBody>
          </p:sp>
          <p:grpSp>
            <p:nvGrpSpPr>
              <p:cNvPr id="42046" name="Group 87"/>
              <p:cNvGrpSpPr>
                <a:grpSpLocks/>
              </p:cNvGrpSpPr>
              <p:nvPr/>
            </p:nvGrpSpPr>
            <p:grpSpPr bwMode="auto">
              <a:xfrm>
                <a:off x="2299" y="816"/>
                <a:ext cx="568" cy="1604"/>
                <a:chOff x="2299" y="816"/>
                <a:chExt cx="568" cy="1604"/>
              </a:xfrm>
            </p:grpSpPr>
            <p:sp>
              <p:nvSpPr>
                <p:cNvPr id="42047" name="Text Box 72"/>
                <p:cNvSpPr txBox="1">
                  <a:spLocks noChangeArrowheads="1"/>
                </p:cNvSpPr>
                <p:nvPr/>
              </p:nvSpPr>
              <p:spPr bwMode="auto">
                <a:xfrm>
                  <a:off x="2299" y="1296"/>
                  <a:ext cx="546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78" tIns="44445" rIns="90478" bIns="44445">
                  <a:spAutoFit/>
                </a:bodyPr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600">
                      <a:latin typeface="Helvetica" panose="020B0604020202020204" pitchFamily="34" charset="0"/>
                    </a:rPr>
                    <a:t>0x4000</a:t>
                  </a:r>
                </a:p>
              </p:txBody>
            </p:sp>
            <p:sp>
              <p:nvSpPr>
                <p:cNvPr id="42048" name="Text Box 75"/>
                <p:cNvSpPr txBox="1">
                  <a:spLocks noChangeArrowheads="1"/>
                </p:cNvSpPr>
                <p:nvPr/>
              </p:nvSpPr>
              <p:spPr bwMode="auto">
                <a:xfrm>
                  <a:off x="2299" y="816"/>
                  <a:ext cx="546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78" tIns="44445" rIns="90478" bIns="44445">
                  <a:spAutoFit/>
                </a:bodyPr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600">
                      <a:latin typeface="Helvetica" panose="020B0604020202020204" pitchFamily="34" charset="0"/>
                    </a:rPr>
                    <a:t>0x0000</a:t>
                  </a:r>
                </a:p>
              </p:txBody>
            </p:sp>
            <p:sp>
              <p:nvSpPr>
                <p:cNvPr id="42049" name="Text Box 83"/>
                <p:cNvSpPr txBox="1">
                  <a:spLocks noChangeArrowheads="1"/>
                </p:cNvSpPr>
                <p:nvPr/>
              </p:nvSpPr>
              <p:spPr bwMode="auto">
                <a:xfrm>
                  <a:off x="2299" y="1728"/>
                  <a:ext cx="546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78" tIns="44445" rIns="90478" bIns="44445">
                  <a:spAutoFit/>
                </a:bodyPr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600">
                      <a:latin typeface="Helvetica" panose="020B0604020202020204" pitchFamily="34" charset="0"/>
                    </a:rPr>
                    <a:t>0x8000</a:t>
                  </a:r>
                </a:p>
              </p:txBody>
            </p:sp>
            <p:sp>
              <p:nvSpPr>
                <p:cNvPr id="42050" name="Text Box 84"/>
                <p:cNvSpPr txBox="1">
                  <a:spLocks noChangeArrowheads="1"/>
                </p:cNvSpPr>
                <p:nvPr/>
              </p:nvSpPr>
              <p:spPr bwMode="auto">
                <a:xfrm>
                  <a:off x="2299" y="2208"/>
                  <a:ext cx="568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78" tIns="44445" rIns="90478" bIns="44445">
                  <a:spAutoFit/>
                </a:bodyPr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600">
                      <a:latin typeface="Helvetica" panose="020B0604020202020204" pitchFamily="34" charset="0"/>
                    </a:rPr>
                    <a:t>0xC000</a:t>
                  </a:r>
                </a:p>
              </p:txBody>
            </p:sp>
          </p:grpSp>
        </p:grpSp>
        <p:sp>
          <p:nvSpPr>
            <p:cNvPr id="42039" name="Text Box 101"/>
            <p:cNvSpPr txBox="1">
              <a:spLocks noChangeArrowheads="1"/>
            </p:cNvSpPr>
            <p:nvPr/>
          </p:nvSpPr>
          <p:spPr bwMode="auto">
            <a:xfrm>
              <a:off x="3016" y="2688"/>
              <a:ext cx="1067" cy="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000" b="0">
                  <a:latin typeface="Gill Sans" charset="0"/>
                  <a:ea typeface="Gill Sans" charset="0"/>
                  <a:cs typeface="Gill Sans" charset="0"/>
                </a:rPr>
                <a:t>Virtual</a:t>
              </a:r>
            </a:p>
            <a:p>
              <a:pPr eaLnBrk="1" hangingPunct="1"/>
              <a:r>
                <a:rPr lang="en-US" altLang="en-US" sz="2000" b="0" dirty="0">
                  <a:latin typeface="Gill Sans" charset="0"/>
                  <a:ea typeface="Gill Sans" charset="0"/>
                  <a:cs typeface="Gill Sans" charset="0"/>
                </a:rPr>
                <a:t>Address Space</a:t>
              </a:r>
            </a:p>
          </p:txBody>
        </p:sp>
      </p:grpSp>
      <p:sp>
        <p:nvSpPr>
          <p:cNvPr id="42014" name="Text Box 107"/>
          <p:cNvSpPr txBox="1">
            <a:spLocks noChangeArrowheads="1"/>
          </p:cNvSpPr>
          <p:nvPr/>
        </p:nvSpPr>
        <p:spPr bwMode="auto">
          <a:xfrm>
            <a:off x="762000" y="1752600"/>
            <a:ext cx="2593896" cy="397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 b="0">
                <a:latin typeface="Gill Sans" charset="0"/>
                <a:ea typeface="Gill Sans" charset="0"/>
                <a:cs typeface="Gill Sans" charset="0"/>
              </a:rPr>
              <a:t>Virtual Address Format</a:t>
            </a:r>
          </a:p>
        </p:txBody>
      </p:sp>
      <p:grpSp>
        <p:nvGrpSpPr>
          <p:cNvPr id="42015" name="Group 104"/>
          <p:cNvGrpSpPr>
            <a:grpSpLocks/>
          </p:cNvGrpSpPr>
          <p:nvPr/>
        </p:nvGrpSpPr>
        <p:grpSpPr bwMode="auto">
          <a:xfrm>
            <a:off x="4506915" y="2514600"/>
            <a:ext cx="2214563" cy="3981451"/>
            <a:chOff x="4176" y="624"/>
            <a:chExt cx="1395" cy="2508"/>
          </a:xfrm>
        </p:grpSpPr>
        <p:grpSp>
          <p:nvGrpSpPr>
            <p:cNvPr id="42026" name="Group 89"/>
            <p:cNvGrpSpPr>
              <a:grpSpLocks/>
            </p:cNvGrpSpPr>
            <p:nvPr/>
          </p:nvGrpSpPr>
          <p:grpSpPr bwMode="auto">
            <a:xfrm>
              <a:off x="4176" y="624"/>
              <a:ext cx="1349" cy="2016"/>
              <a:chOff x="3883" y="768"/>
              <a:chExt cx="1349" cy="2016"/>
            </a:xfrm>
          </p:grpSpPr>
          <p:sp>
            <p:nvSpPr>
              <p:cNvPr id="42028" name="Rectangle 64"/>
              <p:cNvSpPr>
                <a:spLocks noChangeArrowheads="1"/>
              </p:cNvSpPr>
              <p:nvPr/>
            </p:nvSpPr>
            <p:spPr bwMode="auto">
              <a:xfrm>
                <a:off x="4464" y="864"/>
                <a:ext cx="768" cy="19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>
                  <a:latin typeface="Helvetica" panose="020B0604020202020204" pitchFamily="34" charset="0"/>
                </a:endParaRPr>
              </a:p>
            </p:txBody>
          </p:sp>
          <p:sp>
            <p:nvSpPr>
              <p:cNvPr id="42032" name="Text Box 71"/>
              <p:cNvSpPr txBox="1">
                <a:spLocks noChangeArrowheads="1"/>
              </p:cNvSpPr>
              <p:nvPr/>
            </p:nvSpPr>
            <p:spPr bwMode="auto">
              <a:xfrm>
                <a:off x="3883" y="768"/>
                <a:ext cx="54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78" tIns="44445" rIns="90478" bIns="44445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600">
                    <a:latin typeface="Helvetica" panose="020B0604020202020204" pitchFamily="34" charset="0"/>
                  </a:rPr>
                  <a:t>0x0000</a:t>
                </a:r>
              </a:p>
            </p:txBody>
          </p:sp>
        </p:grpSp>
        <p:sp>
          <p:nvSpPr>
            <p:cNvPr id="42027" name="Text Box 102"/>
            <p:cNvSpPr txBox="1">
              <a:spLocks noChangeArrowheads="1"/>
            </p:cNvSpPr>
            <p:nvPr/>
          </p:nvSpPr>
          <p:spPr bwMode="auto">
            <a:xfrm>
              <a:off x="4504" y="2688"/>
              <a:ext cx="1067" cy="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000" b="0">
                  <a:latin typeface="Gill Sans" charset="0"/>
                  <a:ea typeface="Gill Sans" charset="0"/>
                  <a:cs typeface="Gill Sans" charset="0"/>
                </a:rPr>
                <a:t>Physical</a:t>
              </a:r>
            </a:p>
            <a:p>
              <a:pPr eaLnBrk="1" hangingPunct="1"/>
              <a:r>
                <a:rPr lang="en-US" altLang="en-US" sz="2000" b="0" dirty="0">
                  <a:latin typeface="Gill Sans" charset="0"/>
                  <a:ea typeface="Gill Sans" charset="0"/>
                  <a:cs typeface="Gill Sans" charset="0"/>
                </a:rPr>
                <a:t>Address Space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71646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533400"/>
          </a:xfrm>
        </p:spPr>
        <p:txBody>
          <a:bodyPr/>
          <a:lstStyle/>
          <a:p>
            <a:r>
              <a:rPr lang="en-US" altLang="ko-KR" dirty="0" smtClean="0">
                <a:ea typeface="굴림" panose="020B0600000101010101" pitchFamily="34" charset="-127"/>
              </a:rPr>
              <a:t>Example: Four Segments (16 bit addresses)</a:t>
            </a:r>
          </a:p>
        </p:txBody>
      </p:sp>
      <p:graphicFrame>
        <p:nvGraphicFramePr>
          <p:cNvPr id="693356" name="Group 10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8722682"/>
              </p:ext>
            </p:extLst>
          </p:nvPr>
        </p:nvGraphicFramePr>
        <p:xfrm>
          <a:off x="4495800" y="685800"/>
          <a:ext cx="3505200" cy="1816230"/>
        </p:xfrm>
        <a:graphic>
          <a:graphicData uri="http://schemas.openxmlformats.org/drawingml/2006/table">
            <a:tbl>
              <a:tblPr/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591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Seg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 ID #</a:t>
                      </a:r>
                    </a:p>
                  </a:txBody>
                  <a:tcPr marL="90478" marR="90478" marT="44463" marB="4446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Base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Limit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9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0 (code)</a:t>
                      </a:r>
                    </a:p>
                  </a:txBody>
                  <a:tcPr marL="90478" marR="90478" marT="44463" marB="4446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0x4000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0x0800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9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1 (data)</a:t>
                      </a:r>
                    </a:p>
                  </a:txBody>
                  <a:tcPr marL="90478" marR="90478" marT="44463" marB="4446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0x4800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0x1400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9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2 (shared)</a:t>
                      </a:r>
                    </a:p>
                  </a:txBody>
                  <a:tcPr marL="90478" marR="90478" marT="44463" marB="4446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0xF000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0x1000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9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3 (stack)</a:t>
                      </a:r>
                    </a:p>
                  </a:txBody>
                  <a:tcPr marL="90478" marR="90478" marT="44463" marB="4446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0x0000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0x3000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42012" name="Group 105"/>
          <p:cNvGrpSpPr>
            <a:grpSpLocks/>
          </p:cNvGrpSpPr>
          <p:nvPr/>
        </p:nvGrpSpPr>
        <p:grpSpPr bwMode="auto">
          <a:xfrm>
            <a:off x="533400" y="1143000"/>
            <a:ext cx="3573463" cy="641350"/>
            <a:chOff x="-48" y="480"/>
            <a:chExt cx="2251" cy="504"/>
          </a:xfrm>
        </p:grpSpPr>
        <p:sp>
          <p:nvSpPr>
            <p:cNvPr id="42051" name="Rectangle 57"/>
            <p:cNvSpPr>
              <a:spLocks noChangeArrowheads="1"/>
            </p:cNvSpPr>
            <p:nvPr/>
          </p:nvSpPr>
          <p:spPr bwMode="auto">
            <a:xfrm>
              <a:off x="432" y="480"/>
              <a:ext cx="1680" cy="240"/>
            </a:xfrm>
            <a:prstGeom prst="rect">
              <a:avLst/>
            </a:prstGeom>
            <a:solidFill>
              <a:srgbClr val="00CCFF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000" b="0">
                  <a:latin typeface="Gill Sans" charset="0"/>
                  <a:ea typeface="Gill Sans" charset="0"/>
                  <a:cs typeface="Gill Sans" charset="0"/>
                </a:rPr>
                <a:t>Offset</a:t>
              </a:r>
            </a:p>
          </p:txBody>
        </p:sp>
        <p:sp>
          <p:nvSpPr>
            <p:cNvPr id="42052" name="Rectangle 58"/>
            <p:cNvSpPr>
              <a:spLocks noChangeArrowheads="1"/>
            </p:cNvSpPr>
            <p:nvPr/>
          </p:nvSpPr>
          <p:spPr bwMode="auto">
            <a:xfrm>
              <a:off x="48" y="480"/>
              <a:ext cx="384" cy="240"/>
            </a:xfrm>
            <a:prstGeom prst="rect">
              <a:avLst/>
            </a:prstGeom>
            <a:solidFill>
              <a:schemeClr val="hlink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000" b="0">
                  <a:latin typeface="Gill Sans" charset="0"/>
                  <a:ea typeface="Gill Sans" charset="0"/>
                  <a:cs typeface="Gill Sans" charset="0"/>
                </a:rPr>
                <a:t>Seg</a:t>
              </a:r>
            </a:p>
          </p:txBody>
        </p:sp>
        <p:sp>
          <p:nvSpPr>
            <p:cNvPr id="42053" name="Text Box 59"/>
            <p:cNvSpPr txBox="1">
              <a:spLocks noChangeArrowheads="1"/>
            </p:cNvSpPr>
            <p:nvPr/>
          </p:nvSpPr>
          <p:spPr bwMode="auto">
            <a:xfrm>
              <a:off x="2016" y="720"/>
              <a:ext cx="187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>
                  <a:latin typeface="Helvetica" panose="020B0604020202020204" pitchFamily="34" charset="0"/>
                </a:rPr>
                <a:t>0</a:t>
              </a:r>
            </a:p>
          </p:txBody>
        </p:sp>
        <p:sp>
          <p:nvSpPr>
            <p:cNvPr id="42054" name="Text Box 60"/>
            <p:cNvSpPr txBox="1">
              <a:spLocks noChangeArrowheads="1"/>
            </p:cNvSpPr>
            <p:nvPr/>
          </p:nvSpPr>
          <p:spPr bwMode="auto">
            <a:xfrm>
              <a:off x="192" y="720"/>
              <a:ext cx="259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>
                  <a:latin typeface="Helvetica" panose="020B0604020202020204" pitchFamily="34" charset="0"/>
                </a:rPr>
                <a:t>14</a:t>
              </a:r>
            </a:p>
          </p:txBody>
        </p:sp>
        <p:sp>
          <p:nvSpPr>
            <p:cNvPr id="42055" name="Text Box 61"/>
            <p:cNvSpPr txBox="1">
              <a:spLocks noChangeArrowheads="1"/>
            </p:cNvSpPr>
            <p:nvPr/>
          </p:nvSpPr>
          <p:spPr bwMode="auto">
            <a:xfrm>
              <a:off x="384" y="720"/>
              <a:ext cx="259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>
                  <a:latin typeface="Helvetica" panose="020B0604020202020204" pitchFamily="34" charset="0"/>
                </a:rPr>
                <a:t>13</a:t>
              </a:r>
            </a:p>
          </p:txBody>
        </p:sp>
        <p:sp>
          <p:nvSpPr>
            <p:cNvPr id="42056" name="Text Box 62"/>
            <p:cNvSpPr txBox="1">
              <a:spLocks noChangeArrowheads="1"/>
            </p:cNvSpPr>
            <p:nvPr/>
          </p:nvSpPr>
          <p:spPr bwMode="auto">
            <a:xfrm>
              <a:off x="-48" y="719"/>
              <a:ext cx="259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>
                  <a:latin typeface="Helvetica" panose="020B0604020202020204" pitchFamily="34" charset="0"/>
                </a:rPr>
                <a:t>15</a:t>
              </a:r>
            </a:p>
          </p:txBody>
        </p:sp>
      </p:grpSp>
      <p:grpSp>
        <p:nvGrpSpPr>
          <p:cNvPr id="42013" name="Group 103"/>
          <p:cNvGrpSpPr>
            <a:grpSpLocks/>
          </p:cNvGrpSpPr>
          <p:nvPr/>
        </p:nvGrpSpPr>
        <p:grpSpPr bwMode="auto">
          <a:xfrm>
            <a:off x="152401" y="2590800"/>
            <a:ext cx="2290763" cy="3905251"/>
            <a:chOff x="2640" y="672"/>
            <a:chExt cx="1443" cy="2460"/>
          </a:xfrm>
        </p:grpSpPr>
        <p:grpSp>
          <p:nvGrpSpPr>
            <p:cNvPr id="42038" name="Group 90"/>
            <p:cNvGrpSpPr>
              <a:grpSpLocks/>
            </p:cNvGrpSpPr>
            <p:nvPr/>
          </p:nvGrpSpPr>
          <p:grpSpPr bwMode="auto">
            <a:xfrm>
              <a:off x="2640" y="672"/>
              <a:ext cx="1349" cy="1968"/>
              <a:chOff x="2299" y="816"/>
              <a:chExt cx="1349" cy="1968"/>
            </a:xfrm>
          </p:grpSpPr>
          <p:sp>
            <p:nvSpPr>
              <p:cNvPr id="42040" name="Rectangle 45"/>
              <p:cNvSpPr>
                <a:spLocks noChangeArrowheads="1"/>
              </p:cNvSpPr>
              <p:nvPr/>
            </p:nvSpPr>
            <p:spPr bwMode="auto">
              <a:xfrm>
                <a:off x="2880" y="864"/>
                <a:ext cx="768" cy="19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>
                  <a:latin typeface="Helvetica" panose="020B0604020202020204" pitchFamily="34" charset="0"/>
                </a:endParaRPr>
              </a:p>
            </p:txBody>
          </p:sp>
          <p:sp>
            <p:nvSpPr>
              <p:cNvPr id="42041" name="Rectangle 46"/>
              <p:cNvSpPr>
                <a:spLocks noChangeArrowheads="1"/>
              </p:cNvSpPr>
              <p:nvPr/>
            </p:nvSpPr>
            <p:spPr bwMode="auto">
              <a:xfrm>
                <a:off x="2880" y="864"/>
                <a:ext cx="768" cy="96"/>
              </a:xfrm>
              <a:prstGeom prst="rect">
                <a:avLst/>
              </a:prstGeom>
              <a:solidFill>
                <a:srgbClr val="FF66CC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>
                  <a:latin typeface="Helvetica" panose="020B0604020202020204" pitchFamily="34" charset="0"/>
                </a:endParaRPr>
              </a:p>
            </p:txBody>
          </p:sp>
          <p:sp>
            <p:nvSpPr>
              <p:cNvPr id="42042" name="Rectangle 47"/>
              <p:cNvSpPr>
                <a:spLocks noChangeArrowheads="1"/>
              </p:cNvSpPr>
              <p:nvPr/>
            </p:nvSpPr>
            <p:spPr bwMode="auto">
              <a:xfrm>
                <a:off x="2880" y="1344"/>
                <a:ext cx="768" cy="192"/>
              </a:xfrm>
              <a:prstGeom prst="rect">
                <a:avLst/>
              </a:prstGeom>
              <a:solidFill>
                <a:srgbClr val="00FFFF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>
                  <a:latin typeface="Helvetica" panose="020B0604020202020204" pitchFamily="34" charset="0"/>
                </a:endParaRPr>
              </a:p>
            </p:txBody>
          </p:sp>
          <p:sp>
            <p:nvSpPr>
              <p:cNvPr id="42043" name="Rectangle 48"/>
              <p:cNvSpPr>
                <a:spLocks noChangeArrowheads="1"/>
              </p:cNvSpPr>
              <p:nvPr/>
            </p:nvSpPr>
            <p:spPr bwMode="auto">
              <a:xfrm>
                <a:off x="2880" y="2304"/>
                <a:ext cx="768" cy="336"/>
              </a:xfrm>
              <a:prstGeom prst="rect">
                <a:avLst/>
              </a:prstGeom>
              <a:solidFill>
                <a:srgbClr val="53FB25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>
                  <a:latin typeface="Helvetica" panose="020B0604020202020204" pitchFamily="34" charset="0"/>
                </a:endParaRPr>
              </a:p>
            </p:txBody>
          </p:sp>
          <p:sp>
            <p:nvSpPr>
              <p:cNvPr id="42044" name="Rectangle 80"/>
              <p:cNvSpPr>
                <a:spLocks noChangeArrowheads="1"/>
              </p:cNvSpPr>
              <p:nvPr/>
            </p:nvSpPr>
            <p:spPr bwMode="auto">
              <a:xfrm>
                <a:off x="2880" y="2304"/>
                <a:ext cx="768" cy="48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>
                  <a:latin typeface="Helvetica" panose="020B0604020202020204" pitchFamily="34" charset="0"/>
                </a:endParaRPr>
              </a:p>
            </p:txBody>
          </p:sp>
          <p:sp>
            <p:nvSpPr>
              <p:cNvPr id="42045" name="Rectangle 82"/>
              <p:cNvSpPr>
                <a:spLocks noChangeArrowheads="1"/>
              </p:cNvSpPr>
              <p:nvPr/>
            </p:nvSpPr>
            <p:spPr bwMode="auto">
              <a:xfrm>
                <a:off x="2880" y="1824"/>
                <a:ext cx="768" cy="144"/>
              </a:xfrm>
              <a:prstGeom prst="rect">
                <a:avLst/>
              </a:prstGeom>
              <a:solidFill>
                <a:srgbClr val="FFFF00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>
                  <a:latin typeface="Helvetica" panose="020B0604020202020204" pitchFamily="34" charset="0"/>
                </a:endParaRPr>
              </a:p>
            </p:txBody>
          </p:sp>
          <p:grpSp>
            <p:nvGrpSpPr>
              <p:cNvPr id="42046" name="Group 87"/>
              <p:cNvGrpSpPr>
                <a:grpSpLocks/>
              </p:cNvGrpSpPr>
              <p:nvPr/>
            </p:nvGrpSpPr>
            <p:grpSpPr bwMode="auto">
              <a:xfrm>
                <a:off x="2299" y="816"/>
                <a:ext cx="568" cy="1604"/>
                <a:chOff x="2299" y="816"/>
                <a:chExt cx="568" cy="1604"/>
              </a:xfrm>
            </p:grpSpPr>
            <p:sp>
              <p:nvSpPr>
                <p:cNvPr id="42047" name="Text Box 72"/>
                <p:cNvSpPr txBox="1">
                  <a:spLocks noChangeArrowheads="1"/>
                </p:cNvSpPr>
                <p:nvPr/>
              </p:nvSpPr>
              <p:spPr bwMode="auto">
                <a:xfrm>
                  <a:off x="2299" y="1296"/>
                  <a:ext cx="546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78" tIns="44445" rIns="90478" bIns="44445">
                  <a:spAutoFit/>
                </a:bodyPr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600">
                      <a:latin typeface="Helvetica" panose="020B0604020202020204" pitchFamily="34" charset="0"/>
                    </a:rPr>
                    <a:t>0x4000</a:t>
                  </a:r>
                </a:p>
              </p:txBody>
            </p:sp>
            <p:sp>
              <p:nvSpPr>
                <p:cNvPr id="42048" name="Text Box 75"/>
                <p:cNvSpPr txBox="1">
                  <a:spLocks noChangeArrowheads="1"/>
                </p:cNvSpPr>
                <p:nvPr/>
              </p:nvSpPr>
              <p:spPr bwMode="auto">
                <a:xfrm>
                  <a:off x="2299" y="816"/>
                  <a:ext cx="546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78" tIns="44445" rIns="90478" bIns="44445">
                  <a:spAutoFit/>
                </a:bodyPr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600">
                      <a:latin typeface="Helvetica" panose="020B0604020202020204" pitchFamily="34" charset="0"/>
                    </a:rPr>
                    <a:t>0x0000</a:t>
                  </a:r>
                </a:p>
              </p:txBody>
            </p:sp>
            <p:sp>
              <p:nvSpPr>
                <p:cNvPr id="42049" name="Text Box 83"/>
                <p:cNvSpPr txBox="1">
                  <a:spLocks noChangeArrowheads="1"/>
                </p:cNvSpPr>
                <p:nvPr/>
              </p:nvSpPr>
              <p:spPr bwMode="auto">
                <a:xfrm>
                  <a:off x="2299" y="1728"/>
                  <a:ext cx="546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78" tIns="44445" rIns="90478" bIns="44445">
                  <a:spAutoFit/>
                </a:bodyPr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600">
                      <a:latin typeface="Helvetica" panose="020B0604020202020204" pitchFamily="34" charset="0"/>
                    </a:rPr>
                    <a:t>0x8000</a:t>
                  </a:r>
                </a:p>
              </p:txBody>
            </p:sp>
            <p:sp>
              <p:nvSpPr>
                <p:cNvPr id="42050" name="Text Box 84"/>
                <p:cNvSpPr txBox="1">
                  <a:spLocks noChangeArrowheads="1"/>
                </p:cNvSpPr>
                <p:nvPr/>
              </p:nvSpPr>
              <p:spPr bwMode="auto">
                <a:xfrm>
                  <a:off x="2299" y="2208"/>
                  <a:ext cx="568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78" tIns="44445" rIns="90478" bIns="44445">
                  <a:spAutoFit/>
                </a:bodyPr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600">
                      <a:latin typeface="Helvetica" panose="020B0604020202020204" pitchFamily="34" charset="0"/>
                    </a:rPr>
                    <a:t>0xC000</a:t>
                  </a:r>
                </a:p>
              </p:txBody>
            </p:sp>
          </p:grpSp>
        </p:grpSp>
        <p:sp>
          <p:nvSpPr>
            <p:cNvPr id="42039" name="Text Box 101"/>
            <p:cNvSpPr txBox="1">
              <a:spLocks noChangeArrowheads="1"/>
            </p:cNvSpPr>
            <p:nvPr/>
          </p:nvSpPr>
          <p:spPr bwMode="auto">
            <a:xfrm>
              <a:off x="3016" y="2688"/>
              <a:ext cx="1067" cy="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000" b="0">
                  <a:latin typeface="Gill Sans" charset="0"/>
                  <a:ea typeface="Gill Sans" charset="0"/>
                  <a:cs typeface="Gill Sans" charset="0"/>
                </a:rPr>
                <a:t>Virtual</a:t>
              </a:r>
            </a:p>
            <a:p>
              <a:pPr eaLnBrk="1" hangingPunct="1"/>
              <a:r>
                <a:rPr lang="en-US" altLang="en-US" sz="2000" b="0" dirty="0">
                  <a:latin typeface="Gill Sans" charset="0"/>
                  <a:ea typeface="Gill Sans" charset="0"/>
                  <a:cs typeface="Gill Sans" charset="0"/>
                </a:rPr>
                <a:t>Address Space</a:t>
              </a:r>
            </a:p>
          </p:txBody>
        </p:sp>
      </p:grpSp>
      <p:sp>
        <p:nvSpPr>
          <p:cNvPr id="42014" name="Text Box 107"/>
          <p:cNvSpPr txBox="1">
            <a:spLocks noChangeArrowheads="1"/>
          </p:cNvSpPr>
          <p:nvPr/>
        </p:nvSpPr>
        <p:spPr bwMode="auto">
          <a:xfrm>
            <a:off x="762000" y="1752600"/>
            <a:ext cx="2593896" cy="397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 b="0">
                <a:latin typeface="Gill Sans" charset="0"/>
                <a:ea typeface="Gill Sans" charset="0"/>
                <a:cs typeface="Gill Sans" charset="0"/>
              </a:rPr>
              <a:t>Virtual Address Format</a:t>
            </a:r>
          </a:p>
        </p:txBody>
      </p:sp>
      <p:grpSp>
        <p:nvGrpSpPr>
          <p:cNvPr id="42015" name="Group 104"/>
          <p:cNvGrpSpPr>
            <a:grpSpLocks/>
          </p:cNvGrpSpPr>
          <p:nvPr/>
        </p:nvGrpSpPr>
        <p:grpSpPr bwMode="auto">
          <a:xfrm>
            <a:off x="4506915" y="2514600"/>
            <a:ext cx="2214563" cy="3981451"/>
            <a:chOff x="4176" y="624"/>
            <a:chExt cx="1395" cy="2508"/>
          </a:xfrm>
        </p:grpSpPr>
        <p:grpSp>
          <p:nvGrpSpPr>
            <p:cNvPr id="42026" name="Group 89"/>
            <p:cNvGrpSpPr>
              <a:grpSpLocks/>
            </p:cNvGrpSpPr>
            <p:nvPr/>
          </p:nvGrpSpPr>
          <p:grpSpPr bwMode="auto">
            <a:xfrm>
              <a:off x="4176" y="624"/>
              <a:ext cx="1349" cy="2016"/>
              <a:chOff x="3883" y="768"/>
              <a:chExt cx="1349" cy="2016"/>
            </a:xfrm>
          </p:grpSpPr>
          <p:sp>
            <p:nvSpPr>
              <p:cNvPr id="42028" name="Rectangle 64"/>
              <p:cNvSpPr>
                <a:spLocks noChangeArrowheads="1"/>
              </p:cNvSpPr>
              <p:nvPr/>
            </p:nvSpPr>
            <p:spPr bwMode="auto">
              <a:xfrm>
                <a:off x="4464" y="864"/>
                <a:ext cx="768" cy="19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>
                  <a:latin typeface="Helvetica" panose="020B0604020202020204" pitchFamily="34" charset="0"/>
                </a:endParaRPr>
              </a:p>
            </p:txBody>
          </p:sp>
          <p:sp>
            <p:nvSpPr>
              <p:cNvPr id="42032" name="Text Box 71"/>
              <p:cNvSpPr txBox="1">
                <a:spLocks noChangeArrowheads="1"/>
              </p:cNvSpPr>
              <p:nvPr/>
            </p:nvSpPr>
            <p:spPr bwMode="auto">
              <a:xfrm>
                <a:off x="3883" y="768"/>
                <a:ext cx="54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78" tIns="44445" rIns="90478" bIns="44445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600">
                    <a:latin typeface="Helvetica" panose="020B0604020202020204" pitchFamily="34" charset="0"/>
                  </a:rPr>
                  <a:t>0x0000</a:t>
                </a:r>
              </a:p>
            </p:txBody>
          </p:sp>
          <p:sp>
            <p:nvSpPr>
              <p:cNvPr id="42033" name="Text Box 73"/>
              <p:cNvSpPr txBox="1">
                <a:spLocks noChangeArrowheads="1"/>
              </p:cNvSpPr>
              <p:nvPr/>
            </p:nvSpPr>
            <p:spPr bwMode="auto">
              <a:xfrm>
                <a:off x="3883" y="1344"/>
                <a:ext cx="54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78" tIns="44445" rIns="90478" bIns="44445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600">
                    <a:latin typeface="Helvetica" panose="020B0604020202020204" pitchFamily="34" charset="0"/>
                  </a:rPr>
                  <a:t>0x4800</a:t>
                </a:r>
              </a:p>
            </p:txBody>
          </p:sp>
          <p:sp>
            <p:nvSpPr>
              <p:cNvPr id="42036" name="Text Box 79"/>
              <p:cNvSpPr txBox="1">
                <a:spLocks noChangeArrowheads="1"/>
              </p:cNvSpPr>
              <p:nvPr/>
            </p:nvSpPr>
            <p:spPr bwMode="auto">
              <a:xfrm>
                <a:off x="3883" y="1200"/>
                <a:ext cx="54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78" tIns="44445" rIns="90478" bIns="44445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600">
                    <a:latin typeface="Helvetica" panose="020B0604020202020204" pitchFamily="34" charset="0"/>
                  </a:rPr>
                  <a:t>0x4000</a:t>
                </a:r>
              </a:p>
            </p:txBody>
          </p:sp>
        </p:grpSp>
        <p:sp>
          <p:nvSpPr>
            <p:cNvPr id="42027" name="Text Box 102"/>
            <p:cNvSpPr txBox="1">
              <a:spLocks noChangeArrowheads="1"/>
            </p:cNvSpPr>
            <p:nvPr/>
          </p:nvSpPr>
          <p:spPr bwMode="auto">
            <a:xfrm>
              <a:off x="4504" y="2688"/>
              <a:ext cx="1067" cy="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000" b="0">
                  <a:latin typeface="Gill Sans" charset="0"/>
                  <a:ea typeface="Gill Sans" charset="0"/>
                  <a:cs typeface="Gill Sans" charset="0"/>
                </a:rPr>
                <a:t>Physical</a:t>
              </a:r>
            </a:p>
            <a:p>
              <a:pPr eaLnBrk="1" hangingPunct="1"/>
              <a:r>
                <a:rPr lang="en-US" altLang="en-US" sz="2000" b="0" dirty="0">
                  <a:latin typeface="Gill Sans" charset="0"/>
                  <a:ea typeface="Gill Sans" charset="0"/>
                  <a:cs typeface="Gill Sans" charset="0"/>
                </a:rPr>
                <a:t>Address Space</a:t>
              </a:r>
            </a:p>
          </p:txBody>
        </p:sp>
      </p:grpSp>
      <p:cxnSp>
        <p:nvCxnSpPr>
          <p:cNvPr id="42022" name="Elbow Connector 4"/>
          <p:cNvCxnSpPr>
            <a:cxnSpLocks noChangeShapeType="1"/>
            <a:stCxn id="42041" idx="3"/>
          </p:cNvCxnSpPr>
          <p:nvPr/>
        </p:nvCxnSpPr>
        <p:spPr bwMode="auto">
          <a:xfrm>
            <a:off x="2293938" y="2743200"/>
            <a:ext cx="2201862" cy="762000"/>
          </a:xfrm>
          <a:prstGeom prst="bentConnector3">
            <a:avLst>
              <a:gd name="adj1" fmla="val 50000"/>
            </a:avLst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42023" name="TextBox 11"/>
          <p:cNvSpPr txBox="1">
            <a:spLocks noChangeArrowheads="1"/>
          </p:cNvSpPr>
          <p:nvPr/>
        </p:nvSpPr>
        <p:spPr bwMode="auto">
          <a:xfrm>
            <a:off x="2286000" y="2405063"/>
            <a:ext cx="11144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Helvetica" panose="020B0604020202020204" pitchFamily="34" charset="0"/>
              </a:rPr>
              <a:t>SegID = 0</a:t>
            </a:r>
          </a:p>
        </p:txBody>
      </p:sp>
      <p:sp>
        <p:nvSpPr>
          <p:cNvPr id="49" name="Rectangle 66"/>
          <p:cNvSpPr>
            <a:spLocks noChangeArrowheads="1"/>
          </p:cNvSpPr>
          <p:nvPr/>
        </p:nvSpPr>
        <p:spPr bwMode="auto">
          <a:xfrm>
            <a:off x="5429253" y="3429000"/>
            <a:ext cx="1219200" cy="152400"/>
          </a:xfrm>
          <a:prstGeom prst="rect">
            <a:avLst/>
          </a:prstGeom>
          <a:solidFill>
            <a:srgbClr val="FF66CC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>
              <a:latin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0209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533400"/>
          </a:xfrm>
        </p:spPr>
        <p:txBody>
          <a:bodyPr/>
          <a:lstStyle/>
          <a:p>
            <a:r>
              <a:rPr lang="en-US" altLang="ko-KR" dirty="0" smtClean="0">
                <a:ea typeface="굴림" panose="020B0600000101010101" pitchFamily="34" charset="-127"/>
              </a:rPr>
              <a:t>Example: Four Segments (16 bit addresses)</a:t>
            </a:r>
          </a:p>
        </p:txBody>
      </p:sp>
      <p:graphicFrame>
        <p:nvGraphicFramePr>
          <p:cNvPr id="693356" name="Group 10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7545891"/>
              </p:ext>
            </p:extLst>
          </p:nvPr>
        </p:nvGraphicFramePr>
        <p:xfrm>
          <a:off x="4495800" y="685800"/>
          <a:ext cx="3505200" cy="1816230"/>
        </p:xfrm>
        <a:graphic>
          <a:graphicData uri="http://schemas.openxmlformats.org/drawingml/2006/table">
            <a:tbl>
              <a:tblPr/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591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Seg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 ID #</a:t>
                      </a:r>
                    </a:p>
                  </a:txBody>
                  <a:tcPr marL="90478" marR="90478" marT="44463" marB="4446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Base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Limit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9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0 (code)</a:t>
                      </a:r>
                    </a:p>
                  </a:txBody>
                  <a:tcPr marL="90478" marR="90478" marT="44463" marB="4446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0x4000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0x0800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9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1 (data)</a:t>
                      </a:r>
                    </a:p>
                  </a:txBody>
                  <a:tcPr marL="90478" marR="90478" marT="44463" marB="4446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0x4800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0x1400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9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2 (shared)</a:t>
                      </a:r>
                    </a:p>
                  </a:txBody>
                  <a:tcPr marL="90478" marR="90478" marT="44463" marB="4446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0xF000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0x1000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9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3 (stack)</a:t>
                      </a:r>
                    </a:p>
                  </a:txBody>
                  <a:tcPr marL="90478" marR="90478" marT="44463" marB="4446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0x0000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0x3000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42012" name="Group 105"/>
          <p:cNvGrpSpPr>
            <a:grpSpLocks/>
          </p:cNvGrpSpPr>
          <p:nvPr/>
        </p:nvGrpSpPr>
        <p:grpSpPr bwMode="auto">
          <a:xfrm>
            <a:off x="533400" y="1143000"/>
            <a:ext cx="3573463" cy="641350"/>
            <a:chOff x="-48" y="480"/>
            <a:chExt cx="2251" cy="504"/>
          </a:xfrm>
        </p:grpSpPr>
        <p:sp>
          <p:nvSpPr>
            <p:cNvPr id="42051" name="Rectangle 57"/>
            <p:cNvSpPr>
              <a:spLocks noChangeArrowheads="1"/>
            </p:cNvSpPr>
            <p:nvPr/>
          </p:nvSpPr>
          <p:spPr bwMode="auto">
            <a:xfrm>
              <a:off x="432" y="480"/>
              <a:ext cx="1680" cy="240"/>
            </a:xfrm>
            <a:prstGeom prst="rect">
              <a:avLst/>
            </a:prstGeom>
            <a:solidFill>
              <a:srgbClr val="00CCFF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000" b="0">
                  <a:latin typeface="Gill Sans" charset="0"/>
                  <a:ea typeface="Gill Sans" charset="0"/>
                  <a:cs typeface="Gill Sans" charset="0"/>
                </a:rPr>
                <a:t>Offset</a:t>
              </a:r>
            </a:p>
          </p:txBody>
        </p:sp>
        <p:sp>
          <p:nvSpPr>
            <p:cNvPr id="42052" name="Rectangle 58"/>
            <p:cNvSpPr>
              <a:spLocks noChangeArrowheads="1"/>
            </p:cNvSpPr>
            <p:nvPr/>
          </p:nvSpPr>
          <p:spPr bwMode="auto">
            <a:xfrm>
              <a:off x="48" y="480"/>
              <a:ext cx="384" cy="240"/>
            </a:xfrm>
            <a:prstGeom prst="rect">
              <a:avLst/>
            </a:prstGeom>
            <a:solidFill>
              <a:schemeClr val="hlink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000" b="0">
                  <a:latin typeface="Gill Sans" charset="0"/>
                  <a:ea typeface="Gill Sans" charset="0"/>
                  <a:cs typeface="Gill Sans" charset="0"/>
                </a:rPr>
                <a:t>Seg</a:t>
              </a:r>
            </a:p>
          </p:txBody>
        </p:sp>
        <p:sp>
          <p:nvSpPr>
            <p:cNvPr id="42053" name="Text Box 59"/>
            <p:cNvSpPr txBox="1">
              <a:spLocks noChangeArrowheads="1"/>
            </p:cNvSpPr>
            <p:nvPr/>
          </p:nvSpPr>
          <p:spPr bwMode="auto">
            <a:xfrm>
              <a:off x="2016" y="720"/>
              <a:ext cx="187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>
                  <a:latin typeface="Helvetica" panose="020B0604020202020204" pitchFamily="34" charset="0"/>
                </a:rPr>
                <a:t>0</a:t>
              </a:r>
            </a:p>
          </p:txBody>
        </p:sp>
        <p:sp>
          <p:nvSpPr>
            <p:cNvPr id="42054" name="Text Box 60"/>
            <p:cNvSpPr txBox="1">
              <a:spLocks noChangeArrowheads="1"/>
            </p:cNvSpPr>
            <p:nvPr/>
          </p:nvSpPr>
          <p:spPr bwMode="auto">
            <a:xfrm>
              <a:off x="192" y="720"/>
              <a:ext cx="259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>
                  <a:latin typeface="Helvetica" panose="020B0604020202020204" pitchFamily="34" charset="0"/>
                </a:rPr>
                <a:t>14</a:t>
              </a:r>
            </a:p>
          </p:txBody>
        </p:sp>
        <p:sp>
          <p:nvSpPr>
            <p:cNvPr id="42055" name="Text Box 61"/>
            <p:cNvSpPr txBox="1">
              <a:spLocks noChangeArrowheads="1"/>
            </p:cNvSpPr>
            <p:nvPr/>
          </p:nvSpPr>
          <p:spPr bwMode="auto">
            <a:xfrm>
              <a:off x="384" y="720"/>
              <a:ext cx="259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>
                  <a:latin typeface="Helvetica" panose="020B0604020202020204" pitchFamily="34" charset="0"/>
                </a:rPr>
                <a:t>13</a:t>
              </a:r>
            </a:p>
          </p:txBody>
        </p:sp>
        <p:sp>
          <p:nvSpPr>
            <p:cNvPr id="42056" name="Text Box 62"/>
            <p:cNvSpPr txBox="1">
              <a:spLocks noChangeArrowheads="1"/>
            </p:cNvSpPr>
            <p:nvPr/>
          </p:nvSpPr>
          <p:spPr bwMode="auto">
            <a:xfrm>
              <a:off x="-48" y="719"/>
              <a:ext cx="259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>
                  <a:latin typeface="Helvetica" panose="020B0604020202020204" pitchFamily="34" charset="0"/>
                </a:rPr>
                <a:t>15</a:t>
              </a:r>
            </a:p>
          </p:txBody>
        </p:sp>
      </p:grpSp>
      <p:grpSp>
        <p:nvGrpSpPr>
          <p:cNvPr id="42013" name="Group 103"/>
          <p:cNvGrpSpPr>
            <a:grpSpLocks/>
          </p:cNvGrpSpPr>
          <p:nvPr/>
        </p:nvGrpSpPr>
        <p:grpSpPr bwMode="auto">
          <a:xfrm>
            <a:off x="152401" y="2590800"/>
            <a:ext cx="2290763" cy="3905251"/>
            <a:chOff x="2640" y="672"/>
            <a:chExt cx="1443" cy="2460"/>
          </a:xfrm>
        </p:grpSpPr>
        <p:grpSp>
          <p:nvGrpSpPr>
            <p:cNvPr id="42038" name="Group 90"/>
            <p:cNvGrpSpPr>
              <a:grpSpLocks/>
            </p:cNvGrpSpPr>
            <p:nvPr/>
          </p:nvGrpSpPr>
          <p:grpSpPr bwMode="auto">
            <a:xfrm>
              <a:off x="2640" y="672"/>
              <a:ext cx="1349" cy="1968"/>
              <a:chOff x="2299" y="816"/>
              <a:chExt cx="1349" cy="1968"/>
            </a:xfrm>
          </p:grpSpPr>
          <p:sp>
            <p:nvSpPr>
              <p:cNvPr id="42040" name="Rectangle 45"/>
              <p:cNvSpPr>
                <a:spLocks noChangeArrowheads="1"/>
              </p:cNvSpPr>
              <p:nvPr/>
            </p:nvSpPr>
            <p:spPr bwMode="auto">
              <a:xfrm>
                <a:off x="2880" y="864"/>
                <a:ext cx="768" cy="19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>
                  <a:latin typeface="Helvetica" panose="020B0604020202020204" pitchFamily="34" charset="0"/>
                </a:endParaRPr>
              </a:p>
            </p:txBody>
          </p:sp>
          <p:sp>
            <p:nvSpPr>
              <p:cNvPr id="42041" name="Rectangle 46"/>
              <p:cNvSpPr>
                <a:spLocks noChangeArrowheads="1"/>
              </p:cNvSpPr>
              <p:nvPr/>
            </p:nvSpPr>
            <p:spPr bwMode="auto">
              <a:xfrm>
                <a:off x="2880" y="864"/>
                <a:ext cx="768" cy="96"/>
              </a:xfrm>
              <a:prstGeom prst="rect">
                <a:avLst/>
              </a:prstGeom>
              <a:solidFill>
                <a:srgbClr val="FF66CC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>
                  <a:latin typeface="Helvetica" panose="020B0604020202020204" pitchFamily="34" charset="0"/>
                </a:endParaRPr>
              </a:p>
            </p:txBody>
          </p:sp>
          <p:sp>
            <p:nvSpPr>
              <p:cNvPr id="42042" name="Rectangle 47"/>
              <p:cNvSpPr>
                <a:spLocks noChangeArrowheads="1"/>
              </p:cNvSpPr>
              <p:nvPr/>
            </p:nvSpPr>
            <p:spPr bwMode="auto">
              <a:xfrm>
                <a:off x="2880" y="1344"/>
                <a:ext cx="768" cy="192"/>
              </a:xfrm>
              <a:prstGeom prst="rect">
                <a:avLst/>
              </a:prstGeom>
              <a:solidFill>
                <a:srgbClr val="00FFFF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>
                  <a:latin typeface="Helvetica" panose="020B0604020202020204" pitchFamily="34" charset="0"/>
                </a:endParaRPr>
              </a:p>
            </p:txBody>
          </p:sp>
          <p:sp>
            <p:nvSpPr>
              <p:cNvPr id="42043" name="Rectangle 48"/>
              <p:cNvSpPr>
                <a:spLocks noChangeArrowheads="1"/>
              </p:cNvSpPr>
              <p:nvPr/>
            </p:nvSpPr>
            <p:spPr bwMode="auto">
              <a:xfrm>
                <a:off x="2880" y="2304"/>
                <a:ext cx="768" cy="336"/>
              </a:xfrm>
              <a:prstGeom prst="rect">
                <a:avLst/>
              </a:prstGeom>
              <a:solidFill>
                <a:srgbClr val="53FB25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>
                  <a:latin typeface="Helvetica" panose="020B0604020202020204" pitchFamily="34" charset="0"/>
                </a:endParaRPr>
              </a:p>
            </p:txBody>
          </p:sp>
          <p:sp>
            <p:nvSpPr>
              <p:cNvPr id="42044" name="Rectangle 80"/>
              <p:cNvSpPr>
                <a:spLocks noChangeArrowheads="1"/>
              </p:cNvSpPr>
              <p:nvPr/>
            </p:nvSpPr>
            <p:spPr bwMode="auto">
              <a:xfrm>
                <a:off x="2880" y="2304"/>
                <a:ext cx="768" cy="48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>
                  <a:latin typeface="Helvetica" panose="020B0604020202020204" pitchFamily="34" charset="0"/>
                </a:endParaRPr>
              </a:p>
            </p:txBody>
          </p:sp>
          <p:sp>
            <p:nvSpPr>
              <p:cNvPr id="42045" name="Rectangle 82"/>
              <p:cNvSpPr>
                <a:spLocks noChangeArrowheads="1"/>
              </p:cNvSpPr>
              <p:nvPr/>
            </p:nvSpPr>
            <p:spPr bwMode="auto">
              <a:xfrm>
                <a:off x="2880" y="1824"/>
                <a:ext cx="768" cy="144"/>
              </a:xfrm>
              <a:prstGeom prst="rect">
                <a:avLst/>
              </a:prstGeom>
              <a:solidFill>
                <a:srgbClr val="FFFF00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>
                  <a:latin typeface="Helvetica" panose="020B0604020202020204" pitchFamily="34" charset="0"/>
                </a:endParaRPr>
              </a:p>
            </p:txBody>
          </p:sp>
          <p:grpSp>
            <p:nvGrpSpPr>
              <p:cNvPr id="42046" name="Group 87"/>
              <p:cNvGrpSpPr>
                <a:grpSpLocks/>
              </p:cNvGrpSpPr>
              <p:nvPr/>
            </p:nvGrpSpPr>
            <p:grpSpPr bwMode="auto">
              <a:xfrm>
                <a:off x="2299" y="816"/>
                <a:ext cx="568" cy="1604"/>
                <a:chOff x="2299" y="816"/>
                <a:chExt cx="568" cy="1604"/>
              </a:xfrm>
            </p:grpSpPr>
            <p:sp>
              <p:nvSpPr>
                <p:cNvPr id="42047" name="Text Box 72"/>
                <p:cNvSpPr txBox="1">
                  <a:spLocks noChangeArrowheads="1"/>
                </p:cNvSpPr>
                <p:nvPr/>
              </p:nvSpPr>
              <p:spPr bwMode="auto">
                <a:xfrm>
                  <a:off x="2299" y="1296"/>
                  <a:ext cx="546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78" tIns="44445" rIns="90478" bIns="44445">
                  <a:spAutoFit/>
                </a:bodyPr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600">
                      <a:latin typeface="Helvetica" panose="020B0604020202020204" pitchFamily="34" charset="0"/>
                    </a:rPr>
                    <a:t>0x4000</a:t>
                  </a:r>
                </a:p>
              </p:txBody>
            </p:sp>
            <p:sp>
              <p:nvSpPr>
                <p:cNvPr id="42048" name="Text Box 75"/>
                <p:cNvSpPr txBox="1">
                  <a:spLocks noChangeArrowheads="1"/>
                </p:cNvSpPr>
                <p:nvPr/>
              </p:nvSpPr>
              <p:spPr bwMode="auto">
                <a:xfrm>
                  <a:off x="2299" y="816"/>
                  <a:ext cx="546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78" tIns="44445" rIns="90478" bIns="44445">
                  <a:spAutoFit/>
                </a:bodyPr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600">
                      <a:latin typeface="Helvetica" panose="020B0604020202020204" pitchFamily="34" charset="0"/>
                    </a:rPr>
                    <a:t>0x0000</a:t>
                  </a:r>
                </a:p>
              </p:txBody>
            </p:sp>
            <p:sp>
              <p:nvSpPr>
                <p:cNvPr id="42049" name="Text Box 83"/>
                <p:cNvSpPr txBox="1">
                  <a:spLocks noChangeArrowheads="1"/>
                </p:cNvSpPr>
                <p:nvPr/>
              </p:nvSpPr>
              <p:spPr bwMode="auto">
                <a:xfrm>
                  <a:off x="2299" y="1728"/>
                  <a:ext cx="546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78" tIns="44445" rIns="90478" bIns="44445">
                  <a:spAutoFit/>
                </a:bodyPr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600">
                      <a:latin typeface="Helvetica" panose="020B0604020202020204" pitchFamily="34" charset="0"/>
                    </a:rPr>
                    <a:t>0x8000</a:t>
                  </a:r>
                </a:p>
              </p:txBody>
            </p:sp>
            <p:sp>
              <p:nvSpPr>
                <p:cNvPr id="42050" name="Text Box 84"/>
                <p:cNvSpPr txBox="1">
                  <a:spLocks noChangeArrowheads="1"/>
                </p:cNvSpPr>
                <p:nvPr/>
              </p:nvSpPr>
              <p:spPr bwMode="auto">
                <a:xfrm>
                  <a:off x="2299" y="2208"/>
                  <a:ext cx="568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78" tIns="44445" rIns="90478" bIns="44445">
                  <a:spAutoFit/>
                </a:bodyPr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600">
                      <a:latin typeface="Helvetica" panose="020B0604020202020204" pitchFamily="34" charset="0"/>
                    </a:rPr>
                    <a:t>0xC000</a:t>
                  </a:r>
                </a:p>
              </p:txBody>
            </p:sp>
          </p:grpSp>
        </p:grpSp>
        <p:sp>
          <p:nvSpPr>
            <p:cNvPr id="42039" name="Text Box 101"/>
            <p:cNvSpPr txBox="1">
              <a:spLocks noChangeArrowheads="1"/>
            </p:cNvSpPr>
            <p:nvPr/>
          </p:nvSpPr>
          <p:spPr bwMode="auto">
            <a:xfrm>
              <a:off x="3016" y="2688"/>
              <a:ext cx="1067" cy="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000" b="0">
                  <a:latin typeface="Gill Sans" charset="0"/>
                  <a:ea typeface="Gill Sans" charset="0"/>
                  <a:cs typeface="Gill Sans" charset="0"/>
                </a:rPr>
                <a:t>Virtual</a:t>
              </a:r>
            </a:p>
            <a:p>
              <a:pPr eaLnBrk="1" hangingPunct="1"/>
              <a:r>
                <a:rPr lang="en-US" altLang="en-US" sz="2000" b="0" dirty="0">
                  <a:latin typeface="Gill Sans" charset="0"/>
                  <a:ea typeface="Gill Sans" charset="0"/>
                  <a:cs typeface="Gill Sans" charset="0"/>
                </a:rPr>
                <a:t>Address Space</a:t>
              </a:r>
            </a:p>
          </p:txBody>
        </p:sp>
      </p:grpSp>
      <p:sp>
        <p:nvSpPr>
          <p:cNvPr id="42014" name="Text Box 107"/>
          <p:cNvSpPr txBox="1">
            <a:spLocks noChangeArrowheads="1"/>
          </p:cNvSpPr>
          <p:nvPr/>
        </p:nvSpPr>
        <p:spPr bwMode="auto">
          <a:xfrm>
            <a:off x="762000" y="1752600"/>
            <a:ext cx="2593896" cy="397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 b="0">
                <a:latin typeface="Gill Sans" charset="0"/>
                <a:ea typeface="Gill Sans" charset="0"/>
                <a:cs typeface="Gill Sans" charset="0"/>
              </a:rPr>
              <a:t>Virtual Address Format</a:t>
            </a:r>
          </a:p>
        </p:txBody>
      </p:sp>
      <p:grpSp>
        <p:nvGrpSpPr>
          <p:cNvPr id="42015" name="Group 104"/>
          <p:cNvGrpSpPr>
            <a:grpSpLocks/>
          </p:cNvGrpSpPr>
          <p:nvPr/>
        </p:nvGrpSpPr>
        <p:grpSpPr bwMode="auto">
          <a:xfrm>
            <a:off x="4506915" y="2514600"/>
            <a:ext cx="2214563" cy="3981451"/>
            <a:chOff x="4176" y="624"/>
            <a:chExt cx="1395" cy="2508"/>
          </a:xfrm>
        </p:grpSpPr>
        <p:grpSp>
          <p:nvGrpSpPr>
            <p:cNvPr id="42026" name="Group 89"/>
            <p:cNvGrpSpPr>
              <a:grpSpLocks/>
            </p:cNvGrpSpPr>
            <p:nvPr/>
          </p:nvGrpSpPr>
          <p:grpSpPr bwMode="auto">
            <a:xfrm>
              <a:off x="4176" y="624"/>
              <a:ext cx="1349" cy="2016"/>
              <a:chOff x="3883" y="768"/>
              <a:chExt cx="1349" cy="2016"/>
            </a:xfrm>
          </p:grpSpPr>
          <p:sp>
            <p:nvSpPr>
              <p:cNvPr id="42028" name="Rectangle 64"/>
              <p:cNvSpPr>
                <a:spLocks noChangeArrowheads="1"/>
              </p:cNvSpPr>
              <p:nvPr/>
            </p:nvSpPr>
            <p:spPr bwMode="auto">
              <a:xfrm>
                <a:off x="4464" y="864"/>
                <a:ext cx="768" cy="19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>
                  <a:latin typeface="Helvetica" panose="020B0604020202020204" pitchFamily="34" charset="0"/>
                </a:endParaRPr>
              </a:p>
            </p:txBody>
          </p:sp>
          <p:sp>
            <p:nvSpPr>
              <p:cNvPr id="42032" name="Text Box 71"/>
              <p:cNvSpPr txBox="1">
                <a:spLocks noChangeArrowheads="1"/>
              </p:cNvSpPr>
              <p:nvPr/>
            </p:nvSpPr>
            <p:spPr bwMode="auto">
              <a:xfrm>
                <a:off x="3883" y="768"/>
                <a:ext cx="54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78" tIns="44445" rIns="90478" bIns="44445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600">
                    <a:latin typeface="Helvetica" panose="020B0604020202020204" pitchFamily="34" charset="0"/>
                  </a:rPr>
                  <a:t>0x0000</a:t>
                </a:r>
              </a:p>
            </p:txBody>
          </p:sp>
          <p:sp>
            <p:nvSpPr>
              <p:cNvPr id="42033" name="Text Box 73"/>
              <p:cNvSpPr txBox="1">
                <a:spLocks noChangeArrowheads="1"/>
              </p:cNvSpPr>
              <p:nvPr/>
            </p:nvSpPr>
            <p:spPr bwMode="auto">
              <a:xfrm>
                <a:off x="3883" y="1344"/>
                <a:ext cx="54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78" tIns="44445" rIns="90478" bIns="44445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600">
                    <a:latin typeface="Helvetica" panose="020B0604020202020204" pitchFamily="34" charset="0"/>
                  </a:rPr>
                  <a:t>0x4800</a:t>
                </a:r>
              </a:p>
            </p:txBody>
          </p:sp>
          <p:sp>
            <p:nvSpPr>
              <p:cNvPr id="42034" name="Text Box 74"/>
              <p:cNvSpPr txBox="1">
                <a:spLocks noChangeArrowheads="1"/>
              </p:cNvSpPr>
              <p:nvPr/>
            </p:nvSpPr>
            <p:spPr bwMode="auto">
              <a:xfrm>
                <a:off x="3883" y="1536"/>
                <a:ext cx="56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78" tIns="44445" rIns="90478" bIns="44445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600">
                    <a:latin typeface="Helvetica" panose="020B0604020202020204" pitchFamily="34" charset="0"/>
                  </a:rPr>
                  <a:t>0x5C00</a:t>
                </a:r>
              </a:p>
            </p:txBody>
          </p:sp>
          <p:sp>
            <p:nvSpPr>
              <p:cNvPr id="42036" name="Text Box 79"/>
              <p:cNvSpPr txBox="1">
                <a:spLocks noChangeArrowheads="1"/>
              </p:cNvSpPr>
              <p:nvPr/>
            </p:nvSpPr>
            <p:spPr bwMode="auto">
              <a:xfrm>
                <a:off x="3883" y="1200"/>
                <a:ext cx="54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78" tIns="44445" rIns="90478" bIns="44445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600">
                    <a:latin typeface="Helvetica" panose="020B0604020202020204" pitchFamily="34" charset="0"/>
                  </a:rPr>
                  <a:t>0x4000</a:t>
                </a:r>
              </a:p>
            </p:txBody>
          </p:sp>
        </p:grpSp>
        <p:sp>
          <p:nvSpPr>
            <p:cNvPr id="42027" name="Text Box 102"/>
            <p:cNvSpPr txBox="1">
              <a:spLocks noChangeArrowheads="1"/>
            </p:cNvSpPr>
            <p:nvPr/>
          </p:nvSpPr>
          <p:spPr bwMode="auto">
            <a:xfrm>
              <a:off x="4504" y="2688"/>
              <a:ext cx="1067" cy="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000" b="0">
                  <a:latin typeface="Gill Sans" charset="0"/>
                  <a:ea typeface="Gill Sans" charset="0"/>
                  <a:cs typeface="Gill Sans" charset="0"/>
                </a:rPr>
                <a:t>Physical</a:t>
              </a:r>
            </a:p>
            <a:p>
              <a:pPr eaLnBrk="1" hangingPunct="1"/>
              <a:r>
                <a:rPr lang="en-US" altLang="en-US" sz="2000" b="0" dirty="0">
                  <a:latin typeface="Gill Sans" charset="0"/>
                  <a:ea typeface="Gill Sans" charset="0"/>
                  <a:cs typeface="Gill Sans" charset="0"/>
                </a:rPr>
                <a:t>Address Space</a:t>
              </a:r>
            </a:p>
          </p:txBody>
        </p:sp>
      </p:grpSp>
      <p:sp>
        <p:nvSpPr>
          <p:cNvPr id="42016" name="AutoShape 109"/>
          <p:cNvSpPr>
            <a:spLocks/>
          </p:cNvSpPr>
          <p:nvPr/>
        </p:nvSpPr>
        <p:spPr bwMode="auto">
          <a:xfrm>
            <a:off x="6716713" y="3962400"/>
            <a:ext cx="533400" cy="1524000"/>
          </a:xfrm>
          <a:prstGeom prst="rightBrace">
            <a:avLst>
              <a:gd name="adj1" fmla="val 23810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42017" name="Text Box 110"/>
          <p:cNvSpPr txBox="1">
            <a:spLocks noChangeArrowheads="1"/>
          </p:cNvSpPr>
          <p:nvPr/>
        </p:nvSpPr>
        <p:spPr bwMode="auto">
          <a:xfrm>
            <a:off x="7245350" y="4342939"/>
            <a:ext cx="1404211" cy="705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 b="0">
                <a:latin typeface="Gill Sans" charset="0"/>
                <a:ea typeface="Gill Sans" charset="0"/>
                <a:cs typeface="Gill Sans" charset="0"/>
              </a:rPr>
              <a:t>Space for</a:t>
            </a:r>
          </a:p>
          <a:p>
            <a:pPr eaLnBrk="1" hangingPunct="1"/>
            <a:r>
              <a:rPr lang="en-US" altLang="en-US" sz="2000" b="0">
                <a:latin typeface="Gill Sans" charset="0"/>
                <a:ea typeface="Gill Sans" charset="0"/>
                <a:cs typeface="Gill Sans" charset="0"/>
              </a:rPr>
              <a:t>Other Apps</a:t>
            </a:r>
          </a:p>
        </p:txBody>
      </p:sp>
      <p:sp>
        <p:nvSpPr>
          <p:cNvPr id="42018" name="AutoShape 111"/>
          <p:cNvSpPr>
            <a:spLocks/>
          </p:cNvSpPr>
          <p:nvPr/>
        </p:nvSpPr>
        <p:spPr bwMode="auto">
          <a:xfrm>
            <a:off x="6716713" y="3429000"/>
            <a:ext cx="533400" cy="152400"/>
          </a:xfrm>
          <a:prstGeom prst="rightBrace">
            <a:avLst>
              <a:gd name="adj1" fmla="val 8333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42019" name="AutoShape 113"/>
          <p:cNvSpPr>
            <a:spLocks/>
          </p:cNvSpPr>
          <p:nvPr/>
        </p:nvSpPr>
        <p:spPr bwMode="auto">
          <a:xfrm>
            <a:off x="6716713" y="5486400"/>
            <a:ext cx="533400" cy="228600"/>
          </a:xfrm>
          <a:prstGeom prst="rightBrace">
            <a:avLst>
              <a:gd name="adj1" fmla="val 8333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42020" name="Text Box 114"/>
          <p:cNvSpPr txBox="1">
            <a:spLocks noChangeArrowheads="1"/>
          </p:cNvSpPr>
          <p:nvPr/>
        </p:nvSpPr>
        <p:spPr bwMode="auto">
          <a:xfrm>
            <a:off x="7272338" y="5238289"/>
            <a:ext cx="1411906" cy="705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 b="0">
                <a:latin typeface="Gill Sans" charset="0"/>
                <a:ea typeface="Gill Sans" charset="0"/>
                <a:cs typeface="Gill Sans" charset="0"/>
              </a:rPr>
              <a:t>Shared with</a:t>
            </a:r>
          </a:p>
          <a:p>
            <a:pPr eaLnBrk="1" hangingPunct="1"/>
            <a:r>
              <a:rPr lang="en-US" altLang="en-US" sz="2000" b="0">
                <a:latin typeface="Gill Sans" charset="0"/>
                <a:ea typeface="Gill Sans" charset="0"/>
                <a:cs typeface="Gill Sans" charset="0"/>
              </a:rPr>
              <a:t>Other Apps</a:t>
            </a:r>
          </a:p>
        </p:txBody>
      </p:sp>
      <p:sp>
        <p:nvSpPr>
          <p:cNvPr id="42021" name="Text Box 117"/>
          <p:cNvSpPr txBox="1">
            <a:spLocks noChangeArrowheads="1"/>
          </p:cNvSpPr>
          <p:nvPr/>
        </p:nvSpPr>
        <p:spPr bwMode="auto">
          <a:xfrm>
            <a:off x="7335838" y="3124200"/>
            <a:ext cx="1192295" cy="705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 b="0" dirty="0">
                <a:latin typeface="Gill Sans" charset="0"/>
                <a:ea typeface="Gill Sans" charset="0"/>
                <a:cs typeface="Gill Sans" charset="0"/>
              </a:rPr>
              <a:t>Might </a:t>
            </a:r>
          </a:p>
          <a:p>
            <a:pPr eaLnBrk="1" hangingPunct="1"/>
            <a:r>
              <a:rPr lang="en-US" altLang="en-US" sz="2000" b="0" dirty="0">
                <a:latin typeface="Gill Sans" charset="0"/>
                <a:ea typeface="Gill Sans" charset="0"/>
                <a:cs typeface="Gill Sans" charset="0"/>
              </a:rPr>
              <a:t>be shared</a:t>
            </a:r>
          </a:p>
        </p:txBody>
      </p:sp>
      <p:cxnSp>
        <p:nvCxnSpPr>
          <p:cNvPr id="42022" name="Elbow Connector 4"/>
          <p:cNvCxnSpPr>
            <a:cxnSpLocks noChangeShapeType="1"/>
            <a:stCxn id="42041" idx="3"/>
          </p:cNvCxnSpPr>
          <p:nvPr/>
        </p:nvCxnSpPr>
        <p:spPr bwMode="auto">
          <a:xfrm>
            <a:off x="2293938" y="2743200"/>
            <a:ext cx="2201862" cy="762000"/>
          </a:xfrm>
          <a:prstGeom prst="bentConnector3">
            <a:avLst>
              <a:gd name="adj1" fmla="val 50000"/>
            </a:avLst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42023" name="TextBox 11"/>
          <p:cNvSpPr txBox="1">
            <a:spLocks noChangeArrowheads="1"/>
          </p:cNvSpPr>
          <p:nvPr/>
        </p:nvSpPr>
        <p:spPr bwMode="auto">
          <a:xfrm>
            <a:off x="2286000" y="2405063"/>
            <a:ext cx="11144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Helvetica" panose="020B0604020202020204" pitchFamily="34" charset="0"/>
              </a:rPr>
              <a:t>SegID = 0</a:t>
            </a:r>
          </a:p>
        </p:txBody>
      </p:sp>
      <p:cxnSp>
        <p:nvCxnSpPr>
          <p:cNvPr id="42024" name="Elbow Connector 60"/>
          <p:cNvCxnSpPr>
            <a:cxnSpLocks noChangeShapeType="1"/>
          </p:cNvCxnSpPr>
          <p:nvPr/>
        </p:nvCxnSpPr>
        <p:spPr bwMode="auto">
          <a:xfrm>
            <a:off x="2286000" y="3565525"/>
            <a:ext cx="2209800" cy="244475"/>
          </a:xfrm>
          <a:prstGeom prst="bentConnector3">
            <a:avLst>
              <a:gd name="adj1" fmla="val 50000"/>
            </a:avLst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42025" name="TextBox 64"/>
          <p:cNvSpPr txBox="1">
            <a:spLocks noChangeArrowheads="1"/>
          </p:cNvSpPr>
          <p:nvPr/>
        </p:nvSpPr>
        <p:spPr bwMode="auto">
          <a:xfrm>
            <a:off x="2314575" y="3243263"/>
            <a:ext cx="11144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Helvetica" panose="020B0604020202020204" pitchFamily="34" charset="0"/>
              </a:rPr>
              <a:t>SegID = 1</a:t>
            </a:r>
          </a:p>
        </p:txBody>
      </p:sp>
      <p:sp>
        <p:nvSpPr>
          <p:cNvPr id="44" name="Rectangle 66"/>
          <p:cNvSpPr>
            <a:spLocks noChangeArrowheads="1"/>
          </p:cNvSpPr>
          <p:nvPr/>
        </p:nvSpPr>
        <p:spPr bwMode="auto">
          <a:xfrm>
            <a:off x="5429253" y="3429000"/>
            <a:ext cx="1219200" cy="152400"/>
          </a:xfrm>
          <a:prstGeom prst="rect">
            <a:avLst/>
          </a:prstGeom>
          <a:solidFill>
            <a:srgbClr val="FF66CC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45" name="Rectangle 67"/>
          <p:cNvSpPr>
            <a:spLocks noChangeArrowheads="1"/>
          </p:cNvSpPr>
          <p:nvPr/>
        </p:nvSpPr>
        <p:spPr bwMode="auto">
          <a:xfrm>
            <a:off x="5429253" y="3581400"/>
            <a:ext cx="1219200" cy="304800"/>
          </a:xfrm>
          <a:prstGeom prst="rect">
            <a:avLst/>
          </a:prstGeom>
          <a:solidFill>
            <a:srgbClr val="00FFFF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>
              <a:latin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7214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533400"/>
          </a:xfrm>
        </p:spPr>
        <p:txBody>
          <a:bodyPr/>
          <a:lstStyle/>
          <a:p>
            <a:r>
              <a:rPr lang="en-US" altLang="ko-KR" dirty="0" smtClean="0">
                <a:ea typeface="굴림" panose="020B0600000101010101" pitchFamily="34" charset="-127"/>
              </a:rPr>
              <a:t>Example: Four Segments (16 bit addresses)</a:t>
            </a:r>
          </a:p>
        </p:txBody>
      </p:sp>
      <p:graphicFrame>
        <p:nvGraphicFramePr>
          <p:cNvPr id="693356" name="Group 10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4814519"/>
              </p:ext>
            </p:extLst>
          </p:nvPr>
        </p:nvGraphicFramePr>
        <p:xfrm>
          <a:off x="4495800" y="685800"/>
          <a:ext cx="3505200" cy="1816230"/>
        </p:xfrm>
        <a:graphic>
          <a:graphicData uri="http://schemas.openxmlformats.org/drawingml/2006/table">
            <a:tbl>
              <a:tblPr/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591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Seg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 ID #</a:t>
                      </a:r>
                    </a:p>
                  </a:txBody>
                  <a:tcPr marL="90478" marR="90478" marT="44463" marB="4446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Base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Limit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9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0 (code)</a:t>
                      </a:r>
                    </a:p>
                  </a:txBody>
                  <a:tcPr marL="90478" marR="90478" marT="44463" marB="4446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0x4000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0x0800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9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1 (data)</a:t>
                      </a:r>
                    </a:p>
                  </a:txBody>
                  <a:tcPr marL="90478" marR="90478" marT="44463" marB="4446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0x4800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0x1400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9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2 (shared)</a:t>
                      </a:r>
                    </a:p>
                  </a:txBody>
                  <a:tcPr marL="90478" marR="90478" marT="44463" marB="4446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0xF000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0x1000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9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3 (stack)</a:t>
                      </a:r>
                    </a:p>
                  </a:txBody>
                  <a:tcPr marL="90478" marR="90478" marT="44463" marB="4446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0x0000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0x3000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42012" name="Group 105"/>
          <p:cNvGrpSpPr>
            <a:grpSpLocks/>
          </p:cNvGrpSpPr>
          <p:nvPr/>
        </p:nvGrpSpPr>
        <p:grpSpPr bwMode="auto">
          <a:xfrm>
            <a:off x="533400" y="1143000"/>
            <a:ext cx="3573463" cy="641350"/>
            <a:chOff x="-48" y="480"/>
            <a:chExt cx="2251" cy="504"/>
          </a:xfrm>
        </p:grpSpPr>
        <p:sp>
          <p:nvSpPr>
            <p:cNvPr id="42051" name="Rectangle 57"/>
            <p:cNvSpPr>
              <a:spLocks noChangeArrowheads="1"/>
            </p:cNvSpPr>
            <p:nvPr/>
          </p:nvSpPr>
          <p:spPr bwMode="auto">
            <a:xfrm>
              <a:off x="432" y="480"/>
              <a:ext cx="1680" cy="240"/>
            </a:xfrm>
            <a:prstGeom prst="rect">
              <a:avLst/>
            </a:prstGeom>
            <a:solidFill>
              <a:srgbClr val="00CCFF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000" b="0">
                  <a:latin typeface="Gill Sans" charset="0"/>
                  <a:ea typeface="Gill Sans" charset="0"/>
                  <a:cs typeface="Gill Sans" charset="0"/>
                </a:rPr>
                <a:t>Offset</a:t>
              </a:r>
            </a:p>
          </p:txBody>
        </p:sp>
        <p:sp>
          <p:nvSpPr>
            <p:cNvPr id="42052" name="Rectangle 58"/>
            <p:cNvSpPr>
              <a:spLocks noChangeArrowheads="1"/>
            </p:cNvSpPr>
            <p:nvPr/>
          </p:nvSpPr>
          <p:spPr bwMode="auto">
            <a:xfrm>
              <a:off x="48" y="480"/>
              <a:ext cx="384" cy="240"/>
            </a:xfrm>
            <a:prstGeom prst="rect">
              <a:avLst/>
            </a:prstGeom>
            <a:solidFill>
              <a:schemeClr val="hlink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000" b="0">
                  <a:latin typeface="Gill Sans" charset="0"/>
                  <a:ea typeface="Gill Sans" charset="0"/>
                  <a:cs typeface="Gill Sans" charset="0"/>
                </a:rPr>
                <a:t>Seg</a:t>
              </a:r>
            </a:p>
          </p:txBody>
        </p:sp>
        <p:sp>
          <p:nvSpPr>
            <p:cNvPr id="42053" name="Text Box 59"/>
            <p:cNvSpPr txBox="1">
              <a:spLocks noChangeArrowheads="1"/>
            </p:cNvSpPr>
            <p:nvPr/>
          </p:nvSpPr>
          <p:spPr bwMode="auto">
            <a:xfrm>
              <a:off x="2016" y="720"/>
              <a:ext cx="187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>
                  <a:latin typeface="Helvetica" panose="020B0604020202020204" pitchFamily="34" charset="0"/>
                </a:rPr>
                <a:t>0</a:t>
              </a:r>
            </a:p>
          </p:txBody>
        </p:sp>
        <p:sp>
          <p:nvSpPr>
            <p:cNvPr id="42054" name="Text Box 60"/>
            <p:cNvSpPr txBox="1">
              <a:spLocks noChangeArrowheads="1"/>
            </p:cNvSpPr>
            <p:nvPr/>
          </p:nvSpPr>
          <p:spPr bwMode="auto">
            <a:xfrm>
              <a:off x="192" y="720"/>
              <a:ext cx="259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>
                  <a:latin typeface="Helvetica" panose="020B0604020202020204" pitchFamily="34" charset="0"/>
                </a:rPr>
                <a:t>14</a:t>
              </a:r>
            </a:p>
          </p:txBody>
        </p:sp>
        <p:sp>
          <p:nvSpPr>
            <p:cNvPr id="42055" name="Text Box 61"/>
            <p:cNvSpPr txBox="1">
              <a:spLocks noChangeArrowheads="1"/>
            </p:cNvSpPr>
            <p:nvPr/>
          </p:nvSpPr>
          <p:spPr bwMode="auto">
            <a:xfrm>
              <a:off x="384" y="720"/>
              <a:ext cx="259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>
                  <a:latin typeface="Helvetica" panose="020B0604020202020204" pitchFamily="34" charset="0"/>
                </a:rPr>
                <a:t>13</a:t>
              </a:r>
            </a:p>
          </p:txBody>
        </p:sp>
        <p:sp>
          <p:nvSpPr>
            <p:cNvPr id="42056" name="Text Box 62"/>
            <p:cNvSpPr txBox="1">
              <a:spLocks noChangeArrowheads="1"/>
            </p:cNvSpPr>
            <p:nvPr/>
          </p:nvSpPr>
          <p:spPr bwMode="auto">
            <a:xfrm>
              <a:off x="-48" y="719"/>
              <a:ext cx="259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>
                  <a:latin typeface="Helvetica" panose="020B0604020202020204" pitchFamily="34" charset="0"/>
                </a:rPr>
                <a:t>15</a:t>
              </a:r>
            </a:p>
          </p:txBody>
        </p:sp>
      </p:grpSp>
      <p:grpSp>
        <p:nvGrpSpPr>
          <p:cNvPr id="42013" name="Group 103"/>
          <p:cNvGrpSpPr>
            <a:grpSpLocks/>
          </p:cNvGrpSpPr>
          <p:nvPr/>
        </p:nvGrpSpPr>
        <p:grpSpPr bwMode="auto">
          <a:xfrm>
            <a:off x="152401" y="2590800"/>
            <a:ext cx="2290763" cy="3905251"/>
            <a:chOff x="2640" y="672"/>
            <a:chExt cx="1443" cy="2460"/>
          </a:xfrm>
        </p:grpSpPr>
        <p:grpSp>
          <p:nvGrpSpPr>
            <p:cNvPr id="42038" name="Group 90"/>
            <p:cNvGrpSpPr>
              <a:grpSpLocks/>
            </p:cNvGrpSpPr>
            <p:nvPr/>
          </p:nvGrpSpPr>
          <p:grpSpPr bwMode="auto">
            <a:xfrm>
              <a:off x="2640" y="672"/>
              <a:ext cx="1349" cy="1968"/>
              <a:chOff x="2299" y="816"/>
              <a:chExt cx="1349" cy="1968"/>
            </a:xfrm>
          </p:grpSpPr>
          <p:sp>
            <p:nvSpPr>
              <p:cNvPr id="42040" name="Rectangle 45"/>
              <p:cNvSpPr>
                <a:spLocks noChangeArrowheads="1"/>
              </p:cNvSpPr>
              <p:nvPr/>
            </p:nvSpPr>
            <p:spPr bwMode="auto">
              <a:xfrm>
                <a:off x="2880" y="864"/>
                <a:ext cx="768" cy="19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>
                  <a:latin typeface="Helvetica" panose="020B0604020202020204" pitchFamily="34" charset="0"/>
                </a:endParaRPr>
              </a:p>
            </p:txBody>
          </p:sp>
          <p:sp>
            <p:nvSpPr>
              <p:cNvPr id="42041" name="Rectangle 46"/>
              <p:cNvSpPr>
                <a:spLocks noChangeArrowheads="1"/>
              </p:cNvSpPr>
              <p:nvPr/>
            </p:nvSpPr>
            <p:spPr bwMode="auto">
              <a:xfrm>
                <a:off x="2880" y="864"/>
                <a:ext cx="768" cy="96"/>
              </a:xfrm>
              <a:prstGeom prst="rect">
                <a:avLst/>
              </a:prstGeom>
              <a:solidFill>
                <a:srgbClr val="FF66CC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>
                  <a:latin typeface="Helvetica" panose="020B0604020202020204" pitchFamily="34" charset="0"/>
                </a:endParaRPr>
              </a:p>
            </p:txBody>
          </p:sp>
          <p:sp>
            <p:nvSpPr>
              <p:cNvPr id="42042" name="Rectangle 47"/>
              <p:cNvSpPr>
                <a:spLocks noChangeArrowheads="1"/>
              </p:cNvSpPr>
              <p:nvPr/>
            </p:nvSpPr>
            <p:spPr bwMode="auto">
              <a:xfrm>
                <a:off x="2880" y="1344"/>
                <a:ext cx="768" cy="192"/>
              </a:xfrm>
              <a:prstGeom prst="rect">
                <a:avLst/>
              </a:prstGeom>
              <a:solidFill>
                <a:srgbClr val="00FFFF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>
                  <a:latin typeface="Helvetica" panose="020B0604020202020204" pitchFamily="34" charset="0"/>
                </a:endParaRPr>
              </a:p>
            </p:txBody>
          </p:sp>
          <p:sp>
            <p:nvSpPr>
              <p:cNvPr id="42043" name="Rectangle 48"/>
              <p:cNvSpPr>
                <a:spLocks noChangeArrowheads="1"/>
              </p:cNvSpPr>
              <p:nvPr/>
            </p:nvSpPr>
            <p:spPr bwMode="auto">
              <a:xfrm>
                <a:off x="2880" y="2304"/>
                <a:ext cx="768" cy="336"/>
              </a:xfrm>
              <a:prstGeom prst="rect">
                <a:avLst/>
              </a:prstGeom>
              <a:solidFill>
                <a:srgbClr val="53FB25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>
                  <a:latin typeface="Helvetica" panose="020B0604020202020204" pitchFamily="34" charset="0"/>
                </a:endParaRPr>
              </a:p>
            </p:txBody>
          </p:sp>
          <p:sp>
            <p:nvSpPr>
              <p:cNvPr id="42044" name="Rectangle 80"/>
              <p:cNvSpPr>
                <a:spLocks noChangeArrowheads="1"/>
              </p:cNvSpPr>
              <p:nvPr/>
            </p:nvSpPr>
            <p:spPr bwMode="auto">
              <a:xfrm>
                <a:off x="2880" y="2304"/>
                <a:ext cx="768" cy="48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>
                  <a:latin typeface="Helvetica" panose="020B0604020202020204" pitchFamily="34" charset="0"/>
                </a:endParaRPr>
              </a:p>
            </p:txBody>
          </p:sp>
          <p:sp>
            <p:nvSpPr>
              <p:cNvPr id="42045" name="Rectangle 82"/>
              <p:cNvSpPr>
                <a:spLocks noChangeArrowheads="1"/>
              </p:cNvSpPr>
              <p:nvPr/>
            </p:nvSpPr>
            <p:spPr bwMode="auto">
              <a:xfrm>
                <a:off x="2880" y="1824"/>
                <a:ext cx="768" cy="144"/>
              </a:xfrm>
              <a:prstGeom prst="rect">
                <a:avLst/>
              </a:prstGeom>
              <a:solidFill>
                <a:srgbClr val="FFFF00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>
                  <a:latin typeface="Helvetica" panose="020B0604020202020204" pitchFamily="34" charset="0"/>
                </a:endParaRPr>
              </a:p>
            </p:txBody>
          </p:sp>
          <p:grpSp>
            <p:nvGrpSpPr>
              <p:cNvPr id="42046" name="Group 87"/>
              <p:cNvGrpSpPr>
                <a:grpSpLocks/>
              </p:cNvGrpSpPr>
              <p:nvPr/>
            </p:nvGrpSpPr>
            <p:grpSpPr bwMode="auto">
              <a:xfrm>
                <a:off x="2299" y="816"/>
                <a:ext cx="568" cy="1604"/>
                <a:chOff x="2299" y="816"/>
                <a:chExt cx="568" cy="1604"/>
              </a:xfrm>
            </p:grpSpPr>
            <p:sp>
              <p:nvSpPr>
                <p:cNvPr id="42047" name="Text Box 72"/>
                <p:cNvSpPr txBox="1">
                  <a:spLocks noChangeArrowheads="1"/>
                </p:cNvSpPr>
                <p:nvPr/>
              </p:nvSpPr>
              <p:spPr bwMode="auto">
                <a:xfrm>
                  <a:off x="2299" y="1296"/>
                  <a:ext cx="546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78" tIns="44445" rIns="90478" bIns="44445">
                  <a:spAutoFit/>
                </a:bodyPr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600">
                      <a:latin typeface="Helvetica" panose="020B0604020202020204" pitchFamily="34" charset="0"/>
                    </a:rPr>
                    <a:t>0x4000</a:t>
                  </a:r>
                </a:p>
              </p:txBody>
            </p:sp>
            <p:sp>
              <p:nvSpPr>
                <p:cNvPr id="42048" name="Text Box 75"/>
                <p:cNvSpPr txBox="1">
                  <a:spLocks noChangeArrowheads="1"/>
                </p:cNvSpPr>
                <p:nvPr/>
              </p:nvSpPr>
              <p:spPr bwMode="auto">
                <a:xfrm>
                  <a:off x="2299" y="816"/>
                  <a:ext cx="546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78" tIns="44445" rIns="90478" bIns="44445">
                  <a:spAutoFit/>
                </a:bodyPr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600">
                      <a:latin typeface="Helvetica" panose="020B0604020202020204" pitchFamily="34" charset="0"/>
                    </a:rPr>
                    <a:t>0x0000</a:t>
                  </a:r>
                </a:p>
              </p:txBody>
            </p:sp>
            <p:sp>
              <p:nvSpPr>
                <p:cNvPr id="42049" name="Text Box 83"/>
                <p:cNvSpPr txBox="1">
                  <a:spLocks noChangeArrowheads="1"/>
                </p:cNvSpPr>
                <p:nvPr/>
              </p:nvSpPr>
              <p:spPr bwMode="auto">
                <a:xfrm>
                  <a:off x="2299" y="1728"/>
                  <a:ext cx="546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78" tIns="44445" rIns="90478" bIns="44445">
                  <a:spAutoFit/>
                </a:bodyPr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600">
                      <a:latin typeface="Helvetica" panose="020B0604020202020204" pitchFamily="34" charset="0"/>
                    </a:rPr>
                    <a:t>0x8000</a:t>
                  </a:r>
                </a:p>
              </p:txBody>
            </p:sp>
            <p:sp>
              <p:nvSpPr>
                <p:cNvPr id="42050" name="Text Box 84"/>
                <p:cNvSpPr txBox="1">
                  <a:spLocks noChangeArrowheads="1"/>
                </p:cNvSpPr>
                <p:nvPr/>
              </p:nvSpPr>
              <p:spPr bwMode="auto">
                <a:xfrm>
                  <a:off x="2299" y="2208"/>
                  <a:ext cx="568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78" tIns="44445" rIns="90478" bIns="44445">
                  <a:spAutoFit/>
                </a:bodyPr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600">
                      <a:latin typeface="Helvetica" panose="020B0604020202020204" pitchFamily="34" charset="0"/>
                    </a:rPr>
                    <a:t>0xC000</a:t>
                  </a:r>
                </a:p>
              </p:txBody>
            </p:sp>
          </p:grpSp>
        </p:grpSp>
        <p:sp>
          <p:nvSpPr>
            <p:cNvPr id="42039" name="Text Box 101"/>
            <p:cNvSpPr txBox="1">
              <a:spLocks noChangeArrowheads="1"/>
            </p:cNvSpPr>
            <p:nvPr/>
          </p:nvSpPr>
          <p:spPr bwMode="auto">
            <a:xfrm>
              <a:off x="3016" y="2688"/>
              <a:ext cx="1067" cy="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000" b="0">
                  <a:latin typeface="Gill Sans" charset="0"/>
                  <a:ea typeface="Gill Sans" charset="0"/>
                  <a:cs typeface="Gill Sans" charset="0"/>
                </a:rPr>
                <a:t>Virtual</a:t>
              </a:r>
            </a:p>
            <a:p>
              <a:pPr eaLnBrk="1" hangingPunct="1"/>
              <a:r>
                <a:rPr lang="en-US" altLang="en-US" sz="2000" b="0" dirty="0">
                  <a:latin typeface="Gill Sans" charset="0"/>
                  <a:ea typeface="Gill Sans" charset="0"/>
                  <a:cs typeface="Gill Sans" charset="0"/>
                </a:rPr>
                <a:t>Address Space</a:t>
              </a:r>
            </a:p>
          </p:txBody>
        </p:sp>
      </p:grpSp>
      <p:sp>
        <p:nvSpPr>
          <p:cNvPr id="42014" name="Text Box 107"/>
          <p:cNvSpPr txBox="1">
            <a:spLocks noChangeArrowheads="1"/>
          </p:cNvSpPr>
          <p:nvPr/>
        </p:nvSpPr>
        <p:spPr bwMode="auto">
          <a:xfrm>
            <a:off x="762000" y="1752600"/>
            <a:ext cx="2593896" cy="397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 b="0">
                <a:latin typeface="Gill Sans" charset="0"/>
                <a:ea typeface="Gill Sans" charset="0"/>
                <a:cs typeface="Gill Sans" charset="0"/>
              </a:rPr>
              <a:t>Virtual Address Format</a:t>
            </a:r>
          </a:p>
        </p:txBody>
      </p:sp>
      <p:grpSp>
        <p:nvGrpSpPr>
          <p:cNvPr id="42015" name="Group 104"/>
          <p:cNvGrpSpPr>
            <a:grpSpLocks/>
          </p:cNvGrpSpPr>
          <p:nvPr/>
        </p:nvGrpSpPr>
        <p:grpSpPr bwMode="auto">
          <a:xfrm>
            <a:off x="4506915" y="2514600"/>
            <a:ext cx="2214563" cy="3981451"/>
            <a:chOff x="4176" y="624"/>
            <a:chExt cx="1395" cy="2508"/>
          </a:xfrm>
        </p:grpSpPr>
        <p:grpSp>
          <p:nvGrpSpPr>
            <p:cNvPr id="42026" name="Group 89"/>
            <p:cNvGrpSpPr>
              <a:grpSpLocks/>
            </p:cNvGrpSpPr>
            <p:nvPr/>
          </p:nvGrpSpPr>
          <p:grpSpPr bwMode="auto">
            <a:xfrm>
              <a:off x="4176" y="624"/>
              <a:ext cx="1349" cy="2016"/>
              <a:chOff x="3883" y="768"/>
              <a:chExt cx="1349" cy="2016"/>
            </a:xfrm>
          </p:grpSpPr>
          <p:sp>
            <p:nvSpPr>
              <p:cNvPr id="42028" name="Rectangle 64"/>
              <p:cNvSpPr>
                <a:spLocks noChangeArrowheads="1"/>
              </p:cNvSpPr>
              <p:nvPr/>
            </p:nvSpPr>
            <p:spPr bwMode="auto">
              <a:xfrm>
                <a:off x="4464" y="864"/>
                <a:ext cx="768" cy="19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>
                  <a:latin typeface="Helvetica" panose="020B0604020202020204" pitchFamily="34" charset="0"/>
                </a:endParaRPr>
              </a:p>
            </p:txBody>
          </p:sp>
          <p:sp>
            <p:nvSpPr>
              <p:cNvPr id="42029" name="Rectangle 66"/>
              <p:cNvSpPr>
                <a:spLocks noChangeArrowheads="1"/>
              </p:cNvSpPr>
              <p:nvPr/>
            </p:nvSpPr>
            <p:spPr bwMode="auto">
              <a:xfrm>
                <a:off x="4464" y="1344"/>
                <a:ext cx="768" cy="96"/>
              </a:xfrm>
              <a:prstGeom prst="rect">
                <a:avLst/>
              </a:prstGeom>
              <a:solidFill>
                <a:srgbClr val="FF66CC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>
                  <a:latin typeface="Helvetica" panose="020B0604020202020204" pitchFamily="34" charset="0"/>
                </a:endParaRPr>
              </a:p>
            </p:txBody>
          </p:sp>
          <p:sp>
            <p:nvSpPr>
              <p:cNvPr id="42030" name="Rectangle 67"/>
              <p:cNvSpPr>
                <a:spLocks noChangeArrowheads="1"/>
              </p:cNvSpPr>
              <p:nvPr/>
            </p:nvSpPr>
            <p:spPr bwMode="auto">
              <a:xfrm>
                <a:off x="4464" y="1440"/>
                <a:ext cx="768" cy="192"/>
              </a:xfrm>
              <a:prstGeom prst="rect">
                <a:avLst/>
              </a:prstGeom>
              <a:solidFill>
                <a:srgbClr val="00FFFF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>
                  <a:latin typeface="Helvetica" panose="020B0604020202020204" pitchFamily="34" charset="0"/>
                </a:endParaRPr>
              </a:p>
            </p:txBody>
          </p:sp>
          <p:sp>
            <p:nvSpPr>
              <p:cNvPr id="42031" name="Rectangle 68"/>
              <p:cNvSpPr>
                <a:spLocks noChangeArrowheads="1"/>
              </p:cNvSpPr>
              <p:nvPr/>
            </p:nvSpPr>
            <p:spPr bwMode="auto">
              <a:xfrm>
                <a:off x="4464" y="864"/>
                <a:ext cx="768" cy="336"/>
              </a:xfrm>
              <a:prstGeom prst="rect">
                <a:avLst/>
              </a:prstGeom>
              <a:solidFill>
                <a:srgbClr val="53FB25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>
                  <a:latin typeface="Helvetica" panose="020B0604020202020204" pitchFamily="34" charset="0"/>
                </a:endParaRPr>
              </a:p>
            </p:txBody>
          </p:sp>
          <p:sp>
            <p:nvSpPr>
              <p:cNvPr id="42032" name="Text Box 71"/>
              <p:cNvSpPr txBox="1">
                <a:spLocks noChangeArrowheads="1"/>
              </p:cNvSpPr>
              <p:nvPr/>
            </p:nvSpPr>
            <p:spPr bwMode="auto">
              <a:xfrm>
                <a:off x="3883" y="768"/>
                <a:ext cx="54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78" tIns="44445" rIns="90478" bIns="44445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600">
                    <a:latin typeface="Helvetica" panose="020B0604020202020204" pitchFamily="34" charset="0"/>
                  </a:rPr>
                  <a:t>0x0000</a:t>
                </a:r>
              </a:p>
            </p:txBody>
          </p:sp>
          <p:sp>
            <p:nvSpPr>
              <p:cNvPr id="42033" name="Text Box 73"/>
              <p:cNvSpPr txBox="1">
                <a:spLocks noChangeArrowheads="1"/>
              </p:cNvSpPr>
              <p:nvPr/>
            </p:nvSpPr>
            <p:spPr bwMode="auto">
              <a:xfrm>
                <a:off x="3883" y="1344"/>
                <a:ext cx="54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78" tIns="44445" rIns="90478" bIns="44445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600">
                    <a:latin typeface="Helvetica" panose="020B0604020202020204" pitchFamily="34" charset="0"/>
                  </a:rPr>
                  <a:t>0x4800</a:t>
                </a:r>
              </a:p>
            </p:txBody>
          </p:sp>
          <p:sp>
            <p:nvSpPr>
              <p:cNvPr id="42034" name="Text Box 74"/>
              <p:cNvSpPr txBox="1">
                <a:spLocks noChangeArrowheads="1"/>
              </p:cNvSpPr>
              <p:nvPr/>
            </p:nvSpPr>
            <p:spPr bwMode="auto">
              <a:xfrm>
                <a:off x="3883" y="1536"/>
                <a:ext cx="56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78" tIns="44445" rIns="90478" bIns="44445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600">
                    <a:latin typeface="Helvetica" panose="020B0604020202020204" pitchFamily="34" charset="0"/>
                  </a:rPr>
                  <a:t>0x5C00</a:t>
                </a:r>
              </a:p>
            </p:txBody>
          </p:sp>
          <p:sp>
            <p:nvSpPr>
              <p:cNvPr id="42035" name="Rectangle 78"/>
              <p:cNvSpPr>
                <a:spLocks noChangeArrowheads="1"/>
              </p:cNvSpPr>
              <p:nvPr/>
            </p:nvSpPr>
            <p:spPr bwMode="auto">
              <a:xfrm>
                <a:off x="4464" y="2640"/>
                <a:ext cx="768" cy="144"/>
              </a:xfrm>
              <a:prstGeom prst="rect">
                <a:avLst/>
              </a:prstGeom>
              <a:solidFill>
                <a:srgbClr val="FFFF00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>
                  <a:latin typeface="Helvetica" panose="020B0604020202020204" pitchFamily="34" charset="0"/>
                </a:endParaRPr>
              </a:p>
            </p:txBody>
          </p:sp>
          <p:sp>
            <p:nvSpPr>
              <p:cNvPr id="42036" name="Text Box 79"/>
              <p:cNvSpPr txBox="1">
                <a:spLocks noChangeArrowheads="1"/>
              </p:cNvSpPr>
              <p:nvPr/>
            </p:nvSpPr>
            <p:spPr bwMode="auto">
              <a:xfrm>
                <a:off x="3883" y="1200"/>
                <a:ext cx="54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78" tIns="44445" rIns="90478" bIns="44445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600">
                    <a:latin typeface="Helvetica" panose="020B0604020202020204" pitchFamily="34" charset="0"/>
                  </a:rPr>
                  <a:t>0x4000</a:t>
                </a:r>
              </a:p>
            </p:txBody>
          </p:sp>
          <p:sp>
            <p:nvSpPr>
              <p:cNvPr id="42037" name="Text Box 85"/>
              <p:cNvSpPr txBox="1">
                <a:spLocks noChangeArrowheads="1"/>
              </p:cNvSpPr>
              <p:nvPr/>
            </p:nvSpPr>
            <p:spPr bwMode="auto">
              <a:xfrm>
                <a:off x="3888" y="2496"/>
                <a:ext cx="553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78" tIns="44445" rIns="90478" bIns="44445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600">
                    <a:latin typeface="Helvetica" panose="020B0604020202020204" pitchFamily="34" charset="0"/>
                  </a:rPr>
                  <a:t>0xF000</a:t>
                </a:r>
              </a:p>
            </p:txBody>
          </p:sp>
        </p:grpSp>
        <p:sp>
          <p:nvSpPr>
            <p:cNvPr id="42027" name="Text Box 102"/>
            <p:cNvSpPr txBox="1">
              <a:spLocks noChangeArrowheads="1"/>
            </p:cNvSpPr>
            <p:nvPr/>
          </p:nvSpPr>
          <p:spPr bwMode="auto">
            <a:xfrm>
              <a:off x="4504" y="2688"/>
              <a:ext cx="1067" cy="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000" b="0">
                  <a:latin typeface="Gill Sans" charset="0"/>
                  <a:ea typeface="Gill Sans" charset="0"/>
                  <a:cs typeface="Gill Sans" charset="0"/>
                </a:rPr>
                <a:t>Physical</a:t>
              </a:r>
            </a:p>
            <a:p>
              <a:pPr eaLnBrk="1" hangingPunct="1"/>
              <a:r>
                <a:rPr lang="en-US" altLang="en-US" sz="2000" b="0" dirty="0">
                  <a:latin typeface="Gill Sans" charset="0"/>
                  <a:ea typeface="Gill Sans" charset="0"/>
                  <a:cs typeface="Gill Sans" charset="0"/>
                </a:rPr>
                <a:t>Address Space</a:t>
              </a:r>
            </a:p>
          </p:txBody>
        </p:sp>
      </p:grpSp>
      <p:sp>
        <p:nvSpPr>
          <p:cNvPr id="42016" name="AutoShape 109"/>
          <p:cNvSpPr>
            <a:spLocks/>
          </p:cNvSpPr>
          <p:nvPr/>
        </p:nvSpPr>
        <p:spPr bwMode="auto">
          <a:xfrm>
            <a:off x="6716713" y="3962400"/>
            <a:ext cx="533400" cy="1524000"/>
          </a:xfrm>
          <a:prstGeom prst="rightBrace">
            <a:avLst>
              <a:gd name="adj1" fmla="val 23810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42017" name="Text Box 110"/>
          <p:cNvSpPr txBox="1">
            <a:spLocks noChangeArrowheads="1"/>
          </p:cNvSpPr>
          <p:nvPr/>
        </p:nvSpPr>
        <p:spPr bwMode="auto">
          <a:xfrm>
            <a:off x="7245350" y="4342939"/>
            <a:ext cx="1404211" cy="705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 b="0">
                <a:latin typeface="Gill Sans" charset="0"/>
                <a:ea typeface="Gill Sans" charset="0"/>
                <a:cs typeface="Gill Sans" charset="0"/>
              </a:rPr>
              <a:t>Space for</a:t>
            </a:r>
          </a:p>
          <a:p>
            <a:pPr eaLnBrk="1" hangingPunct="1"/>
            <a:r>
              <a:rPr lang="en-US" altLang="en-US" sz="2000" b="0">
                <a:latin typeface="Gill Sans" charset="0"/>
                <a:ea typeface="Gill Sans" charset="0"/>
                <a:cs typeface="Gill Sans" charset="0"/>
              </a:rPr>
              <a:t>Other Apps</a:t>
            </a:r>
          </a:p>
        </p:txBody>
      </p:sp>
      <p:sp>
        <p:nvSpPr>
          <p:cNvPr id="42018" name="AutoShape 111"/>
          <p:cNvSpPr>
            <a:spLocks/>
          </p:cNvSpPr>
          <p:nvPr/>
        </p:nvSpPr>
        <p:spPr bwMode="auto">
          <a:xfrm>
            <a:off x="6716713" y="3429000"/>
            <a:ext cx="533400" cy="152400"/>
          </a:xfrm>
          <a:prstGeom prst="rightBrace">
            <a:avLst>
              <a:gd name="adj1" fmla="val 8333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42019" name="AutoShape 113"/>
          <p:cNvSpPr>
            <a:spLocks/>
          </p:cNvSpPr>
          <p:nvPr/>
        </p:nvSpPr>
        <p:spPr bwMode="auto">
          <a:xfrm>
            <a:off x="6716713" y="5486400"/>
            <a:ext cx="533400" cy="228600"/>
          </a:xfrm>
          <a:prstGeom prst="rightBrace">
            <a:avLst>
              <a:gd name="adj1" fmla="val 8333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42020" name="Text Box 114"/>
          <p:cNvSpPr txBox="1">
            <a:spLocks noChangeArrowheads="1"/>
          </p:cNvSpPr>
          <p:nvPr/>
        </p:nvSpPr>
        <p:spPr bwMode="auto">
          <a:xfrm>
            <a:off x="7272338" y="5238289"/>
            <a:ext cx="1411906" cy="705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 b="0">
                <a:latin typeface="Gill Sans" charset="0"/>
                <a:ea typeface="Gill Sans" charset="0"/>
                <a:cs typeface="Gill Sans" charset="0"/>
              </a:rPr>
              <a:t>Shared with</a:t>
            </a:r>
          </a:p>
          <a:p>
            <a:pPr eaLnBrk="1" hangingPunct="1"/>
            <a:r>
              <a:rPr lang="en-US" altLang="en-US" sz="2000" b="0">
                <a:latin typeface="Gill Sans" charset="0"/>
                <a:ea typeface="Gill Sans" charset="0"/>
                <a:cs typeface="Gill Sans" charset="0"/>
              </a:rPr>
              <a:t>Other Apps</a:t>
            </a:r>
          </a:p>
        </p:txBody>
      </p:sp>
      <p:sp>
        <p:nvSpPr>
          <p:cNvPr id="42021" name="Text Box 117"/>
          <p:cNvSpPr txBox="1">
            <a:spLocks noChangeArrowheads="1"/>
          </p:cNvSpPr>
          <p:nvPr/>
        </p:nvSpPr>
        <p:spPr bwMode="auto">
          <a:xfrm>
            <a:off x="7335838" y="3124200"/>
            <a:ext cx="1192295" cy="705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 b="0" dirty="0">
                <a:latin typeface="Gill Sans" charset="0"/>
                <a:ea typeface="Gill Sans" charset="0"/>
                <a:cs typeface="Gill Sans" charset="0"/>
              </a:rPr>
              <a:t>Might </a:t>
            </a:r>
          </a:p>
          <a:p>
            <a:pPr eaLnBrk="1" hangingPunct="1"/>
            <a:r>
              <a:rPr lang="en-US" altLang="en-US" sz="2000" b="0" dirty="0">
                <a:latin typeface="Gill Sans" charset="0"/>
                <a:ea typeface="Gill Sans" charset="0"/>
                <a:cs typeface="Gill Sans" charset="0"/>
              </a:rPr>
              <a:t>be shared</a:t>
            </a:r>
          </a:p>
        </p:txBody>
      </p:sp>
      <p:cxnSp>
        <p:nvCxnSpPr>
          <p:cNvPr id="42022" name="Elbow Connector 4"/>
          <p:cNvCxnSpPr>
            <a:cxnSpLocks noChangeShapeType="1"/>
            <a:stCxn id="42041" idx="3"/>
          </p:cNvCxnSpPr>
          <p:nvPr/>
        </p:nvCxnSpPr>
        <p:spPr bwMode="auto">
          <a:xfrm>
            <a:off x="2293938" y="2743200"/>
            <a:ext cx="2201862" cy="762000"/>
          </a:xfrm>
          <a:prstGeom prst="bentConnector3">
            <a:avLst>
              <a:gd name="adj1" fmla="val 50000"/>
            </a:avLst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42023" name="TextBox 11"/>
          <p:cNvSpPr txBox="1">
            <a:spLocks noChangeArrowheads="1"/>
          </p:cNvSpPr>
          <p:nvPr/>
        </p:nvSpPr>
        <p:spPr bwMode="auto">
          <a:xfrm>
            <a:off x="2286000" y="2405063"/>
            <a:ext cx="11144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Helvetica" panose="020B0604020202020204" pitchFamily="34" charset="0"/>
              </a:rPr>
              <a:t>SegID = 0</a:t>
            </a:r>
          </a:p>
        </p:txBody>
      </p:sp>
      <p:cxnSp>
        <p:nvCxnSpPr>
          <p:cNvPr id="42024" name="Elbow Connector 60"/>
          <p:cNvCxnSpPr>
            <a:cxnSpLocks noChangeShapeType="1"/>
          </p:cNvCxnSpPr>
          <p:nvPr/>
        </p:nvCxnSpPr>
        <p:spPr bwMode="auto">
          <a:xfrm>
            <a:off x="2286000" y="3565525"/>
            <a:ext cx="2209800" cy="244475"/>
          </a:xfrm>
          <a:prstGeom prst="bentConnector3">
            <a:avLst>
              <a:gd name="adj1" fmla="val 50000"/>
            </a:avLst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42025" name="TextBox 64"/>
          <p:cNvSpPr txBox="1">
            <a:spLocks noChangeArrowheads="1"/>
          </p:cNvSpPr>
          <p:nvPr/>
        </p:nvSpPr>
        <p:spPr bwMode="auto">
          <a:xfrm>
            <a:off x="2314575" y="3243263"/>
            <a:ext cx="11144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Helvetica" panose="020B0604020202020204" pitchFamily="34" charset="0"/>
              </a:rPr>
              <a:t>SegID = 1</a:t>
            </a:r>
          </a:p>
        </p:txBody>
      </p:sp>
    </p:spTree>
    <p:extLst>
      <p:ext uri="{BB962C8B-B14F-4D97-AF65-F5344CB8AC3E}">
        <p14:creationId xmlns:p14="http://schemas.microsoft.com/office/powerpoint/2010/main" val="2849092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56" name="Rectangle 36"/>
          <p:cNvSpPr>
            <a:spLocks noGrp="1" noChangeArrowheads="1"/>
          </p:cNvSpPr>
          <p:nvPr>
            <p:ph type="body" idx="1"/>
          </p:nvPr>
        </p:nvSpPr>
        <p:spPr>
          <a:xfrm>
            <a:off x="152400" y="2819400"/>
            <a:ext cx="8915400" cy="3581400"/>
          </a:xfrm>
        </p:spPr>
        <p:txBody>
          <a:bodyPr>
            <a:noAutofit/>
          </a:bodyPr>
          <a:lstStyle/>
          <a:p>
            <a:pPr marL="457200" indent="-457200">
              <a:lnSpc>
                <a:spcPct val="80000"/>
              </a:lnSpc>
              <a:spcBef>
                <a:spcPct val="20000"/>
              </a:spcBef>
              <a:buFontTx/>
              <a:buNone/>
            </a:pPr>
            <a:r>
              <a:rPr lang="en-US" altLang="ko-KR" sz="1900" dirty="0" smtClean="0">
                <a:ea typeface="굴림" panose="020B0600000101010101" pitchFamily="34" charset="-127"/>
              </a:rPr>
              <a:t>Let’s simulate a bit of this code to see what happens (PC=0x240):</a:t>
            </a: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buFontTx/>
              <a:buAutoNum type="arabicPeriod"/>
            </a:pPr>
            <a:r>
              <a:rPr lang="en-US" altLang="ko-KR" sz="1900" dirty="0">
                <a:ea typeface="굴림" panose="020B0600000101010101" pitchFamily="34" charset="-127"/>
              </a:rPr>
              <a:t>Fetch 0x0240 (</a:t>
            </a:r>
            <a:r>
              <a:rPr lang="en-US" altLang="ko-KR" sz="1900" dirty="0">
                <a:solidFill>
                  <a:schemeClr val="accent2"/>
                </a:solidFill>
                <a:ea typeface="굴림" panose="020B0600000101010101" pitchFamily="34" charset="-127"/>
              </a:rPr>
              <a:t>00</a:t>
            </a:r>
            <a:r>
              <a:rPr lang="en-US" altLang="ko-KR" sz="1900" dirty="0">
                <a:ea typeface="굴림" panose="020B0600000101010101" pitchFamily="34" charset="-127"/>
              </a:rPr>
              <a:t>00 0010 0100 0000). Virtual </a:t>
            </a:r>
            <a:r>
              <a:rPr lang="en-US" altLang="ko-KR" sz="1900" dirty="0" smtClean="0">
                <a:ea typeface="굴림" panose="020B0600000101010101" pitchFamily="34" charset="-127"/>
              </a:rPr>
              <a:t>segment #? </a:t>
            </a:r>
            <a:r>
              <a:rPr lang="en-US" altLang="ko-KR" sz="1900" dirty="0" smtClean="0">
                <a:solidFill>
                  <a:schemeClr val="accent2"/>
                </a:solidFill>
                <a:ea typeface="굴림" panose="020B0600000101010101" pitchFamily="34" charset="-127"/>
              </a:rPr>
              <a:t>0</a:t>
            </a:r>
            <a:r>
              <a:rPr lang="en-US" altLang="ko-KR" sz="1900" dirty="0" smtClean="0">
                <a:ea typeface="굴림" panose="020B0600000101010101" pitchFamily="34" charset="-127"/>
              </a:rPr>
              <a:t>; Offset? 0x240</a:t>
            </a: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buFontTx/>
              <a:buNone/>
            </a:pPr>
            <a:r>
              <a:rPr lang="en-US" altLang="ko-KR" sz="1900" dirty="0" smtClean="0">
                <a:ea typeface="굴림" panose="020B0600000101010101" pitchFamily="34" charset="-127"/>
              </a:rPr>
              <a:t>	Physical address? Base=0x4000, so physical </a:t>
            </a:r>
            <a:r>
              <a:rPr lang="en-US" altLang="ko-KR" sz="1900" dirty="0" err="1" smtClean="0">
                <a:ea typeface="굴림" panose="020B0600000101010101" pitchFamily="34" charset="-127"/>
              </a:rPr>
              <a:t>addr</a:t>
            </a:r>
            <a:r>
              <a:rPr lang="en-US" altLang="ko-KR" sz="1900" dirty="0" smtClean="0">
                <a:ea typeface="굴림" panose="020B0600000101010101" pitchFamily="34" charset="-127"/>
              </a:rPr>
              <a:t>=0x4240</a:t>
            </a: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buFontTx/>
              <a:buNone/>
            </a:pPr>
            <a:r>
              <a:rPr lang="en-US" altLang="ko-KR" sz="1900" dirty="0" smtClean="0">
                <a:ea typeface="굴림" panose="020B0600000101010101" pitchFamily="34" charset="-127"/>
              </a:rPr>
              <a:t>	Fetch instruction at 0x4240. Get “la $a0, </a:t>
            </a:r>
            <a:r>
              <a:rPr lang="en-US" altLang="ko-KR" sz="1900" dirty="0" err="1" smtClean="0">
                <a:ea typeface="굴림" panose="020B0600000101010101" pitchFamily="34" charset="-127"/>
              </a:rPr>
              <a:t>varx</a:t>
            </a:r>
            <a:r>
              <a:rPr lang="en-US" altLang="ko-KR" sz="1900" dirty="0" smtClean="0">
                <a:ea typeface="굴림" panose="020B0600000101010101" pitchFamily="34" charset="-127"/>
              </a:rPr>
              <a:t>”</a:t>
            </a: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buFontTx/>
              <a:buNone/>
            </a:pPr>
            <a:r>
              <a:rPr lang="en-US" altLang="ko-KR" sz="1900" dirty="0" smtClean="0">
                <a:ea typeface="굴림" panose="020B0600000101010101" pitchFamily="34" charset="-127"/>
              </a:rPr>
              <a:t>	</a:t>
            </a:r>
            <a:r>
              <a:rPr lang="en-US" altLang="ko-KR" sz="1900" dirty="0" smtClean="0">
                <a:solidFill>
                  <a:schemeClr val="hlink"/>
                </a:solidFill>
                <a:ea typeface="굴림" panose="020B0600000101010101" pitchFamily="34" charset="-127"/>
              </a:rPr>
              <a:t>Move 0x4050 </a:t>
            </a:r>
            <a:r>
              <a:rPr lang="en-US" altLang="ko-KR" sz="1900" dirty="0" smtClean="0">
                <a:solidFill>
                  <a:schemeClr val="hlink"/>
                </a:solidFill>
                <a:ea typeface="굴림" panose="020B0600000101010101" pitchFamily="34" charset="-127"/>
                <a:sym typeface="Symbol" panose="05050102010706020507" pitchFamily="18" charset="2"/>
              </a:rPr>
              <a:t> $a0, Move PC+4PC</a:t>
            </a:r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381000" y="533400"/>
            <a:ext cx="4953000" cy="2305749"/>
          </a:xfrm>
          <a:prstGeom prst="rect">
            <a:avLst/>
          </a:prstGeom>
          <a:solidFill>
            <a:srgbClr val="00FFFF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78" tIns="44445" rIns="90478" bIns="44445">
            <a:spAutoFit/>
          </a:bodyPr>
          <a:lstStyle>
            <a:lvl1pPr>
              <a:tabLst>
                <a:tab pos="1027113" algn="l"/>
                <a:tab pos="2166938" algn="l"/>
                <a:tab pos="2805113" algn="l"/>
                <a:tab pos="4459288" algn="l"/>
              </a:tabLst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tabLst>
                <a:tab pos="1027113" algn="l"/>
                <a:tab pos="2166938" algn="l"/>
                <a:tab pos="2805113" algn="l"/>
                <a:tab pos="4459288" algn="l"/>
              </a:tabLst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tabLst>
                <a:tab pos="1027113" algn="l"/>
                <a:tab pos="2166938" algn="l"/>
                <a:tab pos="2805113" algn="l"/>
                <a:tab pos="4459288" algn="l"/>
              </a:tabLst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tabLst>
                <a:tab pos="1027113" algn="l"/>
                <a:tab pos="2166938" algn="l"/>
                <a:tab pos="2805113" algn="l"/>
                <a:tab pos="4459288" algn="l"/>
              </a:tabLst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tabLst>
                <a:tab pos="1027113" algn="l"/>
                <a:tab pos="2166938" algn="l"/>
                <a:tab pos="2805113" algn="l"/>
                <a:tab pos="4459288" algn="l"/>
              </a:tabLst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tabLst>
                <a:tab pos="1027113" algn="l"/>
                <a:tab pos="2166938" algn="l"/>
                <a:tab pos="2805113" algn="l"/>
                <a:tab pos="4459288" algn="l"/>
              </a:tabLst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tabLst>
                <a:tab pos="1027113" algn="l"/>
                <a:tab pos="2166938" algn="l"/>
                <a:tab pos="2805113" algn="l"/>
                <a:tab pos="4459288" algn="l"/>
              </a:tabLst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tabLst>
                <a:tab pos="1027113" algn="l"/>
                <a:tab pos="2166938" algn="l"/>
                <a:tab pos="2805113" algn="l"/>
                <a:tab pos="4459288" algn="l"/>
              </a:tabLst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tabLst>
                <a:tab pos="1027113" algn="l"/>
                <a:tab pos="2166938" algn="l"/>
                <a:tab pos="2805113" algn="l"/>
                <a:tab pos="4459288" algn="l"/>
              </a:tabLst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l"/>
            <a:r>
              <a:rPr lang="en-US" altLang="en-US" sz="1800" b="0" dirty="0">
                <a:latin typeface="Consolas" charset="0"/>
                <a:ea typeface="Consolas" charset="0"/>
                <a:cs typeface="Consolas" charset="0"/>
              </a:rPr>
              <a:t>0x240	main:	la $a0, </a:t>
            </a:r>
            <a:r>
              <a:rPr lang="en-US" altLang="en-US" sz="1800" b="0" dirty="0" err="1">
                <a:latin typeface="Consolas" charset="0"/>
                <a:ea typeface="Consolas" charset="0"/>
                <a:cs typeface="Consolas" charset="0"/>
              </a:rPr>
              <a:t>varx</a:t>
            </a:r>
            <a:r>
              <a:rPr lang="en-US" altLang="en-US" sz="1800" b="0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altLang="en-US" sz="18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800" b="0" dirty="0">
                <a:latin typeface="Consolas" charset="0"/>
                <a:ea typeface="Consolas" charset="0"/>
                <a:cs typeface="Consolas" charset="0"/>
              </a:rPr>
              <a:t>0x244		</a:t>
            </a:r>
            <a:r>
              <a:rPr lang="en-US" altLang="en-US" sz="1800" b="0" dirty="0" err="1">
                <a:latin typeface="Consolas" charset="0"/>
                <a:ea typeface="Consolas" charset="0"/>
                <a:cs typeface="Consolas" charset="0"/>
              </a:rPr>
              <a:t>jal</a:t>
            </a:r>
            <a:r>
              <a:rPr lang="en-US" altLang="en-US" sz="1800" b="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en-US" sz="1800" b="0" dirty="0" err="1">
                <a:latin typeface="Consolas" charset="0"/>
                <a:ea typeface="Consolas" charset="0"/>
                <a:cs typeface="Consolas" charset="0"/>
              </a:rPr>
              <a:t>strlen</a:t>
            </a:r>
            <a:endParaRPr lang="en-US" altLang="en-US" sz="1800" b="0" dirty="0">
              <a:latin typeface="Consolas" charset="0"/>
              <a:ea typeface="Consolas" charset="0"/>
              <a:cs typeface="Consolas" charset="0"/>
            </a:endParaRPr>
          </a:p>
          <a:p>
            <a:pPr algn="l"/>
            <a:r>
              <a:rPr lang="en-US" altLang="en-US" sz="1800" b="0" dirty="0">
                <a:latin typeface="Consolas" charset="0"/>
                <a:ea typeface="Consolas" charset="0"/>
                <a:cs typeface="Consolas" charset="0"/>
              </a:rPr>
              <a:t>  …		   …</a:t>
            </a:r>
          </a:p>
          <a:p>
            <a:pPr algn="l"/>
            <a:r>
              <a:rPr lang="en-US" altLang="en-US" sz="1800" b="0" dirty="0">
                <a:latin typeface="Consolas" charset="0"/>
                <a:ea typeface="Consolas" charset="0"/>
                <a:cs typeface="Consolas" charset="0"/>
              </a:rPr>
              <a:t>0x360	</a:t>
            </a:r>
            <a:r>
              <a:rPr lang="en-US" altLang="en-US" sz="1800" b="0" dirty="0" err="1">
                <a:latin typeface="Consolas" charset="0"/>
                <a:ea typeface="Consolas" charset="0"/>
                <a:cs typeface="Consolas" charset="0"/>
              </a:rPr>
              <a:t>strlen</a:t>
            </a:r>
            <a:r>
              <a:rPr lang="en-US" altLang="en-US" sz="1800" b="0" dirty="0">
                <a:latin typeface="Consolas" charset="0"/>
                <a:ea typeface="Consolas" charset="0"/>
                <a:cs typeface="Consolas" charset="0"/>
              </a:rPr>
              <a:t>:	li 	$v0, 0  ;count</a:t>
            </a:r>
            <a:br>
              <a:rPr lang="en-US" altLang="en-US" sz="18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800" b="0" dirty="0">
                <a:latin typeface="Consolas" charset="0"/>
                <a:ea typeface="Consolas" charset="0"/>
                <a:cs typeface="Consolas" charset="0"/>
              </a:rPr>
              <a:t>0x364	loop:	</a:t>
            </a:r>
            <a:r>
              <a:rPr lang="en-US" altLang="en-US" sz="1800" b="0" dirty="0" err="1">
                <a:latin typeface="Consolas" charset="0"/>
                <a:ea typeface="Consolas" charset="0"/>
                <a:cs typeface="Consolas" charset="0"/>
              </a:rPr>
              <a:t>lb</a:t>
            </a:r>
            <a:r>
              <a:rPr lang="en-US" altLang="en-US" sz="1800" b="0" dirty="0">
                <a:latin typeface="Consolas" charset="0"/>
                <a:ea typeface="Consolas" charset="0"/>
                <a:cs typeface="Consolas" charset="0"/>
              </a:rPr>
              <a:t> 	$t0, ($a0)</a:t>
            </a:r>
            <a:br>
              <a:rPr lang="en-US" altLang="en-US" sz="18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800" b="0" dirty="0">
                <a:latin typeface="Consolas" charset="0"/>
                <a:ea typeface="Consolas" charset="0"/>
                <a:cs typeface="Consolas" charset="0"/>
              </a:rPr>
              <a:t>0x368		</a:t>
            </a:r>
            <a:r>
              <a:rPr lang="en-US" altLang="en-US" sz="1800" b="0" dirty="0" err="1">
                <a:latin typeface="Consolas" charset="0"/>
                <a:ea typeface="Consolas" charset="0"/>
                <a:cs typeface="Consolas" charset="0"/>
              </a:rPr>
              <a:t>beq</a:t>
            </a:r>
            <a:r>
              <a:rPr lang="en-US" altLang="en-US" sz="1800" b="0" dirty="0">
                <a:latin typeface="Consolas" charset="0"/>
                <a:ea typeface="Consolas" charset="0"/>
                <a:cs typeface="Consolas" charset="0"/>
              </a:rPr>
              <a:t>	$r0,$</a:t>
            </a:r>
            <a:r>
              <a:rPr lang="en-US" altLang="en-US" sz="1800" b="0" dirty="0" smtClean="0">
                <a:latin typeface="Consolas" charset="0"/>
                <a:ea typeface="Consolas" charset="0"/>
                <a:cs typeface="Consolas" charset="0"/>
              </a:rPr>
              <a:t>t0, </a:t>
            </a:r>
            <a:r>
              <a:rPr lang="en-US" altLang="en-US" sz="1800" b="0" dirty="0">
                <a:latin typeface="Consolas" charset="0"/>
                <a:ea typeface="Consolas" charset="0"/>
                <a:cs typeface="Consolas" charset="0"/>
              </a:rPr>
              <a:t>done</a:t>
            </a:r>
          </a:p>
          <a:p>
            <a:pPr algn="l"/>
            <a:r>
              <a:rPr lang="en-US" altLang="en-US" sz="1800" b="0" dirty="0">
                <a:latin typeface="Consolas" charset="0"/>
                <a:ea typeface="Consolas" charset="0"/>
                <a:cs typeface="Consolas" charset="0"/>
              </a:rPr>
              <a:t>  …		   …</a:t>
            </a:r>
          </a:p>
          <a:p>
            <a:pPr algn="l"/>
            <a:r>
              <a:rPr lang="en-US" altLang="en-US" sz="1800" b="0" dirty="0">
                <a:latin typeface="Consolas" charset="0"/>
                <a:ea typeface="Consolas" charset="0"/>
                <a:cs typeface="Consolas" charset="0"/>
              </a:rPr>
              <a:t>0x4050	</a:t>
            </a:r>
            <a:r>
              <a:rPr lang="en-US" altLang="en-US" sz="1800" b="0" dirty="0" err="1">
                <a:latin typeface="Consolas" charset="0"/>
                <a:ea typeface="Consolas" charset="0"/>
                <a:cs typeface="Consolas" charset="0"/>
              </a:rPr>
              <a:t>varx</a:t>
            </a:r>
            <a:r>
              <a:rPr lang="en-US" altLang="en-US" sz="1800" b="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en-US" sz="1800" b="0" dirty="0" err="1">
                <a:latin typeface="Consolas" charset="0"/>
                <a:ea typeface="Consolas" charset="0"/>
                <a:cs typeface="Consolas" charset="0"/>
              </a:rPr>
              <a:t>dw</a:t>
            </a:r>
            <a:r>
              <a:rPr lang="en-US" altLang="en-US" sz="1800" b="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en-US" sz="1800" b="0" dirty="0" smtClean="0">
                <a:latin typeface="Consolas" charset="0"/>
                <a:ea typeface="Consolas" charset="0"/>
                <a:cs typeface="Consolas" charset="0"/>
              </a:rPr>
              <a:t>0x314159</a:t>
            </a:r>
            <a:endParaRPr lang="en-US" altLang="en-US" sz="1800" b="0" dirty="0">
              <a:latin typeface="Consolas" charset="0"/>
              <a:ea typeface="Consolas" charset="0"/>
              <a:cs typeface="Consolas" charset="0"/>
            </a:endParaRPr>
          </a:p>
        </p:txBody>
      </p:sp>
      <p:graphicFrame>
        <p:nvGraphicFramePr>
          <p:cNvPr id="696357" name="Group 37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184020588"/>
              </p:ext>
            </p:extLst>
          </p:nvPr>
        </p:nvGraphicFramePr>
        <p:xfrm>
          <a:off x="5486400" y="838200"/>
          <a:ext cx="3429000" cy="1816230"/>
        </p:xfrm>
        <a:graphic>
          <a:graphicData uri="http://schemas.openxmlformats.org/drawingml/2006/table">
            <a:tbl>
              <a:tblPr/>
              <a:tblGrid>
                <a:gridCol w="1343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29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29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591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Seg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 ID #</a:t>
                      </a:r>
                    </a:p>
                  </a:txBody>
                  <a:tcPr marL="90478" marR="90478" marT="44463" marB="4446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Base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Limit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9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0 (code)</a:t>
                      </a:r>
                    </a:p>
                  </a:txBody>
                  <a:tcPr marL="90478" marR="90478" marT="44463" marB="4446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0x4000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0x0800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9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1 (data)</a:t>
                      </a:r>
                    </a:p>
                  </a:txBody>
                  <a:tcPr marL="90478" marR="90478" marT="44463" marB="4446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0x4800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0x1400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9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2 (shared)</a:t>
                      </a:r>
                    </a:p>
                  </a:txBody>
                  <a:tcPr marL="90478" marR="90478" marT="44463" marB="4446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0xF000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0x1000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9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3 (stack)</a:t>
                      </a:r>
                    </a:p>
                  </a:txBody>
                  <a:tcPr marL="90478" marR="90478" marT="44463" marB="4446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0x0000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0x3000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Rectangle 1"/>
          <p:cNvSpPr/>
          <p:nvPr/>
        </p:nvSpPr>
        <p:spPr bwMode="auto">
          <a:xfrm>
            <a:off x="381000" y="533400"/>
            <a:ext cx="4953000" cy="304800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0"/>
            <a:ext cx="8991600" cy="533400"/>
          </a:xfrm>
        </p:spPr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Example of Segment Translation (</a:t>
            </a:r>
            <a:r>
              <a:rPr lang="en-US" altLang="ko-KR" dirty="0" smtClean="0">
                <a:ea typeface="굴림" panose="020B0600000101010101" pitchFamily="34" charset="-127"/>
              </a:rPr>
              <a:t>16bit </a:t>
            </a:r>
            <a:r>
              <a:rPr lang="en-US" altLang="ko-KR" dirty="0">
                <a:ea typeface="굴림" panose="020B0600000101010101" pitchFamily="34" charset="-127"/>
              </a:rPr>
              <a:t>address)</a:t>
            </a:r>
            <a:endParaRPr lang="en-US" altLang="ko-KR" dirty="0" smtClean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76091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963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963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56" grpId="0" build="p"/>
      <p:bldP spid="2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56" name="Rectangle 36"/>
          <p:cNvSpPr>
            <a:spLocks noGrp="1" noChangeArrowheads="1"/>
          </p:cNvSpPr>
          <p:nvPr>
            <p:ph type="body" idx="1"/>
          </p:nvPr>
        </p:nvSpPr>
        <p:spPr>
          <a:xfrm>
            <a:off x="152400" y="2819400"/>
            <a:ext cx="8915400" cy="3581400"/>
          </a:xfrm>
        </p:spPr>
        <p:txBody>
          <a:bodyPr>
            <a:noAutofit/>
          </a:bodyPr>
          <a:lstStyle/>
          <a:p>
            <a:pPr marL="457200" indent="-457200">
              <a:lnSpc>
                <a:spcPct val="80000"/>
              </a:lnSpc>
              <a:spcBef>
                <a:spcPct val="20000"/>
              </a:spcBef>
              <a:buFontTx/>
              <a:buNone/>
            </a:pPr>
            <a:r>
              <a:rPr lang="en-US" altLang="ko-KR" sz="1900" dirty="0" smtClean="0">
                <a:ea typeface="굴림" panose="020B0600000101010101" pitchFamily="34" charset="-127"/>
              </a:rPr>
              <a:t>Let’s simulate a bit of this code to see what happens (PC=0x240):</a:t>
            </a: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buFontTx/>
              <a:buAutoNum type="arabicPeriod"/>
            </a:pPr>
            <a:r>
              <a:rPr lang="en-US" altLang="ko-KR" sz="1900" dirty="0">
                <a:ea typeface="굴림" panose="020B0600000101010101" pitchFamily="34" charset="-127"/>
              </a:rPr>
              <a:t>Fetch 0x0240 (</a:t>
            </a:r>
            <a:r>
              <a:rPr lang="en-US" altLang="ko-KR" sz="1900" dirty="0">
                <a:solidFill>
                  <a:schemeClr val="accent2"/>
                </a:solidFill>
                <a:ea typeface="굴림" panose="020B0600000101010101" pitchFamily="34" charset="-127"/>
              </a:rPr>
              <a:t>00</a:t>
            </a:r>
            <a:r>
              <a:rPr lang="en-US" altLang="ko-KR" sz="1900" dirty="0">
                <a:ea typeface="굴림" panose="020B0600000101010101" pitchFamily="34" charset="-127"/>
              </a:rPr>
              <a:t>00 0010 0100 0000). Virtual </a:t>
            </a:r>
            <a:r>
              <a:rPr lang="en-US" altLang="ko-KR" sz="1900" dirty="0" smtClean="0">
                <a:ea typeface="굴림" panose="020B0600000101010101" pitchFamily="34" charset="-127"/>
              </a:rPr>
              <a:t>segment #? </a:t>
            </a:r>
            <a:r>
              <a:rPr lang="en-US" altLang="ko-KR" sz="1900" dirty="0" smtClean="0">
                <a:solidFill>
                  <a:schemeClr val="accent2"/>
                </a:solidFill>
                <a:ea typeface="굴림" panose="020B0600000101010101" pitchFamily="34" charset="-127"/>
              </a:rPr>
              <a:t>0</a:t>
            </a:r>
            <a:r>
              <a:rPr lang="en-US" altLang="ko-KR" sz="1900" dirty="0" smtClean="0">
                <a:ea typeface="굴림" panose="020B0600000101010101" pitchFamily="34" charset="-127"/>
              </a:rPr>
              <a:t>; Offset? 0x240</a:t>
            </a: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buFontTx/>
              <a:buNone/>
            </a:pPr>
            <a:r>
              <a:rPr lang="en-US" altLang="ko-KR" sz="1900" dirty="0" smtClean="0">
                <a:ea typeface="굴림" panose="020B0600000101010101" pitchFamily="34" charset="-127"/>
              </a:rPr>
              <a:t>	Physical address? Base=0x4000, so physical </a:t>
            </a:r>
            <a:r>
              <a:rPr lang="en-US" altLang="ko-KR" sz="1900" dirty="0" err="1" smtClean="0">
                <a:ea typeface="굴림" panose="020B0600000101010101" pitchFamily="34" charset="-127"/>
              </a:rPr>
              <a:t>addr</a:t>
            </a:r>
            <a:r>
              <a:rPr lang="en-US" altLang="ko-KR" sz="1900" dirty="0" smtClean="0">
                <a:ea typeface="굴림" panose="020B0600000101010101" pitchFamily="34" charset="-127"/>
              </a:rPr>
              <a:t>=0x4240</a:t>
            </a: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buFontTx/>
              <a:buNone/>
            </a:pPr>
            <a:r>
              <a:rPr lang="en-US" altLang="ko-KR" sz="1900" dirty="0" smtClean="0">
                <a:ea typeface="굴림" panose="020B0600000101010101" pitchFamily="34" charset="-127"/>
              </a:rPr>
              <a:t>	Fetch instruction at 0x4240. Get “la $a0, </a:t>
            </a:r>
            <a:r>
              <a:rPr lang="en-US" altLang="ko-KR" sz="1900" dirty="0" err="1" smtClean="0">
                <a:ea typeface="굴림" panose="020B0600000101010101" pitchFamily="34" charset="-127"/>
              </a:rPr>
              <a:t>varx</a:t>
            </a:r>
            <a:r>
              <a:rPr lang="en-US" altLang="ko-KR" sz="1900" dirty="0" smtClean="0">
                <a:ea typeface="굴림" panose="020B0600000101010101" pitchFamily="34" charset="-127"/>
              </a:rPr>
              <a:t>”</a:t>
            </a: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buFontTx/>
              <a:buNone/>
            </a:pPr>
            <a:r>
              <a:rPr lang="en-US" altLang="ko-KR" sz="1900" dirty="0" smtClean="0">
                <a:ea typeface="굴림" panose="020B0600000101010101" pitchFamily="34" charset="-127"/>
              </a:rPr>
              <a:t>	</a:t>
            </a:r>
            <a:r>
              <a:rPr lang="en-US" altLang="ko-KR" sz="1900" dirty="0" smtClean="0">
                <a:solidFill>
                  <a:schemeClr val="hlink"/>
                </a:solidFill>
                <a:ea typeface="굴림" panose="020B0600000101010101" pitchFamily="34" charset="-127"/>
              </a:rPr>
              <a:t>Move 0x4050 </a:t>
            </a:r>
            <a:r>
              <a:rPr lang="en-US" altLang="ko-KR" sz="1900" dirty="0" smtClean="0">
                <a:solidFill>
                  <a:schemeClr val="hlink"/>
                </a:solidFill>
                <a:ea typeface="굴림" panose="020B0600000101010101" pitchFamily="34" charset="-127"/>
                <a:sym typeface="Symbol" panose="05050102010706020507" pitchFamily="18" charset="2"/>
              </a:rPr>
              <a:t> $a0, Move PC+4PC</a:t>
            </a: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buFontTx/>
              <a:buAutoNum type="arabicPeriod" startAt="2"/>
            </a:pPr>
            <a:r>
              <a:rPr lang="en-US" altLang="ko-KR" sz="1900" dirty="0" smtClean="0">
                <a:ea typeface="굴림" panose="020B0600000101010101" pitchFamily="34" charset="-127"/>
              </a:rPr>
              <a:t>Fetch 0x244. Translated to Physical=0x4244.  Get “</a:t>
            </a:r>
            <a:r>
              <a:rPr lang="en-US" altLang="ko-KR" sz="1900" dirty="0" err="1" smtClean="0">
                <a:ea typeface="굴림" panose="020B0600000101010101" pitchFamily="34" charset="-127"/>
              </a:rPr>
              <a:t>jal</a:t>
            </a:r>
            <a:r>
              <a:rPr lang="en-US" altLang="ko-KR" sz="1900" dirty="0" smtClean="0">
                <a:ea typeface="굴림" panose="020B0600000101010101" pitchFamily="34" charset="-127"/>
              </a:rPr>
              <a:t> </a:t>
            </a:r>
            <a:r>
              <a:rPr lang="en-US" altLang="ko-KR" sz="1900" dirty="0" err="1" smtClean="0">
                <a:ea typeface="굴림" panose="020B0600000101010101" pitchFamily="34" charset="-127"/>
              </a:rPr>
              <a:t>strlen</a:t>
            </a:r>
            <a:r>
              <a:rPr lang="en-US" altLang="ko-KR" sz="1900" dirty="0" smtClean="0">
                <a:ea typeface="굴림" panose="020B0600000101010101" pitchFamily="34" charset="-127"/>
              </a:rPr>
              <a:t>”</a:t>
            </a:r>
            <a:br>
              <a:rPr lang="en-US" altLang="ko-KR" sz="1900" dirty="0" smtClean="0">
                <a:ea typeface="굴림" panose="020B0600000101010101" pitchFamily="34" charset="-127"/>
              </a:rPr>
            </a:br>
            <a:r>
              <a:rPr lang="en-US" altLang="ko-KR" sz="1900" dirty="0" smtClean="0">
                <a:solidFill>
                  <a:schemeClr val="hlink"/>
                </a:solidFill>
                <a:ea typeface="굴림" panose="020B0600000101010101" pitchFamily="34" charset="-127"/>
              </a:rPr>
              <a:t>Move 0x0248 </a:t>
            </a:r>
            <a:r>
              <a:rPr lang="en-US" altLang="ko-KR" sz="1900" dirty="0" smtClean="0">
                <a:solidFill>
                  <a:schemeClr val="hlink"/>
                </a:solidFill>
                <a:ea typeface="굴림" panose="020B0600000101010101" pitchFamily="34" charset="-127"/>
                <a:sym typeface="Symbol" panose="05050102010706020507" pitchFamily="18" charset="2"/>
              </a:rPr>
              <a:t> $</a:t>
            </a:r>
            <a:r>
              <a:rPr lang="en-US" altLang="ko-KR" sz="1900" dirty="0" err="1" smtClean="0">
                <a:solidFill>
                  <a:schemeClr val="hlink"/>
                </a:solidFill>
                <a:ea typeface="굴림" panose="020B0600000101010101" pitchFamily="34" charset="-127"/>
                <a:sym typeface="Symbol" panose="05050102010706020507" pitchFamily="18" charset="2"/>
              </a:rPr>
              <a:t>ra</a:t>
            </a:r>
            <a:r>
              <a:rPr lang="en-US" altLang="ko-KR" sz="1900" dirty="0" smtClean="0">
                <a:solidFill>
                  <a:schemeClr val="hlink"/>
                </a:solidFill>
                <a:ea typeface="굴림" panose="020B0600000101010101" pitchFamily="34" charset="-127"/>
                <a:sym typeface="Symbol" panose="05050102010706020507" pitchFamily="18" charset="2"/>
              </a:rPr>
              <a:t> (return address!), Move 0x0360  PC</a:t>
            </a:r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381000" y="533400"/>
            <a:ext cx="4953000" cy="2305749"/>
          </a:xfrm>
          <a:prstGeom prst="rect">
            <a:avLst/>
          </a:prstGeom>
          <a:solidFill>
            <a:srgbClr val="00FFFF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78" tIns="44445" rIns="90478" bIns="44445">
            <a:spAutoFit/>
          </a:bodyPr>
          <a:lstStyle>
            <a:lvl1pPr>
              <a:tabLst>
                <a:tab pos="1027113" algn="l"/>
                <a:tab pos="2166938" algn="l"/>
                <a:tab pos="2805113" algn="l"/>
                <a:tab pos="4459288" algn="l"/>
              </a:tabLst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tabLst>
                <a:tab pos="1027113" algn="l"/>
                <a:tab pos="2166938" algn="l"/>
                <a:tab pos="2805113" algn="l"/>
                <a:tab pos="4459288" algn="l"/>
              </a:tabLst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tabLst>
                <a:tab pos="1027113" algn="l"/>
                <a:tab pos="2166938" algn="l"/>
                <a:tab pos="2805113" algn="l"/>
                <a:tab pos="4459288" algn="l"/>
              </a:tabLst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tabLst>
                <a:tab pos="1027113" algn="l"/>
                <a:tab pos="2166938" algn="l"/>
                <a:tab pos="2805113" algn="l"/>
                <a:tab pos="4459288" algn="l"/>
              </a:tabLst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tabLst>
                <a:tab pos="1027113" algn="l"/>
                <a:tab pos="2166938" algn="l"/>
                <a:tab pos="2805113" algn="l"/>
                <a:tab pos="4459288" algn="l"/>
              </a:tabLst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tabLst>
                <a:tab pos="1027113" algn="l"/>
                <a:tab pos="2166938" algn="l"/>
                <a:tab pos="2805113" algn="l"/>
                <a:tab pos="4459288" algn="l"/>
              </a:tabLst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tabLst>
                <a:tab pos="1027113" algn="l"/>
                <a:tab pos="2166938" algn="l"/>
                <a:tab pos="2805113" algn="l"/>
                <a:tab pos="4459288" algn="l"/>
              </a:tabLst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tabLst>
                <a:tab pos="1027113" algn="l"/>
                <a:tab pos="2166938" algn="l"/>
                <a:tab pos="2805113" algn="l"/>
                <a:tab pos="4459288" algn="l"/>
              </a:tabLst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tabLst>
                <a:tab pos="1027113" algn="l"/>
                <a:tab pos="2166938" algn="l"/>
                <a:tab pos="2805113" algn="l"/>
                <a:tab pos="4459288" algn="l"/>
              </a:tabLst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l"/>
            <a:r>
              <a:rPr lang="en-US" altLang="en-US" sz="1800" b="0" dirty="0">
                <a:latin typeface="Consolas" charset="0"/>
                <a:ea typeface="Consolas" charset="0"/>
                <a:cs typeface="Consolas" charset="0"/>
              </a:rPr>
              <a:t>0x240	main:	la $a0, </a:t>
            </a:r>
            <a:r>
              <a:rPr lang="en-US" altLang="en-US" sz="1800" b="0" dirty="0" err="1">
                <a:latin typeface="Consolas" charset="0"/>
                <a:ea typeface="Consolas" charset="0"/>
                <a:cs typeface="Consolas" charset="0"/>
              </a:rPr>
              <a:t>varx</a:t>
            </a:r>
            <a:r>
              <a:rPr lang="en-US" altLang="en-US" sz="1800" b="0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altLang="en-US" sz="18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800" b="0" dirty="0">
                <a:latin typeface="Consolas" charset="0"/>
                <a:ea typeface="Consolas" charset="0"/>
                <a:cs typeface="Consolas" charset="0"/>
              </a:rPr>
              <a:t>0x244		</a:t>
            </a:r>
            <a:r>
              <a:rPr lang="en-US" altLang="en-US" sz="1800" b="0" dirty="0" err="1">
                <a:latin typeface="Consolas" charset="0"/>
                <a:ea typeface="Consolas" charset="0"/>
                <a:cs typeface="Consolas" charset="0"/>
              </a:rPr>
              <a:t>jal</a:t>
            </a:r>
            <a:r>
              <a:rPr lang="en-US" altLang="en-US" sz="1800" b="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en-US" sz="1800" b="0" dirty="0" err="1">
                <a:latin typeface="Consolas" charset="0"/>
                <a:ea typeface="Consolas" charset="0"/>
                <a:cs typeface="Consolas" charset="0"/>
              </a:rPr>
              <a:t>strlen</a:t>
            </a:r>
            <a:endParaRPr lang="en-US" altLang="en-US" sz="1800" b="0" dirty="0">
              <a:latin typeface="Consolas" charset="0"/>
              <a:ea typeface="Consolas" charset="0"/>
              <a:cs typeface="Consolas" charset="0"/>
            </a:endParaRPr>
          </a:p>
          <a:p>
            <a:pPr algn="l"/>
            <a:r>
              <a:rPr lang="en-US" altLang="en-US" sz="1800" b="0" dirty="0">
                <a:latin typeface="Consolas" charset="0"/>
                <a:ea typeface="Consolas" charset="0"/>
                <a:cs typeface="Consolas" charset="0"/>
              </a:rPr>
              <a:t>  …		   …</a:t>
            </a:r>
          </a:p>
          <a:p>
            <a:pPr algn="l"/>
            <a:r>
              <a:rPr lang="en-US" altLang="en-US" sz="1800" b="0" dirty="0">
                <a:latin typeface="Consolas" charset="0"/>
                <a:ea typeface="Consolas" charset="0"/>
                <a:cs typeface="Consolas" charset="0"/>
              </a:rPr>
              <a:t>0x360	</a:t>
            </a:r>
            <a:r>
              <a:rPr lang="en-US" altLang="en-US" sz="1800" b="0" dirty="0" err="1">
                <a:latin typeface="Consolas" charset="0"/>
                <a:ea typeface="Consolas" charset="0"/>
                <a:cs typeface="Consolas" charset="0"/>
              </a:rPr>
              <a:t>strlen</a:t>
            </a:r>
            <a:r>
              <a:rPr lang="en-US" altLang="en-US" sz="1800" b="0" dirty="0">
                <a:latin typeface="Consolas" charset="0"/>
                <a:ea typeface="Consolas" charset="0"/>
                <a:cs typeface="Consolas" charset="0"/>
              </a:rPr>
              <a:t>:	li 	$v0, 0  ;count</a:t>
            </a:r>
            <a:br>
              <a:rPr lang="en-US" altLang="en-US" sz="18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800" b="0" dirty="0">
                <a:latin typeface="Consolas" charset="0"/>
                <a:ea typeface="Consolas" charset="0"/>
                <a:cs typeface="Consolas" charset="0"/>
              </a:rPr>
              <a:t>0x364	loop:	</a:t>
            </a:r>
            <a:r>
              <a:rPr lang="en-US" altLang="en-US" sz="1800" b="0" dirty="0" err="1">
                <a:latin typeface="Consolas" charset="0"/>
                <a:ea typeface="Consolas" charset="0"/>
                <a:cs typeface="Consolas" charset="0"/>
              </a:rPr>
              <a:t>lb</a:t>
            </a:r>
            <a:r>
              <a:rPr lang="en-US" altLang="en-US" sz="1800" b="0" dirty="0">
                <a:latin typeface="Consolas" charset="0"/>
                <a:ea typeface="Consolas" charset="0"/>
                <a:cs typeface="Consolas" charset="0"/>
              </a:rPr>
              <a:t> 	$t0, ($a0)</a:t>
            </a:r>
            <a:br>
              <a:rPr lang="en-US" altLang="en-US" sz="18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800" b="0" dirty="0">
                <a:latin typeface="Consolas" charset="0"/>
                <a:ea typeface="Consolas" charset="0"/>
                <a:cs typeface="Consolas" charset="0"/>
              </a:rPr>
              <a:t>0x368		</a:t>
            </a:r>
            <a:r>
              <a:rPr lang="en-US" altLang="en-US" sz="1800" b="0" dirty="0" err="1">
                <a:latin typeface="Consolas" charset="0"/>
                <a:ea typeface="Consolas" charset="0"/>
                <a:cs typeface="Consolas" charset="0"/>
              </a:rPr>
              <a:t>beq</a:t>
            </a:r>
            <a:r>
              <a:rPr lang="en-US" altLang="en-US" sz="1800" b="0" dirty="0">
                <a:latin typeface="Consolas" charset="0"/>
                <a:ea typeface="Consolas" charset="0"/>
                <a:cs typeface="Consolas" charset="0"/>
              </a:rPr>
              <a:t>	$r0,$</a:t>
            </a:r>
            <a:r>
              <a:rPr lang="en-US" altLang="en-US" sz="1800" b="0" dirty="0" smtClean="0">
                <a:latin typeface="Consolas" charset="0"/>
                <a:ea typeface="Consolas" charset="0"/>
                <a:cs typeface="Consolas" charset="0"/>
              </a:rPr>
              <a:t>t0, </a:t>
            </a:r>
            <a:r>
              <a:rPr lang="en-US" altLang="en-US" sz="1800" b="0" dirty="0">
                <a:latin typeface="Consolas" charset="0"/>
                <a:ea typeface="Consolas" charset="0"/>
                <a:cs typeface="Consolas" charset="0"/>
              </a:rPr>
              <a:t>done</a:t>
            </a:r>
          </a:p>
          <a:p>
            <a:pPr algn="l"/>
            <a:r>
              <a:rPr lang="en-US" altLang="en-US" sz="1800" b="0" dirty="0">
                <a:latin typeface="Consolas" charset="0"/>
                <a:ea typeface="Consolas" charset="0"/>
                <a:cs typeface="Consolas" charset="0"/>
              </a:rPr>
              <a:t>  …		   …</a:t>
            </a:r>
          </a:p>
          <a:p>
            <a:pPr algn="l"/>
            <a:r>
              <a:rPr lang="en-US" altLang="en-US" sz="1800" b="0" dirty="0">
                <a:latin typeface="Consolas" charset="0"/>
                <a:ea typeface="Consolas" charset="0"/>
                <a:cs typeface="Consolas" charset="0"/>
              </a:rPr>
              <a:t>0x4050	</a:t>
            </a:r>
            <a:r>
              <a:rPr lang="en-US" altLang="en-US" sz="1800" b="0" dirty="0" err="1">
                <a:latin typeface="Consolas" charset="0"/>
                <a:ea typeface="Consolas" charset="0"/>
                <a:cs typeface="Consolas" charset="0"/>
              </a:rPr>
              <a:t>varx</a:t>
            </a:r>
            <a:r>
              <a:rPr lang="en-US" altLang="en-US" sz="1800" b="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en-US" sz="1800" b="0" dirty="0" err="1">
                <a:latin typeface="Consolas" charset="0"/>
                <a:ea typeface="Consolas" charset="0"/>
                <a:cs typeface="Consolas" charset="0"/>
              </a:rPr>
              <a:t>dw</a:t>
            </a:r>
            <a:r>
              <a:rPr lang="en-US" altLang="en-US" sz="1800" b="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en-US" sz="1800" b="0" dirty="0" smtClean="0">
                <a:latin typeface="Consolas" charset="0"/>
                <a:ea typeface="Consolas" charset="0"/>
                <a:cs typeface="Consolas" charset="0"/>
              </a:rPr>
              <a:t>0x314159</a:t>
            </a:r>
            <a:endParaRPr lang="en-US" altLang="en-US" sz="1800" b="0" dirty="0">
              <a:latin typeface="Consolas" charset="0"/>
              <a:ea typeface="Consolas" charset="0"/>
              <a:cs typeface="Consolas" charset="0"/>
            </a:endParaRPr>
          </a:p>
        </p:txBody>
      </p:sp>
      <p:graphicFrame>
        <p:nvGraphicFramePr>
          <p:cNvPr id="696357" name="Group 37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558500631"/>
              </p:ext>
            </p:extLst>
          </p:nvPr>
        </p:nvGraphicFramePr>
        <p:xfrm>
          <a:off x="5486400" y="838200"/>
          <a:ext cx="3429000" cy="1816230"/>
        </p:xfrm>
        <a:graphic>
          <a:graphicData uri="http://schemas.openxmlformats.org/drawingml/2006/table">
            <a:tbl>
              <a:tblPr/>
              <a:tblGrid>
                <a:gridCol w="1343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29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29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591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Seg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 ID #</a:t>
                      </a:r>
                    </a:p>
                  </a:txBody>
                  <a:tcPr marL="90478" marR="90478" marT="44463" marB="4446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Base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Limit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9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0 (code)</a:t>
                      </a:r>
                    </a:p>
                  </a:txBody>
                  <a:tcPr marL="90478" marR="90478" marT="44463" marB="4446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0x4000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0x0800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9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1 (data)</a:t>
                      </a:r>
                    </a:p>
                  </a:txBody>
                  <a:tcPr marL="90478" marR="90478" marT="44463" marB="4446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0x4800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0x1400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9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2 (shared)</a:t>
                      </a:r>
                    </a:p>
                  </a:txBody>
                  <a:tcPr marL="90478" marR="90478" marT="44463" marB="4446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0xF000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0x1000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9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3 (stack)</a:t>
                      </a:r>
                    </a:p>
                  </a:txBody>
                  <a:tcPr marL="90478" marR="90478" marT="44463" marB="4446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0x0000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0x3000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 bwMode="auto">
          <a:xfrm>
            <a:off x="381000" y="838200"/>
            <a:ext cx="4953000" cy="304800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0"/>
            <a:ext cx="8991600" cy="533400"/>
          </a:xfrm>
        </p:spPr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Example of Segment Translation (</a:t>
            </a:r>
            <a:r>
              <a:rPr lang="en-US" altLang="ko-KR" dirty="0" smtClean="0">
                <a:ea typeface="굴림" panose="020B0600000101010101" pitchFamily="34" charset="-127"/>
              </a:rPr>
              <a:t>16bit </a:t>
            </a:r>
            <a:r>
              <a:rPr lang="en-US" altLang="ko-KR" dirty="0">
                <a:ea typeface="굴림" panose="020B0600000101010101" pitchFamily="34" charset="-127"/>
              </a:rPr>
              <a:t>address)</a:t>
            </a:r>
            <a:endParaRPr lang="en-US" altLang="ko-KR" dirty="0" smtClean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58756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56" name="Rectangle 36"/>
          <p:cNvSpPr>
            <a:spLocks noGrp="1" noChangeArrowheads="1"/>
          </p:cNvSpPr>
          <p:nvPr>
            <p:ph type="body" idx="1"/>
          </p:nvPr>
        </p:nvSpPr>
        <p:spPr>
          <a:xfrm>
            <a:off x="152400" y="2819400"/>
            <a:ext cx="8991600" cy="3581400"/>
          </a:xfrm>
        </p:spPr>
        <p:txBody>
          <a:bodyPr>
            <a:noAutofit/>
          </a:bodyPr>
          <a:lstStyle/>
          <a:p>
            <a:pPr marL="457200" indent="-457200">
              <a:lnSpc>
                <a:spcPct val="80000"/>
              </a:lnSpc>
              <a:spcBef>
                <a:spcPct val="20000"/>
              </a:spcBef>
              <a:buFontTx/>
              <a:buNone/>
            </a:pPr>
            <a:r>
              <a:rPr lang="en-US" altLang="ko-KR" sz="1900" dirty="0" smtClean="0">
                <a:ea typeface="굴림" panose="020B0600000101010101" pitchFamily="34" charset="-127"/>
              </a:rPr>
              <a:t>Let’s simulate a bit of this code to see what happens (PC=0x240):</a:t>
            </a: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buFontTx/>
              <a:buAutoNum type="arabicPeriod"/>
            </a:pPr>
            <a:r>
              <a:rPr lang="en-US" altLang="ko-KR" sz="1900" dirty="0">
                <a:ea typeface="굴림" panose="020B0600000101010101" pitchFamily="34" charset="-127"/>
              </a:rPr>
              <a:t>Fetch 0x0240 (</a:t>
            </a:r>
            <a:r>
              <a:rPr lang="en-US" altLang="ko-KR" sz="1900" dirty="0">
                <a:solidFill>
                  <a:schemeClr val="accent2"/>
                </a:solidFill>
                <a:ea typeface="굴림" panose="020B0600000101010101" pitchFamily="34" charset="-127"/>
              </a:rPr>
              <a:t>00</a:t>
            </a:r>
            <a:r>
              <a:rPr lang="en-US" altLang="ko-KR" sz="1900" dirty="0">
                <a:ea typeface="굴림" panose="020B0600000101010101" pitchFamily="34" charset="-127"/>
              </a:rPr>
              <a:t>00 0010 0100 0000). Virtual </a:t>
            </a:r>
            <a:r>
              <a:rPr lang="en-US" altLang="ko-KR" sz="1900" dirty="0" smtClean="0">
                <a:ea typeface="굴림" panose="020B0600000101010101" pitchFamily="34" charset="-127"/>
              </a:rPr>
              <a:t>segment #? </a:t>
            </a:r>
            <a:r>
              <a:rPr lang="en-US" altLang="ko-KR" sz="1900" dirty="0" smtClean="0">
                <a:solidFill>
                  <a:schemeClr val="accent2"/>
                </a:solidFill>
                <a:ea typeface="굴림" panose="020B0600000101010101" pitchFamily="34" charset="-127"/>
              </a:rPr>
              <a:t>0</a:t>
            </a:r>
            <a:r>
              <a:rPr lang="en-US" altLang="ko-KR" sz="1900" dirty="0" smtClean="0">
                <a:ea typeface="굴림" panose="020B0600000101010101" pitchFamily="34" charset="-127"/>
              </a:rPr>
              <a:t>; Offset? 0x240</a:t>
            </a: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buFontTx/>
              <a:buNone/>
            </a:pPr>
            <a:r>
              <a:rPr lang="en-US" altLang="ko-KR" sz="1900" dirty="0" smtClean="0">
                <a:ea typeface="굴림" panose="020B0600000101010101" pitchFamily="34" charset="-127"/>
              </a:rPr>
              <a:t>	Physical address? Base=0x4000, so physical </a:t>
            </a:r>
            <a:r>
              <a:rPr lang="en-US" altLang="ko-KR" sz="1900" dirty="0" err="1" smtClean="0">
                <a:ea typeface="굴림" panose="020B0600000101010101" pitchFamily="34" charset="-127"/>
              </a:rPr>
              <a:t>addr</a:t>
            </a:r>
            <a:r>
              <a:rPr lang="en-US" altLang="ko-KR" sz="1900" dirty="0" smtClean="0">
                <a:ea typeface="굴림" panose="020B0600000101010101" pitchFamily="34" charset="-127"/>
              </a:rPr>
              <a:t>=0x4240</a:t>
            </a: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buFontTx/>
              <a:buNone/>
            </a:pPr>
            <a:r>
              <a:rPr lang="en-US" altLang="ko-KR" sz="1900" dirty="0" smtClean="0">
                <a:ea typeface="굴림" panose="020B0600000101010101" pitchFamily="34" charset="-127"/>
              </a:rPr>
              <a:t>	Fetch instruction at 0x4240. Get “la $a0, </a:t>
            </a:r>
            <a:r>
              <a:rPr lang="en-US" altLang="ko-KR" sz="1900" dirty="0" err="1" smtClean="0">
                <a:ea typeface="굴림" panose="020B0600000101010101" pitchFamily="34" charset="-127"/>
              </a:rPr>
              <a:t>varx</a:t>
            </a:r>
            <a:r>
              <a:rPr lang="en-US" altLang="ko-KR" sz="1900" dirty="0" smtClean="0">
                <a:ea typeface="굴림" panose="020B0600000101010101" pitchFamily="34" charset="-127"/>
              </a:rPr>
              <a:t>”</a:t>
            </a: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buFontTx/>
              <a:buNone/>
            </a:pPr>
            <a:r>
              <a:rPr lang="en-US" altLang="ko-KR" sz="1900" dirty="0" smtClean="0">
                <a:ea typeface="굴림" panose="020B0600000101010101" pitchFamily="34" charset="-127"/>
              </a:rPr>
              <a:t>	</a:t>
            </a:r>
            <a:r>
              <a:rPr lang="en-US" altLang="ko-KR" sz="1900" dirty="0" smtClean="0">
                <a:solidFill>
                  <a:schemeClr val="hlink"/>
                </a:solidFill>
                <a:ea typeface="굴림" panose="020B0600000101010101" pitchFamily="34" charset="-127"/>
              </a:rPr>
              <a:t>Move 0x4050 </a:t>
            </a:r>
            <a:r>
              <a:rPr lang="en-US" altLang="ko-KR" sz="1900" dirty="0" smtClean="0">
                <a:solidFill>
                  <a:schemeClr val="hlink"/>
                </a:solidFill>
                <a:ea typeface="굴림" panose="020B0600000101010101" pitchFamily="34" charset="-127"/>
                <a:sym typeface="Symbol" panose="05050102010706020507" pitchFamily="18" charset="2"/>
              </a:rPr>
              <a:t> $a0, Move PC+4PC</a:t>
            </a: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buFontTx/>
              <a:buAutoNum type="arabicPeriod" startAt="2"/>
            </a:pPr>
            <a:r>
              <a:rPr lang="en-US" altLang="ko-KR" sz="1900" dirty="0" smtClean="0">
                <a:ea typeface="굴림" panose="020B0600000101010101" pitchFamily="34" charset="-127"/>
              </a:rPr>
              <a:t>Fetch 0x244. Translated to Physical=0x4244.  Get “</a:t>
            </a:r>
            <a:r>
              <a:rPr lang="en-US" altLang="ko-KR" sz="1900" dirty="0" err="1" smtClean="0">
                <a:ea typeface="굴림" panose="020B0600000101010101" pitchFamily="34" charset="-127"/>
              </a:rPr>
              <a:t>jal</a:t>
            </a:r>
            <a:r>
              <a:rPr lang="en-US" altLang="ko-KR" sz="1900" dirty="0" smtClean="0">
                <a:ea typeface="굴림" panose="020B0600000101010101" pitchFamily="34" charset="-127"/>
              </a:rPr>
              <a:t> </a:t>
            </a:r>
            <a:r>
              <a:rPr lang="en-US" altLang="ko-KR" sz="1900" dirty="0" err="1" smtClean="0">
                <a:ea typeface="굴림" panose="020B0600000101010101" pitchFamily="34" charset="-127"/>
              </a:rPr>
              <a:t>strlen</a:t>
            </a:r>
            <a:r>
              <a:rPr lang="en-US" altLang="ko-KR" sz="1900" dirty="0" smtClean="0">
                <a:ea typeface="굴림" panose="020B0600000101010101" pitchFamily="34" charset="-127"/>
              </a:rPr>
              <a:t>”</a:t>
            </a:r>
            <a:br>
              <a:rPr lang="en-US" altLang="ko-KR" sz="1900" dirty="0" smtClean="0">
                <a:ea typeface="굴림" panose="020B0600000101010101" pitchFamily="34" charset="-127"/>
              </a:rPr>
            </a:br>
            <a:r>
              <a:rPr lang="en-US" altLang="ko-KR" sz="1900" dirty="0" smtClean="0">
                <a:solidFill>
                  <a:schemeClr val="hlink"/>
                </a:solidFill>
                <a:ea typeface="굴림" panose="020B0600000101010101" pitchFamily="34" charset="-127"/>
              </a:rPr>
              <a:t>Move 0x0248 </a:t>
            </a:r>
            <a:r>
              <a:rPr lang="en-US" altLang="ko-KR" sz="1900" dirty="0" smtClean="0">
                <a:solidFill>
                  <a:schemeClr val="hlink"/>
                </a:solidFill>
                <a:ea typeface="굴림" panose="020B0600000101010101" pitchFamily="34" charset="-127"/>
                <a:sym typeface="Symbol" panose="05050102010706020507" pitchFamily="18" charset="2"/>
              </a:rPr>
              <a:t> $</a:t>
            </a:r>
            <a:r>
              <a:rPr lang="en-US" altLang="ko-KR" sz="1900" dirty="0" err="1" smtClean="0">
                <a:solidFill>
                  <a:schemeClr val="hlink"/>
                </a:solidFill>
                <a:ea typeface="굴림" panose="020B0600000101010101" pitchFamily="34" charset="-127"/>
                <a:sym typeface="Symbol" panose="05050102010706020507" pitchFamily="18" charset="2"/>
              </a:rPr>
              <a:t>ra</a:t>
            </a:r>
            <a:r>
              <a:rPr lang="en-US" altLang="ko-KR" sz="1900" dirty="0" smtClean="0">
                <a:solidFill>
                  <a:schemeClr val="hlink"/>
                </a:solidFill>
                <a:ea typeface="굴림" panose="020B0600000101010101" pitchFamily="34" charset="-127"/>
                <a:sym typeface="Symbol" panose="05050102010706020507" pitchFamily="18" charset="2"/>
              </a:rPr>
              <a:t> (return address!), Move 0x0360  PC</a:t>
            </a: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buFontTx/>
              <a:buAutoNum type="arabicPeriod" startAt="2"/>
            </a:pPr>
            <a:r>
              <a:rPr lang="en-US" altLang="ko-KR" sz="1900" dirty="0" smtClean="0">
                <a:ea typeface="굴림" panose="020B0600000101010101" pitchFamily="34" charset="-127"/>
                <a:sym typeface="Symbol" panose="05050102010706020507" pitchFamily="18" charset="2"/>
              </a:rPr>
              <a:t>Fetch 0x360. Translated to Physical=0x4360. Get “li $v0, 0”</a:t>
            </a:r>
            <a:br>
              <a:rPr lang="en-US" altLang="ko-KR" sz="1900" dirty="0" smtClean="0">
                <a:ea typeface="굴림" panose="020B0600000101010101" pitchFamily="34" charset="-127"/>
                <a:sym typeface="Symbol" panose="05050102010706020507" pitchFamily="18" charset="2"/>
              </a:rPr>
            </a:br>
            <a:r>
              <a:rPr lang="en-US" altLang="ko-KR" sz="1900" dirty="0" smtClean="0">
                <a:solidFill>
                  <a:schemeClr val="hlink"/>
                </a:solidFill>
                <a:ea typeface="굴림" panose="020B0600000101010101" pitchFamily="34" charset="-127"/>
                <a:sym typeface="Symbol" panose="05050102010706020507" pitchFamily="18" charset="2"/>
              </a:rPr>
              <a:t>Move 0x0000  $v0, Move PC+4PC</a:t>
            </a:r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381000" y="533400"/>
            <a:ext cx="4953000" cy="2305749"/>
          </a:xfrm>
          <a:prstGeom prst="rect">
            <a:avLst/>
          </a:prstGeom>
          <a:solidFill>
            <a:srgbClr val="00FFFF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78" tIns="44445" rIns="90478" bIns="44445">
            <a:spAutoFit/>
          </a:bodyPr>
          <a:lstStyle>
            <a:lvl1pPr>
              <a:tabLst>
                <a:tab pos="1027113" algn="l"/>
                <a:tab pos="2166938" algn="l"/>
                <a:tab pos="2805113" algn="l"/>
                <a:tab pos="4459288" algn="l"/>
              </a:tabLst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tabLst>
                <a:tab pos="1027113" algn="l"/>
                <a:tab pos="2166938" algn="l"/>
                <a:tab pos="2805113" algn="l"/>
                <a:tab pos="4459288" algn="l"/>
              </a:tabLst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tabLst>
                <a:tab pos="1027113" algn="l"/>
                <a:tab pos="2166938" algn="l"/>
                <a:tab pos="2805113" algn="l"/>
                <a:tab pos="4459288" algn="l"/>
              </a:tabLst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tabLst>
                <a:tab pos="1027113" algn="l"/>
                <a:tab pos="2166938" algn="l"/>
                <a:tab pos="2805113" algn="l"/>
                <a:tab pos="4459288" algn="l"/>
              </a:tabLst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tabLst>
                <a:tab pos="1027113" algn="l"/>
                <a:tab pos="2166938" algn="l"/>
                <a:tab pos="2805113" algn="l"/>
                <a:tab pos="4459288" algn="l"/>
              </a:tabLst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tabLst>
                <a:tab pos="1027113" algn="l"/>
                <a:tab pos="2166938" algn="l"/>
                <a:tab pos="2805113" algn="l"/>
                <a:tab pos="4459288" algn="l"/>
              </a:tabLst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tabLst>
                <a:tab pos="1027113" algn="l"/>
                <a:tab pos="2166938" algn="l"/>
                <a:tab pos="2805113" algn="l"/>
                <a:tab pos="4459288" algn="l"/>
              </a:tabLst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tabLst>
                <a:tab pos="1027113" algn="l"/>
                <a:tab pos="2166938" algn="l"/>
                <a:tab pos="2805113" algn="l"/>
                <a:tab pos="4459288" algn="l"/>
              </a:tabLst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tabLst>
                <a:tab pos="1027113" algn="l"/>
                <a:tab pos="2166938" algn="l"/>
                <a:tab pos="2805113" algn="l"/>
                <a:tab pos="4459288" algn="l"/>
              </a:tabLst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l"/>
            <a:r>
              <a:rPr lang="en-US" altLang="en-US" sz="1800" b="0" dirty="0">
                <a:latin typeface="Consolas" charset="0"/>
                <a:ea typeface="Consolas" charset="0"/>
                <a:cs typeface="Consolas" charset="0"/>
              </a:rPr>
              <a:t>0x240	main:	la $a0, </a:t>
            </a:r>
            <a:r>
              <a:rPr lang="en-US" altLang="en-US" sz="1800" b="0" dirty="0" err="1">
                <a:latin typeface="Consolas" charset="0"/>
                <a:ea typeface="Consolas" charset="0"/>
                <a:cs typeface="Consolas" charset="0"/>
              </a:rPr>
              <a:t>varx</a:t>
            </a:r>
            <a:r>
              <a:rPr lang="en-US" altLang="en-US" sz="1800" b="0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altLang="en-US" sz="18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800" b="0" dirty="0">
                <a:latin typeface="Consolas" charset="0"/>
                <a:ea typeface="Consolas" charset="0"/>
                <a:cs typeface="Consolas" charset="0"/>
              </a:rPr>
              <a:t>0x244		</a:t>
            </a:r>
            <a:r>
              <a:rPr lang="en-US" altLang="en-US" sz="1800" b="0" dirty="0" err="1">
                <a:latin typeface="Consolas" charset="0"/>
                <a:ea typeface="Consolas" charset="0"/>
                <a:cs typeface="Consolas" charset="0"/>
              </a:rPr>
              <a:t>jal</a:t>
            </a:r>
            <a:r>
              <a:rPr lang="en-US" altLang="en-US" sz="1800" b="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en-US" sz="1800" b="0" dirty="0" err="1">
                <a:latin typeface="Consolas" charset="0"/>
                <a:ea typeface="Consolas" charset="0"/>
                <a:cs typeface="Consolas" charset="0"/>
              </a:rPr>
              <a:t>strlen</a:t>
            </a:r>
            <a:endParaRPr lang="en-US" altLang="en-US" sz="1800" b="0" dirty="0">
              <a:latin typeface="Consolas" charset="0"/>
              <a:ea typeface="Consolas" charset="0"/>
              <a:cs typeface="Consolas" charset="0"/>
            </a:endParaRPr>
          </a:p>
          <a:p>
            <a:pPr algn="l"/>
            <a:r>
              <a:rPr lang="en-US" altLang="en-US" sz="1800" b="0" dirty="0">
                <a:latin typeface="Consolas" charset="0"/>
                <a:ea typeface="Consolas" charset="0"/>
                <a:cs typeface="Consolas" charset="0"/>
              </a:rPr>
              <a:t>  …		   …</a:t>
            </a:r>
          </a:p>
          <a:p>
            <a:pPr algn="l"/>
            <a:r>
              <a:rPr lang="en-US" altLang="en-US" sz="1800" b="0" dirty="0">
                <a:latin typeface="Consolas" charset="0"/>
                <a:ea typeface="Consolas" charset="0"/>
                <a:cs typeface="Consolas" charset="0"/>
              </a:rPr>
              <a:t>0x360	</a:t>
            </a:r>
            <a:r>
              <a:rPr lang="en-US" altLang="en-US" sz="1800" b="0" dirty="0" err="1">
                <a:latin typeface="Consolas" charset="0"/>
                <a:ea typeface="Consolas" charset="0"/>
                <a:cs typeface="Consolas" charset="0"/>
              </a:rPr>
              <a:t>strlen</a:t>
            </a:r>
            <a:r>
              <a:rPr lang="en-US" altLang="en-US" sz="1800" b="0" dirty="0">
                <a:latin typeface="Consolas" charset="0"/>
                <a:ea typeface="Consolas" charset="0"/>
                <a:cs typeface="Consolas" charset="0"/>
              </a:rPr>
              <a:t>:	li 	$v0, 0  ;count</a:t>
            </a:r>
            <a:br>
              <a:rPr lang="en-US" altLang="en-US" sz="18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800" b="0" dirty="0">
                <a:latin typeface="Consolas" charset="0"/>
                <a:ea typeface="Consolas" charset="0"/>
                <a:cs typeface="Consolas" charset="0"/>
              </a:rPr>
              <a:t>0x364	loop:	</a:t>
            </a:r>
            <a:r>
              <a:rPr lang="en-US" altLang="en-US" sz="1800" b="0" dirty="0" err="1">
                <a:latin typeface="Consolas" charset="0"/>
                <a:ea typeface="Consolas" charset="0"/>
                <a:cs typeface="Consolas" charset="0"/>
              </a:rPr>
              <a:t>lb</a:t>
            </a:r>
            <a:r>
              <a:rPr lang="en-US" altLang="en-US" sz="1800" b="0" dirty="0">
                <a:latin typeface="Consolas" charset="0"/>
                <a:ea typeface="Consolas" charset="0"/>
                <a:cs typeface="Consolas" charset="0"/>
              </a:rPr>
              <a:t> 	$t0, ($a0)</a:t>
            </a:r>
            <a:br>
              <a:rPr lang="en-US" altLang="en-US" sz="18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800" b="0" dirty="0">
                <a:latin typeface="Consolas" charset="0"/>
                <a:ea typeface="Consolas" charset="0"/>
                <a:cs typeface="Consolas" charset="0"/>
              </a:rPr>
              <a:t>0x368		</a:t>
            </a:r>
            <a:r>
              <a:rPr lang="en-US" altLang="en-US" sz="1800" b="0" dirty="0" err="1">
                <a:latin typeface="Consolas" charset="0"/>
                <a:ea typeface="Consolas" charset="0"/>
                <a:cs typeface="Consolas" charset="0"/>
              </a:rPr>
              <a:t>beq</a:t>
            </a:r>
            <a:r>
              <a:rPr lang="en-US" altLang="en-US" sz="1800" b="0" dirty="0">
                <a:latin typeface="Consolas" charset="0"/>
                <a:ea typeface="Consolas" charset="0"/>
                <a:cs typeface="Consolas" charset="0"/>
              </a:rPr>
              <a:t>	$r0,$</a:t>
            </a:r>
            <a:r>
              <a:rPr lang="en-US" altLang="en-US" sz="1800" b="0" dirty="0" smtClean="0">
                <a:latin typeface="Consolas" charset="0"/>
                <a:ea typeface="Consolas" charset="0"/>
                <a:cs typeface="Consolas" charset="0"/>
              </a:rPr>
              <a:t>t0, </a:t>
            </a:r>
            <a:r>
              <a:rPr lang="en-US" altLang="en-US" sz="1800" b="0" dirty="0">
                <a:latin typeface="Consolas" charset="0"/>
                <a:ea typeface="Consolas" charset="0"/>
                <a:cs typeface="Consolas" charset="0"/>
              </a:rPr>
              <a:t>done</a:t>
            </a:r>
          </a:p>
          <a:p>
            <a:pPr algn="l"/>
            <a:r>
              <a:rPr lang="en-US" altLang="en-US" sz="1800" b="0" dirty="0">
                <a:latin typeface="Consolas" charset="0"/>
                <a:ea typeface="Consolas" charset="0"/>
                <a:cs typeface="Consolas" charset="0"/>
              </a:rPr>
              <a:t>  …		   …</a:t>
            </a:r>
          </a:p>
          <a:p>
            <a:pPr algn="l"/>
            <a:r>
              <a:rPr lang="en-US" altLang="en-US" sz="1800" b="0" dirty="0">
                <a:latin typeface="Consolas" charset="0"/>
                <a:ea typeface="Consolas" charset="0"/>
                <a:cs typeface="Consolas" charset="0"/>
              </a:rPr>
              <a:t>0x4050	</a:t>
            </a:r>
            <a:r>
              <a:rPr lang="en-US" altLang="en-US" sz="1800" b="0" dirty="0" err="1">
                <a:latin typeface="Consolas" charset="0"/>
                <a:ea typeface="Consolas" charset="0"/>
                <a:cs typeface="Consolas" charset="0"/>
              </a:rPr>
              <a:t>varx</a:t>
            </a:r>
            <a:r>
              <a:rPr lang="en-US" altLang="en-US" sz="1800" b="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en-US" sz="1800" b="0" dirty="0" err="1">
                <a:latin typeface="Consolas" charset="0"/>
                <a:ea typeface="Consolas" charset="0"/>
                <a:cs typeface="Consolas" charset="0"/>
              </a:rPr>
              <a:t>dw</a:t>
            </a:r>
            <a:r>
              <a:rPr lang="en-US" altLang="en-US" sz="1800" b="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en-US" sz="1800" b="0" dirty="0" smtClean="0">
                <a:latin typeface="Consolas" charset="0"/>
                <a:ea typeface="Consolas" charset="0"/>
                <a:cs typeface="Consolas" charset="0"/>
              </a:rPr>
              <a:t>0x314159</a:t>
            </a:r>
            <a:endParaRPr lang="en-US" altLang="en-US" sz="1800" b="0" dirty="0">
              <a:latin typeface="Consolas" charset="0"/>
              <a:ea typeface="Consolas" charset="0"/>
              <a:cs typeface="Consolas" charset="0"/>
            </a:endParaRPr>
          </a:p>
        </p:txBody>
      </p:sp>
      <p:graphicFrame>
        <p:nvGraphicFramePr>
          <p:cNvPr id="696357" name="Group 37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447278741"/>
              </p:ext>
            </p:extLst>
          </p:nvPr>
        </p:nvGraphicFramePr>
        <p:xfrm>
          <a:off x="5486400" y="838200"/>
          <a:ext cx="3429000" cy="1816230"/>
        </p:xfrm>
        <a:graphic>
          <a:graphicData uri="http://schemas.openxmlformats.org/drawingml/2006/table">
            <a:tbl>
              <a:tblPr/>
              <a:tblGrid>
                <a:gridCol w="1343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29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29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591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Seg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 ID #</a:t>
                      </a:r>
                    </a:p>
                  </a:txBody>
                  <a:tcPr marL="90478" marR="90478" marT="44463" marB="4446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Base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Limit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9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0 (code)</a:t>
                      </a:r>
                    </a:p>
                  </a:txBody>
                  <a:tcPr marL="90478" marR="90478" marT="44463" marB="4446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0x4000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0x0800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9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1 (data)</a:t>
                      </a:r>
                    </a:p>
                  </a:txBody>
                  <a:tcPr marL="90478" marR="90478" marT="44463" marB="4446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0x4800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0x1400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9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2 (shared)</a:t>
                      </a:r>
                    </a:p>
                  </a:txBody>
                  <a:tcPr marL="90478" marR="90478" marT="44463" marB="4446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0xF000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0x1000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9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3 (stack)</a:t>
                      </a:r>
                    </a:p>
                  </a:txBody>
                  <a:tcPr marL="90478" marR="90478" marT="44463" marB="4446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0x0000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0x3000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 bwMode="auto">
          <a:xfrm>
            <a:off x="381000" y="1397000"/>
            <a:ext cx="4953000" cy="304800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0"/>
            <a:ext cx="8991600" cy="533400"/>
          </a:xfrm>
        </p:spPr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Example of Segment Translation (</a:t>
            </a:r>
            <a:r>
              <a:rPr lang="en-US" altLang="ko-KR" dirty="0" smtClean="0">
                <a:ea typeface="굴림" panose="020B0600000101010101" pitchFamily="34" charset="-127"/>
              </a:rPr>
              <a:t>16bit </a:t>
            </a:r>
            <a:r>
              <a:rPr lang="en-US" altLang="ko-KR" dirty="0">
                <a:ea typeface="굴림" panose="020B0600000101010101" pitchFamily="34" charset="-127"/>
              </a:rPr>
              <a:t>address)</a:t>
            </a:r>
            <a:endParaRPr lang="en-US" altLang="ko-KR" dirty="0" smtClean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52869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095" name="Rectangle 119"/>
          <p:cNvSpPr>
            <a:spLocks noGrp="1" noChangeArrowheads="1"/>
          </p:cNvSpPr>
          <p:nvPr>
            <p:ph type="body" idx="1"/>
          </p:nvPr>
        </p:nvSpPr>
        <p:spPr>
          <a:xfrm>
            <a:off x="76200" y="762000"/>
            <a:ext cx="9067800" cy="6096000"/>
          </a:xfrm>
        </p:spPr>
        <p:txBody>
          <a:bodyPr>
            <a:normAutofit/>
          </a:bodyPr>
          <a:lstStyle/>
          <a:p>
            <a:pPr>
              <a:lnSpc>
                <a:spcPct val="85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Banker’s algorithm assumptions:</a:t>
            </a:r>
            <a:endParaRPr lang="en-US" altLang="ko-KR" dirty="0" smtClean="0">
              <a:ea typeface="굴림" panose="020B0600000101010101" pitchFamily="34" charset="-127"/>
            </a:endParaRPr>
          </a:p>
          <a:p>
            <a:pPr lvl="1">
              <a:lnSpc>
                <a:spcPct val="85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Every thread pre-specifies is </a:t>
            </a:r>
            <a:r>
              <a:rPr lang="en-US" altLang="ko-KR" i="1" dirty="0" smtClean="0">
                <a:ea typeface="굴림" panose="020B0600000101010101" pitchFamily="34" charset="-127"/>
              </a:rPr>
              <a:t>maximum </a:t>
            </a:r>
            <a:r>
              <a:rPr lang="en-US" altLang="ko-KR" dirty="0" smtClean="0">
                <a:ea typeface="굴림" panose="020B0600000101010101" pitchFamily="34" charset="-127"/>
              </a:rPr>
              <a:t>need for resources</a:t>
            </a:r>
          </a:p>
          <a:p>
            <a:pPr lvl="2">
              <a:lnSpc>
                <a:spcPct val="85000"/>
              </a:lnSpc>
              <a:spcBef>
                <a:spcPct val="20000"/>
              </a:spcBef>
            </a:pPr>
            <a:r>
              <a:rPr lang="en-US" altLang="ko-KR" dirty="0" smtClean="0">
                <a:solidFill>
                  <a:srgbClr val="FF0000"/>
                </a:solidFill>
                <a:ea typeface="굴림" panose="020B0600000101010101" pitchFamily="34" charset="-127"/>
              </a:rPr>
              <a:t>However, it doesn’t have to ask for the all at once… (key advantage</a:t>
            </a:r>
            <a:r>
              <a:rPr lang="en-US" altLang="ko-KR" dirty="0" smtClean="0">
                <a:solidFill>
                  <a:srgbClr val="FF0000"/>
                </a:solidFill>
                <a:ea typeface="굴림" panose="020B0600000101010101" pitchFamily="34" charset="-127"/>
              </a:rPr>
              <a:t>)</a:t>
            </a:r>
          </a:p>
          <a:p>
            <a:pPr lvl="1">
              <a:lnSpc>
                <a:spcPct val="85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Threads may now request and hold dynamically up to the maximum specified number of each resources</a:t>
            </a:r>
          </a:p>
          <a:p>
            <a:pPr>
              <a:lnSpc>
                <a:spcPct val="85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Simple use of the deadlock detection algorithm</a:t>
            </a:r>
            <a:endParaRPr lang="en-US" altLang="ko-KR" dirty="0" smtClean="0">
              <a:ea typeface="굴림" panose="020B0600000101010101" pitchFamily="34" charset="-127"/>
            </a:endParaRPr>
          </a:p>
          <a:p>
            <a:pPr lvl="1">
              <a:lnSpc>
                <a:spcPct val="85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For each request for resources from a thread:</a:t>
            </a:r>
            <a:endParaRPr lang="en-US" altLang="ko-KR" dirty="0" smtClean="0">
              <a:ea typeface="굴림" panose="020B0600000101010101" pitchFamily="34" charset="-127"/>
            </a:endParaRPr>
          </a:p>
          <a:p>
            <a:pPr lvl="2">
              <a:lnSpc>
                <a:spcPct val="85000"/>
              </a:lnSpc>
              <a:spcBef>
                <a:spcPct val="20000"/>
              </a:spcBef>
            </a:pPr>
            <a:r>
              <a:rPr lang="en-US" altLang="ko-KR" dirty="0" smtClean="0">
                <a:solidFill>
                  <a:schemeClr val="hlink"/>
                </a:solidFill>
                <a:ea typeface="굴림" panose="020B0600000101010101" pitchFamily="34" charset="-127"/>
              </a:rPr>
              <a:t>Technique</a:t>
            </a:r>
            <a:r>
              <a:rPr lang="en-US" altLang="ko-KR" dirty="0" smtClean="0">
                <a:solidFill>
                  <a:schemeClr val="hlink"/>
                </a:solidFill>
                <a:ea typeface="굴림" panose="020B0600000101010101" pitchFamily="34" charset="-127"/>
              </a:rPr>
              <a:t>: pretend each request is granted, then run deadlock detection algorithm, and grant request if result is deadlock free (conservative</a:t>
            </a:r>
            <a:r>
              <a:rPr lang="en-US" altLang="ko-KR" dirty="0" smtClean="0">
                <a:solidFill>
                  <a:schemeClr val="hlink"/>
                </a:solidFill>
                <a:ea typeface="굴림" panose="020B0600000101010101" pitchFamily="34" charset="-127"/>
              </a:rPr>
              <a:t>!)</a:t>
            </a:r>
            <a:endParaRPr lang="en-US" altLang="ko-KR" dirty="0" smtClean="0">
              <a:solidFill>
                <a:schemeClr val="hlink"/>
              </a:solidFill>
              <a:ea typeface="굴림" panose="020B0600000101010101" pitchFamily="34" charset="-127"/>
            </a:endParaRPr>
          </a:p>
          <a:p>
            <a:pPr lvl="1">
              <a:lnSpc>
                <a:spcPct val="85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Keeps system in a “SAFE” state, i.e. there exists a sequence {T</a:t>
            </a:r>
            <a:r>
              <a:rPr lang="en-US" altLang="ko-KR" baseline="-25000" dirty="0" smtClean="0">
                <a:ea typeface="굴림" panose="020B0600000101010101" pitchFamily="34" charset="-127"/>
              </a:rPr>
              <a:t>1</a:t>
            </a:r>
            <a:r>
              <a:rPr lang="en-US" altLang="ko-KR" dirty="0" smtClean="0">
                <a:ea typeface="굴림" panose="020B0600000101010101" pitchFamily="34" charset="-127"/>
              </a:rPr>
              <a:t>, T</a:t>
            </a:r>
            <a:r>
              <a:rPr lang="en-US" altLang="ko-KR" baseline="-25000" dirty="0" smtClean="0">
                <a:ea typeface="굴림" panose="020B0600000101010101" pitchFamily="34" charset="-127"/>
              </a:rPr>
              <a:t>2</a:t>
            </a:r>
            <a:r>
              <a:rPr lang="en-US" altLang="ko-KR" dirty="0" smtClean="0">
                <a:ea typeface="굴림" panose="020B0600000101010101" pitchFamily="34" charset="-127"/>
              </a:rPr>
              <a:t>, … </a:t>
            </a:r>
            <a:r>
              <a:rPr lang="en-US" altLang="ko-KR" dirty="0" err="1" smtClean="0">
                <a:ea typeface="굴림" panose="020B0600000101010101" pitchFamily="34" charset="-127"/>
              </a:rPr>
              <a:t>T</a:t>
            </a:r>
            <a:r>
              <a:rPr lang="en-US" altLang="ko-KR" baseline="-25000" dirty="0" err="1" smtClean="0">
                <a:ea typeface="굴림" panose="020B0600000101010101" pitchFamily="34" charset="-127"/>
              </a:rPr>
              <a:t>n</a:t>
            </a:r>
            <a:r>
              <a:rPr lang="en-US" altLang="ko-KR" dirty="0" smtClean="0">
                <a:ea typeface="굴림" panose="020B0600000101010101" pitchFamily="34" charset="-127"/>
              </a:rPr>
              <a:t>} with T</a:t>
            </a:r>
            <a:r>
              <a:rPr lang="en-US" altLang="ko-KR" baseline="-25000" dirty="0" smtClean="0">
                <a:ea typeface="굴림" panose="020B0600000101010101" pitchFamily="34" charset="-127"/>
              </a:rPr>
              <a:t>1</a:t>
            </a:r>
            <a:r>
              <a:rPr lang="en-US" altLang="ko-KR" dirty="0" smtClean="0">
                <a:ea typeface="굴림" panose="020B0600000101010101" pitchFamily="34" charset="-127"/>
              </a:rPr>
              <a:t> requesting all remaining resources, finishing, then T</a:t>
            </a:r>
            <a:r>
              <a:rPr lang="en-US" altLang="ko-KR" baseline="-25000" dirty="0" smtClean="0">
                <a:ea typeface="굴림" panose="020B0600000101010101" pitchFamily="34" charset="-127"/>
              </a:rPr>
              <a:t>2</a:t>
            </a:r>
            <a:r>
              <a:rPr lang="en-US" altLang="ko-KR" dirty="0" smtClean="0">
                <a:ea typeface="굴림" panose="020B0600000101010101" pitchFamily="34" charset="-127"/>
              </a:rPr>
              <a:t> requesting all remaining resources, etc</a:t>
            </a:r>
            <a:r>
              <a:rPr lang="en-US" altLang="ko-KR" dirty="0" smtClean="0">
                <a:ea typeface="굴림" panose="020B0600000101010101" pitchFamily="34" charset="-127"/>
              </a:rPr>
              <a:t>..</a:t>
            </a:r>
          </a:p>
          <a:p>
            <a:pPr>
              <a:lnSpc>
                <a:spcPct val="85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Banker’s algorithm prevents deadlocks involving threads and resources by stalling requests that would lead to deadlock</a:t>
            </a:r>
            <a:endParaRPr lang="en-US" altLang="ko-KR" dirty="0" smtClean="0">
              <a:ea typeface="굴림" panose="020B0600000101010101" pitchFamily="34" charset="-127"/>
            </a:endParaRPr>
          </a:p>
          <a:p>
            <a:pPr lvl="1">
              <a:lnSpc>
                <a:spcPct val="85000"/>
              </a:lnSpc>
              <a:spcBef>
                <a:spcPct val="20000"/>
              </a:spcBef>
            </a:pPr>
            <a:r>
              <a:rPr lang="en-US" altLang="ko-KR" dirty="0" smtClean="0">
                <a:solidFill>
                  <a:srgbClr val="FF0000"/>
                </a:solidFill>
                <a:ea typeface="굴림" panose="020B0600000101010101" pitchFamily="34" charset="-127"/>
              </a:rPr>
              <a:t>Can’t fix all issues – e.g. thread going into an infinite loop!</a:t>
            </a:r>
          </a:p>
        </p:txBody>
      </p:sp>
      <p:sp>
        <p:nvSpPr>
          <p:cNvPr id="13316" name="Rectangle 120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382000" cy="533400"/>
          </a:xfrm>
        </p:spPr>
        <p:txBody>
          <a:bodyPr/>
          <a:lstStyle/>
          <a:p>
            <a:r>
              <a:rPr lang="en-US" altLang="ko-KR" dirty="0" smtClean="0">
                <a:ea typeface="굴림" panose="020B0600000101010101" pitchFamily="34" charset="-127"/>
              </a:rPr>
              <a:t>Recall: </a:t>
            </a:r>
            <a:r>
              <a:rPr lang="en-US" altLang="ko-KR" dirty="0" smtClean="0">
                <a:ea typeface="굴림" panose="020B0600000101010101" pitchFamily="34" charset="-127"/>
              </a:rPr>
              <a:t>Banker’s Algorithm</a:t>
            </a:r>
            <a:endParaRPr lang="en-US" altLang="ko-KR" dirty="0" smtClean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27034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90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90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90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90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90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90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90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90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90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90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9095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56" name="Rectangle 36"/>
          <p:cNvSpPr>
            <a:spLocks noGrp="1" noChangeArrowheads="1"/>
          </p:cNvSpPr>
          <p:nvPr>
            <p:ph type="body" idx="1"/>
          </p:nvPr>
        </p:nvSpPr>
        <p:spPr>
          <a:xfrm>
            <a:off x="152400" y="2819400"/>
            <a:ext cx="9144000" cy="3581400"/>
          </a:xfrm>
        </p:spPr>
        <p:txBody>
          <a:bodyPr>
            <a:noAutofit/>
          </a:bodyPr>
          <a:lstStyle/>
          <a:p>
            <a:pPr marL="457200" indent="-457200">
              <a:lnSpc>
                <a:spcPct val="80000"/>
              </a:lnSpc>
              <a:spcBef>
                <a:spcPct val="20000"/>
              </a:spcBef>
              <a:buFontTx/>
              <a:buNone/>
            </a:pPr>
            <a:r>
              <a:rPr lang="en-US" altLang="ko-KR" sz="1900" dirty="0" smtClean="0">
                <a:ea typeface="굴림" panose="020B0600000101010101" pitchFamily="34" charset="-127"/>
              </a:rPr>
              <a:t>Let’s simulate a bit of this code to see what happens (PC=0x0240):</a:t>
            </a: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buFontTx/>
              <a:buAutoNum type="arabicPeriod"/>
            </a:pPr>
            <a:r>
              <a:rPr lang="en-US" altLang="ko-KR" sz="1900" dirty="0" smtClean="0">
                <a:ea typeface="굴림" panose="020B0600000101010101" pitchFamily="34" charset="-127"/>
              </a:rPr>
              <a:t>Fetch 0x0240 (</a:t>
            </a:r>
            <a:r>
              <a:rPr lang="en-US" altLang="ko-KR" sz="1900" dirty="0" smtClean="0">
                <a:solidFill>
                  <a:schemeClr val="accent2"/>
                </a:solidFill>
                <a:ea typeface="굴림" panose="020B0600000101010101" pitchFamily="34" charset="-127"/>
              </a:rPr>
              <a:t>00</a:t>
            </a:r>
            <a:r>
              <a:rPr lang="en-US" altLang="ko-KR" sz="1900" dirty="0" smtClean="0">
                <a:ea typeface="굴림" panose="020B0600000101010101" pitchFamily="34" charset="-127"/>
              </a:rPr>
              <a:t>00 0010 0100 0000). Virtual segment #? </a:t>
            </a:r>
            <a:r>
              <a:rPr lang="en-US" altLang="ko-KR" sz="1900" dirty="0" smtClean="0">
                <a:solidFill>
                  <a:schemeClr val="accent2"/>
                </a:solidFill>
                <a:ea typeface="굴림" panose="020B0600000101010101" pitchFamily="34" charset="-127"/>
              </a:rPr>
              <a:t>0</a:t>
            </a:r>
            <a:r>
              <a:rPr lang="en-US" altLang="ko-KR" sz="1900" dirty="0" smtClean="0">
                <a:ea typeface="굴림" panose="020B0600000101010101" pitchFamily="34" charset="-127"/>
              </a:rPr>
              <a:t>; Offset? 0x240</a:t>
            </a: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buFontTx/>
              <a:buNone/>
            </a:pPr>
            <a:r>
              <a:rPr lang="en-US" altLang="ko-KR" sz="1900" dirty="0" smtClean="0">
                <a:ea typeface="굴림" panose="020B0600000101010101" pitchFamily="34" charset="-127"/>
              </a:rPr>
              <a:t>	Physical address? Base=0x4000, so physical </a:t>
            </a:r>
            <a:r>
              <a:rPr lang="en-US" altLang="ko-KR" sz="1900" dirty="0" err="1" smtClean="0">
                <a:ea typeface="굴림" panose="020B0600000101010101" pitchFamily="34" charset="-127"/>
              </a:rPr>
              <a:t>addr</a:t>
            </a:r>
            <a:r>
              <a:rPr lang="en-US" altLang="ko-KR" sz="1900" dirty="0" smtClean="0">
                <a:ea typeface="굴림" panose="020B0600000101010101" pitchFamily="34" charset="-127"/>
              </a:rPr>
              <a:t>=0x4240</a:t>
            </a: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buFontTx/>
              <a:buNone/>
            </a:pPr>
            <a:r>
              <a:rPr lang="en-US" altLang="ko-KR" sz="1900" dirty="0" smtClean="0">
                <a:ea typeface="굴림" panose="020B0600000101010101" pitchFamily="34" charset="-127"/>
              </a:rPr>
              <a:t>	Fetch instruction at 0x4240. Get “la $a0, </a:t>
            </a:r>
            <a:r>
              <a:rPr lang="en-US" altLang="ko-KR" sz="1900" dirty="0" err="1" smtClean="0">
                <a:ea typeface="굴림" panose="020B0600000101010101" pitchFamily="34" charset="-127"/>
              </a:rPr>
              <a:t>varx</a:t>
            </a:r>
            <a:r>
              <a:rPr lang="en-US" altLang="ko-KR" sz="1900" dirty="0" smtClean="0">
                <a:ea typeface="굴림" panose="020B0600000101010101" pitchFamily="34" charset="-127"/>
              </a:rPr>
              <a:t>”</a:t>
            </a: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buFontTx/>
              <a:buNone/>
            </a:pPr>
            <a:r>
              <a:rPr lang="en-US" altLang="ko-KR" sz="1900" dirty="0" smtClean="0">
                <a:ea typeface="굴림" panose="020B0600000101010101" pitchFamily="34" charset="-127"/>
              </a:rPr>
              <a:t>	</a:t>
            </a:r>
            <a:r>
              <a:rPr lang="en-US" altLang="ko-KR" sz="1900" dirty="0" smtClean="0">
                <a:solidFill>
                  <a:schemeClr val="hlink"/>
                </a:solidFill>
                <a:ea typeface="굴림" panose="020B0600000101010101" pitchFamily="34" charset="-127"/>
              </a:rPr>
              <a:t>Move 0x4050 </a:t>
            </a:r>
            <a:r>
              <a:rPr lang="en-US" altLang="ko-KR" sz="1900" dirty="0" smtClean="0">
                <a:solidFill>
                  <a:schemeClr val="hlink"/>
                </a:solidFill>
                <a:ea typeface="굴림" panose="020B0600000101010101" pitchFamily="34" charset="-127"/>
                <a:sym typeface="Symbol" panose="05050102010706020507" pitchFamily="18" charset="2"/>
              </a:rPr>
              <a:t> $a0, Move PC+4PC</a:t>
            </a: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buFontTx/>
              <a:buAutoNum type="arabicPeriod" startAt="2"/>
            </a:pPr>
            <a:r>
              <a:rPr lang="en-US" altLang="ko-KR" sz="1900" dirty="0" smtClean="0">
                <a:ea typeface="굴림" panose="020B0600000101010101" pitchFamily="34" charset="-127"/>
              </a:rPr>
              <a:t>Fetch 0x0244. Translated to Physical=0x4244.  Get “</a:t>
            </a:r>
            <a:r>
              <a:rPr lang="en-US" altLang="ko-KR" sz="1900" dirty="0" err="1" smtClean="0">
                <a:ea typeface="굴림" panose="020B0600000101010101" pitchFamily="34" charset="-127"/>
              </a:rPr>
              <a:t>jal</a:t>
            </a:r>
            <a:r>
              <a:rPr lang="en-US" altLang="ko-KR" sz="1900" dirty="0" smtClean="0">
                <a:ea typeface="굴림" panose="020B0600000101010101" pitchFamily="34" charset="-127"/>
              </a:rPr>
              <a:t> </a:t>
            </a:r>
            <a:r>
              <a:rPr lang="en-US" altLang="ko-KR" sz="1900" dirty="0" err="1" smtClean="0">
                <a:ea typeface="굴림" panose="020B0600000101010101" pitchFamily="34" charset="-127"/>
              </a:rPr>
              <a:t>strlen</a:t>
            </a:r>
            <a:r>
              <a:rPr lang="en-US" altLang="ko-KR" sz="1900" dirty="0" smtClean="0">
                <a:ea typeface="굴림" panose="020B0600000101010101" pitchFamily="34" charset="-127"/>
              </a:rPr>
              <a:t>”</a:t>
            </a:r>
            <a:br>
              <a:rPr lang="en-US" altLang="ko-KR" sz="1900" dirty="0" smtClean="0">
                <a:ea typeface="굴림" panose="020B0600000101010101" pitchFamily="34" charset="-127"/>
              </a:rPr>
            </a:br>
            <a:r>
              <a:rPr lang="en-US" altLang="ko-KR" sz="1900" dirty="0" smtClean="0">
                <a:solidFill>
                  <a:schemeClr val="hlink"/>
                </a:solidFill>
                <a:ea typeface="굴림" panose="020B0600000101010101" pitchFamily="34" charset="-127"/>
              </a:rPr>
              <a:t>Move 0x0248 </a:t>
            </a:r>
            <a:r>
              <a:rPr lang="en-US" altLang="ko-KR" sz="1900" dirty="0" smtClean="0">
                <a:solidFill>
                  <a:schemeClr val="hlink"/>
                </a:solidFill>
                <a:ea typeface="굴림" panose="020B0600000101010101" pitchFamily="34" charset="-127"/>
                <a:sym typeface="Symbol" panose="05050102010706020507" pitchFamily="18" charset="2"/>
              </a:rPr>
              <a:t> $</a:t>
            </a:r>
            <a:r>
              <a:rPr lang="en-US" altLang="ko-KR" sz="1900" dirty="0" err="1" smtClean="0">
                <a:solidFill>
                  <a:schemeClr val="hlink"/>
                </a:solidFill>
                <a:ea typeface="굴림" panose="020B0600000101010101" pitchFamily="34" charset="-127"/>
                <a:sym typeface="Symbol" panose="05050102010706020507" pitchFamily="18" charset="2"/>
              </a:rPr>
              <a:t>ra</a:t>
            </a:r>
            <a:r>
              <a:rPr lang="en-US" altLang="ko-KR" sz="1900" dirty="0" smtClean="0">
                <a:solidFill>
                  <a:schemeClr val="hlink"/>
                </a:solidFill>
                <a:ea typeface="굴림" panose="020B0600000101010101" pitchFamily="34" charset="-127"/>
                <a:sym typeface="Symbol" panose="05050102010706020507" pitchFamily="18" charset="2"/>
              </a:rPr>
              <a:t> (return address!), Move 0x0360  PC</a:t>
            </a: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buFontTx/>
              <a:buAutoNum type="arabicPeriod" startAt="2"/>
            </a:pPr>
            <a:r>
              <a:rPr lang="en-US" altLang="ko-KR" sz="1900" dirty="0" smtClean="0">
                <a:ea typeface="굴림" panose="020B0600000101010101" pitchFamily="34" charset="-127"/>
                <a:sym typeface="Symbol" panose="05050102010706020507" pitchFamily="18" charset="2"/>
              </a:rPr>
              <a:t>Fetch 0x0360. Translated to Physical=0x4360. Get “li $v0, 0”</a:t>
            </a:r>
            <a:br>
              <a:rPr lang="en-US" altLang="ko-KR" sz="1900" dirty="0" smtClean="0">
                <a:ea typeface="굴림" panose="020B0600000101010101" pitchFamily="34" charset="-127"/>
                <a:sym typeface="Symbol" panose="05050102010706020507" pitchFamily="18" charset="2"/>
              </a:rPr>
            </a:br>
            <a:r>
              <a:rPr lang="en-US" altLang="ko-KR" sz="1900" dirty="0" smtClean="0">
                <a:solidFill>
                  <a:schemeClr val="hlink"/>
                </a:solidFill>
                <a:ea typeface="굴림" panose="020B0600000101010101" pitchFamily="34" charset="-127"/>
                <a:sym typeface="Symbol" panose="05050102010706020507" pitchFamily="18" charset="2"/>
              </a:rPr>
              <a:t>Move 0x0000  $v0, Move PC+4PC</a:t>
            </a: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buFontTx/>
              <a:buAutoNum type="arabicPeriod" startAt="2"/>
            </a:pPr>
            <a:r>
              <a:rPr lang="en-US" altLang="ko-KR" sz="1900" dirty="0" smtClean="0">
                <a:ea typeface="굴림" panose="020B0600000101010101" pitchFamily="34" charset="-127"/>
                <a:sym typeface="Symbol" panose="05050102010706020507" pitchFamily="18" charset="2"/>
              </a:rPr>
              <a:t>Fetch 0x0364. Translated to Physical=0x4364. Get “</a:t>
            </a:r>
            <a:r>
              <a:rPr lang="en-US" altLang="ko-KR" sz="1900" dirty="0" err="1" smtClean="0">
                <a:ea typeface="굴림" panose="020B0600000101010101" pitchFamily="34" charset="-127"/>
                <a:sym typeface="Symbol" panose="05050102010706020507" pitchFamily="18" charset="2"/>
              </a:rPr>
              <a:t>lb</a:t>
            </a:r>
            <a:r>
              <a:rPr lang="en-US" altLang="ko-KR" sz="1900" dirty="0" smtClean="0">
                <a:ea typeface="굴림" panose="020B0600000101010101" pitchFamily="34" charset="-127"/>
                <a:sym typeface="Symbol" panose="05050102010706020507" pitchFamily="18" charset="2"/>
              </a:rPr>
              <a:t> $t0, ($a0)”</a:t>
            </a:r>
            <a:br>
              <a:rPr lang="en-US" altLang="ko-KR" sz="1900" dirty="0" smtClean="0">
                <a:ea typeface="굴림" panose="020B0600000101010101" pitchFamily="34" charset="-127"/>
                <a:sym typeface="Symbol" panose="05050102010706020507" pitchFamily="18" charset="2"/>
              </a:rPr>
            </a:br>
            <a:r>
              <a:rPr lang="en-US" altLang="ko-KR" sz="1900" dirty="0" smtClean="0">
                <a:ea typeface="굴림" panose="020B0600000101010101" pitchFamily="34" charset="-127"/>
                <a:sym typeface="Symbol" panose="05050102010706020507" pitchFamily="18" charset="2"/>
              </a:rPr>
              <a:t>Since $a0 is 0x4050, try to load byte from 0x4050</a:t>
            </a: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buFontTx/>
              <a:buNone/>
            </a:pPr>
            <a:r>
              <a:rPr lang="en-US" altLang="ko-KR" sz="1900" dirty="0" smtClean="0">
                <a:ea typeface="굴림" panose="020B0600000101010101" pitchFamily="34" charset="-127"/>
                <a:sym typeface="Symbol" panose="05050102010706020507" pitchFamily="18" charset="2"/>
              </a:rPr>
              <a:t>	Translate 0x4050 (</a:t>
            </a:r>
            <a:r>
              <a:rPr lang="en-US" altLang="ko-KR" sz="1900" dirty="0" smtClean="0">
                <a:solidFill>
                  <a:schemeClr val="accent2"/>
                </a:solidFill>
                <a:ea typeface="굴림" panose="020B0600000101010101" pitchFamily="34" charset="-127"/>
                <a:sym typeface="Symbol" panose="05050102010706020507" pitchFamily="18" charset="2"/>
              </a:rPr>
              <a:t>01</a:t>
            </a:r>
            <a:r>
              <a:rPr lang="en-US" altLang="ko-KR" sz="1900" dirty="0" smtClean="0">
                <a:ea typeface="굴림" panose="020B0600000101010101" pitchFamily="34" charset="-127"/>
                <a:sym typeface="Symbol" panose="05050102010706020507" pitchFamily="18" charset="2"/>
              </a:rPr>
              <a:t>00 0000 0101 0000). Virtual segment #? 1; Offset? 0x50</a:t>
            </a:r>
            <a:br>
              <a:rPr lang="en-US" altLang="ko-KR" sz="1900" dirty="0" smtClean="0">
                <a:ea typeface="굴림" panose="020B0600000101010101" pitchFamily="34" charset="-127"/>
                <a:sym typeface="Symbol" panose="05050102010706020507" pitchFamily="18" charset="2"/>
              </a:rPr>
            </a:br>
            <a:r>
              <a:rPr lang="en-US" altLang="ko-KR" sz="1900" dirty="0" smtClean="0">
                <a:ea typeface="굴림" panose="020B0600000101010101" pitchFamily="34" charset="-127"/>
                <a:sym typeface="Symbol" panose="05050102010706020507" pitchFamily="18" charset="2"/>
              </a:rPr>
              <a:t>Physical address? Base=0x4800, Physical </a:t>
            </a:r>
            <a:r>
              <a:rPr lang="en-US" altLang="ko-KR" sz="1900" dirty="0" err="1" smtClean="0">
                <a:ea typeface="굴림" panose="020B0600000101010101" pitchFamily="34" charset="-127"/>
                <a:sym typeface="Symbol" panose="05050102010706020507" pitchFamily="18" charset="2"/>
              </a:rPr>
              <a:t>addr</a:t>
            </a:r>
            <a:r>
              <a:rPr lang="en-US" altLang="ko-KR" sz="1900" dirty="0" smtClean="0">
                <a:ea typeface="굴림" panose="020B0600000101010101" pitchFamily="34" charset="-127"/>
                <a:sym typeface="Symbol" panose="05050102010706020507" pitchFamily="18" charset="2"/>
              </a:rPr>
              <a:t> = 0x4850, </a:t>
            </a: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buFontTx/>
              <a:buNone/>
            </a:pPr>
            <a:r>
              <a:rPr lang="en-US" altLang="ko-KR" sz="1900" dirty="0" smtClean="0">
                <a:ea typeface="굴림" panose="020B0600000101010101" pitchFamily="34" charset="-127"/>
                <a:sym typeface="Symbol" panose="05050102010706020507" pitchFamily="18" charset="2"/>
              </a:rPr>
              <a:t>	</a:t>
            </a:r>
            <a:r>
              <a:rPr lang="en-US" altLang="ko-KR" sz="1900" dirty="0" smtClean="0">
                <a:solidFill>
                  <a:schemeClr val="hlink"/>
                </a:solidFill>
                <a:ea typeface="굴림" panose="020B0600000101010101" pitchFamily="34" charset="-127"/>
                <a:sym typeface="Symbol" panose="05050102010706020507" pitchFamily="18" charset="2"/>
              </a:rPr>
              <a:t>Load Byte from 0x4850$t0, Move PC+4PC</a:t>
            </a:r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381000" y="533400"/>
            <a:ext cx="4953000" cy="2305749"/>
          </a:xfrm>
          <a:prstGeom prst="rect">
            <a:avLst/>
          </a:prstGeom>
          <a:solidFill>
            <a:srgbClr val="00FFFF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78" tIns="44445" rIns="90478" bIns="44445">
            <a:spAutoFit/>
          </a:bodyPr>
          <a:lstStyle>
            <a:lvl1pPr>
              <a:tabLst>
                <a:tab pos="1027113" algn="l"/>
                <a:tab pos="2166938" algn="l"/>
                <a:tab pos="2805113" algn="l"/>
                <a:tab pos="4459288" algn="l"/>
              </a:tabLst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tabLst>
                <a:tab pos="1027113" algn="l"/>
                <a:tab pos="2166938" algn="l"/>
                <a:tab pos="2805113" algn="l"/>
                <a:tab pos="4459288" algn="l"/>
              </a:tabLst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tabLst>
                <a:tab pos="1027113" algn="l"/>
                <a:tab pos="2166938" algn="l"/>
                <a:tab pos="2805113" algn="l"/>
                <a:tab pos="4459288" algn="l"/>
              </a:tabLst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tabLst>
                <a:tab pos="1027113" algn="l"/>
                <a:tab pos="2166938" algn="l"/>
                <a:tab pos="2805113" algn="l"/>
                <a:tab pos="4459288" algn="l"/>
              </a:tabLst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tabLst>
                <a:tab pos="1027113" algn="l"/>
                <a:tab pos="2166938" algn="l"/>
                <a:tab pos="2805113" algn="l"/>
                <a:tab pos="4459288" algn="l"/>
              </a:tabLst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tabLst>
                <a:tab pos="1027113" algn="l"/>
                <a:tab pos="2166938" algn="l"/>
                <a:tab pos="2805113" algn="l"/>
                <a:tab pos="4459288" algn="l"/>
              </a:tabLst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tabLst>
                <a:tab pos="1027113" algn="l"/>
                <a:tab pos="2166938" algn="l"/>
                <a:tab pos="2805113" algn="l"/>
                <a:tab pos="4459288" algn="l"/>
              </a:tabLst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tabLst>
                <a:tab pos="1027113" algn="l"/>
                <a:tab pos="2166938" algn="l"/>
                <a:tab pos="2805113" algn="l"/>
                <a:tab pos="4459288" algn="l"/>
              </a:tabLst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tabLst>
                <a:tab pos="1027113" algn="l"/>
                <a:tab pos="2166938" algn="l"/>
                <a:tab pos="2805113" algn="l"/>
                <a:tab pos="4459288" algn="l"/>
              </a:tabLst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l"/>
            <a:r>
              <a:rPr lang="en-US" altLang="en-US" sz="1800" b="0" dirty="0" smtClean="0">
                <a:latin typeface="Consolas" charset="0"/>
                <a:ea typeface="Consolas" charset="0"/>
                <a:cs typeface="Consolas" charset="0"/>
              </a:rPr>
              <a:t>0x0240</a:t>
            </a:r>
            <a:r>
              <a:rPr lang="en-US" altLang="en-US" sz="1800" b="0" dirty="0">
                <a:latin typeface="Consolas" charset="0"/>
                <a:ea typeface="Consolas" charset="0"/>
                <a:cs typeface="Consolas" charset="0"/>
              </a:rPr>
              <a:t>	main:	la $a0, </a:t>
            </a:r>
            <a:r>
              <a:rPr lang="en-US" altLang="en-US" sz="1800" b="0" dirty="0" err="1">
                <a:latin typeface="Consolas" charset="0"/>
                <a:ea typeface="Consolas" charset="0"/>
                <a:cs typeface="Consolas" charset="0"/>
              </a:rPr>
              <a:t>varx</a:t>
            </a:r>
            <a:r>
              <a:rPr lang="en-US" altLang="en-US" sz="1800" b="0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altLang="en-US" sz="18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800" b="0" dirty="0" smtClean="0">
                <a:latin typeface="Consolas" charset="0"/>
                <a:ea typeface="Consolas" charset="0"/>
                <a:cs typeface="Consolas" charset="0"/>
              </a:rPr>
              <a:t>0x0244</a:t>
            </a:r>
            <a:r>
              <a:rPr lang="en-US" altLang="en-US" sz="1800" b="0" dirty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altLang="en-US" sz="1800" b="0" dirty="0" err="1">
                <a:latin typeface="Consolas" charset="0"/>
                <a:ea typeface="Consolas" charset="0"/>
                <a:cs typeface="Consolas" charset="0"/>
              </a:rPr>
              <a:t>jal</a:t>
            </a:r>
            <a:r>
              <a:rPr lang="en-US" altLang="en-US" sz="1800" b="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en-US" sz="1800" b="0" dirty="0" err="1">
                <a:latin typeface="Consolas" charset="0"/>
                <a:ea typeface="Consolas" charset="0"/>
                <a:cs typeface="Consolas" charset="0"/>
              </a:rPr>
              <a:t>strlen</a:t>
            </a:r>
            <a:endParaRPr lang="en-US" altLang="en-US" sz="1800" b="0" dirty="0">
              <a:latin typeface="Consolas" charset="0"/>
              <a:ea typeface="Consolas" charset="0"/>
              <a:cs typeface="Consolas" charset="0"/>
            </a:endParaRPr>
          </a:p>
          <a:p>
            <a:pPr algn="l"/>
            <a:r>
              <a:rPr lang="en-US" altLang="en-US" sz="1800" b="0" dirty="0">
                <a:latin typeface="Consolas" charset="0"/>
                <a:ea typeface="Consolas" charset="0"/>
                <a:cs typeface="Consolas" charset="0"/>
              </a:rPr>
              <a:t>  …		   …</a:t>
            </a:r>
          </a:p>
          <a:p>
            <a:pPr algn="l"/>
            <a:r>
              <a:rPr lang="en-US" altLang="en-US" sz="1800" b="0" dirty="0" smtClean="0">
                <a:latin typeface="Consolas" charset="0"/>
                <a:ea typeface="Consolas" charset="0"/>
                <a:cs typeface="Consolas" charset="0"/>
              </a:rPr>
              <a:t>0x0360</a:t>
            </a:r>
            <a:r>
              <a:rPr lang="en-US" altLang="en-US" sz="1800" b="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en-US" sz="1800" b="0" dirty="0" err="1">
                <a:latin typeface="Consolas" charset="0"/>
                <a:ea typeface="Consolas" charset="0"/>
                <a:cs typeface="Consolas" charset="0"/>
              </a:rPr>
              <a:t>strlen</a:t>
            </a:r>
            <a:r>
              <a:rPr lang="en-US" altLang="en-US" sz="1800" b="0" dirty="0">
                <a:latin typeface="Consolas" charset="0"/>
                <a:ea typeface="Consolas" charset="0"/>
                <a:cs typeface="Consolas" charset="0"/>
              </a:rPr>
              <a:t>:	li 	$v0, 0  ;count</a:t>
            </a:r>
            <a:br>
              <a:rPr lang="en-US" altLang="en-US" sz="18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800" b="0" dirty="0" smtClean="0">
                <a:latin typeface="Consolas" charset="0"/>
                <a:ea typeface="Consolas" charset="0"/>
                <a:cs typeface="Consolas" charset="0"/>
              </a:rPr>
              <a:t>0x0364</a:t>
            </a:r>
            <a:r>
              <a:rPr lang="en-US" altLang="en-US" sz="1800" b="0" dirty="0">
                <a:latin typeface="Consolas" charset="0"/>
                <a:ea typeface="Consolas" charset="0"/>
                <a:cs typeface="Consolas" charset="0"/>
              </a:rPr>
              <a:t>	loop:	</a:t>
            </a:r>
            <a:r>
              <a:rPr lang="en-US" altLang="en-US" sz="1800" b="0" dirty="0" err="1">
                <a:latin typeface="Consolas" charset="0"/>
                <a:ea typeface="Consolas" charset="0"/>
                <a:cs typeface="Consolas" charset="0"/>
              </a:rPr>
              <a:t>lb</a:t>
            </a:r>
            <a:r>
              <a:rPr lang="en-US" altLang="en-US" sz="1800" b="0" dirty="0">
                <a:latin typeface="Consolas" charset="0"/>
                <a:ea typeface="Consolas" charset="0"/>
                <a:cs typeface="Consolas" charset="0"/>
              </a:rPr>
              <a:t> 	$t0, ($a0)</a:t>
            </a:r>
            <a:br>
              <a:rPr lang="en-US" altLang="en-US" sz="18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800" b="0" dirty="0" smtClean="0">
                <a:latin typeface="Consolas" charset="0"/>
                <a:ea typeface="Consolas" charset="0"/>
                <a:cs typeface="Consolas" charset="0"/>
              </a:rPr>
              <a:t>0x0368</a:t>
            </a:r>
            <a:r>
              <a:rPr lang="en-US" altLang="en-US" sz="1800" b="0" dirty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altLang="en-US" sz="1800" b="0" dirty="0" err="1">
                <a:latin typeface="Consolas" charset="0"/>
                <a:ea typeface="Consolas" charset="0"/>
                <a:cs typeface="Consolas" charset="0"/>
              </a:rPr>
              <a:t>beq</a:t>
            </a:r>
            <a:r>
              <a:rPr lang="en-US" altLang="en-US" sz="1800" b="0" dirty="0">
                <a:latin typeface="Consolas" charset="0"/>
                <a:ea typeface="Consolas" charset="0"/>
                <a:cs typeface="Consolas" charset="0"/>
              </a:rPr>
              <a:t>	$r0,$</a:t>
            </a:r>
            <a:r>
              <a:rPr lang="en-US" altLang="en-US" sz="1800" b="0" dirty="0" smtClean="0">
                <a:latin typeface="Consolas" charset="0"/>
                <a:ea typeface="Consolas" charset="0"/>
                <a:cs typeface="Consolas" charset="0"/>
              </a:rPr>
              <a:t>t0, </a:t>
            </a:r>
            <a:r>
              <a:rPr lang="en-US" altLang="en-US" sz="1800" b="0" dirty="0">
                <a:latin typeface="Consolas" charset="0"/>
                <a:ea typeface="Consolas" charset="0"/>
                <a:cs typeface="Consolas" charset="0"/>
              </a:rPr>
              <a:t>done</a:t>
            </a:r>
          </a:p>
          <a:p>
            <a:pPr algn="l"/>
            <a:r>
              <a:rPr lang="en-US" altLang="en-US" sz="1800" b="0" dirty="0">
                <a:latin typeface="Consolas" charset="0"/>
                <a:ea typeface="Consolas" charset="0"/>
                <a:cs typeface="Consolas" charset="0"/>
              </a:rPr>
              <a:t>  …		   …</a:t>
            </a:r>
          </a:p>
          <a:p>
            <a:pPr algn="l"/>
            <a:r>
              <a:rPr lang="en-US" altLang="en-US" sz="1800" b="0" dirty="0">
                <a:latin typeface="Consolas" charset="0"/>
                <a:ea typeface="Consolas" charset="0"/>
                <a:cs typeface="Consolas" charset="0"/>
              </a:rPr>
              <a:t>0x4050	</a:t>
            </a:r>
            <a:r>
              <a:rPr lang="en-US" altLang="en-US" sz="1800" b="0" dirty="0" err="1">
                <a:latin typeface="Consolas" charset="0"/>
                <a:ea typeface="Consolas" charset="0"/>
                <a:cs typeface="Consolas" charset="0"/>
              </a:rPr>
              <a:t>varx</a:t>
            </a:r>
            <a:r>
              <a:rPr lang="en-US" altLang="en-US" sz="1800" b="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en-US" sz="1800" b="0" dirty="0" err="1">
                <a:latin typeface="Consolas" charset="0"/>
                <a:ea typeface="Consolas" charset="0"/>
                <a:cs typeface="Consolas" charset="0"/>
              </a:rPr>
              <a:t>dw</a:t>
            </a:r>
            <a:r>
              <a:rPr lang="en-US" altLang="en-US" sz="1800" b="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en-US" sz="1800" b="0" dirty="0" smtClean="0">
                <a:latin typeface="Consolas" charset="0"/>
                <a:ea typeface="Consolas" charset="0"/>
                <a:cs typeface="Consolas" charset="0"/>
              </a:rPr>
              <a:t>0x314159</a:t>
            </a:r>
            <a:endParaRPr lang="en-US" altLang="en-US" sz="1800" b="0" dirty="0">
              <a:latin typeface="Consolas" charset="0"/>
              <a:ea typeface="Consolas" charset="0"/>
              <a:cs typeface="Consolas" charset="0"/>
            </a:endParaRPr>
          </a:p>
        </p:txBody>
      </p:sp>
      <p:graphicFrame>
        <p:nvGraphicFramePr>
          <p:cNvPr id="696357" name="Group 37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503209939"/>
              </p:ext>
            </p:extLst>
          </p:nvPr>
        </p:nvGraphicFramePr>
        <p:xfrm>
          <a:off x="5486400" y="838200"/>
          <a:ext cx="3429000" cy="1816230"/>
        </p:xfrm>
        <a:graphic>
          <a:graphicData uri="http://schemas.openxmlformats.org/drawingml/2006/table">
            <a:tbl>
              <a:tblPr/>
              <a:tblGrid>
                <a:gridCol w="1343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29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29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591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Seg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 ID #</a:t>
                      </a:r>
                    </a:p>
                  </a:txBody>
                  <a:tcPr marL="90478" marR="90478" marT="44463" marB="4446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Base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Limit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9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0 (code)</a:t>
                      </a:r>
                    </a:p>
                  </a:txBody>
                  <a:tcPr marL="90478" marR="90478" marT="44463" marB="4446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0x4000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0x0800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9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1 (data)</a:t>
                      </a:r>
                    </a:p>
                  </a:txBody>
                  <a:tcPr marL="90478" marR="90478" marT="44463" marB="4446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0x4800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0x1400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9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2 (shared)</a:t>
                      </a:r>
                    </a:p>
                  </a:txBody>
                  <a:tcPr marL="90478" marR="90478" marT="44463" marB="4446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0xF000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0x1000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9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3 (stack)</a:t>
                      </a:r>
                    </a:p>
                  </a:txBody>
                  <a:tcPr marL="90478" marR="90478" marT="44463" marB="4446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0x0000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0x3000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 bwMode="auto">
          <a:xfrm>
            <a:off x="381000" y="1676400"/>
            <a:ext cx="4953000" cy="304800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0"/>
            <a:ext cx="8991600" cy="533400"/>
          </a:xfrm>
        </p:spPr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Example of Segment Translation (</a:t>
            </a:r>
            <a:r>
              <a:rPr lang="en-US" altLang="ko-KR" dirty="0" smtClean="0">
                <a:ea typeface="굴림" panose="020B0600000101010101" pitchFamily="34" charset="-127"/>
              </a:rPr>
              <a:t>16bit </a:t>
            </a:r>
            <a:r>
              <a:rPr lang="en-US" altLang="ko-KR" dirty="0">
                <a:ea typeface="굴림" panose="020B0600000101010101" pitchFamily="34" charset="-127"/>
              </a:rPr>
              <a:t>address)</a:t>
            </a:r>
            <a:endParaRPr lang="en-US" altLang="ko-KR" dirty="0" smtClean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94497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Observations about Segmentation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685800"/>
            <a:ext cx="8458200" cy="57150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Virtual address space has holes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Segmentation efficient for sparse address spaces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A correct program should never address gaps (except as mentioned in moment)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If it does, trap to kernel and dump core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When it is OK to address outside valid range?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This is how the stack and heap are allowed to grow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For instance, stack takes fault, system automatically increases size of stack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Need protection mode in segment table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For example, code segment would be read-only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Data and stack would be read-write (stores allowed)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Shared segment could be read-only or read-write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What must be saved/restored on context switch?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Segment table stored in CPU, not in memory (small)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Might store all of process’ memory onto disk when switched (called “swapping”)</a:t>
            </a:r>
          </a:p>
        </p:txBody>
      </p:sp>
    </p:spTree>
    <p:extLst>
      <p:ext uri="{BB962C8B-B14F-4D97-AF65-F5344CB8AC3E}">
        <p14:creationId xmlns:p14="http://schemas.microsoft.com/office/powerpoint/2010/main" val="2314033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839200" cy="533400"/>
          </a:xfrm>
        </p:spPr>
        <p:txBody>
          <a:bodyPr/>
          <a:lstStyle/>
          <a:p>
            <a:r>
              <a:rPr lang="en-US" altLang="ko-KR" dirty="0" smtClean="0">
                <a:ea typeface="굴림" panose="020B0600000101010101" pitchFamily="34" charset="-127"/>
              </a:rPr>
              <a:t>What if not all segments fit into memory?</a:t>
            </a:r>
            <a:endParaRPr lang="en-US" altLang="ko-KR" sz="1800" dirty="0" smtClean="0">
              <a:ea typeface="굴림" panose="020B0600000101010101" pitchFamily="34" charset="-127"/>
            </a:endParaRPr>
          </a:p>
        </p:txBody>
      </p:sp>
      <p:pic>
        <p:nvPicPr>
          <p:cNvPr id="70144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3" t="342" r="487" b="1299"/>
          <a:stretch>
            <a:fillRect/>
          </a:stretch>
        </p:blipFill>
        <p:spPr bwMode="auto">
          <a:xfrm>
            <a:off x="2743200" y="762000"/>
            <a:ext cx="3733800" cy="2787650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0144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3581400"/>
            <a:ext cx="8382000" cy="30480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Extreme form of Context Switch: Swapping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In order to make room for next process, some or all of the previous process is moved to disk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Likely need to send out complete segments 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This greatly increases the cost of context-switching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What might be a desirable alternative?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solidFill>
                  <a:srgbClr val="FF0000"/>
                </a:solidFill>
                <a:ea typeface="굴림" panose="020B0600000101010101" pitchFamily="34" charset="-127"/>
              </a:rPr>
              <a:t>Some way to keep only active portions of a process in memory at any one time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Need finer granularity control over physical memory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endParaRPr lang="en-US" altLang="ko-KR" dirty="0" smtClean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19433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1444" grpId="0" uiExpand="1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001000" cy="533400"/>
          </a:xfrm>
        </p:spPr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Problems with Segmentation</a:t>
            </a:r>
          </a:p>
        </p:txBody>
      </p:sp>
      <p:sp>
        <p:nvSpPr>
          <p:cNvPr id="481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14400"/>
            <a:ext cx="8610600" cy="43434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sz="2800" dirty="0" smtClean="0">
                <a:ea typeface="굴림" panose="020B0600000101010101" pitchFamily="34" charset="-127"/>
              </a:rPr>
              <a:t>Must fit variable-sized chunks into physical memory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endParaRPr lang="en-US" altLang="ko-KR" sz="2800" dirty="0" smtClean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sz="2800" dirty="0" smtClean="0">
                <a:ea typeface="굴림" panose="020B0600000101010101" pitchFamily="34" charset="-127"/>
              </a:rPr>
              <a:t>May move processes multiple times to fit everything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endParaRPr lang="en-US" altLang="ko-KR" sz="2800" dirty="0" smtClean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sz="2800" dirty="0" smtClean="0">
                <a:ea typeface="굴림" panose="020B0600000101010101" pitchFamily="34" charset="-127"/>
              </a:rPr>
              <a:t>Limited options for swapping to disk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endParaRPr lang="en-US" altLang="ko-KR" sz="2800" dirty="0" smtClean="0">
              <a:solidFill>
                <a:schemeClr val="hlink"/>
              </a:solidFill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sz="2800" dirty="0" smtClean="0">
                <a:solidFill>
                  <a:schemeClr val="hlink"/>
                </a:solidFill>
                <a:ea typeface="굴림" panose="020B0600000101010101" pitchFamily="34" charset="-127"/>
              </a:rPr>
              <a:t>Fragmentation</a:t>
            </a:r>
            <a:r>
              <a:rPr lang="en-US" altLang="ko-KR" sz="2800" dirty="0" smtClean="0">
                <a:ea typeface="굴림" panose="020B0600000101010101" pitchFamily="34" charset="-127"/>
              </a:rPr>
              <a:t>: wasted space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z="2400" dirty="0" smtClean="0">
                <a:solidFill>
                  <a:schemeClr val="hlink"/>
                </a:solidFill>
                <a:ea typeface="굴림" panose="020B0600000101010101" pitchFamily="34" charset="-127"/>
              </a:rPr>
              <a:t>External</a:t>
            </a:r>
            <a:r>
              <a:rPr lang="en-US" altLang="ko-KR" sz="2400" dirty="0" smtClean="0">
                <a:ea typeface="굴림" panose="020B0600000101010101" pitchFamily="34" charset="-127"/>
              </a:rPr>
              <a:t>: free gaps between allocated chunks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z="2400" dirty="0" smtClean="0">
                <a:solidFill>
                  <a:schemeClr val="hlink"/>
                </a:solidFill>
                <a:ea typeface="굴림" panose="020B0600000101010101" pitchFamily="34" charset="-127"/>
              </a:rPr>
              <a:t>Internal</a:t>
            </a:r>
            <a:r>
              <a:rPr lang="en-US" altLang="ko-KR" sz="2400" dirty="0" smtClean="0">
                <a:ea typeface="굴림" panose="020B0600000101010101" pitchFamily="34" charset="-127"/>
              </a:rPr>
              <a:t>: don’t need all memory within allocated chunks</a:t>
            </a:r>
          </a:p>
        </p:txBody>
      </p:sp>
    </p:spTree>
    <p:extLst>
      <p:ext uri="{BB962C8B-B14F-4D97-AF65-F5344CB8AC3E}">
        <p14:creationId xmlns:p14="http://schemas.microsoft.com/office/powerpoint/2010/main" val="3842464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0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Oval 2"/>
          <p:cNvSpPr>
            <a:spLocks noChangeArrowheads="1"/>
          </p:cNvSpPr>
          <p:nvPr/>
        </p:nvSpPr>
        <p:spPr bwMode="auto">
          <a:xfrm>
            <a:off x="5775325" y="1006475"/>
            <a:ext cx="609600" cy="3048000"/>
          </a:xfrm>
          <a:prstGeom prst="ellipse">
            <a:avLst/>
          </a:prstGeom>
          <a:solidFill>
            <a:schemeClr val="accent2"/>
          </a:solidFill>
          <a:ln w="5715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3554" name="Oval 3"/>
          <p:cNvSpPr>
            <a:spLocks noChangeArrowheads="1"/>
          </p:cNvSpPr>
          <p:nvPr/>
        </p:nvSpPr>
        <p:spPr bwMode="auto">
          <a:xfrm>
            <a:off x="2879725" y="930275"/>
            <a:ext cx="609600" cy="3048000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3555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533400"/>
          </a:xfrm>
        </p:spPr>
        <p:txBody>
          <a:bodyPr/>
          <a:lstStyle/>
          <a:p>
            <a:r>
              <a:rPr lang="en-US" altLang="ko-KR" dirty="0" smtClean="0"/>
              <a:t>Recall: General Address Translation</a:t>
            </a:r>
            <a:endParaRPr lang="en-US" altLang="en-US" dirty="0" smtClean="0"/>
          </a:p>
        </p:txBody>
      </p:sp>
      <p:sp>
        <p:nvSpPr>
          <p:cNvPr id="10244" name="Text Box 5"/>
          <p:cNvSpPr txBox="1">
            <a:spLocks noChangeArrowheads="1"/>
          </p:cNvSpPr>
          <p:nvPr/>
        </p:nvSpPr>
        <p:spPr bwMode="auto">
          <a:xfrm>
            <a:off x="1134387" y="2928938"/>
            <a:ext cx="1034813" cy="13234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4" rIns="91429" bIns="45714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000" b="0" dirty="0" err="1" smtClean="0">
                <a:latin typeface="Gill Sans" charset="0"/>
                <a:ea typeface="Gill Sans" charset="0"/>
                <a:cs typeface="Gill Sans" charset="0"/>
              </a:rPr>
              <a:t>Prog</a:t>
            </a:r>
            <a:r>
              <a:rPr lang="en-US" sz="2000" b="0" dirty="0" smtClean="0">
                <a:latin typeface="Gill Sans" charset="0"/>
                <a:ea typeface="Gill Sans" charset="0"/>
                <a:cs typeface="Gill Sans" charset="0"/>
              </a:rPr>
              <a:t> 1</a:t>
            </a:r>
          </a:p>
          <a:p>
            <a:pPr algn="ctr">
              <a:defRPr/>
            </a:pPr>
            <a:r>
              <a:rPr lang="en-US" sz="2000" b="0" dirty="0" smtClean="0">
                <a:solidFill>
                  <a:schemeClr val="accent1">
                    <a:lumMod val="75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Virtual</a:t>
            </a:r>
          </a:p>
          <a:p>
            <a:pPr algn="ctr">
              <a:defRPr/>
            </a:pPr>
            <a:r>
              <a:rPr lang="en-US" sz="2000" b="0" dirty="0" smtClean="0">
                <a:solidFill>
                  <a:schemeClr val="accent1">
                    <a:lumMod val="75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Address</a:t>
            </a:r>
          </a:p>
          <a:p>
            <a:pPr algn="ctr">
              <a:defRPr/>
            </a:pPr>
            <a:r>
              <a:rPr lang="en-US" sz="2000" b="0" dirty="0" smtClean="0">
                <a:solidFill>
                  <a:schemeClr val="accent1">
                    <a:lumMod val="75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Space 1</a:t>
            </a:r>
          </a:p>
        </p:txBody>
      </p:sp>
      <p:sp>
        <p:nvSpPr>
          <p:cNvPr id="10245" name="Text Box 6"/>
          <p:cNvSpPr txBox="1">
            <a:spLocks noChangeArrowheads="1"/>
          </p:cNvSpPr>
          <p:nvPr/>
        </p:nvSpPr>
        <p:spPr bwMode="auto">
          <a:xfrm>
            <a:off x="6712862" y="2963863"/>
            <a:ext cx="1034813" cy="13234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4" rIns="91429" bIns="45714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000" b="0" dirty="0" err="1" smtClean="0">
                <a:latin typeface="Gill Sans" charset="0"/>
                <a:ea typeface="Gill Sans" charset="0"/>
                <a:cs typeface="Gill Sans" charset="0"/>
              </a:rPr>
              <a:t>Prog</a:t>
            </a:r>
            <a:r>
              <a:rPr lang="en-US" sz="2000" b="0" dirty="0" smtClean="0">
                <a:latin typeface="Gill Sans" charset="0"/>
                <a:ea typeface="Gill Sans" charset="0"/>
                <a:cs typeface="Gill Sans" charset="0"/>
              </a:rPr>
              <a:t> 2</a:t>
            </a:r>
          </a:p>
          <a:p>
            <a:pPr algn="ctr">
              <a:defRPr/>
            </a:pPr>
            <a:r>
              <a:rPr lang="en-US" sz="2000" b="0" dirty="0" smtClean="0">
                <a:solidFill>
                  <a:schemeClr val="accent2">
                    <a:lumMod val="75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Virtual</a:t>
            </a:r>
          </a:p>
          <a:p>
            <a:pPr algn="ctr">
              <a:defRPr/>
            </a:pPr>
            <a:r>
              <a:rPr lang="en-US" sz="2000" b="0" dirty="0" smtClean="0">
                <a:solidFill>
                  <a:schemeClr val="accent2">
                    <a:lumMod val="75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Address</a:t>
            </a:r>
          </a:p>
          <a:p>
            <a:pPr algn="ctr">
              <a:defRPr/>
            </a:pPr>
            <a:r>
              <a:rPr lang="en-US" sz="2000" b="0" dirty="0" smtClean="0">
                <a:solidFill>
                  <a:schemeClr val="accent2">
                    <a:lumMod val="75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Space 2</a:t>
            </a:r>
          </a:p>
        </p:txBody>
      </p:sp>
      <p:grpSp>
        <p:nvGrpSpPr>
          <p:cNvPr id="23558" name="Group 7"/>
          <p:cNvGrpSpPr>
            <a:grpSpLocks/>
          </p:cNvGrpSpPr>
          <p:nvPr/>
        </p:nvGrpSpPr>
        <p:grpSpPr bwMode="auto">
          <a:xfrm>
            <a:off x="1050925" y="854075"/>
            <a:ext cx="1295400" cy="1828800"/>
            <a:chOff x="672" y="672"/>
            <a:chExt cx="816" cy="1152"/>
          </a:xfrm>
        </p:grpSpPr>
        <p:sp>
          <p:nvSpPr>
            <p:cNvPr id="23594" name="Rectangle 8"/>
            <p:cNvSpPr>
              <a:spLocks noChangeArrowheads="1"/>
            </p:cNvSpPr>
            <p:nvPr/>
          </p:nvSpPr>
          <p:spPr bwMode="auto">
            <a:xfrm>
              <a:off x="672" y="672"/>
              <a:ext cx="816" cy="1152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rgbClr val="2A40E2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en-US" altLang="en-US" b="0">
                  <a:latin typeface="Gill Sans" charset="0"/>
                  <a:ea typeface="Gill Sans" charset="0"/>
                  <a:cs typeface="Gill Sans" charset="0"/>
                </a:rPr>
                <a:t>Code</a:t>
              </a:r>
            </a:p>
            <a:p>
              <a:pPr algn="ctr">
                <a:lnSpc>
                  <a:spcPct val="120000"/>
                </a:lnSpc>
              </a:pPr>
              <a:r>
                <a:rPr lang="en-US" altLang="en-US" b="0">
                  <a:latin typeface="Gill Sans" charset="0"/>
                  <a:ea typeface="Gill Sans" charset="0"/>
                  <a:cs typeface="Gill Sans" charset="0"/>
                </a:rPr>
                <a:t>Data</a:t>
              </a:r>
            </a:p>
            <a:p>
              <a:pPr algn="ctr">
                <a:lnSpc>
                  <a:spcPct val="120000"/>
                </a:lnSpc>
              </a:pPr>
              <a:r>
                <a:rPr lang="en-US" altLang="en-US" b="0">
                  <a:latin typeface="Gill Sans" charset="0"/>
                  <a:ea typeface="Gill Sans" charset="0"/>
                  <a:cs typeface="Gill Sans" charset="0"/>
                </a:rPr>
                <a:t>Heap</a:t>
              </a:r>
            </a:p>
            <a:p>
              <a:pPr algn="ctr">
                <a:lnSpc>
                  <a:spcPct val="120000"/>
                </a:lnSpc>
              </a:pPr>
              <a:r>
                <a:rPr lang="en-US" altLang="en-US" b="0">
                  <a:latin typeface="Gill Sans" charset="0"/>
                  <a:ea typeface="Gill Sans" charset="0"/>
                  <a:cs typeface="Gill Sans" charset="0"/>
                </a:rPr>
                <a:t>Stack</a:t>
              </a:r>
            </a:p>
          </p:txBody>
        </p:sp>
        <p:sp>
          <p:nvSpPr>
            <p:cNvPr id="23595" name="Line 9"/>
            <p:cNvSpPr>
              <a:spLocks noChangeShapeType="1"/>
            </p:cNvSpPr>
            <p:nvPr/>
          </p:nvSpPr>
          <p:spPr bwMode="auto">
            <a:xfrm>
              <a:off x="672" y="1008"/>
              <a:ext cx="816" cy="0"/>
            </a:xfrm>
            <a:prstGeom prst="line">
              <a:avLst/>
            </a:prstGeom>
            <a:noFill/>
            <a:ln w="57150">
              <a:solidFill>
                <a:srgbClr val="2A40E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3596" name="Line 10"/>
            <p:cNvSpPr>
              <a:spLocks noChangeShapeType="1"/>
            </p:cNvSpPr>
            <p:nvPr/>
          </p:nvSpPr>
          <p:spPr bwMode="auto">
            <a:xfrm>
              <a:off x="672" y="1296"/>
              <a:ext cx="816" cy="0"/>
            </a:xfrm>
            <a:prstGeom prst="line">
              <a:avLst/>
            </a:prstGeom>
            <a:noFill/>
            <a:ln w="57150">
              <a:solidFill>
                <a:srgbClr val="2A40E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3597" name="Line 11"/>
            <p:cNvSpPr>
              <a:spLocks noChangeShapeType="1"/>
            </p:cNvSpPr>
            <p:nvPr/>
          </p:nvSpPr>
          <p:spPr bwMode="auto">
            <a:xfrm>
              <a:off x="672" y="1536"/>
              <a:ext cx="816" cy="0"/>
            </a:xfrm>
            <a:prstGeom prst="line">
              <a:avLst/>
            </a:prstGeom>
            <a:noFill/>
            <a:ln w="57150">
              <a:solidFill>
                <a:srgbClr val="2A40E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23559" name="Group 12"/>
          <p:cNvGrpSpPr>
            <a:grpSpLocks/>
          </p:cNvGrpSpPr>
          <p:nvPr/>
        </p:nvGrpSpPr>
        <p:grpSpPr bwMode="auto">
          <a:xfrm>
            <a:off x="6537325" y="930275"/>
            <a:ext cx="1295400" cy="1828800"/>
            <a:chOff x="672" y="672"/>
            <a:chExt cx="816" cy="1152"/>
          </a:xfrm>
        </p:grpSpPr>
        <p:sp>
          <p:nvSpPr>
            <p:cNvPr id="23590" name="Rectangle 13"/>
            <p:cNvSpPr>
              <a:spLocks noChangeArrowheads="1"/>
            </p:cNvSpPr>
            <p:nvPr/>
          </p:nvSpPr>
          <p:spPr bwMode="auto">
            <a:xfrm>
              <a:off x="672" y="672"/>
              <a:ext cx="816" cy="1152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en-US" altLang="en-US" b="0">
                  <a:latin typeface="Gill Sans" charset="0"/>
                  <a:ea typeface="Gill Sans" charset="0"/>
                  <a:cs typeface="Gill Sans" charset="0"/>
                </a:rPr>
                <a:t>Code</a:t>
              </a:r>
            </a:p>
            <a:p>
              <a:pPr algn="ctr">
                <a:lnSpc>
                  <a:spcPct val="120000"/>
                </a:lnSpc>
              </a:pPr>
              <a:r>
                <a:rPr lang="en-US" altLang="en-US" b="0">
                  <a:latin typeface="Gill Sans" charset="0"/>
                  <a:ea typeface="Gill Sans" charset="0"/>
                  <a:cs typeface="Gill Sans" charset="0"/>
                </a:rPr>
                <a:t>Data</a:t>
              </a:r>
            </a:p>
            <a:p>
              <a:pPr algn="ctr">
                <a:lnSpc>
                  <a:spcPct val="120000"/>
                </a:lnSpc>
              </a:pPr>
              <a:r>
                <a:rPr lang="en-US" altLang="en-US" b="0">
                  <a:latin typeface="Gill Sans" charset="0"/>
                  <a:ea typeface="Gill Sans" charset="0"/>
                  <a:cs typeface="Gill Sans" charset="0"/>
                </a:rPr>
                <a:t>Heap</a:t>
              </a:r>
            </a:p>
            <a:p>
              <a:pPr algn="ctr">
                <a:lnSpc>
                  <a:spcPct val="120000"/>
                </a:lnSpc>
              </a:pPr>
              <a:r>
                <a:rPr lang="en-US" altLang="en-US" b="0">
                  <a:latin typeface="Gill Sans" charset="0"/>
                  <a:ea typeface="Gill Sans" charset="0"/>
                  <a:cs typeface="Gill Sans" charset="0"/>
                </a:rPr>
                <a:t>Stack</a:t>
              </a:r>
            </a:p>
          </p:txBody>
        </p:sp>
        <p:sp>
          <p:nvSpPr>
            <p:cNvPr id="23591" name="Line 14"/>
            <p:cNvSpPr>
              <a:spLocks noChangeShapeType="1"/>
            </p:cNvSpPr>
            <p:nvPr/>
          </p:nvSpPr>
          <p:spPr bwMode="auto">
            <a:xfrm>
              <a:off x="672" y="1008"/>
              <a:ext cx="816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3592" name="Line 15"/>
            <p:cNvSpPr>
              <a:spLocks noChangeShapeType="1"/>
            </p:cNvSpPr>
            <p:nvPr/>
          </p:nvSpPr>
          <p:spPr bwMode="auto">
            <a:xfrm>
              <a:off x="672" y="1296"/>
              <a:ext cx="816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3593" name="Line 16"/>
            <p:cNvSpPr>
              <a:spLocks noChangeShapeType="1"/>
            </p:cNvSpPr>
            <p:nvPr/>
          </p:nvSpPr>
          <p:spPr bwMode="auto">
            <a:xfrm>
              <a:off x="672" y="1536"/>
              <a:ext cx="816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23560" name="Group 17"/>
          <p:cNvGrpSpPr>
            <a:grpSpLocks/>
          </p:cNvGrpSpPr>
          <p:nvPr/>
        </p:nvGrpSpPr>
        <p:grpSpPr bwMode="auto">
          <a:xfrm>
            <a:off x="3870325" y="777875"/>
            <a:ext cx="1295400" cy="5334000"/>
            <a:chOff x="2448" y="624"/>
            <a:chExt cx="816" cy="3360"/>
          </a:xfrm>
        </p:grpSpPr>
        <p:sp>
          <p:nvSpPr>
            <p:cNvPr id="23579" name="Rectangle 18"/>
            <p:cNvSpPr>
              <a:spLocks noChangeArrowheads="1"/>
            </p:cNvSpPr>
            <p:nvPr/>
          </p:nvSpPr>
          <p:spPr bwMode="auto">
            <a:xfrm>
              <a:off x="2448" y="624"/>
              <a:ext cx="816" cy="288"/>
            </a:xfrm>
            <a:prstGeom prst="rect">
              <a:avLst/>
            </a:prstGeom>
            <a:solidFill>
              <a:srgbClr val="00AE00"/>
            </a:solidFill>
            <a:ln w="57150">
              <a:solidFill>
                <a:srgbClr val="2A40E2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800" b="0">
                  <a:latin typeface="Gill Sans" charset="0"/>
                  <a:ea typeface="Gill Sans" charset="0"/>
                  <a:cs typeface="Gill Sans" charset="0"/>
                </a:rPr>
                <a:t>Data 2</a:t>
              </a:r>
            </a:p>
          </p:txBody>
        </p:sp>
        <p:sp>
          <p:nvSpPr>
            <p:cNvPr id="47133" name="Rectangle 19"/>
            <p:cNvSpPr>
              <a:spLocks noChangeArrowheads="1"/>
            </p:cNvSpPr>
            <p:nvPr/>
          </p:nvSpPr>
          <p:spPr bwMode="auto">
            <a:xfrm>
              <a:off x="2448" y="912"/>
              <a:ext cx="816" cy="28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57150">
              <a:solidFill>
                <a:srgbClr val="2A40E2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/>
            <a:p>
              <a:pPr algn="ctr" eaLnBrk="0" hangingPunct="0">
                <a:defRPr/>
              </a:pPr>
              <a:r>
                <a:rPr lang="en-US" sz="1800" b="0">
                  <a:latin typeface="Gill Sans" charset="0"/>
                  <a:ea typeface="Gill Sans" charset="0"/>
                  <a:cs typeface="Gill Sans" charset="0"/>
                </a:rPr>
                <a:t>Stack 1</a:t>
              </a:r>
            </a:p>
          </p:txBody>
        </p:sp>
        <p:sp>
          <p:nvSpPr>
            <p:cNvPr id="23581" name="Rectangle 20"/>
            <p:cNvSpPr>
              <a:spLocks noChangeArrowheads="1"/>
            </p:cNvSpPr>
            <p:nvPr/>
          </p:nvSpPr>
          <p:spPr bwMode="auto">
            <a:xfrm>
              <a:off x="2448" y="1200"/>
              <a:ext cx="816" cy="288"/>
            </a:xfrm>
            <a:prstGeom prst="rect">
              <a:avLst/>
            </a:prstGeom>
            <a:solidFill>
              <a:srgbClr val="A0BCFE"/>
            </a:solidFill>
            <a:ln w="57150">
              <a:solidFill>
                <a:srgbClr val="2A40E2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800" b="0">
                  <a:latin typeface="Gill Sans" charset="0"/>
                  <a:ea typeface="Gill Sans" charset="0"/>
                  <a:cs typeface="Gill Sans" charset="0"/>
                </a:rPr>
                <a:t>Heap 1</a:t>
              </a:r>
            </a:p>
          </p:txBody>
        </p:sp>
        <p:sp>
          <p:nvSpPr>
            <p:cNvPr id="23582" name="Rectangle 21"/>
            <p:cNvSpPr>
              <a:spLocks noChangeArrowheads="1"/>
            </p:cNvSpPr>
            <p:nvPr/>
          </p:nvSpPr>
          <p:spPr bwMode="auto">
            <a:xfrm>
              <a:off x="2448" y="3504"/>
              <a:ext cx="816" cy="480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rgbClr val="2A40E2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800" b="0">
                  <a:latin typeface="Gill Sans" charset="0"/>
                  <a:ea typeface="Gill Sans" charset="0"/>
                  <a:cs typeface="Gill Sans" charset="0"/>
                </a:rPr>
                <a:t>OS heap &amp; </a:t>
              </a:r>
            </a:p>
            <a:p>
              <a:pPr algn="ctr"/>
              <a:r>
                <a:rPr lang="en-US" altLang="en-US" sz="1800" b="0">
                  <a:latin typeface="Gill Sans" charset="0"/>
                  <a:ea typeface="Gill Sans" charset="0"/>
                  <a:cs typeface="Gill Sans" charset="0"/>
                </a:rPr>
                <a:t>Stacks</a:t>
              </a:r>
            </a:p>
          </p:txBody>
        </p:sp>
        <p:sp>
          <p:nvSpPr>
            <p:cNvPr id="23583" name="Rectangle 22"/>
            <p:cNvSpPr>
              <a:spLocks noChangeArrowheads="1"/>
            </p:cNvSpPr>
            <p:nvPr/>
          </p:nvSpPr>
          <p:spPr bwMode="auto">
            <a:xfrm>
              <a:off x="2448" y="1488"/>
              <a:ext cx="816" cy="288"/>
            </a:xfrm>
            <a:prstGeom prst="rect">
              <a:avLst/>
            </a:prstGeom>
            <a:solidFill>
              <a:srgbClr val="A0BCFE"/>
            </a:solidFill>
            <a:ln w="57150">
              <a:solidFill>
                <a:srgbClr val="2A40E2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800" b="0">
                  <a:latin typeface="Gill Sans" charset="0"/>
                  <a:ea typeface="Gill Sans" charset="0"/>
                  <a:cs typeface="Gill Sans" charset="0"/>
                </a:rPr>
                <a:t>Code 1</a:t>
              </a:r>
            </a:p>
          </p:txBody>
        </p:sp>
        <p:sp>
          <p:nvSpPr>
            <p:cNvPr id="23584" name="Rectangle 23"/>
            <p:cNvSpPr>
              <a:spLocks noChangeArrowheads="1"/>
            </p:cNvSpPr>
            <p:nvPr/>
          </p:nvSpPr>
          <p:spPr bwMode="auto">
            <a:xfrm>
              <a:off x="2448" y="1776"/>
              <a:ext cx="816" cy="288"/>
            </a:xfrm>
            <a:prstGeom prst="rect">
              <a:avLst/>
            </a:prstGeom>
            <a:solidFill>
              <a:srgbClr val="00AE00"/>
            </a:solidFill>
            <a:ln w="57150">
              <a:solidFill>
                <a:srgbClr val="2A40E2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800" b="0">
                  <a:latin typeface="Gill Sans" charset="0"/>
                  <a:ea typeface="Gill Sans" charset="0"/>
                  <a:cs typeface="Gill Sans" charset="0"/>
                </a:rPr>
                <a:t>Stack 2</a:t>
              </a:r>
            </a:p>
          </p:txBody>
        </p:sp>
        <p:sp>
          <p:nvSpPr>
            <p:cNvPr id="23585" name="Rectangle 24"/>
            <p:cNvSpPr>
              <a:spLocks noChangeArrowheads="1"/>
            </p:cNvSpPr>
            <p:nvPr/>
          </p:nvSpPr>
          <p:spPr bwMode="auto">
            <a:xfrm>
              <a:off x="2448" y="2064"/>
              <a:ext cx="816" cy="288"/>
            </a:xfrm>
            <a:prstGeom prst="rect">
              <a:avLst/>
            </a:prstGeom>
            <a:solidFill>
              <a:srgbClr val="A0BCFE"/>
            </a:solidFill>
            <a:ln w="57150">
              <a:solidFill>
                <a:srgbClr val="2A40E2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800" b="0">
                  <a:latin typeface="Gill Sans" charset="0"/>
                  <a:ea typeface="Gill Sans" charset="0"/>
                  <a:cs typeface="Gill Sans" charset="0"/>
                </a:rPr>
                <a:t>Data 1</a:t>
              </a:r>
            </a:p>
          </p:txBody>
        </p:sp>
        <p:sp>
          <p:nvSpPr>
            <p:cNvPr id="23586" name="Rectangle 25"/>
            <p:cNvSpPr>
              <a:spLocks noChangeArrowheads="1"/>
            </p:cNvSpPr>
            <p:nvPr/>
          </p:nvSpPr>
          <p:spPr bwMode="auto">
            <a:xfrm>
              <a:off x="2448" y="2352"/>
              <a:ext cx="816" cy="288"/>
            </a:xfrm>
            <a:prstGeom prst="rect">
              <a:avLst/>
            </a:prstGeom>
            <a:solidFill>
              <a:schemeClr val="accent2"/>
            </a:solidFill>
            <a:ln w="57150">
              <a:solidFill>
                <a:srgbClr val="2A40E2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800" b="0">
                  <a:latin typeface="Gill Sans" charset="0"/>
                  <a:ea typeface="Gill Sans" charset="0"/>
                  <a:cs typeface="Gill Sans" charset="0"/>
                </a:rPr>
                <a:t>Heap 2</a:t>
              </a:r>
            </a:p>
          </p:txBody>
        </p:sp>
        <p:sp>
          <p:nvSpPr>
            <p:cNvPr id="23587" name="Rectangle 26"/>
            <p:cNvSpPr>
              <a:spLocks noChangeArrowheads="1"/>
            </p:cNvSpPr>
            <p:nvPr/>
          </p:nvSpPr>
          <p:spPr bwMode="auto">
            <a:xfrm>
              <a:off x="2448" y="2640"/>
              <a:ext cx="816" cy="288"/>
            </a:xfrm>
            <a:prstGeom prst="rect">
              <a:avLst/>
            </a:prstGeom>
            <a:solidFill>
              <a:srgbClr val="00AE00"/>
            </a:solidFill>
            <a:ln w="57150">
              <a:solidFill>
                <a:srgbClr val="2A40E2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800" b="0">
                  <a:latin typeface="Gill Sans" charset="0"/>
                  <a:ea typeface="Gill Sans" charset="0"/>
                  <a:cs typeface="Gill Sans" charset="0"/>
                </a:rPr>
                <a:t>Code 2</a:t>
              </a:r>
            </a:p>
          </p:txBody>
        </p:sp>
        <p:sp>
          <p:nvSpPr>
            <p:cNvPr id="23588" name="Rectangle 27"/>
            <p:cNvSpPr>
              <a:spLocks noChangeArrowheads="1"/>
            </p:cNvSpPr>
            <p:nvPr/>
          </p:nvSpPr>
          <p:spPr bwMode="auto">
            <a:xfrm>
              <a:off x="2448" y="2928"/>
              <a:ext cx="816" cy="288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rgbClr val="2A40E2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800" b="0">
                  <a:latin typeface="Gill Sans" charset="0"/>
                  <a:ea typeface="Gill Sans" charset="0"/>
                  <a:cs typeface="Gill Sans" charset="0"/>
                </a:rPr>
                <a:t>OS code</a:t>
              </a:r>
            </a:p>
          </p:txBody>
        </p:sp>
        <p:sp>
          <p:nvSpPr>
            <p:cNvPr id="23589" name="Rectangle 28"/>
            <p:cNvSpPr>
              <a:spLocks noChangeArrowheads="1"/>
            </p:cNvSpPr>
            <p:nvPr/>
          </p:nvSpPr>
          <p:spPr bwMode="auto">
            <a:xfrm>
              <a:off x="2448" y="3216"/>
              <a:ext cx="816" cy="288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rgbClr val="2A40E2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800" b="0">
                  <a:latin typeface="Gill Sans" charset="0"/>
                  <a:ea typeface="Gill Sans" charset="0"/>
                  <a:cs typeface="Gill Sans" charset="0"/>
                </a:rPr>
                <a:t>OS data</a:t>
              </a:r>
            </a:p>
          </p:txBody>
        </p:sp>
      </p:grpSp>
      <p:sp>
        <p:nvSpPr>
          <p:cNvPr id="23561" name="Line 29"/>
          <p:cNvSpPr>
            <a:spLocks noChangeShapeType="1"/>
          </p:cNvSpPr>
          <p:nvPr/>
        </p:nvSpPr>
        <p:spPr bwMode="auto">
          <a:xfrm>
            <a:off x="2346325" y="1082675"/>
            <a:ext cx="1524000" cy="1219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3562" name="Line 30"/>
          <p:cNvSpPr>
            <a:spLocks noChangeShapeType="1"/>
          </p:cNvSpPr>
          <p:nvPr/>
        </p:nvSpPr>
        <p:spPr bwMode="auto">
          <a:xfrm>
            <a:off x="2346325" y="1616075"/>
            <a:ext cx="1524000" cy="16764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3563" name="Line 31"/>
          <p:cNvSpPr>
            <a:spLocks noChangeShapeType="1"/>
          </p:cNvSpPr>
          <p:nvPr/>
        </p:nvSpPr>
        <p:spPr bwMode="auto">
          <a:xfrm flipV="1">
            <a:off x="2346325" y="1920875"/>
            <a:ext cx="1524000" cy="1524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3564" name="Line 32"/>
          <p:cNvSpPr>
            <a:spLocks noChangeShapeType="1"/>
          </p:cNvSpPr>
          <p:nvPr/>
        </p:nvSpPr>
        <p:spPr bwMode="auto">
          <a:xfrm flipV="1">
            <a:off x="2346325" y="1463675"/>
            <a:ext cx="1524000" cy="1066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3565" name="Line 33"/>
          <p:cNvSpPr>
            <a:spLocks noChangeShapeType="1"/>
          </p:cNvSpPr>
          <p:nvPr/>
        </p:nvSpPr>
        <p:spPr bwMode="auto">
          <a:xfrm flipH="1">
            <a:off x="5165725" y="1235075"/>
            <a:ext cx="1371600" cy="2971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3566" name="Line 34"/>
          <p:cNvSpPr>
            <a:spLocks noChangeShapeType="1"/>
          </p:cNvSpPr>
          <p:nvPr/>
        </p:nvSpPr>
        <p:spPr bwMode="auto">
          <a:xfrm flipH="1" flipV="1">
            <a:off x="5165725" y="1006475"/>
            <a:ext cx="1371600" cy="685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3567" name="Line 35"/>
          <p:cNvSpPr>
            <a:spLocks noChangeShapeType="1"/>
          </p:cNvSpPr>
          <p:nvPr/>
        </p:nvSpPr>
        <p:spPr bwMode="auto">
          <a:xfrm flipH="1">
            <a:off x="5165725" y="2149475"/>
            <a:ext cx="1371600" cy="1600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3568" name="Line 36"/>
          <p:cNvSpPr>
            <a:spLocks noChangeShapeType="1"/>
          </p:cNvSpPr>
          <p:nvPr/>
        </p:nvSpPr>
        <p:spPr bwMode="auto">
          <a:xfrm flipH="1">
            <a:off x="5165725" y="2530475"/>
            <a:ext cx="1371600" cy="304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3569" name="Rectangle 37"/>
          <p:cNvSpPr>
            <a:spLocks noChangeArrowheads="1"/>
          </p:cNvSpPr>
          <p:nvPr/>
        </p:nvSpPr>
        <p:spPr bwMode="auto">
          <a:xfrm>
            <a:off x="2911475" y="1524000"/>
            <a:ext cx="258763" cy="13716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3570" name="Oval 38"/>
          <p:cNvSpPr>
            <a:spLocks noChangeArrowheads="1"/>
          </p:cNvSpPr>
          <p:nvPr/>
        </p:nvSpPr>
        <p:spPr bwMode="auto">
          <a:xfrm>
            <a:off x="2879725" y="930275"/>
            <a:ext cx="609600" cy="3048000"/>
          </a:xfrm>
          <a:prstGeom prst="ellips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3571" name="Rectangle 39"/>
          <p:cNvSpPr>
            <a:spLocks noChangeArrowheads="1"/>
          </p:cNvSpPr>
          <p:nvPr/>
        </p:nvSpPr>
        <p:spPr bwMode="auto">
          <a:xfrm>
            <a:off x="6003925" y="1692275"/>
            <a:ext cx="304800" cy="14478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3572" name="Rectangle 40"/>
          <p:cNvSpPr>
            <a:spLocks noChangeArrowheads="1"/>
          </p:cNvSpPr>
          <p:nvPr/>
        </p:nvSpPr>
        <p:spPr bwMode="auto">
          <a:xfrm rot="-689794">
            <a:off x="6156325" y="1311275"/>
            <a:ext cx="152400" cy="4572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3573" name="Oval 41"/>
          <p:cNvSpPr>
            <a:spLocks noChangeArrowheads="1"/>
          </p:cNvSpPr>
          <p:nvPr/>
        </p:nvSpPr>
        <p:spPr bwMode="auto">
          <a:xfrm>
            <a:off x="5775325" y="1006475"/>
            <a:ext cx="609600" cy="3048000"/>
          </a:xfrm>
          <a:prstGeom prst="ellips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3574" name="Text Box 42"/>
          <p:cNvSpPr txBox="1">
            <a:spLocks noChangeArrowheads="1"/>
          </p:cNvSpPr>
          <p:nvPr/>
        </p:nvSpPr>
        <p:spPr bwMode="auto">
          <a:xfrm>
            <a:off x="288925" y="4968875"/>
            <a:ext cx="2397237" cy="461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4" rIns="91429" bIns="45714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b="0">
                <a:solidFill>
                  <a:srgbClr val="0B52FC"/>
                </a:solidFill>
                <a:latin typeface="Gill Sans" charset="0"/>
                <a:ea typeface="Gill Sans" charset="0"/>
                <a:cs typeface="Gill Sans" charset="0"/>
              </a:rPr>
              <a:t>Translation Map 1</a:t>
            </a:r>
          </a:p>
        </p:txBody>
      </p:sp>
      <p:sp>
        <p:nvSpPr>
          <p:cNvPr id="23575" name="Text Box 43"/>
          <p:cNvSpPr txBox="1">
            <a:spLocks noChangeArrowheads="1"/>
          </p:cNvSpPr>
          <p:nvPr/>
        </p:nvSpPr>
        <p:spPr bwMode="auto">
          <a:xfrm>
            <a:off x="5546725" y="4968875"/>
            <a:ext cx="2397237" cy="461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4" rIns="91429" bIns="45714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b="0">
                <a:solidFill>
                  <a:srgbClr val="008200"/>
                </a:solidFill>
                <a:latin typeface="Gill Sans" charset="0"/>
                <a:ea typeface="Gill Sans" charset="0"/>
                <a:cs typeface="Gill Sans" charset="0"/>
              </a:rPr>
              <a:t>Translation Map 2</a:t>
            </a:r>
          </a:p>
        </p:txBody>
      </p:sp>
      <p:sp>
        <p:nvSpPr>
          <p:cNvPr id="23576" name="Line 44"/>
          <p:cNvSpPr>
            <a:spLocks noChangeShapeType="1"/>
          </p:cNvSpPr>
          <p:nvPr/>
        </p:nvSpPr>
        <p:spPr bwMode="auto">
          <a:xfrm flipV="1">
            <a:off x="3032125" y="4130675"/>
            <a:ext cx="76200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3577" name="Line 45"/>
          <p:cNvSpPr>
            <a:spLocks noChangeShapeType="1"/>
          </p:cNvSpPr>
          <p:nvPr/>
        </p:nvSpPr>
        <p:spPr bwMode="auto">
          <a:xfrm flipH="1" flipV="1">
            <a:off x="6080125" y="4130675"/>
            <a:ext cx="7620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3578" name="Text Box 46"/>
          <p:cNvSpPr txBox="1">
            <a:spLocks noChangeArrowheads="1"/>
          </p:cNvSpPr>
          <p:nvPr/>
        </p:nvSpPr>
        <p:spPr bwMode="auto">
          <a:xfrm>
            <a:off x="2743200" y="6091238"/>
            <a:ext cx="3003557" cy="461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4" rIns="91429" bIns="45714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b="0">
                <a:solidFill>
                  <a:schemeClr val="hlink"/>
                </a:solidFill>
                <a:latin typeface="Gill Sans" charset="0"/>
                <a:ea typeface="Gill Sans" charset="0"/>
                <a:cs typeface="Gill Sans" charset="0"/>
              </a:rPr>
              <a:t>Physical Address Space</a:t>
            </a:r>
          </a:p>
        </p:txBody>
      </p:sp>
    </p:spTree>
    <p:extLst>
      <p:ext uri="{BB962C8B-B14F-4D97-AF65-F5344CB8AC3E}">
        <p14:creationId xmlns:p14="http://schemas.microsoft.com/office/powerpoint/2010/main" val="2501120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62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ko-KR" dirty="0">
                <a:ea typeface="굴림" charset="-127"/>
                <a:cs typeface="굴림" charset="-127"/>
              </a:rPr>
              <a:t>Paging: Physical Memory in Fixed Size Chunks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14400"/>
            <a:ext cx="8763000" cy="49530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sz="2800" dirty="0" smtClean="0">
                <a:ea typeface="굴림" panose="020B0600000101010101" pitchFamily="34" charset="-127"/>
              </a:rPr>
              <a:t>Solution to fragmentation from segments?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z="2400" dirty="0" smtClean="0">
                <a:ea typeface="굴림" panose="020B0600000101010101" pitchFamily="34" charset="-127"/>
              </a:rPr>
              <a:t>Allocate physical memory in </a:t>
            </a:r>
            <a:r>
              <a:rPr lang="en-US" altLang="ko-KR" sz="2400" dirty="0" smtClean="0">
                <a:solidFill>
                  <a:srgbClr val="FF0000"/>
                </a:solidFill>
                <a:ea typeface="굴림" panose="020B0600000101010101" pitchFamily="34" charset="-127"/>
              </a:rPr>
              <a:t>fixed size </a:t>
            </a:r>
            <a:r>
              <a:rPr lang="en-US" altLang="ko-KR" sz="2400" dirty="0" smtClean="0">
                <a:ea typeface="굴림" panose="020B0600000101010101" pitchFamily="34" charset="-127"/>
              </a:rPr>
              <a:t>chunks (“</a:t>
            </a:r>
            <a:r>
              <a:rPr lang="en-US" altLang="ko-KR" sz="2400" dirty="0" smtClean="0">
                <a:solidFill>
                  <a:srgbClr val="FF0000"/>
                </a:solidFill>
                <a:ea typeface="굴림" panose="020B0600000101010101" pitchFamily="34" charset="-127"/>
              </a:rPr>
              <a:t>pages</a:t>
            </a:r>
            <a:r>
              <a:rPr lang="en-US" altLang="ko-KR" sz="2400" dirty="0" smtClean="0">
                <a:ea typeface="굴림" panose="020B0600000101010101" pitchFamily="34" charset="-127"/>
              </a:rPr>
              <a:t>”)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z="2400" dirty="0" smtClean="0">
                <a:ea typeface="굴림" panose="020B0600000101010101" pitchFamily="34" charset="-127"/>
              </a:rPr>
              <a:t>Every chunk of physical memory is equivalent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sz="2400" dirty="0" smtClean="0">
                <a:ea typeface="굴림" panose="020B0600000101010101" pitchFamily="34" charset="-127"/>
              </a:rPr>
              <a:t>Can use simple vector of bits to handle allocation:</a:t>
            </a:r>
            <a:br>
              <a:rPr lang="en-US" altLang="ko-KR" sz="2400" dirty="0" smtClean="0">
                <a:ea typeface="굴림" panose="020B0600000101010101" pitchFamily="34" charset="-127"/>
              </a:rPr>
            </a:br>
            <a:r>
              <a:rPr lang="en-US" altLang="ko-KR" sz="2400" dirty="0" smtClean="0">
                <a:latin typeface="Consolas" charset="0"/>
                <a:ea typeface="Consolas" charset="0"/>
                <a:cs typeface="Consolas" charset="0"/>
              </a:rPr>
              <a:t>	00110001110001101 … 110010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sz="2400" dirty="0" smtClean="0">
                <a:ea typeface="굴림" panose="020B0600000101010101" pitchFamily="34" charset="-127"/>
              </a:rPr>
              <a:t>Each bit represents page of physical memory</a:t>
            </a:r>
            <a:br>
              <a:rPr lang="en-US" altLang="ko-KR" sz="2400" dirty="0" smtClean="0">
                <a:ea typeface="굴림" panose="020B0600000101010101" pitchFamily="34" charset="-127"/>
              </a:rPr>
            </a:br>
            <a:r>
              <a:rPr lang="en-US" altLang="ko-KR" sz="2400" dirty="0" smtClean="0">
                <a:ea typeface="굴림" panose="020B0600000101010101" pitchFamily="34" charset="-127"/>
              </a:rPr>
              <a:t>	</a:t>
            </a:r>
            <a:r>
              <a:rPr lang="en-US" altLang="ko-KR" sz="2400" dirty="0" smtClean="0">
                <a:latin typeface="Consolas" charset="0"/>
                <a:ea typeface="Consolas" charset="0"/>
                <a:cs typeface="Consolas" charset="0"/>
              </a:rPr>
              <a:t>1</a:t>
            </a:r>
            <a:r>
              <a:rPr lang="en-US" altLang="ko-KR" sz="2400" dirty="0" smtClean="0">
                <a:ea typeface="굴림" panose="020B0600000101010101" pitchFamily="34" charset="-127"/>
              </a:rPr>
              <a:t> </a:t>
            </a:r>
            <a:r>
              <a:rPr lang="en-US" altLang="ko-KR" sz="2400" dirty="0" smtClean="0">
                <a:ea typeface="굴림" panose="020B0600000101010101" pitchFamily="34" charset="-127"/>
                <a:sym typeface="Symbol" panose="05050102010706020507" pitchFamily="18" charset="2"/>
              </a:rPr>
              <a:t> allocated, </a:t>
            </a:r>
            <a:r>
              <a:rPr lang="en-US" altLang="ko-KR" sz="2400" dirty="0" smtClean="0">
                <a:latin typeface="Consolas" charset="0"/>
                <a:ea typeface="Consolas" charset="0"/>
                <a:cs typeface="Consolas" charset="0"/>
                <a:sym typeface="Symbol" panose="05050102010706020507" pitchFamily="18" charset="2"/>
              </a:rPr>
              <a:t>0</a:t>
            </a:r>
            <a:r>
              <a:rPr lang="en-US" altLang="ko-KR" sz="2400" dirty="0" smtClean="0">
                <a:ea typeface="굴림" panose="020B0600000101010101" pitchFamily="34" charset="-127"/>
                <a:sym typeface="Symbol" panose="05050102010706020507" pitchFamily="18" charset="2"/>
              </a:rPr>
              <a:t>  free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endParaRPr lang="en-US" altLang="ko-KR" sz="2800" dirty="0" smtClean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None/>
            </a:pPr>
            <a:endParaRPr lang="en-US" altLang="ko-KR" sz="2800" dirty="0" smtClean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sz="2800" dirty="0" smtClean="0">
                <a:ea typeface="굴림" panose="020B0600000101010101" pitchFamily="34" charset="-127"/>
              </a:rPr>
              <a:t>Should pages be as big as our previous segments?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z="2400" dirty="0" smtClean="0">
                <a:ea typeface="굴림" panose="020B0600000101010101" pitchFamily="34" charset="-127"/>
              </a:rPr>
              <a:t>No: Can lead to lots of internal fragmentation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sz="2400" dirty="0" smtClean="0">
                <a:ea typeface="굴림" panose="020B0600000101010101" pitchFamily="34" charset="-127"/>
              </a:rPr>
              <a:t>Typically have small pages (1K-16K)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z="2400" dirty="0" smtClean="0">
                <a:ea typeface="굴림" panose="020B0600000101010101" pitchFamily="34" charset="-127"/>
              </a:rPr>
              <a:t>Consequently: need multiple pages/segment</a:t>
            </a:r>
          </a:p>
        </p:txBody>
      </p:sp>
    </p:spTree>
    <p:extLst>
      <p:ext uri="{BB962C8B-B14F-4D97-AF65-F5344CB8AC3E}">
        <p14:creationId xmlns:p14="http://schemas.microsoft.com/office/powerpoint/2010/main" val="1938881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5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41"/>
          <p:cNvGrpSpPr>
            <a:grpSpLocks/>
          </p:cNvGrpSpPr>
          <p:nvPr/>
        </p:nvGrpSpPr>
        <p:grpSpPr bwMode="auto">
          <a:xfrm>
            <a:off x="5226050" y="939800"/>
            <a:ext cx="3689350" cy="1336675"/>
            <a:chOff x="3292" y="576"/>
            <a:chExt cx="2324" cy="842"/>
          </a:xfrm>
        </p:grpSpPr>
        <p:sp>
          <p:nvSpPr>
            <p:cNvPr id="52269" name="Freeform 86"/>
            <p:cNvSpPr>
              <a:spLocks/>
            </p:cNvSpPr>
            <p:nvPr/>
          </p:nvSpPr>
          <p:spPr bwMode="auto">
            <a:xfrm>
              <a:off x="3292" y="576"/>
              <a:ext cx="1829" cy="315"/>
            </a:xfrm>
            <a:custGeom>
              <a:avLst/>
              <a:gdLst>
                <a:gd name="T0" fmla="*/ 0 w 1824"/>
                <a:gd name="T1" fmla="*/ 0 h 288"/>
                <a:gd name="T2" fmla="*/ 1964 w 1824"/>
                <a:gd name="T3" fmla="*/ 0 h 288"/>
                <a:gd name="T4" fmla="*/ 1964 w 1824"/>
                <a:gd name="T5" fmla="*/ 3536 h 288"/>
                <a:gd name="T6" fmla="*/ 0 60000 65536"/>
                <a:gd name="T7" fmla="*/ 0 60000 65536"/>
                <a:gd name="T8" fmla="*/ 0 60000 65536"/>
                <a:gd name="T9" fmla="*/ 0 w 1824"/>
                <a:gd name="T10" fmla="*/ 0 h 288"/>
                <a:gd name="T11" fmla="*/ 1824 w 1824"/>
                <a:gd name="T12" fmla="*/ 288 h 2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24" h="288">
                  <a:moveTo>
                    <a:pt x="0" y="0"/>
                  </a:moveTo>
                  <a:lnTo>
                    <a:pt x="1824" y="0"/>
                  </a:lnTo>
                  <a:lnTo>
                    <a:pt x="1824" y="288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78" tIns="44445" rIns="90478" bIns="44445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2270" name="Text Box 87"/>
            <p:cNvSpPr txBox="1">
              <a:spLocks noChangeArrowheads="1"/>
            </p:cNvSpPr>
            <p:nvPr/>
          </p:nvSpPr>
          <p:spPr bwMode="auto">
            <a:xfrm>
              <a:off x="4112" y="1168"/>
              <a:ext cx="118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000" b="0">
                  <a:latin typeface="Gill Sans" charset="0"/>
                  <a:ea typeface="Gill Sans" charset="0"/>
                  <a:cs typeface="Gill Sans" charset="0"/>
                </a:rPr>
                <a:t>Physical Address</a:t>
              </a:r>
            </a:p>
          </p:txBody>
        </p:sp>
        <p:grpSp>
          <p:nvGrpSpPr>
            <p:cNvPr id="52271" name="Group 140"/>
            <p:cNvGrpSpPr>
              <a:grpSpLocks/>
            </p:cNvGrpSpPr>
            <p:nvPr/>
          </p:nvGrpSpPr>
          <p:grpSpPr bwMode="auto">
            <a:xfrm>
              <a:off x="4026" y="920"/>
              <a:ext cx="1590" cy="238"/>
              <a:chOff x="4026" y="920"/>
              <a:chExt cx="1590" cy="238"/>
            </a:xfrm>
          </p:grpSpPr>
          <p:sp>
            <p:nvSpPr>
              <p:cNvPr id="52272" name="Rectangle 84"/>
              <p:cNvSpPr>
                <a:spLocks noChangeArrowheads="1"/>
              </p:cNvSpPr>
              <p:nvPr/>
            </p:nvSpPr>
            <p:spPr bwMode="auto">
              <a:xfrm>
                <a:off x="4631" y="920"/>
                <a:ext cx="985" cy="238"/>
              </a:xfrm>
              <a:prstGeom prst="rect">
                <a:avLst/>
              </a:prstGeom>
              <a:solidFill>
                <a:srgbClr val="00CCFF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Offset</a:t>
                </a:r>
              </a:p>
            </p:txBody>
          </p:sp>
          <p:sp>
            <p:nvSpPr>
              <p:cNvPr id="52273" name="Rectangle 137"/>
              <p:cNvSpPr>
                <a:spLocks noChangeArrowheads="1"/>
              </p:cNvSpPr>
              <p:nvPr/>
            </p:nvSpPr>
            <p:spPr bwMode="auto">
              <a:xfrm>
                <a:off x="4026" y="920"/>
                <a:ext cx="630" cy="23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prstDash val="sysDot"/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lnSpc>
                    <a:spcPct val="75000"/>
                  </a:lnSpc>
                </a:pPr>
                <a:endParaRPr lang="en-US" altLang="en-US" sz="18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</p:grpSp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162800" cy="533400"/>
          </a:xfrm>
        </p:spPr>
        <p:txBody>
          <a:bodyPr/>
          <a:lstStyle/>
          <a:p>
            <a:r>
              <a:rPr lang="en-US" altLang="ko-KR" dirty="0" smtClean="0">
                <a:ea typeface="굴림" panose="020B0600000101010101" pitchFamily="34" charset="-127"/>
              </a:rPr>
              <a:t>How to Implement Simple Paging?</a:t>
            </a:r>
          </a:p>
        </p:txBody>
      </p:sp>
      <p:sp>
        <p:nvSpPr>
          <p:cNvPr id="70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3411536"/>
            <a:ext cx="8915400" cy="3294064"/>
          </a:xfrm>
        </p:spPr>
        <p:txBody>
          <a:bodyPr>
            <a:normAutofit fontScale="92500" lnSpcReduction="10000"/>
          </a:bodyPr>
          <a:lstStyle/>
          <a:p>
            <a:pPr>
              <a:spcBef>
                <a:spcPct val="0"/>
              </a:spcBef>
            </a:pPr>
            <a:r>
              <a:rPr lang="en-US" altLang="ko-KR" sz="2600" dirty="0" smtClean="0">
                <a:sym typeface="Symbol" panose="05050102010706020507" pitchFamily="18" charset="2"/>
              </a:rPr>
              <a:t>Page Table (One per process)</a:t>
            </a:r>
          </a:p>
          <a:p>
            <a:pPr lvl="1">
              <a:spcBef>
                <a:spcPct val="0"/>
              </a:spcBef>
            </a:pPr>
            <a:r>
              <a:rPr lang="en-US" altLang="ko-KR" sz="2400" dirty="0" smtClean="0">
                <a:sym typeface="Symbol" panose="05050102010706020507" pitchFamily="18" charset="2"/>
              </a:rPr>
              <a:t>Resides in physical memory</a:t>
            </a:r>
          </a:p>
          <a:p>
            <a:pPr lvl="1">
              <a:spcBef>
                <a:spcPct val="0"/>
              </a:spcBef>
            </a:pPr>
            <a:r>
              <a:rPr lang="en-US" altLang="ko-KR" sz="2400" dirty="0" smtClean="0">
                <a:sym typeface="Symbol" panose="05050102010706020507" pitchFamily="18" charset="2"/>
              </a:rPr>
              <a:t>Contains physical page and permission for each virtual page</a:t>
            </a:r>
          </a:p>
          <a:p>
            <a:pPr lvl="2">
              <a:spcBef>
                <a:spcPct val="0"/>
              </a:spcBef>
            </a:pPr>
            <a:r>
              <a:rPr lang="en-US" altLang="ko-KR" sz="2400" dirty="0" smtClean="0">
                <a:sym typeface="Symbol" panose="05050102010706020507" pitchFamily="18" charset="2"/>
              </a:rPr>
              <a:t>Permissions include: Valid bits, Read, Write, </a:t>
            </a:r>
            <a:r>
              <a:rPr lang="en-US" altLang="ko-KR" sz="2400" dirty="0" err="1" smtClean="0">
                <a:sym typeface="Symbol" panose="05050102010706020507" pitchFamily="18" charset="2"/>
              </a:rPr>
              <a:t>etc</a:t>
            </a:r>
            <a:endParaRPr lang="en-US" altLang="ko-KR" sz="2400" dirty="0" smtClean="0">
              <a:sym typeface="Symbol" panose="05050102010706020507" pitchFamily="18" charset="2"/>
            </a:endParaRPr>
          </a:p>
          <a:p>
            <a:pPr>
              <a:spcBef>
                <a:spcPct val="0"/>
              </a:spcBef>
            </a:pPr>
            <a:r>
              <a:rPr lang="en-US" altLang="ko-KR" sz="2600" dirty="0" smtClean="0"/>
              <a:t>Virtual address mapping</a:t>
            </a:r>
          </a:p>
          <a:p>
            <a:pPr lvl="1">
              <a:spcBef>
                <a:spcPct val="0"/>
              </a:spcBef>
            </a:pPr>
            <a:r>
              <a:rPr lang="en-US" altLang="ko-KR" sz="2400" dirty="0" smtClean="0"/>
              <a:t>Offset from Virtual address copied to Physical Address</a:t>
            </a:r>
          </a:p>
          <a:p>
            <a:pPr lvl="2">
              <a:spcBef>
                <a:spcPct val="0"/>
              </a:spcBef>
            </a:pPr>
            <a:r>
              <a:rPr lang="en-US" altLang="ko-KR" sz="2400" dirty="0" smtClean="0"/>
              <a:t>Example: 10 bit offset </a:t>
            </a:r>
            <a:r>
              <a:rPr lang="en-US" altLang="ko-KR" sz="2400" dirty="0" smtClean="0">
                <a:sym typeface="Symbol" panose="05050102010706020507" pitchFamily="18" charset="2"/>
              </a:rPr>
              <a:t> 1024-byte pages</a:t>
            </a:r>
          </a:p>
          <a:p>
            <a:pPr lvl="1">
              <a:spcBef>
                <a:spcPct val="0"/>
              </a:spcBef>
            </a:pPr>
            <a:r>
              <a:rPr lang="en-US" altLang="ko-KR" sz="2400" dirty="0" smtClean="0">
                <a:sym typeface="Symbol" panose="05050102010706020507" pitchFamily="18" charset="2"/>
              </a:rPr>
              <a:t>Virtual page # is all remaining bits</a:t>
            </a:r>
          </a:p>
          <a:p>
            <a:pPr lvl="2">
              <a:spcBef>
                <a:spcPct val="0"/>
              </a:spcBef>
            </a:pPr>
            <a:r>
              <a:rPr lang="en-US" altLang="ko-KR" sz="2400" dirty="0" smtClean="0">
                <a:sym typeface="Symbol" panose="05050102010706020507" pitchFamily="18" charset="2"/>
              </a:rPr>
              <a:t>Example for 32-bits: 32-10 = 22 bits, i.e. 4 million entries</a:t>
            </a:r>
          </a:p>
          <a:p>
            <a:pPr lvl="2">
              <a:spcBef>
                <a:spcPct val="0"/>
              </a:spcBef>
            </a:pPr>
            <a:r>
              <a:rPr lang="en-US" altLang="ko-KR" sz="2400" dirty="0" smtClean="0">
                <a:sym typeface="Symbol" panose="05050102010706020507" pitchFamily="18" charset="2"/>
              </a:rPr>
              <a:t>Physical page # copied from table into physical address</a:t>
            </a:r>
          </a:p>
          <a:p>
            <a:pPr lvl="1">
              <a:spcBef>
                <a:spcPct val="0"/>
              </a:spcBef>
            </a:pPr>
            <a:r>
              <a:rPr lang="en-US" altLang="ko-KR" sz="2400" dirty="0" smtClean="0">
                <a:sym typeface="Symbol" panose="05050102010706020507" pitchFamily="18" charset="2"/>
              </a:rPr>
              <a:t>Check Page Table bounds and permissions</a:t>
            </a:r>
          </a:p>
        </p:txBody>
      </p:sp>
      <p:sp>
        <p:nvSpPr>
          <p:cNvPr id="700486" name="Freeform 70"/>
          <p:cNvSpPr>
            <a:spLocks/>
          </p:cNvSpPr>
          <p:nvPr/>
        </p:nvSpPr>
        <p:spPr bwMode="auto">
          <a:xfrm>
            <a:off x="3065463" y="1168400"/>
            <a:ext cx="846137" cy="684213"/>
          </a:xfrm>
          <a:custGeom>
            <a:avLst/>
            <a:gdLst>
              <a:gd name="T0" fmla="*/ 0 w 1152"/>
              <a:gd name="T1" fmla="*/ 0 h 912"/>
              <a:gd name="T2" fmla="*/ 2147483647 w 1152"/>
              <a:gd name="T3" fmla="*/ 2147483647 h 912"/>
              <a:gd name="T4" fmla="*/ 2147483647 w 1152"/>
              <a:gd name="T5" fmla="*/ 2147483647 h 912"/>
              <a:gd name="T6" fmla="*/ 0 60000 65536"/>
              <a:gd name="T7" fmla="*/ 0 60000 65536"/>
              <a:gd name="T8" fmla="*/ 0 60000 65536"/>
              <a:gd name="T9" fmla="*/ 0 w 1152"/>
              <a:gd name="T10" fmla="*/ 0 h 912"/>
              <a:gd name="T11" fmla="*/ 1152 w 1152"/>
              <a:gd name="T12" fmla="*/ 912 h 91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52" h="912">
                <a:moveTo>
                  <a:pt x="0" y="0"/>
                </a:moveTo>
                <a:lnTo>
                  <a:pt x="288" y="912"/>
                </a:lnTo>
                <a:lnTo>
                  <a:pt x="1152" y="912"/>
                </a:lnTo>
              </a:path>
            </a:pathLst>
          </a:custGeom>
          <a:noFill/>
          <a:ln w="762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78" tIns="44445" rIns="90478" bIns="44445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4" name="Group 127"/>
          <p:cNvGrpSpPr>
            <a:grpSpLocks/>
          </p:cNvGrpSpPr>
          <p:nvPr/>
        </p:nvGrpSpPr>
        <p:grpSpPr bwMode="auto">
          <a:xfrm>
            <a:off x="457200" y="787400"/>
            <a:ext cx="4768850" cy="396875"/>
            <a:chOff x="160" y="559"/>
            <a:chExt cx="3004" cy="250"/>
          </a:xfrm>
        </p:grpSpPr>
        <p:grpSp>
          <p:nvGrpSpPr>
            <p:cNvPr id="52265" name="Group 11"/>
            <p:cNvGrpSpPr>
              <a:grpSpLocks/>
            </p:cNvGrpSpPr>
            <p:nvPr/>
          </p:nvGrpSpPr>
          <p:grpSpPr bwMode="auto">
            <a:xfrm>
              <a:off x="1548" y="566"/>
              <a:ext cx="1616" cy="238"/>
              <a:chOff x="480" y="624"/>
              <a:chExt cx="1968" cy="336"/>
            </a:xfrm>
          </p:grpSpPr>
          <p:sp>
            <p:nvSpPr>
              <p:cNvPr id="52267" name="Rectangle 5"/>
              <p:cNvSpPr>
                <a:spLocks noChangeArrowheads="1"/>
              </p:cNvSpPr>
              <p:nvPr/>
            </p:nvSpPr>
            <p:spPr bwMode="auto">
              <a:xfrm>
                <a:off x="1248" y="624"/>
                <a:ext cx="1200" cy="336"/>
              </a:xfrm>
              <a:prstGeom prst="rect">
                <a:avLst/>
              </a:prstGeom>
              <a:solidFill>
                <a:srgbClr val="00CCFF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Offset</a:t>
                </a:r>
              </a:p>
            </p:txBody>
          </p:sp>
          <p:sp>
            <p:nvSpPr>
              <p:cNvPr id="52268" name="Rectangle 6"/>
              <p:cNvSpPr>
                <a:spLocks noChangeArrowheads="1"/>
              </p:cNvSpPr>
              <p:nvPr/>
            </p:nvSpPr>
            <p:spPr bwMode="auto">
              <a:xfrm>
                <a:off x="480" y="624"/>
                <a:ext cx="768" cy="336"/>
              </a:xfrm>
              <a:prstGeom prst="rect">
                <a:avLst/>
              </a:prstGeom>
              <a:solidFill>
                <a:schemeClr val="hlink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lnSpc>
                    <a:spcPct val="75000"/>
                  </a:lnSpc>
                </a:pPr>
                <a:r>
                  <a:rPr lang="en-US" altLang="en-US" sz="1600" b="0" dirty="0">
                    <a:latin typeface="Gill Sans" charset="0"/>
                    <a:ea typeface="Gill Sans" charset="0"/>
                    <a:cs typeface="Gill Sans" charset="0"/>
                  </a:rPr>
                  <a:t>Virtual</a:t>
                </a:r>
              </a:p>
              <a:p>
                <a:pPr eaLnBrk="1" hangingPunct="1">
                  <a:lnSpc>
                    <a:spcPct val="75000"/>
                  </a:lnSpc>
                </a:pPr>
                <a:r>
                  <a:rPr lang="en-US" altLang="en-US" sz="1600" b="0" dirty="0">
                    <a:latin typeface="Gill Sans" charset="0"/>
                    <a:ea typeface="Gill Sans" charset="0"/>
                    <a:cs typeface="Gill Sans" charset="0"/>
                  </a:rPr>
                  <a:t>Page #</a:t>
                </a:r>
              </a:p>
            </p:txBody>
          </p:sp>
        </p:grpSp>
        <p:sp>
          <p:nvSpPr>
            <p:cNvPr id="52266" name="Text Box 80"/>
            <p:cNvSpPr txBox="1">
              <a:spLocks noChangeArrowheads="1"/>
            </p:cNvSpPr>
            <p:nvPr/>
          </p:nvSpPr>
          <p:spPr bwMode="auto">
            <a:xfrm>
              <a:off x="160" y="559"/>
              <a:ext cx="115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000" b="0" dirty="0">
                  <a:latin typeface="Gill Sans" charset="0"/>
                  <a:ea typeface="Gill Sans" charset="0"/>
                  <a:cs typeface="Gill Sans" charset="0"/>
                </a:rPr>
                <a:t>Virtual Address:</a:t>
              </a:r>
            </a:p>
          </p:txBody>
        </p:sp>
      </p:grpSp>
      <p:grpSp>
        <p:nvGrpSpPr>
          <p:cNvPr id="6" name="Group 130"/>
          <p:cNvGrpSpPr>
            <a:grpSpLocks/>
          </p:cNvGrpSpPr>
          <p:nvPr/>
        </p:nvGrpSpPr>
        <p:grpSpPr bwMode="auto">
          <a:xfrm>
            <a:off x="762000" y="1852613"/>
            <a:ext cx="3276601" cy="1290637"/>
            <a:chOff x="352" y="1375"/>
            <a:chExt cx="2064" cy="813"/>
          </a:xfrm>
        </p:grpSpPr>
        <p:sp>
          <p:nvSpPr>
            <p:cNvPr id="52259" name="Text Box 82"/>
            <p:cNvSpPr txBox="1">
              <a:spLocks noChangeArrowheads="1"/>
            </p:cNvSpPr>
            <p:nvPr/>
          </p:nvSpPr>
          <p:spPr bwMode="auto">
            <a:xfrm>
              <a:off x="1389" y="1938"/>
              <a:ext cx="102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000" b="0" smtClean="0">
                  <a:latin typeface="Gill Sans" charset="0"/>
                  <a:ea typeface="Gill Sans" charset="0"/>
                  <a:cs typeface="Gill Sans" charset="0"/>
                </a:rPr>
                <a:t>Access Error</a:t>
              </a:r>
              <a:endParaRPr lang="en-US" altLang="en-US" sz="2000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2260" name="Oval 71"/>
            <p:cNvSpPr>
              <a:spLocks noChangeArrowheads="1"/>
            </p:cNvSpPr>
            <p:nvPr/>
          </p:nvSpPr>
          <p:spPr bwMode="auto">
            <a:xfrm>
              <a:off x="1760" y="1544"/>
              <a:ext cx="317" cy="269"/>
            </a:xfrm>
            <a:prstGeom prst="ellipse">
              <a:avLst/>
            </a:prstGeom>
            <a:solidFill>
              <a:srgbClr val="FF66CC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4000" b="0">
                  <a:latin typeface="Gill Sans" charset="0"/>
                  <a:ea typeface="Gill Sans" charset="0"/>
                  <a:cs typeface="Gill Sans" charset="0"/>
                </a:rPr>
                <a:t>&gt;</a:t>
              </a:r>
            </a:p>
          </p:txBody>
        </p:sp>
        <p:sp>
          <p:nvSpPr>
            <p:cNvPr id="52261" name="Line 88"/>
            <p:cNvSpPr>
              <a:spLocks noChangeShapeType="1"/>
            </p:cNvSpPr>
            <p:nvPr/>
          </p:nvSpPr>
          <p:spPr bwMode="auto">
            <a:xfrm>
              <a:off x="1936" y="1375"/>
              <a:ext cx="0" cy="176"/>
            </a:xfrm>
            <a:prstGeom prst="line">
              <a:avLst/>
            </a:prstGeom>
            <a:noFill/>
            <a:ln w="7620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90478" tIns="44445" rIns="90478" bIns="44445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2262" name="Line 90"/>
            <p:cNvSpPr>
              <a:spLocks noChangeShapeType="1"/>
            </p:cNvSpPr>
            <p:nvPr/>
          </p:nvSpPr>
          <p:spPr bwMode="auto">
            <a:xfrm>
              <a:off x="1936" y="1832"/>
              <a:ext cx="0" cy="12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90478" tIns="44445" rIns="90478" bIns="44445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2263" name="Rectangle 92"/>
            <p:cNvSpPr>
              <a:spLocks noChangeArrowheads="1"/>
            </p:cNvSpPr>
            <p:nvPr/>
          </p:nvSpPr>
          <p:spPr bwMode="auto">
            <a:xfrm>
              <a:off x="352" y="1586"/>
              <a:ext cx="1196" cy="222"/>
            </a:xfrm>
            <a:prstGeom prst="rect">
              <a:avLst/>
            </a:prstGeom>
            <a:solidFill>
              <a:srgbClr val="FF66CC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000" b="0">
                  <a:latin typeface="Gill Sans" charset="0"/>
                  <a:ea typeface="Gill Sans" charset="0"/>
                  <a:cs typeface="Gill Sans" charset="0"/>
                </a:rPr>
                <a:t>PageTableSize</a:t>
              </a:r>
            </a:p>
          </p:txBody>
        </p:sp>
        <p:sp>
          <p:nvSpPr>
            <p:cNvPr id="52264" name="Line 95"/>
            <p:cNvSpPr>
              <a:spLocks noChangeShapeType="1"/>
            </p:cNvSpPr>
            <p:nvPr/>
          </p:nvSpPr>
          <p:spPr bwMode="auto">
            <a:xfrm>
              <a:off x="1548" y="1677"/>
              <a:ext cx="2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90478" tIns="44445" rIns="90478" bIns="44445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7" name="Group 148"/>
          <p:cNvGrpSpPr>
            <a:grpSpLocks/>
          </p:cNvGrpSpPr>
          <p:nvPr/>
        </p:nvGrpSpPr>
        <p:grpSpPr bwMode="auto">
          <a:xfrm>
            <a:off x="762000" y="1370013"/>
            <a:ext cx="5008563" cy="1838325"/>
            <a:chOff x="480" y="847"/>
            <a:chExt cx="3155" cy="1158"/>
          </a:xfrm>
        </p:grpSpPr>
        <p:sp>
          <p:nvSpPr>
            <p:cNvPr id="52243" name="Rectangle 93"/>
            <p:cNvSpPr>
              <a:spLocks noChangeArrowheads="1"/>
            </p:cNvSpPr>
            <p:nvPr/>
          </p:nvSpPr>
          <p:spPr bwMode="auto">
            <a:xfrm>
              <a:off x="480" y="847"/>
              <a:ext cx="1196" cy="209"/>
            </a:xfrm>
            <a:prstGeom prst="rect">
              <a:avLst/>
            </a:prstGeom>
            <a:solidFill>
              <a:srgbClr val="FF66CC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000" b="0">
                  <a:latin typeface="Gill Sans" charset="0"/>
                  <a:ea typeface="Gill Sans" charset="0"/>
                  <a:cs typeface="Gill Sans" charset="0"/>
                </a:rPr>
                <a:t>PageTablePtr</a:t>
              </a:r>
            </a:p>
          </p:txBody>
        </p:sp>
        <p:sp>
          <p:nvSpPr>
            <p:cNvPr id="52244" name="Line 94"/>
            <p:cNvSpPr>
              <a:spLocks noChangeShapeType="1"/>
            </p:cNvSpPr>
            <p:nvPr/>
          </p:nvSpPr>
          <p:spPr bwMode="auto">
            <a:xfrm>
              <a:off x="1676" y="946"/>
              <a:ext cx="788" cy="1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90478" tIns="44445" rIns="90478" bIns="44445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grpSp>
          <p:nvGrpSpPr>
            <p:cNvPr id="52245" name="Group 147"/>
            <p:cNvGrpSpPr>
              <a:grpSpLocks/>
            </p:cNvGrpSpPr>
            <p:nvPr/>
          </p:nvGrpSpPr>
          <p:grpSpPr bwMode="auto">
            <a:xfrm>
              <a:off x="2464" y="876"/>
              <a:ext cx="1171" cy="1129"/>
              <a:chOff x="2464" y="876"/>
              <a:chExt cx="1171" cy="1129"/>
            </a:xfrm>
          </p:grpSpPr>
          <p:sp>
            <p:nvSpPr>
              <p:cNvPr id="52246" name="Rectangle 14"/>
              <p:cNvSpPr>
                <a:spLocks noChangeArrowheads="1"/>
              </p:cNvSpPr>
              <p:nvPr/>
            </p:nvSpPr>
            <p:spPr bwMode="auto">
              <a:xfrm>
                <a:off x="2464" y="876"/>
                <a:ext cx="753" cy="188"/>
              </a:xfrm>
              <a:prstGeom prst="rect">
                <a:avLst/>
              </a:prstGeom>
              <a:solidFill>
                <a:srgbClr val="99FFCC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page #0</a:t>
                </a:r>
              </a:p>
            </p:txBody>
          </p:sp>
          <p:sp>
            <p:nvSpPr>
              <p:cNvPr id="52247" name="Rectangle 16"/>
              <p:cNvSpPr>
                <a:spLocks noChangeArrowheads="1"/>
              </p:cNvSpPr>
              <p:nvPr/>
            </p:nvSpPr>
            <p:spPr bwMode="auto">
              <a:xfrm>
                <a:off x="2464" y="1252"/>
                <a:ext cx="753" cy="189"/>
              </a:xfrm>
              <a:prstGeom prst="rect">
                <a:avLst/>
              </a:prstGeom>
              <a:solidFill>
                <a:srgbClr val="99FFCC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page #2</a:t>
                </a:r>
              </a:p>
            </p:txBody>
          </p:sp>
          <p:sp>
            <p:nvSpPr>
              <p:cNvPr id="52248" name="Rectangle 17"/>
              <p:cNvSpPr>
                <a:spLocks noChangeArrowheads="1"/>
              </p:cNvSpPr>
              <p:nvPr/>
            </p:nvSpPr>
            <p:spPr bwMode="auto">
              <a:xfrm>
                <a:off x="2464" y="1441"/>
                <a:ext cx="753" cy="188"/>
              </a:xfrm>
              <a:prstGeom prst="rect">
                <a:avLst/>
              </a:prstGeom>
              <a:solidFill>
                <a:srgbClr val="99FFCC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page #3</a:t>
                </a:r>
              </a:p>
            </p:txBody>
          </p:sp>
          <p:sp>
            <p:nvSpPr>
              <p:cNvPr id="52249" name="Rectangle 18"/>
              <p:cNvSpPr>
                <a:spLocks noChangeArrowheads="1"/>
              </p:cNvSpPr>
              <p:nvPr/>
            </p:nvSpPr>
            <p:spPr bwMode="auto">
              <a:xfrm>
                <a:off x="2464" y="1629"/>
                <a:ext cx="753" cy="188"/>
              </a:xfrm>
              <a:prstGeom prst="rect">
                <a:avLst/>
              </a:prstGeom>
              <a:solidFill>
                <a:srgbClr val="99FFCC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page #4</a:t>
                </a:r>
              </a:p>
            </p:txBody>
          </p:sp>
          <p:sp>
            <p:nvSpPr>
              <p:cNvPr id="52250" name="Rectangle 19"/>
              <p:cNvSpPr>
                <a:spLocks noChangeArrowheads="1"/>
              </p:cNvSpPr>
              <p:nvPr/>
            </p:nvSpPr>
            <p:spPr bwMode="auto">
              <a:xfrm>
                <a:off x="2464" y="1817"/>
                <a:ext cx="753" cy="188"/>
              </a:xfrm>
              <a:prstGeom prst="rect">
                <a:avLst/>
              </a:prstGeom>
              <a:solidFill>
                <a:srgbClr val="99FFCC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page #5</a:t>
                </a:r>
              </a:p>
            </p:txBody>
          </p:sp>
          <p:sp>
            <p:nvSpPr>
              <p:cNvPr id="52251" name="Rectangle 102"/>
              <p:cNvSpPr>
                <a:spLocks noChangeArrowheads="1"/>
              </p:cNvSpPr>
              <p:nvPr/>
            </p:nvSpPr>
            <p:spPr bwMode="auto">
              <a:xfrm>
                <a:off x="3215" y="876"/>
                <a:ext cx="420" cy="188"/>
              </a:xfrm>
              <a:prstGeom prst="rect">
                <a:avLst/>
              </a:prstGeom>
              <a:solidFill>
                <a:srgbClr val="99FFCC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600" b="0">
                    <a:latin typeface="Gill Sans" charset="0"/>
                    <a:ea typeface="Gill Sans" charset="0"/>
                    <a:cs typeface="Gill Sans" charset="0"/>
                  </a:rPr>
                  <a:t>V,R</a:t>
                </a:r>
              </a:p>
            </p:txBody>
          </p:sp>
          <p:grpSp>
            <p:nvGrpSpPr>
              <p:cNvPr id="52252" name="Group 143"/>
              <p:cNvGrpSpPr>
                <a:grpSpLocks/>
              </p:cNvGrpSpPr>
              <p:nvPr/>
            </p:nvGrpSpPr>
            <p:grpSpPr bwMode="auto">
              <a:xfrm>
                <a:off x="2464" y="1064"/>
                <a:ext cx="1171" cy="188"/>
                <a:chOff x="2464" y="1064"/>
                <a:chExt cx="1171" cy="188"/>
              </a:xfrm>
            </p:grpSpPr>
            <p:sp>
              <p:nvSpPr>
                <p:cNvPr id="52257" name="Rectangle 15"/>
                <p:cNvSpPr>
                  <a:spLocks noChangeArrowheads="1"/>
                </p:cNvSpPr>
                <p:nvPr/>
              </p:nvSpPr>
              <p:spPr bwMode="auto">
                <a:xfrm>
                  <a:off x="2464" y="1064"/>
                  <a:ext cx="753" cy="188"/>
                </a:xfrm>
                <a:prstGeom prst="rect">
                  <a:avLst/>
                </a:prstGeom>
                <a:solidFill>
                  <a:srgbClr val="99FFCC"/>
                </a:solidFill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78" tIns="44445" rIns="90478" bIns="44445" anchor="ctr"/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800" b="0">
                      <a:latin typeface="Gill Sans" charset="0"/>
                      <a:ea typeface="Gill Sans" charset="0"/>
                      <a:cs typeface="Gill Sans" charset="0"/>
                    </a:rPr>
                    <a:t>page #1</a:t>
                  </a:r>
                </a:p>
              </p:txBody>
            </p:sp>
            <p:sp>
              <p:nvSpPr>
                <p:cNvPr id="52258" name="Rectangle 103"/>
                <p:cNvSpPr>
                  <a:spLocks noChangeArrowheads="1"/>
                </p:cNvSpPr>
                <p:nvPr/>
              </p:nvSpPr>
              <p:spPr bwMode="auto">
                <a:xfrm>
                  <a:off x="3215" y="1064"/>
                  <a:ext cx="420" cy="188"/>
                </a:xfrm>
                <a:prstGeom prst="rect">
                  <a:avLst/>
                </a:prstGeom>
                <a:solidFill>
                  <a:srgbClr val="99FFCC"/>
                </a:solidFill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78" tIns="44445" rIns="90478" bIns="44445" anchor="ctr"/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600" b="0">
                      <a:latin typeface="Gill Sans" charset="0"/>
                      <a:ea typeface="Gill Sans" charset="0"/>
                      <a:cs typeface="Gill Sans" charset="0"/>
                    </a:rPr>
                    <a:t>V,R</a:t>
                  </a:r>
                </a:p>
              </p:txBody>
            </p:sp>
          </p:grpSp>
          <p:sp>
            <p:nvSpPr>
              <p:cNvPr id="52253" name="Rectangle 104"/>
              <p:cNvSpPr>
                <a:spLocks noChangeArrowheads="1"/>
              </p:cNvSpPr>
              <p:nvPr/>
            </p:nvSpPr>
            <p:spPr bwMode="auto">
              <a:xfrm>
                <a:off x="3215" y="1252"/>
                <a:ext cx="420" cy="189"/>
              </a:xfrm>
              <a:prstGeom prst="rect">
                <a:avLst/>
              </a:prstGeom>
              <a:solidFill>
                <a:srgbClr val="99FFCC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600" b="0">
                    <a:latin typeface="Gill Sans" charset="0"/>
                    <a:ea typeface="Gill Sans" charset="0"/>
                    <a:cs typeface="Gill Sans" charset="0"/>
                  </a:rPr>
                  <a:t>V,R,W</a:t>
                </a:r>
              </a:p>
            </p:txBody>
          </p:sp>
          <p:sp>
            <p:nvSpPr>
              <p:cNvPr id="52254" name="Rectangle 105"/>
              <p:cNvSpPr>
                <a:spLocks noChangeArrowheads="1"/>
              </p:cNvSpPr>
              <p:nvPr/>
            </p:nvSpPr>
            <p:spPr bwMode="auto">
              <a:xfrm>
                <a:off x="3215" y="1441"/>
                <a:ext cx="420" cy="188"/>
              </a:xfrm>
              <a:prstGeom prst="rect">
                <a:avLst/>
              </a:prstGeom>
              <a:solidFill>
                <a:srgbClr val="99FFCC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600" b="0">
                    <a:latin typeface="Gill Sans" charset="0"/>
                    <a:ea typeface="Gill Sans" charset="0"/>
                    <a:cs typeface="Gill Sans" charset="0"/>
                  </a:rPr>
                  <a:t>V,R,W</a:t>
                </a:r>
              </a:p>
            </p:txBody>
          </p:sp>
          <p:sp>
            <p:nvSpPr>
              <p:cNvPr id="52255" name="Rectangle 106"/>
              <p:cNvSpPr>
                <a:spLocks noChangeArrowheads="1"/>
              </p:cNvSpPr>
              <p:nvPr/>
            </p:nvSpPr>
            <p:spPr bwMode="auto">
              <a:xfrm>
                <a:off x="3215" y="1629"/>
                <a:ext cx="420" cy="188"/>
              </a:xfrm>
              <a:prstGeom prst="rect">
                <a:avLst/>
              </a:prstGeom>
              <a:solidFill>
                <a:srgbClr val="99FFCC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600" b="0">
                    <a:latin typeface="Gill Sans" charset="0"/>
                    <a:ea typeface="Gill Sans" charset="0"/>
                    <a:cs typeface="Gill Sans" charset="0"/>
                  </a:rPr>
                  <a:t>N</a:t>
                </a:r>
              </a:p>
            </p:txBody>
          </p:sp>
          <p:sp>
            <p:nvSpPr>
              <p:cNvPr id="52256" name="Rectangle 107"/>
              <p:cNvSpPr>
                <a:spLocks noChangeArrowheads="1"/>
              </p:cNvSpPr>
              <p:nvPr/>
            </p:nvSpPr>
            <p:spPr bwMode="auto">
              <a:xfrm>
                <a:off x="3215" y="1817"/>
                <a:ext cx="420" cy="188"/>
              </a:xfrm>
              <a:prstGeom prst="rect">
                <a:avLst/>
              </a:prstGeom>
              <a:solidFill>
                <a:srgbClr val="99FFCC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600" b="0">
                    <a:latin typeface="Gill Sans" charset="0"/>
                    <a:ea typeface="Gill Sans" charset="0"/>
                    <a:cs typeface="Gill Sans" charset="0"/>
                  </a:rPr>
                  <a:t>V,R,W</a:t>
                </a:r>
              </a:p>
            </p:txBody>
          </p:sp>
        </p:grpSp>
      </p:grpSp>
      <p:grpSp>
        <p:nvGrpSpPr>
          <p:cNvPr id="10" name="Group 144"/>
          <p:cNvGrpSpPr>
            <a:grpSpLocks/>
          </p:cNvGrpSpPr>
          <p:nvPr/>
        </p:nvGrpSpPr>
        <p:grpSpPr bwMode="auto">
          <a:xfrm>
            <a:off x="3911600" y="1711325"/>
            <a:ext cx="1858963" cy="298450"/>
            <a:chOff x="2464" y="1064"/>
            <a:chExt cx="1171" cy="188"/>
          </a:xfrm>
        </p:grpSpPr>
        <p:sp>
          <p:nvSpPr>
            <p:cNvPr id="52241" name="Rectangle 145"/>
            <p:cNvSpPr>
              <a:spLocks noChangeArrowheads="1"/>
            </p:cNvSpPr>
            <p:nvPr/>
          </p:nvSpPr>
          <p:spPr bwMode="auto">
            <a:xfrm>
              <a:off x="2464" y="1064"/>
              <a:ext cx="753" cy="188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 b="0">
                  <a:latin typeface="Gill Sans" charset="0"/>
                  <a:ea typeface="Gill Sans" charset="0"/>
                  <a:cs typeface="Gill Sans" charset="0"/>
                </a:rPr>
                <a:t>page #1</a:t>
              </a:r>
            </a:p>
          </p:txBody>
        </p:sp>
        <p:sp>
          <p:nvSpPr>
            <p:cNvPr id="52242" name="Rectangle 146"/>
            <p:cNvSpPr>
              <a:spLocks noChangeArrowheads="1"/>
            </p:cNvSpPr>
            <p:nvPr/>
          </p:nvSpPr>
          <p:spPr bwMode="auto">
            <a:xfrm>
              <a:off x="3215" y="1064"/>
              <a:ext cx="420" cy="188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 b="0">
                  <a:latin typeface="Gill Sans" charset="0"/>
                  <a:ea typeface="Gill Sans" charset="0"/>
                  <a:cs typeface="Gill Sans" charset="0"/>
                </a:rPr>
                <a:t>V,R</a:t>
              </a:r>
            </a:p>
          </p:txBody>
        </p:sp>
      </p:grpSp>
      <p:grpSp>
        <p:nvGrpSpPr>
          <p:cNvPr id="11" name="Group 135"/>
          <p:cNvGrpSpPr>
            <a:grpSpLocks/>
          </p:cNvGrpSpPr>
          <p:nvPr/>
        </p:nvGrpSpPr>
        <p:grpSpPr bwMode="auto">
          <a:xfrm>
            <a:off x="5791200" y="1928813"/>
            <a:ext cx="2286000" cy="1652587"/>
            <a:chOff x="3648" y="1104"/>
            <a:chExt cx="1440" cy="1041"/>
          </a:xfrm>
        </p:grpSpPr>
        <p:sp>
          <p:nvSpPr>
            <p:cNvPr id="52237" name="AutoShape 112"/>
            <p:cNvSpPr>
              <a:spLocks noChangeArrowheads="1"/>
            </p:cNvSpPr>
            <p:nvPr/>
          </p:nvSpPr>
          <p:spPr bwMode="auto">
            <a:xfrm>
              <a:off x="4130" y="1351"/>
              <a:ext cx="958" cy="186"/>
            </a:xfrm>
            <a:prstGeom prst="roundRect">
              <a:avLst>
                <a:gd name="adj" fmla="val 16667"/>
              </a:avLst>
            </a:prstGeom>
            <a:solidFill>
              <a:srgbClr val="FF66CC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 b="0">
                  <a:latin typeface="Gill Sans" charset="0"/>
                  <a:ea typeface="Gill Sans" charset="0"/>
                  <a:cs typeface="Gill Sans" charset="0"/>
                </a:rPr>
                <a:t>Check Perm</a:t>
              </a:r>
            </a:p>
          </p:txBody>
        </p:sp>
        <p:sp>
          <p:nvSpPr>
            <p:cNvPr id="52238" name="Line 113"/>
            <p:cNvSpPr>
              <a:spLocks noChangeShapeType="1"/>
            </p:cNvSpPr>
            <p:nvPr/>
          </p:nvSpPr>
          <p:spPr bwMode="auto">
            <a:xfrm>
              <a:off x="3648" y="1104"/>
              <a:ext cx="482" cy="335"/>
            </a:xfrm>
            <a:prstGeom prst="line">
              <a:avLst/>
            </a:prstGeom>
            <a:noFill/>
            <a:ln w="7620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90478" tIns="44445" rIns="90478" bIns="44445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2239" name="Text Box 114"/>
            <p:cNvSpPr txBox="1">
              <a:spLocks noChangeArrowheads="1"/>
            </p:cNvSpPr>
            <p:nvPr/>
          </p:nvSpPr>
          <p:spPr bwMode="auto">
            <a:xfrm>
              <a:off x="4201" y="1701"/>
              <a:ext cx="567" cy="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000" b="0">
                  <a:latin typeface="Gill Sans" charset="0"/>
                  <a:ea typeface="Gill Sans" charset="0"/>
                  <a:cs typeface="Gill Sans" charset="0"/>
                </a:rPr>
                <a:t>Access</a:t>
              </a:r>
            </a:p>
            <a:p>
              <a:pPr eaLnBrk="1" hangingPunct="1"/>
              <a:r>
                <a:rPr lang="en-US" altLang="en-US" sz="2000" b="0">
                  <a:latin typeface="Gill Sans" charset="0"/>
                  <a:ea typeface="Gill Sans" charset="0"/>
                  <a:cs typeface="Gill Sans" charset="0"/>
                </a:rPr>
                <a:t>Error</a:t>
              </a:r>
            </a:p>
          </p:txBody>
        </p:sp>
        <p:sp>
          <p:nvSpPr>
            <p:cNvPr id="52240" name="Line 115"/>
            <p:cNvSpPr>
              <a:spLocks noChangeShapeType="1"/>
            </p:cNvSpPr>
            <p:nvPr/>
          </p:nvSpPr>
          <p:spPr bwMode="auto">
            <a:xfrm>
              <a:off x="4535" y="1526"/>
              <a:ext cx="0" cy="19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90478" tIns="44445" rIns="90478" bIns="44445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12" name="Group 142"/>
          <p:cNvGrpSpPr>
            <a:grpSpLocks/>
          </p:cNvGrpSpPr>
          <p:nvPr/>
        </p:nvGrpSpPr>
        <p:grpSpPr bwMode="auto">
          <a:xfrm>
            <a:off x="5029200" y="1485900"/>
            <a:ext cx="2362200" cy="377825"/>
            <a:chOff x="3168" y="920"/>
            <a:chExt cx="1488" cy="238"/>
          </a:xfrm>
        </p:grpSpPr>
        <p:sp>
          <p:nvSpPr>
            <p:cNvPr id="52235" name="Rectangle 85"/>
            <p:cNvSpPr>
              <a:spLocks noChangeArrowheads="1"/>
            </p:cNvSpPr>
            <p:nvPr/>
          </p:nvSpPr>
          <p:spPr bwMode="auto">
            <a:xfrm>
              <a:off x="4026" y="920"/>
              <a:ext cx="630" cy="238"/>
            </a:xfrm>
            <a:prstGeom prst="rect">
              <a:avLst/>
            </a:prstGeom>
            <a:solidFill>
              <a:schemeClr val="hlink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lnSpc>
                  <a:spcPct val="75000"/>
                </a:lnSpc>
              </a:pPr>
              <a:r>
                <a:rPr lang="en-US" altLang="en-US" sz="1600" b="0">
                  <a:latin typeface="Gill Sans" charset="0"/>
                  <a:ea typeface="Gill Sans" charset="0"/>
                  <a:cs typeface="Gill Sans" charset="0"/>
                </a:rPr>
                <a:t>Physical</a:t>
              </a:r>
            </a:p>
            <a:p>
              <a:pPr eaLnBrk="1" hangingPunct="1">
                <a:lnSpc>
                  <a:spcPct val="75000"/>
                </a:lnSpc>
              </a:pPr>
              <a:r>
                <a:rPr lang="en-US" altLang="en-US" sz="1600" b="0">
                  <a:latin typeface="Gill Sans" charset="0"/>
                  <a:ea typeface="Gill Sans" charset="0"/>
                  <a:cs typeface="Gill Sans" charset="0"/>
                </a:rPr>
                <a:t>Page #</a:t>
              </a:r>
            </a:p>
          </p:txBody>
        </p:sp>
        <p:sp>
          <p:nvSpPr>
            <p:cNvPr id="52236" name="Line 75"/>
            <p:cNvSpPr>
              <a:spLocks noChangeShapeType="1"/>
            </p:cNvSpPr>
            <p:nvPr/>
          </p:nvSpPr>
          <p:spPr bwMode="auto">
            <a:xfrm flipV="1">
              <a:off x="3168" y="1052"/>
              <a:ext cx="827" cy="99"/>
            </a:xfrm>
            <a:prstGeom prst="line">
              <a:avLst/>
            </a:prstGeom>
            <a:noFill/>
            <a:ln w="7620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90478" tIns="44445" rIns="90478" bIns="44445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32927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700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0419" grpId="0" uiExpand="1" build="p"/>
      <p:bldP spid="700486" grpId="0" uiExpand="1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152400"/>
            <a:ext cx="7162800" cy="533400"/>
          </a:xfrm>
        </p:spPr>
        <p:txBody>
          <a:bodyPr/>
          <a:lstStyle/>
          <a:p>
            <a:r>
              <a:rPr lang="en-US" altLang="ko-KR" dirty="0" smtClean="0">
                <a:ea typeface="굴림" panose="020B0600000101010101" pitchFamily="34" charset="-127"/>
              </a:rPr>
              <a:t>Simple Page Table Example</a:t>
            </a:r>
          </a:p>
        </p:txBody>
      </p:sp>
      <p:grpSp>
        <p:nvGrpSpPr>
          <p:cNvPr id="56322" name="Group 56"/>
          <p:cNvGrpSpPr>
            <a:grpSpLocks/>
          </p:cNvGrpSpPr>
          <p:nvPr/>
        </p:nvGrpSpPr>
        <p:grpSpPr bwMode="auto">
          <a:xfrm>
            <a:off x="255588" y="1277938"/>
            <a:ext cx="1566812" cy="3712012"/>
            <a:chOff x="2712" y="480"/>
            <a:chExt cx="1095" cy="2572"/>
          </a:xfrm>
        </p:grpSpPr>
        <p:grpSp>
          <p:nvGrpSpPr>
            <p:cNvPr id="56382" name="Group 50"/>
            <p:cNvGrpSpPr>
              <a:grpSpLocks/>
            </p:cNvGrpSpPr>
            <p:nvPr/>
          </p:nvGrpSpPr>
          <p:grpSpPr bwMode="auto">
            <a:xfrm>
              <a:off x="2712" y="480"/>
              <a:ext cx="840" cy="1968"/>
              <a:chOff x="3240" y="480"/>
              <a:chExt cx="840" cy="1968"/>
            </a:xfrm>
          </p:grpSpPr>
          <p:grpSp>
            <p:nvGrpSpPr>
              <p:cNvPr id="56384" name="Group 16"/>
              <p:cNvGrpSpPr>
                <a:grpSpLocks/>
              </p:cNvGrpSpPr>
              <p:nvPr/>
            </p:nvGrpSpPr>
            <p:grpSpPr bwMode="auto">
              <a:xfrm>
                <a:off x="3744" y="528"/>
                <a:ext cx="336" cy="1920"/>
                <a:chOff x="1392" y="528"/>
                <a:chExt cx="336" cy="2160"/>
              </a:xfrm>
            </p:grpSpPr>
            <p:sp>
              <p:nvSpPr>
                <p:cNvPr id="56388" name="Rectangle 6"/>
                <p:cNvSpPr>
                  <a:spLocks noChangeArrowheads="1"/>
                </p:cNvSpPr>
                <p:nvPr/>
              </p:nvSpPr>
              <p:spPr bwMode="auto">
                <a:xfrm>
                  <a:off x="1392" y="528"/>
                  <a:ext cx="336" cy="720"/>
                </a:xfrm>
                <a:prstGeom prst="rect">
                  <a:avLst/>
                </a:prstGeom>
                <a:solidFill>
                  <a:srgbClr val="FF66CC"/>
                </a:solidFill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78" tIns="44445" rIns="90478" bIns="44445" anchor="ctr"/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600" b="0">
                      <a:latin typeface="Gill Sans" charset="0"/>
                      <a:ea typeface="Gill Sans" charset="0"/>
                      <a:cs typeface="Gill Sans" charset="0"/>
                    </a:rPr>
                    <a:t>a</a:t>
                  </a:r>
                </a:p>
                <a:p>
                  <a:pPr eaLnBrk="1" hangingPunct="1"/>
                  <a:r>
                    <a:rPr lang="en-US" altLang="en-US" sz="1600" b="0">
                      <a:latin typeface="Gill Sans" charset="0"/>
                      <a:ea typeface="Gill Sans" charset="0"/>
                      <a:cs typeface="Gill Sans" charset="0"/>
                    </a:rPr>
                    <a:t>b</a:t>
                  </a:r>
                </a:p>
                <a:p>
                  <a:pPr eaLnBrk="1" hangingPunct="1"/>
                  <a:r>
                    <a:rPr lang="en-US" altLang="en-US" sz="1600" b="0">
                      <a:latin typeface="Gill Sans" charset="0"/>
                      <a:ea typeface="Gill Sans" charset="0"/>
                      <a:cs typeface="Gill Sans" charset="0"/>
                    </a:rPr>
                    <a:t>c</a:t>
                  </a:r>
                </a:p>
                <a:p>
                  <a:pPr eaLnBrk="1" hangingPunct="1"/>
                  <a:r>
                    <a:rPr lang="en-US" altLang="en-US" sz="1600" b="0">
                      <a:latin typeface="Gill Sans" charset="0"/>
                      <a:ea typeface="Gill Sans" charset="0"/>
                      <a:cs typeface="Gill Sans" charset="0"/>
                    </a:rPr>
                    <a:t>d</a:t>
                  </a:r>
                </a:p>
              </p:txBody>
            </p:sp>
            <p:sp>
              <p:nvSpPr>
                <p:cNvPr id="56389" name="Rectangle 7"/>
                <p:cNvSpPr>
                  <a:spLocks noChangeArrowheads="1"/>
                </p:cNvSpPr>
                <p:nvPr/>
              </p:nvSpPr>
              <p:spPr bwMode="auto">
                <a:xfrm>
                  <a:off x="1392" y="1248"/>
                  <a:ext cx="336" cy="720"/>
                </a:xfrm>
                <a:prstGeom prst="rect">
                  <a:avLst/>
                </a:prstGeom>
                <a:solidFill>
                  <a:srgbClr val="00FFFF"/>
                </a:solidFill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78" tIns="44445" rIns="90478" bIns="44445" anchor="ctr"/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600" b="0">
                      <a:latin typeface="Gill Sans" charset="0"/>
                      <a:ea typeface="Gill Sans" charset="0"/>
                      <a:cs typeface="Gill Sans" charset="0"/>
                    </a:rPr>
                    <a:t>e</a:t>
                  </a:r>
                </a:p>
                <a:p>
                  <a:pPr eaLnBrk="1" hangingPunct="1"/>
                  <a:r>
                    <a:rPr lang="en-US" altLang="en-US" sz="1600" b="0">
                      <a:latin typeface="Gill Sans" charset="0"/>
                      <a:ea typeface="Gill Sans" charset="0"/>
                      <a:cs typeface="Gill Sans" charset="0"/>
                    </a:rPr>
                    <a:t>f</a:t>
                  </a:r>
                </a:p>
                <a:p>
                  <a:pPr eaLnBrk="1" hangingPunct="1"/>
                  <a:r>
                    <a:rPr lang="en-US" altLang="en-US" sz="1600" b="0">
                      <a:latin typeface="Gill Sans" charset="0"/>
                      <a:ea typeface="Gill Sans" charset="0"/>
                      <a:cs typeface="Gill Sans" charset="0"/>
                    </a:rPr>
                    <a:t>g</a:t>
                  </a:r>
                </a:p>
                <a:p>
                  <a:pPr eaLnBrk="1" hangingPunct="1"/>
                  <a:r>
                    <a:rPr lang="en-US" altLang="en-US" sz="1600" b="0">
                      <a:latin typeface="Gill Sans" charset="0"/>
                      <a:ea typeface="Gill Sans" charset="0"/>
                      <a:cs typeface="Gill Sans" charset="0"/>
                    </a:rPr>
                    <a:t>h</a:t>
                  </a:r>
                </a:p>
              </p:txBody>
            </p:sp>
            <p:sp>
              <p:nvSpPr>
                <p:cNvPr id="56390" name="Rectangle 8"/>
                <p:cNvSpPr>
                  <a:spLocks noChangeArrowheads="1"/>
                </p:cNvSpPr>
                <p:nvPr/>
              </p:nvSpPr>
              <p:spPr bwMode="auto">
                <a:xfrm>
                  <a:off x="1392" y="1968"/>
                  <a:ext cx="336" cy="720"/>
                </a:xfrm>
                <a:prstGeom prst="rect">
                  <a:avLst/>
                </a:prstGeom>
                <a:solidFill>
                  <a:srgbClr val="53FB25"/>
                </a:solidFill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78" tIns="44445" rIns="90478" bIns="44445" anchor="ctr"/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600" b="0">
                      <a:latin typeface="Gill Sans" charset="0"/>
                      <a:ea typeface="Gill Sans" charset="0"/>
                      <a:cs typeface="Gill Sans" charset="0"/>
                    </a:rPr>
                    <a:t>i</a:t>
                  </a:r>
                </a:p>
                <a:p>
                  <a:pPr eaLnBrk="1" hangingPunct="1"/>
                  <a:r>
                    <a:rPr lang="en-US" altLang="en-US" sz="1600" b="0">
                      <a:latin typeface="Gill Sans" charset="0"/>
                      <a:ea typeface="Gill Sans" charset="0"/>
                      <a:cs typeface="Gill Sans" charset="0"/>
                    </a:rPr>
                    <a:t>j</a:t>
                  </a:r>
                </a:p>
                <a:p>
                  <a:pPr eaLnBrk="1" hangingPunct="1"/>
                  <a:r>
                    <a:rPr lang="en-US" altLang="en-US" sz="1600" b="0">
                      <a:latin typeface="Gill Sans" charset="0"/>
                      <a:ea typeface="Gill Sans" charset="0"/>
                      <a:cs typeface="Gill Sans" charset="0"/>
                    </a:rPr>
                    <a:t>k</a:t>
                  </a:r>
                </a:p>
                <a:p>
                  <a:pPr eaLnBrk="1" hangingPunct="1"/>
                  <a:r>
                    <a:rPr lang="en-US" altLang="en-US" sz="1600" b="0">
                      <a:latin typeface="Gill Sans" charset="0"/>
                      <a:ea typeface="Gill Sans" charset="0"/>
                      <a:cs typeface="Gill Sans" charset="0"/>
                    </a:rPr>
                    <a:t>l</a:t>
                  </a:r>
                </a:p>
              </p:txBody>
            </p:sp>
          </p:grpSp>
          <p:sp>
            <p:nvSpPr>
              <p:cNvPr id="56385" name="Text Box 47"/>
              <p:cNvSpPr txBox="1">
                <a:spLocks noChangeArrowheads="1"/>
              </p:cNvSpPr>
              <p:nvPr/>
            </p:nvSpPr>
            <p:spPr bwMode="auto">
              <a:xfrm>
                <a:off x="3240" y="480"/>
                <a:ext cx="447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78" tIns="44445" rIns="90478" bIns="44445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600">
                    <a:latin typeface="Helvetica" panose="020B0604020202020204" pitchFamily="34" charset="0"/>
                  </a:rPr>
                  <a:t>0x00</a:t>
                </a:r>
              </a:p>
            </p:txBody>
          </p:sp>
          <p:sp>
            <p:nvSpPr>
              <p:cNvPr id="56386" name="Text Box 48"/>
              <p:cNvSpPr txBox="1">
                <a:spLocks noChangeArrowheads="1"/>
              </p:cNvSpPr>
              <p:nvPr/>
            </p:nvSpPr>
            <p:spPr bwMode="auto">
              <a:xfrm>
                <a:off x="3240" y="1056"/>
                <a:ext cx="447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78" tIns="44445" rIns="90478" bIns="44445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600">
                    <a:latin typeface="Helvetica" panose="020B0604020202020204" pitchFamily="34" charset="0"/>
                  </a:rPr>
                  <a:t>0x04</a:t>
                </a:r>
              </a:p>
            </p:txBody>
          </p:sp>
          <p:sp>
            <p:nvSpPr>
              <p:cNvPr id="56387" name="Text Box 49"/>
              <p:cNvSpPr txBox="1">
                <a:spLocks noChangeArrowheads="1"/>
              </p:cNvSpPr>
              <p:nvPr/>
            </p:nvSpPr>
            <p:spPr bwMode="auto">
              <a:xfrm>
                <a:off x="3240" y="1679"/>
                <a:ext cx="447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78" tIns="44445" rIns="90478" bIns="44445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600">
                    <a:latin typeface="Helvetica" panose="020B0604020202020204" pitchFamily="34" charset="0"/>
                  </a:rPr>
                  <a:t>0x08</a:t>
                </a:r>
              </a:p>
            </p:txBody>
          </p:sp>
        </p:grpSp>
        <p:sp>
          <p:nvSpPr>
            <p:cNvPr id="56383" name="Text Box 51"/>
            <p:cNvSpPr txBox="1">
              <a:spLocks noChangeArrowheads="1"/>
            </p:cNvSpPr>
            <p:nvPr/>
          </p:nvSpPr>
          <p:spPr bwMode="auto">
            <a:xfrm>
              <a:off x="2938" y="2478"/>
              <a:ext cx="869" cy="5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b="0">
                  <a:latin typeface="Gill Sans" charset="0"/>
                  <a:ea typeface="Gill Sans" charset="0"/>
                  <a:cs typeface="Gill Sans" charset="0"/>
                </a:rPr>
                <a:t>Virtual</a:t>
              </a:r>
            </a:p>
            <a:p>
              <a:pPr eaLnBrk="1" hangingPunct="1"/>
              <a:r>
                <a:rPr lang="en-US" altLang="en-US" b="0" dirty="0">
                  <a:latin typeface="Gill Sans" charset="0"/>
                  <a:ea typeface="Gill Sans" charset="0"/>
                  <a:cs typeface="Gill Sans" charset="0"/>
                </a:rPr>
                <a:t>Memory</a:t>
              </a:r>
            </a:p>
          </p:txBody>
        </p:sp>
      </p:grpSp>
      <p:sp>
        <p:nvSpPr>
          <p:cNvPr id="56323" name="Text Box 27"/>
          <p:cNvSpPr txBox="1">
            <a:spLocks noChangeArrowheads="1"/>
          </p:cNvSpPr>
          <p:nvPr/>
        </p:nvSpPr>
        <p:spPr bwMode="auto">
          <a:xfrm>
            <a:off x="5838825" y="1219200"/>
            <a:ext cx="6381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Helvetica" panose="020B0604020202020204" pitchFamily="34" charset="0"/>
              </a:rPr>
              <a:t>0x00</a:t>
            </a:r>
          </a:p>
        </p:txBody>
      </p:sp>
      <p:grpSp>
        <p:nvGrpSpPr>
          <p:cNvPr id="26671" name="Group 26670"/>
          <p:cNvGrpSpPr>
            <a:grpSpLocks/>
          </p:cNvGrpSpPr>
          <p:nvPr/>
        </p:nvGrpSpPr>
        <p:grpSpPr bwMode="auto">
          <a:xfrm>
            <a:off x="5838825" y="1719263"/>
            <a:ext cx="1171575" cy="1238250"/>
            <a:chOff x="5838218" y="1719848"/>
            <a:chExt cx="1172182" cy="1237636"/>
          </a:xfrm>
        </p:grpSpPr>
        <p:sp>
          <p:nvSpPr>
            <p:cNvPr id="56379" name="Rectangle 20"/>
            <p:cNvSpPr>
              <a:spLocks noChangeArrowheads="1"/>
            </p:cNvSpPr>
            <p:nvPr/>
          </p:nvSpPr>
          <p:spPr bwMode="auto">
            <a:xfrm>
              <a:off x="6529165" y="1841156"/>
              <a:ext cx="481235" cy="924255"/>
            </a:xfrm>
            <a:prstGeom prst="rect">
              <a:avLst/>
            </a:prstGeom>
            <a:solidFill>
              <a:srgbClr val="53FB25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 b="0">
                  <a:latin typeface="Gill Sans Light" charset="0"/>
                  <a:ea typeface="Gill Sans Light" charset="0"/>
                  <a:cs typeface="Gill Sans Light" charset="0"/>
                </a:rPr>
                <a:t>i</a:t>
              </a:r>
            </a:p>
            <a:p>
              <a:pPr eaLnBrk="1" hangingPunct="1"/>
              <a:r>
                <a:rPr lang="en-US" altLang="en-US" sz="1600" b="0">
                  <a:latin typeface="Gill Sans Light" charset="0"/>
                  <a:ea typeface="Gill Sans Light" charset="0"/>
                  <a:cs typeface="Gill Sans Light" charset="0"/>
                </a:rPr>
                <a:t>j</a:t>
              </a:r>
            </a:p>
            <a:p>
              <a:pPr eaLnBrk="1" hangingPunct="1"/>
              <a:r>
                <a:rPr lang="en-US" altLang="en-US" sz="1600" b="0">
                  <a:latin typeface="Gill Sans Light" charset="0"/>
                  <a:ea typeface="Gill Sans Light" charset="0"/>
                  <a:cs typeface="Gill Sans Light" charset="0"/>
                </a:rPr>
                <a:t>k</a:t>
              </a:r>
            </a:p>
            <a:p>
              <a:pPr eaLnBrk="1" hangingPunct="1"/>
              <a:r>
                <a:rPr lang="en-US" altLang="en-US" sz="1600" b="0">
                  <a:latin typeface="Gill Sans Light" charset="0"/>
                  <a:ea typeface="Gill Sans Light" charset="0"/>
                  <a:cs typeface="Gill Sans Light" charset="0"/>
                </a:rPr>
                <a:t>l</a:t>
              </a:r>
            </a:p>
          </p:txBody>
        </p:sp>
        <p:sp>
          <p:nvSpPr>
            <p:cNvPr id="56380" name="Text Box 28"/>
            <p:cNvSpPr txBox="1">
              <a:spLocks noChangeArrowheads="1"/>
            </p:cNvSpPr>
            <p:nvPr/>
          </p:nvSpPr>
          <p:spPr bwMode="auto">
            <a:xfrm>
              <a:off x="5838218" y="1719848"/>
              <a:ext cx="638782" cy="3364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>
                  <a:latin typeface="Helvetica" panose="020B0604020202020204" pitchFamily="34" charset="0"/>
                </a:rPr>
                <a:t>0x04</a:t>
              </a:r>
            </a:p>
          </p:txBody>
        </p:sp>
        <p:sp>
          <p:nvSpPr>
            <p:cNvPr id="56381" name="Text Box 29"/>
            <p:cNvSpPr txBox="1">
              <a:spLocks noChangeArrowheads="1"/>
            </p:cNvSpPr>
            <p:nvPr/>
          </p:nvSpPr>
          <p:spPr bwMode="auto">
            <a:xfrm>
              <a:off x="5838218" y="2620997"/>
              <a:ext cx="638782" cy="3364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>
                  <a:latin typeface="Helvetica" panose="020B0604020202020204" pitchFamily="34" charset="0"/>
                </a:rPr>
                <a:t>0x08</a:t>
              </a:r>
            </a:p>
          </p:txBody>
        </p:sp>
      </p:grpSp>
      <p:grpSp>
        <p:nvGrpSpPr>
          <p:cNvPr id="26663" name="Group 26662"/>
          <p:cNvGrpSpPr>
            <a:grpSpLocks/>
          </p:cNvGrpSpPr>
          <p:nvPr/>
        </p:nvGrpSpPr>
        <p:grpSpPr bwMode="auto">
          <a:xfrm>
            <a:off x="5803900" y="3106738"/>
            <a:ext cx="1206500" cy="1044575"/>
            <a:chOff x="5803844" y="3106231"/>
            <a:chExt cx="1206556" cy="1045563"/>
          </a:xfrm>
        </p:grpSpPr>
        <p:sp>
          <p:nvSpPr>
            <p:cNvPr id="56377" name="Rectangle 19"/>
            <p:cNvSpPr>
              <a:spLocks noChangeArrowheads="1"/>
            </p:cNvSpPr>
            <p:nvPr/>
          </p:nvSpPr>
          <p:spPr bwMode="auto">
            <a:xfrm>
              <a:off x="6529165" y="3227539"/>
              <a:ext cx="481235" cy="924255"/>
            </a:xfrm>
            <a:prstGeom prst="rect">
              <a:avLst/>
            </a:prstGeom>
            <a:solidFill>
              <a:srgbClr val="00FFFF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 b="0">
                  <a:latin typeface="Gill Sans Light" charset="0"/>
                  <a:ea typeface="Gill Sans Light" charset="0"/>
                  <a:cs typeface="Gill Sans Light" charset="0"/>
                </a:rPr>
                <a:t>e</a:t>
              </a:r>
            </a:p>
            <a:p>
              <a:pPr eaLnBrk="1" hangingPunct="1"/>
              <a:r>
                <a:rPr lang="en-US" altLang="en-US" sz="1600" b="0">
                  <a:latin typeface="Gill Sans Light" charset="0"/>
                  <a:ea typeface="Gill Sans Light" charset="0"/>
                  <a:cs typeface="Gill Sans Light" charset="0"/>
                </a:rPr>
                <a:t>f</a:t>
              </a:r>
            </a:p>
            <a:p>
              <a:pPr eaLnBrk="1" hangingPunct="1"/>
              <a:r>
                <a:rPr lang="en-US" altLang="en-US" sz="1600" b="0">
                  <a:latin typeface="Gill Sans Light" charset="0"/>
                  <a:ea typeface="Gill Sans Light" charset="0"/>
                  <a:cs typeface="Gill Sans Light" charset="0"/>
                </a:rPr>
                <a:t>g</a:t>
              </a:r>
            </a:p>
            <a:p>
              <a:pPr eaLnBrk="1" hangingPunct="1"/>
              <a:r>
                <a:rPr lang="en-US" altLang="en-US" sz="1600" b="0">
                  <a:latin typeface="Gill Sans Light" charset="0"/>
                  <a:ea typeface="Gill Sans Light" charset="0"/>
                  <a:cs typeface="Gill Sans Light" charset="0"/>
                </a:rPr>
                <a:t>h</a:t>
              </a:r>
            </a:p>
          </p:txBody>
        </p:sp>
        <p:sp>
          <p:nvSpPr>
            <p:cNvPr id="56378" name="Text Box 30"/>
            <p:cNvSpPr txBox="1">
              <a:spLocks noChangeArrowheads="1"/>
            </p:cNvSpPr>
            <p:nvPr/>
          </p:nvSpPr>
          <p:spPr bwMode="auto">
            <a:xfrm>
              <a:off x="5803844" y="3106231"/>
              <a:ext cx="673156" cy="3364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>
                  <a:latin typeface="Helvetica" panose="020B0604020202020204" pitchFamily="34" charset="0"/>
                </a:rPr>
                <a:t>0x0C</a:t>
              </a:r>
            </a:p>
          </p:txBody>
        </p:sp>
      </p:grpSp>
      <p:grpSp>
        <p:nvGrpSpPr>
          <p:cNvPr id="22" name="Group 21"/>
          <p:cNvGrpSpPr>
            <a:grpSpLocks/>
          </p:cNvGrpSpPr>
          <p:nvPr/>
        </p:nvGrpSpPr>
        <p:grpSpPr bwMode="auto">
          <a:xfrm>
            <a:off x="5838825" y="4006850"/>
            <a:ext cx="1171575" cy="1082675"/>
            <a:chOff x="5838218" y="4007380"/>
            <a:chExt cx="1172182" cy="1081667"/>
          </a:xfrm>
        </p:grpSpPr>
        <p:sp>
          <p:nvSpPr>
            <p:cNvPr id="56375" name="Rectangle 18"/>
            <p:cNvSpPr>
              <a:spLocks noChangeArrowheads="1"/>
            </p:cNvSpPr>
            <p:nvPr/>
          </p:nvSpPr>
          <p:spPr bwMode="auto">
            <a:xfrm>
              <a:off x="6529165" y="4164792"/>
              <a:ext cx="481235" cy="924255"/>
            </a:xfrm>
            <a:prstGeom prst="rect">
              <a:avLst/>
            </a:prstGeom>
            <a:solidFill>
              <a:srgbClr val="FF66CC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 b="0">
                  <a:latin typeface="Gill Sans Light" charset="0"/>
                  <a:ea typeface="Gill Sans Light" charset="0"/>
                  <a:cs typeface="Gill Sans Light" charset="0"/>
                </a:rPr>
                <a:t>a</a:t>
              </a:r>
            </a:p>
            <a:p>
              <a:pPr eaLnBrk="1" hangingPunct="1"/>
              <a:r>
                <a:rPr lang="en-US" altLang="en-US" sz="1600" b="0">
                  <a:latin typeface="Gill Sans Light" charset="0"/>
                  <a:ea typeface="Gill Sans Light" charset="0"/>
                  <a:cs typeface="Gill Sans Light" charset="0"/>
                </a:rPr>
                <a:t>b</a:t>
              </a:r>
            </a:p>
            <a:p>
              <a:pPr eaLnBrk="1" hangingPunct="1"/>
              <a:r>
                <a:rPr lang="en-US" altLang="en-US" sz="1600" b="0">
                  <a:latin typeface="Gill Sans Light" charset="0"/>
                  <a:ea typeface="Gill Sans Light" charset="0"/>
                  <a:cs typeface="Gill Sans Light" charset="0"/>
                </a:rPr>
                <a:t>c</a:t>
              </a:r>
            </a:p>
            <a:p>
              <a:pPr eaLnBrk="1" hangingPunct="1"/>
              <a:r>
                <a:rPr lang="en-US" altLang="en-US" sz="1600" b="0">
                  <a:latin typeface="Gill Sans Light" charset="0"/>
                  <a:ea typeface="Gill Sans Light" charset="0"/>
                  <a:cs typeface="Gill Sans Light" charset="0"/>
                </a:rPr>
                <a:t>d</a:t>
              </a:r>
            </a:p>
          </p:txBody>
        </p:sp>
        <p:sp>
          <p:nvSpPr>
            <p:cNvPr id="56376" name="Text Box 31"/>
            <p:cNvSpPr txBox="1">
              <a:spLocks noChangeArrowheads="1"/>
            </p:cNvSpPr>
            <p:nvPr/>
          </p:nvSpPr>
          <p:spPr bwMode="auto">
            <a:xfrm>
              <a:off x="5838218" y="4007380"/>
              <a:ext cx="638782" cy="3364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>
                  <a:latin typeface="Helvetica" panose="020B0604020202020204" pitchFamily="34" charset="0"/>
                </a:rPr>
                <a:t>0x10</a:t>
              </a:r>
            </a:p>
          </p:txBody>
        </p:sp>
      </p:grpSp>
      <p:sp>
        <p:nvSpPr>
          <p:cNvPr id="56327" name="Text Box 52"/>
          <p:cNvSpPr txBox="1">
            <a:spLocks noChangeArrowheads="1"/>
          </p:cNvSpPr>
          <p:nvPr/>
        </p:nvSpPr>
        <p:spPr bwMode="auto">
          <a:xfrm>
            <a:off x="6169025" y="5029200"/>
            <a:ext cx="1243206" cy="828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b="0" dirty="0">
                <a:latin typeface="Gill Sans" charset="0"/>
                <a:ea typeface="Gill Sans" charset="0"/>
                <a:cs typeface="Gill Sans" charset="0"/>
              </a:rPr>
              <a:t>Physical</a:t>
            </a:r>
          </a:p>
          <a:p>
            <a:pPr eaLnBrk="1" hangingPunct="1"/>
            <a:r>
              <a:rPr lang="en-US" altLang="en-US" b="0" dirty="0">
                <a:latin typeface="Gill Sans" charset="0"/>
                <a:ea typeface="Gill Sans" charset="0"/>
                <a:cs typeface="Gill Sans" charset="0"/>
              </a:rPr>
              <a:t>Memory</a:t>
            </a:r>
          </a:p>
        </p:txBody>
      </p:sp>
      <p:sp>
        <p:nvSpPr>
          <p:cNvPr id="56328" name="Rectangle 57"/>
          <p:cNvSpPr>
            <a:spLocks noChangeArrowheads="1"/>
          </p:cNvSpPr>
          <p:nvPr/>
        </p:nvSpPr>
        <p:spPr bwMode="auto">
          <a:xfrm>
            <a:off x="152400" y="1143000"/>
            <a:ext cx="8153400" cy="4648200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sz="1600">
              <a:latin typeface="Helvetica" panose="020B0604020202020204" pitchFamily="34" charset="0"/>
            </a:endParaRPr>
          </a:p>
        </p:txBody>
      </p:sp>
      <p:sp>
        <p:nvSpPr>
          <p:cNvPr id="56329" name="Text Box 59"/>
          <p:cNvSpPr txBox="1">
            <a:spLocks noChangeArrowheads="1"/>
          </p:cNvSpPr>
          <p:nvPr/>
        </p:nvSpPr>
        <p:spPr bwMode="auto">
          <a:xfrm>
            <a:off x="160338" y="685800"/>
            <a:ext cx="3054150" cy="459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b="0">
                <a:latin typeface="Gill Sans" charset="0"/>
                <a:ea typeface="Gill Sans" charset="0"/>
                <a:cs typeface="Gill Sans" charset="0"/>
              </a:rPr>
              <a:t>Example (4 byte pages)</a:t>
            </a:r>
          </a:p>
        </p:txBody>
      </p:sp>
      <p:grpSp>
        <p:nvGrpSpPr>
          <p:cNvPr id="56330" name="Group 19"/>
          <p:cNvGrpSpPr>
            <a:grpSpLocks/>
          </p:cNvGrpSpPr>
          <p:nvPr/>
        </p:nvGrpSpPr>
        <p:grpSpPr bwMode="auto">
          <a:xfrm>
            <a:off x="3181350" y="1797050"/>
            <a:ext cx="927722" cy="2040525"/>
            <a:chOff x="3181349" y="1797621"/>
            <a:chExt cx="927723" cy="2039917"/>
          </a:xfrm>
        </p:grpSpPr>
        <p:grpSp>
          <p:nvGrpSpPr>
            <p:cNvPr id="56366" name="Group 54"/>
            <p:cNvGrpSpPr>
              <a:grpSpLocks/>
            </p:cNvGrpSpPr>
            <p:nvPr/>
          </p:nvGrpSpPr>
          <p:grpSpPr bwMode="auto">
            <a:xfrm>
              <a:off x="3278189" y="1901825"/>
              <a:ext cx="830883" cy="1935713"/>
              <a:chOff x="3752" y="864"/>
              <a:chExt cx="580" cy="1340"/>
            </a:xfrm>
          </p:grpSpPr>
          <p:grpSp>
            <p:nvGrpSpPr>
              <p:cNvPr id="56370" name="Group 26"/>
              <p:cNvGrpSpPr>
                <a:grpSpLocks/>
              </p:cNvGrpSpPr>
              <p:nvPr/>
            </p:nvGrpSpPr>
            <p:grpSpPr bwMode="auto">
              <a:xfrm>
                <a:off x="3888" y="864"/>
                <a:ext cx="336" cy="720"/>
                <a:chOff x="2976" y="1248"/>
                <a:chExt cx="336" cy="720"/>
              </a:xfrm>
            </p:grpSpPr>
            <p:sp>
              <p:nvSpPr>
                <p:cNvPr id="56372" name="Rectangle 9"/>
                <p:cNvSpPr>
                  <a:spLocks noChangeArrowheads="1"/>
                </p:cNvSpPr>
                <p:nvPr/>
              </p:nvSpPr>
              <p:spPr bwMode="auto">
                <a:xfrm>
                  <a:off x="2976" y="1248"/>
                  <a:ext cx="336" cy="240"/>
                </a:xfrm>
                <a:prstGeom prst="rect">
                  <a:avLst/>
                </a:prstGeom>
                <a:solidFill>
                  <a:srgbClr val="FF66CC"/>
                </a:solidFill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78" tIns="44445" rIns="90478" bIns="44445" anchor="ctr"/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600">
                      <a:latin typeface="Helvetica" panose="020B0604020202020204" pitchFamily="34" charset="0"/>
                    </a:rPr>
                    <a:t>4</a:t>
                  </a:r>
                </a:p>
              </p:txBody>
            </p:sp>
            <p:sp>
              <p:nvSpPr>
                <p:cNvPr id="56373" name="Rectangle 10"/>
                <p:cNvSpPr>
                  <a:spLocks noChangeArrowheads="1"/>
                </p:cNvSpPr>
                <p:nvPr/>
              </p:nvSpPr>
              <p:spPr bwMode="auto">
                <a:xfrm>
                  <a:off x="2976" y="1488"/>
                  <a:ext cx="336" cy="240"/>
                </a:xfrm>
                <a:prstGeom prst="rect">
                  <a:avLst/>
                </a:prstGeom>
                <a:solidFill>
                  <a:srgbClr val="00FFFF"/>
                </a:solidFill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78" tIns="44445" rIns="90478" bIns="44445" anchor="ctr"/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600">
                      <a:latin typeface="Helvetica" panose="020B0604020202020204" pitchFamily="34" charset="0"/>
                    </a:rPr>
                    <a:t>3</a:t>
                  </a:r>
                </a:p>
              </p:txBody>
            </p:sp>
            <p:sp>
              <p:nvSpPr>
                <p:cNvPr id="56374" name="Rectangle 11"/>
                <p:cNvSpPr>
                  <a:spLocks noChangeArrowheads="1"/>
                </p:cNvSpPr>
                <p:nvPr/>
              </p:nvSpPr>
              <p:spPr bwMode="auto">
                <a:xfrm>
                  <a:off x="2976" y="1728"/>
                  <a:ext cx="336" cy="240"/>
                </a:xfrm>
                <a:prstGeom prst="rect">
                  <a:avLst/>
                </a:prstGeom>
                <a:solidFill>
                  <a:srgbClr val="53FB25"/>
                </a:solidFill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78" tIns="44445" rIns="90478" bIns="44445" anchor="ctr"/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600">
                      <a:latin typeface="Helvetica" panose="020B0604020202020204" pitchFamily="34" charset="0"/>
                    </a:rPr>
                    <a:t>1</a:t>
                  </a:r>
                </a:p>
              </p:txBody>
            </p:sp>
          </p:grpSp>
          <p:sp>
            <p:nvSpPr>
              <p:cNvPr id="56371" name="Text Box 53"/>
              <p:cNvSpPr txBox="1">
                <a:spLocks noChangeArrowheads="1"/>
              </p:cNvSpPr>
              <p:nvPr/>
            </p:nvSpPr>
            <p:spPr bwMode="auto">
              <a:xfrm>
                <a:off x="3752" y="1631"/>
                <a:ext cx="580" cy="5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78" tIns="44445" rIns="90478" bIns="44445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b="0">
                    <a:latin typeface="Gill Sans" charset="0"/>
                    <a:ea typeface="Gill Sans" charset="0"/>
                    <a:cs typeface="Gill Sans" charset="0"/>
                  </a:rPr>
                  <a:t>Page</a:t>
                </a:r>
              </a:p>
              <a:p>
                <a:pPr eaLnBrk="1" hangingPunct="1"/>
                <a:r>
                  <a:rPr lang="en-US" altLang="en-US" b="0" dirty="0">
                    <a:latin typeface="Gill Sans" charset="0"/>
                    <a:ea typeface="Gill Sans" charset="0"/>
                    <a:cs typeface="Gill Sans" charset="0"/>
                  </a:rPr>
                  <a:t>Table</a:t>
                </a:r>
              </a:p>
            </p:txBody>
          </p:sp>
        </p:grpSp>
        <p:sp>
          <p:nvSpPr>
            <p:cNvPr id="56367" name="Text Box 47"/>
            <p:cNvSpPr txBox="1">
              <a:spLocks noChangeArrowheads="1"/>
            </p:cNvSpPr>
            <p:nvPr/>
          </p:nvSpPr>
          <p:spPr bwMode="auto">
            <a:xfrm>
              <a:off x="3181349" y="1797621"/>
              <a:ext cx="296837" cy="3359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>
                  <a:latin typeface="Helvetica" panose="020B0604020202020204" pitchFamily="34" charset="0"/>
                </a:rPr>
                <a:t>0</a:t>
              </a:r>
            </a:p>
          </p:txBody>
        </p:sp>
        <p:sp>
          <p:nvSpPr>
            <p:cNvPr id="56368" name="Text Box 47"/>
            <p:cNvSpPr txBox="1">
              <a:spLocks noChangeArrowheads="1"/>
            </p:cNvSpPr>
            <p:nvPr/>
          </p:nvSpPr>
          <p:spPr bwMode="auto">
            <a:xfrm>
              <a:off x="3181349" y="2178621"/>
              <a:ext cx="296837" cy="3359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>
                  <a:latin typeface="Helvetica" panose="020B0604020202020204" pitchFamily="34" charset="0"/>
                </a:rPr>
                <a:t>1</a:t>
              </a:r>
            </a:p>
          </p:txBody>
        </p:sp>
        <p:sp>
          <p:nvSpPr>
            <p:cNvPr id="56369" name="Text Box 47"/>
            <p:cNvSpPr txBox="1">
              <a:spLocks noChangeArrowheads="1"/>
            </p:cNvSpPr>
            <p:nvPr/>
          </p:nvSpPr>
          <p:spPr bwMode="auto">
            <a:xfrm>
              <a:off x="3181349" y="2559621"/>
              <a:ext cx="296837" cy="3359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>
                  <a:latin typeface="Helvetica" panose="020B0604020202020204" pitchFamily="34" charset="0"/>
                </a:rPr>
                <a:t>2</a:t>
              </a:r>
            </a:p>
          </p:txBody>
        </p:sp>
      </p:grpSp>
      <p:grpSp>
        <p:nvGrpSpPr>
          <p:cNvPr id="21" name="Group 20"/>
          <p:cNvGrpSpPr>
            <a:grpSpLocks/>
          </p:cNvGrpSpPr>
          <p:nvPr/>
        </p:nvGrpSpPr>
        <p:grpSpPr bwMode="auto">
          <a:xfrm>
            <a:off x="1447800" y="1143000"/>
            <a:ext cx="1733550" cy="822325"/>
            <a:chOff x="1447800" y="1143000"/>
            <a:chExt cx="1733549" cy="822611"/>
          </a:xfrm>
        </p:grpSpPr>
        <p:cxnSp>
          <p:nvCxnSpPr>
            <p:cNvPr id="56364" name="Elbow Connector 3"/>
            <p:cNvCxnSpPr>
              <a:cxnSpLocks noChangeShapeType="1"/>
              <a:endCxn id="56367" idx="1"/>
            </p:cNvCxnSpPr>
            <p:nvPr/>
          </p:nvCxnSpPr>
          <p:spPr bwMode="auto">
            <a:xfrm>
              <a:off x="1447800" y="1447800"/>
              <a:ext cx="1733549" cy="517811"/>
            </a:xfrm>
            <a:prstGeom prst="bentConnector3">
              <a:avLst>
                <a:gd name="adj1" fmla="val 68116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6365" name="TextBox 4"/>
            <p:cNvSpPr txBox="1">
              <a:spLocks noChangeArrowheads="1"/>
            </p:cNvSpPr>
            <p:nvPr/>
          </p:nvSpPr>
          <p:spPr bwMode="auto">
            <a:xfrm>
              <a:off x="1524000" y="1143000"/>
              <a:ext cx="115929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>
                  <a:solidFill>
                    <a:srgbClr val="FF0000"/>
                  </a:solidFill>
                  <a:latin typeface="Helvetica" panose="020B0604020202020204" pitchFamily="34" charset="0"/>
                </a:rPr>
                <a:t>0000 00</a:t>
              </a:r>
              <a:r>
                <a:rPr lang="en-US" altLang="en-US" sz="1600">
                  <a:latin typeface="Helvetica" panose="020B0604020202020204" pitchFamily="34" charset="0"/>
                </a:rPr>
                <a:t>00</a:t>
              </a:r>
            </a:p>
          </p:txBody>
        </p:sp>
      </p:grpSp>
      <p:grpSp>
        <p:nvGrpSpPr>
          <p:cNvPr id="25" name="Group 24"/>
          <p:cNvGrpSpPr>
            <a:grpSpLocks/>
          </p:cNvGrpSpPr>
          <p:nvPr/>
        </p:nvGrpSpPr>
        <p:grpSpPr bwMode="auto">
          <a:xfrm>
            <a:off x="4098925" y="1643063"/>
            <a:ext cx="1739900" cy="2532062"/>
            <a:chOff x="4098508" y="1642646"/>
            <a:chExt cx="1739710" cy="2532978"/>
          </a:xfrm>
        </p:grpSpPr>
        <p:cxnSp>
          <p:nvCxnSpPr>
            <p:cNvPr id="56361" name="Elbow Connector 48"/>
            <p:cNvCxnSpPr>
              <a:cxnSpLocks noChangeShapeType="1"/>
              <a:endCxn id="56376" idx="1"/>
            </p:cNvCxnSpPr>
            <p:nvPr/>
          </p:nvCxnSpPr>
          <p:spPr bwMode="auto">
            <a:xfrm rot="16200000" flipH="1">
              <a:off x="4488897" y="2826303"/>
              <a:ext cx="2194424" cy="504218"/>
            </a:xfrm>
            <a:prstGeom prst="bentConnector2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362" name="Straight Connector 17"/>
            <p:cNvCxnSpPr>
              <a:cxnSpLocks noChangeShapeType="1"/>
            </p:cNvCxnSpPr>
            <p:nvPr/>
          </p:nvCxnSpPr>
          <p:spPr bwMode="auto">
            <a:xfrm>
              <a:off x="4114800" y="1981200"/>
              <a:ext cx="12192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6363" name="TextBox 58"/>
            <p:cNvSpPr txBox="1">
              <a:spLocks noChangeArrowheads="1"/>
            </p:cNvSpPr>
            <p:nvPr/>
          </p:nvSpPr>
          <p:spPr bwMode="auto">
            <a:xfrm>
              <a:off x="4098508" y="1642646"/>
              <a:ext cx="1154583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>
                  <a:solidFill>
                    <a:srgbClr val="FF0000"/>
                  </a:solidFill>
                  <a:latin typeface="Helvetica" panose="020B0604020202020204" pitchFamily="34" charset="0"/>
                </a:rPr>
                <a:t>0001 00</a:t>
              </a:r>
              <a:r>
                <a:rPr lang="en-US" altLang="en-US" sz="1600">
                  <a:latin typeface="Helvetica" panose="020B0604020202020204" pitchFamily="34" charset="0"/>
                </a:rPr>
                <a:t>00</a:t>
              </a:r>
            </a:p>
          </p:txBody>
        </p:sp>
      </p:grpSp>
      <p:sp>
        <p:nvSpPr>
          <p:cNvPr id="56334" name="Rectangle 21"/>
          <p:cNvSpPr>
            <a:spLocks noChangeArrowheads="1"/>
          </p:cNvSpPr>
          <p:nvPr/>
        </p:nvSpPr>
        <p:spPr bwMode="auto">
          <a:xfrm>
            <a:off x="6529388" y="1343025"/>
            <a:ext cx="481012" cy="37623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sz="1600" b="0" dirty="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67" name="Group 66"/>
          <p:cNvGrpSpPr>
            <a:grpSpLocks/>
          </p:cNvGrpSpPr>
          <p:nvPr/>
        </p:nvGrpSpPr>
        <p:grpSpPr bwMode="auto">
          <a:xfrm>
            <a:off x="1447800" y="2057400"/>
            <a:ext cx="1733550" cy="338138"/>
            <a:chOff x="1447800" y="1143000"/>
            <a:chExt cx="1733549" cy="338554"/>
          </a:xfrm>
        </p:grpSpPr>
        <p:cxnSp>
          <p:nvCxnSpPr>
            <p:cNvPr id="56359" name="Elbow Connector 67"/>
            <p:cNvCxnSpPr>
              <a:cxnSpLocks noChangeShapeType="1"/>
              <a:endCxn id="56368" idx="1"/>
            </p:cNvCxnSpPr>
            <p:nvPr/>
          </p:nvCxnSpPr>
          <p:spPr bwMode="auto">
            <a:xfrm flipV="1">
              <a:off x="1447800" y="1432158"/>
              <a:ext cx="1733549" cy="15643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6360" name="TextBox 68"/>
            <p:cNvSpPr txBox="1">
              <a:spLocks noChangeArrowheads="1"/>
            </p:cNvSpPr>
            <p:nvPr/>
          </p:nvSpPr>
          <p:spPr bwMode="auto">
            <a:xfrm>
              <a:off x="1524000" y="1143000"/>
              <a:ext cx="1154583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>
                  <a:solidFill>
                    <a:srgbClr val="FF0000"/>
                  </a:solidFill>
                  <a:latin typeface="Helvetica" panose="020B0604020202020204" pitchFamily="34" charset="0"/>
                </a:rPr>
                <a:t>0000 01</a:t>
              </a:r>
              <a:r>
                <a:rPr lang="en-US" altLang="en-US" sz="1600">
                  <a:latin typeface="Helvetica" panose="020B0604020202020204" pitchFamily="34" charset="0"/>
                </a:rPr>
                <a:t>00</a:t>
              </a:r>
            </a:p>
          </p:txBody>
        </p:sp>
      </p:grpSp>
      <p:grpSp>
        <p:nvGrpSpPr>
          <p:cNvPr id="76" name="Group 75"/>
          <p:cNvGrpSpPr>
            <a:grpSpLocks/>
          </p:cNvGrpSpPr>
          <p:nvPr/>
        </p:nvGrpSpPr>
        <p:grpSpPr bwMode="auto">
          <a:xfrm>
            <a:off x="4114800" y="2100263"/>
            <a:ext cx="1689100" cy="1174750"/>
            <a:chOff x="4085618" y="1627270"/>
            <a:chExt cx="1689045" cy="1174628"/>
          </a:xfrm>
        </p:grpSpPr>
        <p:cxnSp>
          <p:nvCxnSpPr>
            <p:cNvPr id="56356" name="Elbow Connector 76"/>
            <p:cNvCxnSpPr>
              <a:cxnSpLocks noChangeShapeType="1"/>
              <a:endCxn id="56378" idx="1"/>
            </p:cNvCxnSpPr>
            <p:nvPr/>
          </p:nvCxnSpPr>
          <p:spPr bwMode="auto">
            <a:xfrm rot="16200000" flipH="1">
              <a:off x="5083605" y="2110841"/>
              <a:ext cx="836073" cy="546042"/>
            </a:xfrm>
            <a:prstGeom prst="bentConnector2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357" name="Straight Connector 77"/>
            <p:cNvCxnSpPr>
              <a:cxnSpLocks noChangeShapeType="1"/>
            </p:cNvCxnSpPr>
            <p:nvPr/>
          </p:nvCxnSpPr>
          <p:spPr bwMode="auto">
            <a:xfrm>
              <a:off x="4085618" y="1965824"/>
              <a:ext cx="11430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6358" name="TextBox 78"/>
            <p:cNvSpPr txBox="1">
              <a:spLocks noChangeArrowheads="1"/>
            </p:cNvSpPr>
            <p:nvPr/>
          </p:nvSpPr>
          <p:spPr bwMode="auto">
            <a:xfrm>
              <a:off x="4098508" y="1627270"/>
              <a:ext cx="114336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>
                  <a:solidFill>
                    <a:srgbClr val="FF0000"/>
                  </a:solidFill>
                  <a:latin typeface="Helvetica" panose="020B0604020202020204" pitchFamily="34" charset="0"/>
                </a:rPr>
                <a:t>0000 11</a:t>
              </a:r>
              <a:r>
                <a:rPr lang="en-US" altLang="en-US" sz="1600">
                  <a:latin typeface="Helvetica" panose="020B0604020202020204" pitchFamily="34" charset="0"/>
                </a:rPr>
                <a:t>00</a:t>
              </a:r>
            </a:p>
          </p:txBody>
        </p:sp>
      </p:grpSp>
      <p:grpSp>
        <p:nvGrpSpPr>
          <p:cNvPr id="85" name="Group 84"/>
          <p:cNvGrpSpPr>
            <a:grpSpLocks/>
          </p:cNvGrpSpPr>
          <p:nvPr/>
        </p:nvGrpSpPr>
        <p:grpSpPr bwMode="auto">
          <a:xfrm>
            <a:off x="1447800" y="2819400"/>
            <a:ext cx="1752600" cy="506413"/>
            <a:chOff x="1447800" y="975011"/>
            <a:chExt cx="1752600" cy="506543"/>
          </a:xfrm>
        </p:grpSpPr>
        <p:cxnSp>
          <p:nvCxnSpPr>
            <p:cNvPr id="56354" name="Elbow Connector 85"/>
            <p:cNvCxnSpPr>
              <a:cxnSpLocks noChangeShapeType="1"/>
            </p:cNvCxnSpPr>
            <p:nvPr/>
          </p:nvCxnSpPr>
          <p:spPr bwMode="auto">
            <a:xfrm flipV="1">
              <a:off x="1447800" y="975011"/>
              <a:ext cx="1752600" cy="472789"/>
            </a:xfrm>
            <a:prstGeom prst="bentConnector3">
              <a:avLst>
                <a:gd name="adj1" fmla="val 67921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6355" name="TextBox 86"/>
            <p:cNvSpPr txBox="1">
              <a:spLocks noChangeArrowheads="1"/>
            </p:cNvSpPr>
            <p:nvPr/>
          </p:nvSpPr>
          <p:spPr bwMode="auto">
            <a:xfrm>
              <a:off x="1524000" y="1143000"/>
              <a:ext cx="1154583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>
                  <a:solidFill>
                    <a:srgbClr val="FF0000"/>
                  </a:solidFill>
                  <a:latin typeface="Helvetica" panose="020B0604020202020204" pitchFamily="34" charset="0"/>
                </a:rPr>
                <a:t>0000 10</a:t>
              </a:r>
              <a:r>
                <a:rPr lang="en-US" altLang="en-US" sz="1600">
                  <a:latin typeface="Helvetica" panose="020B0604020202020204" pitchFamily="34" charset="0"/>
                </a:rPr>
                <a:t>00</a:t>
              </a:r>
            </a:p>
          </p:txBody>
        </p:sp>
      </p:grpSp>
      <p:grpSp>
        <p:nvGrpSpPr>
          <p:cNvPr id="92" name="Group 91"/>
          <p:cNvGrpSpPr>
            <a:grpSpLocks/>
          </p:cNvGrpSpPr>
          <p:nvPr/>
        </p:nvGrpSpPr>
        <p:grpSpPr bwMode="auto">
          <a:xfrm>
            <a:off x="4114800" y="1887538"/>
            <a:ext cx="1724025" cy="965200"/>
            <a:chOff x="4085618" y="1108590"/>
            <a:chExt cx="1723418" cy="965062"/>
          </a:xfrm>
        </p:grpSpPr>
        <p:cxnSp>
          <p:nvCxnSpPr>
            <p:cNvPr id="56351" name="Elbow Connector 92"/>
            <p:cNvCxnSpPr>
              <a:cxnSpLocks noChangeShapeType="1"/>
              <a:endCxn id="56380" idx="1"/>
            </p:cNvCxnSpPr>
            <p:nvPr/>
          </p:nvCxnSpPr>
          <p:spPr bwMode="auto">
            <a:xfrm rot="5400000" flipH="1" flipV="1">
              <a:off x="5015073" y="1245935"/>
              <a:ext cx="931308" cy="656618"/>
            </a:xfrm>
            <a:prstGeom prst="bentConnector2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352" name="Straight Connector 93"/>
            <p:cNvCxnSpPr>
              <a:cxnSpLocks noChangeShapeType="1"/>
            </p:cNvCxnSpPr>
            <p:nvPr/>
          </p:nvCxnSpPr>
          <p:spPr bwMode="auto">
            <a:xfrm flipV="1">
              <a:off x="4085618" y="2037772"/>
              <a:ext cx="1066800" cy="212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6353" name="TextBox 94"/>
            <p:cNvSpPr txBox="1">
              <a:spLocks noChangeArrowheads="1"/>
            </p:cNvSpPr>
            <p:nvPr/>
          </p:nvSpPr>
          <p:spPr bwMode="auto">
            <a:xfrm>
              <a:off x="4098508" y="1735098"/>
              <a:ext cx="1154583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>
                  <a:solidFill>
                    <a:srgbClr val="FF0000"/>
                  </a:solidFill>
                  <a:latin typeface="Helvetica" panose="020B0604020202020204" pitchFamily="34" charset="0"/>
                </a:rPr>
                <a:t>0000 01</a:t>
              </a:r>
              <a:r>
                <a:rPr lang="en-US" altLang="en-US" sz="1600">
                  <a:latin typeface="Helvetica" panose="020B0604020202020204" pitchFamily="34" charset="0"/>
                </a:rPr>
                <a:t>00</a:t>
              </a:r>
            </a:p>
          </p:txBody>
        </p:sp>
      </p:grpSp>
      <p:sp>
        <p:nvSpPr>
          <p:cNvPr id="60" name="Text Box 48"/>
          <p:cNvSpPr txBox="1">
            <a:spLocks noChangeArrowheads="1"/>
          </p:cNvSpPr>
          <p:nvPr/>
        </p:nvSpPr>
        <p:spPr bwMode="auto">
          <a:xfrm>
            <a:off x="228600" y="2711450"/>
            <a:ext cx="7651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FF0000"/>
                </a:solidFill>
                <a:latin typeface="Helvetica" panose="020B0604020202020204" pitchFamily="34" charset="0"/>
              </a:rPr>
              <a:t>0x06?</a:t>
            </a:r>
          </a:p>
        </p:txBody>
      </p:sp>
      <p:sp>
        <p:nvSpPr>
          <p:cNvPr id="61" name="Text Box 48"/>
          <p:cNvSpPr txBox="1">
            <a:spLocks noChangeArrowheads="1"/>
          </p:cNvSpPr>
          <p:nvPr/>
        </p:nvSpPr>
        <p:spPr bwMode="auto">
          <a:xfrm>
            <a:off x="2133600" y="4191000"/>
            <a:ext cx="11414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FF0000"/>
                </a:solidFill>
                <a:latin typeface="Helvetica" panose="020B0604020202020204" pitchFamily="34" charset="0"/>
              </a:rPr>
              <a:t>0000 01</a:t>
            </a:r>
            <a:r>
              <a:rPr lang="en-US" altLang="en-US" sz="1600">
                <a:latin typeface="Helvetica" panose="020B0604020202020204" pitchFamily="34" charset="0"/>
              </a:rPr>
              <a:t>10</a:t>
            </a: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3352800" y="4191000"/>
            <a:ext cx="1817688" cy="336550"/>
            <a:chOff x="3352800" y="4191000"/>
            <a:chExt cx="1817579" cy="335979"/>
          </a:xfrm>
        </p:grpSpPr>
        <p:cxnSp>
          <p:nvCxnSpPr>
            <p:cNvPr id="56349" name="Elbow Connector 67"/>
            <p:cNvCxnSpPr>
              <a:cxnSpLocks noChangeShapeType="1"/>
              <a:endCxn id="56350" idx="1"/>
            </p:cNvCxnSpPr>
            <p:nvPr/>
          </p:nvCxnSpPr>
          <p:spPr bwMode="auto">
            <a:xfrm>
              <a:off x="3352800" y="4358970"/>
              <a:ext cx="687381" cy="20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prstDash val="sysDash"/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6350" name="Text Box 48"/>
            <p:cNvSpPr txBox="1">
              <a:spLocks noChangeArrowheads="1"/>
            </p:cNvSpPr>
            <p:nvPr/>
          </p:nvSpPr>
          <p:spPr bwMode="auto">
            <a:xfrm>
              <a:off x="4040181" y="4191000"/>
              <a:ext cx="1130198" cy="3359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 u="sng">
                  <a:solidFill>
                    <a:srgbClr val="FF0000"/>
                  </a:solidFill>
                  <a:latin typeface="Helvetica" panose="020B0604020202020204" pitchFamily="34" charset="0"/>
                </a:rPr>
                <a:t>0000 11</a:t>
              </a:r>
              <a:r>
                <a:rPr lang="en-US" altLang="en-US" sz="1600" u="sng">
                  <a:latin typeface="Helvetica" panose="020B0604020202020204" pitchFamily="34" charset="0"/>
                </a:rPr>
                <a:t>10</a:t>
              </a:r>
            </a:p>
          </p:txBody>
        </p:sp>
      </p:grpSp>
      <p:sp>
        <p:nvSpPr>
          <p:cNvPr id="66" name="Text Box 48"/>
          <p:cNvSpPr txBox="1">
            <a:spLocks noChangeArrowheads="1"/>
          </p:cNvSpPr>
          <p:nvPr/>
        </p:nvSpPr>
        <p:spPr bwMode="auto">
          <a:xfrm>
            <a:off x="7162800" y="3657600"/>
            <a:ext cx="7302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FF0000"/>
                </a:solidFill>
                <a:latin typeface="Helvetica" panose="020B0604020202020204" pitchFamily="34" charset="0"/>
              </a:rPr>
              <a:t>0x0E!</a:t>
            </a:r>
          </a:p>
        </p:txBody>
      </p:sp>
      <p:sp>
        <p:nvSpPr>
          <p:cNvPr id="68" name="Text Box 48"/>
          <p:cNvSpPr txBox="1">
            <a:spLocks noChangeArrowheads="1"/>
          </p:cNvSpPr>
          <p:nvPr/>
        </p:nvSpPr>
        <p:spPr bwMode="auto">
          <a:xfrm>
            <a:off x="228600" y="3397250"/>
            <a:ext cx="7651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FF0000"/>
                </a:solidFill>
                <a:latin typeface="Helvetica" panose="020B0604020202020204" pitchFamily="34" charset="0"/>
              </a:rPr>
              <a:t>0x09?</a:t>
            </a:r>
          </a:p>
        </p:txBody>
      </p:sp>
      <p:sp>
        <p:nvSpPr>
          <p:cNvPr id="69" name="Text Box 48"/>
          <p:cNvSpPr txBox="1">
            <a:spLocks noChangeArrowheads="1"/>
          </p:cNvSpPr>
          <p:nvPr/>
        </p:nvSpPr>
        <p:spPr bwMode="auto">
          <a:xfrm>
            <a:off x="2133600" y="4616450"/>
            <a:ext cx="11525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FF0000"/>
                </a:solidFill>
                <a:latin typeface="Helvetica" panose="020B0604020202020204" pitchFamily="34" charset="0"/>
              </a:rPr>
              <a:t>0000 10</a:t>
            </a:r>
            <a:r>
              <a:rPr lang="en-US" altLang="en-US" sz="1600">
                <a:latin typeface="Helvetica" panose="020B0604020202020204" pitchFamily="34" charset="0"/>
              </a:rPr>
              <a:t>01</a:t>
            </a:r>
          </a:p>
        </p:txBody>
      </p:sp>
      <p:grpSp>
        <p:nvGrpSpPr>
          <p:cNvPr id="70" name="Group 69"/>
          <p:cNvGrpSpPr>
            <a:grpSpLocks/>
          </p:cNvGrpSpPr>
          <p:nvPr/>
        </p:nvGrpSpPr>
        <p:grpSpPr bwMode="auto">
          <a:xfrm>
            <a:off x="3352800" y="4616450"/>
            <a:ext cx="1839913" cy="336550"/>
            <a:chOff x="3352800" y="4191000"/>
            <a:chExt cx="1840021" cy="335979"/>
          </a:xfrm>
        </p:grpSpPr>
        <p:cxnSp>
          <p:nvCxnSpPr>
            <p:cNvPr id="56347" name="Elbow Connector 67"/>
            <p:cNvCxnSpPr>
              <a:cxnSpLocks noChangeShapeType="1"/>
              <a:endCxn id="56348" idx="1"/>
            </p:cNvCxnSpPr>
            <p:nvPr/>
          </p:nvCxnSpPr>
          <p:spPr bwMode="auto">
            <a:xfrm>
              <a:off x="3352800" y="4358970"/>
              <a:ext cx="687381" cy="20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prstDash val="sysDash"/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6348" name="Text Box 48"/>
            <p:cNvSpPr txBox="1">
              <a:spLocks noChangeArrowheads="1"/>
            </p:cNvSpPr>
            <p:nvPr/>
          </p:nvSpPr>
          <p:spPr bwMode="auto">
            <a:xfrm>
              <a:off x="4040181" y="4191000"/>
              <a:ext cx="1152640" cy="3359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 u="sng">
                  <a:solidFill>
                    <a:srgbClr val="FF0000"/>
                  </a:solidFill>
                  <a:latin typeface="Helvetica" panose="020B0604020202020204" pitchFamily="34" charset="0"/>
                </a:rPr>
                <a:t>0000 01</a:t>
              </a:r>
              <a:r>
                <a:rPr lang="en-US" altLang="en-US" sz="1600" u="sng">
                  <a:latin typeface="Helvetica" panose="020B0604020202020204" pitchFamily="34" charset="0"/>
                </a:rPr>
                <a:t>01</a:t>
              </a:r>
            </a:p>
          </p:txBody>
        </p:sp>
      </p:grpSp>
      <p:sp>
        <p:nvSpPr>
          <p:cNvPr id="73" name="Text Box 48"/>
          <p:cNvSpPr txBox="1">
            <a:spLocks noChangeArrowheads="1"/>
          </p:cNvSpPr>
          <p:nvPr/>
        </p:nvSpPr>
        <p:spPr bwMode="auto">
          <a:xfrm>
            <a:off x="7162800" y="2057400"/>
            <a:ext cx="7080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FF0000"/>
                </a:solidFill>
                <a:latin typeface="Helvetica" panose="020B0604020202020204" pitchFamily="34" charset="0"/>
              </a:rPr>
              <a:t>0x05!</a:t>
            </a:r>
          </a:p>
        </p:txBody>
      </p:sp>
    </p:spTree>
    <p:extLst>
      <p:ext uri="{BB962C8B-B14F-4D97-AF65-F5344CB8AC3E}">
        <p14:creationId xmlns:p14="http://schemas.microsoft.com/office/powerpoint/2010/main" val="3696944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6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6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  <p:bldP spid="69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99"/>
          <p:cNvGrpSpPr>
            <a:grpSpLocks/>
          </p:cNvGrpSpPr>
          <p:nvPr/>
        </p:nvGrpSpPr>
        <p:grpSpPr bwMode="auto">
          <a:xfrm>
            <a:off x="457200" y="3613150"/>
            <a:ext cx="5106988" cy="1838325"/>
            <a:chOff x="288" y="2276"/>
            <a:chExt cx="3217" cy="1158"/>
          </a:xfrm>
        </p:grpSpPr>
        <p:sp>
          <p:nvSpPr>
            <p:cNvPr id="54316" name="Rectangle 56"/>
            <p:cNvSpPr>
              <a:spLocks noChangeArrowheads="1"/>
            </p:cNvSpPr>
            <p:nvPr/>
          </p:nvSpPr>
          <p:spPr bwMode="auto">
            <a:xfrm>
              <a:off x="288" y="2276"/>
              <a:ext cx="1258" cy="220"/>
            </a:xfrm>
            <a:prstGeom prst="rect">
              <a:avLst/>
            </a:prstGeom>
            <a:solidFill>
              <a:srgbClr val="FF66CC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000" b="0">
                  <a:latin typeface="Gill Sans" charset="0"/>
                  <a:ea typeface="Gill Sans" charset="0"/>
                  <a:cs typeface="Gill Sans" charset="0"/>
                </a:rPr>
                <a:t>PageTablePtrB</a:t>
              </a:r>
            </a:p>
          </p:txBody>
        </p:sp>
        <p:sp>
          <p:nvSpPr>
            <p:cNvPr id="54317" name="Line 57"/>
            <p:cNvSpPr>
              <a:spLocks noChangeShapeType="1"/>
            </p:cNvSpPr>
            <p:nvPr/>
          </p:nvSpPr>
          <p:spPr bwMode="auto">
            <a:xfrm flipV="1">
              <a:off x="1546" y="2290"/>
              <a:ext cx="772" cy="8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90478" tIns="44445" rIns="90478" bIns="44445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grpSp>
          <p:nvGrpSpPr>
            <p:cNvPr id="54318" name="Group 98"/>
            <p:cNvGrpSpPr>
              <a:grpSpLocks/>
            </p:cNvGrpSpPr>
            <p:nvPr/>
          </p:nvGrpSpPr>
          <p:grpSpPr bwMode="auto">
            <a:xfrm>
              <a:off x="2334" y="2305"/>
              <a:ext cx="1171" cy="1129"/>
              <a:chOff x="2334" y="2305"/>
              <a:chExt cx="1171" cy="1129"/>
            </a:xfrm>
          </p:grpSpPr>
          <p:sp>
            <p:nvSpPr>
              <p:cNvPr id="54319" name="Rectangle 59"/>
              <p:cNvSpPr>
                <a:spLocks noChangeArrowheads="1"/>
              </p:cNvSpPr>
              <p:nvPr/>
            </p:nvSpPr>
            <p:spPr bwMode="auto">
              <a:xfrm>
                <a:off x="2334" y="2305"/>
                <a:ext cx="753" cy="188"/>
              </a:xfrm>
              <a:prstGeom prst="rect">
                <a:avLst/>
              </a:prstGeom>
              <a:solidFill>
                <a:srgbClr val="FFFF00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page #0</a:t>
                </a:r>
              </a:p>
            </p:txBody>
          </p:sp>
          <p:sp>
            <p:nvSpPr>
              <p:cNvPr id="54320" name="Rectangle 60"/>
              <p:cNvSpPr>
                <a:spLocks noChangeArrowheads="1"/>
              </p:cNvSpPr>
              <p:nvPr/>
            </p:nvSpPr>
            <p:spPr bwMode="auto">
              <a:xfrm>
                <a:off x="2334" y="2493"/>
                <a:ext cx="753" cy="188"/>
              </a:xfrm>
              <a:prstGeom prst="rect">
                <a:avLst/>
              </a:prstGeom>
              <a:solidFill>
                <a:srgbClr val="FFFF00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page #1</a:t>
                </a:r>
              </a:p>
            </p:txBody>
          </p:sp>
          <p:sp>
            <p:nvSpPr>
              <p:cNvPr id="54321" name="Rectangle 61"/>
              <p:cNvSpPr>
                <a:spLocks noChangeArrowheads="1"/>
              </p:cNvSpPr>
              <p:nvPr/>
            </p:nvSpPr>
            <p:spPr bwMode="auto">
              <a:xfrm>
                <a:off x="2334" y="2681"/>
                <a:ext cx="753" cy="189"/>
              </a:xfrm>
              <a:prstGeom prst="rect">
                <a:avLst/>
              </a:prstGeom>
              <a:solidFill>
                <a:srgbClr val="FFFF00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page #2</a:t>
                </a:r>
              </a:p>
            </p:txBody>
          </p:sp>
          <p:sp>
            <p:nvSpPr>
              <p:cNvPr id="54322" name="Rectangle 62"/>
              <p:cNvSpPr>
                <a:spLocks noChangeArrowheads="1"/>
              </p:cNvSpPr>
              <p:nvPr/>
            </p:nvSpPr>
            <p:spPr bwMode="auto">
              <a:xfrm>
                <a:off x="2334" y="2870"/>
                <a:ext cx="753" cy="188"/>
              </a:xfrm>
              <a:prstGeom prst="rect">
                <a:avLst/>
              </a:prstGeom>
              <a:solidFill>
                <a:srgbClr val="FFFF00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page #3</a:t>
                </a:r>
              </a:p>
            </p:txBody>
          </p:sp>
          <p:sp>
            <p:nvSpPr>
              <p:cNvPr id="54323" name="Rectangle 64"/>
              <p:cNvSpPr>
                <a:spLocks noChangeArrowheads="1"/>
              </p:cNvSpPr>
              <p:nvPr/>
            </p:nvSpPr>
            <p:spPr bwMode="auto">
              <a:xfrm>
                <a:off x="2334" y="3246"/>
                <a:ext cx="753" cy="188"/>
              </a:xfrm>
              <a:prstGeom prst="rect">
                <a:avLst/>
              </a:prstGeom>
              <a:solidFill>
                <a:srgbClr val="FFFF00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page #5</a:t>
                </a:r>
              </a:p>
            </p:txBody>
          </p:sp>
          <p:sp>
            <p:nvSpPr>
              <p:cNvPr id="54324" name="Rectangle 66"/>
              <p:cNvSpPr>
                <a:spLocks noChangeArrowheads="1"/>
              </p:cNvSpPr>
              <p:nvPr/>
            </p:nvSpPr>
            <p:spPr bwMode="auto">
              <a:xfrm>
                <a:off x="3085" y="2305"/>
                <a:ext cx="420" cy="188"/>
              </a:xfrm>
              <a:prstGeom prst="rect">
                <a:avLst/>
              </a:prstGeom>
              <a:solidFill>
                <a:srgbClr val="FFFF00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600" b="0">
                    <a:latin typeface="Gill Sans" charset="0"/>
                    <a:ea typeface="Gill Sans" charset="0"/>
                    <a:cs typeface="Gill Sans" charset="0"/>
                  </a:rPr>
                  <a:t>V,R</a:t>
                </a:r>
              </a:p>
            </p:txBody>
          </p:sp>
          <p:sp>
            <p:nvSpPr>
              <p:cNvPr id="54325" name="Rectangle 67"/>
              <p:cNvSpPr>
                <a:spLocks noChangeArrowheads="1"/>
              </p:cNvSpPr>
              <p:nvPr/>
            </p:nvSpPr>
            <p:spPr bwMode="auto">
              <a:xfrm>
                <a:off x="3085" y="2493"/>
                <a:ext cx="420" cy="188"/>
              </a:xfrm>
              <a:prstGeom prst="rect">
                <a:avLst/>
              </a:prstGeom>
              <a:solidFill>
                <a:srgbClr val="FFFF00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600" b="0">
                    <a:latin typeface="Gill Sans" charset="0"/>
                    <a:ea typeface="Gill Sans" charset="0"/>
                    <a:cs typeface="Gill Sans" charset="0"/>
                  </a:rPr>
                  <a:t>N</a:t>
                </a:r>
              </a:p>
            </p:txBody>
          </p:sp>
          <p:sp>
            <p:nvSpPr>
              <p:cNvPr id="54326" name="Rectangle 68"/>
              <p:cNvSpPr>
                <a:spLocks noChangeArrowheads="1"/>
              </p:cNvSpPr>
              <p:nvPr/>
            </p:nvSpPr>
            <p:spPr bwMode="auto">
              <a:xfrm>
                <a:off x="3085" y="2681"/>
                <a:ext cx="420" cy="189"/>
              </a:xfrm>
              <a:prstGeom prst="rect">
                <a:avLst/>
              </a:prstGeom>
              <a:solidFill>
                <a:srgbClr val="FFFF00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600" b="0">
                    <a:latin typeface="Gill Sans" charset="0"/>
                    <a:ea typeface="Gill Sans" charset="0"/>
                    <a:cs typeface="Gill Sans" charset="0"/>
                  </a:rPr>
                  <a:t>V,R,W</a:t>
                </a:r>
              </a:p>
            </p:txBody>
          </p:sp>
          <p:sp>
            <p:nvSpPr>
              <p:cNvPr id="54327" name="Rectangle 69"/>
              <p:cNvSpPr>
                <a:spLocks noChangeArrowheads="1"/>
              </p:cNvSpPr>
              <p:nvPr/>
            </p:nvSpPr>
            <p:spPr bwMode="auto">
              <a:xfrm>
                <a:off x="3085" y="2870"/>
                <a:ext cx="420" cy="188"/>
              </a:xfrm>
              <a:prstGeom prst="rect">
                <a:avLst/>
              </a:prstGeom>
              <a:solidFill>
                <a:srgbClr val="FFFF00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600" b="0">
                    <a:latin typeface="Gill Sans" charset="0"/>
                    <a:ea typeface="Gill Sans" charset="0"/>
                    <a:cs typeface="Gill Sans" charset="0"/>
                  </a:rPr>
                  <a:t>N</a:t>
                </a:r>
              </a:p>
            </p:txBody>
          </p:sp>
          <p:grpSp>
            <p:nvGrpSpPr>
              <p:cNvPr id="54328" name="Group 94"/>
              <p:cNvGrpSpPr>
                <a:grpSpLocks/>
              </p:cNvGrpSpPr>
              <p:nvPr/>
            </p:nvGrpSpPr>
            <p:grpSpPr bwMode="auto">
              <a:xfrm>
                <a:off x="2334" y="3058"/>
                <a:ext cx="1171" cy="188"/>
                <a:chOff x="2334" y="3058"/>
                <a:chExt cx="1171" cy="188"/>
              </a:xfrm>
            </p:grpSpPr>
            <p:sp>
              <p:nvSpPr>
                <p:cNvPr id="54330" name="Rectangle 63"/>
                <p:cNvSpPr>
                  <a:spLocks noChangeArrowheads="1"/>
                </p:cNvSpPr>
                <p:nvPr/>
              </p:nvSpPr>
              <p:spPr bwMode="auto">
                <a:xfrm>
                  <a:off x="2334" y="3058"/>
                  <a:ext cx="753" cy="188"/>
                </a:xfrm>
                <a:prstGeom prst="rect">
                  <a:avLst/>
                </a:prstGeom>
                <a:solidFill>
                  <a:srgbClr val="FFFF00"/>
                </a:solidFill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78" tIns="44445" rIns="90478" bIns="44445" anchor="ctr"/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800" b="0">
                      <a:latin typeface="Gill Sans" charset="0"/>
                      <a:ea typeface="Gill Sans" charset="0"/>
                      <a:cs typeface="Gill Sans" charset="0"/>
                    </a:rPr>
                    <a:t>page #4</a:t>
                  </a:r>
                </a:p>
              </p:txBody>
            </p:sp>
            <p:sp>
              <p:nvSpPr>
                <p:cNvPr id="54331" name="Rectangle 70"/>
                <p:cNvSpPr>
                  <a:spLocks noChangeArrowheads="1"/>
                </p:cNvSpPr>
                <p:nvPr/>
              </p:nvSpPr>
              <p:spPr bwMode="auto">
                <a:xfrm>
                  <a:off x="3085" y="3058"/>
                  <a:ext cx="420" cy="188"/>
                </a:xfrm>
                <a:prstGeom prst="rect">
                  <a:avLst/>
                </a:prstGeom>
                <a:solidFill>
                  <a:srgbClr val="FFFF00"/>
                </a:solidFill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78" tIns="44445" rIns="90478" bIns="44445" anchor="ctr"/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600" b="0">
                      <a:latin typeface="Gill Sans" charset="0"/>
                      <a:ea typeface="Gill Sans" charset="0"/>
                      <a:cs typeface="Gill Sans" charset="0"/>
                    </a:rPr>
                    <a:t>V,R</a:t>
                  </a:r>
                </a:p>
              </p:txBody>
            </p:sp>
          </p:grpSp>
          <p:sp>
            <p:nvSpPr>
              <p:cNvPr id="54329" name="Rectangle 71"/>
              <p:cNvSpPr>
                <a:spLocks noChangeArrowheads="1"/>
              </p:cNvSpPr>
              <p:nvPr/>
            </p:nvSpPr>
            <p:spPr bwMode="auto">
              <a:xfrm>
                <a:off x="3085" y="3246"/>
                <a:ext cx="420" cy="188"/>
              </a:xfrm>
              <a:prstGeom prst="rect">
                <a:avLst/>
              </a:prstGeom>
              <a:solidFill>
                <a:srgbClr val="FFFF00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600" b="0">
                    <a:latin typeface="Gill Sans" charset="0"/>
                    <a:ea typeface="Gill Sans" charset="0"/>
                    <a:cs typeface="Gill Sans" charset="0"/>
                  </a:rPr>
                  <a:t>V,R,W</a:t>
                </a:r>
              </a:p>
            </p:txBody>
          </p:sp>
        </p:grpSp>
      </p:grpSp>
      <p:grpSp>
        <p:nvGrpSpPr>
          <p:cNvPr id="5" name="Group 95"/>
          <p:cNvGrpSpPr>
            <a:grpSpLocks/>
          </p:cNvGrpSpPr>
          <p:nvPr/>
        </p:nvGrpSpPr>
        <p:grpSpPr bwMode="auto">
          <a:xfrm>
            <a:off x="3703638" y="4852988"/>
            <a:ext cx="1858962" cy="298450"/>
            <a:chOff x="2334" y="3058"/>
            <a:chExt cx="1171" cy="188"/>
          </a:xfrm>
        </p:grpSpPr>
        <p:sp>
          <p:nvSpPr>
            <p:cNvPr id="54314" name="Rectangle 96"/>
            <p:cNvSpPr>
              <a:spLocks noChangeArrowheads="1"/>
            </p:cNvSpPr>
            <p:nvPr/>
          </p:nvSpPr>
          <p:spPr bwMode="auto">
            <a:xfrm>
              <a:off x="2334" y="3058"/>
              <a:ext cx="753" cy="188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 b="0">
                  <a:latin typeface="Gill Sans" charset="0"/>
                  <a:ea typeface="Gill Sans" charset="0"/>
                  <a:cs typeface="Gill Sans" charset="0"/>
                </a:rPr>
                <a:t>page #4</a:t>
              </a:r>
            </a:p>
          </p:txBody>
        </p:sp>
        <p:sp>
          <p:nvSpPr>
            <p:cNvPr id="54315" name="Rectangle 97"/>
            <p:cNvSpPr>
              <a:spLocks noChangeArrowheads="1"/>
            </p:cNvSpPr>
            <p:nvPr/>
          </p:nvSpPr>
          <p:spPr bwMode="auto">
            <a:xfrm>
              <a:off x="3085" y="3058"/>
              <a:ext cx="420" cy="188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 b="0">
                  <a:latin typeface="Gill Sans" charset="0"/>
                  <a:ea typeface="Gill Sans" charset="0"/>
                  <a:cs typeface="Gill Sans" charset="0"/>
                </a:rPr>
                <a:t>V,R</a:t>
              </a:r>
            </a:p>
          </p:txBody>
        </p:sp>
      </p:grpSp>
      <p:sp>
        <p:nvSpPr>
          <p:cNvPr id="54275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What about Sharing?</a:t>
            </a:r>
          </a:p>
        </p:txBody>
      </p:sp>
      <p:grpSp>
        <p:nvGrpSpPr>
          <p:cNvPr id="6" name="Group 73"/>
          <p:cNvGrpSpPr>
            <a:grpSpLocks/>
          </p:cNvGrpSpPr>
          <p:nvPr/>
        </p:nvGrpSpPr>
        <p:grpSpPr bwMode="auto">
          <a:xfrm>
            <a:off x="460374" y="685800"/>
            <a:ext cx="4637088" cy="704850"/>
            <a:chOff x="371" y="296"/>
            <a:chExt cx="2921" cy="444"/>
          </a:xfrm>
        </p:grpSpPr>
        <p:grpSp>
          <p:nvGrpSpPr>
            <p:cNvPr id="54310" name="Group 12"/>
            <p:cNvGrpSpPr>
              <a:grpSpLocks/>
            </p:cNvGrpSpPr>
            <p:nvPr/>
          </p:nvGrpSpPr>
          <p:grpSpPr bwMode="auto">
            <a:xfrm>
              <a:off x="1676" y="447"/>
              <a:ext cx="1616" cy="238"/>
              <a:chOff x="480" y="624"/>
              <a:chExt cx="1968" cy="336"/>
            </a:xfrm>
          </p:grpSpPr>
          <p:sp>
            <p:nvSpPr>
              <p:cNvPr id="54312" name="Rectangle 13"/>
              <p:cNvSpPr>
                <a:spLocks noChangeArrowheads="1"/>
              </p:cNvSpPr>
              <p:nvPr/>
            </p:nvSpPr>
            <p:spPr bwMode="auto">
              <a:xfrm>
                <a:off x="1248" y="624"/>
                <a:ext cx="1200" cy="336"/>
              </a:xfrm>
              <a:prstGeom prst="rect">
                <a:avLst/>
              </a:prstGeom>
              <a:solidFill>
                <a:srgbClr val="00CCFF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Offset</a:t>
                </a:r>
              </a:p>
            </p:txBody>
          </p:sp>
          <p:sp>
            <p:nvSpPr>
              <p:cNvPr id="54313" name="Rectangle 14"/>
              <p:cNvSpPr>
                <a:spLocks noChangeArrowheads="1"/>
              </p:cNvSpPr>
              <p:nvPr/>
            </p:nvSpPr>
            <p:spPr bwMode="auto">
              <a:xfrm>
                <a:off x="480" y="624"/>
                <a:ext cx="768" cy="336"/>
              </a:xfrm>
              <a:prstGeom prst="rect">
                <a:avLst/>
              </a:prstGeom>
              <a:solidFill>
                <a:schemeClr val="hlink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lnSpc>
                    <a:spcPct val="75000"/>
                  </a:lnSpc>
                </a:pPr>
                <a:r>
                  <a:rPr lang="en-US" altLang="en-US" sz="1600" b="0" dirty="0">
                    <a:latin typeface="Gill Sans" charset="0"/>
                    <a:ea typeface="Gill Sans" charset="0"/>
                    <a:cs typeface="Gill Sans" charset="0"/>
                  </a:rPr>
                  <a:t>Virtual</a:t>
                </a:r>
              </a:p>
              <a:p>
                <a:pPr eaLnBrk="1" hangingPunct="1">
                  <a:lnSpc>
                    <a:spcPct val="75000"/>
                  </a:lnSpc>
                </a:pPr>
                <a:r>
                  <a:rPr lang="en-US" altLang="en-US" sz="1600" b="0" dirty="0">
                    <a:latin typeface="Gill Sans" charset="0"/>
                    <a:ea typeface="Gill Sans" charset="0"/>
                    <a:cs typeface="Gill Sans" charset="0"/>
                  </a:rPr>
                  <a:t>Page #</a:t>
                </a:r>
              </a:p>
            </p:txBody>
          </p:sp>
        </p:grpSp>
        <p:sp>
          <p:nvSpPr>
            <p:cNvPr id="54311" name="Text Box 15"/>
            <p:cNvSpPr txBox="1">
              <a:spLocks noChangeArrowheads="1"/>
            </p:cNvSpPr>
            <p:nvPr/>
          </p:nvSpPr>
          <p:spPr bwMode="auto">
            <a:xfrm>
              <a:off x="371" y="296"/>
              <a:ext cx="1199" cy="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r" eaLnBrk="1" hangingPunct="1"/>
              <a:r>
                <a:rPr lang="en-US" altLang="en-US" sz="2000" b="0" dirty="0">
                  <a:latin typeface="Gill Sans" charset="0"/>
                  <a:ea typeface="Gill Sans" charset="0"/>
                  <a:cs typeface="Gill Sans" charset="0"/>
                </a:rPr>
                <a:t>Virtual Address</a:t>
              </a:r>
            </a:p>
            <a:p>
              <a:pPr algn="r" eaLnBrk="1" hangingPunct="1"/>
              <a:r>
                <a:rPr lang="en-US" altLang="en-US" sz="2000" b="0" dirty="0">
                  <a:latin typeface="Gill Sans" charset="0"/>
                  <a:ea typeface="Gill Sans" charset="0"/>
                  <a:cs typeface="Gill Sans" charset="0"/>
                </a:rPr>
                <a:t>(Process A):</a:t>
              </a:r>
            </a:p>
          </p:txBody>
        </p:sp>
      </p:grpSp>
      <p:grpSp>
        <p:nvGrpSpPr>
          <p:cNvPr id="8" name="Group 93"/>
          <p:cNvGrpSpPr>
            <a:grpSpLocks/>
          </p:cNvGrpSpPr>
          <p:nvPr/>
        </p:nvGrpSpPr>
        <p:grpSpPr bwMode="auto">
          <a:xfrm>
            <a:off x="533400" y="1631950"/>
            <a:ext cx="5030788" cy="1838325"/>
            <a:chOff x="336" y="1028"/>
            <a:chExt cx="3169" cy="1158"/>
          </a:xfrm>
        </p:grpSpPr>
        <p:sp>
          <p:nvSpPr>
            <p:cNvPr id="54294" name="Rectangle 24"/>
            <p:cNvSpPr>
              <a:spLocks noChangeArrowheads="1"/>
            </p:cNvSpPr>
            <p:nvPr/>
          </p:nvSpPr>
          <p:spPr bwMode="auto">
            <a:xfrm>
              <a:off x="336" y="1028"/>
              <a:ext cx="1210" cy="220"/>
            </a:xfrm>
            <a:prstGeom prst="rect">
              <a:avLst/>
            </a:prstGeom>
            <a:solidFill>
              <a:srgbClr val="FF66CC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000" b="0">
                  <a:latin typeface="Gill Sans" charset="0"/>
                  <a:ea typeface="Gill Sans" charset="0"/>
                  <a:cs typeface="Gill Sans" charset="0"/>
                </a:rPr>
                <a:t>PageTablePtrA</a:t>
              </a:r>
            </a:p>
          </p:txBody>
        </p:sp>
        <p:sp>
          <p:nvSpPr>
            <p:cNvPr id="54295" name="Line 25"/>
            <p:cNvSpPr>
              <a:spLocks noChangeShapeType="1"/>
            </p:cNvSpPr>
            <p:nvPr/>
          </p:nvSpPr>
          <p:spPr bwMode="auto">
            <a:xfrm flipV="1">
              <a:off x="1546" y="1076"/>
              <a:ext cx="772" cy="5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90478" tIns="44445" rIns="90478" bIns="44445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grpSp>
          <p:nvGrpSpPr>
            <p:cNvPr id="54296" name="Group 92"/>
            <p:cNvGrpSpPr>
              <a:grpSpLocks/>
            </p:cNvGrpSpPr>
            <p:nvPr/>
          </p:nvGrpSpPr>
          <p:grpSpPr bwMode="auto">
            <a:xfrm>
              <a:off x="2334" y="1057"/>
              <a:ext cx="1171" cy="1129"/>
              <a:chOff x="2334" y="1057"/>
              <a:chExt cx="1171" cy="1129"/>
            </a:xfrm>
          </p:grpSpPr>
          <p:sp>
            <p:nvSpPr>
              <p:cNvPr id="54297" name="Rectangle 27"/>
              <p:cNvSpPr>
                <a:spLocks noChangeArrowheads="1"/>
              </p:cNvSpPr>
              <p:nvPr/>
            </p:nvSpPr>
            <p:spPr bwMode="auto">
              <a:xfrm>
                <a:off x="2334" y="1057"/>
                <a:ext cx="753" cy="188"/>
              </a:xfrm>
              <a:prstGeom prst="rect">
                <a:avLst/>
              </a:prstGeom>
              <a:solidFill>
                <a:srgbClr val="99FFCC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page #0</a:t>
                </a:r>
              </a:p>
            </p:txBody>
          </p:sp>
          <p:sp>
            <p:nvSpPr>
              <p:cNvPr id="54298" name="Rectangle 28"/>
              <p:cNvSpPr>
                <a:spLocks noChangeArrowheads="1"/>
              </p:cNvSpPr>
              <p:nvPr/>
            </p:nvSpPr>
            <p:spPr bwMode="auto">
              <a:xfrm>
                <a:off x="2334" y="1245"/>
                <a:ext cx="753" cy="188"/>
              </a:xfrm>
              <a:prstGeom prst="rect">
                <a:avLst/>
              </a:prstGeom>
              <a:solidFill>
                <a:srgbClr val="99FFCC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page #1</a:t>
                </a:r>
              </a:p>
            </p:txBody>
          </p:sp>
          <p:sp>
            <p:nvSpPr>
              <p:cNvPr id="54299" name="Rectangle 30"/>
              <p:cNvSpPr>
                <a:spLocks noChangeArrowheads="1"/>
              </p:cNvSpPr>
              <p:nvPr/>
            </p:nvSpPr>
            <p:spPr bwMode="auto">
              <a:xfrm>
                <a:off x="2334" y="1622"/>
                <a:ext cx="753" cy="188"/>
              </a:xfrm>
              <a:prstGeom prst="rect">
                <a:avLst/>
              </a:prstGeom>
              <a:solidFill>
                <a:srgbClr val="99FFCC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page #3</a:t>
                </a:r>
              </a:p>
            </p:txBody>
          </p:sp>
          <p:sp>
            <p:nvSpPr>
              <p:cNvPr id="54300" name="Rectangle 31"/>
              <p:cNvSpPr>
                <a:spLocks noChangeArrowheads="1"/>
              </p:cNvSpPr>
              <p:nvPr/>
            </p:nvSpPr>
            <p:spPr bwMode="auto">
              <a:xfrm>
                <a:off x="2334" y="1810"/>
                <a:ext cx="753" cy="188"/>
              </a:xfrm>
              <a:prstGeom prst="rect">
                <a:avLst/>
              </a:prstGeom>
              <a:solidFill>
                <a:srgbClr val="99FFCC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page #4</a:t>
                </a:r>
              </a:p>
            </p:txBody>
          </p:sp>
          <p:sp>
            <p:nvSpPr>
              <p:cNvPr id="54301" name="Rectangle 32"/>
              <p:cNvSpPr>
                <a:spLocks noChangeArrowheads="1"/>
              </p:cNvSpPr>
              <p:nvPr/>
            </p:nvSpPr>
            <p:spPr bwMode="auto">
              <a:xfrm>
                <a:off x="2334" y="1998"/>
                <a:ext cx="753" cy="188"/>
              </a:xfrm>
              <a:prstGeom prst="rect">
                <a:avLst/>
              </a:prstGeom>
              <a:solidFill>
                <a:srgbClr val="99FFCC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page #5</a:t>
                </a:r>
              </a:p>
            </p:txBody>
          </p:sp>
          <p:sp>
            <p:nvSpPr>
              <p:cNvPr id="54302" name="Rectangle 34"/>
              <p:cNvSpPr>
                <a:spLocks noChangeArrowheads="1"/>
              </p:cNvSpPr>
              <p:nvPr/>
            </p:nvSpPr>
            <p:spPr bwMode="auto">
              <a:xfrm>
                <a:off x="3085" y="1057"/>
                <a:ext cx="420" cy="188"/>
              </a:xfrm>
              <a:prstGeom prst="rect">
                <a:avLst/>
              </a:prstGeom>
              <a:solidFill>
                <a:srgbClr val="99FFCC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600" b="0">
                    <a:latin typeface="Gill Sans" charset="0"/>
                    <a:ea typeface="Gill Sans" charset="0"/>
                    <a:cs typeface="Gill Sans" charset="0"/>
                  </a:rPr>
                  <a:t>V,R</a:t>
                </a:r>
              </a:p>
            </p:txBody>
          </p:sp>
          <p:sp>
            <p:nvSpPr>
              <p:cNvPr id="54303" name="Rectangle 35"/>
              <p:cNvSpPr>
                <a:spLocks noChangeArrowheads="1"/>
              </p:cNvSpPr>
              <p:nvPr/>
            </p:nvSpPr>
            <p:spPr bwMode="auto">
              <a:xfrm>
                <a:off x="3085" y="1245"/>
                <a:ext cx="420" cy="188"/>
              </a:xfrm>
              <a:prstGeom prst="rect">
                <a:avLst/>
              </a:prstGeom>
              <a:solidFill>
                <a:srgbClr val="99FFCC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600" b="0">
                    <a:latin typeface="Gill Sans" charset="0"/>
                    <a:ea typeface="Gill Sans" charset="0"/>
                    <a:cs typeface="Gill Sans" charset="0"/>
                  </a:rPr>
                  <a:t>V,R</a:t>
                </a:r>
              </a:p>
            </p:txBody>
          </p:sp>
          <p:grpSp>
            <p:nvGrpSpPr>
              <p:cNvPr id="54304" name="Group 88"/>
              <p:cNvGrpSpPr>
                <a:grpSpLocks/>
              </p:cNvGrpSpPr>
              <p:nvPr/>
            </p:nvGrpSpPr>
            <p:grpSpPr bwMode="auto">
              <a:xfrm>
                <a:off x="2334" y="1433"/>
                <a:ext cx="1171" cy="189"/>
                <a:chOff x="2334" y="1433"/>
                <a:chExt cx="1171" cy="189"/>
              </a:xfrm>
            </p:grpSpPr>
            <p:sp>
              <p:nvSpPr>
                <p:cNvPr id="54308" name="Rectangle 29"/>
                <p:cNvSpPr>
                  <a:spLocks noChangeArrowheads="1"/>
                </p:cNvSpPr>
                <p:nvPr/>
              </p:nvSpPr>
              <p:spPr bwMode="auto">
                <a:xfrm>
                  <a:off x="2334" y="1433"/>
                  <a:ext cx="753" cy="189"/>
                </a:xfrm>
                <a:prstGeom prst="rect">
                  <a:avLst/>
                </a:prstGeom>
                <a:solidFill>
                  <a:srgbClr val="99FFCC"/>
                </a:solidFill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78" tIns="44445" rIns="90478" bIns="44445" anchor="ctr"/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800" b="0">
                      <a:latin typeface="Gill Sans" charset="0"/>
                      <a:ea typeface="Gill Sans" charset="0"/>
                      <a:cs typeface="Gill Sans" charset="0"/>
                    </a:rPr>
                    <a:t>page #2</a:t>
                  </a:r>
                </a:p>
              </p:txBody>
            </p:sp>
            <p:sp>
              <p:nvSpPr>
                <p:cNvPr id="54309" name="Rectangle 36"/>
                <p:cNvSpPr>
                  <a:spLocks noChangeArrowheads="1"/>
                </p:cNvSpPr>
                <p:nvPr/>
              </p:nvSpPr>
              <p:spPr bwMode="auto">
                <a:xfrm>
                  <a:off x="3085" y="1433"/>
                  <a:ext cx="420" cy="189"/>
                </a:xfrm>
                <a:prstGeom prst="rect">
                  <a:avLst/>
                </a:prstGeom>
                <a:solidFill>
                  <a:srgbClr val="99FFCC"/>
                </a:solidFill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78" tIns="44445" rIns="90478" bIns="44445" anchor="ctr"/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600" b="0">
                      <a:latin typeface="Gill Sans" charset="0"/>
                      <a:ea typeface="Gill Sans" charset="0"/>
                      <a:cs typeface="Gill Sans" charset="0"/>
                    </a:rPr>
                    <a:t>V,R,W</a:t>
                  </a:r>
                </a:p>
              </p:txBody>
            </p:sp>
          </p:grpSp>
          <p:sp>
            <p:nvSpPr>
              <p:cNvPr id="54305" name="Rectangle 37"/>
              <p:cNvSpPr>
                <a:spLocks noChangeArrowheads="1"/>
              </p:cNvSpPr>
              <p:nvPr/>
            </p:nvSpPr>
            <p:spPr bwMode="auto">
              <a:xfrm>
                <a:off x="3085" y="1622"/>
                <a:ext cx="420" cy="188"/>
              </a:xfrm>
              <a:prstGeom prst="rect">
                <a:avLst/>
              </a:prstGeom>
              <a:solidFill>
                <a:srgbClr val="99FFCC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600" b="0">
                    <a:latin typeface="Gill Sans" charset="0"/>
                    <a:ea typeface="Gill Sans" charset="0"/>
                    <a:cs typeface="Gill Sans" charset="0"/>
                  </a:rPr>
                  <a:t>V,R,W</a:t>
                </a:r>
              </a:p>
            </p:txBody>
          </p:sp>
          <p:sp>
            <p:nvSpPr>
              <p:cNvPr id="54306" name="Rectangle 38"/>
              <p:cNvSpPr>
                <a:spLocks noChangeArrowheads="1"/>
              </p:cNvSpPr>
              <p:nvPr/>
            </p:nvSpPr>
            <p:spPr bwMode="auto">
              <a:xfrm>
                <a:off x="3085" y="1810"/>
                <a:ext cx="420" cy="188"/>
              </a:xfrm>
              <a:prstGeom prst="rect">
                <a:avLst/>
              </a:prstGeom>
              <a:solidFill>
                <a:srgbClr val="99FFCC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600" b="0">
                    <a:latin typeface="Gill Sans" charset="0"/>
                    <a:ea typeface="Gill Sans" charset="0"/>
                    <a:cs typeface="Gill Sans" charset="0"/>
                  </a:rPr>
                  <a:t>N</a:t>
                </a:r>
              </a:p>
            </p:txBody>
          </p:sp>
          <p:sp>
            <p:nvSpPr>
              <p:cNvPr id="54307" name="Rectangle 39"/>
              <p:cNvSpPr>
                <a:spLocks noChangeArrowheads="1"/>
              </p:cNvSpPr>
              <p:nvPr/>
            </p:nvSpPr>
            <p:spPr bwMode="auto">
              <a:xfrm>
                <a:off x="3085" y="1998"/>
                <a:ext cx="420" cy="188"/>
              </a:xfrm>
              <a:prstGeom prst="rect">
                <a:avLst/>
              </a:prstGeom>
              <a:solidFill>
                <a:srgbClr val="99FFCC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600" b="0">
                    <a:latin typeface="Gill Sans" charset="0"/>
                    <a:ea typeface="Gill Sans" charset="0"/>
                    <a:cs typeface="Gill Sans" charset="0"/>
                  </a:rPr>
                  <a:t>V,R,W</a:t>
                </a:r>
              </a:p>
            </p:txBody>
          </p:sp>
        </p:grpSp>
      </p:grpSp>
      <p:grpSp>
        <p:nvGrpSpPr>
          <p:cNvPr id="11" name="Group 72"/>
          <p:cNvGrpSpPr>
            <a:grpSpLocks/>
          </p:cNvGrpSpPr>
          <p:nvPr/>
        </p:nvGrpSpPr>
        <p:grpSpPr bwMode="auto">
          <a:xfrm>
            <a:off x="458787" y="5562600"/>
            <a:ext cx="4638675" cy="704850"/>
            <a:chOff x="562" y="3436"/>
            <a:chExt cx="2922" cy="444"/>
          </a:xfrm>
        </p:grpSpPr>
        <p:grpSp>
          <p:nvGrpSpPr>
            <p:cNvPr id="54290" name="Group 51"/>
            <p:cNvGrpSpPr>
              <a:grpSpLocks/>
            </p:cNvGrpSpPr>
            <p:nvPr/>
          </p:nvGrpSpPr>
          <p:grpSpPr bwMode="auto">
            <a:xfrm>
              <a:off x="1868" y="3567"/>
              <a:ext cx="1616" cy="238"/>
              <a:chOff x="480" y="624"/>
              <a:chExt cx="1968" cy="336"/>
            </a:xfrm>
          </p:grpSpPr>
          <p:sp>
            <p:nvSpPr>
              <p:cNvPr id="54292" name="Rectangle 52"/>
              <p:cNvSpPr>
                <a:spLocks noChangeArrowheads="1"/>
              </p:cNvSpPr>
              <p:nvPr/>
            </p:nvSpPr>
            <p:spPr bwMode="auto">
              <a:xfrm>
                <a:off x="1248" y="624"/>
                <a:ext cx="1200" cy="336"/>
              </a:xfrm>
              <a:prstGeom prst="rect">
                <a:avLst/>
              </a:prstGeom>
              <a:solidFill>
                <a:srgbClr val="00CCFF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Offset</a:t>
                </a:r>
              </a:p>
            </p:txBody>
          </p:sp>
          <p:sp>
            <p:nvSpPr>
              <p:cNvPr id="54293" name="Rectangle 53"/>
              <p:cNvSpPr>
                <a:spLocks noChangeArrowheads="1"/>
              </p:cNvSpPr>
              <p:nvPr/>
            </p:nvSpPr>
            <p:spPr bwMode="auto">
              <a:xfrm>
                <a:off x="480" y="624"/>
                <a:ext cx="768" cy="336"/>
              </a:xfrm>
              <a:prstGeom prst="rect">
                <a:avLst/>
              </a:prstGeom>
              <a:solidFill>
                <a:schemeClr val="hlink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lnSpc>
                    <a:spcPct val="75000"/>
                  </a:lnSpc>
                </a:pPr>
                <a:r>
                  <a:rPr lang="en-US" altLang="en-US" sz="1600" b="0" dirty="0">
                    <a:latin typeface="Gill Sans" charset="0"/>
                    <a:ea typeface="Gill Sans" charset="0"/>
                    <a:cs typeface="Gill Sans" charset="0"/>
                  </a:rPr>
                  <a:t>Virtual</a:t>
                </a:r>
              </a:p>
              <a:p>
                <a:pPr eaLnBrk="1" hangingPunct="1">
                  <a:lnSpc>
                    <a:spcPct val="75000"/>
                  </a:lnSpc>
                </a:pPr>
                <a:r>
                  <a:rPr lang="en-US" altLang="en-US" sz="1600" b="0" dirty="0">
                    <a:latin typeface="Gill Sans" charset="0"/>
                    <a:ea typeface="Gill Sans" charset="0"/>
                    <a:cs typeface="Gill Sans" charset="0"/>
                  </a:rPr>
                  <a:t>Page #</a:t>
                </a:r>
              </a:p>
            </p:txBody>
          </p:sp>
        </p:grpSp>
        <p:sp>
          <p:nvSpPr>
            <p:cNvPr id="54291" name="Text Box 54"/>
            <p:cNvSpPr txBox="1">
              <a:spLocks noChangeArrowheads="1"/>
            </p:cNvSpPr>
            <p:nvPr/>
          </p:nvSpPr>
          <p:spPr bwMode="auto">
            <a:xfrm>
              <a:off x="562" y="3436"/>
              <a:ext cx="1199" cy="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r" eaLnBrk="1" hangingPunct="1"/>
              <a:r>
                <a:rPr lang="en-US" altLang="en-US" sz="2000" b="0" dirty="0">
                  <a:latin typeface="Gill Sans" charset="0"/>
                  <a:ea typeface="Gill Sans" charset="0"/>
                  <a:cs typeface="Gill Sans" charset="0"/>
                </a:rPr>
                <a:t>Virtual Address</a:t>
              </a:r>
            </a:p>
            <a:p>
              <a:pPr algn="r" eaLnBrk="1" hangingPunct="1"/>
              <a:r>
                <a:rPr lang="en-US" altLang="en-US" sz="2000" b="0" dirty="0">
                  <a:latin typeface="Gill Sans" charset="0"/>
                  <a:ea typeface="Gill Sans" charset="0"/>
                  <a:cs typeface="Gill Sans" charset="0"/>
                </a:rPr>
                <a:t>(Process B):</a:t>
              </a:r>
            </a:p>
          </p:txBody>
        </p:sp>
      </p:grpSp>
      <p:sp>
        <p:nvSpPr>
          <p:cNvPr id="710735" name="Freeform 79"/>
          <p:cNvSpPr>
            <a:spLocks/>
          </p:cNvSpPr>
          <p:nvPr/>
        </p:nvSpPr>
        <p:spPr bwMode="auto">
          <a:xfrm>
            <a:off x="2917825" y="1327150"/>
            <a:ext cx="762000" cy="1066800"/>
          </a:xfrm>
          <a:custGeom>
            <a:avLst/>
            <a:gdLst>
              <a:gd name="T0" fmla="*/ 0 w 480"/>
              <a:gd name="T1" fmla="*/ 0 h 720"/>
              <a:gd name="T2" fmla="*/ 0 w 480"/>
              <a:gd name="T3" fmla="*/ 2147483647 h 720"/>
              <a:gd name="T4" fmla="*/ 2147483647 w 480"/>
              <a:gd name="T5" fmla="*/ 2147483647 h 720"/>
              <a:gd name="T6" fmla="*/ 0 60000 65536"/>
              <a:gd name="T7" fmla="*/ 0 60000 65536"/>
              <a:gd name="T8" fmla="*/ 0 60000 65536"/>
              <a:gd name="T9" fmla="*/ 0 w 480"/>
              <a:gd name="T10" fmla="*/ 0 h 720"/>
              <a:gd name="T11" fmla="*/ 480 w 480"/>
              <a:gd name="T12" fmla="*/ 720 h 72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720">
                <a:moveTo>
                  <a:pt x="0" y="0"/>
                </a:moveTo>
                <a:lnTo>
                  <a:pt x="0" y="720"/>
                </a:lnTo>
                <a:lnTo>
                  <a:pt x="480" y="720"/>
                </a:lnTo>
              </a:path>
            </a:pathLst>
          </a:custGeom>
          <a:noFill/>
          <a:ln w="762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78" tIns="44445" rIns="90478" bIns="44445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10736" name="Freeform 80"/>
          <p:cNvSpPr>
            <a:spLocks/>
          </p:cNvSpPr>
          <p:nvPr/>
        </p:nvSpPr>
        <p:spPr bwMode="auto">
          <a:xfrm>
            <a:off x="2917825" y="4984750"/>
            <a:ext cx="762000" cy="762000"/>
          </a:xfrm>
          <a:custGeom>
            <a:avLst/>
            <a:gdLst>
              <a:gd name="T0" fmla="*/ 0 w 480"/>
              <a:gd name="T1" fmla="*/ 2147483647 h 480"/>
              <a:gd name="T2" fmla="*/ 0 w 480"/>
              <a:gd name="T3" fmla="*/ 0 h 480"/>
              <a:gd name="T4" fmla="*/ 2147483647 w 480"/>
              <a:gd name="T5" fmla="*/ 0 h 480"/>
              <a:gd name="T6" fmla="*/ 0 60000 65536"/>
              <a:gd name="T7" fmla="*/ 0 60000 65536"/>
              <a:gd name="T8" fmla="*/ 0 60000 65536"/>
              <a:gd name="T9" fmla="*/ 0 w 480"/>
              <a:gd name="T10" fmla="*/ 0 h 480"/>
              <a:gd name="T11" fmla="*/ 480 w 480"/>
              <a:gd name="T12" fmla="*/ 480 h 48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480">
                <a:moveTo>
                  <a:pt x="0" y="480"/>
                </a:moveTo>
                <a:lnTo>
                  <a:pt x="0" y="0"/>
                </a:lnTo>
                <a:lnTo>
                  <a:pt x="480" y="0"/>
                </a:lnTo>
              </a:path>
            </a:pathLst>
          </a:custGeom>
          <a:noFill/>
          <a:ln w="762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78" tIns="44445" rIns="90478" bIns="44445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13" name="Group 87"/>
          <p:cNvGrpSpPr>
            <a:grpSpLocks/>
          </p:cNvGrpSpPr>
          <p:nvPr/>
        </p:nvGrpSpPr>
        <p:grpSpPr bwMode="auto">
          <a:xfrm>
            <a:off x="6804023" y="2012950"/>
            <a:ext cx="1371600" cy="1905000"/>
            <a:chOff x="4286" y="1268"/>
            <a:chExt cx="864" cy="1200"/>
          </a:xfrm>
        </p:grpSpPr>
        <p:sp>
          <p:nvSpPr>
            <p:cNvPr id="54288" name="Rectangle 74"/>
            <p:cNvSpPr>
              <a:spLocks noChangeArrowheads="1"/>
            </p:cNvSpPr>
            <p:nvPr/>
          </p:nvSpPr>
          <p:spPr bwMode="auto">
            <a:xfrm>
              <a:off x="4286" y="1268"/>
              <a:ext cx="864" cy="120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4289" name="Text Box 75"/>
            <p:cNvSpPr txBox="1">
              <a:spLocks noChangeArrowheads="1"/>
            </p:cNvSpPr>
            <p:nvPr/>
          </p:nvSpPr>
          <p:spPr bwMode="auto">
            <a:xfrm>
              <a:off x="4385" y="1667"/>
              <a:ext cx="648" cy="5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b="0">
                  <a:latin typeface="Gill Sans" charset="0"/>
                  <a:ea typeface="Gill Sans" charset="0"/>
                  <a:cs typeface="Gill Sans" charset="0"/>
                </a:rPr>
                <a:t>Shared</a:t>
              </a:r>
            </a:p>
            <a:p>
              <a:pPr eaLnBrk="1" hangingPunct="1"/>
              <a:r>
                <a:rPr lang="en-US" altLang="en-US" b="0">
                  <a:latin typeface="Gill Sans" charset="0"/>
                  <a:ea typeface="Gill Sans" charset="0"/>
                  <a:cs typeface="Gill Sans" charset="0"/>
                </a:rPr>
                <a:t>Page</a:t>
              </a:r>
            </a:p>
          </p:txBody>
        </p:sp>
      </p:grpSp>
      <p:sp>
        <p:nvSpPr>
          <p:cNvPr id="710737" name="Text Box 81"/>
          <p:cNvSpPr txBox="1">
            <a:spLocks noChangeArrowheads="1"/>
          </p:cNvSpPr>
          <p:nvPr/>
        </p:nvSpPr>
        <p:spPr bwMode="auto">
          <a:xfrm>
            <a:off x="5694597" y="3907646"/>
            <a:ext cx="3520175" cy="11977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b="0" dirty="0">
                <a:latin typeface="Gill Sans" charset="0"/>
                <a:ea typeface="Gill Sans" charset="0"/>
                <a:cs typeface="Gill Sans" charset="0"/>
              </a:rPr>
              <a:t>This physical page</a:t>
            </a:r>
          </a:p>
          <a:p>
            <a:pPr algn="ctr" eaLnBrk="1" hangingPunct="1"/>
            <a:r>
              <a:rPr lang="en-US" altLang="en-US" b="0" dirty="0">
                <a:latin typeface="Gill Sans" charset="0"/>
                <a:ea typeface="Gill Sans" charset="0"/>
                <a:cs typeface="Gill Sans" charset="0"/>
              </a:rPr>
              <a:t>appears in address</a:t>
            </a:r>
          </a:p>
          <a:p>
            <a:pPr algn="ctr" eaLnBrk="1" hangingPunct="1"/>
            <a:r>
              <a:rPr lang="en-US" altLang="en-US" b="0" dirty="0">
                <a:latin typeface="Gill Sans" charset="0"/>
                <a:ea typeface="Gill Sans" charset="0"/>
                <a:cs typeface="Gill Sans" charset="0"/>
              </a:rPr>
              <a:t>space of both processes</a:t>
            </a:r>
          </a:p>
        </p:txBody>
      </p:sp>
      <p:grpSp>
        <p:nvGrpSpPr>
          <p:cNvPr id="14" name="Group 89"/>
          <p:cNvGrpSpPr>
            <a:grpSpLocks/>
          </p:cNvGrpSpPr>
          <p:nvPr/>
        </p:nvGrpSpPr>
        <p:grpSpPr bwMode="auto">
          <a:xfrm>
            <a:off x="3705225" y="2276475"/>
            <a:ext cx="1858963" cy="300038"/>
            <a:chOff x="2334" y="1433"/>
            <a:chExt cx="1171" cy="189"/>
          </a:xfrm>
        </p:grpSpPr>
        <p:sp>
          <p:nvSpPr>
            <p:cNvPr id="54286" name="Rectangle 90"/>
            <p:cNvSpPr>
              <a:spLocks noChangeArrowheads="1"/>
            </p:cNvSpPr>
            <p:nvPr/>
          </p:nvSpPr>
          <p:spPr bwMode="auto">
            <a:xfrm>
              <a:off x="2334" y="1433"/>
              <a:ext cx="753" cy="189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 b="0">
                  <a:latin typeface="Gill Sans" charset="0"/>
                  <a:ea typeface="Gill Sans" charset="0"/>
                  <a:cs typeface="Gill Sans" charset="0"/>
                </a:rPr>
                <a:t>page #2</a:t>
              </a:r>
            </a:p>
          </p:txBody>
        </p:sp>
        <p:sp>
          <p:nvSpPr>
            <p:cNvPr id="54287" name="Rectangle 91"/>
            <p:cNvSpPr>
              <a:spLocks noChangeArrowheads="1"/>
            </p:cNvSpPr>
            <p:nvPr/>
          </p:nvSpPr>
          <p:spPr bwMode="auto">
            <a:xfrm>
              <a:off x="3085" y="1433"/>
              <a:ext cx="420" cy="189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 b="0">
                  <a:latin typeface="Gill Sans" charset="0"/>
                  <a:ea typeface="Gill Sans" charset="0"/>
                  <a:cs typeface="Gill Sans" charset="0"/>
                </a:rPr>
                <a:t>V,R,W</a:t>
              </a:r>
            </a:p>
          </p:txBody>
        </p:sp>
      </p:grpSp>
      <p:sp>
        <p:nvSpPr>
          <p:cNvPr id="710733" name="Line 77"/>
          <p:cNvSpPr>
            <a:spLocks noChangeShapeType="1"/>
          </p:cNvSpPr>
          <p:nvPr/>
        </p:nvSpPr>
        <p:spPr bwMode="auto">
          <a:xfrm flipV="1">
            <a:off x="4746625" y="2012950"/>
            <a:ext cx="2057400" cy="38100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0478" tIns="44445" rIns="90478" bIns="44445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10734" name="Line 78"/>
          <p:cNvSpPr>
            <a:spLocks noChangeShapeType="1"/>
          </p:cNvSpPr>
          <p:nvPr/>
        </p:nvSpPr>
        <p:spPr bwMode="auto">
          <a:xfrm flipV="1">
            <a:off x="4746625" y="2089150"/>
            <a:ext cx="1981200" cy="289560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0478" tIns="44445" rIns="90478" bIns="44445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6557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710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710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710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710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0735" grpId="0" animBg="1"/>
      <p:bldP spid="710736" grpId="0" animBg="1"/>
      <p:bldP spid="710737" grpId="0"/>
      <p:bldP spid="710733" grpId="0" animBg="1"/>
      <p:bldP spid="710734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7CD44-FCAF-BC44-A86F-66769A7DA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is page sharing used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904F4F-ED07-3D49-BAA4-B96BDAEA0B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914400"/>
            <a:ext cx="8153400" cy="54864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“kernel region” of every process has the same page table entries</a:t>
            </a:r>
          </a:p>
          <a:p>
            <a:pPr lvl="1"/>
            <a:r>
              <a:rPr lang="en-US" dirty="0"/>
              <a:t>The process cannot access it at user level</a:t>
            </a:r>
          </a:p>
          <a:p>
            <a:pPr lvl="1"/>
            <a:r>
              <a:rPr lang="en-US" dirty="0"/>
              <a:t>But on U-&gt;K switch, kernel code can access it AS WELL AS the region for THIS user</a:t>
            </a:r>
          </a:p>
          <a:p>
            <a:pPr lvl="2"/>
            <a:r>
              <a:rPr lang="en-US" dirty="0"/>
              <a:t>What does the kernel need to do to access other user processes?</a:t>
            </a:r>
          </a:p>
          <a:p>
            <a:r>
              <a:rPr lang="en-US" dirty="0"/>
              <a:t>Different processes running same binary! </a:t>
            </a:r>
          </a:p>
          <a:p>
            <a:pPr lvl="1"/>
            <a:r>
              <a:rPr lang="en-US" dirty="0"/>
              <a:t>Execute-only, but do not need to duplicate </a:t>
            </a:r>
            <a:r>
              <a:rPr lang="en-US" dirty="0" smtClean="0"/>
              <a:t>code segments</a:t>
            </a:r>
            <a:endParaRPr lang="en-US" dirty="0"/>
          </a:p>
          <a:p>
            <a:r>
              <a:rPr lang="en-US" dirty="0" smtClean="0"/>
              <a:t>User-level </a:t>
            </a:r>
            <a:r>
              <a:rPr lang="en-US" dirty="0"/>
              <a:t>system libraries (execute only</a:t>
            </a:r>
            <a:r>
              <a:rPr lang="en-US" dirty="0" smtClean="0"/>
              <a:t>)</a:t>
            </a:r>
          </a:p>
          <a:p>
            <a:r>
              <a:rPr lang="en-US" dirty="0" smtClean="0"/>
              <a:t>Shared-memory segments between different processes</a:t>
            </a:r>
          </a:p>
          <a:p>
            <a:pPr lvl="1"/>
            <a:r>
              <a:rPr lang="en-US" dirty="0" smtClean="0"/>
              <a:t>Can actually share objects directly between processes</a:t>
            </a:r>
          </a:p>
          <a:p>
            <a:pPr lvl="2"/>
            <a:r>
              <a:rPr lang="en-US" dirty="0" smtClean="0"/>
              <a:t>Must map page into same place in address space!</a:t>
            </a:r>
          </a:p>
          <a:p>
            <a:pPr lvl="1"/>
            <a:r>
              <a:rPr lang="en-US" dirty="0" smtClean="0"/>
              <a:t>This is a limited form of the sharing that threads have within a single process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8575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FBDC7E7-D566-40CB-997A-9068C4A3A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76200"/>
            <a:ext cx="7162800" cy="533400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sz="2800" dirty="0" smtClean="0"/>
              <a:t>Revisit: Deadlock Avoidance using</a:t>
            </a:r>
            <a:br>
              <a:rPr lang="en-US" sz="2800" dirty="0" smtClean="0"/>
            </a:br>
            <a:r>
              <a:rPr lang="en-US" sz="2800" dirty="0" smtClean="0"/>
              <a:t>Banker’s Algorithm</a:t>
            </a:r>
            <a:endParaRPr lang="en-US" sz="28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73E933-C738-412C-9FE4-A2BD63DE4C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914400"/>
            <a:ext cx="7924800" cy="2819400"/>
          </a:xfrm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r>
              <a:rPr lang="en-US" dirty="0"/>
              <a:t>Idea: When a thread requests a resource, OS checks if it would result in </a:t>
            </a:r>
            <a:r>
              <a:rPr lang="en-US" strike="sngStrike" dirty="0"/>
              <a:t>deadlock</a:t>
            </a:r>
            <a:r>
              <a:rPr lang="en-US" dirty="0"/>
              <a:t> </a:t>
            </a:r>
            <a:r>
              <a:rPr lang="en-US" dirty="0">
                <a:solidFill>
                  <a:srgbClr val="2A40E2"/>
                </a:solidFill>
                <a:latin typeface="+mn-lt"/>
              </a:rPr>
              <a:t>an unsafe state</a:t>
            </a:r>
          </a:p>
          <a:p>
            <a:pPr lvl="1"/>
            <a:r>
              <a:rPr lang="en-US" dirty="0"/>
              <a:t>If not, it grants the resource right away</a:t>
            </a:r>
          </a:p>
          <a:p>
            <a:pPr lvl="1"/>
            <a:r>
              <a:rPr lang="en-US" dirty="0"/>
              <a:t>If so, it waits for other threads to release resources</a:t>
            </a:r>
          </a:p>
          <a:p>
            <a:endParaRPr lang="en-US" dirty="0"/>
          </a:p>
          <a:p>
            <a:r>
              <a:rPr lang="en-US" dirty="0"/>
              <a:t>Example: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8E17DCE-E06C-40E5-A3B3-77F571464343}"/>
              </a:ext>
            </a:extLst>
          </p:cNvPr>
          <p:cNvCxnSpPr/>
          <p:nvPr/>
        </p:nvCxnSpPr>
        <p:spPr bwMode="auto">
          <a:xfrm>
            <a:off x="762000" y="4191000"/>
            <a:ext cx="2590800" cy="0"/>
          </a:xfrm>
          <a:prstGeom prst="line">
            <a:avLst/>
          </a:prstGeom>
          <a:solidFill>
            <a:schemeClr val="bg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D68ECB6-563F-4264-8494-B8B58BF93A49}"/>
              </a:ext>
            </a:extLst>
          </p:cNvPr>
          <p:cNvCxnSpPr/>
          <p:nvPr/>
        </p:nvCxnSpPr>
        <p:spPr bwMode="auto">
          <a:xfrm>
            <a:off x="4572000" y="4191000"/>
            <a:ext cx="2590800" cy="0"/>
          </a:xfrm>
          <a:prstGeom prst="line">
            <a:avLst/>
          </a:prstGeom>
          <a:solidFill>
            <a:schemeClr val="bg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527133ED-7BD4-4EFC-B0F4-EBDDA30DC0CC}"/>
              </a:ext>
            </a:extLst>
          </p:cNvPr>
          <p:cNvSpPr txBox="1"/>
          <p:nvPr/>
        </p:nvSpPr>
        <p:spPr>
          <a:xfrm>
            <a:off x="7397885" y="4321432"/>
            <a:ext cx="1600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Thread B Waits </a:t>
            </a:r>
            <a:r>
              <a:rPr lang="en-US" dirty="0">
                <a:solidFill>
                  <a:srgbClr val="FF0000"/>
                </a:solidFill>
              </a:rPr>
              <a:t>until Thread A releases </a:t>
            </a:r>
            <a:r>
              <a:rPr lang="en-US" dirty="0" smtClean="0">
                <a:solidFill>
                  <a:srgbClr val="FF0000"/>
                </a:solidFill>
              </a:rPr>
              <a:t>resources…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F897A6-EAA9-4BED-8CEF-F8AEA5F5D019}"/>
              </a:ext>
            </a:extLst>
          </p:cNvPr>
          <p:cNvSpPr txBox="1"/>
          <p:nvPr/>
        </p:nvSpPr>
        <p:spPr>
          <a:xfrm>
            <a:off x="977514" y="3733800"/>
            <a:ext cx="26026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Thread A</a:t>
            </a:r>
            <a:endParaRPr lang="en-US" sz="2400" dirty="0"/>
          </a:p>
          <a:p>
            <a:r>
              <a:rPr lang="en-US" sz="2400" b="1" dirty="0" err="1">
                <a:latin typeface="Consolas" panose="020B0609020204030204" pitchFamily="49" charset="0"/>
              </a:rPr>
              <a:t>x.Acquire</a:t>
            </a:r>
            <a:r>
              <a:rPr lang="en-US" sz="2400" b="1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400" b="1" dirty="0" err="1">
                <a:latin typeface="Consolas" panose="020B0609020204030204" pitchFamily="49" charset="0"/>
              </a:rPr>
              <a:t>y.Acquire</a:t>
            </a:r>
            <a:r>
              <a:rPr lang="en-US" sz="2400" b="1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400" b="1" dirty="0" err="1">
                <a:latin typeface="Consolas" panose="020B0609020204030204" pitchFamily="49" charset="0"/>
              </a:rPr>
              <a:t>y.Release</a:t>
            </a:r>
            <a:r>
              <a:rPr lang="en-US" sz="2400" b="1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400" b="1" dirty="0" err="1">
                <a:latin typeface="Consolas" panose="020B0609020204030204" pitchFamily="49" charset="0"/>
              </a:rPr>
              <a:t>x.Release</a:t>
            </a:r>
            <a:r>
              <a:rPr lang="en-US" sz="2400" b="1" dirty="0"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306942-AC57-460B-A3C6-3169D542C127}"/>
              </a:ext>
            </a:extLst>
          </p:cNvPr>
          <p:cNvSpPr txBox="1"/>
          <p:nvPr/>
        </p:nvSpPr>
        <p:spPr>
          <a:xfrm>
            <a:off x="4920863" y="3733800"/>
            <a:ext cx="26026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Thread B</a:t>
            </a:r>
            <a:endParaRPr lang="en-US" sz="2400" dirty="0"/>
          </a:p>
          <a:p>
            <a:r>
              <a:rPr lang="en-US" sz="2400" b="1" dirty="0" err="1">
                <a:latin typeface="Consolas" panose="020B0609020204030204" pitchFamily="49" charset="0"/>
              </a:rPr>
              <a:t>y.Acquire</a:t>
            </a:r>
            <a:r>
              <a:rPr lang="en-US" sz="2400" b="1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400" b="1" dirty="0" err="1">
                <a:latin typeface="Consolas" panose="020B0609020204030204" pitchFamily="49" charset="0"/>
              </a:rPr>
              <a:t>x.Acquire</a:t>
            </a:r>
            <a:r>
              <a:rPr lang="en-US" sz="2400" b="1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400" b="1" dirty="0" err="1">
                <a:latin typeface="Consolas" panose="020B0609020204030204" pitchFamily="49" charset="0"/>
              </a:rPr>
              <a:t>x.Release</a:t>
            </a:r>
            <a:r>
              <a:rPr lang="en-US" sz="2400" b="1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400" b="1" dirty="0" err="1">
                <a:latin typeface="Consolas" panose="020B0609020204030204" pitchFamily="49" charset="0"/>
              </a:rPr>
              <a:t>y.Release</a:t>
            </a:r>
            <a:r>
              <a:rPr lang="en-US" sz="2400" b="1" dirty="0">
                <a:latin typeface="Consolas" panose="020B06090202040302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58864001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556E-17 -1.11111E-6 L 2.77556E-17 0.04445 " pathEditMode="relative" rAng="0" ptsTypes="AA">
                                      <p:cBhvr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2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9" grpId="0"/>
      <p:bldP spid="10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4" descr="linuxFlexibleAddressSpaceLayou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990600"/>
            <a:ext cx="6019800" cy="493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3" name="Rectangle 5"/>
          <p:cNvSpPr>
            <a:spLocks noChangeArrowheads="1"/>
          </p:cNvSpPr>
          <p:nvPr/>
        </p:nvSpPr>
        <p:spPr bwMode="auto">
          <a:xfrm>
            <a:off x="228600" y="6096000"/>
            <a:ext cx="81534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/>
              <a:t>http://static.duartes.org/img/blogPosts/linuxFlexibleAddressSpaceLayout.png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533400"/>
          </a:xfrm>
        </p:spPr>
        <p:txBody>
          <a:bodyPr/>
          <a:lstStyle/>
          <a:p>
            <a:r>
              <a:rPr lang="en-US" altLang="en-US" sz="2800" dirty="0"/>
              <a:t>Example: Memory Layout for Linux 32-bit</a:t>
            </a:r>
            <a:br>
              <a:rPr lang="en-US" altLang="en-US" sz="2800" dirty="0"/>
            </a:br>
            <a:r>
              <a:rPr lang="en-US" altLang="en-US" sz="2800" dirty="0"/>
              <a:t>(Pre-Meltdown patch!)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89798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8DF3E-A2A0-214F-96A4-7EB03575A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360" y="152400"/>
            <a:ext cx="7162800" cy="533400"/>
          </a:xfrm>
        </p:spPr>
        <p:txBody>
          <a:bodyPr/>
          <a:lstStyle/>
          <a:p>
            <a:r>
              <a:rPr lang="en-US" dirty="0" smtClean="0"/>
              <a:t>Some simple security measures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2B6BD8-6278-804F-8339-657F33DBE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360" y="762000"/>
            <a:ext cx="7924800" cy="4876800"/>
          </a:xfrm>
        </p:spPr>
        <p:txBody>
          <a:bodyPr>
            <a:normAutofit/>
          </a:bodyPr>
          <a:lstStyle/>
          <a:p>
            <a:r>
              <a:rPr lang="en-US" sz="2000" dirty="0"/>
              <a:t>Address Space Randomization</a:t>
            </a:r>
          </a:p>
          <a:p>
            <a:pPr lvl="1"/>
            <a:r>
              <a:rPr lang="en-US" sz="2000" dirty="0"/>
              <a:t>Position-Independent Code =&gt; can place user code region anywhere in the address space</a:t>
            </a:r>
          </a:p>
          <a:p>
            <a:pPr lvl="2"/>
            <a:r>
              <a:rPr lang="en-US" sz="1800" dirty="0"/>
              <a:t>Random start address makes much harder for attacker to cause jump to code that it seeks to take over</a:t>
            </a:r>
          </a:p>
          <a:p>
            <a:pPr lvl="1"/>
            <a:r>
              <a:rPr lang="en-US" sz="2000" dirty="0"/>
              <a:t>Stack &amp; Heap can start anywhere, so randomize placement</a:t>
            </a:r>
          </a:p>
          <a:p>
            <a:r>
              <a:rPr lang="en-US" sz="2000" dirty="0"/>
              <a:t>Kernel address space isolation</a:t>
            </a:r>
          </a:p>
          <a:p>
            <a:pPr lvl="1"/>
            <a:r>
              <a:rPr lang="en-US" sz="2000" dirty="0"/>
              <a:t>Don’t map whole kernel space into each process, switch to kernel page </a:t>
            </a:r>
            <a:r>
              <a:rPr lang="en-US" sz="2000" dirty="0" smtClean="0"/>
              <a:t>table</a:t>
            </a:r>
          </a:p>
          <a:p>
            <a:pPr lvl="1"/>
            <a:r>
              <a:rPr lang="en-US" sz="2000" dirty="0" err="1" smtClean="0"/>
              <a:t>Meltdown</a:t>
            </a:r>
            <a:r>
              <a:rPr lang="en-US" sz="2000" dirty="0" err="1" smtClean="0">
                <a:sym typeface="Symbol" panose="05050102010706020507" pitchFamily="18" charset="2"/>
              </a:rPr>
              <a:t>map</a:t>
            </a:r>
            <a:r>
              <a:rPr lang="en-US" sz="2000" dirty="0" smtClean="0">
                <a:sym typeface="Symbol" panose="05050102010706020507" pitchFamily="18" charset="2"/>
              </a:rPr>
              <a:t> none of </a:t>
            </a:r>
            <a:br>
              <a:rPr lang="en-US" sz="2000" dirty="0" smtClean="0">
                <a:sym typeface="Symbol" panose="05050102010706020507" pitchFamily="18" charset="2"/>
              </a:rPr>
            </a:br>
            <a:r>
              <a:rPr lang="en-US" sz="2000" dirty="0" smtClean="0">
                <a:sym typeface="Symbol" panose="05050102010706020507" pitchFamily="18" charset="2"/>
              </a:rPr>
              <a:t>kernel into user mode!</a:t>
            </a:r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BA260B-3613-7242-A52B-0BF81A900C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0" y="3505200"/>
            <a:ext cx="36576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216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6"/>
          <p:cNvSpPr>
            <a:spLocks noChangeArrowheads="1"/>
          </p:cNvSpPr>
          <p:nvPr/>
        </p:nvSpPr>
        <p:spPr bwMode="auto">
          <a:xfrm>
            <a:off x="3123841" y="6312205"/>
            <a:ext cx="3200400" cy="533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round/>
                <a:headEnd type="triangle" w="med" len="med"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Helvetica" panose="020B0604020202020204" pitchFamily="34" charset="0"/>
            </a:endParaRPr>
          </a:p>
        </p:txBody>
      </p:sp>
      <p:sp>
        <p:nvSpPr>
          <p:cNvPr id="21508" name="TextBox 5"/>
          <p:cNvSpPr txBox="1">
            <a:spLocks noChangeArrowheads="1"/>
          </p:cNvSpPr>
          <p:nvPr/>
        </p:nvSpPr>
        <p:spPr bwMode="auto">
          <a:xfrm>
            <a:off x="588963" y="947737"/>
            <a:ext cx="1087437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600" dirty="0" smtClean="0">
                <a:solidFill>
                  <a:srgbClr val="FF0000"/>
                </a:solidFill>
                <a:latin typeface="Helvetica" charset="0"/>
                <a:cs typeface="Helvetica" charset="0"/>
              </a:rPr>
              <a:t>1111 1</a:t>
            </a:r>
            <a:r>
              <a:rPr lang="en-US" sz="1600" dirty="0" smtClean="0">
                <a:solidFill>
                  <a:schemeClr val="accent5">
                    <a:lumMod val="50000"/>
                  </a:schemeClr>
                </a:solidFill>
                <a:latin typeface="Helvetica" charset="0"/>
                <a:cs typeface="Helvetica" charset="0"/>
              </a:rPr>
              <a:t>111</a:t>
            </a:r>
          </a:p>
        </p:txBody>
      </p:sp>
      <p:sp>
        <p:nvSpPr>
          <p:cNvPr id="26628" name="Rectangle 6"/>
          <p:cNvSpPr>
            <a:spLocks noChangeArrowheads="1"/>
          </p:cNvSpPr>
          <p:nvPr/>
        </p:nvSpPr>
        <p:spPr bwMode="auto">
          <a:xfrm>
            <a:off x="1676400" y="1100137"/>
            <a:ext cx="1295400" cy="304800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000" b="0">
                <a:latin typeface="Helvetica" panose="020B0604020202020204" pitchFamily="34" charset="0"/>
              </a:rPr>
              <a:t>stack</a:t>
            </a:r>
          </a:p>
        </p:txBody>
      </p:sp>
      <p:sp>
        <p:nvSpPr>
          <p:cNvPr id="26629" name="Rectangle 7"/>
          <p:cNvSpPr>
            <a:spLocks noChangeArrowheads="1"/>
          </p:cNvSpPr>
          <p:nvPr/>
        </p:nvSpPr>
        <p:spPr bwMode="auto">
          <a:xfrm>
            <a:off x="1676400" y="3081337"/>
            <a:ext cx="1295400" cy="457200"/>
          </a:xfrm>
          <a:prstGeom prst="rect">
            <a:avLst/>
          </a:prstGeom>
          <a:solidFill>
            <a:srgbClr val="CCFFCC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000" b="0">
                <a:latin typeface="Helvetica" panose="020B0604020202020204" pitchFamily="34" charset="0"/>
              </a:rPr>
              <a:t>heap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1676400" y="5367337"/>
            <a:ext cx="1295400" cy="609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2000" b="0" dirty="0">
                <a:latin typeface="Helvetica"/>
                <a:ea typeface="ＭＳ Ｐゴシック" charset="-128"/>
                <a:cs typeface="Helvetica"/>
              </a:rPr>
              <a:t>code</a:t>
            </a:r>
          </a:p>
        </p:txBody>
      </p:sp>
      <p:sp>
        <p:nvSpPr>
          <p:cNvPr id="26631" name="Rectangle 9"/>
          <p:cNvSpPr>
            <a:spLocks noChangeArrowheads="1"/>
          </p:cNvSpPr>
          <p:nvPr/>
        </p:nvSpPr>
        <p:spPr bwMode="auto">
          <a:xfrm>
            <a:off x="1676400" y="4148137"/>
            <a:ext cx="1295400" cy="609600"/>
          </a:xfrm>
          <a:prstGeom prst="rect">
            <a:avLst/>
          </a:prstGeom>
          <a:solidFill>
            <a:srgbClr val="FF6600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000" b="0">
                <a:latin typeface="Helvetica" panose="020B0604020202020204" pitchFamily="34" charset="0"/>
              </a:rPr>
              <a:t>data</a:t>
            </a:r>
          </a:p>
        </p:txBody>
      </p:sp>
      <p:sp>
        <p:nvSpPr>
          <p:cNvPr id="26632" name="Up Arrow 10"/>
          <p:cNvSpPr>
            <a:spLocks noChangeArrowheads="1"/>
          </p:cNvSpPr>
          <p:nvPr/>
        </p:nvSpPr>
        <p:spPr bwMode="auto">
          <a:xfrm flipH="1">
            <a:off x="2209800" y="2776537"/>
            <a:ext cx="106363" cy="304800"/>
          </a:xfrm>
          <a:prstGeom prst="upArrow">
            <a:avLst>
              <a:gd name="adj1" fmla="val 50000"/>
              <a:gd name="adj2" fmla="val 50149"/>
            </a:avLst>
          </a:prstGeom>
          <a:solidFill>
            <a:schemeClr val="tx1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Helvetica" panose="020B0604020202020204" pitchFamily="34" charset="0"/>
            </a:endParaRPr>
          </a:p>
        </p:txBody>
      </p:sp>
      <p:sp>
        <p:nvSpPr>
          <p:cNvPr id="26633" name="Up Arrow 11"/>
          <p:cNvSpPr>
            <a:spLocks noChangeArrowheads="1"/>
          </p:cNvSpPr>
          <p:nvPr/>
        </p:nvSpPr>
        <p:spPr bwMode="auto">
          <a:xfrm flipH="1" flipV="1">
            <a:off x="2209800" y="1404937"/>
            <a:ext cx="106363" cy="304800"/>
          </a:xfrm>
          <a:prstGeom prst="upArrow">
            <a:avLst>
              <a:gd name="adj1" fmla="val 50000"/>
              <a:gd name="adj2" fmla="val 50149"/>
            </a:avLst>
          </a:prstGeom>
          <a:solidFill>
            <a:schemeClr val="tx1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Helvetica" panose="020B0604020202020204" pitchFamily="34" charset="0"/>
            </a:endParaRPr>
          </a:p>
        </p:txBody>
      </p:sp>
      <p:sp>
        <p:nvSpPr>
          <p:cNvPr id="26634" name="Rectangle 12"/>
          <p:cNvSpPr>
            <a:spLocks noChangeArrowheads="1"/>
          </p:cNvSpPr>
          <p:nvPr/>
        </p:nvSpPr>
        <p:spPr bwMode="auto">
          <a:xfrm>
            <a:off x="1676400" y="1100137"/>
            <a:ext cx="1295400" cy="4876800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Helvetica" panose="020B0604020202020204" pitchFamily="34" charset="0"/>
            </a:endParaRPr>
          </a:p>
        </p:txBody>
      </p:sp>
      <p:sp>
        <p:nvSpPr>
          <p:cNvPr id="26635" name="TextBox 13"/>
          <p:cNvSpPr txBox="1">
            <a:spLocks noChangeArrowheads="1"/>
          </p:cNvSpPr>
          <p:nvPr/>
        </p:nvSpPr>
        <p:spPr bwMode="auto">
          <a:xfrm>
            <a:off x="1166813" y="719137"/>
            <a:ext cx="2185987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dirty="0">
                <a:latin typeface="Helvetica" panose="020B0604020202020204" pitchFamily="34" charset="0"/>
              </a:rPr>
              <a:t>Virtual memory view</a:t>
            </a:r>
          </a:p>
        </p:txBody>
      </p:sp>
      <p:sp>
        <p:nvSpPr>
          <p:cNvPr id="26636" name="Rectangle 14"/>
          <p:cNvSpPr>
            <a:spLocks noChangeArrowheads="1"/>
          </p:cNvSpPr>
          <p:nvPr/>
        </p:nvSpPr>
        <p:spPr bwMode="auto">
          <a:xfrm>
            <a:off x="1676400" y="4757737"/>
            <a:ext cx="1295400" cy="1219200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Helvetica" panose="020B0604020202020204" pitchFamily="34" charset="0"/>
            </a:endParaRPr>
          </a:p>
        </p:txBody>
      </p:sp>
      <p:sp>
        <p:nvSpPr>
          <p:cNvPr id="26637" name="Rectangle 15"/>
          <p:cNvSpPr>
            <a:spLocks noChangeArrowheads="1"/>
          </p:cNvSpPr>
          <p:nvPr/>
        </p:nvSpPr>
        <p:spPr bwMode="auto">
          <a:xfrm>
            <a:off x="1676400" y="3538537"/>
            <a:ext cx="1295400" cy="1219200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Helvetica" panose="020B0604020202020204" pitchFamily="34" charset="0"/>
            </a:endParaRPr>
          </a:p>
        </p:txBody>
      </p:sp>
      <p:sp>
        <p:nvSpPr>
          <p:cNvPr id="26638" name="Rectangle 16"/>
          <p:cNvSpPr>
            <a:spLocks noChangeArrowheads="1"/>
          </p:cNvSpPr>
          <p:nvPr/>
        </p:nvSpPr>
        <p:spPr bwMode="auto">
          <a:xfrm>
            <a:off x="1676400" y="2319337"/>
            <a:ext cx="1295400" cy="1219200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Helvetica" panose="020B0604020202020204" pitchFamily="34" charset="0"/>
            </a:endParaRPr>
          </a:p>
        </p:txBody>
      </p:sp>
      <p:sp>
        <p:nvSpPr>
          <p:cNvPr id="26639" name="TextBox 17"/>
          <p:cNvSpPr txBox="1">
            <a:spLocks noChangeArrowheads="1"/>
          </p:cNvSpPr>
          <p:nvPr/>
        </p:nvSpPr>
        <p:spPr bwMode="auto">
          <a:xfrm>
            <a:off x="533400" y="5715000"/>
            <a:ext cx="115411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600">
                <a:solidFill>
                  <a:srgbClr val="FF0000"/>
                </a:solidFill>
                <a:latin typeface="Helvetica" panose="020B0604020202020204" pitchFamily="34" charset="0"/>
              </a:rPr>
              <a:t>0000 0</a:t>
            </a:r>
            <a:r>
              <a:rPr lang="en-US" altLang="en-US" sz="1600">
                <a:solidFill>
                  <a:srgbClr val="2A40E2"/>
                </a:solidFill>
                <a:latin typeface="Helvetica" panose="020B0604020202020204" pitchFamily="34" charset="0"/>
              </a:rPr>
              <a:t>000</a:t>
            </a:r>
          </a:p>
        </p:txBody>
      </p:sp>
      <p:sp>
        <p:nvSpPr>
          <p:cNvPr id="26640" name="TextBox 18"/>
          <p:cNvSpPr txBox="1">
            <a:spLocks noChangeArrowheads="1"/>
          </p:cNvSpPr>
          <p:nvPr/>
        </p:nvSpPr>
        <p:spPr bwMode="auto">
          <a:xfrm>
            <a:off x="533400" y="4529137"/>
            <a:ext cx="115411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600">
                <a:solidFill>
                  <a:srgbClr val="FF0000"/>
                </a:solidFill>
                <a:latin typeface="Helvetica" panose="020B0604020202020204" pitchFamily="34" charset="0"/>
              </a:rPr>
              <a:t>0100 0</a:t>
            </a:r>
            <a:r>
              <a:rPr lang="en-US" altLang="en-US" sz="1600">
                <a:solidFill>
                  <a:srgbClr val="2A40E2"/>
                </a:solidFill>
                <a:latin typeface="Helvetica" panose="020B0604020202020204" pitchFamily="34" charset="0"/>
              </a:rPr>
              <a:t>000</a:t>
            </a:r>
          </a:p>
        </p:txBody>
      </p:sp>
      <p:sp>
        <p:nvSpPr>
          <p:cNvPr id="26641" name="TextBox 19"/>
          <p:cNvSpPr txBox="1">
            <a:spLocks noChangeArrowheads="1"/>
          </p:cNvSpPr>
          <p:nvPr/>
        </p:nvSpPr>
        <p:spPr bwMode="auto">
          <a:xfrm>
            <a:off x="533400" y="3309937"/>
            <a:ext cx="115411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600">
                <a:solidFill>
                  <a:srgbClr val="FF0000"/>
                </a:solidFill>
                <a:latin typeface="Helvetica" panose="020B0604020202020204" pitchFamily="34" charset="0"/>
              </a:rPr>
              <a:t>1000 0</a:t>
            </a:r>
            <a:r>
              <a:rPr lang="en-US" altLang="en-US" sz="1600">
                <a:solidFill>
                  <a:srgbClr val="2A40E2"/>
                </a:solidFill>
                <a:latin typeface="Helvetica" panose="020B0604020202020204" pitchFamily="34" charset="0"/>
              </a:rPr>
              <a:t>000</a:t>
            </a:r>
          </a:p>
        </p:txBody>
      </p:sp>
      <p:sp>
        <p:nvSpPr>
          <p:cNvPr id="26642" name="TextBox 20"/>
          <p:cNvSpPr txBox="1">
            <a:spLocks noChangeArrowheads="1"/>
          </p:cNvSpPr>
          <p:nvPr/>
        </p:nvSpPr>
        <p:spPr bwMode="auto">
          <a:xfrm>
            <a:off x="544513" y="2057400"/>
            <a:ext cx="11430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600">
                <a:solidFill>
                  <a:srgbClr val="FF0000"/>
                </a:solidFill>
                <a:latin typeface="Helvetica" panose="020B0604020202020204" pitchFamily="34" charset="0"/>
              </a:rPr>
              <a:t>1100 0</a:t>
            </a:r>
            <a:r>
              <a:rPr lang="en-US" altLang="en-US" sz="1600">
                <a:solidFill>
                  <a:srgbClr val="2A40E2"/>
                </a:solidFill>
                <a:latin typeface="Helvetica" panose="020B0604020202020204" pitchFamily="34" charset="0"/>
              </a:rPr>
              <a:t>000</a:t>
            </a:r>
          </a:p>
        </p:txBody>
      </p:sp>
      <p:sp>
        <p:nvSpPr>
          <p:cNvPr id="26643" name="TextBox 21"/>
          <p:cNvSpPr txBox="1">
            <a:spLocks noChangeArrowheads="1"/>
          </p:cNvSpPr>
          <p:nvPr/>
        </p:nvSpPr>
        <p:spPr bwMode="auto">
          <a:xfrm>
            <a:off x="555625" y="1176337"/>
            <a:ext cx="11207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600">
                <a:solidFill>
                  <a:srgbClr val="FF0000"/>
                </a:solidFill>
                <a:latin typeface="Helvetica" panose="020B0604020202020204" pitchFamily="34" charset="0"/>
              </a:rPr>
              <a:t>1111 0</a:t>
            </a:r>
            <a:r>
              <a:rPr lang="en-US" altLang="en-US" sz="1600">
                <a:solidFill>
                  <a:srgbClr val="2A40E2"/>
                </a:solidFill>
                <a:latin typeface="Helvetica" panose="020B0604020202020204" pitchFamily="34" charset="0"/>
              </a:rPr>
              <a:t>000</a:t>
            </a:r>
          </a:p>
        </p:txBody>
      </p:sp>
      <p:sp>
        <p:nvSpPr>
          <p:cNvPr id="26644" name="Left Brace 22"/>
          <p:cNvSpPr>
            <a:spLocks/>
          </p:cNvSpPr>
          <p:nvPr/>
        </p:nvSpPr>
        <p:spPr bwMode="auto">
          <a:xfrm rot="5400000" flipH="1">
            <a:off x="818356" y="5768181"/>
            <a:ext cx="192088" cy="609600"/>
          </a:xfrm>
          <a:prstGeom prst="leftBrace">
            <a:avLst>
              <a:gd name="adj1" fmla="val 8301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26645" name="TextBox 23"/>
          <p:cNvSpPr txBox="1">
            <a:spLocks noChangeArrowheads="1"/>
          </p:cNvSpPr>
          <p:nvPr/>
        </p:nvSpPr>
        <p:spPr bwMode="auto">
          <a:xfrm>
            <a:off x="482600" y="6096000"/>
            <a:ext cx="8128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>
                <a:solidFill>
                  <a:srgbClr val="FF0000"/>
                </a:solidFill>
                <a:latin typeface="Helvetica" panose="020B0604020202020204" pitchFamily="34" charset="0"/>
              </a:rPr>
              <a:t>page #</a:t>
            </a:r>
          </a:p>
        </p:txBody>
      </p:sp>
      <p:sp>
        <p:nvSpPr>
          <p:cNvPr id="26646" name="TextBox 24"/>
          <p:cNvSpPr txBox="1">
            <a:spLocks noChangeArrowheads="1"/>
          </p:cNvSpPr>
          <p:nvPr/>
        </p:nvSpPr>
        <p:spPr bwMode="auto">
          <a:xfrm>
            <a:off x="1162050" y="6096000"/>
            <a:ext cx="7429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0000FF"/>
                </a:solidFill>
                <a:latin typeface="Helvetica" panose="020B0604020202020204" pitchFamily="34" charset="0"/>
              </a:rPr>
              <a:t>offset</a:t>
            </a:r>
          </a:p>
        </p:txBody>
      </p:sp>
      <p:sp>
        <p:nvSpPr>
          <p:cNvPr id="26647" name="Left Brace 25"/>
          <p:cNvSpPr>
            <a:spLocks/>
          </p:cNvSpPr>
          <p:nvPr/>
        </p:nvSpPr>
        <p:spPr bwMode="auto">
          <a:xfrm rot="5400000" flipH="1">
            <a:off x="1346993" y="5925344"/>
            <a:ext cx="201613" cy="304800"/>
          </a:xfrm>
          <a:prstGeom prst="leftBrace">
            <a:avLst>
              <a:gd name="adj1" fmla="val 8322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26648" name="TextBox 27"/>
          <p:cNvSpPr txBox="1">
            <a:spLocks noChangeArrowheads="1"/>
          </p:cNvSpPr>
          <p:nvPr/>
        </p:nvSpPr>
        <p:spPr bwMode="auto">
          <a:xfrm>
            <a:off x="5943600" y="762000"/>
            <a:ext cx="23780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Helvetica" panose="020B0604020202020204" pitchFamily="34" charset="0"/>
              </a:rPr>
              <a:t>Physical memory view</a:t>
            </a:r>
          </a:p>
        </p:txBody>
      </p:sp>
      <p:sp>
        <p:nvSpPr>
          <p:cNvPr id="26649" name="Rectangle 28"/>
          <p:cNvSpPr>
            <a:spLocks noChangeArrowheads="1"/>
          </p:cNvSpPr>
          <p:nvPr/>
        </p:nvSpPr>
        <p:spPr bwMode="auto">
          <a:xfrm>
            <a:off x="6492875" y="1100137"/>
            <a:ext cx="1295400" cy="4876800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Helvetica" panose="020B0604020202020204" pitchFamily="34" charset="0"/>
            </a:endParaRPr>
          </a:p>
        </p:txBody>
      </p:sp>
      <p:sp>
        <p:nvSpPr>
          <p:cNvPr id="26650" name="Rectangle 29"/>
          <p:cNvSpPr>
            <a:spLocks noChangeArrowheads="1"/>
          </p:cNvSpPr>
          <p:nvPr/>
        </p:nvSpPr>
        <p:spPr bwMode="auto">
          <a:xfrm>
            <a:off x="6492875" y="3843337"/>
            <a:ext cx="1295400" cy="609600"/>
          </a:xfrm>
          <a:prstGeom prst="rect">
            <a:avLst/>
          </a:prstGeom>
          <a:solidFill>
            <a:srgbClr val="FF6600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000" b="0">
                <a:latin typeface="Helvetica" panose="020B0604020202020204" pitchFamily="34" charset="0"/>
              </a:rPr>
              <a:t>data</a:t>
            </a:r>
          </a:p>
        </p:txBody>
      </p:sp>
      <p:sp>
        <p:nvSpPr>
          <p:cNvPr id="31" name="Rectangle 30"/>
          <p:cNvSpPr/>
          <p:nvPr/>
        </p:nvSpPr>
        <p:spPr bwMode="auto">
          <a:xfrm>
            <a:off x="6492875" y="5062537"/>
            <a:ext cx="1295400" cy="609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2000" b="0" dirty="0">
                <a:latin typeface="Helvetica"/>
                <a:ea typeface="ＭＳ Ｐゴシック" charset="-128"/>
                <a:cs typeface="Helvetica"/>
              </a:rPr>
              <a:t>code</a:t>
            </a:r>
          </a:p>
        </p:txBody>
      </p:sp>
      <p:sp>
        <p:nvSpPr>
          <p:cNvPr id="32" name="Rectangle 31"/>
          <p:cNvSpPr/>
          <p:nvPr/>
        </p:nvSpPr>
        <p:spPr bwMode="auto">
          <a:xfrm>
            <a:off x="6492875" y="1100137"/>
            <a:ext cx="1295400" cy="304800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6492875" y="5672137"/>
            <a:ext cx="1295400" cy="304800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6492875" y="4452937"/>
            <a:ext cx="1295400" cy="304800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26655" name="Rectangle 35"/>
          <p:cNvSpPr>
            <a:spLocks noChangeArrowheads="1"/>
          </p:cNvSpPr>
          <p:nvPr/>
        </p:nvSpPr>
        <p:spPr bwMode="auto">
          <a:xfrm>
            <a:off x="6492875" y="3386137"/>
            <a:ext cx="1295400" cy="457200"/>
          </a:xfrm>
          <a:prstGeom prst="rect">
            <a:avLst/>
          </a:prstGeom>
          <a:solidFill>
            <a:srgbClr val="CCFFCC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000" b="0">
                <a:latin typeface="Helvetica" panose="020B0604020202020204" pitchFamily="34" charset="0"/>
              </a:rPr>
              <a:t>heap</a:t>
            </a:r>
          </a:p>
        </p:txBody>
      </p:sp>
      <p:sp>
        <p:nvSpPr>
          <p:cNvPr id="38" name="Rectangle 37"/>
          <p:cNvSpPr/>
          <p:nvPr/>
        </p:nvSpPr>
        <p:spPr bwMode="auto">
          <a:xfrm>
            <a:off x="6492875" y="2776537"/>
            <a:ext cx="1295400" cy="304800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26657" name="Rectangle 39"/>
          <p:cNvSpPr>
            <a:spLocks noChangeArrowheads="1"/>
          </p:cNvSpPr>
          <p:nvPr/>
        </p:nvSpPr>
        <p:spPr bwMode="auto">
          <a:xfrm>
            <a:off x="6492875" y="1404937"/>
            <a:ext cx="1295400" cy="304800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000" b="0">
                <a:latin typeface="Helvetica" panose="020B0604020202020204" pitchFamily="34" charset="0"/>
              </a:rPr>
              <a:t>stack</a:t>
            </a:r>
          </a:p>
        </p:txBody>
      </p:sp>
      <p:sp>
        <p:nvSpPr>
          <p:cNvPr id="42" name="Rectangle 41"/>
          <p:cNvSpPr/>
          <p:nvPr/>
        </p:nvSpPr>
        <p:spPr bwMode="auto">
          <a:xfrm>
            <a:off x="6492875" y="1862137"/>
            <a:ext cx="1295400" cy="457200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26659" name="TextBox 42"/>
          <p:cNvSpPr txBox="1">
            <a:spLocks noChangeArrowheads="1"/>
          </p:cNvSpPr>
          <p:nvPr/>
        </p:nvSpPr>
        <p:spPr bwMode="auto">
          <a:xfrm>
            <a:off x="7761288" y="5715000"/>
            <a:ext cx="1154112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Helvetica" panose="020B0604020202020204" pitchFamily="34" charset="0"/>
              </a:rPr>
              <a:t>0000 0000</a:t>
            </a:r>
          </a:p>
        </p:txBody>
      </p:sp>
      <p:sp>
        <p:nvSpPr>
          <p:cNvPr id="26660" name="TextBox 43"/>
          <p:cNvSpPr txBox="1">
            <a:spLocks noChangeArrowheads="1"/>
          </p:cNvSpPr>
          <p:nvPr/>
        </p:nvSpPr>
        <p:spPr bwMode="auto">
          <a:xfrm>
            <a:off x="7761288" y="5410200"/>
            <a:ext cx="1154112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Helvetica" panose="020B0604020202020204" pitchFamily="34" charset="0"/>
              </a:rPr>
              <a:t>0001 0000</a:t>
            </a:r>
          </a:p>
        </p:txBody>
      </p:sp>
      <p:sp>
        <p:nvSpPr>
          <p:cNvPr id="26661" name="TextBox 44"/>
          <p:cNvSpPr txBox="1">
            <a:spLocks noChangeArrowheads="1"/>
          </p:cNvSpPr>
          <p:nvPr/>
        </p:nvSpPr>
        <p:spPr bwMode="auto">
          <a:xfrm>
            <a:off x="7772400" y="4148137"/>
            <a:ext cx="103981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Helvetica" panose="020B0604020202020204" pitchFamily="34" charset="0"/>
              </a:rPr>
              <a:t>0101 000</a:t>
            </a:r>
          </a:p>
        </p:txBody>
      </p:sp>
      <p:sp>
        <p:nvSpPr>
          <p:cNvPr id="26662" name="TextBox 45"/>
          <p:cNvSpPr txBox="1">
            <a:spLocks noChangeArrowheads="1"/>
          </p:cNvSpPr>
          <p:nvPr/>
        </p:nvSpPr>
        <p:spPr bwMode="auto">
          <a:xfrm>
            <a:off x="7794625" y="3581400"/>
            <a:ext cx="101758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Helvetica" panose="020B0604020202020204" pitchFamily="34" charset="0"/>
              </a:rPr>
              <a:t>0111 000</a:t>
            </a:r>
          </a:p>
        </p:txBody>
      </p:sp>
      <p:sp>
        <p:nvSpPr>
          <p:cNvPr id="26663" name="TextBox 46"/>
          <p:cNvSpPr txBox="1">
            <a:spLocks noChangeArrowheads="1"/>
          </p:cNvSpPr>
          <p:nvPr/>
        </p:nvSpPr>
        <p:spPr bwMode="auto">
          <a:xfrm>
            <a:off x="7696200" y="1447800"/>
            <a:ext cx="113188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Helvetica" panose="020B0604020202020204" pitchFamily="34" charset="0"/>
              </a:rPr>
              <a:t>1110 0000</a:t>
            </a:r>
          </a:p>
        </p:txBody>
      </p:sp>
      <p:sp>
        <p:nvSpPr>
          <p:cNvPr id="48" name="Rectangle 47"/>
          <p:cNvSpPr/>
          <p:nvPr/>
        </p:nvSpPr>
        <p:spPr bwMode="auto">
          <a:xfrm>
            <a:off x="1676400" y="58245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1676400" y="56721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1676400" y="55197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51" name="Rectangle 50"/>
          <p:cNvSpPr/>
          <p:nvPr/>
        </p:nvSpPr>
        <p:spPr bwMode="auto">
          <a:xfrm>
            <a:off x="1676400" y="53673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57" name="Rectangle 56"/>
          <p:cNvSpPr/>
          <p:nvPr/>
        </p:nvSpPr>
        <p:spPr bwMode="auto">
          <a:xfrm>
            <a:off x="1676400" y="47577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58" name="Rectangle 57"/>
          <p:cNvSpPr/>
          <p:nvPr/>
        </p:nvSpPr>
        <p:spPr bwMode="auto">
          <a:xfrm>
            <a:off x="1676400" y="49101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59" name="Rectangle 58"/>
          <p:cNvSpPr/>
          <p:nvPr/>
        </p:nvSpPr>
        <p:spPr bwMode="auto">
          <a:xfrm>
            <a:off x="1676400" y="50625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0" name="Rectangle 59"/>
          <p:cNvSpPr/>
          <p:nvPr/>
        </p:nvSpPr>
        <p:spPr bwMode="auto">
          <a:xfrm>
            <a:off x="1676400" y="52149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1" name="Rectangle 60"/>
          <p:cNvSpPr/>
          <p:nvPr/>
        </p:nvSpPr>
        <p:spPr bwMode="auto">
          <a:xfrm>
            <a:off x="1676400" y="41481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2" name="Rectangle 61"/>
          <p:cNvSpPr/>
          <p:nvPr/>
        </p:nvSpPr>
        <p:spPr bwMode="auto">
          <a:xfrm>
            <a:off x="1676400" y="43005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3" name="Rectangle 62"/>
          <p:cNvSpPr/>
          <p:nvPr/>
        </p:nvSpPr>
        <p:spPr bwMode="auto">
          <a:xfrm>
            <a:off x="1676400" y="44529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4" name="Rectangle 63"/>
          <p:cNvSpPr/>
          <p:nvPr/>
        </p:nvSpPr>
        <p:spPr bwMode="auto">
          <a:xfrm>
            <a:off x="1676400" y="46053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5" name="Rectangle 64"/>
          <p:cNvSpPr/>
          <p:nvPr/>
        </p:nvSpPr>
        <p:spPr bwMode="auto">
          <a:xfrm>
            <a:off x="1676400" y="35385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6" name="Rectangle 65"/>
          <p:cNvSpPr/>
          <p:nvPr/>
        </p:nvSpPr>
        <p:spPr bwMode="auto">
          <a:xfrm>
            <a:off x="1676400" y="36909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7" name="Rectangle 66"/>
          <p:cNvSpPr/>
          <p:nvPr/>
        </p:nvSpPr>
        <p:spPr bwMode="auto">
          <a:xfrm>
            <a:off x="1676400" y="38433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8" name="Rectangle 67"/>
          <p:cNvSpPr/>
          <p:nvPr/>
        </p:nvSpPr>
        <p:spPr bwMode="auto">
          <a:xfrm>
            <a:off x="1676400" y="39957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9" name="Rectangle 68"/>
          <p:cNvSpPr/>
          <p:nvPr/>
        </p:nvSpPr>
        <p:spPr bwMode="auto">
          <a:xfrm>
            <a:off x="1676400" y="29289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0" name="Rectangle 69"/>
          <p:cNvSpPr/>
          <p:nvPr/>
        </p:nvSpPr>
        <p:spPr bwMode="auto">
          <a:xfrm>
            <a:off x="1676400" y="30813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1" name="Rectangle 70"/>
          <p:cNvSpPr/>
          <p:nvPr/>
        </p:nvSpPr>
        <p:spPr bwMode="auto">
          <a:xfrm>
            <a:off x="1676400" y="32337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2" name="Rectangle 71"/>
          <p:cNvSpPr/>
          <p:nvPr/>
        </p:nvSpPr>
        <p:spPr bwMode="auto">
          <a:xfrm>
            <a:off x="1676400" y="33861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3" name="Rectangle 72"/>
          <p:cNvSpPr/>
          <p:nvPr/>
        </p:nvSpPr>
        <p:spPr bwMode="auto">
          <a:xfrm>
            <a:off x="1676400" y="23193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4" name="Rectangle 73"/>
          <p:cNvSpPr/>
          <p:nvPr/>
        </p:nvSpPr>
        <p:spPr bwMode="auto">
          <a:xfrm>
            <a:off x="1676400" y="24717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5" name="Rectangle 74"/>
          <p:cNvSpPr/>
          <p:nvPr/>
        </p:nvSpPr>
        <p:spPr bwMode="auto">
          <a:xfrm>
            <a:off x="1676400" y="26241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6" name="Rectangle 75"/>
          <p:cNvSpPr/>
          <p:nvPr/>
        </p:nvSpPr>
        <p:spPr bwMode="auto">
          <a:xfrm>
            <a:off x="1676400" y="27765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7" name="Rectangle 76"/>
          <p:cNvSpPr/>
          <p:nvPr/>
        </p:nvSpPr>
        <p:spPr bwMode="auto">
          <a:xfrm>
            <a:off x="1676400" y="17097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8" name="Rectangle 77"/>
          <p:cNvSpPr/>
          <p:nvPr/>
        </p:nvSpPr>
        <p:spPr bwMode="auto">
          <a:xfrm>
            <a:off x="1676400" y="18621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9" name="Rectangle 78"/>
          <p:cNvSpPr/>
          <p:nvPr/>
        </p:nvSpPr>
        <p:spPr bwMode="auto">
          <a:xfrm>
            <a:off x="1676400" y="20145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80" name="Rectangle 79"/>
          <p:cNvSpPr/>
          <p:nvPr/>
        </p:nvSpPr>
        <p:spPr bwMode="auto">
          <a:xfrm>
            <a:off x="1676400" y="21669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81" name="Rectangle 80"/>
          <p:cNvSpPr/>
          <p:nvPr/>
        </p:nvSpPr>
        <p:spPr bwMode="auto">
          <a:xfrm>
            <a:off x="1676400" y="11001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82" name="Rectangle 81"/>
          <p:cNvSpPr/>
          <p:nvPr/>
        </p:nvSpPr>
        <p:spPr bwMode="auto">
          <a:xfrm>
            <a:off x="1676400" y="12525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83" name="Rectangle 82"/>
          <p:cNvSpPr/>
          <p:nvPr/>
        </p:nvSpPr>
        <p:spPr bwMode="auto">
          <a:xfrm>
            <a:off x="1676400" y="14049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84" name="Rectangle 83"/>
          <p:cNvSpPr/>
          <p:nvPr/>
        </p:nvSpPr>
        <p:spPr bwMode="auto">
          <a:xfrm>
            <a:off x="1676400" y="15573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03" name="Rectangle 102"/>
          <p:cNvSpPr/>
          <p:nvPr/>
        </p:nvSpPr>
        <p:spPr bwMode="auto">
          <a:xfrm>
            <a:off x="6492875" y="35385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04" name="Rectangle 103"/>
          <p:cNvSpPr/>
          <p:nvPr/>
        </p:nvSpPr>
        <p:spPr bwMode="auto">
          <a:xfrm>
            <a:off x="6492875" y="36909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05" name="Rectangle 104"/>
          <p:cNvSpPr/>
          <p:nvPr/>
        </p:nvSpPr>
        <p:spPr bwMode="auto">
          <a:xfrm>
            <a:off x="6492875" y="38433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06" name="Rectangle 105"/>
          <p:cNvSpPr/>
          <p:nvPr/>
        </p:nvSpPr>
        <p:spPr bwMode="auto">
          <a:xfrm>
            <a:off x="6492875" y="39957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07" name="Rectangle 106"/>
          <p:cNvSpPr/>
          <p:nvPr/>
        </p:nvSpPr>
        <p:spPr bwMode="auto">
          <a:xfrm>
            <a:off x="6492875" y="41481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08" name="Rectangle 107"/>
          <p:cNvSpPr/>
          <p:nvPr/>
        </p:nvSpPr>
        <p:spPr bwMode="auto">
          <a:xfrm>
            <a:off x="6492875" y="43005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09" name="Rectangle 108"/>
          <p:cNvSpPr/>
          <p:nvPr/>
        </p:nvSpPr>
        <p:spPr bwMode="auto">
          <a:xfrm>
            <a:off x="6492875" y="44529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10" name="Rectangle 109"/>
          <p:cNvSpPr/>
          <p:nvPr/>
        </p:nvSpPr>
        <p:spPr bwMode="auto">
          <a:xfrm>
            <a:off x="6492875" y="46053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11" name="Rectangle 110"/>
          <p:cNvSpPr/>
          <p:nvPr/>
        </p:nvSpPr>
        <p:spPr bwMode="auto">
          <a:xfrm>
            <a:off x="6492875" y="47577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12" name="Rectangle 111"/>
          <p:cNvSpPr/>
          <p:nvPr/>
        </p:nvSpPr>
        <p:spPr bwMode="auto">
          <a:xfrm>
            <a:off x="6492875" y="49101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13" name="Rectangle 112"/>
          <p:cNvSpPr/>
          <p:nvPr/>
        </p:nvSpPr>
        <p:spPr bwMode="auto">
          <a:xfrm>
            <a:off x="6492875" y="50625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14" name="Rectangle 113"/>
          <p:cNvSpPr/>
          <p:nvPr/>
        </p:nvSpPr>
        <p:spPr bwMode="auto">
          <a:xfrm>
            <a:off x="6492875" y="52149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15" name="Rectangle 114"/>
          <p:cNvSpPr/>
          <p:nvPr/>
        </p:nvSpPr>
        <p:spPr bwMode="auto">
          <a:xfrm>
            <a:off x="6492875" y="53673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16" name="Rectangle 115"/>
          <p:cNvSpPr/>
          <p:nvPr/>
        </p:nvSpPr>
        <p:spPr bwMode="auto">
          <a:xfrm>
            <a:off x="6492875" y="55197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17" name="Rectangle 116"/>
          <p:cNvSpPr/>
          <p:nvPr/>
        </p:nvSpPr>
        <p:spPr bwMode="auto">
          <a:xfrm>
            <a:off x="6492875" y="56721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18" name="Rectangle 117"/>
          <p:cNvSpPr/>
          <p:nvPr/>
        </p:nvSpPr>
        <p:spPr bwMode="auto">
          <a:xfrm>
            <a:off x="6492875" y="58245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19" name="Rectangle 118"/>
          <p:cNvSpPr/>
          <p:nvPr/>
        </p:nvSpPr>
        <p:spPr bwMode="auto">
          <a:xfrm>
            <a:off x="6492875" y="11001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20" name="Rectangle 119"/>
          <p:cNvSpPr/>
          <p:nvPr/>
        </p:nvSpPr>
        <p:spPr bwMode="auto">
          <a:xfrm>
            <a:off x="6492875" y="12525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21" name="Rectangle 120"/>
          <p:cNvSpPr/>
          <p:nvPr/>
        </p:nvSpPr>
        <p:spPr bwMode="auto">
          <a:xfrm>
            <a:off x="6492875" y="14049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22" name="Rectangle 121"/>
          <p:cNvSpPr/>
          <p:nvPr/>
        </p:nvSpPr>
        <p:spPr bwMode="auto">
          <a:xfrm>
            <a:off x="6492875" y="15573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23" name="Rectangle 122"/>
          <p:cNvSpPr/>
          <p:nvPr/>
        </p:nvSpPr>
        <p:spPr bwMode="auto">
          <a:xfrm>
            <a:off x="6492875" y="17097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24" name="Rectangle 123"/>
          <p:cNvSpPr/>
          <p:nvPr/>
        </p:nvSpPr>
        <p:spPr bwMode="auto">
          <a:xfrm>
            <a:off x="6492875" y="18621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25" name="Rectangle 124"/>
          <p:cNvSpPr/>
          <p:nvPr/>
        </p:nvSpPr>
        <p:spPr bwMode="auto">
          <a:xfrm>
            <a:off x="6492875" y="20145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26" name="Rectangle 125"/>
          <p:cNvSpPr/>
          <p:nvPr/>
        </p:nvSpPr>
        <p:spPr bwMode="auto">
          <a:xfrm>
            <a:off x="6492875" y="21669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27" name="Rectangle 126"/>
          <p:cNvSpPr/>
          <p:nvPr/>
        </p:nvSpPr>
        <p:spPr bwMode="auto">
          <a:xfrm>
            <a:off x="6492875" y="23193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28" name="Rectangle 127"/>
          <p:cNvSpPr/>
          <p:nvPr/>
        </p:nvSpPr>
        <p:spPr bwMode="auto">
          <a:xfrm>
            <a:off x="6492875" y="24717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29" name="Rectangle 128"/>
          <p:cNvSpPr/>
          <p:nvPr/>
        </p:nvSpPr>
        <p:spPr bwMode="auto">
          <a:xfrm>
            <a:off x="6492875" y="26241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30" name="Rectangle 129"/>
          <p:cNvSpPr/>
          <p:nvPr/>
        </p:nvSpPr>
        <p:spPr bwMode="auto">
          <a:xfrm>
            <a:off x="6492875" y="27765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31" name="Rectangle 130"/>
          <p:cNvSpPr/>
          <p:nvPr/>
        </p:nvSpPr>
        <p:spPr bwMode="auto">
          <a:xfrm>
            <a:off x="6492875" y="29289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32" name="Rectangle 131"/>
          <p:cNvSpPr/>
          <p:nvPr/>
        </p:nvSpPr>
        <p:spPr bwMode="auto">
          <a:xfrm>
            <a:off x="6492875" y="30813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33" name="Rectangle 132"/>
          <p:cNvSpPr/>
          <p:nvPr/>
        </p:nvSpPr>
        <p:spPr bwMode="auto">
          <a:xfrm>
            <a:off x="6492875" y="32337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34" name="Rectangle 133"/>
          <p:cNvSpPr/>
          <p:nvPr/>
        </p:nvSpPr>
        <p:spPr bwMode="auto">
          <a:xfrm>
            <a:off x="6492875" y="33861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grpSp>
        <p:nvGrpSpPr>
          <p:cNvPr id="26728" name="Group 134"/>
          <p:cNvGrpSpPr>
            <a:grpSpLocks/>
          </p:cNvGrpSpPr>
          <p:nvPr/>
        </p:nvGrpSpPr>
        <p:grpSpPr bwMode="auto">
          <a:xfrm>
            <a:off x="4187825" y="871537"/>
            <a:ext cx="1168400" cy="6002338"/>
            <a:chOff x="4188007" y="838200"/>
            <a:chExt cx="1168785" cy="6001641"/>
          </a:xfrm>
        </p:grpSpPr>
        <p:sp>
          <p:nvSpPr>
            <p:cNvPr id="26757" name="TextBox 136"/>
            <p:cNvSpPr txBox="1">
              <a:spLocks noChangeArrowheads="1"/>
            </p:cNvSpPr>
            <p:nvPr/>
          </p:nvSpPr>
          <p:spPr bwMode="auto">
            <a:xfrm>
              <a:off x="4188007" y="838200"/>
              <a:ext cx="1168785" cy="60016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11111   11101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11110   11100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11101     null   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11100     null   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11011     null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11010     null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11001     null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11000     null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10111     null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10110     null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10101     null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10100     null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10011     null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10010   10000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10001   01111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10000   01110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01111     null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01110     null      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01101     null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01100     null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01011   01101 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01010   01100 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01001   01011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01000   01010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00111     null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00110     null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00101     null 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00100     null 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00011   00101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00010   00100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00001   00011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00000   00010</a:t>
              </a:r>
            </a:p>
          </p:txBody>
        </p:sp>
        <p:sp>
          <p:nvSpPr>
            <p:cNvPr id="26758" name="Rectangle 138"/>
            <p:cNvSpPr>
              <a:spLocks noChangeArrowheads="1"/>
            </p:cNvSpPr>
            <p:nvPr/>
          </p:nvSpPr>
          <p:spPr bwMode="auto">
            <a:xfrm>
              <a:off x="4724400" y="838200"/>
              <a:ext cx="609600" cy="5943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endParaRPr lang="en-US" altLang="en-US" b="0">
                <a:latin typeface="Helvetica" panose="020B0604020202020204" pitchFamily="34" charset="0"/>
              </a:endParaRPr>
            </a:p>
          </p:txBody>
        </p:sp>
      </p:grpSp>
      <p:cxnSp>
        <p:nvCxnSpPr>
          <p:cNvPr id="26729" name="Straight Arrow Connector 142"/>
          <p:cNvCxnSpPr>
            <a:cxnSpLocks noChangeShapeType="1"/>
            <a:stCxn id="48" idx="3"/>
          </p:cNvCxnSpPr>
          <p:nvPr/>
        </p:nvCxnSpPr>
        <p:spPr bwMode="auto">
          <a:xfrm>
            <a:off x="2971800" y="5900737"/>
            <a:ext cx="1295400" cy="7620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730" name="Straight Arrow Connector 143"/>
          <p:cNvCxnSpPr>
            <a:cxnSpLocks noChangeShapeType="1"/>
          </p:cNvCxnSpPr>
          <p:nvPr/>
        </p:nvCxnSpPr>
        <p:spPr bwMode="auto">
          <a:xfrm>
            <a:off x="2971800" y="5748337"/>
            <a:ext cx="1295400" cy="7620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731" name="Straight Arrow Connector 144"/>
          <p:cNvCxnSpPr>
            <a:cxnSpLocks noChangeShapeType="1"/>
          </p:cNvCxnSpPr>
          <p:nvPr/>
        </p:nvCxnSpPr>
        <p:spPr bwMode="auto">
          <a:xfrm>
            <a:off x="2971800" y="5595937"/>
            <a:ext cx="1295400" cy="7620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732" name="Straight Arrow Connector 145"/>
          <p:cNvCxnSpPr>
            <a:cxnSpLocks noChangeShapeType="1"/>
          </p:cNvCxnSpPr>
          <p:nvPr/>
        </p:nvCxnSpPr>
        <p:spPr bwMode="auto">
          <a:xfrm>
            <a:off x="2971800" y="5443537"/>
            <a:ext cx="1295400" cy="7620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733" name="Straight Arrow Connector 146"/>
          <p:cNvCxnSpPr>
            <a:cxnSpLocks noChangeShapeType="1"/>
          </p:cNvCxnSpPr>
          <p:nvPr/>
        </p:nvCxnSpPr>
        <p:spPr bwMode="auto">
          <a:xfrm flipV="1">
            <a:off x="5334000" y="5138737"/>
            <a:ext cx="1143000" cy="9906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734" name="Straight Arrow Connector 149"/>
          <p:cNvCxnSpPr>
            <a:cxnSpLocks noChangeShapeType="1"/>
          </p:cNvCxnSpPr>
          <p:nvPr/>
        </p:nvCxnSpPr>
        <p:spPr bwMode="auto">
          <a:xfrm flipV="1">
            <a:off x="5334000" y="5291137"/>
            <a:ext cx="1143000" cy="9906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735" name="Straight Arrow Connector 150"/>
          <p:cNvCxnSpPr>
            <a:cxnSpLocks noChangeShapeType="1"/>
          </p:cNvCxnSpPr>
          <p:nvPr/>
        </p:nvCxnSpPr>
        <p:spPr bwMode="auto">
          <a:xfrm flipV="1">
            <a:off x="5334000" y="5443537"/>
            <a:ext cx="1143000" cy="9906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736" name="Straight Arrow Connector 151"/>
          <p:cNvCxnSpPr>
            <a:cxnSpLocks noChangeShapeType="1"/>
          </p:cNvCxnSpPr>
          <p:nvPr/>
        </p:nvCxnSpPr>
        <p:spPr bwMode="auto">
          <a:xfrm flipV="1">
            <a:off x="5334000" y="5595937"/>
            <a:ext cx="1143000" cy="9906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737" name="Straight Arrow Connector 162"/>
          <p:cNvCxnSpPr>
            <a:cxnSpLocks noChangeShapeType="1"/>
          </p:cNvCxnSpPr>
          <p:nvPr/>
        </p:nvCxnSpPr>
        <p:spPr bwMode="auto">
          <a:xfrm>
            <a:off x="2971800" y="4681537"/>
            <a:ext cx="1295400" cy="5334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738" name="Straight Arrow Connector 164"/>
          <p:cNvCxnSpPr>
            <a:cxnSpLocks noChangeShapeType="1"/>
          </p:cNvCxnSpPr>
          <p:nvPr/>
        </p:nvCxnSpPr>
        <p:spPr bwMode="auto">
          <a:xfrm>
            <a:off x="2971800" y="4529137"/>
            <a:ext cx="1295400" cy="5334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739" name="Straight Arrow Connector 165"/>
          <p:cNvCxnSpPr>
            <a:cxnSpLocks noChangeShapeType="1"/>
          </p:cNvCxnSpPr>
          <p:nvPr/>
        </p:nvCxnSpPr>
        <p:spPr bwMode="auto">
          <a:xfrm>
            <a:off x="2971800" y="4376737"/>
            <a:ext cx="1295400" cy="49053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740" name="Straight Arrow Connector 166"/>
          <p:cNvCxnSpPr>
            <a:cxnSpLocks noChangeShapeType="1"/>
          </p:cNvCxnSpPr>
          <p:nvPr/>
        </p:nvCxnSpPr>
        <p:spPr bwMode="auto">
          <a:xfrm>
            <a:off x="2971800" y="4224337"/>
            <a:ext cx="1295400" cy="4572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741" name="Straight Arrow Connector 167"/>
          <p:cNvCxnSpPr>
            <a:cxnSpLocks noChangeShapeType="1"/>
          </p:cNvCxnSpPr>
          <p:nvPr/>
        </p:nvCxnSpPr>
        <p:spPr bwMode="auto">
          <a:xfrm>
            <a:off x="2971800" y="3309937"/>
            <a:ext cx="1295400" cy="27146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742" name="Straight Arrow Connector 172"/>
          <p:cNvCxnSpPr>
            <a:cxnSpLocks noChangeShapeType="1"/>
          </p:cNvCxnSpPr>
          <p:nvPr/>
        </p:nvCxnSpPr>
        <p:spPr bwMode="auto">
          <a:xfrm>
            <a:off x="2971800" y="3462337"/>
            <a:ext cx="1295400" cy="27146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743" name="Straight Arrow Connector 173"/>
          <p:cNvCxnSpPr>
            <a:cxnSpLocks noChangeShapeType="1"/>
          </p:cNvCxnSpPr>
          <p:nvPr/>
        </p:nvCxnSpPr>
        <p:spPr bwMode="auto">
          <a:xfrm>
            <a:off x="2971800" y="3157537"/>
            <a:ext cx="1295400" cy="2286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744" name="Straight Arrow Connector 174"/>
          <p:cNvCxnSpPr>
            <a:cxnSpLocks noChangeShapeType="1"/>
          </p:cNvCxnSpPr>
          <p:nvPr/>
        </p:nvCxnSpPr>
        <p:spPr bwMode="auto">
          <a:xfrm flipV="1">
            <a:off x="2971800" y="1023937"/>
            <a:ext cx="1295400" cy="1524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745" name="Straight Arrow Connector 176"/>
          <p:cNvCxnSpPr>
            <a:cxnSpLocks noChangeShapeType="1"/>
          </p:cNvCxnSpPr>
          <p:nvPr/>
        </p:nvCxnSpPr>
        <p:spPr bwMode="auto">
          <a:xfrm flipV="1">
            <a:off x="2971800" y="1176337"/>
            <a:ext cx="1295400" cy="1524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746" name="Straight Arrow Connector 177"/>
          <p:cNvCxnSpPr>
            <a:cxnSpLocks noChangeShapeType="1"/>
            <a:endCxn id="108" idx="1"/>
          </p:cNvCxnSpPr>
          <p:nvPr/>
        </p:nvCxnSpPr>
        <p:spPr bwMode="auto">
          <a:xfrm flipV="1">
            <a:off x="5334000" y="4376737"/>
            <a:ext cx="1158875" cy="8382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747" name="Straight Arrow Connector 179"/>
          <p:cNvCxnSpPr>
            <a:cxnSpLocks noChangeShapeType="1"/>
          </p:cNvCxnSpPr>
          <p:nvPr/>
        </p:nvCxnSpPr>
        <p:spPr bwMode="auto">
          <a:xfrm flipV="1">
            <a:off x="5354515" y="4224337"/>
            <a:ext cx="1138360" cy="778486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748" name="Straight Arrow Connector 180"/>
          <p:cNvCxnSpPr>
            <a:cxnSpLocks noChangeShapeType="1"/>
          </p:cNvCxnSpPr>
          <p:nvPr/>
        </p:nvCxnSpPr>
        <p:spPr bwMode="auto">
          <a:xfrm flipV="1">
            <a:off x="5333440" y="4071937"/>
            <a:ext cx="1159435" cy="79533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749" name="Straight Arrow Connector 181"/>
          <p:cNvCxnSpPr>
            <a:cxnSpLocks noChangeShapeType="1"/>
          </p:cNvCxnSpPr>
          <p:nvPr/>
        </p:nvCxnSpPr>
        <p:spPr bwMode="auto">
          <a:xfrm flipV="1">
            <a:off x="5339790" y="3919537"/>
            <a:ext cx="1153085" cy="7620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750" name="Straight Arrow Connector 182"/>
          <p:cNvCxnSpPr>
            <a:cxnSpLocks noChangeShapeType="1"/>
            <a:endCxn id="26655" idx="1"/>
          </p:cNvCxnSpPr>
          <p:nvPr/>
        </p:nvCxnSpPr>
        <p:spPr bwMode="auto">
          <a:xfrm>
            <a:off x="5339790" y="3581399"/>
            <a:ext cx="1153085" cy="3333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751" name="Straight Arrow Connector 185"/>
          <p:cNvCxnSpPr>
            <a:cxnSpLocks noChangeShapeType="1"/>
          </p:cNvCxnSpPr>
          <p:nvPr/>
        </p:nvCxnSpPr>
        <p:spPr bwMode="auto">
          <a:xfrm>
            <a:off x="5334000" y="3767137"/>
            <a:ext cx="1158875" cy="158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752" name="Straight Arrow Connector 186"/>
          <p:cNvCxnSpPr>
            <a:cxnSpLocks noChangeShapeType="1"/>
          </p:cNvCxnSpPr>
          <p:nvPr/>
        </p:nvCxnSpPr>
        <p:spPr bwMode="auto">
          <a:xfrm>
            <a:off x="5356225" y="3414367"/>
            <a:ext cx="1136650" cy="4797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753" name="Straight Arrow Connector 187"/>
          <p:cNvCxnSpPr>
            <a:cxnSpLocks noChangeShapeType="1"/>
            <a:endCxn id="121" idx="1"/>
          </p:cNvCxnSpPr>
          <p:nvPr/>
        </p:nvCxnSpPr>
        <p:spPr bwMode="auto">
          <a:xfrm>
            <a:off x="5334000" y="1023937"/>
            <a:ext cx="1158875" cy="4572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754" name="Straight Arrow Connector 189"/>
          <p:cNvCxnSpPr>
            <a:cxnSpLocks noChangeShapeType="1"/>
          </p:cNvCxnSpPr>
          <p:nvPr/>
        </p:nvCxnSpPr>
        <p:spPr bwMode="auto">
          <a:xfrm>
            <a:off x="5334000" y="1176337"/>
            <a:ext cx="1158875" cy="4572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6755" name="TextBox 191"/>
          <p:cNvSpPr txBox="1">
            <a:spLocks noChangeArrowheads="1"/>
          </p:cNvSpPr>
          <p:nvPr/>
        </p:nvSpPr>
        <p:spPr bwMode="auto">
          <a:xfrm>
            <a:off x="4157663" y="609600"/>
            <a:ext cx="125253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dirty="0">
                <a:latin typeface="Helvetica" panose="020B0604020202020204" pitchFamily="34" charset="0"/>
              </a:rPr>
              <a:t>Page Table</a:t>
            </a:r>
          </a:p>
        </p:txBody>
      </p:sp>
      <p:sp>
        <p:nvSpPr>
          <p:cNvPr id="26756" name="TextBox 5"/>
          <p:cNvSpPr txBox="1">
            <a:spLocks noChangeArrowheads="1"/>
          </p:cNvSpPr>
          <p:nvPr/>
        </p:nvSpPr>
        <p:spPr bwMode="auto">
          <a:xfrm rot="1327648">
            <a:off x="5357813" y="947737"/>
            <a:ext cx="10985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FF0000"/>
                </a:solidFill>
                <a:latin typeface="Helvetica" panose="020B0604020202020204" pitchFamily="34" charset="0"/>
              </a:rPr>
              <a:t>1110 1</a:t>
            </a:r>
            <a:r>
              <a:rPr lang="en-US" altLang="en-US" sz="1600">
                <a:solidFill>
                  <a:srgbClr val="0330D8"/>
                </a:solidFill>
                <a:latin typeface="Helvetica" panose="020B0604020202020204" pitchFamily="34" charset="0"/>
              </a:rPr>
              <a:t>111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Helvetica" panose="020B0604020202020204" pitchFamily="34" charset="0"/>
              </a:rPr>
              <a:t>Summary: Paging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5366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6"/>
          <p:cNvSpPr>
            <a:spLocks noChangeArrowheads="1"/>
          </p:cNvSpPr>
          <p:nvPr/>
        </p:nvSpPr>
        <p:spPr bwMode="auto">
          <a:xfrm>
            <a:off x="2819400" y="6324600"/>
            <a:ext cx="3200400" cy="533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round/>
                <a:headEnd type="triangle" w="med" len="med"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Helvetica" panose="020B0604020202020204" pitchFamily="34" charset="0"/>
            </a:endParaRPr>
          </a:p>
        </p:txBody>
      </p:sp>
      <p:sp>
        <p:nvSpPr>
          <p:cNvPr id="27651" name="TextBox 5"/>
          <p:cNvSpPr txBox="1">
            <a:spLocks noChangeArrowheads="1"/>
          </p:cNvSpPr>
          <p:nvPr/>
        </p:nvSpPr>
        <p:spPr bwMode="auto">
          <a:xfrm>
            <a:off x="588963" y="947737"/>
            <a:ext cx="1087437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Helvetica" panose="020B0604020202020204" pitchFamily="34" charset="0"/>
              </a:rPr>
              <a:t>1111 1111</a:t>
            </a:r>
          </a:p>
        </p:txBody>
      </p:sp>
      <p:sp>
        <p:nvSpPr>
          <p:cNvPr id="27652" name="Rectangle 6"/>
          <p:cNvSpPr>
            <a:spLocks noChangeArrowheads="1"/>
          </p:cNvSpPr>
          <p:nvPr/>
        </p:nvSpPr>
        <p:spPr bwMode="auto">
          <a:xfrm>
            <a:off x="1676400" y="1100137"/>
            <a:ext cx="1295400" cy="609600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000" b="0">
                <a:latin typeface="Helvetica" panose="020B0604020202020204" pitchFamily="34" charset="0"/>
              </a:rPr>
              <a:t>stack</a:t>
            </a:r>
          </a:p>
        </p:txBody>
      </p:sp>
      <p:sp>
        <p:nvSpPr>
          <p:cNvPr id="27653" name="Rectangle 7"/>
          <p:cNvSpPr>
            <a:spLocks noChangeArrowheads="1"/>
          </p:cNvSpPr>
          <p:nvPr/>
        </p:nvSpPr>
        <p:spPr bwMode="auto">
          <a:xfrm>
            <a:off x="1676400" y="3081337"/>
            <a:ext cx="1295400" cy="457200"/>
          </a:xfrm>
          <a:prstGeom prst="rect">
            <a:avLst/>
          </a:prstGeom>
          <a:solidFill>
            <a:srgbClr val="CCFFCC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000" b="0">
                <a:latin typeface="Helvetica" panose="020B0604020202020204" pitchFamily="34" charset="0"/>
              </a:rPr>
              <a:t>heap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1676400" y="5367337"/>
            <a:ext cx="1295400" cy="609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2000" b="0" dirty="0">
                <a:latin typeface="Helvetica"/>
                <a:ea typeface="ＭＳ Ｐゴシック" charset="-128"/>
                <a:cs typeface="Helvetica"/>
              </a:rPr>
              <a:t>code</a:t>
            </a:r>
          </a:p>
        </p:txBody>
      </p:sp>
      <p:sp>
        <p:nvSpPr>
          <p:cNvPr id="27655" name="Rectangle 9"/>
          <p:cNvSpPr>
            <a:spLocks noChangeArrowheads="1"/>
          </p:cNvSpPr>
          <p:nvPr/>
        </p:nvSpPr>
        <p:spPr bwMode="auto">
          <a:xfrm>
            <a:off x="1676400" y="4148137"/>
            <a:ext cx="1295400" cy="609600"/>
          </a:xfrm>
          <a:prstGeom prst="rect">
            <a:avLst/>
          </a:prstGeom>
          <a:solidFill>
            <a:srgbClr val="FF6600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000" b="0">
                <a:latin typeface="Helvetica" panose="020B0604020202020204" pitchFamily="34" charset="0"/>
              </a:rPr>
              <a:t>data</a:t>
            </a:r>
          </a:p>
        </p:txBody>
      </p:sp>
      <p:sp>
        <p:nvSpPr>
          <p:cNvPr id="27656" name="Up Arrow 10"/>
          <p:cNvSpPr>
            <a:spLocks noChangeArrowheads="1"/>
          </p:cNvSpPr>
          <p:nvPr/>
        </p:nvSpPr>
        <p:spPr bwMode="auto">
          <a:xfrm flipH="1">
            <a:off x="2209800" y="2776537"/>
            <a:ext cx="106363" cy="304800"/>
          </a:xfrm>
          <a:prstGeom prst="upArrow">
            <a:avLst>
              <a:gd name="adj1" fmla="val 50000"/>
              <a:gd name="adj2" fmla="val 50149"/>
            </a:avLst>
          </a:prstGeom>
          <a:solidFill>
            <a:schemeClr val="tx1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Helvetica" panose="020B0604020202020204" pitchFamily="34" charset="0"/>
            </a:endParaRPr>
          </a:p>
        </p:txBody>
      </p:sp>
      <p:sp>
        <p:nvSpPr>
          <p:cNvPr id="27657" name="Up Arrow 11"/>
          <p:cNvSpPr>
            <a:spLocks noChangeArrowheads="1"/>
          </p:cNvSpPr>
          <p:nvPr/>
        </p:nvSpPr>
        <p:spPr bwMode="auto">
          <a:xfrm flipH="1" flipV="1">
            <a:off x="2209800" y="1633537"/>
            <a:ext cx="106363" cy="304800"/>
          </a:xfrm>
          <a:prstGeom prst="upArrow">
            <a:avLst>
              <a:gd name="adj1" fmla="val 50000"/>
              <a:gd name="adj2" fmla="val 50149"/>
            </a:avLst>
          </a:prstGeom>
          <a:solidFill>
            <a:schemeClr val="tx1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Helvetica" panose="020B0604020202020204" pitchFamily="34" charset="0"/>
            </a:endParaRPr>
          </a:p>
        </p:txBody>
      </p:sp>
      <p:sp>
        <p:nvSpPr>
          <p:cNvPr id="27658" name="Rectangle 12"/>
          <p:cNvSpPr>
            <a:spLocks noChangeArrowheads="1"/>
          </p:cNvSpPr>
          <p:nvPr/>
        </p:nvSpPr>
        <p:spPr bwMode="auto">
          <a:xfrm>
            <a:off x="1676400" y="1100137"/>
            <a:ext cx="1295400" cy="4876800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Helvetica" panose="020B0604020202020204" pitchFamily="34" charset="0"/>
            </a:endParaRPr>
          </a:p>
        </p:txBody>
      </p:sp>
      <p:sp>
        <p:nvSpPr>
          <p:cNvPr id="27659" name="TextBox 13"/>
          <p:cNvSpPr txBox="1">
            <a:spLocks noChangeArrowheads="1"/>
          </p:cNvSpPr>
          <p:nvPr/>
        </p:nvSpPr>
        <p:spPr bwMode="auto">
          <a:xfrm>
            <a:off x="1166813" y="719137"/>
            <a:ext cx="2185987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Helvetica" panose="020B0604020202020204" pitchFamily="34" charset="0"/>
              </a:rPr>
              <a:t>Virtual memory view</a:t>
            </a:r>
          </a:p>
        </p:txBody>
      </p:sp>
      <p:sp>
        <p:nvSpPr>
          <p:cNvPr id="27660" name="Rectangle 14"/>
          <p:cNvSpPr>
            <a:spLocks noChangeArrowheads="1"/>
          </p:cNvSpPr>
          <p:nvPr/>
        </p:nvSpPr>
        <p:spPr bwMode="auto">
          <a:xfrm>
            <a:off x="1676400" y="4757737"/>
            <a:ext cx="1295400" cy="1219200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Helvetica" panose="020B0604020202020204" pitchFamily="34" charset="0"/>
            </a:endParaRPr>
          </a:p>
        </p:txBody>
      </p:sp>
      <p:sp>
        <p:nvSpPr>
          <p:cNvPr id="27661" name="Rectangle 15"/>
          <p:cNvSpPr>
            <a:spLocks noChangeArrowheads="1"/>
          </p:cNvSpPr>
          <p:nvPr/>
        </p:nvSpPr>
        <p:spPr bwMode="auto">
          <a:xfrm>
            <a:off x="1676400" y="3538537"/>
            <a:ext cx="1295400" cy="1219200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Helvetica" panose="020B0604020202020204" pitchFamily="34" charset="0"/>
            </a:endParaRPr>
          </a:p>
        </p:txBody>
      </p:sp>
      <p:sp>
        <p:nvSpPr>
          <p:cNvPr id="27662" name="Rectangle 16"/>
          <p:cNvSpPr>
            <a:spLocks noChangeArrowheads="1"/>
          </p:cNvSpPr>
          <p:nvPr/>
        </p:nvSpPr>
        <p:spPr bwMode="auto">
          <a:xfrm>
            <a:off x="1676400" y="2319337"/>
            <a:ext cx="1295400" cy="1219200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Helvetica" panose="020B0604020202020204" pitchFamily="34" charset="0"/>
            </a:endParaRPr>
          </a:p>
        </p:txBody>
      </p:sp>
      <p:sp>
        <p:nvSpPr>
          <p:cNvPr id="27663" name="TextBox 17"/>
          <p:cNvSpPr txBox="1">
            <a:spLocks noChangeArrowheads="1"/>
          </p:cNvSpPr>
          <p:nvPr/>
        </p:nvSpPr>
        <p:spPr bwMode="auto">
          <a:xfrm>
            <a:off x="533400" y="5715000"/>
            <a:ext cx="115411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600">
                <a:solidFill>
                  <a:srgbClr val="FF0000"/>
                </a:solidFill>
                <a:latin typeface="Helvetica" panose="020B0604020202020204" pitchFamily="34" charset="0"/>
              </a:rPr>
              <a:t>0000 0</a:t>
            </a:r>
            <a:r>
              <a:rPr lang="en-US" altLang="en-US" sz="1600">
                <a:solidFill>
                  <a:srgbClr val="2A40E2"/>
                </a:solidFill>
                <a:latin typeface="Helvetica" panose="020B0604020202020204" pitchFamily="34" charset="0"/>
              </a:rPr>
              <a:t>000</a:t>
            </a:r>
          </a:p>
        </p:txBody>
      </p:sp>
      <p:sp>
        <p:nvSpPr>
          <p:cNvPr id="27664" name="TextBox 18"/>
          <p:cNvSpPr txBox="1">
            <a:spLocks noChangeArrowheads="1"/>
          </p:cNvSpPr>
          <p:nvPr/>
        </p:nvSpPr>
        <p:spPr bwMode="auto">
          <a:xfrm>
            <a:off x="533400" y="4529137"/>
            <a:ext cx="115411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600">
                <a:solidFill>
                  <a:srgbClr val="FF0000"/>
                </a:solidFill>
                <a:latin typeface="Helvetica" panose="020B0604020202020204" pitchFamily="34" charset="0"/>
              </a:rPr>
              <a:t>0100 0</a:t>
            </a:r>
            <a:r>
              <a:rPr lang="en-US" altLang="en-US" sz="1600">
                <a:solidFill>
                  <a:srgbClr val="2A40E2"/>
                </a:solidFill>
                <a:latin typeface="Helvetica" panose="020B0604020202020204" pitchFamily="34" charset="0"/>
              </a:rPr>
              <a:t>000</a:t>
            </a:r>
          </a:p>
        </p:txBody>
      </p:sp>
      <p:sp>
        <p:nvSpPr>
          <p:cNvPr id="27665" name="TextBox 19"/>
          <p:cNvSpPr txBox="1">
            <a:spLocks noChangeArrowheads="1"/>
          </p:cNvSpPr>
          <p:nvPr/>
        </p:nvSpPr>
        <p:spPr bwMode="auto">
          <a:xfrm>
            <a:off x="533400" y="3309937"/>
            <a:ext cx="115411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600">
                <a:solidFill>
                  <a:srgbClr val="FF0000"/>
                </a:solidFill>
                <a:latin typeface="Helvetica" panose="020B0604020202020204" pitchFamily="34" charset="0"/>
              </a:rPr>
              <a:t>1000 0</a:t>
            </a:r>
            <a:r>
              <a:rPr lang="en-US" altLang="en-US" sz="1600">
                <a:solidFill>
                  <a:srgbClr val="2A40E2"/>
                </a:solidFill>
                <a:latin typeface="Helvetica" panose="020B0604020202020204" pitchFamily="34" charset="0"/>
              </a:rPr>
              <a:t>000</a:t>
            </a:r>
          </a:p>
        </p:txBody>
      </p:sp>
      <p:sp>
        <p:nvSpPr>
          <p:cNvPr id="27666" name="TextBox 20"/>
          <p:cNvSpPr txBox="1">
            <a:spLocks noChangeArrowheads="1"/>
          </p:cNvSpPr>
          <p:nvPr/>
        </p:nvSpPr>
        <p:spPr bwMode="auto">
          <a:xfrm>
            <a:off x="544513" y="2057400"/>
            <a:ext cx="11430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600">
                <a:solidFill>
                  <a:srgbClr val="FF0000"/>
                </a:solidFill>
                <a:latin typeface="Helvetica" panose="020B0604020202020204" pitchFamily="34" charset="0"/>
              </a:rPr>
              <a:t>1100 0</a:t>
            </a:r>
            <a:r>
              <a:rPr lang="en-US" altLang="en-US" sz="1600">
                <a:solidFill>
                  <a:srgbClr val="2A40E2"/>
                </a:solidFill>
                <a:latin typeface="Helvetica" panose="020B0604020202020204" pitchFamily="34" charset="0"/>
              </a:rPr>
              <a:t>000</a:t>
            </a:r>
          </a:p>
        </p:txBody>
      </p:sp>
      <p:sp>
        <p:nvSpPr>
          <p:cNvPr id="27667" name="Left Brace 22"/>
          <p:cNvSpPr>
            <a:spLocks/>
          </p:cNvSpPr>
          <p:nvPr/>
        </p:nvSpPr>
        <p:spPr bwMode="auto">
          <a:xfrm rot="5400000" flipH="1">
            <a:off x="818356" y="5768181"/>
            <a:ext cx="192088" cy="609600"/>
          </a:xfrm>
          <a:prstGeom prst="leftBrace">
            <a:avLst>
              <a:gd name="adj1" fmla="val 8301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27668" name="TextBox 23"/>
          <p:cNvSpPr txBox="1">
            <a:spLocks noChangeArrowheads="1"/>
          </p:cNvSpPr>
          <p:nvPr/>
        </p:nvSpPr>
        <p:spPr bwMode="auto">
          <a:xfrm>
            <a:off x="482600" y="6096000"/>
            <a:ext cx="8128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>
                <a:solidFill>
                  <a:srgbClr val="FF0000"/>
                </a:solidFill>
                <a:latin typeface="Helvetica" panose="020B0604020202020204" pitchFamily="34" charset="0"/>
              </a:rPr>
              <a:t>page #</a:t>
            </a:r>
          </a:p>
        </p:txBody>
      </p:sp>
      <p:sp>
        <p:nvSpPr>
          <p:cNvPr id="27669" name="TextBox 24"/>
          <p:cNvSpPr txBox="1">
            <a:spLocks noChangeArrowheads="1"/>
          </p:cNvSpPr>
          <p:nvPr/>
        </p:nvSpPr>
        <p:spPr bwMode="auto">
          <a:xfrm>
            <a:off x="1162050" y="6096000"/>
            <a:ext cx="7429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0000FF"/>
                </a:solidFill>
                <a:latin typeface="Helvetica" panose="020B0604020202020204" pitchFamily="34" charset="0"/>
              </a:rPr>
              <a:t>offset</a:t>
            </a:r>
          </a:p>
        </p:txBody>
      </p:sp>
      <p:sp>
        <p:nvSpPr>
          <p:cNvPr id="27670" name="Left Brace 25"/>
          <p:cNvSpPr>
            <a:spLocks/>
          </p:cNvSpPr>
          <p:nvPr/>
        </p:nvSpPr>
        <p:spPr bwMode="auto">
          <a:xfrm rot="5400000" flipH="1">
            <a:off x="1346993" y="5925344"/>
            <a:ext cx="201613" cy="304800"/>
          </a:xfrm>
          <a:prstGeom prst="leftBrace">
            <a:avLst>
              <a:gd name="adj1" fmla="val 8322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27671" name="TextBox 27"/>
          <p:cNvSpPr txBox="1">
            <a:spLocks noChangeArrowheads="1"/>
          </p:cNvSpPr>
          <p:nvPr/>
        </p:nvSpPr>
        <p:spPr bwMode="auto">
          <a:xfrm>
            <a:off x="5943600" y="762000"/>
            <a:ext cx="23780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Helvetica" panose="020B0604020202020204" pitchFamily="34" charset="0"/>
              </a:rPr>
              <a:t>Physical memory view</a:t>
            </a:r>
          </a:p>
        </p:txBody>
      </p:sp>
      <p:sp>
        <p:nvSpPr>
          <p:cNvPr id="27672" name="Rectangle 28"/>
          <p:cNvSpPr>
            <a:spLocks noChangeArrowheads="1"/>
          </p:cNvSpPr>
          <p:nvPr/>
        </p:nvSpPr>
        <p:spPr bwMode="auto">
          <a:xfrm>
            <a:off x="6492875" y="1100137"/>
            <a:ext cx="1295400" cy="4876800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Helvetica" panose="020B0604020202020204" pitchFamily="34" charset="0"/>
            </a:endParaRPr>
          </a:p>
        </p:txBody>
      </p:sp>
      <p:sp>
        <p:nvSpPr>
          <p:cNvPr id="27673" name="Rectangle 29"/>
          <p:cNvSpPr>
            <a:spLocks noChangeArrowheads="1"/>
          </p:cNvSpPr>
          <p:nvPr/>
        </p:nvSpPr>
        <p:spPr bwMode="auto">
          <a:xfrm>
            <a:off x="6492875" y="3843337"/>
            <a:ext cx="1295400" cy="609600"/>
          </a:xfrm>
          <a:prstGeom prst="rect">
            <a:avLst/>
          </a:prstGeom>
          <a:solidFill>
            <a:srgbClr val="FF6600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000" b="0">
                <a:latin typeface="Helvetica" panose="020B0604020202020204" pitchFamily="34" charset="0"/>
              </a:rPr>
              <a:t>data</a:t>
            </a:r>
          </a:p>
        </p:txBody>
      </p:sp>
      <p:sp>
        <p:nvSpPr>
          <p:cNvPr id="31" name="Rectangle 30"/>
          <p:cNvSpPr/>
          <p:nvPr/>
        </p:nvSpPr>
        <p:spPr bwMode="auto">
          <a:xfrm>
            <a:off x="6492875" y="5062537"/>
            <a:ext cx="1295400" cy="609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2000" b="0" dirty="0">
                <a:latin typeface="Helvetica"/>
                <a:ea typeface="ＭＳ Ｐゴシック" charset="-128"/>
                <a:cs typeface="Helvetica"/>
              </a:rPr>
              <a:t>code</a:t>
            </a:r>
          </a:p>
        </p:txBody>
      </p:sp>
      <p:sp>
        <p:nvSpPr>
          <p:cNvPr id="32" name="Rectangle 31"/>
          <p:cNvSpPr/>
          <p:nvPr/>
        </p:nvSpPr>
        <p:spPr bwMode="auto">
          <a:xfrm>
            <a:off x="6492875" y="1100137"/>
            <a:ext cx="1295400" cy="304800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6492875" y="5672137"/>
            <a:ext cx="1295400" cy="304800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6492875" y="4452937"/>
            <a:ext cx="1295400" cy="304800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27678" name="Rectangle 35"/>
          <p:cNvSpPr>
            <a:spLocks noChangeArrowheads="1"/>
          </p:cNvSpPr>
          <p:nvPr/>
        </p:nvSpPr>
        <p:spPr bwMode="auto">
          <a:xfrm>
            <a:off x="6492875" y="3386137"/>
            <a:ext cx="1295400" cy="457200"/>
          </a:xfrm>
          <a:prstGeom prst="rect">
            <a:avLst/>
          </a:prstGeom>
          <a:solidFill>
            <a:srgbClr val="CCFFCC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000" b="0">
                <a:latin typeface="Helvetica" panose="020B0604020202020204" pitchFamily="34" charset="0"/>
              </a:rPr>
              <a:t>heap</a:t>
            </a:r>
          </a:p>
        </p:txBody>
      </p:sp>
      <p:sp>
        <p:nvSpPr>
          <p:cNvPr id="38" name="Rectangle 37"/>
          <p:cNvSpPr/>
          <p:nvPr/>
        </p:nvSpPr>
        <p:spPr bwMode="auto">
          <a:xfrm>
            <a:off x="6492875" y="2776537"/>
            <a:ext cx="1295400" cy="304800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27680" name="Rectangle 39"/>
          <p:cNvSpPr>
            <a:spLocks noChangeArrowheads="1"/>
          </p:cNvSpPr>
          <p:nvPr/>
        </p:nvSpPr>
        <p:spPr bwMode="auto">
          <a:xfrm>
            <a:off x="6492875" y="1404937"/>
            <a:ext cx="1295400" cy="304800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000" b="0">
                <a:latin typeface="Helvetica" panose="020B0604020202020204" pitchFamily="34" charset="0"/>
              </a:rPr>
              <a:t>stack</a:t>
            </a:r>
          </a:p>
        </p:txBody>
      </p:sp>
      <p:sp>
        <p:nvSpPr>
          <p:cNvPr id="42" name="Rectangle 41"/>
          <p:cNvSpPr/>
          <p:nvPr/>
        </p:nvSpPr>
        <p:spPr bwMode="auto">
          <a:xfrm>
            <a:off x="6492875" y="1862137"/>
            <a:ext cx="1295400" cy="457200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27682" name="TextBox 42"/>
          <p:cNvSpPr txBox="1">
            <a:spLocks noChangeArrowheads="1"/>
          </p:cNvSpPr>
          <p:nvPr/>
        </p:nvSpPr>
        <p:spPr bwMode="auto">
          <a:xfrm>
            <a:off x="7761288" y="5715000"/>
            <a:ext cx="1154112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Helvetica" panose="020B0604020202020204" pitchFamily="34" charset="0"/>
              </a:rPr>
              <a:t>0000 0000</a:t>
            </a:r>
          </a:p>
        </p:txBody>
      </p:sp>
      <p:sp>
        <p:nvSpPr>
          <p:cNvPr id="27683" name="TextBox 43"/>
          <p:cNvSpPr txBox="1">
            <a:spLocks noChangeArrowheads="1"/>
          </p:cNvSpPr>
          <p:nvPr/>
        </p:nvSpPr>
        <p:spPr bwMode="auto">
          <a:xfrm>
            <a:off x="7761288" y="5410200"/>
            <a:ext cx="1154112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Helvetica" panose="020B0604020202020204" pitchFamily="34" charset="0"/>
              </a:rPr>
              <a:t>0001 0000</a:t>
            </a:r>
          </a:p>
        </p:txBody>
      </p:sp>
      <p:sp>
        <p:nvSpPr>
          <p:cNvPr id="27684" name="TextBox 44"/>
          <p:cNvSpPr txBox="1">
            <a:spLocks noChangeArrowheads="1"/>
          </p:cNvSpPr>
          <p:nvPr/>
        </p:nvSpPr>
        <p:spPr bwMode="auto">
          <a:xfrm>
            <a:off x="7772400" y="4148137"/>
            <a:ext cx="103981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Helvetica" panose="020B0604020202020204" pitchFamily="34" charset="0"/>
              </a:rPr>
              <a:t>0101 000</a:t>
            </a:r>
          </a:p>
        </p:txBody>
      </p:sp>
      <p:sp>
        <p:nvSpPr>
          <p:cNvPr id="27685" name="TextBox 45"/>
          <p:cNvSpPr txBox="1">
            <a:spLocks noChangeArrowheads="1"/>
          </p:cNvSpPr>
          <p:nvPr/>
        </p:nvSpPr>
        <p:spPr bwMode="auto">
          <a:xfrm>
            <a:off x="7794625" y="3581400"/>
            <a:ext cx="101758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Helvetica" panose="020B0604020202020204" pitchFamily="34" charset="0"/>
              </a:rPr>
              <a:t>0111 000</a:t>
            </a:r>
          </a:p>
        </p:txBody>
      </p:sp>
      <p:sp>
        <p:nvSpPr>
          <p:cNvPr id="27686" name="TextBox 46"/>
          <p:cNvSpPr txBox="1">
            <a:spLocks noChangeArrowheads="1"/>
          </p:cNvSpPr>
          <p:nvPr/>
        </p:nvSpPr>
        <p:spPr bwMode="auto">
          <a:xfrm>
            <a:off x="7696200" y="1447800"/>
            <a:ext cx="113188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Helvetica" panose="020B0604020202020204" pitchFamily="34" charset="0"/>
              </a:rPr>
              <a:t>1110 0000</a:t>
            </a:r>
          </a:p>
        </p:txBody>
      </p:sp>
      <p:sp>
        <p:nvSpPr>
          <p:cNvPr id="48" name="Rectangle 47"/>
          <p:cNvSpPr/>
          <p:nvPr/>
        </p:nvSpPr>
        <p:spPr bwMode="auto">
          <a:xfrm>
            <a:off x="1676400" y="58245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1676400" y="56721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1676400" y="55197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51" name="Rectangle 50"/>
          <p:cNvSpPr/>
          <p:nvPr/>
        </p:nvSpPr>
        <p:spPr bwMode="auto">
          <a:xfrm>
            <a:off x="1676400" y="53673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57" name="Rectangle 56"/>
          <p:cNvSpPr/>
          <p:nvPr/>
        </p:nvSpPr>
        <p:spPr bwMode="auto">
          <a:xfrm>
            <a:off x="1676400" y="47577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58" name="Rectangle 57"/>
          <p:cNvSpPr/>
          <p:nvPr/>
        </p:nvSpPr>
        <p:spPr bwMode="auto">
          <a:xfrm>
            <a:off x="1676400" y="49101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59" name="Rectangle 58"/>
          <p:cNvSpPr/>
          <p:nvPr/>
        </p:nvSpPr>
        <p:spPr bwMode="auto">
          <a:xfrm>
            <a:off x="1676400" y="50625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0" name="Rectangle 59"/>
          <p:cNvSpPr/>
          <p:nvPr/>
        </p:nvSpPr>
        <p:spPr bwMode="auto">
          <a:xfrm>
            <a:off x="1676400" y="52149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1" name="Rectangle 60"/>
          <p:cNvSpPr/>
          <p:nvPr/>
        </p:nvSpPr>
        <p:spPr bwMode="auto">
          <a:xfrm>
            <a:off x="1676400" y="41481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2" name="Rectangle 61"/>
          <p:cNvSpPr/>
          <p:nvPr/>
        </p:nvSpPr>
        <p:spPr bwMode="auto">
          <a:xfrm>
            <a:off x="1676400" y="43005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3" name="Rectangle 62"/>
          <p:cNvSpPr/>
          <p:nvPr/>
        </p:nvSpPr>
        <p:spPr bwMode="auto">
          <a:xfrm>
            <a:off x="1676400" y="44529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4" name="Rectangle 63"/>
          <p:cNvSpPr/>
          <p:nvPr/>
        </p:nvSpPr>
        <p:spPr bwMode="auto">
          <a:xfrm>
            <a:off x="1676400" y="46053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5" name="Rectangle 64"/>
          <p:cNvSpPr/>
          <p:nvPr/>
        </p:nvSpPr>
        <p:spPr bwMode="auto">
          <a:xfrm>
            <a:off x="1676400" y="35385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6" name="Rectangle 65"/>
          <p:cNvSpPr/>
          <p:nvPr/>
        </p:nvSpPr>
        <p:spPr bwMode="auto">
          <a:xfrm>
            <a:off x="1676400" y="36909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7" name="Rectangle 66"/>
          <p:cNvSpPr/>
          <p:nvPr/>
        </p:nvSpPr>
        <p:spPr bwMode="auto">
          <a:xfrm>
            <a:off x="1676400" y="38433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8" name="Rectangle 67"/>
          <p:cNvSpPr/>
          <p:nvPr/>
        </p:nvSpPr>
        <p:spPr bwMode="auto">
          <a:xfrm>
            <a:off x="1676400" y="39957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9" name="Rectangle 68"/>
          <p:cNvSpPr/>
          <p:nvPr/>
        </p:nvSpPr>
        <p:spPr bwMode="auto">
          <a:xfrm>
            <a:off x="1676400" y="29289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0" name="Rectangle 69"/>
          <p:cNvSpPr/>
          <p:nvPr/>
        </p:nvSpPr>
        <p:spPr bwMode="auto">
          <a:xfrm>
            <a:off x="1676400" y="30813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1" name="Rectangle 70"/>
          <p:cNvSpPr/>
          <p:nvPr/>
        </p:nvSpPr>
        <p:spPr bwMode="auto">
          <a:xfrm>
            <a:off x="1676400" y="32337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2" name="Rectangle 71"/>
          <p:cNvSpPr/>
          <p:nvPr/>
        </p:nvSpPr>
        <p:spPr bwMode="auto">
          <a:xfrm>
            <a:off x="1676400" y="33861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3" name="Rectangle 72"/>
          <p:cNvSpPr/>
          <p:nvPr/>
        </p:nvSpPr>
        <p:spPr bwMode="auto">
          <a:xfrm>
            <a:off x="1676400" y="23193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4" name="Rectangle 73"/>
          <p:cNvSpPr/>
          <p:nvPr/>
        </p:nvSpPr>
        <p:spPr bwMode="auto">
          <a:xfrm>
            <a:off x="1676400" y="24717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5" name="Rectangle 74"/>
          <p:cNvSpPr/>
          <p:nvPr/>
        </p:nvSpPr>
        <p:spPr bwMode="auto">
          <a:xfrm>
            <a:off x="1676400" y="26241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6" name="Rectangle 75"/>
          <p:cNvSpPr/>
          <p:nvPr/>
        </p:nvSpPr>
        <p:spPr bwMode="auto">
          <a:xfrm>
            <a:off x="1676400" y="27765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7" name="Rectangle 76"/>
          <p:cNvSpPr/>
          <p:nvPr/>
        </p:nvSpPr>
        <p:spPr bwMode="auto">
          <a:xfrm>
            <a:off x="1676400" y="17097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8" name="Rectangle 77"/>
          <p:cNvSpPr/>
          <p:nvPr/>
        </p:nvSpPr>
        <p:spPr bwMode="auto">
          <a:xfrm>
            <a:off x="1676400" y="18621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9" name="Rectangle 78"/>
          <p:cNvSpPr/>
          <p:nvPr/>
        </p:nvSpPr>
        <p:spPr bwMode="auto">
          <a:xfrm>
            <a:off x="1676400" y="20145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80" name="Rectangle 79"/>
          <p:cNvSpPr/>
          <p:nvPr/>
        </p:nvSpPr>
        <p:spPr bwMode="auto">
          <a:xfrm>
            <a:off x="1676400" y="21669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81" name="Rectangle 80"/>
          <p:cNvSpPr/>
          <p:nvPr/>
        </p:nvSpPr>
        <p:spPr bwMode="auto">
          <a:xfrm>
            <a:off x="1676400" y="11001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82" name="Rectangle 81"/>
          <p:cNvSpPr/>
          <p:nvPr/>
        </p:nvSpPr>
        <p:spPr bwMode="auto">
          <a:xfrm>
            <a:off x="1676400" y="12525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83" name="Rectangle 82"/>
          <p:cNvSpPr/>
          <p:nvPr/>
        </p:nvSpPr>
        <p:spPr bwMode="auto">
          <a:xfrm>
            <a:off x="1676400" y="14049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84" name="Rectangle 83"/>
          <p:cNvSpPr/>
          <p:nvPr/>
        </p:nvSpPr>
        <p:spPr bwMode="auto">
          <a:xfrm>
            <a:off x="1676400" y="15573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03" name="Rectangle 102"/>
          <p:cNvSpPr/>
          <p:nvPr/>
        </p:nvSpPr>
        <p:spPr bwMode="auto">
          <a:xfrm>
            <a:off x="6492875" y="35385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04" name="Rectangle 103"/>
          <p:cNvSpPr/>
          <p:nvPr/>
        </p:nvSpPr>
        <p:spPr bwMode="auto">
          <a:xfrm>
            <a:off x="6492875" y="36909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05" name="Rectangle 104"/>
          <p:cNvSpPr/>
          <p:nvPr/>
        </p:nvSpPr>
        <p:spPr bwMode="auto">
          <a:xfrm>
            <a:off x="6492875" y="38433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06" name="Rectangle 105"/>
          <p:cNvSpPr/>
          <p:nvPr/>
        </p:nvSpPr>
        <p:spPr bwMode="auto">
          <a:xfrm>
            <a:off x="6492875" y="39957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07" name="Rectangle 106"/>
          <p:cNvSpPr/>
          <p:nvPr/>
        </p:nvSpPr>
        <p:spPr bwMode="auto">
          <a:xfrm>
            <a:off x="6492875" y="41481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08" name="Rectangle 107"/>
          <p:cNvSpPr/>
          <p:nvPr/>
        </p:nvSpPr>
        <p:spPr bwMode="auto">
          <a:xfrm>
            <a:off x="6492875" y="43005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09" name="Rectangle 108"/>
          <p:cNvSpPr/>
          <p:nvPr/>
        </p:nvSpPr>
        <p:spPr bwMode="auto">
          <a:xfrm>
            <a:off x="6492875" y="44529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10" name="Rectangle 109"/>
          <p:cNvSpPr/>
          <p:nvPr/>
        </p:nvSpPr>
        <p:spPr bwMode="auto">
          <a:xfrm>
            <a:off x="6492875" y="46053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11" name="Rectangle 110"/>
          <p:cNvSpPr/>
          <p:nvPr/>
        </p:nvSpPr>
        <p:spPr bwMode="auto">
          <a:xfrm>
            <a:off x="6492875" y="47577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12" name="Rectangle 111"/>
          <p:cNvSpPr/>
          <p:nvPr/>
        </p:nvSpPr>
        <p:spPr bwMode="auto">
          <a:xfrm>
            <a:off x="6492875" y="49101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13" name="Rectangle 112"/>
          <p:cNvSpPr/>
          <p:nvPr/>
        </p:nvSpPr>
        <p:spPr bwMode="auto">
          <a:xfrm>
            <a:off x="6492875" y="50625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14" name="Rectangle 113"/>
          <p:cNvSpPr/>
          <p:nvPr/>
        </p:nvSpPr>
        <p:spPr bwMode="auto">
          <a:xfrm>
            <a:off x="6492875" y="52149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15" name="Rectangle 114"/>
          <p:cNvSpPr/>
          <p:nvPr/>
        </p:nvSpPr>
        <p:spPr bwMode="auto">
          <a:xfrm>
            <a:off x="6492875" y="53673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16" name="Rectangle 115"/>
          <p:cNvSpPr/>
          <p:nvPr/>
        </p:nvSpPr>
        <p:spPr bwMode="auto">
          <a:xfrm>
            <a:off x="6492875" y="55197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17" name="Rectangle 116"/>
          <p:cNvSpPr/>
          <p:nvPr/>
        </p:nvSpPr>
        <p:spPr bwMode="auto">
          <a:xfrm>
            <a:off x="6492875" y="56721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18" name="Rectangle 117"/>
          <p:cNvSpPr/>
          <p:nvPr/>
        </p:nvSpPr>
        <p:spPr bwMode="auto">
          <a:xfrm>
            <a:off x="6492875" y="58245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19" name="Rectangle 118"/>
          <p:cNvSpPr/>
          <p:nvPr/>
        </p:nvSpPr>
        <p:spPr bwMode="auto">
          <a:xfrm>
            <a:off x="6492875" y="11001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20" name="Rectangle 119"/>
          <p:cNvSpPr/>
          <p:nvPr/>
        </p:nvSpPr>
        <p:spPr bwMode="auto">
          <a:xfrm>
            <a:off x="6492875" y="12525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21" name="Rectangle 120"/>
          <p:cNvSpPr/>
          <p:nvPr/>
        </p:nvSpPr>
        <p:spPr bwMode="auto">
          <a:xfrm>
            <a:off x="6492875" y="14049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22" name="Rectangle 121"/>
          <p:cNvSpPr/>
          <p:nvPr/>
        </p:nvSpPr>
        <p:spPr bwMode="auto">
          <a:xfrm>
            <a:off x="6492875" y="15573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23" name="Rectangle 122"/>
          <p:cNvSpPr/>
          <p:nvPr/>
        </p:nvSpPr>
        <p:spPr bwMode="auto">
          <a:xfrm>
            <a:off x="6492875" y="17097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24" name="Rectangle 123"/>
          <p:cNvSpPr/>
          <p:nvPr/>
        </p:nvSpPr>
        <p:spPr bwMode="auto">
          <a:xfrm>
            <a:off x="6492875" y="18621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25" name="Rectangle 124"/>
          <p:cNvSpPr/>
          <p:nvPr/>
        </p:nvSpPr>
        <p:spPr bwMode="auto">
          <a:xfrm>
            <a:off x="6492875" y="20145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26" name="Rectangle 125"/>
          <p:cNvSpPr/>
          <p:nvPr/>
        </p:nvSpPr>
        <p:spPr bwMode="auto">
          <a:xfrm>
            <a:off x="6492875" y="21669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27" name="Rectangle 126"/>
          <p:cNvSpPr/>
          <p:nvPr/>
        </p:nvSpPr>
        <p:spPr bwMode="auto">
          <a:xfrm>
            <a:off x="6492875" y="23193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28" name="Rectangle 127"/>
          <p:cNvSpPr/>
          <p:nvPr/>
        </p:nvSpPr>
        <p:spPr bwMode="auto">
          <a:xfrm>
            <a:off x="6492875" y="24717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29" name="Rectangle 128"/>
          <p:cNvSpPr/>
          <p:nvPr/>
        </p:nvSpPr>
        <p:spPr bwMode="auto">
          <a:xfrm>
            <a:off x="6492875" y="26241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30" name="Rectangle 129"/>
          <p:cNvSpPr/>
          <p:nvPr/>
        </p:nvSpPr>
        <p:spPr bwMode="auto">
          <a:xfrm>
            <a:off x="6492875" y="27765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31" name="Rectangle 130"/>
          <p:cNvSpPr/>
          <p:nvPr/>
        </p:nvSpPr>
        <p:spPr bwMode="auto">
          <a:xfrm>
            <a:off x="6492875" y="29289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32" name="Rectangle 131"/>
          <p:cNvSpPr/>
          <p:nvPr/>
        </p:nvSpPr>
        <p:spPr bwMode="auto">
          <a:xfrm>
            <a:off x="6492875" y="30813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33" name="Rectangle 132"/>
          <p:cNvSpPr/>
          <p:nvPr/>
        </p:nvSpPr>
        <p:spPr bwMode="auto">
          <a:xfrm>
            <a:off x="6492875" y="32337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34" name="Rectangle 133"/>
          <p:cNvSpPr/>
          <p:nvPr/>
        </p:nvSpPr>
        <p:spPr bwMode="auto">
          <a:xfrm>
            <a:off x="6492875" y="33861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grpSp>
        <p:nvGrpSpPr>
          <p:cNvPr id="27751" name="Group 134"/>
          <p:cNvGrpSpPr>
            <a:grpSpLocks/>
          </p:cNvGrpSpPr>
          <p:nvPr/>
        </p:nvGrpSpPr>
        <p:grpSpPr bwMode="auto">
          <a:xfrm>
            <a:off x="4187825" y="871537"/>
            <a:ext cx="1168400" cy="6002338"/>
            <a:chOff x="4188007" y="838200"/>
            <a:chExt cx="1168785" cy="6001641"/>
          </a:xfrm>
        </p:grpSpPr>
        <p:sp>
          <p:nvSpPr>
            <p:cNvPr id="27781" name="TextBox 136"/>
            <p:cNvSpPr txBox="1">
              <a:spLocks noChangeArrowheads="1"/>
            </p:cNvSpPr>
            <p:nvPr/>
          </p:nvSpPr>
          <p:spPr bwMode="auto">
            <a:xfrm>
              <a:off x="4188007" y="838200"/>
              <a:ext cx="1168785" cy="60016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11111   11101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11110   11100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11101     null   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11100     null   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11011     null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11010     null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11001     null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11000     null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10111     null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10110     null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10101     null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10100     null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10011     null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10010   10000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10001   01111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10000   01110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01111     null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01110     null      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01101     null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01100     null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01011   01101 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01010   01100 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01001   01011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01000   01010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00111     null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00110     null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00101     null 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00100     null 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00011   00101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00010   00100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00001   00011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00000   00010</a:t>
              </a:r>
            </a:p>
          </p:txBody>
        </p:sp>
        <p:sp>
          <p:nvSpPr>
            <p:cNvPr id="27782" name="Rectangle 138"/>
            <p:cNvSpPr>
              <a:spLocks noChangeArrowheads="1"/>
            </p:cNvSpPr>
            <p:nvPr/>
          </p:nvSpPr>
          <p:spPr bwMode="auto">
            <a:xfrm>
              <a:off x="4724400" y="838200"/>
              <a:ext cx="609600" cy="5943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endParaRPr lang="en-US" altLang="en-US" b="0">
                <a:latin typeface="Helvetica" panose="020B0604020202020204" pitchFamily="34" charset="0"/>
              </a:endParaRPr>
            </a:p>
          </p:txBody>
        </p:sp>
      </p:grpSp>
      <p:cxnSp>
        <p:nvCxnSpPr>
          <p:cNvPr id="27752" name="Straight Arrow Connector 142"/>
          <p:cNvCxnSpPr>
            <a:cxnSpLocks noChangeShapeType="1"/>
            <a:stCxn id="48" idx="3"/>
          </p:cNvCxnSpPr>
          <p:nvPr/>
        </p:nvCxnSpPr>
        <p:spPr bwMode="auto">
          <a:xfrm>
            <a:off x="2971800" y="5900737"/>
            <a:ext cx="1295400" cy="7620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7753" name="Straight Arrow Connector 143"/>
          <p:cNvCxnSpPr>
            <a:cxnSpLocks noChangeShapeType="1"/>
          </p:cNvCxnSpPr>
          <p:nvPr/>
        </p:nvCxnSpPr>
        <p:spPr bwMode="auto">
          <a:xfrm>
            <a:off x="2971800" y="5748337"/>
            <a:ext cx="1295400" cy="7620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7754" name="Straight Arrow Connector 144"/>
          <p:cNvCxnSpPr>
            <a:cxnSpLocks noChangeShapeType="1"/>
          </p:cNvCxnSpPr>
          <p:nvPr/>
        </p:nvCxnSpPr>
        <p:spPr bwMode="auto">
          <a:xfrm>
            <a:off x="2971800" y="5595937"/>
            <a:ext cx="1295400" cy="7620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7755" name="Straight Arrow Connector 145"/>
          <p:cNvCxnSpPr>
            <a:cxnSpLocks noChangeShapeType="1"/>
          </p:cNvCxnSpPr>
          <p:nvPr/>
        </p:nvCxnSpPr>
        <p:spPr bwMode="auto">
          <a:xfrm>
            <a:off x="2971800" y="5443537"/>
            <a:ext cx="1295400" cy="7620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7756" name="Straight Arrow Connector 146"/>
          <p:cNvCxnSpPr>
            <a:cxnSpLocks noChangeShapeType="1"/>
          </p:cNvCxnSpPr>
          <p:nvPr/>
        </p:nvCxnSpPr>
        <p:spPr bwMode="auto">
          <a:xfrm flipV="1">
            <a:off x="5334000" y="5138737"/>
            <a:ext cx="1143000" cy="9906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7757" name="Straight Arrow Connector 149"/>
          <p:cNvCxnSpPr>
            <a:cxnSpLocks noChangeShapeType="1"/>
          </p:cNvCxnSpPr>
          <p:nvPr/>
        </p:nvCxnSpPr>
        <p:spPr bwMode="auto">
          <a:xfrm flipV="1">
            <a:off x="5334000" y="5291137"/>
            <a:ext cx="1143000" cy="9906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7758" name="Straight Arrow Connector 150"/>
          <p:cNvCxnSpPr>
            <a:cxnSpLocks noChangeShapeType="1"/>
          </p:cNvCxnSpPr>
          <p:nvPr/>
        </p:nvCxnSpPr>
        <p:spPr bwMode="auto">
          <a:xfrm flipV="1">
            <a:off x="5334000" y="5443537"/>
            <a:ext cx="1143000" cy="9906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7759" name="Straight Arrow Connector 151"/>
          <p:cNvCxnSpPr>
            <a:cxnSpLocks noChangeShapeType="1"/>
          </p:cNvCxnSpPr>
          <p:nvPr/>
        </p:nvCxnSpPr>
        <p:spPr bwMode="auto">
          <a:xfrm flipV="1">
            <a:off x="5334000" y="5595937"/>
            <a:ext cx="1143000" cy="9906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7767" name="Straight Arrow Connector 174"/>
          <p:cNvCxnSpPr>
            <a:cxnSpLocks noChangeShapeType="1"/>
          </p:cNvCxnSpPr>
          <p:nvPr/>
        </p:nvCxnSpPr>
        <p:spPr bwMode="auto">
          <a:xfrm flipV="1">
            <a:off x="2971800" y="1023937"/>
            <a:ext cx="1295400" cy="1524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7768" name="Straight Arrow Connector 176"/>
          <p:cNvCxnSpPr>
            <a:cxnSpLocks noChangeShapeType="1"/>
          </p:cNvCxnSpPr>
          <p:nvPr/>
        </p:nvCxnSpPr>
        <p:spPr bwMode="auto">
          <a:xfrm flipV="1">
            <a:off x="2971800" y="1176337"/>
            <a:ext cx="1295400" cy="1524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7776" name="Straight Arrow Connector 187"/>
          <p:cNvCxnSpPr>
            <a:cxnSpLocks noChangeShapeType="1"/>
            <a:endCxn id="121" idx="1"/>
          </p:cNvCxnSpPr>
          <p:nvPr/>
        </p:nvCxnSpPr>
        <p:spPr bwMode="auto">
          <a:xfrm>
            <a:off x="5334000" y="1023937"/>
            <a:ext cx="1158875" cy="4572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7777" name="Straight Arrow Connector 189"/>
          <p:cNvCxnSpPr>
            <a:cxnSpLocks noChangeShapeType="1"/>
          </p:cNvCxnSpPr>
          <p:nvPr/>
        </p:nvCxnSpPr>
        <p:spPr bwMode="auto">
          <a:xfrm>
            <a:off x="5334000" y="1176337"/>
            <a:ext cx="1158875" cy="4572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7778" name="TextBox 191"/>
          <p:cNvSpPr txBox="1">
            <a:spLocks noChangeArrowheads="1"/>
          </p:cNvSpPr>
          <p:nvPr/>
        </p:nvSpPr>
        <p:spPr bwMode="auto">
          <a:xfrm>
            <a:off x="4157663" y="609600"/>
            <a:ext cx="125253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dirty="0">
                <a:latin typeface="Helvetica" panose="020B0604020202020204" pitchFamily="34" charset="0"/>
              </a:rPr>
              <a:t>Page Table</a:t>
            </a:r>
          </a:p>
        </p:txBody>
      </p:sp>
      <p:sp>
        <p:nvSpPr>
          <p:cNvPr id="27779" name="TextBox 135"/>
          <p:cNvSpPr txBox="1">
            <a:spLocks noChangeArrowheads="1"/>
          </p:cNvSpPr>
          <p:nvPr/>
        </p:nvSpPr>
        <p:spPr bwMode="auto">
          <a:xfrm>
            <a:off x="544513" y="1524000"/>
            <a:ext cx="113188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600">
                <a:solidFill>
                  <a:srgbClr val="FF0000"/>
                </a:solidFill>
                <a:latin typeface="Helvetica" panose="020B0604020202020204" pitchFamily="34" charset="0"/>
              </a:rPr>
              <a:t>1110 0</a:t>
            </a:r>
            <a:r>
              <a:rPr lang="en-US" altLang="en-US" sz="1600">
                <a:solidFill>
                  <a:srgbClr val="2A40E2"/>
                </a:solidFill>
                <a:latin typeface="Helvetica" panose="020B0604020202020204" pitchFamily="34" charset="0"/>
              </a:rPr>
              <a:t>000</a:t>
            </a:r>
          </a:p>
        </p:txBody>
      </p:sp>
      <p:sp>
        <p:nvSpPr>
          <p:cNvPr id="140" name="Rounded Rectangular Callout 139"/>
          <p:cNvSpPr>
            <a:spLocks noChangeArrowheads="1"/>
          </p:cNvSpPr>
          <p:nvPr/>
        </p:nvSpPr>
        <p:spPr bwMode="auto">
          <a:xfrm>
            <a:off x="304800" y="2090737"/>
            <a:ext cx="2286000" cy="1143000"/>
          </a:xfrm>
          <a:prstGeom prst="wedgeRoundRectCallout">
            <a:avLst>
              <a:gd name="adj1" fmla="val 21153"/>
              <a:gd name="adj2" fmla="val -86569"/>
              <a:gd name="adj3" fmla="val 16667"/>
            </a:avLst>
          </a:prstGeom>
          <a:solidFill>
            <a:srgbClr val="FFFF00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 b="0" dirty="0">
                <a:latin typeface="Helvetica" panose="020B0604020202020204" pitchFamily="34" charset="0"/>
              </a:rPr>
              <a:t>What happens if stack grows to 1110 0000?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Helvetica" panose="020B0604020202020204" pitchFamily="34" charset="0"/>
              </a:rPr>
              <a:t>Summary: Paging</a:t>
            </a:r>
            <a:endParaRPr lang="en-US" dirty="0"/>
          </a:p>
        </p:txBody>
      </p:sp>
      <p:cxnSp>
        <p:nvCxnSpPr>
          <p:cNvPr id="137" name="Straight Arrow Connector 167"/>
          <p:cNvCxnSpPr>
            <a:cxnSpLocks noChangeShapeType="1"/>
          </p:cNvCxnSpPr>
          <p:nvPr/>
        </p:nvCxnSpPr>
        <p:spPr bwMode="auto">
          <a:xfrm>
            <a:off x="2971800" y="3309937"/>
            <a:ext cx="1295400" cy="27146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38" name="Straight Arrow Connector 172"/>
          <p:cNvCxnSpPr>
            <a:cxnSpLocks noChangeShapeType="1"/>
          </p:cNvCxnSpPr>
          <p:nvPr/>
        </p:nvCxnSpPr>
        <p:spPr bwMode="auto">
          <a:xfrm>
            <a:off x="2971800" y="3462337"/>
            <a:ext cx="1295400" cy="27146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39" name="Straight Arrow Connector 173"/>
          <p:cNvCxnSpPr>
            <a:cxnSpLocks noChangeShapeType="1"/>
          </p:cNvCxnSpPr>
          <p:nvPr/>
        </p:nvCxnSpPr>
        <p:spPr bwMode="auto">
          <a:xfrm>
            <a:off x="2971800" y="3157537"/>
            <a:ext cx="1295400" cy="2286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41" name="Straight Arrow Connector 182"/>
          <p:cNvCxnSpPr>
            <a:cxnSpLocks noChangeShapeType="1"/>
          </p:cNvCxnSpPr>
          <p:nvPr/>
        </p:nvCxnSpPr>
        <p:spPr bwMode="auto">
          <a:xfrm>
            <a:off x="5339790" y="3581399"/>
            <a:ext cx="1153085" cy="3333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42" name="Straight Arrow Connector 185"/>
          <p:cNvCxnSpPr>
            <a:cxnSpLocks noChangeShapeType="1"/>
          </p:cNvCxnSpPr>
          <p:nvPr/>
        </p:nvCxnSpPr>
        <p:spPr bwMode="auto">
          <a:xfrm>
            <a:off x="5334000" y="3767137"/>
            <a:ext cx="1158875" cy="158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43" name="Straight Arrow Connector 186"/>
          <p:cNvCxnSpPr>
            <a:cxnSpLocks noChangeShapeType="1"/>
          </p:cNvCxnSpPr>
          <p:nvPr/>
        </p:nvCxnSpPr>
        <p:spPr bwMode="auto">
          <a:xfrm>
            <a:off x="5356225" y="3414367"/>
            <a:ext cx="1136650" cy="4797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44" name="Straight Arrow Connector 162"/>
          <p:cNvCxnSpPr>
            <a:cxnSpLocks noChangeShapeType="1"/>
          </p:cNvCxnSpPr>
          <p:nvPr/>
        </p:nvCxnSpPr>
        <p:spPr bwMode="auto">
          <a:xfrm>
            <a:off x="2971800" y="4681537"/>
            <a:ext cx="1295400" cy="5334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45" name="Straight Arrow Connector 164"/>
          <p:cNvCxnSpPr>
            <a:cxnSpLocks noChangeShapeType="1"/>
          </p:cNvCxnSpPr>
          <p:nvPr/>
        </p:nvCxnSpPr>
        <p:spPr bwMode="auto">
          <a:xfrm>
            <a:off x="2971800" y="4529137"/>
            <a:ext cx="1295400" cy="5334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46" name="Straight Arrow Connector 165"/>
          <p:cNvCxnSpPr>
            <a:cxnSpLocks noChangeShapeType="1"/>
          </p:cNvCxnSpPr>
          <p:nvPr/>
        </p:nvCxnSpPr>
        <p:spPr bwMode="auto">
          <a:xfrm>
            <a:off x="2971800" y="4376737"/>
            <a:ext cx="1295400" cy="49053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47" name="Straight Arrow Connector 166"/>
          <p:cNvCxnSpPr>
            <a:cxnSpLocks noChangeShapeType="1"/>
          </p:cNvCxnSpPr>
          <p:nvPr/>
        </p:nvCxnSpPr>
        <p:spPr bwMode="auto">
          <a:xfrm>
            <a:off x="2971800" y="4224337"/>
            <a:ext cx="1295400" cy="4572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48" name="Straight Arrow Connector 177"/>
          <p:cNvCxnSpPr>
            <a:cxnSpLocks noChangeShapeType="1"/>
          </p:cNvCxnSpPr>
          <p:nvPr/>
        </p:nvCxnSpPr>
        <p:spPr bwMode="auto">
          <a:xfrm flipV="1">
            <a:off x="5334000" y="4376737"/>
            <a:ext cx="1158875" cy="8382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49" name="Straight Arrow Connector 179"/>
          <p:cNvCxnSpPr>
            <a:cxnSpLocks noChangeShapeType="1"/>
          </p:cNvCxnSpPr>
          <p:nvPr/>
        </p:nvCxnSpPr>
        <p:spPr bwMode="auto">
          <a:xfrm flipV="1">
            <a:off x="5354515" y="4224337"/>
            <a:ext cx="1138360" cy="778486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50" name="Straight Arrow Connector 180"/>
          <p:cNvCxnSpPr>
            <a:cxnSpLocks noChangeShapeType="1"/>
          </p:cNvCxnSpPr>
          <p:nvPr/>
        </p:nvCxnSpPr>
        <p:spPr bwMode="auto">
          <a:xfrm flipV="1">
            <a:off x="5333440" y="4071937"/>
            <a:ext cx="1159435" cy="79533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51" name="Straight Arrow Connector 181"/>
          <p:cNvCxnSpPr>
            <a:cxnSpLocks noChangeShapeType="1"/>
          </p:cNvCxnSpPr>
          <p:nvPr/>
        </p:nvCxnSpPr>
        <p:spPr bwMode="auto">
          <a:xfrm flipV="1">
            <a:off x="5339790" y="3919537"/>
            <a:ext cx="1153085" cy="7620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477705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6"/>
          <p:cNvSpPr>
            <a:spLocks noChangeArrowheads="1"/>
          </p:cNvSpPr>
          <p:nvPr/>
        </p:nvSpPr>
        <p:spPr bwMode="auto">
          <a:xfrm>
            <a:off x="2819400" y="6324600"/>
            <a:ext cx="3200400" cy="533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round/>
                <a:headEnd type="triangle" w="med" len="med"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Helvetica" panose="020B0604020202020204" pitchFamily="34" charset="0"/>
            </a:endParaRPr>
          </a:p>
        </p:txBody>
      </p:sp>
      <p:sp>
        <p:nvSpPr>
          <p:cNvPr id="28675" name="Title 1"/>
          <p:cNvSpPr>
            <a:spLocks noGrp="1"/>
          </p:cNvSpPr>
          <p:nvPr>
            <p:ph type="title"/>
          </p:nvPr>
        </p:nvSpPr>
        <p:spPr>
          <a:xfrm>
            <a:off x="990600" y="76200"/>
            <a:ext cx="7162800" cy="533400"/>
          </a:xfrm>
        </p:spPr>
        <p:txBody>
          <a:bodyPr/>
          <a:lstStyle/>
          <a:p>
            <a:r>
              <a:rPr lang="en-US" altLang="en-US" smtClean="0">
                <a:latin typeface="Helvetica" panose="020B0604020202020204" pitchFamily="34" charset="0"/>
              </a:rPr>
              <a:t>Summary: Paging</a:t>
            </a:r>
          </a:p>
        </p:txBody>
      </p:sp>
      <p:sp>
        <p:nvSpPr>
          <p:cNvPr id="28676" name="TextBox 5"/>
          <p:cNvSpPr txBox="1">
            <a:spLocks noChangeArrowheads="1"/>
          </p:cNvSpPr>
          <p:nvPr/>
        </p:nvSpPr>
        <p:spPr bwMode="auto">
          <a:xfrm>
            <a:off x="588963" y="947737"/>
            <a:ext cx="1087437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Helvetica" panose="020B0604020202020204" pitchFamily="34" charset="0"/>
              </a:rPr>
              <a:t>1111 1111</a:t>
            </a:r>
          </a:p>
        </p:txBody>
      </p:sp>
      <p:sp>
        <p:nvSpPr>
          <p:cNvPr id="28677" name="Rectangle 6"/>
          <p:cNvSpPr>
            <a:spLocks noChangeArrowheads="1"/>
          </p:cNvSpPr>
          <p:nvPr/>
        </p:nvSpPr>
        <p:spPr bwMode="auto">
          <a:xfrm>
            <a:off x="1676400" y="1100137"/>
            <a:ext cx="1295400" cy="609600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000" b="0">
                <a:latin typeface="Helvetica" panose="020B0604020202020204" pitchFamily="34" charset="0"/>
              </a:rPr>
              <a:t>stack</a:t>
            </a:r>
          </a:p>
        </p:txBody>
      </p:sp>
      <p:sp>
        <p:nvSpPr>
          <p:cNvPr id="28678" name="Rectangle 7"/>
          <p:cNvSpPr>
            <a:spLocks noChangeArrowheads="1"/>
          </p:cNvSpPr>
          <p:nvPr/>
        </p:nvSpPr>
        <p:spPr bwMode="auto">
          <a:xfrm>
            <a:off x="1676400" y="3081337"/>
            <a:ext cx="1295400" cy="457200"/>
          </a:xfrm>
          <a:prstGeom prst="rect">
            <a:avLst/>
          </a:prstGeom>
          <a:solidFill>
            <a:srgbClr val="CCFFCC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000" b="0">
                <a:latin typeface="Helvetica" panose="020B0604020202020204" pitchFamily="34" charset="0"/>
              </a:rPr>
              <a:t>heap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1676400" y="5367337"/>
            <a:ext cx="1295400" cy="609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2000" b="0" dirty="0">
                <a:latin typeface="Helvetica"/>
                <a:ea typeface="ＭＳ Ｐゴシック" charset="-128"/>
                <a:cs typeface="Helvetica"/>
              </a:rPr>
              <a:t>code</a:t>
            </a:r>
          </a:p>
        </p:txBody>
      </p:sp>
      <p:sp>
        <p:nvSpPr>
          <p:cNvPr id="28680" name="Rectangle 9"/>
          <p:cNvSpPr>
            <a:spLocks noChangeArrowheads="1"/>
          </p:cNvSpPr>
          <p:nvPr/>
        </p:nvSpPr>
        <p:spPr bwMode="auto">
          <a:xfrm>
            <a:off x="1676400" y="4148137"/>
            <a:ext cx="1295400" cy="609600"/>
          </a:xfrm>
          <a:prstGeom prst="rect">
            <a:avLst/>
          </a:prstGeom>
          <a:solidFill>
            <a:srgbClr val="FF6600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000" b="0">
                <a:latin typeface="Helvetica" panose="020B0604020202020204" pitchFamily="34" charset="0"/>
              </a:rPr>
              <a:t>data</a:t>
            </a:r>
          </a:p>
        </p:txBody>
      </p:sp>
      <p:sp>
        <p:nvSpPr>
          <p:cNvPr id="28681" name="Up Arrow 10"/>
          <p:cNvSpPr>
            <a:spLocks noChangeArrowheads="1"/>
          </p:cNvSpPr>
          <p:nvPr/>
        </p:nvSpPr>
        <p:spPr bwMode="auto">
          <a:xfrm flipH="1">
            <a:off x="2209800" y="2776537"/>
            <a:ext cx="106363" cy="304800"/>
          </a:xfrm>
          <a:prstGeom prst="upArrow">
            <a:avLst>
              <a:gd name="adj1" fmla="val 50000"/>
              <a:gd name="adj2" fmla="val 50149"/>
            </a:avLst>
          </a:prstGeom>
          <a:solidFill>
            <a:schemeClr val="tx1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Helvetica" panose="020B0604020202020204" pitchFamily="34" charset="0"/>
            </a:endParaRPr>
          </a:p>
        </p:txBody>
      </p:sp>
      <p:sp>
        <p:nvSpPr>
          <p:cNvPr id="28682" name="Up Arrow 11"/>
          <p:cNvSpPr>
            <a:spLocks noChangeArrowheads="1"/>
          </p:cNvSpPr>
          <p:nvPr/>
        </p:nvSpPr>
        <p:spPr bwMode="auto">
          <a:xfrm flipH="1" flipV="1">
            <a:off x="2209800" y="1709737"/>
            <a:ext cx="106363" cy="304800"/>
          </a:xfrm>
          <a:prstGeom prst="upArrow">
            <a:avLst>
              <a:gd name="adj1" fmla="val 50000"/>
              <a:gd name="adj2" fmla="val 50149"/>
            </a:avLst>
          </a:prstGeom>
          <a:solidFill>
            <a:schemeClr val="tx1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Helvetica" panose="020B0604020202020204" pitchFamily="34" charset="0"/>
            </a:endParaRPr>
          </a:p>
        </p:txBody>
      </p:sp>
      <p:sp>
        <p:nvSpPr>
          <p:cNvPr id="28683" name="Rectangle 12"/>
          <p:cNvSpPr>
            <a:spLocks noChangeArrowheads="1"/>
          </p:cNvSpPr>
          <p:nvPr/>
        </p:nvSpPr>
        <p:spPr bwMode="auto">
          <a:xfrm>
            <a:off x="1676400" y="1100137"/>
            <a:ext cx="1295400" cy="4876800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Helvetica" panose="020B0604020202020204" pitchFamily="34" charset="0"/>
            </a:endParaRPr>
          </a:p>
        </p:txBody>
      </p:sp>
      <p:sp>
        <p:nvSpPr>
          <p:cNvPr id="28684" name="TextBox 13"/>
          <p:cNvSpPr txBox="1">
            <a:spLocks noChangeArrowheads="1"/>
          </p:cNvSpPr>
          <p:nvPr/>
        </p:nvSpPr>
        <p:spPr bwMode="auto">
          <a:xfrm>
            <a:off x="1166813" y="719137"/>
            <a:ext cx="2185987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Helvetica" panose="020B0604020202020204" pitchFamily="34" charset="0"/>
              </a:rPr>
              <a:t>Virtual memory view</a:t>
            </a:r>
          </a:p>
        </p:txBody>
      </p:sp>
      <p:sp>
        <p:nvSpPr>
          <p:cNvPr id="28685" name="Rectangle 14"/>
          <p:cNvSpPr>
            <a:spLocks noChangeArrowheads="1"/>
          </p:cNvSpPr>
          <p:nvPr/>
        </p:nvSpPr>
        <p:spPr bwMode="auto">
          <a:xfrm>
            <a:off x="1676400" y="4757737"/>
            <a:ext cx="1295400" cy="1219200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Helvetica" panose="020B0604020202020204" pitchFamily="34" charset="0"/>
            </a:endParaRPr>
          </a:p>
        </p:txBody>
      </p:sp>
      <p:sp>
        <p:nvSpPr>
          <p:cNvPr id="28686" name="Rectangle 15"/>
          <p:cNvSpPr>
            <a:spLocks noChangeArrowheads="1"/>
          </p:cNvSpPr>
          <p:nvPr/>
        </p:nvSpPr>
        <p:spPr bwMode="auto">
          <a:xfrm>
            <a:off x="1676400" y="3538537"/>
            <a:ext cx="1295400" cy="1219200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Helvetica" panose="020B0604020202020204" pitchFamily="34" charset="0"/>
            </a:endParaRPr>
          </a:p>
        </p:txBody>
      </p:sp>
      <p:sp>
        <p:nvSpPr>
          <p:cNvPr id="28687" name="Rectangle 16"/>
          <p:cNvSpPr>
            <a:spLocks noChangeArrowheads="1"/>
          </p:cNvSpPr>
          <p:nvPr/>
        </p:nvSpPr>
        <p:spPr bwMode="auto">
          <a:xfrm>
            <a:off x="1676400" y="2319337"/>
            <a:ext cx="1295400" cy="1219200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Helvetica" panose="020B0604020202020204" pitchFamily="34" charset="0"/>
            </a:endParaRPr>
          </a:p>
        </p:txBody>
      </p:sp>
      <p:sp>
        <p:nvSpPr>
          <p:cNvPr id="28688" name="TextBox 17"/>
          <p:cNvSpPr txBox="1">
            <a:spLocks noChangeArrowheads="1"/>
          </p:cNvSpPr>
          <p:nvPr/>
        </p:nvSpPr>
        <p:spPr bwMode="auto">
          <a:xfrm>
            <a:off x="533400" y="5715000"/>
            <a:ext cx="115411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600">
                <a:solidFill>
                  <a:srgbClr val="FF0000"/>
                </a:solidFill>
                <a:latin typeface="Helvetica" panose="020B0604020202020204" pitchFamily="34" charset="0"/>
              </a:rPr>
              <a:t>0000 0</a:t>
            </a:r>
            <a:r>
              <a:rPr lang="en-US" altLang="en-US" sz="1600">
                <a:solidFill>
                  <a:srgbClr val="2A40E2"/>
                </a:solidFill>
                <a:latin typeface="Helvetica" panose="020B0604020202020204" pitchFamily="34" charset="0"/>
              </a:rPr>
              <a:t>000</a:t>
            </a:r>
          </a:p>
        </p:txBody>
      </p:sp>
      <p:sp>
        <p:nvSpPr>
          <p:cNvPr id="28689" name="TextBox 18"/>
          <p:cNvSpPr txBox="1">
            <a:spLocks noChangeArrowheads="1"/>
          </p:cNvSpPr>
          <p:nvPr/>
        </p:nvSpPr>
        <p:spPr bwMode="auto">
          <a:xfrm>
            <a:off x="533400" y="4529137"/>
            <a:ext cx="115411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600">
                <a:solidFill>
                  <a:srgbClr val="FF0000"/>
                </a:solidFill>
                <a:latin typeface="Helvetica" panose="020B0604020202020204" pitchFamily="34" charset="0"/>
              </a:rPr>
              <a:t>0100 0</a:t>
            </a:r>
            <a:r>
              <a:rPr lang="en-US" altLang="en-US" sz="1600">
                <a:solidFill>
                  <a:srgbClr val="2A40E2"/>
                </a:solidFill>
                <a:latin typeface="Helvetica" panose="020B0604020202020204" pitchFamily="34" charset="0"/>
              </a:rPr>
              <a:t>000</a:t>
            </a:r>
          </a:p>
        </p:txBody>
      </p:sp>
      <p:sp>
        <p:nvSpPr>
          <p:cNvPr id="28690" name="TextBox 19"/>
          <p:cNvSpPr txBox="1">
            <a:spLocks noChangeArrowheads="1"/>
          </p:cNvSpPr>
          <p:nvPr/>
        </p:nvSpPr>
        <p:spPr bwMode="auto">
          <a:xfrm>
            <a:off x="533400" y="3309937"/>
            <a:ext cx="115411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600">
                <a:solidFill>
                  <a:srgbClr val="FF0000"/>
                </a:solidFill>
                <a:latin typeface="Helvetica" panose="020B0604020202020204" pitchFamily="34" charset="0"/>
              </a:rPr>
              <a:t>1000 0</a:t>
            </a:r>
            <a:r>
              <a:rPr lang="en-US" altLang="en-US" sz="1600">
                <a:solidFill>
                  <a:srgbClr val="2A40E2"/>
                </a:solidFill>
                <a:latin typeface="Helvetica" panose="020B0604020202020204" pitchFamily="34" charset="0"/>
              </a:rPr>
              <a:t>000</a:t>
            </a:r>
          </a:p>
        </p:txBody>
      </p:sp>
      <p:sp>
        <p:nvSpPr>
          <p:cNvPr id="28691" name="TextBox 20"/>
          <p:cNvSpPr txBox="1">
            <a:spLocks noChangeArrowheads="1"/>
          </p:cNvSpPr>
          <p:nvPr/>
        </p:nvSpPr>
        <p:spPr bwMode="auto">
          <a:xfrm>
            <a:off x="544513" y="2057400"/>
            <a:ext cx="11430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600">
                <a:solidFill>
                  <a:srgbClr val="FF0000"/>
                </a:solidFill>
                <a:latin typeface="Helvetica" panose="020B0604020202020204" pitchFamily="34" charset="0"/>
              </a:rPr>
              <a:t>1100 0</a:t>
            </a:r>
            <a:r>
              <a:rPr lang="en-US" altLang="en-US" sz="1600">
                <a:solidFill>
                  <a:srgbClr val="2A40E2"/>
                </a:solidFill>
                <a:latin typeface="Helvetica" panose="020B0604020202020204" pitchFamily="34" charset="0"/>
              </a:rPr>
              <a:t>000</a:t>
            </a:r>
          </a:p>
        </p:txBody>
      </p:sp>
      <p:sp>
        <p:nvSpPr>
          <p:cNvPr id="28692" name="Left Brace 22"/>
          <p:cNvSpPr>
            <a:spLocks/>
          </p:cNvSpPr>
          <p:nvPr/>
        </p:nvSpPr>
        <p:spPr bwMode="auto">
          <a:xfrm rot="5400000" flipH="1">
            <a:off x="818356" y="5768181"/>
            <a:ext cx="192088" cy="609600"/>
          </a:xfrm>
          <a:prstGeom prst="leftBrace">
            <a:avLst>
              <a:gd name="adj1" fmla="val 8301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28693" name="TextBox 23"/>
          <p:cNvSpPr txBox="1">
            <a:spLocks noChangeArrowheads="1"/>
          </p:cNvSpPr>
          <p:nvPr/>
        </p:nvSpPr>
        <p:spPr bwMode="auto">
          <a:xfrm>
            <a:off x="482600" y="6096000"/>
            <a:ext cx="8128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>
                <a:solidFill>
                  <a:srgbClr val="FF0000"/>
                </a:solidFill>
                <a:latin typeface="Helvetica" panose="020B0604020202020204" pitchFamily="34" charset="0"/>
              </a:rPr>
              <a:t>page #</a:t>
            </a:r>
          </a:p>
        </p:txBody>
      </p:sp>
      <p:sp>
        <p:nvSpPr>
          <p:cNvPr id="28694" name="TextBox 24"/>
          <p:cNvSpPr txBox="1">
            <a:spLocks noChangeArrowheads="1"/>
          </p:cNvSpPr>
          <p:nvPr/>
        </p:nvSpPr>
        <p:spPr bwMode="auto">
          <a:xfrm>
            <a:off x="1162050" y="6096000"/>
            <a:ext cx="7429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0000FF"/>
                </a:solidFill>
                <a:latin typeface="Helvetica" panose="020B0604020202020204" pitchFamily="34" charset="0"/>
              </a:rPr>
              <a:t>offset</a:t>
            </a:r>
          </a:p>
        </p:txBody>
      </p:sp>
      <p:sp>
        <p:nvSpPr>
          <p:cNvPr id="28695" name="Left Brace 25"/>
          <p:cNvSpPr>
            <a:spLocks/>
          </p:cNvSpPr>
          <p:nvPr/>
        </p:nvSpPr>
        <p:spPr bwMode="auto">
          <a:xfrm rot="5400000" flipH="1">
            <a:off x="1346993" y="5925344"/>
            <a:ext cx="201613" cy="304800"/>
          </a:xfrm>
          <a:prstGeom prst="leftBrace">
            <a:avLst>
              <a:gd name="adj1" fmla="val 8322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48" name="Rectangle 47"/>
          <p:cNvSpPr/>
          <p:nvPr/>
        </p:nvSpPr>
        <p:spPr bwMode="auto">
          <a:xfrm>
            <a:off x="1676400" y="58245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1676400" y="56721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1676400" y="55197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51" name="Rectangle 50"/>
          <p:cNvSpPr/>
          <p:nvPr/>
        </p:nvSpPr>
        <p:spPr bwMode="auto">
          <a:xfrm>
            <a:off x="1676400" y="53673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57" name="Rectangle 56"/>
          <p:cNvSpPr/>
          <p:nvPr/>
        </p:nvSpPr>
        <p:spPr bwMode="auto">
          <a:xfrm>
            <a:off x="1676400" y="47577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58" name="Rectangle 57"/>
          <p:cNvSpPr/>
          <p:nvPr/>
        </p:nvSpPr>
        <p:spPr bwMode="auto">
          <a:xfrm>
            <a:off x="1676400" y="49101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59" name="Rectangle 58"/>
          <p:cNvSpPr/>
          <p:nvPr/>
        </p:nvSpPr>
        <p:spPr bwMode="auto">
          <a:xfrm>
            <a:off x="1676400" y="50625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0" name="Rectangle 59"/>
          <p:cNvSpPr/>
          <p:nvPr/>
        </p:nvSpPr>
        <p:spPr bwMode="auto">
          <a:xfrm>
            <a:off x="1676400" y="52149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1" name="Rectangle 60"/>
          <p:cNvSpPr/>
          <p:nvPr/>
        </p:nvSpPr>
        <p:spPr bwMode="auto">
          <a:xfrm>
            <a:off x="1676400" y="41481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2" name="Rectangle 61"/>
          <p:cNvSpPr/>
          <p:nvPr/>
        </p:nvSpPr>
        <p:spPr bwMode="auto">
          <a:xfrm>
            <a:off x="1676400" y="43005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3" name="Rectangle 62"/>
          <p:cNvSpPr/>
          <p:nvPr/>
        </p:nvSpPr>
        <p:spPr bwMode="auto">
          <a:xfrm>
            <a:off x="1676400" y="44529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4" name="Rectangle 63"/>
          <p:cNvSpPr/>
          <p:nvPr/>
        </p:nvSpPr>
        <p:spPr bwMode="auto">
          <a:xfrm>
            <a:off x="1676400" y="46053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5" name="Rectangle 64"/>
          <p:cNvSpPr/>
          <p:nvPr/>
        </p:nvSpPr>
        <p:spPr bwMode="auto">
          <a:xfrm>
            <a:off x="1676400" y="35385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6" name="Rectangle 65"/>
          <p:cNvSpPr/>
          <p:nvPr/>
        </p:nvSpPr>
        <p:spPr bwMode="auto">
          <a:xfrm>
            <a:off x="1676400" y="36909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7" name="Rectangle 66"/>
          <p:cNvSpPr/>
          <p:nvPr/>
        </p:nvSpPr>
        <p:spPr bwMode="auto">
          <a:xfrm>
            <a:off x="1676400" y="38433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8" name="Rectangle 67"/>
          <p:cNvSpPr/>
          <p:nvPr/>
        </p:nvSpPr>
        <p:spPr bwMode="auto">
          <a:xfrm>
            <a:off x="1676400" y="39957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9" name="Rectangle 68"/>
          <p:cNvSpPr/>
          <p:nvPr/>
        </p:nvSpPr>
        <p:spPr bwMode="auto">
          <a:xfrm>
            <a:off x="1676400" y="29289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0" name="Rectangle 69"/>
          <p:cNvSpPr/>
          <p:nvPr/>
        </p:nvSpPr>
        <p:spPr bwMode="auto">
          <a:xfrm>
            <a:off x="1676400" y="30813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1" name="Rectangle 70"/>
          <p:cNvSpPr/>
          <p:nvPr/>
        </p:nvSpPr>
        <p:spPr bwMode="auto">
          <a:xfrm>
            <a:off x="1676400" y="32337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2" name="Rectangle 71"/>
          <p:cNvSpPr/>
          <p:nvPr/>
        </p:nvSpPr>
        <p:spPr bwMode="auto">
          <a:xfrm>
            <a:off x="1676400" y="33861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3" name="Rectangle 72"/>
          <p:cNvSpPr/>
          <p:nvPr/>
        </p:nvSpPr>
        <p:spPr bwMode="auto">
          <a:xfrm>
            <a:off x="1676400" y="23193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4" name="Rectangle 73"/>
          <p:cNvSpPr/>
          <p:nvPr/>
        </p:nvSpPr>
        <p:spPr bwMode="auto">
          <a:xfrm>
            <a:off x="1676400" y="24717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5" name="Rectangle 74"/>
          <p:cNvSpPr/>
          <p:nvPr/>
        </p:nvSpPr>
        <p:spPr bwMode="auto">
          <a:xfrm>
            <a:off x="1676400" y="26241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6" name="Rectangle 75"/>
          <p:cNvSpPr/>
          <p:nvPr/>
        </p:nvSpPr>
        <p:spPr bwMode="auto">
          <a:xfrm>
            <a:off x="1676400" y="27765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7" name="Rectangle 76"/>
          <p:cNvSpPr/>
          <p:nvPr/>
        </p:nvSpPr>
        <p:spPr bwMode="auto">
          <a:xfrm>
            <a:off x="1676400" y="17097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8" name="Rectangle 77"/>
          <p:cNvSpPr/>
          <p:nvPr/>
        </p:nvSpPr>
        <p:spPr bwMode="auto">
          <a:xfrm>
            <a:off x="1676400" y="18621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9" name="Rectangle 78"/>
          <p:cNvSpPr/>
          <p:nvPr/>
        </p:nvSpPr>
        <p:spPr bwMode="auto">
          <a:xfrm>
            <a:off x="1676400" y="20145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80" name="Rectangle 79"/>
          <p:cNvSpPr/>
          <p:nvPr/>
        </p:nvSpPr>
        <p:spPr bwMode="auto">
          <a:xfrm>
            <a:off x="1676400" y="21669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81" name="Rectangle 80"/>
          <p:cNvSpPr/>
          <p:nvPr/>
        </p:nvSpPr>
        <p:spPr bwMode="auto">
          <a:xfrm>
            <a:off x="1676400" y="11001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82" name="Rectangle 81"/>
          <p:cNvSpPr/>
          <p:nvPr/>
        </p:nvSpPr>
        <p:spPr bwMode="auto">
          <a:xfrm>
            <a:off x="1676400" y="12525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83" name="Rectangle 82"/>
          <p:cNvSpPr/>
          <p:nvPr/>
        </p:nvSpPr>
        <p:spPr bwMode="auto">
          <a:xfrm>
            <a:off x="1676400" y="14049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84" name="Rectangle 83"/>
          <p:cNvSpPr/>
          <p:nvPr/>
        </p:nvSpPr>
        <p:spPr bwMode="auto">
          <a:xfrm>
            <a:off x="1676400" y="15573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grpSp>
        <p:nvGrpSpPr>
          <p:cNvPr id="28739" name="Group 141"/>
          <p:cNvGrpSpPr>
            <a:grpSpLocks/>
          </p:cNvGrpSpPr>
          <p:nvPr/>
        </p:nvGrpSpPr>
        <p:grpSpPr bwMode="auto">
          <a:xfrm>
            <a:off x="4187825" y="871537"/>
            <a:ext cx="1198918" cy="6001643"/>
            <a:chOff x="4188007" y="838200"/>
            <a:chExt cx="1199313" cy="6000946"/>
          </a:xfrm>
        </p:grpSpPr>
        <p:sp>
          <p:nvSpPr>
            <p:cNvPr id="28811" name="TextBox 4"/>
            <p:cNvSpPr txBox="1">
              <a:spLocks noChangeArrowheads="1"/>
            </p:cNvSpPr>
            <p:nvPr/>
          </p:nvSpPr>
          <p:spPr bwMode="auto">
            <a:xfrm>
              <a:off x="4188007" y="838200"/>
              <a:ext cx="1199313" cy="60009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200" dirty="0">
                  <a:latin typeface="Helvetica" panose="020B0604020202020204" pitchFamily="34" charset="0"/>
                </a:rPr>
                <a:t>11111   11101</a:t>
              </a:r>
            </a:p>
            <a:p>
              <a:pPr eaLnBrk="1" hangingPunct="1"/>
              <a:r>
                <a:rPr lang="en-US" altLang="en-US" sz="1200" dirty="0">
                  <a:latin typeface="Helvetica" panose="020B0604020202020204" pitchFamily="34" charset="0"/>
                </a:rPr>
                <a:t>11110   11100</a:t>
              </a:r>
            </a:p>
            <a:p>
              <a:pPr eaLnBrk="1" hangingPunct="1"/>
              <a:r>
                <a:rPr lang="en-US" altLang="en-US" sz="1200" dirty="0">
                  <a:solidFill>
                    <a:srgbClr val="FF6600"/>
                  </a:solidFill>
                  <a:latin typeface="Helvetica" panose="020B0604020202020204" pitchFamily="34" charset="0"/>
                </a:rPr>
                <a:t>11101   10111</a:t>
              </a:r>
            </a:p>
            <a:p>
              <a:pPr eaLnBrk="1" hangingPunct="1"/>
              <a:r>
                <a:rPr lang="en-US" altLang="en-US" sz="1200" dirty="0">
                  <a:solidFill>
                    <a:srgbClr val="FF6600"/>
                  </a:solidFill>
                  <a:latin typeface="Helvetica" panose="020B0604020202020204" pitchFamily="34" charset="0"/>
                </a:rPr>
                <a:t>11100   10110</a:t>
              </a:r>
            </a:p>
            <a:p>
              <a:pPr eaLnBrk="1" hangingPunct="1"/>
              <a:r>
                <a:rPr lang="en-US" altLang="en-US" sz="1200" dirty="0">
                  <a:latin typeface="Helvetica" panose="020B0604020202020204" pitchFamily="34" charset="0"/>
                </a:rPr>
                <a:t>11011     null</a:t>
              </a:r>
            </a:p>
            <a:p>
              <a:pPr eaLnBrk="1" hangingPunct="1"/>
              <a:r>
                <a:rPr lang="en-US" altLang="en-US" sz="1200" dirty="0">
                  <a:latin typeface="Helvetica" panose="020B0604020202020204" pitchFamily="34" charset="0"/>
                </a:rPr>
                <a:t>11010     null</a:t>
              </a:r>
            </a:p>
            <a:p>
              <a:pPr eaLnBrk="1" hangingPunct="1"/>
              <a:r>
                <a:rPr lang="en-US" altLang="en-US" sz="1200" dirty="0">
                  <a:latin typeface="Helvetica" panose="020B0604020202020204" pitchFamily="34" charset="0"/>
                </a:rPr>
                <a:t>11001     null</a:t>
              </a:r>
            </a:p>
            <a:p>
              <a:pPr eaLnBrk="1" hangingPunct="1"/>
              <a:r>
                <a:rPr lang="en-US" altLang="en-US" sz="1200" dirty="0">
                  <a:latin typeface="Helvetica" panose="020B0604020202020204" pitchFamily="34" charset="0"/>
                </a:rPr>
                <a:t>11000     null</a:t>
              </a:r>
            </a:p>
            <a:p>
              <a:pPr eaLnBrk="1" hangingPunct="1"/>
              <a:r>
                <a:rPr lang="en-US" altLang="en-US" sz="1200" dirty="0">
                  <a:latin typeface="Helvetica" panose="020B0604020202020204" pitchFamily="34" charset="0"/>
                </a:rPr>
                <a:t>10111     null</a:t>
              </a:r>
            </a:p>
            <a:p>
              <a:pPr eaLnBrk="1" hangingPunct="1"/>
              <a:r>
                <a:rPr lang="en-US" altLang="en-US" sz="1200" dirty="0">
                  <a:latin typeface="Helvetica" panose="020B0604020202020204" pitchFamily="34" charset="0"/>
                </a:rPr>
                <a:t>10110     null</a:t>
              </a:r>
            </a:p>
            <a:p>
              <a:pPr eaLnBrk="1" hangingPunct="1"/>
              <a:r>
                <a:rPr lang="en-US" altLang="en-US" sz="1200" dirty="0">
                  <a:latin typeface="Helvetica" panose="020B0604020202020204" pitchFamily="34" charset="0"/>
                </a:rPr>
                <a:t>10101     null</a:t>
              </a:r>
            </a:p>
            <a:p>
              <a:pPr eaLnBrk="1" hangingPunct="1"/>
              <a:r>
                <a:rPr lang="en-US" altLang="en-US" sz="1200" dirty="0">
                  <a:latin typeface="Helvetica" panose="020B0604020202020204" pitchFamily="34" charset="0"/>
                </a:rPr>
                <a:t>10100     null</a:t>
              </a:r>
            </a:p>
            <a:p>
              <a:pPr eaLnBrk="1" hangingPunct="1"/>
              <a:r>
                <a:rPr lang="en-US" altLang="en-US" sz="1200" dirty="0">
                  <a:latin typeface="Helvetica" panose="020B0604020202020204" pitchFamily="34" charset="0"/>
                </a:rPr>
                <a:t>10011     null</a:t>
              </a:r>
            </a:p>
            <a:p>
              <a:pPr eaLnBrk="1" hangingPunct="1"/>
              <a:r>
                <a:rPr lang="en-US" altLang="en-US" sz="1200" dirty="0">
                  <a:latin typeface="Helvetica" panose="020B0604020202020204" pitchFamily="34" charset="0"/>
                </a:rPr>
                <a:t>10010   10000</a:t>
              </a:r>
            </a:p>
            <a:p>
              <a:pPr eaLnBrk="1" hangingPunct="1"/>
              <a:r>
                <a:rPr lang="en-US" altLang="en-US" sz="1200" dirty="0">
                  <a:latin typeface="Helvetica" panose="020B0604020202020204" pitchFamily="34" charset="0"/>
                </a:rPr>
                <a:t>10001   01111</a:t>
              </a:r>
            </a:p>
            <a:p>
              <a:pPr eaLnBrk="1" hangingPunct="1"/>
              <a:r>
                <a:rPr lang="en-US" altLang="en-US" sz="1200" dirty="0">
                  <a:latin typeface="Helvetica" panose="020B0604020202020204" pitchFamily="34" charset="0"/>
                </a:rPr>
                <a:t>10000   01110</a:t>
              </a:r>
            </a:p>
            <a:p>
              <a:pPr eaLnBrk="1" hangingPunct="1"/>
              <a:r>
                <a:rPr lang="en-US" altLang="en-US" sz="1200" dirty="0">
                  <a:latin typeface="Helvetica" panose="020B0604020202020204" pitchFamily="34" charset="0"/>
                </a:rPr>
                <a:t>01111   </a:t>
              </a:r>
              <a:r>
                <a:rPr lang="en-US" altLang="en-US" sz="1200" dirty="0" smtClean="0">
                  <a:latin typeface="Helvetica" panose="020B0604020202020204" pitchFamily="34" charset="0"/>
                </a:rPr>
                <a:t>  </a:t>
              </a:r>
              <a:r>
                <a:rPr lang="en-US" altLang="en-US" sz="1200" dirty="0">
                  <a:latin typeface="Helvetica" panose="020B0604020202020204" pitchFamily="34" charset="0"/>
                </a:rPr>
                <a:t>null</a:t>
              </a:r>
            </a:p>
            <a:p>
              <a:pPr eaLnBrk="1" hangingPunct="1"/>
              <a:r>
                <a:rPr lang="en-US" altLang="en-US" sz="1200" dirty="0">
                  <a:latin typeface="Helvetica" panose="020B0604020202020204" pitchFamily="34" charset="0"/>
                </a:rPr>
                <a:t>01110    </a:t>
              </a:r>
              <a:r>
                <a:rPr lang="en-US" altLang="en-US" sz="1200" dirty="0" smtClean="0">
                  <a:latin typeface="Helvetica" panose="020B0604020202020204" pitchFamily="34" charset="0"/>
                </a:rPr>
                <a:t> null</a:t>
              </a:r>
              <a:endParaRPr lang="en-US" altLang="en-US" sz="1200" dirty="0">
                <a:latin typeface="Helvetica" panose="020B0604020202020204" pitchFamily="34" charset="0"/>
              </a:endParaRPr>
            </a:p>
            <a:p>
              <a:pPr eaLnBrk="1" hangingPunct="1"/>
              <a:r>
                <a:rPr lang="en-US" altLang="en-US" sz="1200" dirty="0">
                  <a:latin typeface="Helvetica" panose="020B0604020202020204" pitchFamily="34" charset="0"/>
                </a:rPr>
                <a:t>01101    </a:t>
              </a:r>
              <a:r>
                <a:rPr lang="en-US" altLang="en-US" sz="1200" dirty="0" smtClean="0">
                  <a:latin typeface="Helvetica" panose="020B0604020202020204" pitchFamily="34" charset="0"/>
                </a:rPr>
                <a:t> null</a:t>
              </a:r>
              <a:endParaRPr lang="en-US" altLang="en-US" sz="1200" dirty="0">
                <a:latin typeface="Helvetica" panose="020B0604020202020204" pitchFamily="34" charset="0"/>
              </a:endParaRPr>
            </a:p>
            <a:p>
              <a:pPr eaLnBrk="1" hangingPunct="1"/>
              <a:r>
                <a:rPr lang="en-US" altLang="en-US" sz="1200" dirty="0">
                  <a:latin typeface="Helvetica" panose="020B0604020202020204" pitchFamily="34" charset="0"/>
                </a:rPr>
                <a:t>01100    </a:t>
              </a:r>
              <a:r>
                <a:rPr lang="en-US" altLang="en-US" sz="1200" dirty="0" smtClean="0">
                  <a:latin typeface="Helvetica" panose="020B0604020202020204" pitchFamily="34" charset="0"/>
                </a:rPr>
                <a:t> null</a:t>
              </a:r>
              <a:endParaRPr lang="en-US" altLang="en-US" sz="1200" dirty="0">
                <a:latin typeface="Helvetica" panose="020B0604020202020204" pitchFamily="34" charset="0"/>
              </a:endParaRPr>
            </a:p>
            <a:p>
              <a:pPr eaLnBrk="1" hangingPunct="1"/>
              <a:r>
                <a:rPr lang="en-US" altLang="en-US" sz="1200" dirty="0">
                  <a:latin typeface="Helvetica" panose="020B0604020202020204" pitchFamily="34" charset="0"/>
                </a:rPr>
                <a:t>01011   01101 </a:t>
              </a:r>
            </a:p>
            <a:p>
              <a:pPr eaLnBrk="1" hangingPunct="1"/>
              <a:r>
                <a:rPr lang="en-US" altLang="en-US" sz="1200" dirty="0">
                  <a:latin typeface="Helvetica" panose="020B0604020202020204" pitchFamily="34" charset="0"/>
                </a:rPr>
                <a:t>01010   01100 </a:t>
              </a:r>
            </a:p>
            <a:p>
              <a:pPr eaLnBrk="1" hangingPunct="1"/>
              <a:r>
                <a:rPr lang="en-US" altLang="en-US" sz="1200" dirty="0">
                  <a:latin typeface="Helvetica" panose="020B0604020202020204" pitchFamily="34" charset="0"/>
                </a:rPr>
                <a:t>01001   01011</a:t>
              </a:r>
            </a:p>
            <a:p>
              <a:pPr eaLnBrk="1" hangingPunct="1"/>
              <a:r>
                <a:rPr lang="en-US" altLang="en-US" sz="1200" dirty="0">
                  <a:latin typeface="Helvetica" panose="020B0604020202020204" pitchFamily="34" charset="0"/>
                </a:rPr>
                <a:t>01000   01010</a:t>
              </a:r>
            </a:p>
            <a:p>
              <a:pPr eaLnBrk="1" hangingPunct="1"/>
              <a:r>
                <a:rPr lang="en-US" altLang="en-US" sz="1200" dirty="0">
                  <a:latin typeface="Helvetica" panose="020B0604020202020204" pitchFamily="34" charset="0"/>
                </a:rPr>
                <a:t>00111    </a:t>
              </a:r>
              <a:r>
                <a:rPr lang="en-US" altLang="en-US" sz="1200" dirty="0" smtClean="0">
                  <a:latin typeface="Helvetica" panose="020B0604020202020204" pitchFamily="34" charset="0"/>
                </a:rPr>
                <a:t> null</a:t>
              </a:r>
              <a:endParaRPr lang="en-US" altLang="en-US" sz="1200" dirty="0">
                <a:latin typeface="Helvetica" panose="020B0604020202020204" pitchFamily="34" charset="0"/>
              </a:endParaRPr>
            </a:p>
            <a:p>
              <a:pPr eaLnBrk="1" hangingPunct="1"/>
              <a:r>
                <a:rPr lang="en-US" altLang="en-US" sz="1200" dirty="0">
                  <a:latin typeface="Helvetica" panose="020B0604020202020204" pitchFamily="34" charset="0"/>
                </a:rPr>
                <a:t>00110    </a:t>
              </a:r>
              <a:r>
                <a:rPr lang="en-US" altLang="en-US" sz="1200" dirty="0" smtClean="0">
                  <a:latin typeface="Helvetica" panose="020B0604020202020204" pitchFamily="34" charset="0"/>
                </a:rPr>
                <a:t> null</a:t>
              </a:r>
              <a:endParaRPr lang="en-US" altLang="en-US" sz="1200" dirty="0">
                <a:latin typeface="Helvetica" panose="020B0604020202020204" pitchFamily="34" charset="0"/>
              </a:endParaRPr>
            </a:p>
            <a:p>
              <a:pPr eaLnBrk="1" hangingPunct="1"/>
              <a:r>
                <a:rPr lang="en-US" altLang="en-US" sz="1200" dirty="0">
                  <a:latin typeface="Helvetica" panose="020B0604020202020204" pitchFamily="34" charset="0"/>
                </a:rPr>
                <a:t>00101    </a:t>
              </a:r>
              <a:r>
                <a:rPr lang="en-US" altLang="en-US" sz="1200" dirty="0" smtClean="0">
                  <a:latin typeface="Helvetica" panose="020B0604020202020204" pitchFamily="34" charset="0"/>
                </a:rPr>
                <a:t> null </a:t>
              </a:r>
              <a:endParaRPr lang="en-US" altLang="en-US" sz="1200" dirty="0">
                <a:latin typeface="Helvetica" panose="020B0604020202020204" pitchFamily="34" charset="0"/>
              </a:endParaRPr>
            </a:p>
            <a:p>
              <a:pPr eaLnBrk="1" hangingPunct="1"/>
              <a:r>
                <a:rPr lang="en-US" altLang="en-US" sz="1200" dirty="0">
                  <a:latin typeface="Helvetica" panose="020B0604020202020204" pitchFamily="34" charset="0"/>
                </a:rPr>
                <a:t>00100    </a:t>
              </a:r>
              <a:r>
                <a:rPr lang="en-US" altLang="en-US" sz="1200" dirty="0" smtClean="0">
                  <a:latin typeface="Helvetica" panose="020B0604020202020204" pitchFamily="34" charset="0"/>
                </a:rPr>
                <a:t> null </a:t>
              </a:r>
              <a:endParaRPr lang="en-US" altLang="en-US" sz="1200" dirty="0">
                <a:latin typeface="Helvetica" panose="020B0604020202020204" pitchFamily="34" charset="0"/>
              </a:endParaRPr>
            </a:p>
            <a:p>
              <a:pPr eaLnBrk="1" hangingPunct="1"/>
              <a:r>
                <a:rPr lang="en-US" altLang="en-US" sz="1200" dirty="0">
                  <a:latin typeface="Helvetica" panose="020B0604020202020204" pitchFamily="34" charset="0"/>
                </a:rPr>
                <a:t>00011   00101</a:t>
              </a:r>
            </a:p>
            <a:p>
              <a:pPr eaLnBrk="1" hangingPunct="1"/>
              <a:r>
                <a:rPr lang="en-US" altLang="en-US" sz="1200" dirty="0">
                  <a:latin typeface="Helvetica" panose="020B0604020202020204" pitchFamily="34" charset="0"/>
                </a:rPr>
                <a:t>00010   00100</a:t>
              </a:r>
            </a:p>
            <a:p>
              <a:pPr eaLnBrk="1" hangingPunct="1"/>
              <a:r>
                <a:rPr lang="en-US" altLang="en-US" sz="1200" dirty="0">
                  <a:latin typeface="Helvetica" panose="020B0604020202020204" pitchFamily="34" charset="0"/>
                </a:rPr>
                <a:t>00001   00011</a:t>
              </a:r>
            </a:p>
            <a:p>
              <a:pPr eaLnBrk="1" hangingPunct="1"/>
              <a:r>
                <a:rPr lang="en-US" altLang="en-US" sz="1200" dirty="0">
                  <a:latin typeface="Helvetica" panose="020B0604020202020204" pitchFamily="34" charset="0"/>
                </a:rPr>
                <a:t>00000   00010</a:t>
              </a:r>
            </a:p>
          </p:txBody>
        </p:sp>
        <p:sp>
          <p:nvSpPr>
            <p:cNvPr id="28812" name="Rectangle 85"/>
            <p:cNvSpPr>
              <a:spLocks noChangeArrowheads="1"/>
            </p:cNvSpPr>
            <p:nvPr/>
          </p:nvSpPr>
          <p:spPr bwMode="auto">
            <a:xfrm>
              <a:off x="4724400" y="838200"/>
              <a:ext cx="609600" cy="5943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endParaRPr lang="en-US" altLang="en-US" b="0">
                <a:latin typeface="Helvetica" panose="020B0604020202020204" pitchFamily="34" charset="0"/>
              </a:endParaRPr>
            </a:p>
          </p:txBody>
        </p:sp>
      </p:grpSp>
      <p:sp>
        <p:nvSpPr>
          <p:cNvPr id="28772" name="TextBox 140"/>
          <p:cNvSpPr txBox="1">
            <a:spLocks noChangeArrowheads="1"/>
          </p:cNvSpPr>
          <p:nvPr/>
        </p:nvSpPr>
        <p:spPr bwMode="auto">
          <a:xfrm>
            <a:off x="4157663" y="609600"/>
            <a:ext cx="125253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Helvetica" panose="020B0604020202020204" pitchFamily="34" charset="0"/>
              </a:rPr>
              <a:t>Page Table</a:t>
            </a:r>
          </a:p>
        </p:txBody>
      </p:sp>
      <p:cxnSp>
        <p:nvCxnSpPr>
          <p:cNvPr id="28773" name="Straight Arrow Connector 142"/>
          <p:cNvCxnSpPr>
            <a:cxnSpLocks noChangeShapeType="1"/>
          </p:cNvCxnSpPr>
          <p:nvPr/>
        </p:nvCxnSpPr>
        <p:spPr bwMode="auto">
          <a:xfrm>
            <a:off x="2971800" y="5900737"/>
            <a:ext cx="1295400" cy="7620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8774" name="Straight Arrow Connector 143"/>
          <p:cNvCxnSpPr>
            <a:cxnSpLocks noChangeShapeType="1"/>
          </p:cNvCxnSpPr>
          <p:nvPr/>
        </p:nvCxnSpPr>
        <p:spPr bwMode="auto">
          <a:xfrm>
            <a:off x="2971800" y="5748337"/>
            <a:ext cx="1295400" cy="7620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8775" name="Straight Arrow Connector 144"/>
          <p:cNvCxnSpPr>
            <a:cxnSpLocks noChangeShapeType="1"/>
          </p:cNvCxnSpPr>
          <p:nvPr/>
        </p:nvCxnSpPr>
        <p:spPr bwMode="auto">
          <a:xfrm>
            <a:off x="2971800" y="5595937"/>
            <a:ext cx="1295400" cy="7620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8776" name="Straight Arrow Connector 145"/>
          <p:cNvCxnSpPr>
            <a:cxnSpLocks noChangeShapeType="1"/>
          </p:cNvCxnSpPr>
          <p:nvPr/>
        </p:nvCxnSpPr>
        <p:spPr bwMode="auto">
          <a:xfrm>
            <a:off x="2971800" y="5443537"/>
            <a:ext cx="1295400" cy="7620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8784" name="Straight Arrow Connector 153"/>
          <p:cNvCxnSpPr>
            <a:cxnSpLocks noChangeShapeType="1"/>
          </p:cNvCxnSpPr>
          <p:nvPr/>
        </p:nvCxnSpPr>
        <p:spPr bwMode="auto">
          <a:xfrm flipV="1">
            <a:off x="2971800" y="1023937"/>
            <a:ext cx="1295400" cy="1524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8785" name="Straight Arrow Connector 154"/>
          <p:cNvCxnSpPr>
            <a:cxnSpLocks noChangeShapeType="1"/>
          </p:cNvCxnSpPr>
          <p:nvPr/>
        </p:nvCxnSpPr>
        <p:spPr bwMode="auto">
          <a:xfrm flipV="1">
            <a:off x="2971800" y="1176337"/>
            <a:ext cx="1295400" cy="1524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8786" name="Straight Arrow Connector 155"/>
          <p:cNvCxnSpPr>
            <a:cxnSpLocks noChangeShapeType="1"/>
          </p:cNvCxnSpPr>
          <p:nvPr/>
        </p:nvCxnSpPr>
        <p:spPr bwMode="auto">
          <a:xfrm flipV="1">
            <a:off x="5334000" y="5138737"/>
            <a:ext cx="1143000" cy="9906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8787" name="Straight Arrow Connector 156"/>
          <p:cNvCxnSpPr>
            <a:cxnSpLocks noChangeShapeType="1"/>
          </p:cNvCxnSpPr>
          <p:nvPr/>
        </p:nvCxnSpPr>
        <p:spPr bwMode="auto">
          <a:xfrm flipV="1">
            <a:off x="5334000" y="5291137"/>
            <a:ext cx="1143000" cy="9906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8788" name="Straight Arrow Connector 157"/>
          <p:cNvCxnSpPr>
            <a:cxnSpLocks noChangeShapeType="1"/>
          </p:cNvCxnSpPr>
          <p:nvPr/>
        </p:nvCxnSpPr>
        <p:spPr bwMode="auto">
          <a:xfrm flipV="1">
            <a:off x="5334000" y="5443537"/>
            <a:ext cx="1143000" cy="9906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8789" name="Straight Arrow Connector 158"/>
          <p:cNvCxnSpPr>
            <a:cxnSpLocks noChangeShapeType="1"/>
          </p:cNvCxnSpPr>
          <p:nvPr/>
        </p:nvCxnSpPr>
        <p:spPr bwMode="auto">
          <a:xfrm flipV="1">
            <a:off x="5334000" y="5595937"/>
            <a:ext cx="1143000" cy="9906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8797" name="Straight Arrow Connector 166"/>
          <p:cNvCxnSpPr>
            <a:cxnSpLocks noChangeShapeType="1"/>
          </p:cNvCxnSpPr>
          <p:nvPr/>
        </p:nvCxnSpPr>
        <p:spPr bwMode="auto">
          <a:xfrm>
            <a:off x="5334000" y="1023937"/>
            <a:ext cx="1158875" cy="4572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8798" name="Straight Arrow Connector 167"/>
          <p:cNvCxnSpPr>
            <a:cxnSpLocks noChangeShapeType="1"/>
          </p:cNvCxnSpPr>
          <p:nvPr/>
        </p:nvCxnSpPr>
        <p:spPr bwMode="auto">
          <a:xfrm>
            <a:off x="5334000" y="1176337"/>
            <a:ext cx="1158875" cy="4572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8799" name="TextBox 168"/>
          <p:cNvSpPr txBox="1">
            <a:spLocks noChangeArrowheads="1"/>
          </p:cNvSpPr>
          <p:nvPr/>
        </p:nvSpPr>
        <p:spPr bwMode="auto">
          <a:xfrm>
            <a:off x="7761288" y="5715000"/>
            <a:ext cx="1154112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Helvetica" panose="020B0604020202020204" pitchFamily="34" charset="0"/>
              </a:rPr>
              <a:t>0000 0000</a:t>
            </a:r>
          </a:p>
        </p:txBody>
      </p:sp>
      <p:sp>
        <p:nvSpPr>
          <p:cNvPr id="28800" name="TextBox 169"/>
          <p:cNvSpPr txBox="1">
            <a:spLocks noChangeArrowheads="1"/>
          </p:cNvSpPr>
          <p:nvPr/>
        </p:nvSpPr>
        <p:spPr bwMode="auto">
          <a:xfrm>
            <a:off x="7761288" y="5410200"/>
            <a:ext cx="1154112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Helvetica" panose="020B0604020202020204" pitchFamily="34" charset="0"/>
              </a:rPr>
              <a:t>0001 0000</a:t>
            </a:r>
          </a:p>
        </p:txBody>
      </p:sp>
      <p:sp>
        <p:nvSpPr>
          <p:cNvPr id="28801" name="TextBox 170"/>
          <p:cNvSpPr txBox="1">
            <a:spLocks noChangeArrowheads="1"/>
          </p:cNvSpPr>
          <p:nvPr/>
        </p:nvSpPr>
        <p:spPr bwMode="auto">
          <a:xfrm>
            <a:off x="7772400" y="4148137"/>
            <a:ext cx="103981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Helvetica" panose="020B0604020202020204" pitchFamily="34" charset="0"/>
              </a:rPr>
              <a:t>0101 000</a:t>
            </a:r>
          </a:p>
        </p:txBody>
      </p:sp>
      <p:sp>
        <p:nvSpPr>
          <p:cNvPr id="28802" name="TextBox 171"/>
          <p:cNvSpPr txBox="1">
            <a:spLocks noChangeArrowheads="1"/>
          </p:cNvSpPr>
          <p:nvPr/>
        </p:nvSpPr>
        <p:spPr bwMode="auto">
          <a:xfrm>
            <a:off x="7794625" y="3581400"/>
            <a:ext cx="101758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Helvetica" panose="020B0604020202020204" pitchFamily="34" charset="0"/>
              </a:rPr>
              <a:t>0111 000</a:t>
            </a:r>
          </a:p>
        </p:txBody>
      </p:sp>
      <p:sp>
        <p:nvSpPr>
          <p:cNvPr id="28803" name="TextBox 172"/>
          <p:cNvSpPr txBox="1">
            <a:spLocks noChangeArrowheads="1"/>
          </p:cNvSpPr>
          <p:nvPr/>
        </p:nvSpPr>
        <p:spPr bwMode="auto">
          <a:xfrm>
            <a:off x="7696200" y="1447800"/>
            <a:ext cx="113188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Helvetica" panose="020B0604020202020204" pitchFamily="34" charset="0"/>
              </a:rPr>
              <a:t>1110 0000</a:t>
            </a:r>
          </a:p>
        </p:txBody>
      </p:sp>
      <p:cxnSp>
        <p:nvCxnSpPr>
          <p:cNvPr id="28805" name="Straight Arrow Connector 173"/>
          <p:cNvCxnSpPr>
            <a:cxnSpLocks noChangeShapeType="1"/>
          </p:cNvCxnSpPr>
          <p:nvPr/>
        </p:nvCxnSpPr>
        <p:spPr bwMode="auto">
          <a:xfrm flipV="1">
            <a:off x="2971800" y="1328737"/>
            <a:ext cx="1295400" cy="152400"/>
          </a:xfrm>
          <a:prstGeom prst="straightConnector1">
            <a:avLst/>
          </a:prstGeom>
          <a:noFill/>
          <a:ln w="25400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8806" name="Straight Arrow Connector 174"/>
          <p:cNvCxnSpPr>
            <a:cxnSpLocks noChangeShapeType="1"/>
          </p:cNvCxnSpPr>
          <p:nvPr/>
        </p:nvCxnSpPr>
        <p:spPr bwMode="auto">
          <a:xfrm flipV="1">
            <a:off x="2971800" y="1557337"/>
            <a:ext cx="1282811" cy="76200"/>
          </a:xfrm>
          <a:prstGeom prst="straightConnector1">
            <a:avLst/>
          </a:prstGeom>
          <a:noFill/>
          <a:ln w="25400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8807" name="Straight Arrow Connector 175"/>
          <p:cNvCxnSpPr>
            <a:cxnSpLocks noChangeShapeType="1"/>
          </p:cNvCxnSpPr>
          <p:nvPr/>
        </p:nvCxnSpPr>
        <p:spPr bwMode="auto">
          <a:xfrm>
            <a:off x="5334000" y="1404937"/>
            <a:ext cx="1143000" cy="990600"/>
          </a:xfrm>
          <a:prstGeom prst="straightConnector1">
            <a:avLst/>
          </a:prstGeom>
          <a:noFill/>
          <a:ln w="25400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8808" name="Straight Arrow Connector 177"/>
          <p:cNvCxnSpPr>
            <a:cxnSpLocks noChangeShapeType="1"/>
          </p:cNvCxnSpPr>
          <p:nvPr/>
        </p:nvCxnSpPr>
        <p:spPr bwMode="auto">
          <a:xfrm>
            <a:off x="5344868" y="1574006"/>
            <a:ext cx="1143000" cy="990600"/>
          </a:xfrm>
          <a:prstGeom prst="straightConnector1">
            <a:avLst/>
          </a:prstGeom>
          <a:noFill/>
          <a:ln w="25400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8810" name="TextBox 179"/>
          <p:cNvSpPr txBox="1">
            <a:spLocks noChangeArrowheads="1"/>
          </p:cNvSpPr>
          <p:nvPr/>
        </p:nvSpPr>
        <p:spPr bwMode="auto">
          <a:xfrm>
            <a:off x="544513" y="1524000"/>
            <a:ext cx="113188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600">
                <a:solidFill>
                  <a:srgbClr val="FF0000"/>
                </a:solidFill>
                <a:latin typeface="Helvetica" panose="020B0604020202020204" pitchFamily="34" charset="0"/>
              </a:rPr>
              <a:t>1110 0</a:t>
            </a:r>
            <a:r>
              <a:rPr lang="en-US" altLang="en-US" sz="1600">
                <a:solidFill>
                  <a:srgbClr val="2A40E2"/>
                </a:solidFill>
                <a:latin typeface="Helvetica" panose="020B0604020202020204" pitchFamily="34" charset="0"/>
              </a:rPr>
              <a:t>000</a:t>
            </a:r>
          </a:p>
        </p:txBody>
      </p:sp>
      <p:sp>
        <p:nvSpPr>
          <p:cNvPr id="142" name="TextBox 27"/>
          <p:cNvSpPr txBox="1">
            <a:spLocks noChangeArrowheads="1"/>
          </p:cNvSpPr>
          <p:nvPr/>
        </p:nvSpPr>
        <p:spPr bwMode="auto">
          <a:xfrm>
            <a:off x="5943600" y="762000"/>
            <a:ext cx="23780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Helvetica" panose="020B0604020202020204" pitchFamily="34" charset="0"/>
              </a:rPr>
              <a:t>Physical memory view</a:t>
            </a:r>
          </a:p>
        </p:txBody>
      </p:sp>
      <p:sp>
        <p:nvSpPr>
          <p:cNvPr id="143" name="Rectangle 28"/>
          <p:cNvSpPr>
            <a:spLocks noChangeArrowheads="1"/>
          </p:cNvSpPr>
          <p:nvPr/>
        </p:nvSpPr>
        <p:spPr bwMode="auto">
          <a:xfrm>
            <a:off x="6492875" y="1100137"/>
            <a:ext cx="1295400" cy="4876800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Helvetica" panose="020B0604020202020204" pitchFamily="34" charset="0"/>
            </a:endParaRPr>
          </a:p>
        </p:txBody>
      </p:sp>
      <p:sp>
        <p:nvSpPr>
          <p:cNvPr id="144" name="Rectangle 29"/>
          <p:cNvSpPr>
            <a:spLocks noChangeArrowheads="1"/>
          </p:cNvSpPr>
          <p:nvPr/>
        </p:nvSpPr>
        <p:spPr bwMode="auto">
          <a:xfrm>
            <a:off x="6492875" y="3843337"/>
            <a:ext cx="1295400" cy="609600"/>
          </a:xfrm>
          <a:prstGeom prst="rect">
            <a:avLst/>
          </a:prstGeom>
          <a:solidFill>
            <a:srgbClr val="FF6600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000" b="0">
                <a:latin typeface="Helvetica" panose="020B0604020202020204" pitchFamily="34" charset="0"/>
              </a:rPr>
              <a:t>data</a:t>
            </a:r>
          </a:p>
        </p:txBody>
      </p:sp>
      <p:sp>
        <p:nvSpPr>
          <p:cNvPr id="145" name="Rectangle 144"/>
          <p:cNvSpPr/>
          <p:nvPr/>
        </p:nvSpPr>
        <p:spPr bwMode="auto">
          <a:xfrm>
            <a:off x="6492875" y="5062537"/>
            <a:ext cx="1295400" cy="609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2000" b="0" dirty="0">
                <a:latin typeface="Helvetica"/>
                <a:ea typeface="ＭＳ Ｐゴシック" charset="-128"/>
                <a:cs typeface="Helvetica"/>
              </a:rPr>
              <a:t>code</a:t>
            </a:r>
          </a:p>
        </p:txBody>
      </p:sp>
      <p:sp>
        <p:nvSpPr>
          <p:cNvPr id="146" name="Rectangle 145"/>
          <p:cNvSpPr/>
          <p:nvPr/>
        </p:nvSpPr>
        <p:spPr bwMode="auto">
          <a:xfrm>
            <a:off x="6492875" y="1100137"/>
            <a:ext cx="1295400" cy="304800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47" name="Rectangle 146"/>
          <p:cNvSpPr/>
          <p:nvPr/>
        </p:nvSpPr>
        <p:spPr bwMode="auto">
          <a:xfrm>
            <a:off x="6492875" y="5672137"/>
            <a:ext cx="1295400" cy="304800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48" name="Rectangle 147"/>
          <p:cNvSpPr/>
          <p:nvPr/>
        </p:nvSpPr>
        <p:spPr bwMode="auto">
          <a:xfrm>
            <a:off x="6492875" y="4452937"/>
            <a:ext cx="1295400" cy="304800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49" name="Rectangle 35"/>
          <p:cNvSpPr>
            <a:spLocks noChangeArrowheads="1"/>
          </p:cNvSpPr>
          <p:nvPr/>
        </p:nvSpPr>
        <p:spPr bwMode="auto">
          <a:xfrm>
            <a:off x="6492875" y="3386137"/>
            <a:ext cx="1295400" cy="457200"/>
          </a:xfrm>
          <a:prstGeom prst="rect">
            <a:avLst/>
          </a:prstGeom>
          <a:solidFill>
            <a:srgbClr val="CCFFCC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000" b="0">
                <a:latin typeface="Helvetica" panose="020B0604020202020204" pitchFamily="34" charset="0"/>
              </a:rPr>
              <a:t>heap</a:t>
            </a:r>
          </a:p>
        </p:txBody>
      </p:sp>
      <p:sp>
        <p:nvSpPr>
          <p:cNvPr id="150" name="Rectangle 149"/>
          <p:cNvSpPr/>
          <p:nvPr/>
        </p:nvSpPr>
        <p:spPr bwMode="auto">
          <a:xfrm>
            <a:off x="6492875" y="2776537"/>
            <a:ext cx="1295400" cy="304800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51" name="Rectangle 39"/>
          <p:cNvSpPr>
            <a:spLocks noChangeArrowheads="1"/>
          </p:cNvSpPr>
          <p:nvPr/>
        </p:nvSpPr>
        <p:spPr bwMode="auto">
          <a:xfrm>
            <a:off x="6492875" y="1404937"/>
            <a:ext cx="1295400" cy="304800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000" b="0">
                <a:latin typeface="Helvetica" panose="020B0604020202020204" pitchFamily="34" charset="0"/>
              </a:rPr>
              <a:t>stack</a:t>
            </a:r>
          </a:p>
        </p:txBody>
      </p:sp>
      <p:sp>
        <p:nvSpPr>
          <p:cNvPr id="152" name="Rectangle 151"/>
          <p:cNvSpPr/>
          <p:nvPr/>
        </p:nvSpPr>
        <p:spPr bwMode="auto">
          <a:xfrm>
            <a:off x="6492875" y="1862137"/>
            <a:ext cx="1295400" cy="457200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53" name="Rectangle 152"/>
          <p:cNvSpPr/>
          <p:nvPr/>
        </p:nvSpPr>
        <p:spPr bwMode="auto">
          <a:xfrm>
            <a:off x="6492875" y="35385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54" name="Rectangle 153"/>
          <p:cNvSpPr/>
          <p:nvPr/>
        </p:nvSpPr>
        <p:spPr bwMode="auto">
          <a:xfrm>
            <a:off x="6492875" y="36909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55" name="Rectangle 154"/>
          <p:cNvSpPr/>
          <p:nvPr/>
        </p:nvSpPr>
        <p:spPr bwMode="auto">
          <a:xfrm>
            <a:off x="6492875" y="38433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56" name="Rectangle 155"/>
          <p:cNvSpPr/>
          <p:nvPr/>
        </p:nvSpPr>
        <p:spPr bwMode="auto">
          <a:xfrm>
            <a:off x="6492875" y="39957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57" name="Rectangle 156"/>
          <p:cNvSpPr/>
          <p:nvPr/>
        </p:nvSpPr>
        <p:spPr bwMode="auto">
          <a:xfrm>
            <a:off x="6492875" y="41481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58" name="Rectangle 157"/>
          <p:cNvSpPr/>
          <p:nvPr/>
        </p:nvSpPr>
        <p:spPr bwMode="auto">
          <a:xfrm>
            <a:off x="6492875" y="43005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59" name="Rectangle 158"/>
          <p:cNvSpPr/>
          <p:nvPr/>
        </p:nvSpPr>
        <p:spPr bwMode="auto">
          <a:xfrm>
            <a:off x="6492875" y="44529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60" name="Rectangle 159"/>
          <p:cNvSpPr/>
          <p:nvPr/>
        </p:nvSpPr>
        <p:spPr bwMode="auto">
          <a:xfrm>
            <a:off x="6492875" y="46053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61" name="Rectangle 160"/>
          <p:cNvSpPr/>
          <p:nvPr/>
        </p:nvSpPr>
        <p:spPr bwMode="auto">
          <a:xfrm>
            <a:off x="6492875" y="47577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62" name="Rectangle 161"/>
          <p:cNvSpPr/>
          <p:nvPr/>
        </p:nvSpPr>
        <p:spPr bwMode="auto">
          <a:xfrm>
            <a:off x="6492875" y="49101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63" name="Rectangle 162"/>
          <p:cNvSpPr/>
          <p:nvPr/>
        </p:nvSpPr>
        <p:spPr bwMode="auto">
          <a:xfrm>
            <a:off x="6492875" y="50625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64" name="Rectangle 163"/>
          <p:cNvSpPr/>
          <p:nvPr/>
        </p:nvSpPr>
        <p:spPr bwMode="auto">
          <a:xfrm>
            <a:off x="6492875" y="52149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65" name="Rectangle 164"/>
          <p:cNvSpPr/>
          <p:nvPr/>
        </p:nvSpPr>
        <p:spPr bwMode="auto">
          <a:xfrm>
            <a:off x="6492875" y="53673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66" name="Rectangle 165"/>
          <p:cNvSpPr/>
          <p:nvPr/>
        </p:nvSpPr>
        <p:spPr bwMode="auto">
          <a:xfrm>
            <a:off x="6492875" y="55197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67" name="Rectangle 166"/>
          <p:cNvSpPr/>
          <p:nvPr/>
        </p:nvSpPr>
        <p:spPr bwMode="auto">
          <a:xfrm>
            <a:off x="6492875" y="56721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68" name="Rectangle 167"/>
          <p:cNvSpPr/>
          <p:nvPr/>
        </p:nvSpPr>
        <p:spPr bwMode="auto">
          <a:xfrm>
            <a:off x="6492875" y="58245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69" name="Rectangle 168"/>
          <p:cNvSpPr/>
          <p:nvPr/>
        </p:nvSpPr>
        <p:spPr bwMode="auto">
          <a:xfrm>
            <a:off x="6492875" y="11001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70" name="Rectangle 169"/>
          <p:cNvSpPr/>
          <p:nvPr/>
        </p:nvSpPr>
        <p:spPr bwMode="auto">
          <a:xfrm>
            <a:off x="6492875" y="12525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71" name="Rectangle 170"/>
          <p:cNvSpPr/>
          <p:nvPr/>
        </p:nvSpPr>
        <p:spPr bwMode="auto">
          <a:xfrm>
            <a:off x="6492875" y="14049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72" name="Rectangle 171"/>
          <p:cNvSpPr/>
          <p:nvPr/>
        </p:nvSpPr>
        <p:spPr bwMode="auto">
          <a:xfrm>
            <a:off x="6492875" y="15573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73" name="Rectangle 172"/>
          <p:cNvSpPr/>
          <p:nvPr/>
        </p:nvSpPr>
        <p:spPr bwMode="auto">
          <a:xfrm>
            <a:off x="6492875" y="17097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74" name="Rectangle 173"/>
          <p:cNvSpPr/>
          <p:nvPr/>
        </p:nvSpPr>
        <p:spPr bwMode="auto">
          <a:xfrm>
            <a:off x="6492875" y="18621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75" name="Rectangle 174"/>
          <p:cNvSpPr/>
          <p:nvPr/>
        </p:nvSpPr>
        <p:spPr bwMode="auto">
          <a:xfrm>
            <a:off x="6492875" y="20145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76" name="Rectangle 175"/>
          <p:cNvSpPr/>
          <p:nvPr/>
        </p:nvSpPr>
        <p:spPr bwMode="auto">
          <a:xfrm>
            <a:off x="6492875" y="21669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77" name="Rectangle 176"/>
          <p:cNvSpPr/>
          <p:nvPr/>
        </p:nvSpPr>
        <p:spPr bwMode="auto">
          <a:xfrm>
            <a:off x="6492875" y="23193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78" name="Rectangle 177"/>
          <p:cNvSpPr/>
          <p:nvPr/>
        </p:nvSpPr>
        <p:spPr bwMode="auto">
          <a:xfrm>
            <a:off x="6492875" y="24717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80" name="Rectangle 179"/>
          <p:cNvSpPr/>
          <p:nvPr/>
        </p:nvSpPr>
        <p:spPr bwMode="auto">
          <a:xfrm>
            <a:off x="6492875" y="26241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81" name="Rectangle 180"/>
          <p:cNvSpPr/>
          <p:nvPr/>
        </p:nvSpPr>
        <p:spPr bwMode="auto">
          <a:xfrm>
            <a:off x="6492875" y="27765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82" name="Rectangle 181"/>
          <p:cNvSpPr/>
          <p:nvPr/>
        </p:nvSpPr>
        <p:spPr bwMode="auto">
          <a:xfrm>
            <a:off x="6492875" y="29289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83" name="Rectangle 182"/>
          <p:cNvSpPr/>
          <p:nvPr/>
        </p:nvSpPr>
        <p:spPr bwMode="auto">
          <a:xfrm>
            <a:off x="6492875" y="30813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84" name="Rectangle 183"/>
          <p:cNvSpPr/>
          <p:nvPr/>
        </p:nvSpPr>
        <p:spPr bwMode="auto">
          <a:xfrm>
            <a:off x="6492875" y="32337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85" name="Rectangle 184"/>
          <p:cNvSpPr/>
          <p:nvPr/>
        </p:nvSpPr>
        <p:spPr bwMode="auto">
          <a:xfrm>
            <a:off x="6492875" y="33861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86" name="Rectangle 135"/>
          <p:cNvSpPr>
            <a:spLocks noChangeArrowheads="1"/>
          </p:cNvSpPr>
          <p:nvPr/>
        </p:nvSpPr>
        <p:spPr bwMode="auto">
          <a:xfrm>
            <a:off x="6492875" y="2319337"/>
            <a:ext cx="1295400" cy="304800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000" b="0" dirty="0">
                <a:latin typeface="Helvetica" panose="020B0604020202020204" pitchFamily="34" charset="0"/>
              </a:rPr>
              <a:t>stack</a:t>
            </a:r>
          </a:p>
        </p:txBody>
      </p:sp>
      <p:sp>
        <p:nvSpPr>
          <p:cNvPr id="187" name="Rectangle 186"/>
          <p:cNvSpPr/>
          <p:nvPr/>
        </p:nvSpPr>
        <p:spPr bwMode="auto">
          <a:xfrm>
            <a:off x="6492875" y="23193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88" name="Rectangle 187"/>
          <p:cNvSpPr/>
          <p:nvPr/>
        </p:nvSpPr>
        <p:spPr bwMode="auto">
          <a:xfrm>
            <a:off x="6492875" y="24717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28804" name="Rounded Rectangular Callout 137"/>
          <p:cNvSpPr>
            <a:spLocks noChangeArrowheads="1"/>
          </p:cNvSpPr>
          <p:nvPr/>
        </p:nvSpPr>
        <p:spPr bwMode="auto">
          <a:xfrm>
            <a:off x="7010400" y="2928937"/>
            <a:ext cx="1828800" cy="914400"/>
          </a:xfrm>
          <a:prstGeom prst="wedgeRoundRectCallout">
            <a:avLst>
              <a:gd name="adj1" fmla="val -21194"/>
              <a:gd name="adj2" fmla="val -91648"/>
              <a:gd name="adj3" fmla="val 16667"/>
            </a:avLst>
          </a:prstGeom>
          <a:solidFill>
            <a:srgbClr val="FFFF00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 b="0" dirty="0">
                <a:latin typeface="Helvetica" panose="020B0604020202020204" pitchFamily="34" charset="0"/>
              </a:rPr>
              <a:t>Allocate new pages where room!</a:t>
            </a:r>
          </a:p>
        </p:txBody>
      </p:sp>
      <p:sp>
        <p:nvSpPr>
          <p:cNvPr id="179" name="Rectangle 178"/>
          <p:cNvSpPr>
            <a:spLocks noChangeArrowheads="1"/>
          </p:cNvSpPr>
          <p:nvPr/>
        </p:nvSpPr>
        <p:spPr bwMode="auto">
          <a:xfrm>
            <a:off x="-5943600" y="4267200"/>
            <a:ext cx="5943600" cy="1219200"/>
          </a:xfrm>
          <a:prstGeom prst="rect">
            <a:avLst/>
          </a:prstGeom>
          <a:solidFill>
            <a:srgbClr val="FFFF00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>
                <a:latin typeface="Helvetica" panose="020B0604020202020204" pitchFamily="34" charset="0"/>
              </a:rPr>
              <a:t>Challenge: </a:t>
            </a:r>
            <a:r>
              <a:rPr lang="en-US" altLang="en-US" b="0">
                <a:latin typeface="Helvetica" panose="020B0604020202020204" pitchFamily="34" charset="0"/>
              </a:rPr>
              <a:t>Table size equal to # of pages in virtual memory!</a:t>
            </a:r>
          </a:p>
        </p:txBody>
      </p:sp>
      <p:cxnSp>
        <p:nvCxnSpPr>
          <p:cNvPr id="189" name="Straight Arrow Connector 167"/>
          <p:cNvCxnSpPr>
            <a:cxnSpLocks noChangeShapeType="1"/>
          </p:cNvCxnSpPr>
          <p:nvPr/>
        </p:nvCxnSpPr>
        <p:spPr bwMode="auto">
          <a:xfrm>
            <a:off x="2971800" y="3309937"/>
            <a:ext cx="1295400" cy="27146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90" name="Straight Arrow Connector 172"/>
          <p:cNvCxnSpPr>
            <a:cxnSpLocks noChangeShapeType="1"/>
          </p:cNvCxnSpPr>
          <p:nvPr/>
        </p:nvCxnSpPr>
        <p:spPr bwMode="auto">
          <a:xfrm>
            <a:off x="2971800" y="3462337"/>
            <a:ext cx="1295400" cy="27146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91" name="Straight Arrow Connector 173"/>
          <p:cNvCxnSpPr>
            <a:cxnSpLocks noChangeShapeType="1"/>
          </p:cNvCxnSpPr>
          <p:nvPr/>
        </p:nvCxnSpPr>
        <p:spPr bwMode="auto">
          <a:xfrm>
            <a:off x="2971800" y="3157537"/>
            <a:ext cx="1295400" cy="2286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92" name="Straight Arrow Connector 182"/>
          <p:cNvCxnSpPr>
            <a:cxnSpLocks noChangeShapeType="1"/>
          </p:cNvCxnSpPr>
          <p:nvPr/>
        </p:nvCxnSpPr>
        <p:spPr bwMode="auto">
          <a:xfrm>
            <a:off x="5339790" y="3581399"/>
            <a:ext cx="1153085" cy="3333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93" name="Straight Arrow Connector 185"/>
          <p:cNvCxnSpPr>
            <a:cxnSpLocks noChangeShapeType="1"/>
          </p:cNvCxnSpPr>
          <p:nvPr/>
        </p:nvCxnSpPr>
        <p:spPr bwMode="auto">
          <a:xfrm>
            <a:off x="5334000" y="3767137"/>
            <a:ext cx="1158875" cy="158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94" name="Straight Arrow Connector 186"/>
          <p:cNvCxnSpPr>
            <a:cxnSpLocks noChangeShapeType="1"/>
          </p:cNvCxnSpPr>
          <p:nvPr/>
        </p:nvCxnSpPr>
        <p:spPr bwMode="auto">
          <a:xfrm>
            <a:off x="5356225" y="3414367"/>
            <a:ext cx="1136650" cy="4797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95" name="Straight Arrow Connector 162"/>
          <p:cNvCxnSpPr>
            <a:cxnSpLocks noChangeShapeType="1"/>
          </p:cNvCxnSpPr>
          <p:nvPr/>
        </p:nvCxnSpPr>
        <p:spPr bwMode="auto">
          <a:xfrm>
            <a:off x="2971800" y="4681537"/>
            <a:ext cx="1295400" cy="5334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96" name="Straight Arrow Connector 164"/>
          <p:cNvCxnSpPr>
            <a:cxnSpLocks noChangeShapeType="1"/>
          </p:cNvCxnSpPr>
          <p:nvPr/>
        </p:nvCxnSpPr>
        <p:spPr bwMode="auto">
          <a:xfrm>
            <a:off x="2971800" y="4529137"/>
            <a:ext cx="1295400" cy="5334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97" name="Straight Arrow Connector 165"/>
          <p:cNvCxnSpPr>
            <a:cxnSpLocks noChangeShapeType="1"/>
          </p:cNvCxnSpPr>
          <p:nvPr/>
        </p:nvCxnSpPr>
        <p:spPr bwMode="auto">
          <a:xfrm>
            <a:off x="2971800" y="4376737"/>
            <a:ext cx="1295400" cy="49053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98" name="Straight Arrow Connector 166"/>
          <p:cNvCxnSpPr>
            <a:cxnSpLocks noChangeShapeType="1"/>
          </p:cNvCxnSpPr>
          <p:nvPr/>
        </p:nvCxnSpPr>
        <p:spPr bwMode="auto">
          <a:xfrm>
            <a:off x="2971800" y="4224337"/>
            <a:ext cx="1295400" cy="4572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99" name="Straight Arrow Connector 177"/>
          <p:cNvCxnSpPr>
            <a:cxnSpLocks noChangeShapeType="1"/>
          </p:cNvCxnSpPr>
          <p:nvPr/>
        </p:nvCxnSpPr>
        <p:spPr bwMode="auto">
          <a:xfrm flipV="1">
            <a:off x="5334000" y="4376737"/>
            <a:ext cx="1158875" cy="8382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00" name="Straight Arrow Connector 179"/>
          <p:cNvCxnSpPr>
            <a:cxnSpLocks noChangeShapeType="1"/>
          </p:cNvCxnSpPr>
          <p:nvPr/>
        </p:nvCxnSpPr>
        <p:spPr bwMode="auto">
          <a:xfrm flipV="1">
            <a:off x="5354515" y="4224337"/>
            <a:ext cx="1138360" cy="778486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01" name="Straight Arrow Connector 180"/>
          <p:cNvCxnSpPr>
            <a:cxnSpLocks noChangeShapeType="1"/>
          </p:cNvCxnSpPr>
          <p:nvPr/>
        </p:nvCxnSpPr>
        <p:spPr bwMode="auto">
          <a:xfrm flipV="1">
            <a:off x="5333440" y="4071937"/>
            <a:ext cx="1159435" cy="79533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02" name="Straight Arrow Connector 181"/>
          <p:cNvCxnSpPr>
            <a:cxnSpLocks noChangeShapeType="1"/>
          </p:cNvCxnSpPr>
          <p:nvPr/>
        </p:nvCxnSpPr>
        <p:spPr bwMode="auto">
          <a:xfrm flipV="1">
            <a:off x="5339790" y="3919537"/>
            <a:ext cx="1153085" cy="7620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149107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0469E-6 8.32562E-7 L 0.84956 0.13321 " pathEditMode="relative" ptsTypes="AA">
                                      <p:cBhvr>
                                        <p:cTn id="6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6CF1E-16FB-7E46-9641-C2F14A29B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big do things get?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C6FE34-76D6-0749-A35C-B897B93201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62000"/>
            <a:ext cx="9144000" cy="59436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32-bit address space =&gt; 2</a:t>
            </a:r>
            <a:r>
              <a:rPr lang="en-US" baseline="30000" dirty="0"/>
              <a:t>32</a:t>
            </a:r>
            <a:r>
              <a:rPr lang="en-US" dirty="0"/>
              <a:t> bytes (</a:t>
            </a:r>
            <a:r>
              <a:rPr lang="en-US" dirty="0">
                <a:solidFill>
                  <a:srgbClr val="FF0000"/>
                </a:solidFill>
              </a:rPr>
              <a:t>4 GB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Note: </a:t>
            </a:r>
            <a:r>
              <a:rPr lang="en-US" dirty="0"/>
              <a:t>“b” = bit, and “</a:t>
            </a:r>
            <a:r>
              <a:rPr lang="en-US" dirty="0">
                <a:solidFill>
                  <a:srgbClr val="FF0000"/>
                </a:solidFill>
              </a:rPr>
              <a:t>B</a:t>
            </a:r>
            <a:r>
              <a:rPr lang="en-US" dirty="0"/>
              <a:t>” = byte</a:t>
            </a:r>
          </a:p>
          <a:p>
            <a:pPr lvl="1"/>
            <a:r>
              <a:rPr lang="en-US" dirty="0" smtClean="0"/>
              <a:t>And </a:t>
            </a:r>
            <a:r>
              <a:rPr lang="en-US" i="1" dirty="0" smtClean="0">
                <a:solidFill>
                  <a:srgbClr val="FF0000"/>
                </a:solidFill>
              </a:rPr>
              <a:t>for memory</a:t>
            </a:r>
            <a:r>
              <a:rPr lang="en-US" dirty="0" smtClean="0"/>
              <a:t>: </a:t>
            </a:r>
          </a:p>
          <a:p>
            <a:pPr lvl="2"/>
            <a:r>
              <a:rPr lang="en-US" dirty="0" smtClean="0"/>
              <a:t>“K”(kilo) = 2</a:t>
            </a:r>
            <a:r>
              <a:rPr lang="en-US" baseline="30000" dirty="0" smtClean="0"/>
              <a:t>10 </a:t>
            </a:r>
            <a:r>
              <a:rPr lang="en-US" dirty="0" smtClean="0"/>
              <a:t>= 1024		         </a:t>
            </a:r>
            <a:r>
              <a:rPr lang="en-US" dirty="0" smtClean="0">
                <a:sym typeface="Symbol" panose="05050102010706020507" pitchFamily="18" charset="2"/>
              </a:rPr>
              <a:t> 10</a:t>
            </a:r>
            <a:r>
              <a:rPr lang="en-US" baseline="30000" dirty="0" smtClean="0">
                <a:sym typeface="Symbol" panose="05050102010706020507" pitchFamily="18" charset="2"/>
              </a:rPr>
              <a:t>3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(But </a:t>
            </a:r>
            <a:r>
              <a:rPr lang="en-US" dirty="0">
                <a:sym typeface="Symbol" panose="05050102010706020507" pitchFamily="18" charset="2"/>
              </a:rPr>
              <a:t>not quite</a:t>
            </a:r>
            <a:r>
              <a:rPr lang="en-US" dirty="0" smtClean="0">
                <a:sym typeface="Symbol" panose="05050102010706020507" pitchFamily="18" charset="2"/>
              </a:rPr>
              <a:t>!)</a:t>
            </a:r>
            <a:endParaRPr lang="en-US" dirty="0" smtClean="0"/>
          </a:p>
          <a:p>
            <a:pPr lvl="2"/>
            <a:r>
              <a:rPr lang="en-US" dirty="0" smtClean="0"/>
              <a:t>“M”(mega) = 2</a:t>
            </a:r>
            <a:r>
              <a:rPr lang="en-US" baseline="30000" dirty="0" smtClean="0"/>
              <a:t>20</a:t>
            </a:r>
            <a:r>
              <a:rPr lang="en-US" dirty="0" smtClean="0"/>
              <a:t> = (1024)</a:t>
            </a:r>
            <a:r>
              <a:rPr lang="en-US" baseline="30000" dirty="0" smtClean="0"/>
              <a:t>2 </a:t>
            </a:r>
            <a:r>
              <a:rPr lang="en-US" dirty="0" smtClean="0"/>
              <a:t>= 1,048,576     </a:t>
            </a:r>
            <a:r>
              <a:rPr lang="en-US" dirty="0" smtClean="0">
                <a:sym typeface="Symbol" panose="05050102010706020507" pitchFamily="18" charset="2"/>
              </a:rPr>
              <a:t> 10</a:t>
            </a:r>
            <a:r>
              <a:rPr lang="en-US" baseline="30000" dirty="0" smtClean="0">
                <a:sym typeface="Symbol" panose="05050102010706020507" pitchFamily="18" charset="2"/>
              </a:rPr>
              <a:t>6 </a:t>
            </a:r>
            <a:r>
              <a:rPr lang="en-US" dirty="0" smtClean="0">
                <a:sym typeface="Symbol" panose="05050102010706020507" pitchFamily="18" charset="2"/>
              </a:rPr>
              <a:t>(But not quite!)</a:t>
            </a:r>
            <a:endParaRPr lang="en-US" dirty="0"/>
          </a:p>
          <a:p>
            <a:pPr lvl="2"/>
            <a:r>
              <a:rPr lang="en-US" dirty="0" smtClean="0"/>
              <a:t>“</a:t>
            </a:r>
            <a:r>
              <a:rPr lang="en-US" dirty="0" smtClean="0">
                <a:solidFill>
                  <a:srgbClr val="FF0000"/>
                </a:solidFill>
              </a:rPr>
              <a:t>G</a:t>
            </a:r>
            <a:r>
              <a:rPr lang="en-US" dirty="0" smtClean="0"/>
              <a:t>”(</a:t>
            </a:r>
            <a:r>
              <a:rPr lang="en-US" dirty="0" err="1" smtClean="0"/>
              <a:t>giga</a:t>
            </a:r>
            <a:r>
              <a:rPr lang="en-US" dirty="0" smtClean="0"/>
              <a:t>) </a:t>
            </a:r>
            <a:r>
              <a:rPr lang="en-US" dirty="0"/>
              <a:t>= 2</a:t>
            </a:r>
            <a:r>
              <a:rPr lang="en-US" baseline="30000" dirty="0"/>
              <a:t>30</a:t>
            </a:r>
            <a:r>
              <a:rPr lang="en-US" dirty="0"/>
              <a:t> = (</a:t>
            </a:r>
            <a:r>
              <a:rPr lang="en-US" dirty="0" smtClean="0"/>
              <a:t>1024)</a:t>
            </a:r>
            <a:r>
              <a:rPr lang="en-US" baseline="30000" dirty="0" smtClean="0"/>
              <a:t>3</a:t>
            </a:r>
            <a:r>
              <a:rPr lang="en-US" dirty="0" smtClean="0"/>
              <a:t>= 1,073,741,824 </a:t>
            </a:r>
            <a:r>
              <a:rPr lang="en-US" dirty="0">
                <a:sym typeface="Symbol" panose="05050102010706020507" pitchFamily="18" charset="2"/>
              </a:rPr>
              <a:t> </a:t>
            </a:r>
            <a:r>
              <a:rPr lang="en-US" dirty="0" smtClean="0">
                <a:sym typeface="Symbol" panose="05050102010706020507" pitchFamily="18" charset="2"/>
              </a:rPr>
              <a:t>10</a:t>
            </a:r>
            <a:r>
              <a:rPr lang="en-US" baseline="30000" dirty="0" smtClean="0">
                <a:sym typeface="Symbol" panose="05050102010706020507" pitchFamily="18" charset="2"/>
              </a:rPr>
              <a:t>9</a:t>
            </a:r>
            <a:r>
              <a:rPr lang="en-US" dirty="0" smtClean="0">
                <a:sym typeface="Symbol" panose="05050102010706020507" pitchFamily="18" charset="2"/>
              </a:rPr>
              <a:t> (But </a:t>
            </a:r>
            <a:r>
              <a:rPr lang="en-US" dirty="0">
                <a:sym typeface="Symbol" panose="05050102010706020507" pitchFamily="18" charset="2"/>
              </a:rPr>
              <a:t>not quite</a:t>
            </a:r>
            <a:r>
              <a:rPr lang="en-US" dirty="0" smtClean="0">
                <a:sym typeface="Symbol" panose="05050102010706020507" pitchFamily="18" charset="2"/>
              </a:rPr>
              <a:t>!)</a:t>
            </a:r>
            <a:endParaRPr lang="en-US" baseline="30000" dirty="0" smtClean="0"/>
          </a:p>
          <a:p>
            <a:r>
              <a:rPr lang="en-US" dirty="0" smtClean="0"/>
              <a:t>Typical </a:t>
            </a:r>
            <a:r>
              <a:rPr lang="en-US" dirty="0"/>
              <a:t>page size: 4 </a:t>
            </a:r>
            <a:r>
              <a:rPr lang="en-US" dirty="0" smtClean="0"/>
              <a:t>KB</a:t>
            </a:r>
            <a:endParaRPr lang="en-US" dirty="0"/>
          </a:p>
          <a:p>
            <a:pPr lvl="1"/>
            <a:r>
              <a:rPr lang="en-US" dirty="0"/>
              <a:t>how many bits of the address is that ? </a:t>
            </a:r>
            <a:r>
              <a:rPr lang="en-US" dirty="0" smtClean="0"/>
              <a:t>(remember </a:t>
            </a:r>
            <a:r>
              <a:rPr lang="en-US" dirty="0"/>
              <a:t>2</a:t>
            </a:r>
            <a:r>
              <a:rPr lang="en-US" baseline="30000" dirty="0"/>
              <a:t>10</a:t>
            </a:r>
            <a:r>
              <a:rPr lang="en-US" dirty="0"/>
              <a:t> = 1024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Ans</a:t>
            </a:r>
            <a:r>
              <a:rPr lang="en-US" dirty="0" smtClean="0"/>
              <a:t> – 4KB = 4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×2</a:t>
            </a:r>
            <a:r>
              <a:rPr lang="en-US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2</a:t>
            </a:r>
            <a:r>
              <a:rPr lang="en-US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 </a:t>
            </a:r>
            <a:r>
              <a:rPr lang="en-US" dirty="0" smtClean="0"/>
              <a:t>12 bits of the address</a:t>
            </a:r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So </a:t>
            </a:r>
            <a:r>
              <a:rPr lang="en-US" dirty="0" smtClean="0">
                <a:solidFill>
                  <a:srgbClr val="FF0000"/>
                </a:solidFill>
              </a:rPr>
              <a:t>how big is the simple page </a:t>
            </a:r>
            <a:r>
              <a:rPr lang="en-US" dirty="0">
                <a:solidFill>
                  <a:srgbClr val="FF0000"/>
                </a:solidFill>
              </a:rPr>
              <a:t>table </a:t>
            </a:r>
            <a:r>
              <a:rPr lang="en-US" dirty="0" smtClean="0">
                <a:solidFill>
                  <a:srgbClr val="FF0000"/>
                </a:solidFill>
              </a:rPr>
              <a:t>for </a:t>
            </a:r>
            <a:r>
              <a:rPr lang="en-US" i="1" dirty="0">
                <a:solidFill>
                  <a:srgbClr val="FF0000"/>
                </a:solidFill>
              </a:rPr>
              <a:t>each</a:t>
            </a:r>
            <a:r>
              <a:rPr lang="en-US" dirty="0">
                <a:solidFill>
                  <a:srgbClr val="FF0000"/>
                </a:solidFill>
              </a:rPr>
              <a:t> process?</a:t>
            </a:r>
          </a:p>
          <a:p>
            <a:pPr lvl="1"/>
            <a:r>
              <a:rPr lang="en-US" dirty="0" smtClean="0"/>
              <a:t>2</a:t>
            </a:r>
            <a:r>
              <a:rPr lang="en-US" baseline="30000" dirty="0" smtClean="0"/>
              <a:t>32</a:t>
            </a:r>
            <a:r>
              <a:rPr lang="en-US" dirty="0" smtClean="0"/>
              <a:t>/2</a:t>
            </a:r>
            <a:r>
              <a:rPr lang="en-US" baseline="30000" dirty="0" smtClean="0"/>
              <a:t>12</a:t>
            </a:r>
            <a:r>
              <a:rPr lang="en-US" dirty="0" smtClean="0"/>
              <a:t> = 2</a:t>
            </a:r>
            <a:r>
              <a:rPr lang="en-US" baseline="30000" dirty="0" smtClean="0"/>
              <a:t>20  </a:t>
            </a:r>
            <a:r>
              <a:rPr lang="en-US" dirty="0"/>
              <a:t>(that’s about a </a:t>
            </a:r>
            <a:r>
              <a:rPr lang="en-US" dirty="0" smtClean="0"/>
              <a:t>million entries) </a:t>
            </a:r>
            <a:r>
              <a:rPr lang="en-US" dirty="0"/>
              <a:t>x 4 bytes each =&gt; </a:t>
            </a:r>
            <a:r>
              <a:rPr lang="en-US" dirty="0">
                <a:solidFill>
                  <a:srgbClr val="FF0000"/>
                </a:solidFill>
              </a:rPr>
              <a:t>4 MB</a:t>
            </a:r>
          </a:p>
          <a:p>
            <a:pPr lvl="1"/>
            <a:r>
              <a:rPr lang="en-US" dirty="0"/>
              <a:t>When 32-bit machines got started (vax 11/780, intel 80386</a:t>
            </a:r>
            <a:r>
              <a:rPr lang="en-US" dirty="0" smtClean="0"/>
              <a:t>), </a:t>
            </a:r>
            <a:r>
              <a:rPr lang="en-US" dirty="0"/>
              <a:t>16 </a:t>
            </a:r>
            <a:r>
              <a:rPr lang="en-US" dirty="0" smtClean="0"/>
              <a:t>MB </a:t>
            </a:r>
            <a:r>
              <a:rPr lang="en-US" dirty="0"/>
              <a:t>was a LOT of </a:t>
            </a:r>
            <a:r>
              <a:rPr lang="en-US" dirty="0" smtClean="0"/>
              <a:t>memory</a:t>
            </a:r>
          </a:p>
          <a:p>
            <a:r>
              <a:rPr lang="en-US" dirty="0" smtClean="0"/>
              <a:t>How big is a simple page table on a 64-bit processor (x86_64)?</a:t>
            </a:r>
          </a:p>
          <a:p>
            <a:pPr lvl="1"/>
            <a:r>
              <a:rPr lang="en-US" dirty="0" smtClean="0"/>
              <a:t>2</a:t>
            </a:r>
            <a:r>
              <a:rPr lang="en-US" baseline="30000" dirty="0" smtClean="0"/>
              <a:t>64</a:t>
            </a:r>
            <a:r>
              <a:rPr lang="en-US" dirty="0" smtClean="0"/>
              <a:t>/2</a:t>
            </a:r>
            <a:r>
              <a:rPr lang="en-US" baseline="30000" dirty="0" smtClean="0"/>
              <a:t>12 </a:t>
            </a:r>
            <a:r>
              <a:rPr lang="en-US" dirty="0" smtClean="0"/>
              <a:t>= 2</a:t>
            </a:r>
            <a:r>
              <a:rPr lang="en-US" baseline="30000" dirty="0" smtClean="0"/>
              <a:t>52</a:t>
            </a:r>
            <a:r>
              <a:rPr lang="en-US" dirty="0" smtClean="0"/>
              <a:t>(that’s 4.5</a:t>
            </a:r>
            <a:r>
              <a:rPr lang="en-US" dirty="0" smtClean="0">
                <a:sym typeface="Symbol" panose="05050102010706020507" pitchFamily="18" charset="2"/>
              </a:rPr>
              <a:t>10</a:t>
            </a:r>
            <a:r>
              <a:rPr lang="en-US" baseline="30000" dirty="0" smtClean="0">
                <a:sym typeface="Symbol" panose="05050102010706020507" pitchFamily="18" charset="2"/>
              </a:rPr>
              <a:t>15 </a:t>
            </a:r>
            <a:r>
              <a:rPr lang="en-US" dirty="0" smtClean="0">
                <a:sym typeface="Symbol" panose="05050102010706020507" pitchFamily="18" charset="2"/>
              </a:rPr>
              <a:t>or 4.5 </a:t>
            </a:r>
            <a:r>
              <a:rPr lang="en-US" dirty="0" err="1" smtClean="0">
                <a:sym typeface="Symbol" panose="05050102010706020507" pitchFamily="18" charset="2"/>
              </a:rPr>
              <a:t>exa</a:t>
            </a:r>
            <a:r>
              <a:rPr lang="en-US" dirty="0" smtClean="0">
                <a:sym typeface="Symbol" panose="05050102010706020507" pitchFamily="18" charset="2"/>
              </a:rPr>
              <a:t>-entries)8 bytes each = </a:t>
            </a:r>
            <a:br>
              <a:rPr lang="en-US" dirty="0" smtClean="0">
                <a:sym typeface="Symbol" panose="05050102010706020507" pitchFamily="18" charset="2"/>
              </a:rPr>
            </a:br>
            <a:r>
              <a:rPr lang="en-US" dirty="0" smtClean="0">
                <a:solidFill>
                  <a:srgbClr val="FF0000"/>
                </a:solidFill>
                <a:sym typeface="Symbol" panose="05050102010706020507" pitchFamily="18" charset="2"/>
              </a:rPr>
              <a:t>3610</a:t>
            </a:r>
            <a:r>
              <a:rPr lang="en-US" baseline="30000" dirty="0" smtClean="0">
                <a:solidFill>
                  <a:srgbClr val="FF0000"/>
                </a:solidFill>
                <a:sym typeface="Symbol" panose="05050102010706020507" pitchFamily="18" charset="2"/>
              </a:rPr>
              <a:t>15</a:t>
            </a:r>
            <a:r>
              <a:rPr lang="en-US" dirty="0" smtClean="0">
                <a:solidFill>
                  <a:srgbClr val="FF0000"/>
                </a:solidFill>
                <a:sym typeface="Symbol" panose="05050102010706020507" pitchFamily="18" charset="2"/>
              </a:rPr>
              <a:t> bytes or 36 </a:t>
            </a:r>
            <a:r>
              <a:rPr lang="en-US" dirty="0" err="1" smtClean="0">
                <a:solidFill>
                  <a:srgbClr val="FF0000"/>
                </a:solidFill>
                <a:sym typeface="Symbol" panose="05050102010706020507" pitchFamily="18" charset="2"/>
              </a:rPr>
              <a:t>exa</a:t>
            </a:r>
            <a:r>
              <a:rPr lang="en-US" dirty="0" smtClean="0">
                <a:solidFill>
                  <a:srgbClr val="FF0000"/>
                </a:solidFill>
                <a:sym typeface="Symbol" panose="05050102010706020507" pitchFamily="18" charset="2"/>
              </a:rPr>
              <a:t>-bytes!!!!  This is a ridiculous amount of memory!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This is really a lot of space – for only the page table!!!</a:t>
            </a:r>
          </a:p>
          <a:p>
            <a:r>
              <a:rPr lang="en-US" dirty="0" smtClean="0">
                <a:sym typeface="Symbol" panose="05050102010706020507" pitchFamily="18" charset="2"/>
              </a:rPr>
              <a:t>Mostly, the address space is </a:t>
            </a:r>
            <a:r>
              <a:rPr lang="en-US" i="1" dirty="0" smtClean="0">
                <a:sym typeface="Symbol" panose="05050102010706020507" pitchFamily="18" charset="2"/>
              </a:rPr>
              <a:t>sparse</a:t>
            </a:r>
            <a:r>
              <a:rPr lang="en-US" dirty="0" smtClean="0">
                <a:sym typeface="Symbol" panose="05050102010706020507" pitchFamily="18" charset="2"/>
              </a:rPr>
              <a:t>, i.e. has holes in it that are not mapped to physical memory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So, most of this space is taken up by page tables mapped to nothing</a:t>
            </a:r>
            <a:endParaRPr lang="en-US" dirty="0"/>
          </a:p>
          <a:p>
            <a:pPr marL="0" indent="0">
              <a:buNone/>
            </a:pPr>
            <a:endParaRPr lang="en-US" sz="2800" dirty="0"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653883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152400"/>
            <a:ext cx="7162800" cy="533400"/>
          </a:xfrm>
        </p:spPr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Page Table Discussion</a:t>
            </a:r>
          </a:p>
        </p:txBody>
      </p:sp>
      <p:sp>
        <p:nvSpPr>
          <p:cNvPr id="70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6700" y="838200"/>
            <a:ext cx="8724900" cy="57912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  <a:spcBef>
                <a:spcPct val="10000"/>
              </a:spcBef>
            </a:pPr>
            <a:r>
              <a:rPr lang="en-US" altLang="ko-KR" sz="2800" dirty="0" smtClean="0">
                <a:ea typeface="굴림" panose="020B0600000101010101" pitchFamily="34" charset="-127"/>
              </a:rPr>
              <a:t>What needs to be switched on a context switch? </a:t>
            </a:r>
          </a:p>
          <a:p>
            <a:pPr lvl="1">
              <a:lnSpc>
                <a:spcPct val="80000"/>
              </a:lnSpc>
              <a:spcBef>
                <a:spcPct val="10000"/>
              </a:spcBef>
            </a:pPr>
            <a:r>
              <a:rPr lang="en-US" altLang="ko-KR" sz="2400" dirty="0" smtClean="0">
                <a:ea typeface="굴림" panose="020B0600000101010101" pitchFamily="34" charset="-127"/>
              </a:rPr>
              <a:t>Page table pointer and limit</a:t>
            </a:r>
          </a:p>
          <a:p>
            <a:pPr>
              <a:lnSpc>
                <a:spcPct val="80000"/>
              </a:lnSpc>
              <a:spcBef>
                <a:spcPct val="10000"/>
              </a:spcBef>
            </a:pPr>
            <a:r>
              <a:rPr lang="en-US" altLang="ko-KR" sz="2800" dirty="0">
                <a:ea typeface="굴림" panose="020B0600000101010101" pitchFamily="34" charset="-127"/>
              </a:rPr>
              <a:t>What provides protection here?</a:t>
            </a:r>
          </a:p>
          <a:p>
            <a:pPr lvl="1">
              <a:lnSpc>
                <a:spcPct val="80000"/>
              </a:lnSpc>
              <a:spcBef>
                <a:spcPct val="10000"/>
              </a:spcBef>
            </a:pPr>
            <a:r>
              <a:rPr lang="en-US" altLang="ko-KR" sz="2600" dirty="0" smtClean="0">
                <a:solidFill>
                  <a:srgbClr val="FF0000"/>
                </a:solidFill>
                <a:ea typeface="굴림" panose="020B0600000101010101" pitchFamily="34" charset="-127"/>
              </a:rPr>
              <a:t>Translation (per process) </a:t>
            </a:r>
            <a:r>
              <a:rPr lang="en-US" altLang="ko-KR" sz="2600" i="1" dirty="0">
                <a:solidFill>
                  <a:srgbClr val="FF0000"/>
                </a:solidFill>
                <a:ea typeface="굴림" panose="020B0600000101010101" pitchFamily="34" charset="-127"/>
              </a:rPr>
              <a:t>and</a:t>
            </a:r>
            <a:r>
              <a:rPr lang="en-US" altLang="ko-KR" sz="2600" dirty="0">
                <a:solidFill>
                  <a:srgbClr val="FF0000"/>
                </a:solidFill>
                <a:ea typeface="굴림" panose="020B0600000101010101" pitchFamily="34" charset="-127"/>
              </a:rPr>
              <a:t> dual-mode!</a:t>
            </a:r>
          </a:p>
          <a:p>
            <a:pPr lvl="1">
              <a:lnSpc>
                <a:spcPct val="80000"/>
              </a:lnSpc>
              <a:spcBef>
                <a:spcPct val="10000"/>
              </a:spcBef>
            </a:pPr>
            <a:r>
              <a:rPr lang="en-US" altLang="ko-KR" sz="2600" dirty="0">
                <a:solidFill>
                  <a:srgbClr val="FF0000"/>
                </a:solidFill>
                <a:ea typeface="굴림" panose="020B0600000101010101" pitchFamily="34" charset="-127"/>
              </a:rPr>
              <a:t>Can’t let process alter its own page table</a:t>
            </a:r>
            <a:r>
              <a:rPr lang="en-US" altLang="ko-KR" sz="2600" dirty="0" smtClean="0">
                <a:solidFill>
                  <a:srgbClr val="FF0000"/>
                </a:solidFill>
                <a:ea typeface="굴림" panose="020B0600000101010101" pitchFamily="34" charset="-127"/>
              </a:rPr>
              <a:t>!</a:t>
            </a:r>
            <a:endParaRPr lang="en-US" altLang="ko-KR" sz="2600" dirty="0" smtClean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10000"/>
              </a:spcBef>
            </a:pPr>
            <a:r>
              <a:rPr lang="en-US" altLang="ko-KR" sz="2800" dirty="0" smtClean="0">
                <a:ea typeface="굴림" panose="020B0600000101010101" pitchFamily="34" charset="-127"/>
              </a:rPr>
              <a:t>Analysis</a:t>
            </a:r>
          </a:p>
          <a:p>
            <a:pPr lvl="1">
              <a:lnSpc>
                <a:spcPct val="80000"/>
              </a:lnSpc>
              <a:spcBef>
                <a:spcPct val="10000"/>
              </a:spcBef>
            </a:pPr>
            <a:r>
              <a:rPr lang="en-US" altLang="ko-KR" sz="2400" dirty="0" smtClean="0">
                <a:ea typeface="굴림" panose="020B0600000101010101" pitchFamily="34" charset="-127"/>
              </a:rPr>
              <a:t>Pros</a:t>
            </a:r>
          </a:p>
          <a:p>
            <a:pPr lvl="2">
              <a:lnSpc>
                <a:spcPct val="80000"/>
              </a:lnSpc>
              <a:spcBef>
                <a:spcPct val="10000"/>
              </a:spcBef>
            </a:pPr>
            <a:r>
              <a:rPr lang="en-US" altLang="ko-KR" sz="2400" dirty="0" smtClean="0">
                <a:ea typeface="굴림" panose="020B0600000101010101" pitchFamily="34" charset="-127"/>
              </a:rPr>
              <a:t>Simple memory allocation</a:t>
            </a:r>
          </a:p>
          <a:p>
            <a:pPr lvl="2">
              <a:lnSpc>
                <a:spcPct val="80000"/>
              </a:lnSpc>
              <a:spcBef>
                <a:spcPct val="10000"/>
              </a:spcBef>
            </a:pPr>
            <a:r>
              <a:rPr lang="en-US" altLang="ko-KR" sz="2400" dirty="0" smtClean="0">
                <a:ea typeface="굴림" panose="020B0600000101010101" pitchFamily="34" charset="-127"/>
              </a:rPr>
              <a:t>Easy to share</a:t>
            </a:r>
          </a:p>
          <a:p>
            <a:pPr lvl="1">
              <a:lnSpc>
                <a:spcPct val="80000"/>
              </a:lnSpc>
              <a:spcBef>
                <a:spcPct val="10000"/>
              </a:spcBef>
            </a:pPr>
            <a:r>
              <a:rPr lang="en-US" altLang="ko-KR" sz="2400" dirty="0" smtClean="0">
                <a:ea typeface="굴림" panose="020B0600000101010101" pitchFamily="34" charset="-127"/>
              </a:rPr>
              <a:t>Con: What if address space is sparse?</a:t>
            </a:r>
          </a:p>
          <a:p>
            <a:pPr lvl="2">
              <a:lnSpc>
                <a:spcPct val="80000"/>
              </a:lnSpc>
              <a:spcBef>
                <a:spcPct val="10000"/>
              </a:spcBef>
            </a:pPr>
            <a:r>
              <a:rPr lang="en-US" altLang="ko-KR" sz="2400" dirty="0" smtClean="0">
                <a:ea typeface="굴림" panose="020B0600000101010101" pitchFamily="34" charset="-127"/>
              </a:rPr>
              <a:t>E.g., on UNIX, code starts at 0, stack starts at (2</a:t>
            </a:r>
            <a:r>
              <a:rPr lang="en-US" altLang="ko-KR" sz="2400" baseline="30000" dirty="0" smtClean="0">
                <a:ea typeface="굴림" panose="020B0600000101010101" pitchFamily="34" charset="-127"/>
              </a:rPr>
              <a:t>31</a:t>
            </a:r>
            <a:r>
              <a:rPr lang="en-US" altLang="ko-KR" sz="2400" dirty="0" smtClean="0">
                <a:ea typeface="굴림" panose="020B0600000101010101" pitchFamily="34" charset="-127"/>
              </a:rPr>
              <a:t>-1)</a:t>
            </a:r>
          </a:p>
          <a:p>
            <a:pPr lvl="2">
              <a:lnSpc>
                <a:spcPct val="80000"/>
              </a:lnSpc>
              <a:spcBef>
                <a:spcPct val="10000"/>
              </a:spcBef>
            </a:pPr>
            <a:r>
              <a:rPr lang="en-US" altLang="ko-KR" sz="2400" dirty="0" smtClean="0">
                <a:ea typeface="굴림" panose="020B0600000101010101" pitchFamily="34" charset="-127"/>
              </a:rPr>
              <a:t>With 1K pages, need 2 million page table entries!</a:t>
            </a:r>
          </a:p>
          <a:p>
            <a:pPr lvl="1">
              <a:lnSpc>
                <a:spcPct val="80000"/>
              </a:lnSpc>
              <a:spcBef>
                <a:spcPct val="10000"/>
              </a:spcBef>
            </a:pPr>
            <a:r>
              <a:rPr lang="en-US" altLang="ko-KR" sz="2400" dirty="0" smtClean="0">
                <a:ea typeface="굴림" panose="020B0600000101010101" pitchFamily="34" charset="-127"/>
              </a:rPr>
              <a:t>Con: What if table really big?</a:t>
            </a:r>
          </a:p>
          <a:p>
            <a:pPr lvl="2">
              <a:lnSpc>
                <a:spcPct val="80000"/>
              </a:lnSpc>
              <a:spcBef>
                <a:spcPct val="10000"/>
              </a:spcBef>
            </a:pPr>
            <a:r>
              <a:rPr lang="en-US" altLang="ko-KR" sz="2400" dirty="0" smtClean="0">
                <a:ea typeface="굴림" panose="020B0600000101010101" pitchFamily="34" charset="-127"/>
              </a:rPr>
              <a:t>Not all pages used all the time </a:t>
            </a:r>
            <a:r>
              <a:rPr lang="en-US" altLang="ko-KR" sz="2400" dirty="0" smtClean="0">
                <a:ea typeface="굴림" panose="020B0600000101010101" pitchFamily="34" charset="-127"/>
                <a:sym typeface="Symbol" panose="05050102010706020507" pitchFamily="18" charset="2"/>
              </a:rPr>
              <a:t> would be nice to have working set of page table in memory</a:t>
            </a:r>
          </a:p>
          <a:p>
            <a:pPr>
              <a:lnSpc>
                <a:spcPct val="80000"/>
              </a:lnSpc>
              <a:spcBef>
                <a:spcPct val="10000"/>
              </a:spcBef>
            </a:pPr>
            <a:r>
              <a:rPr lang="en-US" altLang="ko-KR" sz="2800" dirty="0" smtClean="0">
                <a:ea typeface="굴림" panose="020B0600000101010101" pitchFamily="34" charset="-127"/>
                <a:sym typeface="Symbol" panose="05050102010706020507" pitchFamily="18" charset="2"/>
              </a:rPr>
              <a:t>Simple Page table </a:t>
            </a:r>
            <a:r>
              <a:rPr lang="en-US" altLang="ko-KR" sz="2800" dirty="0" err="1" smtClean="0">
                <a:ea typeface="굴림" panose="020B0600000101010101" pitchFamily="34" charset="-127"/>
                <a:sym typeface="Symbol" panose="05050102010706020507" pitchFamily="18" charset="2"/>
              </a:rPr>
              <a:t>isway</a:t>
            </a:r>
            <a:r>
              <a:rPr lang="en-US" altLang="ko-KR" sz="2800" dirty="0" smtClean="0">
                <a:ea typeface="굴림" panose="020B0600000101010101" pitchFamily="34" charset="-127"/>
                <a:sym typeface="Symbol" panose="05050102010706020507" pitchFamily="18" charset="2"/>
              </a:rPr>
              <a:t> too big! </a:t>
            </a:r>
          </a:p>
          <a:p>
            <a:pPr lvl="1">
              <a:lnSpc>
                <a:spcPct val="80000"/>
              </a:lnSpc>
              <a:spcBef>
                <a:spcPct val="10000"/>
              </a:spcBef>
            </a:pPr>
            <a:r>
              <a:rPr lang="en-US" altLang="ko-KR" sz="2600" dirty="0" smtClean="0">
                <a:ea typeface="굴림" panose="020B0600000101010101" pitchFamily="34" charset="-127"/>
                <a:sym typeface="Symbol" panose="05050102010706020507" pitchFamily="18" charset="2"/>
              </a:rPr>
              <a:t>Does </a:t>
            </a:r>
            <a:r>
              <a:rPr lang="en-US" altLang="ko-KR" sz="2600" dirty="0">
                <a:ea typeface="굴림" panose="020B0600000101010101" pitchFamily="34" charset="-127"/>
                <a:sym typeface="Symbol" panose="05050102010706020507" pitchFamily="18" charset="2"/>
              </a:rPr>
              <a:t>it all need to be in memory?</a:t>
            </a:r>
          </a:p>
          <a:p>
            <a:pPr lvl="1">
              <a:lnSpc>
                <a:spcPct val="80000"/>
              </a:lnSpc>
              <a:spcBef>
                <a:spcPct val="10000"/>
              </a:spcBef>
            </a:pPr>
            <a:r>
              <a:rPr lang="en-US" altLang="ko-KR" sz="2600" dirty="0">
                <a:ea typeface="굴림" panose="020B0600000101010101" pitchFamily="34" charset="-127"/>
                <a:sym typeface="Symbol" panose="05050102010706020507" pitchFamily="18" charset="2"/>
              </a:rPr>
              <a:t>How about multi-level </a:t>
            </a:r>
            <a:r>
              <a:rPr lang="en-US" altLang="ko-KR" sz="2600" dirty="0" smtClean="0">
                <a:ea typeface="굴림" panose="020B0600000101010101" pitchFamily="34" charset="-127"/>
                <a:sym typeface="Symbol" panose="05050102010706020507" pitchFamily="18" charset="2"/>
              </a:rPr>
              <a:t>paging? </a:t>
            </a:r>
            <a:endParaRPr lang="en-US" altLang="ko-KR" sz="2600" dirty="0">
              <a:ea typeface="굴림" panose="020B0600000101010101" pitchFamily="34" charset="-127"/>
              <a:sym typeface="Symbol" panose="05050102010706020507" pitchFamily="18" charset="2"/>
            </a:endParaRPr>
          </a:p>
          <a:p>
            <a:pPr lvl="1">
              <a:lnSpc>
                <a:spcPct val="80000"/>
              </a:lnSpc>
              <a:spcBef>
                <a:spcPct val="10000"/>
              </a:spcBef>
            </a:pPr>
            <a:r>
              <a:rPr lang="en-US" altLang="ko-KR" sz="2600" dirty="0">
                <a:ea typeface="굴림" panose="020B0600000101010101" pitchFamily="34" charset="-127"/>
                <a:sym typeface="Symbol" panose="05050102010706020507" pitchFamily="18" charset="2"/>
              </a:rPr>
              <a:t>or combining paging and </a:t>
            </a:r>
            <a:r>
              <a:rPr lang="en-US" altLang="ko-KR" sz="2600" dirty="0" smtClean="0">
                <a:ea typeface="굴림" panose="020B0600000101010101" pitchFamily="34" charset="-127"/>
                <a:sym typeface="Symbol" panose="05050102010706020507" pitchFamily="18" charset="2"/>
              </a:rPr>
              <a:t>segmentation</a:t>
            </a:r>
            <a:endParaRPr lang="en-US" altLang="ko-KR" sz="2600" dirty="0">
              <a:ea typeface="굴림" panose="020B0600000101010101" pitchFamily="34" charset="-127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817256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0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0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0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03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03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03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03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034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034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034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034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034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034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70349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70349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70349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70349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70349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3491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1880" name="Group 136"/>
          <p:cNvGrpSpPr>
            <a:grpSpLocks/>
          </p:cNvGrpSpPr>
          <p:nvPr/>
        </p:nvGrpSpPr>
        <p:grpSpPr bwMode="auto">
          <a:xfrm>
            <a:off x="5040313" y="609600"/>
            <a:ext cx="3784600" cy="6015038"/>
            <a:chOff x="3088" y="384"/>
            <a:chExt cx="2384" cy="3789"/>
          </a:xfrm>
        </p:grpSpPr>
        <p:grpSp>
          <p:nvGrpSpPr>
            <p:cNvPr id="23614" name="Group 107"/>
            <p:cNvGrpSpPr>
              <a:grpSpLocks/>
            </p:cNvGrpSpPr>
            <p:nvPr/>
          </p:nvGrpSpPr>
          <p:grpSpPr bwMode="auto">
            <a:xfrm>
              <a:off x="3088" y="384"/>
              <a:ext cx="2384" cy="444"/>
              <a:chOff x="3065" y="452"/>
              <a:chExt cx="2384" cy="444"/>
            </a:xfrm>
          </p:grpSpPr>
          <p:sp>
            <p:nvSpPr>
              <p:cNvPr id="23626" name="Text Box 100"/>
              <p:cNvSpPr txBox="1">
                <a:spLocks noChangeArrowheads="1"/>
              </p:cNvSpPr>
              <p:nvPr/>
            </p:nvSpPr>
            <p:spPr bwMode="auto">
              <a:xfrm>
                <a:off x="3065" y="452"/>
                <a:ext cx="686" cy="4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</a:pPr>
                <a:r>
                  <a:rPr lang="en-US" altLang="en-US" b="0" dirty="0">
                    <a:latin typeface="Gill Sans" charset="0"/>
                    <a:ea typeface="Gill Sans" charset="0"/>
                    <a:cs typeface="Gill Sans" charset="0"/>
                  </a:rPr>
                  <a:t>Physical</a:t>
                </a:r>
              </a:p>
              <a:p>
                <a:pPr>
                  <a:spcBef>
                    <a:spcPct val="0"/>
                  </a:spcBef>
                </a:pPr>
                <a:r>
                  <a:rPr lang="en-US" altLang="en-US" b="0" dirty="0">
                    <a:latin typeface="Gill Sans" charset="0"/>
                    <a:ea typeface="Gill Sans" charset="0"/>
                    <a:cs typeface="Gill Sans" charset="0"/>
                  </a:rPr>
                  <a:t>Address:</a:t>
                </a:r>
              </a:p>
            </p:txBody>
          </p:sp>
          <p:grpSp>
            <p:nvGrpSpPr>
              <p:cNvPr id="23627" name="Group 104"/>
              <p:cNvGrpSpPr>
                <a:grpSpLocks/>
              </p:cNvGrpSpPr>
              <p:nvPr/>
            </p:nvGrpSpPr>
            <p:grpSpPr bwMode="auto">
              <a:xfrm>
                <a:off x="3840" y="528"/>
                <a:ext cx="1609" cy="238"/>
                <a:chOff x="3840" y="384"/>
                <a:chExt cx="1609" cy="238"/>
              </a:xfrm>
            </p:grpSpPr>
            <p:sp>
              <p:nvSpPr>
                <p:cNvPr id="23628" name="Rectangle 98"/>
                <p:cNvSpPr>
                  <a:spLocks noChangeArrowheads="1"/>
                </p:cNvSpPr>
                <p:nvPr/>
              </p:nvSpPr>
              <p:spPr bwMode="auto">
                <a:xfrm>
                  <a:off x="4464" y="384"/>
                  <a:ext cx="985" cy="238"/>
                </a:xfrm>
                <a:prstGeom prst="rect">
                  <a:avLst/>
                </a:prstGeom>
                <a:solidFill>
                  <a:schemeClr val="accent1"/>
                </a:solidFill>
                <a:ln w="381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78" tIns="44445" rIns="90478" bIns="44445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en-US" sz="1800" b="0">
                      <a:latin typeface="Gill Sans" charset="0"/>
                      <a:ea typeface="Gill Sans" charset="0"/>
                      <a:cs typeface="Gill Sans" charset="0"/>
                    </a:rPr>
                    <a:t>Offset</a:t>
                  </a:r>
                </a:p>
              </p:txBody>
            </p:sp>
            <p:sp>
              <p:nvSpPr>
                <p:cNvPr id="23629" name="Rectangle 102"/>
                <p:cNvSpPr>
                  <a:spLocks noChangeArrowheads="1"/>
                </p:cNvSpPr>
                <p:nvPr/>
              </p:nvSpPr>
              <p:spPr bwMode="auto">
                <a:xfrm>
                  <a:off x="3840" y="384"/>
                  <a:ext cx="630" cy="238"/>
                </a:xfrm>
                <a:prstGeom prst="rect">
                  <a:avLst/>
                </a:prstGeom>
                <a:solidFill>
                  <a:schemeClr val="hlink"/>
                </a:solidFill>
                <a:ln w="381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78" tIns="44445" rIns="90478" bIns="44445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lnSpc>
                      <a:spcPct val="75000"/>
                    </a:lnSpc>
                    <a:spcBef>
                      <a:spcPct val="0"/>
                    </a:spcBef>
                  </a:pPr>
                  <a:r>
                    <a:rPr lang="en-US" altLang="en-US" sz="1600" b="0" dirty="0">
                      <a:latin typeface="Gill Sans" charset="0"/>
                      <a:ea typeface="Gill Sans" charset="0"/>
                      <a:cs typeface="Gill Sans" charset="0"/>
                    </a:rPr>
                    <a:t>Physical</a:t>
                  </a:r>
                </a:p>
                <a:p>
                  <a:pPr>
                    <a:lnSpc>
                      <a:spcPct val="75000"/>
                    </a:lnSpc>
                    <a:spcBef>
                      <a:spcPct val="0"/>
                    </a:spcBef>
                  </a:pPr>
                  <a:r>
                    <a:rPr lang="en-US" altLang="en-US" sz="1600" b="0" dirty="0">
                      <a:latin typeface="Gill Sans" charset="0"/>
                      <a:ea typeface="Gill Sans" charset="0"/>
                      <a:cs typeface="Gill Sans" charset="0"/>
                    </a:rPr>
                    <a:t>Page #</a:t>
                  </a:r>
                </a:p>
              </p:txBody>
            </p:sp>
          </p:grpSp>
        </p:grpSp>
        <p:grpSp>
          <p:nvGrpSpPr>
            <p:cNvPr id="23615" name="Group 131"/>
            <p:cNvGrpSpPr>
              <a:grpSpLocks/>
            </p:cNvGrpSpPr>
            <p:nvPr/>
          </p:nvGrpSpPr>
          <p:grpSpPr bwMode="auto">
            <a:xfrm>
              <a:off x="4804" y="756"/>
              <a:ext cx="668" cy="1079"/>
              <a:chOff x="4804" y="756"/>
              <a:chExt cx="668" cy="1079"/>
            </a:xfrm>
          </p:grpSpPr>
          <p:sp useBgFill="1">
            <p:nvSpPr>
              <p:cNvPr id="23623" name="Rectangle 27"/>
              <p:cNvSpPr>
                <a:spLocks noChangeArrowheads="1"/>
              </p:cNvSpPr>
              <p:nvPr/>
            </p:nvSpPr>
            <p:spPr bwMode="auto">
              <a:xfrm>
                <a:off x="4804" y="756"/>
                <a:ext cx="421" cy="880"/>
              </a:xfrm>
              <a:prstGeom prst="rect">
                <a:avLst/>
              </a:prstGeom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 useBgFill="1">
            <p:nvSpPr>
              <p:cNvPr id="23624" name="Rectangle 28"/>
              <p:cNvSpPr>
                <a:spLocks noChangeArrowheads="1"/>
              </p:cNvSpPr>
              <p:nvPr/>
            </p:nvSpPr>
            <p:spPr bwMode="auto">
              <a:xfrm>
                <a:off x="4928" y="855"/>
                <a:ext cx="420" cy="880"/>
              </a:xfrm>
              <a:prstGeom prst="rect">
                <a:avLst/>
              </a:prstGeom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3625" name="Rectangle 29"/>
              <p:cNvSpPr>
                <a:spLocks noChangeArrowheads="1"/>
              </p:cNvSpPr>
              <p:nvPr/>
            </p:nvSpPr>
            <p:spPr bwMode="auto">
              <a:xfrm>
                <a:off x="5051" y="954"/>
                <a:ext cx="421" cy="881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  <p:sp useBgFill="1">
          <p:nvSpPr>
            <p:cNvPr id="23616" name="Rectangle 23"/>
            <p:cNvSpPr>
              <a:spLocks noChangeArrowheads="1"/>
            </p:cNvSpPr>
            <p:nvPr/>
          </p:nvSpPr>
          <p:spPr bwMode="auto">
            <a:xfrm>
              <a:off x="4681" y="1941"/>
              <a:ext cx="422" cy="881"/>
            </a:xfrm>
            <a:prstGeom prst="rect">
              <a:avLst/>
            </a:prstGeom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 useBgFill="1">
          <p:nvSpPr>
            <p:cNvPr id="23617" name="Rectangle 24"/>
            <p:cNvSpPr>
              <a:spLocks noChangeArrowheads="1"/>
            </p:cNvSpPr>
            <p:nvPr/>
          </p:nvSpPr>
          <p:spPr bwMode="auto">
            <a:xfrm>
              <a:off x="4804" y="2040"/>
              <a:ext cx="421" cy="880"/>
            </a:xfrm>
            <a:prstGeom prst="rect">
              <a:avLst/>
            </a:prstGeom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3618" name="Rectangle 53"/>
            <p:cNvSpPr>
              <a:spLocks noChangeArrowheads="1"/>
            </p:cNvSpPr>
            <p:nvPr/>
          </p:nvSpPr>
          <p:spPr bwMode="auto">
            <a:xfrm>
              <a:off x="5113" y="1225"/>
              <a:ext cx="27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3500" tIns="25400" rIns="63500" bIns="2540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90000"/>
                </a:lnSpc>
                <a:spcBef>
                  <a:spcPct val="0"/>
                </a:spcBef>
                <a:buSzTx/>
              </a:pPr>
              <a:r>
                <a:rPr lang="en-US" altLang="en-US" sz="1400" b="0">
                  <a:latin typeface="Gill Sans" charset="0"/>
                  <a:ea typeface="Gill Sans" charset="0"/>
                  <a:cs typeface="Gill Sans" charset="0"/>
                </a:rPr>
                <a:t>4KB</a:t>
              </a:r>
            </a:p>
          </p:txBody>
        </p:sp>
        <p:sp useBgFill="1">
          <p:nvSpPr>
            <p:cNvPr id="23619" name="Rectangle 121"/>
            <p:cNvSpPr>
              <a:spLocks noChangeArrowheads="1"/>
            </p:cNvSpPr>
            <p:nvPr/>
          </p:nvSpPr>
          <p:spPr bwMode="auto">
            <a:xfrm>
              <a:off x="4560" y="3100"/>
              <a:ext cx="421" cy="880"/>
            </a:xfrm>
            <a:prstGeom prst="rect">
              <a:avLst/>
            </a:prstGeom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 useBgFill="1">
          <p:nvSpPr>
            <p:cNvPr id="23620" name="Rectangle 36"/>
            <p:cNvSpPr>
              <a:spLocks noChangeArrowheads="1"/>
            </p:cNvSpPr>
            <p:nvPr/>
          </p:nvSpPr>
          <p:spPr bwMode="auto">
            <a:xfrm>
              <a:off x="4656" y="3196"/>
              <a:ext cx="421" cy="880"/>
            </a:xfrm>
            <a:prstGeom prst="rect">
              <a:avLst/>
            </a:prstGeom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 useBgFill="1">
          <p:nvSpPr>
            <p:cNvPr id="23621" name="Rectangle 25"/>
            <p:cNvSpPr>
              <a:spLocks noChangeArrowheads="1"/>
            </p:cNvSpPr>
            <p:nvPr/>
          </p:nvSpPr>
          <p:spPr bwMode="auto">
            <a:xfrm>
              <a:off x="4896" y="2140"/>
              <a:ext cx="420" cy="881"/>
            </a:xfrm>
            <a:prstGeom prst="rect">
              <a:avLst/>
            </a:prstGeom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 useBgFill="1">
          <p:nvSpPr>
            <p:cNvPr id="23622" name="Rectangle 37"/>
            <p:cNvSpPr>
              <a:spLocks noChangeArrowheads="1"/>
            </p:cNvSpPr>
            <p:nvPr/>
          </p:nvSpPr>
          <p:spPr bwMode="auto">
            <a:xfrm>
              <a:off x="4800" y="3292"/>
              <a:ext cx="420" cy="881"/>
            </a:xfrm>
            <a:prstGeom prst="rect">
              <a:avLst/>
            </a:prstGeom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2096820" y="-76200"/>
            <a:ext cx="4945265" cy="826893"/>
          </a:xfrm>
          <a:noFill/>
        </p:spPr>
        <p:txBody>
          <a:bodyPr wrap="none" lIns="63500" tIns="25400" rIns="63500" bIns="25400" anchor="t">
            <a:spAutoFit/>
          </a:bodyPr>
          <a:lstStyle/>
          <a:p>
            <a:r>
              <a:rPr lang="en-US" altLang="ko-KR" sz="2800" dirty="0" smtClean="0"/>
              <a:t>Fix for sparse address space: </a:t>
            </a:r>
            <a:br>
              <a:rPr lang="en-US" altLang="ko-KR" sz="2800" dirty="0" smtClean="0"/>
            </a:br>
            <a:r>
              <a:rPr lang="en-US" altLang="ko-KR" sz="2800" dirty="0" smtClean="0"/>
              <a:t>The two-level page table</a:t>
            </a:r>
          </a:p>
        </p:txBody>
      </p:sp>
      <p:grpSp>
        <p:nvGrpSpPr>
          <p:cNvPr id="671871" name="Group 127"/>
          <p:cNvGrpSpPr>
            <a:grpSpLocks/>
          </p:cNvGrpSpPr>
          <p:nvPr/>
        </p:nvGrpSpPr>
        <p:grpSpPr bwMode="auto">
          <a:xfrm>
            <a:off x="4176713" y="1720850"/>
            <a:ext cx="1614487" cy="3071813"/>
            <a:chOff x="2544" y="1084"/>
            <a:chExt cx="1017" cy="1935"/>
          </a:xfrm>
        </p:grpSpPr>
        <p:sp>
          <p:nvSpPr>
            <p:cNvPr id="23611" name="Line 20"/>
            <p:cNvSpPr>
              <a:spLocks noChangeShapeType="1"/>
            </p:cNvSpPr>
            <p:nvPr/>
          </p:nvSpPr>
          <p:spPr bwMode="auto">
            <a:xfrm flipV="1">
              <a:off x="2544" y="1084"/>
              <a:ext cx="1008" cy="720"/>
            </a:xfrm>
            <a:prstGeom prst="line">
              <a:avLst/>
            </a:prstGeom>
            <a:noFill/>
            <a:ln w="76200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3612" name="Line 21"/>
            <p:cNvSpPr>
              <a:spLocks noChangeShapeType="1"/>
            </p:cNvSpPr>
            <p:nvPr/>
          </p:nvSpPr>
          <p:spPr bwMode="auto">
            <a:xfrm flipV="1">
              <a:off x="2544" y="2044"/>
              <a:ext cx="1008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3613" name="Line 22"/>
            <p:cNvSpPr>
              <a:spLocks noChangeShapeType="1"/>
            </p:cNvSpPr>
            <p:nvPr/>
          </p:nvSpPr>
          <p:spPr bwMode="auto">
            <a:xfrm>
              <a:off x="2544" y="2184"/>
              <a:ext cx="1017" cy="83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671869" name="Group 125"/>
          <p:cNvGrpSpPr>
            <a:grpSpLocks/>
          </p:cNvGrpSpPr>
          <p:nvPr/>
        </p:nvGrpSpPr>
        <p:grpSpPr bwMode="auto">
          <a:xfrm>
            <a:off x="152400" y="862013"/>
            <a:ext cx="4938713" cy="954087"/>
            <a:chOff x="9" y="543"/>
            <a:chExt cx="3111" cy="601"/>
          </a:xfrm>
        </p:grpSpPr>
        <p:sp>
          <p:nvSpPr>
            <p:cNvPr id="23602" name="Rectangle 54"/>
            <p:cNvSpPr>
              <a:spLocks noChangeArrowheads="1"/>
            </p:cNvSpPr>
            <p:nvPr/>
          </p:nvSpPr>
          <p:spPr bwMode="auto">
            <a:xfrm>
              <a:off x="816" y="543"/>
              <a:ext cx="519" cy="2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3500" tIns="25400" rIns="63500" bIns="2540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90000"/>
                </a:lnSpc>
                <a:spcBef>
                  <a:spcPct val="0"/>
                </a:spcBef>
                <a:buSzTx/>
              </a:pPr>
              <a:r>
                <a:rPr lang="en-US" altLang="en-US" b="0">
                  <a:latin typeface="Gill Sans" charset="0"/>
                  <a:ea typeface="Gill Sans" charset="0"/>
                  <a:cs typeface="Gill Sans" charset="0"/>
                </a:rPr>
                <a:t>10 bits</a:t>
              </a:r>
            </a:p>
          </p:txBody>
        </p:sp>
        <p:sp>
          <p:nvSpPr>
            <p:cNvPr id="23603" name="Rectangle 55"/>
            <p:cNvSpPr>
              <a:spLocks noChangeArrowheads="1"/>
            </p:cNvSpPr>
            <p:nvPr/>
          </p:nvSpPr>
          <p:spPr bwMode="auto">
            <a:xfrm>
              <a:off x="1488" y="543"/>
              <a:ext cx="519" cy="2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3500" tIns="25400" rIns="63500" bIns="2540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90000"/>
                </a:lnSpc>
                <a:spcBef>
                  <a:spcPct val="0"/>
                </a:spcBef>
                <a:buSzTx/>
              </a:pPr>
              <a:r>
                <a:rPr lang="en-US" altLang="en-US" b="0">
                  <a:latin typeface="Gill Sans" charset="0"/>
                  <a:ea typeface="Gill Sans" charset="0"/>
                  <a:cs typeface="Gill Sans" charset="0"/>
                </a:rPr>
                <a:t>10 bits</a:t>
              </a:r>
            </a:p>
          </p:txBody>
        </p:sp>
        <p:sp>
          <p:nvSpPr>
            <p:cNvPr id="23604" name="Rectangle 56"/>
            <p:cNvSpPr>
              <a:spLocks noChangeArrowheads="1"/>
            </p:cNvSpPr>
            <p:nvPr/>
          </p:nvSpPr>
          <p:spPr bwMode="auto">
            <a:xfrm>
              <a:off x="2256" y="543"/>
              <a:ext cx="519" cy="2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3500" tIns="25400" rIns="63500" bIns="2540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90000"/>
                </a:lnSpc>
                <a:spcBef>
                  <a:spcPct val="0"/>
                </a:spcBef>
                <a:buSzTx/>
              </a:pPr>
              <a:r>
                <a:rPr lang="en-US" altLang="en-US" b="0">
                  <a:latin typeface="Gill Sans" charset="0"/>
                  <a:ea typeface="Gill Sans" charset="0"/>
                  <a:cs typeface="Gill Sans" charset="0"/>
                </a:rPr>
                <a:t>12 bits</a:t>
              </a:r>
            </a:p>
          </p:txBody>
        </p:sp>
        <p:grpSp>
          <p:nvGrpSpPr>
            <p:cNvPr id="23605" name="Group 65"/>
            <p:cNvGrpSpPr>
              <a:grpSpLocks/>
            </p:cNvGrpSpPr>
            <p:nvPr/>
          </p:nvGrpSpPr>
          <p:grpSpPr bwMode="auto">
            <a:xfrm>
              <a:off x="9" y="700"/>
              <a:ext cx="3111" cy="444"/>
              <a:chOff x="48" y="1440"/>
              <a:chExt cx="3111" cy="444"/>
            </a:xfrm>
          </p:grpSpPr>
          <p:sp>
            <p:nvSpPr>
              <p:cNvPr id="23606" name="Text Box 66"/>
              <p:cNvSpPr txBox="1">
                <a:spLocks noChangeArrowheads="1"/>
              </p:cNvSpPr>
              <p:nvPr/>
            </p:nvSpPr>
            <p:spPr bwMode="auto">
              <a:xfrm>
                <a:off x="48" y="1440"/>
                <a:ext cx="686" cy="4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</a:pPr>
                <a:r>
                  <a:rPr lang="en-US" altLang="en-US" b="0" dirty="0">
                    <a:latin typeface="Gill Sans" charset="0"/>
                    <a:ea typeface="Gill Sans" charset="0"/>
                    <a:cs typeface="Gill Sans" charset="0"/>
                  </a:rPr>
                  <a:t>Virtual </a:t>
                </a:r>
              </a:p>
              <a:p>
                <a:pPr>
                  <a:spcBef>
                    <a:spcPct val="0"/>
                  </a:spcBef>
                </a:pPr>
                <a:r>
                  <a:rPr lang="en-US" altLang="en-US" b="0" dirty="0">
                    <a:latin typeface="Gill Sans" charset="0"/>
                    <a:ea typeface="Gill Sans" charset="0"/>
                    <a:cs typeface="Gill Sans" charset="0"/>
                  </a:rPr>
                  <a:t>Address:</a:t>
                </a:r>
              </a:p>
            </p:txBody>
          </p:sp>
          <p:grpSp>
            <p:nvGrpSpPr>
              <p:cNvPr id="23607" name="Group 67"/>
              <p:cNvGrpSpPr>
                <a:grpSpLocks/>
              </p:cNvGrpSpPr>
              <p:nvPr/>
            </p:nvGrpSpPr>
            <p:grpSpPr bwMode="auto">
              <a:xfrm>
                <a:off x="912" y="1490"/>
                <a:ext cx="2247" cy="238"/>
                <a:chOff x="1625" y="528"/>
                <a:chExt cx="2247" cy="238"/>
              </a:xfrm>
            </p:grpSpPr>
            <p:sp>
              <p:nvSpPr>
                <p:cNvPr id="23608" name="Rectangle 68"/>
                <p:cNvSpPr>
                  <a:spLocks noChangeArrowheads="1"/>
                </p:cNvSpPr>
                <p:nvPr/>
              </p:nvSpPr>
              <p:spPr bwMode="auto">
                <a:xfrm>
                  <a:off x="2887" y="528"/>
                  <a:ext cx="985" cy="238"/>
                </a:xfrm>
                <a:prstGeom prst="rect">
                  <a:avLst/>
                </a:prstGeom>
                <a:solidFill>
                  <a:schemeClr val="accent1"/>
                </a:solidFill>
                <a:ln w="381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78" tIns="44445" rIns="90478" bIns="44445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en-US" sz="1800" b="0" dirty="0">
                      <a:latin typeface="Gill Sans" charset="0"/>
                      <a:ea typeface="Gill Sans" charset="0"/>
                      <a:cs typeface="Gill Sans" charset="0"/>
                    </a:rPr>
                    <a:t>Offset</a:t>
                  </a:r>
                </a:p>
              </p:txBody>
            </p:sp>
            <p:sp>
              <p:nvSpPr>
                <p:cNvPr id="23609" name="Rectangle 69"/>
                <p:cNvSpPr>
                  <a:spLocks noChangeArrowheads="1"/>
                </p:cNvSpPr>
                <p:nvPr/>
              </p:nvSpPr>
              <p:spPr bwMode="auto">
                <a:xfrm>
                  <a:off x="2256" y="528"/>
                  <a:ext cx="631" cy="238"/>
                </a:xfrm>
                <a:prstGeom prst="rect">
                  <a:avLst/>
                </a:prstGeom>
                <a:solidFill>
                  <a:schemeClr val="hlink"/>
                </a:solidFill>
                <a:ln w="381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78" tIns="44445" rIns="90478" bIns="44445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lnSpc>
                      <a:spcPct val="75000"/>
                    </a:lnSpc>
                    <a:spcBef>
                      <a:spcPct val="0"/>
                    </a:spcBef>
                  </a:pPr>
                  <a:r>
                    <a:rPr lang="en-US" altLang="en-US" sz="1600" b="0" dirty="0">
                      <a:latin typeface="Gill Sans" charset="0"/>
                      <a:ea typeface="Gill Sans" charset="0"/>
                      <a:cs typeface="Gill Sans" charset="0"/>
                    </a:rPr>
                    <a:t>Virtual</a:t>
                  </a:r>
                </a:p>
                <a:p>
                  <a:pPr>
                    <a:lnSpc>
                      <a:spcPct val="75000"/>
                    </a:lnSpc>
                    <a:spcBef>
                      <a:spcPct val="0"/>
                    </a:spcBef>
                  </a:pPr>
                  <a:r>
                    <a:rPr lang="en-US" altLang="en-US" sz="1600" b="0" dirty="0">
                      <a:latin typeface="Gill Sans" charset="0"/>
                      <a:ea typeface="Gill Sans" charset="0"/>
                      <a:cs typeface="Gill Sans" charset="0"/>
                    </a:rPr>
                    <a:t>P2 index</a:t>
                  </a:r>
                </a:p>
              </p:txBody>
            </p:sp>
            <p:sp>
              <p:nvSpPr>
                <p:cNvPr id="23610" name="Rectangle 70"/>
                <p:cNvSpPr>
                  <a:spLocks noChangeArrowheads="1"/>
                </p:cNvSpPr>
                <p:nvPr/>
              </p:nvSpPr>
              <p:spPr bwMode="auto">
                <a:xfrm>
                  <a:off x="1625" y="528"/>
                  <a:ext cx="631" cy="238"/>
                </a:xfrm>
                <a:prstGeom prst="rect">
                  <a:avLst/>
                </a:prstGeom>
                <a:solidFill>
                  <a:schemeClr val="hlink"/>
                </a:solidFill>
                <a:ln w="381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78" tIns="44445" rIns="90478" bIns="44445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lnSpc>
                      <a:spcPct val="75000"/>
                    </a:lnSpc>
                    <a:spcBef>
                      <a:spcPct val="0"/>
                    </a:spcBef>
                  </a:pPr>
                  <a:r>
                    <a:rPr lang="en-US" altLang="en-US" sz="1600" b="0" dirty="0">
                      <a:latin typeface="Gill Sans" charset="0"/>
                      <a:ea typeface="Gill Sans" charset="0"/>
                      <a:cs typeface="Gill Sans" charset="0"/>
                    </a:rPr>
                    <a:t>Virtual</a:t>
                  </a:r>
                </a:p>
                <a:p>
                  <a:pPr>
                    <a:lnSpc>
                      <a:spcPct val="75000"/>
                    </a:lnSpc>
                    <a:spcBef>
                      <a:spcPct val="0"/>
                    </a:spcBef>
                  </a:pPr>
                  <a:r>
                    <a:rPr lang="en-US" altLang="en-US" sz="1600" b="0" dirty="0">
                      <a:latin typeface="Gill Sans" charset="0"/>
                      <a:ea typeface="Gill Sans" charset="0"/>
                      <a:cs typeface="Gill Sans" charset="0"/>
                    </a:rPr>
                    <a:t>P1 index</a:t>
                  </a:r>
                </a:p>
              </p:txBody>
            </p:sp>
          </p:grpSp>
        </p:grpSp>
      </p:grpSp>
      <p:grpSp>
        <p:nvGrpSpPr>
          <p:cNvPr id="671870" name="Group 126"/>
          <p:cNvGrpSpPr>
            <a:grpSpLocks/>
          </p:cNvGrpSpPr>
          <p:nvPr/>
        </p:nvGrpSpPr>
        <p:grpSpPr bwMode="auto">
          <a:xfrm>
            <a:off x="442913" y="2514600"/>
            <a:ext cx="4217987" cy="1754188"/>
            <a:chOff x="192" y="1612"/>
            <a:chExt cx="2657" cy="1105"/>
          </a:xfrm>
        </p:grpSpPr>
        <p:sp>
          <p:nvSpPr>
            <p:cNvPr id="23592" name="Rectangle 4"/>
            <p:cNvSpPr>
              <a:spLocks noChangeArrowheads="1"/>
            </p:cNvSpPr>
            <p:nvPr/>
          </p:nvSpPr>
          <p:spPr bwMode="auto">
            <a:xfrm>
              <a:off x="2112" y="1644"/>
              <a:ext cx="422" cy="88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3593" name="Rectangle 5" descr="80%"/>
            <p:cNvSpPr>
              <a:spLocks noChangeArrowheads="1"/>
            </p:cNvSpPr>
            <p:nvPr/>
          </p:nvSpPr>
          <p:spPr bwMode="auto">
            <a:xfrm>
              <a:off x="2112" y="1776"/>
              <a:ext cx="422" cy="90"/>
            </a:xfrm>
            <a:prstGeom prst="rect">
              <a:avLst/>
            </a:prstGeom>
            <a:pattFill prst="pct80">
              <a:fgClr>
                <a:schemeClr val="hlink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3594" name="Rectangle 6" descr="75%"/>
            <p:cNvSpPr>
              <a:spLocks noChangeArrowheads="1"/>
            </p:cNvSpPr>
            <p:nvPr/>
          </p:nvSpPr>
          <p:spPr bwMode="auto">
            <a:xfrm>
              <a:off x="2112" y="2072"/>
              <a:ext cx="422" cy="91"/>
            </a:xfrm>
            <a:prstGeom prst="rect">
              <a:avLst/>
            </a:prstGeom>
            <a:pattFill prst="pct75">
              <a:fgClr>
                <a:schemeClr val="accent1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3595" name="Rectangle 7" descr="75%"/>
            <p:cNvSpPr>
              <a:spLocks noChangeArrowheads="1"/>
            </p:cNvSpPr>
            <p:nvPr/>
          </p:nvSpPr>
          <p:spPr bwMode="auto">
            <a:xfrm>
              <a:off x="2112" y="2171"/>
              <a:ext cx="422" cy="90"/>
            </a:xfrm>
            <a:prstGeom prst="rect">
              <a:avLst/>
            </a:prstGeom>
            <a:pattFill prst="pct75">
              <a:fgClr>
                <a:schemeClr val="accent1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grpSp>
          <p:nvGrpSpPr>
            <p:cNvPr id="23596" name="Group 111"/>
            <p:cNvGrpSpPr>
              <a:grpSpLocks/>
            </p:cNvGrpSpPr>
            <p:nvPr/>
          </p:nvGrpSpPr>
          <p:grpSpPr bwMode="auto">
            <a:xfrm>
              <a:off x="1776" y="2528"/>
              <a:ext cx="1073" cy="189"/>
              <a:chOff x="1872" y="2644"/>
              <a:chExt cx="1073" cy="189"/>
            </a:xfrm>
          </p:grpSpPr>
          <p:sp>
            <p:nvSpPr>
              <p:cNvPr id="23599" name="Rectangle 47"/>
              <p:cNvSpPr>
                <a:spLocks noChangeArrowheads="1"/>
              </p:cNvSpPr>
              <p:nvPr/>
            </p:nvSpPr>
            <p:spPr bwMode="auto">
              <a:xfrm>
                <a:off x="2112" y="2644"/>
                <a:ext cx="503" cy="18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63500" tIns="25400" rIns="63500" bIns="25400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l">
                  <a:lnSpc>
                    <a:spcPct val="90000"/>
                  </a:lnSpc>
                  <a:spcBef>
                    <a:spcPct val="0"/>
                  </a:spcBef>
                  <a:buSzTx/>
                </a:pPr>
                <a:r>
                  <a:rPr lang="en-US" altLang="en-US" sz="1800" b="0" dirty="0">
                    <a:latin typeface="Gill Sans" charset="0"/>
                    <a:ea typeface="Gill Sans" charset="0"/>
                    <a:cs typeface="Gill Sans" charset="0"/>
                  </a:rPr>
                  <a:t>4 bytes</a:t>
                </a:r>
              </a:p>
            </p:txBody>
          </p:sp>
          <p:sp>
            <p:nvSpPr>
              <p:cNvPr id="23600" name="Line 48"/>
              <p:cNvSpPr>
                <a:spLocks noChangeShapeType="1"/>
              </p:cNvSpPr>
              <p:nvPr/>
            </p:nvSpPr>
            <p:spPr bwMode="auto">
              <a:xfrm>
                <a:off x="1872" y="2740"/>
                <a:ext cx="237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3601" name="Line 49"/>
              <p:cNvSpPr>
                <a:spLocks noChangeShapeType="1"/>
              </p:cNvSpPr>
              <p:nvPr/>
            </p:nvSpPr>
            <p:spPr bwMode="auto">
              <a:xfrm flipH="1">
                <a:off x="2688" y="2740"/>
                <a:ext cx="257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  <p:sp>
          <p:nvSpPr>
            <p:cNvPr id="23597" name="Rectangle 76"/>
            <p:cNvSpPr>
              <a:spLocks noChangeArrowheads="1"/>
            </p:cNvSpPr>
            <p:nvPr/>
          </p:nvSpPr>
          <p:spPr bwMode="auto">
            <a:xfrm>
              <a:off x="192" y="1612"/>
              <a:ext cx="1148" cy="199"/>
            </a:xfrm>
            <a:prstGeom prst="rect">
              <a:avLst/>
            </a:prstGeom>
            <a:solidFill>
              <a:srgbClr val="FF66CC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b="0">
                  <a:latin typeface="Gill Sans" charset="0"/>
                  <a:ea typeface="Gill Sans" charset="0"/>
                  <a:cs typeface="Gill Sans" charset="0"/>
                </a:rPr>
                <a:t>PageTablePtr</a:t>
              </a:r>
            </a:p>
          </p:txBody>
        </p:sp>
        <p:sp>
          <p:nvSpPr>
            <p:cNvPr id="23598" name="Line 92"/>
            <p:cNvSpPr>
              <a:spLocks noChangeShapeType="1"/>
            </p:cNvSpPr>
            <p:nvPr/>
          </p:nvSpPr>
          <p:spPr bwMode="auto">
            <a:xfrm flipV="1">
              <a:off x="1344" y="1660"/>
              <a:ext cx="768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671837" name="Freeform 93"/>
          <p:cNvSpPr>
            <a:spLocks/>
          </p:cNvSpPr>
          <p:nvPr/>
        </p:nvSpPr>
        <p:spPr bwMode="auto">
          <a:xfrm>
            <a:off x="2043113" y="1568450"/>
            <a:ext cx="1447800" cy="1295400"/>
          </a:xfrm>
          <a:custGeom>
            <a:avLst/>
            <a:gdLst>
              <a:gd name="T0" fmla="*/ 0 w 912"/>
              <a:gd name="T1" fmla="*/ 0 h 960"/>
              <a:gd name="T2" fmla="*/ 0 w 912"/>
              <a:gd name="T3" fmla="*/ 388620 h 960"/>
              <a:gd name="T4" fmla="*/ 838200 w 912"/>
              <a:gd name="T5" fmla="*/ 1295400 h 960"/>
              <a:gd name="T6" fmla="*/ 1447800 w 912"/>
              <a:gd name="T7" fmla="*/ 1295400 h 96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912" h="960">
                <a:moveTo>
                  <a:pt x="0" y="0"/>
                </a:moveTo>
                <a:lnTo>
                  <a:pt x="0" y="288"/>
                </a:lnTo>
                <a:lnTo>
                  <a:pt x="528" y="960"/>
                </a:lnTo>
                <a:lnTo>
                  <a:pt x="912" y="960"/>
                </a:lnTo>
              </a:path>
            </a:pathLst>
          </a:custGeom>
          <a:noFill/>
          <a:ln w="76200" cap="flat" cmpd="sng">
            <a:solidFill>
              <a:schemeClr val="hlink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66CC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71838" name="Rectangle 94"/>
          <p:cNvSpPr>
            <a:spLocks noGrp="1" noChangeArrowheads="1"/>
          </p:cNvSpPr>
          <p:nvPr>
            <p:ph type="body" idx="1"/>
          </p:nvPr>
        </p:nvSpPr>
        <p:spPr>
          <a:xfrm>
            <a:off x="0" y="4374051"/>
            <a:ext cx="5562600" cy="2416175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Tree of Page Tables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Tables fixed size (1024 entries)</a:t>
            </a:r>
          </a:p>
          <a:p>
            <a:pPr lvl="1">
              <a:lnSpc>
                <a:spcPct val="80000"/>
              </a:lnSpc>
              <a:spcBef>
                <a:spcPct val="0"/>
              </a:spcBef>
            </a:pPr>
            <a:r>
              <a:rPr lang="en-US" altLang="ko-KR" sz="2000" dirty="0" smtClean="0">
                <a:ea typeface="굴림" panose="020B0600000101010101" pitchFamily="34" charset="-127"/>
              </a:rPr>
              <a:t>On context-switch: save single </a:t>
            </a:r>
            <a:r>
              <a:rPr lang="en-US" altLang="ko-KR" sz="2000" dirty="0" err="1" smtClean="0">
                <a:ea typeface="굴림" panose="020B0600000101010101" pitchFamily="34" charset="-127"/>
              </a:rPr>
              <a:t>PageTablePtr</a:t>
            </a:r>
            <a:r>
              <a:rPr lang="en-US" altLang="ko-KR" sz="2000" dirty="0" smtClean="0">
                <a:ea typeface="굴림" panose="020B0600000101010101" pitchFamily="34" charset="-127"/>
              </a:rPr>
              <a:t> register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Valid bits on Page Table Entries </a:t>
            </a:r>
          </a:p>
          <a:p>
            <a:pPr lvl="1">
              <a:lnSpc>
                <a:spcPct val="80000"/>
              </a:lnSpc>
              <a:spcBef>
                <a:spcPct val="0"/>
              </a:spcBef>
            </a:pPr>
            <a:r>
              <a:rPr lang="en-US" altLang="ko-KR" sz="2000" dirty="0" smtClean="0">
                <a:ea typeface="굴림" panose="020B0600000101010101" pitchFamily="34" charset="-127"/>
              </a:rPr>
              <a:t>Don’t need every 2</a:t>
            </a:r>
            <a:r>
              <a:rPr lang="en-US" altLang="ko-KR" sz="2000" baseline="30000" dirty="0" smtClean="0">
                <a:ea typeface="굴림" panose="020B0600000101010101" pitchFamily="34" charset="-127"/>
              </a:rPr>
              <a:t>nd</a:t>
            </a:r>
            <a:r>
              <a:rPr lang="en-US" altLang="ko-KR" sz="2000" dirty="0" smtClean="0">
                <a:ea typeface="굴림" panose="020B0600000101010101" pitchFamily="34" charset="-127"/>
              </a:rPr>
              <a:t>-level table</a:t>
            </a:r>
          </a:p>
          <a:p>
            <a:pPr lvl="1">
              <a:lnSpc>
                <a:spcPct val="80000"/>
              </a:lnSpc>
              <a:spcBef>
                <a:spcPct val="0"/>
              </a:spcBef>
            </a:pPr>
            <a:r>
              <a:rPr lang="en-US" altLang="ko-KR" sz="2000" dirty="0" smtClean="0">
                <a:solidFill>
                  <a:schemeClr val="hlink"/>
                </a:solidFill>
                <a:ea typeface="굴림" panose="020B0600000101010101" pitchFamily="34" charset="-127"/>
              </a:rPr>
              <a:t>Even when exist, 2</a:t>
            </a:r>
            <a:r>
              <a:rPr lang="en-US" altLang="ko-KR" sz="2000" baseline="30000" dirty="0" smtClean="0">
                <a:solidFill>
                  <a:schemeClr val="hlink"/>
                </a:solidFill>
                <a:ea typeface="굴림" panose="020B0600000101010101" pitchFamily="34" charset="-127"/>
              </a:rPr>
              <a:t>nd</a:t>
            </a:r>
            <a:r>
              <a:rPr lang="en-US" altLang="ko-KR" sz="2000" dirty="0" smtClean="0">
                <a:solidFill>
                  <a:schemeClr val="hlink"/>
                </a:solidFill>
                <a:ea typeface="굴림" panose="020B0600000101010101" pitchFamily="34" charset="-127"/>
              </a:rPr>
              <a:t>-level tables can reside on disk if not in use</a:t>
            </a:r>
          </a:p>
        </p:txBody>
      </p:sp>
      <p:grpSp>
        <p:nvGrpSpPr>
          <p:cNvPr id="671881" name="Group 137"/>
          <p:cNvGrpSpPr>
            <a:grpSpLocks/>
          </p:cNvGrpSpPr>
          <p:nvPr/>
        </p:nvGrpSpPr>
        <p:grpSpPr bwMode="auto">
          <a:xfrm>
            <a:off x="5292725" y="1695450"/>
            <a:ext cx="1703388" cy="4751388"/>
            <a:chOff x="3247" y="1068"/>
            <a:chExt cx="1073" cy="2993"/>
          </a:xfrm>
        </p:grpSpPr>
        <p:grpSp>
          <p:nvGrpSpPr>
            <p:cNvPr id="23574" name="Group 117"/>
            <p:cNvGrpSpPr>
              <a:grpSpLocks/>
            </p:cNvGrpSpPr>
            <p:nvPr/>
          </p:nvGrpSpPr>
          <p:grpSpPr bwMode="auto">
            <a:xfrm>
              <a:off x="3572" y="1068"/>
              <a:ext cx="421" cy="880"/>
              <a:chOff x="3572" y="971"/>
              <a:chExt cx="421" cy="880"/>
            </a:xfrm>
          </p:grpSpPr>
          <p:sp>
            <p:nvSpPr>
              <p:cNvPr id="23588" name="Rectangle 8"/>
              <p:cNvSpPr>
                <a:spLocks noChangeArrowheads="1"/>
              </p:cNvSpPr>
              <p:nvPr/>
            </p:nvSpPr>
            <p:spPr bwMode="auto">
              <a:xfrm>
                <a:off x="3572" y="971"/>
                <a:ext cx="421" cy="88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3589" name="Rectangle 9" descr="50%"/>
              <p:cNvSpPr>
                <a:spLocks noChangeArrowheads="1"/>
              </p:cNvSpPr>
              <p:nvPr/>
            </p:nvSpPr>
            <p:spPr bwMode="auto">
              <a:xfrm>
                <a:off x="3572" y="1317"/>
                <a:ext cx="421" cy="90"/>
              </a:xfrm>
              <a:prstGeom prst="rect">
                <a:avLst/>
              </a:prstGeom>
              <a:pattFill prst="pct50">
                <a:fgClr>
                  <a:schemeClr val="accent1"/>
                </a:fgClr>
                <a:bgClr>
                  <a:schemeClr val="bg1"/>
                </a:bgClr>
              </a:patt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3590" name="Rectangle 10" descr="50%"/>
              <p:cNvSpPr>
                <a:spLocks noChangeArrowheads="1"/>
              </p:cNvSpPr>
              <p:nvPr/>
            </p:nvSpPr>
            <p:spPr bwMode="auto">
              <a:xfrm>
                <a:off x="3572" y="1416"/>
                <a:ext cx="421" cy="89"/>
              </a:xfrm>
              <a:prstGeom prst="rect">
                <a:avLst/>
              </a:prstGeom>
              <a:pattFill prst="pct50">
                <a:fgClr>
                  <a:schemeClr val="accent1"/>
                </a:fgClr>
                <a:bgClr>
                  <a:schemeClr val="bg1"/>
                </a:bgClr>
              </a:patt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3591" name="Rectangle 11" descr="70%"/>
              <p:cNvSpPr>
                <a:spLocks noChangeArrowheads="1"/>
              </p:cNvSpPr>
              <p:nvPr/>
            </p:nvSpPr>
            <p:spPr bwMode="auto">
              <a:xfrm>
                <a:off x="3572" y="1613"/>
                <a:ext cx="421" cy="91"/>
              </a:xfrm>
              <a:prstGeom prst="rect">
                <a:avLst/>
              </a:prstGeom>
              <a:pattFill prst="pct70">
                <a:fgClr>
                  <a:schemeClr val="hlink"/>
                </a:fgClr>
                <a:bgClr>
                  <a:schemeClr val="bg1"/>
                </a:bgClr>
              </a:patt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  <p:grpSp>
          <p:nvGrpSpPr>
            <p:cNvPr id="23575" name="Group 118"/>
            <p:cNvGrpSpPr>
              <a:grpSpLocks/>
            </p:cNvGrpSpPr>
            <p:nvPr/>
          </p:nvGrpSpPr>
          <p:grpSpPr bwMode="auto">
            <a:xfrm>
              <a:off x="3572" y="2027"/>
              <a:ext cx="421" cy="881"/>
              <a:chOff x="3572" y="2057"/>
              <a:chExt cx="421" cy="881"/>
            </a:xfrm>
          </p:grpSpPr>
          <p:sp>
            <p:nvSpPr>
              <p:cNvPr id="23584" name="Rectangle 12"/>
              <p:cNvSpPr>
                <a:spLocks noChangeArrowheads="1"/>
              </p:cNvSpPr>
              <p:nvPr/>
            </p:nvSpPr>
            <p:spPr bwMode="auto">
              <a:xfrm>
                <a:off x="3572" y="2057"/>
                <a:ext cx="421" cy="88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3585" name="Rectangle 13" descr="50%"/>
              <p:cNvSpPr>
                <a:spLocks noChangeArrowheads="1"/>
              </p:cNvSpPr>
              <p:nvPr/>
            </p:nvSpPr>
            <p:spPr bwMode="auto">
              <a:xfrm>
                <a:off x="3572" y="2304"/>
                <a:ext cx="421" cy="91"/>
              </a:xfrm>
              <a:prstGeom prst="rect">
                <a:avLst/>
              </a:prstGeom>
              <a:pattFill prst="pct50">
                <a:fgClr>
                  <a:schemeClr val="accent1"/>
                </a:fgClr>
                <a:bgClr>
                  <a:schemeClr val="bg1"/>
                </a:bgClr>
              </a:patt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3586" name="Rectangle 14" descr="50%"/>
              <p:cNvSpPr>
                <a:spLocks noChangeArrowheads="1"/>
              </p:cNvSpPr>
              <p:nvPr/>
            </p:nvSpPr>
            <p:spPr bwMode="auto">
              <a:xfrm>
                <a:off x="3572" y="2403"/>
                <a:ext cx="421" cy="90"/>
              </a:xfrm>
              <a:prstGeom prst="rect">
                <a:avLst/>
              </a:prstGeom>
              <a:pattFill prst="pct50">
                <a:fgClr>
                  <a:schemeClr val="accent1"/>
                </a:fgClr>
                <a:bgClr>
                  <a:schemeClr val="bg1"/>
                </a:bgClr>
              </a:patt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3587" name="Rectangle 15" descr="50%"/>
              <p:cNvSpPr>
                <a:spLocks noChangeArrowheads="1"/>
              </p:cNvSpPr>
              <p:nvPr/>
            </p:nvSpPr>
            <p:spPr bwMode="auto">
              <a:xfrm>
                <a:off x="3572" y="2600"/>
                <a:ext cx="421" cy="91"/>
              </a:xfrm>
              <a:prstGeom prst="rect">
                <a:avLst/>
              </a:prstGeom>
              <a:pattFill prst="pct50">
                <a:fgClr>
                  <a:schemeClr val="accent1"/>
                </a:fgClr>
                <a:bgClr>
                  <a:schemeClr val="bg1"/>
                </a:bgClr>
              </a:patt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  <p:grpSp>
          <p:nvGrpSpPr>
            <p:cNvPr id="23576" name="Group 119"/>
            <p:cNvGrpSpPr>
              <a:grpSpLocks/>
            </p:cNvGrpSpPr>
            <p:nvPr/>
          </p:nvGrpSpPr>
          <p:grpSpPr bwMode="auto">
            <a:xfrm>
              <a:off x="3572" y="2956"/>
              <a:ext cx="421" cy="880"/>
              <a:chOff x="3572" y="3094"/>
              <a:chExt cx="421" cy="880"/>
            </a:xfrm>
          </p:grpSpPr>
          <p:sp>
            <p:nvSpPr>
              <p:cNvPr id="23580" name="Rectangle 16"/>
              <p:cNvSpPr>
                <a:spLocks noChangeArrowheads="1"/>
              </p:cNvSpPr>
              <p:nvPr/>
            </p:nvSpPr>
            <p:spPr bwMode="auto">
              <a:xfrm>
                <a:off x="3572" y="3094"/>
                <a:ext cx="421" cy="88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3581" name="Rectangle 17" descr="50%"/>
              <p:cNvSpPr>
                <a:spLocks noChangeArrowheads="1"/>
              </p:cNvSpPr>
              <p:nvPr/>
            </p:nvSpPr>
            <p:spPr bwMode="auto">
              <a:xfrm>
                <a:off x="3572" y="3291"/>
                <a:ext cx="421" cy="91"/>
              </a:xfrm>
              <a:prstGeom prst="rect">
                <a:avLst/>
              </a:prstGeom>
              <a:pattFill prst="pct50">
                <a:fgClr>
                  <a:schemeClr val="accent1"/>
                </a:fgClr>
                <a:bgClr>
                  <a:schemeClr val="bg1"/>
                </a:bgClr>
              </a:patt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3582" name="Rectangle 18" descr="50%"/>
              <p:cNvSpPr>
                <a:spLocks noChangeArrowheads="1"/>
              </p:cNvSpPr>
              <p:nvPr/>
            </p:nvSpPr>
            <p:spPr bwMode="auto">
              <a:xfrm>
                <a:off x="3572" y="3538"/>
                <a:ext cx="421" cy="91"/>
              </a:xfrm>
              <a:prstGeom prst="rect">
                <a:avLst/>
              </a:prstGeom>
              <a:pattFill prst="pct50">
                <a:fgClr>
                  <a:schemeClr val="accent1"/>
                </a:fgClr>
                <a:bgClr>
                  <a:schemeClr val="bg1"/>
                </a:bgClr>
              </a:patt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3583" name="Rectangle 19" descr="50%"/>
              <p:cNvSpPr>
                <a:spLocks noChangeArrowheads="1"/>
              </p:cNvSpPr>
              <p:nvPr/>
            </p:nvSpPr>
            <p:spPr bwMode="auto">
              <a:xfrm>
                <a:off x="3572" y="3736"/>
                <a:ext cx="421" cy="90"/>
              </a:xfrm>
              <a:prstGeom prst="rect">
                <a:avLst/>
              </a:prstGeom>
              <a:pattFill prst="pct50">
                <a:fgClr>
                  <a:schemeClr val="accent1"/>
                </a:fgClr>
                <a:bgClr>
                  <a:schemeClr val="bg1"/>
                </a:bgClr>
              </a:patt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  <p:sp>
          <p:nvSpPr>
            <p:cNvPr id="23577" name="Rectangle 113"/>
            <p:cNvSpPr>
              <a:spLocks noChangeArrowheads="1"/>
            </p:cNvSpPr>
            <p:nvPr/>
          </p:nvSpPr>
          <p:spPr bwMode="auto">
            <a:xfrm>
              <a:off x="3487" y="3872"/>
              <a:ext cx="503" cy="18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3500" tIns="25400" rIns="63500" bIns="2540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90000"/>
                </a:lnSpc>
                <a:spcBef>
                  <a:spcPct val="0"/>
                </a:spcBef>
                <a:buSzTx/>
              </a:pPr>
              <a:r>
                <a:rPr lang="en-US" altLang="en-US" sz="1800" b="0">
                  <a:latin typeface="Gill Sans" charset="0"/>
                  <a:ea typeface="Gill Sans" charset="0"/>
                  <a:cs typeface="Gill Sans" charset="0"/>
                </a:rPr>
                <a:t>4 bytes</a:t>
              </a:r>
            </a:p>
          </p:txBody>
        </p:sp>
        <p:sp>
          <p:nvSpPr>
            <p:cNvPr id="23578" name="Line 114"/>
            <p:cNvSpPr>
              <a:spLocks noChangeShapeType="1"/>
            </p:cNvSpPr>
            <p:nvPr/>
          </p:nvSpPr>
          <p:spPr bwMode="auto">
            <a:xfrm>
              <a:off x="3247" y="3968"/>
              <a:ext cx="23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3579" name="Line 115"/>
            <p:cNvSpPr>
              <a:spLocks noChangeShapeType="1"/>
            </p:cNvSpPr>
            <p:nvPr/>
          </p:nvSpPr>
          <p:spPr bwMode="auto">
            <a:xfrm flipH="1">
              <a:off x="4063" y="3968"/>
              <a:ext cx="25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671864" name="Freeform 120"/>
          <p:cNvSpPr>
            <a:spLocks/>
          </p:cNvSpPr>
          <p:nvPr/>
        </p:nvSpPr>
        <p:spPr bwMode="auto">
          <a:xfrm>
            <a:off x="2957513" y="1568450"/>
            <a:ext cx="2819400" cy="1219200"/>
          </a:xfrm>
          <a:custGeom>
            <a:avLst/>
            <a:gdLst>
              <a:gd name="T0" fmla="*/ 0 w 1824"/>
              <a:gd name="T1" fmla="*/ 0 h 768"/>
              <a:gd name="T2" fmla="*/ 0 w 1824"/>
              <a:gd name="T3" fmla="*/ 304800 h 768"/>
              <a:gd name="T4" fmla="*/ 2225842 w 1824"/>
              <a:gd name="T5" fmla="*/ 1219200 h 768"/>
              <a:gd name="T6" fmla="*/ 2819400 w 1824"/>
              <a:gd name="T7" fmla="*/ 1219200 h 76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824" h="768">
                <a:moveTo>
                  <a:pt x="0" y="0"/>
                </a:moveTo>
                <a:lnTo>
                  <a:pt x="0" y="192"/>
                </a:lnTo>
                <a:lnTo>
                  <a:pt x="1440" y="768"/>
                </a:lnTo>
                <a:lnTo>
                  <a:pt x="1824" y="768"/>
                </a:lnTo>
              </a:path>
            </a:pathLst>
          </a:custGeom>
          <a:noFill/>
          <a:ln w="76200" cap="flat" cmpd="sng">
            <a:solidFill>
              <a:schemeClr val="hlink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66CC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671874" name="Group 130"/>
          <p:cNvGrpSpPr>
            <a:grpSpLocks/>
          </p:cNvGrpSpPr>
          <p:nvPr/>
        </p:nvGrpSpPr>
        <p:grpSpPr bwMode="auto">
          <a:xfrm>
            <a:off x="6462713" y="1111250"/>
            <a:ext cx="1677987" cy="4648200"/>
            <a:chOff x="3984" y="700"/>
            <a:chExt cx="1057" cy="2928"/>
          </a:xfrm>
        </p:grpSpPr>
        <p:sp>
          <p:nvSpPr>
            <p:cNvPr id="23564" name="Line 30"/>
            <p:cNvSpPr>
              <a:spLocks noChangeShapeType="1"/>
            </p:cNvSpPr>
            <p:nvPr/>
          </p:nvSpPr>
          <p:spPr bwMode="auto">
            <a:xfrm flipV="1">
              <a:off x="3984" y="748"/>
              <a:ext cx="810" cy="72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3565" name="Line 31"/>
            <p:cNvSpPr>
              <a:spLocks noChangeShapeType="1"/>
            </p:cNvSpPr>
            <p:nvPr/>
          </p:nvSpPr>
          <p:spPr bwMode="auto">
            <a:xfrm flipV="1">
              <a:off x="3984" y="847"/>
              <a:ext cx="934" cy="71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3566" name="Line 32"/>
            <p:cNvSpPr>
              <a:spLocks noChangeShapeType="1"/>
            </p:cNvSpPr>
            <p:nvPr/>
          </p:nvSpPr>
          <p:spPr bwMode="auto">
            <a:xfrm flipV="1">
              <a:off x="3984" y="995"/>
              <a:ext cx="1057" cy="761"/>
            </a:xfrm>
            <a:prstGeom prst="line">
              <a:avLst/>
            </a:prstGeom>
            <a:noFill/>
            <a:ln w="76200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3567" name="Line 33"/>
            <p:cNvSpPr>
              <a:spLocks noChangeShapeType="1"/>
            </p:cNvSpPr>
            <p:nvPr/>
          </p:nvSpPr>
          <p:spPr bwMode="auto">
            <a:xfrm flipV="1">
              <a:off x="3984" y="1948"/>
              <a:ext cx="720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3568" name="Line 34"/>
            <p:cNvSpPr>
              <a:spLocks noChangeShapeType="1"/>
            </p:cNvSpPr>
            <p:nvPr/>
          </p:nvSpPr>
          <p:spPr bwMode="auto">
            <a:xfrm flipV="1">
              <a:off x="3984" y="2044"/>
              <a:ext cx="816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3569" name="Line 35"/>
            <p:cNvSpPr>
              <a:spLocks noChangeShapeType="1"/>
            </p:cNvSpPr>
            <p:nvPr/>
          </p:nvSpPr>
          <p:spPr bwMode="auto">
            <a:xfrm flipV="1">
              <a:off x="3984" y="2140"/>
              <a:ext cx="912" cy="4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3570" name="Line 122"/>
            <p:cNvSpPr>
              <a:spLocks noChangeShapeType="1"/>
            </p:cNvSpPr>
            <p:nvPr/>
          </p:nvSpPr>
          <p:spPr bwMode="auto">
            <a:xfrm flipV="1">
              <a:off x="3984" y="3100"/>
              <a:ext cx="576" cy="11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3571" name="Line 38"/>
            <p:cNvSpPr>
              <a:spLocks noChangeShapeType="1"/>
            </p:cNvSpPr>
            <p:nvPr/>
          </p:nvSpPr>
          <p:spPr bwMode="auto">
            <a:xfrm flipV="1">
              <a:off x="3984" y="3196"/>
              <a:ext cx="72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3572" name="Line 39"/>
            <p:cNvSpPr>
              <a:spLocks noChangeShapeType="1"/>
            </p:cNvSpPr>
            <p:nvPr/>
          </p:nvSpPr>
          <p:spPr bwMode="auto">
            <a:xfrm flipV="1">
              <a:off x="3984" y="3292"/>
              <a:ext cx="816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3573" name="Line 123"/>
            <p:cNvSpPr>
              <a:spLocks noChangeShapeType="1"/>
            </p:cNvSpPr>
            <p:nvPr/>
          </p:nvSpPr>
          <p:spPr bwMode="auto">
            <a:xfrm flipH="1" flipV="1">
              <a:off x="4224" y="700"/>
              <a:ext cx="384" cy="576"/>
            </a:xfrm>
            <a:prstGeom prst="line">
              <a:avLst/>
            </a:prstGeom>
            <a:noFill/>
            <a:ln w="76200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76317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8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71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71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8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8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671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71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8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8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8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1837" grpId="0" animBg="1"/>
      <p:bldP spid="671838" grpId="0" build="p"/>
      <p:bldP spid="671864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135"/>
          <p:cNvSpPr>
            <a:spLocks noChangeArrowheads="1"/>
          </p:cNvSpPr>
          <p:nvPr/>
        </p:nvSpPr>
        <p:spPr bwMode="auto">
          <a:xfrm>
            <a:off x="6629400" y="2286000"/>
            <a:ext cx="1295400" cy="304800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000" b="0">
                <a:latin typeface="Helvetica" panose="020B0604020202020204" pitchFamily="34" charset="0"/>
              </a:rPr>
              <a:t>stack</a:t>
            </a:r>
          </a:p>
        </p:txBody>
      </p:sp>
      <p:sp>
        <p:nvSpPr>
          <p:cNvPr id="37890" name="Title 1"/>
          <p:cNvSpPr>
            <a:spLocks noGrp="1"/>
          </p:cNvSpPr>
          <p:nvPr>
            <p:ph type="title"/>
          </p:nvPr>
        </p:nvSpPr>
        <p:spPr>
          <a:xfrm>
            <a:off x="990600" y="76200"/>
            <a:ext cx="7162800" cy="533400"/>
          </a:xfrm>
        </p:spPr>
        <p:txBody>
          <a:bodyPr/>
          <a:lstStyle/>
          <a:p>
            <a:r>
              <a:rPr lang="en-US" altLang="en-US" dirty="0" smtClean="0"/>
              <a:t>Summary: Two-Level Paging</a:t>
            </a:r>
          </a:p>
        </p:txBody>
      </p:sp>
      <p:sp>
        <p:nvSpPr>
          <p:cNvPr id="24580" name="TextBox 5"/>
          <p:cNvSpPr txBox="1">
            <a:spLocks noChangeArrowheads="1"/>
          </p:cNvSpPr>
          <p:nvPr/>
        </p:nvSpPr>
        <p:spPr bwMode="auto">
          <a:xfrm>
            <a:off x="127000" y="914400"/>
            <a:ext cx="110966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600" i="1" dirty="0" smtClean="0">
                <a:solidFill>
                  <a:srgbClr val="FF0000"/>
                </a:solidFill>
                <a:latin typeface="Helvetica" charset="0"/>
                <a:cs typeface="Helvetica" charset="0"/>
              </a:rPr>
              <a:t>111</a:t>
            </a:r>
            <a:r>
              <a:rPr lang="en-US" sz="1600" dirty="0" smtClean="0">
                <a:solidFill>
                  <a:srgbClr val="008000"/>
                </a:solidFill>
                <a:latin typeface="Helvetica" charset="0"/>
                <a:cs typeface="Helvetica" charset="0"/>
              </a:rPr>
              <a:t>1 1</a:t>
            </a:r>
            <a:r>
              <a:rPr lang="en-US" sz="1600" dirty="0" smtClean="0">
                <a:solidFill>
                  <a:schemeClr val="accent5">
                    <a:lumMod val="50000"/>
                  </a:schemeClr>
                </a:solidFill>
                <a:latin typeface="Helvetica" charset="0"/>
                <a:cs typeface="Helvetica" charset="0"/>
              </a:rPr>
              <a:t>111</a:t>
            </a:r>
          </a:p>
        </p:txBody>
      </p:sp>
      <p:sp>
        <p:nvSpPr>
          <p:cNvPr id="37892" name="Rectangle 6"/>
          <p:cNvSpPr>
            <a:spLocks noChangeArrowheads="1"/>
          </p:cNvSpPr>
          <p:nvPr/>
        </p:nvSpPr>
        <p:spPr bwMode="auto">
          <a:xfrm>
            <a:off x="1193800" y="1066800"/>
            <a:ext cx="1295400" cy="609600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000" b="0">
                <a:latin typeface="Helvetica" panose="020B0604020202020204" pitchFamily="34" charset="0"/>
              </a:rPr>
              <a:t>stack</a:t>
            </a:r>
          </a:p>
        </p:txBody>
      </p:sp>
      <p:sp>
        <p:nvSpPr>
          <p:cNvPr id="37893" name="Rectangle 7"/>
          <p:cNvSpPr>
            <a:spLocks noChangeArrowheads="1"/>
          </p:cNvSpPr>
          <p:nvPr/>
        </p:nvSpPr>
        <p:spPr bwMode="auto">
          <a:xfrm>
            <a:off x="1193800" y="3048000"/>
            <a:ext cx="1295400" cy="457200"/>
          </a:xfrm>
          <a:prstGeom prst="rect">
            <a:avLst/>
          </a:prstGeom>
          <a:solidFill>
            <a:srgbClr val="CCFFCC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000" b="0">
                <a:latin typeface="Helvetica" panose="020B0604020202020204" pitchFamily="34" charset="0"/>
              </a:rPr>
              <a:t>heap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1193800" y="5334000"/>
            <a:ext cx="1295400" cy="609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2000" b="0" dirty="0">
                <a:latin typeface="Helvetica"/>
                <a:ea typeface="ＭＳ Ｐゴシック" charset="-128"/>
                <a:cs typeface="Helvetica"/>
              </a:rPr>
              <a:t>code</a:t>
            </a:r>
          </a:p>
        </p:txBody>
      </p:sp>
      <p:sp>
        <p:nvSpPr>
          <p:cNvPr id="37895" name="Rectangle 9"/>
          <p:cNvSpPr>
            <a:spLocks noChangeArrowheads="1"/>
          </p:cNvSpPr>
          <p:nvPr/>
        </p:nvSpPr>
        <p:spPr bwMode="auto">
          <a:xfrm>
            <a:off x="1193800" y="4114800"/>
            <a:ext cx="1295400" cy="609600"/>
          </a:xfrm>
          <a:prstGeom prst="rect">
            <a:avLst/>
          </a:prstGeom>
          <a:solidFill>
            <a:srgbClr val="FF6600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000" b="0">
                <a:latin typeface="Helvetica" panose="020B0604020202020204" pitchFamily="34" charset="0"/>
              </a:rPr>
              <a:t>data</a:t>
            </a:r>
          </a:p>
        </p:txBody>
      </p:sp>
      <p:sp>
        <p:nvSpPr>
          <p:cNvPr id="37896" name="Up Arrow 10"/>
          <p:cNvSpPr>
            <a:spLocks noChangeArrowheads="1"/>
          </p:cNvSpPr>
          <p:nvPr/>
        </p:nvSpPr>
        <p:spPr bwMode="auto">
          <a:xfrm flipH="1">
            <a:off x="1727200" y="2743200"/>
            <a:ext cx="106363" cy="304800"/>
          </a:xfrm>
          <a:prstGeom prst="upArrow">
            <a:avLst>
              <a:gd name="adj1" fmla="val 50000"/>
              <a:gd name="adj2" fmla="val 50149"/>
            </a:avLst>
          </a:prstGeom>
          <a:solidFill>
            <a:schemeClr val="tx1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Helvetica" panose="020B0604020202020204" pitchFamily="34" charset="0"/>
            </a:endParaRPr>
          </a:p>
        </p:txBody>
      </p:sp>
      <p:sp>
        <p:nvSpPr>
          <p:cNvPr id="37897" name="Up Arrow 11"/>
          <p:cNvSpPr>
            <a:spLocks noChangeArrowheads="1"/>
          </p:cNvSpPr>
          <p:nvPr/>
        </p:nvSpPr>
        <p:spPr bwMode="auto">
          <a:xfrm flipH="1" flipV="1">
            <a:off x="1727200" y="1676400"/>
            <a:ext cx="106363" cy="304800"/>
          </a:xfrm>
          <a:prstGeom prst="upArrow">
            <a:avLst>
              <a:gd name="adj1" fmla="val 50000"/>
              <a:gd name="adj2" fmla="val 50149"/>
            </a:avLst>
          </a:prstGeom>
          <a:solidFill>
            <a:schemeClr val="tx1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Helvetica" panose="020B0604020202020204" pitchFamily="34" charset="0"/>
            </a:endParaRPr>
          </a:p>
        </p:txBody>
      </p:sp>
      <p:sp>
        <p:nvSpPr>
          <p:cNvPr id="37898" name="Rectangle 12"/>
          <p:cNvSpPr>
            <a:spLocks noChangeArrowheads="1"/>
          </p:cNvSpPr>
          <p:nvPr/>
        </p:nvSpPr>
        <p:spPr bwMode="auto">
          <a:xfrm>
            <a:off x="1193800" y="1066800"/>
            <a:ext cx="1295400" cy="4876800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Helvetica" panose="020B0604020202020204" pitchFamily="34" charset="0"/>
            </a:endParaRPr>
          </a:p>
        </p:txBody>
      </p:sp>
      <p:sp>
        <p:nvSpPr>
          <p:cNvPr id="37899" name="TextBox 13"/>
          <p:cNvSpPr txBox="1">
            <a:spLocks noChangeArrowheads="1"/>
          </p:cNvSpPr>
          <p:nvPr/>
        </p:nvSpPr>
        <p:spPr bwMode="auto">
          <a:xfrm>
            <a:off x="685800" y="685800"/>
            <a:ext cx="21844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Helvetica" panose="020B0604020202020204" pitchFamily="34" charset="0"/>
              </a:rPr>
              <a:t>Virtual memory view</a:t>
            </a:r>
          </a:p>
        </p:txBody>
      </p:sp>
      <p:sp>
        <p:nvSpPr>
          <p:cNvPr id="37900" name="Rectangle 14"/>
          <p:cNvSpPr>
            <a:spLocks noChangeArrowheads="1"/>
          </p:cNvSpPr>
          <p:nvPr/>
        </p:nvSpPr>
        <p:spPr bwMode="auto">
          <a:xfrm>
            <a:off x="1193800" y="4724400"/>
            <a:ext cx="1295400" cy="1219200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Helvetica" panose="020B0604020202020204" pitchFamily="34" charset="0"/>
            </a:endParaRPr>
          </a:p>
        </p:txBody>
      </p:sp>
      <p:sp>
        <p:nvSpPr>
          <p:cNvPr id="37901" name="Rectangle 15"/>
          <p:cNvSpPr>
            <a:spLocks noChangeArrowheads="1"/>
          </p:cNvSpPr>
          <p:nvPr/>
        </p:nvSpPr>
        <p:spPr bwMode="auto">
          <a:xfrm>
            <a:off x="1193800" y="3505200"/>
            <a:ext cx="1295400" cy="1219200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Helvetica" panose="020B0604020202020204" pitchFamily="34" charset="0"/>
            </a:endParaRPr>
          </a:p>
        </p:txBody>
      </p:sp>
      <p:sp>
        <p:nvSpPr>
          <p:cNvPr id="37902" name="Rectangle 16"/>
          <p:cNvSpPr>
            <a:spLocks noChangeArrowheads="1"/>
          </p:cNvSpPr>
          <p:nvPr/>
        </p:nvSpPr>
        <p:spPr bwMode="auto">
          <a:xfrm>
            <a:off x="1193800" y="2286000"/>
            <a:ext cx="1295400" cy="1219200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Helvetica" panose="020B0604020202020204" pitchFamily="34" charset="0"/>
            </a:endParaRPr>
          </a:p>
        </p:txBody>
      </p:sp>
      <p:sp>
        <p:nvSpPr>
          <p:cNvPr id="37903" name="TextBox 17"/>
          <p:cNvSpPr txBox="1">
            <a:spLocks noChangeArrowheads="1"/>
          </p:cNvSpPr>
          <p:nvPr/>
        </p:nvSpPr>
        <p:spPr bwMode="auto">
          <a:xfrm>
            <a:off x="50800" y="5681663"/>
            <a:ext cx="115411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600" i="1">
                <a:solidFill>
                  <a:srgbClr val="FF0000"/>
                </a:solidFill>
                <a:latin typeface="Helvetica" panose="020B0604020202020204" pitchFamily="34" charset="0"/>
              </a:rPr>
              <a:t>000</a:t>
            </a:r>
            <a:r>
              <a:rPr lang="en-US" altLang="en-US" sz="1600">
                <a:solidFill>
                  <a:srgbClr val="008200"/>
                </a:solidFill>
                <a:latin typeface="Helvetica" panose="020B0604020202020204" pitchFamily="34" charset="0"/>
              </a:rPr>
              <a:t>0 0</a:t>
            </a:r>
            <a:r>
              <a:rPr lang="en-US" altLang="en-US" sz="1600">
                <a:solidFill>
                  <a:srgbClr val="2A40E2"/>
                </a:solidFill>
                <a:latin typeface="Helvetica" panose="020B0604020202020204" pitchFamily="34" charset="0"/>
              </a:rPr>
              <a:t>000</a:t>
            </a:r>
          </a:p>
        </p:txBody>
      </p:sp>
      <p:sp>
        <p:nvSpPr>
          <p:cNvPr id="37904" name="TextBox 18"/>
          <p:cNvSpPr txBox="1">
            <a:spLocks noChangeArrowheads="1"/>
          </p:cNvSpPr>
          <p:nvPr/>
        </p:nvSpPr>
        <p:spPr bwMode="auto">
          <a:xfrm>
            <a:off x="39688" y="4495800"/>
            <a:ext cx="11652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600" i="1">
                <a:solidFill>
                  <a:srgbClr val="FF0000"/>
                </a:solidFill>
                <a:latin typeface="Helvetica" panose="020B0604020202020204" pitchFamily="34" charset="0"/>
              </a:rPr>
              <a:t>010</a:t>
            </a:r>
            <a:r>
              <a:rPr lang="en-US" altLang="en-US" sz="1600">
                <a:solidFill>
                  <a:srgbClr val="008200"/>
                </a:solidFill>
                <a:latin typeface="Helvetica" panose="020B0604020202020204" pitchFamily="34" charset="0"/>
              </a:rPr>
              <a:t>0 0</a:t>
            </a:r>
            <a:r>
              <a:rPr lang="en-US" altLang="en-US" sz="1600">
                <a:solidFill>
                  <a:srgbClr val="2A40E2"/>
                </a:solidFill>
                <a:latin typeface="Helvetica" panose="020B0604020202020204" pitchFamily="34" charset="0"/>
              </a:rPr>
              <a:t>000</a:t>
            </a:r>
          </a:p>
        </p:txBody>
      </p:sp>
      <p:sp>
        <p:nvSpPr>
          <p:cNvPr id="37905" name="TextBox 19"/>
          <p:cNvSpPr txBox="1">
            <a:spLocks noChangeArrowheads="1"/>
          </p:cNvSpPr>
          <p:nvPr/>
        </p:nvSpPr>
        <p:spPr bwMode="auto">
          <a:xfrm>
            <a:off x="39688" y="3276600"/>
            <a:ext cx="11652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600" i="1">
                <a:solidFill>
                  <a:srgbClr val="FF0000"/>
                </a:solidFill>
                <a:latin typeface="Helvetica" panose="020B0604020202020204" pitchFamily="34" charset="0"/>
              </a:rPr>
              <a:t>100</a:t>
            </a:r>
            <a:r>
              <a:rPr lang="en-US" altLang="en-US" sz="1600">
                <a:solidFill>
                  <a:srgbClr val="008200"/>
                </a:solidFill>
                <a:latin typeface="Helvetica" panose="020B0604020202020204" pitchFamily="34" charset="0"/>
              </a:rPr>
              <a:t>0 0</a:t>
            </a:r>
            <a:r>
              <a:rPr lang="en-US" altLang="en-US" sz="1600">
                <a:solidFill>
                  <a:srgbClr val="2A40E2"/>
                </a:solidFill>
                <a:latin typeface="Helvetica" panose="020B0604020202020204" pitchFamily="34" charset="0"/>
              </a:rPr>
              <a:t>000</a:t>
            </a:r>
          </a:p>
        </p:txBody>
      </p:sp>
      <p:sp>
        <p:nvSpPr>
          <p:cNvPr id="37906" name="TextBox 20"/>
          <p:cNvSpPr txBox="1">
            <a:spLocks noChangeArrowheads="1"/>
          </p:cNvSpPr>
          <p:nvPr/>
        </p:nvSpPr>
        <p:spPr bwMode="auto">
          <a:xfrm>
            <a:off x="50800" y="2024063"/>
            <a:ext cx="115411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600" i="1">
                <a:solidFill>
                  <a:srgbClr val="FF0000"/>
                </a:solidFill>
                <a:latin typeface="Helvetica" panose="020B0604020202020204" pitchFamily="34" charset="0"/>
              </a:rPr>
              <a:t>110</a:t>
            </a:r>
            <a:r>
              <a:rPr lang="en-US" altLang="en-US" sz="1600">
                <a:solidFill>
                  <a:srgbClr val="008200"/>
                </a:solidFill>
                <a:latin typeface="Helvetica" panose="020B0604020202020204" pitchFamily="34" charset="0"/>
              </a:rPr>
              <a:t>0 0</a:t>
            </a:r>
            <a:r>
              <a:rPr lang="en-US" altLang="en-US" sz="1600">
                <a:solidFill>
                  <a:srgbClr val="2A40E2"/>
                </a:solidFill>
                <a:latin typeface="Helvetica" panose="020B0604020202020204" pitchFamily="34" charset="0"/>
              </a:rPr>
              <a:t>000</a:t>
            </a:r>
          </a:p>
        </p:txBody>
      </p:sp>
      <p:sp>
        <p:nvSpPr>
          <p:cNvPr id="37907" name="Left Brace 22"/>
          <p:cNvSpPr>
            <a:spLocks/>
          </p:cNvSpPr>
          <p:nvPr/>
        </p:nvSpPr>
        <p:spPr bwMode="auto">
          <a:xfrm rot="5400000" flipH="1">
            <a:off x="209550" y="5865813"/>
            <a:ext cx="187325" cy="352425"/>
          </a:xfrm>
          <a:prstGeom prst="leftBrace">
            <a:avLst>
              <a:gd name="adj1" fmla="val 8309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37908" name="TextBox 23"/>
          <p:cNvSpPr txBox="1">
            <a:spLocks noChangeArrowheads="1"/>
          </p:cNvSpPr>
          <p:nvPr/>
        </p:nvSpPr>
        <p:spPr bwMode="auto">
          <a:xfrm>
            <a:off x="-50800" y="6062663"/>
            <a:ext cx="92868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>
                <a:solidFill>
                  <a:srgbClr val="FF0000"/>
                </a:solidFill>
                <a:latin typeface="Helvetica" panose="020B0604020202020204" pitchFamily="34" charset="0"/>
              </a:rPr>
              <a:t>page1 #</a:t>
            </a:r>
          </a:p>
        </p:txBody>
      </p:sp>
      <p:sp>
        <p:nvSpPr>
          <p:cNvPr id="37909" name="TextBox 24"/>
          <p:cNvSpPr txBox="1">
            <a:spLocks noChangeArrowheads="1"/>
          </p:cNvSpPr>
          <p:nvPr/>
        </p:nvSpPr>
        <p:spPr bwMode="auto">
          <a:xfrm>
            <a:off x="781050" y="6062663"/>
            <a:ext cx="7429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0000FF"/>
                </a:solidFill>
                <a:latin typeface="Helvetica" panose="020B0604020202020204" pitchFamily="34" charset="0"/>
              </a:rPr>
              <a:t>offset</a:t>
            </a:r>
          </a:p>
        </p:txBody>
      </p:sp>
      <p:sp>
        <p:nvSpPr>
          <p:cNvPr id="37910" name="Left Brace 25"/>
          <p:cNvSpPr>
            <a:spLocks/>
          </p:cNvSpPr>
          <p:nvPr/>
        </p:nvSpPr>
        <p:spPr bwMode="auto">
          <a:xfrm rot="5400000" flipH="1">
            <a:off x="864393" y="5892007"/>
            <a:ext cx="201613" cy="304800"/>
          </a:xfrm>
          <a:prstGeom prst="leftBrace">
            <a:avLst>
              <a:gd name="adj1" fmla="val 8322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37911" name="TextBox 27"/>
          <p:cNvSpPr txBox="1">
            <a:spLocks noChangeArrowheads="1"/>
          </p:cNvSpPr>
          <p:nvPr/>
        </p:nvSpPr>
        <p:spPr bwMode="auto">
          <a:xfrm>
            <a:off x="6461125" y="728663"/>
            <a:ext cx="23780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Helvetica" panose="020B0604020202020204" pitchFamily="34" charset="0"/>
              </a:rPr>
              <a:t>Physical memory view</a:t>
            </a:r>
          </a:p>
        </p:txBody>
      </p:sp>
      <p:sp>
        <p:nvSpPr>
          <p:cNvPr id="37912" name="Rectangle 28"/>
          <p:cNvSpPr>
            <a:spLocks noChangeArrowheads="1"/>
          </p:cNvSpPr>
          <p:nvPr/>
        </p:nvSpPr>
        <p:spPr bwMode="auto">
          <a:xfrm>
            <a:off x="6629400" y="1066800"/>
            <a:ext cx="1295400" cy="4876800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Helvetica" panose="020B0604020202020204" pitchFamily="34" charset="0"/>
            </a:endParaRPr>
          </a:p>
        </p:txBody>
      </p:sp>
      <p:sp>
        <p:nvSpPr>
          <p:cNvPr id="37913" name="Rectangle 29"/>
          <p:cNvSpPr>
            <a:spLocks noChangeArrowheads="1"/>
          </p:cNvSpPr>
          <p:nvPr/>
        </p:nvSpPr>
        <p:spPr bwMode="auto">
          <a:xfrm>
            <a:off x="6629400" y="3810000"/>
            <a:ext cx="1295400" cy="609600"/>
          </a:xfrm>
          <a:prstGeom prst="rect">
            <a:avLst/>
          </a:prstGeom>
          <a:solidFill>
            <a:srgbClr val="FF6600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000" b="0">
                <a:latin typeface="Helvetica" panose="020B0604020202020204" pitchFamily="34" charset="0"/>
              </a:rPr>
              <a:t>data</a:t>
            </a:r>
          </a:p>
        </p:txBody>
      </p:sp>
      <p:sp>
        <p:nvSpPr>
          <p:cNvPr id="31" name="Rectangle 30"/>
          <p:cNvSpPr/>
          <p:nvPr/>
        </p:nvSpPr>
        <p:spPr bwMode="auto">
          <a:xfrm>
            <a:off x="6629400" y="5029200"/>
            <a:ext cx="1295400" cy="609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2000" b="0" dirty="0">
                <a:latin typeface="Helvetica"/>
                <a:ea typeface="ＭＳ Ｐゴシック" charset="-128"/>
                <a:cs typeface="Helvetica"/>
              </a:rPr>
              <a:t>code</a:t>
            </a:r>
          </a:p>
        </p:txBody>
      </p:sp>
      <p:sp>
        <p:nvSpPr>
          <p:cNvPr id="32" name="Rectangle 31"/>
          <p:cNvSpPr/>
          <p:nvPr/>
        </p:nvSpPr>
        <p:spPr bwMode="auto">
          <a:xfrm>
            <a:off x="6629400" y="1066800"/>
            <a:ext cx="1295400" cy="304800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6629400" y="5638800"/>
            <a:ext cx="1295400" cy="304800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6629400" y="4419600"/>
            <a:ext cx="1295400" cy="304800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37918" name="Rectangle 35"/>
          <p:cNvSpPr>
            <a:spLocks noChangeArrowheads="1"/>
          </p:cNvSpPr>
          <p:nvPr/>
        </p:nvSpPr>
        <p:spPr bwMode="auto">
          <a:xfrm>
            <a:off x="6629400" y="3352800"/>
            <a:ext cx="1295400" cy="457200"/>
          </a:xfrm>
          <a:prstGeom prst="rect">
            <a:avLst/>
          </a:prstGeom>
          <a:solidFill>
            <a:srgbClr val="CCFFCC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000" b="0">
                <a:latin typeface="Helvetica" panose="020B0604020202020204" pitchFamily="34" charset="0"/>
              </a:rPr>
              <a:t>heap</a:t>
            </a:r>
          </a:p>
        </p:txBody>
      </p:sp>
      <p:sp>
        <p:nvSpPr>
          <p:cNvPr id="38" name="Rectangle 37"/>
          <p:cNvSpPr/>
          <p:nvPr/>
        </p:nvSpPr>
        <p:spPr bwMode="auto">
          <a:xfrm>
            <a:off x="6629400" y="2743200"/>
            <a:ext cx="1295400" cy="304800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37920" name="Rectangle 39"/>
          <p:cNvSpPr>
            <a:spLocks noChangeArrowheads="1"/>
          </p:cNvSpPr>
          <p:nvPr/>
        </p:nvSpPr>
        <p:spPr bwMode="auto">
          <a:xfrm>
            <a:off x="6629400" y="1371600"/>
            <a:ext cx="1295400" cy="304800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000" b="0">
                <a:latin typeface="Helvetica" panose="020B0604020202020204" pitchFamily="34" charset="0"/>
              </a:rPr>
              <a:t>stack</a:t>
            </a:r>
          </a:p>
        </p:txBody>
      </p:sp>
      <p:sp>
        <p:nvSpPr>
          <p:cNvPr id="42" name="Rectangle 41"/>
          <p:cNvSpPr/>
          <p:nvPr/>
        </p:nvSpPr>
        <p:spPr bwMode="auto">
          <a:xfrm>
            <a:off x="6629400" y="1828800"/>
            <a:ext cx="1295400" cy="457200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1193800" y="57912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1193800" y="56388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1193800" y="54864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51" name="Rectangle 50"/>
          <p:cNvSpPr/>
          <p:nvPr/>
        </p:nvSpPr>
        <p:spPr bwMode="auto">
          <a:xfrm>
            <a:off x="1193800" y="53340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57" name="Rectangle 56"/>
          <p:cNvSpPr/>
          <p:nvPr/>
        </p:nvSpPr>
        <p:spPr bwMode="auto">
          <a:xfrm>
            <a:off x="1193800" y="47244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58" name="Rectangle 57"/>
          <p:cNvSpPr/>
          <p:nvPr/>
        </p:nvSpPr>
        <p:spPr bwMode="auto">
          <a:xfrm>
            <a:off x="1193800" y="48768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59" name="Rectangle 58"/>
          <p:cNvSpPr/>
          <p:nvPr/>
        </p:nvSpPr>
        <p:spPr bwMode="auto">
          <a:xfrm>
            <a:off x="1193800" y="50292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0" name="Rectangle 59"/>
          <p:cNvSpPr/>
          <p:nvPr/>
        </p:nvSpPr>
        <p:spPr bwMode="auto">
          <a:xfrm>
            <a:off x="1193800" y="51816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1" name="Rectangle 60"/>
          <p:cNvSpPr/>
          <p:nvPr/>
        </p:nvSpPr>
        <p:spPr bwMode="auto">
          <a:xfrm>
            <a:off x="1193800" y="41148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2" name="Rectangle 61"/>
          <p:cNvSpPr/>
          <p:nvPr/>
        </p:nvSpPr>
        <p:spPr bwMode="auto">
          <a:xfrm>
            <a:off x="1193800" y="42672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3" name="Rectangle 62"/>
          <p:cNvSpPr/>
          <p:nvPr/>
        </p:nvSpPr>
        <p:spPr bwMode="auto">
          <a:xfrm>
            <a:off x="1193800" y="44196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4" name="Rectangle 63"/>
          <p:cNvSpPr/>
          <p:nvPr/>
        </p:nvSpPr>
        <p:spPr bwMode="auto">
          <a:xfrm>
            <a:off x="1193800" y="45720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5" name="Rectangle 64"/>
          <p:cNvSpPr/>
          <p:nvPr/>
        </p:nvSpPr>
        <p:spPr bwMode="auto">
          <a:xfrm>
            <a:off x="1193800" y="35052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6" name="Rectangle 65"/>
          <p:cNvSpPr/>
          <p:nvPr/>
        </p:nvSpPr>
        <p:spPr bwMode="auto">
          <a:xfrm>
            <a:off x="1193800" y="36576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7" name="Rectangle 66"/>
          <p:cNvSpPr/>
          <p:nvPr/>
        </p:nvSpPr>
        <p:spPr bwMode="auto">
          <a:xfrm>
            <a:off x="1193800" y="38100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8" name="Rectangle 67"/>
          <p:cNvSpPr/>
          <p:nvPr/>
        </p:nvSpPr>
        <p:spPr bwMode="auto">
          <a:xfrm>
            <a:off x="1193800" y="39624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9" name="Rectangle 68"/>
          <p:cNvSpPr/>
          <p:nvPr/>
        </p:nvSpPr>
        <p:spPr bwMode="auto">
          <a:xfrm>
            <a:off x="1193800" y="28956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0" name="Rectangle 69"/>
          <p:cNvSpPr/>
          <p:nvPr/>
        </p:nvSpPr>
        <p:spPr bwMode="auto">
          <a:xfrm>
            <a:off x="1193800" y="30480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1" name="Rectangle 70"/>
          <p:cNvSpPr/>
          <p:nvPr/>
        </p:nvSpPr>
        <p:spPr bwMode="auto">
          <a:xfrm>
            <a:off x="1193800" y="32004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2" name="Rectangle 71"/>
          <p:cNvSpPr/>
          <p:nvPr/>
        </p:nvSpPr>
        <p:spPr bwMode="auto">
          <a:xfrm>
            <a:off x="1193800" y="33528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3" name="Rectangle 72"/>
          <p:cNvSpPr/>
          <p:nvPr/>
        </p:nvSpPr>
        <p:spPr bwMode="auto">
          <a:xfrm>
            <a:off x="1193800" y="22860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4" name="Rectangle 73"/>
          <p:cNvSpPr/>
          <p:nvPr/>
        </p:nvSpPr>
        <p:spPr bwMode="auto">
          <a:xfrm>
            <a:off x="1193800" y="24384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5" name="Rectangle 74"/>
          <p:cNvSpPr/>
          <p:nvPr/>
        </p:nvSpPr>
        <p:spPr bwMode="auto">
          <a:xfrm>
            <a:off x="1193800" y="25908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6" name="Rectangle 75"/>
          <p:cNvSpPr/>
          <p:nvPr/>
        </p:nvSpPr>
        <p:spPr bwMode="auto">
          <a:xfrm>
            <a:off x="1193800" y="27432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7" name="Rectangle 76"/>
          <p:cNvSpPr/>
          <p:nvPr/>
        </p:nvSpPr>
        <p:spPr bwMode="auto">
          <a:xfrm>
            <a:off x="1193800" y="16764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8" name="Rectangle 77"/>
          <p:cNvSpPr/>
          <p:nvPr/>
        </p:nvSpPr>
        <p:spPr bwMode="auto">
          <a:xfrm>
            <a:off x="1193800" y="18288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9" name="Rectangle 78"/>
          <p:cNvSpPr/>
          <p:nvPr/>
        </p:nvSpPr>
        <p:spPr bwMode="auto">
          <a:xfrm>
            <a:off x="1193800" y="19812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80" name="Rectangle 79"/>
          <p:cNvSpPr/>
          <p:nvPr/>
        </p:nvSpPr>
        <p:spPr bwMode="auto">
          <a:xfrm>
            <a:off x="1193800" y="21336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81" name="Rectangle 80"/>
          <p:cNvSpPr/>
          <p:nvPr/>
        </p:nvSpPr>
        <p:spPr bwMode="auto">
          <a:xfrm>
            <a:off x="1193800" y="10668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82" name="Rectangle 81"/>
          <p:cNvSpPr/>
          <p:nvPr/>
        </p:nvSpPr>
        <p:spPr bwMode="auto">
          <a:xfrm>
            <a:off x="1193800" y="12192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83" name="Rectangle 82"/>
          <p:cNvSpPr/>
          <p:nvPr/>
        </p:nvSpPr>
        <p:spPr bwMode="auto">
          <a:xfrm>
            <a:off x="1193800" y="13716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84" name="Rectangle 83"/>
          <p:cNvSpPr/>
          <p:nvPr/>
        </p:nvSpPr>
        <p:spPr bwMode="auto">
          <a:xfrm>
            <a:off x="1193800" y="15240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03" name="Rectangle 102"/>
          <p:cNvSpPr/>
          <p:nvPr/>
        </p:nvSpPr>
        <p:spPr bwMode="auto">
          <a:xfrm>
            <a:off x="6629400" y="35052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04" name="Rectangle 103"/>
          <p:cNvSpPr/>
          <p:nvPr/>
        </p:nvSpPr>
        <p:spPr bwMode="auto">
          <a:xfrm>
            <a:off x="6629400" y="36576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solidFill>
                <a:schemeClr val="accent2">
                  <a:lumMod val="60000"/>
                  <a:lumOff val="40000"/>
                </a:schemeClr>
              </a:solidFill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05" name="Rectangle 104"/>
          <p:cNvSpPr/>
          <p:nvPr/>
        </p:nvSpPr>
        <p:spPr bwMode="auto">
          <a:xfrm>
            <a:off x="6629400" y="38100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06" name="Rectangle 105"/>
          <p:cNvSpPr/>
          <p:nvPr/>
        </p:nvSpPr>
        <p:spPr bwMode="auto">
          <a:xfrm>
            <a:off x="6629400" y="39624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07" name="Rectangle 106"/>
          <p:cNvSpPr/>
          <p:nvPr/>
        </p:nvSpPr>
        <p:spPr bwMode="auto">
          <a:xfrm>
            <a:off x="6629400" y="41148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08" name="Rectangle 107"/>
          <p:cNvSpPr/>
          <p:nvPr/>
        </p:nvSpPr>
        <p:spPr bwMode="auto">
          <a:xfrm>
            <a:off x="6629400" y="42672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09" name="Rectangle 108"/>
          <p:cNvSpPr/>
          <p:nvPr/>
        </p:nvSpPr>
        <p:spPr bwMode="auto">
          <a:xfrm>
            <a:off x="6629400" y="44196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10" name="Rectangle 109"/>
          <p:cNvSpPr/>
          <p:nvPr/>
        </p:nvSpPr>
        <p:spPr bwMode="auto">
          <a:xfrm>
            <a:off x="6629400" y="45720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11" name="Rectangle 110"/>
          <p:cNvSpPr/>
          <p:nvPr/>
        </p:nvSpPr>
        <p:spPr bwMode="auto">
          <a:xfrm>
            <a:off x="6629400" y="47244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12" name="Rectangle 111"/>
          <p:cNvSpPr/>
          <p:nvPr/>
        </p:nvSpPr>
        <p:spPr bwMode="auto">
          <a:xfrm>
            <a:off x="6629400" y="48768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13" name="Rectangle 112"/>
          <p:cNvSpPr/>
          <p:nvPr/>
        </p:nvSpPr>
        <p:spPr bwMode="auto">
          <a:xfrm>
            <a:off x="6629400" y="50292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14" name="Rectangle 113"/>
          <p:cNvSpPr/>
          <p:nvPr/>
        </p:nvSpPr>
        <p:spPr bwMode="auto">
          <a:xfrm>
            <a:off x="6629400" y="51816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15" name="Rectangle 114"/>
          <p:cNvSpPr/>
          <p:nvPr/>
        </p:nvSpPr>
        <p:spPr bwMode="auto">
          <a:xfrm>
            <a:off x="6629400" y="53340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16" name="Rectangle 115"/>
          <p:cNvSpPr/>
          <p:nvPr/>
        </p:nvSpPr>
        <p:spPr bwMode="auto">
          <a:xfrm>
            <a:off x="6629400" y="54864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17" name="Rectangle 116"/>
          <p:cNvSpPr/>
          <p:nvPr/>
        </p:nvSpPr>
        <p:spPr bwMode="auto">
          <a:xfrm>
            <a:off x="6629400" y="56388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18" name="Rectangle 117"/>
          <p:cNvSpPr/>
          <p:nvPr/>
        </p:nvSpPr>
        <p:spPr bwMode="auto">
          <a:xfrm>
            <a:off x="6629400" y="57912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19" name="Rectangle 118"/>
          <p:cNvSpPr/>
          <p:nvPr/>
        </p:nvSpPr>
        <p:spPr bwMode="auto">
          <a:xfrm>
            <a:off x="6629400" y="10668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20" name="Rectangle 119"/>
          <p:cNvSpPr/>
          <p:nvPr/>
        </p:nvSpPr>
        <p:spPr bwMode="auto">
          <a:xfrm>
            <a:off x="6629400" y="12192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21" name="Rectangle 120"/>
          <p:cNvSpPr/>
          <p:nvPr/>
        </p:nvSpPr>
        <p:spPr bwMode="auto">
          <a:xfrm>
            <a:off x="6629400" y="13716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22" name="Rectangle 121"/>
          <p:cNvSpPr/>
          <p:nvPr/>
        </p:nvSpPr>
        <p:spPr bwMode="auto">
          <a:xfrm>
            <a:off x="6629400" y="15240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23" name="Rectangle 122"/>
          <p:cNvSpPr/>
          <p:nvPr/>
        </p:nvSpPr>
        <p:spPr bwMode="auto">
          <a:xfrm>
            <a:off x="6629400" y="16764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24" name="Rectangle 123"/>
          <p:cNvSpPr/>
          <p:nvPr/>
        </p:nvSpPr>
        <p:spPr bwMode="auto">
          <a:xfrm>
            <a:off x="6629400" y="18288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25" name="Rectangle 124"/>
          <p:cNvSpPr/>
          <p:nvPr/>
        </p:nvSpPr>
        <p:spPr bwMode="auto">
          <a:xfrm>
            <a:off x="6629400" y="19812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26" name="Rectangle 125"/>
          <p:cNvSpPr/>
          <p:nvPr/>
        </p:nvSpPr>
        <p:spPr bwMode="auto">
          <a:xfrm>
            <a:off x="6629400" y="21336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27" name="Rectangle 126"/>
          <p:cNvSpPr/>
          <p:nvPr/>
        </p:nvSpPr>
        <p:spPr bwMode="auto">
          <a:xfrm>
            <a:off x="6629400" y="22860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28" name="Rectangle 127"/>
          <p:cNvSpPr/>
          <p:nvPr/>
        </p:nvSpPr>
        <p:spPr bwMode="auto">
          <a:xfrm>
            <a:off x="6629400" y="24384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29" name="Rectangle 128"/>
          <p:cNvSpPr/>
          <p:nvPr/>
        </p:nvSpPr>
        <p:spPr bwMode="auto">
          <a:xfrm>
            <a:off x="6629400" y="25908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30" name="Rectangle 129"/>
          <p:cNvSpPr/>
          <p:nvPr/>
        </p:nvSpPr>
        <p:spPr bwMode="auto">
          <a:xfrm>
            <a:off x="6629400" y="27432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31" name="Rectangle 130"/>
          <p:cNvSpPr/>
          <p:nvPr/>
        </p:nvSpPr>
        <p:spPr bwMode="auto">
          <a:xfrm>
            <a:off x="6629400" y="28956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32" name="Rectangle 131"/>
          <p:cNvSpPr/>
          <p:nvPr/>
        </p:nvSpPr>
        <p:spPr bwMode="auto">
          <a:xfrm>
            <a:off x="6629400" y="30480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33" name="Rectangle 132"/>
          <p:cNvSpPr/>
          <p:nvPr/>
        </p:nvSpPr>
        <p:spPr bwMode="auto">
          <a:xfrm>
            <a:off x="6629400" y="32004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34" name="Rectangle 133"/>
          <p:cNvSpPr/>
          <p:nvPr/>
        </p:nvSpPr>
        <p:spPr bwMode="auto">
          <a:xfrm>
            <a:off x="6629400" y="33528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37986" name="TextBox 168"/>
          <p:cNvSpPr txBox="1">
            <a:spLocks noChangeArrowheads="1"/>
          </p:cNvSpPr>
          <p:nvPr/>
        </p:nvSpPr>
        <p:spPr bwMode="auto">
          <a:xfrm>
            <a:off x="7913688" y="5681663"/>
            <a:ext cx="1154112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Helvetica" panose="020B0604020202020204" pitchFamily="34" charset="0"/>
              </a:rPr>
              <a:t>0000 0000</a:t>
            </a:r>
          </a:p>
        </p:txBody>
      </p:sp>
      <p:sp>
        <p:nvSpPr>
          <p:cNvPr id="37987" name="TextBox 169"/>
          <p:cNvSpPr txBox="1">
            <a:spLocks noChangeArrowheads="1"/>
          </p:cNvSpPr>
          <p:nvPr/>
        </p:nvSpPr>
        <p:spPr bwMode="auto">
          <a:xfrm>
            <a:off x="7913688" y="5376863"/>
            <a:ext cx="1154112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Helvetica" panose="020B0604020202020204" pitchFamily="34" charset="0"/>
              </a:rPr>
              <a:t>0001 0000</a:t>
            </a:r>
          </a:p>
        </p:txBody>
      </p:sp>
      <p:sp>
        <p:nvSpPr>
          <p:cNvPr id="37988" name="TextBox 170"/>
          <p:cNvSpPr txBox="1">
            <a:spLocks noChangeArrowheads="1"/>
          </p:cNvSpPr>
          <p:nvPr/>
        </p:nvSpPr>
        <p:spPr bwMode="auto">
          <a:xfrm>
            <a:off x="7924800" y="4114800"/>
            <a:ext cx="103981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Helvetica" panose="020B0604020202020204" pitchFamily="34" charset="0"/>
              </a:rPr>
              <a:t>0101 000</a:t>
            </a:r>
          </a:p>
        </p:txBody>
      </p:sp>
      <p:sp>
        <p:nvSpPr>
          <p:cNvPr id="37989" name="TextBox 171"/>
          <p:cNvSpPr txBox="1">
            <a:spLocks noChangeArrowheads="1"/>
          </p:cNvSpPr>
          <p:nvPr/>
        </p:nvSpPr>
        <p:spPr bwMode="auto">
          <a:xfrm>
            <a:off x="7947025" y="3548063"/>
            <a:ext cx="101758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Helvetica" panose="020B0604020202020204" pitchFamily="34" charset="0"/>
              </a:rPr>
              <a:t>0111 000</a:t>
            </a:r>
          </a:p>
        </p:txBody>
      </p:sp>
      <p:sp>
        <p:nvSpPr>
          <p:cNvPr id="37990" name="TextBox 172"/>
          <p:cNvSpPr txBox="1">
            <a:spLocks noChangeArrowheads="1"/>
          </p:cNvSpPr>
          <p:nvPr/>
        </p:nvSpPr>
        <p:spPr bwMode="auto">
          <a:xfrm>
            <a:off x="7848600" y="1414463"/>
            <a:ext cx="113188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Helvetica" panose="020B0604020202020204" pitchFamily="34" charset="0"/>
              </a:rPr>
              <a:t>1110 0000</a:t>
            </a:r>
          </a:p>
        </p:txBody>
      </p:sp>
      <p:sp>
        <p:nvSpPr>
          <p:cNvPr id="37991" name="Left Brace 176"/>
          <p:cNvSpPr>
            <a:spLocks/>
          </p:cNvSpPr>
          <p:nvPr/>
        </p:nvSpPr>
        <p:spPr bwMode="auto">
          <a:xfrm rot="5400000">
            <a:off x="571500" y="5600700"/>
            <a:ext cx="152400" cy="228600"/>
          </a:xfrm>
          <a:prstGeom prst="leftBrace">
            <a:avLst>
              <a:gd name="adj1" fmla="val 8333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37992" name="TextBox 178"/>
          <p:cNvSpPr txBox="1">
            <a:spLocks noChangeArrowheads="1"/>
          </p:cNvSpPr>
          <p:nvPr/>
        </p:nvSpPr>
        <p:spPr bwMode="auto">
          <a:xfrm>
            <a:off x="101600" y="5257800"/>
            <a:ext cx="9286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>
                <a:solidFill>
                  <a:srgbClr val="008200"/>
                </a:solidFill>
                <a:latin typeface="Helvetica" panose="020B0604020202020204" pitchFamily="34" charset="0"/>
              </a:rPr>
              <a:t>page2 #</a:t>
            </a:r>
          </a:p>
        </p:txBody>
      </p:sp>
      <p:grpSp>
        <p:nvGrpSpPr>
          <p:cNvPr id="37993" name="Group 141"/>
          <p:cNvGrpSpPr>
            <a:grpSpLocks/>
          </p:cNvGrpSpPr>
          <p:nvPr/>
        </p:nvGrpSpPr>
        <p:grpSpPr bwMode="auto">
          <a:xfrm>
            <a:off x="3124200" y="2544763"/>
            <a:ext cx="990600" cy="1570037"/>
            <a:chOff x="4188007" y="838200"/>
            <a:chExt cx="990600" cy="1569660"/>
          </a:xfrm>
        </p:grpSpPr>
        <p:sp>
          <p:nvSpPr>
            <p:cNvPr id="38036" name="TextBox 180"/>
            <p:cNvSpPr txBox="1">
              <a:spLocks noChangeArrowheads="1"/>
            </p:cNvSpPr>
            <p:nvPr/>
          </p:nvSpPr>
          <p:spPr bwMode="auto">
            <a:xfrm>
              <a:off x="4188007" y="838200"/>
              <a:ext cx="990600" cy="15696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2286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200" i="1">
                  <a:solidFill>
                    <a:srgbClr val="FF0000"/>
                  </a:solidFill>
                  <a:latin typeface="Helvetica" panose="020B0604020202020204" pitchFamily="34" charset="0"/>
                </a:rPr>
                <a:t>111</a:t>
              </a:r>
              <a:r>
                <a:rPr lang="en-US" altLang="en-US" sz="1200" i="1">
                  <a:latin typeface="Helvetica" panose="020B0604020202020204" pitchFamily="34" charset="0"/>
                </a:rPr>
                <a:t>       </a:t>
              </a:r>
              <a:endParaRPr lang="en-US" altLang="en-US" sz="1200" i="1">
                <a:solidFill>
                  <a:srgbClr val="FF0000"/>
                </a:solidFill>
                <a:latin typeface="Helvetica" panose="020B0604020202020204" pitchFamily="34" charset="0"/>
              </a:endParaRPr>
            </a:p>
            <a:p>
              <a:pPr eaLnBrk="1" hangingPunct="1"/>
              <a:r>
                <a:rPr lang="en-US" altLang="en-US" sz="1200" i="1">
                  <a:solidFill>
                    <a:srgbClr val="FF0000"/>
                  </a:solidFill>
                  <a:latin typeface="Helvetica" panose="020B0604020202020204" pitchFamily="34" charset="0"/>
                </a:rPr>
                <a:t>110</a:t>
              </a:r>
              <a:r>
                <a:rPr lang="en-US" altLang="en-US" sz="1200" i="1">
                  <a:latin typeface="Helvetica" panose="020B0604020202020204" pitchFamily="34" charset="0"/>
                </a:rPr>
                <a:t>   null</a:t>
              </a:r>
            </a:p>
            <a:p>
              <a:pPr eaLnBrk="1" hangingPunct="1"/>
              <a:r>
                <a:rPr lang="en-US" altLang="en-US" sz="1200" i="1">
                  <a:solidFill>
                    <a:srgbClr val="FF0000"/>
                  </a:solidFill>
                  <a:latin typeface="Helvetica" panose="020B0604020202020204" pitchFamily="34" charset="0"/>
                </a:rPr>
                <a:t>101</a:t>
              </a:r>
              <a:r>
                <a:rPr lang="en-US" altLang="en-US" sz="1200" i="1">
                  <a:latin typeface="Helvetica" panose="020B0604020202020204" pitchFamily="34" charset="0"/>
                </a:rPr>
                <a:t>   null</a:t>
              </a:r>
            </a:p>
            <a:p>
              <a:pPr eaLnBrk="1" hangingPunct="1"/>
              <a:r>
                <a:rPr lang="en-US" altLang="en-US" sz="1200" i="1">
                  <a:solidFill>
                    <a:srgbClr val="FF0000"/>
                  </a:solidFill>
                  <a:latin typeface="Helvetica" panose="020B0604020202020204" pitchFamily="34" charset="0"/>
                </a:rPr>
                <a:t>100</a:t>
              </a:r>
              <a:r>
                <a:rPr lang="en-US" altLang="en-US" sz="1200" i="1">
                  <a:latin typeface="Helvetica" panose="020B0604020202020204" pitchFamily="34" charset="0"/>
                </a:rPr>
                <a:t>   </a:t>
              </a:r>
              <a:endParaRPr lang="en-US" altLang="en-US" sz="1200" i="1">
                <a:solidFill>
                  <a:srgbClr val="FF0000"/>
                </a:solidFill>
                <a:latin typeface="Helvetica" panose="020B0604020202020204" pitchFamily="34" charset="0"/>
              </a:endParaRPr>
            </a:p>
            <a:p>
              <a:pPr eaLnBrk="1" hangingPunct="1"/>
              <a:r>
                <a:rPr lang="en-US" altLang="en-US" sz="1200" i="1">
                  <a:solidFill>
                    <a:srgbClr val="FF0000"/>
                  </a:solidFill>
                  <a:latin typeface="Helvetica" panose="020B0604020202020204" pitchFamily="34" charset="0"/>
                </a:rPr>
                <a:t>011</a:t>
              </a:r>
              <a:r>
                <a:rPr lang="en-US" altLang="en-US" sz="1200" i="1">
                  <a:latin typeface="Helvetica" panose="020B0604020202020204" pitchFamily="34" charset="0"/>
                </a:rPr>
                <a:t>   null</a:t>
              </a:r>
            </a:p>
            <a:p>
              <a:pPr eaLnBrk="1" hangingPunct="1"/>
              <a:r>
                <a:rPr lang="en-US" altLang="en-US" sz="1200" i="1">
                  <a:solidFill>
                    <a:srgbClr val="FF0000"/>
                  </a:solidFill>
                  <a:latin typeface="Helvetica" panose="020B0604020202020204" pitchFamily="34" charset="0"/>
                </a:rPr>
                <a:t>010</a:t>
              </a:r>
              <a:r>
                <a:rPr lang="en-US" altLang="en-US" sz="1200" i="1">
                  <a:latin typeface="Helvetica" panose="020B0604020202020204" pitchFamily="34" charset="0"/>
                </a:rPr>
                <a:t>   </a:t>
              </a:r>
              <a:endParaRPr lang="en-US" altLang="en-US" sz="1200" i="1">
                <a:solidFill>
                  <a:srgbClr val="FF0000"/>
                </a:solidFill>
                <a:latin typeface="Helvetica" panose="020B0604020202020204" pitchFamily="34" charset="0"/>
              </a:endParaRPr>
            </a:p>
            <a:p>
              <a:pPr eaLnBrk="1" hangingPunct="1"/>
              <a:r>
                <a:rPr lang="en-US" altLang="en-US" sz="1200" i="1">
                  <a:solidFill>
                    <a:srgbClr val="FF0000"/>
                  </a:solidFill>
                  <a:latin typeface="Helvetica" panose="020B0604020202020204" pitchFamily="34" charset="0"/>
                </a:rPr>
                <a:t>001</a:t>
              </a:r>
              <a:r>
                <a:rPr lang="en-US" altLang="en-US" sz="1200" i="1">
                  <a:latin typeface="Helvetica" panose="020B0604020202020204" pitchFamily="34" charset="0"/>
                </a:rPr>
                <a:t>   null</a:t>
              </a:r>
              <a:endParaRPr lang="en-US" altLang="en-US" sz="1200" i="1">
                <a:solidFill>
                  <a:srgbClr val="FF0000"/>
                </a:solidFill>
                <a:latin typeface="Helvetica" panose="020B0604020202020204" pitchFamily="34" charset="0"/>
              </a:endParaRPr>
            </a:p>
            <a:p>
              <a:pPr eaLnBrk="1" hangingPunct="1"/>
              <a:r>
                <a:rPr lang="en-US" altLang="en-US" sz="1200" i="1">
                  <a:solidFill>
                    <a:srgbClr val="FF0000"/>
                  </a:solidFill>
                  <a:latin typeface="Helvetica" panose="020B0604020202020204" pitchFamily="34" charset="0"/>
                </a:rPr>
                <a:t>000</a:t>
              </a:r>
              <a:r>
                <a:rPr lang="en-US" altLang="en-US" sz="1200" i="1">
                  <a:latin typeface="Helvetica" panose="020B0604020202020204" pitchFamily="34" charset="0"/>
                </a:rPr>
                <a:t>   </a:t>
              </a:r>
            </a:p>
          </p:txBody>
        </p:sp>
        <p:sp>
          <p:nvSpPr>
            <p:cNvPr id="38037" name="Rectangle 182"/>
            <p:cNvSpPr>
              <a:spLocks noChangeArrowheads="1"/>
            </p:cNvSpPr>
            <p:nvPr/>
          </p:nvSpPr>
          <p:spPr bwMode="auto">
            <a:xfrm>
              <a:off x="4569007" y="838200"/>
              <a:ext cx="533400" cy="1524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endParaRPr lang="en-US" altLang="en-US" b="0">
                <a:latin typeface="Helvetica" panose="020B0604020202020204" pitchFamily="34" charset="0"/>
              </a:endParaRPr>
            </a:p>
          </p:txBody>
        </p:sp>
      </p:grpSp>
      <p:sp>
        <p:nvSpPr>
          <p:cNvPr id="37994" name="TextBox 184"/>
          <p:cNvSpPr txBox="1">
            <a:spLocks noChangeArrowheads="1"/>
          </p:cNvSpPr>
          <p:nvPr/>
        </p:nvSpPr>
        <p:spPr bwMode="auto">
          <a:xfrm>
            <a:off x="4876800" y="1303338"/>
            <a:ext cx="9144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286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>
                <a:solidFill>
                  <a:srgbClr val="008000"/>
                </a:solidFill>
                <a:latin typeface="Helvetica" panose="020B0604020202020204" pitchFamily="34" charset="0"/>
              </a:rPr>
              <a:t>11</a:t>
            </a:r>
            <a:r>
              <a:rPr lang="en-US" altLang="en-US" sz="1200">
                <a:latin typeface="Helvetica" panose="020B0604020202020204" pitchFamily="34" charset="0"/>
              </a:rPr>
              <a:t>   11101    </a:t>
            </a:r>
            <a:endParaRPr lang="en-US" altLang="en-US" sz="1200">
              <a:solidFill>
                <a:srgbClr val="008000"/>
              </a:solidFill>
              <a:latin typeface="Helvetica" panose="020B0604020202020204" pitchFamily="34" charset="0"/>
            </a:endParaRPr>
          </a:p>
          <a:p>
            <a:pPr eaLnBrk="1" hangingPunct="1"/>
            <a:r>
              <a:rPr lang="en-US" altLang="en-US" sz="1200">
                <a:solidFill>
                  <a:srgbClr val="008000"/>
                </a:solidFill>
                <a:latin typeface="Helvetica" panose="020B0604020202020204" pitchFamily="34" charset="0"/>
              </a:rPr>
              <a:t>10</a:t>
            </a:r>
            <a:r>
              <a:rPr lang="en-US" altLang="en-US" sz="1200">
                <a:latin typeface="Helvetica" panose="020B0604020202020204" pitchFamily="34" charset="0"/>
              </a:rPr>
              <a:t>   11100</a:t>
            </a:r>
            <a:endParaRPr lang="en-US" altLang="en-US" sz="1200">
              <a:solidFill>
                <a:srgbClr val="008000"/>
              </a:solidFill>
              <a:latin typeface="Helvetica" panose="020B0604020202020204" pitchFamily="34" charset="0"/>
            </a:endParaRPr>
          </a:p>
          <a:p>
            <a:pPr eaLnBrk="1" hangingPunct="1"/>
            <a:r>
              <a:rPr lang="en-US" altLang="en-US" sz="1200">
                <a:solidFill>
                  <a:srgbClr val="008000"/>
                </a:solidFill>
                <a:latin typeface="Helvetica" panose="020B0604020202020204" pitchFamily="34" charset="0"/>
              </a:rPr>
              <a:t>01</a:t>
            </a:r>
            <a:r>
              <a:rPr lang="en-US" altLang="en-US" sz="1200">
                <a:latin typeface="Helvetica" panose="020B0604020202020204" pitchFamily="34" charset="0"/>
              </a:rPr>
              <a:t>   10111</a:t>
            </a:r>
          </a:p>
          <a:p>
            <a:pPr eaLnBrk="1" hangingPunct="1"/>
            <a:r>
              <a:rPr lang="en-US" altLang="en-US" sz="1200">
                <a:solidFill>
                  <a:srgbClr val="008000"/>
                </a:solidFill>
                <a:latin typeface="Helvetica" panose="020B0604020202020204" pitchFamily="34" charset="0"/>
              </a:rPr>
              <a:t>00</a:t>
            </a:r>
            <a:r>
              <a:rPr lang="en-US" altLang="en-US" sz="1200">
                <a:latin typeface="Helvetica" panose="020B0604020202020204" pitchFamily="34" charset="0"/>
              </a:rPr>
              <a:t>   10110</a:t>
            </a:r>
          </a:p>
        </p:txBody>
      </p:sp>
      <p:sp>
        <p:nvSpPr>
          <p:cNvPr id="37995" name="Rectangle 185"/>
          <p:cNvSpPr>
            <a:spLocks noChangeArrowheads="1"/>
          </p:cNvSpPr>
          <p:nvPr/>
        </p:nvSpPr>
        <p:spPr bwMode="auto">
          <a:xfrm>
            <a:off x="5181600" y="1295400"/>
            <a:ext cx="609600" cy="838200"/>
          </a:xfrm>
          <a:prstGeom prst="rect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Helvetica" panose="020B0604020202020204" pitchFamily="34" charset="0"/>
            </a:endParaRPr>
          </a:p>
        </p:txBody>
      </p:sp>
      <p:sp>
        <p:nvSpPr>
          <p:cNvPr id="37996" name="TextBox 190"/>
          <p:cNvSpPr txBox="1">
            <a:spLocks noChangeArrowheads="1"/>
          </p:cNvSpPr>
          <p:nvPr/>
        </p:nvSpPr>
        <p:spPr bwMode="auto">
          <a:xfrm>
            <a:off x="4876800" y="3817938"/>
            <a:ext cx="9144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286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>
                <a:solidFill>
                  <a:srgbClr val="008000"/>
                </a:solidFill>
                <a:latin typeface="Helvetica" panose="020B0604020202020204" pitchFamily="34" charset="0"/>
              </a:rPr>
              <a:t>11</a:t>
            </a:r>
            <a:r>
              <a:rPr lang="en-US" altLang="en-US" sz="1200">
                <a:latin typeface="Helvetica" panose="020B0604020202020204" pitchFamily="34" charset="0"/>
              </a:rPr>
              <a:t>   01101    </a:t>
            </a:r>
          </a:p>
          <a:p>
            <a:pPr eaLnBrk="1" hangingPunct="1"/>
            <a:r>
              <a:rPr lang="en-US" altLang="en-US" sz="1200">
                <a:solidFill>
                  <a:srgbClr val="008000"/>
                </a:solidFill>
                <a:latin typeface="Helvetica" panose="020B0604020202020204" pitchFamily="34" charset="0"/>
              </a:rPr>
              <a:t>10</a:t>
            </a:r>
            <a:r>
              <a:rPr lang="en-US" altLang="en-US" sz="1200">
                <a:latin typeface="Helvetica" panose="020B0604020202020204" pitchFamily="34" charset="0"/>
              </a:rPr>
              <a:t>   01100</a:t>
            </a:r>
          </a:p>
          <a:p>
            <a:pPr eaLnBrk="1" hangingPunct="1"/>
            <a:r>
              <a:rPr lang="en-US" altLang="en-US" sz="1200">
                <a:solidFill>
                  <a:srgbClr val="008000"/>
                </a:solidFill>
                <a:latin typeface="Helvetica" panose="020B0604020202020204" pitchFamily="34" charset="0"/>
              </a:rPr>
              <a:t>01</a:t>
            </a:r>
            <a:r>
              <a:rPr lang="en-US" altLang="en-US" sz="1200">
                <a:latin typeface="Helvetica" panose="020B0604020202020204" pitchFamily="34" charset="0"/>
              </a:rPr>
              <a:t>   01011</a:t>
            </a:r>
            <a:endParaRPr lang="en-US" altLang="en-US" sz="1200">
              <a:solidFill>
                <a:srgbClr val="008000"/>
              </a:solidFill>
              <a:latin typeface="Helvetica" panose="020B0604020202020204" pitchFamily="34" charset="0"/>
            </a:endParaRPr>
          </a:p>
          <a:p>
            <a:pPr eaLnBrk="1" hangingPunct="1"/>
            <a:r>
              <a:rPr lang="en-US" altLang="en-US" sz="1200">
                <a:solidFill>
                  <a:srgbClr val="008000"/>
                </a:solidFill>
                <a:latin typeface="Helvetica" panose="020B0604020202020204" pitchFamily="34" charset="0"/>
              </a:rPr>
              <a:t>00</a:t>
            </a:r>
            <a:r>
              <a:rPr lang="en-US" altLang="en-US" sz="1200">
                <a:latin typeface="Helvetica" panose="020B0604020202020204" pitchFamily="34" charset="0"/>
              </a:rPr>
              <a:t>   01010</a:t>
            </a:r>
          </a:p>
        </p:txBody>
      </p:sp>
      <p:sp>
        <p:nvSpPr>
          <p:cNvPr id="37997" name="Rectangle 191"/>
          <p:cNvSpPr>
            <a:spLocks noChangeArrowheads="1"/>
          </p:cNvSpPr>
          <p:nvPr/>
        </p:nvSpPr>
        <p:spPr bwMode="auto">
          <a:xfrm>
            <a:off x="5181600" y="3810000"/>
            <a:ext cx="609600" cy="838200"/>
          </a:xfrm>
          <a:prstGeom prst="rect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Helvetica" panose="020B0604020202020204" pitchFamily="34" charset="0"/>
            </a:endParaRPr>
          </a:p>
        </p:txBody>
      </p:sp>
      <p:sp>
        <p:nvSpPr>
          <p:cNvPr id="37998" name="TextBox 193"/>
          <p:cNvSpPr txBox="1">
            <a:spLocks noChangeArrowheads="1"/>
          </p:cNvSpPr>
          <p:nvPr/>
        </p:nvSpPr>
        <p:spPr bwMode="auto">
          <a:xfrm>
            <a:off x="4876800" y="4960938"/>
            <a:ext cx="9144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286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>
                <a:solidFill>
                  <a:srgbClr val="008000"/>
                </a:solidFill>
                <a:latin typeface="Helvetica" panose="020B0604020202020204" pitchFamily="34" charset="0"/>
              </a:rPr>
              <a:t>11</a:t>
            </a:r>
            <a:r>
              <a:rPr lang="en-US" altLang="en-US" sz="1200">
                <a:latin typeface="Helvetica" panose="020B0604020202020204" pitchFamily="34" charset="0"/>
              </a:rPr>
              <a:t>   00101    </a:t>
            </a:r>
          </a:p>
          <a:p>
            <a:pPr eaLnBrk="1" hangingPunct="1"/>
            <a:r>
              <a:rPr lang="en-US" altLang="en-US" sz="1200">
                <a:solidFill>
                  <a:srgbClr val="008000"/>
                </a:solidFill>
                <a:latin typeface="Helvetica" panose="020B0604020202020204" pitchFamily="34" charset="0"/>
              </a:rPr>
              <a:t>10</a:t>
            </a:r>
            <a:r>
              <a:rPr lang="en-US" altLang="en-US" sz="1200">
                <a:latin typeface="Helvetica" panose="020B0604020202020204" pitchFamily="34" charset="0"/>
              </a:rPr>
              <a:t>   00100</a:t>
            </a:r>
          </a:p>
          <a:p>
            <a:pPr eaLnBrk="1" hangingPunct="1"/>
            <a:r>
              <a:rPr lang="en-US" altLang="en-US" sz="1200">
                <a:solidFill>
                  <a:srgbClr val="008000"/>
                </a:solidFill>
                <a:latin typeface="Helvetica" panose="020B0604020202020204" pitchFamily="34" charset="0"/>
              </a:rPr>
              <a:t>01</a:t>
            </a:r>
            <a:r>
              <a:rPr lang="en-US" altLang="en-US" sz="1200">
                <a:latin typeface="Helvetica" panose="020B0604020202020204" pitchFamily="34" charset="0"/>
              </a:rPr>
              <a:t>   00011</a:t>
            </a:r>
            <a:endParaRPr lang="en-US" altLang="en-US" sz="1200">
              <a:solidFill>
                <a:srgbClr val="008000"/>
              </a:solidFill>
              <a:latin typeface="Helvetica" panose="020B0604020202020204" pitchFamily="34" charset="0"/>
            </a:endParaRPr>
          </a:p>
          <a:p>
            <a:pPr eaLnBrk="1" hangingPunct="1"/>
            <a:r>
              <a:rPr lang="en-US" altLang="en-US" sz="1200">
                <a:solidFill>
                  <a:srgbClr val="008000"/>
                </a:solidFill>
                <a:latin typeface="Helvetica" panose="020B0604020202020204" pitchFamily="34" charset="0"/>
              </a:rPr>
              <a:t>00</a:t>
            </a:r>
            <a:r>
              <a:rPr lang="en-US" altLang="en-US" sz="1200">
                <a:latin typeface="Helvetica" panose="020B0604020202020204" pitchFamily="34" charset="0"/>
              </a:rPr>
              <a:t>   00010</a:t>
            </a:r>
          </a:p>
        </p:txBody>
      </p:sp>
      <p:sp>
        <p:nvSpPr>
          <p:cNvPr id="37999" name="Rectangle 194"/>
          <p:cNvSpPr>
            <a:spLocks noChangeArrowheads="1"/>
          </p:cNvSpPr>
          <p:nvPr/>
        </p:nvSpPr>
        <p:spPr bwMode="auto">
          <a:xfrm>
            <a:off x="5181600" y="4953000"/>
            <a:ext cx="609600" cy="838200"/>
          </a:xfrm>
          <a:prstGeom prst="rect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Helvetica" panose="020B0604020202020204" pitchFamily="34" charset="0"/>
            </a:endParaRPr>
          </a:p>
        </p:txBody>
      </p:sp>
      <p:sp>
        <p:nvSpPr>
          <p:cNvPr id="38000" name="TextBox 196"/>
          <p:cNvSpPr txBox="1">
            <a:spLocks noChangeArrowheads="1"/>
          </p:cNvSpPr>
          <p:nvPr/>
        </p:nvSpPr>
        <p:spPr bwMode="auto">
          <a:xfrm>
            <a:off x="4876800" y="2522538"/>
            <a:ext cx="9144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286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>
                <a:solidFill>
                  <a:srgbClr val="008000"/>
                </a:solidFill>
                <a:latin typeface="Helvetica" panose="020B0604020202020204" pitchFamily="34" charset="0"/>
              </a:rPr>
              <a:t>11</a:t>
            </a:r>
            <a:r>
              <a:rPr lang="en-US" altLang="en-US" sz="1200">
                <a:latin typeface="Helvetica" panose="020B0604020202020204" pitchFamily="34" charset="0"/>
              </a:rPr>
              <a:t>     null  </a:t>
            </a:r>
          </a:p>
          <a:p>
            <a:pPr eaLnBrk="1" hangingPunct="1"/>
            <a:r>
              <a:rPr lang="en-US" altLang="en-US" sz="1200">
                <a:solidFill>
                  <a:srgbClr val="008000"/>
                </a:solidFill>
                <a:latin typeface="Helvetica" panose="020B0604020202020204" pitchFamily="34" charset="0"/>
              </a:rPr>
              <a:t>10</a:t>
            </a:r>
            <a:r>
              <a:rPr lang="en-US" altLang="en-US" sz="1200">
                <a:latin typeface="Helvetica" panose="020B0604020202020204" pitchFamily="34" charset="0"/>
              </a:rPr>
              <a:t>   10000</a:t>
            </a:r>
            <a:endParaRPr lang="en-US" altLang="en-US" sz="1200">
              <a:solidFill>
                <a:srgbClr val="008000"/>
              </a:solidFill>
              <a:latin typeface="Helvetica" panose="020B0604020202020204" pitchFamily="34" charset="0"/>
            </a:endParaRPr>
          </a:p>
          <a:p>
            <a:pPr eaLnBrk="1" hangingPunct="1"/>
            <a:r>
              <a:rPr lang="en-US" altLang="en-US" sz="1200">
                <a:solidFill>
                  <a:srgbClr val="008000"/>
                </a:solidFill>
                <a:latin typeface="Helvetica" panose="020B0604020202020204" pitchFamily="34" charset="0"/>
              </a:rPr>
              <a:t>01</a:t>
            </a:r>
            <a:r>
              <a:rPr lang="en-US" altLang="en-US" sz="1200">
                <a:latin typeface="Helvetica" panose="020B0604020202020204" pitchFamily="34" charset="0"/>
              </a:rPr>
              <a:t>   01111</a:t>
            </a:r>
          </a:p>
          <a:p>
            <a:pPr eaLnBrk="1" hangingPunct="1"/>
            <a:r>
              <a:rPr lang="en-US" altLang="en-US" sz="1200">
                <a:solidFill>
                  <a:srgbClr val="008000"/>
                </a:solidFill>
                <a:latin typeface="Helvetica" panose="020B0604020202020204" pitchFamily="34" charset="0"/>
              </a:rPr>
              <a:t>00</a:t>
            </a:r>
            <a:r>
              <a:rPr lang="en-US" altLang="en-US" sz="1200">
                <a:latin typeface="Helvetica" panose="020B0604020202020204" pitchFamily="34" charset="0"/>
              </a:rPr>
              <a:t>   01110</a:t>
            </a:r>
          </a:p>
        </p:txBody>
      </p:sp>
      <p:sp>
        <p:nvSpPr>
          <p:cNvPr id="38001" name="Rectangle 197"/>
          <p:cNvSpPr>
            <a:spLocks noChangeArrowheads="1"/>
          </p:cNvSpPr>
          <p:nvPr/>
        </p:nvSpPr>
        <p:spPr bwMode="auto">
          <a:xfrm>
            <a:off x="5181600" y="2514600"/>
            <a:ext cx="609600" cy="838200"/>
          </a:xfrm>
          <a:prstGeom prst="rect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Helvetica" panose="020B0604020202020204" pitchFamily="34" charset="0"/>
            </a:endParaRPr>
          </a:p>
        </p:txBody>
      </p:sp>
      <p:cxnSp>
        <p:nvCxnSpPr>
          <p:cNvPr id="38002" name="Straight Arrow Connector 199"/>
          <p:cNvCxnSpPr>
            <a:cxnSpLocks noChangeShapeType="1"/>
          </p:cNvCxnSpPr>
          <p:nvPr/>
        </p:nvCxnSpPr>
        <p:spPr bwMode="auto">
          <a:xfrm>
            <a:off x="5791200" y="1447800"/>
            <a:ext cx="854075" cy="158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8003" name="Straight Arrow Connector 202"/>
          <p:cNvCxnSpPr>
            <a:cxnSpLocks noChangeShapeType="1"/>
          </p:cNvCxnSpPr>
          <p:nvPr/>
        </p:nvCxnSpPr>
        <p:spPr bwMode="auto">
          <a:xfrm>
            <a:off x="5791200" y="1600200"/>
            <a:ext cx="854075" cy="158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8004" name="Straight Arrow Connector 203"/>
          <p:cNvCxnSpPr>
            <a:cxnSpLocks noChangeShapeType="1"/>
            <a:endCxn id="127" idx="1"/>
          </p:cNvCxnSpPr>
          <p:nvPr/>
        </p:nvCxnSpPr>
        <p:spPr bwMode="auto">
          <a:xfrm>
            <a:off x="5791200" y="1827213"/>
            <a:ext cx="838200" cy="53498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8005" name="Straight Arrow Connector 205"/>
          <p:cNvCxnSpPr>
            <a:cxnSpLocks noChangeShapeType="1"/>
          </p:cNvCxnSpPr>
          <p:nvPr/>
        </p:nvCxnSpPr>
        <p:spPr bwMode="auto">
          <a:xfrm>
            <a:off x="5791200" y="1979613"/>
            <a:ext cx="838200" cy="53498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8006" name="Straight Arrow Connector 208"/>
          <p:cNvCxnSpPr>
            <a:cxnSpLocks noChangeShapeType="1"/>
          </p:cNvCxnSpPr>
          <p:nvPr/>
        </p:nvCxnSpPr>
        <p:spPr bwMode="auto">
          <a:xfrm>
            <a:off x="5791200" y="3048000"/>
            <a:ext cx="838200" cy="5334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8007" name="Straight Arrow Connector 212"/>
          <p:cNvCxnSpPr>
            <a:cxnSpLocks noChangeShapeType="1"/>
          </p:cNvCxnSpPr>
          <p:nvPr/>
        </p:nvCxnSpPr>
        <p:spPr bwMode="auto">
          <a:xfrm>
            <a:off x="5791200" y="3200400"/>
            <a:ext cx="838200" cy="5334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8008" name="Straight Arrow Connector 213"/>
          <p:cNvCxnSpPr>
            <a:cxnSpLocks noChangeShapeType="1"/>
          </p:cNvCxnSpPr>
          <p:nvPr/>
        </p:nvCxnSpPr>
        <p:spPr bwMode="auto">
          <a:xfrm>
            <a:off x="5791200" y="2895600"/>
            <a:ext cx="838200" cy="5334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8009" name="Straight Arrow Connector 214"/>
          <p:cNvCxnSpPr>
            <a:cxnSpLocks noChangeShapeType="1"/>
          </p:cNvCxnSpPr>
          <p:nvPr/>
        </p:nvCxnSpPr>
        <p:spPr bwMode="auto">
          <a:xfrm rot="5400000" flipH="1" flipV="1">
            <a:off x="3619500" y="1409700"/>
            <a:ext cx="1371600" cy="11430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8010" name="Straight Arrow Connector 218"/>
          <p:cNvCxnSpPr>
            <a:cxnSpLocks noChangeShapeType="1"/>
          </p:cNvCxnSpPr>
          <p:nvPr/>
        </p:nvCxnSpPr>
        <p:spPr bwMode="auto">
          <a:xfrm flipV="1">
            <a:off x="3733800" y="2514600"/>
            <a:ext cx="1143000" cy="6858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8011" name="Straight Arrow Connector 220"/>
          <p:cNvCxnSpPr>
            <a:cxnSpLocks noChangeShapeType="1"/>
            <a:stCxn id="38032" idx="5"/>
          </p:cNvCxnSpPr>
          <p:nvPr/>
        </p:nvCxnSpPr>
        <p:spPr bwMode="auto">
          <a:xfrm rot="16200000" flipH="1">
            <a:off x="4217988" y="3151188"/>
            <a:ext cx="163512" cy="115411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8012" name="Straight Arrow Connector 222"/>
          <p:cNvCxnSpPr>
            <a:cxnSpLocks noChangeShapeType="1"/>
          </p:cNvCxnSpPr>
          <p:nvPr/>
        </p:nvCxnSpPr>
        <p:spPr bwMode="auto">
          <a:xfrm>
            <a:off x="3733800" y="3962400"/>
            <a:ext cx="1143000" cy="9906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8013" name="Straight Arrow Connector 224"/>
          <p:cNvCxnSpPr>
            <a:cxnSpLocks noChangeShapeType="1"/>
          </p:cNvCxnSpPr>
          <p:nvPr/>
        </p:nvCxnSpPr>
        <p:spPr bwMode="auto">
          <a:xfrm rot="16200000" flipH="1">
            <a:off x="2286000" y="1828800"/>
            <a:ext cx="1371600" cy="4572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38014" name="Right Brace 227"/>
          <p:cNvSpPr>
            <a:spLocks/>
          </p:cNvSpPr>
          <p:nvPr/>
        </p:nvSpPr>
        <p:spPr bwMode="auto">
          <a:xfrm>
            <a:off x="2514600" y="1066800"/>
            <a:ext cx="228600" cy="609600"/>
          </a:xfrm>
          <a:prstGeom prst="rightBrace">
            <a:avLst>
              <a:gd name="adj1" fmla="val 8333"/>
              <a:gd name="adj2" fmla="val 50000"/>
            </a:avLst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38015" name="Right Brace 229"/>
          <p:cNvSpPr>
            <a:spLocks/>
          </p:cNvSpPr>
          <p:nvPr/>
        </p:nvSpPr>
        <p:spPr bwMode="auto">
          <a:xfrm>
            <a:off x="2514600" y="3048000"/>
            <a:ext cx="228600" cy="457200"/>
          </a:xfrm>
          <a:prstGeom prst="rightBrace">
            <a:avLst>
              <a:gd name="adj1" fmla="val 8333"/>
              <a:gd name="adj2" fmla="val 50000"/>
            </a:avLst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38016" name="Right Brace 230"/>
          <p:cNvSpPr>
            <a:spLocks/>
          </p:cNvSpPr>
          <p:nvPr/>
        </p:nvSpPr>
        <p:spPr bwMode="auto">
          <a:xfrm>
            <a:off x="2514600" y="4114800"/>
            <a:ext cx="228600" cy="609600"/>
          </a:xfrm>
          <a:prstGeom prst="rightBrace">
            <a:avLst>
              <a:gd name="adj1" fmla="val 8333"/>
              <a:gd name="adj2" fmla="val 50000"/>
            </a:avLst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38017" name="Right Brace 231"/>
          <p:cNvSpPr>
            <a:spLocks/>
          </p:cNvSpPr>
          <p:nvPr/>
        </p:nvSpPr>
        <p:spPr bwMode="auto">
          <a:xfrm>
            <a:off x="2514600" y="5334000"/>
            <a:ext cx="228600" cy="609600"/>
          </a:xfrm>
          <a:prstGeom prst="rightBrace">
            <a:avLst>
              <a:gd name="adj1" fmla="val 8333"/>
              <a:gd name="adj2" fmla="val 50000"/>
            </a:avLst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/>
          </a:p>
        </p:txBody>
      </p:sp>
      <p:cxnSp>
        <p:nvCxnSpPr>
          <p:cNvPr id="38018" name="Straight Arrow Connector 233"/>
          <p:cNvCxnSpPr>
            <a:cxnSpLocks noChangeShapeType="1"/>
            <a:stCxn id="38015" idx="1"/>
          </p:cNvCxnSpPr>
          <p:nvPr/>
        </p:nvCxnSpPr>
        <p:spPr bwMode="auto">
          <a:xfrm>
            <a:off x="2743200" y="3276600"/>
            <a:ext cx="45720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8019" name="Straight Arrow Connector 235"/>
          <p:cNvCxnSpPr>
            <a:cxnSpLocks noChangeShapeType="1"/>
          </p:cNvCxnSpPr>
          <p:nvPr/>
        </p:nvCxnSpPr>
        <p:spPr bwMode="auto">
          <a:xfrm rot="5400000" flipH="1" flipV="1">
            <a:off x="2552700" y="3771900"/>
            <a:ext cx="838200" cy="4572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8020" name="Straight Arrow Connector 237"/>
          <p:cNvCxnSpPr>
            <a:cxnSpLocks noChangeShapeType="1"/>
          </p:cNvCxnSpPr>
          <p:nvPr/>
        </p:nvCxnSpPr>
        <p:spPr bwMode="auto">
          <a:xfrm rot="5400000" flipH="1" flipV="1">
            <a:off x="2133600" y="4572000"/>
            <a:ext cx="1676400" cy="4572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8021" name="Straight Arrow Connector 239"/>
          <p:cNvCxnSpPr>
            <a:cxnSpLocks noChangeShapeType="1"/>
            <a:endCxn id="105" idx="1"/>
          </p:cNvCxnSpPr>
          <p:nvPr/>
        </p:nvCxnSpPr>
        <p:spPr bwMode="auto">
          <a:xfrm flipV="1">
            <a:off x="5791200" y="3886200"/>
            <a:ext cx="838200" cy="762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8022" name="Straight Arrow Connector 241"/>
          <p:cNvCxnSpPr>
            <a:cxnSpLocks noChangeShapeType="1"/>
          </p:cNvCxnSpPr>
          <p:nvPr/>
        </p:nvCxnSpPr>
        <p:spPr bwMode="auto">
          <a:xfrm flipV="1">
            <a:off x="5791200" y="4038600"/>
            <a:ext cx="838200" cy="762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8023" name="Straight Arrow Connector 242"/>
          <p:cNvCxnSpPr>
            <a:cxnSpLocks noChangeShapeType="1"/>
          </p:cNvCxnSpPr>
          <p:nvPr/>
        </p:nvCxnSpPr>
        <p:spPr bwMode="auto">
          <a:xfrm flipV="1">
            <a:off x="5791200" y="4191000"/>
            <a:ext cx="838200" cy="1524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8024" name="Straight Arrow Connector 243"/>
          <p:cNvCxnSpPr>
            <a:cxnSpLocks noChangeShapeType="1"/>
          </p:cNvCxnSpPr>
          <p:nvPr/>
        </p:nvCxnSpPr>
        <p:spPr bwMode="auto">
          <a:xfrm flipV="1">
            <a:off x="5791200" y="4343400"/>
            <a:ext cx="838200" cy="1524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8025" name="Straight Arrow Connector 244"/>
          <p:cNvCxnSpPr>
            <a:cxnSpLocks noChangeShapeType="1"/>
            <a:endCxn id="113" idx="1"/>
          </p:cNvCxnSpPr>
          <p:nvPr/>
        </p:nvCxnSpPr>
        <p:spPr bwMode="auto">
          <a:xfrm>
            <a:off x="5791200" y="5105400"/>
            <a:ext cx="838200" cy="158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8026" name="Straight Arrow Connector 246"/>
          <p:cNvCxnSpPr>
            <a:cxnSpLocks noChangeShapeType="1"/>
          </p:cNvCxnSpPr>
          <p:nvPr/>
        </p:nvCxnSpPr>
        <p:spPr bwMode="auto">
          <a:xfrm>
            <a:off x="5791200" y="5257800"/>
            <a:ext cx="838200" cy="158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8027" name="Straight Arrow Connector 247"/>
          <p:cNvCxnSpPr>
            <a:cxnSpLocks noChangeShapeType="1"/>
            <a:endCxn id="115" idx="1"/>
          </p:cNvCxnSpPr>
          <p:nvPr/>
        </p:nvCxnSpPr>
        <p:spPr bwMode="auto">
          <a:xfrm flipV="1">
            <a:off x="5791200" y="5410200"/>
            <a:ext cx="838200" cy="7461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8028" name="Straight Arrow Connector 249"/>
          <p:cNvCxnSpPr>
            <a:cxnSpLocks noChangeShapeType="1"/>
          </p:cNvCxnSpPr>
          <p:nvPr/>
        </p:nvCxnSpPr>
        <p:spPr bwMode="auto">
          <a:xfrm flipV="1">
            <a:off x="5791200" y="5562600"/>
            <a:ext cx="838200" cy="7461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38029" name="TextBox 252"/>
          <p:cNvSpPr txBox="1">
            <a:spLocks noChangeArrowheads="1"/>
          </p:cNvSpPr>
          <p:nvPr/>
        </p:nvSpPr>
        <p:spPr bwMode="auto">
          <a:xfrm>
            <a:off x="4724400" y="685800"/>
            <a:ext cx="1447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dirty="0">
                <a:latin typeface="Helvetica" panose="020B0604020202020204" pitchFamily="34" charset="0"/>
              </a:rPr>
              <a:t>Page Tables</a:t>
            </a:r>
          </a:p>
          <a:p>
            <a:pPr algn="ctr" eaLnBrk="1" hangingPunct="1"/>
            <a:r>
              <a:rPr lang="en-US" altLang="en-US" sz="1600" dirty="0">
                <a:latin typeface="Helvetica" panose="020B0604020202020204" pitchFamily="34" charset="0"/>
              </a:rPr>
              <a:t>(level 2)</a:t>
            </a:r>
          </a:p>
        </p:txBody>
      </p:sp>
      <p:sp>
        <p:nvSpPr>
          <p:cNvPr id="38030" name="TextBox 253"/>
          <p:cNvSpPr txBox="1">
            <a:spLocks noChangeArrowheads="1"/>
          </p:cNvSpPr>
          <p:nvPr/>
        </p:nvSpPr>
        <p:spPr bwMode="auto">
          <a:xfrm>
            <a:off x="3048000" y="685800"/>
            <a:ext cx="1447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dirty="0">
                <a:latin typeface="Helvetica" panose="020B0604020202020204" pitchFamily="34" charset="0"/>
              </a:rPr>
              <a:t>Page Table</a:t>
            </a:r>
          </a:p>
          <a:p>
            <a:pPr algn="ctr" eaLnBrk="1" hangingPunct="1"/>
            <a:r>
              <a:rPr lang="en-US" altLang="en-US" sz="1600" dirty="0">
                <a:latin typeface="Helvetica" panose="020B0604020202020204" pitchFamily="34" charset="0"/>
              </a:rPr>
              <a:t>(level 1)</a:t>
            </a:r>
          </a:p>
        </p:txBody>
      </p:sp>
      <p:sp>
        <p:nvSpPr>
          <p:cNvPr id="38031" name="Oval 254"/>
          <p:cNvSpPr>
            <a:spLocks noChangeArrowheads="1"/>
          </p:cNvSpPr>
          <p:nvPr/>
        </p:nvSpPr>
        <p:spPr bwMode="auto">
          <a:xfrm>
            <a:off x="3657600" y="3886200"/>
            <a:ext cx="76200" cy="762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Helvetica" panose="020B0604020202020204" pitchFamily="34" charset="0"/>
            </a:endParaRPr>
          </a:p>
        </p:txBody>
      </p:sp>
      <p:sp>
        <p:nvSpPr>
          <p:cNvPr id="38032" name="Oval 255"/>
          <p:cNvSpPr>
            <a:spLocks noChangeArrowheads="1"/>
          </p:cNvSpPr>
          <p:nvPr/>
        </p:nvSpPr>
        <p:spPr bwMode="auto">
          <a:xfrm>
            <a:off x="3657600" y="3581400"/>
            <a:ext cx="76200" cy="762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Helvetica" panose="020B0604020202020204" pitchFamily="34" charset="0"/>
            </a:endParaRPr>
          </a:p>
        </p:txBody>
      </p:sp>
      <p:sp>
        <p:nvSpPr>
          <p:cNvPr id="38033" name="Oval 256"/>
          <p:cNvSpPr>
            <a:spLocks noChangeArrowheads="1"/>
          </p:cNvSpPr>
          <p:nvPr/>
        </p:nvSpPr>
        <p:spPr bwMode="auto">
          <a:xfrm>
            <a:off x="3657600" y="3200400"/>
            <a:ext cx="76200" cy="762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Helvetica" panose="020B0604020202020204" pitchFamily="34" charset="0"/>
            </a:endParaRPr>
          </a:p>
        </p:txBody>
      </p:sp>
      <p:sp>
        <p:nvSpPr>
          <p:cNvPr id="38034" name="Oval 257"/>
          <p:cNvSpPr>
            <a:spLocks noChangeArrowheads="1"/>
          </p:cNvSpPr>
          <p:nvPr/>
        </p:nvSpPr>
        <p:spPr bwMode="auto">
          <a:xfrm>
            <a:off x="3657600" y="2667000"/>
            <a:ext cx="76200" cy="762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Helvetica" panose="020B0604020202020204" pitchFamily="34" charset="0"/>
            </a:endParaRPr>
          </a:p>
        </p:txBody>
      </p:sp>
      <p:sp>
        <p:nvSpPr>
          <p:cNvPr id="38035" name="TextBox 261"/>
          <p:cNvSpPr txBox="1">
            <a:spLocks noChangeArrowheads="1"/>
          </p:cNvSpPr>
          <p:nvPr/>
        </p:nvSpPr>
        <p:spPr bwMode="auto">
          <a:xfrm>
            <a:off x="65088" y="1490663"/>
            <a:ext cx="11430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600" i="1">
                <a:solidFill>
                  <a:srgbClr val="FF0000"/>
                </a:solidFill>
                <a:latin typeface="Helvetica" panose="020B0604020202020204" pitchFamily="34" charset="0"/>
              </a:rPr>
              <a:t>111</a:t>
            </a:r>
            <a:r>
              <a:rPr lang="en-US" altLang="en-US" sz="1600">
                <a:solidFill>
                  <a:srgbClr val="008000"/>
                </a:solidFill>
                <a:latin typeface="Helvetica" panose="020B0604020202020204" pitchFamily="34" charset="0"/>
              </a:rPr>
              <a:t>1 0</a:t>
            </a:r>
            <a:r>
              <a:rPr lang="en-US" altLang="en-US" sz="1600">
                <a:solidFill>
                  <a:srgbClr val="2A40E2"/>
                </a:solidFill>
                <a:latin typeface="Helvetica" panose="020B0604020202020204" pitchFamily="34" charset="0"/>
              </a:rPr>
              <a:t>000</a:t>
            </a:r>
          </a:p>
        </p:txBody>
      </p:sp>
    </p:spTree>
    <p:extLst>
      <p:ext uri="{BB962C8B-B14F-4D97-AF65-F5344CB8AC3E}">
        <p14:creationId xmlns:p14="http://schemas.microsoft.com/office/powerpoint/2010/main" val="2137782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135"/>
          <p:cNvSpPr>
            <a:spLocks noChangeArrowheads="1"/>
          </p:cNvSpPr>
          <p:nvPr/>
        </p:nvSpPr>
        <p:spPr bwMode="auto">
          <a:xfrm>
            <a:off x="6629400" y="2286000"/>
            <a:ext cx="1295400" cy="304800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000" b="0">
                <a:latin typeface="Helvetica" panose="020B0604020202020204" pitchFamily="34" charset="0"/>
              </a:rPr>
              <a:t>stack</a:t>
            </a:r>
          </a:p>
        </p:txBody>
      </p:sp>
      <p:sp>
        <p:nvSpPr>
          <p:cNvPr id="38914" name="Title 1"/>
          <p:cNvSpPr>
            <a:spLocks noGrp="1"/>
          </p:cNvSpPr>
          <p:nvPr>
            <p:ph type="title"/>
          </p:nvPr>
        </p:nvSpPr>
        <p:spPr>
          <a:xfrm>
            <a:off x="990600" y="76200"/>
            <a:ext cx="7162800" cy="533400"/>
          </a:xfrm>
        </p:spPr>
        <p:txBody>
          <a:bodyPr/>
          <a:lstStyle/>
          <a:p>
            <a:r>
              <a:rPr lang="en-US" altLang="en-US" dirty="0" smtClean="0"/>
              <a:t>Summary: Two-Level Paging</a:t>
            </a:r>
          </a:p>
        </p:txBody>
      </p:sp>
      <p:sp>
        <p:nvSpPr>
          <p:cNvPr id="38915" name="Rectangle 6"/>
          <p:cNvSpPr>
            <a:spLocks noChangeArrowheads="1"/>
          </p:cNvSpPr>
          <p:nvPr/>
        </p:nvSpPr>
        <p:spPr bwMode="auto">
          <a:xfrm>
            <a:off x="1219200" y="1066800"/>
            <a:ext cx="1295400" cy="609600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000" b="0">
                <a:latin typeface="Helvetica" panose="020B0604020202020204" pitchFamily="34" charset="0"/>
              </a:rPr>
              <a:t>stack</a:t>
            </a:r>
          </a:p>
        </p:txBody>
      </p:sp>
      <p:sp>
        <p:nvSpPr>
          <p:cNvPr id="38916" name="Rectangle 7"/>
          <p:cNvSpPr>
            <a:spLocks noChangeArrowheads="1"/>
          </p:cNvSpPr>
          <p:nvPr/>
        </p:nvSpPr>
        <p:spPr bwMode="auto">
          <a:xfrm>
            <a:off x="1219200" y="3048000"/>
            <a:ext cx="1295400" cy="457200"/>
          </a:xfrm>
          <a:prstGeom prst="rect">
            <a:avLst/>
          </a:prstGeom>
          <a:solidFill>
            <a:srgbClr val="CCFFCC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000" b="0">
                <a:latin typeface="Helvetica" panose="020B0604020202020204" pitchFamily="34" charset="0"/>
              </a:rPr>
              <a:t>heap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1219200" y="5334000"/>
            <a:ext cx="1295400" cy="609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2000" b="0" dirty="0">
                <a:latin typeface="Helvetica"/>
                <a:ea typeface="ＭＳ Ｐゴシック" charset="-128"/>
                <a:cs typeface="Helvetica"/>
              </a:rPr>
              <a:t>code</a:t>
            </a:r>
          </a:p>
        </p:txBody>
      </p:sp>
      <p:sp>
        <p:nvSpPr>
          <p:cNvPr id="38918" name="Rectangle 9"/>
          <p:cNvSpPr>
            <a:spLocks noChangeArrowheads="1"/>
          </p:cNvSpPr>
          <p:nvPr/>
        </p:nvSpPr>
        <p:spPr bwMode="auto">
          <a:xfrm>
            <a:off x="1219200" y="4114800"/>
            <a:ext cx="1295400" cy="609600"/>
          </a:xfrm>
          <a:prstGeom prst="rect">
            <a:avLst/>
          </a:prstGeom>
          <a:solidFill>
            <a:srgbClr val="FF6600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000" b="0">
                <a:latin typeface="Helvetica" panose="020B0604020202020204" pitchFamily="34" charset="0"/>
              </a:rPr>
              <a:t>data</a:t>
            </a:r>
          </a:p>
        </p:txBody>
      </p:sp>
      <p:sp>
        <p:nvSpPr>
          <p:cNvPr id="38919" name="Up Arrow 10"/>
          <p:cNvSpPr>
            <a:spLocks noChangeArrowheads="1"/>
          </p:cNvSpPr>
          <p:nvPr/>
        </p:nvSpPr>
        <p:spPr bwMode="auto">
          <a:xfrm flipH="1">
            <a:off x="1752600" y="2743200"/>
            <a:ext cx="106363" cy="304800"/>
          </a:xfrm>
          <a:prstGeom prst="upArrow">
            <a:avLst>
              <a:gd name="adj1" fmla="val 50000"/>
              <a:gd name="adj2" fmla="val 50149"/>
            </a:avLst>
          </a:prstGeom>
          <a:solidFill>
            <a:schemeClr val="tx1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Helvetica" panose="020B0604020202020204" pitchFamily="34" charset="0"/>
            </a:endParaRPr>
          </a:p>
        </p:txBody>
      </p:sp>
      <p:sp>
        <p:nvSpPr>
          <p:cNvPr id="38920" name="Up Arrow 11"/>
          <p:cNvSpPr>
            <a:spLocks noChangeArrowheads="1"/>
          </p:cNvSpPr>
          <p:nvPr/>
        </p:nvSpPr>
        <p:spPr bwMode="auto">
          <a:xfrm flipH="1" flipV="1">
            <a:off x="1752600" y="1676400"/>
            <a:ext cx="106363" cy="304800"/>
          </a:xfrm>
          <a:prstGeom prst="upArrow">
            <a:avLst>
              <a:gd name="adj1" fmla="val 50000"/>
              <a:gd name="adj2" fmla="val 50149"/>
            </a:avLst>
          </a:prstGeom>
          <a:solidFill>
            <a:schemeClr val="tx1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Helvetica" panose="020B0604020202020204" pitchFamily="34" charset="0"/>
            </a:endParaRPr>
          </a:p>
        </p:txBody>
      </p:sp>
      <p:sp>
        <p:nvSpPr>
          <p:cNvPr id="38921" name="Rectangle 12"/>
          <p:cNvSpPr>
            <a:spLocks noChangeArrowheads="1"/>
          </p:cNvSpPr>
          <p:nvPr/>
        </p:nvSpPr>
        <p:spPr bwMode="auto">
          <a:xfrm>
            <a:off x="1219200" y="1066800"/>
            <a:ext cx="1295400" cy="4876800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Helvetica" panose="020B0604020202020204" pitchFamily="34" charset="0"/>
            </a:endParaRPr>
          </a:p>
        </p:txBody>
      </p:sp>
      <p:sp>
        <p:nvSpPr>
          <p:cNvPr id="38922" name="TextBox 13"/>
          <p:cNvSpPr txBox="1">
            <a:spLocks noChangeArrowheads="1"/>
          </p:cNvSpPr>
          <p:nvPr/>
        </p:nvSpPr>
        <p:spPr bwMode="auto">
          <a:xfrm>
            <a:off x="685800" y="685800"/>
            <a:ext cx="21844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Helvetica" panose="020B0604020202020204" pitchFamily="34" charset="0"/>
              </a:rPr>
              <a:t>Virtual memory view</a:t>
            </a:r>
          </a:p>
        </p:txBody>
      </p:sp>
      <p:sp>
        <p:nvSpPr>
          <p:cNvPr id="38923" name="Rectangle 14"/>
          <p:cNvSpPr>
            <a:spLocks noChangeArrowheads="1"/>
          </p:cNvSpPr>
          <p:nvPr/>
        </p:nvSpPr>
        <p:spPr bwMode="auto">
          <a:xfrm>
            <a:off x="1219200" y="4724400"/>
            <a:ext cx="1295400" cy="1219200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Helvetica" panose="020B0604020202020204" pitchFamily="34" charset="0"/>
            </a:endParaRPr>
          </a:p>
        </p:txBody>
      </p:sp>
      <p:sp>
        <p:nvSpPr>
          <p:cNvPr id="38924" name="Rectangle 15"/>
          <p:cNvSpPr>
            <a:spLocks noChangeArrowheads="1"/>
          </p:cNvSpPr>
          <p:nvPr/>
        </p:nvSpPr>
        <p:spPr bwMode="auto">
          <a:xfrm>
            <a:off x="1219200" y="3505200"/>
            <a:ext cx="1295400" cy="1219200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Helvetica" panose="020B0604020202020204" pitchFamily="34" charset="0"/>
            </a:endParaRPr>
          </a:p>
        </p:txBody>
      </p:sp>
      <p:sp>
        <p:nvSpPr>
          <p:cNvPr id="38925" name="Rectangle 16"/>
          <p:cNvSpPr>
            <a:spLocks noChangeArrowheads="1"/>
          </p:cNvSpPr>
          <p:nvPr/>
        </p:nvSpPr>
        <p:spPr bwMode="auto">
          <a:xfrm>
            <a:off x="1219200" y="2286000"/>
            <a:ext cx="1295400" cy="1219200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Helvetica" panose="020B0604020202020204" pitchFamily="34" charset="0"/>
            </a:endParaRPr>
          </a:p>
        </p:txBody>
      </p:sp>
      <p:sp>
        <p:nvSpPr>
          <p:cNvPr id="38926" name="TextBox 19"/>
          <p:cNvSpPr txBox="1">
            <a:spLocks noChangeArrowheads="1"/>
          </p:cNvSpPr>
          <p:nvPr/>
        </p:nvSpPr>
        <p:spPr bwMode="auto">
          <a:xfrm>
            <a:off x="31750" y="2938463"/>
            <a:ext cx="117316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600" i="1">
                <a:solidFill>
                  <a:srgbClr val="FF0000"/>
                </a:solidFill>
                <a:latin typeface="Helvetica" panose="020B0604020202020204" pitchFamily="34" charset="0"/>
              </a:rPr>
              <a:t>100</a:t>
            </a:r>
            <a:r>
              <a:rPr lang="en-US" altLang="en-US" sz="1600">
                <a:solidFill>
                  <a:srgbClr val="008200"/>
                </a:solidFill>
                <a:latin typeface="Helvetica" panose="020B0604020202020204" pitchFamily="34" charset="0"/>
              </a:rPr>
              <a:t>1 0</a:t>
            </a:r>
            <a:r>
              <a:rPr lang="en-US" altLang="en-US" sz="1600">
                <a:solidFill>
                  <a:srgbClr val="2A40E2"/>
                </a:solidFill>
                <a:latin typeface="Helvetica" panose="020B0604020202020204" pitchFamily="34" charset="0"/>
              </a:rPr>
              <a:t>000</a:t>
            </a:r>
          </a:p>
          <a:p>
            <a:pPr algn="r" eaLnBrk="1" hangingPunct="1"/>
            <a:r>
              <a:rPr lang="en-US" altLang="en-US" sz="1600">
                <a:latin typeface="Helvetica" panose="020B0604020202020204" pitchFamily="34" charset="0"/>
              </a:rPr>
              <a:t>(0x90)</a:t>
            </a:r>
          </a:p>
        </p:txBody>
      </p:sp>
      <p:sp>
        <p:nvSpPr>
          <p:cNvPr id="38927" name="TextBox 27"/>
          <p:cNvSpPr txBox="1">
            <a:spLocks noChangeArrowheads="1"/>
          </p:cNvSpPr>
          <p:nvPr/>
        </p:nvSpPr>
        <p:spPr bwMode="auto">
          <a:xfrm>
            <a:off x="6461125" y="728663"/>
            <a:ext cx="23780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Helvetica" panose="020B0604020202020204" pitchFamily="34" charset="0"/>
              </a:rPr>
              <a:t>Physical memory view</a:t>
            </a:r>
          </a:p>
        </p:txBody>
      </p:sp>
      <p:sp>
        <p:nvSpPr>
          <p:cNvPr id="38928" name="Rectangle 28"/>
          <p:cNvSpPr>
            <a:spLocks noChangeArrowheads="1"/>
          </p:cNvSpPr>
          <p:nvPr/>
        </p:nvSpPr>
        <p:spPr bwMode="auto">
          <a:xfrm>
            <a:off x="6629400" y="1066800"/>
            <a:ext cx="1295400" cy="4876800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Helvetica" panose="020B0604020202020204" pitchFamily="34" charset="0"/>
            </a:endParaRPr>
          </a:p>
        </p:txBody>
      </p:sp>
      <p:sp>
        <p:nvSpPr>
          <p:cNvPr id="38929" name="Rectangle 29"/>
          <p:cNvSpPr>
            <a:spLocks noChangeArrowheads="1"/>
          </p:cNvSpPr>
          <p:nvPr/>
        </p:nvSpPr>
        <p:spPr bwMode="auto">
          <a:xfrm>
            <a:off x="6629400" y="3810000"/>
            <a:ext cx="1295400" cy="609600"/>
          </a:xfrm>
          <a:prstGeom prst="rect">
            <a:avLst/>
          </a:prstGeom>
          <a:solidFill>
            <a:srgbClr val="FF6600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000" b="0">
                <a:latin typeface="Helvetica" panose="020B0604020202020204" pitchFamily="34" charset="0"/>
              </a:rPr>
              <a:t>data</a:t>
            </a:r>
          </a:p>
        </p:txBody>
      </p:sp>
      <p:sp>
        <p:nvSpPr>
          <p:cNvPr id="31" name="Rectangle 30"/>
          <p:cNvSpPr/>
          <p:nvPr/>
        </p:nvSpPr>
        <p:spPr bwMode="auto">
          <a:xfrm>
            <a:off x="6629400" y="5029200"/>
            <a:ext cx="1295400" cy="609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2000" b="0" dirty="0">
                <a:latin typeface="Helvetica"/>
                <a:ea typeface="ＭＳ Ｐゴシック" charset="-128"/>
                <a:cs typeface="Helvetica"/>
              </a:rPr>
              <a:t>code</a:t>
            </a:r>
          </a:p>
        </p:txBody>
      </p:sp>
      <p:sp>
        <p:nvSpPr>
          <p:cNvPr id="32" name="Rectangle 31"/>
          <p:cNvSpPr/>
          <p:nvPr/>
        </p:nvSpPr>
        <p:spPr bwMode="auto">
          <a:xfrm>
            <a:off x="6629400" y="1066800"/>
            <a:ext cx="1295400" cy="304800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6629400" y="5638800"/>
            <a:ext cx="1295400" cy="304800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6629400" y="4419600"/>
            <a:ext cx="1295400" cy="304800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38934" name="Rectangle 35"/>
          <p:cNvSpPr>
            <a:spLocks noChangeArrowheads="1"/>
          </p:cNvSpPr>
          <p:nvPr/>
        </p:nvSpPr>
        <p:spPr bwMode="auto">
          <a:xfrm>
            <a:off x="6629400" y="3352800"/>
            <a:ext cx="1295400" cy="457200"/>
          </a:xfrm>
          <a:prstGeom prst="rect">
            <a:avLst/>
          </a:prstGeom>
          <a:solidFill>
            <a:srgbClr val="CCFFCC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000" b="0">
                <a:latin typeface="Helvetica" panose="020B0604020202020204" pitchFamily="34" charset="0"/>
              </a:rPr>
              <a:t>heap</a:t>
            </a:r>
          </a:p>
        </p:txBody>
      </p:sp>
      <p:sp>
        <p:nvSpPr>
          <p:cNvPr id="38" name="Rectangle 37"/>
          <p:cNvSpPr/>
          <p:nvPr/>
        </p:nvSpPr>
        <p:spPr bwMode="auto">
          <a:xfrm>
            <a:off x="6629400" y="2743200"/>
            <a:ext cx="1295400" cy="304800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38936" name="Rectangle 39"/>
          <p:cNvSpPr>
            <a:spLocks noChangeArrowheads="1"/>
          </p:cNvSpPr>
          <p:nvPr/>
        </p:nvSpPr>
        <p:spPr bwMode="auto">
          <a:xfrm>
            <a:off x="6629400" y="1371600"/>
            <a:ext cx="1295400" cy="304800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000" b="0">
                <a:latin typeface="Helvetica" panose="020B0604020202020204" pitchFamily="34" charset="0"/>
              </a:rPr>
              <a:t>stack</a:t>
            </a:r>
          </a:p>
        </p:txBody>
      </p:sp>
      <p:sp>
        <p:nvSpPr>
          <p:cNvPr id="42" name="Rectangle 41"/>
          <p:cNvSpPr/>
          <p:nvPr/>
        </p:nvSpPr>
        <p:spPr bwMode="auto">
          <a:xfrm>
            <a:off x="6629400" y="1828800"/>
            <a:ext cx="1295400" cy="457200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1219200" y="57912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1219200" y="56388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1219200" y="54864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51" name="Rectangle 50"/>
          <p:cNvSpPr/>
          <p:nvPr/>
        </p:nvSpPr>
        <p:spPr bwMode="auto">
          <a:xfrm>
            <a:off x="1219200" y="53340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57" name="Rectangle 56"/>
          <p:cNvSpPr/>
          <p:nvPr/>
        </p:nvSpPr>
        <p:spPr bwMode="auto">
          <a:xfrm>
            <a:off x="1219200" y="47244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58" name="Rectangle 57"/>
          <p:cNvSpPr/>
          <p:nvPr/>
        </p:nvSpPr>
        <p:spPr bwMode="auto">
          <a:xfrm>
            <a:off x="1219200" y="48768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59" name="Rectangle 58"/>
          <p:cNvSpPr/>
          <p:nvPr/>
        </p:nvSpPr>
        <p:spPr bwMode="auto">
          <a:xfrm>
            <a:off x="1219200" y="50292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0" name="Rectangle 59"/>
          <p:cNvSpPr/>
          <p:nvPr/>
        </p:nvSpPr>
        <p:spPr bwMode="auto">
          <a:xfrm>
            <a:off x="1219200" y="51816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1" name="Rectangle 60"/>
          <p:cNvSpPr/>
          <p:nvPr/>
        </p:nvSpPr>
        <p:spPr bwMode="auto">
          <a:xfrm>
            <a:off x="1219200" y="41148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2" name="Rectangle 61"/>
          <p:cNvSpPr/>
          <p:nvPr/>
        </p:nvSpPr>
        <p:spPr bwMode="auto">
          <a:xfrm>
            <a:off x="1219200" y="42672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3" name="Rectangle 62"/>
          <p:cNvSpPr/>
          <p:nvPr/>
        </p:nvSpPr>
        <p:spPr bwMode="auto">
          <a:xfrm>
            <a:off x="1219200" y="44196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4" name="Rectangle 63"/>
          <p:cNvSpPr/>
          <p:nvPr/>
        </p:nvSpPr>
        <p:spPr bwMode="auto">
          <a:xfrm>
            <a:off x="1219200" y="45720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5" name="Rectangle 64"/>
          <p:cNvSpPr/>
          <p:nvPr/>
        </p:nvSpPr>
        <p:spPr bwMode="auto">
          <a:xfrm>
            <a:off x="1219200" y="35052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6" name="Rectangle 65"/>
          <p:cNvSpPr/>
          <p:nvPr/>
        </p:nvSpPr>
        <p:spPr bwMode="auto">
          <a:xfrm>
            <a:off x="1219200" y="36576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7" name="Rectangle 66"/>
          <p:cNvSpPr/>
          <p:nvPr/>
        </p:nvSpPr>
        <p:spPr bwMode="auto">
          <a:xfrm>
            <a:off x="1219200" y="38100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8" name="Rectangle 67"/>
          <p:cNvSpPr/>
          <p:nvPr/>
        </p:nvSpPr>
        <p:spPr bwMode="auto">
          <a:xfrm>
            <a:off x="1219200" y="39624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9" name="Rectangle 68"/>
          <p:cNvSpPr/>
          <p:nvPr/>
        </p:nvSpPr>
        <p:spPr bwMode="auto">
          <a:xfrm>
            <a:off x="1219200" y="28956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0" name="Rectangle 69"/>
          <p:cNvSpPr/>
          <p:nvPr/>
        </p:nvSpPr>
        <p:spPr bwMode="auto">
          <a:xfrm>
            <a:off x="1219200" y="30480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1" name="Rectangle 70"/>
          <p:cNvSpPr/>
          <p:nvPr/>
        </p:nvSpPr>
        <p:spPr bwMode="auto">
          <a:xfrm>
            <a:off x="1219200" y="32004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2" name="Rectangle 71"/>
          <p:cNvSpPr/>
          <p:nvPr/>
        </p:nvSpPr>
        <p:spPr bwMode="auto">
          <a:xfrm>
            <a:off x="1219200" y="33528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3" name="Rectangle 72"/>
          <p:cNvSpPr/>
          <p:nvPr/>
        </p:nvSpPr>
        <p:spPr bwMode="auto">
          <a:xfrm>
            <a:off x="1219200" y="22860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4" name="Rectangle 73"/>
          <p:cNvSpPr/>
          <p:nvPr/>
        </p:nvSpPr>
        <p:spPr bwMode="auto">
          <a:xfrm>
            <a:off x="1219200" y="24384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5" name="Rectangle 74"/>
          <p:cNvSpPr/>
          <p:nvPr/>
        </p:nvSpPr>
        <p:spPr bwMode="auto">
          <a:xfrm>
            <a:off x="1219200" y="25908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6" name="Rectangle 75"/>
          <p:cNvSpPr/>
          <p:nvPr/>
        </p:nvSpPr>
        <p:spPr bwMode="auto">
          <a:xfrm>
            <a:off x="1219200" y="27432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7" name="Rectangle 76"/>
          <p:cNvSpPr/>
          <p:nvPr/>
        </p:nvSpPr>
        <p:spPr bwMode="auto">
          <a:xfrm>
            <a:off x="1219200" y="16764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8" name="Rectangle 77"/>
          <p:cNvSpPr/>
          <p:nvPr/>
        </p:nvSpPr>
        <p:spPr bwMode="auto">
          <a:xfrm>
            <a:off x="1219200" y="18288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9" name="Rectangle 78"/>
          <p:cNvSpPr/>
          <p:nvPr/>
        </p:nvSpPr>
        <p:spPr bwMode="auto">
          <a:xfrm>
            <a:off x="1219200" y="19812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80" name="Rectangle 79"/>
          <p:cNvSpPr/>
          <p:nvPr/>
        </p:nvSpPr>
        <p:spPr bwMode="auto">
          <a:xfrm>
            <a:off x="1219200" y="21336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81" name="Rectangle 80"/>
          <p:cNvSpPr/>
          <p:nvPr/>
        </p:nvSpPr>
        <p:spPr bwMode="auto">
          <a:xfrm>
            <a:off x="1219200" y="10668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82" name="Rectangle 81"/>
          <p:cNvSpPr/>
          <p:nvPr/>
        </p:nvSpPr>
        <p:spPr bwMode="auto">
          <a:xfrm>
            <a:off x="1219200" y="12192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83" name="Rectangle 82"/>
          <p:cNvSpPr/>
          <p:nvPr/>
        </p:nvSpPr>
        <p:spPr bwMode="auto">
          <a:xfrm>
            <a:off x="1219200" y="13716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84" name="Rectangle 83"/>
          <p:cNvSpPr/>
          <p:nvPr/>
        </p:nvSpPr>
        <p:spPr bwMode="auto">
          <a:xfrm>
            <a:off x="1219200" y="15240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03" name="Rectangle 102"/>
          <p:cNvSpPr/>
          <p:nvPr/>
        </p:nvSpPr>
        <p:spPr bwMode="auto">
          <a:xfrm>
            <a:off x="6629400" y="35052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04" name="Rectangle 103"/>
          <p:cNvSpPr/>
          <p:nvPr/>
        </p:nvSpPr>
        <p:spPr bwMode="auto">
          <a:xfrm>
            <a:off x="6629400" y="36576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solidFill>
                <a:schemeClr val="accent2">
                  <a:lumMod val="60000"/>
                  <a:lumOff val="40000"/>
                </a:schemeClr>
              </a:solidFill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05" name="Rectangle 104"/>
          <p:cNvSpPr/>
          <p:nvPr/>
        </p:nvSpPr>
        <p:spPr bwMode="auto">
          <a:xfrm>
            <a:off x="6629400" y="38100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06" name="Rectangle 105"/>
          <p:cNvSpPr/>
          <p:nvPr/>
        </p:nvSpPr>
        <p:spPr bwMode="auto">
          <a:xfrm>
            <a:off x="6629400" y="39624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07" name="Rectangle 106"/>
          <p:cNvSpPr/>
          <p:nvPr/>
        </p:nvSpPr>
        <p:spPr bwMode="auto">
          <a:xfrm>
            <a:off x="6629400" y="41148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08" name="Rectangle 107"/>
          <p:cNvSpPr/>
          <p:nvPr/>
        </p:nvSpPr>
        <p:spPr bwMode="auto">
          <a:xfrm>
            <a:off x="6629400" y="42672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09" name="Rectangle 108"/>
          <p:cNvSpPr/>
          <p:nvPr/>
        </p:nvSpPr>
        <p:spPr bwMode="auto">
          <a:xfrm>
            <a:off x="6629400" y="44196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10" name="Rectangle 109"/>
          <p:cNvSpPr/>
          <p:nvPr/>
        </p:nvSpPr>
        <p:spPr bwMode="auto">
          <a:xfrm>
            <a:off x="6629400" y="45720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11" name="Rectangle 110"/>
          <p:cNvSpPr/>
          <p:nvPr/>
        </p:nvSpPr>
        <p:spPr bwMode="auto">
          <a:xfrm>
            <a:off x="6629400" y="47244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12" name="Rectangle 111"/>
          <p:cNvSpPr/>
          <p:nvPr/>
        </p:nvSpPr>
        <p:spPr bwMode="auto">
          <a:xfrm>
            <a:off x="6629400" y="48768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13" name="Rectangle 112"/>
          <p:cNvSpPr/>
          <p:nvPr/>
        </p:nvSpPr>
        <p:spPr bwMode="auto">
          <a:xfrm>
            <a:off x="6629400" y="50292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14" name="Rectangle 113"/>
          <p:cNvSpPr/>
          <p:nvPr/>
        </p:nvSpPr>
        <p:spPr bwMode="auto">
          <a:xfrm>
            <a:off x="6629400" y="51816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15" name="Rectangle 114"/>
          <p:cNvSpPr/>
          <p:nvPr/>
        </p:nvSpPr>
        <p:spPr bwMode="auto">
          <a:xfrm>
            <a:off x="6629400" y="53340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16" name="Rectangle 115"/>
          <p:cNvSpPr/>
          <p:nvPr/>
        </p:nvSpPr>
        <p:spPr bwMode="auto">
          <a:xfrm>
            <a:off x="6629400" y="54864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17" name="Rectangle 116"/>
          <p:cNvSpPr/>
          <p:nvPr/>
        </p:nvSpPr>
        <p:spPr bwMode="auto">
          <a:xfrm>
            <a:off x="6629400" y="56388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18" name="Rectangle 117"/>
          <p:cNvSpPr/>
          <p:nvPr/>
        </p:nvSpPr>
        <p:spPr bwMode="auto">
          <a:xfrm>
            <a:off x="6629400" y="57912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19" name="Rectangle 118"/>
          <p:cNvSpPr/>
          <p:nvPr/>
        </p:nvSpPr>
        <p:spPr bwMode="auto">
          <a:xfrm>
            <a:off x="6629400" y="10668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20" name="Rectangle 119"/>
          <p:cNvSpPr/>
          <p:nvPr/>
        </p:nvSpPr>
        <p:spPr bwMode="auto">
          <a:xfrm>
            <a:off x="6629400" y="12192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21" name="Rectangle 120"/>
          <p:cNvSpPr/>
          <p:nvPr/>
        </p:nvSpPr>
        <p:spPr bwMode="auto">
          <a:xfrm>
            <a:off x="6629400" y="13716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22" name="Rectangle 121"/>
          <p:cNvSpPr/>
          <p:nvPr/>
        </p:nvSpPr>
        <p:spPr bwMode="auto">
          <a:xfrm>
            <a:off x="6629400" y="15240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23" name="Rectangle 122"/>
          <p:cNvSpPr/>
          <p:nvPr/>
        </p:nvSpPr>
        <p:spPr bwMode="auto">
          <a:xfrm>
            <a:off x="6629400" y="16764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24" name="Rectangle 123"/>
          <p:cNvSpPr/>
          <p:nvPr/>
        </p:nvSpPr>
        <p:spPr bwMode="auto">
          <a:xfrm>
            <a:off x="6629400" y="18288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25" name="Rectangle 124"/>
          <p:cNvSpPr/>
          <p:nvPr/>
        </p:nvSpPr>
        <p:spPr bwMode="auto">
          <a:xfrm>
            <a:off x="6629400" y="19812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26" name="Rectangle 125"/>
          <p:cNvSpPr/>
          <p:nvPr/>
        </p:nvSpPr>
        <p:spPr bwMode="auto">
          <a:xfrm>
            <a:off x="6629400" y="21336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27" name="Rectangle 126"/>
          <p:cNvSpPr/>
          <p:nvPr/>
        </p:nvSpPr>
        <p:spPr bwMode="auto">
          <a:xfrm>
            <a:off x="6629400" y="22860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28" name="Rectangle 127"/>
          <p:cNvSpPr/>
          <p:nvPr/>
        </p:nvSpPr>
        <p:spPr bwMode="auto">
          <a:xfrm>
            <a:off x="6629400" y="24384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29" name="Rectangle 128"/>
          <p:cNvSpPr/>
          <p:nvPr/>
        </p:nvSpPr>
        <p:spPr bwMode="auto">
          <a:xfrm>
            <a:off x="6629400" y="25908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30" name="Rectangle 129"/>
          <p:cNvSpPr/>
          <p:nvPr/>
        </p:nvSpPr>
        <p:spPr bwMode="auto">
          <a:xfrm>
            <a:off x="6629400" y="27432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31" name="Rectangle 130"/>
          <p:cNvSpPr/>
          <p:nvPr/>
        </p:nvSpPr>
        <p:spPr bwMode="auto">
          <a:xfrm>
            <a:off x="6629400" y="28956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32" name="Rectangle 131"/>
          <p:cNvSpPr/>
          <p:nvPr/>
        </p:nvSpPr>
        <p:spPr bwMode="auto">
          <a:xfrm>
            <a:off x="6629400" y="30480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33" name="Rectangle 132"/>
          <p:cNvSpPr/>
          <p:nvPr/>
        </p:nvSpPr>
        <p:spPr bwMode="auto">
          <a:xfrm>
            <a:off x="6629400" y="32004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34" name="Rectangle 133"/>
          <p:cNvSpPr/>
          <p:nvPr/>
        </p:nvSpPr>
        <p:spPr bwMode="auto">
          <a:xfrm>
            <a:off x="6629400" y="33528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39002" name="TextBox 168"/>
          <p:cNvSpPr txBox="1">
            <a:spLocks noChangeArrowheads="1"/>
          </p:cNvSpPr>
          <p:nvPr/>
        </p:nvSpPr>
        <p:spPr bwMode="auto">
          <a:xfrm>
            <a:off x="7913688" y="5681663"/>
            <a:ext cx="1154112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Helvetica" panose="020B0604020202020204" pitchFamily="34" charset="0"/>
              </a:rPr>
              <a:t>0000 0000</a:t>
            </a:r>
          </a:p>
        </p:txBody>
      </p:sp>
      <p:sp>
        <p:nvSpPr>
          <p:cNvPr id="39003" name="TextBox 169"/>
          <p:cNvSpPr txBox="1">
            <a:spLocks noChangeArrowheads="1"/>
          </p:cNvSpPr>
          <p:nvPr/>
        </p:nvSpPr>
        <p:spPr bwMode="auto">
          <a:xfrm>
            <a:off x="7913688" y="5376863"/>
            <a:ext cx="1154112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Helvetica" panose="020B0604020202020204" pitchFamily="34" charset="0"/>
              </a:rPr>
              <a:t>0001 0000</a:t>
            </a:r>
          </a:p>
        </p:txBody>
      </p:sp>
      <p:sp>
        <p:nvSpPr>
          <p:cNvPr id="39004" name="TextBox 171"/>
          <p:cNvSpPr txBox="1">
            <a:spLocks noChangeArrowheads="1"/>
          </p:cNvSpPr>
          <p:nvPr/>
        </p:nvSpPr>
        <p:spPr bwMode="auto">
          <a:xfrm>
            <a:off x="7848600" y="3243263"/>
            <a:ext cx="115411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600">
                <a:latin typeface="Helvetica" panose="020B0604020202020204" pitchFamily="34" charset="0"/>
              </a:rPr>
              <a:t>1000 0</a:t>
            </a:r>
            <a:r>
              <a:rPr lang="en-US" altLang="en-US" sz="1600">
                <a:solidFill>
                  <a:srgbClr val="0000FF"/>
                </a:solidFill>
                <a:latin typeface="Helvetica" panose="020B0604020202020204" pitchFamily="34" charset="0"/>
              </a:rPr>
              <a:t>000</a:t>
            </a:r>
          </a:p>
          <a:p>
            <a:pPr algn="r" eaLnBrk="1" hangingPunct="1"/>
            <a:r>
              <a:rPr lang="en-US" altLang="en-US" sz="1600">
                <a:solidFill>
                  <a:srgbClr val="000000"/>
                </a:solidFill>
                <a:latin typeface="Helvetica" panose="020B0604020202020204" pitchFamily="34" charset="0"/>
              </a:rPr>
              <a:t>(0x80)</a:t>
            </a:r>
          </a:p>
        </p:txBody>
      </p:sp>
      <p:sp>
        <p:nvSpPr>
          <p:cNvPr id="39005" name="TextBox 172"/>
          <p:cNvSpPr txBox="1">
            <a:spLocks noChangeArrowheads="1"/>
          </p:cNvSpPr>
          <p:nvPr/>
        </p:nvSpPr>
        <p:spPr bwMode="auto">
          <a:xfrm>
            <a:off x="7848600" y="1414463"/>
            <a:ext cx="113188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Helvetica" panose="020B0604020202020204" pitchFamily="34" charset="0"/>
              </a:rPr>
              <a:t>1110 0000</a:t>
            </a:r>
          </a:p>
        </p:txBody>
      </p:sp>
      <p:grpSp>
        <p:nvGrpSpPr>
          <p:cNvPr id="39006" name="Group 141"/>
          <p:cNvGrpSpPr>
            <a:grpSpLocks/>
          </p:cNvGrpSpPr>
          <p:nvPr/>
        </p:nvGrpSpPr>
        <p:grpSpPr bwMode="auto">
          <a:xfrm>
            <a:off x="3124200" y="2544763"/>
            <a:ext cx="990600" cy="1570037"/>
            <a:chOff x="4188007" y="838200"/>
            <a:chExt cx="990600" cy="1569660"/>
          </a:xfrm>
        </p:grpSpPr>
        <p:sp>
          <p:nvSpPr>
            <p:cNvPr id="39029" name="TextBox 180"/>
            <p:cNvSpPr txBox="1">
              <a:spLocks noChangeArrowheads="1"/>
            </p:cNvSpPr>
            <p:nvPr/>
          </p:nvSpPr>
          <p:spPr bwMode="auto">
            <a:xfrm>
              <a:off x="4188007" y="838200"/>
              <a:ext cx="990600" cy="15696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2286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200" i="1">
                  <a:solidFill>
                    <a:srgbClr val="FF0000"/>
                  </a:solidFill>
                  <a:latin typeface="Helvetica" panose="020B0604020202020204" pitchFamily="34" charset="0"/>
                </a:rPr>
                <a:t>111</a:t>
              </a:r>
              <a:r>
                <a:rPr lang="en-US" altLang="en-US" sz="1200" i="1">
                  <a:latin typeface="Helvetica" panose="020B0604020202020204" pitchFamily="34" charset="0"/>
                </a:rPr>
                <a:t>       </a:t>
              </a:r>
              <a:endParaRPr lang="en-US" altLang="en-US" sz="1200" i="1">
                <a:solidFill>
                  <a:srgbClr val="FF0000"/>
                </a:solidFill>
                <a:latin typeface="Helvetica" panose="020B0604020202020204" pitchFamily="34" charset="0"/>
              </a:endParaRPr>
            </a:p>
            <a:p>
              <a:pPr eaLnBrk="1" hangingPunct="1"/>
              <a:r>
                <a:rPr lang="en-US" altLang="en-US" sz="1200" i="1">
                  <a:solidFill>
                    <a:srgbClr val="FF0000"/>
                  </a:solidFill>
                  <a:latin typeface="Helvetica" panose="020B0604020202020204" pitchFamily="34" charset="0"/>
                </a:rPr>
                <a:t>110</a:t>
              </a:r>
              <a:r>
                <a:rPr lang="en-US" altLang="en-US" sz="1200" i="1">
                  <a:latin typeface="Helvetica" panose="020B0604020202020204" pitchFamily="34" charset="0"/>
                </a:rPr>
                <a:t>   null</a:t>
              </a:r>
            </a:p>
            <a:p>
              <a:pPr eaLnBrk="1" hangingPunct="1"/>
              <a:r>
                <a:rPr lang="en-US" altLang="en-US" sz="1200" i="1">
                  <a:solidFill>
                    <a:srgbClr val="FF0000"/>
                  </a:solidFill>
                  <a:latin typeface="Helvetica" panose="020B0604020202020204" pitchFamily="34" charset="0"/>
                </a:rPr>
                <a:t>101</a:t>
              </a:r>
              <a:r>
                <a:rPr lang="en-US" altLang="en-US" sz="1200" i="1">
                  <a:latin typeface="Helvetica" panose="020B0604020202020204" pitchFamily="34" charset="0"/>
                </a:rPr>
                <a:t>   null</a:t>
              </a:r>
            </a:p>
            <a:p>
              <a:pPr eaLnBrk="1" hangingPunct="1"/>
              <a:r>
                <a:rPr lang="en-US" altLang="en-US" sz="1200" i="1">
                  <a:solidFill>
                    <a:srgbClr val="FF0000"/>
                  </a:solidFill>
                  <a:latin typeface="Helvetica" panose="020B0604020202020204" pitchFamily="34" charset="0"/>
                </a:rPr>
                <a:t>100</a:t>
              </a:r>
              <a:r>
                <a:rPr lang="en-US" altLang="en-US" sz="1200" i="1">
                  <a:latin typeface="Helvetica" panose="020B0604020202020204" pitchFamily="34" charset="0"/>
                </a:rPr>
                <a:t>              </a:t>
              </a:r>
              <a:endParaRPr lang="en-US" altLang="en-US" sz="1200" i="1">
                <a:solidFill>
                  <a:srgbClr val="FF0000"/>
                </a:solidFill>
                <a:latin typeface="Helvetica" panose="020B0604020202020204" pitchFamily="34" charset="0"/>
              </a:endParaRPr>
            </a:p>
            <a:p>
              <a:pPr eaLnBrk="1" hangingPunct="1"/>
              <a:r>
                <a:rPr lang="en-US" altLang="en-US" sz="1200" i="1">
                  <a:solidFill>
                    <a:srgbClr val="FF0000"/>
                  </a:solidFill>
                  <a:latin typeface="Helvetica" panose="020B0604020202020204" pitchFamily="34" charset="0"/>
                </a:rPr>
                <a:t>011</a:t>
              </a:r>
              <a:r>
                <a:rPr lang="en-US" altLang="en-US" sz="1200" i="1">
                  <a:latin typeface="Helvetica" panose="020B0604020202020204" pitchFamily="34" charset="0"/>
                </a:rPr>
                <a:t>   null</a:t>
              </a:r>
            </a:p>
            <a:p>
              <a:pPr eaLnBrk="1" hangingPunct="1"/>
              <a:r>
                <a:rPr lang="en-US" altLang="en-US" sz="1200" i="1">
                  <a:solidFill>
                    <a:srgbClr val="FF0000"/>
                  </a:solidFill>
                  <a:latin typeface="Helvetica" panose="020B0604020202020204" pitchFamily="34" charset="0"/>
                </a:rPr>
                <a:t>010</a:t>
              </a:r>
              <a:r>
                <a:rPr lang="en-US" altLang="en-US" sz="1200" i="1">
                  <a:latin typeface="Helvetica" panose="020B0604020202020204" pitchFamily="34" charset="0"/>
                </a:rPr>
                <a:t>   </a:t>
              </a:r>
              <a:endParaRPr lang="en-US" altLang="en-US" sz="1200" i="1">
                <a:solidFill>
                  <a:srgbClr val="FF0000"/>
                </a:solidFill>
                <a:latin typeface="Helvetica" panose="020B0604020202020204" pitchFamily="34" charset="0"/>
              </a:endParaRPr>
            </a:p>
            <a:p>
              <a:pPr eaLnBrk="1" hangingPunct="1"/>
              <a:r>
                <a:rPr lang="en-US" altLang="en-US" sz="1200" i="1">
                  <a:solidFill>
                    <a:srgbClr val="FF0000"/>
                  </a:solidFill>
                  <a:latin typeface="Helvetica" panose="020B0604020202020204" pitchFamily="34" charset="0"/>
                </a:rPr>
                <a:t>001</a:t>
              </a:r>
              <a:r>
                <a:rPr lang="en-US" altLang="en-US" sz="1200" i="1">
                  <a:latin typeface="Helvetica" panose="020B0604020202020204" pitchFamily="34" charset="0"/>
                </a:rPr>
                <a:t>   null</a:t>
              </a:r>
              <a:endParaRPr lang="en-US" altLang="en-US" sz="1200" i="1">
                <a:solidFill>
                  <a:srgbClr val="FF0000"/>
                </a:solidFill>
                <a:latin typeface="Helvetica" panose="020B0604020202020204" pitchFamily="34" charset="0"/>
              </a:endParaRPr>
            </a:p>
            <a:p>
              <a:pPr eaLnBrk="1" hangingPunct="1"/>
              <a:r>
                <a:rPr lang="en-US" altLang="en-US" sz="1200" i="1">
                  <a:solidFill>
                    <a:srgbClr val="FF0000"/>
                  </a:solidFill>
                  <a:latin typeface="Helvetica" panose="020B0604020202020204" pitchFamily="34" charset="0"/>
                </a:rPr>
                <a:t>000</a:t>
              </a:r>
              <a:r>
                <a:rPr lang="en-US" altLang="en-US" sz="1200" i="1">
                  <a:latin typeface="Helvetica" panose="020B0604020202020204" pitchFamily="34" charset="0"/>
                </a:rPr>
                <a:t>   </a:t>
              </a:r>
            </a:p>
          </p:txBody>
        </p:sp>
        <p:sp>
          <p:nvSpPr>
            <p:cNvPr id="39030" name="Rectangle 182"/>
            <p:cNvSpPr>
              <a:spLocks noChangeArrowheads="1"/>
            </p:cNvSpPr>
            <p:nvPr/>
          </p:nvSpPr>
          <p:spPr bwMode="auto">
            <a:xfrm>
              <a:off x="4569007" y="838200"/>
              <a:ext cx="533400" cy="1524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endParaRPr lang="en-US" altLang="en-US" b="0">
                <a:latin typeface="Helvetica" panose="020B0604020202020204" pitchFamily="34" charset="0"/>
              </a:endParaRPr>
            </a:p>
          </p:txBody>
        </p:sp>
      </p:grpSp>
      <p:sp>
        <p:nvSpPr>
          <p:cNvPr id="39007" name="TextBox 184"/>
          <p:cNvSpPr txBox="1">
            <a:spLocks noChangeArrowheads="1"/>
          </p:cNvSpPr>
          <p:nvPr/>
        </p:nvSpPr>
        <p:spPr bwMode="auto">
          <a:xfrm>
            <a:off x="4876800" y="1303338"/>
            <a:ext cx="9144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286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>
                <a:solidFill>
                  <a:srgbClr val="008000"/>
                </a:solidFill>
                <a:latin typeface="Helvetica" panose="020B0604020202020204" pitchFamily="34" charset="0"/>
              </a:rPr>
              <a:t>11</a:t>
            </a:r>
            <a:r>
              <a:rPr lang="en-US" altLang="en-US" sz="1200">
                <a:latin typeface="Helvetica" panose="020B0604020202020204" pitchFamily="34" charset="0"/>
              </a:rPr>
              <a:t>   11101    </a:t>
            </a:r>
            <a:endParaRPr lang="en-US" altLang="en-US" sz="1200">
              <a:solidFill>
                <a:srgbClr val="008000"/>
              </a:solidFill>
              <a:latin typeface="Helvetica" panose="020B0604020202020204" pitchFamily="34" charset="0"/>
            </a:endParaRPr>
          </a:p>
          <a:p>
            <a:pPr eaLnBrk="1" hangingPunct="1"/>
            <a:r>
              <a:rPr lang="en-US" altLang="en-US" sz="1200">
                <a:solidFill>
                  <a:srgbClr val="008000"/>
                </a:solidFill>
                <a:latin typeface="Helvetica" panose="020B0604020202020204" pitchFamily="34" charset="0"/>
              </a:rPr>
              <a:t>10</a:t>
            </a:r>
            <a:r>
              <a:rPr lang="en-US" altLang="en-US" sz="1200">
                <a:latin typeface="Helvetica" panose="020B0604020202020204" pitchFamily="34" charset="0"/>
              </a:rPr>
              <a:t>   11100</a:t>
            </a:r>
            <a:endParaRPr lang="en-US" altLang="en-US" sz="1200">
              <a:solidFill>
                <a:srgbClr val="008000"/>
              </a:solidFill>
              <a:latin typeface="Helvetica" panose="020B0604020202020204" pitchFamily="34" charset="0"/>
            </a:endParaRPr>
          </a:p>
          <a:p>
            <a:pPr eaLnBrk="1" hangingPunct="1"/>
            <a:r>
              <a:rPr lang="en-US" altLang="en-US" sz="1200">
                <a:solidFill>
                  <a:srgbClr val="008000"/>
                </a:solidFill>
                <a:latin typeface="Helvetica" panose="020B0604020202020204" pitchFamily="34" charset="0"/>
              </a:rPr>
              <a:t>01</a:t>
            </a:r>
            <a:r>
              <a:rPr lang="en-US" altLang="en-US" sz="1200">
                <a:latin typeface="Helvetica" panose="020B0604020202020204" pitchFamily="34" charset="0"/>
              </a:rPr>
              <a:t>   10111</a:t>
            </a:r>
          </a:p>
          <a:p>
            <a:pPr eaLnBrk="1" hangingPunct="1"/>
            <a:r>
              <a:rPr lang="en-US" altLang="en-US" sz="1200">
                <a:solidFill>
                  <a:srgbClr val="008000"/>
                </a:solidFill>
                <a:latin typeface="Helvetica" panose="020B0604020202020204" pitchFamily="34" charset="0"/>
              </a:rPr>
              <a:t>00</a:t>
            </a:r>
            <a:r>
              <a:rPr lang="en-US" altLang="en-US" sz="1200">
                <a:latin typeface="Helvetica" panose="020B0604020202020204" pitchFamily="34" charset="0"/>
              </a:rPr>
              <a:t>   10110</a:t>
            </a:r>
          </a:p>
        </p:txBody>
      </p:sp>
      <p:sp>
        <p:nvSpPr>
          <p:cNvPr id="39008" name="Rectangle 185"/>
          <p:cNvSpPr>
            <a:spLocks noChangeArrowheads="1"/>
          </p:cNvSpPr>
          <p:nvPr/>
        </p:nvSpPr>
        <p:spPr bwMode="auto">
          <a:xfrm>
            <a:off x="5181600" y="1295400"/>
            <a:ext cx="609600" cy="838200"/>
          </a:xfrm>
          <a:prstGeom prst="rect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Helvetica" panose="020B0604020202020204" pitchFamily="34" charset="0"/>
            </a:endParaRPr>
          </a:p>
        </p:txBody>
      </p:sp>
      <p:sp>
        <p:nvSpPr>
          <p:cNvPr id="39009" name="TextBox 190"/>
          <p:cNvSpPr txBox="1">
            <a:spLocks noChangeArrowheads="1"/>
          </p:cNvSpPr>
          <p:nvPr/>
        </p:nvSpPr>
        <p:spPr bwMode="auto">
          <a:xfrm>
            <a:off x="4876800" y="3817938"/>
            <a:ext cx="9144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286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>
                <a:solidFill>
                  <a:srgbClr val="008000"/>
                </a:solidFill>
                <a:latin typeface="Helvetica" panose="020B0604020202020204" pitchFamily="34" charset="0"/>
              </a:rPr>
              <a:t>11</a:t>
            </a:r>
            <a:r>
              <a:rPr lang="en-US" altLang="en-US" sz="1200">
                <a:latin typeface="Helvetica" panose="020B0604020202020204" pitchFamily="34" charset="0"/>
              </a:rPr>
              <a:t>   01101    </a:t>
            </a:r>
          </a:p>
          <a:p>
            <a:pPr eaLnBrk="1" hangingPunct="1"/>
            <a:r>
              <a:rPr lang="en-US" altLang="en-US" sz="1200">
                <a:solidFill>
                  <a:srgbClr val="008000"/>
                </a:solidFill>
                <a:latin typeface="Helvetica" panose="020B0604020202020204" pitchFamily="34" charset="0"/>
              </a:rPr>
              <a:t>10</a:t>
            </a:r>
            <a:r>
              <a:rPr lang="en-US" altLang="en-US" sz="1200">
                <a:latin typeface="Helvetica" panose="020B0604020202020204" pitchFamily="34" charset="0"/>
              </a:rPr>
              <a:t>   01100</a:t>
            </a:r>
          </a:p>
          <a:p>
            <a:pPr eaLnBrk="1" hangingPunct="1"/>
            <a:r>
              <a:rPr lang="en-US" altLang="en-US" sz="1200">
                <a:solidFill>
                  <a:srgbClr val="008000"/>
                </a:solidFill>
                <a:latin typeface="Helvetica" panose="020B0604020202020204" pitchFamily="34" charset="0"/>
              </a:rPr>
              <a:t>01</a:t>
            </a:r>
            <a:r>
              <a:rPr lang="en-US" altLang="en-US" sz="1200">
                <a:latin typeface="Helvetica" panose="020B0604020202020204" pitchFamily="34" charset="0"/>
              </a:rPr>
              <a:t>   01011</a:t>
            </a:r>
            <a:endParaRPr lang="en-US" altLang="en-US" sz="1200">
              <a:solidFill>
                <a:srgbClr val="008000"/>
              </a:solidFill>
              <a:latin typeface="Helvetica" panose="020B0604020202020204" pitchFamily="34" charset="0"/>
            </a:endParaRPr>
          </a:p>
          <a:p>
            <a:pPr eaLnBrk="1" hangingPunct="1"/>
            <a:r>
              <a:rPr lang="en-US" altLang="en-US" sz="1200">
                <a:solidFill>
                  <a:srgbClr val="008000"/>
                </a:solidFill>
                <a:latin typeface="Helvetica" panose="020B0604020202020204" pitchFamily="34" charset="0"/>
              </a:rPr>
              <a:t>00</a:t>
            </a:r>
            <a:r>
              <a:rPr lang="en-US" altLang="en-US" sz="1200">
                <a:latin typeface="Helvetica" panose="020B0604020202020204" pitchFamily="34" charset="0"/>
              </a:rPr>
              <a:t>   01010</a:t>
            </a:r>
          </a:p>
        </p:txBody>
      </p:sp>
      <p:sp>
        <p:nvSpPr>
          <p:cNvPr id="39010" name="Rectangle 191"/>
          <p:cNvSpPr>
            <a:spLocks noChangeArrowheads="1"/>
          </p:cNvSpPr>
          <p:nvPr/>
        </p:nvSpPr>
        <p:spPr bwMode="auto">
          <a:xfrm>
            <a:off x="5181600" y="3810000"/>
            <a:ext cx="609600" cy="838200"/>
          </a:xfrm>
          <a:prstGeom prst="rect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Helvetica" panose="020B0604020202020204" pitchFamily="34" charset="0"/>
            </a:endParaRPr>
          </a:p>
        </p:txBody>
      </p:sp>
      <p:sp>
        <p:nvSpPr>
          <p:cNvPr id="39011" name="TextBox 193"/>
          <p:cNvSpPr txBox="1">
            <a:spLocks noChangeArrowheads="1"/>
          </p:cNvSpPr>
          <p:nvPr/>
        </p:nvSpPr>
        <p:spPr bwMode="auto">
          <a:xfrm>
            <a:off x="4876800" y="4960938"/>
            <a:ext cx="9144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286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>
                <a:solidFill>
                  <a:srgbClr val="008000"/>
                </a:solidFill>
                <a:latin typeface="Helvetica" panose="020B0604020202020204" pitchFamily="34" charset="0"/>
              </a:rPr>
              <a:t>11</a:t>
            </a:r>
            <a:r>
              <a:rPr lang="en-US" altLang="en-US" sz="1200">
                <a:latin typeface="Helvetica" panose="020B0604020202020204" pitchFamily="34" charset="0"/>
              </a:rPr>
              <a:t>   00101    </a:t>
            </a:r>
          </a:p>
          <a:p>
            <a:pPr eaLnBrk="1" hangingPunct="1"/>
            <a:r>
              <a:rPr lang="en-US" altLang="en-US" sz="1200">
                <a:solidFill>
                  <a:srgbClr val="008000"/>
                </a:solidFill>
                <a:latin typeface="Helvetica" panose="020B0604020202020204" pitchFamily="34" charset="0"/>
              </a:rPr>
              <a:t>10</a:t>
            </a:r>
            <a:r>
              <a:rPr lang="en-US" altLang="en-US" sz="1200">
                <a:latin typeface="Helvetica" panose="020B0604020202020204" pitchFamily="34" charset="0"/>
              </a:rPr>
              <a:t>   00100</a:t>
            </a:r>
          </a:p>
          <a:p>
            <a:pPr eaLnBrk="1" hangingPunct="1"/>
            <a:r>
              <a:rPr lang="en-US" altLang="en-US" sz="1200">
                <a:solidFill>
                  <a:srgbClr val="008000"/>
                </a:solidFill>
                <a:latin typeface="Helvetica" panose="020B0604020202020204" pitchFamily="34" charset="0"/>
              </a:rPr>
              <a:t>01</a:t>
            </a:r>
            <a:r>
              <a:rPr lang="en-US" altLang="en-US" sz="1200">
                <a:latin typeface="Helvetica" panose="020B0604020202020204" pitchFamily="34" charset="0"/>
              </a:rPr>
              <a:t>   00011</a:t>
            </a:r>
            <a:endParaRPr lang="en-US" altLang="en-US" sz="1200">
              <a:solidFill>
                <a:srgbClr val="008000"/>
              </a:solidFill>
              <a:latin typeface="Helvetica" panose="020B0604020202020204" pitchFamily="34" charset="0"/>
            </a:endParaRPr>
          </a:p>
          <a:p>
            <a:pPr eaLnBrk="1" hangingPunct="1"/>
            <a:r>
              <a:rPr lang="en-US" altLang="en-US" sz="1200">
                <a:solidFill>
                  <a:srgbClr val="008000"/>
                </a:solidFill>
                <a:latin typeface="Helvetica" panose="020B0604020202020204" pitchFamily="34" charset="0"/>
              </a:rPr>
              <a:t>00</a:t>
            </a:r>
            <a:r>
              <a:rPr lang="en-US" altLang="en-US" sz="1200">
                <a:latin typeface="Helvetica" panose="020B0604020202020204" pitchFamily="34" charset="0"/>
              </a:rPr>
              <a:t>   00010</a:t>
            </a:r>
          </a:p>
        </p:txBody>
      </p:sp>
      <p:sp>
        <p:nvSpPr>
          <p:cNvPr id="39012" name="Rectangle 194"/>
          <p:cNvSpPr>
            <a:spLocks noChangeArrowheads="1"/>
          </p:cNvSpPr>
          <p:nvPr/>
        </p:nvSpPr>
        <p:spPr bwMode="auto">
          <a:xfrm>
            <a:off x="5181600" y="4953000"/>
            <a:ext cx="609600" cy="838200"/>
          </a:xfrm>
          <a:prstGeom prst="rect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Helvetica" panose="020B0604020202020204" pitchFamily="34" charset="0"/>
            </a:endParaRPr>
          </a:p>
        </p:txBody>
      </p:sp>
      <p:sp>
        <p:nvSpPr>
          <p:cNvPr id="39013" name="TextBox 196"/>
          <p:cNvSpPr txBox="1">
            <a:spLocks noChangeArrowheads="1"/>
          </p:cNvSpPr>
          <p:nvPr/>
        </p:nvSpPr>
        <p:spPr bwMode="auto">
          <a:xfrm>
            <a:off x="4876800" y="2522538"/>
            <a:ext cx="9144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286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>
                <a:solidFill>
                  <a:srgbClr val="008000"/>
                </a:solidFill>
                <a:latin typeface="Helvetica" panose="020B0604020202020204" pitchFamily="34" charset="0"/>
              </a:rPr>
              <a:t>11</a:t>
            </a:r>
            <a:r>
              <a:rPr lang="en-US" altLang="en-US" sz="1200">
                <a:latin typeface="Helvetica" panose="020B0604020202020204" pitchFamily="34" charset="0"/>
              </a:rPr>
              <a:t>     null  </a:t>
            </a:r>
          </a:p>
          <a:p>
            <a:pPr eaLnBrk="1" hangingPunct="1"/>
            <a:r>
              <a:rPr lang="en-US" altLang="en-US" sz="1200">
                <a:solidFill>
                  <a:srgbClr val="008000"/>
                </a:solidFill>
                <a:latin typeface="Helvetica" panose="020B0604020202020204" pitchFamily="34" charset="0"/>
              </a:rPr>
              <a:t>10</a:t>
            </a:r>
            <a:r>
              <a:rPr lang="en-US" altLang="en-US" sz="1200">
                <a:latin typeface="Helvetica" panose="020B0604020202020204" pitchFamily="34" charset="0"/>
              </a:rPr>
              <a:t>   10000</a:t>
            </a:r>
            <a:endParaRPr lang="en-US" altLang="en-US" sz="1200">
              <a:solidFill>
                <a:srgbClr val="008000"/>
              </a:solidFill>
              <a:latin typeface="Helvetica" panose="020B0604020202020204" pitchFamily="34" charset="0"/>
            </a:endParaRPr>
          </a:p>
          <a:p>
            <a:pPr eaLnBrk="1" hangingPunct="1"/>
            <a:r>
              <a:rPr lang="en-US" altLang="en-US" sz="1200">
                <a:solidFill>
                  <a:srgbClr val="008000"/>
                </a:solidFill>
                <a:latin typeface="Helvetica" panose="020B0604020202020204" pitchFamily="34" charset="0"/>
              </a:rPr>
              <a:t>01</a:t>
            </a:r>
            <a:r>
              <a:rPr lang="en-US" altLang="en-US" sz="1200">
                <a:latin typeface="Helvetica" panose="020B0604020202020204" pitchFamily="34" charset="0"/>
              </a:rPr>
              <a:t>   01111</a:t>
            </a:r>
          </a:p>
          <a:p>
            <a:pPr eaLnBrk="1" hangingPunct="1"/>
            <a:r>
              <a:rPr lang="en-US" altLang="en-US" sz="1200">
                <a:solidFill>
                  <a:srgbClr val="008000"/>
                </a:solidFill>
                <a:latin typeface="Helvetica" panose="020B0604020202020204" pitchFamily="34" charset="0"/>
              </a:rPr>
              <a:t>00</a:t>
            </a:r>
            <a:r>
              <a:rPr lang="en-US" altLang="en-US" sz="1200">
                <a:latin typeface="Helvetica" panose="020B0604020202020204" pitchFamily="34" charset="0"/>
              </a:rPr>
              <a:t>   01110</a:t>
            </a:r>
          </a:p>
        </p:txBody>
      </p:sp>
      <p:sp>
        <p:nvSpPr>
          <p:cNvPr id="39014" name="Rectangle 197"/>
          <p:cNvSpPr>
            <a:spLocks noChangeArrowheads="1"/>
          </p:cNvSpPr>
          <p:nvPr/>
        </p:nvSpPr>
        <p:spPr bwMode="auto">
          <a:xfrm>
            <a:off x="5181600" y="2514600"/>
            <a:ext cx="609600" cy="838200"/>
          </a:xfrm>
          <a:prstGeom prst="rect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Helvetica" panose="020B0604020202020204" pitchFamily="34" charset="0"/>
            </a:endParaRPr>
          </a:p>
        </p:txBody>
      </p:sp>
      <p:cxnSp>
        <p:nvCxnSpPr>
          <p:cNvPr id="25704" name="Straight Arrow Connector 213"/>
          <p:cNvCxnSpPr>
            <a:cxnSpLocks noChangeShapeType="1"/>
          </p:cNvCxnSpPr>
          <p:nvPr/>
        </p:nvCxnSpPr>
        <p:spPr bwMode="auto">
          <a:xfrm>
            <a:off x="5791200" y="2895600"/>
            <a:ext cx="838200" cy="5334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9016" name="Straight Arrow Connector 218"/>
          <p:cNvCxnSpPr>
            <a:cxnSpLocks noChangeShapeType="1"/>
          </p:cNvCxnSpPr>
          <p:nvPr/>
        </p:nvCxnSpPr>
        <p:spPr bwMode="auto">
          <a:xfrm flipV="1">
            <a:off x="3733800" y="2590800"/>
            <a:ext cx="1219200" cy="6096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5706" name="Straight Arrow Connector 233"/>
          <p:cNvCxnSpPr>
            <a:cxnSpLocks noChangeShapeType="1"/>
          </p:cNvCxnSpPr>
          <p:nvPr/>
        </p:nvCxnSpPr>
        <p:spPr bwMode="auto">
          <a:xfrm>
            <a:off x="2514600" y="3124200"/>
            <a:ext cx="685800" cy="1524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39018" name="TextBox 252"/>
          <p:cNvSpPr txBox="1">
            <a:spLocks noChangeArrowheads="1"/>
          </p:cNvSpPr>
          <p:nvPr/>
        </p:nvSpPr>
        <p:spPr bwMode="auto">
          <a:xfrm>
            <a:off x="4724400" y="685800"/>
            <a:ext cx="1447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dirty="0">
                <a:latin typeface="Helvetica" panose="020B0604020202020204" pitchFamily="34" charset="0"/>
              </a:rPr>
              <a:t>Page Tables</a:t>
            </a:r>
          </a:p>
          <a:p>
            <a:pPr algn="ctr" eaLnBrk="1" hangingPunct="1"/>
            <a:r>
              <a:rPr lang="en-US" altLang="en-US" sz="1600" dirty="0">
                <a:latin typeface="Helvetica" panose="020B0604020202020204" pitchFamily="34" charset="0"/>
              </a:rPr>
              <a:t>(level 2)</a:t>
            </a:r>
          </a:p>
        </p:txBody>
      </p:sp>
      <p:sp>
        <p:nvSpPr>
          <p:cNvPr id="39019" name="TextBox 253"/>
          <p:cNvSpPr txBox="1">
            <a:spLocks noChangeArrowheads="1"/>
          </p:cNvSpPr>
          <p:nvPr/>
        </p:nvSpPr>
        <p:spPr bwMode="auto">
          <a:xfrm>
            <a:off x="3048000" y="685800"/>
            <a:ext cx="1447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dirty="0">
                <a:latin typeface="Helvetica" panose="020B0604020202020204" pitchFamily="34" charset="0"/>
              </a:rPr>
              <a:t>Page Table</a:t>
            </a:r>
          </a:p>
          <a:p>
            <a:pPr algn="ctr" eaLnBrk="1" hangingPunct="1"/>
            <a:r>
              <a:rPr lang="en-US" altLang="en-US" sz="1600" dirty="0">
                <a:latin typeface="Helvetica" panose="020B0604020202020204" pitchFamily="34" charset="0"/>
              </a:rPr>
              <a:t>(level 1)</a:t>
            </a:r>
          </a:p>
        </p:txBody>
      </p:sp>
      <p:sp>
        <p:nvSpPr>
          <p:cNvPr id="39020" name="Oval 254"/>
          <p:cNvSpPr>
            <a:spLocks noChangeArrowheads="1"/>
          </p:cNvSpPr>
          <p:nvPr/>
        </p:nvSpPr>
        <p:spPr bwMode="auto">
          <a:xfrm>
            <a:off x="3657600" y="3886200"/>
            <a:ext cx="76200" cy="762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Helvetica" panose="020B0604020202020204" pitchFamily="34" charset="0"/>
            </a:endParaRPr>
          </a:p>
        </p:txBody>
      </p:sp>
      <p:sp>
        <p:nvSpPr>
          <p:cNvPr id="39021" name="Oval 255"/>
          <p:cNvSpPr>
            <a:spLocks noChangeArrowheads="1"/>
          </p:cNvSpPr>
          <p:nvPr/>
        </p:nvSpPr>
        <p:spPr bwMode="auto">
          <a:xfrm>
            <a:off x="3657600" y="3581400"/>
            <a:ext cx="76200" cy="762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Helvetica" panose="020B0604020202020204" pitchFamily="34" charset="0"/>
            </a:endParaRPr>
          </a:p>
        </p:txBody>
      </p:sp>
      <p:sp>
        <p:nvSpPr>
          <p:cNvPr id="39022" name="Oval 256"/>
          <p:cNvSpPr>
            <a:spLocks noChangeArrowheads="1"/>
          </p:cNvSpPr>
          <p:nvPr/>
        </p:nvSpPr>
        <p:spPr bwMode="auto">
          <a:xfrm>
            <a:off x="3657600" y="3200400"/>
            <a:ext cx="76200" cy="762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Helvetica" panose="020B0604020202020204" pitchFamily="34" charset="0"/>
            </a:endParaRPr>
          </a:p>
        </p:txBody>
      </p:sp>
      <p:sp>
        <p:nvSpPr>
          <p:cNvPr id="39023" name="Oval 257"/>
          <p:cNvSpPr>
            <a:spLocks noChangeArrowheads="1"/>
          </p:cNvSpPr>
          <p:nvPr/>
        </p:nvSpPr>
        <p:spPr bwMode="auto">
          <a:xfrm>
            <a:off x="3657600" y="2667000"/>
            <a:ext cx="76200" cy="762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Helvetica" panose="020B0604020202020204" pitchFamily="34" charset="0"/>
            </a:endParaRPr>
          </a:p>
        </p:txBody>
      </p:sp>
      <p:sp>
        <p:nvSpPr>
          <p:cNvPr id="261" name="Rectangle 260"/>
          <p:cNvSpPr>
            <a:spLocks noChangeArrowheads="1"/>
          </p:cNvSpPr>
          <p:nvPr/>
        </p:nvSpPr>
        <p:spPr bwMode="auto">
          <a:xfrm>
            <a:off x="-7543800" y="3733800"/>
            <a:ext cx="6629400" cy="1371600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b="0" dirty="0">
                <a:latin typeface="Helvetica" panose="020B0604020202020204" pitchFamily="34" charset="0"/>
              </a:rPr>
              <a:t>In best case, total size of page tables ≈ number of pages </a:t>
            </a:r>
            <a:r>
              <a:rPr lang="en-US" altLang="en-US" b="0" dirty="0">
                <a:solidFill>
                  <a:srgbClr val="FF0000"/>
                </a:solidFill>
                <a:latin typeface="Helvetica" panose="020B0604020202020204" pitchFamily="34" charset="0"/>
              </a:rPr>
              <a:t>used</a:t>
            </a:r>
            <a:r>
              <a:rPr lang="en-US" altLang="en-US" b="0" dirty="0">
                <a:latin typeface="Helvetica" panose="020B0604020202020204" pitchFamily="34" charset="0"/>
              </a:rPr>
              <a:t> by program </a:t>
            </a:r>
            <a:r>
              <a:rPr lang="en-US" altLang="en-US" b="0" dirty="0">
                <a:solidFill>
                  <a:srgbClr val="FF0000"/>
                </a:solidFill>
                <a:latin typeface="Helvetica" panose="020B0604020202020204" pitchFamily="34" charset="0"/>
              </a:rPr>
              <a:t>virtual memory</a:t>
            </a:r>
            <a:r>
              <a:rPr lang="en-US" altLang="en-US" b="0" dirty="0">
                <a:latin typeface="Helvetica" panose="020B0604020202020204" pitchFamily="34" charset="0"/>
              </a:rPr>
              <a:t>. Requires two additional memory </a:t>
            </a:r>
            <a:r>
              <a:rPr lang="en-US" altLang="en-US" b="0" dirty="0" smtClean="0">
                <a:latin typeface="Helvetica" panose="020B0604020202020204" pitchFamily="34" charset="0"/>
              </a:rPr>
              <a:t>accesses!</a:t>
            </a:r>
            <a:endParaRPr lang="en-US" altLang="en-US" b="0" dirty="0">
              <a:latin typeface="Helvetica" panose="020B0604020202020204" pitchFamily="34" charset="0"/>
            </a:endParaRPr>
          </a:p>
        </p:txBody>
      </p:sp>
      <p:sp>
        <p:nvSpPr>
          <p:cNvPr id="157" name="Rectangle 156"/>
          <p:cNvSpPr/>
          <p:nvPr/>
        </p:nvSpPr>
        <p:spPr bwMode="auto">
          <a:xfrm>
            <a:off x="1219200" y="3048000"/>
            <a:ext cx="1295400" cy="152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59" name="Rectangle 158"/>
          <p:cNvSpPr/>
          <p:nvPr/>
        </p:nvSpPr>
        <p:spPr bwMode="auto">
          <a:xfrm>
            <a:off x="3200400" y="3168650"/>
            <a:ext cx="838200" cy="152400"/>
          </a:xfrm>
          <a:prstGeom prst="rect">
            <a:avLst/>
          </a:prstGeom>
          <a:noFill/>
          <a:ln w="38100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60" name="Rectangle 159"/>
          <p:cNvSpPr/>
          <p:nvPr/>
        </p:nvSpPr>
        <p:spPr bwMode="auto">
          <a:xfrm>
            <a:off x="4876800" y="2768600"/>
            <a:ext cx="914400" cy="152400"/>
          </a:xfrm>
          <a:prstGeom prst="rect">
            <a:avLst/>
          </a:prstGeom>
          <a:noFill/>
          <a:ln w="38100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61" name="Rectangle 160"/>
          <p:cNvSpPr/>
          <p:nvPr/>
        </p:nvSpPr>
        <p:spPr bwMode="auto">
          <a:xfrm>
            <a:off x="6629400" y="3352800"/>
            <a:ext cx="1295400" cy="152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939703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5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0469E-6 8.32562E-7 L 0.84956 0.13321 " pathEditMode="relative" ptsTypes="AA">
                                      <p:cBhvr>
                                        <p:cTn id="29" dur="50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1" grpId="0" animBg="1"/>
      <p:bldP spid="159" grpId="0" animBg="1"/>
      <p:bldP spid="160" grpId="0" animBg="1"/>
      <p:bldP spid="16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533400"/>
          </a:xfrm>
        </p:spPr>
        <p:txBody>
          <a:bodyPr/>
          <a:lstStyle/>
          <a:p>
            <a:r>
              <a:rPr lang="en-US" dirty="0" smtClean="0"/>
              <a:t>Recall: Does Priority Inversion Cause Deadlock?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685800"/>
            <a:ext cx="8915400" cy="6248400"/>
          </a:xfrm>
        </p:spPr>
        <p:txBody>
          <a:bodyPr>
            <a:normAutofit/>
          </a:bodyPr>
          <a:lstStyle/>
          <a:p>
            <a:r>
              <a:rPr lang="en-US" dirty="0" smtClean="0"/>
              <a:t>Definition: Priority Inversion</a:t>
            </a:r>
          </a:p>
          <a:p>
            <a:pPr lvl="1"/>
            <a:r>
              <a:rPr lang="en-US" dirty="0" smtClean="0"/>
              <a:t>A low priority task prevents a high-priority task from running</a:t>
            </a:r>
            <a:endParaRPr lang="en-US" dirty="0"/>
          </a:p>
          <a:p>
            <a:r>
              <a:rPr lang="en-US" dirty="0" smtClean="0"/>
              <a:t>Does Priority Inversion cause Deadlock?  </a:t>
            </a:r>
          </a:p>
          <a:p>
            <a:r>
              <a:rPr lang="en-US" dirty="0" smtClean="0"/>
              <a:t>Consider typical case (requires 3 threads):</a:t>
            </a:r>
          </a:p>
          <a:p>
            <a:pPr lvl="1"/>
            <a:r>
              <a:rPr lang="en-US" dirty="0" smtClean="0"/>
              <a:t>3 threads, T1, T2, T3 in priority order (T3 highest)</a:t>
            </a:r>
          </a:p>
          <a:p>
            <a:pPr lvl="1"/>
            <a:r>
              <a:rPr lang="en-US" dirty="0" smtClean="0"/>
              <a:t>T1 grabs lock, T3 tries to acquire, then sleeps, T2 running</a:t>
            </a:r>
          </a:p>
          <a:p>
            <a:pPr lvl="1"/>
            <a:r>
              <a:rPr lang="en-US" dirty="0" smtClean="0"/>
              <a:t>Will this make progress?</a:t>
            </a:r>
          </a:p>
          <a:p>
            <a:pPr lvl="2"/>
            <a:r>
              <a:rPr lang="en-US" dirty="0" smtClean="0"/>
              <a:t>No, as long as T2 is running</a:t>
            </a:r>
          </a:p>
          <a:p>
            <a:pPr lvl="2"/>
            <a:r>
              <a:rPr lang="en-US" dirty="0" smtClean="0"/>
              <a:t>But T2 could stop at any time and the problem would resolve itself… </a:t>
            </a:r>
          </a:p>
          <a:p>
            <a:pPr lvl="2"/>
            <a:r>
              <a:rPr lang="en-US" dirty="0" smtClean="0">
                <a:solidFill>
                  <a:srgbClr val="FF0000"/>
                </a:solidFill>
              </a:rPr>
              <a:t>So, this is </a:t>
            </a:r>
            <a:r>
              <a:rPr lang="en-US" i="1" dirty="0" smtClean="0">
                <a:solidFill>
                  <a:srgbClr val="FF0000"/>
                </a:solidFill>
              </a:rPr>
              <a:t>not </a:t>
            </a:r>
            <a:r>
              <a:rPr lang="en-US" dirty="0" smtClean="0">
                <a:solidFill>
                  <a:srgbClr val="FF0000"/>
                </a:solidFill>
              </a:rPr>
              <a:t>a deadlock (it is a </a:t>
            </a:r>
            <a:r>
              <a:rPr lang="en-US" dirty="0" err="1" smtClean="0">
                <a:solidFill>
                  <a:srgbClr val="FF0000"/>
                </a:solidFill>
              </a:rPr>
              <a:t>livelock</a:t>
            </a:r>
            <a:r>
              <a:rPr lang="en-US" dirty="0" smtClean="0">
                <a:solidFill>
                  <a:srgbClr val="FF0000"/>
                </a:solidFill>
              </a:rPr>
              <a:t>).  But is could last a long time…</a:t>
            </a:r>
          </a:p>
          <a:p>
            <a:pPr lvl="1"/>
            <a:r>
              <a:rPr lang="en-US" dirty="0" smtClean="0"/>
              <a:t>Why is this a priority inversion?</a:t>
            </a:r>
          </a:p>
          <a:p>
            <a:pPr lvl="2"/>
            <a:r>
              <a:rPr lang="en-US" dirty="0" smtClean="0"/>
              <a:t>T3 is prevented from running by T2</a:t>
            </a:r>
          </a:p>
        </p:txBody>
      </p:sp>
    </p:spTree>
    <p:extLst>
      <p:ext uri="{BB962C8B-B14F-4D97-AF65-F5344CB8AC3E}">
        <p14:creationId xmlns:p14="http://schemas.microsoft.com/office/powerpoint/2010/main" val="3028382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609" name="Rectangle 97"/>
          <p:cNvSpPr>
            <a:spLocks noGrp="1" noChangeArrowheads="1"/>
          </p:cNvSpPr>
          <p:nvPr>
            <p:ph type="body" idx="1"/>
          </p:nvPr>
        </p:nvSpPr>
        <p:spPr>
          <a:xfrm>
            <a:off x="304800" y="762000"/>
            <a:ext cx="8610600" cy="62484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spcBef>
                <a:spcPct val="15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What about a tree of tables?</a:t>
            </a:r>
          </a:p>
          <a:p>
            <a:pPr lvl="1">
              <a:lnSpc>
                <a:spcPct val="80000"/>
              </a:lnSpc>
              <a:spcBef>
                <a:spcPct val="15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Lowest level page table </a:t>
            </a:r>
            <a:r>
              <a:rPr lang="en-US" altLang="ko-KR" dirty="0" smtClean="0">
                <a:ea typeface="굴림" panose="020B0600000101010101" pitchFamily="34" charset="-127"/>
                <a:sym typeface="Symbol" panose="05050102010706020507" pitchFamily="18" charset="2"/>
              </a:rPr>
              <a:t> </a:t>
            </a:r>
            <a:r>
              <a:rPr lang="en-US" altLang="ko-KR" dirty="0" smtClean="0">
                <a:ea typeface="굴림" panose="020B0600000101010101" pitchFamily="34" charset="-127"/>
              </a:rPr>
              <a:t>memory still allocated with bitmap</a:t>
            </a:r>
          </a:p>
          <a:p>
            <a:pPr lvl="1">
              <a:lnSpc>
                <a:spcPct val="80000"/>
              </a:lnSpc>
              <a:spcBef>
                <a:spcPct val="15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Higher levels often segmented</a:t>
            </a:r>
          </a:p>
          <a:p>
            <a:pPr>
              <a:lnSpc>
                <a:spcPct val="80000"/>
              </a:lnSpc>
              <a:spcBef>
                <a:spcPct val="15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Could have any number of levels. Example (top segment):</a:t>
            </a:r>
          </a:p>
          <a:p>
            <a:pPr>
              <a:lnSpc>
                <a:spcPct val="80000"/>
              </a:lnSpc>
              <a:spcBef>
                <a:spcPct val="15000"/>
              </a:spcBef>
            </a:pPr>
            <a:endParaRPr lang="en-US" altLang="ko-KR" dirty="0" smtClean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15000"/>
              </a:spcBef>
            </a:pPr>
            <a:endParaRPr lang="en-US" altLang="ko-KR" dirty="0" smtClean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15000"/>
              </a:spcBef>
            </a:pPr>
            <a:endParaRPr lang="en-US" altLang="ko-KR" dirty="0" smtClean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15000"/>
              </a:spcBef>
            </a:pPr>
            <a:endParaRPr lang="en-US" altLang="ko-KR" dirty="0" smtClean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15000"/>
              </a:spcBef>
            </a:pPr>
            <a:endParaRPr lang="en-US" altLang="ko-KR" dirty="0" smtClean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15000"/>
              </a:spcBef>
            </a:pPr>
            <a:endParaRPr lang="en-US" altLang="ko-KR" dirty="0" smtClean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15000"/>
              </a:spcBef>
            </a:pPr>
            <a:endParaRPr lang="en-US" altLang="ko-KR" dirty="0" smtClean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15000"/>
              </a:spcBef>
            </a:pPr>
            <a:endParaRPr lang="en-US" altLang="ko-KR" dirty="0" smtClean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15000"/>
              </a:spcBef>
            </a:pPr>
            <a:endParaRPr lang="en-US" altLang="ko-KR" dirty="0" smtClean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15000"/>
              </a:spcBef>
            </a:pPr>
            <a:endParaRPr lang="en-US" altLang="ko-KR" dirty="0" smtClean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15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What must be saved/restored on context switch?</a:t>
            </a:r>
          </a:p>
          <a:p>
            <a:pPr lvl="1">
              <a:lnSpc>
                <a:spcPct val="80000"/>
              </a:lnSpc>
              <a:spcBef>
                <a:spcPct val="15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Contents of top-level segment registers (for this example)</a:t>
            </a:r>
          </a:p>
          <a:p>
            <a:pPr lvl="1">
              <a:lnSpc>
                <a:spcPct val="80000"/>
              </a:lnSpc>
              <a:spcBef>
                <a:spcPct val="15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Pointer to top-level table (page table)</a:t>
            </a:r>
          </a:p>
          <a:p>
            <a:pPr>
              <a:lnSpc>
                <a:spcPct val="80000"/>
              </a:lnSpc>
              <a:spcBef>
                <a:spcPct val="15000"/>
              </a:spcBef>
            </a:pPr>
            <a:endParaRPr lang="ko-KR" altLang="en-US" dirty="0" smtClean="0">
              <a:ea typeface="굴림" panose="020B0600000101010101" pitchFamily="34" charset="-127"/>
            </a:endParaRP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152399" y="152400"/>
            <a:ext cx="8839202" cy="533400"/>
          </a:xfrm>
        </p:spPr>
        <p:txBody>
          <a:bodyPr/>
          <a:lstStyle/>
          <a:p>
            <a:r>
              <a:rPr lang="en-US" altLang="ko-KR" dirty="0" smtClean="0">
                <a:ea typeface="굴림" panose="020B0600000101010101" pitchFamily="34" charset="-127"/>
              </a:rPr>
              <a:t>Multi-level Translation: Segments + Pages</a:t>
            </a:r>
          </a:p>
        </p:txBody>
      </p:sp>
      <p:grpSp>
        <p:nvGrpSpPr>
          <p:cNvPr id="704638" name="Group 126"/>
          <p:cNvGrpSpPr>
            <a:grpSpLocks/>
          </p:cNvGrpSpPr>
          <p:nvPr/>
        </p:nvGrpSpPr>
        <p:grpSpPr bwMode="auto">
          <a:xfrm>
            <a:off x="3987800" y="2843212"/>
            <a:ext cx="1858963" cy="1792288"/>
            <a:chOff x="2512" y="1728"/>
            <a:chExt cx="1171" cy="1129"/>
          </a:xfrm>
        </p:grpSpPr>
        <p:sp>
          <p:nvSpPr>
            <p:cNvPr id="21582" name="Rectangle 21"/>
            <p:cNvSpPr>
              <a:spLocks noChangeArrowheads="1"/>
            </p:cNvSpPr>
            <p:nvPr/>
          </p:nvSpPr>
          <p:spPr bwMode="auto">
            <a:xfrm>
              <a:off x="2512" y="1728"/>
              <a:ext cx="753" cy="188"/>
            </a:xfrm>
            <a:prstGeom prst="rect">
              <a:avLst/>
            </a:prstGeom>
            <a:solidFill>
              <a:srgbClr val="FFFF00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1800" b="0">
                  <a:latin typeface="Gill Sans" charset="0"/>
                  <a:ea typeface="Gill Sans" charset="0"/>
                  <a:cs typeface="Gill Sans" charset="0"/>
                </a:rPr>
                <a:t>page #0</a:t>
              </a:r>
            </a:p>
          </p:txBody>
        </p:sp>
        <p:sp>
          <p:nvSpPr>
            <p:cNvPr id="21583" name="Rectangle 22"/>
            <p:cNvSpPr>
              <a:spLocks noChangeArrowheads="1"/>
            </p:cNvSpPr>
            <p:nvPr/>
          </p:nvSpPr>
          <p:spPr bwMode="auto">
            <a:xfrm>
              <a:off x="2512" y="1916"/>
              <a:ext cx="753" cy="188"/>
            </a:xfrm>
            <a:prstGeom prst="rect">
              <a:avLst/>
            </a:prstGeom>
            <a:solidFill>
              <a:srgbClr val="FFFF00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1800" b="0">
                  <a:latin typeface="Gill Sans" charset="0"/>
                  <a:ea typeface="Gill Sans" charset="0"/>
                  <a:cs typeface="Gill Sans" charset="0"/>
                </a:rPr>
                <a:t>page #1</a:t>
              </a:r>
            </a:p>
          </p:txBody>
        </p:sp>
        <p:sp>
          <p:nvSpPr>
            <p:cNvPr id="21584" name="Rectangle 24"/>
            <p:cNvSpPr>
              <a:spLocks noChangeArrowheads="1"/>
            </p:cNvSpPr>
            <p:nvPr/>
          </p:nvSpPr>
          <p:spPr bwMode="auto">
            <a:xfrm>
              <a:off x="2512" y="2293"/>
              <a:ext cx="753" cy="188"/>
            </a:xfrm>
            <a:prstGeom prst="rect">
              <a:avLst/>
            </a:prstGeom>
            <a:solidFill>
              <a:srgbClr val="FFFF00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1800" b="0">
                  <a:latin typeface="Gill Sans" charset="0"/>
                  <a:ea typeface="Gill Sans" charset="0"/>
                  <a:cs typeface="Gill Sans" charset="0"/>
                </a:rPr>
                <a:t>page #3</a:t>
              </a:r>
            </a:p>
          </p:txBody>
        </p:sp>
        <p:sp>
          <p:nvSpPr>
            <p:cNvPr id="21585" name="Rectangle 25"/>
            <p:cNvSpPr>
              <a:spLocks noChangeArrowheads="1"/>
            </p:cNvSpPr>
            <p:nvPr/>
          </p:nvSpPr>
          <p:spPr bwMode="auto">
            <a:xfrm>
              <a:off x="2512" y="2481"/>
              <a:ext cx="753" cy="188"/>
            </a:xfrm>
            <a:prstGeom prst="rect">
              <a:avLst/>
            </a:prstGeom>
            <a:solidFill>
              <a:srgbClr val="FFFF00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1800" b="0">
                  <a:latin typeface="Gill Sans" charset="0"/>
                  <a:ea typeface="Gill Sans" charset="0"/>
                  <a:cs typeface="Gill Sans" charset="0"/>
                </a:rPr>
                <a:t>page #4</a:t>
              </a:r>
            </a:p>
          </p:txBody>
        </p:sp>
        <p:sp>
          <p:nvSpPr>
            <p:cNvPr id="21586" name="Rectangle 26"/>
            <p:cNvSpPr>
              <a:spLocks noChangeArrowheads="1"/>
            </p:cNvSpPr>
            <p:nvPr/>
          </p:nvSpPr>
          <p:spPr bwMode="auto">
            <a:xfrm>
              <a:off x="2512" y="2669"/>
              <a:ext cx="753" cy="188"/>
            </a:xfrm>
            <a:prstGeom prst="rect">
              <a:avLst/>
            </a:prstGeom>
            <a:solidFill>
              <a:srgbClr val="FFFF00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1800" b="0">
                  <a:latin typeface="Gill Sans" charset="0"/>
                  <a:ea typeface="Gill Sans" charset="0"/>
                  <a:cs typeface="Gill Sans" charset="0"/>
                </a:rPr>
                <a:t>page #5</a:t>
              </a:r>
            </a:p>
          </p:txBody>
        </p:sp>
        <p:sp>
          <p:nvSpPr>
            <p:cNvPr id="21587" name="Rectangle 28"/>
            <p:cNvSpPr>
              <a:spLocks noChangeArrowheads="1"/>
            </p:cNvSpPr>
            <p:nvPr/>
          </p:nvSpPr>
          <p:spPr bwMode="auto">
            <a:xfrm>
              <a:off x="3263" y="1728"/>
              <a:ext cx="420" cy="188"/>
            </a:xfrm>
            <a:prstGeom prst="rect">
              <a:avLst/>
            </a:prstGeom>
            <a:solidFill>
              <a:srgbClr val="FFFF00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1600" b="0">
                  <a:latin typeface="Gill Sans" charset="0"/>
                  <a:ea typeface="Gill Sans" charset="0"/>
                  <a:cs typeface="Gill Sans" charset="0"/>
                </a:rPr>
                <a:t>V,R</a:t>
              </a:r>
            </a:p>
          </p:txBody>
        </p:sp>
        <p:sp>
          <p:nvSpPr>
            <p:cNvPr id="21588" name="Rectangle 29"/>
            <p:cNvSpPr>
              <a:spLocks noChangeArrowheads="1"/>
            </p:cNvSpPr>
            <p:nvPr/>
          </p:nvSpPr>
          <p:spPr bwMode="auto">
            <a:xfrm>
              <a:off x="3263" y="1916"/>
              <a:ext cx="420" cy="188"/>
            </a:xfrm>
            <a:prstGeom prst="rect">
              <a:avLst/>
            </a:prstGeom>
            <a:solidFill>
              <a:srgbClr val="FFFF00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1600" b="0">
                  <a:latin typeface="Gill Sans" charset="0"/>
                  <a:ea typeface="Gill Sans" charset="0"/>
                  <a:cs typeface="Gill Sans" charset="0"/>
                </a:rPr>
                <a:t>V,R</a:t>
              </a:r>
            </a:p>
          </p:txBody>
        </p:sp>
        <p:grpSp>
          <p:nvGrpSpPr>
            <p:cNvPr id="21589" name="Group 119"/>
            <p:cNvGrpSpPr>
              <a:grpSpLocks/>
            </p:cNvGrpSpPr>
            <p:nvPr/>
          </p:nvGrpSpPr>
          <p:grpSpPr bwMode="auto">
            <a:xfrm>
              <a:off x="2512" y="2104"/>
              <a:ext cx="1171" cy="189"/>
              <a:chOff x="2512" y="2104"/>
              <a:chExt cx="1171" cy="189"/>
            </a:xfrm>
          </p:grpSpPr>
          <p:sp>
            <p:nvSpPr>
              <p:cNvPr id="21593" name="Rectangle 23"/>
              <p:cNvSpPr>
                <a:spLocks noChangeArrowheads="1"/>
              </p:cNvSpPr>
              <p:nvPr/>
            </p:nvSpPr>
            <p:spPr bwMode="auto">
              <a:xfrm>
                <a:off x="2512" y="2104"/>
                <a:ext cx="753" cy="189"/>
              </a:xfrm>
              <a:prstGeom prst="rect">
                <a:avLst/>
              </a:prstGeom>
              <a:solidFill>
                <a:srgbClr val="FFFF00"/>
              </a:solidFill>
              <a:ln w="1905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page #2</a:t>
                </a:r>
              </a:p>
            </p:txBody>
          </p:sp>
          <p:sp>
            <p:nvSpPr>
              <p:cNvPr id="21594" name="Rectangle 30"/>
              <p:cNvSpPr>
                <a:spLocks noChangeArrowheads="1"/>
              </p:cNvSpPr>
              <p:nvPr/>
            </p:nvSpPr>
            <p:spPr bwMode="auto">
              <a:xfrm>
                <a:off x="3263" y="2104"/>
                <a:ext cx="420" cy="189"/>
              </a:xfrm>
              <a:prstGeom prst="rect">
                <a:avLst/>
              </a:prstGeom>
              <a:solidFill>
                <a:srgbClr val="FFFF00"/>
              </a:solidFill>
              <a:ln w="1905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1600" b="0">
                    <a:latin typeface="Gill Sans" charset="0"/>
                    <a:ea typeface="Gill Sans" charset="0"/>
                    <a:cs typeface="Gill Sans" charset="0"/>
                  </a:rPr>
                  <a:t>V,R,W</a:t>
                </a:r>
              </a:p>
            </p:txBody>
          </p:sp>
        </p:grpSp>
        <p:sp>
          <p:nvSpPr>
            <p:cNvPr id="21590" name="Rectangle 31"/>
            <p:cNvSpPr>
              <a:spLocks noChangeArrowheads="1"/>
            </p:cNvSpPr>
            <p:nvPr/>
          </p:nvSpPr>
          <p:spPr bwMode="auto">
            <a:xfrm>
              <a:off x="3263" y="2293"/>
              <a:ext cx="420" cy="188"/>
            </a:xfrm>
            <a:prstGeom prst="rect">
              <a:avLst/>
            </a:prstGeom>
            <a:solidFill>
              <a:srgbClr val="FFFF00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1600" b="0">
                  <a:latin typeface="Gill Sans" charset="0"/>
                  <a:ea typeface="Gill Sans" charset="0"/>
                  <a:cs typeface="Gill Sans" charset="0"/>
                </a:rPr>
                <a:t>V,R,W</a:t>
              </a:r>
            </a:p>
          </p:txBody>
        </p:sp>
        <p:sp>
          <p:nvSpPr>
            <p:cNvPr id="21591" name="Rectangle 32"/>
            <p:cNvSpPr>
              <a:spLocks noChangeArrowheads="1"/>
            </p:cNvSpPr>
            <p:nvPr/>
          </p:nvSpPr>
          <p:spPr bwMode="auto">
            <a:xfrm>
              <a:off x="3263" y="2481"/>
              <a:ext cx="420" cy="188"/>
            </a:xfrm>
            <a:prstGeom prst="rect">
              <a:avLst/>
            </a:prstGeom>
            <a:solidFill>
              <a:srgbClr val="FFFF00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1600" b="0">
                  <a:latin typeface="Gill Sans" charset="0"/>
                  <a:ea typeface="Gill Sans" charset="0"/>
                  <a:cs typeface="Gill Sans" charset="0"/>
                </a:rPr>
                <a:t>N</a:t>
              </a:r>
            </a:p>
          </p:txBody>
        </p:sp>
        <p:sp>
          <p:nvSpPr>
            <p:cNvPr id="21592" name="Rectangle 33"/>
            <p:cNvSpPr>
              <a:spLocks noChangeArrowheads="1"/>
            </p:cNvSpPr>
            <p:nvPr/>
          </p:nvSpPr>
          <p:spPr bwMode="auto">
            <a:xfrm>
              <a:off x="3263" y="2669"/>
              <a:ext cx="420" cy="188"/>
            </a:xfrm>
            <a:prstGeom prst="rect">
              <a:avLst/>
            </a:prstGeom>
            <a:solidFill>
              <a:srgbClr val="FFFF00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1600" b="0">
                  <a:latin typeface="Gill Sans" charset="0"/>
                  <a:ea typeface="Gill Sans" charset="0"/>
                  <a:cs typeface="Gill Sans" charset="0"/>
                </a:rPr>
                <a:t>V,R,W</a:t>
              </a:r>
            </a:p>
          </p:txBody>
        </p:sp>
      </p:grpSp>
      <p:grpSp>
        <p:nvGrpSpPr>
          <p:cNvPr id="704624" name="Group 112"/>
          <p:cNvGrpSpPr>
            <a:grpSpLocks/>
          </p:cNvGrpSpPr>
          <p:nvPr/>
        </p:nvGrpSpPr>
        <p:grpSpPr bwMode="auto">
          <a:xfrm>
            <a:off x="5029200" y="2462212"/>
            <a:ext cx="3962400" cy="1489075"/>
            <a:chOff x="3120" y="720"/>
            <a:chExt cx="2496" cy="938"/>
          </a:xfrm>
        </p:grpSpPr>
        <p:sp>
          <p:nvSpPr>
            <p:cNvPr id="21578" name="Rectangle 39"/>
            <p:cNvSpPr>
              <a:spLocks noChangeArrowheads="1"/>
            </p:cNvSpPr>
            <p:nvPr/>
          </p:nvSpPr>
          <p:spPr bwMode="auto">
            <a:xfrm>
              <a:off x="4026" y="1156"/>
              <a:ext cx="630" cy="238"/>
            </a:xfrm>
            <a:prstGeom prst="rect">
              <a:avLst/>
            </a:prstGeom>
            <a:solidFill>
              <a:schemeClr val="bg1"/>
            </a:solidFill>
            <a:ln w="38100" algn="ctr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75000"/>
                </a:lnSpc>
                <a:spcBef>
                  <a:spcPct val="0"/>
                </a:spcBef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1579" name="Rectangle 35"/>
            <p:cNvSpPr>
              <a:spLocks noChangeArrowheads="1"/>
            </p:cNvSpPr>
            <p:nvPr/>
          </p:nvSpPr>
          <p:spPr bwMode="auto">
            <a:xfrm>
              <a:off x="4631" y="1156"/>
              <a:ext cx="985" cy="238"/>
            </a:xfrm>
            <a:prstGeom prst="rect">
              <a:avLst/>
            </a:prstGeom>
            <a:solidFill>
              <a:srgbClr val="00CCFF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1800" b="0">
                  <a:latin typeface="Gill Sans" charset="0"/>
                  <a:ea typeface="Gill Sans" charset="0"/>
                  <a:cs typeface="Gill Sans" charset="0"/>
                </a:rPr>
                <a:t>Offset</a:t>
              </a:r>
            </a:p>
          </p:txBody>
        </p:sp>
        <p:sp>
          <p:nvSpPr>
            <p:cNvPr id="21580" name="Freeform 36"/>
            <p:cNvSpPr>
              <a:spLocks/>
            </p:cNvSpPr>
            <p:nvPr/>
          </p:nvSpPr>
          <p:spPr bwMode="auto">
            <a:xfrm>
              <a:off x="3120" y="720"/>
              <a:ext cx="2001" cy="411"/>
            </a:xfrm>
            <a:custGeom>
              <a:avLst/>
              <a:gdLst>
                <a:gd name="T0" fmla="*/ 0 w 1824"/>
                <a:gd name="T1" fmla="*/ 0 h 288"/>
                <a:gd name="T2" fmla="*/ 2001 w 1824"/>
                <a:gd name="T3" fmla="*/ 0 h 288"/>
                <a:gd name="T4" fmla="*/ 2001 w 1824"/>
                <a:gd name="T5" fmla="*/ 411 h 28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824" h="288">
                  <a:moveTo>
                    <a:pt x="0" y="0"/>
                  </a:moveTo>
                  <a:lnTo>
                    <a:pt x="1824" y="0"/>
                  </a:lnTo>
                  <a:lnTo>
                    <a:pt x="1824" y="288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1581" name="Text Box 37"/>
            <p:cNvSpPr txBox="1">
              <a:spLocks noChangeArrowheads="1"/>
            </p:cNvSpPr>
            <p:nvPr/>
          </p:nvSpPr>
          <p:spPr bwMode="auto">
            <a:xfrm>
              <a:off x="4112" y="1408"/>
              <a:ext cx="118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b="0">
                  <a:latin typeface="Gill Sans" charset="0"/>
                  <a:ea typeface="Gill Sans" charset="0"/>
                  <a:cs typeface="Gill Sans" charset="0"/>
                </a:rPr>
                <a:t>Physical Address</a:t>
              </a:r>
            </a:p>
          </p:txBody>
        </p:sp>
      </p:grpSp>
      <p:grpSp>
        <p:nvGrpSpPr>
          <p:cNvPr id="704630" name="Group 118"/>
          <p:cNvGrpSpPr>
            <a:grpSpLocks/>
          </p:cNvGrpSpPr>
          <p:nvPr/>
        </p:nvGrpSpPr>
        <p:grpSpPr bwMode="auto">
          <a:xfrm>
            <a:off x="76200" y="2157412"/>
            <a:ext cx="4938713" cy="704850"/>
            <a:chOff x="48" y="1440"/>
            <a:chExt cx="3111" cy="444"/>
          </a:xfrm>
        </p:grpSpPr>
        <p:sp>
          <p:nvSpPr>
            <p:cNvPr id="21573" name="Text Box 9"/>
            <p:cNvSpPr txBox="1">
              <a:spLocks noChangeArrowheads="1"/>
            </p:cNvSpPr>
            <p:nvPr/>
          </p:nvSpPr>
          <p:spPr bwMode="auto">
            <a:xfrm>
              <a:off x="48" y="1440"/>
              <a:ext cx="686" cy="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 altLang="en-US" b="0">
                  <a:latin typeface="Gill Sans" charset="0"/>
                  <a:ea typeface="Gill Sans" charset="0"/>
                  <a:cs typeface="Gill Sans" charset="0"/>
                </a:rPr>
                <a:t>Virtual </a:t>
              </a:r>
            </a:p>
            <a:p>
              <a:pPr>
                <a:spcBef>
                  <a:spcPct val="0"/>
                </a:spcBef>
              </a:pPr>
              <a:r>
                <a:rPr lang="en-US" altLang="en-US" b="0">
                  <a:latin typeface="Gill Sans" charset="0"/>
                  <a:ea typeface="Gill Sans" charset="0"/>
                  <a:cs typeface="Gill Sans" charset="0"/>
                </a:rPr>
                <a:t>Address:</a:t>
              </a:r>
            </a:p>
          </p:txBody>
        </p:sp>
        <p:grpSp>
          <p:nvGrpSpPr>
            <p:cNvPr id="21574" name="Group 93"/>
            <p:cNvGrpSpPr>
              <a:grpSpLocks/>
            </p:cNvGrpSpPr>
            <p:nvPr/>
          </p:nvGrpSpPr>
          <p:grpSpPr bwMode="auto">
            <a:xfrm>
              <a:off x="912" y="1490"/>
              <a:ext cx="2247" cy="238"/>
              <a:chOff x="1625" y="528"/>
              <a:chExt cx="2247" cy="238"/>
            </a:xfrm>
          </p:grpSpPr>
          <p:sp>
            <p:nvSpPr>
              <p:cNvPr id="21575" name="Rectangle 7"/>
              <p:cNvSpPr>
                <a:spLocks noChangeArrowheads="1"/>
              </p:cNvSpPr>
              <p:nvPr/>
            </p:nvSpPr>
            <p:spPr bwMode="auto">
              <a:xfrm>
                <a:off x="2887" y="528"/>
                <a:ext cx="985" cy="238"/>
              </a:xfrm>
              <a:prstGeom prst="rect">
                <a:avLst/>
              </a:prstGeom>
              <a:solidFill>
                <a:srgbClr val="00CCFF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Offset</a:t>
                </a:r>
              </a:p>
            </p:txBody>
          </p:sp>
          <p:sp>
            <p:nvSpPr>
              <p:cNvPr id="21576" name="Rectangle 8"/>
              <p:cNvSpPr>
                <a:spLocks noChangeArrowheads="1"/>
              </p:cNvSpPr>
              <p:nvPr/>
            </p:nvSpPr>
            <p:spPr bwMode="auto">
              <a:xfrm>
                <a:off x="2256" y="528"/>
                <a:ext cx="631" cy="238"/>
              </a:xfrm>
              <a:prstGeom prst="rect">
                <a:avLst/>
              </a:prstGeom>
              <a:solidFill>
                <a:schemeClr val="hlink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75000"/>
                  </a:lnSpc>
                  <a:spcBef>
                    <a:spcPct val="0"/>
                  </a:spcBef>
                </a:pPr>
                <a:r>
                  <a:rPr lang="en-US" altLang="en-US" sz="1600" b="0">
                    <a:latin typeface="Gill Sans" charset="0"/>
                    <a:ea typeface="Gill Sans" charset="0"/>
                    <a:cs typeface="Gill Sans" charset="0"/>
                  </a:rPr>
                  <a:t>Virtual</a:t>
                </a:r>
              </a:p>
              <a:p>
                <a:pPr>
                  <a:lnSpc>
                    <a:spcPct val="75000"/>
                  </a:lnSpc>
                  <a:spcBef>
                    <a:spcPct val="0"/>
                  </a:spcBef>
                </a:pPr>
                <a:r>
                  <a:rPr lang="en-US" altLang="en-US" sz="1600" b="0">
                    <a:latin typeface="Gill Sans" charset="0"/>
                    <a:ea typeface="Gill Sans" charset="0"/>
                    <a:cs typeface="Gill Sans" charset="0"/>
                  </a:rPr>
                  <a:t>Page #</a:t>
                </a:r>
              </a:p>
            </p:txBody>
          </p:sp>
          <p:sp>
            <p:nvSpPr>
              <p:cNvPr id="21577" name="Rectangle 46"/>
              <p:cNvSpPr>
                <a:spLocks noChangeArrowheads="1"/>
              </p:cNvSpPr>
              <p:nvPr/>
            </p:nvSpPr>
            <p:spPr bwMode="auto">
              <a:xfrm>
                <a:off x="1625" y="528"/>
                <a:ext cx="631" cy="238"/>
              </a:xfrm>
              <a:prstGeom prst="rect">
                <a:avLst/>
              </a:prstGeom>
              <a:solidFill>
                <a:schemeClr val="hlink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75000"/>
                  </a:lnSpc>
                  <a:spcBef>
                    <a:spcPct val="0"/>
                  </a:spcBef>
                </a:pPr>
                <a:r>
                  <a:rPr lang="en-US" altLang="en-US" sz="1600" b="0">
                    <a:latin typeface="Gill Sans" charset="0"/>
                    <a:ea typeface="Gill Sans" charset="0"/>
                    <a:cs typeface="Gill Sans" charset="0"/>
                  </a:rPr>
                  <a:t>Virtual</a:t>
                </a:r>
              </a:p>
              <a:p>
                <a:pPr>
                  <a:lnSpc>
                    <a:spcPct val="75000"/>
                  </a:lnSpc>
                  <a:spcBef>
                    <a:spcPct val="0"/>
                  </a:spcBef>
                </a:pPr>
                <a:r>
                  <a:rPr lang="en-US" altLang="en-US" sz="1600" b="0">
                    <a:latin typeface="Gill Sans" charset="0"/>
                    <a:ea typeface="Gill Sans" charset="0"/>
                    <a:cs typeface="Gill Sans" charset="0"/>
                  </a:rPr>
                  <a:t>Seg #</a:t>
                </a:r>
              </a:p>
            </p:txBody>
          </p:sp>
        </p:grpSp>
      </p:grpSp>
      <p:grpSp>
        <p:nvGrpSpPr>
          <p:cNvPr id="704618" name="Group 106"/>
          <p:cNvGrpSpPr>
            <a:grpSpLocks/>
          </p:cNvGrpSpPr>
          <p:nvPr/>
        </p:nvGrpSpPr>
        <p:grpSpPr bwMode="auto">
          <a:xfrm>
            <a:off x="1295400" y="3224212"/>
            <a:ext cx="1895475" cy="2073275"/>
            <a:chOff x="768" y="1200"/>
            <a:chExt cx="1194" cy="1306"/>
          </a:xfrm>
        </p:grpSpPr>
        <p:grpSp>
          <p:nvGrpSpPr>
            <p:cNvPr id="21540" name="Group 49"/>
            <p:cNvGrpSpPr>
              <a:grpSpLocks/>
            </p:cNvGrpSpPr>
            <p:nvPr/>
          </p:nvGrpSpPr>
          <p:grpSpPr bwMode="auto">
            <a:xfrm>
              <a:off x="768" y="1200"/>
              <a:ext cx="1018" cy="163"/>
              <a:chOff x="2352" y="960"/>
              <a:chExt cx="1392" cy="288"/>
            </a:xfrm>
          </p:grpSpPr>
          <p:sp>
            <p:nvSpPr>
              <p:cNvPr id="21571" name="Rectangle 50"/>
              <p:cNvSpPr>
                <a:spLocks noChangeArrowheads="1"/>
              </p:cNvSpPr>
              <p:nvPr/>
            </p:nvSpPr>
            <p:spPr bwMode="auto">
              <a:xfrm>
                <a:off x="2352" y="960"/>
                <a:ext cx="672" cy="288"/>
              </a:xfrm>
              <a:prstGeom prst="rect">
                <a:avLst/>
              </a:prstGeom>
              <a:solidFill>
                <a:srgbClr val="99FFCC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Base0</a:t>
                </a:r>
              </a:p>
            </p:txBody>
          </p:sp>
          <p:sp>
            <p:nvSpPr>
              <p:cNvPr id="21572" name="Rectangle 51"/>
              <p:cNvSpPr>
                <a:spLocks noChangeArrowheads="1"/>
              </p:cNvSpPr>
              <p:nvPr/>
            </p:nvSpPr>
            <p:spPr bwMode="auto">
              <a:xfrm>
                <a:off x="3024" y="960"/>
                <a:ext cx="720" cy="288"/>
              </a:xfrm>
              <a:prstGeom prst="rect">
                <a:avLst/>
              </a:prstGeom>
              <a:solidFill>
                <a:srgbClr val="99FFCC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Limit0</a:t>
                </a:r>
              </a:p>
            </p:txBody>
          </p:sp>
        </p:grpSp>
        <p:sp>
          <p:nvSpPr>
            <p:cNvPr id="21541" name="Rectangle 52"/>
            <p:cNvSpPr>
              <a:spLocks noChangeArrowheads="1"/>
            </p:cNvSpPr>
            <p:nvPr/>
          </p:nvSpPr>
          <p:spPr bwMode="auto">
            <a:xfrm>
              <a:off x="1786" y="1200"/>
              <a:ext cx="176" cy="163"/>
            </a:xfrm>
            <a:prstGeom prst="rect">
              <a:avLst/>
            </a:prstGeom>
            <a:solidFill>
              <a:srgbClr val="99FFCC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1800" b="0">
                  <a:latin typeface="Gill Sans" charset="0"/>
                  <a:ea typeface="Gill Sans" charset="0"/>
                  <a:cs typeface="Gill Sans" charset="0"/>
                </a:rPr>
                <a:t>V</a:t>
              </a:r>
            </a:p>
          </p:txBody>
        </p:sp>
        <p:grpSp>
          <p:nvGrpSpPr>
            <p:cNvPr id="21542" name="Group 54"/>
            <p:cNvGrpSpPr>
              <a:grpSpLocks/>
            </p:cNvGrpSpPr>
            <p:nvPr/>
          </p:nvGrpSpPr>
          <p:grpSpPr bwMode="auto">
            <a:xfrm>
              <a:off x="768" y="1363"/>
              <a:ext cx="1018" cy="164"/>
              <a:chOff x="2352" y="960"/>
              <a:chExt cx="1392" cy="288"/>
            </a:xfrm>
          </p:grpSpPr>
          <p:sp>
            <p:nvSpPr>
              <p:cNvPr id="21569" name="Rectangle 55"/>
              <p:cNvSpPr>
                <a:spLocks noChangeArrowheads="1"/>
              </p:cNvSpPr>
              <p:nvPr/>
            </p:nvSpPr>
            <p:spPr bwMode="auto">
              <a:xfrm>
                <a:off x="2352" y="960"/>
                <a:ext cx="672" cy="288"/>
              </a:xfrm>
              <a:prstGeom prst="rect">
                <a:avLst/>
              </a:prstGeom>
              <a:solidFill>
                <a:srgbClr val="99FFCC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Base1</a:t>
                </a:r>
              </a:p>
            </p:txBody>
          </p:sp>
          <p:sp>
            <p:nvSpPr>
              <p:cNvPr id="21570" name="Rectangle 56"/>
              <p:cNvSpPr>
                <a:spLocks noChangeArrowheads="1"/>
              </p:cNvSpPr>
              <p:nvPr/>
            </p:nvSpPr>
            <p:spPr bwMode="auto">
              <a:xfrm>
                <a:off x="3024" y="960"/>
                <a:ext cx="720" cy="288"/>
              </a:xfrm>
              <a:prstGeom prst="rect">
                <a:avLst/>
              </a:prstGeom>
              <a:solidFill>
                <a:srgbClr val="99FFCC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Limit1</a:t>
                </a:r>
              </a:p>
            </p:txBody>
          </p:sp>
        </p:grpSp>
        <p:sp>
          <p:nvSpPr>
            <p:cNvPr id="21543" name="Rectangle 57"/>
            <p:cNvSpPr>
              <a:spLocks noChangeArrowheads="1"/>
            </p:cNvSpPr>
            <p:nvPr/>
          </p:nvSpPr>
          <p:spPr bwMode="auto">
            <a:xfrm>
              <a:off x="1786" y="1363"/>
              <a:ext cx="176" cy="164"/>
            </a:xfrm>
            <a:prstGeom prst="rect">
              <a:avLst/>
            </a:prstGeom>
            <a:solidFill>
              <a:srgbClr val="99FFCC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1800" b="0">
                  <a:latin typeface="Gill Sans" charset="0"/>
                  <a:ea typeface="Gill Sans" charset="0"/>
                  <a:cs typeface="Gill Sans" charset="0"/>
                </a:rPr>
                <a:t>V</a:t>
              </a:r>
            </a:p>
          </p:txBody>
        </p:sp>
        <p:grpSp>
          <p:nvGrpSpPr>
            <p:cNvPr id="21544" name="Group 99"/>
            <p:cNvGrpSpPr>
              <a:grpSpLocks/>
            </p:cNvGrpSpPr>
            <p:nvPr/>
          </p:nvGrpSpPr>
          <p:grpSpPr bwMode="auto">
            <a:xfrm>
              <a:off x="768" y="1527"/>
              <a:ext cx="1194" cy="163"/>
              <a:chOff x="768" y="1527"/>
              <a:chExt cx="1194" cy="163"/>
            </a:xfrm>
          </p:grpSpPr>
          <p:grpSp>
            <p:nvGrpSpPr>
              <p:cNvPr id="21565" name="Group 59"/>
              <p:cNvGrpSpPr>
                <a:grpSpLocks/>
              </p:cNvGrpSpPr>
              <p:nvPr/>
            </p:nvGrpSpPr>
            <p:grpSpPr bwMode="auto">
              <a:xfrm>
                <a:off x="768" y="1527"/>
                <a:ext cx="1018" cy="163"/>
                <a:chOff x="2352" y="960"/>
                <a:chExt cx="1392" cy="288"/>
              </a:xfrm>
            </p:grpSpPr>
            <p:sp>
              <p:nvSpPr>
                <p:cNvPr id="21567" name="Rectangle 60"/>
                <p:cNvSpPr>
                  <a:spLocks noChangeArrowheads="1"/>
                </p:cNvSpPr>
                <p:nvPr/>
              </p:nvSpPr>
              <p:spPr bwMode="auto">
                <a:xfrm>
                  <a:off x="2352" y="960"/>
                  <a:ext cx="672" cy="288"/>
                </a:xfrm>
                <a:prstGeom prst="rect">
                  <a:avLst/>
                </a:prstGeom>
                <a:solidFill>
                  <a:srgbClr val="99FFCC"/>
                </a:solidFill>
                <a:ln w="127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78" tIns="44445" rIns="90478" bIns="44445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en-US" sz="1800" b="0">
                      <a:latin typeface="Gill Sans" charset="0"/>
                      <a:ea typeface="Gill Sans" charset="0"/>
                      <a:cs typeface="Gill Sans" charset="0"/>
                    </a:rPr>
                    <a:t>Base2</a:t>
                  </a:r>
                </a:p>
              </p:txBody>
            </p:sp>
            <p:sp>
              <p:nvSpPr>
                <p:cNvPr id="21568" name="Rectangle 61"/>
                <p:cNvSpPr>
                  <a:spLocks noChangeArrowheads="1"/>
                </p:cNvSpPr>
                <p:nvPr/>
              </p:nvSpPr>
              <p:spPr bwMode="auto">
                <a:xfrm>
                  <a:off x="3024" y="960"/>
                  <a:ext cx="720" cy="288"/>
                </a:xfrm>
                <a:prstGeom prst="rect">
                  <a:avLst/>
                </a:prstGeom>
                <a:solidFill>
                  <a:srgbClr val="99FFCC"/>
                </a:solidFill>
                <a:ln w="127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78" tIns="44445" rIns="90478" bIns="44445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en-US" sz="1800" b="0">
                      <a:latin typeface="Gill Sans" charset="0"/>
                      <a:ea typeface="Gill Sans" charset="0"/>
                      <a:cs typeface="Gill Sans" charset="0"/>
                    </a:rPr>
                    <a:t>Limit2</a:t>
                  </a:r>
                </a:p>
              </p:txBody>
            </p:sp>
          </p:grpSp>
          <p:sp>
            <p:nvSpPr>
              <p:cNvPr id="21566" name="Rectangle 62"/>
              <p:cNvSpPr>
                <a:spLocks noChangeArrowheads="1"/>
              </p:cNvSpPr>
              <p:nvPr/>
            </p:nvSpPr>
            <p:spPr bwMode="auto">
              <a:xfrm>
                <a:off x="1786" y="1527"/>
                <a:ext cx="176" cy="163"/>
              </a:xfrm>
              <a:prstGeom prst="rect">
                <a:avLst/>
              </a:prstGeom>
              <a:solidFill>
                <a:srgbClr val="99FFCC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V</a:t>
                </a:r>
              </a:p>
            </p:txBody>
          </p:sp>
        </p:grpSp>
        <p:grpSp>
          <p:nvGrpSpPr>
            <p:cNvPr id="21545" name="Group 64"/>
            <p:cNvGrpSpPr>
              <a:grpSpLocks/>
            </p:cNvGrpSpPr>
            <p:nvPr/>
          </p:nvGrpSpPr>
          <p:grpSpPr bwMode="auto">
            <a:xfrm>
              <a:off x="768" y="1690"/>
              <a:ext cx="1018" cy="163"/>
              <a:chOff x="2352" y="960"/>
              <a:chExt cx="1392" cy="288"/>
            </a:xfrm>
          </p:grpSpPr>
          <p:sp>
            <p:nvSpPr>
              <p:cNvPr id="21563" name="Rectangle 65"/>
              <p:cNvSpPr>
                <a:spLocks noChangeArrowheads="1"/>
              </p:cNvSpPr>
              <p:nvPr/>
            </p:nvSpPr>
            <p:spPr bwMode="auto">
              <a:xfrm>
                <a:off x="2352" y="960"/>
                <a:ext cx="672" cy="288"/>
              </a:xfrm>
              <a:prstGeom prst="rect">
                <a:avLst/>
              </a:prstGeom>
              <a:solidFill>
                <a:srgbClr val="99FFCC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Base3</a:t>
                </a:r>
              </a:p>
            </p:txBody>
          </p:sp>
          <p:sp>
            <p:nvSpPr>
              <p:cNvPr id="21564" name="Rectangle 66"/>
              <p:cNvSpPr>
                <a:spLocks noChangeArrowheads="1"/>
              </p:cNvSpPr>
              <p:nvPr/>
            </p:nvSpPr>
            <p:spPr bwMode="auto">
              <a:xfrm>
                <a:off x="3024" y="960"/>
                <a:ext cx="720" cy="288"/>
              </a:xfrm>
              <a:prstGeom prst="rect">
                <a:avLst/>
              </a:prstGeom>
              <a:solidFill>
                <a:srgbClr val="99FFCC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Limit3</a:t>
                </a:r>
              </a:p>
            </p:txBody>
          </p:sp>
        </p:grpSp>
        <p:sp>
          <p:nvSpPr>
            <p:cNvPr id="21546" name="Rectangle 67"/>
            <p:cNvSpPr>
              <a:spLocks noChangeArrowheads="1"/>
            </p:cNvSpPr>
            <p:nvPr/>
          </p:nvSpPr>
          <p:spPr bwMode="auto">
            <a:xfrm>
              <a:off x="1786" y="1690"/>
              <a:ext cx="176" cy="163"/>
            </a:xfrm>
            <a:prstGeom prst="rect">
              <a:avLst/>
            </a:prstGeom>
            <a:solidFill>
              <a:srgbClr val="99FFCC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1800" b="0">
                  <a:latin typeface="Gill Sans" charset="0"/>
                  <a:ea typeface="Gill Sans" charset="0"/>
                  <a:cs typeface="Gill Sans" charset="0"/>
                </a:rPr>
                <a:t>N</a:t>
              </a:r>
            </a:p>
          </p:txBody>
        </p:sp>
        <p:grpSp>
          <p:nvGrpSpPr>
            <p:cNvPr id="21547" name="Group 69"/>
            <p:cNvGrpSpPr>
              <a:grpSpLocks/>
            </p:cNvGrpSpPr>
            <p:nvPr/>
          </p:nvGrpSpPr>
          <p:grpSpPr bwMode="auto">
            <a:xfrm>
              <a:off x="768" y="1853"/>
              <a:ext cx="1018" cy="163"/>
              <a:chOff x="2352" y="960"/>
              <a:chExt cx="1392" cy="288"/>
            </a:xfrm>
          </p:grpSpPr>
          <p:sp>
            <p:nvSpPr>
              <p:cNvPr id="21561" name="Rectangle 70"/>
              <p:cNvSpPr>
                <a:spLocks noChangeArrowheads="1"/>
              </p:cNvSpPr>
              <p:nvPr/>
            </p:nvSpPr>
            <p:spPr bwMode="auto">
              <a:xfrm>
                <a:off x="2352" y="960"/>
                <a:ext cx="672" cy="288"/>
              </a:xfrm>
              <a:prstGeom prst="rect">
                <a:avLst/>
              </a:prstGeom>
              <a:solidFill>
                <a:srgbClr val="99FFCC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Base4</a:t>
                </a:r>
              </a:p>
            </p:txBody>
          </p:sp>
          <p:sp>
            <p:nvSpPr>
              <p:cNvPr id="21562" name="Rectangle 71"/>
              <p:cNvSpPr>
                <a:spLocks noChangeArrowheads="1"/>
              </p:cNvSpPr>
              <p:nvPr/>
            </p:nvSpPr>
            <p:spPr bwMode="auto">
              <a:xfrm>
                <a:off x="3024" y="960"/>
                <a:ext cx="720" cy="288"/>
              </a:xfrm>
              <a:prstGeom prst="rect">
                <a:avLst/>
              </a:prstGeom>
              <a:solidFill>
                <a:srgbClr val="99FFCC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Limit4</a:t>
                </a:r>
              </a:p>
            </p:txBody>
          </p:sp>
        </p:grpSp>
        <p:sp>
          <p:nvSpPr>
            <p:cNvPr id="21548" name="Rectangle 72"/>
            <p:cNvSpPr>
              <a:spLocks noChangeArrowheads="1"/>
            </p:cNvSpPr>
            <p:nvPr/>
          </p:nvSpPr>
          <p:spPr bwMode="auto">
            <a:xfrm>
              <a:off x="1786" y="1853"/>
              <a:ext cx="176" cy="163"/>
            </a:xfrm>
            <a:prstGeom prst="rect">
              <a:avLst/>
            </a:prstGeom>
            <a:solidFill>
              <a:srgbClr val="99FFCC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1800" b="0">
                  <a:latin typeface="Gill Sans" charset="0"/>
                  <a:ea typeface="Gill Sans" charset="0"/>
                  <a:cs typeface="Gill Sans" charset="0"/>
                </a:rPr>
                <a:t>V</a:t>
              </a:r>
            </a:p>
          </p:txBody>
        </p:sp>
        <p:grpSp>
          <p:nvGrpSpPr>
            <p:cNvPr id="21549" name="Group 74"/>
            <p:cNvGrpSpPr>
              <a:grpSpLocks/>
            </p:cNvGrpSpPr>
            <p:nvPr/>
          </p:nvGrpSpPr>
          <p:grpSpPr bwMode="auto">
            <a:xfrm>
              <a:off x="768" y="2016"/>
              <a:ext cx="1018" cy="164"/>
              <a:chOff x="2352" y="960"/>
              <a:chExt cx="1392" cy="288"/>
            </a:xfrm>
          </p:grpSpPr>
          <p:sp>
            <p:nvSpPr>
              <p:cNvPr id="21559" name="Rectangle 75"/>
              <p:cNvSpPr>
                <a:spLocks noChangeArrowheads="1"/>
              </p:cNvSpPr>
              <p:nvPr/>
            </p:nvSpPr>
            <p:spPr bwMode="auto">
              <a:xfrm>
                <a:off x="2352" y="960"/>
                <a:ext cx="672" cy="288"/>
              </a:xfrm>
              <a:prstGeom prst="rect">
                <a:avLst/>
              </a:prstGeom>
              <a:solidFill>
                <a:srgbClr val="99FFCC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Base5</a:t>
                </a:r>
              </a:p>
            </p:txBody>
          </p:sp>
          <p:sp>
            <p:nvSpPr>
              <p:cNvPr id="21560" name="Rectangle 76"/>
              <p:cNvSpPr>
                <a:spLocks noChangeArrowheads="1"/>
              </p:cNvSpPr>
              <p:nvPr/>
            </p:nvSpPr>
            <p:spPr bwMode="auto">
              <a:xfrm>
                <a:off x="3024" y="960"/>
                <a:ext cx="720" cy="288"/>
              </a:xfrm>
              <a:prstGeom prst="rect">
                <a:avLst/>
              </a:prstGeom>
              <a:solidFill>
                <a:srgbClr val="99FFCC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Limit5</a:t>
                </a:r>
              </a:p>
            </p:txBody>
          </p:sp>
        </p:grpSp>
        <p:sp>
          <p:nvSpPr>
            <p:cNvPr id="21550" name="Rectangle 77"/>
            <p:cNvSpPr>
              <a:spLocks noChangeArrowheads="1"/>
            </p:cNvSpPr>
            <p:nvPr/>
          </p:nvSpPr>
          <p:spPr bwMode="auto">
            <a:xfrm>
              <a:off x="1786" y="2016"/>
              <a:ext cx="176" cy="164"/>
            </a:xfrm>
            <a:prstGeom prst="rect">
              <a:avLst/>
            </a:prstGeom>
            <a:solidFill>
              <a:srgbClr val="99FFCC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1800" b="0">
                  <a:latin typeface="Gill Sans" charset="0"/>
                  <a:ea typeface="Gill Sans" charset="0"/>
                  <a:cs typeface="Gill Sans" charset="0"/>
                </a:rPr>
                <a:t>N</a:t>
              </a:r>
            </a:p>
          </p:txBody>
        </p:sp>
        <p:grpSp>
          <p:nvGrpSpPr>
            <p:cNvPr id="21551" name="Group 79"/>
            <p:cNvGrpSpPr>
              <a:grpSpLocks/>
            </p:cNvGrpSpPr>
            <p:nvPr/>
          </p:nvGrpSpPr>
          <p:grpSpPr bwMode="auto">
            <a:xfrm>
              <a:off x="768" y="2180"/>
              <a:ext cx="1018" cy="163"/>
              <a:chOff x="2352" y="960"/>
              <a:chExt cx="1392" cy="288"/>
            </a:xfrm>
          </p:grpSpPr>
          <p:sp>
            <p:nvSpPr>
              <p:cNvPr id="21557" name="Rectangle 80"/>
              <p:cNvSpPr>
                <a:spLocks noChangeArrowheads="1"/>
              </p:cNvSpPr>
              <p:nvPr/>
            </p:nvSpPr>
            <p:spPr bwMode="auto">
              <a:xfrm>
                <a:off x="2352" y="960"/>
                <a:ext cx="672" cy="288"/>
              </a:xfrm>
              <a:prstGeom prst="rect">
                <a:avLst/>
              </a:prstGeom>
              <a:solidFill>
                <a:srgbClr val="99FFCC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Base6</a:t>
                </a:r>
              </a:p>
            </p:txBody>
          </p:sp>
          <p:sp>
            <p:nvSpPr>
              <p:cNvPr id="21558" name="Rectangle 81"/>
              <p:cNvSpPr>
                <a:spLocks noChangeArrowheads="1"/>
              </p:cNvSpPr>
              <p:nvPr/>
            </p:nvSpPr>
            <p:spPr bwMode="auto">
              <a:xfrm>
                <a:off x="3024" y="960"/>
                <a:ext cx="720" cy="288"/>
              </a:xfrm>
              <a:prstGeom prst="rect">
                <a:avLst/>
              </a:prstGeom>
              <a:solidFill>
                <a:srgbClr val="99FFCC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Limit6</a:t>
                </a:r>
              </a:p>
            </p:txBody>
          </p:sp>
        </p:grpSp>
        <p:sp>
          <p:nvSpPr>
            <p:cNvPr id="21552" name="Rectangle 82"/>
            <p:cNvSpPr>
              <a:spLocks noChangeArrowheads="1"/>
            </p:cNvSpPr>
            <p:nvPr/>
          </p:nvSpPr>
          <p:spPr bwMode="auto">
            <a:xfrm>
              <a:off x="1786" y="2180"/>
              <a:ext cx="176" cy="163"/>
            </a:xfrm>
            <a:prstGeom prst="rect">
              <a:avLst/>
            </a:prstGeom>
            <a:solidFill>
              <a:srgbClr val="99FFCC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1800" b="0">
                  <a:latin typeface="Gill Sans" charset="0"/>
                  <a:ea typeface="Gill Sans" charset="0"/>
                  <a:cs typeface="Gill Sans" charset="0"/>
                </a:rPr>
                <a:t>N</a:t>
              </a:r>
            </a:p>
          </p:txBody>
        </p:sp>
        <p:grpSp>
          <p:nvGrpSpPr>
            <p:cNvPr id="21553" name="Group 84"/>
            <p:cNvGrpSpPr>
              <a:grpSpLocks/>
            </p:cNvGrpSpPr>
            <p:nvPr/>
          </p:nvGrpSpPr>
          <p:grpSpPr bwMode="auto">
            <a:xfrm>
              <a:off x="768" y="2343"/>
              <a:ext cx="1018" cy="163"/>
              <a:chOff x="2352" y="960"/>
              <a:chExt cx="1392" cy="288"/>
            </a:xfrm>
          </p:grpSpPr>
          <p:sp>
            <p:nvSpPr>
              <p:cNvPr id="21555" name="Rectangle 85"/>
              <p:cNvSpPr>
                <a:spLocks noChangeArrowheads="1"/>
              </p:cNvSpPr>
              <p:nvPr/>
            </p:nvSpPr>
            <p:spPr bwMode="auto">
              <a:xfrm>
                <a:off x="2352" y="960"/>
                <a:ext cx="672" cy="288"/>
              </a:xfrm>
              <a:prstGeom prst="rect">
                <a:avLst/>
              </a:prstGeom>
              <a:solidFill>
                <a:srgbClr val="99FFCC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Base7</a:t>
                </a:r>
              </a:p>
            </p:txBody>
          </p:sp>
          <p:sp>
            <p:nvSpPr>
              <p:cNvPr id="21556" name="Rectangle 86"/>
              <p:cNvSpPr>
                <a:spLocks noChangeArrowheads="1"/>
              </p:cNvSpPr>
              <p:nvPr/>
            </p:nvSpPr>
            <p:spPr bwMode="auto">
              <a:xfrm>
                <a:off x="3024" y="960"/>
                <a:ext cx="720" cy="288"/>
              </a:xfrm>
              <a:prstGeom prst="rect">
                <a:avLst/>
              </a:prstGeom>
              <a:solidFill>
                <a:srgbClr val="99FFCC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Limit7</a:t>
                </a:r>
              </a:p>
            </p:txBody>
          </p:sp>
        </p:grpSp>
        <p:sp>
          <p:nvSpPr>
            <p:cNvPr id="21554" name="Rectangle 87"/>
            <p:cNvSpPr>
              <a:spLocks noChangeArrowheads="1"/>
            </p:cNvSpPr>
            <p:nvPr/>
          </p:nvSpPr>
          <p:spPr bwMode="auto">
            <a:xfrm>
              <a:off x="1786" y="2343"/>
              <a:ext cx="176" cy="163"/>
            </a:xfrm>
            <a:prstGeom prst="rect">
              <a:avLst/>
            </a:prstGeom>
            <a:solidFill>
              <a:srgbClr val="99FFCC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1800" b="0">
                  <a:latin typeface="Gill Sans" charset="0"/>
                  <a:ea typeface="Gill Sans" charset="0"/>
                  <a:cs typeface="Gill Sans" charset="0"/>
                </a:rPr>
                <a:t>V</a:t>
              </a:r>
            </a:p>
          </p:txBody>
        </p:sp>
      </p:grpSp>
      <p:sp>
        <p:nvSpPr>
          <p:cNvPr id="704606" name="Line 94"/>
          <p:cNvSpPr>
            <a:spLocks noChangeShapeType="1"/>
          </p:cNvSpPr>
          <p:nvPr/>
        </p:nvSpPr>
        <p:spPr bwMode="auto">
          <a:xfrm>
            <a:off x="2895600" y="2614612"/>
            <a:ext cx="1066800" cy="99060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04608" name="Freeform 96"/>
          <p:cNvSpPr>
            <a:spLocks/>
          </p:cNvSpPr>
          <p:nvPr/>
        </p:nvSpPr>
        <p:spPr bwMode="auto">
          <a:xfrm>
            <a:off x="685800" y="2614612"/>
            <a:ext cx="1219200" cy="1219200"/>
          </a:xfrm>
          <a:custGeom>
            <a:avLst/>
            <a:gdLst>
              <a:gd name="T0" fmla="*/ 1219200 w 768"/>
              <a:gd name="T1" fmla="*/ 0 h 768"/>
              <a:gd name="T2" fmla="*/ 1219200 w 768"/>
              <a:gd name="T3" fmla="*/ 304800 h 768"/>
              <a:gd name="T4" fmla="*/ 0 w 768"/>
              <a:gd name="T5" fmla="*/ 304800 h 768"/>
              <a:gd name="T6" fmla="*/ 0 w 768"/>
              <a:gd name="T7" fmla="*/ 1219200 h 768"/>
              <a:gd name="T8" fmla="*/ 609600 w 768"/>
              <a:gd name="T9" fmla="*/ 1219200 h 76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68" h="768">
                <a:moveTo>
                  <a:pt x="768" y="0"/>
                </a:moveTo>
                <a:lnTo>
                  <a:pt x="768" y="192"/>
                </a:lnTo>
                <a:lnTo>
                  <a:pt x="0" y="192"/>
                </a:lnTo>
                <a:lnTo>
                  <a:pt x="0" y="768"/>
                </a:lnTo>
                <a:lnTo>
                  <a:pt x="384" y="768"/>
                </a:lnTo>
              </a:path>
            </a:pathLst>
          </a:custGeom>
          <a:noFill/>
          <a:ln w="76200" cap="flat" cmpd="sng">
            <a:solidFill>
              <a:schemeClr val="hlink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66CC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704612" name="Group 100"/>
          <p:cNvGrpSpPr>
            <a:grpSpLocks/>
          </p:cNvGrpSpPr>
          <p:nvPr/>
        </p:nvGrpSpPr>
        <p:grpSpPr bwMode="auto">
          <a:xfrm>
            <a:off x="1295400" y="3744912"/>
            <a:ext cx="1895475" cy="258763"/>
            <a:chOff x="768" y="1527"/>
            <a:chExt cx="1194" cy="163"/>
          </a:xfrm>
        </p:grpSpPr>
        <p:grpSp>
          <p:nvGrpSpPr>
            <p:cNvPr id="21536" name="Group 101"/>
            <p:cNvGrpSpPr>
              <a:grpSpLocks/>
            </p:cNvGrpSpPr>
            <p:nvPr/>
          </p:nvGrpSpPr>
          <p:grpSpPr bwMode="auto">
            <a:xfrm>
              <a:off x="768" y="1527"/>
              <a:ext cx="1018" cy="163"/>
              <a:chOff x="2352" y="960"/>
              <a:chExt cx="1392" cy="288"/>
            </a:xfrm>
          </p:grpSpPr>
          <p:sp>
            <p:nvSpPr>
              <p:cNvPr id="21538" name="Rectangle 102"/>
              <p:cNvSpPr>
                <a:spLocks noChangeArrowheads="1"/>
              </p:cNvSpPr>
              <p:nvPr/>
            </p:nvSpPr>
            <p:spPr bwMode="auto">
              <a:xfrm>
                <a:off x="2352" y="960"/>
                <a:ext cx="672" cy="288"/>
              </a:xfrm>
              <a:prstGeom prst="rect">
                <a:avLst/>
              </a:prstGeom>
              <a:solidFill>
                <a:schemeClr val="accent1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Base2</a:t>
                </a:r>
              </a:p>
            </p:txBody>
          </p:sp>
          <p:sp>
            <p:nvSpPr>
              <p:cNvPr id="21539" name="Rectangle 103"/>
              <p:cNvSpPr>
                <a:spLocks noChangeArrowheads="1"/>
              </p:cNvSpPr>
              <p:nvPr/>
            </p:nvSpPr>
            <p:spPr bwMode="auto">
              <a:xfrm>
                <a:off x="3024" y="960"/>
                <a:ext cx="720" cy="288"/>
              </a:xfrm>
              <a:prstGeom prst="rect">
                <a:avLst/>
              </a:prstGeom>
              <a:solidFill>
                <a:schemeClr val="accent1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Limit2</a:t>
                </a:r>
              </a:p>
            </p:txBody>
          </p:sp>
        </p:grpSp>
        <p:sp>
          <p:nvSpPr>
            <p:cNvPr id="21537" name="Rectangle 104"/>
            <p:cNvSpPr>
              <a:spLocks noChangeArrowheads="1"/>
            </p:cNvSpPr>
            <p:nvPr/>
          </p:nvSpPr>
          <p:spPr bwMode="auto">
            <a:xfrm>
              <a:off x="1786" y="1527"/>
              <a:ext cx="176" cy="163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1800" b="0">
                  <a:latin typeface="Gill Sans" charset="0"/>
                  <a:ea typeface="Gill Sans" charset="0"/>
                  <a:cs typeface="Gill Sans" charset="0"/>
                </a:rPr>
                <a:t>V</a:t>
              </a:r>
            </a:p>
          </p:txBody>
        </p:sp>
      </p:grpSp>
      <p:sp>
        <p:nvSpPr>
          <p:cNvPr id="704601" name="Line 89"/>
          <p:cNvSpPr>
            <a:spLocks noChangeShapeType="1"/>
          </p:cNvSpPr>
          <p:nvPr/>
        </p:nvSpPr>
        <p:spPr bwMode="auto">
          <a:xfrm flipV="1">
            <a:off x="1905000" y="2843212"/>
            <a:ext cx="2057400" cy="99060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704628" name="Group 116"/>
          <p:cNvGrpSpPr>
            <a:grpSpLocks/>
          </p:cNvGrpSpPr>
          <p:nvPr/>
        </p:nvGrpSpPr>
        <p:grpSpPr bwMode="auto">
          <a:xfrm>
            <a:off x="2667002" y="3300412"/>
            <a:ext cx="2590801" cy="2262188"/>
            <a:chOff x="1632" y="1248"/>
            <a:chExt cx="1632" cy="1425"/>
          </a:xfrm>
        </p:grpSpPr>
        <p:grpSp>
          <p:nvGrpSpPr>
            <p:cNvPr id="21528" name="Group 115"/>
            <p:cNvGrpSpPr>
              <a:grpSpLocks/>
            </p:cNvGrpSpPr>
            <p:nvPr/>
          </p:nvGrpSpPr>
          <p:grpSpPr bwMode="auto">
            <a:xfrm>
              <a:off x="2064" y="2287"/>
              <a:ext cx="1200" cy="386"/>
              <a:chOff x="2064" y="2170"/>
              <a:chExt cx="1200" cy="386"/>
            </a:xfrm>
          </p:grpSpPr>
          <p:sp>
            <p:nvSpPr>
              <p:cNvPr id="21533" name="Text Box 11"/>
              <p:cNvSpPr txBox="1">
                <a:spLocks noChangeArrowheads="1"/>
              </p:cNvSpPr>
              <p:nvPr/>
            </p:nvSpPr>
            <p:spPr bwMode="auto">
              <a:xfrm>
                <a:off x="2628" y="2170"/>
                <a:ext cx="636" cy="38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85000"/>
                  </a:lnSpc>
                  <a:spcBef>
                    <a:spcPct val="0"/>
                  </a:spcBef>
                </a:pPr>
                <a:r>
                  <a:rPr lang="en-US" altLang="en-US" b="0" dirty="0">
                    <a:latin typeface="Gill Sans" charset="0"/>
                    <a:ea typeface="Gill Sans" charset="0"/>
                    <a:cs typeface="Gill Sans" charset="0"/>
                  </a:rPr>
                  <a:t>Access</a:t>
                </a:r>
              </a:p>
              <a:p>
                <a:pPr algn="ctr">
                  <a:lnSpc>
                    <a:spcPct val="85000"/>
                  </a:lnSpc>
                  <a:spcBef>
                    <a:spcPct val="0"/>
                  </a:spcBef>
                </a:pPr>
                <a:r>
                  <a:rPr lang="en-US" altLang="en-US" b="0" dirty="0">
                    <a:latin typeface="Gill Sans" charset="0"/>
                    <a:ea typeface="Gill Sans" charset="0"/>
                    <a:cs typeface="Gill Sans" charset="0"/>
                  </a:rPr>
                  <a:t>Error</a:t>
                </a:r>
              </a:p>
            </p:txBody>
          </p:sp>
          <p:sp>
            <p:nvSpPr>
              <p:cNvPr id="21534" name="Oval 12"/>
              <p:cNvSpPr>
                <a:spLocks noChangeArrowheads="1"/>
              </p:cNvSpPr>
              <p:nvPr/>
            </p:nvSpPr>
            <p:spPr bwMode="auto">
              <a:xfrm>
                <a:off x="2064" y="2208"/>
                <a:ext cx="317" cy="269"/>
              </a:xfrm>
              <a:prstGeom prst="ellipse">
                <a:avLst/>
              </a:prstGeom>
              <a:solidFill>
                <a:srgbClr val="FF66CC"/>
              </a:solidFill>
              <a:ln w="38100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4000" b="0">
                    <a:latin typeface="Gill Sans" charset="0"/>
                    <a:ea typeface="Gill Sans" charset="0"/>
                    <a:cs typeface="Gill Sans" charset="0"/>
                  </a:rPr>
                  <a:t>&gt;</a:t>
                </a:r>
              </a:p>
            </p:txBody>
          </p:sp>
          <p:sp>
            <p:nvSpPr>
              <p:cNvPr id="21535" name="Line 14"/>
              <p:cNvSpPr>
                <a:spLocks noChangeShapeType="1"/>
              </p:cNvSpPr>
              <p:nvPr/>
            </p:nvSpPr>
            <p:spPr bwMode="auto">
              <a:xfrm>
                <a:off x="2400" y="2352"/>
                <a:ext cx="28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  <p:sp>
          <p:nvSpPr>
            <p:cNvPr id="21529" name="Line 95"/>
            <p:cNvSpPr>
              <a:spLocks noChangeShapeType="1"/>
            </p:cNvSpPr>
            <p:nvPr/>
          </p:nvSpPr>
          <p:spPr bwMode="auto">
            <a:xfrm>
              <a:off x="2256" y="1248"/>
              <a:ext cx="0" cy="1056"/>
            </a:xfrm>
            <a:prstGeom prst="line">
              <a:avLst/>
            </a:prstGeom>
            <a:noFill/>
            <a:ln w="76200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grpSp>
          <p:nvGrpSpPr>
            <p:cNvPr id="21530" name="Group 105"/>
            <p:cNvGrpSpPr>
              <a:grpSpLocks/>
            </p:cNvGrpSpPr>
            <p:nvPr/>
          </p:nvGrpSpPr>
          <p:grpSpPr bwMode="auto">
            <a:xfrm>
              <a:off x="1632" y="1584"/>
              <a:ext cx="480" cy="768"/>
              <a:chOff x="1632" y="1584"/>
              <a:chExt cx="480" cy="672"/>
            </a:xfrm>
          </p:grpSpPr>
          <p:sp>
            <p:nvSpPr>
              <p:cNvPr id="21531" name="Line 90"/>
              <p:cNvSpPr>
                <a:spLocks noChangeShapeType="1"/>
              </p:cNvSpPr>
              <p:nvPr/>
            </p:nvSpPr>
            <p:spPr bwMode="auto">
              <a:xfrm>
                <a:off x="1632" y="1584"/>
                <a:ext cx="480" cy="672"/>
              </a:xfrm>
              <a:prstGeom prst="line">
                <a:avLst/>
              </a:prstGeom>
              <a:noFill/>
              <a:ln w="76200">
                <a:solidFill>
                  <a:schemeClr val="hlink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1532" name="Line 92"/>
              <p:cNvSpPr>
                <a:spLocks noChangeShapeType="1"/>
              </p:cNvSpPr>
              <p:nvPr/>
            </p:nvSpPr>
            <p:spPr bwMode="auto">
              <a:xfrm flipH="1">
                <a:off x="1728" y="1632"/>
                <a:ext cx="144" cy="96"/>
              </a:xfrm>
              <a:prstGeom prst="line">
                <a:avLst/>
              </a:prstGeom>
              <a:noFill/>
              <a:ln w="76200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</p:grpSp>
      <p:grpSp>
        <p:nvGrpSpPr>
          <p:cNvPr id="704635" name="Group 123"/>
          <p:cNvGrpSpPr>
            <a:grpSpLocks/>
          </p:cNvGrpSpPr>
          <p:nvPr/>
        </p:nvGrpSpPr>
        <p:grpSpPr bwMode="auto">
          <a:xfrm>
            <a:off x="3986213" y="3436937"/>
            <a:ext cx="1858962" cy="300038"/>
            <a:chOff x="2512" y="2104"/>
            <a:chExt cx="1171" cy="189"/>
          </a:xfrm>
        </p:grpSpPr>
        <p:sp>
          <p:nvSpPr>
            <p:cNvPr id="21526" name="Rectangle 124"/>
            <p:cNvSpPr>
              <a:spLocks noChangeArrowheads="1"/>
            </p:cNvSpPr>
            <p:nvPr/>
          </p:nvSpPr>
          <p:spPr bwMode="auto">
            <a:xfrm>
              <a:off x="2512" y="2104"/>
              <a:ext cx="753" cy="189"/>
            </a:xfrm>
            <a:prstGeom prst="rect">
              <a:avLst/>
            </a:prstGeom>
            <a:solidFill>
              <a:schemeClr val="accent1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1800" b="0">
                  <a:latin typeface="Gill Sans" charset="0"/>
                  <a:ea typeface="Gill Sans" charset="0"/>
                  <a:cs typeface="Gill Sans" charset="0"/>
                </a:rPr>
                <a:t>page #2</a:t>
              </a:r>
            </a:p>
          </p:txBody>
        </p:sp>
        <p:sp>
          <p:nvSpPr>
            <p:cNvPr id="21527" name="Rectangle 125"/>
            <p:cNvSpPr>
              <a:spLocks noChangeArrowheads="1"/>
            </p:cNvSpPr>
            <p:nvPr/>
          </p:nvSpPr>
          <p:spPr bwMode="auto">
            <a:xfrm>
              <a:off x="3263" y="2104"/>
              <a:ext cx="420" cy="189"/>
            </a:xfrm>
            <a:prstGeom prst="rect">
              <a:avLst/>
            </a:prstGeom>
            <a:solidFill>
              <a:schemeClr val="accent1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1600" b="0">
                  <a:latin typeface="Gill Sans" charset="0"/>
                  <a:ea typeface="Gill Sans" charset="0"/>
                  <a:cs typeface="Gill Sans" charset="0"/>
                </a:rPr>
                <a:t>V,R,W</a:t>
              </a:r>
            </a:p>
          </p:txBody>
        </p:sp>
      </p:grpSp>
      <p:grpSp>
        <p:nvGrpSpPr>
          <p:cNvPr id="704622" name="Group 110"/>
          <p:cNvGrpSpPr>
            <a:grpSpLocks/>
          </p:cNvGrpSpPr>
          <p:nvPr/>
        </p:nvGrpSpPr>
        <p:grpSpPr bwMode="auto">
          <a:xfrm>
            <a:off x="5105400" y="3154362"/>
            <a:ext cx="2360613" cy="377825"/>
            <a:chOff x="3168" y="1156"/>
            <a:chExt cx="1487" cy="238"/>
          </a:xfrm>
        </p:grpSpPr>
        <p:sp>
          <p:nvSpPr>
            <p:cNvPr id="21524" name="Rectangle 109"/>
            <p:cNvSpPr>
              <a:spLocks noChangeArrowheads="1"/>
            </p:cNvSpPr>
            <p:nvPr/>
          </p:nvSpPr>
          <p:spPr bwMode="auto">
            <a:xfrm>
              <a:off x="4025" y="1156"/>
              <a:ext cx="630" cy="238"/>
            </a:xfrm>
            <a:prstGeom prst="rect">
              <a:avLst/>
            </a:prstGeom>
            <a:solidFill>
              <a:schemeClr val="hlink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75000"/>
                </a:lnSpc>
                <a:spcBef>
                  <a:spcPct val="0"/>
                </a:spcBef>
              </a:pPr>
              <a:r>
                <a:rPr lang="en-US" altLang="en-US" sz="1600" b="0">
                  <a:latin typeface="Gill Sans" charset="0"/>
                  <a:ea typeface="Gill Sans" charset="0"/>
                  <a:cs typeface="Gill Sans" charset="0"/>
                </a:rPr>
                <a:t>Physical</a:t>
              </a:r>
            </a:p>
            <a:p>
              <a:pPr>
                <a:lnSpc>
                  <a:spcPct val="75000"/>
                </a:lnSpc>
                <a:spcBef>
                  <a:spcPct val="0"/>
                </a:spcBef>
              </a:pPr>
              <a:r>
                <a:rPr lang="en-US" altLang="en-US" sz="1600" b="0" dirty="0">
                  <a:latin typeface="Gill Sans" charset="0"/>
                  <a:ea typeface="Gill Sans" charset="0"/>
                  <a:cs typeface="Gill Sans" charset="0"/>
                </a:rPr>
                <a:t>Page #</a:t>
              </a:r>
            </a:p>
          </p:txBody>
        </p:sp>
        <p:sp>
          <p:nvSpPr>
            <p:cNvPr id="21525" name="Line 40"/>
            <p:cNvSpPr>
              <a:spLocks noChangeShapeType="1"/>
            </p:cNvSpPr>
            <p:nvPr/>
          </p:nvSpPr>
          <p:spPr bwMode="auto">
            <a:xfrm flipV="1">
              <a:off x="3168" y="1292"/>
              <a:ext cx="827" cy="99"/>
            </a:xfrm>
            <a:prstGeom prst="line">
              <a:avLst/>
            </a:prstGeom>
            <a:noFill/>
            <a:ln w="76200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704626" name="Group 114"/>
          <p:cNvGrpSpPr>
            <a:grpSpLocks/>
          </p:cNvGrpSpPr>
          <p:nvPr/>
        </p:nvGrpSpPr>
        <p:grpSpPr bwMode="auto">
          <a:xfrm>
            <a:off x="5791200" y="3605212"/>
            <a:ext cx="2895600" cy="1930400"/>
            <a:chOff x="3600" y="1440"/>
            <a:chExt cx="1824" cy="1216"/>
          </a:xfrm>
        </p:grpSpPr>
        <p:sp>
          <p:nvSpPr>
            <p:cNvPr id="21520" name="AutoShape 42"/>
            <p:cNvSpPr>
              <a:spLocks noChangeArrowheads="1"/>
            </p:cNvSpPr>
            <p:nvPr/>
          </p:nvSpPr>
          <p:spPr bwMode="auto">
            <a:xfrm>
              <a:off x="4080" y="1920"/>
              <a:ext cx="1344" cy="175"/>
            </a:xfrm>
            <a:prstGeom prst="roundRect">
              <a:avLst>
                <a:gd name="adj" fmla="val 16667"/>
              </a:avLst>
            </a:prstGeom>
            <a:solidFill>
              <a:srgbClr val="FF66CC"/>
            </a:solidFill>
            <a:ln w="381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1800" b="0" dirty="0">
                  <a:latin typeface="Gill Sans" charset="0"/>
                  <a:ea typeface="Gill Sans" charset="0"/>
                  <a:cs typeface="Gill Sans" charset="0"/>
                </a:rPr>
                <a:t>Check </a:t>
              </a:r>
              <a:r>
                <a:rPr lang="en-US" altLang="en-US" sz="1800" b="0" dirty="0" smtClean="0">
                  <a:latin typeface="Gill Sans" charset="0"/>
                  <a:ea typeface="Gill Sans" charset="0"/>
                  <a:cs typeface="Gill Sans" charset="0"/>
                </a:rPr>
                <a:t>Permissions</a:t>
              </a:r>
              <a:endParaRPr lang="en-US" altLang="en-US" sz="1800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1521" name="Line 43"/>
            <p:cNvSpPr>
              <a:spLocks noChangeShapeType="1"/>
            </p:cNvSpPr>
            <p:nvPr/>
          </p:nvSpPr>
          <p:spPr bwMode="auto">
            <a:xfrm>
              <a:off x="3600" y="1440"/>
              <a:ext cx="528" cy="480"/>
            </a:xfrm>
            <a:prstGeom prst="line">
              <a:avLst/>
            </a:prstGeom>
            <a:noFill/>
            <a:ln w="76200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1522" name="Text Box 44"/>
            <p:cNvSpPr txBox="1">
              <a:spLocks noChangeArrowheads="1"/>
            </p:cNvSpPr>
            <p:nvPr/>
          </p:nvSpPr>
          <p:spPr bwMode="auto">
            <a:xfrm>
              <a:off x="4151" y="2270"/>
              <a:ext cx="636" cy="3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85000"/>
                </a:lnSpc>
                <a:spcBef>
                  <a:spcPct val="0"/>
                </a:spcBef>
              </a:pPr>
              <a:r>
                <a:rPr lang="en-US" altLang="en-US" b="0" dirty="0">
                  <a:latin typeface="Gill Sans" charset="0"/>
                  <a:ea typeface="Gill Sans" charset="0"/>
                  <a:cs typeface="Gill Sans" charset="0"/>
                </a:rPr>
                <a:t>Access</a:t>
              </a:r>
            </a:p>
            <a:p>
              <a:pPr algn="ctr">
                <a:lnSpc>
                  <a:spcPct val="85000"/>
                </a:lnSpc>
                <a:spcBef>
                  <a:spcPct val="0"/>
                </a:spcBef>
              </a:pPr>
              <a:r>
                <a:rPr lang="en-US" altLang="en-US" b="0" dirty="0">
                  <a:latin typeface="Gill Sans" charset="0"/>
                  <a:ea typeface="Gill Sans" charset="0"/>
                  <a:cs typeface="Gill Sans" charset="0"/>
                </a:rPr>
                <a:t>Error</a:t>
              </a:r>
            </a:p>
          </p:txBody>
        </p:sp>
        <p:sp>
          <p:nvSpPr>
            <p:cNvPr id="21523" name="Line 45"/>
            <p:cNvSpPr>
              <a:spLocks noChangeShapeType="1"/>
            </p:cNvSpPr>
            <p:nvPr/>
          </p:nvSpPr>
          <p:spPr bwMode="auto">
            <a:xfrm>
              <a:off x="4485" y="2095"/>
              <a:ext cx="0" cy="19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37004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6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6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6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6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04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704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704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704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04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704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704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704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704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60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60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60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4609" grpId="0" build="p"/>
      <p:bldP spid="704606" grpId="0" animBg="1"/>
      <p:bldP spid="704608" grpId="0" animBg="1"/>
      <p:bldP spid="704601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839200" cy="533400"/>
          </a:xfrm>
        </p:spPr>
        <p:txBody>
          <a:bodyPr/>
          <a:lstStyle/>
          <a:p>
            <a:r>
              <a:rPr lang="en-US" altLang="ko-KR" dirty="0" smtClean="0"/>
              <a:t>What about Sharing (Complete Segment)?</a:t>
            </a:r>
          </a:p>
        </p:txBody>
      </p:sp>
      <p:grpSp>
        <p:nvGrpSpPr>
          <p:cNvPr id="707612" name="Group 28"/>
          <p:cNvGrpSpPr>
            <a:grpSpLocks/>
          </p:cNvGrpSpPr>
          <p:nvPr/>
        </p:nvGrpSpPr>
        <p:grpSpPr bwMode="auto">
          <a:xfrm>
            <a:off x="457200" y="746125"/>
            <a:ext cx="5068888" cy="396875"/>
            <a:chOff x="-34" y="1478"/>
            <a:chExt cx="3193" cy="250"/>
          </a:xfrm>
        </p:grpSpPr>
        <p:sp>
          <p:nvSpPr>
            <p:cNvPr id="22638" name="Text Box 29"/>
            <p:cNvSpPr txBox="1">
              <a:spLocks noChangeArrowheads="1"/>
            </p:cNvSpPr>
            <p:nvPr/>
          </p:nvSpPr>
          <p:spPr bwMode="auto">
            <a:xfrm>
              <a:off x="-34" y="1478"/>
              <a:ext cx="96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478" tIns="44445" rIns="90478" bIns="44445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 altLang="en-US" b="0" dirty="0" smtClean="0">
                  <a:latin typeface="Gill Sans" charset="0"/>
                  <a:ea typeface="Gill Sans" charset="0"/>
                  <a:cs typeface="Gill Sans" charset="0"/>
                </a:rPr>
                <a:t>Process A:</a:t>
              </a:r>
              <a:endParaRPr lang="en-US" alt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grpSp>
          <p:nvGrpSpPr>
            <p:cNvPr id="22639" name="Group 30"/>
            <p:cNvGrpSpPr>
              <a:grpSpLocks/>
            </p:cNvGrpSpPr>
            <p:nvPr/>
          </p:nvGrpSpPr>
          <p:grpSpPr bwMode="auto">
            <a:xfrm>
              <a:off x="912" y="1490"/>
              <a:ext cx="2247" cy="238"/>
              <a:chOff x="1625" y="528"/>
              <a:chExt cx="2247" cy="238"/>
            </a:xfrm>
          </p:grpSpPr>
          <p:sp>
            <p:nvSpPr>
              <p:cNvPr id="22640" name="Rectangle 31"/>
              <p:cNvSpPr>
                <a:spLocks noChangeArrowheads="1"/>
              </p:cNvSpPr>
              <p:nvPr/>
            </p:nvSpPr>
            <p:spPr bwMode="auto">
              <a:xfrm>
                <a:off x="2887" y="528"/>
                <a:ext cx="985" cy="238"/>
              </a:xfrm>
              <a:prstGeom prst="rect">
                <a:avLst/>
              </a:prstGeom>
              <a:solidFill>
                <a:srgbClr val="00CCFF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Offset</a:t>
                </a:r>
              </a:p>
            </p:txBody>
          </p:sp>
          <p:sp>
            <p:nvSpPr>
              <p:cNvPr id="22641" name="Rectangle 32"/>
              <p:cNvSpPr>
                <a:spLocks noChangeArrowheads="1"/>
              </p:cNvSpPr>
              <p:nvPr/>
            </p:nvSpPr>
            <p:spPr bwMode="auto">
              <a:xfrm>
                <a:off x="2256" y="528"/>
                <a:ext cx="631" cy="238"/>
              </a:xfrm>
              <a:prstGeom prst="rect">
                <a:avLst/>
              </a:prstGeom>
              <a:solidFill>
                <a:schemeClr val="hlink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75000"/>
                  </a:lnSpc>
                  <a:spcBef>
                    <a:spcPct val="0"/>
                  </a:spcBef>
                </a:pPr>
                <a:r>
                  <a:rPr lang="en-US" altLang="en-US" sz="1600" b="0" dirty="0">
                    <a:latin typeface="Gill Sans" charset="0"/>
                    <a:ea typeface="Gill Sans" charset="0"/>
                    <a:cs typeface="Gill Sans" charset="0"/>
                  </a:rPr>
                  <a:t>Virtual</a:t>
                </a:r>
              </a:p>
              <a:p>
                <a:pPr>
                  <a:lnSpc>
                    <a:spcPct val="75000"/>
                  </a:lnSpc>
                  <a:spcBef>
                    <a:spcPct val="0"/>
                  </a:spcBef>
                </a:pPr>
                <a:r>
                  <a:rPr lang="en-US" altLang="en-US" sz="1600" b="0" dirty="0">
                    <a:latin typeface="Gill Sans" charset="0"/>
                    <a:ea typeface="Gill Sans" charset="0"/>
                    <a:cs typeface="Gill Sans" charset="0"/>
                  </a:rPr>
                  <a:t>Page #</a:t>
                </a:r>
              </a:p>
            </p:txBody>
          </p:sp>
          <p:sp>
            <p:nvSpPr>
              <p:cNvPr id="22642" name="Rectangle 33"/>
              <p:cNvSpPr>
                <a:spLocks noChangeArrowheads="1"/>
              </p:cNvSpPr>
              <p:nvPr/>
            </p:nvSpPr>
            <p:spPr bwMode="auto">
              <a:xfrm>
                <a:off x="1625" y="528"/>
                <a:ext cx="631" cy="238"/>
              </a:xfrm>
              <a:prstGeom prst="rect">
                <a:avLst/>
              </a:prstGeom>
              <a:solidFill>
                <a:schemeClr val="hlink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75000"/>
                  </a:lnSpc>
                  <a:spcBef>
                    <a:spcPct val="0"/>
                  </a:spcBef>
                </a:pPr>
                <a:r>
                  <a:rPr lang="en-US" altLang="en-US" sz="1600" b="0">
                    <a:latin typeface="Gill Sans" charset="0"/>
                    <a:ea typeface="Gill Sans" charset="0"/>
                    <a:cs typeface="Gill Sans" charset="0"/>
                  </a:rPr>
                  <a:t>Virtual</a:t>
                </a:r>
              </a:p>
              <a:p>
                <a:pPr>
                  <a:lnSpc>
                    <a:spcPct val="75000"/>
                  </a:lnSpc>
                  <a:spcBef>
                    <a:spcPct val="0"/>
                  </a:spcBef>
                </a:pPr>
                <a:r>
                  <a:rPr lang="en-US" altLang="en-US" sz="1600" b="0">
                    <a:latin typeface="Gill Sans" charset="0"/>
                    <a:ea typeface="Gill Sans" charset="0"/>
                    <a:cs typeface="Gill Sans" charset="0"/>
                  </a:rPr>
                  <a:t>Seg #</a:t>
                </a:r>
              </a:p>
            </p:txBody>
          </p:sp>
        </p:grpSp>
      </p:grpSp>
      <p:sp>
        <p:nvSpPr>
          <p:cNvPr id="707653" name="Freeform 69"/>
          <p:cNvSpPr>
            <a:spLocks/>
          </p:cNvSpPr>
          <p:nvPr/>
        </p:nvSpPr>
        <p:spPr bwMode="auto">
          <a:xfrm>
            <a:off x="1196975" y="1143000"/>
            <a:ext cx="1219200" cy="1219200"/>
          </a:xfrm>
          <a:custGeom>
            <a:avLst/>
            <a:gdLst>
              <a:gd name="T0" fmla="*/ 1219200 w 768"/>
              <a:gd name="T1" fmla="*/ 0 h 768"/>
              <a:gd name="T2" fmla="*/ 1219200 w 768"/>
              <a:gd name="T3" fmla="*/ 304800 h 768"/>
              <a:gd name="T4" fmla="*/ 0 w 768"/>
              <a:gd name="T5" fmla="*/ 304800 h 768"/>
              <a:gd name="T6" fmla="*/ 0 w 768"/>
              <a:gd name="T7" fmla="*/ 1219200 h 768"/>
              <a:gd name="T8" fmla="*/ 609600 w 768"/>
              <a:gd name="T9" fmla="*/ 1219200 h 76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68" h="768">
                <a:moveTo>
                  <a:pt x="768" y="0"/>
                </a:moveTo>
                <a:lnTo>
                  <a:pt x="768" y="192"/>
                </a:lnTo>
                <a:lnTo>
                  <a:pt x="0" y="192"/>
                </a:lnTo>
                <a:lnTo>
                  <a:pt x="0" y="768"/>
                </a:lnTo>
                <a:lnTo>
                  <a:pt x="384" y="768"/>
                </a:lnTo>
              </a:path>
            </a:pathLst>
          </a:custGeom>
          <a:noFill/>
          <a:ln w="76200" cap="flat" cmpd="sng">
            <a:solidFill>
              <a:schemeClr val="hlink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66CC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707805" name="Group 221"/>
          <p:cNvGrpSpPr>
            <a:grpSpLocks/>
          </p:cNvGrpSpPr>
          <p:nvPr/>
        </p:nvGrpSpPr>
        <p:grpSpPr bwMode="auto">
          <a:xfrm>
            <a:off x="1806575" y="1752600"/>
            <a:ext cx="1895475" cy="2073275"/>
            <a:chOff x="768" y="1248"/>
            <a:chExt cx="1194" cy="1306"/>
          </a:xfrm>
        </p:grpSpPr>
        <p:grpSp>
          <p:nvGrpSpPr>
            <p:cNvPr id="22599" name="Group 34"/>
            <p:cNvGrpSpPr>
              <a:grpSpLocks/>
            </p:cNvGrpSpPr>
            <p:nvPr/>
          </p:nvGrpSpPr>
          <p:grpSpPr bwMode="auto">
            <a:xfrm>
              <a:off x="768" y="1248"/>
              <a:ext cx="1194" cy="1306"/>
              <a:chOff x="768" y="1200"/>
              <a:chExt cx="1194" cy="1306"/>
            </a:xfrm>
          </p:grpSpPr>
          <p:grpSp>
            <p:nvGrpSpPr>
              <p:cNvPr id="22605" name="Group 35"/>
              <p:cNvGrpSpPr>
                <a:grpSpLocks/>
              </p:cNvGrpSpPr>
              <p:nvPr/>
            </p:nvGrpSpPr>
            <p:grpSpPr bwMode="auto">
              <a:xfrm>
                <a:off x="768" y="1200"/>
                <a:ext cx="1018" cy="163"/>
                <a:chOff x="2352" y="960"/>
                <a:chExt cx="1392" cy="288"/>
              </a:xfrm>
            </p:grpSpPr>
            <p:sp>
              <p:nvSpPr>
                <p:cNvPr id="22636" name="Rectangle 36"/>
                <p:cNvSpPr>
                  <a:spLocks noChangeArrowheads="1"/>
                </p:cNvSpPr>
                <p:nvPr/>
              </p:nvSpPr>
              <p:spPr bwMode="auto">
                <a:xfrm>
                  <a:off x="2352" y="960"/>
                  <a:ext cx="672" cy="288"/>
                </a:xfrm>
                <a:prstGeom prst="rect">
                  <a:avLst/>
                </a:prstGeom>
                <a:solidFill>
                  <a:srgbClr val="99FFCC"/>
                </a:solidFill>
                <a:ln w="127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78" tIns="44445" rIns="90478" bIns="44445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en-US" sz="1800" b="0">
                      <a:latin typeface="Gill Sans" charset="0"/>
                      <a:ea typeface="Gill Sans" charset="0"/>
                      <a:cs typeface="Gill Sans" charset="0"/>
                    </a:rPr>
                    <a:t>Base0</a:t>
                  </a:r>
                </a:p>
              </p:txBody>
            </p:sp>
            <p:sp>
              <p:nvSpPr>
                <p:cNvPr id="22637" name="Rectangle 37"/>
                <p:cNvSpPr>
                  <a:spLocks noChangeArrowheads="1"/>
                </p:cNvSpPr>
                <p:nvPr/>
              </p:nvSpPr>
              <p:spPr bwMode="auto">
                <a:xfrm>
                  <a:off x="3024" y="960"/>
                  <a:ext cx="720" cy="288"/>
                </a:xfrm>
                <a:prstGeom prst="rect">
                  <a:avLst/>
                </a:prstGeom>
                <a:solidFill>
                  <a:srgbClr val="99FFCC"/>
                </a:solidFill>
                <a:ln w="127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78" tIns="44445" rIns="90478" bIns="44445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en-US" sz="1800" b="0">
                      <a:latin typeface="Gill Sans" charset="0"/>
                      <a:ea typeface="Gill Sans" charset="0"/>
                      <a:cs typeface="Gill Sans" charset="0"/>
                    </a:rPr>
                    <a:t>Limit0</a:t>
                  </a:r>
                </a:p>
              </p:txBody>
            </p:sp>
          </p:grpSp>
          <p:sp>
            <p:nvSpPr>
              <p:cNvPr id="22606" name="Rectangle 38"/>
              <p:cNvSpPr>
                <a:spLocks noChangeArrowheads="1"/>
              </p:cNvSpPr>
              <p:nvPr/>
            </p:nvSpPr>
            <p:spPr bwMode="auto">
              <a:xfrm>
                <a:off x="1786" y="1200"/>
                <a:ext cx="176" cy="163"/>
              </a:xfrm>
              <a:prstGeom prst="rect">
                <a:avLst/>
              </a:prstGeom>
              <a:solidFill>
                <a:srgbClr val="99FFCC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V</a:t>
                </a:r>
              </a:p>
            </p:txBody>
          </p:sp>
          <p:grpSp>
            <p:nvGrpSpPr>
              <p:cNvPr id="22607" name="Group 39"/>
              <p:cNvGrpSpPr>
                <a:grpSpLocks/>
              </p:cNvGrpSpPr>
              <p:nvPr/>
            </p:nvGrpSpPr>
            <p:grpSpPr bwMode="auto">
              <a:xfrm>
                <a:off x="768" y="1363"/>
                <a:ext cx="1018" cy="164"/>
                <a:chOff x="2352" y="960"/>
                <a:chExt cx="1392" cy="288"/>
              </a:xfrm>
            </p:grpSpPr>
            <p:sp>
              <p:nvSpPr>
                <p:cNvPr id="22634" name="Rectangle 40"/>
                <p:cNvSpPr>
                  <a:spLocks noChangeArrowheads="1"/>
                </p:cNvSpPr>
                <p:nvPr/>
              </p:nvSpPr>
              <p:spPr bwMode="auto">
                <a:xfrm>
                  <a:off x="2352" y="960"/>
                  <a:ext cx="672" cy="288"/>
                </a:xfrm>
                <a:prstGeom prst="rect">
                  <a:avLst/>
                </a:prstGeom>
                <a:solidFill>
                  <a:srgbClr val="99FFCC"/>
                </a:solidFill>
                <a:ln w="127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78" tIns="44445" rIns="90478" bIns="44445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en-US" sz="1800" b="0">
                      <a:latin typeface="Gill Sans" charset="0"/>
                      <a:ea typeface="Gill Sans" charset="0"/>
                      <a:cs typeface="Gill Sans" charset="0"/>
                    </a:rPr>
                    <a:t>Base1</a:t>
                  </a:r>
                </a:p>
              </p:txBody>
            </p:sp>
            <p:sp>
              <p:nvSpPr>
                <p:cNvPr id="22635" name="Rectangle 41"/>
                <p:cNvSpPr>
                  <a:spLocks noChangeArrowheads="1"/>
                </p:cNvSpPr>
                <p:nvPr/>
              </p:nvSpPr>
              <p:spPr bwMode="auto">
                <a:xfrm>
                  <a:off x="3024" y="960"/>
                  <a:ext cx="720" cy="288"/>
                </a:xfrm>
                <a:prstGeom prst="rect">
                  <a:avLst/>
                </a:prstGeom>
                <a:solidFill>
                  <a:srgbClr val="99FFCC"/>
                </a:solidFill>
                <a:ln w="127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78" tIns="44445" rIns="90478" bIns="44445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en-US" sz="1800" b="0">
                      <a:latin typeface="Gill Sans" charset="0"/>
                      <a:ea typeface="Gill Sans" charset="0"/>
                      <a:cs typeface="Gill Sans" charset="0"/>
                    </a:rPr>
                    <a:t>Limit1</a:t>
                  </a:r>
                </a:p>
              </p:txBody>
            </p:sp>
          </p:grpSp>
          <p:sp>
            <p:nvSpPr>
              <p:cNvPr id="22608" name="Rectangle 42"/>
              <p:cNvSpPr>
                <a:spLocks noChangeArrowheads="1"/>
              </p:cNvSpPr>
              <p:nvPr/>
            </p:nvSpPr>
            <p:spPr bwMode="auto">
              <a:xfrm>
                <a:off x="1786" y="1363"/>
                <a:ext cx="176" cy="164"/>
              </a:xfrm>
              <a:prstGeom prst="rect">
                <a:avLst/>
              </a:prstGeom>
              <a:solidFill>
                <a:srgbClr val="99FFCC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V</a:t>
                </a:r>
              </a:p>
            </p:txBody>
          </p:sp>
          <p:grpSp>
            <p:nvGrpSpPr>
              <p:cNvPr id="22609" name="Group 43"/>
              <p:cNvGrpSpPr>
                <a:grpSpLocks/>
              </p:cNvGrpSpPr>
              <p:nvPr/>
            </p:nvGrpSpPr>
            <p:grpSpPr bwMode="auto">
              <a:xfrm>
                <a:off x="768" y="1527"/>
                <a:ext cx="1194" cy="163"/>
                <a:chOff x="768" y="1527"/>
                <a:chExt cx="1194" cy="163"/>
              </a:xfrm>
            </p:grpSpPr>
            <p:grpSp>
              <p:nvGrpSpPr>
                <p:cNvPr id="22630" name="Group 44"/>
                <p:cNvGrpSpPr>
                  <a:grpSpLocks/>
                </p:cNvGrpSpPr>
                <p:nvPr/>
              </p:nvGrpSpPr>
              <p:grpSpPr bwMode="auto">
                <a:xfrm>
                  <a:off x="768" y="1527"/>
                  <a:ext cx="1018" cy="163"/>
                  <a:chOff x="2352" y="960"/>
                  <a:chExt cx="1392" cy="288"/>
                </a:xfrm>
              </p:grpSpPr>
              <p:sp>
                <p:nvSpPr>
                  <p:cNvPr id="22632" name="Rectangle 45"/>
                  <p:cNvSpPr>
                    <a:spLocks noChangeArrowheads="1"/>
                  </p:cNvSpPr>
                  <p:nvPr/>
                </p:nvSpPr>
                <p:spPr bwMode="auto">
                  <a:xfrm>
                    <a:off x="2352" y="960"/>
                    <a:ext cx="672" cy="288"/>
                  </a:xfrm>
                  <a:prstGeom prst="rect">
                    <a:avLst/>
                  </a:prstGeom>
                  <a:solidFill>
                    <a:srgbClr val="99FFCC"/>
                  </a:solidFill>
                  <a:ln w="12700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90478" tIns="44445" rIns="90478" bIns="44445" anchor="ctr"/>
                  <a:lstStyle>
                    <a:lvl1pPr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algn="ctr" eaLnBrk="0" fontAlgn="base" hangingPunct="0">
                      <a:lnSpc>
                        <a:spcPct val="8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algn="ctr" eaLnBrk="0" fontAlgn="base" hangingPunct="0">
                      <a:lnSpc>
                        <a:spcPct val="8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algn="ctr" eaLnBrk="0" fontAlgn="base" hangingPunct="0">
                      <a:lnSpc>
                        <a:spcPct val="8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algn="ctr" eaLnBrk="0" fontAlgn="base" hangingPunct="0">
                      <a:lnSpc>
                        <a:spcPct val="8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r>
                      <a:rPr lang="en-US" altLang="en-US" sz="1800" b="0">
                        <a:latin typeface="Gill Sans" charset="0"/>
                        <a:ea typeface="Gill Sans" charset="0"/>
                        <a:cs typeface="Gill Sans" charset="0"/>
                      </a:rPr>
                      <a:t>Base2</a:t>
                    </a:r>
                  </a:p>
                </p:txBody>
              </p:sp>
              <p:sp>
                <p:nvSpPr>
                  <p:cNvPr id="22633" name="Rectangle 46"/>
                  <p:cNvSpPr>
                    <a:spLocks noChangeArrowheads="1"/>
                  </p:cNvSpPr>
                  <p:nvPr/>
                </p:nvSpPr>
                <p:spPr bwMode="auto">
                  <a:xfrm>
                    <a:off x="3024" y="960"/>
                    <a:ext cx="720" cy="288"/>
                  </a:xfrm>
                  <a:prstGeom prst="rect">
                    <a:avLst/>
                  </a:prstGeom>
                  <a:solidFill>
                    <a:srgbClr val="99FFCC"/>
                  </a:solidFill>
                  <a:ln w="12700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90478" tIns="44445" rIns="90478" bIns="44445" anchor="ctr"/>
                  <a:lstStyle>
                    <a:lvl1pPr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algn="ctr" eaLnBrk="0" fontAlgn="base" hangingPunct="0">
                      <a:lnSpc>
                        <a:spcPct val="8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algn="ctr" eaLnBrk="0" fontAlgn="base" hangingPunct="0">
                      <a:lnSpc>
                        <a:spcPct val="8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algn="ctr" eaLnBrk="0" fontAlgn="base" hangingPunct="0">
                      <a:lnSpc>
                        <a:spcPct val="8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algn="ctr" eaLnBrk="0" fontAlgn="base" hangingPunct="0">
                      <a:lnSpc>
                        <a:spcPct val="8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r>
                      <a:rPr lang="en-US" altLang="en-US" sz="1800" b="0">
                        <a:latin typeface="Gill Sans" charset="0"/>
                        <a:ea typeface="Gill Sans" charset="0"/>
                        <a:cs typeface="Gill Sans" charset="0"/>
                      </a:rPr>
                      <a:t>Limit2</a:t>
                    </a:r>
                  </a:p>
                </p:txBody>
              </p:sp>
            </p:grpSp>
            <p:sp>
              <p:nvSpPr>
                <p:cNvPr id="22631" name="Rectangle 47"/>
                <p:cNvSpPr>
                  <a:spLocks noChangeArrowheads="1"/>
                </p:cNvSpPr>
                <p:nvPr/>
              </p:nvSpPr>
              <p:spPr bwMode="auto">
                <a:xfrm>
                  <a:off x="1786" y="1527"/>
                  <a:ext cx="176" cy="163"/>
                </a:xfrm>
                <a:prstGeom prst="rect">
                  <a:avLst/>
                </a:prstGeom>
                <a:solidFill>
                  <a:srgbClr val="99FFCC"/>
                </a:solidFill>
                <a:ln w="127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78" tIns="44445" rIns="90478" bIns="44445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en-US" sz="1800" b="0">
                      <a:latin typeface="Gill Sans" charset="0"/>
                      <a:ea typeface="Gill Sans" charset="0"/>
                      <a:cs typeface="Gill Sans" charset="0"/>
                    </a:rPr>
                    <a:t>V</a:t>
                  </a:r>
                </a:p>
              </p:txBody>
            </p:sp>
          </p:grpSp>
          <p:grpSp>
            <p:nvGrpSpPr>
              <p:cNvPr id="22610" name="Group 48"/>
              <p:cNvGrpSpPr>
                <a:grpSpLocks/>
              </p:cNvGrpSpPr>
              <p:nvPr/>
            </p:nvGrpSpPr>
            <p:grpSpPr bwMode="auto">
              <a:xfrm>
                <a:off x="768" y="1690"/>
                <a:ext cx="1018" cy="163"/>
                <a:chOff x="2352" y="960"/>
                <a:chExt cx="1392" cy="288"/>
              </a:xfrm>
            </p:grpSpPr>
            <p:sp>
              <p:nvSpPr>
                <p:cNvPr id="22628" name="Rectangle 49"/>
                <p:cNvSpPr>
                  <a:spLocks noChangeArrowheads="1"/>
                </p:cNvSpPr>
                <p:nvPr/>
              </p:nvSpPr>
              <p:spPr bwMode="auto">
                <a:xfrm>
                  <a:off x="2352" y="960"/>
                  <a:ext cx="672" cy="288"/>
                </a:xfrm>
                <a:prstGeom prst="rect">
                  <a:avLst/>
                </a:prstGeom>
                <a:solidFill>
                  <a:srgbClr val="99FFCC"/>
                </a:solidFill>
                <a:ln w="127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78" tIns="44445" rIns="90478" bIns="44445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en-US" sz="1800" b="0">
                      <a:latin typeface="Gill Sans" charset="0"/>
                      <a:ea typeface="Gill Sans" charset="0"/>
                      <a:cs typeface="Gill Sans" charset="0"/>
                    </a:rPr>
                    <a:t>Base3</a:t>
                  </a:r>
                </a:p>
              </p:txBody>
            </p:sp>
            <p:sp>
              <p:nvSpPr>
                <p:cNvPr id="22629" name="Rectangle 50"/>
                <p:cNvSpPr>
                  <a:spLocks noChangeArrowheads="1"/>
                </p:cNvSpPr>
                <p:nvPr/>
              </p:nvSpPr>
              <p:spPr bwMode="auto">
                <a:xfrm>
                  <a:off x="3024" y="960"/>
                  <a:ext cx="720" cy="288"/>
                </a:xfrm>
                <a:prstGeom prst="rect">
                  <a:avLst/>
                </a:prstGeom>
                <a:solidFill>
                  <a:srgbClr val="99FFCC"/>
                </a:solidFill>
                <a:ln w="127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78" tIns="44445" rIns="90478" bIns="44445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en-US" sz="1800" b="0">
                      <a:latin typeface="Gill Sans" charset="0"/>
                      <a:ea typeface="Gill Sans" charset="0"/>
                      <a:cs typeface="Gill Sans" charset="0"/>
                    </a:rPr>
                    <a:t>Limit3</a:t>
                  </a:r>
                </a:p>
              </p:txBody>
            </p:sp>
          </p:grpSp>
          <p:sp>
            <p:nvSpPr>
              <p:cNvPr id="22611" name="Rectangle 51"/>
              <p:cNvSpPr>
                <a:spLocks noChangeArrowheads="1"/>
              </p:cNvSpPr>
              <p:nvPr/>
            </p:nvSpPr>
            <p:spPr bwMode="auto">
              <a:xfrm>
                <a:off x="1786" y="1690"/>
                <a:ext cx="176" cy="163"/>
              </a:xfrm>
              <a:prstGeom prst="rect">
                <a:avLst/>
              </a:prstGeom>
              <a:solidFill>
                <a:srgbClr val="99FFCC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N</a:t>
                </a:r>
              </a:p>
            </p:txBody>
          </p:sp>
          <p:grpSp>
            <p:nvGrpSpPr>
              <p:cNvPr id="22612" name="Group 52"/>
              <p:cNvGrpSpPr>
                <a:grpSpLocks/>
              </p:cNvGrpSpPr>
              <p:nvPr/>
            </p:nvGrpSpPr>
            <p:grpSpPr bwMode="auto">
              <a:xfrm>
                <a:off x="768" y="1853"/>
                <a:ext cx="1018" cy="163"/>
                <a:chOff x="2352" y="960"/>
                <a:chExt cx="1392" cy="288"/>
              </a:xfrm>
            </p:grpSpPr>
            <p:sp>
              <p:nvSpPr>
                <p:cNvPr id="22626" name="Rectangle 53"/>
                <p:cNvSpPr>
                  <a:spLocks noChangeArrowheads="1"/>
                </p:cNvSpPr>
                <p:nvPr/>
              </p:nvSpPr>
              <p:spPr bwMode="auto">
                <a:xfrm>
                  <a:off x="2352" y="960"/>
                  <a:ext cx="672" cy="288"/>
                </a:xfrm>
                <a:prstGeom prst="rect">
                  <a:avLst/>
                </a:prstGeom>
                <a:solidFill>
                  <a:srgbClr val="99FFCC"/>
                </a:solidFill>
                <a:ln w="127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78" tIns="44445" rIns="90478" bIns="44445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en-US" sz="1800" b="0">
                      <a:latin typeface="Gill Sans" charset="0"/>
                      <a:ea typeface="Gill Sans" charset="0"/>
                      <a:cs typeface="Gill Sans" charset="0"/>
                    </a:rPr>
                    <a:t>Base4</a:t>
                  </a:r>
                </a:p>
              </p:txBody>
            </p:sp>
            <p:sp>
              <p:nvSpPr>
                <p:cNvPr id="22627" name="Rectangle 54"/>
                <p:cNvSpPr>
                  <a:spLocks noChangeArrowheads="1"/>
                </p:cNvSpPr>
                <p:nvPr/>
              </p:nvSpPr>
              <p:spPr bwMode="auto">
                <a:xfrm>
                  <a:off x="3024" y="960"/>
                  <a:ext cx="720" cy="288"/>
                </a:xfrm>
                <a:prstGeom prst="rect">
                  <a:avLst/>
                </a:prstGeom>
                <a:solidFill>
                  <a:srgbClr val="99FFCC"/>
                </a:solidFill>
                <a:ln w="127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78" tIns="44445" rIns="90478" bIns="44445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en-US" sz="1800" b="0">
                      <a:latin typeface="Gill Sans" charset="0"/>
                      <a:ea typeface="Gill Sans" charset="0"/>
                      <a:cs typeface="Gill Sans" charset="0"/>
                    </a:rPr>
                    <a:t>Limit4</a:t>
                  </a:r>
                </a:p>
              </p:txBody>
            </p:sp>
          </p:grpSp>
          <p:sp>
            <p:nvSpPr>
              <p:cNvPr id="22613" name="Rectangle 55"/>
              <p:cNvSpPr>
                <a:spLocks noChangeArrowheads="1"/>
              </p:cNvSpPr>
              <p:nvPr/>
            </p:nvSpPr>
            <p:spPr bwMode="auto">
              <a:xfrm>
                <a:off x="1786" y="1853"/>
                <a:ext cx="176" cy="163"/>
              </a:xfrm>
              <a:prstGeom prst="rect">
                <a:avLst/>
              </a:prstGeom>
              <a:solidFill>
                <a:srgbClr val="99FFCC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V</a:t>
                </a:r>
              </a:p>
            </p:txBody>
          </p:sp>
          <p:grpSp>
            <p:nvGrpSpPr>
              <p:cNvPr id="22614" name="Group 56"/>
              <p:cNvGrpSpPr>
                <a:grpSpLocks/>
              </p:cNvGrpSpPr>
              <p:nvPr/>
            </p:nvGrpSpPr>
            <p:grpSpPr bwMode="auto">
              <a:xfrm>
                <a:off x="768" y="2016"/>
                <a:ext cx="1018" cy="164"/>
                <a:chOff x="2352" y="960"/>
                <a:chExt cx="1392" cy="288"/>
              </a:xfrm>
            </p:grpSpPr>
            <p:sp>
              <p:nvSpPr>
                <p:cNvPr id="22624" name="Rectangle 57"/>
                <p:cNvSpPr>
                  <a:spLocks noChangeArrowheads="1"/>
                </p:cNvSpPr>
                <p:nvPr/>
              </p:nvSpPr>
              <p:spPr bwMode="auto">
                <a:xfrm>
                  <a:off x="2352" y="960"/>
                  <a:ext cx="672" cy="288"/>
                </a:xfrm>
                <a:prstGeom prst="rect">
                  <a:avLst/>
                </a:prstGeom>
                <a:solidFill>
                  <a:srgbClr val="99FFCC"/>
                </a:solidFill>
                <a:ln w="127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78" tIns="44445" rIns="90478" bIns="44445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en-US" sz="1800" b="0">
                      <a:latin typeface="Gill Sans" charset="0"/>
                      <a:ea typeface="Gill Sans" charset="0"/>
                      <a:cs typeface="Gill Sans" charset="0"/>
                    </a:rPr>
                    <a:t>Base5</a:t>
                  </a:r>
                </a:p>
              </p:txBody>
            </p:sp>
            <p:sp>
              <p:nvSpPr>
                <p:cNvPr id="22625" name="Rectangle 58"/>
                <p:cNvSpPr>
                  <a:spLocks noChangeArrowheads="1"/>
                </p:cNvSpPr>
                <p:nvPr/>
              </p:nvSpPr>
              <p:spPr bwMode="auto">
                <a:xfrm>
                  <a:off x="3024" y="960"/>
                  <a:ext cx="720" cy="288"/>
                </a:xfrm>
                <a:prstGeom prst="rect">
                  <a:avLst/>
                </a:prstGeom>
                <a:solidFill>
                  <a:srgbClr val="99FFCC"/>
                </a:solidFill>
                <a:ln w="127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78" tIns="44445" rIns="90478" bIns="44445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en-US" sz="1800" b="0">
                      <a:latin typeface="Gill Sans" charset="0"/>
                      <a:ea typeface="Gill Sans" charset="0"/>
                      <a:cs typeface="Gill Sans" charset="0"/>
                    </a:rPr>
                    <a:t>Limit5</a:t>
                  </a:r>
                </a:p>
              </p:txBody>
            </p:sp>
          </p:grpSp>
          <p:sp>
            <p:nvSpPr>
              <p:cNvPr id="22615" name="Rectangle 59"/>
              <p:cNvSpPr>
                <a:spLocks noChangeArrowheads="1"/>
              </p:cNvSpPr>
              <p:nvPr/>
            </p:nvSpPr>
            <p:spPr bwMode="auto">
              <a:xfrm>
                <a:off x="1786" y="2016"/>
                <a:ext cx="176" cy="164"/>
              </a:xfrm>
              <a:prstGeom prst="rect">
                <a:avLst/>
              </a:prstGeom>
              <a:solidFill>
                <a:srgbClr val="99FFCC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N</a:t>
                </a:r>
              </a:p>
            </p:txBody>
          </p:sp>
          <p:grpSp>
            <p:nvGrpSpPr>
              <p:cNvPr id="22616" name="Group 60"/>
              <p:cNvGrpSpPr>
                <a:grpSpLocks/>
              </p:cNvGrpSpPr>
              <p:nvPr/>
            </p:nvGrpSpPr>
            <p:grpSpPr bwMode="auto">
              <a:xfrm>
                <a:off x="768" y="2180"/>
                <a:ext cx="1018" cy="163"/>
                <a:chOff x="2352" y="960"/>
                <a:chExt cx="1392" cy="288"/>
              </a:xfrm>
            </p:grpSpPr>
            <p:sp>
              <p:nvSpPr>
                <p:cNvPr id="22622" name="Rectangle 61"/>
                <p:cNvSpPr>
                  <a:spLocks noChangeArrowheads="1"/>
                </p:cNvSpPr>
                <p:nvPr/>
              </p:nvSpPr>
              <p:spPr bwMode="auto">
                <a:xfrm>
                  <a:off x="2352" y="960"/>
                  <a:ext cx="672" cy="288"/>
                </a:xfrm>
                <a:prstGeom prst="rect">
                  <a:avLst/>
                </a:prstGeom>
                <a:solidFill>
                  <a:srgbClr val="99FFCC"/>
                </a:solidFill>
                <a:ln w="127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78" tIns="44445" rIns="90478" bIns="44445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en-US" sz="1800" b="0">
                      <a:latin typeface="Gill Sans" charset="0"/>
                      <a:ea typeface="Gill Sans" charset="0"/>
                      <a:cs typeface="Gill Sans" charset="0"/>
                    </a:rPr>
                    <a:t>Base6</a:t>
                  </a:r>
                </a:p>
              </p:txBody>
            </p:sp>
            <p:sp>
              <p:nvSpPr>
                <p:cNvPr id="22623" name="Rectangle 62"/>
                <p:cNvSpPr>
                  <a:spLocks noChangeArrowheads="1"/>
                </p:cNvSpPr>
                <p:nvPr/>
              </p:nvSpPr>
              <p:spPr bwMode="auto">
                <a:xfrm>
                  <a:off x="3024" y="960"/>
                  <a:ext cx="720" cy="288"/>
                </a:xfrm>
                <a:prstGeom prst="rect">
                  <a:avLst/>
                </a:prstGeom>
                <a:solidFill>
                  <a:srgbClr val="99FFCC"/>
                </a:solidFill>
                <a:ln w="127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78" tIns="44445" rIns="90478" bIns="44445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en-US" sz="1800" b="0">
                      <a:latin typeface="Gill Sans" charset="0"/>
                      <a:ea typeface="Gill Sans" charset="0"/>
                      <a:cs typeface="Gill Sans" charset="0"/>
                    </a:rPr>
                    <a:t>Limit6</a:t>
                  </a:r>
                </a:p>
              </p:txBody>
            </p:sp>
          </p:grpSp>
          <p:sp>
            <p:nvSpPr>
              <p:cNvPr id="22617" name="Rectangle 63"/>
              <p:cNvSpPr>
                <a:spLocks noChangeArrowheads="1"/>
              </p:cNvSpPr>
              <p:nvPr/>
            </p:nvSpPr>
            <p:spPr bwMode="auto">
              <a:xfrm>
                <a:off x="1786" y="2180"/>
                <a:ext cx="176" cy="163"/>
              </a:xfrm>
              <a:prstGeom prst="rect">
                <a:avLst/>
              </a:prstGeom>
              <a:solidFill>
                <a:srgbClr val="99FFCC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N</a:t>
                </a:r>
              </a:p>
            </p:txBody>
          </p:sp>
          <p:grpSp>
            <p:nvGrpSpPr>
              <p:cNvPr id="22618" name="Group 64"/>
              <p:cNvGrpSpPr>
                <a:grpSpLocks/>
              </p:cNvGrpSpPr>
              <p:nvPr/>
            </p:nvGrpSpPr>
            <p:grpSpPr bwMode="auto">
              <a:xfrm>
                <a:off x="768" y="2343"/>
                <a:ext cx="1018" cy="163"/>
                <a:chOff x="2352" y="960"/>
                <a:chExt cx="1392" cy="288"/>
              </a:xfrm>
            </p:grpSpPr>
            <p:sp>
              <p:nvSpPr>
                <p:cNvPr id="22620" name="Rectangle 65"/>
                <p:cNvSpPr>
                  <a:spLocks noChangeArrowheads="1"/>
                </p:cNvSpPr>
                <p:nvPr/>
              </p:nvSpPr>
              <p:spPr bwMode="auto">
                <a:xfrm>
                  <a:off x="2352" y="960"/>
                  <a:ext cx="672" cy="288"/>
                </a:xfrm>
                <a:prstGeom prst="rect">
                  <a:avLst/>
                </a:prstGeom>
                <a:solidFill>
                  <a:srgbClr val="99FFCC"/>
                </a:solidFill>
                <a:ln w="127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78" tIns="44445" rIns="90478" bIns="44445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en-US" sz="1800" b="0">
                      <a:latin typeface="Gill Sans" charset="0"/>
                      <a:ea typeface="Gill Sans" charset="0"/>
                      <a:cs typeface="Gill Sans" charset="0"/>
                    </a:rPr>
                    <a:t>Base7</a:t>
                  </a:r>
                </a:p>
              </p:txBody>
            </p:sp>
            <p:sp>
              <p:nvSpPr>
                <p:cNvPr id="22621" name="Rectangle 66"/>
                <p:cNvSpPr>
                  <a:spLocks noChangeArrowheads="1"/>
                </p:cNvSpPr>
                <p:nvPr/>
              </p:nvSpPr>
              <p:spPr bwMode="auto">
                <a:xfrm>
                  <a:off x="3024" y="960"/>
                  <a:ext cx="720" cy="288"/>
                </a:xfrm>
                <a:prstGeom prst="rect">
                  <a:avLst/>
                </a:prstGeom>
                <a:solidFill>
                  <a:srgbClr val="99FFCC"/>
                </a:solidFill>
                <a:ln w="127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78" tIns="44445" rIns="90478" bIns="44445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en-US" sz="1800" b="0">
                      <a:latin typeface="Gill Sans" charset="0"/>
                      <a:ea typeface="Gill Sans" charset="0"/>
                      <a:cs typeface="Gill Sans" charset="0"/>
                    </a:rPr>
                    <a:t>Limit7</a:t>
                  </a:r>
                </a:p>
              </p:txBody>
            </p:sp>
          </p:grpSp>
          <p:sp>
            <p:nvSpPr>
              <p:cNvPr id="22619" name="Rectangle 67"/>
              <p:cNvSpPr>
                <a:spLocks noChangeArrowheads="1"/>
              </p:cNvSpPr>
              <p:nvPr/>
            </p:nvSpPr>
            <p:spPr bwMode="auto">
              <a:xfrm>
                <a:off x="1786" y="2343"/>
                <a:ext cx="176" cy="163"/>
              </a:xfrm>
              <a:prstGeom prst="rect">
                <a:avLst/>
              </a:prstGeom>
              <a:solidFill>
                <a:srgbClr val="99FFCC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V</a:t>
                </a:r>
              </a:p>
            </p:txBody>
          </p:sp>
        </p:grpSp>
        <p:grpSp>
          <p:nvGrpSpPr>
            <p:cNvPr id="22600" name="Group 70"/>
            <p:cNvGrpSpPr>
              <a:grpSpLocks/>
            </p:cNvGrpSpPr>
            <p:nvPr/>
          </p:nvGrpSpPr>
          <p:grpSpPr bwMode="auto">
            <a:xfrm>
              <a:off x="768" y="1576"/>
              <a:ext cx="1194" cy="163"/>
              <a:chOff x="768" y="1527"/>
              <a:chExt cx="1194" cy="163"/>
            </a:xfrm>
          </p:grpSpPr>
          <p:grpSp>
            <p:nvGrpSpPr>
              <p:cNvPr id="22601" name="Group 71"/>
              <p:cNvGrpSpPr>
                <a:grpSpLocks/>
              </p:cNvGrpSpPr>
              <p:nvPr/>
            </p:nvGrpSpPr>
            <p:grpSpPr bwMode="auto">
              <a:xfrm>
                <a:off x="768" y="1527"/>
                <a:ext cx="1018" cy="163"/>
                <a:chOff x="2352" y="960"/>
                <a:chExt cx="1392" cy="288"/>
              </a:xfrm>
            </p:grpSpPr>
            <p:sp>
              <p:nvSpPr>
                <p:cNvPr id="22603" name="Rectangle 72"/>
                <p:cNvSpPr>
                  <a:spLocks noChangeArrowheads="1"/>
                </p:cNvSpPr>
                <p:nvPr/>
              </p:nvSpPr>
              <p:spPr bwMode="auto">
                <a:xfrm>
                  <a:off x="2352" y="960"/>
                  <a:ext cx="672" cy="288"/>
                </a:xfrm>
                <a:prstGeom prst="rect">
                  <a:avLst/>
                </a:prstGeom>
                <a:solidFill>
                  <a:schemeClr val="accent1"/>
                </a:solidFill>
                <a:ln w="127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78" tIns="44445" rIns="90478" bIns="44445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en-US" sz="1800" b="0">
                      <a:latin typeface="Gill Sans" charset="0"/>
                      <a:ea typeface="Gill Sans" charset="0"/>
                      <a:cs typeface="Gill Sans" charset="0"/>
                    </a:rPr>
                    <a:t>Base2</a:t>
                  </a:r>
                </a:p>
              </p:txBody>
            </p:sp>
            <p:sp>
              <p:nvSpPr>
                <p:cNvPr id="22604" name="Rectangle 73"/>
                <p:cNvSpPr>
                  <a:spLocks noChangeArrowheads="1"/>
                </p:cNvSpPr>
                <p:nvPr/>
              </p:nvSpPr>
              <p:spPr bwMode="auto">
                <a:xfrm>
                  <a:off x="3024" y="960"/>
                  <a:ext cx="720" cy="288"/>
                </a:xfrm>
                <a:prstGeom prst="rect">
                  <a:avLst/>
                </a:prstGeom>
                <a:solidFill>
                  <a:schemeClr val="accent1"/>
                </a:solidFill>
                <a:ln w="127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78" tIns="44445" rIns="90478" bIns="44445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en-US" sz="1800" b="0">
                      <a:latin typeface="Gill Sans" charset="0"/>
                      <a:ea typeface="Gill Sans" charset="0"/>
                      <a:cs typeface="Gill Sans" charset="0"/>
                    </a:rPr>
                    <a:t>Limit2</a:t>
                  </a:r>
                </a:p>
              </p:txBody>
            </p:sp>
          </p:grpSp>
          <p:sp>
            <p:nvSpPr>
              <p:cNvPr id="22602" name="Rectangle 74"/>
              <p:cNvSpPr>
                <a:spLocks noChangeArrowheads="1"/>
              </p:cNvSpPr>
              <p:nvPr/>
            </p:nvSpPr>
            <p:spPr bwMode="auto">
              <a:xfrm>
                <a:off x="1786" y="1527"/>
                <a:ext cx="176" cy="163"/>
              </a:xfrm>
              <a:prstGeom prst="rect">
                <a:avLst/>
              </a:prstGeom>
              <a:solidFill>
                <a:schemeClr val="accent1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V</a:t>
                </a:r>
              </a:p>
            </p:txBody>
          </p:sp>
        </p:grpSp>
      </p:grpSp>
      <p:sp>
        <p:nvSpPr>
          <p:cNvPr id="707659" name="Line 75"/>
          <p:cNvSpPr>
            <a:spLocks noChangeShapeType="1"/>
          </p:cNvSpPr>
          <p:nvPr/>
        </p:nvSpPr>
        <p:spPr bwMode="auto">
          <a:xfrm flipV="1">
            <a:off x="2416175" y="914400"/>
            <a:ext cx="4191000" cy="144780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707809" name="Group 225"/>
          <p:cNvGrpSpPr>
            <a:grpSpLocks/>
          </p:cNvGrpSpPr>
          <p:nvPr/>
        </p:nvGrpSpPr>
        <p:grpSpPr bwMode="auto">
          <a:xfrm>
            <a:off x="6408738" y="914400"/>
            <a:ext cx="2057400" cy="2225675"/>
            <a:chOff x="4037" y="672"/>
            <a:chExt cx="1296" cy="1402"/>
          </a:xfrm>
        </p:grpSpPr>
        <p:grpSp>
          <p:nvGrpSpPr>
            <p:cNvPr id="22584" name="Group 4"/>
            <p:cNvGrpSpPr>
              <a:grpSpLocks/>
            </p:cNvGrpSpPr>
            <p:nvPr/>
          </p:nvGrpSpPr>
          <p:grpSpPr bwMode="auto">
            <a:xfrm>
              <a:off x="4162" y="672"/>
              <a:ext cx="1171" cy="1129"/>
              <a:chOff x="2400" y="1104"/>
              <a:chExt cx="1248" cy="1236"/>
            </a:xfrm>
          </p:grpSpPr>
          <p:sp>
            <p:nvSpPr>
              <p:cNvPr id="22586" name="Rectangle 5"/>
              <p:cNvSpPr>
                <a:spLocks noChangeArrowheads="1"/>
              </p:cNvSpPr>
              <p:nvPr/>
            </p:nvSpPr>
            <p:spPr bwMode="auto">
              <a:xfrm>
                <a:off x="2400" y="1104"/>
                <a:ext cx="803" cy="206"/>
              </a:xfrm>
              <a:prstGeom prst="rect">
                <a:avLst/>
              </a:prstGeom>
              <a:solidFill>
                <a:srgbClr val="00FFFF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page #0</a:t>
                </a:r>
              </a:p>
            </p:txBody>
          </p:sp>
          <p:sp>
            <p:nvSpPr>
              <p:cNvPr id="22587" name="Rectangle 6"/>
              <p:cNvSpPr>
                <a:spLocks noChangeArrowheads="1"/>
              </p:cNvSpPr>
              <p:nvPr/>
            </p:nvSpPr>
            <p:spPr bwMode="auto">
              <a:xfrm>
                <a:off x="2400" y="1310"/>
                <a:ext cx="803" cy="206"/>
              </a:xfrm>
              <a:prstGeom prst="rect">
                <a:avLst/>
              </a:prstGeom>
              <a:solidFill>
                <a:srgbClr val="00FFFF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page #1</a:t>
                </a:r>
              </a:p>
            </p:txBody>
          </p:sp>
          <p:sp>
            <p:nvSpPr>
              <p:cNvPr id="22588" name="Rectangle 7"/>
              <p:cNvSpPr>
                <a:spLocks noChangeArrowheads="1"/>
              </p:cNvSpPr>
              <p:nvPr/>
            </p:nvSpPr>
            <p:spPr bwMode="auto">
              <a:xfrm>
                <a:off x="2400" y="1516"/>
                <a:ext cx="803" cy="206"/>
              </a:xfrm>
              <a:prstGeom prst="rect">
                <a:avLst/>
              </a:prstGeom>
              <a:solidFill>
                <a:srgbClr val="00FFFF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page #2</a:t>
                </a:r>
              </a:p>
            </p:txBody>
          </p:sp>
          <p:sp>
            <p:nvSpPr>
              <p:cNvPr id="22589" name="Rectangle 8"/>
              <p:cNvSpPr>
                <a:spLocks noChangeArrowheads="1"/>
              </p:cNvSpPr>
              <p:nvPr/>
            </p:nvSpPr>
            <p:spPr bwMode="auto">
              <a:xfrm>
                <a:off x="2400" y="1722"/>
                <a:ext cx="803" cy="206"/>
              </a:xfrm>
              <a:prstGeom prst="rect">
                <a:avLst/>
              </a:prstGeom>
              <a:solidFill>
                <a:srgbClr val="00FFFF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page #3</a:t>
                </a:r>
              </a:p>
            </p:txBody>
          </p:sp>
          <p:sp>
            <p:nvSpPr>
              <p:cNvPr id="22590" name="Rectangle 9"/>
              <p:cNvSpPr>
                <a:spLocks noChangeArrowheads="1"/>
              </p:cNvSpPr>
              <p:nvPr/>
            </p:nvSpPr>
            <p:spPr bwMode="auto">
              <a:xfrm>
                <a:off x="2400" y="1928"/>
                <a:ext cx="803" cy="206"/>
              </a:xfrm>
              <a:prstGeom prst="rect">
                <a:avLst/>
              </a:prstGeom>
              <a:solidFill>
                <a:srgbClr val="00FFFF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page #4</a:t>
                </a:r>
              </a:p>
            </p:txBody>
          </p:sp>
          <p:sp>
            <p:nvSpPr>
              <p:cNvPr id="22591" name="Rectangle 10"/>
              <p:cNvSpPr>
                <a:spLocks noChangeArrowheads="1"/>
              </p:cNvSpPr>
              <p:nvPr/>
            </p:nvSpPr>
            <p:spPr bwMode="auto">
              <a:xfrm>
                <a:off x="2400" y="2134"/>
                <a:ext cx="803" cy="206"/>
              </a:xfrm>
              <a:prstGeom prst="rect">
                <a:avLst/>
              </a:prstGeom>
              <a:solidFill>
                <a:srgbClr val="00FFFF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page #5</a:t>
                </a:r>
              </a:p>
            </p:txBody>
          </p:sp>
          <p:grpSp>
            <p:nvGrpSpPr>
              <p:cNvPr id="22592" name="Group 11"/>
              <p:cNvGrpSpPr>
                <a:grpSpLocks/>
              </p:cNvGrpSpPr>
              <p:nvPr/>
            </p:nvGrpSpPr>
            <p:grpSpPr bwMode="auto">
              <a:xfrm>
                <a:off x="3200" y="1104"/>
                <a:ext cx="448" cy="1236"/>
                <a:chOff x="3200" y="1104"/>
                <a:chExt cx="400" cy="1236"/>
              </a:xfrm>
            </p:grpSpPr>
            <p:sp>
              <p:nvSpPr>
                <p:cNvPr id="22593" name="Rectangle 12"/>
                <p:cNvSpPr>
                  <a:spLocks noChangeArrowheads="1"/>
                </p:cNvSpPr>
                <p:nvPr/>
              </p:nvSpPr>
              <p:spPr bwMode="auto">
                <a:xfrm>
                  <a:off x="3200" y="1104"/>
                  <a:ext cx="400" cy="206"/>
                </a:xfrm>
                <a:prstGeom prst="rect">
                  <a:avLst/>
                </a:prstGeom>
                <a:solidFill>
                  <a:srgbClr val="00FFFF"/>
                </a:solidFill>
                <a:ln w="381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78" tIns="44445" rIns="90478" bIns="44445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en-US" sz="1600" b="0">
                      <a:latin typeface="Gill Sans" charset="0"/>
                      <a:ea typeface="Gill Sans" charset="0"/>
                      <a:cs typeface="Gill Sans" charset="0"/>
                    </a:rPr>
                    <a:t>V,R</a:t>
                  </a:r>
                </a:p>
              </p:txBody>
            </p:sp>
            <p:sp>
              <p:nvSpPr>
                <p:cNvPr id="22594" name="Rectangle 13"/>
                <p:cNvSpPr>
                  <a:spLocks noChangeArrowheads="1"/>
                </p:cNvSpPr>
                <p:nvPr/>
              </p:nvSpPr>
              <p:spPr bwMode="auto">
                <a:xfrm>
                  <a:off x="3200" y="1310"/>
                  <a:ext cx="400" cy="206"/>
                </a:xfrm>
                <a:prstGeom prst="rect">
                  <a:avLst/>
                </a:prstGeom>
                <a:solidFill>
                  <a:srgbClr val="00FFFF"/>
                </a:solidFill>
                <a:ln w="381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78" tIns="44445" rIns="90478" bIns="44445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en-US" sz="1600" b="0">
                      <a:latin typeface="Gill Sans" charset="0"/>
                      <a:ea typeface="Gill Sans" charset="0"/>
                      <a:cs typeface="Gill Sans" charset="0"/>
                    </a:rPr>
                    <a:t>V,R</a:t>
                  </a:r>
                </a:p>
              </p:txBody>
            </p:sp>
            <p:sp>
              <p:nvSpPr>
                <p:cNvPr id="22595" name="Rectangle 14"/>
                <p:cNvSpPr>
                  <a:spLocks noChangeArrowheads="1"/>
                </p:cNvSpPr>
                <p:nvPr/>
              </p:nvSpPr>
              <p:spPr bwMode="auto">
                <a:xfrm>
                  <a:off x="3200" y="1516"/>
                  <a:ext cx="400" cy="206"/>
                </a:xfrm>
                <a:prstGeom prst="rect">
                  <a:avLst/>
                </a:prstGeom>
                <a:solidFill>
                  <a:srgbClr val="00FFFF"/>
                </a:solidFill>
                <a:ln w="381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78" tIns="44445" rIns="90478" bIns="44445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en-US" sz="1600" b="0">
                      <a:latin typeface="Gill Sans" charset="0"/>
                      <a:ea typeface="Gill Sans" charset="0"/>
                      <a:cs typeface="Gill Sans" charset="0"/>
                    </a:rPr>
                    <a:t>V,R,W</a:t>
                  </a:r>
                </a:p>
              </p:txBody>
            </p:sp>
            <p:sp>
              <p:nvSpPr>
                <p:cNvPr id="22596" name="Rectangle 15"/>
                <p:cNvSpPr>
                  <a:spLocks noChangeArrowheads="1"/>
                </p:cNvSpPr>
                <p:nvPr/>
              </p:nvSpPr>
              <p:spPr bwMode="auto">
                <a:xfrm>
                  <a:off x="3200" y="1722"/>
                  <a:ext cx="400" cy="206"/>
                </a:xfrm>
                <a:prstGeom prst="rect">
                  <a:avLst/>
                </a:prstGeom>
                <a:solidFill>
                  <a:srgbClr val="00FFFF"/>
                </a:solidFill>
                <a:ln w="381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78" tIns="44445" rIns="90478" bIns="44445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en-US" sz="1600" b="0">
                      <a:latin typeface="Gill Sans" charset="0"/>
                      <a:ea typeface="Gill Sans" charset="0"/>
                      <a:cs typeface="Gill Sans" charset="0"/>
                    </a:rPr>
                    <a:t>V,R,W</a:t>
                  </a:r>
                </a:p>
              </p:txBody>
            </p:sp>
            <p:sp>
              <p:nvSpPr>
                <p:cNvPr id="22597" name="Rectangle 16"/>
                <p:cNvSpPr>
                  <a:spLocks noChangeArrowheads="1"/>
                </p:cNvSpPr>
                <p:nvPr/>
              </p:nvSpPr>
              <p:spPr bwMode="auto">
                <a:xfrm>
                  <a:off x="3200" y="1928"/>
                  <a:ext cx="400" cy="206"/>
                </a:xfrm>
                <a:prstGeom prst="rect">
                  <a:avLst/>
                </a:prstGeom>
                <a:solidFill>
                  <a:srgbClr val="00FFFF"/>
                </a:solidFill>
                <a:ln w="381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78" tIns="44445" rIns="90478" bIns="44445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en-US" sz="1600" b="0">
                      <a:latin typeface="Gill Sans" charset="0"/>
                      <a:ea typeface="Gill Sans" charset="0"/>
                      <a:cs typeface="Gill Sans" charset="0"/>
                    </a:rPr>
                    <a:t>N</a:t>
                  </a:r>
                </a:p>
              </p:txBody>
            </p:sp>
            <p:sp>
              <p:nvSpPr>
                <p:cNvPr id="22598" name="Rectangle 17"/>
                <p:cNvSpPr>
                  <a:spLocks noChangeArrowheads="1"/>
                </p:cNvSpPr>
                <p:nvPr/>
              </p:nvSpPr>
              <p:spPr bwMode="auto">
                <a:xfrm>
                  <a:off x="3200" y="2134"/>
                  <a:ext cx="400" cy="206"/>
                </a:xfrm>
                <a:prstGeom prst="rect">
                  <a:avLst/>
                </a:prstGeom>
                <a:solidFill>
                  <a:srgbClr val="00FFFF"/>
                </a:solidFill>
                <a:ln w="381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78" tIns="44445" rIns="90478" bIns="44445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en-US" sz="1600" b="0">
                      <a:latin typeface="Gill Sans" charset="0"/>
                      <a:ea typeface="Gill Sans" charset="0"/>
                      <a:cs typeface="Gill Sans" charset="0"/>
                    </a:rPr>
                    <a:t>V,R,W</a:t>
                  </a:r>
                </a:p>
              </p:txBody>
            </p:sp>
          </p:grpSp>
        </p:grpSp>
        <p:sp>
          <p:nvSpPr>
            <p:cNvPr id="22585" name="Text Box 122"/>
            <p:cNvSpPr txBox="1">
              <a:spLocks noChangeArrowheads="1"/>
            </p:cNvSpPr>
            <p:nvPr/>
          </p:nvSpPr>
          <p:spPr bwMode="auto">
            <a:xfrm>
              <a:off x="4037" y="1824"/>
              <a:ext cx="115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b="0">
                  <a:latin typeface="Gill Sans" charset="0"/>
                  <a:ea typeface="Gill Sans" charset="0"/>
                  <a:cs typeface="Gill Sans" charset="0"/>
                </a:rPr>
                <a:t>Shared Segment</a:t>
              </a:r>
            </a:p>
          </p:txBody>
        </p:sp>
      </p:grpSp>
      <p:grpSp>
        <p:nvGrpSpPr>
          <p:cNvPr id="707808" name="Group 224"/>
          <p:cNvGrpSpPr>
            <a:grpSpLocks/>
          </p:cNvGrpSpPr>
          <p:nvPr/>
        </p:nvGrpSpPr>
        <p:grpSpPr bwMode="auto">
          <a:xfrm>
            <a:off x="4665663" y="3200400"/>
            <a:ext cx="1895475" cy="2073275"/>
            <a:chOff x="2939" y="2112"/>
            <a:chExt cx="1194" cy="1306"/>
          </a:xfrm>
        </p:grpSpPr>
        <p:grpSp>
          <p:nvGrpSpPr>
            <p:cNvPr id="22540" name="Group 88"/>
            <p:cNvGrpSpPr>
              <a:grpSpLocks/>
            </p:cNvGrpSpPr>
            <p:nvPr/>
          </p:nvGrpSpPr>
          <p:grpSpPr bwMode="auto">
            <a:xfrm>
              <a:off x="2939" y="2112"/>
              <a:ext cx="1194" cy="1306"/>
              <a:chOff x="768" y="1200"/>
              <a:chExt cx="1194" cy="1306"/>
            </a:xfrm>
          </p:grpSpPr>
          <p:grpSp>
            <p:nvGrpSpPr>
              <p:cNvPr id="22546" name="Group 89"/>
              <p:cNvGrpSpPr>
                <a:grpSpLocks/>
              </p:cNvGrpSpPr>
              <p:nvPr/>
            </p:nvGrpSpPr>
            <p:grpSpPr bwMode="auto">
              <a:xfrm>
                <a:off x="768" y="1200"/>
                <a:ext cx="1018" cy="163"/>
                <a:chOff x="2352" y="960"/>
                <a:chExt cx="1392" cy="288"/>
              </a:xfrm>
            </p:grpSpPr>
            <p:sp>
              <p:nvSpPr>
                <p:cNvPr id="22577" name="Rectangle 90"/>
                <p:cNvSpPr>
                  <a:spLocks noChangeArrowheads="1"/>
                </p:cNvSpPr>
                <p:nvPr/>
              </p:nvSpPr>
              <p:spPr bwMode="auto">
                <a:xfrm>
                  <a:off x="2352" y="960"/>
                  <a:ext cx="672" cy="288"/>
                </a:xfrm>
                <a:prstGeom prst="rect">
                  <a:avLst/>
                </a:prstGeom>
                <a:solidFill>
                  <a:srgbClr val="FFFF00"/>
                </a:solidFill>
                <a:ln w="127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78" tIns="44445" rIns="90478" bIns="44445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en-US" sz="1800" b="0">
                      <a:latin typeface="Gill Sans" charset="0"/>
                      <a:ea typeface="Gill Sans" charset="0"/>
                      <a:cs typeface="Gill Sans" charset="0"/>
                    </a:rPr>
                    <a:t>Base0</a:t>
                  </a:r>
                </a:p>
              </p:txBody>
            </p:sp>
            <p:sp>
              <p:nvSpPr>
                <p:cNvPr id="22578" name="Rectangle 91"/>
                <p:cNvSpPr>
                  <a:spLocks noChangeArrowheads="1"/>
                </p:cNvSpPr>
                <p:nvPr/>
              </p:nvSpPr>
              <p:spPr bwMode="auto">
                <a:xfrm>
                  <a:off x="3024" y="960"/>
                  <a:ext cx="720" cy="288"/>
                </a:xfrm>
                <a:prstGeom prst="rect">
                  <a:avLst/>
                </a:prstGeom>
                <a:solidFill>
                  <a:srgbClr val="FFFF00"/>
                </a:solidFill>
                <a:ln w="127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78" tIns="44445" rIns="90478" bIns="44445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en-US" sz="1800" b="0">
                      <a:latin typeface="Gill Sans" charset="0"/>
                      <a:ea typeface="Gill Sans" charset="0"/>
                      <a:cs typeface="Gill Sans" charset="0"/>
                    </a:rPr>
                    <a:t>Limit0</a:t>
                  </a:r>
                </a:p>
              </p:txBody>
            </p:sp>
          </p:grpSp>
          <p:sp>
            <p:nvSpPr>
              <p:cNvPr id="22547" name="Rectangle 92"/>
              <p:cNvSpPr>
                <a:spLocks noChangeArrowheads="1"/>
              </p:cNvSpPr>
              <p:nvPr/>
            </p:nvSpPr>
            <p:spPr bwMode="auto">
              <a:xfrm>
                <a:off x="1786" y="1200"/>
                <a:ext cx="176" cy="163"/>
              </a:xfrm>
              <a:prstGeom prst="rect">
                <a:avLst/>
              </a:prstGeom>
              <a:solidFill>
                <a:srgbClr val="FFFF00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V</a:t>
                </a:r>
              </a:p>
            </p:txBody>
          </p:sp>
          <p:grpSp>
            <p:nvGrpSpPr>
              <p:cNvPr id="22548" name="Group 93"/>
              <p:cNvGrpSpPr>
                <a:grpSpLocks/>
              </p:cNvGrpSpPr>
              <p:nvPr/>
            </p:nvGrpSpPr>
            <p:grpSpPr bwMode="auto">
              <a:xfrm>
                <a:off x="768" y="1363"/>
                <a:ext cx="1018" cy="164"/>
                <a:chOff x="2352" y="960"/>
                <a:chExt cx="1392" cy="288"/>
              </a:xfrm>
            </p:grpSpPr>
            <p:sp>
              <p:nvSpPr>
                <p:cNvPr id="22575" name="Rectangle 94"/>
                <p:cNvSpPr>
                  <a:spLocks noChangeArrowheads="1"/>
                </p:cNvSpPr>
                <p:nvPr/>
              </p:nvSpPr>
              <p:spPr bwMode="auto">
                <a:xfrm>
                  <a:off x="2352" y="960"/>
                  <a:ext cx="672" cy="288"/>
                </a:xfrm>
                <a:prstGeom prst="rect">
                  <a:avLst/>
                </a:prstGeom>
                <a:solidFill>
                  <a:srgbClr val="FFFF00"/>
                </a:solidFill>
                <a:ln w="127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78" tIns="44445" rIns="90478" bIns="44445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en-US" sz="1800" b="0">
                      <a:latin typeface="Gill Sans" charset="0"/>
                      <a:ea typeface="Gill Sans" charset="0"/>
                      <a:cs typeface="Gill Sans" charset="0"/>
                    </a:rPr>
                    <a:t>Base1</a:t>
                  </a:r>
                </a:p>
              </p:txBody>
            </p:sp>
            <p:sp>
              <p:nvSpPr>
                <p:cNvPr id="22576" name="Rectangle 95"/>
                <p:cNvSpPr>
                  <a:spLocks noChangeArrowheads="1"/>
                </p:cNvSpPr>
                <p:nvPr/>
              </p:nvSpPr>
              <p:spPr bwMode="auto">
                <a:xfrm>
                  <a:off x="3024" y="960"/>
                  <a:ext cx="720" cy="288"/>
                </a:xfrm>
                <a:prstGeom prst="rect">
                  <a:avLst/>
                </a:prstGeom>
                <a:solidFill>
                  <a:srgbClr val="FFFF00"/>
                </a:solidFill>
                <a:ln w="127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78" tIns="44445" rIns="90478" bIns="44445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en-US" sz="1800" b="0">
                      <a:latin typeface="Gill Sans" charset="0"/>
                      <a:ea typeface="Gill Sans" charset="0"/>
                      <a:cs typeface="Gill Sans" charset="0"/>
                    </a:rPr>
                    <a:t>Limit1</a:t>
                  </a:r>
                </a:p>
              </p:txBody>
            </p:sp>
          </p:grpSp>
          <p:sp>
            <p:nvSpPr>
              <p:cNvPr id="22549" name="Rectangle 96"/>
              <p:cNvSpPr>
                <a:spLocks noChangeArrowheads="1"/>
              </p:cNvSpPr>
              <p:nvPr/>
            </p:nvSpPr>
            <p:spPr bwMode="auto">
              <a:xfrm>
                <a:off x="1786" y="1363"/>
                <a:ext cx="176" cy="164"/>
              </a:xfrm>
              <a:prstGeom prst="rect">
                <a:avLst/>
              </a:prstGeom>
              <a:solidFill>
                <a:srgbClr val="FFFF00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V</a:t>
                </a:r>
              </a:p>
            </p:txBody>
          </p:sp>
          <p:grpSp>
            <p:nvGrpSpPr>
              <p:cNvPr id="22550" name="Group 97"/>
              <p:cNvGrpSpPr>
                <a:grpSpLocks/>
              </p:cNvGrpSpPr>
              <p:nvPr/>
            </p:nvGrpSpPr>
            <p:grpSpPr bwMode="auto">
              <a:xfrm>
                <a:off x="768" y="1527"/>
                <a:ext cx="1194" cy="163"/>
                <a:chOff x="768" y="1527"/>
                <a:chExt cx="1194" cy="163"/>
              </a:xfrm>
            </p:grpSpPr>
            <p:grpSp>
              <p:nvGrpSpPr>
                <p:cNvPr id="22571" name="Group 98"/>
                <p:cNvGrpSpPr>
                  <a:grpSpLocks/>
                </p:cNvGrpSpPr>
                <p:nvPr/>
              </p:nvGrpSpPr>
              <p:grpSpPr bwMode="auto">
                <a:xfrm>
                  <a:off x="768" y="1527"/>
                  <a:ext cx="1018" cy="163"/>
                  <a:chOff x="2352" y="960"/>
                  <a:chExt cx="1392" cy="288"/>
                </a:xfrm>
              </p:grpSpPr>
              <p:sp>
                <p:nvSpPr>
                  <p:cNvPr id="22573" name="Rectangle 99"/>
                  <p:cNvSpPr>
                    <a:spLocks noChangeArrowheads="1"/>
                  </p:cNvSpPr>
                  <p:nvPr/>
                </p:nvSpPr>
                <p:spPr bwMode="auto">
                  <a:xfrm>
                    <a:off x="2352" y="960"/>
                    <a:ext cx="672" cy="288"/>
                  </a:xfrm>
                  <a:prstGeom prst="rect">
                    <a:avLst/>
                  </a:prstGeom>
                  <a:solidFill>
                    <a:srgbClr val="FFFF00"/>
                  </a:solidFill>
                  <a:ln w="12700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90478" tIns="44445" rIns="90478" bIns="44445" anchor="ctr"/>
                  <a:lstStyle>
                    <a:lvl1pPr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algn="ctr" eaLnBrk="0" fontAlgn="base" hangingPunct="0">
                      <a:lnSpc>
                        <a:spcPct val="8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algn="ctr" eaLnBrk="0" fontAlgn="base" hangingPunct="0">
                      <a:lnSpc>
                        <a:spcPct val="8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algn="ctr" eaLnBrk="0" fontAlgn="base" hangingPunct="0">
                      <a:lnSpc>
                        <a:spcPct val="8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algn="ctr" eaLnBrk="0" fontAlgn="base" hangingPunct="0">
                      <a:lnSpc>
                        <a:spcPct val="8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r>
                      <a:rPr lang="en-US" altLang="en-US" sz="1800" b="0">
                        <a:latin typeface="Gill Sans" charset="0"/>
                        <a:ea typeface="Gill Sans" charset="0"/>
                        <a:cs typeface="Gill Sans" charset="0"/>
                      </a:rPr>
                      <a:t>Base2</a:t>
                    </a:r>
                  </a:p>
                </p:txBody>
              </p:sp>
              <p:sp>
                <p:nvSpPr>
                  <p:cNvPr id="22574" name="Rectangle 100"/>
                  <p:cNvSpPr>
                    <a:spLocks noChangeArrowheads="1"/>
                  </p:cNvSpPr>
                  <p:nvPr/>
                </p:nvSpPr>
                <p:spPr bwMode="auto">
                  <a:xfrm>
                    <a:off x="3024" y="960"/>
                    <a:ext cx="720" cy="288"/>
                  </a:xfrm>
                  <a:prstGeom prst="rect">
                    <a:avLst/>
                  </a:prstGeom>
                  <a:solidFill>
                    <a:srgbClr val="FFFF00"/>
                  </a:solidFill>
                  <a:ln w="12700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90478" tIns="44445" rIns="90478" bIns="44445" anchor="ctr"/>
                  <a:lstStyle>
                    <a:lvl1pPr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algn="ctr" eaLnBrk="0" fontAlgn="base" hangingPunct="0">
                      <a:lnSpc>
                        <a:spcPct val="8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algn="ctr" eaLnBrk="0" fontAlgn="base" hangingPunct="0">
                      <a:lnSpc>
                        <a:spcPct val="8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algn="ctr" eaLnBrk="0" fontAlgn="base" hangingPunct="0">
                      <a:lnSpc>
                        <a:spcPct val="8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algn="ctr" eaLnBrk="0" fontAlgn="base" hangingPunct="0">
                      <a:lnSpc>
                        <a:spcPct val="8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r>
                      <a:rPr lang="en-US" altLang="en-US" sz="1800" b="0">
                        <a:latin typeface="Gill Sans" charset="0"/>
                        <a:ea typeface="Gill Sans" charset="0"/>
                        <a:cs typeface="Gill Sans" charset="0"/>
                      </a:rPr>
                      <a:t>Limit2</a:t>
                    </a:r>
                  </a:p>
                </p:txBody>
              </p:sp>
            </p:grpSp>
            <p:sp>
              <p:nvSpPr>
                <p:cNvPr id="22572" name="Rectangle 101"/>
                <p:cNvSpPr>
                  <a:spLocks noChangeArrowheads="1"/>
                </p:cNvSpPr>
                <p:nvPr/>
              </p:nvSpPr>
              <p:spPr bwMode="auto">
                <a:xfrm>
                  <a:off x="1786" y="1527"/>
                  <a:ext cx="176" cy="163"/>
                </a:xfrm>
                <a:prstGeom prst="rect">
                  <a:avLst/>
                </a:prstGeom>
                <a:solidFill>
                  <a:srgbClr val="FFFF00"/>
                </a:solidFill>
                <a:ln w="127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78" tIns="44445" rIns="90478" bIns="44445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en-US" sz="1800" b="0">
                      <a:latin typeface="Gill Sans" charset="0"/>
                      <a:ea typeface="Gill Sans" charset="0"/>
                      <a:cs typeface="Gill Sans" charset="0"/>
                    </a:rPr>
                    <a:t>V</a:t>
                  </a:r>
                </a:p>
              </p:txBody>
            </p:sp>
          </p:grpSp>
          <p:grpSp>
            <p:nvGrpSpPr>
              <p:cNvPr id="22551" name="Group 102"/>
              <p:cNvGrpSpPr>
                <a:grpSpLocks/>
              </p:cNvGrpSpPr>
              <p:nvPr/>
            </p:nvGrpSpPr>
            <p:grpSpPr bwMode="auto">
              <a:xfrm>
                <a:off x="768" y="1690"/>
                <a:ext cx="1018" cy="163"/>
                <a:chOff x="2352" y="960"/>
                <a:chExt cx="1392" cy="288"/>
              </a:xfrm>
            </p:grpSpPr>
            <p:sp>
              <p:nvSpPr>
                <p:cNvPr id="22569" name="Rectangle 103"/>
                <p:cNvSpPr>
                  <a:spLocks noChangeArrowheads="1"/>
                </p:cNvSpPr>
                <p:nvPr/>
              </p:nvSpPr>
              <p:spPr bwMode="auto">
                <a:xfrm>
                  <a:off x="2352" y="960"/>
                  <a:ext cx="672" cy="288"/>
                </a:xfrm>
                <a:prstGeom prst="rect">
                  <a:avLst/>
                </a:prstGeom>
                <a:solidFill>
                  <a:srgbClr val="FFFF00"/>
                </a:solidFill>
                <a:ln w="127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78" tIns="44445" rIns="90478" bIns="44445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en-US" sz="1800" b="0">
                      <a:latin typeface="Gill Sans" charset="0"/>
                      <a:ea typeface="Gill Sans" charset="0"/>
                      <a:cs typeface="Gill Sans" charset="0"/>
                    </a:rPr>
                    <a:t>Base3</a:t>
                  </a:r>
                </a:p>
              </p:txBody>
            </p:sp>
            <p:sp>
              <p:nvSpPr>
                <p:cNvPr id="22570" name="Rectangle 104"/>
                <p:cNvSpPr>
                  <a:spLocks noChangeArrowheads="1"/>
                </p:cNvSpPr>
                <p:nvPr/>
              </p:nvSpPr>
              <p:spPr bwMode="auto">
                <a:xfrm>
                  <a:off x="3024" y="960"/>
                  <a:ext cx="720" cy="288"/>
                </a:xfrm>
                <a:prstGeom prst="rect">
                  <a:avLst/>
                </a:prstGeom>
                <a:solidFill>
                  <a:srgbClr val="FFFF00"/>
                </a:solidFill>
                <a:ln w="127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78" tIns="44445" rIns="90478" bIns="44445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en-US" sz="1800" b="0">
                      <a:latin typeface="Gill Sans" charset="0"/>
                      <a:ea typeface="Gill Sans" charset="0"/>
                      <a:cs typeface="Gill Sans" charset="0"/>
                    </a:rPr>
                    <a:t>Limit3</a:t>
                  </a:r>
                </a:p>
              </p:txBody>
            </p:sp>
          </p:grpSp>
          <p:sp>
            <p:nvSpPr>
              <p:cNvPr id="22552" name="Rectangle 105"/>
              <p:cNvSpPr>
                <a:spLocks noChangeArrowheads="1"/>
              </p:cNvSpPr>
              <p:nvPr/>
            </p:nvSpPr>
            <p:spPr bwMode="auto">
              <a:xfrm>
                <a:off x="1786" y="1690"/>
                <a:ext cx="176" cy="163"/>
              </a:xfrm>
              <a:prstGeom prst="rect">
                <a:avLst/>
              </a:prstGeom>
              <a:solidFill>
                <a:srgbClr val="FFFF00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N</a:t>
                </a:r>
              </a:p>
            </p:txBody>
          </p:sp>
          <p:grpSp>
            <p:nvGrpSpPr>
              <p:cNvPr id="22553" name="Group 106"/>
              <p:cNvGrpSpPr>
                <a:grpSpLocks/>
              </p:cNvGrpSpPr>
              <p:nvPr/>
            </p:nvGrpSpPr>
            <p:grpSpPr bwMode="auto">
              <a:xfrm>
                <a:off x="768" y="1853"/>
                <a:ext cx="1018" cy="163"/>
                <a:chOff x="2352" y="960"/>
                <a:chExt cx="1392" cy="288"/>
              </a:xfrm>
            </p:grpSpPr>
            <p:sp>
              <p:nvSpPr>
                <p:cNvPr id="22567" name="Rectangle 107"/>
                <p:cNvSpPr>
                  <a:spLocks noChangeArrowheads="1"/>
                </p:cNvSpPr>
                <p:nvPr/>
              </p:nvSpPr>
              <p:spPr bwMode="auto">
                <a:xfrm>
                  <a:off x="2352" y="960"/>
                  <a:ext cx="672" cy="288"/>
                </a:xfrm>
                <a:prstGeom prst="rect">
                  <a:avLst/>
                </a:prstGeom>
                <a:solidFill>
                  <a:srgbClr val="FFFF00"/>
                </a:solidFill>
                <a:ln w="127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78" tIns="44445" rIns="90478" bIns="44445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en-US" sz="1800" b="0">
                      <a:latin typeface="Gill Sans" charset="0"/>
                      <a:ea typeface="Gill Sans" charset="0"/>
                      <a:cs typeface="Gill Sans" charset="0"/>
                    </a:rPr>
                    <a:t>Base4</a:t>
                  </a:r>
                </a:p>
              </p:txBody>
            </p:sp>
            <p:sp>
              <p:nvSpPr>
                <p:cNvPr id="22568" name="Rectangle 108"/>
                <p:cNvSpPr>
                  <a:spLocks noChangeArrowheads="1"/>
                </p:cNvSpPr>
                <p:nvPr/>
              </p:nvSpPr>
              <p:spPr bwMode="auto">
                <a:xfrm>
                  <a:off x="3024" y="960"/>
                  <a:ext cx="720" cy="288"/>
                </a:xfrm>
                <a:prstGeom prst="rect">
                  <a:avLst/>
                </a:prstGeom>
                <a:solidFill>
                  <a:srgbClr val="FFFF00"/>
                </a:solidFill>
                <a:ln w="127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78" tIns="44445" rIns="90478" bIns="44445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en-US" sz="1800" b="0">
                      <a:latin typeface="Gill Sans" charset="0"/>
                      <a:ea typeface="Gill Sans" charset="0"/>
                      <a:cs typeface="Gill Sans" charset="0"/>
                    </a:rPr>
                    <a:t>Limit4</a:t>
                  </a:r>
                </a:p>
              </p:txBody>
            </p:sp>
          </p:grpSp>
          <p:sp>
            <p:nvSpPr>
              <p:cNvPr id="22554" name="Rectangle 109"/>
              <p:cNvSpPr>
                <a:spLocks noChangeArrowheads="1"/>
              </p:cNvSpPr>
              <p:nvPr/>
            </p:nvSpPr>
            <p:spPr bwMode="auto">
              <a:xfrm>
                <a:off x="1786" y="1853"/>
                <a:ext cx="176" cy="163"/>
              </a:xfrm>
              <a:prstGeom prst="rect">
                <a:avLst/>
              </a:prstGeom>
              <a:solidFill>
                <a:srgbClr val="FFFF00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V</a:t>
                </a:r>
              </a:p>
            </p:txBody>
          </p:sp>
          <p:grpSp>
            <p:nvGrpSpPr>
              <p:cNvPr id="22555" name="Group 110"/>
              <p:cNvGrpSpPr>
                <a:grpSpLocks/>
              </p:cNvGrpSpPr>
              <p:nvPr/>
            </p:nvGrpSpPr>
            <p:grpSpPr bwMode="auto">
              <a:xfrm>
                <a:off x="768" y="2016"/>
                <a:ext cx="1018" cy="164"/>
                <a:chOff x="2352" y="960"/>
                <a:chExt cx="1392" cy="288"/>
              </a:xfrm>
            </p:grpSpPr>
            <p:sp>
              <p:nvSpPr>
                <p:cNvPr id="22565" name="Rectangle 111"/>
                <p:cNvSpPr>
                  <a:spLocks noChangeArrowheads="1"/>
                </p:cNvSpPr>
                <p:nvPr/>
              </p:nvSpPr>
              <p:spPr bwMode="auto">
                <a:xfrm>
                  <a:off x="2352" y="960"/>
                  <a:ext cx="672" cy="288"/>
                </a:xfrm>
                <a:prstGeom prst="rect">
                  <a:avLst/>
                </a:prstGeom>
                <a:solidFill>
                  <a:srgbClr val="FFFF00"/>
                </a:solidFill>
                <a:ln w="127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78" tIns="44445" rIns="90478" bIns="44445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en-US" sz="1800" b="0">
                      <a:latin typeface="Gill Sans" charset="0"/>
                      <a:ea typeface="Gill Sans" charset="0"/>
                      <a:cs typeface="Gill Sans" charset="0"/>
                    </a:rPr>
                    <a:t>Base5</a:t>
                  </a:r>
                </a:p>
              </p:txBody>
            </p:sp>
            <p:sp>
              <p:nvSpPr>
                <p:cNvPr id="22566" name="Rectangle 112"/>
                <p:cNvSpPr>
                  <a:spLocks noChangeArrowheads="1"/>
                </p:cNvSpPr>
                <p:nvPr/>
              </p:nvSpPr>
              <p:spPr bwMode="auto">
                <a:xfrm>
                  <a:off x="3024" y="960"/>
                  <a:ext cx="720" cy="288"/>
                </a:xfrm>
                <a:prstGeom prst="rect">
                  <a:avLst/>
                </a:prstGeom>
                <a:solidFill>
                  <a:srgbClr val="FFFF00"/>
                </a:solidFill>
                <a:ln w="127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78" tIns="44445" rIns="90478" bIns="44445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en-US" sz="1800" b="0">
                      <a:latin typeface="Gill Sans" charset="0"/>
                      <a:ea typeface="Gill Sans" charset="0"/>
                      <a:cs typeface="Gill Sans" charset="0"/>
                    </a:rPr>
                    <a:t>Limit5</a:t>
                  </a:r>
                </a:p>
              </p:txBody>
            </p:sp>
          </p:grpSp>
          <p:sp>
            <p:nvSpPr>
              <p:cNvPr id="22556" name="Rectangle 113"/>
              <p:cNvSpPr>
                <a:spLocks noChangeArrowheads="1"/>
              </p:cNvSpPr>
              <p:nvPr/>
            </p:nvSpPr>
            <p:spPr bwMode="auto">
              <a:xfrm>
                <a:off x="1786" y="2016"/>
                <a:ext cx="176" cy="164"/>
              </a:xfrm>
              <a:prstGeom prst="rect">
                <a:avLst/>
              </a:prstGeom>
              <a:solidFill>
                <a:srgbClr val="FFFF00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N</a:t>
                </a:r>
              </a:p>
            </p:txBody>
          </p:sp>
          <p:grpSp>
            <p:nvGrpSpPr>
              <p:cNvPr id="22557" name="Group 114"/>
              <p:cNvGrpSpPr>
                <a:grpSpLocks/>
              </p:cNvGrpSpPr>
              <p:nvPr/>
            </p:nvGrpSpPr>
            <p:grpSpPr bwMode="auto">
              <a:xfrm>
                <a:off x="768" y="2180"/>
                <a:ext cx="1018" cy="163"/>
                <a:chOff x="2352" y="960"/>
                <a:chExt cx="1392" cy="288"/>
              </a:xfrm>
            </p:grpSpPr>
            <p:sp>
              <p:nvSpPr>
                <p:cNvPr id="22563" name="Rectangle 115"/>
                <p:cNvSpPr>
                  <a:spLocks noChangeArrowheads="1"/>
                </p:cNvSpPr>
                <p:nvPr/>
              </p:nvSpPr>
              <p:spPr bwMode="auto">
                <a:xfrm>
                  <a:off x="2352" y="960"/>
                  <a:ext cx="672" cy="288"/>
                </a:xfrm>
                <a:prstGeom prst="rect">
                  <a:avLst/>
                </a:prstGeom>
                <a:solidFill>
                  <a:srgbClr val="FFFF00"/>
                </a:solidFill>
                <a:ln w="127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78" tIns="44445" rIns="90478" bIns="44445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en-US" sz="1800" b="0">
                      <a:latin typeface="Gill Sans" charset="0"/>
                      <a:ea typeface="Gill Sans" charset="0"/>
                      <a:cs typeface="Gill Sans" charset="0"/>
                    </a:rPr>
                    <a:t>Base6</a:t>
                  </a:r>
                </a:p>
              </p:txBody>
            </p:sp>
            <p:sp>
              <p:nvSpPr>
                <p:cNvPr id="22564" name="Rectangle 116"/>
                <p:cNvSpPr>
                  <a:spLocks noChangeArrowheads="1"/>
                </p:cNvSpPr>
                <p:nvPr/>
              </p:nvSpPr>
              <p:spPr bwMode="auto">
                <a:xfrm>
                  <a:off x="3024" y="960"/>
                  <a:ext cx="720" cy="288"/>
                </a:xfrm>
                <a:prstGeom prst="rect">
                  <a:avLst/>
                </a:prstGeom>
                <a:solidFill>
                  <a:srgbClr val="FFFF00"/>
                </a:solidFill>
                <a:ln w="127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78" tIns="44445" rIns="90478" bIns="44445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en-US" sz="1800" b="0">
                      <a:latin typeface="Gill Sans" charset="0"/>
                      <a:ea typeface="Gill Sans" charset="0"/>
                      <a:cs typeface="Gill Sans" charset="0"/>
                    </a:rPr>
                    <a:t>Limit6</a:t>
                  </a:r>
                </a:p>
              </p:txBody>
            </p:sp>
          </p:grpSp>
          <p:sp>
            <p:nvSpPr>
              <p:cNvPr id="22558" name="Rectangle 117"/>
              <p:cNvSpPr>
                <a:spLocks noChangeArrowheads="1"/>
              </p:cNvSpPr>
              <p:nvPr/>
            </p:nvSpPr>
            <p:spPr bwMode="auto">
              <a:xfrm>
                <a:off x="1786" y="2180"/>
                <a:ext cx="176" cy="163"/>
              </a:xfrm>
              <a:prstGeom prst="rect">
                <a:avLst/>
              </a:prstGeom>
              <a:solidFill>
                <a:srgbClr val="FFFF00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N</a:t>
                </a:r>
              </a:p>
            </p:txBody>
          </p:sp>
          <p:grpSp>
            <p:nvGrpSpPr>
              <p:cNvPr id="22559" name="Group 118"/>
              <p:cNvGrpSpPr>
                <a:grpSpLocks/>
              </p:cNvGrpSpPr>
              <p:nvPr/>
            </p:nvGrpSpPr>
            <p:grpSpPr bwMode="auto">
              <a:xfrm>
                <a:off x="768" y="2343"/>
                <a:ext cx="1018" cy="163"/>
                <a:chOff x="2352" y="960"/>
                <a:chExt cx="1392" cy="288"/>
              </a:xfrm>
            </p:grpSpPr>
            <p:sp>
              <p:nvSpPr>
                <p:cNvPr id="22561" name="Rectangle 119"/>
                <p:cNvSpPr>
                  <a:spLocks noChangeArrowheads="1"/>
                </p:cNvSpPr>
                <p:nvPr/>
              </p:nvSpPr>
              <p:spPr bwMode="auto">
                <a:xfrm>
                  <a:off x="2352" y="960"/>
                  <a:ext cx="672" cy="288"/>
                </a:xfrm>
                <a:prstGeom prst="rect">
                  <a:avLst/>
                </a:prstGeom>
                <a:solidFill>
                  <a:srgbClr val="FFFF00"/>
                </a:solidFill>
                <a:ln w="127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78" tIns="44445" rIns="90478" bIns="44445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en-US" sz="1800" b="0">
                      <a:latin typeface="Gill Sans" charset="0"/>
                      <a:ea typeface="Gill Sans" charset="0"/>
                      <a:cs typeface="Gill Sans" charset="0"/>
                    </a:rPr>
                    <a:t>Base7</a:t>
                  </a:r>
                </a:p>
              </p:txBody>
            </p:sp>
            <p:sp>
              <p:nvSpPr>
                <p:cNvPr id="22562" name="Rectangle 120"/>
                <p:cNvSpPr>
                  <a:spLocks noChangeArrowheads="1"/>
                </p:cNvSpPr>
                <p:nvPr/>
              </p:nvSpPr>
              <p:spPr bwMode="auto">
                <a:xfrm>
                  <a:off x="3024" y="960"/>
                  <a:ext cx="720" cy="288"/>
                </a:xfrm>
                <a:prstGeom prst="rect">
                  <a:avLst/>
                </a:prstGeom>
                <a:solidFill>
                  <a:srgbClr val="FFFF00"/>
                </a:solidFill>
                <a:ln w="127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78" tIns="44445" rIns="90478" bIns="44445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en-US" sz="1800" b="0">
                      <a:latin typeface="Gill Sans" charset="0"/>
                      <a:ea typeface="Gill Sans" charset="0"/>
                      <a:cs typeface="Gill Sans" charset="0"/>
                    </a:rPr>
                    <a:t>Limit7</a:t>
                  </a:r>
                </a:p>
              </p:txBody>
            </p:sp>
          </p:grpSp>
          <p:sp>
            <p:nvSpPr>
              <p:cNvPr id="22560" name="Rectangle 121"/>
              <p:cNvSpPr>
                <a:spLocks noChangeArrowheads="1"/>
              </p:cNvSpPr>
              <p:nvPr/>
            </p:nvSpPr>
            <p:spPr bwMode="auto">
              <a:xfrm>
                <a:off x="1786" y="2343"/>
                <a:ext cx="176" cy="163"/>
              </a:xfrm>
              <a:prstGeom prst="rect">
                <a:avLst/>
              </a:prstGeom>
              <a:solidFill>
                <a:srgbClr val="FFFF00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V</a:t>
                </a:r>
              </a:p>
            </p:txBody>
          </p:sp>
        </p:grpSp>
        <p:grpSp>
          <p:nvGrpSpPr>
            <p:cNvPr id="22541" name="Group 215"/>
            <p:cNvGrpSpPr>
              <a:grpSpLocks/>
            </p:cNvGrpSpPr>
            <p:nvPr/>
          </p:nvGrpSpPr>
          <p:grpSpPr bwMode="auto">
            <a:xfrm>
              <a:off x="2939" y="2439"/>
              <a:ext cx="1194" cy="163"/>
              <a:chOff x="768" y="1527"/>
              <a:chExt cx="1194" cy="163"/>
            </a:xfrm>
          </p:grpSpPr>
          <p:grpSp>
            <p:nvGrpSpPr>
              <p:cNvPr id="22542" name="Group 216"/>
              <p:cNvGrpSpPr>
                <a:grpSpLocks/>
              </p:cNvGrpSpPr>
              <p:nvPr/>
            </p:nvGrpSpPr>
            <p:grpSpPr bwMode="auto">
              <a:xfrm>
                <a:off x="768" y="1527"/>
                <a:ext cx="1018" cy="163"/>
                <a:chOff x="2352" y="960"/>
                <a:chExt cx="1392" cy="288"/>
              </a:xfrm>
            </p:grpSpPr>
            <p:sp>
              <p:nvSpPr>
                <p:cNvPr id="22544" name="Rectangle 217"/>
                <p:cNvSpPr>
                  <a:spLocks noChangeArrowheads="1"/>
                </p:cNvSpPr>
                <p:nvPr/>
              </p:nvSpPr>
              <p:spPr bwMode="auto">
                <a:xfrm>
                  <a:off x="2352" y="960"/>
                  <a:ext cx="672" cy="288"/>
                </a:xfrm>
                <a:prstGeom prst="rect">
                  <a:avLst/>
                </a:prstGeom>
                <a:solidFill>
                  <a:schemeClr val="accent1"/>
                </a:solidFill>
                <a:ln w="127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78" tIns="44445" rIns="90478" bIns="44445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en-US" sz="1800" b="0">
                      <a:latin typeface="Gill Sans" charset="0"/>
                      <a:ea typeface="Gill Sans" charset="0"/>
                      <a:cs typeface="Gill Sans" charset="0"/>
                    </a:rPr>
                    <a:t>Base2</a:t>
                  </a:r>
                </a:p>
              </p:txBody>
            </p:sp>
            <p:sp>
              <p:nvSpPr>
                <p:cNvPr id="22545" name="Rectangle 218"/>
                <p:cNvSpPr>
                  <a:spLocks noChangeArrowheads="1"/>
                </p:cNvSpPr>
                <p:nvPr/>
              </p:nvSpPr>
              <p:spPr bwMode="auto">
                <a:xfrm>
                  <a:off x="3024" y="960"/>
                  <a:ext cx="720" cy="288"/>
                </a:xfrm>
                <a:prstGeom prst="rect">
                  <a:avLst/>
                </a:prstGeom>
                <a:solidFill>
                  <a:schemeClr val="accent1"/>
                </a:solidFill>
                <a:ln w="127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78" tIns="44445" rIns="90478" bIns="44445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en-US" sz="1800" b="0">
                      <a:latin typeface="Gill Sans" charset="0"/>
                      <a:ea typeface="Gill Sans" charset="0"/>
                      <a:cs typeface="Gill Sans" charset="0"/>
                    </a:rPr>
                    <a:t>Limit2</a:t>
                  </a:r>
                </a:p>
              </p:txBody>
            </p:sp>
          </p:grpSp>
          <p:sp>
            <p:nvSpPr>
              <p:cNvPr id="22543" name="Rectangle 219"/>
              <p:cNvSpPr>
                <a:spLocks noChangeArrowheads="1"/>
              </p:cNvSpPr>
              <p:nvPr/>
            </p:nvSpPr>
            <p:spPr bwMode="auto">
              <a:xfrm>
                <a:off x="1786" y="1527"/>
                <a:ext cx="176" cy="163"/>
              </a:xfrm>
              <a:prstGeom prst="rect">
                <a:avLst/>
              </a:prstGeom>
              <a:solidFill>
                <a:schemeClr val="accent1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V</a:t>
                </a:r>
              </a:p>
            </p:txBody>
          </p:sp>
        </p:grpSp>
      </p:grpSp>
      <p:sp>
        <p:nvSpPr>
          <p:cNvPr id="707806" name="Freeform 222"/>
          <p:cNvSpPr>
            <a:spLocks/>
          </p:cNvSpPr>
          <p:nvPr/>
        </p:nvSpPr>
        <p:spPr bwMode="auto">
          <a:xfrm>
            <a:off x="2492375" y="3810000"/>
            <a:ext cx="2239963" cy="1752600"/>
          </a:xfrm>
          <a:custGeom>
            <a:avLst/>
            <a:gdLst>
              <a:gd name="T0" fmla="*/ 0 w 1536"/>
              <a:gd name="T1" fmla="*/ 1752600 h 1104"/>
              <a:gd name="T2" fmla="*/ 0 w 1536"/>
              <a:gd name="T3" fmla="*/ 1219200 h 1104"/>
              <a:gd name="T4" fmla="*/ 1539975 w 1536"/>
              <a:gd name="T5" fmla="*/ 0 h 1104"/>
              <a:gd name="T6" fmla="*/ 2239963 w 1536"/>
              <a:gd name="T7" fmla="*/ 0 h 110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536" h="1104">
                <a:moveTo>
                  <a:pt x="0" y="1104"/>
                </a:moveTo>
                <a:lnTo>
                  <a:pt x="0" y="768"/>
                </a:lnTo>
                <a:lnTo>
                  <a:pt x="1056" y="0"/>
                </a:lnTo>
                <a:lnTo>
                  <a:pt x="1536" y="0"/>
                </a:lnTo>
              </a:path>
            </a:pathLst>
          </a:custGeom>
          <a:noFill/>
          <a:ln w="76200" cap="flat" cmpd="sng">
            <a:solidFill>
              <a:schemeClr val="hlink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66CC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07807" name="Freeform 223"/>
          <p:cNvSpPr>
            <a:spLocks/>
          </p:cNvSpPr>
          <p:nvPr/>
        </p:nvSpPr>
        <p:spPr bwMode="auto">
          <a:xfrm>
            <a:off x="5316538" y="914400"/>
            <a:ext cx="1290637" cy="2895600"/>
          </a:xfrm>
          <a:custGeom>
            <a:avLst/>
            <a:gdLst>
              <a:gd name="T0" fmla="*/ 0 w 624"/>
              <a:gd name="T1" fmla="*/ 2895600 h 1776"/>
              <a:gd name="T2" fmla="*/ 0 w 624"/>
              <a:gd name="T3" fmla="*/ 1017373 h 1776"/>
              <a:gd name="T4" fmla="*/ 1290637 w 624"/>
              <a:gd name="T5" fmla="*/ 0 h 177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624" h="1776">
                <a:moveTo>
                  <a:pt x="0" y="1776"/>
                </a:moveTo>
                <a:lnTo>
                  <a:pt x="0" y="624"/>
                </a:lnTo>
                <a:lnTo>
                  <a:pt x="624" y="0"/>
                </a:lnTo>
              </a:path>
            </a:pathLst>
          </a:custGeom>
          <a:noFill/>
          <a:ln w="76200" cap="flat" cmpd="sng">
            <a:solidFill>
              <a:schemeClr val="hlink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66CC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115" name="Group 28"/>
          <p:cNvGrpSpPr>
            <a:grpSpLocks/>
          </p:cNvGrpSpPr>
          <p:nvPr/>
        </p:nvGrpSpPr>
        <p:grpSpPr bwMode="auto">
          <a:xfrm>
            <a:off x="457200" y="5541231"/>
            <a:ext cx="5068888" cy="396875"/>
            <a:chOff x="-34" y="1478"/>
            <a:chExt cx="3193" cy="250"/>
          </a:xfrm>
        </p:grpSpPr>
        <p:sp>
          <p:nvSpPr>
            <p:cNvPr id="116" name="Text Box 29"/>
            <p:cNvSpPr txBox="1">
              <a:spLocks noChangeArrowheads="1"/>
            </p:cNvSpPr>
            <p:nvPr/>
          </p:nvSpPr>
          <p:spPr bwMode="auto">
            <a:xfrm>
              <a:off x="-34" y="1478"/>
              <a:ext cx="96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478" tIns="44445" rIns="90478" bIns="44445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 altLang="en-US" b="0" dirty="0" smtClean="0">
                  <a:latin typeface="Gill Sans" charset="0"/>
                  <a:ea typeface="Gill Sans" charset="0"/>
                  <a:cs typeface="Gill Sans" charset="0"/>
                </a:rPr>
                <a:t>Process </a:t>
              </a:r>
              <a:r>
                <a:rPr lang="en-US" altLang="en-US" b="0" dirty="0">
                  <a:latin typeface="Gill Sans" charset="0"/>
                  <a:ea typeface="Gill Sans" charset="0"/>
                  <a:cs typeface="Gill Sans" charset="0"/>
                </a:rPr>
                <a:t>B</a:t>
              </a:r>
              <a:r>
                <a:rPr lang="en-US" altLang="en-US" b="0" dirty="0" smtClean="0">
                  <a:latin typeface="Gill Sans" charset="0"/>
                  <a:ea typeface="Gill Sans" charset="0"/>
                  <a:cs typeface="Gill Sans" charset="0"/>
                </a:rPr>
                <a:t>:</a:t>
              </a:r>
              <a:endParaRPr lang="en-US" alt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grpSp>
          <p:nvGrpSpPr>
            <p:cNvPr id="117" name="Group 30"/>
            <p:cNvGrpSpPr>
              <a:grpSpLocks/>
            </p:cNvGrpSpPr>
            <p:nvPr/>
          </p:nvGrpSpPr>
          <p:grpSpPr bwMode="auto">
            <a:xfrm>
              <a:off x="912" y="1490"/>
              <a:ext cx="2247" cy="238"/>
              <a:chOff x="1625" y="528"/>
              <a:chExt cx="2247" cy="238"/>
            </a:xfrm>
          </p:grpSpPr>
          <p:sp>
            <p:nvSpPr>
              <p:cNvPr id="118" name="Rectangle 31"/>
              <p:cNvSpPr>
                <a:spLocks noChangeArrowheads="1"/>
              </p:cNvSpPr>
              <p:nvPr/>
            </p:nvSpPr>
            <p:spPr bwMode="auto">
              <a:xfrm>
                <a:off x="2887" y="528"/>
                <a:ext cx="985" cy="238"/>
              </a:xfrm>
              <a:prstGeom prst="rect">
                <a:avLst/>
              </a:prstGeom>
              <a:solidFill>
                <a:srgbClr val="00CCFF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Offset</a:t>
                </a:r>
              </a:p>
            </p:txBody>
          </p:sp>
          <p:sp>
            <p:nvSpPr>
              <p:cNvPr id="119" name="Rectangle 32"/>
              <p:cNvSpPr>
                <a:spLocks noChangeArrowheads="1"/>
              </p:cNvSpPr>
              <p:nvPr/>
            </p:nvSpPr>
            <p:spPr bwMode="auto">
              <a:xfrm>
                <a:off x="2256" y="528"/>
                <a:ext cx="631" cy="238"/>
              </a:xfrm>
              <a:prstGeom prst="rect">
                <a:avLst/>
              </a:prstGeom>
              <a:solidFill>
                <a:schemeClr val="hlink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75000"/>
                  </a:lnSpc>
                  <a:spcBef>
                    <a:spcPct val="0"/>
                  </a:spcBef>
                </a:pPr>
                <a:r>
                  <a:rPr lang="en-US" altLang="en-US" sz="1600" b="0" dirty="0">
                    <a:latin typeface="Gill Sans" charset="0"/>
                    <a:ea typeface="Gill Sans" charset="0"/>
                    <a:cs typeface="Gill Sans" charset="0"/>
                  </a:rPr>
                  <a:t>Virtual</a:t>
                </a:r>
              </a:p>
              <a:p>
                <a:pPr>
                  <a:lnSpc>
                    <a:spcPct val="75000"/>
                  </a:lnSpc>
                  <a:spcBef>
                    <a:spcPct val="0"/>
                  </a:spcBef>
                </a:pPr>
                <a:r>
                  <a:rPr lang="en-US" altLang="en-US" sz="1600" b="0" dirty="0">
                    <a:latin typeface="Gill Sans" charset="0"/>
                    <a:ea typeface="Gill Sans" charset="0"/>
                    <a:cs typeface="Gill Sans" charset="0"/>
                  </a:rPr>
                  <a:t>Page #</a:t>
                </a:r>
              </a:p>
            </p:txBody>
          </p:sp>
          <p:sp>
            <p:nvSpPr>
              <p:cNvPr id="120" name="Rectangle 33"/>
              <p:cNvSpPr>
                <a:spLocks noChangeArrowheads="1"/>
              </p:cNvSpPr>
              <p:nvPr/>
            </p:nvSpPr>
            <p:spPr bwMode="auto">
              <a:xfrm>
                <a:off x="1625" y="528"/>
                <a:ext cx="631" cy="238"/>
              </a:xfrm>
              <a:prstGeom prst="rect">
                <a:avLst/>
              </a:prstGeom>
              <a:solidFill>
                <a:schemeClr val="hlink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75000"/>
                  </a:lnSpc>
                  <a:spcBef>
                    <a:spcPct val="0"/>
                  </a:spcBef>
                </a:pPr>
                <a:r>
                  <a:rPr lang="en-US" altLang="en-US" sz="1600" b="0">
                    <a:latin typeface="Gill Sans" charset="0"/>
                    <a:ea typeface="Gill Sans" charset="0"/>
                    <a:cs typeface="Gill Sans" charset="0"/>
                  </a:rPr>
                  <a:t>Virtual</a:t>
                </a:r>
              </a:p>
              <a:p>
                <a:pPr>
                  <a:lnSpc>
                    <a:spcPct val="75000"/>
                  </a:lnSpc>
                  <a:spcBef>
                    <a:spcPct val="0"/>
                  </a:spcBef>
                </a:pPr>
                <a:r>
                  <a:rPr lang="en-US" altLang="en-US" sz="1600" b="0">
                    <a:latin typeface="Gill Sans" charset="0"/>
                    <a:ea typeface="Gill Sans" charset="0"/>
                    <a:cs typeface="Gill Sans" charset="0"/>
                  </a:rPr>
                  <a:t>Seg #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25568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707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707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707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707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7653" grpId="0" animBg="1"/>
      <p:bldP spid="707659" grpId="0" animBg="1"/>
      <p:bldP spid="707806" grpId="0" animBg="1"/>
      <p:bldP spid="707807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Multi-level Translation Analysis</a:t>
            </a:r>
          </a:p>
        </p:txBody>
      </p:sp>
      <p:sp>
        <p:nvSpPr>
          <p:cNvPr id="70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838200"/>
            <a:ext cx="8763000" cy="57912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sz="2800" dirty="0" smtClean="0">
                <a:ea typeface="굴림" panose="020B0600000101010101" pitchFamily="34" charset="-127"/>
              </a:rPr>
              <a:t>Pros: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z="2400" dirty="0" smtClean="0">
                <a:ea typeface="굴림" panose="020B0600000101010101" pitchFamily="34" charset="-127"/>
              </a:rPr>
              <a:t>Only need to allocate as many page table entries as we need for application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sz="2400" dirty="0" smtClean="0">
                <a:ea typeface="굴림" panose="020B0600000101010101" pitchFamily="34" charset="-127"/>
              </a:rPr>
              <a:t>In other wards, sparse address spaces are easy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z="2400" dirty="0" smtClean="0">
                <a:ea typeface="굴림" panose="020B0600000101010101" pitchFamily="34" charset="-127"/>
              </a:rPr>
              <a:t>Easy memory allocation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z="2400" dirty="0" smtClean="0">
                <a:ea typeface="굴림" panose="020B0600000101010101" pitchFamily="34" charset="-127"/>
              </a:rPr>
              <a:t>Easy Sharing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sz="2400" dirty="0" smtClean="0">
                <a:ea typeface="굴림" panose="020B0600000101010101" pitchFamily="34" charset="-127"/>
              </a:rPr>
              <a:t>Share at segment or page level (need additional reference counting)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sz="2800" dirty="0" smtClean="0">
                <a:ea typeface="굴림" panose="020B0600000101010101" pitchFamily="34" charset="-127"/>
              </a:rPr>
              <a:t>Cons: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z="2400" dirty="0" smtClean="0">
                <a:ea typeface="굴림" panose="020B0600000101010101" pitchFamily="34" charset="-127"/>
              </a:rPr>
              <a:t>One pointer per page (typically 4K – 16K pages today)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z="2400" dirty="0" smtClean="0">
                <a:ea typeface="굴림" panose="020B0600000101010101" pitchFamily="34" charset="-127"/>
              </a:rPr>
              <a:t>Page tables need to be contiguous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sz="2400" dirty="0" smtClean="0">
                <a:ea typeface="굴림" panose="020B0600000101010101" pitchFamily="34" charset="-127"/>
              </a:rPr>
              <a:t>However, previous example keeps tables to exactly one page in size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z="2400" dirty="0" smtClean="0">
                <a:ea typeface="굴림" panose="020B0600000101010101" pitchFamily="34" charset="-127"/>
              </a:rPr>
              <a:t>Two (or more, if &gt;2 levels) lookups per reference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sz="2400" dirty="0" smtClean="0">
                <a:ea typeface="굴림" panose="020B0600000101010101" pitchFamily="34" charset="-127"/>
              </a:rPr>
              <a:t>Seems very expensive!</a:t>
            </a:r>
          </a:p>
        </p:txBody>
      </p:sp>
    </p:spTree>
    <p:extLst>
      <p:ext uri="{BB962C8B-B14F-4D97-AF65-F5344CB8AC3E}">
        <p14:creationId xmlns:p14="http://schemas.microsoft.com/office/powerpoint/2010/main" val="1151203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5539" grpId="0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panose="020B0600000101010101" pitchFamily="34" charset="-127"/>
              </a:rPr>
              <a:t>Summary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838200"/>
            <a:ext cx="8534400" cy="5867400"/>
          </a:xfrm>
        </p:spPr>
        <p:txBody>
          <a:bodyPr/>
          <a:lstStyle/>
          <a:p>
            <a:pPr>
              <a:spcBef>
                <a:spcPct val="15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Segment Mapping</a:t>
            </a:r>
          </a:p>
          <a:p>
            <a:pPr lvl="1">
              <a:spcBef>
                <a:spcPct val="15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Segment registers within processor</a:t>
            </a:r>
          </a:p>
          <a:p>
            <a:pPr lvl="1">
              <a:spcBef>
                <a:spcPct val="15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Segment ID associated with each access</a:t>
            </a:r>
          </a:p>
          <a:p>
            <a:pPr lvl="2">
              <a:spcBef>
                <a:spcPct val="15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Often comes from portion of virtual address</a:t>
            </a:r>
          </a:p>
          <a:p>
            <a:pPr lvl="2">
              <a:spcBef>
                <a:spcPct val="15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Can come from bits in instruction instead (x86)</a:t>
            </a:r>
          </a:p>
          <a:p>
            <a:pPr lvl="1">
              <a:spcBef>
                <a:spcPct val="15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Each segment contains base and limit information </a:t>
            </a:r>
          </a:p>
          <a:p>
            <a:pPr lvl="2">
              <a:spcBef>
                <a:spcPct val="15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Offset (rest of address) adjusted by adding base</a:t>
            </a:r>
          </a:p>
          <a:p>
            <a:pPr>
              <a:spcBef>
                <a:spcPct val="15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Page Tables</a:t>
            </a:r>
          </a:p>
          <a:p>
            <a:pPr lvl="1">
              <a:spcBef>
                <a:spcPct val="15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Memory divided into fixed-sized chunks of memory</a:t>
            </a:r>
          </a:p>
          <a:p>
            <a:pPr lvl="1">
              <a:spcBef>
                <a:spcPct val="15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Virtual page number from virtual address mapped through page table to physical page number</a:t>
            </a:r>
          </a:p>
          <a:p>
            <a:pPr lvl="1">
              <a:spcBef>
                <a:spcPct val="15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Offset of virtual address same as physical address</a:t>
            </a:r>
          </a:p>
          <a:p>
            <a:pPr lvl="1">
              <a:spcBef>
                <a:spcPct val="15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Large page tables can be placed into virtual memory</a:t>
            </a:r>
          </a:p>
          <a:p>
            <a:pPr>
              <a:spcBef>
                <a:spcPct val="15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Multi-Level Tables</a:t>
            </a:r>
          </a:p>
          <a:p>
            <a:pPr lvl="1">
              <a:spcBef>
                <a:spcPct val="15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Virtual address mapped to series of tables</a:t>
            </a:r>
          </a:p>
          <a:p>
            <a:pPr lvl="1">
              <a:spcBef>
                <a:spcPct val="15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Permit sparse population of address space</a:t>
            </a:r>
          </a:p>
        </p:txBody>
      </p:sp>
    </p:spTree>
    <p:extLst>
      <p:ext uri="{BB962C8B-B14F-4D97-AF65-F5344CB8AC3E}">
        <p14:creationId xmlns:p14="http://schemas.microsoft.com/office/powerpoint/2010/main" val="1659741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533400"/>
          </a:xfrm>
        </p:spPr>
        <p:txBody>
          <a:bodyPr/>
          <a:lstStyle/>
          <a:p>
            <a:r>
              <a:rPr lang="en-US" dirty="0" smtClean="0"/>
              <a:t>Priority Donation as a remedy to Priority Inversion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685800"/>
            <a:ext cx="8915400" cy="6248400"/>
          </a:xfrm>
        </p:spPr>
        <p:txBody>
          <a:bodyPr>
            <a:normAutofit/>
          </a:bodyPr>
          <a:lstStyle/>
          <a:p>
            <a:r>
              <a:rPr lang="en-US" dirty="0" smtClean="0"/>
              <a:t>What is </a:t>
            </a:r>
            <a:r>
              <a:rPr lang="en-US" i="1" dirty="0" smtClean="0"/>
              <a:t>priority donation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When high priority Thread TB is about to sleep while waiting for a lock held by lower priority Thread TA, it may </a:t>
            </a:r>
            <a:r>
              <a:rPr lang="en-US" i="1" dirty="0" smtClean="0"/>
              <a:t>temporarily donate</a:t>
            </a:r>
            <a:r>
              <a:rPr lang="en-US" dirty="0" smtClean="0"/>
              <a:t> its priority to the holder of the lock if that lock holder has a lower priority</a:t>
            </a:r>
          </a:p>
          <a:p>
            <a:pPr lvl="2"/>
            <a:r>
              <a:rPr lang="en-US" dirty="0" smtClean="0"/>
              <a:t>So, Priority(TB) =&gt; TA until lock is released</a:t>
            </a:r>
          </a:p>
          <a:p>
            <a:pPr lvl="1"/>
            <a:r>
              <a:rPr lang="en-US" dirty="0" smtClean="0"/>
              <a:t>So, now, TA runs with high priority until it releases its lock, at which time its priority is restored to its original priority</a:t>
            </a:r>
          </a:p>
          <a:p>
            <a:r>
              <a:rPr lang="en-US" dirty="0" smtClean="0"/>
              <a:t>How does </a:t>
            </a:r>
            <a:r>
              <a:rPr lang="en-US" i="1" dirty="0" smtClean="0"/>
              <a:t>priority donation</a:t>
            </a:r>
            <a:r>
              <a:rPr lang="en-US" dirty="0"/>
              <a:t> </a:t>
            </a:r>
            <a:r>
              <a:rPr lang="en-US" dirty="0" smtClean="0"/>
              <a:t>help the </a:t>
            </a:r>
            <a:r>
              <a:rPr lang="en-US" i="1" dirty="0" smtClean="0"/>
              <a:t>priority inversion </a:t>
            </a:r>
            <a:r>
              <a:rPr lang="en-US" dirty="0" smtClean="0"/>
              <a:t>scenario?  [ T1 has lock, T2 running, T3 blocked on lock ]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Briefly</a:t>
            </a:r>
            <a:r>
              <a:rPr lang="en-US" dirty="0" smtClean="0"/>
              <a:t> raise T1 to the same priority as T3</a:t>
            </a:r>
            <a:r>
              <a:rPr lang="en-US" dirty="0" smtClean="0">
                <a:sym typeface="Symbol" panose="05050102010706020507" pitchFamily="18" charset="2"/>
              </a:rPr>
              <a:t>T1 can run and release lock, allowing T3 to run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  <a:sym typeface="Symbol" panose="05050102010706020507" pitchFamily="18" charset="2"/>
              </a:rPr>
              <a:t>Does priority donation involve taking lock away from T1?</a:t>
            </a:r>
          </a:p>
          <a:p>
            <a:pPr lvl="2"/>
            <a:r>
              <a:rPr lang="en-US" dirty="0" smtClean="0">
                <a:solidFill>
                  <a:srgbClr val="FF0000"/>
                </a:solidFill>
                <a:sym typeface="Symbol" panose="05050102010706020507" pitchFamily="18" charset="2"/>
              </a:rPr>
              <a:t>NO! That would break semantics of the lock and potentially corrupt any information protected by lock!</a:t>
            </a:r>
          </a:p>
        </p:txBody>
      </p:sp>
    </p:spTree>
    <p:extLst>
      <p:ext uri="{BB962C8B-B14F-4D97-AF65-F5344CB8AC3E}">
        <p14:creationId xmlns:p14="http://schemas.microsoft.com/office/powerpoint/2010/main" val="1505023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5400" y="2133600"/>
            <a:ext cx="3871913" cy="2882900"/>
          </a:xfrm>
          <a:prstGeom prst="rect">
            <a:avLst/>
          </a:prstGeom>
          <a:solidFill>
            <a:schemeClr val="accent3">
              <a:lumMod val="85000"/>
            </a:schemeClr>
          </a:solidFill>
        </p:spPr>
      </p:pic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7696200" cy="533400"/>
          </a:xfrm>
        </p:spPr>
        <p:txBody>
          <a:bodyPr/>
          <a:lstStyle/>
          <a:p>
            <a:r>
              <a:rPr lang="en-US" altLang="en-US" dirty="0"/>
              <a:t>Next Objective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dirty="0"/>
              <a:t>Dive deeper into the concepts and mechanisms of memory sharing and address translation</a:t>
            </a:r>
          </a:p>
          <a:p>
            <a:r>
              <a:rPr lang="en-US" altLang="en-US" dirty="0"/>
              <a:t>Enabler of many key aspects of operating systems</a:t>
            </a:r>
          </a:p>
          <a:p>
            <a:pPr lvl="1"/>
            <a:r>
              <a:rPr lang="en-US" altLang="en-US" dirty="0"/>
              <a:t>Protection</a:t>
            </a:r>
          </a:p>
          <a:p>
            <a:pPr lvl="1"/>
            <a:r>
              <a:rPr lang="en-US" altLang="en-US" dirty="0"/>
              <a:t>Multi-programming</a:t>
            </a:r>
          </a:p>
          <a:p>
            <a:pPr lvl="1"/>
            <a:r>
              <a:rPr lang="en-US" altLang="en-US" dirty="0"/>
              <a:t>Isolation</a:t>
            </a:r>
          </a:p>
          <a:p>
            <a:pPr lvl="1"/>
            <a:r>
              <a:rPr lang="en-US" altLang="en-US" dirty="0"/>
              <a:t>Memory resource management</a:t>
            </a:r>
          </a:p>
          <a:p>
            <a:pPr lvl="1"/>
            <a:r>
              <a:rPr lang="en-US" altLang="en-US" dirty="0"/>
              <a:t>I/O efficiency</a:t>
            </a:r>
          </a:p>
          <a:p>
            <a:pPr lvl="1"/>
            <a:r>
              <a:rPr lang="en-US" altLang="en-US" dirty="0"/>
              <a:t>Sharing</a:t>
            </a:r>
          </a:p>
          <a:p>
            <a:pPr lvl="1"/>
            <a:r>
              <a:rPr lang="en-US" altLang="en-US" dirty="0"/>
              <a:t>Inter-process communication</a:t>
            </a:r>
          </a:p>
          <a:p>
            <a:pPr lvl="1"/>
            <a:r>
              <a:rPr lang="en-US" altLang="en-US" dirty="0"/>
              <a:t>Debugging</a:t>
            </a:r>
          </a:p>
          <a:p>
            <a:pPr lvl="1"/>
            <a:r>
              <a:rPr lang="en-US" altLang="en-US" dirty="0"/>
              <a:t>Demand paging</a:t>
            </a:r>
          </a:p>
          <a:p>
            <a:r>
              <a:rPr lang="en-US" altLang="en-US" dirty="0"/>
              <a:t>Today: Translation</a:t>
            </a:r>
          </a:p>
        </p:txBody>
      </p:sp>
      <p:sp>
        <p:nvSpPr>
          <p:cNvPr id="2" name="Right Arrow 1"/>
          <p:cNvSpPr/>
          <p:nvPr/>
        </p:nvSpPr>
        <p:spPr bwMode="auto">
          <a:xfrm rot="1644423">
            <a:off x="4832688" y="2029861"/>
            <a:ext cx="1524265" cy="1173257"/>
          </a:xfrm>
          <a:prstGeom prst="rightArrow">
            <a:avLst/>
          </a:prstGeom>
          <a:solidFill>
            <a:schemeClr val="accent2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1118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763000" cy="736600"/>
          </a:xfrm>
        </p:spPr>
        <p:txBody>
          <a:bodyPr/>
          <a:lstStyle/>
          <a:p>
            <a:r>
              <a:rPr lang="en-US" dirty="0" smtClean="0"/>
              <a:t>Recall: Four Fundamental OS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638800"/>
          </a:xfrm>
        </p:spPr>
        <p:txBody>
          <a:bodyPr>
            <a:normAutofit/>
          </a:bodyPr>
          <a:lstStyle/>
          <a:p>
            <a:r>
              <a:rPr lang="en-US" altLang="en-US" b="1" dirty="0" smtClean="0"/>
              <a:t>Thread: Execution Context</a:t>
            </a:r>
          </a:p>
          <a:p>
            <a:pPr lvl="1"/>
            <a:r>
              <a:rPr lang="en-US" altLang="en-US" dirty="0" smtClean="0"/>
              <a:t>Fully describes program state</a:t>
            </a:r>
            <a:endParaRPr lang="en-US" altLang="en-US" dirty="0"/>
          </a:p>
          <a:p>
            <a:pPr lvl="1"/>
            <a:r>
              <a:rPr lang="en-US" altLang="en-US" dirty="0"/>
              <a:t>Program Counter, Registers, Execution Flags, </a:t>
            </a:r>
            <a:r>
              <a:rPr lang="en-US" altLang="en-US" dirty="0" smtClean="0"/>
              <a:t>Stack</a:t>
            </a:r>
            <a:endParaRPr lang="en-US" dirty="0"/>
          </a:p>
          <a:p>
            <a:r>
              <a:rPr lang="en-US" b="1" dirty="0">
                <a:solidFill>
                  <a:srgbClr val="FF0000"/>
                </a:solidFill>
              </a:rPr>
              <a:t>Address </a:t>
            </a:r>
            <a:r>
              <a:rPr lang="en-US" b="1" dirty="0" smtClean="0">
                <a:solidFill>
                  <a:srgbClr val="FF0000"/>
                </a:solidFill>
              </a:rPr>
              <a:t>space </a:t>
            </a:r>
            <a:r>
              <a:rPr lang="en-US" dirty="0" smtClean="0">
                <a:solidFill>
                  <a:srgbClr val="FF0000"/>
                </a:solidFill>
              </a:rPr>
              <a:t>(with or w/o </a:t>
            </a:r>
            <a:r>
              <a:rPr lang="en-US" b="1" dirty="0" smtClean="0">
                <a:solidFill>
                  <a:srgbClr val="FF0000"/>
                </a:solidFill>
              </a:rPr>
              <a:t>translation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Set of memory addresses accessible to program (for read or write)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>
                <a:solidFill>
                  <a:srgbClr val="FF0000"/>
                </a:solidFill>
              </a:rPr>
              <a:t>M</a:t>
            </a:r>
            <a:r>
              <a:rPr lang="en-US" dirty="0" smtClean="0">
                <a:solidFill>
                  <a:srgbClr val="FF0000"/>
                </a:solidFill>
              </a:rPr>
              <a:t>ay be </a:t>
            </a:r>
            <a:r>
              <a:rPr lang="en-US" dirty="0">
                <a:solidFill>
                  <a:srgbClr val="FF0000"/>
                </a:solidFill>
              </a:rPr>
              <a:t>distinct from </a:t>
            </a:r>
            <a:r>
              <a:rPr lang="en-US" dirty="0" smtClean="0">
                <a:solidFill>
                  <a:srgbClr val="FF0000"/>
                </a:solidFill>
              </a:rPr>
              <a:t>memory </a:t>
            </a:r>
            <a:r>
              <a:rPr lang="en-US" dirty="0">
                <a:solidFill>
                  <a:srgbClr val="FF0000"/>
                </a:solidFill>
              </a:rPr>
              <a:t>space of the physical </a:t>
            </a:r>
            <a:r>
              <a:rPr lang="en-US" dirty="0" smtClean="0">
                <a:solidFill>
                  <a:srgbClr val="FF0000"/>
                </a:solidFill>
              </a:rPr>
              <a:t>machine 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(in which case programs operate in a virtual address space)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b="1" dirty="0" smtClean="0"/>
              <a:t>Process: an instance of a running program</a:t>
            </a:r>
          </a:p>
          <a:p>
            <a:pPr lvl="1"/>
            <a:r>
              <a:rPr lang="en-US" dirty="0" smtClean="0"/>
              <a:t>Protected Address Space + One or more Threads</a:t>
            </a:r>
            <a:endParaRPr lang="en-US" dirty="0"/>
          </a:p>
          <a:p>
            <a:r>
              <a:rPr lang="en-US" b="1" dirty="0" smtClean="0">
                <a:solidFill>
                  <a:srgbClr val="FF0000"/>
                </a:solidFill>
              </a:rPr>
              <a:t>Dual mode operation / Protection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Only the “system” has the ability to access certain resources</a:t>
            </a:r>
          </a:p>
          <a:p>
            <a:pPr lvl="1"/>
            <a:r>
              <a:rPr lang="en-US" sz="2400" dirty="0">
                <a:solidFill>
                  <a:srgbClr val="FF0000"/>
                </a:solidFill>
              </a:rPr>
              <a:t>Combined with translation, isolates programs from each </a:t>
            </a:r>
            <a:r>
              <a:rPr lang="en-US" sz="2400" dirty="0" smtClean="0">
                <a:solidFill>
                  <a:srgbClr val="FF0000"/>
                </a:solidFill>
              </a:rPr>
              <a:t>other and the OS from programs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8858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571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571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62023</TotalTime>
  <Pages>60</Pages>
  <Words>6544</Words>
  <Application>Microsoft Office PowerPoint</Application>
  <PresentationFormat>On-screen Show (4:3)</PresentationFormat>
  <Paragraphs>1614</Paragraphs>
  <Slides>63</Slides>
  <Notes>38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77" baseType="lpstr">
      <vt:lpstr>MS PGothic</vt:lpstr>
      <vt:lpstr>MS PGothic</vt:lpstr>
      <vt:lpstr>Arial</vt:lpstr>
      <vt:lpstr>Comic Sans MS</vt:lpstr>
      <vt:lpstr>Consolas</vt:lpstr>
      <vt:lpstr>Gill Sans</vt:lpstr>
      <vt:lpstr>Gill Sans Light</vt:lpstr>
      <vt:lpstr>Gill Sans MT</vt:lpstr>
      <vt:lpstr>굴림</vt:lpstr>
      <vt:lpstr>Helvetica</vt:lpstr>
      <vt:lpstr>Symbol</vt:lpstr>
      <vt:lpstr>Times New Roman</vt:lpstr>
      <vt:lpstr>Wingdings</vt:lpstr>
      <vt:lpstr>Office</vt:lpstr>
      <vt:lpstr>CS162 Operating Systems and Systems Programming Lecture 12   Address Translation</vt:lpstr>
      <vt:lpstr>Recall: Starvation vs Deadlock</vt:lpstr>
      <vt:lpstr>Recall: Four requirements for Deadlock</vt:lpstr>
      <vt:lpstr>Recall: Banker’s Algorithm</vt:lpstr>
      <vt:lpstr>Revisit: Deadlock Avoidance using Banker’s Algorithm</vt:lpstr>
      <vt:lpstr>Recall: Does Priority Inversion Cause Deadlock?</vt:lpstr>
      <vt:lpstr>Priority Donation as a remedy to Priority Inversion</vt:lpstr>
      <vt:lpstr>Next Objective</vt:lpstr>
      <vt:lpstr>Recall: Four Fundamental OS Concepts</vt:lpstr>
      <vt:lpstr>THE BASICS: Address/Address Space</vt:lpstr>
      <vt:lpstr>Address Space, Process Virtual Address Space</vt:lpstr>
      <vt:lpstr>Recall: Process Address Space: typical structure</vt:lpstr>
      <vt:lpstr>Virtualizing Resources</vt:lpstr>
      <vt:lpstr>Recall: Single and Multithreaded Processes</vt:lpstr>
      <vt:lpstr>Recall: Key OS Concept: Address Translation</vt:lpstr>
      <vt:lpstr>Important Aspects of Memory Multiplexing</vt:lpstr>
      <vt:lpstr>Administrivia</vt:lpstr>
      <vt:lpstr>Recall: Loading</vt:lpstr>
      <vt:lpstr>Binding of Instructions and Data to Memory</vt:lpstr>
      <vt:lpstr>Binding of Instructions and Data to Memory</vt:lpstr>
      <vt:lpstr>Second copy of program from previous example</vt:lpstr>
      <vt:lpstr>Second copy of program from previous example</vt:lpstr>
      <vt:lpstr>Multi-step Processing of a Program for Execution</vt:lpstr>
      <vt:lpstr>Recall: Uniprogramming</vt:lpstr>
      <vt:lpstr>Multiprogramming (primitive stage)</vt:lpstr>
      <vt:lpstr>Multiprogramming (Version with Protection)</vt:lpstr>
      <vt:lpstr>Recall: General Address translation</vt:lpstr>
      <vt:lpstr>Recall: Base and Bound (was from CRAY-1)</vt:lpstr>
      <vt:lpstr>Issues with Simple B&amp;B Method</vt:lpstr>
      <vt:lpstr>More Flexible Segmentation</vt:lpstr>
      <vt:lpstr>Implementation of Multi-Segment Model</vt:lpstr>
      <vt:lpstr>Intel x86 Special Registers</vt:lpstr>
      <vt:lpstr>Example: Four Segments (16 bit addresses)</vt:lpstr>
      <vt:lpstr>Example: Four Segments (16 bit addresses)</vt:lpstr>
      <vt:lpstr>Example: Four Segments (16 bit addresses)</vt:lpstr>
      <vt:lpstr>Example: Four Segments (16 bit addresses)</vt:lpstr>
      <vt:lpstr>Example of Segment Translation (16bit address)</vt:lpstr>
      <vt:lpstr>Example of Segment Translation (16bit address)</vt:lpstr>
      <vt:lpstr>Example of Segment Translation (16bit address)</vt:lpstr>
      <vt:lpstr>Example of Segment Translation (16bit address)</vt:lpstr>
      <vt:lpstr>Observations about Segmentation</vt:lpstr>
      <vt:lpstr>What if not all segments fit into memory?</vt:lpstr>
      <vt:lpstr>Problems with Segmentation</vt:lpstr>
      <vt:lpstr>Recall: General Address Translation</vt:lpstr>
      <vt:lpstr>Paging: Physical Memory in Fixed Size Chunks</vt:lpstr>
      <vt:lpstr>How to Implement Simple Paging?</vt:lpstr>
      <vt:lpstr>Simple Page Table Example</vt:lpstr>
      <vt:lpstr>What about Sharing?</vt:lpstr>
      <vt:lpstr>Where is page sharing used ?</vt:lpstr>
      <vt:lpstr>Example: Memory Layout for Linux 32-bit (Pre-Meltdown patch!)</vt:lpstr>
      <vt:lpstr>Some simple security measures</vt:lpstr>
      <vt:lpstr>Summary: Paging</vt:lpstr>
      <vt:lpstr>Summary: Paging</vt:lpstr>
      <vt:lpstr>Summary: Paging</vt:lpstr>
      <vt:lpstr>How big do things get?</vt:lpstr>
      <vt:lpstr>Page Table Discussion</vt:lpstr>
      <vt:lpstr>Fix for sparse address space:  The two-level page table</vt:lpstr>
      <vt:lpstr>Summary: Two-Level Paging</vt:lpstr>
      <vt:lpstr>Summary: Two-Level Paging</vt:lpstr>
      <vt:lpstr>Multi-level Translation: Segments + Pages</vt:lpstr>
      <vt:lpstr>What about Sharing (Complete Segment)?</vt:lpstr>
      <vt:lpstr>Multi-level Translation Analysis</vt:lpstr>
      <vt:lpstr>Summary</vt:lpstr>
    </vt:vector>
  </TitlesOfParts>
  <Company>UC Berkeley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1: Course Introduction and Overview</dc:title>
  <dc:subject/>
  <dc:creator>John D. Kubiatowicz</dc:creator>
  <cp:keywords/>
  <dc:description>Imported some pictures from Silbershatz (c) 2005</dc:description>
  <cp:lastModifiedBy>John Kubiatowicz</cp:lastModifiedBy>
  <cp:revision>736</cp:revision>
  <cp:lastPrinted>2020-03-05T23:40:54Z</cp:lastPrinted>
  <dcterms:created xsi:type="dcterms:W3CDTF">1995-08-12T11:37:26Z</dcterms:created>
  <dcterms:modified xsi:type="dcterms:W3CDTF">2020-03-06T00:48:53Z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wner">
    <vt:lpwstr>Joseph</vt:lpwstr>
  </property>
  <property fmtid="{D5CDD505-2E9C-101B-9397-08002B2CF9AE}" pid="3" name="Semester">
    <vt:lpwstr>Spring 2006</vt:lpwstr>
  </property>
</Properties>
</file>