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1473" r:id="rId3"/>
    <p:sldId id="1471" r:id="rId4"/>
    <p:sldId id="1472" r:id="rId5"/>
    <p:sldId id="1476" r:id="rId6"/>
    <p:sldId id="1443" r:id="rId7"/>
    <p:sldId id="1444" r:id="rId8"/>
    <p:sldId id="1445" r:id="rId9"/>
    <p:sldId id="1446" r:id="rId10"/>
    <p:sldId id="1447" r:id="rId11"/>
    <p:sldId id="1448" r:id="rId12"/>
    <p:sldId id="1449" r:id="rId13"/>
    <p:sldId id="1450" r:id="rId14"/>
    <p:sldId id="1451" r:id="rId15"/>
    <p:sldId id="1452" r:id="rId16"/>
    <p:sldId id="1453" r:id="rId17"/>
    <p:sldId id="1454" r:id="rId18"/>
    <p:sldId id="1455" r:id="rId19"/>
    <p:sldId id="1456" r:id="rId20"/>
    <p:sldId id="1457" r:id="rId21"/>
    <p:sldId id="1458" r:id="rId22"/>
    <p:sldId id="1459" r:id="rId23"/>
    <p:sldId id="1481" r:id="rId24"/>
    <p:sldId id="1474" r:id="rId25"/>
    <p:sldId id="1433" r:id="rId26"/>
    <p:sldId id="1434" r:id="rId27"/>
    <p:sldId id="1467" r:id="rId28"/>
    <p:sldId id="1464" r:id="rId29"/>
    <p:sldId id="1468" r:id="rId30"/>
    <p:sldId id="1475" r:id="rId31"/>
    <p:sldId id="1437" r:id="rId32"/>
    <p:sldId id="1438" r:id="rId33"/>
    <p:sldId id="1439" r:id="rId34"/>
    <p:sldId id="1440" r:id="rId35"/>
    <p:sldId id="1345" r:id="rId36"/>
    <p:sldId id="1477" r:id="rId37"/>
    <p:sldId id="1415" r:id="rId38"/>
    <p:sldId id="1416" r:id="rId39"/>
    <p:sldId id="1417" r:id="rId40"/>
    <p:sldId id="1400" r:id="rId41"/>
    <p:sldId id="1413" r:id="rId42"/>
    <p:sldId id="1478" r:id="rId43"/>
    <p:sldId id="1402" r:id="rId44"/>
    <p:sldId id="1479" r:id="rId45"/>
    <p:sldId id="1480" r:id="rId46"/>
    <p:sldId id="1287" r:id="rId47"/>
    <p:sldId id="1482" r:id="rId48"/>
    <p:sldId id="1483" r:id="rId49"/>
    <p:sldId id="1290" r:id="rId50"/>
    <p:sldId id="1291" r:id="rId51"/>
    <p:sldId id="1292" r:id="rId52"/>
    <p:sldId id="1293" r:id="rId53"/>
    <p:sldId id="1386" r:id="rId54"/>
    <p:sldId id="1387" r:id="rId55"/>
    <p:sldId id="1390" r:id="rId56"/>
    <p:sldId id="1391" r:id="rId57"/>
    <p:sldId id="1392" r:id="rId58"/>
    <p:sldId id="1393" r:id="rId59"/>
    <p:sldId id="1394" r:id="rId60"/>
    <p:sldId id="1395" r:id="rId61"/>
    <p:sldId id="1396" r:id="rId62"/>
    <p:sldId id="1397" r:id="rId63"/>
    <p:sldId id="1398" r:id="rId64"/>
    <p:sldId id="1343" r:id="rId65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BD"/>
    <a:srgbClr val="9933FF"/>
    <a:srgbClr val="FFC5F0"/>
    <a:srgbClr val="FF79DC"/>
    <a:srgbClr val="FF33CC"/>
    <a:srgbClr val="FF99FF"/>
    <a:srgbClr val="29C6D7"/>
    <a:srgbClr val="FC230C"/>
    <a:srgbClr val="ECE21C"/>
    <a:srgbClr val="618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6736" autoAdjust="0"/>
    <p:restoredTop sz="88869" autoAdjust="0"/>
  </p:normalViewPr>
  <p:slideViewPr>
    <p:cSldViewPr>
      <p:cViewPr varScale="1">
        <p:scale>
          <a:sx n="118" d="100"/>
          <a:sy n="118" d="100"/>
        </p:scale>
        <p:origin x="94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3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f(x)</c:v>
                </c:pt>
              </c:strCache>
            </c:strRef>
          </c:tx>
          <c:marker>
            <c:symbol val="none"/>
          </c:marker>
          <c:xVal>
            <c:numRef>
              <c:f>Sheet1!$A$4:$A$20</c:f>
              <c:numCache>
                <c:formatCode>General</c:formatCode>
                <c:ptCount val="17"/>
                <c:pt idx="0">
                  <c:v>1E-3</c:v>
                </c:pt>
                <c:pt idx="1">
                  <c:v>0.01</c:v>
                </c:pt>
                <c:pt idx="2">
                  <c:v>0.02</c:v>
                </c:pt>
                <c:pt idx="3">
                  <c:v>0.04</c:v>
                </c:pt>
                <c:pt idx="4">
                  <c:v>0.08</c:v>
                </c:pt>
                <c:pt idx="5">
                  <c:v>0.16</c:v>
                </c:pt>
                <c:pt idx="6">
                  <c:v>0.32</c:v>
                </c:pt>
                <c:pt idx="7">
                  <c:v>0.64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5</c:v>
                </c:pt>
                <c:pt idx="13">
                  <c:v>6</c:v>
                </c:pt>
                <c:pt idx="14">
                  <c:v>7</c:v>
                </c:pt>
                <c:pt idx="15">
                  <c:v>8</c:v>
                </c:pt>
                <c:pt idx="16">
                  <c:v>10</c:v>
                </c:pt>
              </c:numCache>
            </c:numRef>
          </c:xVal>
          <c:yVal>
            <c:numRef>
              <c:f>Sheet1!$B$4:$B$20</c:f>
              <c:numCache>
                <c:formatCode>General</c:formatCode>
                <c:ptCount val="17"/>
                <c:pt idx="0">
                  <c:v>0.99900049983337502</c:v>
                </c:pt>
                <c:pt idx="1">
                  <c:v>0.990049833749168</c:v>
                </c:pt>
                <c:pt idx="2">
                  <c:v>0.98019867330675503</c:v>
                </c:pt>
                <c:pt idx="3">
                  <c:v>0.96078943915232295</c:v>
                </c:pt>
                <c:pt idx="4">
                  <c:v>0.92311634638663598</c:v>
                </c:pt>
                <c:pt idx="5">
                  <c:v>0.85214378896621101</c:v>
                </c:pt>
                <c:pt idx="6">
                  <c:v>0.72614903707369105</c:v>
                </c:pt>
                <c:pt idx="7">
                  <c:v>0.52729242404304899</c:v>
                </c:pt>
                <c:pt idx="8">
                  <c:v>0.367879441171442</c:v>
                </c:pt>
                <c:pt idx="9">
                  <c:v>0.13533528323661301</c:v>
                </c:pt>
                <c:pt idx="10">
                  <c:v>4.9787068367863903E-2</c:v>
                </c:pt>
                <c:pt idx="11">
                  <c:v>1.8315638888734199E-2</c:v>
                </c:pt>
                <c:pt idx="12">
                  <c:v>6.7379469990854601E-3</c:v>
                </c:pt>
                <c:pt idx="13">
                  <c:v>2.4787521766663598E-3</c:v>
                </c:pt>
                <c:pt idx="14">
                  <c:v>9.1188196555451603E-4</c:v>
                </c:pt>
                <c:pt idx="15">
                  <c:v>3.3546262790251202E-4</c:v>
                </c:pt>
                <c:pt idx="16">
                  <c:v>4.5399929762484902E-5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575-483C-9093-08F63EC7FD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721652928"/>
        <c:axId val="-704138384"/>
      </c:scatterChart>
      <c:valAx>
        <c:axId val="-721652928"/>
        <c:scaling>
          <c:orientation val="minMax"/>
          <c:max val="10"/>
        </c:scaling>
        <c:delete val="0"/>
        <c:axPos val="b"/>
        <c:numFmt formatCode="General" sourceLinked="1"/>
        <c:majorTickMark val="out"/>
        <c:minorTickMark val="none"/>
        <c:tickLblPos val="nextTo"/>
        <c:crossAx val="-704138384"/>
        <c:crosses val="autoZero"/>
        <c:crossBetween val="midCat"/>
      </c:valAx>
      <c:valAx>
        <c:axId val="-704138384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7216529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8E9C61-22B5-E044-A75E-B0C7F774FE4E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50863"/>
            <a:ext cx="3654425" cy="2741612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3752"/>
            <a:ext cx="7042547" cy="329111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51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8E9C61-22B5-E044-A75E-B0C7F774FE4E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50863"/>
            <a:ext cx="3654425" cy="2741612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3752"/>
            <a:ext cx="7042547" cy="329111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85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8E9C61-22B5-E044-A75E-B0C7F774FE4E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50863"/>
            <a:ext cx="3654425" cy="2741612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3752"/>
            <a:ext cx="7042547" cy="329111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65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8E9C61-22B5-E044-A75E-B0C7F774FE4E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50863"/>
            <a:ext cx="3654425" cy="2741612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3752"/>
            <a:ext cx="7042547" cy="329111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39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8E9C61-22B5-E044-A75E-B0C7F774FE4E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50863"/>
            <a:ext cx="3654425" cy="2741612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3752"/>
            <a:ext cx="7042547" cy="329111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54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8E9C61-22B5-E044-A75E-B0C7F774FE4E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50863"/>
            <a:ext cx="3654425" cy="2741612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3752"/>
            <a:ext cx="7042547" cy="329111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96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8E9C61-22B5-E044-A75E-B0C7F774FE4E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50863"/>
            <a:ext cx="3654425" cy="2741612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3752"/>
            <a:ext cx="7042547" cy="329111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02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45439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50093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764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601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446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797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995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42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4889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4889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8940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4815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28087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0158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CS252 S05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955130-ED17-496F-8501-441305981CA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097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473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74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92195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133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45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690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84069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2313" y="3475038"/>
            <a:ext cx="8274050" cy="3292475"/>
          </a:xfrm>
          <a:noFill/>
        </p:spPr>
        <p:txBody>
          <a:bodyPr lIns="95638" tIns="46979" rIns="95638" bIns="46979"/>
          <a:lstStyle/>
          <a:p>
            <a:r>
              <a:rPr lang="en-US" altLang="en-US" smtClean="0"/>
              <a:t>Old and New Testament by Kleirock</a:t>
            </a:r>
          </a:p>
          <a:p>
            <a:r>
              <a:rPr lang="en-US" altLang="en-US" smtClean="0"/>
              <a:t>Regret skipping as grad student</a:t>
            </a:r>
          </a:p>
        </p:txBody>
      </p:sp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90850" y="471488"/>
            <a:ext cx="3640138" cy="2730500"/>
          </a:xfrm>
          <a:ln cap="flat"/>
        </p:spPr>
      </p:sp>
    </p:spTree>
    <p:extLst>
      <p:ext uri="{BB962C8B-B14F-4D97-AF65-F5344CB8AC3E}">
        <p14:creationId xmlns:p14="http://schemas.microsoft.com/office/powerpoint/2010/main" val="2096638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A79720-2A07-2A4E-8EBA-8106CEA8CF32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50863"/>
            <a:ext cx="3654425" cy="2741612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3752"/>
            <a:ext cx="7042547" cy="329111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49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8E9C61-22B5-E044-A75E-B0C7F774FE4E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50863"/>
            <a:ext cx="3654425" cy="2741612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3752"/>
            <a:ext cx="7042547" cy="329111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9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971861" y="6551613"/>
            <a:ext cx="93934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Lec</a:t>
            </a:r>
            <a:r>
              <a:rPr lang="en-US" alt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18.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68157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4/2/20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913545" y="6550025"/>
            <a:ext cx="331691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Kubiatowicz</a:t>
            </a:r>
            <a:r>
              <a:rPr lang="en-US" sz="1400" b="0" i="0" baseline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CS162 ©UCB</a:t>
            </a:r>
            <a:r>
              <a:rPr lang="en-US" sz="1400" b="0" i="0" baseline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Spring 2020</a:t>
            </a:r>
            <a:endParaRPr lang="en-US" sz="1400" b="0" i="0" dirty="0" smtClean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eb2.uwindsor.ca/math/hlynka/qonline.html" TargetMode="External"/><Relationship Id="rId2" Type="http://schemas.openxmlformats.org/officeDocument/2006/relationships/hyperlink" Target="https://cs162.eecs.berkeley.edu/static/readings/patterson_queue.p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.org/software/libc/manual/html_node/Opening-and-Closing-Files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18</a:t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 smtClean="0"/>
              <a:t>Queueing Theory,</a:t>
            </a:r>
            <a:br>
              <a:rPr lang="en-US" altLang="en-US" sz="3000" dirty="0" smtClean="0"/>
            </a:br>
            <a:r>
              <a:rPr lang="en-US" altLang="en-US" sz="3000" dirty="0" smtClean="0"/>
              <a:t>Disk scheduling &amp; File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April 2</a:t>
            </a:r>
            <a:r>
              <a:rPr lang="en-US" altLang="en-US" baseline="30000" dirty="0" smtClean="0"/>
              <a:t>nd</a:t>
            </a:r>
            <a:r>
              <a:rPr lang="en-US" altLang="en-US" dirty="0" smtClean="0"/>
              <a:t>, 2020</a:t>
            </a:r>
          </a:p>
          <a:p>
            <a:pPr marL="285750" indent="-285750"/>
            <a:r>
              <a:rPr lang="en-US" altLang="en-US" dirty="0" smtClean="0"/>
              <a:t>Prof. John </a:t>
            </a:r>
            <a:r>
              <a:rPr lang="en-US" altLang="en-US" dirty="0" err="1" smtClean="0"/>
              <a:t>Kubiatowicz</a:t>
            </a:r>
            <a:endParaRPr lang="en-US" altLang="en-US" dirty="0" smtClean="0"/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22996"/>
            <a:ext cx="8458200" cy="5215723"/>
          </a:xfrm>
        </p:spPr>
        <p:txBody>
          <a:bodyPr/>
          <a:lstStyle/>
          <a:p>
            <a:r>
              <a:rPr lang="en-US" dirty="0" smtClean="0"/>
              <a:t>Elegant mathematical framework if you start with </a:t>
            </a:r>
            <a:r>
              <a:rPr lang="en-US" i="1" dirty="0" smtClean="0"/>
              <a:t>exponential distribution</a:t>
            </a:r>
          </a:p>
          <a:p>
            <a:pPr lvl="1"/>
            <a:r>
              <a:rPr lang="en-US" dirty="0" smtClean="0"/>
              <a:t>Probability density function of a continuous random variable with a mean of 1/</a:t>
            </a:r>
            <a:r>
              <a:rPr lang="en-US" dirty="0" err="1" smtClean="0"/>
              <a:t>λ</a:t>
            </a: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(x) = </a:t>
            </a:r>
            <a:r>
              <a:rPr lang="en-US" dirty="0" err="1" smtClean="0"/>
              <a:t>λe</a:t>
            </a:r>
            <a:r>
              <a:rPr lang="en-US" baseline="30000" dirty="0" err="1" smtClean="0"/>
              <a:t>-λx</a:t>
            </a:r>
            <a:endParaRPr lang="en-US" baseline="30000" dirty="0" smtClean="0"/>
          </a:p>
          <a:p>
            <a:pPr lvl="1"/>
            <a:r>
              <a:rPr lang="en-US" i="1" dirty="0" smtClean="0"/>
              <a:t>“</a:t>
            </a:r>
            <a:r>
              <a:rPr lang="en-US" i="1" dirty="0" err="1" smtClean="0"/>
              <a:t>Memoryless</a:t>
            </a:r>
            <a:r>
              <a:rPr lang="en-US" i="1" dirty="0" smtClean="0"/>
              <a:t>”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5835" y="2895600"/>
            <a:ext cx="8629137" cy="3403707"/>
            <a:chOff x="185835" y="2895600"/>
            <a:chExt cx="8629137" cy="3403707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/>
            </p:nvPr>
          </p:nvGraphicFramePr>
          <p:xfrm>
            <a:off x="4674131" y="2895600"/>
            <a:ext cx="4140841" cy="340370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185835" y="3221133"/>
              <a:ext cx="4267200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dirty="0" smtClean="0">
                  <a:solidFill>
                    <a:srgbClr val="0000FF"/>
                  </a:solidFill>
                  <a:latin typeface="Gill Sans" charset="0"/>
                  <a:ea typeface="Gill Sans" charset="0"/>
                  <a:cs typeface="Gill Sans" charset="0"/>
                </a:rPr>
                <a:t>Likelihood of an event occurring is independent of how long we’ve been waiting</a:t>
              </a:r>
              <a:endParaRPr lang="en-US" sz="2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028" y="152400"/>
            <a:ext cx="8485944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So how do we model the </a:t>
            </a:r>
            <a:r>
              <a:rPr lang="en-US" dirty="0" err="1" smtClean="0"/>
              <a:t>burstiness</a:t>
            </a:r>
            <a:r>
              <a:rPr lang="en-US" dirty="0" smtClean="0"/>
              <a:t> of arrival?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90600" y="3619377"/>
            <a:ext cx="4130187" cy="2056078"/>
            <a:chOff x="990600" y="3619377"/>
            <a:chExt cx="4130187" cy="2056078"/>
          </a:xfrm>
        </p:grpSpPr>
        <p:sp>
          <p:nvSpPr>
            <p:cNvPr id="11" name="TextBox 10"/>
            <p:cNvSpPr txBox="1"/>
            <p:nvPr/>
          </p:nvSpPr>
          <p:spPr>
            <a:xfrm>
              <a:off x="990600" y="4475126"/>
              <a:ext cx="3695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dirty="0" smtClean="0">
                  <a:latin typeface="Gill Sans" charset="0"/>
                  <a:ea typeface="Gill Sans" charset="0"/>
                  <a:cs typeface="Gill Sans" charset="0"/>
                </a:rPr>
                <a:t>Lots of short arrival intervals (i.e., high instantaneous rate)</a:t>
              </a:r>
              <a:endParaRPr lang="en-US" sz="2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779808" y="3619377"/>
              <a:ext cx="1340979" cy="1232838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55860" y="5646003"/>
            <a:ext cx="5966361" cy="830997"/>
            <a:chOff x="555860" y="5646003"/>
            <a:chExt cx="5966361" cy="830997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4038600" y="5947321"/>
              <a:ext cx="2483621" cy="224879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5860" y="5646003"/>
              <a:ext cx="34472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0" dirty="0" smtClean="0">
                  <a:latin typeface="Gill Sans" charset="0"/>
                  <a:ea typeface="Gill Sans" charset="0"/>
                  <a:cs typeface="Gill Sans" charset="0"/>
                </a:rPr>
                <a:t>Few long gaps (i.e., low instantaneous rate)</a:t>
              </a:r>
              <a:endParaRPr lang="en-US" sz="2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598421" y="622929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x</a:t>
            </a:r>
            <a:r>
              <a:rPr lang="en-US" sz="2400" b="0" dirty="0" smtClean="0">
                <a:latin typeface="Gill Sans" charset="0"/>
                <a:ea typeface="Gill Sans" charset="0"/>
                <a:cs typeface="Gill Sans" charset="0"/>
              </a:rPr>
              <a:t> (</a:t>
            </a:r>
            <a:r>
              <a:rPr lang="en-US" sz="2400" b="0" dirty="0" err="1" smtClean="0">
                <a:latin typeface="Gill Sans" charset="0"/>
                <a:ea typeface="Gill Sans" charset="0"/>
                <a:cs typeface="Gill Sans" charset="0"/>
              </a:rPr>
              <a:t>λ</a:t>
            </a:r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368956" y="3048000"/>
            <a:ext cx="3678492" cy="2809719"/>
            <a:chOff x="5368956" y="3137602"/>
            <a:chExt cx="3678492" cy="2809719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5368956" y="3137602"/>
              <a:ext cx="0" cy="2809719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62600" y="3899602"/>
              <a:ext cx="34848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latin typeface="Gill Sans" charset="0"/>
                  <a:ea typeface="Gill Sans" charset="0"/>
                  <a:cs typeface="Gill Sans" charset="0"/>
                </a:rPr>
                <a:t>m</a:t>
              </a:r>
              <a:r>
                <a:rPr lang="en-US" sz="2400" b="0" dirty="0" smtClean="0">
                  <a:latin typeface="Gill Sans" charset="0"/>
                  <a:ea typeface="Gill Sans" charset="0"/>
                  <a:cs typeface="Gill Sans" charset="0"/>
                </a:rPr>
                <a:t>ean </a:t>
              </a:r>
              <a:r>
                <a:rPr lang="en-US" sz="2400" b="0" dirty="0">
                  <a:latin typeface="Gill Sans" charset="0"/>
                  <a:ea typeface="Gill Sans" charset="0"/>
                  <a:cs typeface="Gill Sans" charset="0"/>
                </a:rPr>
                <a:t>a</a:t>
              </a:r>
              <a:r>
                <a:rPr lang="en-US" sz="2400" b="0" dirty="0" smtClean="0">
                  <a:latin typeface="Gill Sans" charset="0"/>
                  <a:ea typeface="Gill Sans" charset="0"/>
                  <a:cs typeface="Gill Sans" charset="0"/>
                </a:rPr>
                <a:t>rrival interval (1/</a:t>
              </a:r>
              <a:r>
                <a:rPr lang="en-US" sz="2400" b="0" dirty="0" err="1" smtClean="0">
                  <a:latin typeface="Gill Sans" charset="0"/>
                  <a:ea typeface="Gill Sans" charset="0"/>
                  <a:cs typeface="Gill Sans" charset="0"/>
                </a:rPr>
                <a:t>λ</a:t>
              </a:r>
              <a:r>
                <a:rPr lang="en-US" sz="2400" b="0" dirty="0" smtClean="0">
                  <a:latin typeface="Gill Sans" charset="0"/>
                  <a:ea typeface="Gill Sans" charset="0"/>
                  <a:cs typeface="Gill Sans" charset="0"/>
                </a:rPr>
                <a:t>)</a:t>
              </a:r>
              <a:endParaRPr lang="en-US" sz="2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5368956" y="4356802"/>
              <a:ext cx="1031844" cy="489255"/>
            </a:xfrm>
            <a:prstGeom prst="line">
              <a:avLst/>
            </a:prstGeom>
            <a:ln w="9525" cmpd="sng"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4743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119"/>
            <a:ext cx="91440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ko-KR" sz="2800" dirty="0" smtClean="0">
                <a:ea typeface="Gulim" panose="020B0600000101010101" pitchFamily="34" charset="-127"/>
              </a:rPr>
              <a:t>Background: </a:t>
            </a:r>
            <a:br>
              <a:rPr lang="en-US" altLang="ko-KR" sz="2800" dirty="0" smtClean="0">
                <a:ea typeface="Gulim" panose="020B0600000101010101" pitchFamily="34" charset="-127"/>
              </a:rPr>
            </a:br>
            <a:r>
              <a:rPr lang="en-US" altLang="ko-KR" sz="2800" dirty="0" smtClean="0">
                <a:ea typeface="Gulim" panose="020B0600000101010101" pitchFamily="34" charset="-127"/>
              </a:rPr>
              <a:t>General Use of Random Distributions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68375"/>
            <a:ext cx="8839200" cy="5486400"/>
          </a:xfrm>
        </p:spPr>
        <p:txBody>
          <a:bodyPr/>
          <a:lstStyle/>
          <a:p>
            <a:pPr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 smtClean="0">
                <a:ea typeface="Gulim" panose="020B0600000101010101" pitchFamily="34" charset="-127"/>
              </a:rPr>
              <a:t>Server spends variable time (T) with customers</a:t>
            </a:r>
          </a:p>
          <a:p>
            <a:pPr lvl="1"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 smtClean="0">
                <a:ea typeface="Gulim" panose="020B0600000101010101" pitchFamily="34" charset="-127"/>
              </a:rPr>
              <a:t>Mean (Average) </a:t>
            </a:r>
            <a:r>
              <a:rPr lang="en-US" altLang="ko-KR" dirty="0" smtClean="0">
                <a:solidFill>
                  <a:schemeClr val="accent1"/>
                </a:solidFill>
                <a:ea typeface="Gulim" panose="020B0600000101010101" pitchFamily="34" charset="-127"/>
              </a:rPr>
              <a:t>m</a:t>
            </a:r>
            <a:r>
              <a:rPr lang="en-US" altLang="ko-KR" dirty="0" smtClean="0">
                <a:ea typeface="Gulim" panose="020B0600000101010101" pitchFamily="34" charset="-127"/>
              </a:rPr>
              <a:t> = </a:t>
            </a:r>
            <a:r>
              <a:rPr lang="en-US" altLang="ko-KR" sz="2400" dirty="0" smtClean="0">
                <a:ea typeface="Gulim" panose="020B0600000101010101" pitchFamily="34" charset="-127"/>
                <a:sym typeface="Symbol" panose="05050102010706020507" pitchFamily="18" charset="2"/>
              </a:rPr>
              <a:t></a:t>
            </a:r>
            <a:r>
              <a:rPr lang="en-US" altLang="ko-KR" dirty="0" smtClean="0">
                <a:ea typeface="Gulim" panose="020B0600000101010101" pitchFamily="34" charset="-127"/>
              </a:rPr>
              <a:t>p(T)</a:t>
            </a: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</a:t>
            </a:r>
            <a:r>
              <a:rPr lang="en-US" altLang="ko-KR" dirty="0" smtClean="0">
                <a:ea typeface="Gulim" panose="020B0600000101010101" pitchFamily="34" charset="-127"/>
              </a:rPr>
              <a:t>T</a:t>
            </a:r>
            <a:endParaRPr lang="en-US" altLang="ko-KR" dirty="0" smtClean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Variance (stddev</a:t>
            </a:r>
            <a:r>
              <a:rPr lang="en-US" altLang="ko-KR" baseline="30000" dirty="0" smtClean="0">
                <a:ea typeface="Gulim" panose="020B0600000101010101" pitchFamily="34" charset="-127"/>
                <a:sym typeface="Symbol" panose="05050102010706020507" pitchFamily="18" charset="2"/>
              </a:rPr>
              <a:t>2</a:t>
            </a: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) </a:t>
            </a: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</a:t>
            </a:r>
            <a:r>
              <a:rPr lang="en-US" altLang="ko-KR" baseline="30000" dirty="0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2</a:t>
            </a:r>
            <a:r>
              <a:rPr lang="en-US" altLang="ko-KR" dirty="0" smtClean="0">
                <a:ea typeface="Gulim" panose="020B0600000101010101" pitchFamily="34" charset="-127"/>
              </a:rPr>
              <a:t> = </a:t>
            </a:r>
            <a:r>
              <a:rPr lang="en-US" altLang="ko-KR" sz="2400" dirty="0" smtClean="0">
                <a:ea typeface="Gulim" panose="020B0600000101010101" pitchFamily="34" charset="-127"/>
                <a:sym typeface="Symbol" panose="05050102010706020507" pitchFamily="18" charset="2"/>
              </a:rPr>
              <a:t></a:t>
            </a:r>
            <a:r>
              <a:rPr lang="en-US" altLang="ko-KR" dirty="0" smtClean="0">
                <a:ea typeface="Gulim" panose="020B0600000101010101" pitchFamily="34" charset="-127"/>
              </a:rPr>
              <a:t>p(T)</a:t>
            </a: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(</a:t>
            </a:r>
            <a:r>
              <a:rPr lang="en-US" altLang="ko-KR" dirty="0" smtClean="0">
                <a:ea typeface="Gulim" panose="020B0600000101010101" pitchFamily="34" charset="-127"/>
              </a:rPr>
              <a:t>T-m)</a:t>
            </a:r>
            <a:r>
              <a:rPr lang="en-US" altLang="ko-KR" baseline="30000" dirty="0" smtClean="0">
                <a:ea typeface="Gulim" panose="020B0600000101010101" pitchFamily="34" charset="-127"/>
              </a:rPr>
              <a:t>2</a:t>
            </a:r>
            <a:r>
              <a:rPr lang="en-US" altLang="ko-KR" dirty="0" smtClean="0">
                <a:ea typeface="Gulim" panose="020B0600000101010101" pitchFamily="34" charset="-127"/>
              </a:rPr>
              <a:t> = </a:t>
            </a:r>
            <a:r>
              <a:rPr lang="en-US" altLang="ko-KR" sz="2400" dirty="0" smtClean="0">
                <a:ea typeface="Gulim" panose="020B0600000101010101" pitchFamily="34" charset="-127"/>
                <a:sym typeface="Symbol" panose="05050102010706020507" pitchFamily="18" charset="2"/>
              </a:rPr>
              <a:t></a:t>
            </a:r>
            <a:r>
              <a:rPr lang="en-US" altLang="ko-KR" dirty="0" smtClean="0">
                <a:ea typeface="Gulim" panose="020B0600000101010101" pitchFamily="34" charset="-127"/>
              </a:rPr>
              <a:t>p(T)</a:t>
            </a: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</a:t>
            </a:r>
            <a:r>
              <a:rPr lang="en-US" altLang="ko-KR" dirty="0" smtClean="0">
                <a:ea typeface="Gulim" panose="020B0600000101010101" pitchFamily="34" charset="-127"/>
              </a:rPr>
              <a:t>T</a:t>
            </a:r>
            <a:r>
              <a:rPr lang="en-US" altLang="ko-KR" baseline="30000" dirty="0" smtClean="0">
                <a:ea typeface="Gulim" panose="020B0600000101010101" pitchFamily="34" charset="-127"/>
              </a:rPr>
              <a:t>2</a:t>
            </a:r>
            <a:r>
              <a:rPr lang="en-US" altLang="ko-KR" dirty="0" smtClean="0">
                <a:ea typeface="Gulim" panose="020B0600000101010101" pitchFamily="34" charset="-127"/>
              </a:rPr>
              <a:t>-m</a:t>
            </a:r>
            <a:r>
              <a:rPr lang="en-US" altLang="ko-KR" baseline="30000" dirty="0" smtClean="0">
                <a:ea typeface="Gulim" panose="020B0600000101010101" pitchFamily="34" charset="-127"/>
              </a:rPr>
              <a:t>2</a:t>
            </a:r>
          </a:p>
          <a:p>
            <a:pPr lvl="1"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 smtClean="0">
                <a:ea typeface="Gulim" panose="020B0600000101010101" pitchFamily="34" charset="-127"/>
              </a:rPr>
              <a:t>Squared coefficient of variance: </a:t>
            </a: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</a:rPr>
              <a:t>C </a:t>
            </a:r>
            <a:r>
              <a:rPr lang="en-US" altLang="ko-KR" dirty="0" smtClean="0">
                <a:ea typeface="Gulim" panose="020B0600000101010101" pitchFamily="34" charset="-127"/>
              </a:rPr>
              <a:t>= </a:t>
            </a: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</a:t>
            </a:r>
            <a:r>
              <a:rPr lang="en-US" altLang="ko-KR" baseline="30000" dirty="0" smtClean="0">
                <a:ea typeface="Gulim" panose="020B0600000101010101" pitchFamily="34" charset="-127"/>
                <a:sym typeface="Symbol" panose="05050102010706020507" pitchFamily="18" charset="2"/>
              </a:rPr>
              <a:t>2</a:t>
            </a:r>
            <a:r>
              <a:rPr lang="en-US" altLang="ko-KR" dirty="0" smtClean="0">
                <a:ea typeface="Gulim" panose="020B0600000101010101" pitchFamily="34" charset="-127"/>
              </a:rPr>
              <a:t>/m</a:t>
            </a:r>
            <a:r>
              <a:rPr lang="en-US" altLang="ko-KR" baseline="30000" dirty="0" smtClean="0">
                <a:ea typeface="Gulim" panose="020B0600000101010101" pitchFamily="34" charset="-127"/>
              </a:rPr>
              <a:t>2</a:t>
            </a:r>
            <a:br>
              <a:rPr lang="en-US" altLang="ko-KR" baseline="30000" dirty="0" smtClean="0">
                <a:ea typeface="Gulim" panose="020B0600000101010101" pitchFamily="34" charset="-127"/>
              </a:rPr>
            </a:br>
            <a:r>
              <a:rPr lang="en-US" altLang="ko-KR" dirty="0" smtClean="0">
                <a:ea typeface="Gulim" panose="020B0600000101010101" pitchFamily="34" charset="-127"/>
              </a:rPr>
              <a:t>Aggregate description of the distribution</a:t>
            </a:r>
            <a:endParaRPr lang="en-US" altLang="ko-KR" baseline="30000" dirty="0" smtClean="0">
              <a:ea typeface="Gulim" panose="020B0600000101010101" pitchFamily="34" charset="-127"/>
            </a:endParaRPr>
          </a:p>
          <a:p>
            <a:pPr>
              <a:spcBef>
                <a:spcPct val="20000"/>
              </a:spcBef>
              <a:tabLst>
                <a:tab pos="2405063" algn="l"/>
              </a:tabLst>
            </a:pPr>
            <a:endParaRPr lang="en-US" altLang="ko-KR" dirty="0" smtClean="0">
              <a:ea typeface="Gulim" panose="020B0600000101010101" pitchFamily="34" charset="-127"/>
            </a:endParaRPr>
          </a:p>
          <a:p>
            <a:pPr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 smtClean="0">
                <a:ea typeface="Gulim" panose="020B0600000101010101" pitchFamily="34" charset="-127"/>
              </a:rPr>
              <a:t>Important values of C:</a:t>
            </a:r>
          </a:p>
          <a:p>
            <a:pPr lvl="1"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No variance or deterministic  </a:t>
            </a: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C=0 </a:t>
            </a:r>
            <a:endParaRPr lang="en-US" altLang="ko-KR" dirty="0" smtClean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“Memoryless” or exponential  </a:t>
            </a: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</a:rPr>
              <a:t>C=1</a:t>
            </a:r>
            <a:r>
              <a:rPr lang="en-US" altLang="ko-KR" dirty="0" smtClean="0">
                <a:ea typeface="Gulim" panose="020B0600000101010101" pitchFamily="34" charset="-127"/>
              </a:rPr>
              <a:t> </a:t>
            </a:r>
            <a:endParaRPr lang="en-US" altLang="ko-KR" dirty="0" smtClean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lvl="2"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Past tells nothing about future</a:t>
            </a:r>
          </a:p>
          <a:p>
            <a:pPr lvl="2"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Poisson process – </a:t>
            </a:r>
            <a:r>
              <a:rPr lang="en-US" i="1" dirty="0" smtClean="0"/>
              <a:t>purely</a:t>
            </a:r>
            <a:r>
              <a:rPr lang="en-US" dirty="0"/>
              <a:t> or </a:t>
            </a:r>
            <a:r>
              <a:rPr lang="en-US" i="1" dirty="0"/>
              <a:t>completely</a:t>
            </a:r>
            <a:r>
              <a:rPr lang="en-US" dirty="0"/>
              <a:t> random process</a:t>
            </a:r>
            <a:endParaRPr lang="en-US" altLang="ko-KR" dirty="0" smtClean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lvl="2"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Many complex systems (or aggregates)</a:t>
            </a:r>
            <a:b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</a:b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are well described as memoryless </a:t>
            </a:r>
          </a:p>
          <a:p>
            <a:pPr lvl="1"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 smtClean="0">
                <a:ea typeface="Gulim" panose="020B0600000101010101" pitchFamily="34" charset="-127"/>
              </a:rPr>
              <a:t>Disk response times </a:t>
            </a: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</a:rPr>
              <a:t>C </a:t>
            </a: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 </a:t>
            </a: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</a:rPr>
              <a:t>1.5</a:t>
            </a:r>
            <a:r>
              <a:rPr lang="en-US" altLang="ko-KR" dirty="0" smtClean="0">
                <a:ea typeface="Gulim" panose="020B0600000101010101" pitchFamily="34" charset="-127"/>
              </a:rPr>
              <a:t>  (majority seeks &lt; average)</a:t>
            </a:r>
          </a:p>
          <a:p>
            <a:pPr>
              <a:spcBef>
                <a:spcPct val="20000"/>
              </a:spcBef>
              <a:tabLst>
                <a:tab pos="2405063" algn="l"/>
              </a:tabLst>
            </a:pPr>
            <a:endParaRPr lang="ko-KR" altLang="en-US" dirty="0" smtClean="0">
              <a:ea typeface="Gulim" panose="020B0600000101010101" pitchFamily="34" charset="-127"/>
              <a:sym typeface="Symbol" panose="05050102010706020507" pitchFamily="18" charset="2"/>
            </a:endParaRPr>
          </a:p>
        </p:txBody>
      </p:sp>
      <p:grpSp>
        <p:nvGrpSpPr>
          <p:cNvPr id="916485" name="Group 5"/>
          <p:cNvGrpSpPr>
            <a:grpSpLocks/>
          </p:cNvGrpSpPr>
          <p:nvPr/>
        </p:nvGrpSpPr>
        <p:grpSpPr bwMode="auto">
          <a:xfrm>
            <a:off x="8001000" y="785814"/>
            <a:ext cx="1168400" cy="644524"/>
            <a:chOff x="5024" y="288"/>
            <a:chExt cx="736" cy="406"/>
          </a:xfrm>
        </p:grpSpPr>
        <p:sp>
          <p:nvSpPr>
            <p:cNvPr id="24612" name="Rectangle 6"/>
            <p:cNvSpPr>
              <a:spLocks noChangeArrowheads="1"/>
            </p:cNvSpPr>
            <p:nvPr/>
          </p:nvSpPr>
          <p:spPr bwMode="auto">
            <a:xfrm>
              <a:off x="5267" y="288"/>
              <a:ext cx="493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</a:pPr>
              <a:r>
                <a:rPr lang="en-US" altLang="en-US" sz="1800" b="0" dirty="0">
                  <a:solidFill>
                    <a:schemeClr val="accent1"/>
                  </a:solidFill>
                  <a:latin typeface="Gill Sans" charset="0"/>
                  <a:ea typeface="Gill Sans" charset="0"/>
                  <a:cs typeface="Gill Sans" charset="0"/>
                </a:rPr>
                <a:t>Mean </a:t>
              </a:r>
            </a:p>
            <a:p>
              <a:pPr>
                <a:spcBef>
                  <a:spcPct val="0"/>
                </a:spcBef>
                <a:buSzTx/>
              </a:pPr>
              <a:r>
                <a:rPr lang="en-US" altLang="en-US" sz="1800" b="0" dirty="0">
                  <a:solidFill>
                    <a:schemeClr val="accent1"/>
                  </a:solidFill>
                  <a:latin typeface="Gill Sans" charset="0"/>
                  <a:ea typeface="Gill Sans" charset="0"/>
                  <a:cs typeface="Gill Sans" charset="0"/>
                </a:rPr>
                <a:t>(</a:t>
              </a:r>
              <a:r>
                <a:rPr lang="en-US" altLang="en-US" sz="1800" b="0" dirty="0" smtClean="0">
                  <a:solidFill>
                    <a:schemeClr val="accent1"/>
                  </a:solidFill>
                  <a:latin typeface="Gill Sans" charset="0"/>
                  <a:ea typeface="Gill Sans" charset="0"/>
                  <a:cs typeface="Gill Sans" charset="0"/>
                </a:rPr>
                <a:t>m)</a:t>
              </a:r>
              <a:endParaRPr lang="en-US" altLang="en-US" sz="1800" b="0" dirty="0">
                <a:solidFill>
                  <a:schemeClr val="accent1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13" name="Line 7"/>
            <p:cNvSpPr>
              <a:spLocks noChangeShapeType="1"/>
            </p:cNvSpPr>
            <p:nvPr/>
          </p:nvSpPr>
          <p:spPr bwMode="auto">
            <a:xfrm flipH="1">
              <a:off x="5024" y="480"/>
              <a:ext cx="256" cy="15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16488" name="Group 8"/>
          <p:cNvGrpSpPr>
            <a:grpSpLocks/>
          </p:cNvGrpSpPr>
          <p:nvPr/>
        </p:nvGrpSpPr>
        <p:grpSpPr bwMode="auto">
          <a:xfrm>
            <a:off x="7312133" y="3352800"/>
            <a:ext cx="1450867" cy="1351592"/>
            <a:chOff x="4412" y="2064"/>
            <a:chExt cx="1025" cy="955"/>
          </a:xfrm>
        </p:grpSpPr>
        <p:sp>
          <p:nvSpPr>
            <p:cNvPr id="24606" name="Line 9"/>
            <p:cNvSpPr>
              <a:spLocks noChangeShapeType="1"/>
            </p:cNvSpPr>
            <p:nvPr/>
          </p:nvSpPr>
          <p:spPr bwMode="auto">
            <a:xfrm>
              <a:off x="4748" y="2305"/>
              <a:ext cx="0" cy="43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07" name="Line 10"/>
            <p:cNvSpPr>
              <a:spLocks noChangeShapeType="1"/>
            </p:cNvSpPr>
            <p:nvPr/>
          </p:nvSpPr>
          <p:spPr bwMode="auto">
            <a:xfrm>
              <a:off x="4412" y="2754"/>
              <a:ext cx="9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08" name="Arc 11"/>
            <p:cNvSpPr>
              <a:spLocks/>
            </p:cNvSpPr>
            <p:nvPr/>
          </p:nvSpPr>
          <p:spPr bwMode="auto">
            <a:xfrm>
              <a:off x="4454" y="2201"/>
              <a:ext cx="832" cy="502"/>
            </a:xfrm>
            <a:custGeom>
              <a:avLst/>
              <a:gdLst>
                <a:gd name="T0" fmla="*/ 832 w 21994"/>
                <a:gd name="T1" fmla="*/ 502 h 21600"/>
                <a:gd name="T2" fmla="*/ 0 w 21994"/>
                <a:gd name="T3" fmla="*/ 0 h 21600"/>
                <a:gd name="T4" fmla="*/ 817 w 2199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94" h="21600" fill="none" extrusionOk="0">
                  <a:moveTo>
                    <a:pt x="21994" y="21596"/>
                  </a:moveTo>
                  <a:cubicBezTo>
                    <a:pt x="21862" y="21598"/>
                    <a:pt x="21731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1994" h="21600" stroke="0" extrusionOk="0">
                  <a:moveTo>
                    <a:pt x="21994" y="21596"/>
                  </a:moveTo>
                  <a:cubicBezTo>
                    <a:pt x="21862" y="21598"/>
                    <a:pt x="21731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994" y="21596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09" name="Rectangle 12"/>
            <p:cNvSpPr>
              <a:spLocks noChangeArrowheads="1"/>
            </p:cNvSpPr>
            <p:nvPr/>
          </p:nvSpPr>
          <p:spPr bwMode="auto">
            <a:xfrm>
              <a:off x="4476" y="2064"/>
              <a:ext cx="528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mean</a:t>
              </a:r>
            </a:p>
          </p:txBody>
        </p:sp>
        <p:sp>
          <p:nvSpPr>
            <p:cNvPr id="24610" name="Line 13"/>
            <p:cNvSpPr>
              <a:spLocks noChangeShapeType="1"/>
            </p:cNvSpPr>
            <p:nvPr/>
          </p:nvSpPr>
          <p:spPr bwMode="auto">
            <a:xfrm>
              <a:off x="4412" y="2110"/>
              <a:ext cx="0" cy="6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11" name="Text Box 14"/>
            <p:cNvSpPr txBox="1">
              <a:spLocks noChangeArrowheads="1"/>
            </p:cNvSpPr>
            <p:nvPr/>
          </p:nvSpPr>
          <p:spPr bwMode="auto">
            <a:xfrm>
              <a:off x="4416" y="2736"/>
              <a:ext cx="1021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Memoryless</a:t>
              </a:r>
            </a:p>
          </p:txBody>
        </p:sp>
      </p:grpSp>
      <p:grpSp>
        <p:nvGrpSpPr>
          <p:cNvPr id="916495" name="Group 15"/>
          <p:cNvGrpSpPr>
            <a:grpSpLocks/>
          </p:cNvGrpSpPr>
          <p:nvPr/>
        </p:nvGrpSpPr>
        <p:grpSpPr bwMode="auto">
          <a:xfrm>
            <a:off x="7162802" y="1014414"/>
            <a:ext cx="1825626" cy="1728786"/>
            <a:chOff x="4544" y="493"/>
            <a:chExt cx="1150" cy="1089"/>
          </a:xfrm>
        </p:grpSpPr>
        <p:sp>
          <p:nvSpPr>
            <p:cNvPr id="24588" name="Line 16"/>
            <p:cNvSpPr>
              <a:spLocks noChangeShapeType="1"/>
            </p:cNvSpPr>
            <p:nvPr/>
          </p:nvSpPr>
          <p:spPr bwMode="auto">
            <a:xfrm>
              <a:off x="5074" y="493"/>
              <a:ext cx="0" cy="6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89" name="Line 17"/>
            <p:cNvSpPr>
              <a:spLocks noChangeShapeType="1"/>
            </p:cNvSpPr>
            <p:nvPr/>
          </p:nvSpPr>
          <p:spPr bwMode="auto">
            <a:xfrm>
              <a:off x="4694" y="1102"/>
              <a:ext cx="7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90" name="Text Box 18"/>
            <p:cNvSpPr txBox="1">
              <a:spLocks noChangeArrowheads="1"/>
            </p:cNvSpPr>
            <p:nvPr/>
          </p:nvSpPr>
          <p:spPr bwMode="auto">
            <a:xfrm>
              <a:off x="4544" y="1138"/>
              <a:ext cx="1150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Distribution</a:t>
              </a:r>
            </a:p>
            <a:p>
              <a:pPr>
                <a:spcBef>
                  <a:spcPct val="0"/>
                </a:spcBef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of service times</a:t>
              </a:r>
            </a:p>
          </p:txBody>
        </p:sp>
        <p:sp>
          <p:nvSpPr>
            <p:cNvPr id="24591" name="Line 19"/>
            <p:cNvSpPr>
              <a:spLocks noChangeShapeType="1"/>
            </p:cNvSpPr>
            <p:nvPr/>
          </p:nvSpPr>
          <p:spPr bwMode="auto">
            <a:xfrm>
              <a:off x="5040" y="701"/>
              <a:ext cx="0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92" name="Line 20"/>
            <p:cNvSpPr>
              <a:spLocks noChangeShapeType="1"/>
            </p:cNvSpPr>
            <p:nvPr/>
          </p:nvSpPr>
          <p:spPr bwMode="auto">
            <a:xfrm>
              <a:off x="5005" y="719"/>
              <a:ext cx="0" cy="3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93" name="Line 21"/>
            <p:cNvSpPr>
              <a:spLocks noChangeShapeType="1"/>
            </p:cNvSpPr>
            <p:nvPr/>
          </p:nvSpPr>
          <p:spPr bwMode="auto">
            <a:xfrm>
              <a:off x="4969" y="747"/>
              <a:ext cx="0" cy="3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94" name="Line 22"/>
            <p:cNvSpPr>
              <a:spLocks noChangeShapeType="1"/>
            </p:cNvSpPr>
            <p:nvPr/>
          </p:nvSpPr>
          <p:spPr bwMode="auto">
            <a:xfrm>
              <a:off x="4935" y="802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95" name="Line 23"/>
            <p:cNvSpPr>
              <a:spLocks noChangeShapeType="1"/>
            </p:cNvSpPr>
            <p:nvPr/>
          </p:nvSpPr>
          <p:spPr bwMode="auto">
            <a:xfrm>
              <a:off x="5106" y="702"/>
              <a:ext cx="0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96" name="Line 24"/>
            <p:cNvSpPr>
              <a:spLocks noChangeShapeType="1"/>
            </p:cNvSpPr>
            <p:nvPr/>
          </p:nvSpPr>
          <p:spPr bwMode="auto">
            <a:xfrm>
              <a:off x="5144" y="720"/>
              <a:ext cx="0" cy="3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97" name="Line 25"/>
            <p:cNvSpPr>
              <a:spLocks noChangeShapeType="1"/>
            </p:cNvSpPr>
            <p:nvPr/>
          </p:nvSpPr>
          <p:spPr bwMode="auto">
            <a:xfrm>
              <a:off x="5177" y="760"/>
              <a:ext cx="0" cy="3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98" name="Line 26"/>
            <p:cNvSpPr>
              <a:spLocks noChangeShapeType="1"/>
            </p:cNvSpPr>
            <p:nvPr/>
          </p:nvSpPr>
          <p:spPr bwMode="auto">
            <a:xfrm>
              <a:off x="5212" y="863"/>
              <a:ext cx="0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99" name="Line 27"/>
            <p:cNvSpPr>
              <a:spLocks noChangeShapeType="1"/>
            </p:cNvSpPr>
            <p:nvPr/>
          </p:nvSpPr>
          <p:spPr bwMode="auto">
            <a:xfrm>
              <a:off x="4902" y="906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00" name="Line 28"/>
            <p:cNvSpPr>
              <a:spLocks noChangeShapeType="1"/>
            </p:cNvSpPr>
            <p:nvPr/>
          </p:nvSpPr>
          <p:spPr bwMode="auto">
            <a:xfrm>
              <a:off x="4870" y="932"/>
              <a:ext cx="0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01" name="Line 29"/>
            <p:cNvSpPr>
              <a:spLocks noChangeShapeType="1"/>
            </p:cNvSpPr>
            <p:nvPr/>
          </p:nvSpPr>
          <p:spPr bwMode="auto">
            <a:xfrm>
              <a:off x="4838" y="95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02" name="Arc 30"/>
            <p:cNvSpPr>
              <a:spLocks/>
            </p:cNvSpPr>
            <p:nvPr/>
          </p:nvSpPr>
          <p:spPr bwMode="auto">
            <a:xfrm>
              <a:off x="4704" y="862"/>
              <a:ext cx="208" cy="124"/>
            </a:xfrm>
            <a:custGeom>
              <a:avLst/>
              <a:gdLst>
                <a:gd name="T0" fmla="*/ 208 w 21600"/>
                <a:gd name="T1" fmla="*/ 0 h 21600"/>
                <a:gd name="T2" fmla="*/ 0 w 21600"/>
                <a:gd name="T3" fmla="*/ 124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03" name="Arc 31"/>
            <p:cNvSpPr>
              <a:spLocks/>
            </p:cNvSpPr>
            <p:nvPr/>
          </p:nvSpPr>
          <p:spPr bwMode="auto">
            <a:xfrm rot="10800000">
              <a:off x="4911" y="694"/>
              <a:ext cx="152" cy="208"/>
            </a:xfrm>
            <a:custGeom>
              <a:avLst/>
              <a:gdLst>
                <a:gd name="T0" fmla="*/ 152 w 21322"/>
                <a:gd name="T1" fmla="*/ 33 h 21600"/>
                <a:gd name="T2" fmla="*/ 0 w 21322"/>
                <a:gd name="T3" fmla="*/ 208 h 21600"/>
                <a:gd name="T4" fmla="*/ 0 w 21322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322" h="21600" fill="none" extrusionOk="0">
                  <a:moveTo>
                    <a:pt x="21322" y="3460"/>
                  </a:moveTo>
                  <a:cubicBezTo>
                    <a:pt x="19625" y="13917"/>
                    <a:pt x="10594" y="21599"/>
                    <a:pt x="1" y="21600"/>
                  </a:cubicBezTo>
                  <a:cubicBezTo>
                    <a:pt x="0" y="21600"/>
                    <a:pt x="0" y="21599"/>
                    <a:pt x="0" y="21599"/>
                  </a:cubicBezTo>
                </a:path>
                <a:path w="21322" h="21600" stroke="0" extrusionOk="0">
                  <a:moveTo>
                    <a:pt x="21322" y="3460"/>
                  </a:moveTo>
                  <a:cubicBezTo>
                    <a:pt x="19625" y="13917"/>
                    <a:pt x="10594" y="21599"/>
                    <a:pt x="1" y="21600"/>
                  </a:cubicBezTo>
                  <a:cubicBezTo>
                    <a:pt x="0" y="21600"/>
                    <a:pt x="0" y="21599"/>
                    <a:pt x="0" y="21599"/>
                  </a:cubicBezTo>
                  <a:lnTo>
                    <a:pt x="1" y="0"/>
                  </a:lnTo>
                  <a:lnTo>
                    <a:pt x="21322" y="346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04" name="Arc 32"/>
            <p:cNvSpPr>
              <a:spLocks/>
            </p:cNvSpPr>
            <p:nvPr/>
          </p:nvSpPr>
          <p:spPr bwMode="auto">
            <a:xfrm rot="10800000">
              <a:off x="5085" y="690"/>
              <a:ext cx="134" cy="236"/>
            </a:xfrm>
            <a:custGeom>
              <a:avLst/>
              <a:gdLst>
                <a:gd name="T0" fmla="*/ 134 w 21386"/>
                <a:gd name="T1" fmla="*/ 236 h 21600"/>
                <a:gd name="T2" fmla="*/ 0 w 21386"/>
                <a:gd name="T3" fmla="*/ 33 h 21600"/>
                <a:gd name="T4" fmla="*/ 134 w 2138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386" h="21600" fill="none" extrusionOk="0">
                  <a:moveTo>
                    <a:pt x="21386" y="21600"/>
                  </a:moveTo>
                  <a:cubicBezTo>
                    <a:pt x="10629" y="21600"/>
                    <a:pt x="1511" y="13685"/>
                    <a:pt x="0" y="3034"/>
                  </a:cubicBezTo>
                </a:path>
                <a:path w="21386" h="21600" stroke="0" extrusionOk="0">
                  <a:moveTo>
                    <a:pt x="21386" y="21600"/>
                  </a:moveTo>
                  <a:cubicBezTo>
                    <a:pt x="10629" y="21600"/>
                    <a:pt x="1511" y="13685"/>
                    <a:pt x="0" y="3034"/>
                  </a:cubicBezTo>
                  <a:lnTo>
                    <a:pt x="21386" y="0"/>
                  </a:lnTo>
                  <a:lnTo>
                    <a:pt x="21386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05" name="Arc 33"/>
            <p:cNvSpPr>
              <a:spLocks/>
            </p:cNvSpPr>
            <p:nvPr/>
          </p:nvSpPr>
          <p:spPr bwMode="auto">
            <a:xfrm>
              <a:off x="5214" y="862"/>
              <a:ext cx="172" cy="148"/>
            </a:xfrm>
            <a:custGeom>
              <a:avLst/>
              <a:gdLst>
                <a:gd name="T0" fmla="*/ 172 w 21600"/>
                <a:gd name="T1" fmla="*/ 148 h 21600"/>
                <a:gd name="T2" fmla="*/ 0 w 21600"/>
                <a:gd name="T3" fmla="*/ 0 h 21600"/>
                <a:gd name="T4" fmla="*/ 172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16514" name="Group 34"/>
          <p:cNvGrpSpPr>
            <a:grpSpLocks/>
          </p:cNvGrpSpPr>
          <p:nvPr/>
        </p:nvGrpSpPr>
        <p:grpSpPr bwMode="auto">
          <a:xfrm>
            <a:off x="7264400" y="1146179"/>
            <a:ext cx="1168400" cy="428626"/>
            <a:chOff x="4512" y="1942"/>
            <a:chExt cx="736" cy="270"/>
          </a:xfrm>
        </p:grpSpPr>
        <p:sp>
          <p:nvSpPr>
            <p:cNvPr id="24585" name="Line 35"/>
            <p:cNvSpPr>
              <a:spLocks noChangeShapeType="1"/>
            </p:cNvSpPr>
            <p:nvPr/>
          </p:nvSpPr>
          <p:spPr bwMode="auto">
            <a:xfrm>
              <a:off x="4560" y="2208"/>
              <a:ext cx="28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86" name="Line 36"/>
            <p:cNvSpPr>
              <a:spLocks noChangeShapeType="1"/>
            </p:cNvSpPr>
            <p:nvPr/>
          </p:nvSpPr>
          <p:spPr bwMode="auto">
            <a:xfrm flipH="1">
              <a:off x="4960" y="2208"/>
              <a:ext cx="28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87" name="Text Box 37"/>
            <p:cNvSpPr txBox="1">
              <a:spLocks noChangeArrowheads="1"/>
            </p:cNvSpPr>
            <p:nvPr/>
          </p:nvSpPr>
          <p:spPr bwMode="auto">
            <a:xfrm>
              <a:off x="4512" y="1942"/>
              <a:ext cx="222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  <a:sym typeface="Symbol" panose="05050102010706020507" pitchFamily="18" charset="2"/>
                </a:rPr>
                <a:t>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85634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16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16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1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16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16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16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16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483" grpId="0" uiExpand="1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312" name="Group 32"/>
          <p:cNvGrpSpPr>
            <a:grpSpLocks/>
          </p:cNvGrpSpPr>
          <p:nvPr/>
        </p:nvGrpSpPr>
        <p:grpSpPr bwMode="auto">
          <a:xfrm>
            <a:off x="1295400" y="1295400"/>
            <a:ext cx="6464300" cy="1601788"/>
            <a:chOff x="960" y="480"/>
            <a:chExt cx="4072" cy="1009"/>
          </a:xfrm>
        </p:grpSpPr>
        <p:sp>
          <p:nvSpPr>
            <p:cNvPr id="23567" name="Rectangle 7"/>
            <p:cNvSpPr>
              <a:spLocks noChangeArrowheads="1"/>
            </p:cNvSpPr>
            <p:nvPr/>
          </p:nvSpPr>
          <p:spPr bwMode="auto">
            <a:xfrm>
              <a:off x="3866" y="877"/>
              <a:ext cx="1166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28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Departures</a:t>
              </a:r>
            </a:p>
          </p:txBody>
        </p:sp>
        <p:sp>
          <p:nvSpPr>
            <p:cNvPr id="23568" name="Rectangle 6"/>
            <p:cNvSpPr>
              <a:spLocks noChangeArrowheads="1"/>
            </p:cNvSpPr>
            <p:nvPr/>
          </p:nvSpPr>
          <p:spPr bwMode="auto">
            <a:xfrm>
              <a:off x="1004" y="894"/>
              <a:ext cx="825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28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Arrivals</a:t>
              </a:r>
            </a:p>
          </p:txBody>
        </p:sp>
        <p:sp>
          <p:nvSpPr>
            <p:cNvPr id="23569" name="Line 4"/>
            <p:cNvSpPr>
              <a:spLocks noChangeShapeType="1"/>
            </p:cNvSpPr>
            <p:nvPr/>
          </p:nvSpPr>
          <p:spPr bwMode="auto">
            <a:xfrm>
              <a:off x="3790" y="892"/>
              <a:ext cx="122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0" name="Line 5"/>
            <p:cNvSpPr>
              <a:spLocks noChangeShapeType="1"/>
            </p:cNvSpPr>
            <p:nvPr/>
          </p:nvSpPr>
          <p:spPr bwMode="auto">
            <a:xfrm>
              <a:off x="960" y="910"/>
              <a:ext cx="98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1" name="Rectangle 27"/>
            <p:cNvSpPr>
              <a:spLocks noChangeArrowheads="1"/>
            </p:cNvSpPr>
            <p:nvPr/>
          </p:nvSpPr>
          <p:spPr bwMode="auto">
            <a:xfrm>
              <a:off x="1941" y="480"/>
              <a:ext cx="1925" cy="1008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2" name="Text Box 30"/>
            <p:cNvSpPr txBox="1">
              <a:spLocks noChangeArrowheads="1"/>
            </p:cNvSpPr>
            <p:nvPr/>
          </p:nvSpPr>
          <p:spPr bwMode="auto">
            <a:xfrm>
              <a:off x="2296" y="1200"/>
              <a:ext cx="139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Queuing System</a:t>
              </a:r>
            </a:p>
          </p:txBody>
        </p:sp>
      </p:grpSp>
      <p:sp>
        <p:nvSpPr>
          <p:cNvPr id="2355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Introduction to Queuing Theory</a:t>
            </a:r>
          </a:p>
        </p:txBody>
      </p:sp>
      <p:sp>
        <p:nvSpPr>
          <p:cNvPr id="86529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52400" y="3276600"/>
            <a:ext cx="8839200" cy="3289299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15000"/>
              </a:spcBef>
            </a:pPr>
            <a:r>
              <a:rPr lang="en-US" altLang="ko-KR" sz="2800" dirty="0" smtClean="0">
                <a:ea typeface="Gulim" panose="020B0600000101010101" pitchFamily="34" charset="-127"/>
              </a:rPr>
              <a:t>What about queuing time??</a:t>
            </a:r>
          </a:p>
          <a:p>
            <a:pPr lvl="1">
              <a:spcBef>
                <a:spcPct val="15000"/>
              </a:spcBef>
            </a:pPr>
            <a:r>
              <a:rPr lang="en-US" altLang="ko-KR" sz="2400" dirty="0" smtClean="0">
                <a:ea typeface="Gulim" panose="020B0600000101010101" pitchFamily="34" charset="-127"/>
              </a:rPr>
              <a:t>Let’s apply some queuing theory</a:t>
            </a:r>
          </a:p>
          <a:p>
            <a:pPr lvl="1">
              <a:spcBef>
                <a:spcPct val="15000"/>
              </a:spcBef>
            </a:pPr>
            <a:r>
              <a:rPr lang="en-US" altLang="ko-KR" sz="2400" dirty="0" smtClean="0">
                <a:ea typeface="Gulim" panose="020B0600000101010101" pitchFamily="34" charset="-127"/>
              </a:rPr>
              <a:t>Queuing Theory applies to long term, steady state behavior </a:t>
            </a:r>
            <a:r>
              <a:rPr lang="en-US" altLang="ko-KR" sz="2400" dirty="0" smtClean="0">
                <a:ea typeface="Gulim" panose="020B0600000101010101" pitchFamily="34" charset="-127"/>
                <a:sym typeface="Symbol" panose="05050102010706020507" pitchFamily="18" charset="2"/>
              </a:rPr>
              <a:t></a:t>
            </a:r>
            <a:r>
              <a:rPr lang="en-US" altLang="ko-KR" sz="2400" dirty="0" smtClean="0">
                <a:ea typeface="Gulim" panose="020B0600000101010101" pitchFamily="34" charset="-127"/>
              </a:rPr>
              <a:t> Arrival rate = Departure rate</a:t>
            </a:r>
          </a:p>
          <a:p>
            <a:pPr lvl="6">
              <a:spcBef>
                <a:spcPct val="15000"/>
              </a:spcBef>
            </a:pPr>
            <a:endParaRPr lang="en-US" altLang="ko-KR" dirty="0" smtClean="0">
              <a:ea typeface="Gulim" panose="020B0600000101010101" pitchFamily="34" charset="-127"/>
            </a:endParaRPr>
          </a:p>
          <a:p>
            <a:pPr>
              <a:spcBef>
                <a:spcPct val="15000"/>
              </a:spcBef>
            </a:pPr>
            <a:r>
              <a:rPr lang="en-US" altLang="ko-KR" sz="2800" dirty="0" smtClean="0">
                <a:ea typeface="Gulim" panose="020B0600000101010101" pitchFamily="34" charset="-127"/>
              </a:rPr>
              <a:t>Arrivals characterized by some probabilistic distribution</a:t>
            </a:r>
          </a:p>
          <a:p>
            <a:pPr lvl="5">
              <a:spcBef>
                <a:spcPct val="15000"/>
              </a:spcBef>
            </a:pPr>
            <a:endParaRPr lang="en-US" altLang="ko-KR" sz="2400" dirty="0" smtClean="0">
              <a:ea typeface="Gulim" panose="020B0600000101010101" pitchFamily="34" charset="-127"/>
            </a:endParaRPr>
          </a:p>
          <a:p>
            <a:pPr>
              <a:spcBef>
                <a:spcPct val="15000"/>
              </a:spcBef>
            </a:pPr>
            <a:r>
              <a:rPr lang="en-US" altLang="ko-KR" sz="2800" dirty="0" smtClean="0">
                <a:ea typeface="Gulim" panose="020B0600000101010101" pitchFamily="34" charset="-127"/>
              </a:rPr>
              <a:t>Departures characterized by some probabilistic distribution</a:t>
            </a:r>
          </a:p>
        </p:txBody>
      </p:sp>
      <p:grpSp>
        <p:nvGrpSpPr>
          <p:cNvPr id="865306" name="Group 26"/>
          <p:cNvGrpSpPr>
            <a:grpSpLocks/>
          </p:cNvGrpSpPr>
          <p:nvPr/>
        </p:nvGrpSpPr>
        <p:grpSpPr bwMode="auto">
          <a:xfrm>
            <a:off x="3079750" y="1441450"/>
            <a:ext cx="2697163" cy="1335691"/>
            <a:chOff x="3720" y="288"/>
            <a:chExt cx="2062" cy="1021"/>
          </a:xfrm>
        </p:grpSpPr>
        <p:sp>
          <p:nvSpPr>
            <p:cNvPr id="23558" name="AutoShape 15"/>
            <p:cNvSpPr>
              <a:spLocks noChangeArrowheads="1"/>
            </p:cNvSpPr>
            <p:nvPr/>
          </p:nvSpPr>
          <p:spPr bwMode="auto">
            <a:xfrm>
              <a:off x="5213" y="513"/>
              <a:ext cx="569" cy="373"/>
            </a:xfrm>
            <a:prstGeom prst="roundRect">
              <a:avLst>
                <a:gd name="adj" fmla="val 12495"/>
              </a:avLst>
            </a:prstGeom>
            <a:solidFill>
              <a:srgbClr val="FF66CC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59" name="Rectangle 17"/>
            <p:cNvSpPr>
              <a:spLocks noChangeArrowheads="1"/>
            </p:cNvSpPr>
            <p:nvPr/>
          </p:nvSpPr>
          <p:spPr bwMode="auto">
            <a:xfrm>
              <a:off x="3800" y="546"/>
              <a:ext cx="471" cy="307"/>
            </a:xfrm>
            <a:prstGeom prst="rect">
              <a:avLst/>
            </a:prstGeom>
            <a:solidFill>
              <a:srgbClr val="53FB2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0" name="Line 18"/>
            <p:cNvSpPr>
              <a:spLocks noChangeShapeType="1"/>
            </p:cNvSpPr>
            <p:nvPr/>
          </p:nvSpPr>
          <p:spPr bwMode="auto">
            <a:xfrm flipV="1">
              <a:off x="4182" y="538"/>
              <a:ext cx="0" cy="3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1" name="Line 19"/>
            <p:cNvSpPr>
              <a:spLocks noChangeShapeType="1"/>
            </p:cNvSpPr>
            <p:nvPr/>
          </p:nvSpPr>
          <p:spPr bwMode="auto">
            <a:xfrm flipV="1">
              <a:off x="4084" y="539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2" name="Rectangle 20"/>
            <p:cNvSpPr>
              <a:spLocks noChangeArrowheads="1"/>
            </p:cNvSpPr>
            <p:nvPr/>
          </p:nvSpPr>
          <p:spPr bwMode="auto">
            <a:xfrm>
              <a:off x="3720" y="864"/>
              <a:ext cx="647" cy="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Queue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endParaRPr lang="en-US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3" name="Rectangle 22"/>
            <p:cNvSpPr>
              <a:spLocks noChangeArrowheads="1"/>
            </p:cNvSpPr>
            <p:nvPr/>
          </p:nvSpPr>
          <p:spPr bwMode="auto">
            <a:xfrm>
              <a:off x="4618" y="288"/>
              <a:ext cx="374" cy="822"/>
            </a:xfrm>
            <a:prstGeom prst="rect">
              <a:avLst/>
            </a:prstGeom>
            <a:solidFill>
              <a:srgbClr val="FF66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Controller</a:t>
              </a:r>
            </a:p>
          </p:txBody>
        </p:sp>
        <p:sp>
          <p:nvSpPr>
            <p:cNvPr id="23564" name="Line 23"/>
            <p:cNvSpPr>
              <a:spLocks noChangeShapeType="1"/>
            </p:cNvSpPr>
            <p:nvPr/>
          </p:nvSpPr>
          <p:spPr bwMode="auto">
            <a:xfrm>
              <a:off x="4288" y="700"/>
              <a:ext cx="3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5" name="Rectangle 24"/>
            <p:cNvSpPr>
              <a:spLocks noChangeArrowheads="1"/>
            </p:cNvSpPr>
            <p:nvPr/>
          </p:nvSpPr>
          <p:spPr bwMode="auto">
            <a:xfrm>
              <a:off x="5274" y="610"/>
              <a:ext cx="461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Disk</a:t>
              </a:r>
            </a:p>
          </p:txBody>
        </p:sp>
        <p:sp>
          <p:nvSpPr>
            <p:cNvPr id="23566" name="Line 25"/>
            <p:cNvSpPr>
              <a:spLocks noChangeShapeType="1"/>
            </p:cNvSpPr>
            <p:nvPr/>
          </p:nvSpPr>
          <p:spPr bwMode="auto">
            <a:xfrm>
              <a:off x="4992" y="700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85604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86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29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376" y="2782051"/>
            <a:ext cx="9168224" cy="392354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In any </a:t>
            </a:r>
            <a:r>
              <a:rPr lang="en-US" sz="2800" i="1" dirty="0" smtClean="0">
                <a:solidFill>
                  <a:srgbClr val="FF0000"/>
                </a:solidFill>
              </a:rPr>
              <a:t>stable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system </a:t>
            </a:r>
          </a:p>
          <a:p>
            <a:pPr lvl="1"/>
            <a:r>
              <a:rPr lang="en-US" sz="2600" dirty="0" smtClean="0"/>
              <a:t>Average arrival rate = Average departure rate 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he average number of jobs/tasks in the system (</a:t>
            </a:r>
            <a:r>
              <a:rPr lang="en-US" sz="2800" i="1" dirty="0" smtClean="0"/>
              <a:t>N</a:t>
            </a:r>
            <a:r>
              <a:rPr lang="en-US" sz="2800" dirty="0" smtClean="0"/>
              <a:t>) is equal to arrival time / throughput (</a:t>
            </a:r>
            <a:r>
              <a:rPr lang="el-GR" sz="2800" dirty="0">
                <a:latin typeface="Times New Roman"/>
                <a:cs typeface="Times New Roman"/>
              </a:rPr>
              <a:t>λ</a:t>
            </a:r>
            <a:r>
              <a:rPr lang="en-US" sz="2800" dirty="0" smtClean="0"/>
              <a:t>) times the response time (</a:t>
            </a:r>
            <a:r>
              <a:rPr lang="en-US" sz="2800" i="1" dirty="0" smtClean="0"/>
              <a:t>L</a:t>
            </a:r>
            <a:r>
              <a:rPr lang="en-US" sz="2800" dirty="0" smtClean="0"/>
              <a:t>) </a:t>
            </a:r>
          </a:p>
          <a:p>
            <a:pPr lvl="1"/>
            <a:r>
              <a:rPr lang="en-US" i="1" dirty="0" smtClean="0"/>
              <a:t>N </a:t>
            </a:r>
            <a:r>
              <a:rPr lang="en-US" sz="2600" i="1" dirty="0" smtClean="0"/>
              <a:t>(jobs) </a:t>
            </a:r>
            <a:r>
              <a:rPr lang="en-US" i="1" dirty="0" smtClean="0"/>
              <a:t>= </a:t>
            </a:r>
            <a:r>
              <a:rPr lang="el-GR" dirty="0">
                <a:latin typeface="Times New Roman"/>
                <a:cs typeface="Times New Roman"/>
              </a:rPr>
              <a:t>λ</a:t>
            </a:r>
            <a:r>
              <a:rPr lang="en-US" i="1" dirty="0" smtClean="0"/>
              <a:t> </a:t>
            </a:r>
            <a:r>
              <a:rPr lang="en-US" sz="2600" i="1" dirty="0" smtClean="0"/>
              <a:t>(jobs/s) </a:t>
            </a:r>
            <a:r>
              <a:rPr lang="en-US" i="1" dirty="0" smtClean="0"/>
              <a:t>x L </a:t>
            </a:r>
            <a:r>
              <a:rPr lang="en-US" sz="2600" i="1" dirty="0" smtClean="0"/>
              <a:t>(s)</a:t>
            </a:r>
          </a:p>
          <a:p>
            <a:r>
              <a:rPr lang="en-US" sz="2800" dirty="0" smtClean="0"/>
              <a:t>Regardless of structure, bursts of requests, variation in service</a:t>
            </a:r>
          </a:p>
          <a:p>
            <a:pPr lvl="1"/>
            <a:r>
              <a:rPr lang="en-US" sz="2600" dirty="0"/>
              <a:t>I</a:t>
            </a:r>
            <a:r>
              <a:rPr lang="en-US" sz="2600" dirty="0" smtClean="0"/>
              <a:t>nstantaneous variations, but it washes out in the average</a:t>
            </a:r>
          </a:p>
          <a:p>
            <a:pPr lvl="1"/>
            <a:r>
              <a:rPr lang="en-US" sz="2600" dirty="0" smtClean="0"/>
              <a:t>Overall, requests match departures</a:t>
            </a:r>
            <a:endParaRPr lang="en-US" sz="26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1503475" y="990600"/>
            <a:ext cx="6306299" cy="1777476"/>
            <a:chOff x="1605663" y="4773956"/>
            <a:chExt cx="6306299" cy="177747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847412" y="5422823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649536" y="5379666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605663" y="5103632"/>
              <a:ext cx="1226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arrivals</a:t>
              </a:r>
              <a:endParaRPr lang="en-US" sz="28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45132" y="5103632"/>
              <a:ext cx="17668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departures</a:t>
              </a:r>
              <a:endParaRPr lang="en-US" sz="28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Cloud 10"/>
            <p:cNvSpPr/>
            <p:nvPr/>
          </p:nvSpPr>
          <p:spPr>
            <a:xfrm>
              <a:off x="3372204" y="4773956"/>
              <a:ext cx="2277332" cy="121173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0" i="1" dirty="0" smtClean="0">
                  <a:latin typeface="Gill Sans" charset="0"/>
                  <a:ea typeface="Gill Sans" charset="0"/>
                  <a:cs typeface="Gill Sans" charset="0"/>
                </a:rPr>
                <a:t>N</a:t>
              </a:r>
              <a:endParaRPr lang="en-US" sz="4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2997788" y="5225366"/>
              <a:ext cx="160581" cy="351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845388" y="5504128"/>
              <a:ext cx="4061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800" dirty="0">
                  <a:latin typeface="Times New Roman"/>
                  <a:cs typeface="Times New Roman"/>
                </a:rPr>
                <a:t>λ</a:t>
              </a:r>
              <a:endParaRPr lang="en-US" sz="28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372204" y="6312156"/>
              <a:ext cx="2248136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372204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628516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326475" y="6028212"/>
              <a:ext cx="333746" cy="52322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US" sz="2800" b="0" i="1" dirty="0" smtClean="0">
                  <a:latin typeface="Gill Sans" charset="0"/>
                  <a:ea typeface="Gill Sans" charset="0"/>
                  <a:cs typeface="Gill Sans" charset="0"/>
                </a:rPr>
                <a:t>L</a:t>
              </a:r>
              <a:endParaRPr lang="en-US" sz="28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84107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64"/>
          <p:cNvSpPr>
            <a:spLocks noChangeArrowheads="1"/>
          </p:cNvSpPr>
          <p:nvPr/>
        </p:nvSpPr>
        <p:spPr bwMode="auto">
          <a:xfrm>
            <a:off x="3429000" y="3124200"/>
            <a:ext cx="1524000" cy="152400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Example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1400175" cy="7874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l-GR" sz="2400" dirty="0">
                <a:latin typeface="Times New Roman"/>
                <a:cs typeface="Times New Roman"/>
              </a:rPr>
              <a:t>λ</a:t>
            </a:r>
            <a:r>
              <a:rPr lang="en-US" sz="2400" dirty="0">
                <a:latin typeface="Times New Roman"/>
                <a:cs typeface="Times New Roman"/>
              </a:rPr>
              <a:t> = 1</a:t>
            </a:r>
          </a:p>
          <a:p>
            <a:pPr marL="0" indent="0" eaLnBrk="1" hangingPunct="1">
              <a:buNone/>
            </a:pPr>
            <a:r>
              <a:rPr lang="en-US" dirty="0" smtClean="0">
                <a:latin typeface="Times New Roman"/>
                <a:cs typeface="Times New Roman"/>
              </a:rPr>
              <a:t>L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= 5</a:t>
            </a:r>
            <a:endParaRPr lang="el-GR" sz="2400" dirty="0">
              <a:latin typeface="Times New Roman"/>
              <a:cs typeface="Times New Roman"/>
            </a:endParaRPr>
          </a:p>
        </p:txBody>
      </p:sp>
      <p:sp>
        <p:nvSpPr>
          <p:cNvPr id="58374" name="Line 4"/>
          <p:cNvSpPr>
            <a:spLocks noChangeShapeType="1"/>
          </p:cNvSpPr>
          <p:nvPr/>
        </p:nvSpPr>
        <p:spPr bwMode="auto">
          <a:xfrm>
            <a:off x="1600200" y="4806950"/>
            <a:ext cx="701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75" name="Line 5"/>
          <p:cNvSpPr>
            <a:spLocks noChangeShapeType="1"/>
          </p:cNvSpPr>
          <p:nvPr/>
        </p:nvSpPr>
        <p:spPr bwMode="auto">
          <a:xfrm>
            <a:off x="16002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76" name="Line 6"/>
          <p:cNvSpPr>
            <a:spLocks noChangeShapeType="1"/>
          </p:cNvSpPr>
          <p:nvPr/>
        </p:nvSpPr>
        <p:spPr bwMode="auto">
          <a:xfrm>
            <a:off x="19050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77" name="Line 7"/>
          <p:cNvSpPr>
            <a:spLocks noChangeShapeType="1"/>
          </p:cNvSpPr>
          <p:nvPr/>
        </p:nvSpPr>
        <p:spPr bwMode="auto">
          <a:xfrm>
            <a:off x="22098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78" name="Line 8"/>
          <p:cNvSpPr>
            <a:spLocks noChangeShapeType="1"/>
          </p:cNvSpPr>
          <p:nvPr/>
        </p:nvSpPr>
        <p:spPr bwMode="auto">
          <a:xfrm>
            <a:off x="25146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79" name="Line 9"/>
          <p:cNvSpPr>
            <a:spLocks noChangeShapeType="1"/>
          </p:cNvSpPr>
          <p:nvPr/>
        </p:nvSpPr>
        <p:spPr bwMode="auto">
          <a:xfrm>
            <a:off x="28194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80" name="Line 10"/>
          <p:cNvSpPr>
            <a:spLocks noChangeShapeType="1"/>
          </p:cNvSpPr>
          <p:nvPr/>
        </p:nvSpPr>
        <p:spPr bwMode="auto">
          <a:xfrm>
            <a:off x="31242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81" name="Line 11"/>
          <p:cNvSpPr>
            <a:spLocks noChangeShapeType="1"/>
          </p:cNvSpPr>
          <p:nvPr/>
        </p:nvSpPr>
        <p:spPr bwMode="auto">
          <a:xfrm>
            <a:off x="34290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82" name="Line 12"/>
          <p:cNvSpPr>
            <a:spLocks noChangeShapeType="1"/>
          </p:cNvSpPr>
          <p:nvPr/>
        </p:nvSpPr>
        <p:spPr bwMode="auto">
          <a:xfrm>
            <a:off x="37338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83" name="Line 13"/>
          <p:cNvSpPr>
            <a:spLocks noChangeShapeType="1"/>
          </p:cNvSpPr>
          <p:nvPr/>
        </p:nvSpPr>
        <p:spPr bwMode="auto">
          <a:xfrm>
            <a:off x="40386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84" name="Line 14"/>
          <p:cNvSpPr>
            <a:spLocks noChangeShapeType="1"/>
          </p:cNvSpPr>
          <p:nvPr/>
        </p:nvSpPr>
        <p:spPr bwMode="auto">
          <a:xfrm>
            <a:off x="43434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85" name="Line 15"/>
          <p:cNvSpPr>
            <a:spLocks noChangeShapeType="1"/>
          </p:cNvSpPr>
          <p:nvPr/>
        </p:nvSpPr>
        <p:spPr bwMode="auto">
          <a:xfrm>
            <a:off x="46482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86" name="Line 16"/>
          <p:cNvSpPr>
            <a:spLocks noChangeShapeType="1"/>
          </p:cNvSpPr>
          <p:nvPr/>
        </p:nvSpPr>
        <p:spPr bwMode="auto">
          <a:xfrm>
            <a:off x="49530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87" name="Line 17"/>
          <p:cNvSpPr>
            <a:spLocks noChangeShapeType="1"/>
          </p:cNvSpPr>
          <p:nvPr/>
        </p:nvSpPr>
        <p:spPr bwMode="auto">
          <a:xfrm>
            <a:off x="52578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88" name="Line 18"/>
          <p:cNvSpPr>
            <a:spLocks noChangeShapeType="1"/>
          </p:cNvSpPr>
          <p:nvPr/>
        </p:nvSpPr>
        <p:spPr bwMode="auto">
          <a:xfrm>
            <a:off x="55626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89" name="Line 19"/>
          <p:cNvSpPr>
            <a:spLocks noChangeShapeType="1"/>
          </p:cNvSpPr>
          <p:nvPr/>
        </p:nvSpPr>
        <p:spPr bwMode="auto">
          <a:xfrm>
            <a:off x="58674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90" name="Line 20"/>
          <p:cNvSpPr>
            <a:spLocks noChangeShapeType="1"/>
          </p:cNvSpPr>
          <p:nvPr/>
        </p:nvSpPr>
        <p:spPr bwMode="auto">
          <a:xfrm>
            <a:off x="61722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91" name="Line 21"/>
          <p:cNvSpPr>
            <a:spLocks noChangeShapeType="1"/>
          </p:cNvSpPr>
          <p:nvPr/>
        </p:nvSpPr>
        <p:spPr bwMode="auto">
          <a:xfrm>
            <a:off x="64770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92" name="Rectangle 22"/>
          <p:cNvSpPr>
            <a:spLocks noChangeArrowheads="1"/>
          </p:cNvSpPr>
          <p:nvPr/>
        </p:nvSpPr>
        <p:spPr bwMode="auto">
          <a:xfrm>
            <a:off x="1600200" y="4502150"/>
            <a:ext cx="1524000" cy="152400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93" name="Rectangle 23"/>
          <p:cNvSpPr>
            <a:spLocks noChangeArrowheads="1"/>
          </p:cNvSpPr>
          <p:nvPr/>
        </p:nvSpPr>
        <p:spPr bwMode="auto">
          <a:xfrm>
            <a:off x="1905000" y="4273550"/>
            <a:ext cx="1524000" cy="152400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94" name="Rectangle 24"/>
          <p:cNvSpPr>
            <a:spLocks noChangeArrowheads="1"/>
          </p:cNvSpPr>
          <p:nvPr/>
        </p:nvSpPr>
        <p:spPr bwMode="auto">
          <a:xfrm>
            <a:off x="2209800" y="4044950"/>
            <a:ext cx="1524000" cy="152400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95" name="Rectangle 25"/>
          <p:cNvSpPr>
            <a:spLocks noChangeArrowheads="1"/>
          </p:cNvSpPr>
          <p:nvPr/>
        </p:nvSpPr>
        <p:spPr bwMode="auto">
          <a:xfrm>
            <a:off x="2514600" y="3816350"/>
            <a:ext cx="1524000" cy="152400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96" name="Rectangle 26"/>
          <p:cNvSpPr>
            <a:spLocks noChangeArrowheads="1"/>
          </p:cNvSpPr>
          <p:nvPr/>
        </p:nvSpPr>
        <p:spPr bwMode="auto">
          <a:xfrm>
            <a:off x="2819400" y="3587750"/>
            <a:ext cx="1524000" cy="152400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97" name="Rectangle 27"/>
          <p:cNvSpPr>
            <a:spLocks noChangeArrowheads="1"/>
          </p:cNvSpPr>
          <p:nvPr/>
        </p:nvSpPr>
        <p:spPr bwMode="auto">
          <a:xfrm>
            <a:off x="3124200" y="3359150"/>
            <a:ext cx="1524000" cy="152400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98" name="Rectangle 29"/>
          <p:cNvSpPr>
            <a:spLocks noChangeArrowheads="1"/>
          </p:cNvSpPr>
          <p:nvPr/>
        </p:nvSpPr>
        <p:spPr bwMode="auto">
          <a:xfrm>
            <a:off x="3733800" y="2901950"/>
            <a:ext cx="1524000" cy="152400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99" name="Rectangle 30"/>
          <p:cNvSpPr>
            <a:spLocks noChangeArrowheads="1"/>
          </p:cNvSpPr>
          <p:nvPr/>
        </p:nvSpPr>
        <p:spPr bwMode="auto">
          <a:xfrm>
            <a:off x="4038600" y="2673350"/>
            <a:ext cx="1524000" cy="152400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400" name="Rectangle 31"/>
          <p:cNvSpPr>
            <a:spLocks noChangeArrowheads="1"/>
          </p:cNvSpPr>
          <p:nvPr/>
        </p:nvSpPr>
        <p:spPr bwMode="auto">
          <a:xfrm>
            <a:off x="4343400" y="2444750"/>
            <a:ext cx="1524000" cy="152400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401" name="Rectangle 32"/>
          <p:cNvSpPr>
            <a:spLocks noChangeArrowheads="1"/>
          </p:cNvSpPr>
          <p:nvPr/>
        </p:nvSpPr>
        <p:spPr bwMode="auto">
          <a:xfrm>
            <a:off x="4648200" y="2216150"/>
            <a:ext cx="1524000" cy="152400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402" name="Rectangle 33"/>
          <p:cNvSpPr>
            <a:spLocks noChangeArrowheads="1"/>
          </p:cNvSpPr>
          <p:nvPr/>
        </p:nvSpPr>
        <p:spPr bwMode="auto">
          <a:xfrm>
            <a:off x="4953000" y="1987550"/>
            <a:ext cx="1524000" cy="152400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403" name="Text Box 34"/>
          <p:cNvSpPr txBox="1">
            <a:spLocks noChangeArrowheads="1"/>
          </p:cNvSpPr>
          <p:nvPr/>
        </p:nvSpPr>
        <p:spPr bwMode="auto">
          <a:xfrm>
            <a:off x="1431925" y="490696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0</a:t>
            </a:r>
          </a:p>
        </p:txBody>
      </p:sp>
      <p:sp>
        <p:nvSpPr>
          <p:cNvPr id="58404" name="Text Box 35"/>
          <p:cNvSpPr txBox="1">
            <a:spLocks noChangeArrowheads="1"/>
          </p:cNvSpPr>
          <p:nvPr/>
        </p:nvSpPr>
        <p:spPr bwMode="auto">
          <a:xfrm>
            <a:off x="1752600" y="49212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1</a:t>
            </a:r>
          </a:p>
        </p:txBody>
      </p:sp>
      <p:sp>
        <p:nvSpPr>
          <p:cNvPr id="58405" name="Text Box 36"/>
          <p:cNvSpPr txBox="1">
            <a:spLocks noChangeArrowheads="1"/>
          </p:cNvSpPr>
          <p:nvPr/>
        </p:nvSpPr>
        <p:spPr bwMode="auto">
          <a:xfrm>
            <a:off x="2057400" y="49212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2</a:t>
            </a:r>
          </a:p>
        </p:txBody>
      </p:sp>
      <p:sp>
        <p:nvSpPr>
          <p:cNvPr id="58406" name="Text Box 37"/>
          <p:cNvSpPr txBox="1">
            <a:spLocks noChangeArrowheads="1"/>
          </p:cNvSpPr>
          <p:nvPr/>
        </p:nvSpPr>
        <p:spPr bwMode="auto">
          <a:xfrm>
            <a:off x="2362200" y="49212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3</a:t>
            </a:r>
          </a:p>
        </p:txBody>
      </p:sp>
      <p:sp>
        <p:nvSpPr>
          <p:cNvPr id="58407" name="Text Box 38"/>
          <p:cNvSpPr txBox="1">
            <a:spLocks noChangeArrowheads="1"/>
          </p:cNvSpPr>
          <p:nvPr/>
        </p:nvSpPr>
        <p:spPr bwMode="auto">
          <a:xfrm>
            <a:off x="2667000" y="49212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4</a:t>
            </a:r>
          </a:p>
        </p:txBody>
      </p:sp>
      <p:sp>
        <p:nvSpPr>
          <p:cNvPr id="58408" name="Text Box 39"/>
          <p:cNvSpPr txBox="1">
            <a:spLocks noChangeArrowheads="1"/>
          </p:cNvSpPr>
          <p:nvPr/>
        </p:nvSpPr>
        <p:spPr bwMode="auto">
          <a:xfrm>
            <a:off x="2965450" y="49212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5</a:t>
            </a:r>
          </a:p>
        </p:txBody>
      </p:sp>
      <p:sp>
        <p:nvSpPr>
          <p:cNvPr id="58409" name="Text Box 40"/>
          <p:cNvSpPr txBox="1">
            <a:spLocks noChangeArrowheads="1"/>
          </p:cNvSpPr>
          <p:nvPr/>
        </p:nvSpPr>
        <p:spPr bwMode="auto">
          <a:xfrm>
            <a:off x="3270250" y="49212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6</a:t>
            </a:r>
          </a:p>
        </p:txBody>
      </p:sp>
      <p:sp>
        <p:nvSpPr>
          <p:cNvPr id="58410" name="Text Box 41"/>
          <p:cNvSpPr txBox="1">
            <a:spLocks noChangeArrowheads="1"/>
          </p:cNvSpPr>
          <p:nvPr/>
        </p:nvSpPr>
        <p:spPr bwMode="auto">
          <a:xfrm>
            <a:off x="3575050" y="49212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7</a:t>
            </a:r>
          </a:p>
        </p:txBody>
      </p:sp>
      <p:sp>
        <p:nvSpPr>
          <p:cNvPr id="58411" name="Text Box 42"/>
          <p:cNvSpPr txBox="1">
            <a:spLocks noChangeArrowheads="1"/>
          </p:cNvSpPr>
          <p:nvPr/>
        </p:nvSpPr>
        <p:spPr bwMode="auto">
          <a:xfrm>
            <a:off x="3879850" y="49212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8</a:t>
            </a:r>
          </a:p>
        </p:txBody>
      </p:sp>
      <p:sp>
        <p:nvSpPr>
          <p:cNvPr id="58412" name="Text Box 43"/>
          <p:cNvSpPr txBox="1">
            <a:spLocks noChangeArrowheads="1"/>
          </p:cNvSpPr>
          <p:nvPr/>
        </p:nvSpPr>
        <p:spPr bwMode="auto">
          <a:xfrm>
            <a:off x="6318250" y="49212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16</a:t>
            </a:r>
          </a:p>
        </p:txBody>
      </p:sp>
      <p:sp>
        <p:nvSpPr>
          <p:cNvPr id="58413" name="Text Box 44"/>
          <p:cNvSpPr txBox="1">
            <a:spLocks noChangeArrowheads="1"/>
          </p:cNvSpPr>
          <p:nvPr/>
        </p:nvSpPr>
        <p:spPr bwMode="auto">
          <a:xfrm>
            <a:off x="4191000" y="49212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9</a:t>
            </a:r>
          </a:p>
        </p:txBody>
      </p:sp>
      <p:sp>
        <p:nvSpPr>
          <p:cNvPr id="58414" name="Text Box 45"/>
          <p:cNvSpPr txBox="1">
            <a:spLocks noChangeArrowheads="1"/>
          </p:cNvSpPr>
          <p:nvPr/>
        </p:nvSpPr>
        <p:spPr bwMode="auto">
          <a:xfrm>
            <a:off x="4495800" y="49212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10</a:t>
            </a:r>
          </a:p>
        </p:txBody>
      </p:sp>
      <p:sp>
        <p:nvSpPr>
          <p:cNvPr id="58415" name="Text Box 46"/>
          <p:cNvSpPr txBox="1">
            <a:spLocks noChangeArrowheads="1"/>
          </p:cNvSpPr>
          <p:nvPr/>
        </p:nvSpPr>
        <p:spPr bwMode="auto">
          <a:xfrm>
            <a:off x="4800600" y="49212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11</a:t>
            </a:r>
          </a:p>
        </p:txBody>
      </p:sp>
      <p:sp>
        <p:nvSpPr>
          <p:cNvPr id="58416" name="Text Box 47"/>
          <p:cNvSpPr txBox="1">
            <a:spLocks noChangeArrowheads="1"/>
          </p:cNvSpPr>
          <p:nvPr/>
        </p:nvSpPr>
        <p:spPr bwMode="auto">
          <a:xfrm>
            <a:off x="5099050" y="49212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12</a:t>
            </a:r>
          </a:p>
        </p:txBody>
      </p:sp>
      <p:sp>
        <p:nvSpPr>
          <p:cNvPr id="58417" name="Text Box 48"/>
          <p:cNvSpPr txBox="1">
            <a:spLocks noChangeArrowheads="1"/>
          </p:cNvSpPr>
          <p:nvPr/>
        </p:nvSpPr>
        <p:spPr bwMode="auto">
          <a:xfrm>
            <a:off x="5403850" y="49212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13</a:t>
            </a:r>
          </a:p>
        </p:txBody>
      </p:sp>
      <p:sp>
        <p:nvSpPr>
          <p:cNvPr id="58418" name="Text Box 49"/>
          <p:cNvSpPr txBox="1">
            <a:spLocks noChangeArrowheads="1"/>
          </p:cNvSpPr>
          <p:nvPr/>
        </p:nvSpPr>
        <p:spPr bwMode="auto">
          <a:xfrm>
            <a:off x="5708650" y="49212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14</a:t>
            </a:r>
          </a:p>
        </p:txBody>
      </p:sp>
      <p:sp>
        <p:nvSpPr>
          <p:cNvPr id="58419" name="Text Box 50"/>
          <p:cNvSpPr txBox="1">
            <a:spLocks noChangeArrowheads="1"/>
          </p:cNvSpPr>
          <p:nvPr/>
        </p:nvSpPr>
        <p:spPr bwMode="auto">
          <a:xfrm>
            <a:off x="6013450" y="49212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15</a:t>
            </a:r>
          </a:p>
        </p:txBody>
      </p:sp>
      <p:sp>
        <p:nvSpPr>
          <p:cNvPr id="58420" name="Text Box 51"/>
          <p:cNvSpPr txBox="1">
            <a:spLocks noChangeArrowheads="1"/>
          </p:cNvSpPr>
          <p:nvPr/>
        </p:nvSpPr>
        <p:spPr bwMode="auto">
          <a:xfrm>
            <a:off x="7832725" y="484346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800" b="0"/>
              <a:t>time</a:t>
            </a:r>
          </a:p>
        </p:txBody>
      </p:sp>
      <p:sp>
        <p:nvSpPr>
          <p:cNvPr id="1201204" name="Line 52"/>
          <p:cNvSpPr>
            <a:spLocks noChangeShapeType="1"/>
          </p:cNvSpPr>
          <p:nvPr/>
        </p:nvSpPr>
        <p:spPr bwMode="auto">
          <a:xfrm>
            <a:off x="4267200" y="1752600"/>
            <a:ext cx="0" cy="3048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422" name="Line 53"/>
          <p:cNvSpPr>
            <a:spLocks noChangeShapeType="1"/>
          </p:cNvSpPr>
          <p:nvPr/>
        </p:nvSpPr>
        <p:spPr bwMode="auto">
          <a:xfrm>
            <a:off x="1219200" y="4419600"/>
            <a:ext cx="38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423" name="Line 54"/>
          <p:cNvSpPr>
            <a:spLocks noChangeShapeType="1"/>
          </p:cNvSpPr>
          <p:nvPr/>
        </p:nvSpPr>
        <p:spPr bwMode="auto">
          <a:xfrm flipV="1">
            <a:off x="1219200" y="4343400"/>
            <a:ext cx="609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424" name="Line 55"/>
          <p:cNvSpPr>
            <a:spLocks noChangeShapeType="1"/>
          </p:cNvSpPr>
          <p:nvPr/>
        </p:nvSpPr>
        <p:spPr bwMode="auto">
          <a:xfrm flipV="1">
            <a:off x="1219200" y="4114800"/>
            <a:ext cx="990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425" name="Text Box 56"/>
          <p:cNvSpPr txBox="1">
            <a:spLocks noChangeArrowheads="1"/>
          </p:cNvSpPr>
          <p:nvPr/>
        </p:nvSpPr>
        <p:spPr bwMode="auto">
          <a:xfrm>
            <a:off x="457200" y="4227513"/>
            <a:ext cx="6722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 smtClean="0"/>
              <a:t>Jobs</a:t>
            </a:r>
            <a:endParaRPr lang="en-US" sz="1800" b="0" dirty="0"/>
          </a:p>
        </p:txBody>
      </p:sp>
      <p:sp>
        <p:nvSpPr>
          <p:cNvPr id="58426" name="AutoShape 59"/>
          <p:cNvSpPr>
            <a:spLocks/>
          </p:cNvSpPr>
          <p:nvPr/>
        </p:nvSpPr>
        <p:spPr bwMode="auto">
          <a:xfrm rot="5400000">
            <a:off x="5600700" y="1028700"/>
            <a:ext cx="228600" cy="1524000"/>
          </a:xfrm>
          <a:prstGeom prst="leftBrace">
            <a:avLst>
              <a:gd name="adj1" fmla="val 5555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8427" name="Text Box 60"/>
          <p:cNvSpPr txBox="1">
            <a:spLocks noChangeArrowheads="1"/>
          </p:cNvSpPr>
          <p:nvPr/>
        </p:nvSpPr>
        <p:spPr bwMode="auto">
          <a:xfrm>
            <a:off x="5368925" y="1343025"/>
            <a:ext cx="73102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 smtClean="0">
                <a:latin typeface="Times New Roman"/>
                <a:cs typeface="Times New Roman"/>
              </a:rPr>
              <a:t>L </a:t>
            </a:r>
            <a:r>
              <a:rPr lang="en-US" b="0" dirty="0">
                <a:latin typeface="Times New Roman"/>
                <a:cs typeface="Times New Roman"/>
              </a:rPr>
              <a:t>= 5</a:t>
            </a:r>
          </a:p>
        </p:txBody>
      </p:sp>
      <p:sp>
        <p:nvSpPr>
          <p:cNvPr id="1201214" name="Text Box 62"/>
          <p:cNvSpPr txBox="1">
            <a:spLocks noChangeArrowheads="1"/>
          </p:cNvSpPr>
          <p:nvPr/>
        </p:nvSpPr>
        <p:spPr bwMode="auto">
          <a:xfrm>
            <a:off x="4895850" y="2971800"/>
            <a:ext cx="129081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latin typeface="Times New Roman"/>
                <a:cs typeface="Times New Roman"/>
              </a:rPr>
              <a:t>N = 5 </a:t>
            </a:r>
            <a:r>
              <a:rPr lang="en-US" b="0" dirty="0" smtClean="0">
                <a:latin typeface="Times New Roman"/>
                <a:cs typeface="Times New Roman"/>
              </a:rPr>
              <a:t>jobs</a:t>
            </a:r>
            <a:endParaRPr lang="en-US" b="0" dirty="0">
              <a:latin typeface="Times New Roman"/>
              <a:cs typeface="Times New Roman"/>
            </a:endParaRPr>
          </a:p>
        </p:txBody>
      </p:sp>
      <p:sp>
        <p:nvSpPr>
          <p:cNvPr id="1201215" name="Rectangle 63"/>
          <p:cNvSpPr>
            <a:spLocks noChangeArrowheads="1"/>
          </p:cNvSpPr>
          <p:nvPr/>
        </p:nvSpPr>
        <p:spPr bwMode="auto">
          <a:xfrm>
            <a:off x="914400" y="5334000"/>
            <a:ext cx="7772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/>
          <a:lstStyle/>
          <a:p>
            <a:pPr algn="l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2800" b="0" dirty="0">
                <a:solidFill>
                  <a:srgbClr val="FF0000"/>
                </a:solidFill>
                <a:latin typeface="Gill Sans Light"/>
                <a:cs typeface="Gill Sans Light"/>
              </a:rPr>
              <a:t>A:</a:t>
            </a:r>
            <a:r>
              <a:rPr lang="en-US" sz="2800" b="0" dirty="0">
                <a:latin typeface="Gill Sans Light"/>
                <a:cs typeface="Gill Sans Light"/>
              </a:rPr>
              <a:t> </a:t>
            </a:r>
            <a:r>
              <a:rPr lang="en-US" sz="2800" b="0" dirty="0">
                <a:latin typeface="Times New Roman"/>
                <a:cs typeface="Times New Roman"/>
              </a:rPr>
              <a:t>N = </a:t>
            </a:r>
            <a:r>
              <a:rPr lang="el-GR" sz="2800" b="0" dirty="0">
                <a:latin typeface="Times New Roman"/>
                <a:cs typeface="Times New Roman"/>
              </a:rPr>
              <a:t>λ</a:t>
            </a:r>
            <a:r>
              <a:rPr lang="en-US" sz="2800" b="0" dirty="0">
                <a:latin typeface="Times New Roman"/>
                <a:ea typeface="Arial" charset="0"/>
                <a:cs typeface="Times New Roman"/>
              </a:rPr>
              <a:t> x L</a:t>
            </a:r>
            <a:endParaRPr lang="en-US" sz="2800" b="0" dirty="0" smtClean="0">
              <a:latin typeface="Times New Roman"/>
              <a:ea typeface="Arial" charset="0"/>
              <a:cs typeface="Times New Roman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70000"/>
              <a:buFont typeface="Arial"/>
              <a:buChar char="•"/>
            </a:pPr>
            <a:r>
              <a:rPr lang="en-US" sz="2400" b="0" dirty="0" smtClean="0">
                <a:latin typeface="Gill Sans Light"/>
                <a:cs typeface="Gill Sans Light"/>
              </a:rPr>
              <a:t>E.g</a:t>
            </a:r>
            <a:r>
              <a:rPr lang="en-US" sz="2400" b="0" dirty="0">
                <a:latin typeface="Gill Sans Light"/>
                <a:cs typeface="Gill Sans Light"/>
              </a:rPr>
              <a:t>.,</a:t>
            </a:r>
            <a:r>
              <a:rPr lang="en-US" sz="2400" b="0" dirty="0"/>
              <a:t> </a:t>
            </a:r>
            <a:r>
              <a:rPr lang="en-US" sz="2400" b="0" dirty="0">
                <a:latin typeface="Times New Roman"/>
                <a:cs typeface="Times New Roman"/>
              </a:rPr>
              <a:t>N = </a:t>
            </a:r>
            <a:r>
              <a:rPr lang="el-GR" sz="2400" b="0" dirty="0">
                <a:latin typeface="Times New Roman"/>
                <a:cs typeface="Times New Roman"/>
              </a:rPr>
              <a:t>λ</a:t>
            </a:r>
            <a:r>
              <a:rPr lang="en-US" sz="2400" b="0" dirty="0">
                <a:latin typeface="Times New Roman"/>
                <a:cs typeface="Times New Roman"/>
              </a:rPr>
              <a:t> x </a:t>
            </a:r>
            <a:r>
              <a:rPr lang="en-US" sz="2400" b="0" dirty="0" smtClean="0">
                <a:latin typeface="Times New Roman"/>
                <a:cs typeface="Times New Roman"/>
              </a:rPr>
              <a:t>L </a:t>
            </a:r>
            <a:r>
              <a:rPr lang="en-US" sz="2400" b="0" dirty="0">
                <a:latin typeface="Times New Roman"/>
                <a:cs typeface="Times New Roman"/>
              </a:rPr>
              <a:t>= 5</a:t>
            </a:r>
            <a:r>
              <a:rPr lang="en-US" sz="2800" b="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1201213" name="AutoShape 61"/>
          <p:cNvSpPr>
            <a:spLocks/>
          </p:cNvSpPr>
          <p:nvPr/>
        </p:nvSpPr>
        <p:spPr bwMode="auto">
          <a:xfrm>
            <a:off x="4362450" y="26670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endParaRPr lang="en-US" sz="1600" b="0"/>
          </a:p>
        </p:txBody>
      </p:sp>
    </p:spTree>
    <p:extLst>
      <p:ext uri="{BB962C8B-B14F-4D97-AF65-F5344CB8AC3E}">
        <p14:creationId xmlns:p14="http://schemas.microsoft.com/office/powerpoint/2010/main" val="2132281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1204" grpId="0" animBg="1"/>
      <p:bldP spid="1201214" grpId="0"/>
      <p:bldP spid="1201215" grpId="0"/>
      <p:bldP spid="12012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Little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Theorem: Proof Sketch</a:t>
            </a:r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 flipV="1">
            <a:off x="762000" y="1943100"/>
            <a:ext cx="0" cy="335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762000" y="5257800"/>
            <a:ext cx="739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82" name="Text Box 37"/>
          <p:cNvSpPr txBox="1">
            <a:spLocks noChangeArrowheads="1"/>
          </p:cNvSpPr>
          <p:nvPr/>
        </p:nvSpPr>
        <p:spPr bwMode="auto">
          <a:xfrm>
            <a:off x="7616825" y="4876800"/>
            <a:ext cx="684183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>
                <a:latin typeface="Times New Roman"/>
                <a:cs typeface="Times New Roman"/>
              </a:rPr>
              <a:t>time</a:t>
            </a:r>
          </a:p>
        </p:txBody>
      </p:sp>
      <p:sp>
        <p:nvSpPr>
          <p:cNvPr id="62485" name="Freeform 44"/>
          <p:cNvSpPr>
            <a:spLocks/>
          </p:cNvSpPr>
          <p:nvPr/>
        </p:nvSpPr>
        <p:spPr bwMode="auto">
          <a:xfrm>
            <a:off x="2209800" y="2514600"/>
            <a:ext cx="5334000" cy="2743200"/>
          </a:xfrm>
          <a:custGeom>
            <a:avLst/>
            <a:gdLst>
              <a:gd name="T0" fmla="*/ 0 w 3360"/>
              <a:gd name="T1" fmla="*/ 1728 h 1728"/>
              <a:gd name="T2" fmla="*/ 0 w 3360"/>
              <a:gd name="T3" fmla="*/ 1584 h 1728"/>
              <a:gd name="T4" fmla="*/ 384 w 3360"/>
              <a:gd name="T5" fmla="*/ 1584 h 1728"/>
              <a:gd name="T6" fmla="*/ 384 w 3360"/>
              <a:gd name="T7" fmla="*/ 1440 h 1728"/>
              <a:gd name="T8" fmla="*/ 960 w 3360"/>
              <a:gd name="T9" fmla="*/ 1440 h 1728"/>
              <a:gd name="T10" fmla="*/ 960 w 3360"/>
              <a:gd name="T11" fmla="*/ 1296 h 1728"/>
              <a:gd name="T12" fmla="*/ 1200 w 3360"/>
              <a:gd name="T13" fmla="*/ 1296 h 1728"/>
              <a:gd name="T14" fmla="*/ 1200 w 3360"/>
              <a:gd name="T15" fmla="*/ 1152 h 1728"/>
              <a:gd name="T16" fmla="*/ 1536 w 3360"/>
              <a:gd name="T17" fmla="*/ 1152 h 1728"/>
              <a:gd name="T18" fmla="*/ 1536 w 3360"/>
              <a:gd name="T19" fmla="*/ 1008 h 1728"/>
              <a:gd name="T20" fmla="*/ 1776 w 3360"/>
              <a:gd name="T21" fmla="*/ 1008 h 1728"/>
              <a:gd name="T22" fmla="*/ 1776 w 3360"/>
              <a:gd name="T23" fmla="*/ 864 h 1728"/>
              <a:gd name="T24" fmla="*/ 2112 w 3360"/>
              <a:gd name="T25" fmla="*/ 864 h 1728"/>
              <a:gd name="T26" fmla="*/ 2112 w 3360"/>
              <a:gd name="T27" fmla="*/ 720 h 1728"/>
              <a:gd name="T28" fmla="*/ 2448 w 3360"/>
              <a:gd name="T29" fmla="*/ 720 h 1728"/>
              <a:gd name="T30" fmla="*/ 2448 w 3360"/>
              <a:gd name="T31" fmla="*/ 576 h 1728"/>
              <a:gd name="T32" fmla="*/ 2784 w 3360"/>
              <a:gd name="T33" fmla="*/ 576 h 1728"/>
              <a:gd name="T34" fmla="*/ 2784 w 3360"/>
              <a:gd name="T35" fmla="*/ 432 h 1728"/>
              <a:gd name="T36" fmla="*/ 2928 w 3360"/>
              <a:gd name="T37" fmla="*/ 432 h 1728"/>
              <a:gd name="T38" fmla="*/ 2928 w 3360"/>
              <a:gd name="T39" fmla="*/ 288 h 1728"/>
              <a:gd name="T40" fmla="*/ 3168 w 3360"/>
              <a:gd name="T41" fmla="*/ 288 h 1728"/>
              <a:gd name="T42" fmla="*/ 3168 w 3360"/>
              <a:gd name="T43" fmla="*/ 144 h 1728"/>
              <a:gd name="T44" fmla="*/ 3360 w 3360"/>
              <a:gd name="T45" fmla="*/ 144 h 1728"/>
              <a:gd name="T46" fmla="*/ 3360 w 3360"/>
              <a:gd name="T47" fmla="*/ 0 h 172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360"/>
              <a:gd name="T73" fmla="*/ 0 h 1728"/>
              <a:gd name="T74" fmla="*/ 3360 w 3360"/>
              <a:gd name="T75" fmla="*/ 1728 h 172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360" h="1728">
                <a:moveTo>
                  <a:pt x="0" y="1728"/>
                </a:moveTo>
                <a:lnTo>
                  <a:pt x="0" y="1584"/>
                </a:lnTo>
                <a:lnTo>
                  <a:pt x="384" y="1584"/>
                </a:lnTo>
                <a:lnTo>
                  <a:pt x="384" y="1440"/>
                </a:lnTo>
                <a:lnTo>
                  <a:pt x="960" y="1440"/>
                </a:lnTo>
                <a:lnTo>
                  <a:pt x="960" y="1296"/>
                </a:lnTo>
                <a:lnTo>
                  <a:pt x="1200" y="1296"/>
                </a:lnTo>
                <a:lnTo>
                  <a:pt x="1200" y="1152"/>
                </a:lnTo>
                <a:lnTo>
                  <a:pt x="1536" y="1152"/>
                </a:lnTo>
                <a:lnTo>
                  <a:pt x="1536" y="1008"/>
                </a:lnTo>
                <a:lnTo>
                  <a:pt x="1776" y="1008"/>
                </a:lnTo>
                <a:lnTo>
                  <a:pt x="1776" y="864"/>
                </a:lnTo>
                <a:lnTo>
                  <a:pt x="2112" y="864"/>
                </a:lnTo>
                <a:lnTo>
                  <a:pt x="2112" y="720"/>
                </a:lnTo>
                <a:lnTo>
                  <a:pt x="2448" y="720"/>
                </a:lnTo>
                <a:lnTo>
                  <a:pt x="2448" y="576"/>
                </a:lnTo>
                <a:lnTo>
                  <a:pt x="2784" y="576"/>
                </a:lnTo>
                <a:lnTo>
                  <a:pt x="2784" y="432"/>
                </a:lnTo>
                <a:lnTo>
                  <a:pt x="2928" y="432"/>
                </a:lnTo>
                <a:lnTo>
                  <a:pt x="2928" y="288"/>
                </a:lnTo>
                <a:lnTo>
                  <a:pt x="3168" y="288"/>
                </a:lnTo>
                <a:lnTo>
                  <a:pt x="3168" y="144"/>
                </a:lnTo>
                <a:lnTo>
                  <a:pt x="3360" y="144"/>
                </a:lnTo>
                <a:lnTo>
                  <a:pt x="3360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6" name="Freeform 45"/>
          <p:cNvSpPr>
            <a:spLocks/>
          </p:cNvSpPr>
          <p:nvPr/>
        </p:nvSpPr>
        <p:spPr bwMode="auto">
          <a:xfrm>
            <a:off x="1219200" y="2514600"/>
            <a:ext cx="6096000" cy="2743200"/>
          </a:xfrm>
          <a:custGeom>
            <a:avLst/>
            <a:gdLst>
              <a:gd name="T0" fmla="*/ 0 w 3840"/>
              <a:gd name="T1" fmla="*/ 1728 h 1728"/>
              <a:gd name="T2" fmla="*/ 0 w 3840"/>
              <a:gd name="T3" fmla="*/ 1584 h 1728"/>
              <a:gd name="T4" fmla="*/ 384 w 3840"/>
              <a:gd name="T5" fmla="*/ 1584 h 1728"/>
              <a:gd name="T6" fmla="*/ 384 w 3840"/>
              <a:gd name="T7" fmla="*/ 1440 h 1728"/>
              <a:gd name="T8" fmla="*/ 576 w 3840"/>
              <a:gd name="T9" fmla="*/ 1440 h 1728"/>
              <a:gd name="T10" fmla="*/ 576 w 3840"/>
              <a:gd name="T11" fmla="*/ 1296 h 1728"/>
              <a:gd name="T12" fmla="*/ 816 w 3840"/>
              <a:gd name="T13" fmla="*/ 1296 h 1728"/>
              <a:gd name="T14" fmla="*/ 816 w 3840"/>
              <a:gd name="T15" fmla="*/ 1152 h 1728"/>
              <a:gd name="T16" fmla="*/ 1152 w 3840"/>
              <a:gd name="T17" fmla="*/ 1152 h 1728"/>
              <a:gd name="T18" fmla="*/ 1152 w 3840"/>
              <a:gd name="T19" fmla="*/ 1008 h 1728"/>
              <a:gd name="T20" fmla="*/ 1584 w 3840"/>
              <a:gd name="T21" fmla="*/ 1008 h 1728"/>
              <a:gd name="T22" fmla="*/ 1584 w 3840"/>
              <a:gd name="T23" fmla="*/ 864 h 1728"/>
              <a:gd name="T24" fmla="*/ 1776 w 3840"/>
              <a:gd name="T25" fmla="*/ 864 h 1728"/>
              <a:gd name="T26" fmla="*/ 1776 w 3840"/>
              <a:gd name="T27" fmla="*/ 720 h 1728"/>
              <a:gd name="T28" fmla="*/ 1968 w 3840"/>
              <a:gd name="T29" fmla="*/ 720 h 1728"/>
              <a:gd name="T30" fmla="*/ 1968 w 3840"/>
              <a:gd name="T31" fmla="*/ 576 h 1728"/>
              <a:gd name="T32" fmla="*/ 2448 w 3840"/>
              <a:gd name="T33" fmla="*/ 576 h 1728"/>
              <a:gd name="T34" fmla="*/ 2448 w 3840"/>
              <a:gd name="T35" fmla="*/ 432 h 1728"/>
              <a:gd name="T36" fmla="*/ 2640 w 3840"/>
              <a:gd name="T37" fmla="*/ 432 h 1728"/>
              <a:gd name="T38" fmla="*/ 2640 w 3840"/>
              <a:gd name="T39" fmla="*/ 288 h 1728"/>
              <a:gd name="T40" fmla="*/ 2784 w 3840"/>
              <a:gd name="T41" fmla="*/ 288 h 1728"/>
              <a:gd name="T42" fmla="*/ 2784 w 3840"/>
              <a:gd name="T43" fmla="*/ 144 h 1728"/>
              <a:gd name="T44" fmla="*/ 3216 w 3840"/>
              <a:gd name="T45" fmla="*/ 144 h 1728"/>
              <a:gd name="T46" fmla="*/ 3216 w 3840"/>
              <a:gd name="T47" fmla="*/ 0 h 1728"/>
              <a:gd name="T48" fmla="*/ 3840 w 3840"/>
              <a:gd name="T49" fmla="*/ 0 h 172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840"/>
              <a:gd name="T76" fmla="*/ 0 h 1728"/>
              <a:gd name="T77" fmla="*/ 3840 w 3840"/>
              <a:gd name="T78" fmla="*/ 1728 h 1728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840" h="1728">
                <a:moveTo>
                  <a:pt x="0" y="1728"/>
                </a:moveTo>
                <a:lnTo>
                  <a:pt x="0" y="1584"/>
                </a:lnTo>
                <a:lnTo>
                  <a:pt x="384" y="1584"/>
                </a:lnTo>
                <a:lnTo>
                  <a:pt x="384" y="1440"/>
                </a:lnTo>
                <a:lnTo>
                  <a:pt x="576" y="1440"/>
                </a:lnTo>
                <a:lnTo>
                  <a:pt x="576" y="1296"/>
                </a:lnTo>
                <a:lnTo>
                  <a:pt x="816" y="1296"/>
                </a:lnTo>
                <a:lnTo>
                  <a:pt x="816" y="1152"/>
                </a:lnTo>
                <a:lnTo>
                  <a:pt x="1152" y="1152"/>
                </a:lnTo>
                <a:lnTo>
                  <a:pt x="1152" y="1008"/>
                </a:lnTo>
                <a:lnTo>
                  <a:pt x="1584" y="1008"/>
                </a:lnTo>
                <a:lnTo>
                  <a:pt x="1584" y="864"/>
                </a:lnTo>
                <a:lnTo>
                  <a:pt x="1776" y="864"/>
                </a:lnTo>
                <a:lnTo>
                  <a:pt x="1776" y="720"/>
                </a:lnTo>
                <a:lnTo>
                  <a:pt x="1968" y="720"/>
                </a:lnTo>
                <a:lnTo>
                  <a:pt x="1968" y="576"/>
                </a:lnTo>
                <a:lnTo>
                  <a:pt x="2448" y="576"/>
                </a:lnTo>
                <a:lnTo>
                  <a:pt x="2448" y="432"/>
                </a:lnTo>
                <a:lnTo>
                  <a:pt x="2640" y="432"/>
                </a:lnTo>
                <a:lnTo>
                  <a:pt x="2640" y="288"/>
                </a:lnTo>
                <a:lnTo>
                  <a:pt x="2784" y="288"/>
                </a:lnTo>
                <a:lnTo>
                  <a:pt x="2784" y="144"/>
                </a:lnTo>
                <a:lnTo>
                  <a:pt x="3216" y="144"/>
                </a:lnTo>
                <a:lnTo>
                  <a:pt x="3216" y="0"/>
                </a:lnTo>
                <a:lnTo>
                  <a:pt x="3840" y="0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9" name="Line 48"/>
          <p:cNvSpPr>
            <a:spLocks noChangeShapeType="1"/>
          </p:cNvSpPr>
          <p:nvPr/>
        </p:nvSpPr>
        <p:spPr bwMode="auto">
          <a:xfrm>
            <a:off x="7543800" y="25146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0" name="Line 49"/>
          <p:cNvSpPr>
            <a:spLocks noChangeShapeType="1"/>
          </p:cNvSpPr>
          <p:nvPr/>
        </p:nvSpPr>
        <p:spPr bwMode="auto">
          <a:xfrm>
            <a:off x="1219200" y="59436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1" name="Text Box 50"/>
          <p:cNvSpPr txBox="1">
            <a:spLocks noChangeArrowheads="1"/>
          </p:cNvSpPr>
          <p:nvPr/>
        </p:nvSpPr>
        <p:spPr bwMode="auto">
          <a:xfrm>
            <a:off x="4419600" y="55768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/>
              <a:t>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4800600" y="838200"/>
            <a:ext cx="3872551" cy="1371600"/>
            <a:chOff x="1605663" y="4773956"/>
            <a:chExt cx="5853751" cy="1689728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2847412" y="5422823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649536" y="5379666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605663" y="5103632"/>
              <a:ext cx="927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arrivals</a:t>
              </a:r>
              <a:endPara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45132" y="5103632"/>
              <a:ext cx="1314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departures</a:t>
              </a:r>
              <a:endPara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Cloud 59"/>
            <p:cNvSpPr/>
            <p:nvPr/>
          </p:nvSpPr>
          <p:spPr>
            <a:xfrm>
              <a:off x="3372204" y="4773956"/>
              <a:ext cx="2277332" cy="121173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i="1" dirty="0" smtClean="0">
                  <a:latin typeface="Gill Sans" charset="0"/>
                  <a:ea typeface="Gill Sans" charset="0"/>
                  <a:cs typeface="Gill Sans" charset="0"/>
                </a:rPr>
                <a:t>N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2997788" y="5225366"/>
              <a:ext cx="160581" cy="351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845388" y="5504128"/>
              <a:ext cx="3431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dirty="0">
                  <a:latin typeface="Times New Roman"/>
                  <a:cs typeface="Times New Roman"/>
                </a:rPr>
                <a:t>λ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372204" y="6312156"/>
              <a:ext cx="2248136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372204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628516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326475" y="6028212"/>
              <a:ext cx="333094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US" sz="2000" b="0" i="1" dirty="0" smtClean="0">
                  <a:latin typeface="Gill Sans" charset="0"/>
                  <a:ea typeface="Gill Sans" charset="0"/>
                  <a:cs typeface="Gill Sans" charset="0"/>
                </a:rPr>
                <a:t>L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1219200" y="50292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828800" y="48006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133600" y="45720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514600" y="43434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048000" y="41148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733800" y="3886200"/>
            <a:ext cx="12954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4038600" y="36576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343400" y="3429000"/>
            <a:ext cx="1752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5105400" y="32004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5410200" y="2971800"/>
            <a:ext cx="14478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638800" y="27432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6324600" y="2514600"/>
            <a:ext cx="1219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79" name="Group 38"/>
          <p:cNvGrpSpPr>
            <a:grpSpLocks/>
          </p:cNvGrpSpPr>
          <p:nvPr/>
        </p:nvGrpSpPr>
        <p:grpSpPr bwMode="auto">
          <a:xfrm>
            <a:off x="4441829" y="3429000"/>
            <a:ext cx="652463" cy="914400"/>
            <a:chOff x="2798" y="2160"/>
            <a:chExt cx="411" cy="576"/>
          </a:xfrm>
        </p:grpSpPr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832" y="2160"/>
              <a:ext cx="0" cy="576"/>
            </a:xfrm>
            <a:prstGeom prst="line">
              <a:avLst/>
            </a:prstGeom>
            <a:noFill/>
            <a:ln w="19050" cmpd="sng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sz="220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2798" y="2280"/>
              <a:ext cx="41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200" b="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N(</a:t>
              </a:r>
              <a:r>
                <a:rPr lang="en-US" sz="2200" b="0" dirty="0">
                  <a:solidFill>
                    <a:schemeClr val="bg1"/>
                  </a:solidFill>
                  <a:latin typeface="Times New Roman"/>
                  <a:cs typeface="Times New Roman"/>
                </a:rPr>
                <a:t>t)</a:t>
              </a:r>
            </a:p>
          </p:txBody>
        </p:sp>
      </p:grpSp>
      <p:sp>
        <p:nvSpPr>
          <p:cNvPr id="84" name="Text Box 43"/>
          <p:cNvSpPr txBox="1">
            <a:spLocks noChangeArrowheads="1"/>
          </p:cNvSpPr>
          <p:nvPr/>
        </p:nvSpPr>
        <p:spPr bwMode="auto">
          <a:xfrm>
            <a:off x="838200" y="1859340"/>
            <a:ext cx="4566591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400" b="0" dirty="0" smtClean="0">
                <a:latin typeface="Times New Roman"/>
                <a:cs typeface="Times New Roman"/>
              </a:rPr>
              <a:t>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  <a:r>
              <a:rPr lang="en-US" sz="2400" b="0" dirty="0">
                <a:latin typeface="Gill Sans Light"/>
                <a:cs typeface="Gill Sans Light"/>
              </a:rPr>
              <a:t> = </a:t>
            </a:r>
            <a:r>
              <a:rPr lang="en-US" sz="2400" b="0" dirty="0" smtClean="0">
                <a:latin typeface="Gill Sans Light"/>
                <a:cs typeface="Gill Sans Light"/>
              </a:rPr>
              <a:t>response time of job </a:t>
            </a:r>
            <a:r>
              <a:rPr lang="en-US" sz="2400" b="0" i="1" dirty="0" err="1" smtClean="0">
                <a:latin typeface="Times New Roman"/>
                <a:cs typeface="Times New Roman"/>
              </a:rPr>
              <a:t>i</a:t>
            </a:r>
            <a:endParaRPr lang="en-US" sz="2400" b="0" i="1" dirty="0">
              <a:latin typeface="Times New Roman"/>
              <a:cs typeface="Times New Roman"/>
            </a:endParaRPr>
          </a:p>
          <a:p>
            <a:pPr algn="l"/>
            <a:r>
              <a:rPr lang="en-US" sz="2400" b="0" dirty="0" smtClean="0">
                <a:latin typeface="Times New Roman"/>
                <a:cs typeface="Times New Roman"/>
              </a:rPr>
              <a:t>N(</a:t>
            </a:r>
            <a:r>
              <a:rPr lang="en-US" sz="2400" b="0" dirty="0">
                <a:latin typeface="Times New Roman"/>
                <a:cs typeface="Times New Roman"/>
              </a:rPr>
              <a:t>t) </a:t>
            </a:r>
            <a:r>
              <a:rPr lang="en-US" sz="2400" b="0" dirty="0">
                <a:latin typeface="Gill Sans Light"/>
                <a:cs typeface="Gill Sans Light"/>
              </a:rPr>
              <a:t>= </a:t>
            </a:r>
            <a:r>
              <a:rPr lang="en-US" sz="2400" b="0" dirty="0" smtClean="0">
                <a:latin typeface="Gill Sans Light"/>
                <a:cs typeface="Gill Sans Light"/>
              </a:rPr>
              <a:t>number of jobs in system</a:t>
            </a:r>
            <a:endParaRPr lang="en-US" sz="2400" b="0" dirty="0">
              <a:latin typeface="Gill Sans Light"/>
              <a:cs typeface="Gill Sans Light"/>
            </a:endParaRPr>
          </a:p>
          <a:p>
            <a:pPr algn="l"/>
            <a:r>
              <a:rPr lang="en-US" sz="2400" b="0" dirty="0">
                <a:latin typeface="Gill Sans Light"/>
                <a:cs typeface="Gill Sans Light"/>
              </a:rPr>
              <a:t>          at time </a:t>
            </a:r>
            <a:r>
              <a:rPr lang="en-US" sz="2400" b="0" i="1" dirty="0">
                <a:latin typeface="Times New Roman"/>
                <a:cs typeface="Times New Roman"/>
              </a:rPr>
              <a:t>t</a:t>
            </a:r>
            <a:r>
              <a:rPr lang="en-US" sz="2400" b="0" dirty="0">
                <a:latin typeface="Gill Sans Light"/>
                <a:cs typeface="Gill Sans Light"/>
              </a:rPr>
              <a:t>  </a:t>
            </a:r>
          </a:p>
        </p:txBody>
      </p:sp>
      <p:sp>
        <p:nvSpPr>
          <p:cNvPr id="89" name="Text Box 37"/>
          <p:cNvSpPr txBox="1">
            <a:spLocks noChangeArrowheads="1"/>
          </p:cNvSpPr>
          <p:nvPr/>
        </p:nvSpPr>
        <p:spPr bwMode="auto">
          <a:xfrm>
            <a:off x="76200" y="1981200"/>
            <a:ext cx="723582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 dirty="0" smtClean="0">
                <a:latin typeface="Times New Roman"/>
                <a:cs typeface="Times New Roman"/>
              </a:rPr>
              <a:t>Job </a:t>
            </a:r>
            <a:r>
              <a:rPr lang="en-US" sz="2200" b="0" dirty="0" err="1" smtClean="0">
                <a:latin typeface="Times New Roman"/>
                <a:cs typeface="Times New Roman"/>
              </a:rPr>
              <a:t>i</a:t>
            </a:r>
            <a:endParaRPr lang="en-US" sz="2200" b="0" dirty="0">
              <a:latin typeface="Times New Roman"/>
              <a:cs typeface="Times New Roman"/>
            </a:endParaRPr>
          </a:p>
        </p:txBody>
      </p:sp>
      <p:cxnSp>
        <p:nvCxnSpPr>
          <p:cNvPr id="4" name="Straight Connector 3"/>
          <p:cNvCxnSpPr>
            <a:stCxn id="62486" idx="1"/>
          </p:cNvCxnSpPr>
          <p:nvPr/>
        </p:nvCxnSpPr>
        <p:spPr bwMode="auto">
          <a:xfrm>
            <a:off x="1219200" y="5029200"/>
            <a:ext cx="0" cy="9906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Line 47"/>
          <p:cNvSpPr>
            <a:spLocks noChangeShapeType="1"/>
          </p:cNvSpPr>
          <p:nvPr/>
        </p:nvSpPr>
        <p:spPr bwMode="auto">
          <a:xfrm>
            <a:off x="22098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7543800" y="5029200"/>
            <a:ext cx="0" cy="9906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Line 49"/>
          <p:cNvSpPr>
            <a:spLocks noChangeShapeType="1"/>
          </p:cNvSpPr>
          <p:nvPr/>
        </p:nvSpPr>
        <p:spPr bwMode="auto">
          <a:xfrm>
            <a:off x="1219200" y="54102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8" name="Text Box 50"/>
          <p:cNvSpPr txBox="1">
            <a:spLocks noChangeArrowheads="1"/>
          </p:cNvSpPr>
          <p:nvPr/>
        </p:nvSpPr>
        <p:spPr bwMode="auto">
          <a:xfrm>
            <a:off x="1371600" y="5391090"/>
            <a:ext cx="762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 smtClean="0">
                <a:latin typeface="Times New Roman"/>
                <a:cs typeface="Times New Roman"/>
              </a:rPr>
              <a:t>L(1)</a:t>
            </a:r>
            <a:endParaRPr lang="en-US" b="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1169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Little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Theorem: Proof Sketch</a:t>
            </a:r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 flipV="1">
            <a:off x="762000" y="1943100"/>
            <a:ext cx="0" cy="335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762000" y="5257800"/>
            <a:ext cx="739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82" name="Text Box 37"/>
          <p:cNvSpPr txBox="1">
            <a:spLocks noChangeArrowheads="1"/>
          </p:cNvSpPr>
          <p:nvPr/>
        </p:nvSpPr>
        <p:spPr bwMode="auto">
          <a:xfrm>
            <a:off x="7616825" y="4876800"/>
            <a:ext cx="684183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>
                <a:latin typeface="Times New Roman"/>
                <a:cs typeface="Times New Roman"/>
              </a:rPr>
              <a:t>time</a:t>
            </a:r>
          </a:p>
        </p:txBody>
      </p:sp>
      <p:sp>
        <p:nvSpPr>
          <p:cNvPr id="62485" name="Freeform 44"/>
          <p:cNvSpPr>
            <a:spLocks/>
          </p:cNvSpPr>
          <p:nvPr/>
        </p:nvSpPr>
        <p:spPr bwMode="auto">
          <a:xfrm>
            <a:off x="2209800" y="2514600"/>
            <a:ext cx="5334000" cy="2743200"/>
          </a:xfrm>
          <a:custGeom>
            <a:avLst/>
            <a:gdLst>
              <a:gd name="T0" fmla="*/ 0 w 3360"/>
              <a:gd name="T1" fmla="*/ 1728 h 1728"/>
              <a:gd name="T2" fmla="*/ 0 w 3360"/>
              <a:gd name="T3" fmla="*/ 1584 h 1728"/>
              <a:gd name="T4" fmla="*/ 384 w 3360"/>
              <a:gd name="T5" fmla="*/ 1584 h 1728"/>
              <a:gd name="T6" fmla="*/ 384 w 3360"/>
              <a:gd name="T7" fmla="*/ 1440 h 1728"/>
              <a:gd name="T8" fmla="*/ 960 w 3360"/>
              <a:gd name="T9" fmla="*/ 1440 h 1728"/>
              <a:gd name="T10" fmla="*/ 960 w 3360"/>
              <a:gd name="T11" fmla="*/ 1296 h 1728"/>
              <a:gd name="T12" fmla="*/ 1200 w 3360"/>
              <a:gd name="T13" fmla="*/ 1296 h 1728"/>
              <a:gd name="T14" fmla="*/ 1200 w 3360"/>
              <a:gd name="T15" fmla="*/ 1152 h 1728"/>
              <a:gd name="T16" fmla="*/ 1536 w 3360"/>
              <a:gd name="T17" fmla="*/ 1152 h 1728"/>
              <a:gd name="T18" fmla="*/ 1536 w 3360"/>
              <a:gd name="T19" fmla="*/ 1008 h 1728"/>
              <a:gd name="T20" fmla="*/ 1776 w 3360"/>
              <a:gd name="T21" fmla="*/ 1008 h 1728"/>
              <a:gd name="T22" fmla="*/ 1776 w 3360"/>
              <a:gd name="T23" fmla="*/ 864 h 1728"/>
              <a:gd name="T24" fmla="*/ 2112 w 3360"/>
              <a:gd name="T25" fmla="*/ 864 h 1728"/>
              <a:gd name="T26" fmla="*/ 2112 w 3360"/>
              <a:gd name="T27" fmla="*/ 720 h 1728"/>
              <a:gd name="T28" fmla="*/ 2448 w 3360"/>
              <a:gd name="T29" fmla="*/ 720 h 1728"/>
              <a:gd name="T30" fmla="*/ 2448 w 3360"/>
              <a:gd name="T31" fmla="*/ 576 h 1728"/>
              <a:gd name="T32" fmla="*/ 2784 w 3360"/>
              <a:gd name="T33" fmla="*/ 576 h 1728"/>
              <a:gd name="T34" fmla="*/ 2784 w 3360"/>
              <a:gd name="T35" fmla="*/ 432 h 1728"/>
              <a:gd name="T36" fmla="*/ 2928 w 3360"/>
              <a:gd name="T37" fmla="*/ 432 h 1728"/>
              <a:gd name="T38" fmla="*/ 2928 w 3360"/>
              <a:gd name="T39" fmla="*/ 288 h 1728"/>
              <a:gd name="T40" fmla="*/ 3168 w 3360"/>
              <a:gd name="T41" fmla="*/ 288 h 1728"/>
              <a:gd name="T42" fmla="*/ 3168 w 3360"/>
              <a:gd name="T43" fmla="*/ 144 h 1728"/>
              <a:gd name="T44" fmla="*/ 3360 w 3360"/>
              <a:gd name="T45" fmla="*/ 144 h 1728"/>
              <a:gd name="T46" fmla="*/ 3360 w 3360"/>
              <a:gd name="T47" fmla="*/ 0 h 172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360"/>
              <a:gd name="T73" fmla="*/ 0 h 1728"/>
              <a:gd name="T74" fmla="*/ 3360 w 3360"/>
              <a:gd name="T75" fmla="*/ 1728 h 172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360" h="1728">
                <a:moveTo>
                  <a:pt x="0" y="1728"/>
                </a:moveTo>
                <a:lnTo>
                  <a:pt x="0" y="1584"/>
                </a:lnTo>
                <a:lnTo>
                  <a:pt x="384" y="1584"/>
                </a:lnTo>
                <a:lnTo>
                  <a:pt x="384" y="1440"/>
                </a:lnTo>
                <a:lnTo>
                  <a:pt x="960" y="1440"/>
                </a:lnTo>
                <a:lnTo>
                  <a:pt x="960" y="1296"/>
                </a:lnTo>
                <a:lnTo>
                  <a:pt x="1200" y="1296"/>
                </a:lnTo>
                <a:lnTo>
                  <a:pt x="1200" y="1152"/>
                </a:lnTo>
                <a:lnTo>
                  <a:pt x="1536" y="1152"/>
                </a:lnTo>
                <a:lnTo>
                  <a:pt x="1536" y="1008"/>
                </a:lnTo>
                <a:lnTo>
                  <a:pt x="1776" y="1008"/>
                </a:lnTo>
                <a:lnTo>
                  <a:pt x="1776" y="864"/>
                </a:lnTo>
                <a:lnTo>
                  <a:pt x="2112" y="864"/>
                </a:lnTo>
                <a:lnTo>
                  <a:pt x="2112" y="720"/>
                </a:lnTo>
                <a:lnTo>
                  <a:pt x="2448" y="720"/>
                </a:lnTo>
                <a:lnTo>
                  <a:pt x="2448" y="576"/>
                </a:lnTo>
                <a:lnTo>
                  <a:pt x="2784" y="576"/>
                </a:lnTo>
                <a:lnTo>
                  <a:pt x="2784" y="432"/>
                </a:lnTo>
                <a:lnTo>
                  <a:pt x="2928" y="432"/>
                </a:lnTo>
                <a:lnTo>
                  <a:pt x="2928" y="288"/>
                </a:lnTo>
                <a:lnTo>
                  <a:pt x="3168" y="288"/>
                </a:lnTo>
                <a:lnTo>
                  <a:pt x="3168" y="144"/>
                </a:lnTo>
                <a:lnTo>
                  <a:pt x="3360" y="144"/>
                </a:lnTo>
                <a:lnTo>
                  <a:pt x="3360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6" name="Freeform 45"/>
          <p:cNvSpPr>
            <a:spLocks/>
          </p:cNvSpPr>
          <p:nvPr/>
        </p:nvSpPr>
        <p:spPr bwMode="auto">
          <a:xfrm>
            <a:off x="1219200" y="2514600"/>
            <a:ext cx="6096000" cy="2743200"/>
          </a:xfrm>
          <a:custGeom>
            <a:avLst/>
            <a:gdLst>
              <a:gd name="T0" fmla="*/ 0 w 3840"/>
              <a:gd name="T1" fmla="*/ 1728 h 1728"/>
              <a:gd name="T2" fmla="*/ 0 w 3840"/>
              <a:gd name="T3" fmla="*/ 1584 h 1728"/>
              <a:gd name="T4" fmla="*/ 384 w 3840"/>
              <a:gd name="T5" fmla="*/ 1584 h 1728"/>
              <a:gd name="T6" fmla="*/ 384 w 3840"/>
              <a:gd name="T7" fmla="*/ 1440 h 1728"/>
              <a:gd name="T8" fmla="*/ 576 w 3840"/>
              <a:gd name="T9" fmla="*/ 1440 h 1728"/>
              <a:gd name="T10" fmla="*/ 576 w 3840"/>
              <a:gd name="T11" fmla="*/ 1296 h 1728"/>
              <a:gd name="T12" fmla="*/ 816 w 3840"/>
              <a:gd name="T13" fmla="*/ 1296 h 1728"/>
              <a:gd name="T14" fmla="*/ 816 w 3840"/>
              <a:gd name="T15" fmla="*/ 1152 h 1728"/>
              <a:gd name="T16" fmla="*/ 1152 w 3840"/>
              <a:gd name="T17" fmla="*/ 1152 h 1728"/>
              <a:gd name="T18" fmla="*/ 1152 w 3840"/>
              <a:gd name="T19" fmla="*/ 1008 h 1728"/>
              <a:gd name="T20" fmla="*/ 1584 w 3840"/>
              <a:gd name="T21" fmla="*/ 1008 h 1728"/>
              <a:gd name="T22" fmla="*/ 1584 w 3840"/>
              <a:gd name="T23" fmla="*/ 864 h 1728"/>
              <a:gd name="T24" fmla="*/ 1776 w 3840"/>
              <a:gd name="T25" fmla="*/ 864 h 1728"/>
              <a:gd name="T26" fmla="*/ 1776 w 3840"/>
              <a:gd name="T27" fmla="*/ 720 h 1728"/>
              <a:gd name="T28" fmla="*/ 1968 w 3840"/>
              <a:gd name="T29" fmla="*/ 720 h 1728"/>
              <a:gd name="T30" fmla="*/ 1968 w 3840"/>
              <a:gd name="T31" fmla="*/ 576 h 1728"/>
              <a:gd name="T32" fmla="*/ 2448 w 3840"/>
              <a:gd name="T33" fmla="*/ 576 h 1728"/>
              <a:gd name="T34" fmla="*/ 2448 w 3840"/>
              <a:gd name="T35" fmla="*/ 432 h 1728"/>
              <a:gd name="T36" fmla="*/ 2640 w 3840"/>
              <a:gd name="T37" fmla="*/ 432 h 1728"/>
              <a:gd name="T38" fmla="*/ 2640 w 3840"/>
              <a:gd name="T39" fmla="*/ 288 h 1728"/>
              <a:gd name="T40" fmla="*/ 2784 w 3840"/>
              <a:gd name="T41" fmla="*/ 288 h 1728"/>
              <a:gd name="T42" fmla="*/ 2784 w 3840"/>
              <a:gd name="T43" fmla="*/ 144 h 1728"/>
              <a:gd name="T44" fmla="*/ 3216 w 3840"/>
              <a:gd name="T45" fmla="*/ 144 h 1728"/>
              <a:gd name="T46" fmla="*/ 3216 w 3840"/>
              <a:gd name="T47" fmla="*/ 0 h 1728"/>
              <a:gd name="T48" fmla="*/ 3840 w 3840"/>
              <a:gd name="T49" fmla="*/ 0 h 172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840"/>
              <a:gd name="T76" fmla="*/ 0 h 1728"/>
              <a:gd name="T77" fmla="*/ 3840 w 3840"/>
              <a:gd name="T78" fmla="*/ 1728 h 1728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840" h="1728">
                <a:moveTo>
                  <a:pt x="0" y="1728"/>
                </a:moveTo>
                <a:lnTo>
                  <a:pt x="0" y="1584"/>
                </a:lnTo>
                <a:lnTo>
                  <a:pt x="384" y="1584"/>
                </a:lnTo>
                <a:lnTo>
                  <a:pt x="384" y="1440"/>
                </a:lnTo>
                <a:lnTo>
                  <a:pt x="576" y="1440"/>
                </a:lnTo>
                <a:lnTo>
                  <a:pt x="576" y="1296"/>
                </a:lnTo>
                <a:lnTo>
                  <a:pt x="816" y="1296"/>
                </a:lnTo>
                <a:lnTo>
                  <a:pt x="816" y="1152"/>
                </a:lnTo>
                <a:lnTo>
                  <a:pt x="1152" y="1152"/>
                </a:lnTo>
                <a:lnTo>
                  <a:pt x="1152" y="1008"/>
                </a:lnTo>
                <a:lnTo>
                  <a:pt x="1584" y="1008"/>
                </a:lnTo>
                <a:lnTo>
                  <a:pt x="1584" y="864"/>
                </a:lnTo>
                <a:lnTo>
                  <a:pt x="1776" y="864"/>
                </a:lnTo>
                <a:lnTo>
                  <a:pt x="1776" y="720"/>
                </a:lnTo>
                <a:lnTo>
                  <a:pt x="1968" y="720"/>
                </a:lnTo>
                <a:lnTo>
                  <a:pt x="1968" y="576"/>
                </a:lnTo>
                <a:lnTo>
                  <a:pt x="2448" y="576"/>
                </a:lnTo>
                <a:lnTo>
                  <a:pt x="2448" y="432"/>
                </a:lnTo>
                <a:lnTo>
                  <a:pt x="2640" y="432"/>
                </a:lnTo>
                <a:lnTo>
                  <a:pt x="2640" y="288"/>
                </a:lnTo>
                <a:lnTo>
                  <a:pt x="2784" y="288"/>
                </a:lnTo>
                <a:lnTo>
                  <a:pt x="2784" y="144"/>
                </a:lnTo>
                <a:lnTo>
                  <a:pt x="3216" y="144"/>
                </a:lnTo>
                <a:lnTo>
                  <a:pt x="3216" y="0"/>
                </a:lnTo>
                <a:lnTo>
                  <a:pt x="3840" y="0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7" name="Line 46"/>
          <p:cNvSpPr>
            <a:spLocks noChangeShapeType="1"/>
          </p:cNvSpPr>
          <p:nvPr/>
        </p:nvSpPr>
        <p:spPr bwMode="auto">
          <a:xfrm>
            <a:off x="12192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8" name="Line 47"/>
          <p:cNvSpPr>
            <a:spLocks noChangeShapeType="1"/>
          </p:cNvSpPr>
          <p:nvPr/>
        </p:nvSpPr>
        <p:spPr bwMode="auto">
          <a:xfrm>
            <a:off x="75438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9" name="Line 48"/>
          <p:cNvSpPr>
            <a:spLocks noChangeShapeType="1"/>
          </p:cNvSpPr>
          <p:nvPr/>
        </p:nvSpPr>
        <p:spPr bwMode="auto">
          <a:xfrm>
            <a:off x="7543800" y="25146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0" name="Line 49"/>
          <p:cNvSpPr>
            <a:spLocks noChangeShapeType="1"/>
          </p:cNvSpPr>
          <p:nvPr/>
        </p:nvSpPr>
        <p:spPr bwMode="auto">
          <a:xfrm>
            <a:off x="1219200" y="54102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1" name="Text Box 50"/>
          <p:cNvSpPr txBox="1">
            <a:spLocks noChangeArrowheads="1"/>
          </p:cNvSpPr>
          <p:nvPr/>
        </p:nvSpPr>
        <p:spPr bwMode="auto">
          <a:xfrm>
            <a:off x="4708525" y="5370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800" b="0"/>
              <a:t>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4800600" y="838200"/>
            <a:ext cx="3872551" cy="1371600"/>
            <a:chOff x="1605663" y="4773956"/>
            <a:chExt cx="5853751" cy="1689728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2847412" y="5422823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649536" y="5379666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605663" y="5103632"/>
              <a:ext cx="927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arrivals</a:t>
              </a:r>
              <a:endPara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45132" y="5103632"/>
              <a:ext cx="1314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departures</a:t>
              </a:r>
              <a:endPara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Cloud 59"/>
            <p:cNvSpPr/>
            <p:nvPr/>
          </p:nvSpPr>
          <p:spPr>
            <a:xfrm>
              <a:off x="3372204" y="4773956"/>
              <a:ext cx="2277332" cy="121173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i="1" dirty="0" smtClean="0">
                  <a:latin typeface="Gill Sans" charset="0"/>
                  <a:ea typeface="Gill Sans" charset="0"/>
                  <a:cs typeface="Gill Sans" charset="0"/>
                </a:rPr>
                <a:t>N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2997788" y="5225366"/>
              <a:ext cx="160581" cy="351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845388" y="5504128"/>
              <a:ext cx="3431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dirty="0">
                  <a:latin typeface="Times New Roman"/>
                  <a:cs typeface="Times New Roman"/>
                </a:rPr>
                <a:t>λ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372204" y="6312156"/>
              <a:ext cx="2248136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372204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628516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326475" y="6028212"/>
              <a:ext cx="333094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US" sz="2000" b="0" i="1" dirty="0" smtClean="0">
                  <a:latin typeface="Gill Sans" charset="0"/>
                  <a:ea typeface="Gill Sans" charset="0"/>
                  <a:cs typeface="Gill Sans" charset="0"/>
                </a:rPr>
                <a:t>L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1219200" y="50292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828800" y="48006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133600" y="45720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514600" y="43434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048000" y="41148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733800" y="3886200"/>
            <a:ext cx="12954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4038600" y="36576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343400" y="3429000"/>
            <a:ext cx="1752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5105400" y="32004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5410200" y="2971800"/>
            <a:ext cx="14478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638800" y="27432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6324600" y="2514600"/>
            <a:ext cx="1219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79" name="Group 38"/>
          <p:cNvGrpSpPr>
            <a:grpSpLocks/>
          </p:cNvGrpSpPr>
          <p:nvPr/>
        </p:nvGrpSpPr>
        <p:grpSpPr bwMode="auto">
          <a:xfrm>
            <a:off x="4441829" y="3429000"/>
            <a:ext cx="652463" cy="914400"/>
            <a:chOff x="2798" y="2160"/>
            <a:chExt cx="411" cy="576"/>
          </a:xfrm>
        </p:grpSpPr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832" y="2160"/>
              <a:ext cx="0" cy="576"/>
            </a:xfrm>
            <a:prstGeom prst="line">
              <a:avLst/>
            </a:prstGeom>
            <a:noFill/>
            <a:ln w="19050" cmpd="sng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sz="220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2798" y="2280"/>
              <a:ext cx="41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200" b="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N(</a:t>
              </a:r>
              <a:r>
                <a:rPr lang="en-US" sz="2200" b="0" dirty="0">
                  <a:solidFill>
                    <a:schemeClr val="bg1"/>
                  </a:solidFill>
                  <a:latin typeface="Times New Roman"/>
                  <a:cs typeface="Times New Roman"/>
                </a:rPr>
                <a:t>t)</a:t>
              </a:r>
            </a:p>
          </p:txBody>
        </p:sp>
      </p:grpSp>
      <p:sp>
        <p:nvSpPr>
          <p:cNvPr id="84" name="Text Box 43"/>
          <p:cNvSpPr txBox="1">
            <a:spLocks noChangeArrowheads="1"/>
          </p:cNvSpPr>
          <p:nvPr/>
        </p:nvSpPr>
        <p:spPr bwMode="auto">
          <a:xfrm>
            <a:off x="838200" y="1859340"/>
            <a:ext cx="441960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latin typeface="Times New Roman"/>
                <a:cs typeface="Times New Roman"/>
              </a:rPr>
              <a:t>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  <a:r>
              <a:rPr lang="en-US" sz="2400" b="0" dirty="0">
                <a:latin typeface="Gill Sans Light"/>
                <a:cs typeface="Gill Sans Light"/>
              </a:rPr>
              <a:t> = response time of job </a:t>
            </a:r>
            <a:r>
              <a:rPr lang="en-US" sz="2400" b="0" i="1" dirty="0" err="1">
                <a:latin typeface="Times New Roman"/>
                <a:cs typeface="Times New Roman"/>
              </a:rPr>
              <a:t>i</a:t>
            </a:r>
            <a:endParaRPr lang="en-US" sz="2400" b="0" i="1" dirty="0">
              <a:latin typeface="Times New Roman"/>
              <a:cs typeface="Times New Roman"/>
            </a:endParaRPr>
          </a:p>
          <a:p>
            <a:r>
              <a:rPr lang="en-US" sz="2400" b="0" dirty="0">
                <a:latin typeface="Times New Roman"/>
                <a:cs typeface="Times New Roman"/>
              </a:rPr>
              <a:t>N(t) </a:t>
            </a:r>
            <a:r>
              <a:rPr lang="en-US" sz="2400" b="0" dirty="0">
                <a:latin typeface="Gill Sans Light"/>
                <a:cs typeface="Gill Sans Light"/>
              </a:rPr>
              <a:t>= number of jobs in system</a:t>
            </a:r>
          </a:p>
          <a:p>
            <a:r>
              <a:rPr lang="en-US" sz="2400" b="0" dirty="0">
                <a:latin typeface="Gill Sans Light"/>
                <a:cs typeface="Gill Sans Light"/>
              </a:rPr>
              <a:t>          at time </a:t>
            </a:r>
            <a:r>
              <a:rPr lang="en-US" sz="2400" b="0" i="1" dirty="0">
                <a:latin typeface="Times New Roman"/>
                <a:cs typeface="Times New Roman"/>
              </a:rPr>
              <a:t>t</a:t>
            </a:r>
            <a:r>
              <a:rPr lang="en-US" sz="2400" b="0" dirty="0">
                <a:latin typeface="Gill Sans Light"/>
                <a:cs typeface="Gill Sans Light"/>
              </a:rPr>
              <a:t>  </a:t>
            </a:r>
          </a:p>
        </p:txBody>
      </p:sp>
      <p:grpSp>
        <p:nvGrpSpPr>
          <p:cNvPr id="85" name="Group 51"/>
          <p:cNvGrpSpPr>
            <a:grpSpLocks/>
          </p:cNvGrpSpPr>
          <p:nvPr/>
        </p:nvGrpSpPr>
        <p:grpSpPr bwMode="auto">
          <a:xfrm>
            <a:off x="1143000" y="5715000"/>
            <a:ext cx="6934200" cy="830263"/>
            <a:chOff x="1344" y="3630"/>
            <a:chExt cx="3264" cy="523"/>
          </a:xfrm>
        </p:grpSpPr>
        <p:sp>
          <p:nvSpPr>
            <p:cNvPr id="86" name="Rectangle 52"/>
            <p:cNvSpPr>
              <a:spLocks noChangeArrowheads="1"/>
            </p:cNvSpPr>
            <p:nvPr/>
          </p:nvSpPr>
          <p:spPr bwMode="auto">
            <a:xfrm>
              <a:off x="1344" y="3648"/>
              <a:ext cx="3264" cy="48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87" name="Text Box 53"/>
            <p:cNvSpPr txBox="1">
              <a:spLocks noChangeArrowheads="1"/>
            </p:cNvSpPr>
            <p:nvPr/>
          </p:nvSpPr>
          <p:spPr bwMode="auto">
            <a:xfrm>
              <a:off x="1685" y="3630"/>
              <a:ext cx="250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b="0" dirty="0">
                  <a:latin typeface="Gill Sans Light"/>
                  <a:cs typeface="Gill Sans Light"/>
                </a:rPr>
                <a:t>What is the system occupancy, i.e., average </a:t>
              </a:r>
            </a:p>
            <a:p>
              <a:pPr algn="ctr"/>
              <a:r>
                <a:rPr lang="en-US" sz="2400" b="0" dirty="0">
                  <a:latin typeface="Gill Sans Light"/>
                  <a:cs typeface="Gill Sans Light"/>
                </a:rPr>
                <a:t>number </a:t>
              </a:r>
              <a:r>
                <a:rPr lang="en-US" sz="2400" b="0" dirty="0" smtClean="0">
                  <a:latin typeface="Gill Sans Light"/>
                  <a:cs typeface="Gill Sans Light"/>
                </a:rPr>
                <a:t>of jobs </a:t>
              </a:r>
              <a:r>
                <a:rPr lang="en-US" sz="2400" b="0" dirty="0">
                  <a:latin typeface="Gill Sans Light"/>
                  <a:cs typeface="Gill Sans Light"/>
                </a:rPr>
                <a:t>in </a:t>
              </a:r>
              <a:r>
                <a:rPr lang="en-US" sz="2400" b="0" dirty="0" smtClean="0">
                  <a:latin typeface="Gill Sans Light"/>
                  <a:cs typeface="Gill Sans Light"/>
                </a:rPr>
                <a:t>the system?</a:t>
              </a:r>
              <a:endParaRPr lang="en-US" sz="2400" b="0" dirty="0">
                <a:latin typeface="Gill Sans Light"/>
                <a:cs typeface="Gill Sans Light"/>
              </a:endParaRPr>
            </a:p>
          </p:txBody>
        </p:sp>
      </p:grpSp>
      <p:sp>
        <p:nvSpPr>
          <p:cNvPr id="89" name="Text Box 37"/>
          <p:cNvSpPr txBox="1">
            <a:spLocks noChangeArrowheads="1"/>
          </p:cNvSpPr>
          <p:nvPr/>
        </p:nvSpPr>
        <p:spPr bwMode="auto">
          <a:xfrm>
            <a:off x="76200" y="1981200"/>
            <a:ext cx="723582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 dirty="0" smtClean="0">
                <a:latin typeface="Times New Roman"/>
                <a:cs typeface="Times New Roman"/>
              </a:rPr>
              <a:t>Job </a:t>
            </a:r>
            <a:r>
              <a:rPr lang="en-US" sz="2200" b="0" dirty="0" err="1" smtClean="0">
                <a:latin typeface="Times New Roman"/>
                <a:cs typeface="Times New Roman"/>
              </a:rPr>
              <a:t>i</a:t>
            </a:r>
            <a:endParaRPr lang="en-US" sz="2200" b="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47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Little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Theorem: Proof Sketch</a:t>
            </a:r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 flipV="1">
            <a:off x="762000" y="1943100"/>
            <a:ext cx="0" cy="335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762000" y="5257800"/>
            <a:ext cx="739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82" name="Text Box 37"/>
          <p:cNvSpPr txBox="1">
            <a:spLocks noChangeArrowheads="1"/>
          </p:cNvSpPr>
          <p:nvPr/>
        </p:nvSpPr>
        <p:spPr bwMode="auto">
          <a:xfrm>
            <a:off x="7616825" y="4876800"/>
            <a:ext cx="684183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>
                <a:latin typeface="Times New Roman"/>
                <a:cs typeface="Times New Roman"/>
              </a:rPr>
              <a:t>time</a:t>
            </a:r>
          </a:p>
        </p:txBody>
      </p:sp>
      <p:sp>
        <p:nvSpPr>
          <p:cNvPr id="62485" name="Freeform 44"/>
          <p:cNvSpPr>
            <a:spLocks/>
          </p:cNvSpPr>
          <p:nvPr/>
        </p:nvSpPr>
        <p:spPr bwMode="auto">
          <a:xfrm>
            <a:off x="2209800" y="2514600"/>
            <a:ext cx="5334000" cy="2743200"/>
          </a:xfrm>
          <a:custGeom>
            <a:avLst/>
            <a:gdLst>
              <a:gd name="T0" fmla="*/ 0 w 3360"/>
              <a:gd name="T1" fmla="*/ 1728 h 1728"/>
              <a:gd name="T2" fmla="*/ 0 w 3360"/>
              <a:gd name="T3" fmla="*/ 1584 h 1728"/>
              <a:gd name="T4" fmla="*/ 384 w 3360"/>
              <a:gd name="T5" fmla="*/ 1584 h 1728"/>
              <a:gd name="T6" fmla="*/ 384 w 3360"/>
              <a:gd name="T7" fmla="*/ 1440 h 1728"/>
              <a:gd name="T8" fmla="*/ 960 w 3360"/>
              <a:gd name="T9" fmla="*/ 1440 h 1728"/>
              <a:gd name="T10" fmla="*/ 960 w 3360"/>
              <a:gd name="T11" fmla="*/ 1296 h 1728"/>
              <a:gd name="T12" fmla="*/ 1200 w 3360"/>
              <a:gd name="T13" fmla="*/ 1296 h 1728"/>
              <a:gd name="T14" fmla="*/ 1200 w 3360"/>
              <a:gd name="T15" fmla="*/ 1152 h 1728"/>
              <a:gd name="T16" fmla="*/ 1536 w 3360"/>
              <a:gd name="T17" fmla="*/ 1152 h 1728"/>
              <a:gd name="T18" fmla="*/ 1536 w 3360"/>
              <a:gd name="T19" fmla="*/ 1008 h 1728"/>
              <a:gd name="T20" fmla="*/ 1776 w 3360"/>
              <a:gd name="T21" fmla="*/ 1008 h 1728"/>
              <a:gd name="T22" fmla="*/ 1776 w 3360"/>
              <a:gd name="T23" fmla="*/ 864 h 1728"/>
              <a:gd name="T24" fmla="*/ 2112 w 3360"/>
              <a:gd name="T25" fmla="*/ 864 h 1728"/>
              <a:gd name="T26" fmla="*/ 2112 w 3360"/>
              <a:gd name="T27" fmla="*/ 720 h 1728"/>
              <a:gd name="T28" fmla="*/ 2448 w 3360"/>
              <a:gd name="T29" fmla="*/ 720 h 1728"/>
              <a:gd name="T30" fmla="*/ 2448 w 3360"/>
              <a:gd name="T31" fmla="*/ 576 h 1728"/>
              <a:gd name="T32" fmla="*/ 2784 w 3360"/>
              <a:gd name="T33" fmla="*/ 576 h 1728"/>
              <a:gd name="T34" fmla="*/ 2784 w 3360"/>
              <a:gd name="T35" fmla="*/ 432 h 1728"/>
              <a:gd name="T36" fmla="*/ 2928 w 3360"/>
              <a:gd name="T37" fmla="*/ 432 h 1728"/>
              <a:gd name="T38" fmla="*/ 2928 w 3360"/>
              <a:gd name="T39" fmla="*/ 288 h 1728"/>
              <a:gd name="T40" fmla="*/ 3168 w 3360"/>
              <a:gd name="T41" fmla="*/ 288 h 1728"/>
              <a:gd name="T42" fmla="*/ 3168 w 3360"/>
              <a:gd name="T43" fmla="*/ 144 h 1728"/>
              <a:gd name="T44" fmla="*/ 3360 w 3360"/>
              <a:gd name="T45" fmla="*/ 144 h 1728"/>
              <a:gd name="T46" fmla="*/ 3360 w 3360"/>
              <a:gd name="T47" fmla="*/ 0 h 172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360"/>
              <a:gd name="T73" fmla="*/ 0 h 1728"/>
              <a:gd name="T74" fmla="*/ 3360 w 3360"/>
              <a:gd name="T75" fmla="*/ 1728 h 172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360" h="1728">
                <a:moveTo>
                  <a:pt x="0" y="1728"/>
                </a:moveTo>
                <a:lnTo>
                  <a:pt x="0" y="1584"/>
                </a:lnTo>
                <a:lnTo>
                  <a:pt x="384" y="1584"/>
                </a:lnTo>
                <a:lnTo>
                  <a:pt x="384" y="1440"/>
                </a:lnTo>
                <a:lnTo>
                  <a:pt x="960" y="1440"/>
                </a:lnTo>
                <a:lnTo>
                  <a:pt x="960" y="1296"/>
                </a:lnTo>
                <a:lnTo>
                  <a:pt x="1200" y="1296"/>
                </a:lnTo>
                <a:lnTo>
                  <a:pt x="1200" y="1152"/>
                </a:lnTo>
                <a:lnTo>
                  <a:pt x="1536" y="1152"/>
                </a:lnTo>
                <a:lnTo>
                  <a:pt x="1536" y="1008"/>
                </a:lnTo>
                <a:lnTo>
                  <a:pt x="1776" y="1008"/>
                </a:lnTo>
                <a:lnTo>
                  <a:pt x="1776" y="864"/>
                </a:lnTo>
                <a:lnTo>
                  <a:pt x="2112" y="864"/>
                </a:lnTo>
                <a:lnTo>
                  <a:pt x="2112" y="720"/>
                </a:lnTo>
                <a:lnTo>
                  <a:pt x="2448" y="720"/>
                </a:lnTo>
                <a:lnTo>
                  <a:pt x="2448" y="576"/>
                </a:lnTo>
                <a:lnTo>
                  <a:pt x="2784" y="576"/>
                </a:lnTo>
                <a:lnTo>
                  <a:pt x="2784" y="432"/>
                </a:lnTo>
                <a:lnTo>
                  <a:pt x="2928" y="432"/>
                </a:lnTo>
                <a:lnTo>
                  <a:pt x="2928" y="288"/>
                </a:lnTo>
                <a:lnTo>
                  <a:pt x="3168" y="288"/>
                </a:lnTo>
                <a:lnTo>
                  <a:pt x="3168" y="144"/>
                </a:lnTo>
                <a:lnTo>
                  <a:pt x="3360" y="144"/>
                </a:lnTo>
                <a:lnTo>
                  <a:pt x="3360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6" name="Freeform 45"/>
          <p:cNvSpPr>
            <a:spLocks/>
          </p:cNvSpPr>
          <p:nvPr/>
        </p:nvSpPr>
        <p:spPr bwMode="auto">
          <a:xfrm>
            <a:off x="1219200" y="2514600"/>
            <a:ext cx="6096000" cy="2743200"/>
          </a:xfrm>
          <a:custGeom>
            <a:avLst/>
            <a:gdLst>
              <a:gd name="T0" fmla="*/ 0 w 3840"/>
              <a:gd name="T1" fmla="*/ 1728 h 1728"/>
              <a:gd name="T2" fmla="*/ 0 w 3840"/>
              <a:gd name="T3" fmla="*/ 1584 h 1728"/>
              <a:gd name="T4" fmla="*/ 384 w 3840"/>
              <a:gd name="T5" fmla="*/ 1584 h 1728"/>
              <a:gd name="T6" fmla="*/ 384 w 3840"/>
              <a:gd name="T7" fmla="*/ 1440 h 1728"/>
              <a:gd name="T8" fmla="*/ 576 w 3840"/>
              <a:gd name="T9" fmla="*/ 1440 h 1728"/>
              <a:gd name="T10" fmla="*/ 576 w 3840"/>
              <a:gd name="T11" fmla="*/ 1296 h 1728"/>
              <a:gd name="T12" fmla="*/ 816 w 3840"/>
              <a:gd name="T13" fmla="*/ 1296 h 1728"/>
              <a:gd name="T14" fmla="*/ 816 w 3840"/>
              <a:gd name="T15" fmla="*/ 1152 h 1728"/>
              <a:gd name="T16" fmla="*/ 1152 w 3840"/>
              <a:gd name="T17" fmla="*/ 1152 h 1728"/>
              <a:gd name="T18" fmla="*/ 1152 w 3840"/>
              <a:gd name="T19" fmla="*/ 1008 h 1728"/>
              <a:gd name="T20" fmla="*/ 1584 w 3840"/>
              <a:gd name="T21" fmla="*/ 1008 h 1728"/>
              <a:gd name="T22" fmla="*/ 1584 w 3840"/>
              <a:gd name="T23" fmla="*/ 864 h 1728"/>
              <a:gd name="T24" fmla="*/ 1776 w 3840"/>
              <a:gd name="T25" fmla="*/ 864 h 1728"/>
              <a:gd name="T26" fmla="*/ 1776 w 3840"/>
              <a:gd name="T27" fmla="*/ 720 h 1728"/>
              <a:gd name="T28" fmla="*/ 1968 w 3840"/>
              <a:gd name="T29" fmla="*/ 720 h 1728"/>
              <a:gd name="T30" fmla="*/ 1968 w 3840"/>
              <a:gd name="T31" fmla="*/ 576 h 1728"/>
              <a:gd name="T32" fmla="*/ 2448 w 3840"/>
              <a:gd name="T33" fmla="*/ 576 h 1728"/>
              <a:gd name="T34" fmla="*/ 2448 w 3840"/>
              <a:gd name="T35" fmla="*/ 432 h 1728"/>
              <a:gd name="T36" fmla="*/ 2640 w 3840"/>
              <a:gd name="T37" fmla="*/ 432 h 1728"/>
              <a:gd name="T38" fmla="*/ 2640 w 3840"/>
              <a:gd name="T39" fmla="*/ 288 h 1728"/>
              <a:gd name="T40" fmla="*/ 2784 w 3840"/>
              <a:gd name="T41" fmla="*/ 288 h 1728"/>
              <a:gd name="T42" fmla="*/ 2784 w 3840"/>
              <a:gd name="T43" fmla="*/ 144 h 1728"/>
              <a:gd name="T44" fmla="*/ 3216 w 3840"/>
              <a:gd name="T45" fmla="*/ 144 h 1728"/>
              <a:gd name="T46" fmla="*/ 3216 w 3840"/>
              <a:gd name="T47" fmla="*/ 0 h 1728"/>
              <a:gd name="T48" fmla="*/ 3840 w 3840"/>
              <a:gd name="T49" fmla="*/ 0 h 172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840"/>
              <a:gd name="T76" fmla="*/ 0 h 1728"/>
              <a:gd name="T77" fmla="*/ 3840 w 3840"/>
              <a:gd name="T78" fmla="*/ 1728 h 1728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840" h="1728">
                <a:moveTo>
                  <a:pt x="0" y="1728"/>
                </a:moveTo>
                <a:lnTo>
                  <a:pt x="0" y="1584"/>
                </a:lnTo>
                <a:lnTo>
                  <a:pt x="384" y="1584"/>
                </a:lnTo>
                <a:lnTo>
                  <a:pt x="384" y="1440"/>
                </a:lnTo>
                <a:lnTo>
                  <a:pt x="576" y="1440"/>
                </a:lnTo>
                <a:lnTo>
                  <a:pt x="576" y="1296"/>
                </a:lnTo>
                <a:lnTo>
                  <a:pt x="816" y="1296"/>
                </a:lnTo>
                <a:lnTo>
                  <a:pt x="816" y="1152"/>
                </a:lnTo>
                <a:lnTo>
                  <a:pt x="1152" y="1152"/>
                </a:lnTo>
                <a:lnTo>
                  <a:pt x="1152" y="1008"/>
                </a:lnTo>
                <a:lnTo>
                  <a:pt x="1584" y="1008"/>
                </a:lnTo>
                <a:lnTo>
                  <a:pt x="1584" y="864"/>
                </a:lnTo>
                <a:lnTo>
                  <a:pt x="1776" y="864"/>
                </a:lnTo>
                <a:lnTo>
                  <a:pt x="1776" y="720"/>
                </a:lnTo>
                <a:lnTo>
                  <a:pt x="1968" y="720"/>
                </a:lnTo>
                <a:lnTo>
                  <a:pt x="1968" y="576"/>
                </a:lnTo>
                <a:lnTo>
                  <a:pt x="2448" y="576"/>
                </a:lnTo>
                <a:lnTo>
                  <a:pt x="2448" y="432"/>
                </a:lnTo>
                <a:lnTo>
                  <a:pt x="2640" y="432"/>
                </a:lnTo>
                <a:lnTo>
                  <a:pt x="2640" y="288"/>
                </a:lnTo>
                <a:lnTo>
                  <a:pt x="2784" y="288"/>
                </a:lnTo>
                <a:lnTo>
                  <a:pt x="2784" y="144"/>
                </a:lnTo>
                <a:lnTo>
                  <a:pt x="3216" y="144"/>
                </a:lnTo>
                <a:lnTo>
                  <a:pt x="3216" y="0"/>
                </a:lnTo>
                <a:lnTo>
                  <a:pt x="3840" y="0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7" name="Line 46"/>
          <p:cNvSpPr>
            <a:spLocks noChangeShapeType="1"/>
          </p:cNvSpPr>
          <p:nvPr/>
        </p:nvSpPr>
        <p:spPr bwMode="auto">
          <a:xfrm>
            <a:off x="12192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8" name="Line 47"/>
          <p:cNvSpPr>
            <a:spLocks noChangeShapeType="1"/>
          </p:cNvSpPr>
          <p:nvPr/>
        </p:nvSpPr>
        <p:spPr bwMode="auto">
          <a:xfrm>
            <a:off x="75438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9" name="Line 48"/>
          <p:cNvSpPr>
            <a:spLocks noChangeShapeType="1"/>
          </p:cNvSpPr>
          <p:nvPr/>
        </p:nvSpPr>
        <p:spPr bwMode="auto">
          <a:xfrm>
            <a:off x="7543800" y="25146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0" name="Line 49"/>
          <p:cNvSpPr>
            <a:spLocks noChangeShapeType="1"/>
          </p:cNvSpPr>
          <p:nvPr/>
        </p:nvSpPr>
        <p:spPr bwMode="auto">
          <a:xfrm>
            <a:off x="1219200" y="54102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1" name="Text Box 50"/>
          <p:cNvSpPr txBox="1">
            <a:spLocks noChangeArrowheads="1"/>
          </p:cNvSpPr>
          <p:nvPr/>
        </p:nvSpPr>
        <p:spPr bwMode="auto">
          <a:xfrm>
            <a:off x="4708525" y="5370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800" b="0"/>
              <a:t>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4800600" y="838200"/>
            <a:ext cx="3872551" cy="1371600"/>
            <a:chOff x="1605663" y="4773956"/>
            <a:chExt cx="5853751" cy="1689728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2847412" y="5422823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649536" y="5379666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605663" y="5103632"/>
              <a:ext cx="927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arrivals</a:t>
              </a:r>
              <a:endPara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45132" y="5103632"/>
              <a:ext cx="1314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departures</a:t>
              </a:r>
              <a:endPara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Cloud 59"/>
            <p:cNvSpPr/>
            <p:nvPr/>
          </p:nvSpPr>
          <p:spPr>
            <a:xfrm>
              <a:off x="3372204" y="4773956"/>
              <a:ext cx="2277332" cy="121173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i="1" dirty="0" smtClean="0">
                  <a:latin typeface="Gill Sans" charset="0"/>
                  <a:ea typeface="Gill Sans" charset="0"/>
                  <a:cs typeface="Gill Sans" charset="0"/>
                </a:rPr>
                <a:t>N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2997788" y="5225366"/>
              <a:ext cx="160581" cy="351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845388" y="5504128"/>
              <a:ext cx="3431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dirty="0">
                  <a:latin typeface="Times New Roman"/>
                  <a:cs typeface="Times New Roman"/>
                </a:rPr>
                <a:t>λ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372204" y="6312156"/>
              <a:ext cx="2248136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372204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628516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326475" y="6028212"/>
              <a:ext cx="333094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US" sz="2000" b="0" i="1" dirty="0" smtClean="0">
                  <a:latin typeface="Gill Sans" charset="0"/>
                  <a:ea typeface="Gill Sans" charset="0"/>
                  <a:cs typeface="Gill Sans" charset="0"/>
                </a:rPr>
                <a:t>L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1219200" y="50292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828800" y="48006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133600" y="45720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514600" y="43434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048000" y="41148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733800" y="3886200"/>
            <a:ext cx="12954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4038600" y="36576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343400" y="3429000"/>
            <a:ext cx="1752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5105400" y="32004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5410200" y="2971800"/>
            <a:ext cx="14478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638800" y="27432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6324600" y="2514600"/>
            <a:ext cx="1219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79" name="Group 38"/>
          <p:cNvGrpSpPr>
            <a:grpSpLocks/>
          </p:cNvGrpSpPr>
          <p:nvPr/>
        </p:nvGrpSpPr>
        <p:grpSpPr bwMode="auto">
          <a:xfrm>
            <a:off x="4441829" y="3429000"/>
            <a:ext cx="652463" cy="914400"/>
            <a:chOff x="2798" y="2160"/>
            <a:chExt cx="411" cy="576"/>
          </a:xfrm>
        </p:grpSpPr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832" y="2160"/>
              <a:ext cx="0" cy="576"/>
            </a:xfrm>
            <a:prstGeom prst="line">
              <a:avLst/>
            </a:prstGeom>
            <a:noFill/>
            <a:ln w="19050" cmpd="sng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sz="220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2798" y="2280"/>
              <a:ext cx="41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200" b="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N(</a:t>
              </a:r>
              <a:r>
                <a:rPr lang="en-US" sz="2200" b="0" dirty="0">
                  <a:solidFill>
                    <a:schemeClr val="bg1"/>
                  </a:solidFill>
                  <a:latin typeface="Times New Roman"/>
                  <a:cs typeface="Times New Roman"/>
                </a:rPr>
                <a:t>t)</a:t>
              </a:r>
            </a:p>
          </p:txBody>
        </p:sp>
      </p:grpSp>
      <p:sp>
        <p:nvSpPr>
          <p:cNvPr id="84" name="Text Box 43"/>
          <p:cNvSpPr txBox="1">
            <a:spLocks noChangeArrowheads="1"/>
          </p:cNvSpPr>
          <p:nvPr/>
        </p:nvSpPr>
        <p:spPr bwMode="auto">
          <a:xfrm>
            <a:off x="838200" y="1859340"/>
            <a:ext cx="444253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latin typeface="Times New Roman"/>
                <a:cs typeface="Times New Roman"/>
              </a:rPr>
              <a:t>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  <a:r>
              <a:rPr lang="en-US" sz="2400" b="0" dirty="0">
                <a:latin typeface="Gill Sans Light"/>
                <a:cs typeface="Gill Sans Light"/>
              </a:rPr>
              <a:t> = response time of job </a:t>
            </a:r>
            <a:r>
              <a:rPr lang="en-US" sz="2400" b="0" i="1" dirty="0" err="1">
                <a:latin typeface="Times New Roman"/>
                <a:cs typeface="Times New Roman"/>
              </a:rPr>
              <a:t>i</a:t>
            </a:r>
            <a:endParaRPr lang="en-US" sz="2400" b="0" i="1" dirty="0">
              <a:latin typeface="Times New Roman"/>
              <a:cs typeface="Times New Roman"/>
            </a:endParaRPr>
          </a:p>
          <a:p>
            <a:r>
              <a:rPr lang="en-US" sz="2400" b="0" dirty="0">
                <a:latin typeface="Times New Roman"/>
                <a:cs typeface="Times New Roman"/>
              </a:rPr>
              <a:t>N(t) </a:t>
            </a:r>
            <a:r>
              <a:rPr lang="en-US" sz="2400" b="0" dirty="0">
                <a:latin typeface="Gill Sans Light"/>
                <a:cs typeface="Gill Sans Light"/>
              </a:rPr>
              <a:t>= number of jobs in system</a:t>
            </a:r>
          </a:p>
          <a:p>
            <a:r>
              <a:rPr lang="en-US" sz="2400" b="0" dirty="0">
                <a:latin typeface="Gill Sans Light"/>
                <a:cs typeface="Gill Sans Light"/>
              </a:rPr>
              <a:t>          at time </a:t>
            </a:r>
            <a:r>
              <a:rPr lang="en-US" sz="2400" b="0" i="1" dirty="0">
                <a:latin typeface="Times New Roman"/>
                <a:cs typeface="Times New Roman"/>
              </a:rPr>
              <a:t>t</a:t>
            </a:r>
            <a:r>
              <a:rPr lang="en-US" sz="2400" b="0" dirty="0">
                <a:latin typeface="Gill Sans Light"/>
                <a:cs typeface="Gill Sans Light"/>
              </a:rPr>
              <a:t>  </a:t>
            </a:r>
          </a:p>
          <a:p>
            <a:pPr algn="l"/>
            <a:r>
              <a:rPr lang="en-US" sz="2400" b="0" dirty="0" smtClean="0">
                <a:latin typeface="Times New Roman"/>
                <a:cs typeface="Times New Roman"/>
              </a:rPr>
              <a:t>S(</a:t>
            </a:r>
            <a:r>
              <a:rPr lang="en-US" sz="2400" b="0" dirty="0" err="1" smtClean="0">
                <a:latin typeface="Times New Roman"/>
                <a:cs typeface="Times New Roman"/>
              </a:rPr>
              <a:t>i</a:t>
            </a:r>
            <a:r>
              <a:rPr lang="en-US" sz="2400" b="0" dirty="0" smtClean="0">
                <a:latin typeface="Times New Roman"/>
                <a:cs typeface="Times New Roman"/>
              </a:rPr>
              <a:t>) = L(</a:t>
            </a:r>
            <a:r>
              <a:rPr lang="en-US" sz="2400" b="0" dirty="0" err="1" smtClean="0">
                <a:latin typeface="Times New Roman"/>
                <a:cs typeface="Times New Roman"/>
              </a:rPr>
              <a:t>i</a:t>
            </a:r>
            <a:r>
              <a:rPr lang="en-US" sz="2400" b="0" dirty="0" smtClean="0">
                <a:latin typeface="Times New Roman"/>
                <a:cs typeface="Times New Roman"/>
              </a:rPr>
              <a:t>) * 1 = L(</a:t>
            </a:r>
            <a:r>
              <a:rPr lang="en-US" sz="2400" b="0" dirty="0" err="1" smtClean="0">
                <a:latin typeface="Times New Roman"/>
                <a:cs typeface="Times New Roman"/>
              </a:rPr>
              <a:t>i</a:t>
            </a:r>
            <a:r>
              <a:rPr lang="en-US" sz="2400" b="0" dirty="0" smtClean="0">
                <a:latin typeface="Times New Roman"/>
                <a:cs typeface="Times New Roman"/>
              </a:rPr>
              <a:t>)</a:t>
            </a:r>
            <a:endParaRPr lang="en-US" sz="2400" b="0" dirty="0">
              <a:latin typeface="Times New Roman"/>
              <a:cs typeface="Times New Roman"/>
            </a:endParaRPr>
          </a:p>
        </p:txBody>
      </p:sp>
      <p:sp>
        <p:nvSpPr>
          <p:cNvPr id="89" name="Text Box 37"/>
          <p:cNvSpPr txBox="1">
            <a:spLocks noChangeArrowheads="1"/>
          </p:cNvSpPr>
          <p:nvPr/>
        </p:nvSpPr>
        <p:spPr bwMode="auto">
          <a:xfrm>
            <a:off x="76200" y="1981200"/>
            <a:ext cx="723582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 dirty="0" smtClean="0">
                <a:latin typeface="Times New Roman"/>
                <a:cs typeface="Times New Roman"/>
              </a:rPr>
              <a:t>Job </a:t>
            </a:r>
            <a:r>
              <a:rPr lang="en-US" sz="2200" b="0" dirty="0" err="1" smtClean="0">
                <a:latin typeface="Times New Roman"/>
                <a:cs typeface="Times New Roman"/>
              </a:rPr>
              <a:t>i</a:t>
            </a:r>
            <a:endParaRPr lang="en-US" sz="2200" b="0" dirty="0">
              <a:latin typeface="Times New Roman"/>
              <a:cs typeface="Times New Roman"/>
            </a:endParaRPr>
          </a:p>
        </p:txBody>
      </p:sp>
      <p:sp>
        <p:nvSpPr>
          <p:cNvPr id="45" name="Text Box 53"/>
          <p:cNvSpPr txBox="1">
            <a:spLocks noChangeArrowheads="1"/>
          </p:cNvSpPr>
          <p:nvPr/>
        </p:nvSpPr>
        <p:spPr bwMode="auto">
          <a:xfrm>
            <a:off x="1356754" y="4936455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S(1)</a:t>
            </a:r>
            <a:endParaRPr lang="en-US" b="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1966354" y="4707855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S(2)</a:t>
            </a:r>
            <a:endParaRPr lang="en-US" b="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7" name="Text Box 61"/>
          <p:cNvSpPr txBox="1">
            <a:spLocks noChangeArrowheads="1"/>
          </p:cNvSpPr>
          <p:nvPr/>
        </p:nvSpPr>
        <p:spPr bwMode="auto">
          <a:xfrm>
            <a:off x="1143000" y="5805488"/>
            <a:ext cx="70782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400" b="0" dirty="0">
                <a:latin typeface="Times New Roman"/>
                <a:cs typeface="Times New Roman"/>
              </a:rPr>
              <a:t>S =  S(1) + S(2) + … + S</a:t>
            </a:r>
            <a:r>
              <a:rPr lang="en-US" sz="2400" b="0" dirty="0" smtClean="0">
                <a:latin typeface="Times New Roman"/>
                <a:cs typeface="Times New Roman"/>
              </a:rPr>
              <a:t>(k)  </a:t>
            </a:r>
            <a:r>
              <a:rPr lang="en-US" sz="2400" b="0" dirty="0">
                <a:latin typeface="Times New Roman"/>
                <a:cs typeface="Times New Roman"/>
              </a:rPr>
              <a:t>= L</a:t>
            </a:r>
            <a:r>
              <a:rPr lang="en-US" sz="2400" b="0" dirty="0" smtClean="0">
                <a:latin typeface="Times New Roman"/>
                <a:cs typeface="Times New Roman"/>
              </a:rPr>
              <a:t>(</a:t>
            </a:r>
            <a:r>
              <a:rPr lang="en-US" sz="2400" b="0" dirty="0">
                <a:latin typeface="Times New Roman"/>
                <a:cs typeface="Times New Roman"/>
              </a:rPr>
              <a:t>1) + </a:t>
            </a:r>
            <a:r>
              <a:rPr lang="en-US" sz="2400" b="0" dirty="0" smtClean="0">
                <a:latin typeface="Times New Roman"/>
                <a:cs typeface="Times New Roman"/>
              </a:rPr>
              <a:t>L(</a:t>
            </a:r>
            <a:r>
              <a:rPr lang="en-US" sz="2400" b="0" dirty="0">
                <a:latin typeface="Times New Roman"/>
                <a:cs typeface="Times New Roman"/>
              </a:rPr>
              <a:t>2) + … + </a:t>
            </a:r>
            <a:r>
              <a:rPr lang="en-US" sz="2400" b="0" dirty="0" smtClean="0">
                <a:latin typeface="Times New Roman"/>
                <a:cs typeface="Times New Roman"/>
              </a:rPr>
              <a:t>L(k)</a:t>
            </a:r>
            <a:endParaRPr lang="en-US" sz="2400" b="0" dirty="0">
              <a:latin typeface="Times New Roman"/>
              <a:cs typeface="Times New Roman"/>
            </a:endParaRPr>
          </a:p>
        </p:txBody>
      </p:sp>
      <p:sp>
        <p:nvSpPr>
          <p:cNvPr id="48" name="Text Box 53"/>
          <p:cNvSpPr txBox="1">
            <a:spLocks noChangeArrowheads="1"/>
          </p:cNvSpPr>
          <p:nvPr/>
        </p:nvSpPr>
        <p:spPr bwMode="auto">
          <a:xfrm>
            <a:off x="6690754" y="2419276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S(k)</a:t>
            </a:r>
            <a:endParaRPr lang="en-US" b="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1622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Little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Theorem: Proof Sketch</a:t>
            </a:r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 flipV="1">
            <a:off x="762000" y="1943100"/>
            <a:ext cx="0" cy="335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762000" y="5257800"/>
            <a:ext cx="739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82" name="Text Box 37"/>
          <p:cNvSpPr txBox="1">
            <a:spLocks noChangeArrowheads="1"/>
          </p:cNvSpPr>
          <p:nvPr/>
        </p:nvSpPr>
        <p:spPr bwMode="auto">
          <a:xfrm>
            <a:off x="7616825" y="4876800"/>
            <a:ext cx="684183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>
                <a:latin typeface="Times New Roman"/>
                <a:cs typeface="Times New Roman"/>
              </a:rPr>
              <a:t>time</a:t>
            </a:r>
          </a:p>
        </p:txBody>
      </p:sp>
      <p:sp>
        <p:nvSpPr>
          <p:cNvPr id="62485" name="Freeform 44"/>
          <p:cNvSpPr>
            <a:spLocks/>
          </p:cNvSpPr>
          <p:nvPr/>
        </p:nvSpPr>
        <p:spPr bwMode="auto">
          <a:xfrm>
            <a:off x="2209800" y="2514600"/>
            <a:ext cx="5334000" cy="2743200"/>
          </a:xfrm>
          <a:custGeom>
            <a:avLst/>
            <a:gdLst>
              <a:gd name="T0" fmla="*/ 0 w 3360"/>
              <a:gd name="T1" fmla="*/ 1728 h 1728"/>
              <a:gd name="T2" fmla="*/ 0 w 3360"/>
              <a:gd name="T3" fmla="*/ 1584 h 1728"/>
              <a:gd name="T4" fmla="*/ 384 w 3360"/>
              <a:gd name="T5" fmla="*/ 1584 h 1728"/>
              <a:gd name="T6" fmla="*/ 384 w 3360"/>
              <a:gd name="T7" fmla="*/ 1440 h 1728"/>
              <a:gd name="T8" fmla="*/ 960 w 3360"/>
              <a:gd name="T9" fmla="*/ 1440 h 1728"/>
              <a:gd name="T10" fmla="*/ 960 w 3360"/>
              <a:gd name="T11" fmla="*/ 1296 h 1728"/>
              <a:gd name="T12" fmla="*/ 1200 w 3360"/>
              <a:gd name="T13" fmla="*/ 1296 h 1728"/>
              <a:gd name="T14" fmla="*/ 1200 w 3360"/>
              <a:gd name="T15" fmla="*/ 1152 h 1728"/>
              <a:gd name="T16" fmla="*/ 1536 w 3360"/>
              <a:gd name="T17" fmla="*/ 1152 h 1728"/>
              <a:gd name="T18" fmla="*/ 1536 w 3360"/>
              <a:gd name="T19" fmla="*/ 1008 h 1728"/>
              <a:gd name="T20" fmla="*/ 1776 w 3360"/>
              <a:gd name="T21" fmla="*/ 1008 h 1728"/>
              <a:gd name="T22" fmla="*/ 1776 w 3360"/>
              <a:gd name="T23" fmla="*/ 864 h 1728"/>
              <a:gd name="T24" fmla="*/ 2112 w 3360"/>
              <a:gd name="T25" fmla="*/ 864 h 1728"/>
              <a:gd name="T26" fmla="*/ 2112 w 3360"/>
              <a:gd name="T27" fmla="*/ 720 h 1728"/>
              <a:gd name="T28" fmla="*/ 2448 w 3360"/>
              <a:gd name="T29" fmla="*/ 720 h 1728"/>
              <a:gd name="T30" fmla="*/ 2448 w 3360"/>
              <a:gd name="T31" fmla="*/ 576 h 1728"/>
              <a:gd name="T32" fmla="*/ 2784 w 3360"/>
              <a:gd name="T33" fmla="*/ 576 h 1728"/>
              <a:gd name="T34" fmla="*/ 2784 w 3360"/>
              <a:gd name="T35" fmla="*/ 432 h 1728"/>
              <a:gd name="T36" fmla="*/ 2928 w 3360"/>
              <a:gd name="T37" fmla="*/ 432 h 1728"/>
              <a:gd name="T38" fmla="*/ 2928 w 3360"/>
              <a:gd name="T39" fmla="*/ 288 h 1728"/>
              <a:gd name="T40" fmla="*/ 3168 w 3360"/>
              <a:gd name="T41" fmla="*/ 288 h 1728"/>
              <a:gd name="T42" fmla="*/ 3168 w 3360"/>
              <a:gd name="T43" fmla="*/ 144 h 1728"/>
              <a:gd name="T44" fmla="*/ 3360 w 3360"/>
              <a:gd name="T45" fmla="*/ 144 h 1728"/>
              <a:gd name="T46" fmla="*/ 3360 w 3360"/>
              <a:gd name="T47" fmla="*/ 0 h 172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360"/>
              <a:gd name="T73" fmla="*/ 0 h 1728"/>
              <a:gd name="T74" fmla="*/ 3360 w 3360"/>
              <a:gd name="T75" fmla="*/ 1728 h 172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360" h="1728">
                <a:moveTo>
                  <a:pt x="0" y="1728"/>
                </a:moveTo>
                <a:lnTo>
                  <a:pt x="0" y="1584"/>
                </a:lnTo>
                <a:lnTo>
                  <a:pt x="384" y="1584"/>
                </a:lnTo>
                <a:lnTo>
                  <a:pt x="384" y="1440"/>
                </a:lnTo>
                <a:lnTo>
                  <a:pt x="960" y="1440"/>
                </a:lnTo>
                <a:lnTo>
                  <a:pt x="960" y="1296"/>
                </a:lnTo>
                <a:lnTo>
                  <a:pt x="1200" y="1296"/>
                </a:lnTo>
                <a:lnTo>
                  <a:pt x="1200" y="1152"/>
                </a:lnTo>
                <a:lnTo>
                  <a:pt x="1536" y="1152"/>
                </a:lnTo>
                <a:lnTo>
                  <a:pt x="1536" y="1008"/>
                </a:lnTo>
                <a:lnTo>
                  <a:pt x="1776" y="1008"/>
                </a:lnTo>
                <a:lnTo>
                  <a:pt x="1776" y="864"/>
                </a:lnTo>
                <a:lnTo>
                  <a:pt x="2112" y="864"/>
                </a:lnTo>
                <a:lnTo>
                  <a:pt x="2112" y="720"/>
                </a:lnTo>
                <a:lnTo>
                  <a:pt x="2448" y="720"/>
                </a:lnTo>
                <a:lnTo>
                  <a:pt x="2448" y="576"/>
                </a:lnTo>
                <a:lnTo>
                  <a:pt x="2784" y="576"/>
                </a:lnTo>
                <a:lnTo>
                  <a:pt x="2784" y="432"/>
                </a:lnTo>
                <a:lnTo>
                  <a:pt x="2928" y="432"/>
                </a:lnTo>
                <a:lnTo>
                  <a:pt x="2928" y="288"/>
                </a:lnTo>
                <a:lnTo>
                  <a:pt x="3168" y="288"/>
                </a:lnTo>
                <a:lnTo>
                  <a:pt x="3168" y="144"/>
                </a:lnTo>
                <a:lnTo>
                  <a:pt x="3360" y="144"/>
                </a:lnTo>
                <a:lnTo>
                  <a:pt x="3360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6" name="Freeform 45"/>
          <p:cNvSpPr>
            <a:spLocks/>
          </p:cNvSpPr>
          <p:nvPr/>
        </p:nvSpPr>
        <p:spPr bwMode="auto">
          <a:xfrm>
            <a:off x="1219200" y="2514600"/>
            <a:ext cx="6096000" cy="2743200"/>
          </a:xfrm>
          <a:custGeom>
            <a:avLst/>
            <a:gdLst>
              <a:gd name="T0" fmla="*/ 0 w 3840"/>
              <a:gd name="T1" fmla="*/ 1728 h 1728"/>
              <a:gd name="T2" fmla="*/ 0 w 3840"/>
              <a:gd name="T3" fmla="*/ 1584 h 1728"/>
              <a:gd name="T4" fmla="*/ 384 w 3840"/>
              <a:gd name="T5" fmla="*/ 1584 h 1728"/>
              <a:gd name="T6" fmla="*/ 384 w 3840"/>
              <a:gd name="T7" fmla="*/ 1440 h 1728"/>
              <a:gd name="T8" fmla="*/ 576 w 3840"/>
              <a:gd name="T9" fmla="*/ 1440 h 1728"/>
              <a:gd name="T10" fmla="*/ 576 w 3840"/>
              <a:gd name="T11" fmla="*/ 1296 h 1728"/>
              <a:gd name="T12" fmla="*/ 816 w 3840"/>
              <a:gd name="T13" fmla="*/ 1296 h 1728"/>
              <a:gd name="T14" fmla="*/ 816 w 3840"/>
              <a:gd name="T15" fmla="*/ 1152 h 1728"/>
              <a:gd name="T16" fmla="*/ 1152 w 3840"/>
              <a:gd name="T17" fmla="*/ 1152 h 1728"/>
              <a:gd name="T18" fmla="*/ 1152 w 3840"/>
              <a:gd name="T19" fmla="*/ 1008 h 1728"/>
              <a:gd name="T20" fmla="*/ 1584 w 3840"/>
              <a:gd name="T21" fmla="*/ 1008 h 1728"/>
              <a:gd name="T22" fmla="*/ 1584 w 3840"/>
              <a:gd name="T23" fmla="*/ 864 h 1728"/>
              <a:gd name="T24" fmla="*/ 1776 w 3840"/>
              <a:gd name="T25" fmla="*/ 864 h 1728"/>
              <a:gd name="T26" fmla="*/ 1776 w 3840"/>
              <a:gd name="T27" fmla="*/ 720 h 1728"/>
              <a:gd name="T28" fmla="*/ 1968 w 3840"/>
              <a:gd name="T29" fmla="*/ 720 h 1728"/>
              <a:gd name="T30" fmla="*/ 1968 w 3840"/>
              <a:gd name="T31" fmla="*/ 576 h 1728"/>
              <a:gd name="T32" fmla="*/ 2448 w 3840"/>
              <a:gd name="T33" fmla="*/ 576 h 1728"/>
              <a:gd name="T34" fmla="*/ 2448 w 3840"/>
              <a:gd name="T35" fmla="*/ 432 h 1728"/>
              <a:gd name="T36" fmla="*/ 2640 w 3840"/>
              <a:gd name="T37" fmla="*/ 432 h 1728"/>
              <a:gd name="T38" fmla="*/ 2640 w 3840"/>
              <a:gd name="T39" fmla="*/ 288 h 1728"/>
              <a:gd name="T40" fmla="*/ 2784 w 3840"/>
              <a:gd name="T41" fmla="*/ 288 h 1728"/>
              <a:gd name="T42" fmla="*/ 2784 w 3840"/>
              <a:gd name="T43" fmla="*/ 144 h 1728"/>
              <a:gd name="T44" fmla="*/ 3216 w 3840"/>
              <a:gd name="T45" fmla="*/ 144 h 1728"/>
              <a:gd name="T46" fmla="*/ 3216 w 3840"/>
              <a:gd name="T47" fmla="*/ 0 h 1728"/>
              <a:gd name="T48" fmla="*/ 3840 w 3840"/>
              <a:gd name="T49" fmla="*/ 0 h 172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840"/>
              <a:gd name="T76" fmla="*/ 0 h 1728"/>
              <a:gd name="T77" fmla="*/ 3840 w 3840"/>
              <a:gd name="T78" fmla="*/ 1728 h 1728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840" h="1728">
                <a:moveTo>
                  <a:pt x="0" y="1728"/>
                </a:moveTo>
                <a:lnTo>
                  <a:pt x="0" y="1584"/>
                </a:lnTo>
                <a:lnTo>
                  <a:pt x="384" y="1584"/>
                </a:lnTo>
                <a:lnTo>
                  <a:pt x="384" y="1440"/>
                </a:lnTo>
                <a:lnTo>
                  <a:pt x="576" y="1440"/>
                </a:lnTo>
                <a:lnTo>
                  <a:pt x="576" y="1296"/>
                </a:lnTo>
                <a:lnTo>
                  <a:pt x="816" y="1296"/>
                </a:lnTo>
                <a:lnTo>
                  <a:pt x="816" y="1152"/>
                </a:lnTo>
                <a:lnTo>
                  <a:pt x="1152" y="1152"/>
                </a:lnTo>
                <a:lnTo>
                  <a:pt x="1152" y="1008"/>
                </a:lnTo>
                <a:lnTo>
                  <a:pt x="1584" y="1008"/>
                </a:lnTo>
                <a:lnTo>
                  <a:pt x="1584" y="864"/>
                </a:lnTo>
                <a:lnTo>
                  <a:pt x="1776" y="864"/>
                </a:lnTo>
                <a:lnTo>
                  <a:pt x="1776" y="720"/>
                </a:lnTo>
                <a:lnTo>
                  <a:pt x="1968" y="720"/>
                </a:lnTo>
                <a:lnTo>
                  <a:pt x="1968" y="576"/>
                </a:lnTo>
                <a:lnTo>
                  <a:pt x="2448" y="576"/>
                </a:lnTo>
                <a:lnTo>
                  <a:pt x="2448" y="432"/>
                </a:lnTo>
                <a:lnTo>
                  <a:pt x="2640" y="432"/>
                </a:lnTo>
                <a:lnTo>
                  <a:pt x="2640" y="288"/>
                </a:lnTo>
                <a:lnTo>
                  <a:pt x="2784" y="288"/>
                </a:lnTo>
                <a:lnTo>
                  <a:pt x="2784" y="144"/>
                </a:lnTo>
                <a:lnTo>
                  <a:pt x="3216" y="144"/>
                </a:lnTo>
                <a:lnTo>
                  <a:pt x="3216" y="0"/>
                </a:lnTo>
                <a:lnTo>
                  <a:pt x="3840" y="0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7" name="Line 46"/>
          <p:cNvSpPr>
            <a:spLocks noChangeShapeType="1"/>
          </p:cNvSpPr>
          <p:nvPr/>
        </p:nvSpPr>
        <p:spPr bwMode="auto">
          <a:xfrm>
            <a:off x="12192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8" name="Line 47"/>
          <p:cNvSpPr>
            <a:spLocks noChangeShapeType="1"/>
          </p:cNvSpPr>
          <p:nvPr/>
        </p:nvSpPr>
        <p:spPr bwMode="auto">
          <a:xfrm>
            <a:off x="75438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9" name="Line 48"/>
          <p:cNvSpPr>
            <a:spLocks noChangeShapeType="1"/>
          </p:cNvSpPr>
          <p:nvPr/>
        </p:nvSpPr>
        <p:spPr bwMode="auto">
          <a:xfrm>
            <a:off x="7543800" y="25146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0" name="Line 49"/>
          <p:cNvSpPr>
            <a:spLocks noChangeShapeType="1"/>
          </p:cNvSpPr>
          <p:nvPr/>
        </p:nvSpPr>
        <p:spPr bwMode="auto">
          <a:xfrm>
            <a:off x="1219200" y="54102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1" name="Text Box 50"/>
          <p:cNvSpPr txBox="1">
            <a:spLocks noChangeArrowheads="1"/>
          </p:cNvSpPr>
          <p:nvPr/>
        </p:nvSpPr>
        <p:spPr bwMode="auto">
          <a:xfrm>
            <a:off x="4708525" y="5370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800" b="0"/>
              <a:t>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4800600" y="838200"/>
            <a:ext cx="3872551" cy="1371600"/>
            <a:chOff x="1605663" y="4773956"/>
            <a:chExt cx="5853751" cy="1689728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2847412" y="5422823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649536" y="5379666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605663" y="5103632"/>
              <a:ext cx="927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arrivals</a:t>
              </a:r>
              <a:endPara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45132" y="5103632"/>
              <a:ext cx="1314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departures</a:t>
              </a:r>
              <a:endPara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Cloud 59"/>
            <p:cNvSpPr/>
            <p:nvPr/>
          </p:nvSpPr>
          <p:spPr>
            <a:xfrm>
              <a:off x="3372204" y="4773956"/>
              <a:ext cx="2277332" cy="121173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i="1" dirty="0" smtClean="0">
                  <a:latin typeface="Gill Sans" charset="0"/>
                  <a:ea typeface="Gill Sans" charset="0"/>
                  <a:cs typeface="Gill Sans" charset="0"/>
                </a:rPr>
                <a:t>N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2997788" y="5225366"/>
              <a:ext cx="160581" cy="351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845388" y="5504128"/>
              <a:ext cx="3431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dirty="0">
                  <a:latin typeface="Times New Roman"/>
                  <a:cs typeface="Times New Roman"/>
                </a:rPr>
                <a:t>λ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372204" y="6312156"/>
              <a:ext cx="2248136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372204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628516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326475" y="6028212"/>
              <a:ext cx="333094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US" sz="2000" b="0" i="1" dirty="0" smtClean="0">
                  <a:latin typeface="Gill Sans" charset="0"/>
                  <a:ea typeface="Gill Sans" charset="0"/>
                  <a:cs typeface="Gill Sans" charset="0"/>
                </a:rPr>
                <a:t>L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1219200" y="50292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828800" y="48006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133600" y="45720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514600" y="43434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048000" y="41148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733800" y="3886200"/>
            <a:ext cx="12954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4038600" y="36576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343400" y="3429000"/>
            <a:ext cx="1752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5105400" y="32004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5410200" y="2971800"/>
            <a:ext cx="14478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638800" y="27432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6324600" y="2514600"/>
            <a:ext cx="1219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79" name="Group 38"/>
          <p:cNvGrpSpPr>
            <a:grpSpLocks/>
          </p:cNvGrpSpPr>
          <p:nvPr/>
        </p:nvGrpSpPr>
        <p:grpSpPr bwMode="auto">
          <a:xfrm>
            <a:off x="4441829" y="3429000"/>
            <a:ext cx="652463" cy="914400"/>
            <a:chOff x="2798" y="2160"/>
            <a:chExt cx="411" cy="576"/>
          </a:xfrm>
        </p:grpSpPr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832" y="2160"/>
              <a:ext cx="0" cy="576"/>
            </a:xfrm>
            <a:prstGeom prst="line">
              <a:avLst/>
            </a:prstGeom>
            <a:noFill/>
            <a:ln w="19050" cmpd="sng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sz="220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2798" y="2280"/>
              <a:ext cx="41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200" b="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N(</a:t>
              </a:r>
              <a:r>
                <a:rPr lang="en-US" sz="2200" b="0" dirty="0">
                  <a:solidFill>
                    <a:schemeClr val="bg1"/>
                  </a:solidFill>
                  <a:latin typeface="Times New Roman"/>
                  <a:cs typeface="Times New Roman"/>
                </a:rPr>
                <a:t>t)</a:t>
              </a:r>
            </a:p>
          </p:txBody>
        </p:sp>
      </p:grpSp>
      <p:sp>
        <p:nvSpPr>
          <p:cNvPr id="84" name="Text Box 43"/>
          <p:cNvSpPr txBox="1">
            <a:spLocks noChangeArrowheads="1"/>
          </p:cNvSpPr>
          <p:nvPr/>
        </p:nvSpPr>
        <p:spPr bwMode="auto">
          <a:xfrm>
            <a:off x="838200" y="1859340"/>
            <a:ext cx="444525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latin typeface="Times New Roman"/>
                <a:cs typeface="Times New Roman"/>
              </a:rPr>
              <a:t>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  <a:r>
              <a:rPr lang="en-US" sz="2400" b="0" dirty="0">
                <a:latin typeface="Gill Sans Light"/>
                <a:cs typeface="Gill Sans Light"/>
              </a:rPr>
              <a:t> = response time of job </a:t>
            </a:r>
            <a:r>
              <a:rPr lang="en-US" sz="2400" b="0" i="1" dirty="0" err="1">
                <a:latin typeface="Times New Roman"/>
                <a:cs typeface="Times New Roman"/>
              </a:rPr>
              <a:t>i</a:t>
            </a:r>
            <a:endParaRPr lang="en-US" sz="2400" b="0" i="1" dirty="0">
              <a:latin typeface="Times New Roman"/>
              <a:cs typeface="Times New Roman"/>
            </a:endParaRPr>
          </a:p>
          <a:p>
            <a:r>
              <a:rPr lang="en-US" sz="2400" b="0" dirty="0">
                <a:latin typeface="Times New Roman"/>
                <a:cs typeface="Times New Roman"/>
              </a:rPr>
              <a:t>N(t) </a:t>
            </a:r>
            <a:r>
              <a:rPr lang="en-US" sz="2400" b="0" dirty="0">
                <a:latin typeface="Gill Sans Light"/>
                <a:cs typeface="Gill Sans Light"/>
              </a:rPr>
              <a:t>= number of jobs in system</a:t>
            </a:r>
          </a:p>
          <a:p>
            <a:r>
              <a:rPr lang="en-US" sz="2400" b="0" dirty="0">
                <a:latin typeface="Gill Sans Light"/>
                <a:cs typeface="Gill Sans Light"/>
              </a:rPr>
              <a:t>          at time </a:t>
            </a:r>
            <a:r>
              <a:rPr lang="en-US" sz="2400" b="0" i="1" dirty="0">
                <a:latin typeface="Times New Roman"/>
                <a:cs typeface="Times New Roman"/>
              </a:rPr>
              <a:t>t</a:t>
            </a:r>
            <a:r>
              <a:rPr lang="en-US" sz="2400" b="0" dirty="0">
                <a:latin typeface="Gill Sans Light"/>
                <a:cs typeface="Gill Sans Light"/>
              </a:rPr>
              <a:t>  </a:t>
            </a:r>
            <a:endParaRPr lang="en-US" sz="2400" b="0" dirty="0" smtClean="0">
              <a:latin typeface="Gill Sans Light"/>
              <a:cs typeface="Gill Sans Light"/>
            </a:endParaRPr>
          </a:p>
          <a:p>
            <a:r>
              <a:rPr lang="en-US" sz="2400" b="0" dirty="0">
                <a:latin typeface="Times New Roman"/>
                <a:cs typeface="Times New Roman"/>
              </a:rPr>
              <a:t>S(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 = 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 * 1 = 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 smtClean="0">
                <a:latin typeface="Times New Roman"/>
                <a:cs typeface="Times New Roman"/>
              </a:rPr>
              <a:t>)</a:t>
            </a:r>
            <a:endParaRPr lang="en-US" sz="2400" b="0" dirty="0">
              <a:latin typeface="Times New Roman"/>
              <a:cs typeface="Times New Roman"/>
            </a:endParaRPr>
          </a:p>
        </p:txBody>
      </p:sp>
      <p:grpSp>
        <p:nvGrpSpPr>
          <p:cNvPr id="85" name="Group 51"/>
          <p:cNvGrpSpPr>
            <a:grpSpLocks/>
          </p:cNvGrpSpPr>
          <p:nvPr/>
        </p:nvGrpSpPr>
        <p:grpSpPr bwMode="auto">
          <a:xfrm>
            <a:off x="1143000" y="5743572"/>
            <a:ext cx="6934200" cy="762000"/>
            <a:chOff x="1344" y="3648"/>
            <a:chExt cx="3264" cy="480"/>
          </a:xfrm>
        </p:grpSpPr>
        <p:sp>
          <p:nvSpPr>
            <p:cNvPr id="86" name="Rectangle 52"/>
            <p:cNvSpPr>
              <a:spLocks noChangeArrowheads="1"/>
            </p:cNvSpPr>
            <p:nvPr/>
          </p:nvSpPr>
          <p:spPr bwMode="auto">
            <a:xfrm>
              <a:off x="1344" y="3648"/>
              <a:ext cx="3264" cy="48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87" name="Text Box 53"/>
            <p:cNvSpPr txBox="1">
              <a:spLocks noChangeArrowheads="1"/>
            </p:cNvSpPr>
            <p:nvPr/>
          </p:nvSpPr>
          <p:spPr bwMode="auto">
            <a:xfrm>
              <a:off x="1942" y="3771"/>
              <a:ext cx="198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b="0" dirty="0" smtClean="0">
                  <a:latin typeface="Gill Sans Light"/>
                  <a:cs typeface="Gill Sans Light"/>
                </a:rPr>
                <a:t>Average occupancy (</a:t>
              </a:r>
              <a:r>
                <a:rPr lang="en-US" sz="2400" b="0" dirty="0" err="1" smtClean="0">
                  <a:latin typeface="Gill Sans Light"/>
                  <a:cs typeface="Gill Sans Light"/>
                </a:rPr>
                <a:t>N</a:t>
              </a:r>
              <a:r>
                <a:rPr lang="en-US" sz="2400" b="0" baseline="-25000" dirty="0" err="1" smtClean="0">
                  <a:latin typeface="Gill Sans Light"/>
                  <a:cs typeface="Gill Sans Light"/>
                </a:rPr>
                <a:t>avg</a:t>
              </a:r>
              <a:r>
                <a:rPr lang="en-US" sz="2400" b="0" dirty="0" smtClean="0">
                  <a:latin typeface="Gill Sans Light"/>
                  <a:cs typeface="Gill Sans Light"/>
                </a:rPr>
                <a:t>) = S/T </a:t>
              </a:r>
              <a:endParaRPr lang="en-US" sz="2400" b="0" dirty="0">
                <a:latin typeface="Gill Sans Light"/>
                <a:cs typeface="Gill Sans Light"/>
              </a:endParaRPr>
            </a:p>
          </p:txBody>
        </p:sp>
      </p:grpSp>
      <p:sp>
        <p:nvSpPr>
          <p:cNvPr id="89" name="Text Box 37"/>
          <p:cNvSpPr txBox="1">
            <a:spLocks noChangeArrowheads="1"/>
          </p:cNvSpPr>
          <p:nvPr/>
        </p:nvSpPr>
        <p:spPr bwMode="auto">
          <a:xfrm>
            <a:off x="76200" y="1981200"/>
            <a:ext cx="723582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 dirty="0" smtClean="0">
                <a:latin typeface="Times New Roman"/>
                <a:cs typeface="Times New Roman"/>
              </a:rPr>
              <a:t>Job </a:t>
            </a:r>
            <a:r>
              <a:rPr lang="en-US" sz="2200" b="0" dirty="0" err="1" smtClean="0">
                <a:latin typeface="Times New Roman"/>
                <a:cs typeface="Times New Roman"/>
              </a:rPr>
              <a:t>i</a:t>
            </a:r>
            <a:endParaRPr lang="en-US" sz="2200" b="0" dirty="0">
              <a:latin typeface="Times New Roman"/>
              <a:cs typeface="Times New Roman"/>
            </a:endParaRPr>
          </a:p>
        </p:txBody>
      </p:sp>
      <p:sp>
        <p:nvSpPr>
          <p:cNvPr id="45" name="Text Box 53"/>
          <p:cNvSpPr txBox="1">
            <a:spLocks noChangeArrowheads="1"/>
          </p:cNvSpPr>
          <p:nvPr/>
        </p:nvSpPr>
        <p:spPr bwMode="auto">
          <a:xfrm>
            <a:off x="2971800" y="3962400"/>
            <a:ext cx="111889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400" b="0" dirty="0">
                <a:solidFill>
                  <a:srgbClr val="FFFFFF"/>
                </a:solidFill>
                <a:latin typeface="Times New Roman"/>
                <a:cs typeface="Times New Roman"/>
              </a:rPr>
              <a:t>S= area</a:t>
            </a:r>
          </a:p>
        </p:txBody>
      </p:sp>
    </p:spTree>
    <p:extLst>
      <p:ext uri="{BB962C8B-B14F-4D97-AF65-F5344CB8AC3E}">
        <p14:creationId xmlns:p14="http://schemas.microsoft.com/office/powerpoint/2010/main" val="2828818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Little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Theorem: Proof Sketch</a:t>
            </a:r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 flipV="1">
            <a:off x="762000" y="1943100"/>
            <a:ext cx="0" cy="335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762000" y="5257800"/>
            <a:ext cx="739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82" name="Text Box 37"/>
          <p:cNvSpPr txBox="1">
            <a:spLocks noChangeArrowheads="1"/>
          </p:cNvSpPr>
          <p:nvPr/>
        </p:nvSpPr>
        <p:spPr bwMode="auto">
          <a:xfrm>
            <a:off x="7616825" y="4876800"/>
            <a:ext cx="684183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>
                <a:latin typeface="Times New Roman"/>
                <a:cs typeface="Times New Roman"/>
              </a:rPr>
              <a:t>time</a:t>
            </a:r>
          </a:p>
        </p:txBody>
      </p:sp>
      <p:sp>
        <p:nvSpPr>
          <p:cNvPr id="62485" name="Freeform 44"/>
          <p:cNvSpPr>
            <a:spLocks/>
          </p:cNvSpPr>
          <p:nvPr/>
        </p:nvSpPr>
        <p:spPr bwMode="auto">
          <a:xfrm>
            <a:off x="2209800" y="2514600"/>
            <a:ext cx="5334000" cy="2743200"/>
          </a:xfrm>
          <a:custGeom>
            <a:avLst/>
            <a:gdLst>
              <a:gd name="T0" fmla="*/ 0 w 3360"/>
              <a:gd name="T1" fmla="*/ 1728 h 1728"/>
              <a:gd name="T2" fmla="*/ 0 w 3360"/>
              <a:gd name="T3" fmla="*/ 1584 h 1728"/>
              <a:gd name="T4" fmla="*/ 384 w 3360"/>
              <a:gd name="T5" fmla="*/ 1584 h 1728"/>
              <a:gd name="T6" fmla="*/ 384 w 3360"/>
              <a:gd name="T7" fmla="*/ 1440 h 1728"/>
              <a:gd name="T8" fmla="*/ 960 w 3360"/>
              <a:gd name="T9" fmla="*/ 1440 h 1728"/>
              <a:gd name="T10" fmla="*/ 960 w 3360"/>
              <a:gd name="T11" fmla="*/ 1296 h 1728"/>
              <a:gd name="T12" fmla="*/ 1200 w 3360"/>
              <a:gd name="T13" fmla="*/ 1296 h 1728"/>
              <a:gd name="T14" fmla="*/ 1200 w 3360"/>
              <a:gd name="T15" fmla="*/ 1152 h 1728"/>
              <a:gd name="T16" fmla="*/ 1536 w 3360"/>
              <a:gd name="T17" fmla="*/ 1152 h 1728"/>
              <a:gd name="T18" fmla="*/ 1536 w 3360"/>
              <a:gd name="T19" fmla="*/ 1008 h 1728"/>
              <a:gd name="T20" fmla="*/ 1776 w 3360"/>
              <a:gd name="T21" fmla="*/ 1008 h 1728"/>
              <a:gd name="T22" fmla="*/ 1776 w 3360"/>
              <a:gd name="T23" fmla="*/ 864 h 1728"/>
              <a:gd name="T24" fmla="*/ 2112 w 3360"/>
              <a:gd name="T25" fmla="*/ 864 h 1728"/>
              <a:gd name="T26" fmla="*/ 2112 w 3360"/>
              <a:gd name="T27" fmla="*/ 720 h 1728"/>
              <a:gd name="T28" fmla="*/ 2448 w 3360"/>
              <a:gd name="T29" fmla="*/ 720 h 1728"/>
              <a:gd name="T30" fmla="*/ 2448 w 3360"/>
              <a:gd name="T31" fmla="*/ 576 h 1728"/>
              <a:gd name="T32" fmla="*/ 2784 w 3360"/>
              <a:gd name="T33" fmla="*/ 576 h 1728"/>
              <a:gd name="T34" fmla="*/ 2784 w 3360"/>
              <a:gd name="T35" fmla="*/ 432 h 1728"/>
              <a:gd name="T36" fmla="*/ 2928 w 3360"/>
              <a:gd name="T37" fmla="*/ 432 h 1728"/>
              <a:gd name="T38" fmla="*/ 2928 w 3360"/>
              <a:gd name="T39" fmla="*/ 288 h 1728"/>
              <a:gd name="T40" fmla="*/ 3168 w 3360"/>
              <a:gd name="T41" fmla="*/ 288 h 1728"/>
              <a:gd name="T42" fmla="*/ 3168 w 3360"/>
              <a:gd name="T43" fmla="*/ 144 h 1728"/>
              <a:gd name="T44" fmla="*/ 3360 w 3360"/>
              <a:gd name="T45" fmla="*/ 144 h 1728"/>
              <a:gd name="T46" fmla="*/ 3360 w 3360"/>
              <a:gd name="T47" fmla="*/ 0 h 172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360"/>
              <a:gd name="T73" fmla="*/ 0 h 1728"/>
              <a:gd name="T74" fmla="*/ 3360 w 3360"/>
              <a:gd name="T75" fmla="*/ 1728 h 172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360" h="1728">
                <a:moveTo>
                  <a:pt x="0" y="1728"/>
                </a:moveTo>
                <a:lnTo>
                  <a:pt x="0" y="1584"/>
                </a:lnTo>
                <a:lnTo>
                  <a:pt x="384" y="1584"/>
                </a:lnTo>
                <a:lnTo>
                  <a:pt x="384" y="1440"/>
                </a:lnTo>
                <a:lnTo>
                  <a:pt x="960" y="1440"/>
                </a:lnTo>
                <a:lnTo>
                  <a:pt x="960" y="1296"/>
                </a:lnTo>
                <a:lnTo>
                  <a:pt x="1200" y="1296"/>
                </a:lnTo>
                <a:lnTo>
                  <a:pt x="1200" y="1152"/>
                </a:lnTo>
                <a:lnTo>
                  <a:pt x="1536" y="1152"/>
                </a:lnTo>
                <a:lnTo>
                  <a:pt x="1536" y="1008"/>
                </a:lnTo>
                <a:lnTo>
                  <a:pt x="1776" y="1008"/>
                </a:lnTo>
                <a:lnTo>
                  <a:pt x="1776" y="864"/>
                </a:lnTo>
                <a:lnTo>
                  <a:pt x="2112" y="864"/>
                </a:lnTo>
                <a:lnTo>
                  <a:pt x="2112" y="720"/>
                </a:lnTo>
                <a:lnTo>
                  <a:pt x="2448" y="720"/>
                </a:lnTo>
                <a:lnTo>
                  <a:pt x="2448" y="576"/>
                </a:lnTo>
                <a:lnTo>
                  <a:pt x="2784" y="576"/>
                </a:lnTo>
                <a:lnTo>
                  <a:pt x="2784" y="432"/>
                </a:lnTo>
                <a:lnTo>
                  <a:pt x="2928" y="432"/>
                </a:lnTo>
                <a:lnTo>
                  <a:pt x="2928" y="288"/>
                </a:lnTo>
                <a:lnTo>
                  <a:pt x="3168" y="288"/>
                </a:lnTo>
                <a:lnTo>
                  <a:pt x="3168" y="144"/>
                </a:lnTo>
                <a:lnTo>
                  <a:pt x="3360" y="144"/>
                </a:lnTo>
                <a:lnTo>
                  <a:pt x="3360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6" name="Freeform 45"/>
          <p:cNvSpPr>
            <a:spLocks/>
          </p:cNvSpPr>
          <p:nvPr/>
        </p:nvSpPr>
        <p:spPr bwMode="auto">
          <a:xfrm>
            <a:off x="1219200" y="2514600"/>
            <a:ext cx="6096000" cy="2743200"/>
          </a:xfrm>
          <a:custGeom>
            <a:avLst/>
            <a:gdLst>
              <a:gd name="T0" fmla="*/ 0 w 3840"/>
              <a:gd name="T1" fmla="*/ 1728 h 1728"/>
              <a:gd name="T2" fmla="*/ 0 w 3840"/>
              <a:gd name="T3" fmla="*/ 1584 h 1728"/>
              <a:gd name="T4" fmla="*/ 384 w 3840"/>
              <a:gd name="T5" fmla="*/ 1584 h 1728"/>
              <a:gd name="T6" fmla="*/ 384 w 3840"/>
              <a:gd name="T7" fmla="*/ 1440 h 1728"/>
              <a:gd name="T8" fmla="*/ 576 w 3840"/>
              <a:gd name="T9" fmla="*/ 1440 h 1728"/>
              <a:gd name="T10" fmla="*/ 576 w 3840"/>
              <a:gd name="T11" fmla="*/ 1296 h 1728"/>
              <a:gd name="T12" fmla="*/ 816 w 3840"/>
              <a:gd name="T13" fmla="*/ 1296 h 1728"/>
              <a:gd name="T14" fmla="*/ 816 w 3840"/>
              <a:gd name="T15" fmla="*/ 1152 h 1728"/>
              <a:gd name="T16" fmla="*/ 1152 w 3840"/>
              <a:gd name="T17" fmla="*/ 1152 h 1728"/>
              <a:gd name="T18" fmla="*/ 1152 w 3840"/>
              <a:gd name="T19" fmla="*/ 1008 h 1728"/>
              <a:gd name="T20" fmla="*/ 1584 w 3840"/>
              <a:gd name="T21" fmla="*/ 1008 h 1728"/>
              <a:gd name="T22" fmla="*/ 1584 w 3840"/>
              <a:gd name="T23" fmla="*/ 864 h 1728"/>
              <a:gd name="T24" fmla="*/ 1776 w 3840"/>
              <a:gd name="T25" fmla="*/ 864 h 1728"/>
              <a:gd name="T26" fmla="*/ 1776 w 3840"/>
              <a:gd name="T27" fmla="*/ 720 h 1728"/>
              <a:gd name="T28" fmla="*/ 1968 w 3840"/>
              <a:gd name="T29" fmla="*/ 720 h 1728"/>
              <a:gd name="T30" fmla="*/ 1968 w 3840"/>
              <a:gd name="T31" fmla="*/ 576 h 1728"/>
              <a:gd name="T32" fmla="*/ 2448 w 3840"/>
              <a:gd name="T33" fmla="*/ 576 h 1728"/>
              <a:gd name="T34" fmla="*/ 2448 w 3840"/>
              <a:gd name="T35" fmla="*/ 432 h 1728"/>
              <a:gd name="T36" fmla="*/ 2640 w 3840"/>
              <a:gd name="T37" fmla="*/ 432 h 1728"/>
              <a:gd name="T38" fmla="*/ 2640 w 3840"/>
              <a:gd name="T39" fmla="*/ 288 h 1728"/>
              <a:gd name="T40" fmla="*/ 2784 w 3840"/>
              <a:gd name="T41" fmla="*/ 288 h 1728"/>
              <a:gd name="T42" fmla="*/ 2784 w 3840"/>
              <a:gd name="T43" fmla="*/ 144 h 1728"/>
              <a:gd name="T44" fmla="*/ 3216 w 3840"/>
              <a:gd name="T45" fmla="*/ 144 h 1728"/>
              <a:gd name="T46" fmla="*/ 3216 w 3840"/>
              <a:gd name="T47" fmla="*/ 0 h 1728"/>
              <a:gd name="T48" fmla="*/ 3840 w 3840"/>
              <a:gd name="T49" fmla="*/ 0 h 172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840"/>
              <a:gd name="T76" fmla="*/ 0 h 1728"/>
              <a:gd name="T77" fmla="*/ 3840 w 3840"/>
              <a:gd name="T78" fmla="*/ 1728 h 1728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840" h="1728">
                <a:moveTo>
                  <a:pt x="0" y="1728"/>
                </a:moveTo>
                <a:lnTo>
                  <a:pt x="0" y="1584"/>
                </a:lnTo>
                <a:lnTo>
                  <a:pt x="384" y="1584"/>
                </a:lnTo>
                <a:lnTo>
                  <a:pt x="384" y="1440"/>
                </a:lnTo>
                <a:lnTo>
                  <a:pt x="576" y="1440"/>
                </a:lnTo>
                <a:lnTo>
                  <a:pt x="576" y="1296"/>
                </a:lnTo>
                <a:lnTo>
                  <a:pt x="816" y="1296"/>
                </a:lnTo>
                <a:lnTo>
                  <a:pt x="816" y="1152"/>
                </a:lnTo>
                <a:lnTo>
                  <a:pt x="1152" y="1152"/>
                </a:lnTo>
                <a:lnTo>
                  <a:pt x="1152" y="1008"/>
                </a:lnTo>
                <a:lnTo>
                  <a:pt x="1584" y="1008"/>
                </a:lnTo>
                <a:lnTo>
                  <a:pt x="1584" y="864"/>
                </a:lnTo>
                <a:lnTo>
                  <a:pt x="1776" y="864"/>
                </a:lnTo>
                <a:lnTo>
                  <a:pt x="1776" y="720"/>
                </a:lnTo>
                <a:lnTo>
                  <a:pt x="1968" y="720"/>
                </a:lnTo>
                <a:lnTo>
                  <a:pt x="1968" y="576"/>
                </a:lnTo>
                <a:lnTo>
                  <a:pt x="2448" y="576"/>
                </a:lnTo>
                <a:lnTo>
                  <a:pt x="2448" y="432"/>
                </a:lnTo>
                <a:lnTo>
                  <a:pt x="2640" y="432"/>
                </a:lnTo>
                <a:lnTo>
                  <a:pt x="2640" y="288"/>
                </a:lnTo>
                <a:lnTo>
                  <a:pt x="2784" y="288"/>
                </a:lnTo>
                <a:lnTo>
                  <a:pt x="2784" y="144"/>
                </a:lnTo>
                <a:lnTo>
                  <a:pt x="3216" y="144"/>
                </a:lnTo>
                <a:lnTo>
                  <a:pt x="3216" y="0"/>
                </a:lnTo>
                <a:lnTo>
                  <a:pt x="3840" y="0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7" name="Line 46"/>
          <p:cNvSpPr>
            <a:spLocks noChangeShapeType="1"/>
          </p:cNvSpPr>
          <p:nvPr/>
        </p:nvSpPr>
        <p:spPr bwMode="auto">
          <a:xfrm>
            <a:off x="12192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8" name="Line 47"/>
          <p:cNvSpPr>
            <a:spLocks noChangeShapeType="1"/>
          </p:cNvSpPr>
          <p:nvPr/>
        </p:nvSpPr>
        <p:spPr bwMode="auto">
          <a:xfrm>
            <a:off x="75438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9" name="Line 48"/>
          <p:cNvSpPr>
            <a:spLocks noChangeShapeType="1"/>
          </p:cNvSpPr>
          <p:nvPr/>
        </p:nvSpPr>
        <p:spPr bwMode="auto">
          <a:xfrm>
            <a:off x="7543800" y="25146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0" name="Line 49"/>
          <p:cNvSpPr>
            <a:spLocks noChangeShapeType="1"/>
          </p:cNvSpPr>
          <p:nvPr/>
        </p:nvSpPr>
        <p:spPr bwMode="auto">
          <a:xfrm>
            <a:off x="1219200" y="54102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1" name="Text Box 50"/>
          <p:cNvSpPr txBox="1">
            <a:spLocks noChangeArrowheads="1"/>
          </p:cNvSpPr>
          <p:nvPr/>
        </p:nvSpPr>
        <p:spPr bwMode="auto">
          <a:xfrm>
            <a:off x="4708525" y="5370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800" b="0"/>
              <a:t>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4800600" y="838200"/>
            <a:ext cx="3872551" cy="1371600"/>
            <a:chOff x="1605663" y="4773956"/>
            <a:chExt cx="5853751" cy="1689728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2847412" y="5422823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649536" y="5379666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605663" y="5103632"/>
              <a:ext cx="927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arrivals</a:t>
              </a:r>
              <a:endPara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45132" y="5103632"/>
              <a:ext cx="1314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departures</a:t>
              </a:r>
              <a:endPara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Cloud 59"/>
            <p:cNvSpPr/>
            <p:nvPr/>
          </p:nvSpPr>
          <p:spPr>
            <a:xfrm>
              <a:off x="3372204" y="4773956"/>
              <a:ext cx="2277332" cy="121173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i="1" dirty="0" smtClean="0">
                  <a:latin typeface="Gill Sans" charset="0"/>
                  <a:ea typeface="Gill Sans" charset="0"/>
                  <a:cs typeface="Gill Sans" charset="0"/>
                </a:rPr>
                <a:t>N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2997788" y="5225366"/>
              <a:ext cx="160581" cy="351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845388" y="5504128"/>
              <a:ext cx="3431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dirty="0">
                  <a:latin typeface="Times New Roman"/>
                  <a:cs typeface="Times New Roman"/>
                </a:rPr>
                <a:t>λ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372204" y="6312156"/>
              <a:ext cx="2248136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372204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628516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326475" y="6028212"/>
              <a:ext cx="333094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US" sz="2000" b="0" i="1" dirty="0" smtClean="0">
                  <a:latin typeface="Gill Sans" charset="0"/>
                  <a:ea typeface="Gill Sans" charset="0"/>
                  <a:cs typeface="Gill Sans" charset="0"/>
                </a:rPr>
                <a:t>L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1219200" y="50292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828800" y="48006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133600" y="45720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514600" y="43434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048000" y="41148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733800" y="3886200"/>
            <a:ext cx="12954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4038600" y="36576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343400" y="3429000"/>
            <a:ext cx="1752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5105400" y="32004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5410200" y="2971800"/>
            <a:ext cx="14478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638800" y="27432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6324600" y="2514600"/>
            <a:ext cx="1219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79" name="Group 38"/>
          <p:cNvGrpSpPr>
            <a:grpSpLocks/>
          </p:cNvGrpSpPr>
          <p:nvPr/>
        </p:nvGrpSpPr>
        <p:grpSpPr bwMode="auto">
          <a:xfrm>
            <a:off x="4441829" y="3429000"/>
            <a:ext cx="652463" cy="914400"/>
            <a:chOff x="2798" y="2160"/>
            <a:chExt cx="411" cy="576"/>
          </a:xfrm>
        </p:grpSpPr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832" y="2160"/>
              <a:ext cx="0" cy="576"/>
            </a:xfrm>
            <a:prstGeom prst="line">
              <a:avLst/>
            </a:prstGeom>
            <a:noFill/>
            <a:ln w="19050" cmpd="sng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sz="220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2798" y="2280"/>
              <a:ext cx="41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200" b="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N(</a:t>
              </a:r>
              <a:r>
                <a:rPr lang="en-US" sz="2200" b="0" dirty="0">
                  <a:solidFill>
                    <a:schemeClr val="bg1"/>
                  </a:solidFill>
                  <a:latin typeface="Times New Roman"/>
                  <a:cs typeface="Times New Roman"/>
                </a:rPr>
                <a:t>t)</a:t>
              </a:r>
            </a:p>
          </p:txBody>
        </p:sp>
      </p:grpSp>
      <p:sp>
        <p:nvSpPr>
          <p:cNvPr id="84" name="Text Box 43"/>
          <p:cNvSpPr txBox="1">
            <a:spLocks noChangeArrowheads="1"/>
          </p:cNvSpPr>
          <p:nvPr/>
        </p:nvSpPr>
        <p:spPr bwMode="auto">
          <a:xfrm>
            <a:off x="838200" y="1859340"/>
            <a:ext cx="4495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latin typeface="Times New Roman"/>
                <a:cs typeface="Times New Roman"/>
              </a:rPr>
              <a:t>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  <a:r>
              <a:rPr lang="en-US" sz="2400" b="0" dirty="0">
                <a:latin typeface="Gill Sans Light"/>
                <a:cs typeface="Gill Sans Light"/>
              </a:rPr>
              <a:t> = response time of job </a:t>
            </a:r>
            <a:r>
              <a:rPr lang="en-US" sz="2400" b="0" i="1" dirty="0" err="1">
                <a:latin typeface="Times New Roman"/>
                <a:cs typeface="Times New Roman"/>
              </a:rPr>
              <a:t>i</a:t>
            </a:r>
            <a:endParaRPr lang="en-US" sz="2400" b="0" i="1" dirty="0">
              <a:latin typeface="Times New Roman"/>
              <a:cs typeface="Times New Roman"/>
            </a:endParaRPr>
          </a:p>
          <a:p>
            <a:r>
              <a:rPr lang="en-US" sz="2400" b="0" dirty="0">
                <a:latin typeface="Times New Roman"/>
                <a:cs typeface="Times New Roman"/>
              </a:rPr>
              <a:t>N(t) </a:t>
            </a:r>
            <a:r>
              <a:rPr lang="en-US" sz="2400" b="0" dirty="0">
                <a:latin typeface="Gill Sans Light"/>
                <a:cs typeface="Gill Sans Light"/>
              </a:rPr>
              <a:t>= number of jobs in system</a:t>
            </a:r>
          </a:p>
          <a:p>
            <a:r>
              <a:rPr lang="en-US" sz="2400" b="0" dirty="0">
                <a:latin typeface="Gill Sans Light"/>
                <a:cs typeface="Gill Sans Light"/>
              </a:rPr>
              <a:t>          at time </a:t>
            </a:r>
            <a:r>
              <a:rPr lang="en-US" sz="2400" b="0" i="1" dirty="0">
                <a:latin typeface="Times New Roman"/>
                <a:cs typeface="Times New Roman"/>
              </a:rPr>
              <a:t>t</a:t>
            </a:r>
            <a:r>
              <a:rPr lang="en-US" sz="2400" b="0" dirty="0">
                <a:latin typeface="Gill Sans Light"/>
                <a:cs typeface="Gill Sans Light"/>
              </a:rPr>
              <a:t>  </a:t>
            </a:r>
          </a:p>
          <a:p>
            <a:pPr algn="l"/>
            <a:r>
              <a:rPr lang="en-US" sz="2400" b="0" dirty="0" smtClean="0">
                <a:latin typeface="Times New Roman"/>
                <a:cs typeface="Times New Roman"/>
              </a:rPr>
              <a:t>S(</a:t>
            </a:r>
            <a:r>
              <a:rPr lang="en-US" sz="2400" b="0" dirty="0" err="1" smtClean="0">
                <a:latin typeface="Times New Roman"/>
                <a:cs typeface="Times New Roman"/>
              </a:rPr>
              <a:t>i</a:t>
            </a:r>
            <a:r>
              <a:rPr lang="en-US" sz="2400" b="0" dirty="0" smtClean="0">
                <a:latin typeface="Times New Roman"/>
                <a:cs typeface="Times New Roman"/>
              </a:rPr>
              <a:t>) = L(</a:t>
            </a:r>
            <a:r>
              <a:rPr lang="en-US" sz="2400" b="0" dirty="0" err="1" smtClean="0">
                <a:latin typeface="Times New Roman"/>
                <a:cs typeface="Times New Roman"/>
              </a:rPr>
              <a:t>i</a:t>
            </a:r>
            <a:r>
              <a:rPr lang="en-US" sz="2400" b="0" dirty="0" smtClean="0">
                <a:latin typeface="Times New Roman"/>
                <a:cs typeface="Times New Roman"/>
              </a:rPr>
              <a:t>) * 1 = L(</a:t>
            </a:r>
            <a:r>
              <a:rPr lang="en-US" sz="2400" b="0" dirty="0" err="1" smtClean="0">
                <a:latin typeface="Times New Roman"/>
                <a:cs typeface="Times New Roman"/>
              </a:rPr>
              <a:t>i</a:t>
            </a:r>
            <a:r>
              <a:rPr lang="en-US" sz="2400" b="0" dirty="0" smtClean="0">
                <a:latin typeface="Times New Roman"/>
                <a:cs typeface="Times New Roman"/>
              </a:rPr>
              <a:t>)</a:t>
            </a:r>
            <a:endParaRPr lang="en-US" sz="2400" b="0" dirty="0">
              <a:latin typeface="Times New Roman"/>
              <a:cs typeface="Times New Roman"/>
            </a:endParaRPr>
          </a:p>
        </p:txBody>
      </p:sp>
      <p:sp>
        <p:nvSpPr>
          <p:cNvPr id="89" name="Text Box 37"/>
          <p:cNvSpPr txBox="1">
            <a:spLocks noChangeArrowheads="1"/>
          </p:cNvSpPr>
          <p:nvPr/>
        </p:nvSpPr>
        <p:spPr bwMode="auto">
          <a:xfrm>
            <a:off x="76200" y="1981200"/>
            <a:ext cx="723582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 dirty="0" smtClean="0">
                <a:latin typeface="Times New Roman"/>
                <a:cs typeface="Times New Roman"/>
              </a:rPr>
              <a:t>Job </a:t>
            </a:r>
            <a:r>
              <a:rPr lang="en-US" sz="2200" b="0" dirty="0" err="1" smtClean="0">
                <a:latin typeface="Times New Roman"/>
                <a:cs typeface="Times New Roman"/>
              </a:rPr>
              <a:t>i</a:t>
            </a:r>
            <a:endParaRPr lang="en-US" sz="2200" b="0" dirty="0">
              <a:latin typeface="Times New Roman"/>
              <a:cs typeface="Times New Roman"/>
            </a:endParaRPr>
          </a:p>
        </p:txBody>
      </p:sp>
      <p:sp>
        <p:nvSpPr>
          <p:cNvPr id="45" name="Text Box 53"/>
          <p:cNvSpPr txBox="1">
            <a:spLocks noChangeArrowheads="1"/>
          </p:cNvSpPr>
          <p:nvPr/>
        </p:nvSpPr>
        <p:spPr bwMode="auto">
          <a:xfrm>
            <a:off x="1356754" y="4936455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S(1)</a:t>
            </a:r>
            <a:endParaRPr lang="en-US" b="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1966354" y="4707855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S(2)</a:t>
            </a:r>
            <a:endParaRPr lang="en-US" b="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7" name="Text Box 61"/>
          <p:cNvSpPr txBox="1">
            <a:spLocks noChangeArrowheads="1"/>
          </p:cNvSpPr>
          <p:nvPr/>
        </p:nvSpPr>
        <p:spPr bwMode="auto">
          <a:xfrm>
            <a:off x="1989423" y="5805488"/>
            <a:ext cx="44875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400" b="0" dirty="0" err="1" smtClean="0">
                <a:latin typeface="Times New Roman"/>
                <a:cs typeface="Times New Roman"/>
              </a:rPr>
              <a:t>Navg</a:t>
            </a:r>
            <a:r>
              <a:rPr lang="en-US" sz="2400" b="0" dirty="0" smtClean="0">
                <a:latin typeface="Times New Roman"/>
                <a:cs typeface="Times New Roman"/>
              </a:rPr>
              <a:t> = S/T = (L(</a:t>
            </a:r>
            <a:r>
              <a:rPr lang="en-US" sz="2400" b="0" dirty="0">
                <a:latin typeface="Times New Roman"/>
                <a:cs typeface="Times New Roman"/>
              </a:rPr>
              <a:t>1) + </a:t>
            </a:r>
            <a:r>
              <a:rPr lang="en-US" sz="2400" b="0" dirty="0" smtClean="0">
                <a:latin typeface="Times New Roman"/>
                <a:cs typeface="Times New Roman"/>
              </a:rPr>
              <a:t>… </a:t>
            </a:r>
            <a:r>
              <a:rPr lang="en-US" sz="2400" b="0" dirty="0">
                <a:latin typeface="Times New Roman"/>
                <a:cs typeface="Times New Roman"/>
              </a:rPr>
              <a:t>+ </a:t>
            </a:r>
            <a:r>
              <a:rPr lang="en-US" sz="2400" b="0" dirty="0" smtClean="0">
                <a:latin typeface="Times New Roman"/>
                <a:cs typeface="Times New Roman"/>
              </a:rPr>
              <a:t>L(k))/T</a:t>
            </a:r>
            <a:endParaRPr lang="en-US" sz="2400" b="0" dirty="0">
              <a:latin typeface="Times New Roman"/>
              <a:cs typeface="Times New Roman"/>
            </a:endParaRPr>
          </a:p>
        </p:txBody>
      </p:sp>
      <p:sp>
        <p:nvSpPr>
          <p:cNvPr id="48" name="Text Box 53"/>
          <p:cNvSpPr txBox="1">
            <a:spLocks noChangeArrowheads="1"/>
          </p:cNvSpPr>
          <p:nvPr/>
        </p:nvSpPr>
        <p:spPr bwMode="auto">
          <a:xfrm>
            <a:off x="6690754" y="2419276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S(k)</a:t>
            </a:r>
            <a:endParaRPr lang="en-US" b="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29438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528" y="213234"/>
            <a:ext cx="8229600" cy="426082"/>
          </a:xfrm>
        </p:spPr>
        <p:txBody>
          <a:bodyPr/>
          <a:lstStyle/>
          <a:p>
            <a:r>
              <a:rPr lang="en-US" dirty="0"/>
              <a:t>Review: Magnetic Disks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9144000" cy="3048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0000"/>
                </a:solidFill>
              </a:rPr>
              <a:t>Cylinders: </a:t>
            </a:r>
            <a:r>
              <a:rPr lang="en-US" dirty="0"/>
              <a:t>all the tracks under the </a:t>
            </a:r>
            <a:br>
              <a:rPr lang="en-US" dirty="0"/>
            </a:br>
            <a:r>
              <a:rPr lang="en-US" dirty="0"/>
              <a:t>head at a given point on all surface</a:t>
            </a:r>
          </a:p>
          <a:p>
            <a:pPr lvl="3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endParaRPr lang="en-US" dirty="0"/>
          </a:p>
          <a:p>
            <a:pPr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/>
              <a:t>Read/write data is a three-stage process: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0000"/>
                </a:solidFill>
              </a:rPr>
              <a:t>Seek time: </a:t>
            </a:r>
            <a:r>
              <a:rPr lang="en-US" dirty="0"/>
              <a:t>position the head/arm over the proper track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0000"/>
                </a:solidFill>
              </a:rPr>
              <a:t>Rotational latency: </a:t>
            </a:r>
            <a:r>
              <a:rPr lang="en-US" dirty="0"/>
              <a:t>wait for desired sector to rotate under r/w head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0000"/>
                </a:solidFill>
              </a:rPr>
              <a:t>Transfer time: </a:t>
            </a:r>
            <a:r>
              <a:rPr lang="en-US" dirty="0"/>
              <a:t>transfer a block of bits (sector) under r/w head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591175" y="685800"/>
            <a:ext cx="3552825" cy="2274870"/>
            <a:chOff x="5715000" y="1230330"/>
            <a:chExt cx="3324225" cy="2046270"/>
          </a:xfrm>
        </p:grpSpPr>
        <p:sp useBgFill="1"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6553200" y="27035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 useBgFill="1"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6553200" y="24749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 useBgFill="1"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6527800" y="22971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 useBgFill="1"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6527800" y="21447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7131050" y="2316180"/>
              <a:ext cx="241300" cy="190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7105650" y="2290780"/>
              <a:ext cx="596900" cy="88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7410450" y="1706580"/>
              <a:ext cx="292100" cy="723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7721600" y="1547830"/>
              <a:ext cx="795377" cy="29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Ariel"/>
                  <a:cs typeface="Ariel"/>
                </a:rPr>
                <a:t>Sector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6991350" y="1389080"/>
              <a:ext cx="368300" cy="825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404100" y="1230330"/>
              <a:ext cx="696755" cy="29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Ariel"/>
                  <a:cs typeface="Ariel"/>
                </a:rPr>
                <a:t>Track</a:t>
              </a:r>
            </a:p>
          </p:txBody>
        </p:sp>
        <p:grpSp>
          <p:nvGrpSpPr>
            <p:cNvPr id="14" name="Group 49"/>
            <p:cNvGrpSpPr>
              <a:grpSpLocks/>
            </p:cNvGrpSpPr>
            <p:nvPr/>
          </p:nvGrpSpPr>
          <p:grpSpPr bwMode="auto">
            <a:xfrm>
              <a:off x="6743700" y="2233630"/>
              <a:ext cx="2295525" cy="723900"/>
              <a:chOff x="4272" y="632"/>
              <a:chExt cx="1446" cy="456"/>
            </a:xfrm>
          </p:grpSpPr>
          <p:grpSp>
            <p:nvGrpSpPr>
              <p:cNvPr id="15" name="Group 48"/>
              <p:cNvGrpSpPr>
                <a:grpSpLocks/>
              </p:cNvGrpSpPr>
              <p:nvPr/>
            </p:nvGrpSpPr>
            <p:grpSpPr bwMode="auto">
              <a:xfrm>
                <a:off x="4272" y="632"/>
                <a:ext cx="520" cy="456"/>
                <a:chOff x="4272" y="632"/>
                <a:chExt cx="520" cy="456"/>
              </a:xfrm>
            </p:grpSpPr>
            <p:sp>
              <p:nvSpPr>
                <p:cNvPr id="18" name="Oval 15"/>
                <p:cNvSpPr>
                  <a:spLocks noChangeArrowheads="1"/>
                </p:cNvSpPr>
                <p:nvPr/>
              </p:nvSpPr>
              <p:spPr bwMode="auto">
                <a:xfrm>
                  <a:off x="4272" y="947"/>
                  <a:ext cx="520" cy="1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Ariel"/>
                    <a:cs typeface="Ariel"/>
                  </a:endParaRPr>
                </a:p>
              </p:txBody>
            </p:sp>
            <p:sp>
              <p:nvSpPr>
                <p:cNvPr id="19" name="Oval 16"/>
                <p:cNvSpPr>
                  <a:spLocks noChangeArrowheads="1"/>
                </p:cNvSpPr>
                <p:nvPr/>
              </p:nvSpPr>
              <p:spPr bwMode="auto">
                <a:xfrm>
                  <a:off x="4280" y="632"/>
                  <a:ext cx="496" cy="128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Ariel"/>
                    <a:cs typeface="Ariel"/>
                  </a:endParaRPr>
                </a:p>
              </p:txBody>
            </p:sp>
            <p:sp>
              <p:nvSpPr>
                <p:cNvPr id="20" name="Line 17"/>
                <p:cNvSpPr>
                  <a:spLocks noChangeShapeType="1"/>
                </p:cNvSpPr>
                <p:nvPr/>
              </p:nvSpPr>
              <p:spPr bwMode="auto">
                <a:xfrm>
                  <a:off x="4272" y="696"/>
                  <a:ext cx="0" cy="32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Ariel"/>
                    <a:cs typeface="Ariel"/>
                  </a:endParaRPr>
                </a:p>
              </p:txBody>
            </p:sp>
            <p:sp>
              <p:nvSpPr>
                <p:cNvPr id="21" name="Line 18"/>
                <p:cNvSpPr>
                  <a:spLocks noChangeShapeType="1"/>
                </p:cNvSpPr>
                <p:nvPr/>
              </p:nvSpPr>
              <p:spPr bwMode="auto">
                <a:xfrm>
                  <a:off x="4776" y="696"/>
                  <a:ext cx="0" cy="344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Ariel"/>
                    <a:cs typeface="Ariel"/>
                  </a:endParaRPr>
                </a:p>
              </p:txBody>
            </p:sp>
          </p:grpSp>
          <p:sp>
            <p:nvSpPr>
              <p:cNvPr id="16" name="Line 19"/>
              <p:cNvSpPr>
                <a:spLocks noChangeShapeType="1"/>
              </p:cNvSpPr>
              <p:nvPr/>
            </p:nvSpPr>
            <p:spPr bwMode="auto">
              <a:xfrm>
                <a:off x="4780" y="924"/>
                <a:ext cx="348" cy="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Ariel"/>
                  <a:cs typeface="Ariel"/>
                </a:endParaRPr>
              </a:p>
            </p:txBody>
          </p:sp>
          <p:sp>
            <p:nvSpPr>
              <p:cNvPr id="17" name="Rectangle 20"/>
              <p:cNvSpPr>
                <a:spLocks noChangeArrowheads="1"/>
              </p:cNvSpPr>
              <p:nvPr/>
            </p:nvSpPr>
            <p:spPr bwMode="auto">
              <a:xfrm>
                <a:off x="5104" y="872"/>
                <a:ext cx="614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 b="0">
                    <a:solidFill>
                      <a:schemeClr val="accent1"/>
                    </a:solidFill>
                    <a:latin typeface="Ariel"/>
                    <a:cs typeface="Ariel"/>
                  </a:rPr>
                  <a:t>Cylinder</a:t>
                </a:r>
              </a:p>
            </p:txBody>
          </p:sp>
        </p:grpSp>
        <p:grpSp>
          <p:nvGrpSpPr>
            <p:cNvPr id="22" name="Group 51"/>
            <p:cNvGrpSpPr>
              <a:grpSpLocks/>
            </p:cNvGrpSpPr>
            <p:nvPr/>
          </p:nvGrpSpPr>
          <p:grpSpPr bwMode="auto">
            <a:xfrm>
              <a:off x="5715000" y="2309830"/>
              <a:ext cx="1028700" cy="596900"/>
              <a:chOff x="3600" y="680"/>
              <a:chExt cx="648" cy="376"/>
            </a:xfrm>
          </p:grpSpPr>
          <p:sp>
            <p:nvSpPr>
              <p:cNvPr id="23" name="Rectangle 28"/>
              <p:cNvSpPr>
                <a:spLocks noChangeArrowheads="1"/>
              </p:cNvSpPr>
              <p:nvPr/>
            </p:nvSpPr>
            <p:spPr bwMode="auto">
              <a:xfrm>
                <a:off x="3600" y="685"/>
                <a:ext cx="436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 b="0">
                    <a:solidFill>
                      <a:schemeClr val="hlink"/>
                    </a:solidFill>
                    <a:latin typeface="Ariel"/>
                    <a:cs typeface="Ariel"/>
                  </a:rPr>
                  <a:t>Head</a:t>
                </a:r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>
                <a:off x="4008" y="680"/>
                <a:ext cx="0" cy="3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Ariel"/>
                  <a:cs typeface="Ariel"/>
                </a:endParaRPr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>
                <a:off x="4000" y="695"/>
                <a:ext cx="24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Ariel"/>
                  <a:cs typeface="Ariel"/>
                </a:endParaRPr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auto">
              <a:xfrm>
                <a:off x="4016" y="824"/>
                <a:ext cx="231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Ariel"/>
                  <a:cs typeface="Ariel"/>
                </a:endParaRPr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auto">
              <a:xfrm>
                <a:off x="4016" y="944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Ariel"/>
                  <a:cs typeface="Ariel"/>
                </a:endParaRPr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auto">
              <a:xfrm>
                <a:off x="4016" y="1056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Ariel"/>
                  <a:cs typeface="Ariel"/>
                </a:endParaRPr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auto">
              <a:xfrm flipH="1">
                <a:off x="3744" y="888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Ariel"/>
                  <a:cs typeface="Ariel"/>
                </a:endParaRPr>
              </a:p>
            </p:txBody>
          </p:sp>
        </p:grp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7772400" y="2982930"/>
              <a:ext cx="368300" cy="10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8077200" y="2982930"/>
              <a:ext cx="795377" cy="29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Ariel"/>
                  <a:cs typeface="Ariel"/>
                </a:rPr>
                <a:t>Platter</a:t>
              </a:r>
            </a:p>
          </p:txBody>
        </p:sp>
      </p:grpSp>
      <p:grpSp>
        <p:nvGrpSpPr>
          <p:cNvPr id="33" name="Group 36"/>
          <p:cNvGrpSpPr>
            <a:grpSpLocks/>
          </p:cNvGrpSpPr>
          <p:nvPr/>
        </p:nvGrpSpPr>
        <p:grpSpPr bwMode="auto">
          <a:xfrm>
            <a:off x="500316" y="5105400"/>
            <a:ext cx="8140169" cy="1235075"/>
            <a:chOff x="457" y="3072"/>
            <a:chExt cx="5167" cy="816"/>
          </a:xfrm>
        </p:grpSpPr>
        <p:sp>
          <p:nvSpPr>
            <p:cNvPr id="34" name="Rectangle 37"/>
            <p:cNvSpPr>
              <a:spLocks noChangeArrowheads="1"/>
            </p:cNvSpPr>
            <p:nvPr/>
          </p:nvSpPr>
          <p:spPr bwMode="auto">
            <a:xfrm>
              <a:off x="1200" y="3072"/>
              <a:ext cx="1200" cy="8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/>
              <a:r>
                <a:rPr lang="en-US" sz="2000" b="0">
                  <a:latin typeface="Helvetica Neue Light"/>
                  <a:cs typeface="Helvetica Neue Light"/>
                </a:rPr>
                <a:t>Software</a:t>
              </a:r>
            </a:p>
            <a:p>
              <a:pPr marL="228600" indent="-228600"/>
              <a:r>
                <a:rPr lang="en-US" sz="2000" b="0">
                  <a:latin typeface="Helvetica Neue Light"/>
                  <a:cs typeface="Helvetica Neue Light"/>
                </a:rPr>
                <a:t>Queue</a:t>
              </a:r>
            </a:p>
            <a:p>
              <a:pPr marL="228600" indent="-228600"/>
              <a:r>
                <a:rPr lang="en-US" sz="2000" b="0">
                  <a:latin typeface="Helvetica Neue Light"/>
                  <a:cs typeface="Helvetica Neue Light"/>
                </a:rPr>
                <a:t>(Device Driver)</a:t>
              </a:r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>
              <a:off x="720" y="348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Helvetica Neue Light"/>
                <a:cs typeface="Helvetica Neue Light"/>
              </a:endParaRPr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 flipV="1">
              <a:off x="2400" y="348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Helvetica Neue Light"/>
                <a:cs typeface="Helvetica Neue Light"/>
              </a:endParaRPr>
            </a:p>
          </p:txBody>
        </p:sp>
        <p:sp>
          <p:nvSpPr>
            <p:cNvPr id="37" name="Rectangle 40"/>
            <p:cNvSpPr>
              <a:spLocks noChangeArrowheads="1"/>
            </p:cNvSpPr>
            <p:nvPr/>
          </p:nvSpPr>
          <p:spPr bwMode="auto">
            <a:xfrm>
              <a:off x="2784" y="3072"/>
              <a:ext cx="384" cy="816"/>
            </a:xfrm>
            <a:prstGeom prst="rect">
              <a:avLst/>
            </a:prstGeom>
            <a:solidFill>
              <a:srgbClr val="FFFFD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lIns="90478" tIns="44445" rIns="90478" bIns="44445" anchor="ctr"/>
            <a:lstStyle/>
            <a:p>
              <a:pPr marL="228600" indent="-228600">
                <a:lnSpc>
                  <a:spcPct val="80000"/>
                </a:lnSpc>
                <a:spcBef>
                  <a:spcPct val="10000"/>
                </a:spcBef>
              </a:pPr>
              <a:r>
                <a:rPr lang="en-US" sz="2000" b="0" dirty="0">
                  <a:latin typeface="Helvetica Neue Light"/>
                  <a:cs typeface="Helvetica Neue Light"/>
                </a:rPr>
                <a:t>Hardware</a:t>
              </a:r>
            </a:p>
            <a:p>
              <a:pPr marL="228600" indent="-228600">
                <a:lnSpc>
                  <a:spcPct val="80000"/>
                </a:lnSpc>
                <a:spcBef>
                  <a:spcPct val="10000"/>
                </a:spcBef>
              </a:pPr>
              <a:r>
                <a:rPr lang="en-US" sz="2000" b="0" dirty="0">
                  <a:latin typeface="Helvetica Neue Light"/>
                  <a:cs typeface="Helvetica Neue Light"/>
                </a:rPr>
                <a:t>Controller</a:t>
              </a:r>
            </a:p>
          </p:txBody>
        </p:sp>
        <p:sp>
          <p:nvSpPr>
            <p:cNvPr id="38" name="Rectangle 41"/>
            <p:cNvSpPr>
              <a:spLocks noChangeArrowheads="1"/>
            </p:cNvSpPr>
            <p:nvPr/>
          </p:nvSpPr>
          <p:spPr bwMode="auto">
            <a:xfrm>
              <a:off x="3552" y="3072"/>
              <a:ext cx="1440" cy="816"/>
            </a:xfrm>
            <a:prstGeom prst="rect">
              <a:avLst/>
            </a:prstGeom>
            <a:solidFill>
              <a:srgbClr val="FFFFD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/>
              <a:r>
                <a:rPr lang="en-US" sz="2000" b="0">
                  <a:latin typeface="Helvetica Neue Light"/>
                  <a:cs typeface="Helvetica Neue Light"/>
                </a:rPr>
                <a:t> Media Time</a:t>
              </a:r>
            </a:p>
            <a:p>
              <a:pPr marL="228600" indent="-228600"/>
              <a:r>
                <a:rPr lang="en-US" sz="2000" b="0">
                  <a:latin typeface="Helvetica Neue Light"/>
                  <a:cs typeface="Helvetica Neue Light"/>
                </a:rPr>
                <a:t>(Seek+Rot+Xfer)</a:t>
              </a:r>
            </a:p>
          </p:txBody>
        </p:sp>
        <p:sp>
          <p:nvSpPr>
            <p:cNvPr id="39" name="Line 42"/>
            <p:cNvSpPr>
              <a:spLocks noChangeShapeType="1"/>
            </p:cNvSpPr>
            <p:nvPr/>
          </p:nvSpPr>
          <p:spPr bwMode="auto">
            <a:xfrm flipV="1">
              <a:off x="3168" y="348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Helvetica Neue Light"/>
                <a:cs typeface="Helvetica Neue Light"/>
              </a:endParaRPr>
            </a:p>
          </p:txBody>
        </p:sp>
        <p:sp>
          <p:nvSpPr>
            <p:cNvPr id="40" name="Line 43"/>
            <p:cNvSpPr>
              <a:spLocks noChangeShapeType="1"/>
            </p:cNvSpPr>
            <p:nvPr/>
          </p:nvSpPr>
          <p:spPr bwMode="auto">
            <a:xfrm flipV="1">
              <a:off x="4992" y="348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Helvetica Neue Light"/>
                <a:cs typeface="Helvetica Neue Light"/>
              </a:endParaRPr>
            </a:p>
          </p:txBody>
        </p:sp>
        <p:sp>
          <p:nvSpPr>
            <p:cNvPr id="41" name="Text Box 44"/>
            <p:cNvSpPr txBox="1">
              <a:spLocks noChangeArrowheads="1"/>
            </p:cNvSpPr>
            <p:nvPr/>
          </p:nvSpPr>
          <p:spPr bwMode="auto">
            <a:xfrm rot="5400000">
              <a:off x="185" y="3344"/>
              <a:ext cx="815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b="0">
                  <a:latin typeface="Helvetica Neue Light"/>
                  <a:cs typeface="Helvetica Neue Light"/>
                </a:rPr>
                <a:t>Request</a:t>
              </a:r>
            </a:p>
          </p:txBody>
        </p:sp>
        <p:sp>
          <p:nvSpPr>
            <p:cNvPr id="42" name="Text Box 45"/>
            <p:cNvSpPr txBox="1">
              <a:spLocks noChangeArrowheads="1"/>
            </p:cNvSpPr>
            <p:nvPr/>
          </p:nvSpPr>
          <p:spPr bwMode="auto">
            <a:xfrm rot="5400000">
              <a:off x="5177" y="3344"/>
              <a:ext cx="621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b="0">
                  <a:latin typeface="Helvetica Neue Light"/>
                  <a:cs typeface="Helvetica Neue Light"/>
                </a:rPr>
                <a:t>Result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295400" y="4343400"/>
            <a:ext cx="6629400" cy="641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Helvetica Neue "/>
                <a:cs typeface="Helvetica Neue "/>
              </a:rPr>
              <a:t>Disk Latency =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Helvetica Neue "/>
                <a:cs typeface="Helvetica Neue "/>
              </a:rPr>
              <a:t>Queueing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Helvetica Neue "/>
                <a:cs typeface="Helvetica Neue "/>
              </a:rPr>
              <a:t> Time + Controller time +</a:t>
            </a: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Helvetica Neue "/>
                <a:cs typeface="Helvetica Neue "/>
              </a:rPr>
              <a:t>                        Seek Time + Rotation Time +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Helvetica Neue "/>
                <a:cs typeface="Helvetica Neue "/>
              </a:rPr>
              <a:t>Xfer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Helvetica Neue "/>
                <a:cs typeface="Helvetica Neue "/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1753321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Little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Theorem: Proof Sketch</a:t>
            </a:r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 flipV="1">
            <a:off x="762000" y="1943100"/>
            <a:ext cx="0" cy="335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762000" y="5257800"/>
            <a:ext cx="739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82" name="Text Box 37"/>
          <p:cNvSpPr txBox="1">
            <a:spLocks noChangeArrowheads="1"/>
          </p:cNvSpPr>
          <p:nvPr/>
        </p:nvSpPr>
        <p:spPr bwMode="auto">
          <a:xfrm>
            <a:off x="7616825" y="4876800"/>
            <a:ext cx="684183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>
                <a:latin typeface="Times New Roman"/>
                <a:cs typeface="Times New Roman"/>
              </a:rPr>
              <a:t>time</a:t>
            </a:r>
          </a:p>
        </p:txBody>
      </p:sp>
      <p:sp>
        <p:nvSpPr>
          <p:cNvPr id="62485" name="Freeform 44"/>
          <p:cNvSpPr>
            <a:spLocks/>
          </p:cNvSpPr>
          <p:nvPr/>
        </p:nvSpPr>
        <p:spPr bwMode="auto">
          <a:xfrm>
            <a:off x="2209800" y="2514600"/>
            <a:ext cx="5334000" cy="2743200"/>
          </a:xfrm>
          <a:custGeom>
            <a:avLst/>
            <a:gdLst>
              <a:gd name="T0" fmla="*/ 0 w 3360"/>
              <a:gd name="T1" fmla="*/ 1728 h 1728"/>
              <a:gd name="T2" fmla="*/ 0 w 3360"/>
              <a:gd name="T3" fmla="*/ 1584 h 1728"/>
              <a:gd name="T4" fmla="*/ 384 w 3360"/>
              <a:gd name="T5" fmla="*/ 1584 h 1728"/>
              <a:gd name="T6" fmla="*/ 384 w 3360"/>
              <a:gd name="T7" fmla="*/ 1440 h 1728"/>
              <a:gd name="T8" fmla="*/ 960 w 3360"/>
              <a:gd name="T9" fmla="*/ 1440 h 1728"/>
              <a:gd name="T10" fmla="*/ 960 w 3360"/>
              <a:gd name="T11" fmla="*/ 1296 h 1728"/>
              <a:gd name="T12" fmla="*/ 1200 w 3360"/>
              <a:gd name="T13" fmla="*/ 1296 h 1728"/>
              <a:gd name="T14" fmla="*/ 1200 w 3360"/>
              <a:gd name="T15" fmla="*/ 1152 h 1728"/>
              <a:gd name="T16" fmla="*/ 1536 w 3360"/>
              <a:gd name="T17" fmla="*/ 1152 h 1728"/>
              <a:gd name="T18" fmla="*/ 1536 w 3360"/>
              <a:gd name="T19" fmla="*/ 1008 h 1728"/>
              <a:gd name="T20" fmla="*/ 1776 w 3360"/>
              <a:gd name="T21" fmla="*/ 1008 h 1728"/>
              <a:gd name="T22" fmla="*/ 1776 w 3360"/>
              <a:gd name="T23" fmla="*/ 864 h 1728"/>
              <a:gd name="T24" fmla="*/ 2112 w 3360"/>
              <a:gd name="T25" fmla="*/ 864 h 1728"/>
              <a:gd name="T26" fmla="*/ 2112 w 3360"/>
              <a:gd name="T27" fmla="*/ 720 h 1728"/>
              <a:gd name="T28" fmla="*/ 2448 w 3360"/>
              <a:gd name="T29" fmla="*/ 720 h 1728"/>
              <a:gd name="T30" fmla="*/ 2448 w 3360"/>
              <a:gd name="T31" fmla="*/ 576 h 1728"/>
              <a:gd name="T32" fmla="*/ 2784 w 3360"/>
              <a:gd name="T33" fmla="*/ 576 h 1728"/>
              <a:gd name="T34" fmla="*/ 2784 w 3360"/>
              <a:gd name="T35" fmla="*/ 432 h 1728"/>
              <a:gd name="T36" fmla="*/ 2928 w 3360"/>
              <a:gd name="T37" fmla="*/ 432 h 1728"/>
              <a:gd name="T38" fmla="*/ 2928 w 3360"/>
              <a:gd name="T39" fmla="*/ 288 h 1728"/>
              <a:gd name="T40" fmla="*/ 3168 w 3360"/>
              <a:gd name="T41" fmla="*/ 288 h 1728"/>
              <a:gd name="T42" fmla="*/ 3168 w 3360"/>
              <a:gd name="T43" fmla="*/ 144 h 1728"/>
              <a:gd name="T44" fmla="*/ 3360 w 3360"/>
              <a:gd name="T45" fmla="*/ 144 h 1728"/>
              <a:gd name="T46" fmla="*/ 3360 w 3360"/>
              <a:gd name="T47" fmla="*/ 0 h 172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360"/>
              <a:gd name="T73" fmla="*/ 0 h 1728"/>
              <a:gd name="T74" fmla="*/ 3360 w 3360"/>
              <a:gd name="T75" fmla="*/ 1728 h 172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360" h="1728">
                <a:moveTo>
                  <a:pt x="0" y="1728"/>
                </a:moveTo>
                <a:lnTo>
                  <a:pt x="0" y="1584"/>
                </a:lnTo>
                <a:lnTo>
                  <a:pt x="384" y="1584"/>
                </a:lnTo>
                <a:lnTo>
                  <a:pt x="384" y="1440"/>
                </a:lnTo>
                <a:lnTo>
                  <a:pt x="960" y="1440"/>
                </a:lnTo>
                <a:lnTo>
                  <a:pt x="960" y="1296"/>
                </a:lnTo>
                <a:lnTo>
                  <a:pt x="1200" y="1296"/>
                </a:lnTo>
                <a:lnTo>
                  <a:pt x="1200" y="1152"/>
                </a:lnTo>
                <a:lnTo>
                  <a:pt x="1536" y="1152"/>
                </a:lnTo>
                <a:lnTo>
                  <a:pt x="1536" y="1008"/>
                </a:lnTo>
                <a:lnTo>
                  <a:pt x="1776" y="1008"/>
                </a:lnTo>
                <a:lnTo>
                  <a:pt x="1776" y="864"/>
                </a:lnTo>
                <a:lnTo>
                  <a:pt x="2112" y="864"/>
                </a:lnTo>
                <a:lnTo>
                  <a:pt x="2112" y="720"/>
                </a:lnTo>
                <a:lnTo>
                  <a:pt x="2448" y="720"/>
                </a:lnTo>
                <a:lnTo>
                  <a:pt x="2448" y="576"/>
                </a:lnTo>
                <a:lnTo>
                  <a:pt x="2784" y="576"/>
                </a:lnTo>
                <a:lnTo>
                  <a:pt x="2784" y="432"/>
                </a:lnTo>
                <a:lnTo>
                  <a:pt x="2928" y="432"/>
                </a:lnTo>
                <a:lnTo>
                  <a:pt x="2928" y="288"/>
                </a:lnTo>
                <a:lnTo>
                  <a:pt x="3168" y="288"/>
                </a:lnTo>
                <a:lnTo>
                  <a:pt x="3168" y="144"/>
                </a:lnTo>
                <a:lnTo>
                  <a:pt x="3360" y="144"/>
                </a:lnTo>
                <a:lnTo>
                  <a:pt x="3360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6" name="Freeform 45"/>
          <p:cNvSpPr>
            <a:spLocks/>
          </p:cNvSpPr>
          <p:nvPr/>
        </p:nvSpPr>
        <p:spPr bwMode="auto">
          <a:xfrm>
            <a:off x="1219200" y="2514600"/>
            <a:ext cx="6096000" cy="2743200"/>
          </a:xfrm>
          <a:custGeom>
            <a:avLst/>
            <a:gdLst>
              <a:gd name="T0" fmla="*/ 0 w 3840"/>
              <a:gd name="T1" fmla="*/ 1728 h 1728"/>
              <a:gd name="T2" fmla="*/ 0 w 3840"/>
              <a:gd name="T3" fmla="*/ 1584 h 1728"/>
              <a:gd name="T4" fmla="*/ 384 w 3840"/>
              <a:gd name="T5" fmla="*/ 1584 h 1728"/>
              <a:gd name="T6" fmla="*/ 384 w 3840"/>
              <a:gd name="T7" fmla="*/ 1440 h 1728"/>
              <a:gd name="T8" fmla="*/ 576 w 3840"/>
              <a:gd name="T9" fmla="*/ 1440 h 1728"/>
              <a:gd name="T10" fmla="*/ 576 w 3840"/>
              <a:gd name="T11" fmla="*/ 1296 h 1728"/>
              <a:gd name="T12" fmla="*/ 816 w 3840"/>
              <a:gd name="T13" fmla="*/ 1296 h 1728"/>
              <a:gd name="T14" fmla="*/ 816 w 3840"/>
              <a:gd name="T15" fmla="*/ 1152 h 1728"/>
              <a:gd name="T16" fmla="*/ 1152 w 3840"/>
              <a:gd name="T17" fmla="*/ 1152 h 1728"/>
              <a:gd name="T18" fmla="*/ 1152 w 3840"/>
              <a:gd name="T19" fmla="*/ 1008 h 1728"/>
              <a:gd name="T20" fmla="*/ 1584 w 3840"/>
              <a:gd name="T21" fmla="*/ 1008 h 1728"/>
              <a:gd name="T22" fmla="*/ 1584 w 3840"/>
              <a:gd name="T23" fmla="*/ 864 h 1728"/>
              <a:gd name="T24" fmla="*/ 1776 w 3840"/>
              <a:gd name="T25" fmla="*/ 864 h 1728"/>
              <a:gd name="T26" fmla="*/ 1776 w 3840"/>
              <a:gd name="T27" fmla="*/ 720 h 1728"/>
              <a:gd name="T28" fmla="*/ 1968 w 3840"/>
              <a:gd name="T29" fmla="*/ 720 h 1728"/>
              <a:gd name="T30" fmla="*/ 1968 w 3840"/>
              <a:gd name="T31" fmla="*/ 576 h 1728"/>
              <a:gd name="T32" fmla="*/ 2448 w 3840"/>
              <a:gd name="T33" fmla="*/ 576 h 1728"/>
              <a:gd name="T34" fmla="*/ 2448 w 3840"/>
              <a:gd name="T35" fmla="*/ 432 h 1728"/>
              <a:gd name="T36" fmla="*/ 2640 w 3840"/>
              <a:gd name="T37" fmla="*/ 432 h 1728"/>
              <a:gd name="T38" fmla="*/ 2640 w 3840"/>
              <a:gd name="T39" fmla="*/ 288 h 1728"/>
              <a:gd name="T40" fmla="*/ 2784 w 3840"/>
              <a:gd name="T41" fmla="*/ 288 h 1728"/>
              <a:gd name="T42" fmla="*/ 2784 w 3840"/>
              <a:gd name="T43" fmla="*/ 144 h 1728"/>
              <a:gd name="T44" fmla="*/ 3216 w 3840"/>
              <a:gd name="T45" fmla="*/ 144 h 1728"/>
              <a:gd name="T46" fmla="*/ 3216 w 3840"/>
              <a:gd name="T47" fmla="*/ 0 h 1728"/>
              <a:gd name="T48" fmla="*/ 3840 w 3840"/>
              <a:gd name="T49" fmla="*/ 0 h 172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840"/>
              <a:gd name="T76" fmla="*/ 0 h 1728"/>
              <a:gd name="T77" fmla="*/ 3840 w 3840"/>
              <a:gd name="T78" fmla="*/ 1728 h 1728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840" h="1728">
                <a:moveTo>
                  <a:pt x="0" y="1728"/>
                </a:moveTo>
                <a:lnTo>
                  <a:pt x="0" y="1584"/>
                </a:lnTo>
                <a:lnTo>
                  <a:pt x="384" y="1584"/>
                </a:lnTo>
                <a:lnTo>
                  <a:pt x="384" y="1440"/>
                </a:lnTo>
                <a:lnTo>
                  <a:pt x="576" y="1440"/>
                </a:lnTo>
                <a:lnTo>
                  <a:pt x="576" y="1296"/>
                </a:lnTo>
                <a:lnTo>
                  <a:pt x="816" y="1296"/>
                </a:lnTo>
                <a:lnTo>
                  <a:pt x="816" y="1152"/>
                </a:lnTo>
                <a:lnTo>
                  <a:pt x="1152" y="1152"/>
                </a:lnTo>
                <a:lnTo>
                  <a:pt x="1152" y="1008"/>
                </a:lnTo>
                <a:lnTo>
                  <a:pt x="1584" y="1008"/>
                </a:lnTo>
                <a:lnTo>
                  <a:pt x="1584" y="864"/>
                </a:lnTo>
                <a:lnTo>
                  <a:pt x="1776" y="864"/>
                </a:lnTo>
                <a:lnTo>
                  <a:pt x="1776" y="720"/>
                </a:lnTo>
                <a:lnTo>
                  <a:pt x="1968" y="720"/>
                </a:lnTo>
                <a:lnTo>
                  <a:pt x="1968" y="576"/>
                </a:lnTo>
                <a:lnTo>
                  <a:pt x="2448" y="576"/>
                </a:lnTo>
                <a:lnTo>
                  <a:pt x="2448" y="432"/>
                </a:lnTo>
                <a:lnTo>
                  <a:pt x="2640" y="432"/>
                </a:lnTo>
                <a:lnTo>
                  <a:pt x="2640" y="288"/>
                </a:lnTo>
                <a:lnTo>
                  <a:pt x="2784" y="288"/>
                </a:lnTo>
                <a:lnTo>
                  <a:pt x="2784" y="144"/>
                </a:lnTo>
                <a:lnTo>
                  <a:pt x="3216" y="144"/>
                </a:lnTo>
                <a:lnTo>
                  <a:pt x="3216" y="0"/>
                </a:lnTo>
                <a:lnTo>
                  <a:pt x="3840" y="0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7" name="Line 46"/>
          <p:cNvSpPr>
            <a:spLocks noChangeShapeType="1"/>
          </p:cNvSpPr>
          <p:nvPr/>
        </p:nvSpPr>
        <p:spPr bwMode="auto">
          <a:xfrm>
            <a:off x="12192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8" name="Line 47"/>
          <p:cNvSpPr>
            <a:spLocks noChangeShapeType="1"/>
          </p:cNvSpPr>
          <p:nvPr/>
        </p:nvSpPr>
        <p:spPr bwMode="auto">
          <a:xfrm>
            <a:off x="75438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9" name="Line 48"/>
          <p:cNvSpPr>
            <a:spLocks noChangeShapeType="1"/>
          </p:cNvSpPr>
          <p:nvPr/>
        </p:nvSpPr>
        <p:spPr bwMode="auto">
          <a:xfrm>
            <a:off x="7543800" y="25146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0" name="Line 49"/>
          <p:cNvSpPr>
            <a:spLocks noChangeShapeType="1"/>
          </p:cNvSpPr>
          <p:nvPr/>
        </p:nvSpPr>
        <p:spPr bwMode="auto">
          <a:xfrm>
            <a:off x="1219200" y="54102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1" name="Text Box 50"/>
          <p:cNvSpPr txBox="1">
            <a:spLocks noChangeArrowheads="1"/>
          </p:cNvSpPr>
          <p:nvPr/>
        </p:nvSpPr>
        <p:spPr bwMode="auto">
          <a:xfrm>
            <a:off x="4708525" y="5370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800" b="0"/>
              <a:t>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4800600" y="838200"/>
            <a:ext cx="3872551" cy="1371600"/>
            <a:chOff x="1605663" y="4773956"/>
            <a:chExt cx="5853751" cy="1689728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2847412" y="5422823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649536" y="5379666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605663" y="5103632"/>
              <a:ext cx="927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arrivals</a:t>
              </a:r>
              <a:endPara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45132" y="5103632"/>
              <a:ext cx="1314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departures</a:t>
              </a:r>
              <a:endPara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Cloud 59"/>
            <p:cNvSpPr/>
            <p:nvPr/>
          </p:nvSpPr>
          <p:spPr>
            <a:xfrm>
              <a:off x="3372204" y="4773956"/>
              <a:ext cx="2277332" cy="121173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i="1" dirty="0" smtClean="0">
                  <a:latin typeface="Gill Sans" charset="0"/>
                  <a:ea typeface="Gill Sans" charset="0"/>
                  <a:cs typeface="Gill Sans" charset="0"/>
                </a:rPr>
                <a:t>N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2997788" y="5225366"/>
              <a:ext cx="160581" cy="351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845388" y="5504128"/>
              <a:ext cx="3431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dirty="0">
                  <a:latin typeface="Times New Roman"/>
                  <a:cs typeface="Times New Roman"/>
                </a:rPr>
                <a:t>λ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372204" y="6312156"/>
              <a:ext cx="2248136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372204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628516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326475" y="6028212"/>
              <a:ext cx="333094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US" sz="2000" b="0" i="1" dirty="0" smtClean="0">
                  <a:latin typeface="Gill Sans" charset="0"/>
                  <a:ea typeface="Gill Sans" charset="0"/>
                  <a:cs typeface="Gill Sans" charset="0"/>
                </a:rPr>
                <a:t>L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1219200" y="50292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828800" y="48006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133600" y="45720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514600" y="43434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048000" y="41148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733800" y="3886200"/>
            <a:ext cx="12954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4038600" y="36576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343400" y="3429000"/>
            <a:ext cx="1752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5105400" y="32004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5410200" y="2971800"/>
            <a:ext cx="14478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638800" y="27432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6324600" y="2514600"/>
            <a:ext cx="1219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79" name="Group 38"/>
          <p:cNvGrpSpPr>
            <a:grpSpLocks/>
          </p:cNvGrpSpPr>
          <p:nvPr/>
        </p:nvGrpSpPr>
        <p:grpSpPr bwMode="auto">
          <a:xfrm>
            <a:off x="4441829" y="3429000"/>
            <a:ext cx="652463" cy="914400"/>
            <a:chOff x="2798" y="2160"/>
            <a:chExt cx="411" cy="576"/>
          </a:xfrm>
        </p:grpSpPr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832" y="2160"/>
              <a:ext cx="0" cy="576"/>
            </a:xfrm>
            <a:prstGeom prst="line">
              <a:avLst/>
            </a:prstGeom>
            <a:noFill/>
            <a:ln w="19050" cmpd="sng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sz="220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2798" y="2280"/>
              <a:ext cx="41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200" b="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N(</a:t>
              </a:r>
              <a:r>
                <a:rPr lang="en-US" sz="2200" b="0" dirty="0">
                  <a:solidFill>
                    <a:schemeClr val="bg1"/>
                  </a:solidFill>
                  <a:latin typeface="Times New Roman"/>
                  <a:cs typeface="Times New Roman"/>
                </a:rPr>
                <a:t>t)</a:t>
              </a:r>
            </a:p>
          </p:txBody>
        </p:sp>
      </p:grpSp>
      <p:sp>
        <p:nvSpPr>
          <p:cNvPr id="84" name="Text Box 43"/>
          <p:cNvSpPr txBox="1">
            <a:spLocks noChangeArrowheads="1"/>
          </p:cNvSpPr>
          <p:nvPr/>
        </p:nvSpPr>
        <p:spPr bwMode="auto">
          <a:xfrm>
            <a:off x="838200" y="1859340"/>
            <a:ext cx="444253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latin typeface="Times New Roman"/>
                <a:cs typeface="Times New Roman"/>
              </a:rPr>
              <a:t>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  <a:r>
              <a:rPr lang="en-US" sz="2400" b="0" dirty="0">
                <a:latin typeface="Gill Sans Light"/>
                <a:cs typeface="Gill Sans Light"/>
              </a:rPr>
              <a:t> = response time of job </a:t>
            </a:r>
            <a:r>
              <a:rPr lang="en-US" sz="2400" b="0" i="1" dirty="0" err="1">
                <a:latin typeface="Times New Roman"/>
                <a:cs typeface="Times New Roman"/>
              </a:rPr>
              <a:t>i</a:t>
            </a:r>
            <a:endParaRPr lang="en-US" sz="2400" b="0" i="1" dirty="0">
              <a:latin typeface="Times New Roman"/>
              <a:cs typeface="Times New Roman"/>
            </a:endParaRPr>
          </a:p>
          <a:p>
            <a:r>
              <a:rPr lang="en-US" sz="2400" b="0" dirty="0">
                <a:latin typeface="Times New Roman"/>
                <a:cs typeface="Times New Roman"/>
              </a:rPr>
              <a:t>N(t) </a:t>
            </a:r>
            <a:r>
              <a:rPr lang="en-US" sz="2400" b="0" dirty="0">
                <a:latin typeface="Gill Sans Light"/>
                <a:cs typeface="Gill Sans Light"/>
              </a:rPr>
              <a:t>= number of jobs in system</a:t>
            </a:r>
          </a:p>
          <a:p>
            <a:r>
              <a:rPr lang="en-US" sz="2400" b="0" dirty="0">
                <a:latin typeface="Gill Sans Light"/>
                <a:cs typeface="Gill Sans Light"/>
              </a:rPr>
              <a:t>          at time </a:t>
            </a:r>
            <a:r>
              <a:rPr lang="en-US" sz="2400" b="0" i="1" dirty="0">
                <a:latin typeface="Times New Roman"/>
                <a:cs typeface="Times New Roman"/>
              </a:rPr>
              <a:t>t</a:t>
            </a:r>
            <a:r>
              <a:rPr lang="en-US" sz="2400" b="0" dirty="0">
                <a:latin typeface="Gill Sans Light"/>
                <a:cs typeface="Gill Sans Light"/>
              </a:rPr>
              <a:t>  </a:t>
            </a:r>
          </a:p>
          <a:p>
            <a:pPr algn="l"/>
            <a:r>
              <a:rPr lang="en-US" sz="2400" b="0" dirty="0" smtClean="0">
                <a:latin typeface="Times New Roman"/>
                <a:cs typeface="Times New Roman"/>
              </a:rPr>
              <a:t>S(</a:t>
            </a:r>
            <a:r>
              <a:rPr lang="en-US" sz="2400" b="0" dirty="0" err="1" smtClean="0">
                <a:latin typeface="Times New Roman"/>
                <a:cs typeface="Times New Roman"/>
              </a:rPr>
              <a:t>i</a:t>
            </a:r>
            <a:r>
              <a:rPr lang="en-US" sz="2400" b="0" dirty="0" smtClean="0">
                <a:latin typeface="Times New Roman"/>
                <a:cs typeface="Times New Roman"/>
              </a:rPr>
              <a:t>) = L(</a:t>
            </a:r>
            <a:r>
              <a:rPr lang="en-US" sz="2400" b="0" dirty="0" err="1" smtClean="0">
                <a:latin typeface="Times New Roman"/>
                <a:cs typeface="Times New Roman"/>
              </a:rPr>
              <a:t>i</a:t>
            </a:r>
            <a:r>
              <a:rPr lang="en-US" sz="2400" b="0" dirty="0" smtClean="0">
                <a:latin typeface="Times New Roman"/>
                <a:cs typeface="Times New Roman"/>
              </a:rPr>
              <a:t>) * 1 = L(</a:t>
            </a:r>
            <a:r>
              <a:rPr lang="en-US" sz="2400" b="0" dirty="0" err="1" smtClean="0">
                <a:latin typeface="Times New Roman"/>
                <a:cs typeface="Times New Roman"/>
              </a:rPr>
              <a:t>i</a:t>
            </a:r>
            <a:r>
              <a:rPr lang="en-US" sz="2400" b="0" dirty="0" smtClean="0">
                <a:latin typeface="Times New Roman"/>
                <a:cs typeface="Times New Roman"/>
              </a:rPr>
              <a:t>)</a:t>
            </a:r>
            <a:endParaRPr lang="en-US" sz="2400" b="0" dirty="0">
              <a:latin typeface="Times New Roman"/>
              <a:cs typeface="Times New Roman"/>
            </a:endParaRPr>
          </a:p>
        </p:txBody>
      </p:sp>
      <p:sp>
        <p:nvSpPr>
          <p:cNvPr id="89" name="Text Box 37"/>
          <p:cNvSpPr txBox="1">
            <a:spLocks noChangeArrowheads="1"/>
          </p:cNvSpPr>
          <p:nvPr/>
        </p:nvSpPr>
        <p:spPr bwMode="auto">
          <a:xfrm>
            <a:off x="76200" y="1981200"/>
            <a:ext cx="723582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 dirty="0" smtClean="0">
                <a:latin typeface="Times New Roman"/>
                <a:cs typeface="Times New Roman"/>
              </a:rPr>
              <a:t>Job </a:t>
            </a:r>
            <a:r>
              <a:rPr lang="en-US" sz="2200" b="0" dirty="0" err="1" smtClean="0">
                <a:latin typeface="Times New Roman"/>
                <a:cs typeface="Times New Roman"/>
              </a:rPr>
              <a:t>i</a:t>
            </a:r>
            <a:endParaRPr lang="en-US" sz="2200" b="0" dirty="0">
              <a:latin typeface="Times New Roman"/>
              <a:cs typeface="Times New Roman"/>
            </a:endParaRPr>
          </a:p>
        </p:txBody>
      </p:sp>
      <p:sp>
        <p:nvSpPr>
          <p:cNvPr id="45" name="Text Box 53"/>
          <p:cNvSpPr txBox="1">
            <a:spLocks noChangeArrowheads="1"/>
          </p:cNvSpPr>
          <p:nvPr/>
        </p:nvSpPr>
        <p:spPr bwMode="auto">
          <a:xfrm>
            <a:off x="1356754" y="4936455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S(1)</a:t>
            </a:r>
            <a:endParaRPr lang="en-US" b="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1966354" y="4707855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S(2)</a:t>
            </a:r>
            <a:endParaRPr lang="en-US" b="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7" name="Text Box 61"/>
          <p:cNvSpPr txBox="1">
            <a:spLocks noChangeArrowheads="1"/>
          </p:cNvSpPr>
          <p:nvPr/>
        </p:nvSpPr>
        <p:spPr bwMode="auto">
          <a:xfrm>
            <a:off x="637516" y="5715000"/>
            <a:ext cx="82016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err="1" smtClean="0">
                <a:latin typeface="Times New Roman"/>
                <a:cs typeface="Times New Roman"/>
              </a:rPr>
              <a:t>N</a:t>
            </a:r>
            <a:r>
              <a:rPr lang="en-US" sz="2400" b="0" baseline="-25000" dirty="0" err="1" smtClean="0">
                <a:latin typeface="Times New Roman"/>
                <a:cs typeface="Times New Roman"/>
              </a:rPr>
              <a:t>avg</a:t>
            </a:r>
            <a:r>
              <a:rPr lang="en-US" sz="2400" b="0" dirty="0" smtClean="0">
                <a:latin typeface="Times New Roman"/>
                <a:cs typeface="Times New Roman"/>
              </a:rPr>
              <a:t> = (L(</a:t>
            </a:r>
            <a:r>
              <a:rPr lang="en-US" sz="2400" b="0" dirty="0">
                <a:latin typeface="Times New Roman"/>
                <a:cs typeface="Times New Roman"/>
              </a:rPr>
              <a:t>1) + </a:t>
            </a:r>
            <a:r>
              <a:rPr lang="en-US" sz="2400" b="0" dirty="0" smtClean="0">
                <a:latin typeface="Times New Roman"/>
                <a:cs typeface="Times New Roman"/>
              </a:rPr>
              <a:t>… </a:t>
            </a:r>
            <a:r>
              <a:rPr lang="en-US" sz="2400" b="0" dirty="0">
                <a:latin typeface="Times New Roman"/>
                <a:cs typeface="Times New Roman"/>
              </a:rPr>
              <a:t>+ </a:t>
            </a:r>
            <a:r>
              <a:rPr lang="en-US" sz="2400" b="0" dirty="0" smtClean="0">
                <a:latin typeface="Times New Roman"/>
                <a:cs typeface="Times New Roman"/>
              </a:rPr>
              <a:t>L(k))/T = (</a:t>
            </a:r>
            <a:r>
              <a:rPr lang="en-US" sz="2400" b="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US" sz="2400" b="0" baseline="-250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total</a:t>
            </a:r>
            <a:r>
              <a:rPr lang="en-US" sz="2400" b="0" dirty="0" smtClean="0">
                <a:latin typeface="Times New Roman"/>
                <a:cs typeface="Times New Roman"/>
              </a:rPr>
              <a:t>/T)</a:t>
            </a:r>
            <a:r>
              <a:rPr lang="en-US" sz="2400" b="0" dirty="0">
                <a:latin typeface="Times New Roman"/>
                <a:cs typeface="Times New Roman"/>
              </a:rPr>
              <a:t>*(L(1) + … + L(k)</a:t>
            </a:r>
            <a:r>
              <a:rPr lang="en-US" sz="2400" b="0" dirty="0" smtClean="0">
                <a:latin typeface="Times New Roman"/>
                <a:cs typeface="Times New Roman"/>
              </a:rPr>
              <a:t>)/</a:t>
            </a:r>
            <a:r>
              <a:rPr lang="en-US" sz="2400" b="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US" sz="2400" b="0" baseline="-250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total</a:t>
            </a:r>
            <a:endParaRPr lang="en-US" sz="2400" b="0" baseline="-25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8" name="Text Box 53"/>
          <p:cNvSpPr txBox="1">
            <a:spLocks noChangeArrowheads="1"/>
          </p:cNvSpPr>
          <p:nvPr/>
        </p:nvSpPr>
        <p:spPr bwMode="auto">
          <a:xfrm>
            <a:off x="6690754" y="2419276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S(k)</a:t>
            </a:r>
            <a:endParaRPr lang="en-US" b="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7303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Little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Theorem: Proof Sketch</a:t>
            </a:r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 flipV="1">
            <a:off x="762000" y="1943100"/>
            <a:ext cx="0" cy="335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762000" y="5257800"/>
            <a:ext cx="739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82" name="Text Box 37"/>
          <p:cNvSpPr txBox="1">
            <a:spLocks noChangeArrowheads="1"/>
          </p:cNvSpPr>
          <p:nvPr/>
        </p:nvSpPr>
        <p:spPr bwMode="auto">
          <a:xfrm>
            <a:off x="7616825" y="4876800"/>
            <a:ext cx="684183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>
                <a:latin typeface="Times New Roman"/>
                <a:cs typeface="Times New Roman"/>
              </a:rPr>
              <a:t>time</a:t>
            </a:r>
          </a:p>
        </p:txBody>
      </p:sp>
      <p:sp>
        <p:nvSpPr>
          <p:cNvPr id="62485" name="Freeform 44"/>
          <p:cNvSpPr>
            <a:spLocks/>
          </p:cNvSpPr>
          <p:nvPr/>
        </p:nvSpPr>
        <p:spPr bwMode="auto">
          <a:xfrm>
            <a:off x="2209800" y="2514600"/>
            <a:ext cx="5334000" cy="2743200"/>
          </a:xfrm>
          <a:custGeom>
            <a:avLst/>
            <a:gdLst>
              <a:gd name="T0" fmla="*/ 0 w 3360"/>
              <a:gd name="T1" fmla="*/ 1728 h 1728"/>
              <a:gd name="T2" fmla="*/ 0 w 3360"/>
              <a:gd name="T3" fmla="*/ 1584 h 1728"/>
              <a:gd name="T4" fmla="*/ 384 w 3360"/>
              <a:gd name="T5" fmla="*/ 1584 h 1728"/>
              <a:gd name="T6" fmla="*/ 384 w 3360"/>
              <a:gd name="T7" fmla="*/ 1440 h 1728"/>
              <a:gd name="T8" fmla="*/ 960 w 3360"/>
              <a:gd name="T9" fmla="*/ 1440 h 1728"/>
              <a:gd name="T10" fmla="*/ 960 w 3360"/>
              <a:gd name="T11" fmla="*/ 1296 h 1728"/>
              <a:gd name="T12" fmla="*/ 1200 w 3360"/>
              <a:gd name="T13" fmla="*/ 1296 h 1728"/>
              <a:gd name="T14" fmla="*/ 1200 w 3360"/>
              <a:gd name="T15" fmla="*/ 1152 h 1728"/>
              <a:gd name="T16" fmla="*/ 1536 w 3360"/>
              <a:gd name="T17" fmla="*/ 1152 h 1728"/>
              <a:gd name="T18" fmla="*/ 1536 w 3360"/>
              <a:gd name="T19" fmla="*/ 1008 h 1728"/>
              <a:gd name="T20" fmla="*/ 1776 w 3360"/>
              <a:gd name="T21" fmla="*/ 1008 h 1728"/>
              <a:gd name="T22" fmla="*/ 1776 w 3360"/>
              <a:gd name="T23" fmla="*/ 864 h 1728"/>
              <a:gd name="T24" fmla="*/ 2112 w 3360"/>
              <a:gd name="T25" fmla="*/ 864 h 1728"/>
              <a:gd name="T26" fmla="*/ 2112 w 3360"/>
              <a:gd name="T27" fmla="*/ 720 h 1728"/>
              <a:gd name="T28" fmla="*/ 2448 w 3360"/>
              <a:gd name="T29" fmla="*/ 720 h 1728"/>
              <a:gd name="T30" fmla="*/ 2448 w 3360"/>
              <a:gd name="T31" fmla="*/ 576 h 1728"/>
              <a:gd name="T32" fmla="*/ 2784 w 3360"/>
              <a:gd name="T33" fmla="*/ 576 h 1728"/>
              <a:gd name="T34" fmla="*/ 2784 w 3360"/>
              <a:gd name="T35" fmla="*/ 432 h 1728"/>
              <a:gd name="T36" fmla="*/ 2928 w 3360"/>
              <a:gd name="T37" fmla="*/ 432 h 1728"/>
              <a:gd name="T38" fmla="*/ 2928 w 3360"/>
              <a:gd name="T39" fmla="*/ 288 h 1728"/>
              <a:gd name="T40" fmla="*/ 3168 w 3360"/>
              <a:gd name="T41" fmla="*/ 288 h 1728"/>
              <a:gd name="T42" fmla="*/ 3168 w 3360"/>
              <a:gd name="T43" fmla="*/ 144 h 1728"/>
              <a:gd name="T44" fmla="*/ 3360 w 3360"/>
              <a:gd name="T45" fmla="*/ 144 h 1728"/>
              <a:gd name="T46" fmla="*/ 3360 w 3360"/>
              <a:gd name="T47" fmla="*/ 0 h 172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360"/>
              <a:gd name="T73" fmla="*/ 0 h 1728"/>
              <a:gd name="T74" fmla="*/ 3360 w 3360"/>
              <a:gd name="T75" fmla="*/ 1728 h 172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360" h="1728">
                <a:moveTo>
                  <a:pt x="0" y="1728"/>
                </a:moveTo>
                <a:lnTo>
                  <a:pt x="0" y="1584"/>
                </a:lnTo>
                <a:lnTo>
                  <a:pt x="384" y="1584"/>
                </a:lnTo>
                <a:lnTo>
                  <a:pt x="384" y="1440"/>
                </a:lnTo>
                <a:lnTo>
                  <a:pt x="960" y="1440"/>
                </a:lnTo>
                <a:lnTo>
                  <a:pt x="960" y="1296"/>
                </a:lnTo>
                <a:lnTo>
                  <a:pt x="1200" y="1296"/>
                </a:lnTo>
                <a:lnTo>
                  <a:pt x="1200" y="1152"/>
                </a:lnTo>
                <a:lnTo>
                  <a:pt x="1536" y="1152"/>
                </a:lnTo>
                <a:lnTo>
                  <a:pt x="1536" y="1008"/>
                </a:lnTo>
                <a:lnTo>
                  <a:pt x="1776" y="1008"/>
                </a:lnTo>
                <a:lnTo>
                  <a:pt x="1776" y="864"/>
                </a:lnTo>
                <a:lnTo>
                  <a:pt x="2112" y="864"/>
                </a:lnTo>
                <a:lnTo>
                  <a:pt x="2112" y="720"/>
                </a:lnTo>
                <a:lnTo>
                  <a:pt x="2448" y="720"/>
                </a:lnTo>
                <a:lnTo>
                  <a:pt x="2448" y="576"/>
                </a:lnTo>
                <a:lnTo>
                  <a:pt x="2784" y="576"/>
                </a:lnTo>
                <a:lnTo>
                  <a:pt x="2784" y="432"/>
                </a:lnTo>
                <a:lnTo>
                  <a:pt x="2928" y="432"/>
                </a:lnTo>
                <a:lnTo>
                  <a:pt x="2928" y="288"/>
                </a:lnTo>
                <a:lnTo>
                  <a:pt x="3168" y="288"/>
                </a:lnTo>
                <a:lnTo>
                  <a:pt x="3168" y="144"/>
                </a:lnTo>
                <a:lnTo>
                  <a:pt x="3360" y="144"/>
                </a:lnTo>
                <a:lnTo>
                  <a:pt x="3360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6" name="Freeform 45"/>
          <p:cNvSpPr>
            <a:spLocks/>
          </p:cNvSpPr>
          <p:nvPr/>
        </p:nvSpPr>
        <p:spPr bwMode="auto">
          <a:xfrm>
            <a:off x="1219200" y="2514600"/>
            <a:ext cx="6096000" cy="2743200"/>
          </a:xfrm>
          <a:custGeom>
            <a:avLst/>
            <a:gdLst>
              <a:gd name="T0" fmla="*/ 0 w 3840"/>
              <a:gd name="T1" fmla="*/ 1728 h 1728"/>
              <a:gd name="T2" fmla="*/ 0 w 3840"/>
              <a:gd name="T3" fmla="*/ 1584 h 1728"/>
              <a:gd name="T4" fmla="*/ 384 w 3840"/>
              <a:gd name="T5" fmla="*/ 1584 h 1728"/>
              <a:gd name="T6" fmla="*/ 384 w 3840"/>
              <a:gd name="T7" fmla="*/ 1440 h 1728"/>
              <a:gd name="T8" fmla="*/ 576 w 3840"/>
              <a:gd name="T9" fmla="*/ 1440 h 1728"/>
              <a:gd name="T10" fmla="*/ 576 w 3840"/>
              <a:gd name="T11" fmla="*/ 1296 h 1728"/>
              <a:gd name="T12" fmla="*/ 816 w 3840"/>
              <a:gd name="T13" fmla="*/ 1296 h 1728"/>
              <a:gd name="T14" fmla="*/ 816 w 3840"/>
              <a:gd name="T15" fmla="*/ 1152 h 1728"/>
              <a:gd name="T16" fmla="*/ 1152 w 3840"/>
              <a:gd name="T17" fmla="*/ 1152 h 1728"/>
              <a:gd name="T18" fmla="*/ 1152 w 3840"/>
              <a:gd name="T19" fmla="*/ 1008 h 1728"/>
              <a:gd name="T20" fmla="*/ 1584 w 3840"/>
              <a:gd name="T21" fmla="*/ 1008 h 1728"/>
              <a:gd name="T22" fmla="*/ 1584 w 3840"/>
              <a:gd name="T23" fmla="*/ 864 h 1728"/>
              <a:gd name="T24" fmla="*/ 1776 w 3840"/>
              <a:gd name="T25" fmla="*/ 864 h 1728"/>
              <a:gd name="T26" fmla="*/ 1776 w 3840"/>
              <a:gd name="T27" fmla="*/ 720 h 1728"/>
              <a:gd name="T28" fmla="*/ 1968 w 3840"/>
              <a:gd name="T29" fmla="*/ 720 h 1728"/>
              <a:gd name="T30" fmla="*/ 1968 w 3840"/>
              <a:gd name="T31" fmla="*/ 576 h 1728"/>
              <a:gd name="T32" fmla="*/ 2448 w 3840"/>
              <a:gd name="T33" fmla="*/ 576 h 1728"/>
              <a:gd name="T34" fmla="*/ 2448 w 3840"/>
              <a:gd name="T35" fmla="*/ 432 h 1728"/>
              <a:gd name="T36" fmla="*/ 2640 w 3840"/>
              <a:gd name="T37" fmla="*/ 432 h 1728"/>
              <a:gd name="T38" fmla="*/ 2640 w 3840"/>
              <a:gd name="T39" fmla="*/ 288 h 1728"/>
              <a:gd name="T40" fmla="*/ 2784 w 3840"/>
              <a:gd name="T41" fmla="*/ 288 h 1728"/>
              <a:gd name="T42" fmla="*/ 2784 w 3840"/>
              <a:gd name="T43" fmla="*/ 144 h 1728"/>
              <a:gd name="T44" fmla="*/ 3216 w 3840"/>
              <a:gd name="T45" fmla="*/ 144 h 1728"/>
              <a:gd name="T46" fmla="*/ 3216 w 3840"/>
              <a:gd name="T47" fmla="*/ 0 h 1728"/>
              <a:gd name="T48" fmla="*/ 3840 w 3840"/>
              <a:gd name="T49" fmla="*/ 0 h 172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840"/>
              <a:gd name="T76" fmla="*/ 0 h 1728"/>
              <a:gd name="T77" fmla="*/ 3840 w 3840"/>
              <a:gd name="T78" fmla="*/ 1728 h 1728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840" h="1728">
                <a:moveTo>
                  <a:pt x="0" y="1728"/>
                </a:moveTo>
                <a:lnTo>
                  <a:pt x="0" y="1584"/>
                </a:lnTo>
                <a:lnTo>
                  <a:pt x="384" y="1584"/>
                </a:lnTo>
                <a:lnTo>
                  <a:pt x="384" y="1440"/>
                </a:lnTo>
                <a:lnTo>
                  <a:pt x="576" y="1440"/>
                </a:lnTo>
                <a:lnTo>
                  <a:pt x="576" y="1296"/>
                </a:lnTo>
                <a:lnTo>
                  <a:pt x="816" y="1296"/>
                </a:lnTo>
                <a:lnTo>
                  <a:pt x="816" y="1152"/>
                </a:lnTo>
                <a:lnTo>
                  <a:pt x="1152" y="1152"/>
                </a:lnTo>
                <a:lnTo>
                  <a:pt x="1152" y="1008"/>
                </a:lnTo>
                <a:lnTo>
                  <a:pt x="1584" y="1008"/>
                </a:lnTo>
                <a:lnTo>
                  <a:pt x="1584" y="864"/>
                </a:lnTo>
                <a:lnTo>
                  <a:pt x="1776" y="864"/>
                </a:lnTo>
                <a:lnTo>
                  <a:pt x="1776" y="720"/>
                </a:lnTo>
                <a:lnTo>
                  <a:pt x="1968" y="720"/>
                </a:lnTo>
                <a:lnTo>
                  <a:pt x="1968" y="576"/>
                </a:lnTo>
                <a:lnTo>
                  <a:pt x="2448" y="576"/>
                </a:lnTo>
                <a:lnTo>
                  <a:pt x="2448" y="432"/>
                </a:lnTo>
                <a:lnTo>
                  <a:pt x="2640" y="432"/>
                </a:lnTo>
                <a:lnTo>
                  <a:pt x="2640" y="288"/>
                </a:lnTo>
                <a:lnTo>
                  <a:pt x="2784" y="288"/>
                </a:lnTo>
                <a:lnTo>
                  <a:pt x="2784" y="144"/>
                </a:lnTo>
                <a:lnTo>
                  <a:pt x="3216" y="144"/>
                </a:lnTo>
                <a:lnTo>
                  <a:pt x="3216" y="0"/>
                </a:lnTo>
                <a:lnTo>
                  <a:pt x="3840" y="0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7" name="Line 46"/>
          <p:cNvSpPr>
            <a:spLocks noChangeShapeType="1"/>
          </p:cNvSpPr>
          <p:nvPr/>
        </p:nvSpPr>
        <p:spPr bwMode="auto">
          <a:xfrm>
            <a:off x="12192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8" name="Line 47"/>
          <p:cNvSpPr>
            <a:spLocks noChangeShapeType="1"/>
          </p:cNvSpPr>
          <p:nvPr/>
        </p:nvSpPr>
        <p:spPr bwMode="auto">
          <a:xfrm>
            <a:off x="75438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9" name="Line 48"/>
          <p:cNvSpPr>
            <a:spLocks noChangeShapeType="1"/>
          </p:cNvSpPr>
          <p:nvPr/>
        </p:nvSpPr>
        <p:spPr bwMode="auto">
          <a:xfrm>
            <a:off x="7543800" y="25146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0" name="Line 49"/>
          <p:cNvSpPr>
            <a:spLocks noChangeShapeType="1"/>
          </p:cNvSpPr>
          <p:nvPr/>
        </p:nvSpPr>
        <p:spPr bwMode="auto">
          <a:xfrm>
            <a:off x="1219200" y="54102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1" name="Text Box 50"/>
          <p:cNvSpPr txBox="1">
            <a:spLocks noChangeArrowheads="1"/>
          </p:cNvSpPr>
          <p:nvPr/>
        </p:nvSpPr>
        <p:spPr bwMode="auto">
          <a:xfrm>
            <a:off x="4708525" y="5370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800" b="0"/>
              <a:t>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4800600" y="838200"/>
            <a:ext cx="3872551" cy="1371600"/>
            <a:chOff x="1605663" y="4773956"/>
            <a:chExt cx="5853751" cy="1689728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2847412" y="5422823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649536" y="5379666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605663" y="5103632"/>
              <a:ext cx="927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arrivals</a:t>
              </a:r>
              <a:endPara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45132" y="5103632"/>
              <a:ext cx="1314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departures</a:t>
              </a:r>
              <a:endPara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Cloud 59"/>
            <p:cNvSpPr/>
            <p:nvPr/>
          </p:nvSpPr>
          <p:spPr>
            <a:xfrm>
              <a:off x="3372204" y="4773956"/>
              <a:ext cx="2277332" cy="121173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i="1" dirty="0" smtClean="0">
                  <a:latin typeface="Gill Sans" charset="0"/>
                  <a:ea typeface="Gill Sans" charset="0"/>
                  <a:cs typeface="Gill Sans" charset="0"/>
                </a:rPr>
                <a:t>N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2997788" y="5225366"/>
              <a:ext cx="160581" cy="351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845388" y="5504128"/>
              <a:ext cx="3431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dirty="0">
                  <a:latin typeface="Times New Roman"/>
                  <a:cs typeface="Times New Roman"/>
                </a:rPr>
                <a:t>λ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372204" y="6312156"/>
              <a:ext cx="2248136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372204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628516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326475" y="6028212"/>
              <a:ext cx="333094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US" sz="2000" b="0" i="1" dirty="0" smtClean="0">
                  <a:latin typeface="Gill Sans" charset="0"/>
                  <a:ea typeface="Gill Sans" charset="0"/>
                  <a:cs typeface="Gill Sans" charset="0"/>
                </a:rPr>
                <a:t>L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1219200" y="50292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828800" y="48006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133600" y="45720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514600" y="43434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048000" y="41148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733800" y="3886200"/>
            <a:ext cx="12954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4038600" y="36576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343400" y="3429000"/>
            <a:ext cx="1752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5105400" y="32004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5410200" y="2971800"/>
            <a:ext cx="14478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638800" y="27432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6324600" y="2514600"/>
            <a:ext cx="1219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79" name="Group 38"/>
          <p:cNvGrpSpPr>
            <a:grpSpLocks/>
          </p:cNvGrpSpPr>
          <p:nvPr/>
        </p:nvGrpSpPr>
        <p:grpSpPr bwMode="auto">
          <a:xfrm>
            <a:off x="4441829" y="3429000"/>
            <a:ext cx="652463" cy="914400"/>
            <a:chOff x="2798" y="2160"/>
            <a:chExt cx="411" cy="576"/>
          </a:xfrm>
        </p:grpSpPr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832" y="2160"/>
              <a:ext cx="0" cy="576"/>
            </a:xfrm>
            <a:prstGeom prst="line">
              <a:avLst/>
            </a:prstGeom>
            <a:noFill/>
            <a:ln w="19050" cmpd="sng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sz="220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2798" y="2280"/>
              <a:ext cx="41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200" b="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N(</a:t>
              </a:r>
              <a:r>
                <a:rPr lang="en-US" sz="2200" b="0" dirty="0">
                  <a:solidFill>
                    <a:schemeClr val="bg1"/>
                  </a:solidFill>
                  <a:latin typeface="Times New Roman"/>
                  <a:cs typeface="Times New Roman"/>
                </a:rPr>
                <a:t>t)</a:t>
              </a:r>
            </a:p>
          </p:txBody>
        </p:sp>
      </p:grpSp>
      <p:sp>
        <p:nvSpPr>
          <p:cNvPr id="84" name="Text Box 43"/>
          <p:cNvSpPr txBox="1">
            <a:spLocks noChangeArrowheads="1"/>
          </p:cNvSpPr>
          <p:nvPr/>
        </p:nvSpPr>
        <p:spPr bwMode="auto">
          <a:xfrm>
            <a:off x="838200" y="1859340"/>
            <a:ext cx="444253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latin typeface="Times New Roman"/>
                <a:cs typeface="Times New Roman"/>
              </a:rPr>
              <a:t>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  <a:r>
              <a:rPr lang="en-US" sz="2400" b="0" dirty="0">
                <a:latin typeface="Gill Sans Light"/>
                <a:cs typeface="Gill Sans Light"/>
              </a:rPr>
              <a:t> = response time of job </a:t>
            </a:r>
            <a:r>
              <a:rPr lang="en-US" sz="2400" b="0" i="1" dirty="0" err="1">
                <a:latin typeface="Times New Roman"/>
                <a:cs typeface="Times New Roman"/>
              </a:rPr>
              <a:t>i</a:t>
            </a:r>
            <a:endParaRPr lang="en-US" sz="2400" b="0" i="1" dirty="0">
              <a:latin typeface="Times New Roman"/>
              <a:cs typeface="Times New Roman"/>
            </a:endParaRPr>
          </a:p>
          <a:p>
            <a:r>
              <a:rPr lang="en-US" sz="2400" b="0" dirty="0">
                <a:latin typeface="Times New Roman"/>
                <a:cs typeface="Times New Roman"/>
              </a:rPr>
              <a:t>N(t) </a:t>
            </a:r>
            <a:r>
              <a:rPr lang="en-US" sz="2400" b="0" dirty="0">
                <a:latin typeface="Gill Sans Light"/>
                <a:cs typeface="Gill Sans Light"/>
              </a:rPr>
              <a:t>= number of jobs in system</a:t>
            </a:r>
          </a:p>
          <a:p>
            <a:r>
              <a:rPr lang="en-US" sz="2400" b="0" dirty="0">
                <a:latin typeface="Gill Sans Light"/>
                <a:cs typeface="Gill Sans Light"/>
              </a:rPr>
              <a:t>          at time </a:t>
            </a:r>
            <a:r>
              <a:rPr lang="en-US" sz="2400" b="0" i="1" dirty="0">
                <a:latin typeface="Times New Roman"/>
                <a:cs typeface="Times New Roman"/>
              </a:rPr>
              <a:t>t</a:t>
            </a:r>
            <a:r>
              <a:rPr lang="en-US" sz="2400" b="0" dirty="0">
                <a:latin typeface="Gill Sans Light"/>
                <a:cs typeface="Gill Sans Light"/>
              </a:rPr>
              <a:t>  </a:t>
            </a:r>
          </a:p>
          <a:p>
            <a:pPr algn="l"/>
            <a:r>
              <a:rPr lang="en-US" sz="2400" b="0" dirty="0" smtClean="0">
                <a:latin typeface="Times New Roman"/>
                <a:cs typeface="Times New Roman"/>
              </a:rPr>
              <a:t>S(</a:t>
            </a:r>
            <a:r>
              <a:rPr lang="en-US" sz="2400" b="0" dirty="0" err="1" smtClean="0">
                <a:latin typeface="Times New Roman"/>
                <a:cs typeface="Times New Roman"/>
              </a:rPr>
              <a:t>i</a:t>
            </a:r>
            <a:r>
              <a:rPr lang="en-US" sz="2400" b="0" dirty="0" smtClean="0">
                <a:latin typeface="Times New Roman"/>
                <a:cs typeface="Times New Roman"/>
              </a:rPr>
              <a:t>) = L(</a:t>
            </a:r>
            <a:r>
              <a:rPr lang="en-US" sz="2400" b="0" dirty="0" err="1" smtClean="0">
                <a:latin typeface="Times New Roman"/>
                <a:cs typeface="Times New Roman"/>
              </a:rPr>
              <a:t>i</a:t>
            </a:r>
            <a:r>
              <a:rPr lang="en-US" sz="2400" b="0" dirty="0" smtClean="0">
                <a:latin typeface="Times New Roman"/>
                <a:cs typeface="Times New Roman"/>
              </a:rPr>
              <a:t>) * 1 = L(</a:t>
            </a:r>
            <a:r>
              <a:rPr lang="en-US" sz="2400" b="0" dirty="0" err="1" smtClean="0">
                <a:latin typeface="Times New Roman"/>
                <a:cs typeface="Times New Roman"/>
              </a:rPr>
              <a:t>i</a:t>
            </a:r>
            <a:r>
              <a:rPr lang="en-US" sz="2400" b="0" dirty="0" smtClean="0">
                <a:latin typeface="Times New Roman"/>
                <a:cs typeface="Times New Roman"/>
              </a:rPr>
              <a:t>)</a:t>
            </a:r>
            <a:endParaRPr lang="en-US" sz="2400" b="0" dirty="0">
              <a:latin typeface="Times New Roman"/>
              <a:cs typeface="Times New Roman"/>
            </a:endParaRPr>
          </a:p>
        </p:txBody>
      </p:sp>
      <p:sp>
        <p:nvSpPr>
          <p:cNvPr id="89" name="Text Box 37"/>
          <p:cNvSpPr txBox="1">
            <a:spLocks noChangeArrowheads="1"/>
          </p:cNvSpPr>
          <p:nvPr/>
        </p:nvSpPr>
        <p:spPr bwMode="auto">
          <a:xfrm>
            <a:off x="76200" y="1981200"/>
            <a:ext cx="723582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 dirty="0" smtClean="0">
                <a:latin typeface="Times New Roman"/>
                <a:cs typeface="Times New Roman"/>
              </a:rPr>
              <a:t>Job </a:t>
            </a:r>
            <a:r>
              <a:rPr lang="en-US" sz="2200" b="0" dirty="0" err="1" smtClean="0">
                <a:latin typeface="Times New Roman"/>
                <a:cs typeface="Times New Roman"/>
              </a:rPr>
              <a:t>i</a:t>
            </a:r>
            <a:endParaRPr lang="en-US" sz="2200" b="0" dirty="0">
              <a:latin typeface="Times New Roman"/>
              <a:cs typeface="Times New Roman"/>
            </a:endParaRPr>
          </a:p>
        </p:txBody>
      </p:sp>
      <p:sp>
        <p:nvSpPr>
          <p:cNvPr id="45" name="Text Box 53"/>
          <p:cNvSpPr txBox="1">
            <a:spLocks noChangeArrowheads="1"/>
          </p:cNvSpPr>
          <p:nvPr/>
        </p:nvSpPr>
        <p:spPr bwMode="auto">
          <a:xfrm>
            <a:off x="1356754" y="4936455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S(1)</a:t>
            </a:r>
            <a:endParaRPr lang="en-US" b="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1966354" y="4707855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S(2)</a:t>
            </a:r>
            <a:endParaRPr lang="en-US" b="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7" name="Text Box 61"/>
          <p:cNvSpPr txBox="1">
            <a:spLocks noChangeArrowheads="1"/>
          </p:cNvSpPr>
          <p:nvPr/>
        </p:nvSpPr>
        <p:spPr bwMode="auto">
          <a:xfrm>
            <a:off x="1224676" y="5715000"/>
            <a:ext cx="69287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err="1" smtClean="0">
                <a:latin typeface="Times New Roman"/>
                <a:cs typeface="Times New Roman"/>
              </a:rPr>
              <a:t>N</a:t>
            </a:r>
            <a:r>
              <a:rPr lang="en-US" sz="2400" b="0" baseline="-25000" dirty="0" err="1" smtClean="0">
                <a:latin typeface="Times New Roman"/>
                <a:cs typeface="Times New Roman"/>
              </a:rPr>
              <a:t>avg</a:t>
            </a:r>
            <a:r>
              <a:rPr lang="en-US" sz="2400" b="0" dirty="0" smtClean="0">
                <a:latin typeface="Times New Roman"/>
                <a:cs typeface="Times New Roman"/>
              </a:rPr>
              <a:t> = (</a:t>
            </a:r>
            <a:r>
              <a:rPr lang="en-US" sz="2400" b="0" dirty="0" err="1" smtClean="0">
                <a:latin typeface="Times New Roman"/>
                <a:cs typeface="Times New Roman"/>
              </a:rPr>
              <a:t>N</a:t>
            </a:r>
            <a:r>
              <a:rPr lang="en-US" sz="2400" b="0" baseline="-25000" dirty="0" err="1" smtClean="0">
                <a:latin typeface="Times New Roman"/>
                <a:cs typeface="Times New Roman"/>
              </a:rPr>
              <a:t>total</a:t>
            </a:r>
            <a:r>
              <a:rPr lang="en-US" sz="2400" b="0" dirty="0" smtClean="0">
                <a:latin typeface="Times New Roman"/>
                <a:cs typeface="Times New Roman"/>
              </a:rPr>
              <a:t>/T)</a:t>
            </a:r>
            <a:r>
              <a:rPr lang="en-US" sz="2400" b="0" dirty="0">
                <a:latin typeface="Times New Roman"/>
                <a:cs typeface="Times New Roman"/>
              </a:rPr>
              <a:t>*(L(1) + … + L(k)</a:t>
            </a:r>
            <a:r>
              <a:rPr lang="en-US" sz="2400" b="0" dirty="0" smtClean="0">
                <a:latin typeface="Times New Roman"/>
                <a:cs typeface="Times New Roman"/>
              </a:rPr>
              <a:t>)/</a:t>
            </a:r>
            <a:r>
              <a:rPr lang="en-US" sz="2400" b="0" dirty="0" err="1" smtClean="0">
                <a:latin typeface="Times New Roman"/>
                <a:cs typeface="Times New Roman"/>
              </a:rPr>
              <a:t>N</a:t>
            </a:r>
            <a:r>
              <a:rPr lang="en-US" sz="2400" b="0" baseline="-25000" dirty="0" err="1" smtClean="0">
                <a:latin typeface="Times New Roman"/>
                <a:cs typeface="Times New Roman"/>
              </a:rPr>
              <a:t>total</a:t>
            </a:r>
            <a:r>
              <a:rPr lang="en-US" sz="2400" b="0" baseline="-25000" dirty="0" smtClean="0">
                <a:latin typeface="Times New Roman"/>
                <a:cs typeface="Times New Roman"/>
              </a:rPr>
              <a:t> </a:t>
            </a:r>
            <a:r>
              <a:rPr lang="en-US" sz="2400" b="0" dirty="0" smtClean="0">
                <a:latin typeface="Times New Roman"/>
                <a:cs typeface="Times New Roman"/>
              </a:rPr>
              <a:t>= </a:t>
            </a:r>
            <a:r>
              <a:rPr lang="el-GR" sz="2800" b="0" dirty="0" smtClean="0">
                <a:latin typeface="Times New Roman"/>
                <a:cs typeface="Times New Roman"/>
              </a:rPr>
              <a:t>λ</a:t>
            </a:r>
            <a:r>
              <a:rPr lang="en-US" sz="2400" b="0" baseline="-25000" dirty="0" err="1" smtClean="0">
                <a:latin typeface="Times New Roman"/>
                <a:cs typeface="Times New Roman"/>
              </a:rPr>
              <a:t>avg</a:t>
            </a:r>
            <a:r>
              <a:rPr lang="en-US" sz="2400" b="0" dirty="0" smtClean="0">
                <a:latin typeface="Times New Roman"/>
                <a:cs typeface="Times New Roman"/>
              </a:rPr>
              <a:t> × </a:t>
            </a:r>
            <a:r>
              <a:rPr lang="en-US" sz="2400" b="0" dirty="0" err="1" smtClean="0">
                <a:latin typeface="Times New Roman"/>
                <a:cs typeface="Times New Roman"/>
              </a:rPr>
              <a:t>L</a:t>
            </a:r>
            <a:r>
              <a:rPr lang="en-US" sz="2400" b="0" baseline="-25000" dirty="0" err="1" smtClean="0">
                <a:latin typeface="Times New Roman"/>
                <a:cs typeface="Times New Roman"/>
              </a:rPr>
              <a:t>avg</a:t>
            </a:r>
            <a:endParaRPr lang="en-US" sz="2400" b="0" baseline="-25000" dirty="0">
              <a:latin typeface="Times New Roman"/>
              <a:cs typeface="Times New Roman"/>
            </a:endParaRPr>
          </a:p>
        </p:txBody>
      </p:sp>
      <p:sp>
        <p:nvSpPr>
          <p:cNvPr id="48" name="Text Box 53"/>
          <p:cNvSpPr txBox="1">
            <a:spLocks noChangeArrowheads="1"/>
          </p:cNvSpPr>
          <p:nvPr/>
        </p:nvSpPr>
        <p:spPr bwMode="auto">
          <a:xfrm>
            <a:off x="6690754" y="2419276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S(k)</a:t>
            </a:r>
            <a:endParaRPr lang="en-US" b="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7645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Little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Theorem: Proof Sketch</a:t>
            </a:r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 flipV="1">
            <a:off x="762000" y="1943100"/>
            <a:ext cx="0" cy="335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762000" y="5257800"/>
            <a:ext cx="739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82" name="Text Box 37"/>
          <p:cNvSpPr txBox="1">
            <a:spLocks noChangeArrowheads="1"/>
          </p:cNvSpPr>
          <p:nvPr/>
        </p:nvSpPr>
        <p:spPr bwMode="auto">
          <a:xfrm>
            <a:off x="7616825" y="4876800"/>
            <a:ext cx="684183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>
                <a:latin typeface="Times New Roman"/>
                <a:cs typeface="Times New Roman"/>
              </a:rPr>
              <a:t>time</a:t>
            </a:r>
          </a:p>
        </p:txBody>
      </p:sp>
      <p:sp>
        <p:nvSpPr>
          <p:cNvPr id="62485" name="Freeform 44"/>
          <p:cNvSpPr>
            <a:spLocks/>
          </p:cNvSpPr>
          <p:nvPr/>
        </p:nvSpPr>
        <p:spPr bwMode="auto">
          <a:xfrm>
            <a:off x="2209800" y="2514600"/>
            <a:ext cx="5334000" cy="2743200"/>
          </a:xfrm>
          <a:custGeom>
            <a:avLst/>
            <a:gdLst>
              <a:gd name="T0" fmla="*/ 0 w 3360"/>
              <a:gd name="T1" fmla="*/ 1728 h 1728"/>
              <a:gd name="T2" fmla="*/ 0 w 3360"/>
              <a:gd name="T3" fmla="*/ 1584 h 1728"/>
              <a:gd name="T4" fmla="*/ 384 w 3360"/>
              <a:gd name="T5" fmla="*/ 1584 h 1728"/>
              <a:gd name="T6" fmla="*/ 384 w 3360"/>
              <a:gd name="T7" fmla="*/ 1440 h 1728"/>
              <a:gd name="T8" fmla="*/ 960 w 3360"/>
              <a:gd name="T9" fmla="*/ 1440 h 1728"/>
              <a:gd name="T10" fmla="*/ 960 w 3360"/>
              <a:gd name="T11" fmla="*/ 1296 h 1728"/>
              <a:gd name="T12" fmla="*/ 1200 w 3360"/>
              <a:gd name="T13" fmla="*/ 1296 h 1728"/>
              <a:gd name="T14" fmla="*/ 1200 w 3360"/>
              <a:gd name="T15" fmla="*/ 1152 h 1728"/>
              <a:gd name="T16" fmla="*/ 1536 w 3360"/>
              <a:gd name="T17" fmla="*/ 1152 h 1728"/>
              <a:gd name="T18" fmla="*/ 1536 w 3360"/>
              <a:gd name="T19" fmla="*/ 1008 h 1728"/>
              <a:gd name="T20" fmla="*/ 1776 w 3360"/>
              <a:gd name="T21" fmla="*/ 1008 h 1728"/>
              <a:gd name="T22" fmla="*/ 1776 w 3360"/>
              <a:gd name="T23" fmla="*/ 864 h 1728"/>
              <a:gd name="T24" fmla="*/ 2112 w 3360"/>
              <a:gd name="T25" fmla="*/ 864 h 1728"/>
              <a:gd name="T26" fmla="*/ 2112 w 3360"/>
              <a:gd name="T27" fmla="*/ 720 h 1728"/>
              <a:gd name="T28" fmla="*/ 2448 w 3360"/>
              <a:gd name="T29" fmla="*/ 720 h 1728"/>
              <a:gd name="T30" fmla="*/ 2448 w 3360"/>
              <a:gd name="T31" fmla="*/ 576 h 1728"/>
              <a:gd name="T32" fmla="*/ 2784 w 3360"/>
              <a:gd name="T33" fmla="*/ 576 h 1728"/>
              <a:gd name="T34" fmla="*/ 2784 w 3360"/>
              <a:gd name="T35" fmla="*/ 432 h 1728"/>
              <a:gd name="T36" fmla="*/ 2928 w 3360"/>
              <a:gd name="T37" fmla="*/ 432 h 1728"/>
              <a:gd name="T38" fmla="*/ 2928 w 3360"/>
              <a:gd name="T39" fmla="*/ 288 h 1728"/>
              <a:gd name="T40" fmla="*/ 3168 w 3360"/>
              <a:gd name="T41" fmla="*/ 288 h 1728"/>
              <a:gd name="T42" fmla="*/ 3168 w 3360"/>
              <a:gd name="T43" fmla="*/ 144 h 1728"/>
              <a:gd name="T44" fmla="*/ 3360 w 3360"/>
              <a:gd name="T45" fmla="*/ 144 h 1728"/>
              <a:gd name="T46" fmla="*/ 3360 w 3360"/>
              <a:gd name="T47" fmla="*/ 0 h 172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360"/>
              <a:gd name="T73" fmla="*/ 0 h 1728"/>
              <a:gd name="T74" fmla="*/ 3360 w 3360"/>
              <a:gd name="T75" fmla="*/ 1728 h 172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360" h="1728">
                <a:moveTo>
                  <a:pt x="0" y="1728"/>
                </a:moveTo>
                <a:lnTo>
                  <a:pt x="0" y="1584"/>
                </a:lnTo>
                <a:lnTo>
                  <a:pt x="384" y="1584"/>
                </a:lnTo>
                <a:lnTo>
                  <a:pt x="384" y="1440"/>
                </a:lnTo>
                <a:lnTo>
                  <a:pt x="960" y="1440"/>
                </a:lnTo>
                <a:lnTo>
                  <a:pt x="960" y="1296"/>
                </a:lnTo>
                <a:lnTo>
                  <a:pt x="1200" y="1296"/>
                </a:lnTo>
                <a:lnTo>
                  <a:pt x="1200" y="1152"/>
                </a:lnTo>
                <a:lnTo>
                  <a:pt x="1536" y="1152"/>
                </a:lnTo>
                <a:lnTo>
                  <a:pt x="1536" y="1008"/>
                </a:lnTo>
                <a:lnTo>
                  <a:pt x="1776" y="1008"/>
                </a:lnTo>
                <a:lnTo>
                  <a:pt x="1776" y="864"/>
                </a:lnTo>
                <a:lnTo>
                  <a:pt x="2112" y="864"/>
                </a:lnTo>
                <a:lnTo>
                  <a:pt x="2112" y="720"/>
                </a:lnTo>
                <a:lnTo>
                  <a:pt x="2448" y="720"/>
                </a:lnTo>
                <a:lnTo>
                  <a:pt x="2448" y="576"/>
                </a:lnTo>
                <a:lnTo>
                  <a:pt x="2784" y="576"/>
                </a:lnTo>
                <a:lnTo>
                  <a:pt x="2784" y="432"/>
                </a:lnTo>
                <a:lnTo>
                  <a:pt x="2928" y="432"/>
                </a:lnTo>
                <a:lnTo>
                  <a:pt x="2928" y="288"/>
                </a:lnTo>
                <a:lnTo>
                  <a:pt x="3168" y="288"/>
                </a:lnTo>
                <a:lnTo>
                  <a:pt x="3168" y="144"/>
                </a:lnTo>
                <a:lnTo>
                  <a:pt x="3360" y="144"/>
                </a:lnTo>
                <a:lnTo>
                  <a:pt x="3360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6" name="Freeform 45"/>
          <p:cNvSpPr>
            <a:spLocks/>
          </p:cNvSpPr>
          <p:nvPr/>
        </p:nvSpPr>
        <p:spPr bwMode="auto">
          <a:xfrm>
            <a:off x="1219200" y="2514600"/>
            <a:ext cx="6096000" cy="2743200"/>
          </a:xfrm>
          <a:custGeom>
            <a:avLst/>
            <a:gdLst>
              <a:gd name="T0" fmla="*/ 0 w 3840"/>
              <a:gd name="T1" fmla="*/ 1728 h 1728"/>
              <a:gd name="T2" fmla="*/ 0 w 3840"/>
              <a:gd name="T3" fmla="*/ 1584 h 1728"/>
              <a:gd name="T4" fmla="*/ 384 w 3840"/>
              <a:gd name="T5" fmla="*/ 1584 h 1728"/>
              <a:gd name="T6" fmla="*/ 384 w 3840"/>
              <a:gd name="T7" fmla="*/ 1440 h 1728"/>
              <a:gd name="T8" fmla="*/ 576 w 3840"/>
              <a:gd name="T9" fmla="*/ 1440 h 1728"/>
              <a:gd name="T10" fmla="*/ 576 w 3840"/>
              <a:gd name="T11" fmla="*/ 1296 h 1728"/>
              <a:gd name="T12" fmla="*/ 816 w 3840"/>
              <a:gd name="T13" fmla="*/ 1296 h 1728"/>
              <a:gd name="T14" fmla="*/ 816 w 3840"/>
              <a:gd name="T15" fmla="*/ 1152 h 1728"/>
              <a:gd name="T16" fmla="*/ 1152 w 3840"/>
              <a:gd name="T17" fmla="*/ 1152 h 1728"/>
              <a:gd name="T18" fmla="*/ 1152 w 3840"/>
              <a:gd name="T19" fmla="*/ 1008 h 1728"/>
              <a:gd name="T20" fmla="*/ 1584 w 3840"/>
              <a:gd name="T21" fmla="*/ 1008 h 1728"/>
              <a:gd name="T22" fmla="*/ 1584 w 3840"/>
              <a:gd name="T23" fmla="*/ 864 h 1728"/>
              <a:gd name="T24" fmla="*/ 1776 w 3840"/>
              <a:gd name="T25" fmla="*/ 864 h 1728"/>
              <a:gd name="T26" fmla="*/ 1776 w 3840"/>
              <a:gd name="T27" fmla="*/ 720 h 1728"/>
              <a:gd name="T28" fmla="*/ 1968 w 3840"/>
              <a:gd name="T29" fmla="*/ 720 h 1728"/>
              <a:gd name="T30" fmla="*/ 1968 w 3840"/>
              <a:gd name="T31" fmla="*/ 576 h 1728"/>
              <a:gd name="T32" fmla="*/ 2448 w 3840"/>
              <a:gd name="T33" fmla="*/ 576 h 1728"/>
              <a:gd name="T34" fmla="*/ 2448 w 3840"/>
              <a:gd name="T35" fmla="*/ 432 h 1728"/>
              <a:gd name="T36" fmla="*/ 2640 w 3840"/>
              <a:gd name="T37" fmla="*/ 432 h 1728"/>
              <a:gd name="T38" fmla="*/ 2640 w 3840"/>
              <a:gd name="T39" fmla="*/ 288 h 1728"/>
              <a:gd name="T40" fmla="*/ 2784 w 3840"/>
              <a:gd name="T41" fmla="*/ 288 h 1728"/>
              <a:gd name="T42" fmla="*/ 2784 w 3840"/>
              <a:gd name="T43" fmla="*/ 144 h 1728"/>
              <a:gd name="T44" fmla="*/ 3216 w 3840"/>
              <a:gd name="T45" fmla="*/ 144 h 1728"/>
              <a:gd name="T46" fmla="*/ 3216 w 3840"/>
              <a:gd name="T47" fmla="*/ 0 h 1728"/>
              <a:gd name="T48" fmla="*/ 3840 w 3840"/>
              <a:gd name="T49" fmla="*/ 0 h 172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840"/>
              <a:gd name="T76" fmla="*/ 0 h 1728"/>
              <a:gd name="T77" fmla="*/ 3840 w 3840"/>
              <a:gd name="T78" fmla="*/ 1728 h 1728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840" h="1728">
                <a:moveTo>
                  <a:pt x="0" y="1728"/>
                </a:moveTo>
                <a:lnTo>
                  <a:pt x="0" y="1584"/>
                </a:lnTo>
                <a:lnTo>
                  <a:pt x="384" y="1584"/>
                </a:lnTo>
                <a:lnTo>
                  <a:pt x="384" y="1440"/>
                </a:lnTo>
                <a:lnTo>
                  <a:pt x="576" y="1440"/>
                </a:lnTo>
                <a:lnTo>
                  <a:pt x="576" y="1296"/>
                </a:lnTo>
                <a:lnTo>
                  <a:pt x="816" y="1296"/>
                </a:lnTo>
                <a:lnTo>
                  <a:pt x="816" y="1152"/>
                </a:lnTo>
                <a:lnTo>
                  <a:pt x="1152" y="1152"/>
                </a:lnTo>
                <a:lnTo>
                  <a:pt x="1152" y="1008"/>
                </a:lnTo>
                <a:lnTo>
                  <a:pt x="1584" y="1008"/>
                </a:lnTo>
                <a:lnTo>
                  <a:pt x="1584" y="864"/>
                </a:lnTo>
                <a:lnTo>
                  <a:pt x="1776" y="864"/>
                </a:lnTo>
                <a:lnTo>
                  <a:pt x="1776" y="720"/>
                </a:lnTo>
                <a:lnTo>
                  <a:pt x="1968" y="720"/>
                </a:lnTo>
                <a:lnTo>
                  <a:pt x="1968" y="576"/>
                </a:lnTo>
                <a:lnTo>
                  <a:pt x="2448" y="576"/>
                </a:lnTo>
                <a:lnTo>
                  <a:pt x="2448" y="432"/>
                </a:lnTo>
                <a:lnTo>
                  <a:pt x="2640" y="432"/>
                </a:lnTo>
                <a:lnTo>
                  <a:pt x="2640" y="288"/>
                </a:lnTo>
                <a:lnTo>
                  <a:pt x="2784" y="288"/>
                </a:lnTo>
                <a:lnTo>
                  <a:pt x="2784" y="144"/>
                </a:lnTo>
                <a:lnTo>
                  <a:pt x="3216" y="144"/>
                </a:lnTo>
                <a:lnTo>
                  <a:pt x="3216" y="0"/>
                </a:lnTo>
                <a:lnTo>
                  <a:pt x="3840" y="0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7" name="Line 46"/>
          <p:cNvSpPr>
            <a:spLocks noChangeShapeType="1"/>
          </p:cNvSpPr>
          <p:nvPr/>
        </p:nvSpPr>
        <p:spPr bwMode="auto">
          <a:xfrm>
            <a:off x="12192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8" name="Line 47"/>
          <p:cNvSpPr>
            <a:spLocks noChangeShapeType="1"/>
          </p:cNvSpPr>
          <p:nvPr/>
        </p:nvSpPr>
        <p:spPr bwMode="auto">
          <a:xfrm>
            <a:off x="75438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9" name="Line 48"/>
          <p:cNvSpPr>
            <a:spLocks noChangeShapeType="1"/>
          </p:cNvSpPr>
          <p:nvPr/>
        </p:nvSpPr>
        <p:spPr bwMode="auto">
          <a:xfrm>
            <a:off x="7543800" y="25146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0" name="Line 49"/>
          <p:cNvSpPr>
            <a:spLocks noChangeShapeType="1"/>
          </p:cNvSpPr>
          <p:nvPr/>
        </p:nvSpPr>
        <p:spPr bwMode="auto">
          <a:xfrm>
            <a:off x="1219200" y="54102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1" name="Text Box 50"/>
          <p:cNvSpPr txBox="1">
            <a:spLocks noChangeArrowheads="1"/>
          </p:cNvSpPr>
          <p:nvPr/>
        </p:nvSpPr>
        <p:spPr bwMode="auto">
          <a:xfrm>
            <a:off x="4708525" y="5370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800" b="0"/>
              <a:t>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4800600" y="838200"/>
            <a:ext cx="3872551" cy="1371600"/>
            <a:chOff x="1605663" y="4773956"/>
            <a:chExt cx="5853751" cy="1689728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2847412" y="5422823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649536" y="5379666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605663" y="5103632"/>
              <a:ext cx="927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arrivals</a:t>
              </a:r>
              <a:endPara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45132" y="5103632"/>
              <a:ext cx="1314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departures</a:t>
              </a:r>
              <a:endPara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Cloud 59"/>
            <p:cNvSpPr/>
            <p:nvPr/>
          </p:nvSpPr>
          <p:spPr>
            <a:xfrm>
              <a:off x="3372204" y="4773956"/>
              <a:ext cx="2277332" cy="121173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i="1" dirty="0" smtClean="0">
                  <a:latin typeface="Gill Sans" charset="0"/>
                  <a:ea typeface="Gill Sans" charset="0"/>
                  <a:cs typeface="Gill Sans" charset="0"/>
                </a:rPr>
                <a:t>N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2997788" y="5225366"/>
              <a:ext cx="160581" cy="351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845388" y="5504128"/>
              <a:ext cx="3431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dirty="0">
                  <a:latin typeface="Times New Roman"/>
                  <a:cs typeface="Times New Roman"/>
                </a:rPr>
                <a:t>λ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372204" y="6312156"/>
              <a:ext cx="2248136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372204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628516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326475" y="6028212"/>
              <a:ext cx="333094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US" sz="2000" b="0" i="1" dirty="0" smtClean="0">
                  <a:latin typeface="Gill Sans" charset="0"/>
                  <a:ea typeface="Gill Sans" charset="0"/>
                  <a:cs typeface="Gill Sans" charset="0"/>
                </a:rPr>
                <a:t>L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1219200" y="50292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828800" y="48006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133600" y="45720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514600" y="43434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048000" y="41148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733800" y="3886200"/>
            <a:ext cx="12954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4038600" y="36576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343400" y="3429000"/>
            <a:ext cx="1752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5105400" y="32004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5410200" y="2971800"/>
            <a:ext cx="14478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638800" y="27432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6324600" y="2514600"/>
            <a:ext cx="1219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79" name="Group 38"/>
          <p:cNvGrpSpPr>
            <a:grpSpLocks/>
          </p:cNvGrpSpPr>
          <p:nvPr/>
        </p:nvGrpSpPr>
        <p:grpSpPr bwMode="auto">
          <a:xfrm>
            <a:off x="4441829" y="3429000"/>
            <a:ext cx="652463" cy="914400"/>
            <a:chOff x="2798" y="2160"/>
            <a:chExt cx="411" cy="576"/>
          </a:xfrm>
        </p:grpSpPr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832" y="2160"/>
              <a:ext cx="0" cy="576"/>
            </a:xfrm>
            <a:prstGeom prst="line">
              <a:avLst/>
            </a:prstGeom>
            <a:noFill/>
            <a:ln w="19050" cmpd="sng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sz="220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2798" y="2280"/>
              <a:ext cx="41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200" b="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N(</a:t>
              </a:r>
              <a:r>
                <a:rPr lang="en-US" sz="2200" b="0" dirty="0">
                  <a:solidFill>
                    <a:schemeClr val="bg1"/>
                  </a:solidFill>
                  <a:latin typeface="Times New Roman"/>
                  <a:cs typeface="Times New Roman"/>
                </a:rPr>
                <a:t>t)</a:t>
              </a:r>
            </a:p>
          </p:txBody>
        </p:sp>
      </p:grpSp>
      <p:sp>
        <p:nvSpPr>
          <p:cNvPr id="84" name="Text Box 43"/>
          <p:cNvSpPr txBox="1">
            <a:spLocks noChangeArrowheads="1"/>
          </p:cNvSpPr>
          <p:nvPr/>
        </p:nvSpPr>
        <p:spPr bwMode="auto">
          <a:xfrm>
            <a:off x="838200" y="1859340"/>
            <a:ext cx="4495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latin typeface="Times New Roman"/>
                <a:cs typeface="Times New Roman"/>
              </a:rPr>
              <a:t>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  <a:r>
              <a:rPr lang="en-US" sz="2400" b="0" dirty="0">
                <a:latin typeface="Gill Sans Light"/>
                <a:cs typeface="Gill Sans Light"/>
              </a:rPr>
              <a:t> = response time of job </a:t>
            </a:r>
            <a:r>
              <a:rPr lang="en-US" sz="2400" b="0" i="1" dirty="0" err="1">
                <a:latin typeface="Times New Roman"/>
                <a:cs typeface="Times New Roman"/>
              </a:rPr>
              <a:t>i</a:t>
            </a:r>
            <a:endParaRPr lang="en-US" sz="2400" b="0" i="1" dirty="0">
              <a:latin typeface="Times New Roman"/>
              <a:cs typeface="Times New Roman"/>
            </a:endParaRPr>
          </a:p>
          <a:p>
            <a:r>
              <a:rPr lang="en-US" sz="2400" b="0" dirty="0">
                <a:latin typeface="Times New Roman"/>
                <a:cs typeface="Times New Roman"/>
              </a:rPr>
              <a:t>N(t) </a:t>
            </a:r>
            <a:r>
              <a:rPr lang="en-US" sz="2400" b="0" dirty="0">
                <a:latin typeface="Gill Sans Light"/>
                <a:cs typeface="Gill Sans Light"/>
              </a:rPr>
              <a:t>= number of jobs in system</a:t>
            </a:r>
          </a:p>
          <a:p>
            <a:r>
              <a:rPr lang="en-US" sz="2400" b="0" dirty="0">
                <a:latin typeface="Gill Sans Light"/>
                <a:cs typeface="Gill Sans Light"/>
              </a:rPr>
              <a:t>          at time </a:t>
            </a:r>
            <a:r>
              <a:rPr lang="en-US" sz="2400" b="0" i="1" dirty="0">
                <a:latin typeface="Times New Roman"/>
                <a:cs typeface="Times New Roman"/>
              </a:rPr>
              <a:t>t</a:t>
            </a:r>
            <a:r>
              <a:rPr lang="en-US" sz="2400" b="0" dirty="0">
                <a:latin typeface="Gill Sans Light"/>
                <a:cs typeface="Gill Sans Light"/>
              </a:rPr>
              <a:t>  </a:t>
            </a:r>
          </a:p>
          <a:p>
            <a:pPr algn="l"/>
            <a:r>
              <a:rPr lang="en-US" sz="2400" b="0" dirty="0" smtClean="0">
                <a:latin typeface="Times New Roman"/>
                <a:cs typeface="Times New Roman"/>
              </a:rPr>
              <a:t>S(</a:t>
            </a:r>
            <a:r>
              <a:rPr lang="en-US" sz="2400" b="0" dirty="0" err="1" smtClean="0">
                <a:latin typeface="Times New Roman"/>
                <a:cs typeface="Times New Roman"/>
              </a:rPr>
              <a:t>i</a:t>
            </a:r>
            <a:r>
              <a:rPr lang="en-US" sz="2400" b="0" dirty="0" smtClean="0">
                <a:latin typeface="Times New Roman"/>
                <a:cs typeface="Times New Roman"/>
              </a:rPr>
              <a:t>) = L(</a:t>
            </a:r>
            <a:r>
              <a:rPr lang="en-US" sz="2400" b="0" dirty="0" err="1" smtClean="0">
                <a:latin typeface="Times New Roman"/>
                <a:cs typeface="Times New Roman"/>
              </a:rPr>
              <a:t>i</a:t>
            </a:r>
            <a:r>
              <a:rPr lang="en-US" sz="2400" b="0" dirty="0" smtClean="0">
                <a:latin typeface="Times New Roman"/>
                <a:cs typeface="Times New Roman"/>
              </a:rPr>
              <a:t>) * 1 = L(</a:t>
            </a:r>
            <a:r>
              <a:rPr lang="en-US" sz="2400" b="0" dirty="0" err="1" smtClean="0">
                <a:latin typeface="Times New Roman"/>
                <a:cs typeface="Times New Roman"/>
              </a:rPr>
              <a:t>i</a:t>
            </a:r>
            <a:r>
              <a:rPr lang="en-US" sz="2400" b="0" dirty="0" smtClean="0">
                <a:latin typeface="Times New Roman"/>
                <a:cs typeface="Times New Roman"/>
              </a:rPr>
              <a:t>)</a:t>
            </a:r>
            <a:endParaRPr lang="en-US" sz="2400" b="0" dirty="0">
              <a:latin typeface="Times New Roman"/>
              <a:cs typeface="Times New Roman"/>
            </a:endParaRPr>
          </a:p>
        </p:txBody>
      </p:sp>
      <p:sp>
        <p:nvSpPr>
          <p:cNvPr id="89" name="Text Box 37"/>
          <p:cNvSpPr txBox="1">
            <a:spLocks noChangeArrowheads="1"/>
          </p:cNvSpPr>
          <p:nvPr/>
        </p:nvSpPr>
        <p:spPr bwMode="auto">
          <a:xfrm>
            <a:off x="76200" y="1981200"/>
            <a:ext cx="723582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 dirty="0" smtClean="0">
                <a:latin typeface="Times New Roman"/>
                <a:cs typeface="Times New Roman"/>
              </a:rPr>
              <a:t>Job </a:t>
            </a:r>
            <a:r>
              <a:rPr lang="en-US" sz="2200" b="0" dirty="0" err="1" smtClean="0">
                <a:latin typeface="Times New Roman"/>
                <a:cs typeface="Times New Roman"/>
              </a:rPr>
              <a:t>i</a:t>
            </a:r>
            <a:endParaRPr lang="en-US" sz="2200" b="0" dirty="0">
              <a:latin typeface="Times New Roman"/>
              <a:cs typeface="Times New Roman"/>
            </a:endParaRPr>
          </a:p>
        </p:txBody>
      </p:sp>
      <p:sp>
        <p:nvSpPr>
          <p:cNvPr id="45" name="Text Box 53"/>
          <p:cNvSpPr txBox="1">
            <a:spLocks noChangeArrowheads="1"/>
          </p:cNvSpPr>
          <p:nvPr/>
        </p:nvSpPr>
        <p:spPr bwMode="auto">
          <a:xfrm>
            <a:off x="1356754" y="4936455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S(1)</a:t>
            </a:r>
            <a:endParaRPr lang="en-US" b="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1966354" y="4707855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S(2)</a:t>
            </a:r>
            <a:endParaRPr lang="en-US" b="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7" name="Text Box 61"/>
          <p:cNvSpPr txBox="1">
            <a:spLocks noChangeArrowheads="1"/>
          </p:cNvSpPr>
          <p:nvPr/>
        </p:nvSpPr>
        <p:spPr bwMode="auto">
          <a:xfrm>
            <a:off x="3694248" y="5715000"/>
            <a:ext cx="23255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err="1" smtClean="0">
                <a:latin typeface="Times New Roman"/>
                <a:cs typeface="Times New Roman"/>
              </a:rPr>
              <a:t>N</a:t>
            </a:r>
            <a:r>
              <a:rPr lang="en-US" sz="2400" b="0" baseline="-25000" dirty="0" err="1" smtClean="0">
                <a:latin typeface="Times New Roman"/>
                <a:cs typeface="Times New Roman"/>
              </a:rPr>
              <a:t>avg</a:t>
            </a:r>
            <a:r>
              <a:rPr lang="en-US" sz="2400" b="0" dirty="0" smtClean="0">
                <a:latin typeface="Times New Roman"/>
                <a:cs typeface="Times New Roman"/>
              </a:rPr>
              <a:t> = </a:t>
            </a:r>
            <a:r>
              <a:rPr lang="el-GR" sz="2800" b="0" dirty="0" smtClean="0">
                <a:latin typeface="Times New Roman"/>
                <a:cs typeface="Times New Roman"/>
              </a:rPr>
              <a:t>λ</a:t>
            </a:r>
            <a:r>
              <a:rPr lang="en-US" sz="2400" b="0" baseline="-25000" dirty="0" err="1" smtClean="0">
                <a:latin typeface="Times New Roman"/>
                <a:cs typeface="Times New Roman"/>
              </a:rPr>
              <a:t>avg</a:t>
            </a:r>
            <a:r>
              <a:rPr lang="en-US" sz="2400" b="0" dirty="0" smtClean="0">
                <a:latin typeface="Times New Roman"/>
                <a:cs typeface="Times New Roman"/>
              </a:rPr>
              <a:t> × </a:t>
            </a:r>
            <a:r>
              <a:rPr lang="en-US" sz="2400" b="0" dirty="0" err="1" smtClean="0">
                <a:latin typeface="Times New Roman"/>
                <a:cs typeface="Times New Roman"/>
              </a:rPr>
              <a:t>L</a:t>
            </a:r>
            <a:r>
              <a:rPr lang="en-US" sz="2400" b="0" baseline="-25000" dirty="0" err="1" smtClean="0">
                <a:latin typeface="Times New Roman"/>
                <a:cs typeface="Times New Roman"/>
              </a:rPr>
              <a:t>avg</a:t>
            </a:r>
            <a:endParaRPr lang="en-US" sz="2400" b="0" baseline="-25000" dirty="0">
              <a:latin typeface="Times New Roman"/>
              <a:cs typeface="Times New Roman"/>
            </a:endParaRPr>
          </a:p>
        </p:txBody>
      </p:sp>
      <p:sp>
        <p:nvSpPr>
          <p:cNvPr id="48" name="Text Box 53"/>
          <p:cNvSpPr txBox="1">
            <a:spLocks noChangeArrowheads="1"/>
          </p:cNvSpPr>
          <p:nvPr/>
        </p:nvSpPr>
        <p:spPr bwMode="auto">
          <a:xfrm>
            <a:off x="6690754" y="2419276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S(k)</a:t>
            </a:r>
            <a:endParaRPr lang="en-US" b="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2282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r>
              <a:rPr lang="en-US" dirty="0" smtClean="0"/>
              <a:t> (Rough Cut!)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838200"/>
            <a:ext cx="8763000" cy="5715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MT2 has been moved to next Thursday (4/9)</a:t>
            </a:r>
          </a:p>
          <a:p>
            <a:pPr lvl="1"/>
            <a:r>
              <a:rPr lang="en-US" dirty="0" smtClean="0"/>
              <a:t>Lectures 10-17</a:t>
            </a:r>
          </a:p>
          <a:p>
            <a:r>
              <a:rPr lang="en-US" dirty="0" smtClean="0"/>
              <a:t>It will be 5-7PM in Pacific Daylight Time</a:t>
            </a:r>
          </a:p>
          <a:p>
            <a:pPr lvl="1"/>
            <a:r>
              <a:rPr lang="en-US" dirty="0" smtClean="0"/>
              <a:t>Make sure to register conflicts in the google doc posted by Alex</a:t>
            </a:r>
          </a:p>
          <a:p>
            <a:r>
              <a:rPr lang="en-US" dirty="0" smtClean="0"/>
              <a:t>Basic Mechanism:</a:t>
            </a:r>
          </a:p>
          <a:p>
            <a:pPr lvl="1"/>
            <a:r>
              <a:rPr lang="en-US" dirty="0" smtClean="0"/>
              <a:t>We will release an answer book early so that you can print it on a printer</a:t>
            </a:r>
          </a:p>
          <a:p>
            <a:pPr lvl="1"/>
            <a:r>
              <a:rPr lang="en-US" dirty="0" smtClean="0"/>
              <a:t>We will start the exam on time and send out exams to you</a:t>
            </a:r>
          </a:p>
          <a:p>
            <a:pPr lvl="1"/>
            <a:r>
              <a:rPr lang="en-US" dirty="0" smtClean="0"/>
              <a:t>When time is up, we will give you time to scan your exam by taking pictures of the pages, then submitting your result</a:t>
            </a:r>
          </a:p>
          <a:p>
            <a:r>
              <a:rPr lang="en-US" dirty="0" smtClean="0"/>
              <a:t>We anticipate that people will do well on this exam </a:t>
            </a:r>
          </a:p>
          <a:p>
            <a:pPr lvl="1"/>
            <a:r>
              <a:rPr lang="en-US" dirty="0" smtClean="0"/>
              <a:t>We are not going to grade on a curve and will likely reduce the overall value of MT2 and MT3 relative to MT1</a:t>
            </a:r>
          </a:p>
          <a:p>
            <a:pPr lvl="1"/>
            <a:r>
              <a:rPr lang="en-US" dirty="0" smtClean="0"/>
              <a:t>However, we are invoking the honor code that you will not ask others for help</a:t>
            </a:r>
          </a:p>
          <a:p>
            <a:pPr lvl="1"/>
            <a:r>
              <a:rPr lang="en-US" dirty="0" smtClean="0"/>
              <a:t>And, there will be many different versions of the exam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22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A Little Queuing Theory: Some Results</a:t>
            </a:r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 smtClean="0">
                <a:ea typeface="Gulim" panose="020B0600000101010101" pitchFamily="34" charset="-127"/>
              </a:rPr>
              <a:t>Assumptions:</a:t>
            </a:r>
          </a:p>
          <a:p>
            <a:pPr lvl="1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 smtClean="0">
                <a:ea typeface="Gulim" panose="020B0600000101010101" pitchFamily="34" charset="-127"/>
              </a:rPr>
              <a:t>System in equilibrium; No limit to the queue</a:t>
            </a:r>
          </a:p>
          <a:p>
            <a:pPr lvl="1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 smtClean="0">
                <a:ea typeface="Gulim" panose="020B0600000101010101" pitchFamily="34" charset="-127"/>
              </a:rPr>
              <a:t>Time between successive </a:t>
            </a:r>
            <a:r>
              <a:rPr lang="en-US" altLang="ko-KR" sz="2000" dirty="0" smtClean="0">
                <a:solidFill>
                  <a:schemeClr val="hlink"/>
                </a:solidFill>
                <a:ea typeface="Gulim" panose="020B0600000101010101" pitchFamily="34" charset="-127"/>
              </a:rPr>
              <a:t>arrivals</a:t>
            </a:r>
            <a:r>
              <a:rPr lang="en-US" altLang="ko-KR" sz="2000" dirty="0" smtClean="0">
                <a:ea typeface="Gulim" panose="020B0600000101010101" pitchFamily="34" charset="-127"/>
              </a:rPr>
              <a:t> is random and memoryless</a:t>
            </a:r>
          </a:p>
          <a:p>
            <a:pPr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endParaRPr lang="en-US" altLang="ko-KR" sz="2000" dirty="0" smtClean="0">
              <a:ea typeface="Gulim" panose="020B0600000101010101" pitchFamily="34" charset="-127"/>
            </a:endParaRPr>
          </a:p>
          <a:p>
            <a:pPr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endParaRPr lang="en-US" altLang="ko-KR" sz="2000" dirty="0" smtClean="0">
              <a:ea typeface="Gulim" panose="020B0600000101010101" pitchFamily="34" charset="-127"/>
            </a:endParaRPr>
          </a:p>
          <a:p>
            <a:pPr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endParaRPr lang="en-US" altLang="ko-KR" sz="2000" dirty="0" smtClean="0">
              <a:ea typeface="Gulim" panose="020B0600000101010101" pitchFamily="34" charset="-127"/>
            </a:endParaRPr>
          </a:p>
          <a:p>
            <a:pPr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endParaRPr lang="en-US" altLang="ko-KR" sz="2000" dirty="0" smtClean="0">
              <a:ea typeface="Gulim" panose="020B0600000101010101" pitchFamily="34" charset="-127"/>
            </a:endParaRPr>
          </a:p>
          <a:p>
            <a:pPr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 smtClean="0">
                <a:ea typeface="Gulim" panose="020B0600000101010101" pitchFamily="34" charset="-127"/>
              </a:rPr>
              <a:t>Parameters that describe our system:</a:t>
            </a:r>
          </a:p>
          <a:p>
            <a:pPr lvl="1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:</a:t>
            </a:r>
            <a:r>
              <a:rPr lang="en-US" altLang="ko-KR" sz="2000" dirty="0" smtClean="0">
                <a:ea typeface="Gulim" panose="020B0600000101010101" pitchFamily="34" charset="-127"/>
              </a:rPr>
              <a:t> 	mean number of arriving customers/second</a:t>
            </a:r>
          </a:p>
          <a:p>
            <a:pPr lvl="1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sz="2000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ser</a:t>
            </a:r>
            <a:r>
              <a:rPr lang="en-US" altLang="ko-KR" sz="2000" dirty="0" smtClean="0">
                <a:solidFill>
                  <a:schemeClr val="hlink"/>
                </a:solidFill>
                <a:ea typeface="Gulim" panose="020B0600000101010101" pitchFamily="34" charset="-127"/>
              </a:rPr>
              <a:t>:</a:t>
            </a:r>
            <a:r>
              <a:rPr lang="en-US" altLang="ko-KR" sz="2000" dirty="0" smtClean="0">
                <a:ea typeface="Gulim" panose="020B0600000101010101" pitchFamily="34" charset="-127"/>
              </a:rPr>
              <a:t>	mean time to service a customer (“</a:t>
            </a:r>
            <a:r>
              <a:rPr lang="en-US" altLang="ko-KR" sz="2000" dirty="0" smtClean="0">
                <a:solidFill>
                  <a:schemeClr val="accent1"/>
                </a:solidFill>
                <a:ea typeface="Gulim" panose="020B0600000101010101" pitchFamily="34" charset="-127"/>
              </a:rPr>
              <a:t>m1</a:t>
            </a:r>
            <a:r>
              <a:rPr lang="en-US" altLang="ko-KR" sz="2000" dirty="0" smtClean="0">
                <a:ea typeface="Gulim" panose="020B0600000101010101" pitchFamily="34" charset="-127"/>
              </a:rPr>
              <a:t>”)</a:t>
            </a:r>
          </a:p>
          <a:p>
            <a:pPr lvl="1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 smtClean="0">
                <a:solidFill>
                  <a:schemeClr val="hlink"/>
                </a:solidFill>
                <a:ea typeface="Gulim" panose="020B0600000101010101" pitchFamily="34" charset="-127"/>
              </a:rPr>
              <a:t>C:</a:t>
            </a:r>
            <a:r>
              <a:rPr lang="en-US" altLang="ko-KR" sz="2000" dirty="0" smtClean="0">
                <a:ea typeface="Gulim" panose="020B0600000101010101" pitchFamily="34" charset="-127"/>
              </a:rPr>
              <a:t>	squared coefficient of variance = </a:t>
            </a:r>
            <a:r>
              <a:rPr lang="en-US" altLang="ko-KR" sz="2000" dirty="0" smtClean="0">
                <a:ea typeface="Gulim" panose="020B0600000101010101" pitchFamily="34" charset="-127"/>
                <a:sym typeface="Symbol" panose="05050102010706020507" pitchFamily="18" charset="2"/>
              </a:rPr>
              <a:t></a:t>
            </a:r>
            <a:r>
              <a:rPr lang="en-US" altLang="ko-KR" sz="2000" baseline="30000" dirty="0" smtClean="0">
                <a:ea typeface="Gulim" panose="020B0600000101010101" pitchFamily="34" charset="-127"/>
                <a:sym typeface="Symbol" panose="05050102010706020507" pitchFamily="18" charset="2"/>
              </a:rPr>
              <a:t>2</a:t>
            </a:r>
            <a:r>
              <a:rPr lang="en-US" altLang="ko-KR" sz="2000" dirty="0" smtClean="0">
                <a:ea typeface="Gulim" panose="020B0600000101010101" pitchFamily="34" charset="-127"/>
              </a:rPr>
              <a:t>/m1</a:t>
            </a:r>
            <a:r>
              <a:rPr lang="en-US" altLang="ko-KR" sz="2000" baseline="30000" dirty="0" smtClean="0">
                <a:ea typeface="Gulim" panose="020B0600000101010101" pitchFamily="34" charset="-127"/>
              </a:rPr>
              <a:t>2</a:t>
            </a:r>
            <a:endParaRPr lang="en-US" altLang="ko-KR" sz="2000" dirty="0" smtClean="0">
              <a:solidFill>
                <a:schemeClr val="accent1"/>
              </a:solidFill>
              <a:ea typeface="Gulim" panose="020B0600000101010101" pitchFamily="34" charset="-127"/>
            </a:endParaRPr>
          </a:p>
          <a:p>
            <a:pPr lvl="1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l-GR" altLang="en-US" sz="2000" dirty="0" smtClean="0">
                <a:solidFill>
                  <a:schemeClr val="accent2"/>
                </a:solidFill>
              </a:rPr>
              <a:t>μ</a:t>
            </a:r>
            <a:r>
              <a:rPr lang="en-US" altLang="ko-KR" sz="2000" dirty="0" smtClean="0">
                <a:solidFill>
                  <a:schemeClr val="accent2"/>
                </a:solidFill>
                <a:ea typeface="Gulim" panose="020B0600000101010101" pitchFamily="34" charset="-127"/>
              </a:rPr>
              <a:t>:</a:t>
            </a:r>
            <a:r>
              <a:rPr lang="en-US" altLang="ko-KR" sz="2000" dirty="0" smtClean="0">
                <a:ea typeface="Gulim" panose="020B0600000101010101" pitchFamily="34" charset="-127"/>
              </a:rPr>
              <a:t>	service rate = 1/</a:t>
            </a:r>
            <a:r>
              <a:rPr lang="en-US" altLang="ko-KR" sz="2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sz="2000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ser</a:t>
            </a:r>
            <a:endParaRPr lang="en-US" altLang="ko-KR" sz="2000" dirty="0" smtClean="0">
              <a:solidFill>
                <a:schemeClr val="hlink"/>
              </a:solidFill>
              <a:ea typeface="Gulim" panose="020B0600000101010101" pitchFamily="34" charset="-127"/>
            </a:endParaRPr>
          </a:p>
          <a:p>
            <a:pPr lvl="1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 smtClean="0">
                <a:solidFill>
                  <a:schemeClr val="accent2"/>
                </a:solidFill>
                <a:ea typeface="Gulim" panose="020B0600000101010101" pitchFamily="34" charset="-127"/>
              </a:rPr>
              <a:t>u:</a:t>
            </a:r>
            <a:r>
              <a:rPr lang="en-US" altLang="ko-KR" sz="2000" dirty="0" smtClean="0">
                <a:ea typeface="Gulim" panose="020B0600000101010101" pitchFamily="34" charset="-127"/>
              </a:rPr>
              <a:t>	server utilization (0</a:t>
            </a:r>
            <a:r>
              <a:rPr lang="en-US" altLang="ko-KR" sz="2000" dirty="0" smtClean="0">
                <a:ea typeface="Gulim" panose="020B0600000101010101" pitchFamily="34" charset="-127"/>
                <a:sym typeface="Symbol" panose="05050102010706020507" pitchFamily="18" charset="2"/>
              </a:rPr>
              <a:t></a:t>
            </a:r>
            <a:r>
              <a:rPr lang="en-US" altLang="ko-KR" sz="2000" dirty="0" smtClean="0">
                <a:solidFill>
                  <a:schemeClr val="accent2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u</a:t>
            </a:r>
            <a:r>
              <a:rPr lang="en-US" altLang="ko-KR" sz="2000" dirty="0" smtClean="0">
                <a:ea typeface="Gulim" panose="020B0600000101010101" pitchFamily="34" charset="-127"/>
                <a:sym typeface="Symbol" panose="05050102010706020507" pitchFamily="18" charset="2"/>
              </a:rPr>
              <a:t>1)</a:t>
            </a:r>
            <a:r>
              <a:rPr lang="en-US" altLang="ko-KR" sz="2000" dirty="0" smtClean="0">
                <a:ea typeface="Gulim" panose="020B0600000101010101" pitchFamily="34" charset="-127"/>
              </a:rPr>
              <a:t>: </a:t>
            </a:r>
            <a:r>
              <a:rPr lang="en-US" altLang="ko-KR" sz="2000" dirty="0" smtClean="0">
                <a:solidFill>
                  <a:schemeClr val="accent2"/>
                </a:solidFill>
                <a:ea typeface="Gulim" panose="020B0600000101010101" pitchFamily="34" charset="-127"/>
              </a:rPr>
              <a:t>u </a:t>
            </a:r>
            <a:r>
              <a:rPr lang="en-US" altLang="ko-KR" sz="2000" dirty="0" smtClean="0">
                <a:ea typeface="Gulim" panose="020B0600000101010101" pitchFamily="34" charset="-127"/>
              </a:rPr>
              <a:t>= </a:t>
            </a:r>
            <a:r>
              <a:rPr lang="en-US" altLang="ko-KR" sz="2000" dirty="0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</a:t>
            </a:r>
            <a:r>
              <a:rPr lang="en-US" altLang="ko-KR" sz="2000" dirty="0" smtClean="0">
                <a:ea typeface="Gulim" panose="020B0600000101010101" pitchFamily="34" charset="-127"/>
              </a:rPr>
              <a:t>/</a:t>
            </a:r>
            <a:r>
              <a:rPr lang="el-GR" altLang="en-US" sz="2000" dirty="0" smtClean="0">
                <a:solidFill>
                  <a:schemeClr val="accent2"/>
                </a:solidFill>
              </a:rPr>
              <a:t>μ</a:t>
            </a:r>
            <a:r>
              <a:rPr lang="en-US" altLang="ko-KR" sz="2000" dirty="0" smtClean="0">
                <a:ea typeface="Gulim" panose="020B0600000101010101" pitchFamily="34" charset="-127"/>
              </a:rPr>
              <a:t> = </a:t>
            </a:r>
            <a:r>
              <a:rPr lang="en-US" altLang="ko-KR" sz="2000" dirty="0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  </a:t>
            </a:r>
            <a:r>
              <a:rPr lang="en-US" altLang="ko-KR" sz="2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sz="2000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ser</a:t>
            </a:r>
            <a:r>
              <a:rPr lang="en-US" altLang="ko-KR" sz="2000" dirty="0" smtClean="0">
                <a:ea typeface="Gulim" panose="020B0600000101010101" pitchFamily="34" charset="-127"/>
              </a:rPr>
              <a:t> </a:t>
            </a:r>
          </a:p>
          <a:p>
            <a:pPr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 smtClean="0">
                <a:ea typeface="Gulim" panose="020B0600000101010101" pitchFamily="34" charset="-127"/>
              </a:rPr>
              <a:t>Parameters we wish to compute:</a:t>
            </a:r>
          </a:p>
          <a:p>
            <a:pPr lvl="1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 err="1" smtClean="0">
                <a:ea typeface="Gulim" panose="020B0600000101010101" pitchFamily="34" charset="-127"/>
              </a:rPr>
              <a:t>T</a:t>
            </a:r>
            <a:r>
              <a:rPr lang="en-US" altLang="ko-KR" sz="2000" baseline="-25000" dirty="0" err="1" smtClean="0">
                <a:ea typeface="Gulim" panose="020B0600000101010101" pitchFamily="34" charset="-127"/>
              </a:rPr>
              <a:t>q</a:t>
            </a:r>
            <a:r>
              <a:rPr lang="en-US" altLang="ko-KR" sz="2000" dirty="0" smtClean="0">
                <a:ea typeface="Gulim" panose="020B0600000101010101" pitchFamily="34" charset="-127"/>
              </a:rPr>
              <a:t>: 	Time spent in queue</a:t>
            </a:r>
          </a:p>
          <a:p>
            <a:pPr lvl="1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 err="1" smtClean="0">
                <a:ea typeface="Gulim" panose="020B0600000101010101" pitchFamily="34" charset="-127"/>
              </a:rPr>
              <a:t>L</a:t>
            </a:r>
            <a:r>
              <a:rPr lang="en-US" altLang="ko-KR" sz="2000" baseline="-25000" dirty="0" err="1" smtClean="0">
                <a:ea typeface="Gulim" panose="020B0600000101010101" pitchFamily="34" charset="-127"/>
              </a:rPr>
              <a:t>q</a:t>
            </a:r>
            <a:r>
              <a:rPr lang="en-US" altLang="ko-KR" sz="2000" dirty="0" smtClean="0">
                <a:ea typeface="Gulim" panose="020B0600000101010101" pitchFamily="34" charset="-127"/>
              </a:rPr>
              <a:t>: 	Length of queue = </a:t>
            </a:r>
            <a:r>
              <a:rPr lang="en-US" altLang="ko-KR" sz="2000" dirty="0" smtClean="0">
                <a:ea typeface="Gulim" panose="020B0600000101010101" pitchFamily="34" charset="-127"/>
                <a:sym typeface="Symbol" panose="05050102010706020507" pitchFamily="18" charset="2"/>
              </a:rPr>
              <a:t>  </a:t>
            </a:r>
            <a:r>
              <a:rPr lang="en-US" altLang="ko-KR" sz="2000" dirty="0" err="1" smtClean="0">
                <a:ea typeface="Gulim" panose="020B0600000101010101" pitchFamily="34" charset="-127"/>
                <a:sym typeface="Symbol" panose="05050102010706020507" pitchFamily="18" charset="2"/>
              </a:rPr>
              <a:t>T</a:t>
            </a:r>
            <a:r>
              <a:rPr lang="en-US" altLang="ko-KR" sz="2000" baseline="-25000" dirty="0" err="1" smtClean="0">
                <a:ea typeface="Gulim" panose="020B0600000101010101" pitchFamily="34" charset="-127"/>
              </a:rPr>
              <a:t>q</a:t>
            </a:r>
            <a:r>
              <a:rPr lang="en-US" altLang="ko-KR" sz="2000" dirty="0" smtClean="0">
                <a:ea typeface="Gulim" panose="020B0600000101010101" pitchFamily="34" charset="-127"/>
              </a:rPr>
              <a:t> (by Little’s law)</a:t>
            </a:r>
          </a:p>
          <a:p>
            <a:pPr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 smtClean="0">
                <a:solidFill>
                  <a:schemeClr val="hlink"/>
                </a:solidFill>
                <a:ea typeface="Gulim" panose="020B0600000101010101" pitchFamily="34" charset="-127"/>
              </a:rPr>
              <a:t>Results</a:t>
            </a:r>
            <a:r>
              <a:rPr lang="en-US" altLang="ko-KR" sz="2000" dirty="0" smtClean="0">
                <a:ea typeface="Gulim" panose="020B0600000101010101" pitchFamily="34" charset="-127"/>
              </a:rPr>
              <a:t>:</a:t>
            </a:r>
          </a:p>
          <a:p>
            <a:pPr lvl="1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 smtClean="0">
                <a:solidFill>
                  <a:schemeClr val="hlink"/>
                </a:solidFill>
                <a:ea typeface="Gulim" panose="020B0600000101010101" pitchFamily="34" charset="-127"/>
              </a:rPr>
              <a:t>M</a:t>
            </a:r>
            <a:r>
              <a:rPr lang="en-US" altLang="ko-KR" sz="2000" dirty="0" smtClean="0">
                <a:ea typeface="Gulim" panose="020B0600000101010101" pitchFamily="34" charset="-127"/>
              </a:rPr>
              <a:t>emoryless service distribution (C = 1):</a:t>
            </a:r>
            <a:r>
              <a:rPr lang="en-US" altLang="ko-KR" sz="2000" dirty="0" smtClean="0">
                <a:solidFill>
                  <a:schemeClr val="hlink"/>
                </a:solidFill>
                <a:ea typeface="Gulim" panose="020B0600000101010101" pitchFamily="34" charset="-127"/>
              </a:rPr>
              <a:t> (an “M/M/1 queue”):</a:t>
            </a:r>
            <a:endParaRPr lang="en-US" altLang="ko-KR" sz="2000" dirty="0" smtClean="0">
              <a:ea typeface="Gulim" panose="020B0600000101010101" pitchFamily="34" charset="-127"/>
            </a:endParaRPr>
          </a:p>
          <a:p>
            <a:pPr lvl="2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1800" dirty="0" err="1" smtClean="0">
                <a:ea typeface="Gulim" panose="020B0600000101010101" pitchFamily="34" charset="-127"/>
              </a:rPr>
              <a:t>T</a:t>
            </a:r>
            <a:r>
              <a:rPr lang="en-US" altLang="ko-KR" sz="1800" baseline="-25000" dirty="0" err="1" smtClean="0">
                <a:ea typeface="Gulim" panose="020B0600000101010101" pitchFamily="34" charset="-127"/>
              </a:rPr>
              <a:t>q</a:t>
            </a:r>
            <a:r>
              <a:rPr lang="en-US" altLang="ko-KR" sz="1800" baseline="-25000" dirty="0" smtClean="0">
                <a:ea typeface="Gulim" panose="020B0600000101010101" pitchFamily="34" charset="-127"/>
              </a:rPr>
              <a:t> </a:t>
            </a:r>
            <a:r>
              <a:rPr lang="en-US" altLang="ko-KR" sz="1800" dirty="0" smtClean="0">
                <a:ea typeface="Gulim" panose="020B0600000101010101" pitchFamily="34" charset="-127"/>
              </a:rPr>
              <a:t>= </a:t>
            </a:r>
            <a:r>
              <a:rPr lang="en-US" altLang="ko-KR" sz="1800" dirty="0" err="1" smtClean="0">
                <a:ea typeface="Gulim" panose="020B0600000101010101" pitchFamily="34" charset="-127"/>
              </a:rPr>
              <a:t>T</a:t>
            </a:r>
            <a:r>
              <a:rPr lang="en-US" altLang="ko-KR" sz="1800" baseline="-25000" dirty="0" err="1" smtClean="0">
                <a:ea typeface="Gulim" panose="020B0600000101010101" pitchFamily="34" charset="-127"/>
              </a:rPr>
              <a:t>ser</a:t>
            </a:r>
            <a:r>
              <a:rPr lang="en-US" altLang="ko-KR" sz="1800" dirty="0" smtClean="0">
                <a:ea typeface="Gulim" panose="020B0600000101010101" pitchFamily="34" charset="-127"/>
              </a:rPr>
              <a:t> x u/(1 – u)</a:t>
            </a:r>
          </a:p>
          <a:p>
            <a:pPr lvl="1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 smtClean="0">
                <a:solidFill>
                  <a:schemeClr val="hlink"/>
                </a:solidFill>
                <a:ea typeface="Gulim" panose="020B0600000101010101" pitchFamily="34" charset="-127"/>
              </a:rPr>
              <a:t>G</a:t>
            </a:r>
            <a:r>
              <a:rPr lang="en-US" altLang="ko-KR" sz="2000" dirty="0" smtClean="0">
                <a:ea typeface="Gulim" panose="020B0600000101010101" pitchFamily="34" charset="-127"/>
              </a:rPr>
              <a:t>eneral service distribution (no restrictions), 1 server</a:t>
            </a:r>
            <a:r>
              <a:rPr lang="en-US" altLang="ko-KR" sz="2000" dirty="0">
                <a:ea typeface="Gulim" panose="020B0600000101010101" pitchFamily="34" charset="-127"/>
              </a:rPr>
              <a:t> </a:t>
            </a:r>
            <a:r>
              <a:rPr lang="en-US" altLang="ko-KR" sz="2000" dirty="0" smtClean="0">
                <a:solidFill>
                  <a:schemeClr val="hlink"/>
                </a:solidFill>
                <a:ea typeface="Gulim" panose="020B0600000101010101" pitchFamily="34" charset="-127"/>
              </a:rPr>
              <a:t>(an “M/G/1 queue”):</a:t>
            </a:r>
            <a:r>
              <a:rPr lang="en-US" altLang="ko-KR" sz="2000" dirty="0" smtClean="0">
                <a:ea typeface="Gulim" panose="020B0600000101010101" pitchFamily="34" charset="-127"/>
              </a:rPr>
              <a:t> </a:t>
            </a:r>
          </a:p>
          <a:p>
            <a:pPr lvl="2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1800" dirty="0" err="1" smtClean="0">
                <a:ea typeface="Gulim" panose="020B0600000101010101" pitchFamily="34" charset="-127"/>
              </a:rPr>
              <a:t>T</a:t>
            </a:r>
            <a:r>
              <a:rPr lang="en-US" altLang="ko-KR" sz="1800" baseline="-25000" dirty="0" err="1" smtClean="0">
                <a:ea typeface="Gulim" panose="020B0600000101010101" pitchFamily="34" charset="-127"/>
              </a:rPr>
              <a:t>q</a:t>
            </a:r>
            <a:r>
              <a:rPr lang="en-US" altLang="ko-KR" sz="1800" dirty="0" smtClean="0">
                <a:ea typeface="Gulim" panose="020B0600000101010101" pitchFamily="34" charset="-127"/>
              </a:rPr>
              <a:t> = </a:t>
            </a:r>
            <a:r>
              <a:rPr lang="en-US" altLang="ko-KR" sz="1800" dirty="0" err="1" smtClean="0">
                <a:ea typeface="Gulim" panose="020B0600000101010101" pitchFamily="34" charset="-127"/>
              </a:rPr>
              <a:t>T</a:t>
            </a:r>
            <a:r>
              <a:rPr lang="en-US" altLang="ko-KR" sz="1800" baseline="-25000" dirty="0" err="1" smtClean="0">
                <a:ea typeface="Gulim" panose="020B0600000101010101" pitchFamily="34" charset="-127"/>
              </a:rPr>
              <a:t>ser</a:t>
            </a:r>
            <a:r>
              <a:rPr lang="en-US" altLang="ko-KR" sz="1800" dirty="0" smtClean="0">
                <a:ea typeface="Gulim" panose="020B0600000101010101" pitchFamily="34" charset="-127"/>
              </a:rPr>
              <a:t> x ½(1+C) x u/(1 – u)</a:t>
            </a:r>
          </a:p>
        </p:txBody>
      </p:sp>
      <p:grpSp>
        <p:nvGrpSpPr>
          <p:cNvPr id="917508" name="Group 4"/>
          <p:cNvGrpSpPr>
            <a:grpSpLocks/>
          </p:cNvGrpSpPr>
          <p:nvPr/>
        </p:nvGrpSpPr>
        <p:grpSpPr bwMode="auto">
          <a:xfrm>
            <a:off x="1552575" y="1579180"/>
            <a:ext cx="5324475" cy="1011620"/>
            <a:chOff x="1062" y="462"/>
            <a:chExt cx="3354" cy="708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1062" y="764"/>
              <a:ext cx="931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 sz="1800">
                  <a:solidFill>
                    <a:schemeClr val="hlink"/>
                  </a:solidFill>
                  <a:latin typeface="Gill Sans"/>
                </a:rPr>
                <a:t>Arrival Rate</a:t>
              </a:r>
            </a:p>
            <a:p>
              <a:pPr algn="ctr">
                <a:spcBef>
                  <a:spcPct val="0"/>
                </a:spcBef>
                <a:buSzTx/>
              </a:pPr>
              <a:r>
                <a:rPr lang="en-US" altLang="en-US" sz="1800">
                  <a:solidFill>
                    <a:schemeClr val="hlink"/>
                  </a:solidFill>
                  <a:latin typeface="Gill Sans"/>
                  <a:sym typeface="Symbol" panose="05050102010706020507" pitchFamily="18" charset="2"/>
                </a:rPr>
                <a:t></a:t>
              </a:r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2042" y="462"/>
              <a:ext cx="820" cy="560"/>
            </a:xfrm>
            <a:prstGeom prst="rect">
              <a:avLst/>
            </a:prstGeom>
            <a:solidFill>
              <a:srgbClr val="53FB25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>
                  <a:solidFill>
                    <a:schemeClr val="bg1"/>
                  </a:solidFill>
                  <a:latin typeface="Gill Sans"/>
                </a:rPr>
                <a:t>Queue</a:t>
              </a:r>
            </a:p>
          </p:txBody>
        </p:sp>
        <p:sp>
          <p:nvSpPr>
            <p:cNvPr id="25607" name="Line 7"/>
            <p:cNvSpPr>
              <a:spLocks noChangeShapeType="1"/>
            </p:cNvSpPr>
            <p:nvPr/>
          </p:nvSpPr>
          <p:spPr bwMode="auto">
            <a:xfrm>
              <a:off x="2862" y="738"/>
              <a:ext cx="95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>
              <a:off x="1093" y="738"/>
              <a:ext cx="92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25609" name="Oval 9"/>
            <p:cNvSpPr>
              <a:spLocks noChangeArrowheads="1"/>
            </p:cNvSpPr>
            <p:nvPr/>
          </p:nvSpPr>
          <p:spPr bwMode="auto">
            <a:xfrm>
              <a:off x="3812" y="462"/>
              <a:ext cx="604" cy="603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dirty="0">
                  <a:latin typeface="Gill Sans"/>
                </a:rPr>
                <a:t>Server</a:t>
              </a:r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2823" y="764"/>
              <a:ext cx="1022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 sz="1800">
                  <a:solidFill>
                    <a:schemeClr val="hlink"/>
                  </a:solidFill>
                  <a:latin typeface="Gill Sans"/>
                </a:rPr>
                <a:t>Service Rate</a:t>
              </a:r>
            </a:p>
            <a:p>
              <a:pPr algn="ctr">
                <a:spcBef>
                  <a:spcPct val="0"/>
                </a:spcBef>
                <a:buSzTx/>
              </a:pPr>
              <a:r>
                <a:rPr lang="en-US" altLang="en-US" sz="1800">
                  <a:solidFill>
                    <a:schemeClr val="hlink"/>
                  </a:solidFill>
                  <a:latin typeface="Gill Sans"/>
                  <a:sym typeface="Symbol" panose="05050102010706020507" pitchFamily="18" charset="2"/>
                </a:rPr>
                <a:t></a:t>
              </a:r>
              <a:r>
                <a:rPr lang="el-GR" altLang="en-US" sz="1800">
                  <a:solidFill>
                    <a:schemeClr val="hlink"/>
                  </a:solidFill>
                  <a:sym typeface="Symbol" panose="05050102010706020507" pitchFamily="18" charset="2"/>
                </a:rPr>
                <a:t>μ</a:t>
              </a:r>
              <a:r>
                <a:rPr lang="en-US" altLang="en-US" sz="1800">
                  <a:solidFill>
                    <a:schemeClr val="hlink"/>
                  </a:solidFill>
                  <a:latin typeface="Gill Sans"/>
                  <a:sym typeface="Symbol" panose="05050102010706020507" pitchFamily="18" charset="2"/>
                </a:rPr>
                <a:t>=1/T</a:t>
              </a:r>
              <a:r>
                <a:rPr lang="en-US" altLang="en-US" sz="1800" baseline="-25000">
                  <a:solidFill>
                    <a:schemeClr val="hlink"/>
                  </a:solidFill>
                  <a:latin typeface="Gill Sans"/>
                  <a:sym typeface="Symbol" panose="05050102010706020507" pitchFamily="18" charset="2"/>
                </a:rPr>
                <a:t>ser</a:t>
              </a:r>
              <a:endParaRPr lang="el-GR" altLang="en-US" sz="1800">
                <a:solidFill>
                  <a:schemeClr val="hlink"/>
                </a:solidFill>
                <a:sym typeface="Symbol" panose="05050102010706020507" pitchFamily="18" charset="2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09235" y="5550959"/>
            <a:ext cx="2057965" cy="906503"/>
            <a:chOff x="2667002" y="5486400"/>
            <a:chExt cx="1991578" cy="906503"/>
          </a:xfrm>
        </p:grpSpPr>
        <p:sp>
          <p:nvSpPr>
            <p:cNvPr id="12" name="Rectangle 11"/>
            <p:cNvSpPr/>
            <p:nvPr/>
          </p:nvSpPr>
          <p:spPr bwMode="auto">
            <a:xfrm>
              <a:off x="2667002" y="5486400"/>
              <a:ext cx="959192" cy="361462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699936" y="6031441"/>
              <a:ext cx="958644" cy="361462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62289" y="773312"/>
            <a:ext cx="4029207" cy="4495800"/>
            <a:chOff x="4967089" y="697112"/>
            <a:chExt cx="4029207" cy="449580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967089" y="697112"/>
              <a:ext cx="4029207" cy="4495800"/>
            </a:xfrm>
            <a:prstGeom prst="rect">
              <a:avLst/>
            </a:prstGeom>
            <a:solidFill>
              <a:srgbClr val="FFFFBD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Why does</a:t>
              </a:r>
              <a:r>
                <a:rPr kumimoji="0" lang="en-US" sz="22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 </a:t>
              </a:r>
              <a:r>
                <a: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response/queueing</a:t>
              </a:r>
              <a:r>
                <a:rPr kumimoji="0" lang="en-US" sz="22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 delay grow unboundedly even though the utilization is &lt; </a:t>
              </a:r>
              <a:r>
                <a:rPr lang="en-US" sz="2200" b="0" dirty="0">
                  <a:latin typeface="Gill Sans" charset="0"/>
                  <a:ea typeface="Gill Sans" charset="0"/>
                  <a:cs typeface="Gill Sans" charset="0"/>
                </a:rPr>
                <a:t>1</a:t>
              </a:r>
              <a:r>
                <a:rPr kumimoji="0" lang="en-US" sz="22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 ?</a:t>
              </a: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115568" y="1670050"/>
              <a:ext cx="3771899" cy="3414770"/>
              <a:chOff x="5431947" y="521727"/>
              <a:chExt cx="3684588" cy="3371618"/>
            </a:xfrm>
            <a:solidFill>
              <a:srgbClr val="FFFFBD"/>
            </a:solidFill>
          </p:grpSpPr>
          <p:sp>
            <p:nvSpPr>
              <p:cNvPr id="17" name="Rectangle 16"/>
              <p:cNvSpPr/>
              <p:nvPr/>
            </p:nvSpPr>
            <p:spPr bwMode="auto">
              <a:xfrm>
                <a:off x="5431947" y="521727"/>
                <a:ext cx="3684588" cy="3286919"/>
              </a:xfrm>
              <a:prstGeom prst="rect">
                <a:avLst/>
              </a:prstGeom>
              <a:noFill/>
              <a:ln w="571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8" name="Ink 3"/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8104188" y="1371600"/>
                <a:ext cx="1587" cy="1587"/>
              </a:xfrm>
              <a:custGeom>
                <a:avLst/>
                <a:gdLst>
                  <a:gd name="T0" fmla="*/ 0 w 1"/>
                  <a:gd name="T1" fmla="*/ 2147483647 h 1"/>
                  <a:gd name="T2" fmla="*/ 0 w 1"/>
                  <a:gd name="T3" fmla="*/ 2147483647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9" name="Ink 3"/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8104188" y="1493838"/>
                <a:ext cx="1587" cy="1587"/>
              </a:xfrm>
              <a:custGeom>
                <a:avLst/>
                <a:gdLst>
                  <a:gd name="T0" fmla="*/ 0 w 1"/>
                  <a:gd name="T1" fmla="*/ 2147483647 h 1"/>
                  <a:gd name="T2" fmla="*/ 0 w 1"/>
                  <a:gd name="T3" fmla="*/ 2147483647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pSp>
            <p:nvGrpSpPr>
              <p:cNvPr id="20" name="Group 19"/>
              <p:cNvGrpSpPr>
                <a:grpSpLocks/>
              </p:cNvGrpSpPr>
              <p:nvPr/>
            </p:nvGrpSpPr>
            <p:grpSpPr bwMode="auto">
              <a:xfrm>
                <a:off x="5540376" y="742156"/>
                <a:ext cx="3554413" cy="3151189"/>
                <a:chOff x="5413376" y="685800"/>
                <a:chExt cx="3554413" cy="3151189"/>
              </a:xfrm>
              <a:grpFill/>
            </p:grpSpPr>
            <p:grpSp>
              <p:nvGrpSpPr>
                <p:cNvPr id="21" name="Group 53"/>
                <p:cNvGrpSpPr>
                  <a:grpSpLocks/>
                </p:cNvGrpSpPr>
                <p:nvPr/>
              </p:nvGrpSpPr>
              <p:grpSpPr bwMode="auto">
                <a:xfrm>
                  <a:off x="5413376" y="685800"/>
                  <a:ext cx="3554413" cy="3151189"/>
                  <a:chOff x="3410" y="432"/>
                  <a:chExt cx="2239" cy="1985"/>
                </a:xfrm>
                <a:grpFill/>
              </p:grpSpPr>
              <p:sp>
                <p:nvSpPr>
                  <p:cNvPr id="23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3614" y="1255"/>
                    <a:ext cx="777" cy="149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24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5245" y="1827"/>
                    <a:ext cx="404" cy="192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b="0">
                        <a:latin typeface="Gill Sans" charset="0"/>
                        <a:ea typeface="Gill Sans" charset="0"/>
                        <a:cs typeface="Gill Sans" charset="0"/>
                      </a:rPr>
                      <a:t>100%</a:t>
                    </a:r>
                  </a:p>
                </p:txBody>
              </p:sp>
              <p:sp>
                <p:nvSpPr>
                  <p:cNvPr id="25" name="Line 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28" y="432"/>
                    <a:ext cx="1" cy="1378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26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3734" y="1803"/>
                    <a:ext cx="1512" cy="1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27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771" y="449"/>
                    <a:ext cx="752" cy="362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>
                    <a:spAutoFit/>
                  </a:bodyPr>
                  <a:lstStyle/>
                  <a:p>
                    <a:pPr algn="l">
                      <a:lnSpc>
                        <a:spcPct val="85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sz="2000" b="0">
                        <a:latin typeface="Gill Sans" charset="0"/>
                        <a:ea typeface="Gill Sans" charset="0"/>
                        <a:cs typeface="Gill Sans" charset="0"/>
                      </a:rPr>
                      <a:t>Response</a:t>
                    </a:r>
                  </a:p>
                  <a:p>
                    <a:pPr algn="l">
                      <a:lnSpc>
                        <a:spcPct val="85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sz="2000" b="0">
                        <a:latin typeface="Gill Sans" charset="0"/>
                        <a:ea typeface="Gill Sans" charset="0"/>
                        <a:cs typeface="Gill Sans" charset="0"/>
                      </a:rPr>
                      <a:t>Time (ms)</a:t>
                    </a:r>
                  </a:p>
                </p:txBody>
              </p:sp>
              <p:sp>
                <p:nvSpPr>
                  <p:cNvPr id="28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709" y="2050"/>
                    <a:ext cx="1924" cy="36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63500" tIns="25400" rIns="63500" bIns="25400">
                    <a:spAutoFit/>
                  </a:bodyPr>
                  <a:lstStyle/>
                  <a:p>
                    <a:pPr>
                      <a:lnSpc>
                        <a:spcPct val="85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sz="2000" b="0" dirty="0">
                        <a:latin typeface="Gill Sans" charset="0"/>
                        <a:ea typeface="Gill Sans" charset="0"/>
                        <a:cs typeface="Gill Sans" charset="0"/>
                      </a:rPr>
                      <a:t>Throughput  </a:t>
                    </a:r>
                    <a:r>
                      <a:rPr lang="en-US" sz="2000" b="0" dirty="0" smtClean="0">
                        <a:latin typeface="Gill Sans" charset="0"/>
                        <a:ea typeface="Gill Sans" charset="0"/>
                        <a:cs typeface="Gill Sans" charset="0"/>
                      </a:rPr>
                      <a:t>(</a:t>
                    </a:r>
                    <a:r>
                      <a:rPr lang="en-US" sz="2000" b="0" dirty="0">
                        <a:latin typeface="Gill Sans" charset="0"/>
                        <a:ea typeface="Gill Sans" charset="0"/>
                        <a:cs typeface="Gill Sans" charset="0"/>
                      </a:rPr>
                      <a:t>Utilization)</a:t>
                    </a:r>
                  </a:p>
                  <a:p>
                    <a:pPr>
                      <a:lnSpc>
                        <a:spcPct val="85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sz="2000" b="0" dirty="0" smtClean="0">
                        <a:latin typeface="Gill Sans" charset="0"/>
                        <a:ea typeface="Gill Sans" charset="0"/>
                        <a:cs typeface="Gill Sans" charset="0"/>
                      </a:rPr>
                      <a:t>                   (</a:t>
                    </a:r>
                    <a:r>
                      <a:rPr lang="en-US" sz="2000" b="0" dirty="0">
                        <a:latin typeface="Gill Sans" charset="0"/>
                        <a:ea typeface="Gill Sans" charset="0"/>
                        <a:cs typeface="Gill Sans" charset="0"/>
                      </a:rPr>
                      <a:t>% total BW)</a:t>
                    </a:r>
                  </a:p>
                </p:txBody>
              </p:sp>
              <p:sp>
                <p:nvSpPr>
                  <p:cNvPr id="29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490" y="1786"/>
                    <a:ext cx="153" cy="192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b="0">
                        <a:latin typeface="Gill Sans" charset="0"/>
                        <a:ea typeface="Gill Sans" charset="0"/>
                        <a:cs typeface="Gill Sans" charset="0"/>
                      </a:rPr>
                      <a:t>0</a:t>
                    </a:r>
                  </a:p>
                </p:txBody>
              </p:sp>
              <p:sp>
                <p:nvSpPr>
                  <p:cNvPr id="30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3410" y="1305"/>
                    <a:ext cx="299" cy="192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b="0">
                        <a:latin typeface="Gill Sans" charset="0"/>
                        <a:ea typeface="Gill Sans" charset="0"/>
                        <a:cs typeface="Gill Sans" charset="0"/>
                      </a:rPr>
                      <a:t>100</a:t>
                    </a:r>
                  </a:p>
                </p:txBody>
              </p:sp>
              <p:sp>
                <p:nvSpPr>
                  <p:cNvPr id="31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410" y="904"/>
                    <a:ext cx="299" cy="192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b="0" dirty="0">
                        <a:latin typeface="Gill Sans" charset="0"/>
                        <a:ea typeface="Gill Sans" charset="0"/>
                        <a:cs typeface="Gill Sans" charset="0"/>
                      </a:rPr>
                      <a:t>200</a:t>
                    </a:r>
                  </a:p>
                </p:txBody>
              </p:sp>
              <p:sp>
                <p:nvSpPr>
                  <p:cNvPr id="32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410" y="502"/>
                    <a:ext cx="299" cy="192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b="0">
                        <a:latin typeface="Gill Sans" charset="0"/>
                        <a:ea typeface="Gill Sans" charset="0"/>
                        <a:cs typeface="Gill Sans" charset="0"/>
                      </a:rPr>
                      <a:t>300</a:t>
                    </a:r>
                  </a:p>
                </p:txBody>
              </p:sp>
              <p:sp>
                <p:nvSpPr>
                  <p:cNvPr id="33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691" y="1867"/>
                    <a:ext cx="259" cy="192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b="0">
                        <a:latin typeface="Gill Sans" charset="0"/>
                        <a:ea typeface="Gill Sans" charset="0"/>
                        <a:cs typeface="Gill Sans" charset="0"/>
                      </a:rPr>
                      <a:t>0%</a:t>
                    </a:r>
                  </a:p>
                </p:txBody>
              </p:sp>
            </p:grpSp>
            <p:sp>
              <p:nvSpPr>
                <p:cNvPr id="22" name="Ink 4"/>
                <p:cNvSpPr>
                  <a:spLocks noRot="1" noChangeAspect="1" noEditPoints="1" noChangeArrowheads="1" noChangeShapeType="1" noTextEdit="1"/>
                </p:cNvSpPr>
                <p:nvPr/>
              </p:nvSpPr>
              <p:spPr bwMode="auto">
                <a:xfrm>
                  <a:off x="5937250" y="758825"/>
                  <a:ext cx="2368550" cy="1844675"/>
                </a:xfrm>
                <a:custGeom>
                  <a:avLst/>
                  <a:gdLst>
                    <a:gd name="T0" fmla="*/ 0 w 6060"/>
                    <a:gd name="T1" fmla="*/ 2147483647 h 5124"/>
                    <a:gd name="T2" fmla="*/ 2147483647 w 6060"/>
                    <a:gd name="T3" fmla="*/ 2147483647 h 5124"/>
                    <a:gd name="T4" fmla="*/ 2147483647 w 6060"/>
                    <a:gd name="T5" fmla="*/ 2147483647 h 5124"/>
                    <a:gd name="T6" fmla="*/ 2147483647 w 6060"/>
                    <a:gd name="T7" fmla="*/ 2147483647 h 5124"/>
                    <a:gd name="T8" fmla="*/ 2147483647 w 6060"/>
                    <a:gd name="T9" fmla="*/ 2147483647 h 5124"/>
                    <a:gd name="T10" fmla="*/ 2147483647 w 6060"/>
                    <a:gd name="T11" fmla="*/ 2147483647 h 5124"/>
                    <a:gd name="T12" fmla="*/ 2147483647 w 6060"/>
                    <a:gd name="T13" fmla="*/ 2147483647 h 5124"/>
                    <a:gd name="T14" fmla="*/ 2147483647 w 6060"/>
                    <a:gd name="T15" fmla="*/ 2147483647 h 5124"/>
                    <a:gd name="T16" fmla="*/ 2147483647 w 6060"/>
                    <a:gd name="T17" fmla="*/ 2147483647 h 5124"/>
                    <a:gd name="T18" fmla="*/ 2147483647 w 6060"/>
                    <a:gd name="T19" fmla="*/ 2147483647 h 5124"/>
                    <a:gd name="T20" fmla="*/ 2147483647 w 6060"/>
                    <a:gd name="T21" fmla="*/ 2147483647 h 5124"/>
                    <a:gd name="T22" fmla="*/ 2147483647 w 6060"/>
                    <a:gd name="T23" fmla="*/ 2147483647 h 5124"/>
                    <a:gd name="T24" fmla="*/ 2147483647 w 6060"/>
                    <a:gd name="T25" fmla="*/ 2147483647 h 5124"/>
                    <a:gd name="T26" fmla="*/ 2147483647 w 6060"/>
                    <a:gd name="T27" fmla="*/ 2147483647 h 5124"/>
                    <a:gd name="T28" fmla="*/ 2147483647 w 6060"/>
                    <a:gd name="T29" fmla="*/ 2147483647 h 512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6060" h="5124" extrusionOk="0">
                      <a:moveTo>
                        <a:pt x="0" y="5121"/>
                      </a:moveTo>
                      <a:cubicBezTo>
                        <a:pt x="155" y="5108"/>
                        <a:pt x="312" y="5103"/>
                        <a:pt x="468" y="5091"/>
                      </a:cubicBezTo>
                      <a:cubicBezTo>
                        <a:pt x="775" y="5068"/>
                        <a:pt x="1136" y="5060"/>
                        <a:pt x="1422" y="4946"/>
                      </a:cubicBezTo>
                      <a:cubicBezTo>
                        <a:pt x="1613" y="4870"/>
                        <a:pt x="1803" y="4774"/>
                        <a:pt x="1993" y="4691"/>
                      </a:cubicBezTo>
                      <a:cubicBezTo>
                        <a:pt x="2188" y="4606"/>
                        <a:pt x="2378" y="4519"/>
                        <a:pt x="2557" y="4404"/>
                      </a:cubicBezTo>
                      <a:cubicBezTo>
                        <a:pt x="2805" y="4245"/>
                        <a:pt x="3071" y="4125"/>
                        <a:pt x="3320" y="3970"/>
                      </a:cubicBezTo>
                      <a:cubicBezTo>
                        <a:pt x="3491" y="3864"/>
                        <a:pt x="3649" y="3748"/>
                        <a:pt x="3823" y="3647"/>
                      </a:cubicBezTo>
                      <a:cubicBezTo>
                        <a:pt x="4041" y="3520"/>
                        <a:pt x="4219" y="3329"/>
                        <a:pt x="4391" y="3143"/>
                      </a:cubicBezTo>
                      <a:cubicBezTo>
                        <a:pt x="4539" y="2984"/>
                        <a:pt x="4704" y="2844"/>
                        <a:pt x="4832" y="2666"/>
                      </a:cubicBezTo>
                      <a:cubicBezTo>
                        <a:pt x="4927" y="2534"/>
                        <a:pt x="4999" y="2388"/>
                        <a:pt x="5087" y="2251"/>
                      </a:cubicBezTo>
                      <a:cubicBezTo>
                        <a:pt x="5165" y="2130"/>
                        <a:pt x="5236" y="2017"/>
                        <a:pt x="5299" y="1888"/>
                      </a:cubicBezTo>
                      <a:cubicBezTo>
                        <a:pt x="5421" y="1641"/>
                        <a:pt x="5529" y="1391"/>
                        <a:pt x="5657" y="1147"/>
                      </a:cubicBezTo>
                      <a:cubicBezTo>
                        <a:pt x="5835" y="809"/>
                        <a:pt x="5882" y="475"/>
                        <a:pt x="5999" y="122"/>
                      </a:cubicBezTo>
                      <a:cubicBezTo>
                        <a:pt x="6013" y="79"/>
                        <a:pt x="6041" y="17"/>
                        <a:pt x="6047" y="1"/>
                      </a:cubicBezTo>
                      <a:cubicBezTo>
                        <a:pt x="6051" y="2"/>
                        <a:pt x="6055" y="3"/>
                        <a:pt x="6059" y="4"/>
                      </a:cubicBezTo>
                    </a:path>
                  </a:pathLst>
                </a:custGeom>
                <a:grpFill/>
                <a:ln w="28575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</p:grpSp>
      <p:grpSp>
        <p:nvGrpSpPr>
          <p:cNvPr id="34" name="Group 33"/>
          <p:cNvGrpSpPr/>
          <p:nvPr/>
        </p:nvGrpSpPr>
        <p:grpSpPr>
          <a:xfrm>
            <a:off x="3194273" y="4875731"/>
            <a:ext cx="1679517" cy="1251423"/>
            <a:chOff x="3504440" y="4989882"/>
            <a:chExt cx="1579873" cy="1071399"/>
          </a:xfrm>
        </p:grpSpPr>
        <p:sp>
          <p:nvSpPr>
            <p:cNvPr id="35" name="Right Arrow 34"/>
            <p:cNvSpPr/>
            <p:nvPr/>
          </p:nvSpPr>
          <p:spPr bwMode="auto">
            <a:xfrm rot="9114660">
              <a:off x="3504440" y="5067051"/>
              <a:ext cx="1579873" cy="342257"/>
            </a:xfrm>
            <a:prstGeom prst="rightArrow">
              <a:avLst/>
            </a:prstGeom>
            <a:solidFill>
              <a:srgbClr val="FF00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7289184">
              <a:off x="4283355" y="5354453"/>
              <a:ext cx="1071399" cy="342257"/>
            </a:xfrm>
            <a:prstGeom prst="rightArrow">
              <a:avLst/>
            </a:prstGeom>
            <a:solidFill>
              <a:srgbClr val="FF00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2964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50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unbounded response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51" y="914400"/>
            <a:ext cx="8678249" cy="2590800"/>
          </a:xfrm>
        </p:spPr>
        <p:txBody>
          <a:bodyPr/>
          <a:lstStyle/>
          <a:p>
            <a:r>
              <a:rPr lang="en-US" dirty="0" smtClean="0"/>
              <a:t>Assume deterministic arrival process and service time</a:t>
            </a:r>
          </a:p>
          <a:p>
            <a:pPr lvl="1"/>
            <a:r>
              <a:rPr lang="en-US" dirty="0" smtClean="0"/>
              <a:t>Possible to sustain utilization = 1 with bounded response time!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609600" y="3962400"/>
            <a:ext cx="8077200" cy="400110"/>
            <a:chOff x="609600" y="3962400"/>
            <a:chExt cx="8077200" cy="400110"/>
          </a:xfrm>
        </p:grpSpPr>
        <p:cxnSp>
          <p:nvCxnSpPr>
            <p:cNvPr id="21" name="Straight Connector 20"/>
            <p:cNvCxnSpPr/>
            <p:nvPr/>
          </p:nvCxnSpPr>
          <p:spPr bwMode="auto">
            <a:xfrm>
              <a:off x="609600" y="4343400"/>
              <a:ext cx="807720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TextBox 21"/>
            <p:cNvSpPr txBox="1"/>
            <p:nvPr/>
          </p:nvSpPr>
          <p:spPr>
            <a:xfrm>
              <a:off x="7997188" y="3962400"/>
              <a:ext cx="6463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time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3" name="Rectangle 22"/>
          <p:cNvSpPr/>
          <p:nvPr/>
        </p:nvSpPr>
        <p:spPr bwMode="auto">
          <a:xfrm>
            <a:off x="609600" y="4572000"/>
            <a:ext cx="9906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600200" y="4572000"/>
            <a:ext cx="5943600" cy="311058"/>
            <a:chOff x="1600200" y="4572000"/>
            <a:chExt cx="5943600" cy="311058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600200" y="4572000"/>
              <a:ext cx="990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590800" y="4578258"/>
              <a:ext cx="990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581400" y="4572000"/>
              <a:ext cx="990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572000" y="4578258"/>
              <a:ext cx="990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5562600" y="4572000"/>
              <a:ext cx="990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553200" y="4572000"/>
              <a:ext cx="990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60951" y="4876800"/>
            <a:ext cx="897297" cy="1012686"/>
            <a:chOff x="160951" y="4876800"/>
            <a:chExt cx="897297" cy="1012686"/>
          </a:xfrm>
        </p:grpSpPr>
        <p:cxnSp>
          <p:nvCxnSpPr>
            <p:cNvPr id="30" name="Straight Connector 29"/>
            <p:cNvCxnSpPr/>
            <p:nvPr/>
          </p:nvCxnSpPr>
          <p:spPr bwMode="auto">
            <a:xfrm flipV="1">
              <a:off x="609600" y="4876800"/>
              <a:ext cx="0" cy="3048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TextBox 32"/>
            <p:cNvSpPr txBox="1"/>
            <p:nvPr/>
          </p:nvSpPr>
          <p:spPr>
            <a:xfrm>
              <a:off x="160951" y="5181600"/>
              <a:ext cx="8972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a</a:t>
              </a:r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rrival </a:t>
              </a:r>
              <a:b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time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09598" y="4876800"/>
            <a:ext cx="1306688" cy="990600"/>
            <a:chOff x="609598" y="4876800"/>
            <a:chExt cx="1306688" cy="990600"/>
          </a:xfrm>
        </p:grpSpPr>
        <p:sp>
          <p:nvSpPr>
            <p:cNvPr id="34" name="Left Brace 33"/>
            <p:cNvSpPr/>
            <p:nvPr/>
          </p:nvSpPr>
          <p:spPr bwMode="auto">
            <a:xfrm rot="16200000">
              <a:off x="990599" y="4495799"/>
              <a:ext cx="228599" cy="990601"/>
            </a:xfrm>
            <a:prstGeom prst="leftBrac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96419" y="5159514"/>
              <a:ext cx="91986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service</a:t>
              </a:r>
              <a:b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time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342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unbounded response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229600" cy="2590800"/>
          </a:xfrm>
        </p:spPr>
        <p:txBody>
          <a:bodyPr/>
          <a:lstStyle/>
          <a:p>
            <a:r>
              <a:rPr lang="en-US" dirty="0"/>
              <a:t>Assume </a:t>
            </a:r>
            <a:r>
              <a:rPr lang="en-US" dirty="0" smtClean="0"/>
              <a:t>stochastic arrival process</a:t>
            </a:r>
            <a:br>
              <a:rPr lang="en-US" dirty="0" smtClean="0"/>
            </a:br>
            <a:r>
              <a:rPr lang="en-US" dirty="0" smtClean="0"/>
              <a:t>(and service time)</a:t>
            </a:r>
          </a:p>
          <a:p>
            <a:pPr lvl="1"/>
            <a:r>
              <a:rPr lang="en-US" dirty="0" smtClean="0"/>
              <a:t>No longer possible to achieve </a:t>
            </a:r>
            <a:br>
              <a:rPr lang="en-US" dirty="0" smtClean="0"/>
            </a:br>
            <a:r>
              <a:rPr lang="en-US" dirty="0" smtClean="0"/>
              <a:t>utilization = 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Ink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8104188" y="1371600"/>
            <a:ext cx="1587" cy="1587"/>
          </a:xfrm>
          <a:custGeom>
            <a:avLst/>
            <a:gdLst>
              <a:gd name="T0" fmla="*/ 0 w 1"/>
              <a:gd name="T1" fmla="*/ 2147483647 h 1"/>
              <a:gd name="T2" fmla="*/ 0 w 1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Ink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8104188" y="1493838"/>
            <a:ext cx="1587" cy="1587"/>
          </a:xfrm>
          <a:custGeom>
            <a:avLst/>
            <a:gdLst>
              <a:gd name="T0" fmla="*/ 0 w 1"/>
              <a:gd name="T1" fmla="*/ 2147483647 h 1"/>
              <a:gd name="T2" fmla="*/ 0 w 1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540376" y="742156"/>
            <a:ext cx="3554413" cy="3078163"/>
            <a:chOff x="5413376" y="685800"/>
            <a:chExt cx="3554413" cy="3078163"/>
          </a:xfrm>
        </p:grpSpPr>
        <p:grpSp>
          <p:nvGrpSpPr>
            <p:cNvPr id="7" name="Group 53"/>
            <p:cNvGrpSpPr>
              <a:grpSpLocks/>
            </p:cNvGrpSpPr>
            <p:nvPr/>
          </p:nvGrpSpPr>
          <p:grpSpPr bwMode="auto">
            <a:xfrm>
              <a:off x="5413376" y="685800"/>
              <a:ext cx="3554413" cy="3078163"/>
              <a:chOff x="3410" y="432"/>
              <a:chExt cx="2239" cy="1939"/>
            </a:xfrm>
          </p:grpSpPr>
          <p:sp>
            <p:nvSpPr>
              <p:cNvPr id="9" name="Rectangle 4"/>
              <p:cNvSpPr>
                <a:spLocks noChangeArrowheads="1"/>
              </p:cNvSpPr>
              <p:nvPr/>
            </p:nvSpPr>
            <p:spPr bwMode="auto">
              <a:xfrm>
                <a:off x="3614" y="1255"/>
                <a:ext cx="777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5245" y="1827"/>
                <a:ext cx="40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100%</a:t>
                </a:r>
              </a:p>
            </p:txBody>
          </p:sp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 flipV="1">
                <a:off x="3728" y="432"/>
                <a:ext cx="1" cy="13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3734" y="1803"/>
                <a:ext cx="1512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3771" y="449"/>
                <a:ext cx="752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>
                    <a:latin typeface="Gill Sans" charset="0"/>
                    <a:ea typeface="Gill Sans" charset="0"/>
                    <a:cs typeface="Gill Sans" charset="0"/>
                  </a:rPr>
                  <a:t>Response</a:t>
                </a:r>
              </a:p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>
                    <a:latin typeface="Gill Sans" charset="0"/>
                    <a:ea typeface="Gill Sans" charset="0"/>
                    <a:cs typeface="Gill Sans" charset="0"/>
                  </a:rPr>
                  <a:t>Time (ms)</a:t>
                </a:r>
              </a:p>
            </p:txBody>
          </p:sp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3767" y="2004"/>
                <a:ext cx="1781" cy="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 dirty="0">
                    <a:latin typeface="Gill Sans" charset="0"/>
                    <a:ea typeface="Gill Sans" charset="0"/>
                    <a:cs typeface="Gill Sans" charset="0"/>
                  </a:rPr>
                  <a:t>Throughput  </a:t>
                </a:r>
                <a:r>
                  <a:rPr lang="en-US" sz="2000" b="0" dirty="0" smtClean="0">
                    <a:latin typeface="Gill Sans" charset="0"/>
                    <a:ea typeface="Gill Sans" charset="0"/>
                    <a:cs typeface="Gill Sans" charset="0"/>
                  </a:rPr>
                  <a:t>(</a:t>
                </a:r>
                <a:r>
                  <a:rPr lang="en-US" sz="2000" b="0" dirty="0">
                    <a:latin typeface="Gill Sans" charset="0"/>
                    <a:ea typeface="Gill Sans" charset="0"/>
                    <a:cs typeface="Gill Sans" charset="0"/>
                  </a:rPr>
                  <a:t>Utilization)</a:t>
                </a:r>
              </a:p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 dirty="0" smtClean="0">
                    <a:latin typeface="Gill Sans" charset="0"/>
                    <a:ea typeface="Gill Sans" charset="0"/>
                    <a:cs typeface="Gill Sans" charset="0"/>
                  </a:rPr>
                  <a:t>                   (</a:t>
                </a:r>
                <a:r>
                  <a:rPr lang="en-US" sz="2000" b="0" dirty="0">
                    <a:latin typeface="Gill Sans" charset="0"/>
                    <a:ea typeface="Gill Sans" charset="0"/>
                    <a:cs typeface="Gill Sans" charset="0"/>
                  </a:rPr>
                  <a:t>% total BW)</a:t>
                </a:r>
              </a:p>
            </p:txBody>
          </p:sp>
          <p:sp>
            <p:nvSpPr>
              <p:cNvPr id="15" name="Rectangle 10"/>
              <p:cNvSpPr>
                <a:spLocks noChangeArrowheads="1"/>
              </p:cNvSpPr>
              <p:nvPr/>
            </p:nvSpPr>
            <p:spPr bwMode="auto">
              <a:xfrm>
                <a:off x="3490" y="1786"/>
                <a:ext cx="15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0</a:t>
                </a:r>
              </a:p>
            </p:txBody>
          </p:sp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3410" y="1305"/>
                <a:ext cx="29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100</a:t>
                </a:r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3410" y="904"/>
                <a:ext cx="29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200</a:t>
                </a:r>
              </a:p>
            </p:txBody>
          </p:sp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3410" y="502"/>
                <a:ext cx="29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300</a:t>
                </a:r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3691" y="1867"/>
                <a:ext cx="25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0%</a:t>
                </a:r>
              </a:p>
            </p:txBody>
          </p:sp>
        </p:grpSp>
        <p:sp>
          <p:nvSpPr>
            <p:cNvPr id="8" name="Ink 4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937250" y="758825"/>
              <a:ext cx="2368550" cy="1844675"/>
            </a:xfrm>
            <a:custGeom>
              <a:avLst/>
              <a:gdLst>
                <a:gd name="T0" fmla="*/ 0 w 6060"/>
                <a:gd name="T1" fmla="*/ 2147483647 h 5124"/>
                <a:gd name="T2" fmla="*/ 2147483647 w 6060"/>
                <a:gd name="T3" fmla="*/ 2147483647 h 5124"/>
                <a:gd name="T4" fmla="*/ 2147483647 w 6060"/>
                <a:gd name="T5" fmla="*/ 2147483647 h 5124"/>
                <a:gd name="T6" fmla="*/ 2147483647 w 6060"/>
                <a:gd name="T7" fmla="*/ 2147483647 h 5124"/>
                <a:gd name="T8" fmla="*/ 2147483647 w 6060"/>
                <a:gd name="T9" fmla="*/ 2147483647 h 5124"/>
                <a:gd name="T10" fmla="*/ 2147483647 w 6060"/>
                <a:gd name="T11" fmla="*/ 2147483647 h 5124"/>
                <a:gd name="T12" fmla="*/ 2147483647 w 6060"/>
                <a:gd name="T13" fmla="*/ 2147483647 h 5124"/>
                <a:gd name="T14" fmla="*/ 2147483647 w 6060"/>
                <a:gd name="T15" fmla="*/ 2147483647 h 5124"/>
                <a:gd name="T16" fmla="*/ 2147483647 w 6060"/>
                <a:gd name="T17" fmla="*/ 2147483647 h 5124"/>
                <a:gd name="T18" fmla="*/ 2147483647 w 6060"/>
                <a:gd name="T19" fmla="*/ 2147483647 h 5124"/>
                <a:gd name="T20" fmla="*/ 2147483647 w 6060"/>
                <a:gd name="T21" fmla="*/ 2147483647 h 5124"/>
                <a:gd name="T22" fmla="*/ 2147483647 w 6060"/>
                <a:gd name="T23" fmla="*/ 2147483647 h 5124"/>
                <a:gd name="T24" fmla="*/ 2147483647 w 6060"/>
                <a:gd name="T25" fmla="*/ 2147483647 h 5124"/>
                <a:gd name="T26" fmla="*/ 2147483647 w 6060"/>
                <a:gd name="T27" fmla="*/ 2147483647 h 5124"/>
                <a:gd name="T28" fmla="*/ 2147483647 w 6060"/>
                <a:gd name="T29" fmla="*/ 2147483647 h 5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060" h="5124" extrusionOk="0">
                  <a:moveTo>
                    <a:pt x="0" y="5121"/>
                  </a:moveTo>
                  <a:cubicBezTo>
                    <a:pt x="155" y="5108"/>
                    <a:pt x="312" y="5103"/>
                    <a:pt x="468" y="5091"/>
                  </a:cubicBezTo>
                  <a:cubicBezTo>
                    <a:pt x="775" y="5068"/>
                    <a:pt x="1136" y="5060"/>
                    <a:pt x="1422" y="4946"/>
                  </a:cubicBezTo>
                  <a:cubicBezTo>
                    <a:pt x="1613" y="4870"/>
                    <a:pt x="1803" y="4774"/>
                    <a:pt x="1993" y="4691"/>
                  </a:cubicBezTo>
                  <a:cubicBezTo>
                    <a:pt x="2188" y="4606"/>
                    <a:pt x="2378" y="4519"/>
                    <a:pt x="2557" y="4404"/>
                  </a:cubicBezTo>
                  <a:cubicBezTo>
                    <a:pt x="2805" y="4245"/>
                    <a:pt x="3071" y="4125"/>
                    <a:pt x="3320" y="3970"/>
                  </a:cubicBezTo>
                  <a:cubicBezTo>
                    <a:pt x="3491" y="3864"/>
                    <a:pt x="3649" y="3748"/>
                    <a:pt x="3823" y="3647"/>
                  </a:cubicBezTo>
                  <a:cubicBezTo>
                    <a:pt x="4041" y="3520"/>
                    <a:pt x="4219" y="3329"/>
                    <a:pt x="4391" y="3143"/>
                  </a:cubicBezTo>
                  <a:cubicBezTo>
                    <a:pt x="4539" y="2984"/>
                    <a:pt x="4704" y="2844"/>
                    <a:pt x="4832" y="2666"/>
                  </a:cubicBezTo>
                  <a:cubicBezTo>
                    <a:pt x="4927" y="2534"/>
                    <a:pt x="4999" y="2388"/>
                    <a:pt x="5087" y="2251"/>
                  </a:cubicBezTo>
                  <a:cubicBezTo>
                    <a:pt x="5165" y="2130"/>
                    <a:pt x="5236" y="2017"/>
                    <a:pt x="5299" y="1888"/>
                  </a:cubicBezTo>
                  <a:cubicBezTo>
                    <a:pt x="5421" y="1641"/>
                    <a:pt x="5529" y="1391"/>
                    <a:pt x="5657" y="1147"/>
                  </a:cubicBezTo>
                  <a:cubicBezTo>
                    <a:pt x="5835" y="809"/>
                    <a:pt x="5882" y="475"/>
                    <a:pt x="5999" y="122"/>
                  </a:cubicBezTo>
                  <a:cubicBezTo>
                    <a:pt x="6013" y="79"/>
                    <a:pt x="6041" y="17"/>
                    <a:pt x="6047" y="1"/>
                  </a:cubicBezTo>
                  <a:cubicBezTo>
                    <a:pt x="6051" y="2"/>
                    <a:pt x="6055" y="3"/>
                    <a:pt x="6059" y="4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09600" y="3962400"/>
            <a:ext cx="8077200" cy="400110"/>
            <a:chOff x="609600" y="3962400"/>
            <a:chExt cx="8077200" cy="400110"/>
          </a:xfrm>
        </p:grpSpPr>
        <p:cxnSp>
          <p:nvCxnSpPr>
            <p:cNvPr id="21" name="Straight Connector 20"/>
            <p:cNvCxnSpPr/>
            <p:nvPr/>
          </p:nvCxnSpPr>
          <p:spPr bwMode="auto">
            <a:xfrm>
              <a:off x="609600" y="4343400"/>
              <a:ext cx="807720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TextBox 21"/>
            <p:cNvSpPr txBox="1"/>
            <p:nvPr/>
          </p:nvSpPr>
          <p:spPr>
            <a:xfrm>
              <a:off x="7997188" y="3962400"/>
              <a:ext cx="6463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time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3" name="Rectangle 22"/>
          <p:cNvSpPr/>
          <p:nvPr/>
        </p:nvSpPr>
        <p:spPr bwMode="auto">
          <a:xfrm>
            <a:off x="609600" y="4572000"/>
            <a:ext cx="9906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990600" y="5029201"/>
            <a:ext cx="9906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485900" y="5562600"/>
            <a:ext cx="9906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962400" y="4572000"/>
            <a:ext cx="9906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267200" y="5071058"/>
            <a:ext cx="9906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419600" y="5615782"/>
            <a:ext cx="9906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7239000" y="4572000"/>
            <a:ext cx="9906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485900" y="4572000"/>
            <a:ext cx="2095500" cy="990600"/>
            <a:chOff x="1485900" y="4572000"/>
            <a:chExt cx="2095500" cy="9906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1600200" y="4572000"/>
              <a:ext cx="990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590800" y="4572000"/>
              <a:ext cx="990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31" name="Straight Arrow Connector 30"/>
            <p:cNvCxnSpPr>
              <a:stCxn id="24" idx="0"/>
              <a:endCxn id="40" idx="2"/>
            </p:cNvCxnSpPr>
            <p:nvPr/>
          </p:nvCxnSpPr>
          <p:spPr bwMode="auto">
            <a:xfrm flipV="1">
              <a:off x="1485900" y="4876800"/>
              <a:ext cx="609600" cy="15240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/>
            <p:cNvCxnSpPr>
              <a:stCxn id="25" idx="0"/>
              <a:endCxn id="41" idx="2"/>
            </p:cNvCxnSpPr>
            <p:nvPr/>
          </p:nvCxnSpPr>
          <p:spPr bwMode="auto">
            <a:xfrm flipV="1">
              <a:off x="1981200" y="4876800"/>
              <a:ext cx="1104900" cy="6858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4" name="Group 53"/>
          <p:cNvGrpSpPr/>
          <p:nvPr/>
        </p:nvGrpSpPr>
        <p:grpSpPr>
          <a:xfrm>
            <a:off x="4762500" y="4572000"/>
            <a:ext cx="2168526" cy="1031266"/>
            <a:chOff x="4762500" y="4584516"/>
            <a:chExt cx="2168526" cy="1031266"/>
          </a:xfrm>
        </p:grpSpPr>
        <p:sp>
          <p:nvSpPr>
            <p:cNvPr id="45" name="Rectangle 44"/>
            <p:cNvSpPr/>
            <p:nvPr/>
          </p:nvSpPr>
          <p:spPr bwMode="auto">
            <a:xfrm>
              <a:off x="4948239" y="4584516"/>
              <a:ext cx="990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5940426" y="4587082"/>
              <a:ext cx="990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47" name="Straight Arrow Connector 46"/>
            <p:cNvCxnSpPr>
              <a:stCxn id="27" idx="0"/>
              <a:endCxn id="45" idx="2"/>
            </p:cNvCxnSpPr>
            <p:nvPr/>
          </p:nvCxnSpPr>
          <p:spPr bwMode="auto">
            <a:xfrm flipV="1">
              <a:off x="4762500" y="4889316"/>
              <a:ext cx="681039" cy="18174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Arrow Connector 49"/>
            <p:cNvCxnSpPr>
              <a:stCxn id="28" idx="0"/>
              <a:endCxn id="46" idx="2"/>
            </p:cNvCxnSpPr>
            <p:nvPr/>
          </p:nvCxnSpPr>
          <p:spPr bwMode="auto">
            <a:xfrm flipV="1">
              <a:off x="4914900" y="4891882"/>
              <a:ext cx="1520826" cy="7239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5" name="Straight Arrow Connector 54"/>
          <p:cNvCxnSpPr>
            <a:stCxn id="41" idx="3"/>
            <a:endCxn id="26" idx="1"/>
          </p:cNvCxnSpPr>
          <p:nvPr/>
        </p:nvCxnSpPr>
        <p:spPr bwMode="auto">
          <a:xfrm>
            <a:off x="3581400" y="4724400"/>
            <a:ext cx="381000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>
            <a:stCxn id="46" idx="3"/>
            <a:endCxn id="29" idx="1"/>
          </p:cNvCxnSpPr>
          <p:nvPr/>
        </p:nvCxnSpPr>
        <p:spPr bwMode="auto">
          <a:xfrm flipV="1">
            <a:off x="6931026" y="4724400"/>
            <a:ext cx="307974" cy="256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Rectangle 60"/>
          <p:cNvSpPr/>
          <p:nvPr/>
        </p:nvSpPr>
        <p:spPr bwMode="auto">
          <a:xfrm>
            <a:off x="1905000" y="2604213"/>
            <a:ext cx="3581400" cy="1261058"/>
          </a:xfrm>
          <a:prstGeom prst="rect">
            <a:avLst/>
          </a:prstGeom>
          <a:solidFill>
            <a:srgbClr val="FFFFBD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This wasted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 time can never be reclaimed! </a:t>
            </a:r>
            <a:b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</a:b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So cannot achieve u = 1!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2" name="Straight Arrow Connector 61"/>
          <p:cNvCxnSpPr>
            <a:stCxn id="61" idx="2"/>
          </p:cNvCxnSpPr>
          <p:nvPr/>
        </p:nvCxnSpPr>
        <p:spPr bwMode="auto">
          <a:xfrm>
            <a:off x="3695700" y="3865271"/>
            <a:ext cx="46040" cy="85912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>
            <a:stCxn id="61" idx="3"/>
          </p:cNvCxnSpPr>
          <p:nvPr/>
        </p:nvCxnSpPr>
        <p:spPr bwMode="auto">
          <a:xfrm>
            <a:off x="5486400" y="3234742"/>
            <a:ext cx="1665047" cy="148965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3454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A Little Queuing Theory: An Example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85800"/>
            <a:ext cx="8915400" cy="61722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dirty="0" smtClean="0">
                <a:ea typeface="Gulim" panose="020B0600000101010101" pitchFamily="34" charset="-127"/>
              </a:rPr>
              <a:t>Example Usage Statistics:</a:t>
            </a:r>
          </a:p>
          <a:p>
            <a:pPr lvl="1">
              <a:lnSpc>
                <a:spcPct val="75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dirty="0" smtClean="0">
                <a:ea typeface="Gulim" panose="020B0600000101010101" pitchFamily="34" charset="-127"/>
              </a:rPr>
              <a:t>User requests 10 x 8KB disk I/</a:t>
            </a:r>
            <a:r>
              <a:rPr lang="en-US" altLang="ko-KR" dirty="0" err="1" smtClean="0">
                <a:ea typeface="Gulim" panose="020B0600000101010101" pitchFamily="34" charset="-127"/>
              </a:rPr>
              <a:t>Os</a:t>
            </a:r>
            <a:r>
              <a:rPr lang="en-US" altLang="ko-KR" dirty="0" smtClean="0">
                <a:ea typeface="Gulim" panose="020B0600000101010101" pitchFamily="34" charset="-127"/>
              </a:rPr>
              <a:t> per second</a:t>
            </a:r>
          </a:p>
          <a:p>
            <a:pPr lvl="1">
              <a:lnSpc>
                <a:spcPct val="75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dirty="0" smtClean="0">
                <a:ea typeface="Gulim" panose="020B0600000101010101" pitchFamily="34" charset="-127"/>
              </a:rPr>
              <a:t>Requests &amp; service exponentially distributed (C=1.0)</a:t>
            </a:r>
          </a:p>
          <a:p>
            <a:pPr lvl="1">
              <a:lnSpc>
                <a:spcPct val="75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dirty="0" smtClean="0">
                <a:ea typeface="Gulim" panose="020B0600000101010101" pitchFamily="34" charset="-127"/>
              </a:rPr>
              <a:t>Avg. service = 20 </a:t>
            </a:r>
            <a:r>
              <a:rPr lang="en-US" altLang="ko-KR" dirty="0" err="1" smtClean="0">
                <a:ea typeface="Gulim" panose="020B0600000101010101" pitchFamily="34" charset="-127"/>
              </a:rPr>
              <a:t>ms</a:t>
            </a:r>
            <a:r>
              <a:rPr lang="en-US" altLang="ko-KR" dirty="0" smtClean="0">
                <a:ea typeface="Gulim" panose="020B0600000101010101" pitchFamily="34" charset="-127"/>
              </a:rPr>
              <a:t> (From </a:t>
            </a:r>
            <a:r>
              <a:rPr lang="en-US" altLang="ko-KR" dirty="0" err="1" smtClean="0">
                <a:ea typeface="Gulim" panose="020B0600000101010101" pitchFamily="34" charset="-127"/>
              </a:rPr>
              <a:t>controller+seek+rot+trans</a:t>
            </a:r>
            <a:r>
              <a:rPr lang="en-US" altLang="ko-KR" dirty="0" smtClean="0">
                <a:ea typeface="Gulim" panose="020B0600000101010101" pitchFamily="34" charset="-127"/>
              </a:rPr>
              <a:t>)</a:t>
            </a:r>
          </a:p>
          <a:p>
            <a:pPr>
              <a:lnSpc>
                <a:spcPct val="75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dirty="0" smtClean="0">
                <a:ea typeface="Gulim" panose="020B0600000101010101" pitchFamily="34" charset="-127"/>
              </a:rPr>
              <a:t>Questions: </a:t>
            </a:r>
          </a:p>
          <a:p>
            <a:pPr lvl="1">
              <a:lnSpc>
                <a:spcPct val="75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dirty="0" smtClean="0">
                <a:ea typeface="Gulim" panose="020B0600000101010101" pitchFamily="34" charset="-127"/>
              </a:rPr>
              <a:t>How utilized is the disk? </a:t>
            </a:r>
          </a:p>
          <a:p>
            <a:pPr lvl="2">
              <a:lnSpc>
                <a:spcPct val="75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dirty="0" err="1" smtClean="0">
                <a:ea typeface="Gulim" panose="020B0600000101010101" pitchFamily="34" charset="-127"/>
              </a:rPr>
              <a:t>Ans</a:t>
            </a:r>
            <a:r>
              <a:rPr lang="en-US" altLang="ko-KR" dirty="0" smtClean="0">
                <a:ea typeface="Gulim" panose="020B0600000101010101" pitchFamily="34" charset="-127"/>
              </a:rPr>
              <a:t>: server utilization, </a:t>
            </a: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</a:rPr>
              <a:t>u = </a:t>
            </a: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</a:t>
            </a:r>
            <a:r>
              <a:rPr lang="en-US" altLang="ko-KR" dirty="0" err="1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T</a:t>
            </a:r>
            <a:r>
              <a:rPr lang="en-US" altLang="ko-KR" baseline="-25000" dirty="0" err="1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ser</a:t>
            </a:r>
            <a:endParaRPr lang="en-US" altLang="ko-KR" dirty="0" smtClean="0">
              <a:solidFill>
                <a:schemeClr val="hlink"/>
              </a:solidFill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75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dirty="0" smtClean="0">
                <a:ea typeface="Gulim" panose="020B0600000101010101" pitchFamily="34" charset="-127"/>
              </a:rPr>
              <a:t>What is the average time spent in the queue? </a:t>
            </a:r>
          </a:p>
          <a:p>
            <a:pPr lvl="2">
              <a:lnSpc>
                <a:spcPct val="75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dirty="0" err="1" smtClean="0">
                <a:ea typeface="Gulim" panose="020B0600000101010101" pitchFamily="34" charset="-127"/>
              </a:rPr>
              <a:t>Ans</a:t>
            </a:r>
            <a:r>
              <a:rPr lang="en-US" altLang="ko-KR" dirty="0" smtClean="0">
                <a:ea typeface="Gulim" panose="020B0600000101010101" pitchFamily="34" charset="-127"/>
              </a:rPr>
              <a:t>: </a:t>
            </a:r>
            <a:r>
              <a:rPr lang="en-US" altLang="ko-KR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q</a:t>
            </a:r>
            <a:endParaRPr lang="en-US" altLang="ko-KR" dirty="0" smtClean="0">
              <a:solidFill>
                <a:schemeClr val="hlink"/>
              </a:solidFill>
              <a:ea typeface="Gulim" panose="020B0600000101010101" pitchFamily="34" charset="-127"/>
            </a:endParaRPr>
          </a:p>
          <a:p>
            <a:pPr lvl="1">
              <a:lnSpc>
                <a:spcPct val="75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dirty="0" smtClean="0">
                <a:ea typeface="Gulim" panose="020B0600000101010101" pitchFamily="34" charset="-127"/>
              </a:rPr>
              <a:t>What is the number of requests in the queue? </a:t>
            </a:r>
          </a:p>
          <a:p>
            <a:pPr lvl="2">
              <a:lnSpc>
                <a:spcPct val="75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dirty="0" err="1" smtClean="0">
                <a:ea typeface="Gulim" panose="020B0600000101010101" pitchFamily="34" charset="-127"/>
              </a:rPr>
              <a:t>Ans</a:t>
            </a:r>
            <a:r>
              <a:rPr lang="en-US" altLang="ko-KR" dirty="0" smtClean="0">
                <a:ea typeface="Gulim" panose="020B0600000101010101" pitchFamily="34" charset="-127"/>
              </a:rPr>
              <a:t>: </a:t>
            </a:r>
            <a:r>
              <a:rPr lang="en-US" altLang="ko-KR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L</a:t>
            </a:r>
            <a:r>
              <a:rPr lang="en-US" altLang="ko-KR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q</a:t>
            </a:r>
            <a:endParaRPr lang="en-US" altLang="ko-KR" dirty="0" smtClean="0">
              <a:solidFill>
                <a:schemeClr val="hlink"/>
              </a:solidFill>
              <a:ea typeface="Gulim" panose="020B0600000101010101" pitchFamily="34" charset="-127"/>
            </a:endParaRPr>
          </a:p>
          <a:p>
            <a:pPr lvl="1">
              <a:lnSpc>
                <a:spcPct val="75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dirty="0" smtClean="0">
                <a:ea typeface="Gulim" panose="020B0600000101010101" pitchFamily="34" charset="-127"/>
              </a:rPr>
              <a:t>What is the </a:t>
            </a:r>
            <a:r>
              <a:rPr lang="en-US" altLang="ko-KR" dirty="0" err="1" smtClean="0">
                <a:ea typeface="Gulim" panose="020B0600000101010101" pitchFamily="34" charset="-127"/>
              </a:rPr>
              <a:t>avg</a:t>
            </a:r>
            <a:r>
              <a:rPr lang="en-US" altLang="ko-KR" dirty="0" smtClean="0">
                <a:ea typeface="Gulim" panose="020B0600000101010101" pitchFamily="34" charset="-127"/>
              </a:rPr>
              <a:t> response time for disk request? </a:t>
            </a:r>
          </a:p>
          <a:p>
            <a:pPr lvl="2">
              <a:lnSpc>
                <a:spcPct val="75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dirty="0" err="1" smtClean="0">
                <a:ea typeface="Gulim" panose="020B0600000101010101" pitchFamily="34" charset="-127"/>
              </a:rPr>
              <a:t>Ans</a:t>
            </a:r>
            <a:r>
              <a:rPr lang="en-US" altLang="ko-KR" dirty="0" smtClean="0">
                <a:ea typeface="Gulim" panose="020B0600000101010101" pitchFamily="34" charset="-127"/>
              </a:rPr>
              <a:t>: </a:t>
            </a:r>
            <a:r>
              <a:rPr lang="en-US" altLang="ko-KR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sys</a:t>
            </a:r>
            <a:r>
              <a:rPr lang="en-US" altLang="ko-KR" baseline="-25000" dirty="0" smtClean="0">
                <a:solidFill>
                  <a:schemeClr val="hlink"/>
                </a:solidFill>
                <a:ea typeface="Gulim" panose="020B0600000101010101" pitchFamily="34" charset="-127"/>
              </a:rPr>
              <a:t> </a:t>
            </a: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</a:rPr>
              <a:t>= </a:t>
            </a:r>
            <a:r>
              <a:rPr lang="en-US" altLang="ko-KR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q</a:t>
            </a:r>
            <a:r>
              <a:rPr lang="en-US" altLang="ko-KR" baseline="-25000" dirty="0" smtClean="0">
                <a:solidFill>
                  <a:schemeClr val="hlink"/>
                </a:solidFill>
                <a:ea typeface="Gulim" panose="020B0600000101010101" pitchFamily="34" charset="-127"/>
              </a:rPr>
              <a:t> </a:t>
            </a: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</a:rPr>
              <a:t>+ </a:t>
            </a:r>
            <a:r>
              <a:rPr lang="en-US" altLang="ko-KR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ser</a:t>
            </a:r>
            <a:endParaRPr lang="en-US" altLang="ko-KR" dirty="0" smtClean="0">
              <a:solidFill>
                <a:schemeClr val="hlink"/>
              </a:solidFill>
              <a:ea typeface="Gulim" panose="020B0600000101010101" pitchFamily="34" charset="-127"/>
            </a:endParaRPr>
          </a:p>
          <a:p>
            <a:pPr>
              <a:lnSpc>
                <a:spcPct val="75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dirty="0" smtClean="0">
                <a:ea typeface="Gulim" panose="020B0600000101010101" pitchFamily="34" charset="-127"/>
              </a:rPr>
              <a:t>Computation:</a:t>
            </a:r>
          </a:p>
          <a:p>
            <a:pPr>
              <a:lnSpc>
                <a:spcPct val="75000"/>
              </a:lnSpc>
              <a:spcBef>
                <a:spcPct val="5000"/>
              </a:spcBef>
              <a:buFontTx/>
              <a:buNone/>
              <a:tabLst>
                <a:tab pos="914400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	 </a:t>
            </a: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	(</a:t>
            </a:r>
            <a:r>
              <a:rPr lang="en-US" altLang="ko-KR" dirty="0" err="1" smtClean="0">
                <a:ea typeface="Gulim" panose="020B0600000101010101" pitchFamily="34" charset="-127"/>
              </a:rPr>
              <a:t>avg</a:t>
            </a:r>
            <a:r>
              <a:rPr lang="en-US" altLang="ko-KR" dirty="0" smtClean="0">
                <a:ea typeface="Gulim" panose="020B0600000101010101" pitchFamily="34" charset="-127"/>
              </a:rPr>
              <a:t> # arriving customers/s) = 10/s</a:t>
            </a:r>
          </a:p>
          <a:p>
            <a:pPr>
              <a:lnSpc>
                <a:spcPct val="75000"/>
              </a:lnSpc>
              <a:spcBef>
                <a:spcPct val="5000"/>
              </a:spcBef>
              <a:buFontTx/>
              <a:buNone/>
              <a:tabLst>
                <a:tab pos="914400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</a:rPr>
              <a:t>	</a:t>
            </a:r>
            <a:r>
              <a:rPr lang="en-US" altLang="ko-KR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ser</a:t>
            </a:r>
            <a:r>
              <a:rPr lang="en-US" altLang="ko-KR" baseline="-25000" dirty="0" smtClean="0">
                <a:ea typeface="Gulim" panose="020B0600000101010101" pitchFamily="34" charset="-127"/>
              </a:rPr>
              <a:t>	</a:t>
            </a:r>
            <a:r>
              <a:rPr lang="en-US" altLang="ko-KR" dirty="0" smtClean="0">
                <a:ea typeface="Gulim" panose="020B0600000101010101" pitchFamily="34" charset="-127"/>
              </a:rPr>
              <a:t>(</a:t>
            </a:r>
            <a:r>
              <a:rPr lang="en-US" altLang="ko-KR" dirty="0" err="1" smtClean="0">
                <a:ea typeface="Gulim" panose="020B0600000101010101" pitchFamily="34" charset="-127"/>
              </a:rPr>
              <a:t>avg</a:t>
            </a:r>
            <a:r>
              <a:rPr lang="en-US" altLang="ko-KR" dirty="0" smtClean="0">
                <a:ea typeface="Gulim" panose="020B0600000101010101" pitchFamily="34" charset="-127"/>
              </a:rPr>
              <a:t> time to service customer) = 20 </a:t>
            </a:r>
            <a:r>
              <a:rPr lang="en-US" altLang="ko-KR" dirty="0" err="1" smtClean="0">
                <a:ea typeface="Gulim" panose="020B0600000101010101" pitchFamily="34" charset="-127"/>
              </a:rPr>
              <a:t>ms</a:t>
            </a:r>
            <a:r>
              <a:rPr lang="en-US" altLang="ko-KR" dirty="0" smtClean="0">
                <a:ea typeface="Gulim" panose="020B0600000101010101" pitchFamily="34" charset="-127"/>
              </a:rPr>
              <a:t> (0.02s)</a:t>
            </a:r>
          </a:p>
          <a:p>
            <a:pPr>
              <a:lnSpc>
                <a:spcPct val="75000"/>
              </a:lnSpc>
              <a:spcBef>
                <a:spcPct val="5000"/>
              </a:spcBef>
              <a:buFontTx/>
              <a:buNone/>
              <a:tabLst>
                <a:tab pos="914400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</a:rPr>
              <a:t>	u</a:t>
            </a:r>
            <a:r>
              <a:rPr lang="en-US" altLang="ko-KR" dirty="0" smtClean="0">
                <a:ea typeface="Gulim" panose="020B0600000101010101" pitchFamily="34" charset="-127"/>
              </a:rPr>
              <a:t> 	(server utilization) = </a:t>
            </a: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</a:t>
            </a:r>
            <a:r>
              <a:rPr lang="en-US" altLang="ko-KR" dirty="0" smtClean="0">
                <a:ea typeface="Gulim" panose="020B0600000101010101" pitchFamily="34" charset="-127"/>
              </a:rPr>
              <a:t> x </a:t>
            </a:r>
            <a:r>
              <a:rPr lang="en-US" altLang="ko-KR" dirty="0" err="1" smtClean="0">
                <a:ea typeface="Gulim" panose="020B0600000101010101" pitchFamily="34" charset="-127"/>
              </a:rPr>
              <a:t>T</a:t>
            </a:r>
            <a:r>
              <a:rPr lang="en-US" altLang="ko-KR" baseline="-25000" dirty="0" err="1" smtClean="0">
                <a:ea typeface="Gulim" panose="020B0600000101010101" pitchFamily="34" charset="-127"/>
              </a:rPr>
              <a:t>ser</a:t>
            </a:r>
            <a:r>
              <a:rPr lang="en-US" altLang="ko-KR" dirty="0" smtClean="0">
                <a:ea typeface="Gulim" panose="020B0600000101010101" pitchFamily="34" charset="-127"/>
              </a:rPr>
              <a:t>= 10/s x .02s = 0.2</a:t>
            </a:r>
          </a:p>
          <a:p>
            <a:pPr>
              <a:lnSpc>
                <a:spcPct val="75000"/>
              </a:lnSpc>
              <a:spcBef>
                <a:spcPct val="5000"/>
              </a:spcBef>
              <a:buFontTx/>
              <a:buNone/>
              <a:tabLst>
                <a:tab pos="914400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</a:rPr>
              <a:t>	</a:t>
            </a:r>
            <a:r>
              <a:rPr lang="en-US" altLang="ko-KR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q</a:t>
            </a:r>
            <a:r>
              <a:rPr lang="en-US" altLang="ko-KR" baseline="-25000" dirty="0" smtClean="0">
                <a:ea typeface="Gulim" panose="020B0600000101010101" pitchFamily="34" charset="-127"/>
              </a:rPr>
              <a:t>	</a:t>
            </a:r>
            <a:r>
              <a:rPr lang="en-US" altLang="ko-KR" dirty="0" smtClean="0">
                <a:ea typeface="Gulim" panose="020B0600000101010101" pitchFamily="34" charset="-127"/>
              </a:rPr>
              <a:t>(</a:t>
            </a:r>
            <a:r>
              <a:rPr lang="en-US" altLang="ko-KR" dirty="0" err="1" smtClean="0">
                <a:ea typeface="Gulim" panose="020B0600000101010101" pitchFamily="34" charset="-127"/>
              </a:rPr>
              <a:t>avg</a:t>
            </a:r>
            <a:r>
              <a:rPr lang="en-US" altLang="ko-KR" dirty="0" smtClean="0">
                <a:ea typeface="Gulim" panose="020B0600000101010101" pitchFamily="34" charset="-127"/>
              </a:rPr>
              <a:t> time/customer in queue) = </a:t>
            </a:r>
            <a:r>
              <a:rPr lang="en-US" altLang="ko-KR" dirty="0" err="1" smtClean="0">
                <a:ea typeface="Gulim" panose="020B0600000101010101" pitchFamily="34" charset="-127"/>
              </a:rPr>
              <a:t>T</a:t>
            </a:r>
            <a:r>
              <a:rPr lang="en-US" altLang="ko-KR" baseline="-25000" dirty="0" err="1" smtClean="0">
                <a:ea typeface="Gulim" panose="020B0600000101010101" pitchFamily="34" charset="-127"/>
              </a:rPr>
              <a:t>ser</a:t>
            </a:r>
            <a:r>
              <a:rPr lang="en-US" altLang="ko-KR" dirty="0" smtClean="0">
                <a:ea typeface="Gulim" panose="020B0600000101010101" pitchFamily="34" charset="-127"/>
              </a:rPr>
              <a:t> x u/(1 – u) </a:t>
            </a:r>
            <a:br>
              <a:rPr lang="en-US" altLang="ko-KR" dirty="0" smtClean="0">
                <a:ea typeface="Gulim" panose="020B0600000101010101" pitchFamily="34" charset="-127"/>
              </a:rPr>
            </a:br>
            <a:r>
              <a:rPr lang="en-US" altLang="ko-KR" dirty="0" smtClean="0">
                <a:ea typeface="Gulim" panose="020B0600000101010101" pitchFamily="34" charset="-127"/>
              </a:rPr>
              <a:t>	= 20 x 0.2/(1-0.2) = 20 x 0.25 = 5 </a:t>
            </a:r>
            <a:r>
              <a:rPr lang="en-US" altLang="ko-KR" dirty="0" err="1" smtClean="0">
                <a:ea typeface="Gulim" panose="020B0600000101010101" pitchFamily="34" charset="-127"/>
              </a:rPr>
              <a:t>ms</a:t>
            </a:r>
            <a:r>
              <a:rPr lang="en-US" altLang="ko-KR" dirty="0" smtClean="0">
                <a:ea typeface="Gulim" panose="020B0600000101010101" pitchFamily="34" charset="-127"/>
              </a:rPr>
              <a:t> (0 .005s)</a:t>
            </a:r>
          </a:p>
          <a:p>
            <a:pPr>
              <a:lnSpc>
                <a:spcPct val="75000"/>
              </a:lnSpc>
              <a:spcBef>
                <a:spcPct val="5000"/>
              </a:spcBef>
              <a:buFontTx/>
              <a:buNone/>
              <a:tabLst>
                <a:tab pos="914400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</a:rPr>
              <a:t>	</a:t>
            </a:r>
            <a:r>
              <a:rPr lang="en-US" altLang="ko-KR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L</a:t>
            </a:r>
            <a:r>
              <a:rPr lang="en-US" altLang="ko-KR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q</a:t>
            </a:r>
            <a:r>
              <a:rPr lang="en-US" altLang="ko-KR" dirty="0" smtClean="0">
                <a:ea typeface="Gulim" panose="020B0600000101010101" pitchFamily="34" charset="-127"/>
              </a:rPr>
              <a:t>	(</a:t>
            </a:r>
            <a:r>
              <a:rPr lang="en-US" altLang="ko-KR" dirty="0" err="1" smtClean="0">
                <a:ea typeface="Gulim" panose="020B0600000101010101" pitchFamily="34" charset="-127"/>
              </a:rPr>
              <a:t>avg</a:t>
            </a:r>
            <a:r>
              <a:rPr lang="en-US" altLang="ko-KR" dirty="0" smtClean="0">
                <a:ea typeface="Gulim" panose="020B0600000101010101" pitchFamily="34" charset="-127"/>
              </a:rPr>
              <a:t> length of queue) = </a:t>
            </a: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</a:t>
            </a:r>
            <a:r>
              <a:rPr lang="en-US" altLang="ko-KR" dirty="0" smtClean="0">
                <a:ea typeface="Gulim" panose="020B0600000101010101" pitchFamily="34" charset="-127"/>
              </a:rPr>
              <a:t> x </a:t>
            </a:r>
            <a:r>
              <a:rPr lang="en-US" altLang="ko-KR" dirty="0" err="1" smtClean="0">
                <a:ea typeface="Gulim" panose="020B0600000101010101" pitchFamily="34" charset="-127"/>
              </a:rPr>
              <a:t>T</a:t>
            </a:r>
            <a:r>
              <a:rPr lang="en-US" altLang="ko-KR" baseline="-25000" dirty="0" err="1" smtClean="0">
                <a:ea typeface="Gulim" panose="020B0600000101010101" pitchFamily="34" charset="-127"/>
              </a:rPr>
              <a:t>q</a:t>
            </a:r>
            <a:r>
              <a:rPr lang="en-US" altLang="ko-KR" dirty="0" smtClean="0">
                <a:ea typeface="Gulim" panose="020B0600000101010101" pitchFamily="34" charset="-127"/>
              </a:rPr>
              <a:t>=10/s x .005s = 0.05</a:t>
            </a:r>
          </a:p>
          <a:p>
            <a:pPr>
              <a:lnSpc>
                <a:spcPct val="75000"/>
              </a:lnSpc>
              <a:spcBef>
                <a:spcPct val="5000"/>
              </a:spcBef>
              <a:buFontTx/>
              <a:buNone/>
              <a:tabLst>
                <a:tab pos="914400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</a:rPr>
              <a:t>	</a:t>
            </a:r>
            <a:r>
              <a:rPr lang="en-US" altLang="ko-KR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sys</a:t>
            </a:r>
            <a:r>
              <a:rPr lang="en-US" altLang="ko-KR" baseline="-25000" dirty="0" smtClean="0">
                <a:ea typeface="Gulim" panose="020B0600000101010101" pitchFamily="34" charset="-127"/>
              </a:rPr>
              <a:t>	</a:t>
            </a:r>
            <a:r>
              <a:rPr lang="en-US" altLang="ko-KR" dirty="0" smtClean="0">
                <a:ea typeface="Gulim" panose="020B0600000101010101" pitchFamily="34" charset="-127"/>
              </a:rPr>
              <a:t>(</a:t>
            </a:r>
            <a:r>
              <a:rPr lang="en-US" altLang="ko-KR" dirty="0" err="1" smtClean="0">
                <a:ea typeface="Gulim" panose="020B0600000101010101" pitchFamily="34" charset="-127"/>
              </a:rPr>
              <a:t>avg</a:t>
            </a:r>
            <a:r>
              <a:rPr lang="en-US" altLang="ko-KR" dirty="0" smtClean="0">
                <a:ea typeface="Gulim" panose="020B0600000101010101" pitchFamily="34" charset="-127"/>
              </a:rPr>
              <a:t> time/customer in system) =</a:t>
            </a:r>
            <a:r>
              <a:rPr lang="en-US" altLang="ko-KR" dirty="0" err="1" smtClean="0">
                <a:ea typeface="Gulim" panose="020B0600000101010101" pitchFamily="34" charset="-127"/>
              </a:rPr>
              <a:t>T</a:t>
            </a:r>
            <a:r>
              <a:rPr lang="en-US" altLang="ko-KR" baseline="-25000" dirty="0" err="1" smtClean="0">
                <a:ea typeface="Gulim" panose="020B0600000101010101" pitchFamily="34" charset="-127"/>
              </a:rPr>
              <a:t>q</a:t>
            </a:r>
            <a:r>
              <a:rPr lang="en-US" altLang="ko-KR" baseline="-25000" dirty="0" smtClean="0">
                <a:ea typeface="Gulim" panose="020B0600000101010101" pitchFamily="34" charset="-127"/>
              </a:rPr>
              <a:t> </a:t>
            </a:r>
            <a:r>
              <a:rPr lang="en-US" altLang="ko-KR" dirty="0" smtClean="0">
                <a:ea typeface="Gulim" panose="020B0600000101010101" pitchFamily="34" charset="-127"/>
              </a:rPr>
              <a:t>+ </a:t>
            </a:r>
            <a:r>
              <a:rPr lang="en-US" altLang="ko-KR" dirty="0" err="1" smtClean="0">
                <a:ea typeface="Gulim" panose="020B0600000101010101" pitchFamily="34" charset="-127"/>
              </a:rPr>
              <a:t>T</a:t>
            </a:r>
            <a:r>
              <a:rPr lang="en-US" altLang="ko-KR" baseline="-25000" dirty="0" err="1" smtClean="0">
                <a:ea typeface="Gulim" panose="020B0600000101010101" pitchFamily="34" charset="-127"/>
              </a:rPr>
              <a:t>ser</a:t>
            </a:r>
            <a:r>
              <a:rPr lang="en-US" altLang="ko-KR" dirty="0" smtClean="0">
                <a:ea typeface="Gulim" panose="020B0600000101010101" pitchFamily="34" charset="-127"/>
              </a:rPr>
              <a:t>= 25 </a:t>
            </a:r>
            <a:r>
              <a:rPr lang="en-US" altLang="ko-KR" dirty="0" err="1" smtClean="0">
                <a:ea typeface="Gulim" panose="020B0600000101010101" pitchFamily="34" charset="-127"/>
              </a:rPr>
              <a:t>ms</a:t>
            </a:r>
            <a:r>
              <a:rPr lang="en-US" altLang="ko-KR" dirty="0" smtClean="0">
                <a:ea typeface="Gulim" panose="020B0600000101010101" pitchFamily="34" charset="-127"/>
              </a:rPr>
              <a:t/>
            </a:r>
            <a:br>
              <a:rPr lang="en-US" altLang="ko-KR" dirty="0" smtClean="0">
                <a:ea typeface="Gulim" panose="020B0600000101010101" pitchFamily="34" charset="-127"/>
              </a:rPr>
            </a:br>
            <a:r>
              <a:rPr lang="en-US" altLang="ko-KR" dirty="0" smtClean="0">
                <a:ea typeface="Gulim" panose="020B0600000101010101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0769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55" grpId="0" uiExpand="1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Queuing Theory Resources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1054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a typeface="Gulim" panose="020B0600000101010101" pitchFamily="34" charset="-127"/>
              </a:rPr>
              <a:t>Resources page contains Queueing Theory Resources (under Readings):</a:t>
            </a:r>
          </a:p>
          <a:p>
            <a:pPr lvl="1"/>
            <a:r>
              <a:rPr lang="en-US" altLang="ko-KR" sz="2000" dirty="0" smtClean="0">
                <a:ea typeface="Gulim" panose="020B0600000101010101" pitchFamily="34" charset="-127"/>
              </a:rPr>
              <a:t>Scanned pages from Patterson and Hennessy book that gives further discussion and simple proof for general </a:t>
            </a:r>
            <a:r>
              <a:rPr lang="en-US" altLang="ko-KR" sz="2000" dirty="0">
                <a:ea typeface="Gulim" panose="020B0600000101010101" pitchFamily="34" charset="-127"/>
              </a:rPr>
              <a:t>equation: </a:t>
            </a:r>
            <a:r>
              <a:rPr lang="en-US" altLang="ko-KR" sz="2000" dirty="0">
                <a:ea typeface="Gulim" panose="020B0600000101010101" pitchFamily="34" charset="-127"/>
                <a:hlinkClick r:id="rId2"/>
              </a:rPr>
              <a:t>https://</a:t>
            </a:r>
            <a:r>
              <a:rPr lang="en-US" altLang="ko-KR" sz="2000" dirty="0" smtClean="0">
                <a:ea typeface="Gulim" panose="020B0600000101010101" pitchFamily="34" charset="-127"/>
                <a:hlinkClick r:id="rId2"/>
              </a:rPr>
              <a:t>cs162.eecs.berkeley.edu/static/readings/patterson_queue.pdf</a:t>
            </a:r>
            <a:r>
              <a:rPr lang="en-US" altLang="ko-KR" sz="2000" dirty="0" smtClean="0">
                <a:ea typeface="Gulim" panose="020B0600000101010101" pitchFamily="34" charset="-127"/>
              </a:rPr>
              <a:t> </a:t>
            </a:r>
          </a:p>
          <a:p>
            <a:pPr lvl="1"/>
            <a:r>
              <a:rPr lang="en-US" altLang="ko-KR" sz="2000" dirty="0" smtClean="0">
                <a:ea typeface="Gulim" panose="020B0600000101010101" pitchFamily="34" charset="-127"/>
              </a:rPr>
              <a:t>A complete website full of </a:t>
            </a:r>
            <a:r>
              <a:rPr lang="en-US" altLang="ko-KR" sz="2000" dirty="0">
                <a:ea typeface="Gulim" panose="020B0600000101010101" pitchFamily="34" charset="-127"/>
              </a:rPr>
              <a:t>resources: </a:t>
            </a:r>
            <a:r>
              <a:rPr lang="en-US" altLang="ko-KR" sz="2000" dirty="0">
                <a:ea typeface="Gulim" panose="020B0600000101010101" pitchFamily="34" charset="-127"/>
                <a:hlinkClick r:id="rId3"/>
              </a:rPr>
              <a:t>http://</a:t>
            </a:r>
            <a:r>
              <a:rPr lang="en-US" altLang="ko-KR" sz="2000" dirty="0" smtClean="0">
                <a:ea typeface="Gulim" panose="020B0600000101010101" pitchFamily="34" charset="-127"/>
                <a:hlinkClick r:id="rId3"/>
              </a:rPr>
              <a:t>web2.uwindsor.ca/math/hlynka/qonline.html</a:t>
            </a:r>
            <a:r>
              <a:rPr lang="en-US" altLang="ko-KR" sz="2000" dirty="0" smtClean="0">
                <a:ea typeface="Gulim" panose="020B0600000101010101" pitchFamily="34" charset="-127"/>
              </a:rPr>
              <a:t> </a:t>
            </a:r>
          </a:p>
          <a:p>
            <a:pPr lvl="1"/>
            <a:endParaRPr lang="en-US" altLang="ko-KR" sz="2000" dirty="0" smtClean="0">
              <a:ea typeface="Gulim" panose="020B0600000101010101" pitchFamily="34" charset="-127"/>
            </a:endParaRPr>
          </a:p>
          <a:p>
            <a:r>
              <a:rPr lang="en-US" altLang="ko-KR" dirty="0" smtClean="0">
                <a:ea typeface="Gulim" panose="020B0600000101010101" pitchFamily="34" charset="-127"/>
              </a:rPr>
              <a:t>Some previous midterms with queueing theory questions</a:t>
            </a:r>
          </a:p>
          <a:p>
            <a:pPr lvl="1"/>
            <a:endParaRPr lang="en-US" altLang="ko-KR" sz="2000" dirty="0" smtClean="0">
              <a:ea typeface="Gulim" panose="020B0600000101010101" pitchFamily="34" charset="-127"/>
            </a:endParaRPr>
          </a:p>
          <a:p>
            <a:r>
              <a:rPr lang="en-US" altLang="ko-KR" sz="2000" dirty="0" smtClean="0">
                <a:ea typeface="Gulim" panose="020B0600000101010101" pitchFamily="34" charset="-127"/>
              </a:rPr>
              <a:t>Assume that Queueing Theory is fair game for Midterm III!</a:t>
            </a:r>
            <a:endParaRPr lang="en-US" altLang="ko-KR" dirty="0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543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 I/O Performance</a:t>
            </a:r>
            <a:endParaRPr lang="en-US" dirty="0"/>
          </a:p>
        </p:txBody>
      </p:sp>
      <p:sp>
        <p:nvSpPr>
          <p:cNvPr id="86430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228600" y="3200400"/>
            <a:ext cx="8639176" cy="344011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How to improve performance?</a:t>
            </a:r>
          </a:p>
          <a:p>
            <a:pPr lvl="1"/>
            <a:r>
              <a:rPr lang="en-US" dirty="0" smtClean="0"/>
              <a:t>Make everything faster </a:t>
            </a:r>
            <a:r>
              <a:rPr lang="en-US" dirty="0" smtClean="0">
                <a:sym typeface="Wingdings" charset="0"/>
              </a:rPr>
              <a:t></a:t>
            </a:r>
          </a:p>
          <a:p>
            <a:pPr lvl="1"/>
            <a:r>
              <a:rPr lang="en-US" dirty="0" smtClean="0">
                <a:sym typeface="Wingdings" charset="0"/>
              </a:rPr>
              <a:t>More Decoupled (Parallelism) systems</a:t>
            </a:r>
          </a:p>
          <a:p>
            <a:pPr lvl="2"/>
            <a:r>
              <a:rPr lang="en-US" dirty="0" smtClean="0">
                <a:sym typeface="Wingdings" charset="0"/>
              </a:rPr>
              <a:t>multiple independent buses or controllers</a:t>
            </a:r>
          </a:p>
          <a:p>
            <a:pPr lvl="1"/>
            <a:r>
              <a:rPr lang="en-US" dirty="0" smtClean="0">
                <a:sym typeface="Wingdings" charset="0"/>
              </a:rPr>
              <a:t>Optimize the bottleneck to increase service rate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  <a:sym typeface="Wingdings" charset="0"/>
              </a:rPr>
              <a:t>Use the queue to optimize the service</a:t>
            </a:r>
          </a:p>
          <a:p>
            <a:pPr lvl="1"/>
            <a:r>
              <a:rPr lang="en-US" dirty="0" smtClean="0">
                <a:sym typeface="Wingdings" charset="0"/>
              </a:rPr>
              <a:t>Do other useful work while waiting</a:t>
            </a:r>
          </a:p>
          <a:p>
            <a:r>
              <a:rPr lang="en-US" dirty="0" smtClean="0">
                <a:sym typeface="Wingdings" charset="0"/>
              </a:rPr>
              <a:t>Queues absorb bursts and smooth the flow</a:t>
            </a:r>
          </a:p>
          <a:p>
            <a:r>
              <a:rPr lang="en-US" dirty="0" smtClean="0">
                <a:sym typeface="Wingdings" charset="0"/>
              </a:rPr>
              <a:t>Admissions control (finite queues)</a:t>
            </a:r>
          </a:p>
          <a:p>
            <a:pPr lvl="1"/>
            <a:r>
              <a:rPr lang="en-US" dirty="0" smtClean="0">
                <a:sym typeface="Wingdings" charset="0"/>
              </a:rPr>
              <a:t>Limits delays, but may introduce unfairness and </a:t>
            </a:r>
            <a:r>
              <a:rPr lang="en-US" dirty="0" err="1" smtClean="0">
                <a:sym typeface="Wingdings" charset="0"/>
              </a:rPr>
              <a:t>livelock</a:t>
            </a:r>
            <a:endParaRPr lang="en-US" dirty="0" smtClean="0">
              <a:sym typeface="Wingdings" charset="0"/>
            </a:endParaRP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77826" name="Group 44"/>
          <p:cNvGrpSpPr>
            <a:grpSpLocks/>
          </p:cNvGrpSpPr>
          <p:nvPr/>
        </p:nvGrpSpPr>
        <p:grpSpPr bwMode="auto">
          <a:xfrm>
            <a:off x="228600" y="914400"/>
            <a:ext cx="6096000" cy="2033588"/>
            <a:chOff x="144" y="624"/>
            <a:chExt cx="3840" cy="1281"/>
          </a:xfrm>
        </p:grpSpPr>
        <p:sp>
          <p:nvSpPr>
            <p:cNvPr id="77850" name="Line 27"/>
            <p:cNvSpPr>
              <a:spLocks noChangeShapeType="1"/>
            </p:cNvSpPr>
            <p:nvPr/>
          </p:nvSpPr>
          <p:spPr bwMode="auto">
            <a:xfrm>
              <a:off x="818" y="1036"/>
              <a:ext cx="3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77843" name="Rectangle 3"/>
            <p:cNvSpPr>
              <a:spLocks noChangeArrowheads="1"/>
            </p:cNvSpPr>
            <p:nvPr/>
          </p:nvSpPr>
          <p:spPr bwMode="auto">
            <a:xfrm>
              <a:off x="144" y="1560"/>
              <a:ext cx="3840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900" dirty="0">
                  <a:solidFill>
                    <a:srgbClr val="FF0000"/>
                  </a:solidFill>
                  <a:latin typeface="Gill Sans"/>
                </a:rPr>
                <a:t>Response Time = </a:t>
              </a:r>
              <a:r>
                <a:rPr lang="en-US" sz="1900" dirty="0" smtClean="0">
                  <a:solidFill>
                    <a:srgbClr val="FF0000"/>
                  </a:solidFill>
                  <a:latin typeface="Gill Sans"/>
                </a:rPr>
                <a:t/>
              </a:r>
              <a:br>
                <a:rPr lang="en-US" sz="1900" dirty="0" smtClean="0">
                  <a:solidFill>
                    <a:srgbClr val="FF0000"/>
                  </a:solidFill>
                  <a:latin typeface="Gill Sans"/>
                </a:rPr>
              </a:br>
              <a:r>
                <a:rPr lang="en-US" sz="1900" dirty="0" smtClean="0">
                  <a:solidFill>
                    <a:srgbClr val="FF0000"/>
                  </a:solidFill>
                  <a:latin typeface="Gill Sans"/>
                </a:rPr>
                <a:t>	Queue </a:t>
              </a:r>
              <a:r>
                <a:rPr lang="en-US" sz="1900" dirty="0">
                  <a:solidFill>
                    <a:srgbClr val="FF0000"/>
                  </a:solidFill>
                  <a:latin typeface="Gill Sans"/>
                </a:rPr>
                <a:t>+ I/O device service time</a:t>
              </a:r>
            </a:p>
          </p:txBody>
        </p:sp>
        <p:sp>
          <p:nvSpPr>
            <p:cNvPr id="77844" name="AutoShape 33"/>
            <p:cNvSpPr>
              <a:spLocks noChangeArrowheads="1"/>
            </p:cNvSpPr>
            <p:nvPr/>
          </p:nvSpPr>
          <p:spPr bwMode="auto">
            <a:xfrm>
              <a:off x="2621" y="849"/>
              <a:ext cx="569" cy="373"/>
            </a:xfrm>
            <a:prstGeom prst="roundRect">
              <a:avLst>
                <a:gd name="adj" fmla="val 1249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77845" name="Rectangle 21"/>
            <p:cNvSpPr>
              <a:spLocks noChangeArrowheads="1"/>
            </p:cNvSpPr>
            <p:nvPr/>
          </p:nvSpPr>
          <p:spPr bwMode="auto">
            <a:xfrm>
              <a:off x="282" y="750"/>
              <a:ext cx="603" cy="571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28600" indent="-228600"/>
              <a:r>
                <a:rPr lang="en-US" sz="1800" dirty="0">
                  <a:latin typeface="Gill Sans"/>
                </a:rPr>
                <a:t>User</a:t>
              </a:r>
            </a:p>
            <a:p>
              <a:pPr marL="228600" indent="-228600"/>
              <a:r>
                <a:rPr lang="en-US" sz="1800" dirty="0">
                  <a:latin typeface="Gill Sans"/>
                </a:rPr>
                <a:t>Thread</a:t>
              </a:r>
            </a:p>
          </p:txBody>
        </p:sp>
        <p:sp>
          <p:nvSpPr>
            <p:cNvPr id="77846" name="Rectangle 23"/>
            <p:cNvSpPr>
              <a:spLocks noChangeArrowheads="1"/>
            </p:cNvSpPr>
            <p:nvPr/>
          </p:nvSpPr>
          <p:spPr bwMode="auto">
            <a:xfrm>
              <a:off x="1208" y="882"/>
              <a:ext cx="471" cy="307"/>
            </a:xfrm>
            <a:prstGeom prst="rect">
              <a:avLst/>
            </a:prstGeom>
            <a:solidFill>
              <a:srgbClr val="53FB2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77847" name="Line 24"/>
            <p:cNvSpPr>
              <a:spLocks noChangeShapeType="1"/>
            </p:cNvSpPr>
            <p:nvPr/>
          </p:nvSpPr>
          <p:spPr bwMode="auto">
            <a:xfrm flipV="1">
              <a:off x="1590" y="874"/>
              <a:ext cx="0" cy="3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77848" name="Line 25"/>
            <p:cNvSpPr>
              <a:spLocks noChangeShapeType="1"/>
            </p:cNvSpPr>
            <p:nvPr/>
          </p:nvSpPr>
          <p:spPr bwMode="auto">
            <a:xfrm flipV="1">
              <a:off x="1492" y="875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77849" name="Rectangle 26"/>
            <p:cNvSpPr>
              <a:spLocks noChangeArrowheads="1"/>
            </p:cNvSpPr>
            <p:nvPr/>
          </p:nvSpPr>
          <p:spPr bwMode="auto">
            <a:xfrm>
              <a:off x="1030" y="1200"/>
              <a:ext cx="85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>
                  <a:latin typeface="Gill Sans"/>
                </a:rPr>
                <a:t>Queue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>
                  <a:latin typeface="Gill Sans"/>
                </a:rPr>
                <a:t>[OS Paths]</a:t>
              </a:r>
            </a:p>
          </p:txBody>
        </p:sp>
        <p:sp>
          <p:nvSpPr>
            <p:cNvPr id="77851" name="Rectangle 28"/>
            <p:cNvSpPr>
              <a:spLocks noChangeArrowheads="1"/>
            </p:cNvSpPr>
            <p:nvPr/>
          </p:nvSpPr>
          <p:spPr bwMode="auto">
            <a:xfrm>
              <a:off x="2026" y="624"/>
              <a:ext cx="374" cy="82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marL="228600" indent="-228600"/>
              <a:r>
                <a:rPr lang="en-US" sz="1800">
                  <a:latin typeface="Gill Sans"/>
                </a:rPr>
                <a:t>Controller</a:t>
              </a:r>
            </a:p>
          </p:txBody>
        </p:sp>
        <p:sp>
          <p:nvSpPr>
            <p:cNvPr id="77852" name="Line 30"/>
            <p:cNvSpPr>
              <a:spLocks noChangeShapeType="1"/>
            </p:cNvSpPr>
            <p:nvPr/>
          </p:nvSpPr>
          <p:spPr bwMode="auto">
            <a:xfrm>
              <a:off x="1696" y="1036"/>
              <a:ext cx="3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77853" name="Rectangle 31"/>
            <p:cNvSpPr>
              <a:spLocks noChangeArrowheads="1"/>
            </p:cNvSpPr>
            <p:nvPr/>
          </p:nvSpPr>
          <p:spPr bwMode="auto">
            <a:xfrm>
              <a:off x="2631" y="864"/>
              <a:ext cx="533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>
                  <a:latin typeface="Gill Sans"/>
                </a:rPr>
                <a:t>I/O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>
                  <a:latin typeface="Gill Sans"/>
                </a:rPr>
                <a:t>device</a:t>
              </a:r>
            </a:p>
          </p:txBody>
        </p:sp>
        <p:sp>
          <p:nvSpPr>
            <p:cNvPr id="77854" name="Line 32"/>
            <p:cNvSpPr>
              <a:spLocks noChangeShapeType="1"/>
            </p:cNvSpPr>
            <p:nvPr/>
          </p:nvSpPr>
          <p:spPr bwMode="auto">
            <a:xfrm>
              <a:off x="2400" y="1036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"/>
              </a:endParaRPr>
            </a:p>
          </p:txBody>
        </p:sp>
      </p:grpSp>
      <p:sp>
        <p:nvSpPr>
          <p:cNvPr id="77828" name="Ink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8104188" y="1371600"/>
            <a:ext cx="1587" cy="1587"/>
          </a:xfrm>
          <a:custGeom>
            <a:avLst/>
            <a:gdLst>
              <a:gd name="T0" fmla="*/ 0 w 1"/>
              <a:gd name="T1" fmla="*/ 2147483647 h 1"/>
              <a:gd name="T2" fmla="*/ 0 w 1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77829" name="Group 1"/>
          <p:cNvGrpSpPr>
            <a:grpSpLocks/>
          </p:cNvGrpSpPr>
          <p:nvPr/>
        </p:nvGrpSpPr>
        <p:grpSpPr bwMode="auto">
          <a:xfrm>
            <a:off x="5413375" y="914400"/>
            <a:ext cx="3584575" cy="3017838"/>
            <a:chOff x="5413375" y="685800"/>
            <a:chExt cx="3584575" cy="3017838"/>
          </a:xfrm>
        </p:grpSpPr>
        <p:grpSp>
          <p:nvGrpSpPr>
            <p:cNvPr id="77830" name="Group 53"/>
            <p:cNvGrpSpPr>
              <a:grpSpLocks/>
            </p:cNvGrpSpPr>
            <p:nvPr/>
          </p:nvGrpSpPr>
          <p:grpSpPr bwMode="auto">
            <a:xfrm>
              <a:off x="5413375" y="685800"/>
              <a:ext cx="3584575" cy="3017838"/>
              <a:chOff x="3410" y="432"/>
              <a:chExt cx="2258" cy="1901"/>
            </a:xfrm>
          </p:grpSpPr>
          <p:sp>
            <p:nvSpPr>
              <p:cNvPr id="77832" name="Rectangle 4"/>
              <p:cNvSpPr>
                <a:spLocks noChangeArrowheads="1"/>
              </p:cNvSpPr>
              <p:nvPr/>
            </p:nvSpPr>
            <p:spPr bwMode="auto">
              <a:xfrm>
                <a:off x="3614" y="1255"/>
                <a:ext cx="777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77833" name="Rectangle 5"/>
              <p:cNvSpPr>
                <a:spLocks noChangeArrowheads="1"/>
              </p:cNvSpPr>
              <p:nvPr/>
            </p:nvSpPr>
            <p:spPr bwMode="auto">
              <a:xfrm>
                <a:off x="5245" y="1827"/>
                <a:ext cx="423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Gill Sans"/>
                  </a:rPr>
                  <a:t>100%</a:t>
                </a:r>
              </a:p>
            </p:txBody>
          </p:sp>
          <p:sp>
            <p:nvSpPr>
              <p:cNvPr id="77834" name="Line 6"/>
              <p:cNvSpPr>
                <a:spLocks noChangeShapeType="1"/>
              </p:cNvSpPr>
              <p:nvPr/>
            </p:nvSpPr>
            <p:spPr bwMode="auto">
              <a:xfrm flipV="1">
                <a:off x="3728" y="432"/>
                <a:ext cx="1" cy="13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77835" name="Line 7"/>
              <p:cNvSpPr>
                <a:spLocks noChangeShapeType="1"/>
              </p:cNvSpPr>
              <p:nvPr/>
            </p:nvSpPr>
            <p:spPr bwMode="auto">
              <a:xfrm>
                <a:off x="3734" y="1803"/>
                <a:ext cx="1512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77836" name="Rectangle 8"/>
              <p:cNvSpPr>
                <a:spLocks noChangeArrowheads="1"/>
              </p:cNvSpPr>
              <p:nvPr/>
            </p:nvSpPr>
            <p:spPr bwMode="auto">
              <a:xfrm>
                <a:off x="3771" y="449"/>
                <a:ext cx="776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>
                    <a:latin typeface="Gill Sans"/>
                  </a:rPr>
                  <a:t>Response</a:t>
                </a:r>
              </a:p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>
                    <a:latin typeface="Gill Sans"/>
                  </a:rPr>
                  <a:t>Time (ms)</a:t>
                </a:r>
              </a:p>
            </p:txBody>
          </p:sp>
          <p:sp>
            <p:nvSpPr>
              <p:cNvPr id="77837" name="Rectangle 9"/>
              <p:cNvSpPr>
                <a:spLocks noChangeArrowheads="1"/>
              </p:cNvSpPr>
              <p:nvPr/>
            </p:nvSpPr>
            <p:spPr bwMode="auto">
              <a:xfrm>
                <a:off x="3767" y="2004"/>
                <a:ext cx="1819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>
                    <a:latin typeface="Gill Sans"/>
                  </a:rPr>
                  <a:t>Throughput  (Utilization)</a:t>
                </a:r>
              </a:p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>
                    <a:latin typeface="Gill Sans"/>
                  </a:rPr>
                  <a:t>(% total BW)</a:t>
                </a:r>
              </a:p>
            </p:txBody>
          </p:sp>
          <p:sp>
            <p:nvSpPr>
              <p:cNvPr id="77838" name="Rectangle 10"/>
              <p:cNvSpPr>
                <a:spLocks noChangeArrowheads="1"/>
              </p:cNvSpPr>
              <p:nvPr/>
            </p:nvSpPr>
            <p:spPr bwMode="auto">
              <a:xfrm>
                <a:off x="3490" y="1786"/>
                <a:ext cx="15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Gill Sans"/>
                  </a:rPr>
                  <a:t>0</a:t>
                </a:r>
              </a:p>
            </p:txBody>
          </p:sp>
          <p:sp>
            <p:nvSpPr>
              <p:cNvPr id="77839" name="Rectangle 11"/>
              <p:cNvSpPr>
                <a:spLocks noChangeArrowheads="1"/>
              </p:cNvSpPr>
              <p:nvPr/>
            </p:nvSpPr>
            <p:spPr bwMode="auto">
              <a:xfrm>
                <a:off x="3410" y="1305"/>
                <a:ext cx="296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Gill Sans"/>
                  </a:rPr>
                  <a:t>100</a:t>
                </a:r>
              </a:p>
            </p:txBody>
          </p:sp>
          <p:sp>
            <p:nvSpPr>
              <p:cNvPr id="77840" name="Rectangle 12"/>
              <p:cNvSpPr>
                <a:spLocks noChangeArrowheads="1"/>
              </p:cNvSpPr>
              <p:nvPr/>
            </p:nvSpPr>
            <p:spPr bwMode="auto">
              <a:xfrm>
                <a:off x="3410" y="904"/>
                <a:ext cx="296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Gill Sans"/>
                  </a:rPr>
                  <a:t>200</a:t>
                </a:r>
              </a:p>
            </p:txBody>
          </p:sp>
          <p:sp>
            <p:nvSpPr>
              <p:cNvPr id="77841" name="Rectangle 13"/>
              <p:cNvSpPr>
                <a:spLocks noChangeArrowheads="1"/>
              </p:cNvSpPr>
              <p:nvPr/>
            </p:nvSpPr>
            <p:spPr bwMode="auto">
              <a:xfrm>
                <a:off x="3410" y="502"/>
                <a:ext cx="296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Gill Sans"/>
                  </a:rPr>
                  <a:t>300</a:t>
                </a:r>
              </a:p>
            </p:txBody>
          </p:sp>
          <p:sp>
            <p:nvSpPr>
              <p:cNvPr id="77842" name="Rectangle 14"/>
              <p:cNvSpPr>
                <a:spLocks noChangeArrowheads="1"/>
              </p:cNvSpPr>
              <p:nvPr/>
            </p:nvSpPr>
            <p:spPr bwMode="auto">
              <a:xfrm>
                <a:off x="3691" y="1867"/>
                <a:ext cx="26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Gill Sans"/>
                  </a:rPr>
                  <a:t>0%</a:t>
                </a:r>
              </a:p>
            </p:txBody>
          </p:sp>
        </p:grpSp>
        <p:sp>
          <p:nvSpPr>
            <p:cNvPr id="77831" name="Ink 4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937250" y="758825"/>
              <a:ext cx="2368550" cy="1844675"/>
            </a:xfrm>
            <a:custGeom>
              <a:avLst/>
              <a:gdLst>
                <a:gd name="T0" fmla="*/ 0 w 6060"/>
                <a:gd name="T1" fmla="*/ 2147483647 h 5124"/>
                <a:gd name="T2" fmla="*/ 2147483647 w 6060"/>
                <a:gd name="T3" fmla="*/ 2147483647 h 5124"/>
                <a:gd name="T4" fmla="*/ 2147483647 w 6060"/>
                <a:gd name="T5" fmla="*/ 2147483647 h 5124"/>
                <a:gd name="T6" fmla="*/ 2147483647 w 6060"/>
                <a:gd name="T7" fmla="*/ 2147483647 h 5124"/>
                <a:gd name="T8" fmla="*/ 2147483647 w 6060"/>
                <a:gd name="T9" fmla="*/ 2147483647 h 5124"/>
                <a:gd name="T10" fmla="*/ 2147483647 w 6060"/>
                <a:gd name="T11" fmla="*/ 2147483647 h 5124"/>
                <a:gd name="T12" fmla="*/ 2147483647 w 6060"/>
                <a:gd name="T13" fmla="*/ 2147483647 h 5124"/>
                <a:gd name="T14" fmla="*/ 2147483647 w 6060"/>
                <a:gd name="T15" fmla="*/ 2147483647 h 5124"/>
                <a:gd name="T16" fmla="*/ 2147483647 w 6060"/>
                <a:gd name="T17" fmla="*/ 2147483647 h 5124"/>
                <a:gd name="T18" fmla="*/ 2147483647 w 6060"/>
                <a:gd name="T19" fmla="*/ 2147483647 h 5124"/>
                <a:gd name="T20" fmla="*/ 2147483647 w 6060"/>
                <a:gd name="T21" fmla="*/ 2147483647 h 5124"/>
                <a:gd name="T22" fmla="*/ 2147483647 w 6060"/>
                <a:gd name="T23" fmla="*/ 2147483647 h 5124"/>
                <a:gd name="T24" fmla="*/ 2147483647 w 6060"/>
                <a:gd name="T25" fmla="*/ 2147483647 h 5124"/>
                <a:gd name="T26" fmla="*/ 2147483647 w 6060"/>
                <a:gd name="T27" fmla="*/ 2147483647 h 5124"/>
                <a:gd name="T28" fmla="*/ 2147483647 w 6060"/>
                <a:gd name="T29" fmla="*/ 2147483647 h 5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060" h="5124" extrusionOk="0">
                  <a:moveTo>
                    <a:pt x="0" y="5121"/>
                  </a:moveTo>
                  <a:cubicBezTo>
                    <a:pt x="155" y="5108"/>
                    <a:pt x="312" y="5103"/>
                    <a:pt x="468" y="5091"/>
                  </a:cubicBezTo>
                  <a:cubicBezTo>
                    <a:pt x="775" y="5068"/>
                    <a:pt x="1136" y="5060"/>
                    <a:pt x="1422" y="4946"/>
                  </a:cubicBezTo>
                  <a:cubicBezTo>
                    <a:pt x="1613" y="4870"/>
                    <a:pt x="1803" y="4774"/>
                    <a:pt x="1993" y="4691"/>
                  </a:cubicBezTo>
                  <a:cubicBezTo>
                    <a:pt x="2188" y="4606"/>
                    <a:pt x="2378" y="4519"/>
                    <a:pt x="2557" y="4404"/>
                  </a:cubicBezTo>
                  <a:cubicBezTo>
                    <a:pt x="2805" y="4245"/>
                    <a:pt x="3071" y="4125"/>
                    <a:pt x="3320" y="3970"/>
                  </a:cubicBezTo>
                  <a:cubicBezTo>
                    <a:pt x="3491" y="3864"/>
                    <a:pt x="3649" y="3748"/>
                    <a:pt x="3823" y="3647"/>
                  </a:cubicBezTo>
                  <a:cubicBezTo>
                    <a:pt x="4041" y="3520"/>
                    <a:pt x="4219" y="3329"/>
                    <a:pt x="4391" y="3143"/>
                  </a:cubicBezTo>
                  <a:cubicBezTo>
                    <a:pt x="4539" y="2984"/>
                    <a:pt x="4704" y="2844"/>
                    <a:pt x="4832" y="2666"/>
                  </a:cubicBezTo>
                  <a:cubicBezTo>
                    <a:pt x="4927" y="2534"/>
                    <a:pt x="4999" y="2388"/>
                    <a:pt x="5087" y="2251"/>
                  </a:cubicBezTo>
                  <a:cubicBezTo>
                    <a:pt x="5165" y="2130"/>
                    <a:pt x="5236" y="2017"/>
                    <a:pt x="5299" y="1888"/>
                  </a:cubicBezTo>
                  <a:cubicBezTo>
                    <a:pt x="5421" y="1641"/>
                    <a:pt x="5529" y="1391"/>
                    <a:pt x="5657" y="1147"/>
                  </a:cubicBezTo>
                  <a:cubicBezTo>
                    <a:pt x="5835" y="809"/>
                    <a:pt x="5882" y="475"/>
                    <a:pt x="5999" y="122"/>
                  </a:cubicBezTo>
                  <a:cubicBezTo>
                    <a:pt x="6013" y="79"/>
                    <a:pt x="6041" y="17"/>
                    <a:pt x="6047" y="1"/>
                  </a:cubicBezTo>
                  <a:cubicBezTo>
                    <a:pt x="6051" y="2"/>
                    <a:pt x="6055" y="3"/>
                    <a:pt x="6059" y="4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3792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4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4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4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4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4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4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64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64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64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64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64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64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64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64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64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64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64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64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64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64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301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 descr="SM951 – Best with NVMe.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932" y="875673"/>
            <a:ext cx="4778734" cy="252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FLASH Memory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66" y="3818086"/>
            <a:ext cx="8851900" cy="2743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Like a normal transistor but: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Has a floating gate that can hold charge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To write: raise or lower </a:t>
            </a:r>
            <a:r>
              <a:rPr lang="en-US" dirty="0" err="1" smtClean="0"/>
              <a:t>wordline</a:t>
            </a:r>
            <a:r>
              <a:rPr lang="en-US" dirty="0" smtClean="0"/>
              <a:t> high enough to cause charges to tunnel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To read: turn on </a:t>
            </a:r>
            <a:r>
              <a:rPr lang="en-US" dirty="0" err="1" smtClean="0"/>
              <a:t>wordline</a:t>
            </a:r>
            <a:r>
              <a:rPr lang="en-US" dirty="0" smtClean="0"/>
              <a:t> as if normal transistor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presence of charge changes threshold and thus measured current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Two varieties: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NAND: denser, must be read and written in blocks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NOR: much less dense, fast to read and write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V-NAND: 3D stacking (Samsung claims 1TB possible in 1 chip)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33909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4103736" y="2991368"/>
            <a:ext cx="3600666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dirty="0"/>
              <a:t>Samsung </a:t>
            </a:r>
            <a:r>
              <a:rPr lang="en-US" dirty="0" smtClean="0"/>
              <a:t>2015:</a:t>
            </a:r>
            <a:endParaRPr lang="en-US" dirty="0"/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dirty="0" smtClean="0"/>
              <a:t>512GB</a:t>
            </a:r>
            <a:r>
              <a:rPr lang="en-US" dirty="0"/>
              <a:t>, NAND Flash</a:t>
            </a:r>
          </a:p>
        </p:txBody>
      </p:sp>
    </p:spTree>
    <p:extLst>
      <p:ext uri="{BB962C8B-B14F-4D97-AF65-F5344CB8AC3E}">
        <p14:creationId xmlns:p14="http://schemas.microsoft.com/office/powerpoint/2010/main" val="372625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  <p:bldLst>
      <p:bldP spid="46083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0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0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0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0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0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0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0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0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0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0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DA00-96B2-E440-995A-D1A8893C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Scheduling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8C187-3DEC-DA40-A761-258F219E2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two processes are accessing storage in different regions of the disk ?</a:t>
            </a:r>
          </a:p>
          <a:p>
            <a:r>
              <a:rPr lang="en-US" dirty="0"/>
              <a:t>What can the driver do?</a:t>
            </a:r>
          </a:p>
          <a:p>
            <a:r>
              <a:rPr lang="en-US" dirty="0"/>
              <a:t>How can buffering help?</a:t>
            </a:r>
          </a:p>
          <a:p>
            <a:r>
              <a:rPr lang="en-US" dirty="0"/>
              <a:t>What about non-blocking I/O?</a:t>
            </a:r>
          </a:p>
          <a:p>
            <a:r>
              <a:rPr lang="en-US" dirty="0"/>
              <a:t>Or threads with blocking I/O?</a:t>
            </a:r>
          </a:p>
          <a:p>
            <a:r>
              <a:rPr lang="en-US" dirty="0"/>
              <a:t>What limits how much reordering the OS can do?</a:t>
            </a:r>
          </a:p>
        </p:txBody>
      </p:sp>
    </p:spTree>
    <p:extLst>
      <p:ext uri="{BB962C8B-B14F-4D97-AF65-F5344CB8AC3E}">
        <p14:creationId xmlns:p14="http://schemas.microsoft.com/office/powerpoint/2010/main" val="47479051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</a:t>
            </a:r>
            <a:r>
              <a:rPr lang="en-US" dirty="0"/>
              <a:t>D</a:t>
            </a:r>
            <a:r>
              <a:rPr lang="en-US" dirty="0" smtClean="0"/>
              <a:t>isk </a:t>
            </a:r>
            <a:r>
              <a:rPr lang="en-US" dirty="0"/>
              <a:t>P</a:t>
            </a:r>
            <a:r>
              <a:rPr lang="en-US" dirty="0" smtClean="0"/>
              <a:t>erformance </a:t>
            </a:r>
            <a:r>
              <a:rPr lang="en-US" dirty="0"/>
              <a:t>H</a:t>
            </a:r>
            <a:r>
              <a:rPr lang="en-US" dirty="0" smtClean="0"/>
              <a:t>ighest?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When there are big sequential reads, or</a:t>
            </a:r>
          </a:p>
          <a:p>
            <a:r>
              <a:rPr lang="en-US" dirty="0" smtClean="0"/>
              <a:t>When there is so much work to do that they can be piggy backed (reordering queues—one moment)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OK to be inefficient when things are mostly idle</a:t>
            </a:r>
          </a:p>
          <a:p>
            <a:r>
              <a:rPr lang="en-US" dirty="0" smtClean="0"/>
              <a:t>Bursts are both a threat and an opportunity</a:t>
            </a:r>
          </a:p>
          <a:p>
            <a:r>
              <a:rPr lang="en-US" dirty="0" smtClean="0"/>
              <a:t>&lt;your idea for optimization goes here&gt;</a:t>
            </a:r>
          </a:p>
          <a:p>
            <a:pPr lvl="1"/>
            <a:r>
              <a:rPr lang="en-US" dirty="0" smtClean="0"/>
              <a:t>Waste space for speed?</a:t>
            </a:r>
          </a:p>
          <a:p>
            <a:pPr lvl="1"/>
            <a:endParaRPr lang="en-US" dirty="0"/>
          </a:p>
          <a:p>
            <a:r>
              <a:rPr lang="en-US" dirty="0" smtClean="0"/>
              <a:t>Other techniques:</a:t>
            </a:r>
          </a:p>
          <a:p>
            <a:pPr lvl="1"/>
            <a:r>
              <a:rPr lang="en-US" dirty="0"/>
              <a:t>Reduce overhead through user level drivers</a:t>
            </a:r>
          </a:p>
          <a:p>
            <a:pPr lvl="1"/>
            <a:r>
              <a:rPr lang="en-US" dirty="0" smtClean="0"/>
              <a:t>Reduce </a:t>
            </a:r>
            <a:r>
              <a:rPr lang="en-US" dirty="0"/>
              <a:t>the impact of I/O delays by doing other useful work in the </a:t>
            </a:r>
            <a:r>
              <a:rPr lang="en-US" dirty="0" smtClean="0"/>
              <a:t>meantime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19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Disk Scheduling (1/2)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85800"/>
            <a:ext cx="9067800" cy="6019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Disk can do only one request at a time; What order do you choose to do queued requests?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FIFO Order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Fair among requesters, but order of arrival may be </a:t>
            </a:r>
            <a:br>
              <a:rPr lang="en-US" altLang="ko-KR" sz="2400" dirty="0" smtClean="0">
                <a:ea typeface="굴림" panose="020B0600000101010101" pitchFamily="34" charset="-127"/>
              </a:rPr>
            </a:br>
            <a:r>
              <a:rPr lang="en-US" altLang="ko-KR" sz="2400" dirty="0" smtClean="0">
                <a:ea typeface="굴림" panose="020B0600000101010101" pitchFamily="34" charset="-127"/>
              </a:rPr>
              <a:t>to random spots on the disk </a:t>
            </a: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 Very long seeks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SSTF: Shortest seek time first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Pick the request that’s closest on the disk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Although called SSTF, today must include </a:t>
            </a:r>
            <a:b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rotational delay in calculation, since </a:t>
            </a:r>
            <a:b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rotation can be as long as seek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Con: SSTF good at reducing seeks, but </a:t>
            </a:r>
            <a:b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may lead to starvation</a:t>
            </a:r>
          </a:p>
        </p:txBody>
      </p:sp>
      <p:grpSp>
        <p:nvGrpSpPr>
          <p:cNvPr id="940036" name="Group 4"/>
          <p:cNvGrpSpPr>
            <a:grpSpLocks/>
          </p:cNvGrpSpPr>
          <p:nvPr/>
        </p:nvGrpSpPr>
        <p:grpSpPr bwMode="auto">
          <a:xfrm>
            <a:off x="838200" y="1422400"/>
            <a:ext cx="7375525" cy="939800"/>
            <a:chOff x="528" y="816"/>
            <a:chExt cx="4646" cy="592"/>
          </a:xfrm>
        </p:grpSpPr>
        <p:grpSp>
          <p:nvGrpSpPr>
            <p:cNvPr id="14353" name="Group 5"/>
            <p:cNvGrpSpPr>
              <a:grpSpLocks/>
            </p:cNvGrpSpPr>
            <p:nvPr/>
          </p:nvGrpSpPr>
          <p:grpSpPr bwMode="auto">
            <a:xfrm>
              <a:off x="2014" y="886"/>
              <a:ext cx="1248" cy="458"/>
              <a:chOff x="1248" y="576"/>
              <a:chExt cx="1440" cy="528"/>
            </a:xfrm>
          </p:grpSpPr>
          <p:sp>
            <p:nvSpPr>
              <p:cNvPr id="14376" name="Rectangle 6"/>
              <p:cNvSpPr>
                <a:spLocks noChangeArrowheads="1"/>
              </p:cNvSpPr>
              <p:nvPr/>
            </p:nvSpPr>
            <p:spPr bwMode="auto">
              <a:xfrm>
                <a:off x="244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2,3</a:t>
                </a:r>
              </a:p>
            </p:txBody>
          </p:sp>
          <p:sp>
            <p:nvSpPr>
              <p:cNvPr id="14377" name="Rectangle 7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2,1</a:t>
                </a:r>
              </a:p>
            </p:txBody>
          </p:sp>
          <p:sp>
            <p:nvSpPr>
              <p:cNvPr id="14378" name="Rectangle 8"/>
              <p:cNvSpPr>
                <a:spLocks noChangeArrowheads="1"/>
              </p:cNvSpPr>
              <p:nvPr/>
            </p:nvSpPr>
            <p:spPr bwMode="auto">
              <a:xfrm>
                <a:off x="196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3,10</a:t>
                </a:r>
              </a:p>
            </p:txBody>
          </p:sp>
          <p:sp>
            <p:nvSpPr>
              <p:cNvPr id="14379" name="Rectangle 9"/>
              <p:cNvSpPr>
                <a:spLocks noChangeArrowheads="1"/>
              </p:cNvSpPr>
              <p:nvPr/>
            </p:nvSpPr>
            <p:spPr bwMode="auto">
              <a:xfrm>
                <a:off x="172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7,2</a:t>
                </a:r>
              </a:p>
            </p:txBody>
          </p:sp>
          <p:sp>
            <p:nvSpPr>
              <p:cNvPr id="14380" name="Rectangle 10"/>
              <p:cNvSpPr>
                <a:spLocks noChangeArrowheads="1"/>
              </p:cNvSpPr>
              <p:nvPr/>
            </p:nvSpPr>
            <p:spPr bwMode="auto">
              <a:xfrm>
                <a:off x="148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5,2</a:t>
                </a:r>
              </a:p>
            </p:txBody>
          </p:sp>
          <p:sp>
            <p:nvSpPr>
              <p:cNvPr id="14381" name="Rectangle 11"/>
              <p:cNvSpPr>
                <a:spLocks noChangeArrowheads="1"/>
              </p:cNvSpPr>
              <p:nvPr/>
            </p:nvSpPr>
            <p:spPr bwMode="auto">
              <a:xfrm>
                <a:off x="124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2,2</a:t>
                </a:r>
              </a:p>
            </p:txBody>
          </p:sp>
        </p:grpSp>
        <p:sp useBgFill="1">
          <p:nvSpPr>
            <p:cNvPr id="14354" name="Oval 12"/>
            <p:cNvSpPr>
              <a:spLocks noChangeArrowheads="1"/>
            </p:cNvSpPr>
            <p:nvPr/>
          </p:nvSpPr>
          <p:spPr bwMode="auto">
            <a:xfrm>
              <a:off x="4390" y="1168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5" name="Oval 13"/>
            <p:cNvSpPr>
              <a:spLocks noChangeArrowheads="1"/>
            </p:cNvSpPr>
            <p:nvPr/>
          </p:nvSpPr>
          <p:spPr bwMode="auto">
            <a:xfrm>
              <a:off x="4390" y="1024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6" name="Oval 14"/>
            <p:cNvSpPr>
              <a:spLocks noChangeArrowheads="1"/>
            </p:cNvSpPr>
            <p:nvPr/>
          </p:nvSpPr>
          <p:spPr bwMode="auto">
            <a:xfrm>
              <a:off x="4374" y="912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7" name="Oval 15"/>
            <p:cNvSpPr>
              <a:spLocks noChangeArrowheads="1"/>
            </p:cNvSpPr>
            <p:nvPr/>
          </p:nvSpPr>
          <p:spPr bwMode="auto">
            <a:xfrm>
              <a:off x="4374" y="816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58" name="Line 16"/>
            <p:cNvSpPr>
              <a:spLocks noChangeShapeType="1"/>
            </p:cNvSpPr>
            <p:nvPr/>
          </p:nvSpPr>
          <p:spPr bwMode="auto">
            <a:xfrm>
              <a:off x="4754" y="924"/>
              <a:ext cx="152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59" name="Line 17"/>
            <p:cNvSpPr>
              <a:spLocks noChangeShapeType="1"/>
            </p:cNvSpPr>
            <p:nvPr/>
          </p:nvSpPr>
          <p:spPr bwMode="auto">
            <a:xfrm>
              <a:off x="4738" y="908"/>
              <a:ext cx="37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14360" name="Group 18"/>
            <p:cNvGrpSpPr>
              <a:grpSpLocks/>
            </p:cNvGrpSpPr>
            <p:nvPr/>
          </p:nvGrpSpPr>
          <p:grpSpPr bwMode="auto">
            <a:xfrm>
              <a:off x="4510" y="872"/>
              <a:ext cx="520" cy="456"/>
              <a:chOff x="4272" y="632"/>
              <a:chExt cx="520" cy="456"/>
            </a:xfrm>
          </p:grpSpPr>
          <p:sp>
            <p:nvSpPr>
              <p:cNvPr id="14372" name="Oval 19"/>
              <p:cNvSpPr>
                <a:spLocks noChangeArrowheads="1"/>
              </p:cNvSpPr>
              <p:nvPr/>
            </p:nvSpPr>
            <p:spPr bwMode="auto">
              <a:xfrm>
                <a:off x="4272" y="947"/>
                <a:ext cx="520" cy="141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3" name="Oval 20"/>
              <p:cNvSpPr>
                <a:spLocks noChangeArrowheads="1"/>
              </p:cNvSpPr>
              <p:nvPr/>
            </p:nvSpPr>
            <p:spPr bwMode="auto">
              <a:xfrm>
                <a:off x="4280" y="632"/>
                <a:ext cx="496" cy="12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4" name="Line 21"/>
              <p:cNvSpPr>
                <a:spLocks noChangeShapeType="1"/>
              </p:cNvSpPr>
              <p:nvPr/>
            </p:nvSpPr>
            <p:spPr bwMode="auto">
              <a:xfrm>
                <a:off x="4272" y="696"/>
                <a:ext cx="0" cy="32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5" name="Line 22"/>
              <p:cNvSpPr>
                <a:spLocks noChangeShapeType="1"/>
              </p:cNvSpPr>
              <p:nvPr/>
            </p:nvSpPr>
            <p:spPr bwMode="auto">
              <a:xfrm>
                <a:off x="4776" y="696"/>
                <a:ext cx="0" cy="344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14361" name="Group 23"/>
            <p:cNvGrpSpPr>
              <a:grpSpLocks/>
            </p:cNvGrpSpPr>
            <p:nvPr/>
          </p:nvGrpSpPr>
          <p:grpSpPr bwMode="auto">
            <a:xfrm>
              <a:off x="3862" y="920"/>
              <a:ext cx="648" cy="376"/>
              <a:chOff x="3600" y="680"/>
              <a:chExt cx="648" cy="376"/>
            </a:xfrm>
          </p:grpSpPr>
          <p:sp>
            <p:nvSpPr>
              <p:cNvPr id="14365" name="Rectangle 24"/>
              <p:cNvSpPr>
                <a:spLocks noChangeArrowheads="1"/>
              </p:cNvSpPr>
              <p:nvPr/>
            </p:nvSpPr>
            <p:spPr bwMode="auto">
              <a:xfrm>
                <a:off x="3600" y="685"/>
                <a:ext cx="428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altLang="ko-KR" sz="2000" b="0" dirty="0">
                    <a:solidFill>
                      <a:schemeClr val="hlink"/>
                    </a:solidFill>
                    <a:latin typeface="Gill Sans" charset="0"/>
                    <a:ea typeface="Gill Sans" charset="0"/>
                    <a:cs typeface="Gill Sans" charset="0"/>
                  </a:rPr>
                  <a:t>Head</a:t>
                </a:r>
              </a:p>
            </p:txBody>
          </p:sp>
          <p:sp>
            <p:nvSpPr>
              <p:cNvPr id="14366" name="Line 25"/>
              <p:cNvSpPr>
                <a:spLocks noChangeShapeType="1"/>
              </p:cNvSpPr>
              <p:nvPr/>
            </p:nvSpPr>
            <p:spPr bwMode="auto">
              <a:xfrm>
                <a:off x="4008" y="680"/>
                <a:ext cx="0" cy="3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7" name="Line 26"/>
              <p:cNvSpPr>
                <a:spLocks noChangeShapeType="1"/>
              </p:cNvSpPr>
              <p:nvPr/>
            </p:nvSpPr>
            <p:spPr bwMode="auto">
              <a:xfrm>
                <a:off x="4000" y="695"/>
                <a:ext cx="24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8" name="Line 27"/>
              <p:cNvSpPr>
                <a:spLocks noChangeShapeType="1"/>
              </p:cNvSpPr>
              <p:nvPr/>
            </p:nvSpPr>
            <p:spPr bwMode="auto">
              <a:xfrm>
                <a:off x="4016" y="824"/>
                <a:ext cx="231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9" name="Line 28"/>
              <p:cNvSpPr>
                <a:spLocks noChangeShapeType="1"/>
              </p:cNvSpPr>
              <p:nvPr/>
            </p:nvSpPr>
            <p:spPr bwMode="auto">
              <a:xfrm>
                <a:off x="4016" y="944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0" name="Line 29"/>
              <p:cNvSpPr>
                <a:spLocks noChangeShapeType="1"/>
              </p:cNvSpPr>
              <p:nvPr/>
            </p:nvSpPr>
            <p:spPr bwMode="auto">
              <a:xfrm>
                <a:off x="4016" y="1056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1" name="Line 30"/>
              <p:cNvSpPr>
                <a:spLocks noChangeShapeType="1"/>
              </p:cNvSpPr>
              <p:nvPr/>
            </p:nvSpPr>
            <p:spPr bwMode="auto">
              <a:xfrm flipH="1">
                <a:off x="3744" y="888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4362" name="AutoShape 31"/>
            <p:cNvSpPr>
              <a:spLocks noChangeArrowheads="1"/>
            </p:cNvSpPr>
            <p:nvPr/>
          </p:nvSpPr>
          <p:spPr bwMode="auto">
            <a:xfrm>
              <a:off x="335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63" name="AutoShape 32"/>
            <p:cNvSpPr>
              <a:spLocks noChangeArrowheads="1"/>
            </p:cNvSpPr>
            <p:nvPr/>
          </p:nvSpPr>
          <p:spPr bwMode="auto">
            <a:xfrm>
              <a:off x="143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64" name="Text Box 33"/>
            <p:cNvSpPr txBox="1">
              <a:spLocks noChangeArrowheads="1"/>
            </p:cNvSpPr>
            <p:nvPr/>
          </p:nvSpPr>
          <p:spPr bwMode="auto">
            <a:xfrm>
              <a:off x="528" y="832"/>
              <a:ext cx="826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Requests</a:t>
              </a:r>
            </a:p>
          </p:txBody>
        </p:sp>
      </p:grpSp>
      <p:grpSp>
        <p:nvGrpSpPr>
          <p:cNvPr id="940066" name="Group 34"/>
          <p:cNvGrpSpPr>
            <a:grpSpLocks/>
          </p:cNvGrpSpPr>
          <p:nvPr/>
        </p:nvGrpSpPr>
        <p:grpSpPr bwMode="auto">
          <a:xfrm>
            <a:off x="6857998" y="3429000"/>
            <a:ext cx="2183976" cy="1843090"/>
            <a:chOff x="4320" y="2220"/>
            <a:chExt cx="1474" cy="1244"/>
          </a:xfrm>
        </p:grpSpPr>
        <p:grpSp>
          <p:nvGrpSpPr>
            <p:cNvPr id="14342" name="Group 35"/>
            <p:cNvGrpSpPr>
              <a:grpSpLocks/>
            </p:cNvGrpSpPr>
            <p:nvPr/>
          </p:nvGrpSpPr>
          <p:grpSpPr bwMode="auto">
            <a:xfrm>
              <a:off x="4320" y="2304"/>
              <a:ext cx="1152" cy="1152"/>
              <a:chOff x="4416" y="2688"/>
              <a:chExt cx="1152" cy="1152"/>
            </a:xfrm>
          </p:grpSpPr>
          <p:sp>
            <p:nvSpPr>
              <p:cNvPr id="14350" name="Oval 36"/>
              <p:cNvSpPr>
                <a:spLocks noChangeArrowheads="1"/>
              </p:cNvSpPr>
              <p:nvPr/>
            </p:nvSpPr>
            <p:spPr bwMode="auto">
              <a:xfrm>
                <a:off x="4416" y="2688"/>
                <a:ext cx="1152" cy="1152"/>
              </a:xfrm>
              <a:prstGeom prst="ellipse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51" name="Oval 37"/>
              <p:cNvSpPr>
                <a:spLocks noChangeArrowheads="1"/>
              </p:cNvSpPr>
              <p:nvPr/>
            </p:nvSpPr>
            <p:spPr bwMode="auto">
              <a:xfrm>
                <a:off x="4560" y="2832"/>
                <a:ext cx="864" cy="864"/>
              </a:xfrm>
              <a:prstGeom prst="ellipse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52" name="Oval 38"/>
              <p:cNvSpPr>
                <a:spLocks noChangeArrowheads="1"/>
              </p:cNvSpPr>
              <p:nvPr/>
            </p:nvSpPr>
            <p:spPr bwMode="auto">
              <a:xfrm>
                <a:off x="4704" y="2976"/>
                <a:ext cx="576" cy="576"/>
              </a:xfrm>
              <a:prstGeom prst="ellipse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4343" name="Rectangle 39"/>
            <p:cNvSpPr>
              <a:spLocks noChangeArrowheads="1"/>
            </p:cNvSpPr>
            <p:nvPr/>
          </p:nvSpPr>
          <p:spPr bwMode="auto">
            <a:xfrm>
              <a:off x="4944" y="2850"/>
              <a:ext cx="127" cy="126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44" name="Text Box 40"/>
            <p:cNvSpPr txBox="1">
              <a:spLocks noChangeArrowheads="1"/>
            </p:cNvSpPr>
            <p:nvPr/>
          </p:nvSpPr>
          <p:spPr bwMode="auto">
            <a:xfrm>
              <a:off x="4788" y="2883"/>
              <a:ext cx="21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1</a:t>
              </a:r>
            </a:p>
          </p:txBody>
        </p:sp>
        <p:sp>
          <p:nvSpPr>
            <p:cNvPr id="14345" name="Text Box 41"/>
            <p:cNvSpPr txBox="1">
              <a:spLocks noChangeArrowheads="1"/>
            </p:cNvSpPr>
            <p:nvPr/>
          </p:nvSpPr>
          <p:spPr bwMode="auto">
            <a:xfrm>
              <a:off x="4999" y="3175"/>
              <a:ext cx="21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4</a:t>
              </a:r>
            </a:p>
          </p:txBody>
        </p:sp>
        <p:sp>
          <p:nvSpPr>
            <p:cNvPr id="14346" name="Text Box 42"/>
            <p:cNvSpPr txBox="1">
              <a:spLocks noChangeArrowheads="1"/>
            </p:cNvSpPr>
            <p:nvPr/>
          </p:nvSpPr>
          <p:spPr bwMode="auto">
            <a:xfrm>
              <a:off x="4662" y="2756"/>
              <a:ext cx="21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2</a:t>
              </a:r>
            </a:p>
          </p:txBody>
        </p:sp>
        <p:sp>
          <p:nvSpPr>
            <p:cNvPr id="14347" name="Text Box 43"/>
            <p:cNvSpPr txBox="1">
              <a:spLocks noChangeArrowheads="1"/>
            </p:cNvSpPr>
            <p:nvPr/>
          </p:nvSpPr>
          <p:spPr bwMode="auto">
            <a:xfrm rot="5400000">
              <a:off x="5135" y="2569"/>
              <a:ext cx="100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Disk Head</a:t>
              </a:r>
            </a:p>
          </p:txBody>
        </p:sp>
        <p:sp>
          <p:nvSpPr>
            <p:cNvPr id="14348" name="Line 44"/>
            <p:cNvSpPr>
              <a:spLocks noChangeShapeType="1"/>
            </p:cNvSpPr>
            <p:nvPr/>
          </p:nvSpPr>
          <p:spPr bwMode="auto">
            <a:xfrm flipH="1">
              <a:off x="5040" y="2736"/>
              <a:ext cx="52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49" name="Text Box 45"/>
            <p:cNvSpPr txBox="1">
              <a:spLocks noChangeArrowheads="1"/>
            </p:cNvSpPr>
            <p:nvPr/>
          </p:nvSpPr>
          <p:spPr bwMode="auto">
            <a:xfrm>
              <a:off x="4793" y="2372"/>
              <a:ext cx="21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5501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Disk Scheduling (2/2)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85800"/>
            <a:ext cx="9067800" cy="6019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Disk can do only one request at a time; What order do you choose to do queued requests?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SCAN: Implements an Elevator Algorithm: take the closest request in the direction of travel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No starvation, but retains flavor of SSTF</a:t>
            </a:r>
          </a:p>
        </p:txBody>
      </p:sp>
      <p:grpSp>
        <p:nvGrpSpPr>
          <p:cNvPr id="940036" name="Group 4"/>
          <p:cNvGrpSpPr>
            <a:grpSpLocks/>
          </p:cNvGrpSpPr>
          <p:nvPr/>
        </p:nvGrpSpPr>
        <p:grpSpPr bwMode="auto">
          <a:xfrm>
            <a:off x="838200" y="1422400"/>
            <a:ext cx="7375525" cy="939800"/>
            <a:chOff x="528" y="816"/>
            <a:chExt cx="4646" cy="592"/>
          </a:xfrm>
        </p:grpSpPr>
        <p:grpSp>
          <p:nvGrpSpPr>
            <p:cNvPr id="14353" name="Group 5"/>
            <p:cNvGrpSpPr>
              <a:grpSpLocks/>
            </p:cNvGrpSpPr>
            <p:nvPr/>
          </p:nvGrpSpPr>
          <p:grpSpPr bwMode="auto">
            <a:xfrm>
              <a:off x="2014" y="886"/>
              <a:ext cx="1248" cy="458"/>
              <a:chOff x="1248" y="576"/>
              <a:chExt cx="1440" cy="528"/>
            </a:xfrm>
          </p:grpSpPr>
          <p:sp>
            <p:nvSpPr>
              <p:cNvPr id="14376" name="Rectangle 6"/>
              <p:cNvSpPr>
                <a:spLocks noChangeArrowheads="1"/>
              </p:cNvSpPr>
              <p:nvPr/>
            </p:nvSpPr>
            <p:spPr bwMode="auto">
              <a:xfrm>
                <a:off x="244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2,3</a:t>
                </a:r>
              </a:p>
            </p:txBody>
          </p:sp>
          <p:sp>
            <p:nvSpPr>
              <p:cNvPr id="14377" name="Rectangle 7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2,1</a:t>
                </a:r>
              </a:p>
            </p:txBody>
          </p:sp>
          <p:sp>
            <p:nvSpPr>
              <p:cNvPr id="14378" name="Rectangle 8"/>
              <p:cNvSpPr>
                <a:spLocks noChangeArrowheads="1"/>
              </p:cNvSpPr>
              <p:nvPr/>
            </p:nvSpPr>
            <p:spPr bwMode="auto">
              <a:xfrm>
                <a:off x="196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3,10</a:t>
                </a:r>
              </a:p>
            </p:txBody>
          </p:sp>
          <p:sp>
            <p:nvSpPr>
              <p:cNvPr id="14379" name="Rectangle 9"/>
              <p:cNvSpPr>
                <a:spLocks noChangeArrowheads="1"/>
              </p:cNvSpPr>
              <p:nvPr/>
            </p:nvSpPr>
            <p:spPr bwMode="auto">
              <a:xfrm>
                <a:off x="172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7,2</a:t>
                </a:r>
              </a:p>
            </p:txBody>
          </p:sp>
          <p:sp>
            <p:nvSpPr>
              <p:cNvPr id="14380" name="Rectangle 10"/>
              <p:cNvSpPr>
                <a:spLocks noChangeArrowheads="1"/>
              </p:cNvSpPr>
              <p:nvPr/>
            </p:nvSpPr>
            <p:spPr bwMode="auto">
              <a:xfrm>
                <a:off x="148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5,2</a:t>
                </a:r>
              </a:p>
            </p:txBody>
          </p:sp>
          <p:sp>
            <p:nvSpPr>
              <p:cNvPr id="14381" name="Rectangle 11"/>
              <p:cNvSpPr>
                <a:spLocks noChangeArrowheads="1"/>
              </p:cNvSpPr>
              <p:nvPr/>
            </p:nvSpPr>
            <p:spPr bwMode="auto">
              <a:xfrm>
                <a:off x="124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2,2</a:t>
                </a:r>
              </a:p>
            </p:txBody>
          </p:sp>
        </p:grpSp>
        <p:sp useBgFill="1">
          <p:nvSpPr>
            <p:cNvPr id="14354" name="Oval 12"/>
            <p:cNvSpPr>
              <a:spLocks noChangeArrowheads="1"/>
            </p:cNvSpPr>
            <p:nvPr/>
          </p:nvSpPr>
          <p:spPr bwMode="auto">
            <a:xfrm>
              <a:off x="4390" y="1168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5" name="Oval 13"/>
            <p:cNvSpPr>
              <a:spLocks noChangeArrowheads="1"/>
            </p:cNvSpPr>
            <p:nvPr/>
          </p:nvSpPr>
          <p:spPr bwMode="auto">
            <a:xfrm>
              <a:off x="4390" y="1024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6" name="Oval 14"/>
            <p:cNvSpPr>
              <a:spLocks noChangeArrowheads="1"/>
            </p:cNvSpPr>
            <p:nvPr/>
          </p:nvSpPr>
          <p:spPr bwMode="auto">
            <a:xfrm>
              <a:off x="4374" y="912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7" name="Oval 15"/>
            <p:cNvSpPr>
              <a:spLocks noChangeArrowheads="1"/>
            </p:cNvSpPr>
            <p:nvPr/>
          </p:nvSpPr>
          <p:spPr bwMode="auto">
            <a:xfrm>
              <a:off x="4374" y="816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58" name="Line 16"/>
            <p:cNvSpPr>
              <a:spLocks noChangeShapeType="1"/>
            </p:cNvSpPr>
            <p:nvPr/>
          </p:nvSpPr>
          <p:spPr bwMode="auto">
            <a:xfrm>
              <a:off x="4754" y="924"/>
              <a:ext cx="152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59" name="Line 17"/>
            <p:cNvSpPr>
              <a:spLocks noChangeShapeType="1"/>
            </p:cNvSpPr>
            <p:nvPr/>
          </p:nvSpPr>
          <p:spPr bwMode="auto">
            <a:xfrm>
              <a:off x="4738" y="908"/>
              <a:ext cx="37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14360" name="Group 18"/>
            <p:cNvGrpSpPr>
              <a:grpSpLocks/>
            </p:cNvGrpSpPr>
            <p:nvPr/>
          </p:nvGrpSpPr>
          <p:grpSpPr bwMode="auto">
            <a:xfrm>
              <a:off x="4510" y="872"/>
              <a:ext cx="520" cy="456"/>
              <a:chOff x="4272" y="632"/>
              <a:chExt cx="520" cy="456"/>
            </a:xfrm>
          </p:grpSpPr>
          <p:sp>
            <p:nvSpPr>
              <p:cNvPr id="14372" name="Oval 19"/>
              <p:cNvSpPr>
                <a:spLocks noChangeArrowheads="1"/>
              </p:cNvSpPr>
              <p:nvPr/>
            </p:nvSpPr>
            <p:spPr bwMode="auto">
              <a:xfrm>
                <a:off x="4272" y="947"/>
                <a:ext cx="520" cy="141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3" name="Oval 20"/>
              <p:cNvSpPr>
                <a:spLocks noChangeArrowheads="1"/>
              </p:cNvSpPr>
              <p:nvPr/>
            </p:nvSpPr>
            <p:spPr bwMode="auto">
              <a:xfrm>
                <a:off x="4280" y="632"/>
                <a:ext cx="496" cy="12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4" name="Line 21"/>
              <p:cNvSpPr>
                <a:spLocks noChangeShapeType="1"/>
              </p:cNvSpPr>
              <p:nvPr/>
            </p:nvSpPr>
            <p:spPr bwMode="auto">
              <a:xfrm>
                <a:off x="4272" y="696"/>
                <a:ext cx="0" cy="32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5" name="Line 22"/>
              <p:cNvSpPr>
                <a:spLocks noChangeShapeType="1"/>
              </p:cNvSpPr>
              <p:nvPr/>
            </p:nvSpPr>
            <p:spPr bwMode="auto">
              <a:xfrm>
                <a:off x="4776" y="696"/>
                <a:ext cx="0" cy="344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14361" name="Group 23"/>
            <p:cNvGrpSpPr>
              <a:grpSpLocks/>
            </p:cNvGrpSpPr>
            <p:nvPr/>
          </p:nvGrpSpPr>
          <p:grpSpPr bwMode="auto">
            <a:xfrm>
              <a:off x="3862" y="920"/>
              <a:ext cx="648" cy="376"/>
              <a:chOff x="3600" y="680"/>
              <a:chExt cx="648" cy="376"/>
            </a:xfrm>
          </p:grpSpPr>
          <p:sp>
            <p:nvSpPr>
              <p:cNvPr id="14365" name="Rectangle 24"/>
              <p:cNvSpPr>
                <a:spLocks noChangeArrowheads="1"/>
              </p:cNvSpPr>
              <p:nvPr/>
            </p:nvSpPr>
            <p:spPr bwMode="auto">
              <a:xfrm>
                <a:off x="3600" y="685"/>
                <a:ext cx="428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altLang="ko-KR" sz="2000" b="0" dirty="0">
                    <a:solidFill>
                      <a:schemeClr val="hlink"/>
                    </a:solidFill>
                    <a:latin typeface="Gill Sans" charset="0"/>
                    <a:ea typeface="Gill Sans" charset="0"/>
                    <a:cs typeface="Gill Sans" charset="0"/>
                  </a:rPr>
                  <a:t>Head</a:t>
                </a:r>
              </a:p>
            </p:txBody>
          </p:sp>
          <p:sp>
            <p:nvSpPr>
              <p:cNvPr id="14366" name="Line 25"/>
              <p:cNvSpPr>
                <a:spLocks noChangeShapeType="1"/>
              </p:cNvSpPr>
              <p:nvPr/>
            </p:nvSpPr>
            <p:spPr bwMode="auto">
              <a:xfrm>
                <a:off x="4008" y="680"/>
                <a:ext cx="0" cy="3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7" name="Line 26"/>
              <p:cNvSpPr>
                <a:spLocks noChangeShapeType="1"/>
              </p:cNvSpPr>
              <p:nvPr/>
            </p:nvSpPr>
            <p:spPr bwMode="auto">
              <a:xfrm>
                <a:off x="4000" y="695"/>
                <a:ext cx="24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8" name="Line 27"/>
              <p:cNvSpPr>
                <a:spLocks noChangeShapeType="1"/>
              </p:cNvSpPr>
              <p:nvPr/>
            </p:nvSpPr>
            <p:spPr bwMode="auto">
              <a:xfrm>
                <a:off x="4016" y="824"/>
                <a:ext cx="231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9" name="Line 28"/>
              <p:cNvSpPr>
                <a:spLocks noChangeShapeType="1"/>
              </p:cNvSpPr>
              <p:nvPr/>
            </p:nvSpPr>
            <p:spPr bwMode="auto">
              <a:xfrm>
                <a:off x="4016" y="944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0" name="Line 29"/>
              <p:cNvSpPr>
                <a:spLocks noChangeShapeType="1"/>
              </p:cNvSpPr>
              <p:nvPr/>
            </p:nvSpPr>
            <p:spPr bwMode="auto">
              <a:xfrm>
                <a:off x="4016" y="1056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1" name="Line 30"/>
              <p:cNvSpPr>
                <a:spLocks noChangeShapeType="1"/>
              </p:cNvSpPr>
              <p:nvPr/>
            </p:nvSpPr>
            <p:spPr bwMode="auto">
              <a:xfrm flipH="1">
                <a:off x="3744" y="888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4362" name="AutoShape 31"/>
            <p:cNvSpPr>
              <a:spLocks noChangeArrowheads="1"/>
            </p:cNvSpPr>
            <p:nvPr/>
          </p:nvSpPr>
          <p:spPr bwMode="auto">
            <a:xfrm>
              <a:off x="335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63" name="AutoShape 32"/>
            <p:cNvSpPr>
              <a:spLocks noChangeArrowheads="1"/>
            </p:cNvSpPr>
            <p:nvPr/>
          </p:nvSpPr>
          <p:spPr bwMode="auto">
            <a:xfrm>
              <a:off x="143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64" name="Text Box 33"/>
            <p:cNvSpPr txBox="1">
              <a:spLocks noChangeArrowheads="1"/>
            </p:cNvSpPr>
            <p:nvPr/>
          </p:nvSpPr>
          <p:spPr bwMode="auto">
            <a:xfrm>
              <a:off x="528" y="832"/>
              <a:ext cx="826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Requests</a:t>
              </a:r>
            </a:p>
          </p:txBody>
        </p:sp>
      </p:grpSp>
      <p:pic>
        <p:nvPicPr>
          <p:cNvPr id="4" name="Picture 3" descr="Screen Shot 2017-03-22 at 6.25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733800"/>
            <a:ext cx="5257800" cy="272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9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Disk Scheduling (2/2)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85800"/>
            <a:ext cx="9067800" cy="6019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Disk can do only one request at a time; What order do you choose to do queued requests?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C-SCAN: Circular-Scan: only goes in one direction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Skips any requests on the way back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Fairer than SCAN, not biased towards pages in middle</a:t>
            </a:r>
            <a:endParaRPr lang="en-US" altLang="ko-KR" sz="2400" dirty="0" smtClean="0">
              <a:ea typeface="굴림" panose="020B0600000101010101" pitchFamily="34" charset="-127"/>
            </a:endParaRPr>
          </a:p>
        </p:txBody>
      </p:sp>
      <p:grpSp>
        <p:nvGrpSpPr>
          <p:cNvPr id="940036" name="Group 4"/>
          <p:cNvGrpSpPr>
            <a:grpSpLocks/>
          </p:cNvGrpSpPr>
          <p:nvPr/>
        </p:nvGrpSpPr>
        <p:grpSpPr bwMode="auto">
          <a:xfrm>
            <a:off x="838200" y="1422400"/>
            <a:ext cx="7375525" cy="939800"/>
            <a:chOff x="528" y="816"/>
            <a:chExt cx="4646" cy="592"/>
          </a:xfrm>
        </p:grpSpPr>
        <p:grpSp>
          <p:nvGrpSpPr>
            <p:cNvPr id="14353" name="Group 5"/>
            <p:cNvGrpSpPr>
              <a:grpSpLocks/>
            </p:cNvGrpSpPr>
            <p:nvPr/>
          </p:nvGrpSpPr>
          <p:grpSpPr bwMode="auto">
            <a:xfrm>
              <a:off x="2014" y="886"/>
              <a:ext cx="1248" cy="458"/>
              <a:chOff x="1248" y="576"/>
              <a:chExt cx="1440" cy="528"/>
            </a:xfrm>
          </p:grpSpPr>
          <p:sp>
            <p:nvSpPr>
              <p:cNvPr id="14376" name="Rectangle 6"/>
              <p:cNvSpPr>
                <a:spLocks noChangeArrowheads="1"/>
              </p:cNvSpPr>
              <p:nvPr/>
            </p:nvSpPr>
            <p:spPr bwMode="auto">
              <a:xfrm>
                <a:off x="244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2,3</a:t>
                </a:r>
              </a:p>
            </p:txBody>
          </p:sp>
          <p:sp>
            <p:nvSpPr>
              <p:cNvPr id="14377" name="Rectangle 7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2,1</a:t>
                </a:r>
              </a:p>
            </p:txBody>
          </p:sp>
          <p:sp>
            <p:nvSpPr>
              <p:cNvPr id="14378" name="Rectangle 8"/>
              <p:cNvSpPr>
                <a:spLocks noChangeArrowheads="1"/>
              </p:cNvSpPr>
              <p:nvPr/>
            </p:nvSpPr>
            <p:spPr bwMode="auto">
              <a:xfrm>
                <a:off x="196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3,10</a:t>
                </a:r>
              </a:p>
            </p:txBody>
          </p:sp>
          <p:sp>
            <p:nvSpPr>
              <p:cNvPr id="14379" name="Rectangle 9"/>
              <p:cNvSpPr>
                <a:spLocks noChangeArrowheads="1"/>
              </p:cNvSpPr>
              <p:nvPr/>
            </p:nvSpPr>
            <p:spPr bwMode="auto">
              <a:xfrm>
                <a:off x="172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7,2</a:t>
                </a:r>
              </a:p>
            </p:txBody>
          </p:sp>
          <p:sp>
            <p:nvSpPr>
              <p:cNvPr id="14380" name="Rectangle 10"/>
              <p:cNvSpPr>
                <a:spLocks noChangeArrowheads="1"/>
              </p:cNvSpPr>
              <p:nvPr/>
            </p:nvSpPr>
            <p:spPr bwMode="auto">
              <a:xfrm>
                <a:off x="148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5,2</a:t>
                </a:r>
              </a:p>
            </p:txBody>
          </p:sp>
          <p:sp>
            <p:nvSpPr>
              <p:cNvPr id="14381" name="Rectangle 11"/>
              <p:cNvSpPr>
                <a:spLocks noChangeArrowheads="1"/>
              </p:cNvSpPr>
              <p:nvPr/>
            </p:nvSpPr>
            <p:spPr bwMode="auto">
              <a:xfrm>
                <a:off x="124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2,2</a:t>
                </a:r>
              </a:p>
            </p:txBody>
          </p:sp>
        </p:grpSp>
        <p:sp useBgFill="1">
          <p:nvSpPr>
            <p:cNvPr id="14354" name="Oval 12"/>
            <p:cNvSpPr>
              <a:spLocks noChangeArrowheads="1"/>
            </p:cNvSpPr>
            <p:nvPr/>
          </p:nvSpPr>
          <p:spPr bwMode="auto">
            <a:xfrm>
              <a:off x="4390" y="1168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5" name="Oval 13"/>
            <p:cNvSpPr>
              <a:spLocks noChangeArrowheads="1"/>
            </p:cNvSpPr>
            <p:nvPr/>
          </p:nvSpPr>
          <p:spPr bwMode="auto">
            <a:xfrm>
              <a:off x="4390" y="1024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6" name="Oval 14"/>
            <p:cNvSpPr>
              <a:spLocks noChangeArrowheads="1"/>
            </p:cNvSpPr>
            <p:nvPr/>
          </p:nvSpPr>
          <p:spPr bwMode="auto">
            <a:xfrm>
              <a:off x="4374" y="912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7" name="Oval 15"/>
            <p:cNvSpPr>
              <a:spLocks noChangeArrowheads="1"/>
            </p:cNvSpPr>
            <p:nvPr/>
          </p:nvSpPr>
          <p:spPr bwMode="auto">
            <a:xfrm>
              <a:off x="4374" y="816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58" name="Line 16"/>
            <p:cNvSpPr>
              <a:spLocks noChangeShapeType="1"/>
            </p:cNvSpPr>
            <p:nvPr/>
          </p:nvSpPr>
          <p:spPr bwMode="auto">
            <a:xfrm>
              <a:off x="4754" y="924"/>
              <a:ext cx="152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59" name="Line 17"/>
            <p:cNvSpPr>
              <a:spLocks noChangeShapeType="1"/>
            </p:cNvSpPr>
            <p:nvPr/>
          </p:nvSpPr>
          <p:spPr bwMode="auto">
            <a:xfrm>
              <a:off x="4738" y="908"/>
              <a:ext cx="37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14360" name="Group 18"/>
            <p:cNvGrpSpPr>
              <a:grpSpLocks/>
            </p:cNvGrpSpPr>
            <p:nvPr/>
          </p:nvGrpSpPr>
          <p:grpSpPr bwMode="auto">
            <a:xfrm>
              <a:off x="4510" y="872"/>
              <a:ext cx="520" cy="456"/>
              <a:chOff x="4272" y="632"/>
              <a:chExt cx="520" cy="456"/>
            </a:xfrm>
          </p:grpSpPr>
          <p:sp>
            <p:nvSpPr>
              <p:cNvPr id="14372" name="Oval 19"/>
              <p:cNvSpPr>
                <a:spLocks noChangeArrowheads="1"/>
              </p:cNvSpPr>
              <p:nvPr/>
            </p:nvSpPr>
            <p:spPr bwMode="auto">
              <a:xfrm>
                <a:off x="4272" y="947"/>
                <a:ext cx="520" cy="141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3" name="Oval 20"/>
              <p:cNvSpPr>
                <a:spLocks noChangeArrowheads="1"/>
              </p:cNvSpPr>
              <p:nvPr/>
            </p:nvSpPr>
            <p:spPr bwMode="auto">
              <a:xfrm>
                <a:off x="4280" y="632"/>
                <a:ext cx="496" cy="12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4" name="Line 21"/>
              <p:cNvSpPr>
                <a:spLocks noChangeShapeType="1"/>
              </p:cNvSpPr>
              <p:nvPr/>
            </p:nvSpPr>
            <p:spPr bwMode="auto">
              <a:xfrm>
                <a:off x="4272" y="696"/>
                <a:ext cx="0" cy="32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5" name="Line 22"/>
              <p:cNvSpPr>
                <a:spLocks noChangeShapeType="1"/>
              </p:cNvSpPr>
              <p:nvPr/>
            </p:nvSpPr>
            <p:spPr bwMode="auto">
              <a:xfrm>
                <a:off x="4776" y="696"/>
                <a:ext cx="0" cy="344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14361" name="Group 23"/>
            <p:cNvGrpSpPr>
              <a:grpSpLocks/>
            </p:cNvGrpSpPr>
            <p:nvPr/>
          </p:nvGrpSpPr>
          <p:grpSpPr bwMode="auto">
            <a:xfrm>
              <a:off x="3862" y="920"/>
              <a:ext cx="648" cy="376"/>
              <a:chOff x="3600" y="680"/>
              <a:chExt cx="648" cy="376"/>
            </a:xfrm>
          </p:grpSpPr>
          <p:sp>
            <p:nvSpPr>
              <p:cNvPr id="14365" name="Rectangle 24"/>
              <p:cNvSpPr>
                <a:spLocks noChangeArrowheads="1"/>
              </p:cNvSpPr>
              <p:nvPr/>
            </p:nvSpPr>
            <p:spPr bwMode="auto">
              <a:xfrm>
                <a:off x="3600" y="685"/>
                <a:ext cx="428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altLang="ko-KR" sz="2000" b="0" dirty="0">
                    <a:solidFill>
                      <a:schemeClr val="hlink"/>
                    </a:solidFill>
                    <a:latin typeface="Gill Sans" charset="0"/>
                    <a:ea typeface="Gill Sans" charset="0"/>
                    <a:cs typeface="Gill Sans" charset="0"/>
                  </a:rPr>
                  <a:t>Head</a:t>
                </a:r>
              </a:p>
            </p:txBody>
          </p:sp>
          <p:sp>
            <p:nvSpPr>
              <p:cNvPr id="14366" name="Line 25"/>
              <p:cNvSpPr>
                <a:spLocks noChangeShapeType="1"/>
              </p:cNvSpPr>
              <p:nvPr/>
            </p:nvSpPr>
            <p:spPr bwMode="auto">
              <a:xfrm>
                <a:off x="4008" y="680"/>
                <a:ext cx="0" cy="3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7" name="Line 26"/>
              <p:cNvSpPr>
                <a:spLocks noChangeShapeType="1"/>
              </p:cNvSpPr>
              <p:nvPr/>
            </p:nvSpPr>
            <p:spPr bwMode="auto">
              <a:xfrm>
                <a:off x="4000" y="695"/>
                <a:ext cx="24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8" name="Line 27"/>
              <p:cNvSpPr>
                <a:spLocks noChangeShapeType="1"/>
              </p:cNvSpPr>
              <p:nvPr/>
            </p:nvSpPr>
            <p:spPr bwMode="auto">
              <a:xfrm>
                <a:off x="4016" y="824"/>
                <a:ext cx="231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9" name="Line 28"/>
              <p:cNvSpPr>
                <a:spLocks noChangeShapeType="1"/>
              </p:cNvSpPr>
              <p:nvPr/>
            </p:nvSpPr>
            <p:spPr bwMode="auto">
              <a:xfrm>
                <a:off x="4016" y="944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0" name="Line 29"/>
              <p:cNvSpPr>
                <a:spLocks noChangeShapeType="1"/>
              </p:cNvSpPr>
              <p:nvPr/>
            </p:nvSpPr>
            <p:spPr bwMode="auto">
              <a:xfrm>
                <a:off x="4016" y="1056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1" name="Line 30"/>
              <p:cNvSpPr>
                <a:spLocks noChangeShapeType="1"/>
              </p:cNvSpPr>
              <p:nvPr/>
            </p:nvSpPr>
            <p:spPr bwMode="auto">
              <a:xfrm flipH="1">
                <a:off x="3744" y="888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4362" name="AutoShape 31"/>
            <p:cNvSpPr>
              <a:spLocks noChangeArrowheads="1"/>
            </p:cNvSpPr>
            <p:nvPr/>
          </p:nvSpPr>
          <p:spPr bwMode="auto">
            <a:xfrm>
              <a:off x="335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63" name="AutoShape 32"/>
            <p:cNvSpPr>
              <a:spLocks noChangeArrowheads="1"/>
            </p:cNvSpPr>
            <p:nvPr/>
          </p:nvSpPr>
          <p:spPr bwMode="auto">
            <a:xfrm>
              <a:off x="143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64" name="Text Box 33"/>
            <p:cNvSpPr txBox="1">
              <a:spLocks noChangeArrowheads="1"/>
            </p:cNvSpPr>
            <p:nvPr/>
          </p:nvSpPr>
          <p:spPr bwMode="auto">
            <a:xfrm>
              <a:off x="528" y="832"/>
              <a:ext cx="826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Requests</a:t>
              </a:r>
            </a:p>
          </p:txBody>
        </p:sp>
      </p:grpSp>
      <p:pic>
        <p:nvPicPr>
          <p:cNvPr id="3" name="Picture 2" descr="Screen Shot 2017-03-22 at 6.25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733800"/>
            <a:ext cx="4821345" cy="27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68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924800" cy="5334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MS PGothic" charset="0"/>
              </a:rPr>
              <a:t>Recall: How do we Hide I/O Latency?</a:t>
            </a:r>
            <a:endParaRPr lang="en-US" dirty="0">
              <a:ea typeface="MS PGothic" charset="0"/>
            </a:endParaRP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6096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hlink"/>
                </a:solidFill>
                <a:ea typeface="MS PGothic" charset="0"/>
              </a:rPr>
              <a:t>Blocking Interface: </a:t>
            </a:r>
            <a:r>
              <a:rPr lang="en-US" dirty="0" smtClean="0">
                <a:ea typeface="MS PGothic" charset="0"/>
              </a:rPr>
              <a:t>“</a:t>
            </a:r>
            <a:r>
              <a:rPr lang="en-US" altLang="ja-JP" dirty="0" smtClean="0">
                <a:ea typeface="MS PGothic" charset="0"/>
              </a:rPr>
              <a:t>Wait”</a:t>
            </a:r>
            <a:endParaRPr lang="en-US" altLang="ja-JP" dirty="0">
              <a:ea typeface="MS PGothic" charset="0"/>
            </a:endParaRPr>
          </a:p>
          <a:p>
            <a:pPr lvl="1"/>
            <a:r>
              <a:rPr lang="en-US" sz="2400" dirty="0">
                <a:ea typeface="MS PGothic" charset="0"/>
              </a:rPr>
              <a:t>When request data (</a:t>
            </a:r>
            <a:r>
              <a:rPr lang="en-US" sz="2400" i="1" dirty="0">
                <a:ea typeface="MS PGothic" charset="0"/>
              </a:rPr>
              <a:t>e.g.,</a:t>
            </a:r>
            <a:r>
              <a:rPr lang="en-US" sz="2400" dirty="0">
                <a:ea typeface="MS PGothic" charset="0"/>
              </a:rPr>
              <a:t> read() system call), put process to sleep until data is ready</a:t>
            </a:r>
          </a:p>
          <a:p>
            <a:pPr lvl="1"/>
            <a:r>
              <a:rPr lang="en-US" sz="2400" dirty="0">
                <a:ea typeface="MS PGothic" charset="0"/>
              </a:rPr>
              <a:t>When write data (</a:t>
            </a:r>
            <a:r>
              <a:rPr lang="en-US" sz="2400" i="1" dirty="0">
                <a:ea typeface="MS PGothic" charset="0"/>
              </a:rPr>
              <a:t>e.g.,</a:t>
            </a:r>
            <a:r>
              <a:rPr lang="en-US" sz="2400" dirty="0">
                <a:ea typeface="MS PGothic" charset="0"/>
              </a:rPr>
              <a:t> write() system call), put process to sleep until device is ready for </a:t>
            </a:r>
            <a:r>
              <a:rPr lang="en-US" sz="2400" dirty="0" smtClean="0">
                <a:ea typeface="MS PGothic" charset="0"/>
              </a:rPr>
              <a:t>data</a:t>
            </a:r>
            <a:endParaRPr lang="en-US" sz="2400" dirty="0">
              <a:ea typeface="MS PGothic" charset="0"/>
            </a:endParaRPr>
          </a:p>
          <a:p>
            <a:r>
              <a:rPr lang="en-US" dirty="0">
                <a:solidFill>
                  <a:schemeClr val="hlink"/>
                </a:solidFill>
                <a:ea typeface="MS PGothic" charset="0"/>
              </a:rPr>
              <a:t>Non-blocking Interface: </a:t>
            </a:r>
            <a:r>
              <a:rPr lang="en-US" dirty="0" smtClean="0">
                <a:ea typeface="MS PGothic" charset="0"/>
              </a:rPr>
              <a:t>“</a:t>
            </a:r>
            <a:r>
              <a:rPr lang="en-US" altLang="ja-JP" dirty="0" smtClean="0">
                <a:ea typeface="MS PGothic" charset="0"/>
              </a:rPr>
              <a:t>Don’t Wait</a:t>
            </a:r>
            <a:r>
              <a:rPr lang="en-US" altLang="ja-JP" dirty="0">
                <a:ea typeface="MS PGothic" charset="0"/>
              </a:rPr>
              <a:t>”</a:t>
            </a:r>
          </a:p>
          <a:p>
            <a:pPr lvl="1"/>
            <a:r>
              <a:rPr lang="en-US" sz="2400" dirty="0">
                <a:ea typeface="MS PGothic" charset="0"/>
              </a:rPr>
              <a:t>Returns quickly from read or write request with count of bytes successfully transferred to kernel</a:t>
            </a:r>
          </a:p>
          <a:p>
            <a:pPr lvl="1"/>
            <a:r>
              <a:rPr lang="en-US" sz="2400" dirty="0">
                <a:ea typeface="MS PGothic" charset="0"/>
              </a:rPr>
              <a:t>Read may return nothing, write may write nothing</a:t>
            </a:r>
          </a:p>
          <a:p>
            <a:r>
              <a:rPr lang="en-US" dirty="0">
                <a:solidFill>
                  <a:schemeClr val="hlink"/>
                </a:solidFill>
                <a:ea typeface="MS PGothic" charset="0"/>
              </a:rPr>
              <a:t>Asynchronous Interface: </a:t>
            </a:r>
            <a:r>
              <a:rPr lang="en-US" dirty="0" smtClean="0">
                <a:ea typeface="MS PGothic" charset="0"/>
              </a:rPr>
              <a:t>“</a:t>
            </a:r>
            <a:r>
              <a:rPr lang="en-US" altLang="ja-JP" dirty="0" smtClean="0">
                <a:ea typeface="MS PGothic" charset="0"/>
              </a:rPr>
              <a:t>Tell </a:t>
            </a:r>
            <a:r>
              <a:rPr lang="en-US" altLang="ja-JP" dirty="0">
                <a:ea typeface="MS PGothic" charset="0"/>
              </a:rPr>
              <a:t>Me </a:t>
            </a:r>
            <a:r>
              <a:rPr lang="en-US" altLang="ja-JP" dirty="0" smtClean="0">
                <a:ea typeface="MS PGothic" charset="0"/>
              </a:rPr>
              <a:t>Later”</a:t>
            </a:r>
            <a:endParaRPr lang="en-US" altLang="ja-JP" dirty="0">
              <a:ea typeface="MS PGothic" charset="0"/>
            </a:endParaRPr>
          </a:p>
          <a:p>
            <a:pPr lvl="1"/>
            <a:r>
              <a:rPr lang="en-US" sz="2400" dirty="0">
                <a:ea typeface="MS PGothic" charset="0"/>
              </a:rPr>
              <a:t>When requesting data, take pointer to user’s buffer, return immediately; later kernel fills buffer and notifies user</a:t>
            </a:r>
          </a:p>
          <a:p>
            <a:pPr lvl="1"/>
            <a:r>
              <a:rPr lang="en-US" sz="2400" dirty="0">
                <a:ea typeface="MS PGothic" charset="0"/>
              </a:rPr>
              <a:t>When sending data, take pointer to user’</a:t>
            </a:r>
            <a:r>
              <a:rPr lang="en-US" altLang="ja-JP" sz="2400" dirty="0">
                <a:ea typeface="MS PGothic" charset="0"/>
              </a:rPr>
              <a:t>s buffer, return immediately; later kernel takes data and notifies user </a:t>
            </a:r>
            <a:endParaRPr lang="en-US" sz="2400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7256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9317-F914-F14B-B442-7560278C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Storage to File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281B9-EC3F-E147-AE09-3F0DF4375FA6}"/>
              </a:ext>
            </a:extLst>
          </p:cNvPr>
          <p:cNvSpPr txBox="1"/>
          <p:nvPr/>
        </p:nvSpPr>
        <p:spPr>
          <a:xfrm>
            <a:off x="208548" y="1074410"/>
            <a:ext cx="2021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I/O API and</a:t>
            </a:r>
          </a:p>
          <a:p>
            <a:pPr algn="ctr"/>
            <a:r>
              <a:rPr lang="en-US" sz="2000" b="1" dirty="0" err="1">
                <a:latin typeface="Helvetica" pitchFamily="2" charset="0"/>
              </a:rPr>
              <a:t>syscalls</a:t>
            </a:r>
            <a:endParaRPr lang="en-US" sz="2000" b="1" dirty="0">
              <a:latin typeface="Helvetica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CE3040-ED84-6F4E-8171-9D876E574A4A}"/>
              </a:ext>
            </a:extLst>
          </p:cNvPr>
          <p:cNvCxnSpPr/>
          <p:nvPr/>
        </p:nvCxnSpPr>
        <p:spPr>
          <a:xfrm>
            <a:off x="208548" y="1905407"/>
            <a:ext cx="847023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7C8AA6B-9801-B142-BEE8-10AF559F951E}"/>
              </a:ext>
            </a:extLst>
          </p:cNvPr>
          <p:cNvSpPr/>
          <p:nvPr/>
        </p:nvSpPr>
        <p:spPr>
          <a:xfrm>
            <a:off x="2454442" y="1143371"/>
            <a:ext cx="3064042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" pitchFamily="2" charset="0"/>
              </a:rPr>
              <a:t>Variable-Size Buffer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29C8AF-6F20-A440-83BF-59935AA1BA51}"/>
              </a:ext>
            </a:extLst>
          </p:cNvPr>
          <p:cNvSpPr txBox="1"/>
          <p:nvPr/>
        </p:nvSpPr>
        <p:spPr>
          <a:xfrm>
            <a:off x="208547" y="2219452"/>
            <a:ext cx="2021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File System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2D2F08-08AE-3149-ABBB-7E14CF48F8CE}"/>
              </a:ext>
            </a:extLst>
          </p:cNvPr>
          <p:cNvCxnSpPr/>
          <p:nvPr/>
        </p:nvCxnSpPr>
        <p:spPr>
          <a:xfrm>
            <a:off x="208547" y="2925835"/>
            <a:ext cx="847023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0F43210-7E5F-7A46-8F49-3AAC9E2E86C1}"/>
              </a:ext>
            </a:extLst>
          </p:cNvPr>
          <p:cNvSpPr/>
          <p:nvPr/>
        </p:nvSpPr>
        <p:spPr>
          <a:xfrm>
            <a:off x="2454441" y="2163799"/>
            <a:ext cx="3064043" cy="5454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" pitchFamily="2" charset="0"/>
              </a:rPr>
              <a:t>Block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7C51AB-7D9D-804A-9539-FC9DB3699215}"/>
              </a:ext>
            </a:extLst>
          </p:cNvPr>
          <p:cNvSpPr txBox="1"/>
          <p:nvPr/>
        </p:nvSpPr>
        <p:spPr>
          <a:xfrm>
            <a:off x="5743073" y="2021016"/>
            <a:ext cx="2021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Helvetica" pitchFamily="2" charset="0"/>
              </a:rPr>
              <a:t>Logical Index,</a:t>
            </a:r>
            <a:br>
              <a:rPr lang="en-US" sz="2000" i="1" dirty="0">
                <a:latin typeface="Helvetica" pitchFamily="2" charset="0"/>
              </a:rPr>
            </a:br>
            <a:r>
              <a:rPr lang="en-US" sz="2000" i="1" dirty="0">
                <a:latin typeface="Helvetica" pitchFamily="2" charset="0"/>
              </a:rPr>
              <a:t>Typically 4 KB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4B9164-3FCF-AA40-9FF5-3A99DA56880F}"/>
              </a:ext>
            </a:extLst>
          </p:cNvPr>
          <p:cNvSpPr txBox="1"/>
          <p:nvPr/>
        </p:nvSpPr>
        <p:spPr>
          <a:xfrm>
            <a:off x="208546" y="3200400"/>
            <a:ext cx="2021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Hardware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79FC16-6DE6-6846-8709-56783F718E16}"/>
              </a:ext>
            </a:extLst>
          </p:cNvPr>
          <p:cNvSpPr txBox="1"/>
          <p:nvPr/>
        </p:nvSpPr>
        <p:spPr>
          <a:xfrm>
            <a:off x="5566608" y="1171025"/>
            <a:ext cx="2374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Helvetica" pitchFamily="2" charset="0"/>
              </a:rPr>
              <a:t>Memory Address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D9AEE8-6A8E-AC40-BB87-05F92ADBBA42}"/>
              </a:ext>
            </a:extLst>
          </p:cNvPr>
          <p:cNvGrpSpPr/>
          <p:nvPr/>
        </p:nvGrpSpPr>
        <p:grpSpPr>
          <a:xfrm>
            <a:off x="1973179" y="3220858"/>
            <a:ext cx="2326105" cy="2570342"/>
            <a:chOff x="1973179" y="4299284"/>
            <a:chExt cx="2326105" cy="257034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74D11F-CC1F-E545-8B26-B9FC47CE7E64}"/>
                </a:ext>
              </a:extLst>
            </p:cNvPr>
            <p:cNvSpPr txBox="1"/>
            <p:nvPr/>
          </p:nvSpPr>
          <p:spPr>
            <a:xfrm>
              <a:off x="2229851" y="6500294"/>
              <a:ext cx="1716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Helvetica" pitchFamily="2" charset="0"/>
                </a:rPr>
                <a:t>HDD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A590CD5-7D22-A142-870B-6320360EC8E1}"/>
                </a:ext>
              </a:extLst>
            </p:cNvPr>
            <p:cNvSpPr/>
            <p:nvPr/>
          </p:nvSpPr>
          <p:spPr>
            <a:xfrm>
              <a:off x="2229851" y="4833768"/>
              <a:ext cx="1716507" cy="54543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Helvetica" pitchFamily="2" charset="0"/>
                </a:rPr>
                <a:t>Sector(s)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D744DDB-748C-CD41-9D9B-B9B27D70C5A4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B9D814C-23EF-E24E-9EAE-88657C9D2FE9}"/>
                </a:ext>
              </a:extLst>
            </p:cNvPr>
            <p:cNvSpPr txBox="1"/>
            <p:nvPr/>
          </p:nvSpPr>
          <p:spPr>
            <a:xfrm>
              <a:off x="2103522" y="5712355"/>
              <a:ext cx="2016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>
                  <a:latin typeface="Helvetica" pitchFamily="2" charset="0"/>
                </a:rPr>
                <a:t>Physical Index,</a:t>
              </a:r>
            </a:p>
            <a:p>
              <a:pPr algn="ctr"/>
              <a:r>
                <a:rPr lang="en-US" b="0" dirty="0">
                  <a:latin typeface="Helvetica" pitchFamily="2" charset="0"/>
                </a:rPr>
                <a:t>512B or 4KB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5FA151-3AC9-1B4F-8966-463320ECE043}"/>
              </a:ext>
            </a:extLst>
          </p:cNvPr>
          <p:cNvGrpSpPr/>
          <p:nvPr/>
        </p:nvGrpSpPr>
        <p:grpSpPr>
          <a:xfrm>
            <a:off x="4714373" y="3220858"/>
            <a:ext cx="2326105" cy="2570342"/>
            <a:chOff x="1973179" y="4299284"/>
            <a:chExt cx="2326105" cy="257034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B5B97E9-BECA-B841-9D33-5EC131501DB9}"/>
                </a:ext>
              </a:extLst>
            </p:cNvPr>
            <p:cNvSpPr txBox="1"/>
            <p:nvPr/>
          </p:nvSpPr>
          <p:spPr>
            <a:xfrm>
              <a:off x="2229851" y="6500294"/>
              <a:ext cx="1716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Helvetica" pitchFamily="2" charset="0"/>
                </a:rPr>
                <a:t>SSD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166673-3364-154C-B1E7-081360DE6EBD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" pitchFamily="2" charset="0"/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F6FB75-BE1A-3F41-A266-B408FADFBAD7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076072" y="2736405"/>
            <a:ext cx="0" cy="10189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216DB82-1F16-E345-B5BC-3477C210FD6C}"/>
              </a:ext>
            </a:extLst>
          </p:cNvPr>
          <p:cNvSpPr/>
          <p:nvPr/>
        </p:nvSpPr>
        <p:spPr>
          <a:xfrm>
            <a:off x="4753476" y="3339553"/>
            <a:ext cx="2247898" cy="390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Helvetica" pitchFamily="2" charset="0"/>
              </a:rPr>
              <a:t>Flash Trans. Layer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91AC93-4866-E442-84BA-7331AD82BA95}"/>
              </a:ext>
            </a:extLst>
          </p:cNvPr>
          <p:cNvCxnSpPr>
            <a:cxnSpLocks/>
          </p:cNvCxnSpPr>
          <p:nvPr/>
        </p:nvCxnSpPr>
        <p:spPr>
          <a:xfrm>
            <a:off x="5153524" y="2738161"/>
            <a:ext cx="0" cy="6013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6B70EA5-993C-4A44-8AE5-C0401132F0B0}"/>
              </a:ext>
            </a:extLst>
          </p:cNvPr>
          <p:cNvSpPr/>
          <p:nvPr/>
        </p:nvSpPr>
        <p:spPr>
          <a:xfrm>
            <a:off x="4753476" y="4072495"/>
            <a:ext cx="2247898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" pitchFamily="2" charset="0"/>
              </a:rPr>
              <a:t>Phys. Block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3E43DF-201C-DE4B-A51F-6ED0A3671BAC}"/>
              </a:ext>
            </a:extLst>
          </p:cNvPr>
          <p:cNvSpPr txBox="1"/>
          <p:nvPr/>
        </p:nvSpPr>
        <p:spPr>
          <a:xfrm>
            <a:off x="6822905" y="4352098"/>
            <a:ext cx="185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Helvetica" pitchFamily="2" charset="0"/>
              </a:rPr>
              <a:t>Phys Index., 4KB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3C9554-0E1A-C844-AD77-322A3F294437}"/>
              </a:ext>
            </a:extLst>
          </p:cNvPr>
          <p:cNvCxnSpPr>
            <a:cxnSpLocks/>
          </p:cNvCxnSpPr>
          <p:nvPr/>
        </p:nvCxnSpPr>
        <p:spPr>
          <a:xfrm flipH="1">
            <a:off x="4971045" y="3743819"/>
            <a:ext cx="210550" cy="3569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EFA2F3D-2493-1949-BA23-2F4A17F584B7}"/>
              </a:ext>
            </a:extLst>
          </p:cNvPr>
          <p:cNvCxnSpPr>
            <a:cxnSpLocks/>
          </p:cNvCxnSpPr>
          <p:nvPr/>
        </p:nvCxnSpPr>
        <p:spPr>
          <a:xfrm>
            <a:off x="6063917" y="3736214"/>
            <a:ext cx="401051" cy="3645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0339EC1-3E50-1044-BBF3-6E5A237FB616}"/>
              </a:ext>
            </a:extLst>
          </p:cNvPr>
          <p:cNvCxnSpPr>
            <a:cxnSpLocks/>
          </p:cNvCxnSpPr>
          <p:nvPr/>
        </p:nvCxnSpPr>
        <p:spPr>
          <a:xfrm flipH="1">
            <a:off x="5648828" y="3742770"/>
            <a:ext cx="28071" cy="3757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722E33-A3BF-AA42-9372-C3F05E233157}"/>
              </a:ext>
            </a:extLst>
          </p:cNvPr>
          <p:cNvSpPr/>
          <p:nvPr/>
        </p:nvSpPr>
        <p:spPr>
          <a:xfrm>
            <a:off x="2350167" y="3859616"/>
            <a:ext cx="1716507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" pitchFamily="2" charset="0"/>
              </a:rPr>
              <a:t>Sector(s)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7E2C71F-3D30-2A4E-A155-AC535206306F}"/>
              </a:ext>
            </a:extLst>
          </p:cNvPr>
          <p:cNvSpPr/>
          <p:nvPr/>
        </p:nvSpPr>
        <p:spPr>
          <a:xfrm>
            <a:off x="2502567" y="4012016"/>
            <a:ext cx="1716507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" pitchFamily="2" charset="0"/>
              </a:rPr>
              <a:t>Sector(s)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F3A38BB-B65C-5743-8163-9602436DED10}"/>
              </a:ext>
            </a:extLst>
          </p:cNvPr>
          <p:cNvSpPr/>
          <p:nvPr/>
        </p:nvSpPr>
        <p:spPr>
          <a:xfrm>
            <a:off x="4717386" y="4741929"/>
            <a:ext cx="2293014" cy="545432"/>
          </a:xfrm>
          <a:prstGeom prst="rect">
            <a:avLst/>
          </a:prstGeom>
          <a:solidFill>
            <a:srgbClr val="00A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" pitchFamily="2" charset="0"/>
              </a:rPr>
              <a:t>Erasure Page</a:t>
            </a:r>
          </a:p>
        </p:txBody>
      </p:sp>
    </p:spTree>
    <p:extLst>
      <p:ext uri="{BB962C8B-B14F-4D97-AF65-F5344CB8AC3E}">
        <p14:creationId xmlns:p14="http://schemas.microsoft.com/office/powerpoint/2010/main" val="992605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1" grpId="0"/>
      <p:bldP spid="13" grpId="0" animBg="1"/>
      <p:bldP spid="14" grpId="0"/>
      <p:bldP spid="15" grpId="0"/>
      <p:bldP spid="16" grpId="0"/>
      <p:bldP spid="31" grpId="0" animBg="1"/>
      <p:bldP spid="34" grpId="0" animBg="1"/>
      <p:bldP spid="35" grpId="0"/>
      <p:bldP spid="42" grpId="0" animBg="1"/>
      <p:bldP spid="43" grpId="0" animBg="1"/>
      <p:bldP spid="4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I/O &amp; Storage Layers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2136453"/>
            <a:ext cx="1756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High Level I/O 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4908" y="2136452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8958" y="2523331"/>
            <a:ext cx="15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Low Level I/O 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90567" y="2600891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2869631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Syscall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92984" y="2869631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9200" y="3352583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File System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86205" y="3245938"/>
            <a:ext cx="132944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97264" y="3866418"/>
            <a:ext cx="128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I/O Driver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84908" y="3892783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699601" y="4428598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52001" y="424983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99923" y="4428598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176602" y="4607363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557501" y="4607363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2" name="Straight Connector 31"/>
          <p:cNvCxnSpPr>
            <a:stCxn id="29" idx="3"/>
            <a:endCxn id="30" idx="2"/>
          </p:cNvCxnSpPr>
          <p:nvPr/>
        </p:nvCxnSpPr>
        <p:spPr>
          <a:xfrm>
            <a:off x="2419211" y="4704906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401070" y="4412278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507706" y="423351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19288" y="1634882"/>
            <a:ext cx="2322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Application / Service</a:t>
            </a:r>
            <a:endParaRPr lang="en-US" sz="2000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20508" y="1951786"/>
            <a:ext cx="938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streams</a:t>
            </a:r>
            <a:endParaRPr lang="en-US" sz="2000" b="0" i="1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20508" y="2416225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handles</a:t>
            </a:r>
            <a:endParaRPr lang="en-US" sz="2000" b="0" i="1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20508" y="2825813"/>
            <a:ext cx="1007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registers</a:t>
            </a:r>
            <a:endParaRPr lang="en-US" sz="2000" b="0" i="1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20508" y="3362074"/>
            <a:ext cx="1254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descriptors</a:t>
            </a:r>
            <a:endParaRPr lang="en-US" sz="2000" b="0" i="1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0508" y="3894053"/>
            <a:ext cx="31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Commands and Data Transfers</a:t>
            </a:r>
            <a:endParaRPr lang="en-US" sz="2000" b="0" i="1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59022" y="4433116"/>
            <a:ext cx="3023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Disks, Flash, Controllers, DMA</a:t>
            </a:r>
            <a:endParaRPr lang="en-US" sz="2000" b="0" i="1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412" y="4892926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876" y="4892926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922" y="5265458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559766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299" y="5106435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00" y="5106117"/>
            <a:ext cx="1265440" cy="9072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48754" y="917977"/>
            <a:ext cx="4661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1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Operations, Entities and Interface</a:t>
            </a:r>
            <a:endParaRPr lang="en-US" sz="2800" b="0" i="1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568659" y="3657600"/>
            <a:ext cx="2086347" cy="17546"/>
          </a:xfrm>
          <a:prstGeom prst="line">
            <a:avLst/>
          </a:prstGeom>
          <a:ln w="34925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458773" y="3866418"/>
            <a:ext cx="41431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35189" y="3092049"/>
            <a:ext cx="5054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sz="1400" b="0" dirty="0" err="1" smtClean="0">
                <a:latin typeface="Consolas" charset="0"/>
                <a:ea typeface="Consolas" charset="0"/>
                <a:cs typeface="Consolas" charset="0"/>
              </a:rPr>
              <a:t>ile_open</a:t>
            </a:r>
            <a:r>
              <a:rPr lang="en-US" sz="1400" b="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b="0" dirty="0" err="1" smtClean="0">
                <a:latin typeface="Consolas" charset="0"/>
                <a:ea typeface="Consolas" charset="0"/>
                <a:cs typeface="Consolas" charset="0"/>
              </a:rPr>
              <a:t>file_read</a:t>
            </a:r>
            <a:r>
              <a:rPr lang="en-US" sz="1400" b="0" dirty="0" smtClean="0">
                <a:latin typeface="Consolas" charset="0"/>
                <a:ea typeface="Consolas" charset="0"/>
                <a:cs typeface="Consolas" charset="0"/>
              </a:rPr>
              <a:t>, … on </a:t>
            </a:r>
            <a:r>
              <a:rPr lang="en-US" sz="1400" b="0" dirty="0" err="1" smtClean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400" b="0" dirty="0" smtClean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 file * </a:t>
            </a:r>
            <a:r>
              <a:rPr lang="en-US" sz="1400" b="0" dirty="0" smtClean="0">
                <a:latin typeface="Consolas" charset="0"/>
                <a:ea typeface="Consolas" charset="0"/>
                <a:cs typeface="Consolas" charset="0"/>
              </a:rPr>
              <a:t>&amp; void *</a:t>
            </a:r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4543668" y="3386177"/>
            <a:ext cx="41431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5232107" y="3300756"/>
            <a:ext cx="2899652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i="1" dirty="0" smtClean="0">
                <a:ln w="12700">
                  <a:noFill/>
                  <a:prstDash val="solid"/>
                </a:ln>
                <a:solidFill>
                  <a:srgbClr val="FF66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we are here …</a:t>
            </a:r>
            <a:endParaRPr lang="en-US" sz="3600" b="0" i="1" cap="none" spc="0" dirty="0">
              <a:ln w="12700">
                <a:noFill/>
                <a:prstDash val="solid"/>
              </a:ln>
              <a:solidFill>
                <a:srgbClr val="FF66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775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C Low level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229600" cy="1507385"/>
          </a:xfrm>
        </p:spPr>
        <p:txBody>
          <a:bodyPr>
            <a:normAutofit/>
          </a:bodyPr>
          <a:lstStyle/>
          <a:p>
            <a:r>
              <a:rPr lang="en-US" dirty="0" smtClean="0"/>
              <a:t>Operations on File Descriptors – as OS object representing the state of a file</a:t>
            </a:r>
          </a:p>
          <a:p>
            <a:pPr lvl="1"/>
            <a:r>
              <a:rPr lang="en-US" dirty="0" smtClean="0"/>
              <a:t>User has a “handle” on the descriptor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7650" y="2362200"/>
            <a:ext cx="8229600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fcntl.h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u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nistd.h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#include &lt;sys/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types.h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endParaRPr 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open 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char *filename,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flags [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mode_t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mode]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char *filename,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mode_t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mode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close 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filedes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4779212" y="3484540"/>
            <a:ext cx="1240588" cy="271460"/>
          </a:xfrm>
          <a:prstGeom prst="borderCallout1">
            <a:avLst>
              <a:gd name="adj1" fmla="val 50893"/>
              <a:gd name="adj2" fmla="val -2082"/>
              <a:gd name="adj3" fmla="val 398215"/>
              <a:gd name="adj4" fmla="val -181332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6562935" y="3501210"/>
            <a:ext cx="1548373" cy="271460"/>
          </a:xfrm>
          <a:prstGeom prst="borderCallout1">
            <a:avLst>
              <a:gd name="adj1" fmla="val 50893"/>
              <a:gd name="adj2" fmla="val -2082"/>
              <a:gd name="adj3" fmla="val 451786"/>
              <a:gd name="adj4" fmla="val -63939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" y="4572000"/>
            <a:ext cx="4191000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Bit vector of:</a:t>
            </a:r>
          </a:p>
          <a:p>
            <a:pPr marL="285750" indent="-285750">
              <a:buFont typeface="Arial"/>
              <a:buChar char="•"/>
            </a:pP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Access modes (Rd, </a:t>
            </a:r>
            <a:r>
              <a:rPr lang="en-US" sz="2000" b="0" dirty="0" err="1" smtClean="0">
                <a:latin typeface="Gill Sans" charset="0"/>
                <a:ea typeface="Gill Sans" charset="0"/>
                <a:cs typeface="Gill Sans" charset="0"/>
              </a:rPr>
              <a:t>Wr</a:t>
            </a: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, …)</a:t>
            </a:r>
          </a:p>
          <a:p>
            <a:pPr marL="285750" indent="-285750">
              <a:buFont typeface="Arial"/>
              <a:buChar char="•"/>
            </a:pP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Open Flags (Create, …)</a:t>
            </a:r>
          </a:p>
          <a:p>
            <a:pPr marL="285750" indent="-285750">
              <a:buFont typeface="Arial"/>
              <a:buChar char="•"/>
            </a:pP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Operating modes (Appends, …)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6833" y="4724400"/>
            <a:ext cx="3753767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Bit vector of 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</a:t>
            </a: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ermission Bits:</a:t>
            </a:r>
          </a:p>
          <a:p>
            <a:pPr marL="285750" indent="-285750">
              <a:buFont typeface="Arial"/>
              <a:buChar char="•"/>
            </a:pPr>
            <a:r>
              <a:rPr lang="en-US" sz="2000" b="0" dirty="0" err="1" smtClean="0">
                <a:latin typeface="Gill Sans" charset="0"/>
                <a:ea typeface="Gill Sans" charset="0"/>
                <a:cs typeface="Gill Sans" charset="0"/>
              </a:rPr>
              <a:t>User|Group|Other</a:t>
            </a: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 X R|W|X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5249" y="6172200"/>
            <a:ext cx="8826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  <a:hlinkClick r:id="rId2"/>
              </a:rPr>
              <a:t>http://</a:t>
            </a:r>
            <a:r>
              <a:rPr lang="en-US" b="0" dirty="0" err="1">
                <a:latin typeface="Gill Sans" charset="0"/>
                <a:ea typeface="Gill Sans" charset="0"/>
                <a:cs typeface="Gill Sans" charset="0"/>
                <a:hlinkClick r:id="rId2"/>
              </a:rPr>
              <a:t>www.gnu.org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  <a:hlinkClick r:id="rId2"/>
              </a:rPr>
              <a:t>/software/</a:t>
            </a:r>
            <a:r>
              <a:rPr lang="en-US" b="0" dirty="0" err="1">
                <a:latin typeface="Gill Sans" charset="0"/>
                <a:ea typeface="Gill Sans" charset="0"/>
                <a:cs typeface="Gill Sans" charset="0"/>
                <a:hlinkClick r:id="rId2"/>
              </a:rPr>
              <a:t>libc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  <a:hlinkClick r:id="rId2"/>
              </a:rPr>
              <a:t>/manual/</a:t>
            </a:r>
            <a:r>
              <a:rPr lang="en-US" b="0" dirty="0" err="1">
                <a:latin typeface="Gill Sans" charset="0"/>
                <a:ea typeface="Gill Sans" charset="0"/>
                <a:cs typeface="Gill Sans" charset="0"/>
                <a:hlinkClick r:id="rId2"/>
              </a:rPr>
              <a:t>html_node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  <a:hlinkClick r:id="rId2"/>
              </a:rPr>
              <a:t>/Opening-and-Closing-</a:t>
            </a:r>
            <a:r>
              <a:rPr lang="en-US" b="0" dirty="0" err="1">
                <a:latin typeface="Gill Sans" charset="0"/>
                <a:ea typeface="Gill Sans" charset="0"/>
                <a:cs typeface="Gill Sans" charset="0"/>
                <a:hlinkClick r:id="rId2"/>
              </a:rPr>
              <a:t>Files.html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352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C Low Level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400" y="5334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When write returns, data is on its way to disk and can be read, but it may not actually be permanent!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883" y="1473640"/>
            <a:ext cx="93311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read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filedes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void *buffer,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maxsize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- returns bytes read, 0 =&gt; EOF, -1 =&gt; error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filedes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void *buffer,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size)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- returns bytes written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off_t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lseek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fil</a:t>
            </a:r>
            <a:r>
              <a:rPr lang="en-US" b="0" dirty="0" err="1">
                <a:latin typeface="Consolas"/>
                <a:ea typeface="Consolas" charset="0"/>
                <a:cs typeface="Consolas"/>
              </a:rPr>
              <a:t>edes</a:t>
            </a:r>
            <a:r>
              <a:rPr lang="en-US" b="0" dirty="0">
                <a:latin typeface="Consolas"/>
                <a:ea typeface="Consolas" charset="0"/>
                <a:cs typeface="Consolas"/>
              </a:rPr>
              <a:t>, </a:t>
            </a:r>
            <a:r>
              <a:rPr lang="en-US" b="0" dirty="0" err="1">
                <a:latin typeface="Consolas"/>
                <a:ea typeface="Consolas" charset="0"/>
                <a:cs typeface="Consolas"/>
              </a:rPr>
              <a:t>off_t</a:t>
            </a:r>
            <a:r>
              <a:rPr lang="en-US" b="0" dirty="0">
                <a:latin typeface="Consolas"/>
                <a:ea typeface="Consolas" charset="0"/>
                <a:cs typeface="Consolas"/>
              </a:rPr>
              <a:t> offset, </a:t>
            </a:r>
            <a:r>
              <a:rPr lang="en-US" b="0" dirty="0" err="1">
                <a:latin typeface="Consolas"/>
                <a:ea typeface="Consolas" charset="0"/>
                <a:cs typeface="Consolas"/>
              </a:rPr>
              <a:t>int</a:t>
            </a:r>
            <a:r>
              <a:rPr lang="en-US" b="0" dirty="0">
                <a:latin typeface="Consolas"/>
                <a:ea typeface="Consolas" charset="0"/>
                <a:cs typeface="Consolas"/>
              </a:rPr>
              <a:t> whence</a:t>
            </a:r>
            <a:r>
              <a:rPr lang="en-US" b="0" dirty="0" smtClean="0">
                <a:latin typeface="Consolas"/>
                <a:ea typeface="Consolas" charset="0"/>
                <a:cs typeface="Consolas"/>
              </a:rPr>
              <a:t>)</a:t>
            </a:r>
          </a:p>
          <a:p>
            <a:r>
              <a:rPr lang="en-US" b="0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b="0" dirty="0" smtClean="0">
                <a:latin typeface="Consolas"/>
                <a:ea typeface="Consolas" charset="0"/>
                <a:cs typeface="Consolas"/>
              </a:rPr>
              <a:t>- </a:t>
            </a:r>
            <a:r>
              <a:rPr lang="en-US" b="0" dirty="0">
                <a:latin typeface="Consolas"/>
                <a:cs typeface="Consolas"/>
              </a:rPr>
              <a:t>set the file </a:t>
            </a:r>
            <a:r>
              <a:rPr lang="en-US" b="0" dirty="0" smtClean="0">
                <a:latin typeface="Consolas"/>
                <a:cs typeface="Consolas"/>
              </a:rPr>
              <a:t>offset</a:t>
            </a:r>
          </a:p>
          <a:p>
            <a:r>
              <a:rPr lang="en-US" b="0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b="0" dirty="0" smtClean="0">
                <a:latin typeface="Consolas"/>
                <a:ea typeface="Consolas" charset="0"/>
                <a:cs typeface="Consolas"/>
              </a:rPr>
              <a:t>  * if whence == SEEK_SET: set file offset to “offset”</a:t>
            </a:r>
          </a:p>
          <a:p>
            <a:r>
              <a:rPr lang="en-US" b="0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b="0" dirty="0" smtClean="0">
                <a:latin typeface="Consolas"/>
                <a:ea typeface="Consolas" charset="0"/>
                <a:cs typeface="Consolas"/>
              </a:rPr>
              <a:t>  * if whence == SEEK_CRT: set file offset to </a:t>
            </a:r>
            <a:r>
              <a:rPr lang="en-US" b="0" dirty="0" err="1" smtClean="0">
                <a:latin typeface="Consolas"/>
                <a:ea typeface="Consolas" charset="0"/>
                <a:cs typeface="Consolas"/>
              </a:rPr>
              <a:t>crt</a:t>
            </a:r>
            <a:r>
              <a:rPr lang="en-US" b="0" dirty="0" smtClean="0">
                <a:latin typeface="Consolas"/>
                <a:ea typeface="Consolas" charset="0"/>
                <a:cs typeface="Consolas"/>
              </a:rPr>
              <a:t> location + “offset”</a:t>
            </a:r>
          </a:p>
          <a:p>
            <a:r>
              <a:rPr lang="en-US" b="0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b="0" dirty="0" smtClean="0">
                <a:latin typeface="Consolas"/>
                <a:ea typeface="Consolas" charset="0"/>
                <a:cs typeface="Consolas"/>
              </a:rPr>
              <a:t>  * if whence == SEEK_END: set file offset to file size + “offset”</a:t>
            </a:r>
            <a:endParaRPr lang="en-US" b="0" dirty="0">
              <a:latin typeface="Consolas"/>
              <a:ea typeface="Consolas" charset="0"/>
              <a:cs typeface="Consolas"/>
            </a:endParaRP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fsync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fildes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) </a:t>
            </a:r>
          </a:p>
          <a:p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– wait for i/o of 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filedes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to finish and commit to disk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sync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(void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) – wait for ALL to finish and commit to disk</a:t>
            </a:r>
            <a:endParaRPr 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032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Flash Memory (Con’t)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9644" y="4192172"/>
            <a:ext cx="8693002" cy="225083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Data read and written in page-sized chunks (e.g. 4K)</a:t>
            </a:r>
          </a:p>
          <a:p>
            <a:pPr lvl="1"/>
            <a:r>
              <a:rPr lang="en-US" dirty="0" smtClean="0"/>
              <a:t>Cannot be addressed at byte level</a:t>
            </a:r>
          </a:p>
          <a:p>
            <a:pPr lvl="1"/>
            <a:r>
              <a:rPr lang="en-US" dirty="0" smtClean="0"/>
              <a:t>Random access at block level for reads (no locality advantage)</a:t>
            </a:r>
          </a:p>
          <a:p>
            <a:pPr lvl="1"/>
            <a:r>
              <a:rPr lang="en-US" dirty="0" smtClean="0"/>
              <a:t>Writing of new blocks handled in order (</a:t>
            </a:r>
            <a:r>
              <a:rPr lang="en-US" dirty="0" err="1" smtClean="0"/>
              <a:t>kinda</a:t>
            </a:r>
            <a:r>
              <a:rPr lang="en-US" dirty="0" smtClean="0"/>
              <a:t> like a log)</a:t>
            </a:r>
          </a:p>
          <a:p>
            <a:r>
              <a:rPr lang="en-US" dirty="0" smtClean="0"/>
              <a:t>Before writing, must be </a:t>
            </a:r>
            <a:r>
              <a:rPr lang="en-US" i="1" dirty="0" smtClean="0"/>
              <a:t>erased</a:t>
            </a:r>
            <a:r>
              <a:rPr lang="en-US" dirty="0" smtClean="0"/>
              <a:t> (256K block at a time)</a:t>
            </a:r>
          </a:p>
          <a:p>
            <a:pPr lvl="1"/>
            <a:r>
              <a:rPr lang="en-US" dirty="0" smtClean="0"/>
              <a:t>Requires free-list management</a:t>
            </a:r>
          </a:p>
          <a:p>
            <a:pPr lvl="1"/>
            <a:r>
              <a:rPr lang="en-US" dirty="0" smtClean="0"/>
              <a:t>CANNOT write over existing block (Copy-on-Write is normal case)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829" y="939606"/>
            <a:ext cx="489585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3798277" y="2658868"/>
            <a:ext cx="928468" cy="120974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http://upload.wikimedia.org/wikipedia/commons/c/c8/NAND_Flash_Pages_and_Block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44" y="1214515"/>
            <a:ext cx="420052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109718"/>
      </p:ext>
    </p:extLst>
  </p:cSld>
  <p:clrMapOvr>
    <a:masterClrMapping/>
  </p:clrMapOvr>
  <p:transition/>
  <p:timing>
    <p:tnLst>
      <p:par>
        <p:cTn id="1" dur="indefinite" restart="never" nodeType="tmRoot"/>
      </p:par>
    </p:tnLst>
    <p:bldLst>
      <p:bldP spid="6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Building a File System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5943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Gill Sans"/>
                <a:ea typeface="굴림" panose="020B0600000101010101" pitchFamily="34" charset="-127"/>
                <a:cs typeface="Gill Sans"/>
              </a:rPr>
              <a:t>File System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:</a:t>
            </a:r>
            <a:r>
              <a:rPr lang="en-US" altLang="ko-KR" dirty="0" smtClean="0">
                <a:ea typeface="굴림" panose="020B0600000101010101" pitchFamily="34" charset="-127"/>
              </a:rPr>
              <a:t> Layer of OS that transforms block interface of disks (or other block devices) into Files, Directories, etc.</a:t>
            </a:r>
          </a:p>
          <a:p>
            <a:pPr>
              <a:lnSpc>
                <a:spcPct val="100000"/>
              </a:lnSpc>
              <a:spcBef>
                <a:spcPct val="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File System Components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>
                <a:latin typeface="Gill Sans"/>
                <a:ea typeface="굴림" panose="020B0600000101010101" pitchFamily="34" charset="-127"/>
                <a:cs typeface="Gill Sans"/>
              </a:rPr>
              <a:t>Naming</a:t>
            </a:r>
            <a:r>
              <a:rPr lang="en-US" altLang="ko-KR" sz="2400" dirty="0">
                <a:ea typeface="굴림" panose="020B0600000101010101" pitchFamily="34" charset="-127"/>
              </a:rPr>
              <a:t>: Interface to find files by name, not by blocks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 smtClean="0">
                <a:latin typeface="Gill Sans"/>
                <a:ea typeface="굴림" panose="020B0600000101010101" pitchFamily="34" charset="-127"/>
                <a:cs typeface="Gill Sans"/>
              </a:rPr>
              <a:t>Disk Management</a:t>
            </a:r>
            <a:r>
              <a:rPr lang="en-US" altLang="ko-KR" sz="2400" dirty="0" smtClean="0">
                <a:ea typeface="굴림" panose="020B0600000101010101" pitchFamily="34" charset="-127"/>
              </a:rPr>
              <a:t>: collecting disk blocks into files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 smtClean="0">
                <a:latin typeface="Gill Sans"/>
                <a:ea typeface="굴림" panose="020B0600000101010101" pitchFamily="34" charset="-127"/>
                <a:cs typeface="Gill Sans"/>
              </a:rPr>
              <a:t>Protection</a:t>
            </a:r>
            <a:r>
              <a:rPr lang="en-US" altLang="ko-KR" sz="2400" dirty="0" smtClean="0">
                <a:ea typeface="굴림" panose="020B0600000101010101" pitchFamily="34" charset="-127"/>
              </a:rPr>
              <a:t>: Layers to keep data secure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 smtClean="0">
                <a:latin typeface="Gill Sans"/>
                <a:ea typeface="굴림" panose="020B0600000101010101" pitchFamily="34" charset="-127"/>
                <a:cs typeface="Gill Sans"/>
              </a:rPr>
              <a:t>Reliability/Durability</a:t>
            </a:r>
            <a:r>
              <a:rPr lang="en-US" altLang="ko-KR" sz="2400" dirty="0" smtClean="0">
                <a:ea typeface="굴림" panose="020B0600000101010101" pitchFamily="34" charset="-127"/>
              </a:rPr>
              <a:t>: Keeping of files durable despite crashes, media failures, attacks, etc.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6678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uiExpand="1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Recall: </a:t>
            </a:r>
            <a:r>
              <a:rPr lang="en-US" altLang="ko-KR" dirty="0">
                <a:ea typeface="굴림" panose="020B0600000101010101" pitchFamily="34" charset="-127"/>
              </a:rPr>
              <a:t>User vs. System View of a File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6172200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ct val="500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altLang="ko-KR" sz="2600" dirty="0" smtClean="0">
                <a:ea typeface="굴림" panose="020B0600000101010101" pitchFamily="34" charset="-127"/>
              </a:rPr>
              <a:t>User’s view: 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600" dirty="0" smtClean="0">
                <a:ea typeface="굴림" panose="020B0600000101010101" pitchFamily="34" charset="-127"/>
              </a:rPr>
              <a:t>Durable Data Structures</a:t>
            </a:r>
          </a:p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altLang="ko-KR" sz="2600" dirty="0" smtClean="0">
                <a:ea typeface="굴림" panose="020B0600000101010101" pitchFamily="34" charset="-127"/>
              </a:rPr>
              <a:t>System’s view (system call interface):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600" dirty="0" smtClean="0">
                <a:ea typeface="굴림" panose="020B0600000101010101" pitchFamily="34" charset="-127"/>
              </a:rPr>
              <a:t>Collection of Bytes (UNIX)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600" dirty="0" smtClean="0">
                <a:ea typeface="굴림" panose="020B0600000101010101" pitchFamily="34" charset="-127"/>
              </a:rPr>
              <a:t>Doesn’t matter to system what kind of data structures you want to store on disk!</a:t>
            </a:r>
          </a:p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altLang="ko-KR" sz="2600" dirty="0" smtClean="0">
                <a:ea typeface="굴림" panose="020B0600000101010101" pitchFamily="34" charset="-127"/>
              </a:rPr>
              <a:t>System’s view (inside OS):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600" dirty="0" smtClean="0">
                <a:ea typeface="굴림" panose="020B0600000101010101" pitchFamily="34" charset="-127"/>
              </a:rPr>
              <a:t>Collection of blocks (a block is a logical transfer unit, while a sector is the physical transfer unit)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600" dirty="0" smtClean="0">
                <a:ea typeface="굴림" panose="020B0600000101010101" pitchFamily="34" charset="-127"/>
              </a:rPr>
              <a:t>Block size </a:t>
            </a:r>
            <a:r>
              <a:rPr lang="en-US" altLang="ko-KR" sz="2600" dirty="0" smtClean="0">
                <a:ea typeface="굴림" panose="020B0600000101010101" pitchFamily="34" charset="-127"/>
                <a:sym typeface="Symbol" panose="05050102010706020507" pitchFamily="18" charset="2"/>
              </a:rPr>
              <a:t> sector size; in UNIX, block size is 4KB</a:t>
            </a:r>
          </a:p>
        </p:txBody>
      </p:sp>
    </p:spTree>
    <p:extLst>
      <p:ext uri="{BB962C8B-B14F-4D97-AF65-F5344CB8AC3E}">
        <p14:creationId xmlns:p14="http://schemas.microsoft.com/office/powerpoint/2010/main" val="41520182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924800" cy="533400"/>
          </a:xfrm>
        </p:spPr>
        <p:txBody>
          <a:bodyPr/>
          <a:lstStyle/>
          <a:p>
            <a:r>
              <a:rPr lang="en-US" altLang="ko-KR" dirty="0" smtClean="0"/>
              <a:t>Translating from User to Systems View</a:t>
            </a:r>
            <a:endParaRPr lang="en-US" altLang="ko-K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40858"/>
            <a:ext cx="8534400" cy="380754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What happens if user says: "give me bytes 2 – 12?"</a:t>
            </a:r>
          </a:p>
          <a:p>
            <a:pPr lvl="1"/>
            <a:r>
              <a:rPr lang="en-US" altLang="ko-KR" dirty="0" smtClean="0"/>
              <a:t>Fetch block corresponding to those bytes</a:t>
            </a:r>
          </a:p>
          <a:p>
            <a:pPr lvl="1"/>
            <a:r>
              <a:rPr lang="en-US" altLang="ko-KR" dirty="0" smtClean="0"/>
              <a:t>Return just the correct portion of the block</a:t>
            </a:r>
          </a:p>
          <a:p>
            <a:r>
              <a:rPr lang="en-US" altLang="ko-KR" dirty="0" smtClean="0"/>
              <a:t>What about writing bytes 2 – 12?</a:t>
            </a:r>
          </a:p>
          <a:p>
            <a:pPr lvl="1"/>
            <a:r>
              <a:rPr lang="en-US" altLang="ko-KR" dirty="0" smtClean="0"/>
              <a:t>Fetch block, modify relevant portion, write out block</a:t>
            </a:r>
          </a:p>
          <a:p>
            <a:r>
              <a:rPr lang="en-US" altLang="ko-KR" dirty="0" smtClean="0"/>
              <a:t>Everything </a:t>
            </a:r>
            <a:r>
              <a:rPr lang="en-US" altLang="ko-KR" i="1" dirty="0" smtClean="0"/>
              <a:t>inside</a:t>
            </a:r>
            <a:r>
              <a:rPr lang="en-US" altLang="ko-KR" dirty="0" smtClean="0"/>
              <a:t> file system in terms of whole-size blocks</a:t>
            </a:r>
          </a:p>
          <a:p>
            <a:pPr lvl="1"/>
            <a:r>
              <a:rPr lang="en-US" altLang="ko-KR" dirty="0" smtClean="0"/>
              <a:t>Actual disk I/O happens in blocks</a:t>
            </a:r>
          </a:p>
          <a:p>
            <a:pPr lvl="1"/>
            <a:r>
              <a:rPr lang="en-US" altLang="ko-KR" dirty="0" smtClean="0"/>
              <a:t>read/write smaller than block size needs to translate and buffer</a:t>
            </a:r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16389" name="Group 5"/>
          <p:cNvGrpSpPr>
            <a:grpSpLocks/>
          </p:cNvGrpSpPr>
          <p:nvPr/>
        </p:nvGrpSpPr>
        <p:grpSpPr bwMode="auto">
          <a:xfrm>
            <a:off x="7239000" y="1066800"/>
            <a:ext cx="1270000" cy="939800"/>
            <a:chOff x="4496" y="800"/>
            <a:chExt cx="800" cy="592"/>
          </a:xfrm>
        </p:grpSpPr>
        <p:sp useBgFill="1">
          <p:nvSpPr>
            <p:cNvPr id="16395" name="Oval 6"/>
            <p:cNvSpPr>
              <a:spLocks noChangeArrowheads="1"/>
            </p:cNvSpPr>
            <p:nvPr/>
          </p:nvSpPr>
          <p:spPr bwMode="auto">
            <a:xfrm>
              <a:off x="4512" y="1152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/>
            </a:p>
          </p:txBody>
        </p:sp>
        <p:sp useBgFill="1">
          <p:nvSpPr>
            <p:cNvPr id="16396" name="Oval 7"/>
            <p:cNvSpPr>
              <a:spLocks noChangeArrowheads="1"/>
            </p:cNvSpPr>
            <p:nvPr/>
          </p:nvSpPr>
          <p:spPr bwMode="auto">
            <a:xfrm>
              <a:off x="4512" y="1008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/>
            </a:p>
          </p:txBody>
        </p:sp>
        <p:sp useBgFill="1">
          <p:nvSpPr>
            <p:cNvPr id="16397" name="Oval 8"/>
            <p:cNvSpPr>
              <a:spLocks noChangeArrowheads="1"/>
            </p:cNvSpPr>
            <p:nvPr/>
          </p:nvSpPr>
          <p:spPr bwMode="auto">
            <a:xfrm>
              <a:off x="4496" y="896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/>
            </a:p>
          </p:txBody>
        </p:sp>
        <p:sp useBgFill="1">
          <p:nvSpPr>
            <p:cNvPr id="16398" name="Oval 9"/>
            <p:cNvSpPr>
              <a:spLocks noChangeArrowheads="1"/>
            </p:cNvSpPr>
            <p:nvPr/>
          </p:nvSpPr>
          <p:spPr bwMode="auto">
            <a:xfrm>
              <a:off x="4496" y="800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/>
            </a:p>
          </p:txBody>
        </p:sp>
        <p:sp>
          <p:nvSpPr>
            <p:cNvPr id="16399" name="Line 10"/>
            <p:cNvSpPr>
              <a:spLocks noChangeShapeType="1"/>
            </p:cNvSpPr>
            <p:nvPr/>
          </p:nvSpPr>
          <p:spPr bwMode="auto">
            <a:xfrm>
              <a:off x="4876" y="908"/>
              <a:ext cx="152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6400" name="Line 11"/>
            <p:cNvSpPr>
              <a:spLocks noChangeShapeType="1"/>
            </p:cNvSpPr>
            <p:nvPr/>
          </p:nvSpPr>
          <p:spPr bwMode="auto">
            <a:xfrm>
              <a:off x="4860" y="892"/>
              <a:ext cx="37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grpSp>
          <p:nvGrpSpPr>
            <p:cNvPr id="16401" name="Group 12"/>
            <p:cNvGrpSpPr>
              <a:grpSpLocks/>
            </p:cNvGrpSpPr>
            <p:nvPr/>
          </p:nvGrpSpPr>
          <p:grpSpPr bwMode="auto">
            <a:xfrm>
              <a:off x="4632" y="856"/>
              <a:ext cx="520" cy="456"/>
              <a:chOff x="4272" y="632"/>
              <a:chExt cx="520" cy="456"/>
            </a:xfrm>
          </p:grpSpPr>
          <p:sp>
            <p:nvSpPr>
              <p:cNvPr id="16402" name="Oval 13"/>
              <p:cNvSpPr>
                <a:spLocks noChangeArrowheads="1"/>
              </p:cNvSpPr>
              <p:nvPr/>
            </p:nvSpPr>
            <p:spPr bwMode="auto">
              <a:xfrm>
                <a:off x="4272" y="947"/>
                <a:ext cx="520" cy="141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/>
              </a:p>
            </p:txBody>
          </p:sp>
          <p:sp>
            <p:nvSpPr>
              <p:cNvPr id="16403" name="Oval 14"/>
              <p:cNvSpPr>
                <a:spLocks noChangeArrowheads="1"/>
              </p:cNvSpPr>
              <p:nvPr/>
            </p:nvSpPr>
            <p:spPr bwMode="auto">
              <a:xfrm>
                <a:off x="4280" y="632"/>
                <a:ext cx="496" cy="12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/>
              </a:p>
            </p:txBody>
          </p:sp>
          <p:sp>
            <p:nvSpPr>
              <p:cNvPr id="16404" name="Line 15"/>
              <p:cNvSpPr>
                <a:spLocks noChangeShapeType="1"/>
              </p:cNvSpPr>
              <p:nvPr/>
            </p:nvSpPr>
            <p:spPr bwMode="auto">
              <a:xfrm>
                <a:off x="4272" y="696"/>
                <a:ext cx="0" cy="32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16405" name="Line 16"/>
              <p:cNvSpPr>
                <a:spLocks noChangeShapeType="1"/>
              </p:cNvSpPr>
              <p:nvPr/>
            </p:nvSpPr>
            <p:spPr bwMode="auto">
              <a:xfrm>
                <a:off x="4776" y="696"/>
                <a:ext cx="0" cy="344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</p:grpSp>
      </p:grpSp>
      <p:sp>
        <p:nvSpPr>
          <p:cNvPr id="16390" name="Oval 17"/>
          <p:cNvSpPr>
            <a:spLocks noChangeArrowheads="1"/>
          </p:cNvSpPr>
          <p:nvPr/>
        </p:nvSpPr>
        <p:spPr bwMode="auto">
          <a:xfrm>
            <a:off x="4876800" y="914400"/>
            <a:ext cx="1371600" cy="1295400"/>
          </a:xfrm>
          <a:prstGeom prst="ellipse">
            <a:avLst/>
          </a:prstGeom>
          <a:solidFill>
            <a:srgbClr val="4472C4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ko-KR" sz="2400" b="0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File</a:t>
            </a:r>
          </a:p>
          <a:p>
            <a:pPr algn="ctr"/>
            <a:r>
              <a:rPr lang="en-US" altLang="ko-KR" sz="2400" b="0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System</a:t>
            </a:r>
          </a:p>
        </p:txBody>
      </p:sp>
      <p:sp>
        <p:nvSpPr>
          <p:cNvPr id="16391" name="AutoShape 18"/>
          <p:cNvSpPr>
            <a:spLocks noChangeArrowheads="1"/>
          </p:cNvSpPr>
          <p:nvPr/>
        </p:nvSpPr>
        <p:spPr bwMode="auto">
          <a:xfrm>
            <a:off x="6324600" y="1371600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000"/>
          </a:p>
        </p:txBody>
      </p:sp>
      <p:sp>
        <p:nvSpPr>
          <p:cNvPr id="16392" name="AutoShape 19"/>
          <p:cNvSpPr>
            <a:spLocks noChangeArrowheads="1"/>
          </p:cNvSpPr>
          <p:nvPr/>
        </p:nvSpPr>
        <p:spPr bwMode="auto">
          <a:xfrm>
            <a:off x="3962400" y="1371600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0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AB488E-3FAE-AE45-8328-F498FB691776}"/>
              </a:ext>
            </a:extLst>
          </p:cNvPr>
          <p:cNvSpPr/>
          <p:nvPr/>
        </p:nvSpPr>
        <p:spPr>
          <a:xfrm>
            <a:off x="2511256" y="958516"/>
            <a:ext cx="1388980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File</a:t>
            </a:r>
            <a:br>
              <a:rPr lang="en-US" sz="2400" b="1" dirty="0"/>
            </a:br>
            <a:r>
              <a:rPr lang="en-US" sz="2400" b="1" dirty="0"/>
              <a:t>(Bytes)</a:t>
            </a:r>
          </a:p>
        </p:txBody>
      </p: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40947BD2-7355-8F4C-B8EF-617824C30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199" y="969963"/>
            <a:ext cx="1371600" cy="1371600"/>
          </a:xfrm>
          <a:prstGeom prst="rect">
            <a:avLst/>
          </a:prstGeom>
        </p:spPr>
      </p:pic>
      <p:sp>
        <p:nvSpPr>
          <p:cNvPr id="27" name="AutoShape 19">
            <a:extLst>
              <a:ext uri="{FF2B5EF4-FFF2-40B4-BE49-F238E27FC236}">
                <a16:creationId xmlns:a16="http://schemas.microsoft.com/office/drawing/2014/main" id="{C2B7A2A4-9330-BE4B-AF3B-5F49F22C6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606" y="1360903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782183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Disk Management Policies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9067800" cy="5791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Basic entities on a disk: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File:</a:t>
            </a:r>
            <a:r>
              <a:rPr lang="en-US" altLang="ko-KR" sz="2400" dirty="0" smtClean="0">
                <a:ea typeface="굴림" panose="020B0600000101010101" pitchFamily="34" charset="-127"/>
              </a:rPr>
              <a:t> user-visible group of blocks arranged sequentially in logical space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Directory:</a:t>
            </a:r>
            <a:r>
              <a:rPr lang="en-US" altLang="ko-KR" sz="2400" dirty="0" smtClean="0">
                <a:ea typeface="굴림" panose="020B0600000101010101" pitchFamily="34" charset="-127"/>
              </a:rPr>
              <a:t> user-visible index mapping names to files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Access disk as linear array of sectors.  Two Options: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Identify sectors as vectors [cylinder, surface, sector], sort in cylinder-major order, </a:t>
            </a:r>
            <a:r>
              <a:rPr lang="en-US" altLang="ko-KR" sz="2400" dirty="0">
                <a:ea typeface="굴림" panose="020B0600000101010101" pitchFamily="34" charset="-127"/>
              </a:rPr>
              <a:t>n</a:t>
            </a:r>
            <a:r>
              <a:rPr lang="en-US" altLang="ko-KR" sz="2400" dirty="0" smtClean="0">
                <a:ea typeface="굴림" panose="020B0600000101010101" pitchFamily="34" charset="-127"/>
              </a:rPr>
              <a:t>ot used anymore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Logical Block Addressing (LBA):</a:t>
            </a:r>
            <a:r>
              <a:rPr lang="en-US" altLang="ko-KR" sz="2400" dirty="0" smtClean="0">
                <a:ea typeface="굴림" panose="020B0600000101010101" pitchFamily="34" charset="-127"/>
              </a:rPr>
              <a:t> Every sector has integer address from zero up to max number of sectors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Controller translates from address </a:t>
            </a: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r>
              <a:rPr lang="en-US" altLang="ko-KR" sz="2400" dirty="0" smtClean="0">
                <a:ea typeface="굴림" panose="020B0600000101010101" pitchFamily="34" charset="-127"/>
              </a:rPr>
              <a:t> physical position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First case: OS/BIOS must deal with bad sectors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Second case: hardware shields OS from structure of disk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08144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79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2785-1B18-E540-9052-1BA4E65A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the file system need?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E85E-BF0C-F140-8592-690B986CC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 free disk blocks</a:t>
            </a:r>
          </a:p>
          <a:p>
            <a:pPr lvl="1"/>
            <a:r>
              <a:rPr lang="en-US" dirty="0" smtClean="0"/>
              <a:t>Need to know where to put newly written data</a:t>
            </a:r>
          </a:p>
          <a:p>
            <a:r>
              <a:rPr lang="en-US" dirty="0" smtClean="0"/>
              <a:t>Track which blocks contain data for which files</a:t>
            </a:r>
          </a:p>
          <a:p>
            <a:pPr lvl="1"/>
            <a:r>
              <a:rPr lang="en-US" dirty="0" smtClean="0"/>
              <a:t>Need to know where to read a file from</a:t>
            </a:r>
          </a:p>
          <a:p>
            <a:r>
              <a:rPr lang="en-US" dirty="0" smtClean="0"/>
              <a:t>Track files in a directory</a:t>
            </a:r>
          </a:p>
          <a:p>
            <a:pPr lvl="1"/>
            <a:r>
              <a:rPr lang="en-US" dirty="0" smtClean="0"/>
              <a:t>Find list of file's blocks given its name</a:t>
            </a:r>
          </a:p>
          <a:p>
            <a:r>
              <a:rPr lang="en-US" dirty="0" smtClean="0"/>
              <a:t>Where do we maintain all of this?</a:t>
            </a:r>
          </a:p>
          <a:p>
            <a:pPr lvl="1"/>
            <a:r>
              <a:rPr lang="en-US" dirty="0" smtClean="0"/>
              <a:t>Somewhere on 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355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D3BA-BED8-4E4F-A45E-035C1298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Structures on Disk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493A0-3F57-164E-A790-80A2795B3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550" y="762000"/>
            <a:ext cx="7924800" cy="5105400"/>
          </a:xfrm>
        </p:spPr>
        <p:txBody>
          <a:bodyPr/>
          <a:lstStyle/>
          <a:p>
            <a:r>
              <a:rPr lang="en-US" dirty="0" smtClean="0"/>
              <a:t>Different than data structures in memory</a:t>
            </a:r>
          </a:p>
          <a:p>
            <a:r>
              <a:rPr lang="en-US" dirty="0" smtClean="0"/>
              <a:t>Access a block at a time</a:t>
            </a:r>
          </a:p>
          <a:p>
            <a:pPr lvl="1"/>
            <a:r>
              <a:rPr lang="en-US" dirty="0" smtClean="0"/>
              <a:t>Can't efficiently read/write a single word</a:t>
            </a:r>
          </a:p>
          <a:p>
            <a:pPr lvl="1"/>
            <a:r>
              <a:rPr lang="en-US" dirty="0" smtClean="0"/>
              <a:t>Have to read/write full block containing it</a:t>
            </a:r>
          </a:p>
          <a:p>
            <a:pPr lvl="1"/>
            <a:r>
              <a:rPr lang="en-US" dirty="0" smtClean="0"/>
              <a:t>Ideally want sequential access patterns</a:t>
            </a:r>
          </a:p>
          <a:p>
            <a:r>
              <a:rPr lang="en-US" dirty="0" smtClean="0"/>
              <a:t>Durability</a:t>
            </a:r>
          </a:p>
          <a:p>
            <a:pPr lvl="1"/>
            <a:r>
              <a:rPr lang="en-US" dirty="0" smtClean="0"/>
              <a:t>Ideally, file system is in meaningful state upon shutdown</a:t>
            </a:r>
          </a:p>
          <a:p>
            <a:pPr lvl="1"/>
            <a:r>
              <a:rPr lang="en-US" dirty="0" smtClean="0"/>
              <a:t>This obviously isn't always the case…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82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Designing a File </a:t>
            </a:r>
            <a:r>
              <a:rPr lang="en-US" dirty="0"/>
              <a:t>S</a:t>
            </a:r>
            <a:r>
              <a:rPr lang="en-US" dirty="0" smtClean="0"/>
              <a:t>ystem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What factors are critical to the design choices?</a:t>
            </a:r>
          </a:p>
          <a:p>
            <a:r>
              <a:rPr lang="en-US" dirty="0" smtClean="0"/>
              <a:t>Durable data store =&gt; it</a:t>
            </a:r>
            <a:r>
              <a:rPr lang="fr-FR" dirty="0" smtClean="0"/>
              <a:t>’</a:t>
            </a:r>
            <a:r>
              <a:rPr lang="en-US" dirty="0" smtClean="0"/>
              <a:t>s all on disk</a:t>
            </a:r>
          </a:p>
          <a:p>
            <a:r>
              <a:rPr lang="en-US" dirty="0" smtClean="0"/>
              <a:t>(Hard) Disks Performance !!!</a:t>
            </a:r>
          </a:p>
          <a:p>
            <a:pPr lvl="1"/>
            <a:r>
              <a:rPr lang="en-US" dirty="0" smtClean="0"/>
              <a:t>Maximize sequential access, minimize seeks</a:t>
            </a:r>
          </a:p>
          <a:p>
            <a:r>
              <a:rPr lang="en-US" dirty="0" smtClean="0"/>
              <a:t>Open before Read/Write</a:t>
            </a:r>
          </a:p>
          <a:p>
            <a:pPr lvl="1"/>
            <a:r>
              <a:rPr lang="en-US" dirty="0" smtClean="0"/>
              <a:t>Can perform protection checks and look up where the actual file resource are, in advance</a:t>
            </a:r>
          </a:p>
          <a:p>
            <a:r>
              <a:rPr lang="en-US" dirty="0" smtClean="0"/>
              <a:t>Size is determined as they are used !!!</a:t>
            </a:r>
          </a:p>
          <a:p>
            <a:pPr lvl="1"/>
            <a:r>
              <a:rPr lang="en-US" dirty="0" smtClean="0"/>
              <a:t>Can write (or read zeros) to expand the file</a:t>
            </a:r>
          </a:p>
          <a:p>
            <a:pPr lvl="1"/>
            <a:r>
              <a:rPr lang="en-US" dirty="0" smtClean="0"/>
              <a:t>Start small and grow, need to make room</a:t>
            </a:r>
          </a:p>
          <a:p>
            <a:r>
              <a:rPr lang="en-US" dirty="0" smtClean="0"/>
              <a:t>Organized into directories</a:t>
            </a:r>
          </a:p>
          <a:p>
            <a:pPr lvl="1"/>
            <a:r>
              <a:rPr lang="en-US" dirty="0" smtClean="0"/>
              <a:t>What data structure (on disk) for that?</a:t>
            </a:r>
          </a:p>
          <a:p>
            <a:r>
              <a:rPr lang="en-US" dirty="0" smtClean="0"/>
              <a:t>Need to allocate / free blocks </a:t>
            </a:r>
          </a:p>
          <a:p>
            <a:pPr lvl="1"/>
            <a:r>
              <a:rPr lang="en-US" dirty="0" smtClean="0"/>
              <a:t>Such that access remains efficient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31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File System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391280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latin typeface="Gill Sans" charset="0"/>
                <a:ea typeface="Gill Sans" charset="0"/>
                <a:cs typeface="Gill Sans" charset="0"/>
              </a:rPr>
              <a:t>File path</a:t>
            </a:r>
            <a:endParaRPr 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3721" y="1852944"/>
            <a:ext cx="1508822" cy="2862615"/>
            <a:chOff x="1076121" y="1852944"/>
            <a:chExt cx="1508822" cy="2862615"/>
          </a:xfrm>
        </p:grpSpPr>
        <p:sp>
          <p:nvSpPr>
            <p:cNvPr id="8" name="Rounded Rectangle 7"/>
            <p:cNvSpPr/>
            <p:nvPr/>
          </p:nvSpPr>
          <p:spPr>
            <a:xfrm>
              <a:off x="1386838" y="1941701"/>
              <a:ext cx="1172460" cy="27738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 smtClean="0">
                <a:latin typeface="Gill Sans" charset="0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 smtClean="0">
                <a:latin typeface="Gill Sans" charset="0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71600" y="2233686"/>
              <a:ext cx="12133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Directory </a:t>
              </a:r>
            </a:p>
            <a:p>
              <a:r>
                <a:rPr lang="en-US" sz="2000" b="0" dirty="0" smtClean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Structure</a:t>
              </a:r>
              <a:endParaRPr lang="en-US" sz="2000" b="0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" name="Elbow Connector 10"/>
            <p:cNvCxnSpPr>
              <a:stCxn id="9" idx="2"/>
              <a:endCxn id="8" idx="1"/>
            </p:cNvCxnSpPr>
            <p:nvPr/>
          </p:nvCxnSpPr>
          <p:spPr>
            <a:xfrm rot="16200000" flipH="1">
              <a:off x="493637" y="2435428"/>
              <a:ext cx="1475685" cy="31071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1600200" y="1941701"/>
            <a:ext cx="3688597" cy="2773858"/>
            <a:chOff x="1654409" y="1941701"/>
            <a:chExt cx="3634388" cy="2773858"/>
          </a:xfrm>
        </p:grpSpPr>
        <p:sp>
          <p:nvSpPr>
            <p:cNvPr id="14" name="Rounded Rectangle 13"/>
            <p:cNvSpPr/>
            <p:nvPr/>
          </p:nvSpPr>
          <p:spPr>
            <a:xfrm>
              <a:off x="4139505" y="1941701"/>
              <a:ext cx="1098453" cy="27738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03006" y="2237650"/>
              <a:ext cx="11857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 smtClean="0">
                  <a:solidFill>
                    <a:srgbClr val="FFFFFF"/>
                  </a:solidFill>
                  <a:latin typeface="Gill Sans" charset="0"/>
                  <a:ea typeface="Gill Sans" charset="0"/>
                  <a:cs typeface="Gill Sans" charset="0"/>
                </a:rPr>
                <a:t>File Index </a:t>
              </a:r>
            </a:p>
            <a:p>
              <a:pPr algn="ctr"/>
              <a:r>
                <a:rPr lang="en-US" sz="2000" b="0" dirty="0" smtClean="0">
                  <a:solidFill>
                    <a:srgbClr val="FFFFFF"/>
                  </a:solidFill>
                  <a:latin typeface="Gill Sans" charset="0"/>
                  <a:ea typeface="Gill Sans" charset="0"/>
                  <a:cs typeface="Gill Sans" charset="0"/>
                </a:rPr>
                <a:t>Structure</a:t>
              </a:r>
              <a:endParaRPr lang="en-US" sz="2000" b="0" dirty="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54409" y="3752007"/>
              <a:ext cx="642325" cy="437977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2333234" y="3505200"/>
              <a:ext cx="1806270" cy="4657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478025" y="2678668"/>
              <a:ext cx="1661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 smtClean="0">
                  <a:latin typeface="Gill Sans" charset="0"/>
                  <a:ea typeface="Gill Sans" charset="0"/>
                  <a:cs typeface="Gill Sans" charset="0"/>
                </a:rPr>
                <a:t>File number</a:t>
              </a:r>
              <a:endParaRPr lang="en-US" sz="2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65203" y="3043535"/>
              <a:ext cx="14803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“</a:t>
              </a:r>
              <a:r>
                <a:rPr lang="en-US" sz="2400" b="0" dirty="0" err="1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inumber</a:t>
              </a:r>
              <a:r>
                <a:rPr lang="en-US" sz="24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”</a:t>
              </a:r>
              <a:endPara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14800" y="2399884"/>
            <a:ext cx="5001315" cy="3725632"/>
            <a:chOff x="4114800" y="2399884"/>
            <a:chExt cx="5001315" cy="3725632"/>
          </a:xfrm>
        </p:grpSpPr>
        <p:cxnSp>
          <p:nvCxnSpPr>
            <p:cNvPr id="22" name="Straight Arrow Connector 21"/>
            <p:cNvCxnSpPr>
              <a:stCxn id="21" idx="3"/>
            </p:cNvCxnSpPr>
            <p:nvPr/>
          </p:nvCxnSpPr>
          <p:spPr>
            <a:xfrm>
              <a:off x="4949618" y="3570916"/>
              <a:ext cx="1473627" cy="4000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n 23"/>
            <p:cNvSpPr/>
            <p:nvPr/>
          </p:nvSpPr>
          <p:spPr>
            <a:xfrm>
              <a:off x="7182355" y="4972175"/>
              <a:ext cx="846701" cy="115334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6569254" y="3816773"/>
              <a:ext cx="441146" cy="1838411"/>
              <a:chOff x="7544518" y="1270135"/>
              <a:chExt cx="441146" cy="1838411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7605706" y="1270135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05706" y="1591319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05706" y="1897904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605706" y="2219088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620707" y="2787362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544518" y="2387252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dirty="0" smtClean="0">
                    <a:latin typeface="Gill Sans" charset="0"/>
                    <a:ea typeface="Gill Sans" charset="0"/>
                    <a:cs typeface="Gill Sans" charset="0"/>
                  </a:rPr>
                  <a:t>…</a:t>
                </a:r>
                <a:endParaRPr lang="en-US" sz="2000" b="0" dirty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6125271" y="3352800"/>
              <a:ext cx="14109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Data blocks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14800" y="4812268"/>
              <a:ext cx="1143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“</a:t>
              </a:r>
              <a:r>
                <a:rPr lang="en-US" sz="2400" b="0" dirty="0" err="1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inode</a:t>
              </a:r>
              <a:r>
                <a:rPr lang="en-US" sz="24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”</a:t>
              </a:r>
              <a:endPara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56917" y="2399884"/>
              <a:ext cx="38591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One Block = multiple sectors</a:t>
              </a:r>
            </a:p>
            <a:p>
              <a:pPr algn="ctr"/>
              <a:r>
                <a:rPr lang="en-US" sz="24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Ex: 512 sector,  4K block</a:t>
              </a:r>
              <a:endPara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07293" y="3351927"/>
              <a:ext cx="642325" cy="437977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6541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93" y="2353603"/>
            <a:ext cx="8400707" cy="397099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Open performs </a:t>
            </a:r>
            <a:r>
              <a:rPr lang="en-US" sz="2800" i="1" dirty="0">
                <a:solidFill>
                  <a:srgbClr val="FF0000"/>
                </a:solidFill>
              </a:rPr>
              <a:t>N</a:t>
            </a:r>
            <a:r>
              <a:rPr lang="en-US" sz="2800" i="1" dirty="0" smtClean="0">
                <a:solidFill>
                  <a:srgbClr val="FF0000"/>
                </a:solidFill>
              </a:rPr>
              <a:t>ame </a:t>
            </a:r>
            <a:r>
              <a:rPr lang="en-US" sz="2800" i="1" dirty="0">
                <a:solidFill>
                  <a:srgbClr val="FF0000"/>
                </a:solidFill>
              </a:rPr>
              <a:t>R</a:t>
            </a:r>
            <a:r>
              <a:rPr lang="en-US" sz="2800" i="1" dirty="0" smtClean="0">
                <a:solidFill>
                  <a:srgbClr val="FF0000"/>
                </a:solidFill>
              </a:rPr>
              <a:t>esolution</a:t>
            </a:r>
          </a:p>
          <a:p>
            <a:pPr lvl="1"/>
            <a:r>
              <a:rPr lang="en-US" sz="2400" dirty="0" smtClean="0"/>
              <a:t>Translates pathname into a “file number”</a:t>
            </a:r>
          </a:p>
          <a:p>
            <a:pPr lvl="2"/>
            <a:r>
              <a:rPr lang="en-US" sz="2400" dirty="0" smtClean="0"/>
              <a:t>Used as an “index” to locate the blocks</a:t>
            </a:r>
          </a:p>
          <a:p>
            <a:pPr lvl="1"/>
            <a:r>
              <a:rPr lang="en-US" sz="2400" dirty="0" smtClean="0"/>
              <a:t>Creates a file descriptor in PCB within kernel</a:t>
            </a:r>
          </a:p>
          <a:p>
            <a:pPr lvl="1"/>
            <a:r>
              <a:rPr lang="en-US" sz="2400" dirty="0" smtClean="0"/>
              <a:t>Returns a “handle” (another integer) to user process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Read, Write, Seek, and Sync operate on handle</a:t>
            </a:r>
          </a:p>
          <a:p>
            <a:pPr lvl="1"/>
            <a:r>
              <a:rPr lang="en-US" sz="2400" dirty="0" smtClean="0"/>
              <a:t>Mapped to file descriptor and to blocks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64614" y="990600"/>
            <a:ext cx="14262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i="1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f</a:t>
            </a:r>
            <a:r>
              <a:rPr lang="en-US" sz="2800" b="0" i="1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ile name</a:t>
            </a:r>
          </a:p>
          <a:p>
            <a:pPr algn="ctr"/>
            <a:r>
              <a:rPr lang="en-US" sz="2800" b="0" i="1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offset</a:t>
            </a:r>
            <a:endParaRPr lang="en-US" sz="2800" b="0" i="1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52600" y="1467653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35406" y="1421486"/>
            <a:ext cx="1344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latin typeface="Gill Sans" charset="0"/>
                <a:ea typeface="Gill Sans" charset="0"/>
                <a:cs typeface="Gill Sans" charset="0"/>
              </a:rPr>
              <a:t>directory</a:t>
            </a:r>
            <a:endParaRPr 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94897" y="990600"/>
            <a:ext cx="17565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i="1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f</a:t>
            </a:r>
            <a:r>
              <a:rPr lang="en-US" sz="2800" b="0" i="1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ile number</a:t>
            </a:r>
          </a:p>
          <a:p>
            <a:pPr algn="ctr"/>
            <a:r>
              <a:rPr lang="en-US" sz="2800" b="0" i="1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offset</a:t>
            </a:r>
            <a:endParaRPr lang="en-US" sz="2800" b="0" i="1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978182" y="1467653"/>
            <a:ext cx="17274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50836" y="1052154"/>
            <a:ext cx="1382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0" dirty="0" smtClean="0">
                <a:latin typeface="Gill Sans" charset="0"/>
                <a:ea typeface="Gill Sans" charset="0"/>
                <a:cs typeface="Gill Sans" charset="0"/>
              </a:rPr>
              <a:t>Index</a:t>
            </a:r>
            <a:br>
              <a:rPr lang="en-US" sz="2400" b="0" dirty="0" smtClean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 dirty="0" smtClean="0">
                <a:latin typeface="Gill Sans" charset="0"/>
                <a:ea typeface="Gill Sans" charset="0"/>
                <a:cs typeface="Gill Sans" charset="0"/>
              </a:rPr>
              <a:t>structure</a:t>
            </a:r>
            <a:endParaRPr 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28463" y="1206043"/>
            <a:ext cx="2010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i="1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Storage block</a:t>
            </a:r>
            <a:endParaRPr lang="en-US" sz="2800" b="0" i="1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648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</a:t>
            </a:r>
            <a:endParaRPr lang="en-US" dirty="0"/>
          </a:p>
        </p:txBody>
      </p:sp>
      <p:pic>
        <p:nvPicPr>
          <p:cNvPr id="3" name="Picture 2" descr="Screen Shot 2016-04-04 at 10.44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838200"/>
            <a:ext cx="9524156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75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861541" y="152400"/>
            <a:ext cx="7291859" cy="533400"/>
          </a:xfrm>
        </p:spPr>
        <p:txBody>
          <a:bodyPr/>
          <a:lstStyle/>
          <a:p>
            <a:r>
              <a:rPr lang="en-US" dirty="0" smtClean="0"/>
              <a:t>Recall: SSD </a:t>
            </a:r>
            <a:r>
              <a:rPr lang="en-US" dirty="0"/>
              <a:t>Summary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610600" cy="31817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Pros (vs. hard disk drives):</a:t>
            </a:r>
          </a:p>
          <a:p>
            <a:pPr lvl="1"/>
            <a:r>
              <a:rPr lang="en-US" dirty="0"/>
              <a:t>Low latency, high throughput (eliminate seek/rotational delay)</a:t>
            </a:r>
          </a:p>
          <a:p>
            <a:pPr lvl="1"/>
            <a:r>
              <a:rPr lang="en-US" dirty="0"/>
              <a:t>No moving parts: </a:t>
            </a:r>
          </a:p>
          <a:p>
            <a:pPr lvl="2"/>
            <a:r>
              <a:rPr lang="en-US" dirty="0"/>
              <a:t>Very light weight, low power, silent, very shock insensitive</a:t>
            </a:r>
          </a:p>
          <a:p>
            <a:pPr lvl="1"/>
            <a:r>
              <a:rPr lang="en-US" dirty="0"/>
              <a:t>Read at memory speeds (limited by controller and I/O bus)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Small storage (0.1-0.5x disk), expensive (3-20x disk)</a:t>
            </a:r>
          </a:p>
          <a:p>
            <a:pPr lvl="2"/>
            <a:r>
              <a:rPr lang="en-US" dirty="0"/>
              <a:t>Hybrid alternative: combine small SSD with large </a:t>
            </a:r>
            <a:r>
              <a:rPr lang="en-US" dirty="0" smtClean="0"/>
              <a:t>HDD</a:t>
            </a:r>
          </a:p>
          <a:p>
            <a:pPr lvl="1"/>
            <a:r>
              <a:rPr lang="en-US" dirty="0" smtClean="0"/>
              <a:t>Wear-out happens because of writing 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5DFE8E53-8289-D441-93DB-47CEEAFC12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7" r="12231"/>
          <a:stretch/>
        </p:blipFill>
        <p:spPr bwMode="auto">
          <a:xfrm>
            <a:off x="457200" y="3835605"/>
            <a:ext cx="3276600" cy="262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55A9C6-CBC7-B14F-ABBC-4BCF37CE3D7D}"/>
              </a:ext>
            </a:extLst>
          </p:cNvPr>
          <p:cNvSpPr txBox="1"/>
          <p:nvPr/>
        </p:nvSpPr>
        <p:spPr>
          <a:xfrm>
            <a:off x="642490" y="6373604"/>
            <a:ext cx="3624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2007 perspective (Storage Newsletter)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67EC03A-C6BF-D447-B27D-8F8CA1288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276618" y="3962400"/>
            <a:ext cx="3138732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DD2017-2FB0-AA44-AD6B-83ED42650A3D}"/>
              </a:ext>
            </a:extLst>
          </p:cNvPr>
          <p:cNvSpPr/>
          <p:nvPr/>
        </p:nvSpPr>
        <p:spPr>
          <a:xfrm>
            <a:off x="4953000" y="6279908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2019 perspective </a:t>
            </a:r>
          </a:p>
        </p:txBody>
      </p:sp>
    </p:spTree>
    <p:extLst>
      <p:ext uri="{BB962C8B-B14F-4D97-AF65-F5344CB8AC3E}">
        <p14:creationId xmlns:p14="http://schemas.microsoft.com/office/powerpoint/2010/main" val="10604901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153400" cy="5562600"/>
          </a:xfrm>
        </p:spPr>
        <p:txBody>
          <a:bodyPr/>
          <a:lstStyle/>
          <a:p>
            <a:r>
              <a:rPr lang="en-US" dirty="0" smtClean="0"/>
              <a:t>Basically a hierarchical structure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Each directory entry is a collection of</a:t>
            </a:r>
          </a:p>
          <a:p>
            <a:pPr lvl="1"/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Directories</a:t>
            </a:r>
          </a:p>
          <a:p>
            <a:pPr lvl="2"/>
            <a:r>
              <a:rPr lang="en-US" dirty="0" smtClean="0"/>
              <a:t>A link to another entries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Each has a name and attributes</a:t>
            </a:r>
          </a:p>
          <a:p>
            <a:pPr lvl="1"/>
            <a:r>
              <a:rPr lang="en-US" dirty="0" smtClean="0"/>
              <a:t>Files have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Links (hard links) make it a DAG, not just a tree</a:t>
            </a:r>
          </a:p>
          <a:p>
            <a:pPr lvl="1"/>
            <a:r>
              <a:rPr lang="en-US" dirty="0" err="1" smtClean="0"/>
              <a:t>Softlinks</a:t>
            </a:r>
            <a:r>
              <a:rPr lang="en-US" dirty="0" smtClean="0"/>
              <a:t> (aliases) are another name for an entry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36239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I/O &amp; Storage Layers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087020" y="1688504"/>
            <a:ext cx="938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streams</a:t>
            </a:r>
            <a:endParaRPr lang="en-US" sz="2000" b="0" i="1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87020" y="2152943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handles</a:t>
            </a:r>
            <a:endParaRPr lang="en-US" sz="2000" b="0" i="1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87020" y="2562531"/>
            <a:ext cx="984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registers</a:t>
            </a:r>
            <a:endParaRPr lang="en-US" sz="2000" b="0" i="1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87020" y="3098792"/>
            <a:ext cx="1230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descriptors</a:t>
            </a:r>
            <a:endParaRPr lang="en-US" sz="2000" b="0" i="1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87020" y="3630771"/>
            <a:ext cx="315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Commands and Data Transfers</a:t>
            </a:r>
            <a:endParaRPr lang="en-US" sz="2000" b="0" i="1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25534" y="4169834"/>
            <a:ext cx="3025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Disks, Flash, Controllers, DMA</a:t>
            </a:r>
            <a:endParaRPr lang="en-US" sz="2000" b="0" i="1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924" y="4629644"/>
            <a:ext cx="903312" cy="736435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434" y="5002176"/>
            <a:ext cx="942084" cy="727806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811" y="4843153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12" y="4842835"/>
            <a:ext cx="1265440" cy="907297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H="1">
            <a:off x="4156814" y="2777551"/>
            <a:ext cx="3403526" cy="17546"/>
          </a:xfrm>
          <a:prstGeom prst="line">
            <a:avLst/>
          </a:prstGeom>
          <a:ln w="3175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an 50"/>
          <p:cNvSpPr/>
          <p:nvPr/>
        </p:nvSpPr>
        <p:spPr>
          <a:xfrm>
            <a:off x="7050220" y="4601549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8128573" y="4101116"/>
            <a:ext cx="441146" cy="1802120"/>
            <a:chOff x="7605706" y="1270135"/>
            <a:chExt cx="441146" cy="1802120"/>
          </a:xfrm>
        </p:grpSpPr>
        <p:sp>
          <p:nvSpPr>
            <p:cNvPr id="53" name="Rectangle 52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641688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05706" y="2392137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310312" y="3631174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latin typeface="Gill Sans" charset="0"/>
                <a:ea typeface="Gill Sans" charset="0"/>
                <a:cs typeface="Gill Sans" charset="0"/>
              </a:rPr>
              <a:t>Data blocks</a:t>
            </a:r>
            <a:endParaRPr 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45275" y="3000210"/>
            <a:ext cx="510939" cy="6989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1" name="Straight Connector 20"/>
          <p:cNvCxnSpPr>
            <a:stCxn id="19" idx="1"/>
            <a:endCxn id="19" idx="3"/>
          </p:cNvCxnSpPr>
          <p:nvPr/>
        </p:nvCxnSpPr>
        <p:spPr>
          <a:xfrm>
            <a:off x="6245275" y="3349664"/>
            <a:ext cx="510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243512" y="3510661"/>
            <a:ext cx="510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245275" y="3181070"/>
            <a:ext cx="510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10112" y="2187912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latin typeface="Gill Sans" charset="0"/>
                <a:ea typeface="Gill Sans" charset="0"/>
                <a:cs typeface="Gill Sans" charset="0"/>
              </a:rPr>
              <a:t>#4 - handle</a:t>
            </a:r>
            <a:endParaRPr 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7" name="Elbow Connector 26"/>
          <p:cNvCxnSpPr/>
          <p:nvPr/>
        </p:nvCxnSpPr>
        <p:spPr>
          <a:xfrm>
            <a:off x="6624512" y="3267386"/>
            <a:ext cx="1384081" cy="99432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152562" y="5002176"/>
            <a:ext cx="510939" cy="254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52562" y="5295265"/>
            <a:ext cx="510939" cy="3305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65754" y="5755411"/>
            <a:ext cx="2677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latin typeface="Gill Sans" charset="0"/>
                <a:ea typeface="Gill Sans" charset="0"/>
                <a:cs typeface="Gill Sans" charset="0"/>
              </a:rPr>
              <a:t>Directory Structure</a:t>
            </a:r>
            <a:endParaRPr 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33312" y="2136453"/>
            <a:ext cx="1756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High Level I/O 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51420" y="2136452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65470" y="2523331"/>
            <a:ext cx="15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Low Level I/O 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057079" y="2600891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90512" y="2869631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Syscall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359496" y="2869631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85712" y="3352583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File System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052717" y="3245938"/>
            <a:ext cx="132944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163776" y="3866418"/>
            <a:ext cx="128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I/O Driver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51420" y="3892783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1466113" y="4428598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618513" y="424983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066435" y="4428598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943114" y="4607363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2324013" y="4607363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0" name="Straight Connector 79"/>
          <p:cNvCxnSpPr>
            <a:stCxn id="78" idx="3"/>
            <a:endCxn id="79" idx="2"/>
          </p:cNvCxnSpPr>
          <p:nvPr/>
        </p:nvCxnSpPr>
        <p:spPr>
          <a:xfrm>
            <a:off x="2185723" y="4704906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167582" y="4412278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1274218" y="423351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85800" y="1634882"/>
            <a:ext cx="2322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Application / Service</a:t>
            </a:r>
            <a:endParaRPr lang="en-US" sz="2000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963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7754259" cy="5791200"/>
          </a:xfrm>
        </p:spPr>
        <p:txBody>
          <a:bodyPr/>
          <a:lstStyle/>
          <a:p>
            <a:r>
              <a:rPr lang="en-US" sz="2800" dirty="0" smtClean="0"/>
              <a:t>Named permanent storage</a:t>
            </a:r>
          </a:p>
          <a:p>
            <a:r>
              <a:rPr lang="en-US" sz="2800" dirty="0" smtClean="0"/>
              <a:t>Contains</a:t>
            </a:r>
          </a:p>
          <a:p>
            <a:pPr lvl="1"/>
            <a:r>
              <a:rPr lang="en-US" sz="2400" dirty="0" smtClean="0"/>
              <a:t>Data</a:t>
            </a:r>
          </a:p>
          <a:p>
            <a:pPr lvl="2"/>
            <a:r>
              <a:rPr lang="en-US" sz="2400" dirty="0" smtClean="0"/>
              <a:t>Blocks on disk somewhere</a:t>
            </a:r>
          </a:p>
          <a:p>
            <a:pPr lvl="1"/>
            <a:r>
              <a:rPr lang="en-US" sz="2400" dirty="0" smtClean="0"/>
              <a:t>Metadata (Attributes)</a:t>
            </a:r>
          </a:p>
          <a:p>
            <a:pPr lvl="2"/>
            <a:r>
              <a:rPr lang="en-US" sz="2400" dirty="0" smtClean="0"/>
              <a:t>Owner, size, last opened, …</a:t>
            </a:r>
          </a:p>
          <a:p>
            <a:pPr lvl="2"/>
            <a:r>
              <a:rPr lang="en-US" sz="2400" dirty="0" smtClean="0"/>
              <a:t>Access rights</a:t>
            </a:r>
          </a:p>
          <a:p>
            <a:pPr lvl="3"/>
            <a:r>
              <a:rPr lang="en-US" sz="2400" dirty="0" smtClean="0"/>
              <a:t>R, W, X</a:t>
            </a:r>
          </a:p>
          <a:p>
            <a:pPr lvl="3"/>
            <a:r>
              <a:rPr lang="en-US" sz="2400" dirty="0" smtClean="0"/>
              <a:t>Owner, Group, Other (in Unix systems)</a:t>
            </a:r>
          </a:p>
          <a:p>
            <a:pPr lvl="3"/>
            <a:r>
              <a:rPr lang="en-US" sz="2400" dirty="0" smtClean="0"/>
              <a:t>Access control list in Windows system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6674934" y="1088571"/>
            <a:ext cx="2112830" cy="2796886"/>
            <a:chOff x="6891490" y="1088571"/>
            <a:chExt cx="2112830" cy="2796886"/>
          </a:xfrm>
        </p:grpSpPr>
        <p:sp>
          <p:nvSpPr>
            <p:cNvPr id="7" name="Can 6"/>
            <p:cNvSpPr/>
            <p:nvPr/>
          </p:nvSpPr>
          <p:spPr>
            <a:xfrm>
              <a:off x="8157619" y="2732116"/>
              <a:ext cx="846701" cy="115334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543800" y="1576714"/>
              <a:ext cx="492443" cy="1802120"/>
              <a:chOff x="7543800" y="1270135"/>
              <a:chExt cx="492443" cy="180212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7605706" y="1270135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605706" y="1591319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605706" y="1897904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605706" y="2219088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636043" y="2751071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543800" y="2355956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 smtClean="0">
                    <a:latin typeface="Gill Sans" charset="0"/>
                    <a:ea typeface="Gill Sans" charset="0"/>
                    <a:cs typeface="Gill Sans" charset="0"/>
                  </a:rPr>
                  <a:t>…</a:t>
                </a:r>
                <a:endParaRPr lang="en-US" sz="2400" b="0" dirty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6891490" y="1088571"/>
              <a:ext cx="16578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 smtClean="0">
                  <a:latin typeface="Gill Sans" charset="0"/>
                  <a:ea typeface="Gill Sans" charset="0"/>
                  <a:cs typeface="Gill Sans" charset="0"/>
                </a:rPr>
                <a:t>Data blocks</a:t>
              </a:r>
              <a:endParaRPr lang="en-US" sz="2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16009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4495800"/>
            <a:ext cx="8458200" cy="1981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2800" dirty="0">
                <a:ea typeface="ＭＳ Ｐゴシック" pitchFamily="-83" charset="-128"/>
              </a:rPr>
              <a:t>Open </a:t>
            </a:r>
            <a:r>
              <a:rPr lang="en-US" sz="3200" dirty="0">
                <a:ea typeface="ＭＳ Ｐゴシック" pitchFamily="-83" charset="-128"/>
              </a:rPr>
              <a:t>system</a:t>
            </a:r>
            <a:r>
              <a:rPr lang="en-US" sz="2800" dirty="0">
                <a:ea typeface="ＭＳ Ｐゴシック" pitchFamily="-83" charset="-128"/>
              </a:rPr>
              <a:t> call: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sz="2400" dirty="0">
                <a:ea typeface="ＭＳ Ｐゴシック" pitchFamily="-83" charset="-128"/>
              </a:rPr>
              <a:t>Resolves file name, finds file control block (</a:t>
            </a:r>
            <a:r>
              <a:rPr lang="en-US" sz="2400" dirty="0" err="1">
                <a:solidFill>
                  <a:srgbClr val="FF0000"/>
                </a:solidFill>
                <a:ea typeface="ＭＳ Ｐゴシック" pitchFamily="-83" charset="-128"/>
              </a:rPr>
              <a:t>inode</a:t>
            </a:r>
            <a:r>
              <a:rPr lang="en-US" sz="2400" dirty="0">
                <a:ea typeface="ＭＳ Ｐゴシック" pitchFamily="-83" charset="-128"/>
              </a:rPr>
              <a:t>)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sz="2400" dirty="0">
                <a:ea typeface="ＭＳ Ｐゴシック" pitchFamily="-83" charset="-128"/>
              </a:rPr>
              <a:t>Makes entries in per-process and system-wide tables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sz="2400" dirty="0">
                <a:ea typeface="ＭＳ Ｐゴシック" pitchFamily="-83" charset="-128"/>
              </a:rPr>
              <a:t>Returns index (called </a:t>
            </a:r>
            <a:r>
              <a:rPr lang="en-US" sz="2400" dirty="0" smtClean="0">
                <a:ea typeface="ＭＳ Ｐゴシック" pitchFamily="-83" charset="-128"/>
              </a:rPr>
              <a:t>“</a:t>
            </a:r>
            <a:r>
              <a:rPr lang="en-US" altLang="ja-JP" sz="2400" dirty="0" smtClean="0">
                <a:ea typeface="ＭＳ Ｐゴシック" pitchFamily="-83" charset="-128"/>
              </a:rPr>
              <a:t>file handle”) </a:t>
            </a:r>
            <a:r>
              <a:rPr lang="en-US" altLang="ja-JP" sz="2400" dirty="0">
                <a:ea typeface="ＭＳ Ｐゴシック" pitchFamily="-83" charset="-128"/>
              </a:rPr>
              <a:t>in open-file table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sz="2800" dirty="0"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sz="2800" dirty="0"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sz="2800" dirty="0"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sz="2800" dirty="0"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sz="2800" dirty="0">
              <a:ea typeface="ＭＳ Ｐゴシック" pitchFamily="-83" charset="-128"/>
            </a:endParaRPr>
          </a:p>
        </p:txBody>
      </p:sp>
      <p:pic>
        <p:nvPicPr>
          <p:cNvPr id="908291" name="Picture 3"/>
          <p:cNvPicPr>
            <a:picLocks noChangeAspect="1" noChangeArrowheads="1"/>
          </p:cNvPicPr>
          <p:nvPr/>
        </p:nvPicPr>
        <p:blipFill>
          <a:blip r:embed="rId3"/>
          <a:srcRect l="4422" t="1373" r="3906" b="58607"/>
          <a:stretch>
            <a:fillRect/>
          </a:stretch>
        </p:blipFill>
        <p:spPr bwMode="auto">
          <a:xfrm>
            <a:off x="381000" y="1295400"/>
            <a:ext cx="8458200" cy="277079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3" charset="-128"/>
              </a:rPr>
              <a:t>In-Memory File System Structures</a:t>
            </a:r>
            <a:endParaRPr lang="en-US" sz="1800">
              <a:ea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452944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2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4495800"/>
            <a:ext cx="8458200" cy="14478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3200" dirty="0" smtClean="0">
                <a:ea typeface="ＭＳ Ｐゴシック" pitchFamily="-83" charset="-128"/>
              </a:rPr>
              <a:t>Read</a:t>
            </a:r>
            <a:r>
              <a:rPr lang="en-US" sz="3200" dirty="0">
                <a:ea typeface="ＭＳ Ｐゴシック" pitchFamily="-83" charset="-128"/>
              </a:rPr>
              <a:t>/write system calls: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sz="2800" dirty="0">
                <a:ea typeface="ＭＳ Ｐゴシック" pitchFamily="-83" charset="-128"/>
              </a:rPr>
              <a:t>Use file handle to locate </a:t>
            </a:r>
            <a:r>
              <a:rPr lang="en-US" sz="2800" dirty="0" err="1">
                <a:solidFill>
                  <a:srgbClr val="FF0000"/>
                </a:solidFill>
                <a:ea typeface="ＭＳ Ｐゴシック" pitchFamily="-83" charset="-128"/>
              </a:rPr>
              <a:t>inode</a:t>
            </a:r>
            <a:endParaRPr lang="en-US" sz="2800" dirty="0">
              <a:solidFill>
                <a:srgbClr val="FF0000"/>
              </a:solidFill>
              <a:ea typeface="ＭＳ Ｐゴシック" pitchFamily="-83" charset="-128"/>
            </a:endParaRP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sz="2800" dirty="0">
                <a:ea typeface="ＭＳ Ｐゴシック" pitchFamily="-83" charset="-128"/>
              </a:rPr>
              <a:t>Perform appropriate reads or writes </a:t>
            </a: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3" charset="-128"/>
              </a:rPr>
              <a:t>In-Memory File System Structures</a:t>
            </a:r>
            <a:endParaRPr lang="en-US" sz="1800">
              <a:ea typeface="ＭＳ Ｐゴシック" pitchFamily="-83" charset="-128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 l="4407" t="55060" r="3938" b="4959"/>
          <a:stretch>
            <a:fillRect/>
          </a:stretch>
        </p:blipFill>
        <p:spPr bwMode="auto">
          <a:xfrm>
            <a:off x="381000" y="1295399"/>
            <a:ext cx="8458200" cy="277178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376141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2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" y="152400"/>
            <a:ext cx="9132618" cy="533400"/>
          </a:xfrm>
        </p:spPr>
        <p:txBody>
          <a:bodyPr/>
          <a:lstStyle/>
          <a:p>
            <a:r>
              <a:rPr lang="en-US" smtClean="0"/>
              <a:t>Our first filesystem: FAT (File Allocation Table)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685800"/>
            <a:ext cx="7620001" cy="611126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The most commonly used </a:t>
            </a:r>
            <a:r>
              <a:rPr lang="en-US" sz="2400" dirty="0" err="1" smtClean="0">
                <a:solidFill>
                  <a:srgbClr val="FF0000"/>
                </a:solidFill>
              </a:rPr>
              <a:t>filesystem</a:t>
            </a:r>
            <a:r>
              <a:rPr lang="en-US" sz="2400" dirty="0" smtClean="0">
                <a:solidFill>
                  <a:srgbClr val="FF0000"/>
                </a:solidFill>
              </a:rPr>
              <a:t> in the world!</a:t>
            </a:r>
          </a:p>
          <a:p>
            <a:r>
              <a:rPr lang="en-US" sz="2400" dirty="0" smtClean="0"/>
              <a:t>Assume (for now) we have a </a:t>
            </a:r>
            <a:br>
              <a:rPr lang="en-US" sz="2400" dirty="0" smtClean="0"/>
            </a:br>
            <a:r>
              <a:rPr lang="en-US" sz="2400" dirty="0" smtClean="0"/>
              <a:t>way to translate a path to </a:t>
            </a:r>
            <a:br>
              <a:rPr lang="en-US" sz="2400" dirty="0" smtClean="0"/>
            </a:br>
            <a:r>
              <a:rPr lang="en-US" sz="2400" dirty="0" smtClean="0"/>
              <a:t>a “file number”</a:t>
            </a:r>
          </a:p>
          <a:p>
            <a:pPr lvl="1"/>
            <a:r>
              <a:rPr lang="en-US" sz="2000" dirty="0" smtClean="0"/>
              <a:t>i.e., a directory structure</a:t>
            </a:r>
          </a:p>
          <a:p>
            <a:r>
              <a:rPr lang="en-US" sz="2400" dirty="0" smtClean="0"/>
              <a:t>Disk Storage is a collection of Blocks</a:t>
            </a:r>
          </a:p>
          <a:p>
            <a:pPr lvl="1"/>
            <a:r>
              <a:rPr lang="en-US" sz="2000" dirty="0" smtClean="0"/>
              <a:t>Just hold file data (offset o = &lt; B, x &gt;)</a:t>
            </a:r>
          </a:p>
          <a:p>
            <a:r>
              <a:rPr lang="en-US" sz="2400" dirty="0" smtClean="0"/>
              <a:t>Example: </a:t>
            </a:r>
            <a:r>
              <a:rPr lang="en-US" sz="2400" dirty="0" err="1" smtClean="0"/>
              <a:t>file_read</a:t>
            </a:r>
            <a:r>
              <a:rPr lang="en-US" sz="2400" dirty="0" smtClean="0"/>
              <a:t> 31, &lt; 2, x &gt;</a:t>
            </a:r>
          </a:p>
          <a:p>
            <a:pPr lvl="1"/>
            <a:r>
              <a:rPr lang="en-US" sz="2200" dirty="0" smtClean="0"/>
              <a:t>Index into FAT with file number</a:t>
            </a:r>
          </a:p>
          <a:p>
            <a:pPr lvl="1"/>
            <a:r>
              <a:rPr lang="en-US" sz="2200" dirty="0" smtClean="0"/>
              <a:t>Follow linked list to block</a:t>
            </a:r>
          </a:p>
          <a:p>
            <a:pPr lvl="1"/>
            <a:r>
              <a:rPr lang="en-US" sz="2200" dirty="0" smtClean="0"/>
              <a:t>Read the block from disk </a:t>
            </a:r>
            <a:br>
              <a:rPr lang="en-US" sz="2200" dirty="0" smtClean="0"/>
            </a:br>
            <a:r>
              <a:rPr lang="en-US" sz="2200" dirty="0" smtClean="0"/>
              <a:t>into memory</a:t>
            </a:r>
          </a:p>
          <a:p>
            <a:pPr lvl="1"/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038943" y="2294172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145006" y="2280804"/>
            <a:ext cx="1637681" cy="351922"/>
            <a:chOff x="5374106" y="3569368"/>
            <a:chExt cx="1393002" cy="35192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solidFill>
              <a:srgbClr val="BCFFBC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0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46585" y="2601949"/>
            <a:ext cx="1634523" cy="351922"/>
            <a:chOff x="5374105" y="3569368"/>
            <a:chExt cx="1390316" cy="35192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1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46585" y="2923094"/>
            <a:ext cx="1634523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46585" y="324423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6585" y="3565384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46585" y="4207674"/>
            <a:ext cx="1634523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146585" y="452881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7143427" y="4849964"/>
            <a:ext cx="1640839" cy="351922"/>
            <a:chOff x="5374105" y="3569368"/>
            <a:chExt cx="1395688" cy="35192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0" name="Rectangle 4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2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7146585" y="517110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82116" y="1256347"/>
            <a:ext cx="15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Disk Blocks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146585" y="1612675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038943" y="1639574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38943" y="125634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FAT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503500" y="5574268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N-1: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373" y="1568943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0: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716570" y="1568943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0: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410200" y="5574268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N-1: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3707801" y="1836468"/>
            <a:ext cx="2385052" cy="839921"/>
            <a:chOff x="3024358" y="2123721"/>
            <a:chExt cx="2385052" cy="839921"/>
          </a:xfrm>
        </p:grpSpPr>
        <p:sp>
          <p:nvSpPr>
            <p:cNvPr id="66" name="Rectangle 65"/>
            <p:cNvSpPr/>
            <p:nvPr/>
          </p:nvSpPr>
          <p:spPr>
            <a:xfrm>
              <a:off x="4912158" y="2563532"/>
              <a:ext cx="4972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31: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24358" y="2123721"/>
              <a:ext cx="1539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</a:t>
              </a:r>
              <a:r>
                <a:rPr lang="en-US" sz="2000" b="0" dirty="0" smtClean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ile number</a:t>
              </a:r>
              <a:endParaRPr lang="en-US" sz="20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038943" y="2360866"/>
            <a:ext cx="610791" cy="576051"/>
            <a:chOff x="5351525" y="2687055"/>
            <a:chExt cx="610791" cy="576051"/>
          </a:xfrm>
        </p:grpSpPr>
        <p:sp>
          <p:nvSpPr>
            <p:cNvPr id="74" name="Rectangle 7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Freeform 75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2" name="Rectangle 81"/>
          <p:cNvSpPr/>
          <p:nvPr/>
        </p:nvSpPr>
        <p:spPr>
          <a:xfrm>
            <a:off x="3733799" y="5282065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970533" y="6203340"/>
            <a:ext cx="1064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memory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Can 83"/>
          <p:cNvSpPr/>
          <p:nvPr/>
        </p:nvSpPr>
        <p:spPr>
          <a:xfrm>
            <a:off x="8068699" y="5399859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038591" y="2776711"/>
            <a:ext cx="672431" cy="2369087"/>
            <a:chOff x="5343358" y="3141579"/>
            <a:chExt cx="672431" cy="2369087"/>
          </a:xfrm>
        </p:grpSpPr>
        <p:sp>
          <p:nvSpPr>
            <p:cNvPr id="42" name="Rectangle 41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0778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-0.00231 L -0.37066 0.10324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76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uiExpan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35" y="685800"/>
            <a:ext cx="5410697" cy="5181600"/>
          </a:xfrm>
        </p:spPr>
        <p:txBody>
          <a:bodyPr/>
          <a:lstStyle/>
          <a:p>
            <a:r>
              <a:rPr lang="en-US" dirty="0"/>
              <a:t>File is collection of disk </a:t>
            </a:r>
            <a:r>
              <a:rPr lang="en-US" dirty="0" smtClean="0"/>
              <a:t>blocks</a:t>
            </a:r>
          </a:p>
          <a:p>
            <a:r>
              <a:rPr lang="en-US" dirty="0" smtClean="0"/>
              <a:t>FAT </a:t>
            </a:r>
            <a:r>
              <a:rPr lang="en-US" dirty="0"/>
              <a:t>is linked list 1-1 with blocks</a:t>
            </a:r>
          </a:p>
          <a:p>
            <a:r>
              <a:rPr lang="en-US" dirty="0" smtClean="0"/>
              <a:t>File </a:t>
            </a:r>
            <a:r>
              <a:rPr lang="en-US" dirty="0"/>
              <a:t>Number is index of root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block list for the file</a:t>
            </a:r>
          </a:p>
          <a:p>
            <a:r>
              <a:rPr lang="en-US" dirty="0" smtClean="0"/>
              <a:t>File </a:t>
            </a:r>
            <a:r>
              <a:rPr lang="en-US" dirty="0"/>
              <a:t>offset (o = </a:t>
            </a:r>
            <a:r>
              <a:rPr lang="en-US" dirty="0" smtClean="0"/>
              <a:t>&lt; B, x &gt;)</a:t>
            </a:r>
            <a:endParaRPr lang="en-US" dirty="0"/>
          </a:p>
          <a:p>
            <a:r>
              <a:rPr lang="en-US" dirty="0" smtClean="0"/>
              <a:t>Follow </a:t>
            </a:r>
            <a:r>
              <a:rPr lang="en-US" dirty="0"/>
              <a:t>list to get block #</a:t>
            </a:r>
          </a:p>
          <a:p>
            <a:r>
              <a:rPr lang="en-US" dirty="0" smtClean="0"/>
              <a:t>Unused </a:t>
            </a:r>
            <a:r>
              <a:rPr lang="en-US" dirty="0"/>
              <a:t>blocks </a:t>
            </a:r>
            <a:r>
              <a:rPr lang="en-US" dirty="0">
                <a:sym typeface="Wingdings"/>
              </a:rPr>
              <a:t> </a:t>
            </a:r>
            <a:r>
              <a:rPr lang="en-US" dirty="0" smtClean="0">
                <a:sym typeface="Wingdings"/>
              </a:rPr>
              <a:t>Marked free (no ordering, must scan to find)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38943" y="2294172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41972" y="2280804"/>
            <a:ext cx="1637683" cy="351922"/>
            <a:chOff x="5374103" y="3569368"/>
            <a:chExt cx="1393004" cy="351922"/>
          </a:xfrm>
          <a:solidFill>
            <a:srgbClr val="BCFFBC"/>
          </a:solidFill>
        </p:grpSpPr>
        <p:sp>
          <p:nvSpPr>
            <p:cNvPr id="7" name="Rectangle 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4103" y="3582736"/>
              <a:ext cx="1393004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0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43552" y="2601949"/>
            <a:ext cx="1634523" cy="351922"/>
            <a:chOff x="5374105" y="3569368"/>
            <a:chExt cx="1390316" cy="351922"/>
          </a:xfrm>
          <a:solidFill>
            <a:srgbClr val="BCFFBC"/>
          </a:solidFill>
        </p:grpSpPr>
        <p:sp>
          <p:nvSpPr>
            <p:cNvPr id="10" name="Rectangle 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1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7143552" y="2923094"/>
            <a:ext cx="1634523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43552" y="324423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43552" y="3565384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43552" y="4207674"/>
            <a:ext cx="1634523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43552" y="452881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40394" y="4849964"/>
            <a:ext cx="1640839" cy="351922"/>
            <a:chOff x="5374105" y="3569368"/>
            <a:chExt cx="1395688" cy="351922"/>
          </a:xfrm>
          <a:solidFill>
            <a:srgbClr val="BCFFBC"/>
          </a:solidFill>
        </p:grpSpPr>
        <p:sp>
          <p:nvSpPr>
            <p:cNvPr id="18" name="Rectangle 17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2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43552" y="517110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75393" y="1256347"/>
            <a:ext cx="157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Disk Blocks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43552" y="1638514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38943" y="1639574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38943" y="125634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FAT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03500" y="5574268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N-1: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99373" y="1568943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0: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16570" y="1568943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0: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410200" y="5574268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N-1: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038943" y="2360866"/>
            <a:ext cx="610791" cy="576051"/>
            <a:chOff x="5351525" y="2687055"/>
            <a:chExt cx="610791" cy="576051"/>
          </a:xfrm>
        </p:grpSpPr>
        <p:sp>
          <p:nvSpPr>
            <p:cNvPr id="34" name="Rectangle 3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38591" y="2776711"/>
            <a:ext cx="672431" cy="2369087"/>
            <a:chOff x="5343358" y="3141579"/>
            <a:chExt cx="672431" cy="2369087"/>
          </a:xfrm>
        </p:grpSpPr>
        <p:sp>
          <p:nvSpPr>
            <p:cNvPr id="37" name="Rectangle 36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1" name="Can 40"/>
          <p:cNvSpPr/>
          <p:nvPr/>
        </p:nvSpPr>
        <p:spPr>
          <a:xfrm>
            <a:off x="8068699" y="5399859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038591" y="1977754"/>
            <a:ext cx="447569" cy="2580212"/>
            <a:chOff x="6038591" y="1977754"/>
            <a:chExt cx="447569" cy="2580212"/>
          </a:xfrm>
        </p:grpSpPr>
        <p:sp>
          <p:nvSpPr>
            <p:cNvPr id="48" name="Rectangle 47"/>
            <p:cNvSpPr/>
            <p:nvPr/>
          </p:nvSpPr>
          <p:spPr>
            <a:xfrm>
              <a:off x="6038591" y="1977754"/>
              <a:ext cx="446224" cy="310654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38591" y="390644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38943" y="4236821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39936" y="293200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3733799" y="5282065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70533" y="6203340"/>
            <a:ext cx="1064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memory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Properties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4923297" y="2133081"/>
            <a:ext cx="1135688" cy="2459822"/>
            <a:chOff x="4923297" y="2133081"/>
            <a:chExt cx="1135688" cy="2459822"/>
          </a:xfrm>
        </p:grpSpPr>
        <p:sp>
          <p:nvSpPr>
            <p:cNvPr id="52" name="TextBox 51"/>
            <p:cNvSpPr txBox="1"/>
            <p:nvPr/>
          </p:nvSpPr>
          <p:spPr>
            <a:xfrm>
              <a:off x="4923297" y="4192793"/>
              <a:ext cx="591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free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51" name="Straight Arrow Connector 50"/>
            <p:cNvCxnSpPr>
              <a:stCxn id="52" idx="3"/>
            </p:cNvCxnSpPr>
            <p:nvPr/>
          </p:nvCxnSpPr>
          <p:spPr>
            <a:xfrm flipV="1">
              <a:off x="5514806" y="3082069"/>
              <a:ext cx="525392" cy="13107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5516937" y="4029719"/>
              <a:ext cx="542048" cy="374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2" idx="3"/>
              <a:endCxn id="55" idx="1"/>
            </p:cNvCxnSpPr>
            <p:nvPr/>
          </p:nvCxnSpPr>
          <p:spPr>
            <a:xfrm>
              <a:off x="5514806" y="4392848"/>
              <a:ext cx="524137" cy="4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2" idx="3"/>
              <a:endCxn id="48" idx="1"/>
            </p:cNvCxnSpPr>
            <p:nvPr/>
          </p:nvCxnSpPr>
          <p:spPr>
            <a:xfrm flipV="1">
              <a:off x="5514806" y="2133081"/>
              <a:ext cx="523785" cy="2259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3707801" y="1836468"/>
            <a:ext cx="2385052" cy="839921"/>
            <a:chOff x="3024358" y="2123721"/>
            <a:chExt cx="2385052" cy="839921"/>
          </a:xfrm>
        </p:grpSpPr>
        <p:sp>
          <p:nvSpPr>
            <p:cNvPr id="65" name="Rectangle 64"/>
            <p:cNvSpPr/>
            <p:nvPr/>
          </p:nvSpPr>
          <p:spPr>
            <a:xfrm>
              <a:off x="4912158" y="2563532"/>
              <a:ext cx="4972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31: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024358" y="2123721"/>
              <a:ext cx="1539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</a:t>
              </a:r>
              <a:r>
                <a:rPr lang="en-US" sz="2000" b="0" dirty="0" smtClean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ile number</a:t>
              </a:r>
              <a:endParaRPr lang="en-US" sz="20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68995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038591" y="1977754"/>
            <a:ext cx="446224" cy="310654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038943" y="42368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35" y="685800"/>
            <a:ext cx="5410697" cy="5943600"/>
          </a:xfrm>
        </p:spPr>
        <p:txBody>
          <a:bodyPr/>
          <a:lstStyle/>
          <a:p>
            <a:r>
              <a:rPr lang="en-US" dirty="0"/>
              <a:t>File is collection of disk </a:t>
            </a:r>
            <a:r>
              <a:rPr lang="en-US" dirty="0" smtClean="0"/>
              <a:t>blocks</a:t>
            </a:r>
          </a:p>
          <a:p>
            <a:r>
              <a:rPr lang="en-US" dirty="0" smtClean="0"/>
              <a:t>FAT </a:t>
            </a:r>
            <a:r>
              <a:rPr lang="en-US" dirty="0"/>
              <a:t>is linked list 1-1 with blocks</a:t>
            </a:r>
          </a:p>
          <a:p>
            <a:r>
              <a:rPr lang="en-US" dirty="0" smtClean="0"/>
              <a:t>File </a:t>
            </a:r>
            <a:r>
              <a:rPr lang="en-US" dirty="0"/>
              <a:t>Number is index of root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block list for the file</a:t>
            </a:r>
          </a:p>
          <a:p>
            <a:r>
              <a:rPr lang="en-US" dirty="0" smtClean="0"/>
              <a:t>File </a:t>
            </a:r>
            <a:r>
              <a:rPr lang="en-US" dirty="0"/>
              <a:t>offset (o = </a:t>
            </a:r>
            <a:r>
              <a:rPr lang="en-US" dirty="0" smtClean="0"/>
              <a:t>&lt; B, x &gt; </a:t>
            </a:r>
            <a:r>
              <a:rPr lang="en-US" dirty="0"/>
              <a:t>)</a:t>
            </a:r>
          </a:p>
          <a:p>
            <a:r>
              <a:rPr lang="en-US" dirty="0" smtClean="0"/>
              <a:t>Follow </a:t>
            </a:r>
            <a:r>
              <a:rPr lang="en-US" dirty="0"/>
              <a:t>list to get block #</a:t>
            </a:r>
          </a:p>
          <a:p>
            <a:r>
              <a:rPr lang="en-US" dirty="0"/>
              <a:t>Unused blocks </a:t>
            </a:r>
            <a:r>
              <a:rPr lang="en-US" dirty="0">
                <a:sym typeface="Wingdings"/>
              </a:rPr>
              <a:t> Marked free (no ordering, must scan to find)</a:t>
            </a:r>
            <a:endParaRPr lang="en-US" dirty="0"/>
          </a:p>
          <a:p>
            <a:r>
              <a:rPr lang="en-US" dirty="0" smtClean="0">
                <a:sym typeface="Wingdings"/>
              </a:rPr>
              <a:t>Ex: </a:t>
            </a:r>
            <a:r>
              <a:rPr lang="en-US" dirty="0" err="1">
                <a:sym typeface="Wingdings"/>
              </a:rPr>
              <a:t>file_write</a:t>
            </a:r>
            <a:r>
              <a:rPr lang="en-US" dirty="0" smtClean="0">
                <a:sym typeface="Wingdings"/>
              </a:rPr>
              <a:t>(31</a:t>
            </a:r>
            <a:r>
              <a:rPr lang="en-US" dirty="0">
                <a:sym typeface="Wingdings"/>
              </a:rPr>
              <a:t>, </a:t>
            </a:r>
            <a:r>
              <a:rPr lang="en-US" dirty="0" smtClean="0">
                <a:sym typeface="Wingdings"/>
              </a:rPr>
              <a:t>&lt; 3</a:t>
            </a:r>
            <a:r>
              <a:rPr lang="en-US" dirty="0">
                <a:sym typeface="Wingdings"/>
              </a:rPr>
              <a:t>, </a:t>
            </a:r>
            <a:r>
              <a:rPr lang="en-US" dirty="0" smtClean="0">
                <a:sym typeface="Wingdings"/>
              </a:rPr>
              <a:t>y &gt;)</a:t>
            </a:r>
          </a:p>
          <a:p>
            <a:pPr lvl="1"/>
            <a:r>
              <a:rPr lang="en-US" dirty="0" smtClean="0">
                <a:sym typeface="Wingdings"/>
              </a:rPr>
              <a:t>Grab free block</a:t>
            </a:r>
          </a:p>
          <a:p>
            <a:pPr lvl="1"/>
            <a:r>
              <a:rPr lang="en-US" dirty="0" smtClean="0">
                <a:sym typeface="Wingdings"/>
              </a:rPr>
              <a:t>Linking </a:t>
            </a:r>
            <a:r>
              <a:rPr lang="en-US" dirty="0">
                <a:sym typeface="Wingdings"/>
              </a:rPr>
              <a:t>them </a:t>
            </a:r>
            <a:r>
              <a:rPr lang="en-US" dirty="0" smtClean="0">
                <a:sym typeface="Wingdings"/>
              </a:rPr>
              <a:t>into file</a:t>
            </a:r>
            <a:endParaRPr lang="en-US" dirty="0">
              <a:sym typeface="Wingdings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38943" y="2294172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41972" y="2280804"/>
            <a:ext cx="1637683" cy="351922"/>
            <a:chOff x="5374103" y="3569368"/>
            <a:chExt cx="1393004" cy="351922"/>
          </a:xfrm>
          <a:solidFill>
            <a:srgbClr val="BCFFBC"/>
          </a:solidFill>
        </p:grpSpPr>
        <p:sp>
          <p:nvSpPr>
            <p:cNvPr id="7" name="Rectangle 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4103" y="3582736"/>
              <a:ext cx="1393004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0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43552" y="2601949"/>
            <a:ext cx="1634523" cy="351922"/>
            <a:chOff x="5374105" y="3569368"/>
            <a:chExt cx="1390316" cy="351922"/>
          </a:xfrm>
          <a:solidFill>
            <a:srgbClr val="BCFFBC"/>
          </a:solidFill>
        </p:grpSpPr>
        <p:sp>
          <p:nvSpPr>
            <p:cNvPr id="10" name="Rectangle 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1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7143552" y="2923094"/>
            <a:ext cx="1634523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43552" y="324423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43552" y="3565384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43552" y="4207674"/>
            <a:ext cx="1634523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43552" y="452881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40394" y="4849964"/>
            <a:ext cx="1640839" cy="351922"/>
            <a:chOff x="5374105" y="3569368"/>
            <a:chExt cx="1395688" cy="351922"/>
          </a:xfrm>
          <a:solidFill>
            <a:srgbClr val="BCFFBC"/>
          </a:solidFill>
        </p:grpSpPr>
        <p:sp>
          <p:nvSpPr>
            <p:cNvPr id="18" name="Rectangle 17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2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43552" y="517110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79083" y="1256347"/>
            <a:ext cx="15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Disk Blocks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43552" y="1638514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38943" y="1639574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38943" y="125634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FAT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03500" y="5574268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N-1: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99373" y="1568943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0: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16570" y="1568943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0: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410200" y="5574268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N-1: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95601" y="2276279"/>
            <a:ext cx="497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31: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038943" y="2360866"/>
            <a:ext cx="610791" cy="576051"/>
            <a:chOff x="5351525" y="2687055"/>
            <a:chExt cx="610791" cy="576051"/>
          </a:xfrm>
        </p:grpSpPr>
        <p:sp>
          <p:nvSpPr>
            <p:cNvPr id="34" name="Rectangle 3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1" name="Can 40"/>
          <p:cNvSpPr/>
          <p:nvPr/>
        </p:nvSpPr>
        <p:spPr>
          <a:xfrm>
            <a:off x="8068699" y="5399859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38591" y="39152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039936" y="2932007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33799" y="5282065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70533" y="6203340"/>
            <a:ext cx="1064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memory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Properties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043525" y="3908601"/>
            <a:ext cx="446224" cy="321145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7140394" y="3886529"/>
            <a:ext cx="1640839" cy="351922"/>
            <a:chOff x="5374105" y="3569368"/>
            <a:chExt cx="1395688" cy="351922"/>
          </a:xfrm>
          <a:solidFill>
            <a:srgbClr val="BCFFBC"/>
          </a:solidFill>
        </p:grpSpPr>
        <p:sp>
          <p:nvSpPr>
            <p:cNvPr id="67" name="Rectangle 6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3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038591" y="2776711"/>
            <a:ext cx="672431" cy="2369087"/>
            <a:chOff x="5343358" y="3141579"/>
            <a:chExt cx="672431" cy="2369087"/>
          </a:xfrm>
        </p:grpSpPr>
        <p:sp>
          <p:nvSpPr>
            <p:cNvPr id="65" name="Rectangle 64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57" name="Freeform 56"/>
          <p:cNvSpPr/>
          <p:nvPr/>
        </p:nvSpPr>
        <p:spPr>
          <a:xfrm flipV="1">
            <a:off x="6427978" y="4075039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923297" y="4192793"/>
            <a:ext cx="59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free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V="1">
            <a:off x="5514806" y="3082069"/>
            <a:ext cx="525392" cy="13107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5516937" y="4029719"/>
            <a:ext cx="542048" cy="374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2" idx="3"/>
          </p:cNvCxnSpPr>
          <p:nvPr/>
        </p:nvCxnSpPr>
        <p:spPr>
          <a:xfrm>
            <a:off x="5514806" y="4392848"/>
            <a:ext cx="524137" cy="4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3"/>
          </p:cNvCxnSpPr>
          <p:nvPr/>
        </p:nvCxnSpPr>
        <p:spPr>
          <a:xfrm flipV="1">
            <a:off x="5514806" y="2133081"/>
            <a:ext cx="523785" cy="2259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3707801" y="1836468"/>
            <a:ext cx="2385052" cy="839921"/>
            <a:chOff x="3024358" y="2123721"/>
            <a:chExt cx="2385052" cy="839921"/>
          </a:xfrm>
        </p:grpSpPr>
        <p:sp>
          <p:nvSpPr>
            <p:cNvPr id="92" name="Rectangle 91"/>
            <p:cNvSpPr/>
            <p:nvPr/>
          </p:nvSpPr>
          <p:spPr>
            <a:xfrm>
              <a:off x="4912158" y="2563532"/>
              <a:ext cx="4972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31: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024358" y="2123721"/>
              <a:ext cx="1539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</a:t>
              </a:r>
              <a:r>
                <a:rPr lang="en-US" sz="2000" b="0" dirty="0" smtClean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ile number</a:t>
              </a:r>
              <a:endParaRPr lang="en-US" sz="20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4105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5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64"/>
          <p:cNvSpPr/>
          <p:nvPr/>
        </p:nvSpPr>
        <p:spPr>
          <a:xfrm>
            <a:off x="6372726" y="3136718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rgbClr val="618FFD"/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35" y="685800"/>
            <a:ext cx="5410697" cy="5181600"/>
          </a:xfrm>
        </p:spPr>
        <p:txBody>
          <a:bodyPr/>
          <a:lstStyle/>
          <a:p>
            <a:r>
              <a:rPr lang="en-US" dirty="0"/>
              <a:t>File is collection of disk </a:t>
            </a:r>
            <a:r>
              <a:rPr lang="en-US" dirty="0" smtClean="0"/>
              <a:t>blocks</a:t>
            </a:r>
          </a:p>
          <a:p>
            <a:r>
              <a:rPr lang="en-US" dirty="0" smtClean="0"/>
              <a:t>FAT </a:t>
            </a:r>
            <a:r>
              <a:rPr lang="en-US" dirty="0"/>
              <a:t>is linked list 1-1 with blocks</a:t>
            </a:r>
          </a:p>
          <a:p>
            <a:r>
              <a:rPr lang="en-US" dirty="0" smtClean="0"/>
              <a:t>File </a:t>
            </a:r>
            <a:r>
              <a:rPr lang="en-US" dirty="0"/>
              <a:t>Number is index of root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block list for the file</a:t>
            </a:r>
          </a:p>
          <a:p>
            <a:r>
              <a:rPr lang="en-US" dirty="0" smtClean="0">
                <a:sym typeface="Wingdings"/>
              </a:rPr>
              <a:t>Grow </a:t>
            </a:r>
            <a:r>
              <a:rPr lang="en-US" dirty="0">
                <a:sym typeface="Wingdings"/>
              </a:rPr>
              <a:t>file by allocating free blocks </a:t>
            </a: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and </a:t>
            </a:r>
            <a:r>
              <a:rPr lang="en-US" dirty="0">
                <a:sym typeface="Wingdings"/>
              </a:rPr>
              <a:t>linking them </a:t>
            </a:r>
            <a:r>
              <a:rPr lang="en-US" dirty="0" smtClean="0">
                <a:sym typeface="Wingdings"/>
              </a:rPr>
              <a:t>in</a:t>
            </a:r>
          </a:p>
          <a:p>
            <a:r>
              <a:rPr lang="en-US" dirty="0" smtClean="0">
                <a:sym typeface="Wingdings"/>
              </a:rPr>
              <a:t>Ex: Create </a:t>
            </a:r>
            <a:r>
              <a:rPr lang="en-US" dirty="0">
                <a:sym typeface="Wingdings"/>
              </a:rPr>
              <a:t>file, write, write</a:t>
            </a:r>
          </a:p>
          <a:p>
            <a:endParaRPr lang="en-US" dirty="0">
              <a:sym typeface="Wingdings"/>
            </a:endParaRP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7140768" y="3886529"/>
            <a:ext cx="1640839" cy="351922"/>
            <a:chOff x="5374105" y="3569368"/>
            <a:chExt cx="1395688" cy="351922"/>
          </a:xfrm>
          <a:solidFill>
            <a:srgbClr val="BCFFBC"/>
          </a:solidFill>
        </p:grpSpPr>
        <p:sp>
          <p:nvSpPr>
            <p:cNvPr id="67" name="Rectangle 6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3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6038591" y="1977754"/>
            <a:ext cx="446224" cy="310654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38943" y="2294172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42346" y="2280804"/>
            <a:ext cx="1637683" cy="351922"/>
            <a:chOff x="5374103" y="3569368"/>
            <a:chExt cx="1393004" cy="351922"/>
          </a:xfrm>
          <a:solidFill>
            <a:srgbClr val="BCFFBC"/>
          </a:solidFill>
        </p:grpSpPr>
        <p:sp>
          <p:nvSpPr>
            <p:cNvPr id="7" name="Rectangle 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4103" y="3582736"/>
              <a:ext cx="1393004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0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43926" y="2601949"/>
            <a:ext cx="1634523" cy="351922"/>
            <a:chOff x="5374105" y="3569368"/>
            <a:chExt cx="1390316" cy="351922"/>
          </a:xfrm>
          <a:solidFill>
            <a:srgbClr val="BCFFBC"/>
          </a:solidFill>
        </p:grpSpPr>
        <p:sp>
          <p:nvSpPr>
            <p:cNvPr id="10" name="Rectangle 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1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7143926" y="2923094"/>
            <a:ext cx="1634523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43926" y="324423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43926" y="3565384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43926" y="4207674"/>
            <a:ext cx="1634523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43926" y="452881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40768" y="4849964"/>
            <a:ext cx="1640839" cy="351922"/>
            <a:chOff x="5374105" y="3569368"/>
            <a:chExt cx="1395688" cy="351922"/>
          </a:xfrm>
          <a:solidFill>
            <a:srgbClr val="BCFFBC"/>
          </a:solidFill>
        </p:grpSpPr>
        <p:sp>
          <p:nvSpPr>
            <p:cNvPr id="18" name="Rectangle 17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2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43926" y="517110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79697" y="1256347"/>
            <a:ext cx="156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Disk Blocks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43926" y="1638514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38943" y="1639574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38943" y="125634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FAT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03500" y="5574268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N-1: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99373" y="1568943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0: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16570" y="1568943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0: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410200" y="5574268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N-1: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038943" y="2360866"/>
            <a:ext cx="610791" cy="576051"/>
            <a:chOff x="5351525" y="2687055"/>
            <a:chExt cx="610791" cy="576051"/>
          </a:xfrm>
        </p:grpSpPr>
        <p:sp>
          <p:nvSpPr>
            <p:cNvPr id="34" name="Rectangle 3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30776" y="2815390"/>
            <a:ext cx="672431" cy="2369087"/>
            <a:chOff x="5343358" y="3141579"/>
            <a:chExt cx="672431" cy="2369087"/>
          </a:xfrm>
        </p:grpSpPr>
        <p:sp>
          <p:nvSpPr>
            <p:cNvPr id="37" name="Rectangle 36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1" name="Can 40"/>
          <p:cNvSpPr/>
          <p:nvPr/>
        </p:nvSpPr>
        <p:spPr>
          <a:xfrm>
            <a:off x="8068699" y="5399859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38591" y="39152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038943" y="42368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039936" y="2932007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33799" y="5282065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70533" y="6203340"/>
            <a:ext cx="1064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memory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Properties</a:t>
            </a:r>
            <a:endParaRPr lang="en-US" dirty="0"/>
          </a:p>
        </p:txBody>
      </p:sp>
      <p:sp>
        <p:nvSpPr>
          <p:cNvPr id="57" name="Freeform 56"/>
          <p:cNvSpPr/>
          <p:nvPr/>
        </p:nvSpPr>
        <p:spPr>
          <a:xfrm flipV="1">
            <a:off x="6400800" y="4145365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43309" y="3907332"/>
            <a:ext cx="446224" cy="321145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035530" y="4240932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040704" y="2934937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7143926" y="2923094"/>
            <a:ext cx="1634523" cy="351922"/>
            <a:chOff x="5374105" y="3569368"/>
            <a:chExt cx="1390316" cy="351922"/>
          </a:xfrm>
          <a:solidFill>
            <a:srgbClr val="FFFFBD"/>
          </a:solidFill>
        </p:grpSpPr>
        <p:sp>
          <p:nvSpPr>
            <p:cNvPr id="72" name="Rectangle 71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63, Block 1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143926" y="4200990"/>
            <a:ext cx="1634523" cy="351922"/>
            <a:chOff x="5374105" y="3569368"/>
            <a:chExt cx="1390316" cy="351922"/>
          </a:xfrm>
          <a:solidFill>
            <a:srgbClr val="FFFFBD"/>
          </a:solidFill>
        </p:grpSpPr>
        <p:sp>
          <p:nvSpPr>
            <p:cNvPr id="75" name="Rectangle 74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63, Block 0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5554616" y="4281039"/>
            <a:ext cx="497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63: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774660" y="2624636"/>
            <a:ext cx="59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free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4" name="Straight Arrow Connector 83"/>
          <p:cNvCxnSpPr>
            <a:stCxn id="83" idx="3"/>
            <a:endCxn id="70" idx="1"/>
          </p:cNvCxnSpPr>
          <p:nvPr/>
        </p:nvCxnSpPr>
        <p:spPr>
          <a:xfrm>
            <a:off x="5366169" y="2824691"/>
            <a:ext cx="674535" cy="270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3" idx="3"/>
            <a:endCxn id="69" idx="1"/>
          </p:cNvCxnSpPr>
          <p:nvPr/>
        </p:nvCxnSpPr>
        <p:spPr>
          <a:xfrm>
            <a:off x="5366169" y="2824691"/>
            <a:ext cx="669361" cy="1576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3" idx="3"/>
          </p:cNvCxnSpPr>
          <p:nvPr/>
        </p:nvCxnSpPr>
        <p:spPr>
          <a:xfrm flipV="1">
            <a:off x="5366169" y="2107806"/>
            <a:ext cx="671013" cy="716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3457154" y="1780805"/>
            <a:ext cx="2635699" cy="895584"/>
            <a:chOff x="2773711" y="2068058"/>
            <a:chExt cx="2635699" cy="895584"/>
          </a:xfrm>
        </p:grpSpPr>
        <p:sp>
          <p:nvSpPr>
            <p:cNvPr id="89" name="Rectangle 88"/>
            <p:cNvSpPr/>
            <p:nvPr/>
          </p:nvSpPr>
          <p:spPr>
            <a:xfrm>
              <a:off x="4912158" y="2563532"/>
              <a:ext cx="4972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31: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773711" y="2068058"/>
              <a:ext cx="17524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</a:t>
              </a:r>
              <a:r>
                <a:rPr lang="en-US" sz="2000" b="0" dirty="0" smtClean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ile 1 number</a:t>
              </a:r>
              <a:endParaRPr lang="en-US" sz="20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4491789" y="2325884"/>
              <a:ext cx="431504" cy="3063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3533401" y="4598856"/>
            <a:ext cx="2141881" cy="530462"/>
            <a:chOff x="2753258" y="1992773"/>
            <a:chExt cx="2141881" cy="530462"/>
          </a:xfrm>
        </p:grpSpPr>
        <p:sp>
          <p:nvSpPr>
            <p:cNvPr id="98" name="TextBox 97"/>
            <p:cNvSpPr txBox="1"/>
            <p:nvPr/>
          </p:nvSpPr>
          <p:spPr>
            <a:xfrm>
              <a:off x="2753258" y="2123125"/>
              <a:ext cx="17524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</a:t>
              </a:r>
              <a:r>
                <a:rPr lang="en-US" sz="2000" b="0" dirty="0" smtClean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ile 2 number</a:t>
              </a:r>
              <a:endParaRPr lang="en-US" sz="20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flipV="1">
              <a:off x="4491789" y="1992773"/>
              <a:ext cx="403350" cy="3331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11402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9" grpId="0" animBg="1"/>
      <p:bldP spid="70" grpId="0" animBg="1"/>
      <p:bldP spid="8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7140768" y="3886529"/>
            <a:ext cx="1640839" cy="351922"/>
            <a:chOff x="5374105" y="3569368"/>
            <a:chExt cx="1395688" cy="351922"/>
          </a:xfrm>
          <a:solidFill>
            <a:srgbClr val="BCFFBC"/>
          </a:solidFill>
        </p:grpSpPr>
        <p:sp>
          <p:nvSpPr>
            <p:cNvPr id="67" name="Rectangle 6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3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6038591" y="1977754"/>
            <a:ext cx="446224" cy="310654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35" y="838200"/>
            <a:ext cx="9083765" cy="60960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F0000"/>
                </a:solidFill>
                <a:sym typeface="Wingdings"/>
              </a:rPr>
              <a:t>FAT32 (32 instead of 12 bits) used in </a:t>
            </a:r>
            <a:r>
              <a:rPr lang="en-US" i="1" dirty="0">
                <a:solidFill>
                  <a:srgbClr val="FF0000"/>
                </a:solidFill>
                <a:sym typeface="Wingdings"/>
              </a:rPr>
              <a:t>Windows, </a:t>
            </a:r>
            <a:r>
              <a:rPr lang="en-US" i="1" dirty="0" smtClean="0">
                <a:solidFill>
                  <a:srgbClr val="FF0000"/>
                </a:solidFill>
                <a:sym typeface="Wingdings"/>
              </a:rPr>
              <a:t>USB drives, </a:t>
            </a:r>
            <a:r>
              <a:rPr lang="en-US" i="1" dirty="0">
                <a:solidFill>
                  <a:srgbClr val="FF0000"/>
                </a:solidFill>
                <a:sym typeface="Wingdings"/>
              </a:rPr>
              <a:t/>
            </a:r>
            <a:br>
              <a:rPr lang="en-US" i="1" dirty="0">
                <a:solidFill>
                  <a:srgbClr val="FF0000"/>
                </a:solidFill>
                <a:sym typeface="Wingdings"/>
              </a:rPr>
            </a:br>
            <a:r>
              <a:rPr lang="en-US" i="1" dirty="0" smtClean="0">
                <a:solidFill>
                  <a:srgbClr val="FF0000"/>
                </a:solidFill>
                <a:sym typeface="Wingdings"/>
              </a:rPr>
              <a:t>SD cards, … </a:t>
            </a:r>
            <a:endParaRPr lang="en-US" i="1" dirty="0">
              <a:solidFill>
                <a:srgbClr val="FF0000"/>
              </a:solidFill>
              <a:sym typeface="Wingdings"/>
            </a:endParaRPr>
          </a:p>
          <a:p>
            <a:r>
              <a:rPr lang="en-US" dirty="0" smtClean="0">
                <a:sym typeface="Wingdings"/>
              </a:rPr>
              <a:t>Where </a:t>
            </a:r>
            <a:r>
              <a:rPr lang="en-US" dirty="0">
                <a:sym typeface="Wingdings"/>
              </a:rPr>
              <a:t>is FAT </a:t>
            </a:r>
            <a:r>
              <a:rPr lang="en-US" dirty="0" smtClean="0">
                <a:sym typeface="Wingdings"/>
              </a:rPr>
              <a:t>stored?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On Disk, </a:t>
            </a:r>
            <a:r>
              <a:rPr lang="en-US" dirty="0" smtClean="0">
                <a:sym typeface="Wingdings"/>
              </a:rPr>
              <a:t>on boot cache in memory,</a:t>
            </a:r>
            <a:br>
              <a:rPr lang="en-US" dirty="0" smtClean="0">
                <a:sym typeface="Wingdings"/>
              </a:rPr>
            </a:br>
            <a:r>
              <a:rPr lang="en-US" dirty="0">
                <a:sym typeface="Wingdings"/>
              </a:rPr>
              <a:t>s</a:t>
            </a:r>
            <a:r>
              <a:rPr lang="en-US" dirty="0" smtClean="0">
                <a:sym typeface="Wingdings"/>
              </a:rPr>
              <a:t>econd (backup) copy on disk</a:t>
            </a: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What </a:t>
            </a:r>
            <a:r>
              <a:rPr lang="en-US" dirty="0">
                <a:sym typeface="Wingdings"/>
              </a:rPr>
              <a:t>happens when you format a disk?</a:t>
            </a:r>
          </a:p>
          <a:p>
            <a:pPr lvl="1"/>
            <a:r>
              <a:rPr lang="en-US" dirty="0" smtClean="0">
                <a:sym typeface="Wingdings"/>
              </a:rPr>
              <a:t>Zero </a:t>
            </a:r>
            <a:r>
              <a:rPr lang="en-US" dirty="0">
                <a:sym typeface="Wingdings"/>
              </a:rPr>
              <a:t>the </a:t>
            </a:r>
            <a:r>
              <a:rPr lang="en-US" dirty="0" smtClean="0">
                <a:sym typeface="Wingdings"/>
              </a:rPr>
              <a:t>blocks, Mark FAT entries “free”</a:t>
            </a: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What </a:t>
            </a:r>
            <a:r>
              <a:rPr lang="en-US" dirty="0">
                <a:sym typeface="Wingdings"/>
              </a:rPr>
              <a:t>happens when you </a:t>
            </a: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quick format </a:t>
            </a:r>
            <a:r>
              <a:rPr lang="en-US" dirty="0">
                <a:sym typeface="Wingdings"/>
              </a:rPr>
              <a:t>a disk?</a:t>
            </a:r>
          </a:p>
          <a:p>
            <a:pPr lvl="1"/>
            <a:r>
              <a:rPr lang="en-US" dirty="0" smtClean="0">
                <a:sym typeface="Wingdings"/>
              </a:rPr>
              <a:t>Mark all entries in FAT as free</a:t>
            </a:r>
            <a:endParaRPr lang="en-US" dirty="0">
              <a:sym typeface="Wingdings"/>
            </a:endParaRPr>
          </a:p>
          <a:p>
            <a:endParaRPr lang="en-US" sz="1400" dirty="0" smtClean="0">
              <a:sym typeface="Wingdings"/>
            </a:endParaRPr>
          </a:p>
          <a:p>
            <a:r>
              <a:rPr lang="en-US" i="1" dirty="0" smtClean="0">
                <a:solidFill>
                  <a:srgbClr val="FF0000"/>
                </a:solidFill>
                <a:sym typeface="Wingdings"/>
              </a:rPr>
              <a:t>Simple</a:t>
            </a:r>
          </a:p>
          <a:p>
            <a:pPr lvl="1"/>
            <a:r>
              <a:rPr lang="en-US" dirty="0" smtClean="0">
                <a:sym typeface="Wingdings"/>
              </a:rPr>
              <a:t>Can implement in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device firmware</a:t>
            </a:r>
            <a:endParaRPr lang="en-US" dirty="0">
              <a:sym typeface="Wingdings"/>
            </a:endParaRPr>
          </a:p>
          <a:p>
            <a:pPr marL="457200" lvl="1" indent="0">
              <a:buNone/>
            </a:pPr>
            <a:endParaRPr lang="en-US" sz="2000" dirty="0"/>
          </a:p>
          <a:p>
            <a:endParaRPr lang="en-US" dirty="0">
              <a:sym typeface="Wingding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38943" y="2294172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42346" y="2280804"/>
            <a:ext cx="1637683" cy="351922"/>
            <a:chOff x="5374103" y="3569368"/>
            <a:chExt cx="1393004" cy="351922"/>
          </a:xfrm>
          <a:solidFill>
            <a:srgbClr val="BCFFBC"/>
          </a:solidFill>
        </p:grpSpPr>
        <p:sp>
          <p:nvSpPr>
            <p:cNvPr id="7" name="Rectangle 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4103" y="3582736"/>
              <a:ext cx="1393004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0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43926" y="2601949"/>
            <a:ext cx="1634523" cy="351922"/>
            <a:chOff x="5374105" y="3569368"/>
            <a:chExt cx="1390316" cy="351922"/>
          </a:xfrm>
          <a:solidFill>
            <a:srgbClr val="BCFFBC"/>
          </a:solidFill>
        </p:grpSpPr>
        <p:sp>
          <p:nvSpPr>
            <p:cNvPr id="10" name="Rectangle 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1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7143926" y="2923094"/>
            <a:ext cx="1634523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43926" y="324423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43926" y="3565384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43926" y="4207674"/>
            <a:ext cx="1634523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43926" y="452881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40768" y="4849964"/>
            <a:ext cx="1640839" cy="351922"/>
            <a:chOff x="5374105" y="3569368"/>
            <a:chExt cx="1395688" cy="351922"/>
          </a:xfrm>
          <a:solidFill>
            <a:srgbClr val="BCFFBC"/>
          </a:solidFill>
        </p:grpSpPr>
        <p:sp>
          <p:nvSpPr>
            <p:cNvPr id="18" name="Rectangle 17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2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43926" y="517110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23249" y="1256347"/>
            <a:ext cx="147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Disk Blocks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43926" y="1638514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38943" y="1639574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38943" y="125634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FAT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03500" y="5574268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N-1: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99373" y="1568943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0: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16570" y="1568943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0: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410200" y="5574268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N-1: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038943" y="2360866"/>
            <a:ext cx="610791" cy="576051"/>
            <a:chOff x="5351525" y="2687055"/>
            <a:chExt cx="610791" cy="576051"/>
          </a:xfrm>
        </p:grpSpPr>
        <p:sp>
          <p:nvSpPr>
            <p:cNvPr id="34" name="Rectangle 3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30776" y="2815390"/>
            <a:ext cx="672431" cy="2369087"/>
            <a:chOff x="5343358" y="3141579"/>
            <a:chExt cx="672431" cy="2369087"/>
          </a:xfrm>
        </p:grpSpPr>
        <p:sp>
          <p:nvSpPr>
            <p:cNvPr id="37" name="Rectangle 36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1" name="Can 40"/>
          <p:cNvSpPr/>
          <p:nvPr/>
        </p:nvSpPr>
        <p:spPr>
          <a:xfrm>
            <a:off x="8068699" y="5399859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38591" y="39152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038943" y="42368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6355627" y="3136719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039936" y="2932007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33799" y="5282065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70533" y="6203340"/>
            <a:ext cx="1064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memory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Assessment</a:t>
            </a:r>
            <a:endParaRPr lang="en-US" dirty="0"/>
          </a:p>
        </p:txBody>
      </p:sp>
      <p:sp>
        <p:nvSpPr>
          <p:cNvPr id="57" name="Freeform 56"/>
          <p:cNvSpPr/>
          <p:nvPr/>
        </p:nvSpPr>
        <p:spPr>
          <a:xfrm flipV="1">
            <a:off x="6400800" y="4145365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43309" y="3907332"/>
            <a:ext cx="446224" cy="321145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6355627" y="3135095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rgbClr val="618FFD"/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035530" y="4240932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040704" y="2934937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7143926" y="2923094"/>
            <a:ext cx="1634523" cy="351922"/>
            <a:chOff x="5374105" y="3569368"/>
            <a:chExt cx="1390316" cy="351922"/>
          </a:xfrm>
          <a:solidFill>
            <a:srgbClr val="FFFFBD"/>
          </a:solidFill>
        </p:grpSpPr>
        <p:sp>
          <p:nvSpPr>
            <p:cNvPr id="72" name="Rectangle 71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63, Block 1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143926" y="4200990"/>
            <a:ext cx="1634523" cy="351922"/>
            <a:chOff x="5374105" y="3569368"/>
            <a:chExt cx="1390316" cy="351922"/>
          </a:xfrm>
          <a:solidFill>
            <a:srgbClr val="FFFFBD"/>
          </a:solidFill>
        </p:grpSpPr>
        <p:sp>
          <p:nvSpPr>
            <p:cNvPr id="75" name="Rectangle 74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63, Block 0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5554616" y="4281039"/>
            <a:ext cx="497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63: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3457154" y="1780805"/>
            <a:ext cx="2635699" cy="895584"/>
            <a:chOff x="2773711" y="2068058"/>
            <a:chExt cx="2635699" cy="895584"/>
          </a:xfrm>
        </p:grpSpPr>
        <p:sp>
          <p:nvSpPr>
            <p:cNvPr id="85" name="Rectangle 84"/>
            <p:cNvSpPr/>
            <p:nvPr/>
          </p:nvSpPr>
          <p:spPr>
            <a:xfrm>
              <a:off x="4912158" y="2563532"/>
              <a:ext cx="4972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31: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773711" y="2068058"/>
              <a:ext cx="17524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</a:t>
              </a:r>
              <a:r>
                <a:rPr lang="en-US" sz="2000" b="0" dirty="0" smtClean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ile 1 number</a:t>
              </a:r>
              <a:endParaRPr lang="en-US" sz="20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4491789" y="2325884"/>
              <a:ext cx="431504" cy="3063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3533401" y="4598856"/>
            <a:ext cx="2141881" cy="530462"/>
            <a:chOff x="2753258" y="1992773"/>
            <a:chExt cx="2141881" cy="530462"/>
          </a:xfrm>
        </p:grpSpPr>
        <p:sp>
          <p:nvSpPr>
            <p:cNvPr id="89" name="TextBox 88"/>
            <p:cNvSpPr txBox="1"/>
            <p:nvPr/>
          </p:nvSpPr>
          <p:spPr>
            <a:xfrm>
              <a:off x="2753258" y="2123125"/>
              <a:ext cx="17524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</a:t>
              </a:r>
              <a:r>
                <a:rPr lang="en-US" sz="2000" b="0" dirty="0" smtClean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ile 2 number</a:t>
              </a:r>
              <a:endParaRPr lang="en-US" sz="20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 flipV="1">
              <a:off x="4491789" y="1992773"/>
              <a:ext cx="403350" cy="3331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3996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Recall: I/O Performance</a:t>
            </a:r>
            <a:endParaRPr lang="en-US" dirty="0"/>
          </a:p>
        </p:txBody>
      </p:sp>
      <p:sp>
        <p:nvSpPr>
          <p:cNvPr id="86430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95252" y="2921536"/>
            <a:ext cx="8839200" cy="38306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Performance of I/O subsystem</a:t>
            </a:r>
          </a:p>
          <a:p>
            <a:pPr lvl="1"/>
            <a:r>
              <a:rPr lang="en-US" dirty="0" smtClean="0"/>
              <a:t>Metrics: Response Time, Throughput </a:t>
            </a:r>
          </a:p>
          <a:p>
            <a:pPr lvl="1"/>
            <a:r>
              <a:rPr lang="en-US" dirty="0" smtClean="0"/>
              <a:t>Effective BW per op = transfer size / response time</a:t>
            </a:r>
          </a:p>
          <a:p>
            <a:pPr lvl="2"/>
            <a:r>
              <a:rPr lang="en-US" dirty="0" err="1" smtClean="0"/>
              <a:t>EffBW</a:t>
            </a:r>
            <a:r>
              <a:rPr lang="en-US" dirty="0" smtClean="0"/>
              <a:t>(n) = n / (S + n/B) = B / (1 + SB/n )</a:t>
            </a:r>
          </a:p>
          <a:p>
            <a:pPr lvl="1"/>
            <a:r>
              <a:rPr lang="en-US" dirty="0" smtClean="0"/>
              <a:t>Contributing factors to latency:</a:t>
            </a:r>
          </a:p>
          <a:p>
            <a:pPr lvl="2"/>
            <a:r>
              <a:rPr lang="en-US" dirty="0" smtClean="0"/>
              <a:t>Software paths (can be loosely modeled by a queue)</a:t>
            </a:r>
          </a:p>
          <a:p>
            <a:pPr lvl="2"/>
            <a:r>
              <a:rPr lang="en-US" dirty="0" smtClean="0"/>
              <a:t>Hardware controller</a:t>
            </a:r>
          </a:p>
          <a:p>
            <a:pPr lvl="2"/>
            <a:r>
              <a:rPr lang="en-US" dirty="0" smtClean="0"/>
              <a:t>I/O device service time</a:t>
            </a:r>
          </a:p>
          <a:p>
            <a:r>
              <a:rPr lang="en-US" dirty="0" smtClean="0"/>
              <a:t>Queuing behavior:</a:t>
            </a:r>
          </a:p>
          <a:p>
            <a:pPr lvl="1"/>
            <a:r>
              <a:rPr lang="en-US" dirty="0" smtClean="0"/>
              <a:t>Can lead to big increases of latency as utilization increases</a:t>
            </a:r>
          </a:p>
          <a:p>
            <a:pPr lvl="1"/>
            <a:r>
              <a:rPr lang="en-US" dirty="0" smtClean="0"/>
              <a:t>Solutions?</a:t>
            </a:r>
          </a:p>
          <a:p>
            <a:pPr lvl="1"/>
            <a:endParaRPr lang="en-US" dirty="0"/>
          </a:p>
        </p:txBody>
      </p:sp>
      <p:grpSp>
        <p:nvGrpSpPr>
          <p:cNvPr id="75778" name="Group 44"/>
          <p:cNvGrpSpPr>
            <a:grpSpLocks/>
          </p:cNvGrpSpPr>
          <p:nvPr/>
        </p:nvGrpSpPr>
        <p:grpSpPr bwMode="auto">
          <a:xfrm>
            <a:off x="0" y="949325"/>
            <a:ext cx="6096000" cy="1844676"/>
            <a:chOff x="0" y="624"/>
            <a:chExt cx="3840" cy="1162"/>
          </a:xfrm>
        </p:grpSpPr>
        <p:sp>
          <p:nvSpPr>
            <p:cNvPr id="75802" name="Line 27"/>
            <p:cNvSpPr>
              <a:spLocks noChangeShapeType="1"/>
            </p:cNvSpPr>
            <p:nvPr/>
          </p:nvSpPr>
          <p:spPr bwMode="auto">
            <a:xfrm>
              <a:off x="818" y="1036"/>
              <a:ext cx="3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795" name="Rectangle 3"/>
            <p:cNvSpPr>
              <a:spLocks noChangeArrowheads="1"/>
            </p:cNvSpPr>
            <p:nvPr/>
          </p:nvSpPr>
          <p:spPr bwMode="auto">
            <a:xfrm>
              <a:off x="0" y="1584"/>
              <a:ext cx="384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Response Time = Queue + I/O device service time</a:t>
              </a:r>
            </a:p>
          </p:txBody>
        </p:sp>
        <p:sp>
          <p:nvSpPr>
            <p:cNvPr id="75796" name="AutoShape 33"/>
            <p:cNvSpPr>
              <a:spLocks noChangeArrowheads="1"/>
            </p:cNvSpPr>
            <p:nvPr/>
          </p:nvSpPr>
          <p:spPr bwMode="auto">
            <a:xfrm>
              <a:off x="2621" y="849"/>
              <a:ext cx="569" cy="373"/>
            </a:xfrm>
            <a:prstGeom prst="roundRect">
              <a:avLst>
                <a:gd name="adj" fmla="val 1249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797" name="Rectangle 21"/>
            <p:cNvSpPr>
              <a:spLocks noChangeArrowheads="1"/>
            </p:cNvSpPr>
            <p:nvPr/>
          </p:nvSpPr>
          <p:spPr bwMode="auto">
            <a:xfrm>
              <a:off x="282" y="750"/>
              <a:ext cx="579" cy="571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28600" indent="-228600"/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pPr marL="228600" indent="-228600"/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Thread</a:t>
              </a:r>
            </a:p>
          </p:txBody>
        </p:sp>
        <p:sp>
          <p:nvSpPr>
            <p:cNvPr id="75798" name="Rectangle 23"/>
            <p:cNvSpPr>
              <a:spLocks noChangeArrowheads="1"/>
            </p:cNvSpPr>
            <p:nvPr/>
          </p:nvSpPr>
          <p:spPr bwMode="auto">
            <a:xfrm>
              <a:off x="1208" y="882"/>
              <a:ext cx="471" cy="307"/>
            </a:xfrm>
            <a:prstGeom prst="rect">
              <a:avLst/>
            </a:prstGeom>
            <a:solidFill>
              <a:srgbClr val="53FB2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799" name="Line 24"/>
            <p:cNvSpPr>
              <a:spLocks noChangeShapeType="1"/>
            </p:cNvSpPr>
            <p:nvPr/>
          </p:nvSpPr>
          <p:spPr bwMode="auto">
            <a:xfrm flipV="1">
              <a:off x="1590" y="874"/>
              <a:ext cx="0" cy="3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800" name="Line 25"/>
            <p:cNvSpPr>
              <a:spLocks noChangeShapeType="1"/>
            </p:cNvSpPr>
            <p:nvPr/>
          </p:nvSpPr>
          <p:spPr bwMode="auto">
            <a:xfrm flipV="1">
              <a:off x="1492" y="875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801" name="Rectangle 26"/>
            <p:cNvSpPr>
              <a:spLocks noChangeArrowheads="1"/>
            </p:cNvSpPr>
            <p:nvPr/>
          </p:nvSpPr>
          <p:spPr bwMode="auto">
            <a:xfrm>
              <a:off x="1030" y="1200"/>
              <a:ext cx="788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Queue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[OS Paths]</a:t>
              </a:r>
            </a:p>
          </p:txBody>
        </p:sp>
        <p:sp>
          <p:nvSpPr>
            <p:cNvPr id="75803" name="Rectangle 28"/>
            <p:cNvSpPr>
              <a:spLocks noChangeArrowheads="1"/>
            </p:cNvSpPr>
            <p:nvPr/>
          </p:nvSpPr>
          <p:spPr bwMode="auto">
            <a:xfrm>
              <a:off x="2026" y="624"/>
              <a:ext cx="374" cy="82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marL="228600" indent="-228600"/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Controller</a:t>
              </a:r>
            </a:p>
          </p:txBody>
        </p:sp>
        <p:sp>
          <p:nvSpPr>
            <p:cNvPr id="75804" name="Line 30"/>
            <p:cNvSpPr>
              <a:spLocks noChangeShapeType="1"/>
            </p:cNvSpPr>
            <p:nvPr/>
          </p:nvSpPr>
          <p:spPr bwMode="auto">
            <a:xfrm>
              <a:off x="1696" y="1036"/>
              <a:ext cx="3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805" name="Rectangle 31"/>
            <p:cNvSpPr>
              <a:spLocks noChangeArrowheads="1"/>
            </p:cNvSpPr>
            <p:nvPr/>
          </p:nvSpPr>
          <p:spPr bwMode="auto">
            <a:xfrm>
              <a:off x="2631" y="864"/>
              <a:ext cx="493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I/O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device</a:t>
              </a:r>
            </a:p>
          </p:txBody>
        </p:sp>
        <p:sp>
          <p:nvSpPr>
            <p:cNvPr id="75806" name="Line 32"/>
            <p:cNvSpPr>
              <a:spLocks noChangeShapeType="1"/>
            </p:cNvSpPr>
            <p:nvPr/>
          </p:nvSpPr>
          <p:spPr bwMode="auto">
            <a:xfrm>
              <a:off x="2400" y="1036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75780" name="Ink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8104188" y="1493838"/>
            <a:ext cx="1587" cy="1587"/>
          </a:xfrm>
          <a:custGeom>
            <a:avLst/>
            <a:gdLst>
              <a:gd name="T0" fmla="*/ 0 w 1"/>
              <a:gd name="T1" fmla="*/ 2147483647 h 1"/>
              <a:gd name="T2" fmla="*/ 0 w 1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540376" y="742156"/>
            <a:ext cx="3554413" cy="3078163"/>
            <a:chOff x="5413376" y="685800"/>
            <a:chExt cx="3554413" cy="3078163"/>
          </a:xfrm>
        </p:grpSpPr>
        <p:grpSp>
          <p:nvGrpSpPr>
            <p:cNvPr id="75782" name="Group 53"/>
            <p:cNvGrpSpPr>
              <a:grpSpLocks/>
            </p:cNvGrpSpPr>
            <p:nvPr/>
          </p:nvGrpSpPr>
          <p:grpSpPr bwMode="auto">
            <a:xfrm>
              <a:off x="5413376" y="685800"/>
              <a:ext cx="3554413" cy="3078163"/>
              <a:chOff x="3410" y="432"/>
              <a:chExt cx="2239" cy="1939"/>
            </a:xfrm>
          </p:grpSpPr>
          <p:sp>
            <p:nvSpPr>
              <p:cNvPr id="75784" name="Rectangle 4"/>
              <p:cNvSpPr>
                <a:spLocks noChangeArrowheads="1"/>
              </p:cNvSpPr>
              <p:nvPr/>
            </p:nvSpPr>
            <p:spPr bwMode="auto">
              <a:xfrm>
                <a:off x="3614" y="1255"/>
                <a:ext cx="777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5785" name="Rectangle 5"/>
              <p:cNvSpPr>
                <a:spLocks noChangeArrowheads="1"/>
              </p:cNvSpPr>
              <p:nvPr/>
            </p:nvSpPr>
            <p:spPr bwMode="auto">
              <a:xfrm>
                <a:off x="5245" y="1827"/>
                <a:ext cx="40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100%</a:t>
                </a:r>
              </a:p>
            </p:txBody>
          </p:sp>
          <p:sp>
            <p:nvSpPr>
              <p:cNvPr id="75786" name="Line 6"/>
              <p:cNvSpPr>
                <a:spLocks noChangeShapeType="1"/>
              </p:cNvSpPr>
              <p:nvPr/>
            </p:nvSpPr>
            <p:spPr bwMode="auto">
              <a:xfrm flipV="1">
                <a:off x="3728" y="432"/>
                <a:ext cx="1" cy="13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5787" name="Line 7"/>
              <p:cNvSpPr>
                <a:spLocks noChangeShapeType="1"/>
              </p:cNvSpPr>
              <p:nvPr/>
            </p:nvSpPr>
            <p:spPr bwMode="auto">
              <a:xfrm>
                <a:off x="3734" y="1803"/>
                <a:ext cx="1512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5788" name="Rectangle 8"/>
              <p:cNvSpPr>
                <a:spLocks noChangeArrowheads="1"/>
              </p:cNvSpPr>
              <p:nvPr/>
            </p:nvSpPr>
            <p:spPr bwMode="auto">
              <a:xfrm>
                <a:off x="3771" y="449"/>
                <a:ext cx="752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>
                    <a:latin typeface="Gill Sans" charset="0"/>
                    <a:ea typeface="Gill Sans" charset="0"/>
                    <a:cs typeface="Gill Sans" charset="0"/>
                  </a:rPr>
                  <a:t>Response</a:t>
                </a:r>
              </a:p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>
                    <a:latin typeface="Gill Sans" charset="0"/>
                    <a:ea typeface="Gill Sans" charset="0"/>
                    <a:cs typeface="Gill Sans" charset="0"/>
                  </a:rPr>
                  <a:t>Time (ms)</a:t>
                </a:r>
              </a:p>
            </p:txBody>
          </p:sp>
          <p:sp>
            <p:nvSpPr>
              <p:cNvPr id="75789" name="Rectangle 9"/>
              <p:cNvSpPr>
                <a:spLocks noChangeArrowheads="1"/>
              </p:cNvSpPr>
              <p:nvPr/>
            </p:nvSpPr>
            <p:spPr bwMode="auto">
              <a:xfrm>
                <a:off x="3767" y="2004"/>
                <a:ext cx="1781" cy="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 dirty="0">
                    <a:latin typeface="Gill Sans" charset="0"/>
                    <a:ea typeface="Gill Sans" charset="0"/>
                    <a:cs typeface="Gill Sans" charset="0"/>
                  </a:rPr>
                  <a:t>Throughput  </a:t>
                </a:r>
                <a:r>
                  <a:rPr lang="en-US" sz="2000" b="0" dirty="0" smtClean="0">
                    <a:latin typeface="Gill Sans" charset="0"/>
                    <a:ea typeface="Gill Sans" charset="0"/>
                    <a:cs typeface="Gill Sans" charset="0"/>
                  </a:rPr>
                  <a:t>(</a:t>
                </a:r>
                <a:r>
                  <a:rPr lang="en-US" sz="2000" b="0" dirty="0">
                    <a:latin typeface="Gill Sans" charset="0"/>
                    <a:ea typeface="Gill Sans" charset="0"/>
                    <a:cs typeface="Gill Sans" charset="0"/>
                  </a:rPr>
                  <a:t>Utilization)</a:t>
                </a:r>
              </a:p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 dirty="0" smtClean="0">
                    <a:latin typeface="Gill Sans" charset="0"/>
                    <a:ea typeface="Gill Sans" charset="0"/>
                    <a:cs typeface="Gill Sans" charset="0"/>
                  </a:rPr>
                  <a:t>                   (</a:t>
                </a:r>
                <a:r>
                  <a:rPr lang="en-US" sz="2000" b="0" dirty="0">
                    <a:latin typeface="Gill Sans" charset="0"/>
                    <a:ea typeface="Gill Sans" charset="0"/>
                    <a:cs typeface="Gill Sans" charset="0"/>
                  </a:rPr>
                  <a:t>% total BW)</a:t>
                </a:r>
              </a:p>
            </p:txBody>
          </p:sp>
          <p:sp>
            <p:nvSpPr>
              <p:cNvPr id="75790" name="Rectangle 10"/>
              <p:cNvSpPr>
                <a:spLocks noChangeArrowheads="1"/>
              </p:cNvSpPr>
              <p:nvPr/>
            </p:nvSpPr>
            <p:spPr bwMode="auto">
              <a:xfrm>
                <a:off x="3490" y="1786"/>
                <a:ext cx="15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0</a:t>
                </a:r>
              </a:p>
            </p:txBody>
          </p:sp>
          <p:sp>
            <p:nvSpPr>
              <p:cNvPr id="75791" name="Rectangle 11"/>
              <p:cNvSpPr>
                <a:spLocks noChangeArrowheads="1"/>
              </p:cNvSpPr>
              <p:nvPr/>
            </p:nvSpPr>
            <p:spPr bwMode="auto">
              <a:xfrm>
                <a:off x="3410" y="1305"/>
                <a:ext cx="29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100</a:t>
                </a:r>
              </a:p>
            </p:txBody>
          </p:sp>
          <p:sp>
            <p:nvSpPr>
              <p:cNvPr id="75792" name="Rectangle 12"/>
              <p:cNvSpPr>
                <a:spLocks noChangeArrowheads="1"/>
              </p:cNvSpPr>
              <p:nvPr/>
            </p:nvSpPr>
            <p:spPr bwMode="auto">
              <a:xfrm>
                <a:off x="3410" y="904"/>
                <a:ext cx="29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200</a:t>
                </a:r>
              </a:p>
            </p:txBody>
          </p:sp>
          <p:sp>
            <p:nvSpPr>
              <p:cNvPr id="75793" name="Rectangle 13"/>
              <p:cNvSpPr>
                <a:spLocks noChangeArrowheads="1"/>
              </p:cNvSpPr>
              <p:nvPr/>
            </p:nvSpPr>
            <p:spPr bwMode="auto">
              <a:xfrm>
                <a:off x="3410" y="502"/>
                <a:ext cx="29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300</a:t>
                </a:r>
              </a:p>
            </p:txBody>
          </p:sp>
          <p:sp>
            <p:nvSpPr>
              <p:cNvPr id="75794" name="Rectangle 14"/>
              <p:cNvSpPr>
                <a:spLocks noChangeArrowheads="1"/>
              </p:cNvSpPr>
              <p:nvPr/>
            </p:nvSpPr>
            <p:spPr bwMode="auto">
              <a:xfrm>
                <a:off x="3691" y="1867"/>
                <a:ext cx="25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0%</a:t>
                </a:r>
              </a:p>
            </p:txBody>
          </p:sp>
        </p:grpSp>
        <p:sp>
          <p:nvSpPr>
            <p:cNvPr id="75783" name="Ink 4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937250" y="758825"/>
              <a:ext cx="2368550" cy="1844675"/>
            </a:xfrm>
            <a:custGeom>
              <a:avLst/>
              <a:gdLst>
                <a:gd name="T0" fmla="*/ 0 w 6060"/>
                <a:gd name="T1" fmla="*/ 2147483647 h 5124"/>
                <a:gd name="T2" fmla="*/ 2147483647 w 6060"/>
                <a:gd name="T3" fmla="*/ 2147483647 h 5124"/>
                <a:gd name="T4" fmla="*/ 2147483647 w 6060"/>
                <a:gd name="T5" fmla="*/ 2147483647 h 5124"/>
                <a:gd name="T6" fmla="*/ 2147483647 w 6060"/>
                <a:gd name="T7" fmla="*/ 2147483647 h 5124"/>
                <a:gd name="T8" fmla="*/ 2147483647 w 6060"/>
                <a:gd name="T9" fmla="*/ 2147483647 h 5124"/>
                <a:gd name="T10" fmla="*/ 2147483647 w 6060"/>
                <a:gd name="T11" fmla="*/ 2147483647 h 5124"/>
                <a:gd name="T12" fmla="*/ 2147483647 w 6060"/>
                <a:gd name="T13" fmla="*/ 2147483647 h 5124"/>
                <a:gd name="T14" fmla="*/ 2147483647 w 6060"/>
                <a:gd name="T15" fmla="*/ 2147483647 h 5124"/>
                <a:gd name="T16" fmla="*/ 2147483647 w 6060"/>
                <a:gd name="T17" fmla="*/ 2147483647 h 5124"/>
                <a:gd name="T18" fmla="*/ 2147483647 w 6060"/>
                <a:gd name="T19" fmla="*/ 2147483647 h 5124"/>
                <a:gd name="T20" fmla="*/ 2147483647 w 6060"/>
                <a:gd name="T21" fmla="*/ 2147483647 h 5124"/>
                <a:gd name="T22" fmla="*/ 2147483647 w 6060"/>
                <a:gd name="T23" fmla="*/ 2147483647 h 5124"/>
                <a:gd name="T24" fmla="*/ 2147483647 w 6060"/>
                <a:gd name="T25" fmla="*/ 2147483647 h 5124"/>
                <a:gd name="T26" fmla="*/ 2147483647 w 6060"/>
                <a:gd name="T27" fmla="*/ 2147483647 h 5124"/>
                <a:gd name="T28" fmla="*/ 2147483647 w 6060"/>
                <a:gd name="T29" fmla="*/ 2147483647 h 5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060" h="5124" extrusionOk="0">
                  <a:moveTo>
                    <a:pt x="0" y="5121"/>
                  </a:moveTo>
                  <a:cubicBezTo>
                    <a:pt x="155" y="5108"/>
                    <a:pt x="312" y="5103"/>
                    <a:pt x="468" y="5091"/>
                  </a:cubicBezTo>
                  <a:cubicBezTo>
                    <a:pt x="775" y="5068"/>
                    <a:pt x="1136" y="5060"/>
                    <a:pt x="1422" y="4946"/>
                  </a:cubicBezTo>
                  <a:cubicBezTo>
                    <a:pt x="1613" y="4870"/>
                    <a:pt x="1803" y="4774"/>
                    <a:pt x="1993" y="4691"/>
                  </a:cubicBezTo>
                  <a:cubicBezTo>
                    <a:pt x="2188" y="4606"/>
                    <a:pt x="2378" y="4519"/>
                    <a:pt x="2557" y="4404"/>
                  </a:cubicBezTo>
                  <a:cubicBezTo>
                    <a:pt x="2805" y="4245"/>
                    <a:pt x="3071" y="4125"/>
                    <a:pt x="3320" y="3970"/>
                  </a:cubicBezTo>
                  <a:cubicBezTo>
                    <a:pt x="3491" y="3864"/>
                    <a:pt x="3649" y="3748"/>
                    <a:pt x="3823" y="3647"/>
                  </a:cubicBezTo>
                  <a:cubicBezTo>
                    <a:pt x="4041" y="3520"/>
                    <a:pt x="4219" y="3329"/>
                    <a:pt x="4391" y="3143"/>
                  </a:cubicBezTo>
                  <a:cubicBezTo>
                    <a:pt x="4539" y="2984"/>
                    <a:pt x="4704" y="2844"/>
                    <a:pt x="4832" y="2666"/>
                  </a:cubicBezTo>
                  <a:cubicBezTo>
                    <a:pt x="4927" y="2534"/>
                    <a:pt x="4999" y="2388"/>
                    <a:pt x="5087" y="2251"/>
                  </a:cubicBezTo>
                  <a:cubicBezTo>
                    <a:pt x="5165" y="2130"/>
                    <a:pt x="5236" y="2017"/>
                    <a:pt x="5299" y="1888"/>
                  </a:cubicBezTo>
                  <a:cubicBezTo>
                    <a:pt x="5421" y="1641"/>
                    <a:pt x="5529" y="1391"/>
                    <a:pt x="5657" y="1147"/>
                  </a:cubicBezTo>
                  <a:cubicBezTo>
                    <a:pt x="5835" y="809"/>
                    <a:pt x="5882" y="475"/>
                    <a:pt x="5999" y="122"/>
                  </a:cubicBezTo>
                  <a:cubicBezTo>
                    <a:pt x="6013" y="79"/>
                    <a:pt x="6041" y="17"/>
                    <a:pt x="6047" y="1"/>
                  </a:cubicBezTo>
                  <a:cubicBezTo>
                    <a:pt x="6051" y="2"/>
                    <a:pt x="6055" y="3"/>
                    <a:pt x="6059" y="4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464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301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7140768" y="3886529"/>
            <a:ext cx="1640839" cy="351922"/>
            <a:chOff x="5374105" y="3569368"/>
            <a:chExt cx="1395688" cy="351922"/>
          </a:xfrm>
          <a:solidFill>
            <a:srgbClr val="BCFFBC"/>
          </a:solidFill>
        </p:grpSpPr>
        <p:sp>
          <p:nvSpPr>
            <p:cNvPr id="67" name="Rectangle 6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3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6038591" y="1977754"/>
            <a:ext cx="446224" cy="310654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54" y="701064"/>
            <a:ext cx="5474336" cy="5867400"/>
          </a:xfrm>
        </p:spPr>
        <p:txBody>
          <a:bodyPr/>
          <a:lstStyle/>
          <a:p>
            <a:r>
              <a:rPr lang="en-US" dirty="0">
                <a:sym typeface="Wingdings"/>
              </a:rPr>
              <a:t>Time to find block (large files) ??</a:t>
            </a:r>
          </a:p>
          <a:p>
            <a:endParaRPr lang="en-US" sz="1600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Block </a:t>
            </a:r>
            <a:r>
              <a:rPr lang="en-US" dirty="0">
                <a:sym typeface="Wingdings"/>
              </a:rPr>
              <a:t>layout for file ???</a:t>
            </a:r>
          </a:p>
          <a:p>
            <a:endParaRPr lang="en-US" sz="1600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Sequential </a:t>
            </a:r>
            <a:r>
              <a:rPr lang="en-US" dirty="0">
                <a:sym typeface="Wingdings"/>
              </a:rPr>
              <a:t>Access ???</a:t>
            </a:r>
          </a:p>
          <a:p>
            <a:endParaRPr lang="en-US" sz="1600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Random </a:t>
            </a:r>
            <a:r>
              <a:rPr lang="en-US" dirty="0">
                <a:sym typeface="Wingdings"/>
              </a:rPr>
              <a:t>Access ???</a:t>
            </a:r>
          </a:p>
          <a:p>
            <a:endParaRPr lang="en-US" sz="1600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Fragmentation </a:t>
            </a:r>
            <a:r>
              <a:rPr lang="en-US" dirty="0">
                <a:sym typeface="Wingdings"/>
              </a:rPr>
              <a:t>??</a:t>
            </a:r>
            <a:r>
              <a:rPr lang="en-US" dirty="0" smtClean="0">
                <a:sym typeface="Wingdings"/>
              </a:rPr>
              <a:t>?</a:t>
            </a:r>
          </a:p>
          <a:p>
            <a:pPr lvl="1"/>
            <a:r>
              <a:rPr lang="en-US" dirty="0" smtClean="0">
                <a:sym typeface="Wingdings"/>
              </a:rPr>
              <a:t>MSDOS defrag tool</a:t>
            </a:r>
            <a:endParaRPr lang="en-US" dirty="0">
              <a:sym typeface="Wingdings"/>
            </a:endParaRPr>
          </a:p>
          <a:p>
            <a:endParaRPr lang="en-US" sz="1600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Small </a:t>
            </a:r>
            <a:r>
              <a:rPr lang="en-US" dirty="0">
                <a:sym typeface="Wingdings"/>
              </a:rPr>
              <a:t>files ???</a:t>
            </a:r>
          </a:p>
          <a:p>
            <a:endParaRPr lang="en-US" sz="1600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Big </a:t>
            </a:r>
            <a:r>
              <a:rPr lang="en-US" dirty="0">
                <a:sym typeface="Wingdings"/>
              </a:rPr>
              <a:t>files ???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US" dirty="0">
              <a:sym typeface="Wingding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38943" y="2294172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42346" y="2280804"/>
            <a:ext cx="1637683" cy="351922"/>
            <a:chOff x="5374103" y="3569368"/>
            <a:chExt cx="1393004" cy="351922"/>
          </a:xfrm>
          <a:solidFill>
            <a:srgbClr val="BCFFBC"/>
          </a:solidFill>
        </p:grpSpPr>
        <p:sp>
          <p:nvSpPr>
            <p:cNvPr id="7" name="Rectangle 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4103" y="3582736"/>
              <a:ext cx="1393004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0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43926" y="2601949"/>
            <a:ext cx="1634523" cy="351922"/>
            <a:chOff x="5374105" y="3569368"/>
            <a:chExt cx="1390316" cy="351922"/>
          </a:xfrm>
          <a:solidFill>
            <a:srgbClr val="BCFFBC"/>
          </a:solidFill>
        </p:grpSpPr>
        <p:sp>
          <p:nvSpPr>
            <p:cNvPr id="10" name="Rectangle 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1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7143926" y="2923094"/>
            <a:ext cx="1634523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43926" y="324423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43926" y="3565384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43926" y="4207674"/>
            <a:ext cx="1634523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43926" y="452881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40768" y="4849964"/>
            <a:ext cx="1640839" cy="351922"/>
            <a:chOff x="5374105" y="3569368"/>
            <a:chExt cx="1395688" cy="351922"/>
          </a:xfrm>
          <a:solidFill>
            <a:srgbClr val="BCFFBC"/>
          </a:solidFill>
        </p:grpSpPr>
        <p:sp>
          <p:nvSpPr>
            <p:cNvPr id="18" name="Rectangle 17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2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43926" y="517110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79697" y="1256347"/>
            <a:ext cx="156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Disk Blocks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43926" y="1638514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38943" y="1639574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38943" y="125634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FAT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03500" y="5574268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N-1: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99373" y="1568943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0: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16570" y="1568943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0: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410200" y="5574268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N-1: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038943" y="2360866"/>
            <a:ext cx="610791" cy="576051"/>
            <a:chOff x="5351525" y="2687055"/>
            <a:chExt cx="610791" cy="576051"/>
          </a:xfrm>
        </p:grpSpPr>
        <p:sp>
          <p:nvSpPr>
            <p:cNvPr id="34" name="Rectangle 3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30776" y="2815390"/>
            <a:ext cx="672431" cy="2369087"/>
            <a:chOff x="5343358" y="3141579"/>
            <a:chExt cx="672431" cy="2369087"/>
          </a:xfrm>
        </p:grpSpPr>
        <p:sp>
          <p:nvSpPr>
            <p:cNvPr id="37" name="Rectangle 36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1" name="Can 40"/>
          <p:cNvSpPr/>
          <p:nvPr/>
        </p:nvSpPr>
        <p:spPr>
          <a:xfrm>
            <a:off x="8068699" y="5399859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38591" y="39152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038943" y="42368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6355627" y="3136719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039936" y="2932007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33799" y="5282065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70533" y="6203340"/>
            <a:ext cx="1064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memory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Assessment – Issues </a:t>
            </a:r>
            <a:endParaRPr lang="en-US" dirty="0"/>
          </a:p>
        </p:txBody>
      </p:sp>
      <p:sp>
        <p:nvSpPr>
          <p:cNvPr id="57" name="Freeform 56"/>
          <p:cNvSpPr/>
          <p:nvPr/>
        </p:nvSpPr>
        <p:spPr>
          <a:xfrm flipV="1">
            <a:off x="6400800" y="4145365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43309" y="3907332"/>
            <a:ext cx="446224" cy="321145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6355627" y="3135095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rgbClr val="618FFD"/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035530" y="4240932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040704" y="2934937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7143926" y="2923094"/>
            <a:ext cx="1634523" cy="351922"/>
            <a:chOff x="5374105" y="3569368"/>
            <a:chExt cx="1390316" cy="351922"/>
          </a:xfrm>
          <a:solidFill>
            <a:srgbClr val="FFFFBD"/>
          </a:solidFill>
        </p:grpSpPr>
        <p:sp>
          <p:nvSpPr>
            <p:cNvPr id="72" name="Rectangle 71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63, Block 1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143926" y="4200990"/>
            <a:ext cx="1634523" cy="351922"/>
            <a:chOff x="5374105" y="3569368"/>
            <a:chExt cx="1390316" cy="351922"/>
          </a:xfrm>
          <a:solidFill>
            <a:srgbClr val="FFFFBD"/>
          </a:solidFill>
        </p:grpSpPr>
        <p:sp>
          <p:nvSpPr>
            <p:cNvPr id="75" name="Rectangle 74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63, Block 0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5554616" y="4281039"/>
            <a:ext cx="497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63: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457154" y="1780805"/>
            <a:ext cx="2635699" cy="895584"/>
            <a:chOff x="2773711" y="2068058"/>
            <a:chExt cx="2635699" cy="895584"/>
          </a:xfrm>
        </p:grpSpPr>
        <p:sp>
          <p:nvSpPr>
            <p:cNvPr id="78" name="Rectangle 77"/>
            <p:cNvSpPr/>
            <p:nvPr/>
          </p:nvSpPr>
          <p:spPr>
            <a:xfrm>
              <a:off x="4912158" y="2563532"/>
              <a:ext cx="4972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31: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773711" y="2068058"/>
              <a:ext cx="17524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</a:t>
              </a:r>
              <a:r>
                <a:rPr lang="en-US" sz="2000" b="0" dirty="0" smtClean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ile 1 number</a:t>
              </a:r>
              <a:endParaRPr lang="en-US" sz="20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4491789" y="2325884"/>
              <a:ext cx="431504" cy="3063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3533401" y="4598856"/>
            <a:ext cx="2141881" cy="530462"/>
            <a:chOff x="2753258" y="1992773"/>
            <a:chExt cx="2141881" cy="530462"/>
          </a:xfrm>
        </p:grpSpPr>
        <p:sp>
          <p:nvSpPr>
            <p:cNvPr id="86" name="TextBox 85"/>
            <p:cNvSpPr txBox="1"/>
            <p:nvPr/>
          </p:nvSpPr>
          <p:spPr>
            <a:xfrm>
              <a:off x="2753258" y="2123125"/>
              <a:ext cx="17524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</a:t>
              </a:r>
              <a:r>
                <a:rPr lang="en-US" sz="2000" b="0" dirty="0" smtClean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ile 2 number</a:t>
              </a:r>
              <a:endParaRPr lang="en-US" sz="20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flipV="1">
              <a:off x="4491789" y="1992773"/>
              <a:ext cx="403350" cy="3331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8842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4-10-21 at 1.03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762000"/>
            <a:ext cx="8445500" cy="19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Directory?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68" y="2650963"/>
            <a:ext cx="8571832" cy="3986451"/>
          </a:xfrm>
        </p:spPr>
        <p:txBody>
          <a:bodyPr/>
          <a:lstStyle/>
          <a:p>
            <a:r>
              <a:rPr lang="en-US" dirty="0" smtClean="0"/>
              <a:t>Essentially a file containing 							 &lt;</a:t>
            </a:r>
            <a:r>
              <a:rPr lang="en-US" dirty="0" err="1" smtClean="0"/>
              <a:t>file_name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file_number</a:t>
            </a:r>
            <a:r>
              <a:rPr lang="en-US" dirty="0" smtClean="0"/>
              <a:t>&gt; mappings</a:t>
            </a:r>
          </a:p>
          <a:p>
            <a:endParaRPr lang="en-US" sz="1600" dirty="0" smtClean="0"/>
          </a:p>
          <a:p>
            <a:r>
              <a:rPr lang="en-US" dirty="0" smtClean="0"/>
              <a:t>Free space for new entries</a:t>
            </a:r>
          </a:p>
          <a:p>
            <a:endParaRPr lang="en-US" sz="1600" dirty="0" smtClean="0"/>
          </a:p>
          <a:p>
            <a:r>
              <a:rPr lang="en-US" dirty="0" smtClean="0"/>
              <a:t>In FAT: file attributes are kept in directory (!!!)</a:t>
            </a:r>
          </a:p>
          <a:p>
            <a:endParaRPr lang="en-US" sz="1600" dirty="0" smtClean="0"/>
          </a:p>
          <a:p>
            <a:r>
              <a:rPr lang="en-US" dirty="0" smtClean="0"/>
              <a:t>Each directory a linked list of entries</a:t>
            </a:r>
          </a:p>
          <a:p>
            <a:endParaRPr lang="en-US" sz="1600" dirty="0" smtClean="0"/>
          </a:p>
          <a:p>
            <a:r>
              <a:rPr lang="en-US" dirty="0" smtClean="0"/>
              <a:t>Where do you find root directory ( “/” 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98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83" charset="-128"/>
              </a:rPr>
              <a:t>Directory Structure </a:t>
            </a:r>
            <a:r>
              <a:rPr lang="en-US" dirty="0" smtClean="0">
                <a:ea typeface="ＭＳ Ｐゴシック" pitchFamily="-83" charset="-128"/>
              </a:rPr>
              <a:t>(cont’d)</a:t>
            </a:r>
            <a:endParaRPr lang="en-US" dirty="0">
              <a:ea typeface="ＭＳ Ｐゴシック" pitchFamily="-83" charset="-128"/>
            </a:endParaRPr>
          </a:p>
        </p:txBody>
      </p:sp>
      <p:sp>
        <p:nvSpPr>
          <p:cNvPr id="921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9436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How many disk accesses to resolve </a:t>
            </a:r>
            <a:r>
              <a:rPr lang="en-US" dirty="0" smtClean="0">
                <a:ea typeface="ＭＳ Ｐゴシック" pitchFamily="-83" charset="-128"/>
              </a:rPr>
              <a:t>“</a:t>
            </a:r>
            <a:r>
              <a:rPr lang="en-US" altLang="ja-JP" dirty="0" smtClean="0">
                <a:ea typeface="Courier New" pitchFamily="-83" charset="0"/>
              </a:rPr>
              <a:t>/</a:t>
            </a:r>
            <a:r>
              <a:rPr lang="en-US" altLang="ja-JP" dirty="0">
                <a:ea typeface="Courier New" pitchFamily="-83" charset="0"/>
              </a:rPr>
              <a:t>my/book/</a:t>
            </a:r>
            <a:r>
              <a:rPr lang="en-US" altLang="ja-JP" dirty="0" smtClean="0">
                <a:ea typeface="Courier New" pitchFamily="-83" charset="0"/>
              </a:rPr>
              <a:t>count</a:t>
            </a:r>
            <a:r>
              <a:rPr lang="en-US" altLang="ja-JP" dirty="0" smtClean="0">
                <a:ea typeface="ＭＳ Ｐゴシック" pitchFamily="-83" charset="-128"/>
              </a:rPr>
              <a:t>”?</a:t>
            </a:r>
            <a:endParaRPr lang="en-US" altLang="ja-JP" dirty="0">
              <a:ea typeface="ＭＳ Ｐゴシック" pitchFamily="-83" charset="-128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root (fixed spot on disk)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first data block for root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Table of file name/index pairs.  Search linearly – ok since directories typically very small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</a:t>
            </a:r>
            <a:r>
              <a:rPr lang="en-US" dirty="0" smtClean="0">
                <a:ea typeface="ＭＳ Ｐゴシック" pitchFamily="-83" charset="-128"/>
              </a:rPr>
              <a:t>“</a:t>
            </a:r>
            <a:r>
              <a:rPr lang="en-US" altLang="ja-JP" dirty="0" smtClean="0">
                <a:ea typeface="ＭＳ Ｐゴシック" pitchFamily="-83" charset="-128"/>
              </a:rPr>
              <a:t>my”</a:t>
            </a:r>
            <a:endParaRPr lang="en-US" altLang="ja-JP" dirty="0">
              <a:ea typeface="ＭＳ Ｐゴシック" pitchFamily="-83" charset="-128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first data block for </a:t>
            </a:r>
            <a:r>
              <a:rPr lang="en-US" dirty="0" smtClean="0">
                <a:ea typeface="ＭＳ Ｐゴシック" pitchFamily="-83" charset="-128"/>
              </a:rPr>
              <a:t>“</a:t>
            </a:r>
            <a:r>
              <a:rPr lang="en-US" altLang="ja-JP" dirty="0" smtClean="0">
                <a:ea typeface="ＭＳ Ｐゴシック" pitchFamily="-83" charset="-128"/>
              </a:rPr>
              <a:t>my”; </a:t>
            </a:r>
            <a:r>
              <a:rPr lang="en-US" altLang="ja-JP" dirty="0">
                <a:ea typeface="ＭＳ Ｐゴシック" pitchFamily="-83" charset="-128"/>
              </a:rPr>
              <a:t>search for </a:t>
            </a:r>
            <a:r>
              <a:rPr lang="en-US" altLang="ja-JP" dirty="0" smtClean="0">
                <a:ea typeface="ＭＳ Ｐゴシック" pitchFamily="-83" charset="-128"/>
              </a:rPr>
              <a:t>“book”</a:t>
            </a:r>
            <a:endParaRPr lang="en-US" altLang="ja-JP" dirty="0">
              <a:ea typeface="ＭＳ Ｐゴシック" pitchFamily="-83" charset="-128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</a:t>
            </a:r>
            <a:r>
              <a:rPr lang="en-US" dirty="0" smtClean="0">
                <a:ea typeface="ＭＳ Ｐゴシック" pitchFamily="-83" charset="-128"/>
              </a:rPr>
              <a:t>“</a:t>
            </a:r>
            <a:r>
              <a:rPr lang="en-US" altLang="ja-JP" dirty="0" smtClean="0">
                <a:ea typeface="ＭＳ Ｐゴシック" pitchFamily="-83" charset="-128"/>
              </a:rPr>
              <a:t>book”</a:t>
            </a:r>
            <a:endParaRPr lang="en-US" altLang="ja-JP" dirty="0">
              <a:ea typeface="ＭＳ Ｐゴシック" pitchFamily="-83" charset="-128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first data block for </a:t>
            </a:r>
            <a:r>
              <a:rPr lang="en-US" dirty="0" smtClean="0">
                <a:ea typeface="ＭＳ Ｐゴシック" pitchFamily="-83" charset="-128"/>
              </a:rPr>
              <a:t>“</a:t>
            </a:r>
            <a:r>
              <a:rPr lang="en-US" altLang="ja-JP" dirty="0" smtClean="0">
                <a:ea typeface="ＭＳ Ｐゴシック" pitchFamily="-83" charset="-128"/>
              </a:rPr>
              <a:t>book”; </a:t>
            </a:r>
            <a:r>
              <a:rPr lang="en-US" altLang="ja-JP" dirty="0">
                <a:ea typeface="ＭＳ Ｐゴシック" pitchFamily="-83" charset="-128"/>
              </a:rPr>
              <a:t>search for </a:t>
            </a:r>
            <a:r>
              <a:rPr lang="en-US" altLang="ja-JP" dirty="0" smtClean="0">
                <a:ea typeface="ＭＳ Ｐゴシック" pitchFamily="-83" charset="-128"/>
              </a:rPr>
              <a:t>“count”</a:t>
            </a:r>
            <a:endParaRPr lang="en-US" altLang="ja-JP" dirty="0">
              <a:ea typeface="ＭＳ Ｐゴシック" pitchFamily="-83" charset="-128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</a:t>
            </a:r>
            <a:r>
              <a:rPr lang="en-US" dirty="0" smtClean="0">
                <a:ea typeface="ＭＳ Ｐゴシック" pitchFamily="-83" charset="-128"/>
              </a:rPr>
              <a:t>“</a:t>
            </a:r>
            <a:r>
              <a:rPr lang="en-US" altLang="ja-JP" dirty="0" smtClean="0">
                <a:ea typeface="ＭＳ Ｐゴシック" pitchFamily="-83" charset="-128"/>
              </a:rPr>
              <a:t>count”</a:t>
            </a:r>
            <a:endParaRPr lang="en-US" sz="1200" dirty="0">
              <a:solidFill>
                <a:schemeClr val="hlink"/>
              </a:solidFill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solidFill>
                  <a:schemeClr val="hlink"/>
                </a:solidFill>
                <a:ea typeface="ＭＳ Ｐゴシック" pitchFamily="-83" charset="-128"/>
              </a:rPr>
              <a:t>Current working directory: </a:t>
            </a:r>
            <a:r>
              <a:rPr lang="en-US" dirty="0">
                <a:ea typeface="ＭＳ Ｐゴシック" pitchFamily="-83" charset="-128"/>
              </a:rPr>
              <a:t>Per-address-space pointer to a directory (</a:t>
            </a:r>
            <a:r>
              <a:rPr lang="en-US" dirty="0" err="1">
                <a:ea typeface="ＭＳ Ｐゴシック" pitchFamily="-83" charset="-128"/>
              </a:rPr>
              <a:t>inode</a:t>
            </a:r>
            <a:r>
              <a:rPr lang="en-US" dirty="0">
                <a:ea typeface="ＭＳ Ｐゴシック" pitchFamily="-83" charset="-128"/>
              </a:rPr>
              <a:t>) used for resolving file names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Allows user to specify relative filename instead of absolute path (say CWD</a:t>
            </a:r>
            <a:r>
              <a:rPr lang="en-US" dirty="0" smtClean="0">
                <a:ea typeface="ＭＳ Ｐゴシック" pitchFamily="-83" charset="-128"/>
              </a:rPr>
              <a:t>=“</a:t>
            </a:r>
            <a:r>
              <a:rPr lang="en-US" altLang="ja-JP" dirty="0" smtClean="0">
                <a:ea typeface="Courier New" pitchFamily="-83" charset="0"/>
              </a:rPr>
              <a:t>/</a:t>
            </a:r>
            <a:r>
              <a:rPr lang="en-US" altLang="ja-JP" dirty="0">
                <a:ea typeface="Courier New" pitchFamily="-83" charset="0"/>
              </a:rPr>
              <a:t>my/</a:t>
            </a:r>
            <a:r>
              <a:rPr lang="en-US" altLang="ja-JP" dirty="0" smtClean="0">
                <a:ea typeface="Courier New" pitchFamily="-83" charset="0"/>
              </a:rPr>
              <a:t>book</a:t>
            </a:r>
            <a:r>
              <a:rPr lang="en-US" altLang="ja-JP" dirty="0" smtClean="0">
                <a:ea typeface="ＭＳ Ｐゴシック" pitchFamily="-83" charset="-128"/>
              </a:rPr>
              <a:t>” </a:t>
            </a:r>
            <a:r>
              <a:rPr lang="en-US" altLang="ja-JP" dirty="0">
                <a:ea typeface="ＭＳ Ｐゴシック" pitchFamily="-83" charset="-128"/>
              </a:rPr>
              <a:t>can resolve </a:t>
            </a:r>
            <a:r>
              <a:rPr lang="en-US" altLang="ja-JP" dirty="0" smtClean="0">
                <a:ea typeface="ＭＳ Ｐゴシック" pitchFamily="-83" charset="-128"/>
              </a:rPr>
              <a:t>“count”)</a:t>
            </a:r>
            <a:endParaRPr lang="en-US" altLang="ja-JP" dirty="0">
              <a:ea typeface="ＭＳ Ｐゴシック" pitchFamily="-83" charset="-128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dirty="0">
              <a:ea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648623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Huge FAT </a:t>
            </a:r>
            <a:r>
              <a:rPr lang="en-US" dirty="0"/>
              <a:t>S</a:t>
            </a:r>
            <a:r>
              <a:rPr lang="en-US" dirty="0" smtClean="0"/>
              <a:t>ecurity Holes!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FAT has no access rights</a:t>
            </a:r>
          </a:p>
          <a:p>
            <a:endParaRPr lang="en-US" sz="2800" dirty="0" smtClean="0"/>
          </a:p>
          <a:p>
            <a:r>
              <a:rPr lang="en-US" sz="2800" dirty="0" smtClean="0"/>
              <a:t>FAT has no header in the file blocks</a:t>
            </a:r>
          </a:p>
          <a:p>
            <a:endParaRPr lang="en-US" sz="2800" dirty="0" smtClean="0"/>
          </a:p>
          <a:p>
            <a:r>
              <a:rPr lang="en-US" sz="2800" dirty="0" smtClean="0"/>
              <a:t>Just gives an index into the FAT </a:t>
            </a:r>
          </a:p>
          <a:p>
            <a:pPr lvl="1"/>
            <a:r>
              <a:rPr lang="en-US" sz="2400" dirty="0" smtClean="0"/>
              <a:t>(file number = block number)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219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10600" cy="6019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Bursts &amp; High Utilization introduce queuing delays</a:t>
            </a:r>
          </a:p>
          <a:p>
            <a:r>
              <a:rPr lang="en-US" altLang="ko-KR" dirty="0" smtClean="0">
                <a:sym typeface="Symbol" panose="05050102010706020507" pitchFamily="18" charset="2"/>
              </a:rPr>
              <a:t>Queuing Latency:</a:t>
            </a:r>
          </a:p>
          <a:p>
            <a:pPr lvl="1"/>
            <a:r>
              <a:rPr lang="en-US" altLang="ko-KR" dirty="0" smtClean="0">
                <a:sym typeface="Symbol" panose="05050102010706020507" pitchFamily="18" charset="2"/>
              </a:rPr>
              <a:t>M/M/1 and M/G/1 queues: simplest to analyze</a:t>
            </a:r>
          </a:p>
          <a:p>
            <a:pPr lvl="1"/>
            <a:r>
              <a:rPr lang="en-US" altLang="ko-KR" dirty="0" smtClean="0">
                <a:sym typeface="Symbol" panose="05050102010706020507" pitchFamily="18" charset="2"/>
              </a:rPr>
              <a:t>As utilization approaches 100%, latency  </a:t>
            </a:r>
            <a:r>
              <a:rPr lang="en-US" altLang="ko-KR" dirty="0">
                <a:sym typeface="Symbol" panose="05050102010706020507" pitchFamily="18" charset="2"/>
              </a:rPr>
              <a:t/>
            </a:r>
            <a:br>
              <a:rPr lang="en-US" altLang="ko-KR" dirty="0">
                <a:sym typeface="Symbol" panose="05050102010706020507" pitchFamily="18" charset="2"/>
              </a:rPr>
            </a:br>
            <a:r>
              <a:rPr lang="en-US" altLang="ko-KR" dirty="0" smtClean="0">
                <a:sym typeface="Symbol" panose="05050102010706020507" pitchFamily="18" charset="2"/>
              </a:rPr>
              <a:t>		</a:t>
            </a:r>
            <a:r>
              <a:rPr lang="en-US" altLang="ko-KR" dirty="0" err="1" smtClean="0">
                <a:solidFill>
                  <a:srgbClr val="FF0000"/>
                </a:solidFill>
              </a:rPr>
              <a:t>T</a:t>
            </a:r>
            <a:r>
              <a:rPr lang="en-US" altLang="ko-KR" baseline="-25000" dirty="0" err="1" smtClean="0">
                <a:solidFill>
                  <a:srgbClr val="FF0000"/>
                </a:solidFill>
              </a:rPr>
              <a:t>q</a:t>
            </a:r>
            <a:r>
              <a:rPr lang="en-US" altLang="ko-KR" dirty="0" smtClean="0">
                <a:solidFill>
                  <a:srgbClr val="FF0000"/>
                </a:solidFill>
              </a:rPr>
              <a:t> = </a:t>
            </a:r>
            <a:r>
              <a:rPr lang="en-US" altLang="ko-KR" dirty="0" err="1" smtClean="0">
                <a:solidFill>
                  <a:srgbClr val="FF0000"/>
                </a:solidFill>
              </a:rPr>
              <a:t>T</a:t>
            </a:r>
            <a:r>
              <a:rPr lang="en-US" altLang="ko-KR" baseline="-25000" dirty="0" err="1" smtClean="0">
                <a:solidFill>
                  <a:srgbClr val="FF0000"/>
                </a:solidFill>
              </a:rPr>
              <a:t>ser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r>
              <a:rPr lang="en-US" altLang="ko-KR" dirty="0" smtClean="0">
                <a:solidFill>
                  <a:srgbClr val="FF0000"/>
                </a:solidFill>
              </a:rPr>
              <a:t> ½(1+C) </a:t>
            </a:r>
            <a:r>
              <a:rPr lang="en-US" altLang="ko-KR" dirty="0" smtClean="0">
                <a:solidFill>
                  <a:srgbClr val="FF0000"/>
                </a:solidFill>
                <a:sym typeface="Symbol" panose="05050102010706020507" pitchFamily="18" charset="2"/>
              </a:rPr>
              <a:t></a:t>
            </a:r>
            <a:r>
              <a:rPr lang="en-US" altLang="ko-KR" dirty="0" smtClean="0">
                <a:solidFill>
                  <a:srgbClr val="FF0000"/>
                </a:solidFill>
              </a:rPr>
              <a:t> u/(1 – u))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File System:</a:t>
            </a:r>
          </a:p>
          <a:p>
            <a:pPr lvl="1"/>
            <a:r>
              <a:rPr lang="en-US" dirty="0" smtClean="0"/>
              <a:t>Transforms blocks into Files and Directories</a:t>
            </a:r>
          </a:p>
          <a:p>
            <a:pPr lvl="1"/>
            <a:r>
              <a:rPr lang="en-US" dirty="0" smtClean="0"/>
              <a:t>Optimize for access and usage patterns</a:t>
            </a:r>
          </a:p>
          <a:p>
            <a:pPr lvl="1"/>
            <a:r>
              <a:rPr lang="en-US" dirty="0" smtClean="0"/>
              <a:t>Maximize sequential access, allow efficient random access</a:t>
            </a:r>
          </a:p>
          <a:p>
            <a:r>
              <a:rPr lang="en-US" dirty="0" smtClean="0"/>
              <a:t>File (and directory) defined by header, called “</a:t>
            </a:r>
            <a:r>
              <a:rPr lang="en-US" altLang="ja-JP" dirty="0" err="1" smtClean="0"/>
              <a:t>inode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File Allocation Table (FAT) Scheme</a:t>
            </a:r>
          </a:p>
          <a:p>
            <a:pPr lvl="1"/>
            <a:r>
              <a:rPr lang="en-US" dirty="0" smtClean="0"/>
              <a:t>Linked-list approach </a:t>
            </a:r>
          </a:p>
          <a:p>
            <a:pPr lvl="1"/>
            <a:r>
              <a:rPr lang="en-US" dirty="0" smtClean="0"/>
              <a:t>Very widely used: Cameras, USB drives, SD cards</a:t>
            </a:r>
          </a:p>
          <a:p>
            <a:pPr lvl="1"/>
            <a:r>
              <a:rPr lang="en-US" dirty="0" smtClean="0"/>
              <a:t>Simple to implement, but poor performance and no security </a:t>
            </a:r>
          </a:p>
          <a:p>
            <a:r>
              <a:rPr lang="en-US" dirty="0" smtClean="0"/>
              <a:t>Look at actual file access patterns – many small files, but large files take up all the space!</a:t>
            </a:r>
          </a:p>
          <a:p>
            <a:endParaRPr lang="en-US" dirty="0" smtClean="0"/>
          </a:p>
          <a:p>
            <a:endParaRPr lang="en-US" dirty="0" smtClean="0">
              <a:sym typeface="Symbol" charset="0"/>
            </a:endParaRPr>
          </a:p>
          <a:p>
            <a:endParaRPr lang="en-US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04374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/>
          <p:nvPr/>
        </p:nvCxnSpPr>
        <p:spPr>
          <a:xfrm>
            <a:off x="3999504" y="1840295"/>
            <a:ext cx="1368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68657" y="1833888"/>
            <a:ext cx="1368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Deterministic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699" y="4038600"/>
            <a:ext cx="82296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Assume requests arrive at regular intervals, take a fixed time to process, with plenty of time between …</a:t>
            </a:r>
          </a:p>
          <a:p>
            <a:r>
              <a:rPr lang="en-US" dirty="0" smtClean="0"/>
              <a:t>Service rate </a:t>
            </a:r>
            <a:r>
              <a:rPr lang="en-US" dirty="0"/>
              <a:t>(</a:t>
            </a:r>
            <a:r>
              <a:rPr lang="en-US" dirty="0" smtClean="0"/>
              <a:t>μ = 1/T</a:t>
            </a:r>
            <a:r>
              <a:rPr lang="en-US" baseline="-25000" dirty="0" smtClean="0"/>
              <a:t>S</a:t>
            </a:r>
            <a:r>
              <a:rPr lang="en-US" dirty="0" smtClean="0"/>
              <a:t>)  - operations per second</a:t>
            </a:r>
            <a:endParaRPr lang="en-US" dirty="0"/>
          </a:p>
          <a:p>
            <a:r>
              <a:rPr lang="en-US" dirty="0"/>
              <a:t>Arrival </a:t>
            </a:r>
            <a:r>
              <a:rPr lang="en-US" dirty="0" smtClean="0"/>
              <a:t>rate: (λ =  1/T</a:t>
            </a:r>
            <a:r>
              <a:rPr lang="en-US" baseline="-25000" dirty="0" smtClean="0"/>
              <a:t>A</a:t>
            </a:r>
            <a:r>
              <a:rPr lang="en-US" dirty="0" smtClean="0"/>
              <a:t>) - </a:t>
            </a:r>
            <a:r>
              <a:rPr lang="en-US" dirty="0"/>
              <a:t>requests per second </a:t>
            </a:r>
          </a:p>
          <a:p>
            <a:r>
              <a:rPr lang="en-US" dirty="0" smtClean="0"/>
              <a:t>Utilization</a:t>
            </a:r>
            <a:r>
              <a:rPr lang="en-US" dirty="0"/>
              <a:t>: U = </a:t>
            </a:r>
            <a:r>
              <a:rPr lang="en-US" dirty="0" err="1"/>
              <a:t>λ</a:t>
            </a:r>
            <a:r>
              <a:rPr lang="en-US" dirty="0"/>
              <a:t>/μ </a:t>
            </a:r>
            <a:r>
              <a:rPr lang="en-US" dirty="0" smtClean="0"/>
              <a:t>, where 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&lt; </a:t>
            </a:r>
            <a:r>
              <a:rPr lang="en-US" dirty="0" smtClean="0"/>
              <a:t>μ</a:t>
            </a:r>
          </a:p>
          <a:p>
            <a:r>
              <a:rPr lang="en-US" dirty="0" smtClean="0"/>
              <a:t>Average rate is the complete story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378345" y="889822"/>
            <a:ext cx="1559061" cy="68141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678370" y="889822"/>
            <a:ext cx="0" cy="681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07448" y="889822"/>
            <a:ext cx="0" cy="681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540499" y="838200"/>
            <a:ext cx="753719" cy="78465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4600" y="1009699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Queue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06823" y="1015210"/>
            <a:ext cx="865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Server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82749" y="1230528"/>
            <a:ext cx="4955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37406" y="1230528"/>
            <a:ext cx="4955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80420" y="1217737"/>
            <a:ext cx="4955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29242" y="1033071"/>
            <a:ext cx="926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arrivals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9800" y="1045862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departures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53478" y="1662272"/>
            <a:ext cx="481222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T</a:t>
            </a:r>
            <a:r>
              <a:rPr lang="en-US" sz="2000" b="0" baseline="-25000" dirty="0" smtClean="0">
                <a:latin typeface="Gill Sans" charset="0"/>
                <a:ea typeface="Gill Sans" charset="0"/>
                <a:cs typeface="Gill Sans" charset="0"/>
              </a:rPr>
              <a:t>Q</a:t>
            </a:r>
            <a:endParaRPr lang="en-US" sz="2000" b="0" baseline="-2500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568657" y="1676585"/>
            <a:ext cx="12571" cy="34070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22227" y="1662272"/>
            <a:ext cx="418704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T</a:t>
            </a:r>
            <a:r>
              <a:rPr lang="en-US" sz="2000" b="0" baseline="-25000" dirty="0" smtClean="0">
                <a:latin typeface="Gill Sans" charset="0"/>
                <a:ea typeface="Gill Sans" charset="0"/>
                <a:cs typeface="Gill Sans" charset="0"/>
              </a:rPr>
              <a:t>S</a:t>
            </a:r>
            <a:endParaRPr lang="en-US" sz="2000" b="0" baseline="-2500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937406" y="1676585"/>
            <a:ext cx="12571" cy="34070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29242" y="2581495"/>
            <a:ext cx="63078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430633" y="2670787"/>
            <a:ext cx="189778" cy="394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628854" y="3085975"/>
            <a:ext cx="939803" cy="394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430489" y="2364490"/>
            <a:ext cx="2248136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15310" y="2105185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T</a:t>
            </a:r>
            <a:r>
              <a:rPr lang="en-US" sz="2000" b="0" baseline="-25000" dirty="0" smtClean="0">
                <a:latin typeface="Gill Sans" charset="0"/>
                <a:ea typeface="Gill Sans" charset="0"/>
                <a:cs typeface="Gill Sans" charset="0"/>
              </a:rPr>
              <a:t>A</a:t>
            </a:r>
            <a:endParaRPr lang="en-US" sz="2000" b="0" baseline="-2500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1430489" y="2335004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86945" y="2666033"/>
            <a:ext cx="189778" cy="394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885166" y="3081221"/>
            <a:ext cx="939803" cy="394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686801" y="2359736"/>
            <a:ext cx="2248136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071622" y="2105185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T</a:t>
            </a:r>
            <a:r>
              <a:rPr lang="en-US" sz="2000" b="0" baseline="-25000" dirty="0" smtClean="0">
                <a:latin typeface="Gill Sans" charset="0"/>
                <a:ea typeface="Gill Sans" charset="0"/>
                <a:cs typeface="Gill Sans" charset="0"/>
              </a:rPr>
              <a:t>A</a:t>
            </a:r>
            <a:endParaRPr lang="en-US" sz="2000" b="0" baseline="-2500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3686801" y="2330250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948360" y="2651434"/>
            <a:ext cx="189778" cy="394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146581" y="3066622"/>
            <a:ext cx="939803" cy="394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948216" y="2345137"/>
            <a:ext cx="2248136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33037" y="2105185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T</a:t>
            </a:r>
            <a:r>
              <a:rPr lang="en-US" sz="2000" b="0" baseline="-25000" dirty="0" smtClean="0">
                <a:latin typeface="Gill Sans" charset="0"/>
                <a:ea typeface="Gill Sans" charset="0"/>
                <a:cs typeface="Gill Sans" charset="0"/>
              </a:rPr>
              <a:t>A</a:t>
            </a:r>
            <a:endParaRPr lang="en-US" sz="2000" b="0" baseline="-2500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5948216" y="2315651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19738" y="3646771"/>
            <a:ext cx="990600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637324" y="3398801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590800" y="3400585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05000" y="3533875"/>
            <a:ext cx="41789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T</a:t>
            </a:r>
            <a:r>
              <a:rPr lang="en-US" sz="2000" b="0" baseline="-25000" dirty="0">
                <a:latin typeface="Gill Sans" charset="0"/>
                <a:ea typeface="Gill Sans" charset="0"/>
                <a:cs typeface="Gill Sans" charset="0"/>
              </a:rPr>
              <a:t>S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1431925" y="3024151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431925" y="3257710"/>
            <a:ext cx="228600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 flipH="1">
            <a:off x="1247775" y="3254535"/>
            <a:ext cx="304800" cy="5334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990600" y="3552985"/>
            <a:ext cx="425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latin typeface="Gill Sans" charset="0"/>
                <a:ea typeface="Gill Sans" charset="0"/>
                <a:cs typeface="Gill Sans" charset="0"/>
              </a:rPr>
              <a:t>T</a:t>
            </a:r>
            <a:r>
              <a:rPr lang="en-US" sz="2000" b="0" baseline="-25000" dirty="0" err="1" smtClean="0">
                <a:latin typeface="Gill Sans" charset="0"/>
                <a:ea typeface="Gill Sans" charset="0"/>
                <a:cs typeface="Gill Sans" charset="0"/>
              </a:rPr>
              <a:t>q</a:t>
            </a:r>
            <a:endParaRPr lang="en-US" sz="2000" b="0" baseline="-2500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664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Ideal Linear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596063"/>
            <a:ext cx="8915400" cy="1008855"/>
          </a:xfrm>
        </p:spPr>
        <p:txBody>
          <a:bodyPr>
            <a:normAutofit/>
          </a:bodyPr>
          <a:lstStyle/>
          <a:p>
            <a:r>
              <a:rPr lang="en-US" dirty="0" smtClean="0"/>
              <a:t>What does the queue wait time look like during overload?</a:t>
            </a:r>
          </a:p>
          <a:p>
            <a:pPr lvl="1"/>
            <a:r>
              <a:rPr lang="en-US" dirty="0" smtClean="0"/>
              <a:t>Grows unbounded at a rate ~ (T</a:t>
            </a:r>
            <a:r>
              <a:rPr lang="en-US" baseline="-25000" dirty="0" smtClean="0"/>
              <a:t>S</a:t>
            </a:r>
            <a:r>
              <a:rPr lang="en-US" dirty="0" smtClean="0"/>
              <a:t>/T</a:t>
            </a:r>
            <a:r>
              <a:rPr lang="en-US" baseline="-25000" dirty="0" smtClean="0"/>
              <a:t>A</a:t>
            </a:r>
            <a:r>
              <a:rPr lang="en-US" dirty="0" smtClean="0"/>
              <a:t>) till request rate subsides</a:t>
            </a:r>
          </a:p>
          <a:p>
            <a:pPr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9147" y="3320469"/>
            <a:ext cx="2421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Offered Load  (T</a:t>
            </a:r>
            <a:r>
              <a:rPr lang="en-US" sz="2000" b="0" baseline="-25000" dirty="0" smtClean="0">
                <a:latin typeface="Gill Sans" charset="0"/>
                <a:ea typeface="Gill Sans" charset="0"/>
                <a:cs typeface="Gill Sans" charset="0"/>
              </a:rPr>
              <a:t>S</a:t>
            </a: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/T</a:t>
            </a:r>
            <a:r>
              <a:rPr lang="en-US" sz="2000" b="0" baseline="-25000" dirty="0" smtClean="0">
                <a:latin typeface="Gill Sans" charset="0"/>
                <a:ea typeface="Gill Sans" charset="0"/>
                <a:cs typeface="Gill Sans" charset="0"/>
              </a:rPr>
              <a:t>A</a:t>
            </a: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)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136272" y="768668"/>
            <a:ext cx="0" cy="220448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36272" y="2986862"/>
            <a:ext cx="232112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-558406" y="1802246"/>
            <a:ext cx="2458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Delivered Throughput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1267" y="295611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0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09864" y="299467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0066" y="1131332"/>
            <a:ext cx="1824785" cy="18247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4612" y="96191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cxnSp>
        <p:nvCxnSpPr>
          <p:cNvPr id="19" name="Straight Arrow Connector 18"/>
          <p:cNvCxnSpPr>
            <a:stCxn id="12" idx="0"/>
          </p:cNvCxnSpPr>
          <p:nvPr/>
        </p:nvCxnSpPr>
        <p:spPr>
          <a:xfrm flipV="1">
            <a:off x="1167720" y="1331245"/>
            <a:ext cx="1642144" cy="1624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759872" y="2043724"/>
            <a:ext cx="3507328" cy="3498944"/>
            <a:chOff x="426604" y="2323885"/>
            <a:chExt cx="3507328" cy="3498944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738536" y="5422719"/>
              <a:ext cx="3195396" cy="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847105" y="4266180"/>
              <a:ext cx="0" cy="128779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810187" y="5422719"/>
              <a:ext cx="6463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time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-126111" y="4538372"/>
              <a:ext cx="1505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Queue delay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855731" y="5153537"/>
              <a:ext cx="260166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1557058" y="2323885"/>
              <a:ext cx="233572" cy="175191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43" name="Straight Connector 42"/>
            <p:cNvCxnSpPr>
              <a:stCxn id="41" idx="4"/>
            </p:cNvCxnSpPr>
            <p:nvPr/>
          </p:nvCxnSpPr>
          <p:spPr>
            <a:xfrm flipH="1">
              <a:off x="1229844" y="2499076"/>
              <a:ext cx="444000" cy="199096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398352" y="762000"/>
            <a:ext cx="4605968" cy="2958579"/>
            <a:chOff x="4398352" y="1042161"/>
            <a:chExt cx="4605968" cy="2958579"/>
          </a:xfrm>
        </p:grpSpPr>
        <p:sp>
          <p:nvSpPr>
            <p:cNvPr id="55" name="Rectangle 54"/>
            <p:cNvSpPr/>
            <p:nvPr/>
          </p:nvSpPr>
          <p:spPr>
            <a:xfrm>
              <a:off x="5075131" y="1420848"/>
              <a:ext cx="1824785" cy="18247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5063613" y="1048829"/>
              <a:ext cx="0" cy="22044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063613" y="3267023"/>
              <a:ext cx="394070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16200000">
              <a:off x="3368935" y="2082407"/>
              <a:ext cx="24589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Delivered Throughput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38608" y="323627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0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37205" y="327483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61953" y="124207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1</a:t>
              </a:r>
            </a:p>
          </p:txBody>
        </p:sp>
        <p:cxnSp>
          <p:nvCxnSpPr>
            <p:cNvPr id="28" name="Straight Arrow Connector 27"/>
            <p:cNvCxnSpPr>
              <a:stCxn id="24" idx="0"/>
            </p:cNvCxnSpPr>
            <p:nvPr/>
          </p:nvCxnSpPr>
          <p:spPr>
            <a:xfrm flipV="1">
              <a:off x="5095061" y="1411494"/>
              <a:ext cx="1802043" cy="18247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6897104" y="1411493"/>
              <a:ext cx="21072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86488" y="3600630"/>
              <a:ext cx="24215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Offered Load  (T</a:t>
              </a:r>
              <a:r>
                <a:rPr lang="en-US" sz="2000" b="0" baseline="-25000" dirty="0" smtClean="0">
                  <a:latin typeface="Gill Sans" charset="0"/>
                  <a:ea typeface="Gill Sans" charset="0"/>
                  <a:cs typeface="Gill Sans" charset="0"/>
                </a:rPr>
                <a:t>S</a:t>
              </a:r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/T</a:t>
              </a:r>
              <a:r>
                <a:rPr lang="en-US" sz="2000" b="0" baseline="-25000" dirty="0">
                  <a:latin typeface="Gill Sans" charset="0"/>
                  <a:ea typeface="Gill Sans" charset="0"/>
                  <a:cs typeface="Gill Sans" charset="0"/>
                </a:rPr>
                <a:t>A</a:t>
              </a:r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)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34000" y="2791265"/>
              <a:ext cx="1608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Empty Queue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38865" y="1042161"/>
              <a:ext cx="1244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Saturation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210248" y="2791265"/>
              <a:ext cx="13950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Unbounded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48200" y="1066800"/>
            <a:ext cx="3867936" cy="4495800"/>
            <a:chOff x="4648200" y="1066800"/>
            <a:chExt cx="3867936" cy="449580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4960132" y="5128510"/>
              <a:ext cx="3195396" cy="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068701" y="3971971"/>
              <a:ext cx="0" cy="128779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250661" y="5162490"/>
              <a:ext cx="6463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time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4095485" y="4244163"/>
              <a:ext cx="1505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Queue delay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6932612" y="3620535"/>
              <a:ext cx="1583524" cy="1253393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7385383" y="1066800"/>
              <a:ext cx="233572" cy="175191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 flipH="1">
              <a:off x="6949178" y="1219200"/>
              <a:ext cx="552991" cy="345092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5105400" y="4873376"/>
              <a:ext cx="1836733" cy="34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56000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/>
          <p:nvPr/>
        </p:nvCxnSpPr>
        <p:spPr>
          <a:xfrm>
            <a:off x="3999504" y="2021110"/>
            <a:ext cx="1368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14600" y="2014703"/>
            <a:ext cx="1368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Reality: A </a:t>
            </a:r>
            <a:r>
              <a:rPr lang="en-US" dirty="0" err="1" smtClean="0"/>
              <a:t>Bursty</a:t>
            </a:r>
            <a:r>
              <a:rPr lang="en-US" dirty="0" smtClean="0"/>
              <a:t>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202" y="4928460"/>
            <a:ext cx="8229600" cy="1599587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Requests arrive in a burst, must queue up till served</a:t>
            </a:r>
          </a:p>
          <a:p>
            <a:r>
              <a:rPr lang="en-US" dirty="0" smtClean="0"/>
              <a:t>Same average arrival time, but:</a:t>
            </a:r>
          </a:p>
          <a:p>
            <a:pPr lvl="1"/>
            <a:r>
              <a:rPr lang="en-US" dirty="0" smtClean="0"/>
              <a:t>Almost all of the requests experience large queue delays</a:t>
            </a:r>
          </a:p>
          <a:p>
            <a:pPr lvl="1"/>
            <a:r>
              <a:rPr lang="en-US" dirty="0" smtClean="0"/>
              <a:t>Even though average utilization is low!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378345" y="1070637"/>
            <a:ext cx="1559061" cy="68141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678370" y="1070637"/>
            <a:ext cx="0" cy="681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07448" y="1070637"/>
            <a:ext cx="0" cy="681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540499" y="1019015"/>
            <a:ext cx="753719" cy="784657"/>
          </a:xfrm>
          <a:prstGeom prst="ellips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64358" y="1190514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Queue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06823" y="1196025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Server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82749" y="1411343"/>
            <a:ext cx="4955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37406" y="1411343"/>
            <a:ext cx="4955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80420" y="1398552"/>
            <a:ext cx="4955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29242" y="1213886"/>
            <a:ext cx="926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arrivals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9800" y="1226677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departures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95600" y="1843087"/>
            <a:ext cx="481222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T</a:t>
            </a:r>
            <a:r>
              <a:rPr lang="en-US" sz="2000" b="0" baseline="-25000" dirty="0" smtClean="0">
                <a:latin typeface="Gill Sans" charset="0"/>
                <a:ea typeface="Gill Sans" charset="0"/>
                <a:cs typeface="Gill Sans" charset="0"/>
              </a:rPr>
              <a:t>Q</a:t>
            </a:r>
            <a:endParaRPr lang="en-US" sz="2000" b="0" baseline="-2500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362200" y="1857400"/>
            <a:ext cx="12571" cy="34070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22227" y="1843087"/>
            <a:ext cx="418704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T</a:t>
            </a:r>
            <a:r>
              <a:rPr lang="en-US" sz="2000" b="0" baseline="-25000" dirty="0" smtClean="0">
                <a:latin typeface="Gill Sans" charset="0"/>
                <a:ea typeface="Gill Sans" charset="0"/>
                <a:cs typeface="Gill Sans" charset="0"/>
              </a:rPr>
              <a:t>S</a:t>
            </a:r>
            <a:endParaRPr lang="en-US" sz="2000" b="0" baseline="-2500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937406" y="1857400"/>
            <a:ext cx="12571" cy="34070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35917" y="2704302"/>
            <a:ext cx="63078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737308" y="2908692"/>
            <a:ext cx="1138024" cy="1729104"/>
            <a:chOff x="1430633" y="3061092"/>
            <a:chExt cx="1138024" cy="1729104"/>
          </a:xfrm>
        </p:grpSpPr>
        <p:sp>
          <p:nvSpPr>
            <p:cNvPr id="29" name="Rectangle 28"/>
            <p:cNvSpPr/>
            <p:nvPr/>
          </p:nvSpPr>
          <p:spPr>
            <a:xfrm>
              <a:off x="1430633" y="3061092"/>
              <a:ext cx="189778" cy="3941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628854" y="4396017"/>
              <a:ext cx="939803" cy="3941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1737164" y="2572909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927086" y="2903938"/>
            <a:ext cx="948246" cy="3941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887903" y="4243617"/>
            <a:ext cx="939803" cy="3941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935529" y="2568155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094094" y="3298117"/>
            <a:ext cx="793809" cy="394179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27706" y="4243617"/>
            <a:ext cx="939803" cy="394179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75332" y="2903938"/>
            <a:ext cx="952374" cy="394179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2146209" y="2589764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313207" y="2581575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739677" y="4243617"/>
            <a:ext cx="939803" cy="3941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21273" y="3692296"/>
            <a:ext cx="554059" cy="3941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827706" y="2908692"/>
            <a:ext cx="911971" cy="3941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887903" y="3302871"/>
            <a:ext cx="939803" cy="3941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5275" y="2900259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Q depth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576008" y="2896348"/>
            <a:ext cx="0" cy="11901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88377" y="4205986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Server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321273" y="2624004"/>
            <a:ext cx="4005202" cy="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326475" y="2615815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35275" y="2209800"/>
            <a:ext cx="988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Arrivals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326475" y="2912490"/>
            <a:ext cx="1138024" cy="1729104"/>
            <a:chOff x="1430633" y="3061092"/>
            <a:chExt cx="1138024" cy="1729104"/>
          </a:xfrm>
        </p:grpSpPr>
        <p:sp>
          <p:nvSpPr>
            <p:cNvPr id="48" name="Rectangle 47"/>
            <p:cNvSpPr/>
            <p:nvPr/>
          </p:nvSpPr>
          <p:spPr>
            <a:xfrm>
              <a:off x="1430633" y="3061092"/>
              <a:ext cx="189778" cy="3941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628854" y="4396017"/>
              <a:ext cx="939803" cy="3941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2773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5" grpId="0" animBg="1"/>
      <p:bldP spid="46" grpId="0" animBg="1"/>
      <p:bldP spid="50" grpId="0" animBg="1"/>
      <p:bldP spid="51" grpId="0" animBg="1"/>
      <p:bldP spid="40" grpId="0" animBg="1"/>
      <p:bldP spid="59" grpId="0" animBg="1"/>
      <p:bldP spid="60" grpId="0" animBg="1"/>
      <p:bldP spid="61" grpId="0" animBg="1"/>
      <p:bldP spid="62" grpId="0" animBg="1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88935</TotalTime>
  <Pages>60</Pages>
  <Words>5256</Words>
  <Application>Microsoft Office PowerPoint</Application>
  <PresentationFormat>On-screen Show (4:3)</PresentationFormat>
  <Paragraphs>1022</Paragraphs>
  <Slides>64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82" baseType="lpstr">
      <vt:lpstr>MS PGothic</vt:lpstr>
      <vt:lpstr>MS PGothic</vt:lpstr>
      <vt:lpstr>Arial</vt:lpstr>
      <vt:lpstr>Ariel</vt:lpstr>
      <vt:lpstr>Comic Sans MS</vt:lpstr>
      <vt:lpstr>Consolas</vt:lpstr>
      <vt:lpstr>Courier New</vt:lpstr>
      <vt:lpstr>Gill Sans</vt:lpstr>
      <vt:lpstr>Gill Sans Light</vt:lpstr>
      <vt:lpstr>Gulim</vt:lpstr>
      <vt:lpstr>Gulim</vt:lpstr>
      <vt:lpstr>Helvetica</vt:lpstr>
      <vt:lpstr>Helvetica Neue </vt:lpstr>
      <vt:lpstr>Helvetica Neue Light</vt:lpstr>
      <vt:lpstr>Symbol</vt:lpstr>
      <vt:lpstr>Times New Roman</vt:lpstr>
      <vt:lpstr>Wingdings</vt:lpstr>
      <vt:lpstr>Office</vt:lpstr>
      <vt:lpstr>CS162 Operating Systems and Systems Programming Lecture 18   Queueing Theory, Disk scheduling &amp; File Systems</vt:lpstr>
      <vt:lpstr>Review: Magnetic Disks</vt:lpstr>
      <vt:lpstr>FLASH Memory</vt:lpstr>
      <vt:lpstr>Flash Memory (Con’t)</vt:lpstr>
      <vt:lpstr>Recall: SSD Summary</vt:lpstr>
      <vt:lpstr>Recall: I/O Performance</vt:lpstr>
      <vt:lpstr>A Simple Deterministic World</vt:lpstr>
      <vt:lpstr>A Ideal Linear World</vt:lpstr>
      <vt:lpstr>Reality: A Bursty World</vt:lpstr>
      <vt:lpstr>So how do we model the burstiness of arrival?</vt:lpstr>
      <vt:lpstr>Background:  General Use of Random Distributions</vt:lpstr>
      <vt:lpstr>Introduction to Queuing Theory</vt:lpstr>
      <vt:lpstr>Little’s Law</vt:lpstr>
      <vt:lpstr>Example</vt:lpstr>
      <vt:lpstr>Little’s Theorem: Proof Sketch</vt:lpstr>
      <vt:lpstr>Little’s Theorem: Proof Sketch</vt:lpstr>
      <vt:lpstr>Little’s Theorem: Proof Sketch</vt:lpstr>
      <vt:lpstr>Little’s Theorem: Proof Sketch</vt:lpstr>
      <vt:lpstr>Little’s Theorem: Proof Sketch</vt:lpstr>
      <vt:lpstr>Little’s Theorem: Proof Sketch</vt:lpstr>
      <vt:lpstr>Little’s Theorem: Proof Sketch</vt:lpstr>
      <vt:lpstr>Little’s Theorem: Proof Sketch</vt:lpstr>
      <vt:lpstr>Administrivia (Rough Cut!)</vt:lpstr>
      <vt:lpstr>A Little Queuing Theory: Some Results</vt:lpstr>
      <vt:lpstr>Why unbounded response time?</vt:lpstr>
      <vt:lpstr>Why unbounded response time?</vt:lpstr>
      <vt:lpstr>A Little Queuing Theory: An Example</vt:lpstr>
      <vt:lpstr>Queuing Theory Resources</vt:lpstr>
      <vt:lpstr>Optimize I/O Performance</vt:lpstr>
      <vt:lpstr>I/O Scheduling Discussion</vt:lpstr>
      <vt:lpstr>When is Disk Performance Highest?</vt:lpstr>
      <vt:lpstr>Disk Scheduling (1/2)</vt:lpstr>
      <vt:lpstr>Disk Scheduling (2/2)</vt:lpstr>
      <vt:lpstr>Disk Scheduling (2/2)</vt:lpstr>
      <vt:lpstr>Recall: How do we Hide I/O Latency?</vt:lpstr>
      <vt:lpstr>From Storage to File Systems</vt:lpstr>
      <vt:lpstr>I/O &amp; Storage Layers</vt:lpstr>
      <vt:lpstr>Recall: C Low level I/O</vt:lpstr>
      <vt:lpstr>Recall: C Low Level Operations</vt:lpstr>
      <vt:lpstr>Building a File System</vt:lpstr>
      <vt:lpstr>Recall: User vs. System View of a File</vt:lpstr>
      <vt:lpstr>Translating from User to Systems View</vt:lpstr>
      <vt:lpstr>Disk Management Policies</vt:lpstr>
      <vt:lpstr>What does the file system need?</vt:lpstr>
      <vt:lpstr>Data Structures on Disk</vt:lpstr>
      <vt:lpstr>Designing a File System …</vt:lpstr>
      <vt:lpstr>Components of a File System</vt:lpstr>
      <vt:lpstr>Components of a file system</vt:lpstr>
      <vt:lpstr>Directories</vt:lpstr>
      <vt:lpstr>Directory</vt:lpstr>
      <vt:lpstr>I/O &amp; Storage Layers</vt:lpstr>
      <vt:lpstr>File</vt:lpstr>
      <vt:lpstr>In-Memory File System Structures</vt:lpstr>
      <vt:lpstr>In-Memory File System Structures</vt:lpstr>
      <vt:lpstr>Our first filesystem: FAT (File Allocation Table)</vt:lpstr>
      <vt:lpstr>FAT Properties</vt:lpstr>
      <vt:lpstr>FAT Properties</vt:lpstr>
      <vt:lpstr>FAT Properties</vt:lpstr>
      <vt:lpstr>FAT Assessment</vt:lpstr>
      <vt:lpstr>FAT Assessment – Issues </vt:lpstr>
      <vt:lpstr>What about the Directory?</vt:lpstr>
      <vt:lpstr>Directory Structure (cont’d)</vt:lpstr>
      <vt:lpstr>Many Huge FAT Security Holes!</vt:lpstr>
      <vt:lpstr>Summary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John Kubiatowicz</cp:lastModifiedBy>
  <cp:revision>1003</cp:revision>
  <cp:lastPrinted>2020-04-02T23:24:34Z</cp:lastPrinted>
  <dcterms:created xsi:type="dcterms:W3CDTF">1995-08-12T11:37:26Z</dcterms:created>
  <dcterms:modified xsi:type="dcterms:W3CDTF">2020-04-07T19:48:11Z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