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258" r:id="rId3"/>
    <p:sldId id="389" r:id="rId4"/>
    <p:sldId id="368" r:id="rId5"/>
    <p:sldId id="369" r:id="rId6"/>
    <p:sldId id="370" r:id="rId7"/>
    <p:sldId id="372" r:id="rId8"/>
    <p:sldId id="373" r:id="rId9"/>
    <p:sldId id="374" r:id="rId10"/>
    <p:sldId id="390" r:id="rId11"/>
    <p:sldId id="259" r:id="rId12"/>
    <p:sldId id="260" r:id="rId13"/>
    <p:sldId id="391" r:id="rId14"/>
    <p:sldId id="392" r:id="rId15"/>
    <p:sldId id="262" r:id="rId16"/>
    <p:sldId id="334" r:id="rId17"/>
    <p:sldId id="335" r:id="rId18"/>
    <p:sldId id="336" r:id="rId19"/>
    <p:sldId id="337" r:id="rId20"/>
    <p:sldId id="365" r:id="rId21"/>
    <p:sldId id="366" r:id="rId22"/>
    <p:sldId id="363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75" r:id="rId39"/>
    <p:sldId id="283" r:id="rId40"/>
    <p:sldId id="284" r:id="rId41"/>
    <p:sldId id="353" r:id="rId42"/>
    <p:sldId id="354" r:id="rId43"/>
    <p:sldId id="355" r:id="rId44"/>
    <p:sldId id="356" r:id="rId45"/>
    <p:sldId id="357" r:id="rId46"/>
    <p:sldId id="379" r:id="rId47"/>
    <p:sldId id="380" r:id="rId48"/>
    <p:sldId id="381" r:id="rId49"/>
    <p:sldId id="382" r:id="rId50"/>
    <p:sldId id="388" r:id="rId51"/>
    <p:sldId id="385" r:id="rId52"/>
    <p:sldId id="386" r:id="rId53"/>
    <p:sldId id="376" r:id="rId54"/>
    <p:sldId id="377" r:id="rId55"/>
    <p:sldId id="378" r:id="rId56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799" autoAdjust="0"/>
  </p:normalViewPr>
  <p:slideViewPr>
    <p:cSldViewPr>
      <p:cViewPr varScale="1">
        <p:scale>
          <a:sx n="133" d="100"/>
          <a:sy n="133" d="100"/>
        </p:scale>
        <p:origin x="1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037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009A80-F05D-744A-88D4-360587150535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7888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942" tIns="47471" rIns="94942" bIns="47471"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73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949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2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49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33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303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70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57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130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47816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20.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8096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4/14/20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i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888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Kubiatowicz CS162 © UCB Spring</a:t>
            </a:r>
            <a:r>
              <a:rPr lang="en-US" sz="1400" b="0" i="0" baseline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2020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20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err="1" smtClean="0"/>
              <a:t>Filesystems</a:t>
            </a:r>
            <a:r>
              <a:rPr lang="en-US" altLang="en-US" sz="3000" dirty="0" smtClean="0"/>
              <a:t> (</a:t>
            </a:r>
            <a:r>
              <a:rPr lang="en-US" altLang="en-US" sz="3000" dirty="0" err="1" smtClean="0"/>
              <a:t>Con’t</a:t>
            </a:r>
            <a:r>
              <a:rPr lang="en-US" altLang="en-US" sz="3000" dirty="0" smtClean="0"/>
              <a:t>)</a:t>
            </a:r>
            <a:br>
              <a:rPr lang="en-US" altLang="en-US" sz="3000" dirty="0" smtClean="0"/>
            </a:br>
            <a:r>
              <a:rPr lang="en-US" altLang="en-US" sz="3000" dirty="0" smtClean="0"/>
              <a:t> Reliability, Transactions</a:t>
            </a:r>
            <a:br>
              <a:rPr lang="en-US" altLang="en-US" sz="3000" dirty="0" smtClean="0"/>
            </a:b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April 14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2020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  <p:extLst>
      <p:ext uri="{BB962C8B-B14F-4D97-AF65-F5344CB8AC3E}">
        <p14:creationId xmlns:p14="http://schemas.microsoft.com/office/powerpoint/2010/main" val="2531401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9656-3F19-9C4E-B0B0-ED234757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dirty="0" smtClean="0"/>
              <a:t>Buffer Cache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12C7-2811-8F43-A10D-208294E1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105400"/>
          </a:xfrm>
        </p:spPr>
        <p:txBody>
          <a:bodyPr/>
          <a:lstStyle/>
          <a:p>
            <a:r>
              <a:rPr lang="en-US" dirty="0"/>
              <a:t>Implemented entirely in OS software</a:t>
            </a:r>
          </a:p>
          <a:p>
            <a:pPr lvl="1"/>
            <a:r>
              <a:rPr lang="en-US" dirty="0"/>
              <a:t>Unlike memory caches and TLB</a:t>
            </a:r>
          </a:p>
          <a:p>
            <a:r>
              <a:rPr lang="en-US" dirty="0"/>
              <a:t>Blocks go through transitional states between free and in-use</a:t>
            </a:r>
          </a:p>
          <a:p>
            <a:pPr lvl="1"/>
            <a:r>
              <a:rPr lang="en-US" dirty="0"/>
              <a:t>Being read from disk, being written to disk</a:t>
            </a:r>
          </a:p>
          <a:p>
            <a:pPr lvl="1"/>
            <a:r>
              <a:rPr lang="en-US" dirty="0"/>
              <a:t>Other processes can run, etc.</a:t>
            </a:r>
          </a:p>
          <a:p>
            <a:r>
              <a:rPr lang="en-US" dirty="0"/>
              <a:t>Blocks are used for a variety of purposes</a:t>
            </a:r>
          </a:p>
          <a:p>
            <a:pPr lvl="1"/>
            <a:r>
              <a:rPr lang="en-US" dirty="0" err="1"/>
              <a:t>inodes</a:t>
            </a:r>
            <a:r>
              <a:rPr lang="en-US" dirty="0"/>
              <a:t>, data for </a:t>
            </a:r>
            <a:r>
              <a:rPr lang="en-US" dirty="0" err="1"/>
              <a:t>dirs</a:t>
            </a:r>
            <a:r>
              <a:rPr lang="en-US" dirty="0"/>
              <a:t> and files, </a:t>
            </a:r>
            <a:r>
              <a:rPr lang="en-US" dirty="0" err="1"/>
              <a:t>freemap</a:t>
            </a:r>
            <a:endParaRPr lang="en-US" dirty="0"/>
          </a:p>
          <a:p>
            <a:pPr lvl="1"/>
            <a:r>
              <a:rPr lang="en-US" dirty="0"/>
              <a:t>OS maintains pointers into them</a:t>
            </a:r>
          </a:p>
          <a:p>
            <a:r>
              <a:rPr lang="en-US" dirty="0"/>
              <a:t>Termination – e.g., process exit – open, read, write</a:t>
            </a:r>
          </a:p>
          <a:p>
            <a:r>
              <a:rPr lang="en-US" dirty="0"/>
              <a:t>Replacement – what to do when it fills up?</a:t>
            </a:r>
          </a:p>
        </p:txBody>
      </p:sp>
    </p:spTree>
    <p:extLst>
      <p:ext uri="{BB962C8B-B14F-4D97-AF65-F5344CB8AC3E}">
        <p14:creationId xmlns:p14="http://schemas.microsoft.com/office/powerpoint/2010/main" val="2763486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File System Caching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Replacement policy?  LRU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afford overhead full LRU implementation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Advantages: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very well for name translation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well in general as long as memory is big enough to accommodate a host’s working set of files.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Disadvantages: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Fails when some application scans through file system, thereby flushing the cache with data used only once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Example: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find . –exec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grep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foo {} \;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 Replacement Policies?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 systems allow applications to request other policies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Example, ‘Use Once’: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File system can discard blocks as soon as they are used</a:t>
            </a:r>
          </a:p>
        </p:txBody>
      </p:sp>
    </p:spTree>
    <p:extLst>
      <p:ext uri="{BB962C8B-B14F-4D97-AF65-F5344CB8AC3E}">
        <p14:creationId xmlns:p14="http://schemas.microsoft.com/office/powerpoint/2010/main" val="221319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File System Caching (</a:t>
            </a:r>
            <a:r>
              <a:rPr lang="en-US" altLang="ko-KR" dirty="0" err="1" smtClean="0">
                <a:ea typeface="굴림" panose="020B0600000101010101" pitchFamily="34" charset="-127"/>
              </a:rPr>
              <a:t>con’t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Cache Size: How much memory should the OS allocate to the buffer cache vs virtual memory?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Too much memory to the file system cache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</a:t>
            </a:r>
            <a:r>
              <a:rPr lang="en-US" altLang="ko-KR" smtClean="0">
                <a:ea typeface="굴림" panose="020B0600000101010101" pitchFamily="34" charset="-127"/>
              </a:rPr>
              <a:t>won’t be able to run many applications at once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Too little memory to file system cache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mtClean="0">
                <a:ea typeface="굴림" panose="020B0600000101010101" pitchFamily="34" charset="-127"/>
              </a:rPr>
              <a:t> many applications may run slowly (disk caching not effective)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Solution: adjust boundary dynamically so that the disk access rates for paging and file access are balanced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Read Ahead Prefetching:</a:t>
            </a:r>
            <a:r>
              <a:rPr lang="en-US" altLang="ko-KR" smtClean="0">
                <a:ea typeface="굴림" panose="020B0600000101010101" pitchFamily="34" charset="-127"/>
              </a:rPr>
              <a:t> fetch sequential blocks early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Key Idea: exploit fact that most common file access is sequential by prefetching subsequent disk blocks ahead of current read request (if they are not already in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Elevator algorithm can efficiently interleave groups of prefetches from concurrent applications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much to prefetch?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Too many imposes delays on requests by other applications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Too few causes many seeks (and rotational delays) among concurrent file requests</a:t>
            </a:r>
          </a:p>
        </p:txBody>
      </p:sp>
    </p:spTree>
    <p:extLst>
      <p:ext uri="{BB962C8B-B14F-4D97-AF65-F5344CB8AC3E}">
        <p14:creationId xmlns:p14="http://schemas.microsoft.com/office/powerpoint/2010/main" val="2328186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9EA4-EF38-7548-AAB0-FA511BBE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D844-8C46-3F4A-B96E-0B2A2D53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Delayed Writes:</a:t>
            </a:r>
            <a:r>
              <a:rPr lang="en-US" altLang="ko-KR" dirty="0">
                <a:ea typeface="굴림" panose="020B0600000101010101" pitchFamily="34" charset="-127"/>
              </a:rPr>
              <a:t> Writes to files not immediately </a:t>
            </a:r>
            <a:r>
              <a:rPr lang="en-US" altLang="ko-KR" dirty="0" smtClean="0">
                <a:ea typeface="굴림" panose="020B0600000101010101" pitchFamily="34" charset="-127"/>
              </a:rPr>
              <a:t>sent </a:t>
            </a:r>
            <a:r>
              <a:rPr lang="en-US" altLang="ko-KR" dirty="0">
                <a:ea typeface="굴림" panose="020B0600000101010101" pitchFamily="34" charset="-127"/>
              </a:rPr>
              <a:t>to disk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So, Buffer Cache is a write-back cache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write()</a:t>
            </a:r>
            <a:r>
              <a:rPr lang="en-US" altLang="ko-KR" dirty="0">
                <a:ea typeface="굴림" panose="020B0600000101010101" pitchFamily="34" charset="-127"/>
              </a:rPr>
              <a:t> copies data from user space buffer to kernel buffer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Enabled by presence of buffer cache: can leave written file blocks in cache for a while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apps </a:t>
            </a:r>
            <a:r>
              <a:rPr lang="en-US" b="1" dirty="0"/>
              <a:t>read data from cache</a:t>
            </a:r>
            <a:r>
              <a:rPr lang="en-US" dirty="0"/>
              <a:t> instead of disk</a:t>
            </a:r>
          </a:p>
          <a:p>
            <a:pPr lvl="1"/>
            <a:r>
              <a:rPr lang="en-US" dirty="0"/>
              <a:t>Cache is </a:t>
            </a:r>
            <a:r>
              <a:rPr lang="en-US" i="1" dirty="0"/>
              <a:t>transparent</a:t>
            </a:r>
            <a:r>
              <a:rPr lang="en-US" dirty="0"/>
              <a:t> to user programs</a:t>
            </a:r>
          </a:p>
          <a:p>
            <a:r>
              <a:rPr lang="en-US" dirty="0"/>
              <a:t>Flushed to disk periodically</a:t>
            </a:r>
          </a:p>
          <a:p>
            <a:pPr lvl="1"/>
            <a:r>
              <a:rPr lang="en-US" dirty="0"/>
              <a:t>In Linux: kernel threads flush buffer cache very 30 sec. in default setup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Disk scheduler can efficiently order lots of requests</a:t>
            </a:r>
          </a:p>
          <a:p>
            <a:pPr lvl="1"/>
            <a:r>
              <a:rPr lang="en-US" dirty="0" smtClean="0"/>
              <a:t>Elevator Algorithm can rearrange writes to avoid random seeks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7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BF96-8F73-D047-A981-8990DB79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CF2-EB57-7A40-AB77-50FE3A40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246409" cy="4862046"/>
          </a:xfrm>
        </p:spPr>
        <p:txBody>
          <a:bodyPr>
            <a:normAutofit/>
          </a:bodyPr>
          <a:lstStyle/>
          <a:p>
            <a:r>
              <a:rPr lang="en-US" dirty="0"/>
              <a:t>Delay block allocation: May be able to allocate multiple blocks at same time for file, keep them contiguous</a:t>
            </a:r>
          </a:p>
          <a:p>
            <a:r>
              <a:rPr lang="en-US" dirty="0"/>
              <a:t>Some files never actually make it all the way to disk</a:t>
            </a:r>
          </a:p>
          <a:p>
            <a:pPr lvl="1"/>
            <a:r>
              <a:rPr lang="en-US" dirty="0"/>
              <a:t>Many short-lived files</a:t>
            </a:r>
          </a:p>
          <a:p>
            <a:r>
              <a:rPr lang="en-US" dirty="0">
                <a:solidFill>
                  <a:srgbClr val="FF0000"/>
                </a:solidFill>
              </a:rPr>
              <a:t>But what if system crashes before buffer cache block is flushed to disk?</a:t>
            </a:r>
          </a:p>
          <a:p>
            <a:r>
              <a:rPr lang="en-US" dirty="0">
                <a:solidFill>
                  <a:srgbClr val="FF0000"/>
                </a:solidFill>
              </a:rPr>
              <a:t>And what if this was for a directory file?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Lose pointer to </a:t>
            </a:r>
            <a:r>
              <a:rPr lang="en-US" dirty="0" err="1">
                <a:solidFill>
                  <a:srgbClr val="FF0000"/>
                </a:solidFill>
              </a:rPr>
              <a:t>inode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file systems need recovery mechanisms</a:t>
            </a:r>
          </a:p>
        </p:txBody>
      </p:sp>
    </p:spTree>
    <p:extLst>
      <p:ext uri="{BB962C8B-B14F-4D97-AF65-F5344CB8AC3E}">
        <p14:creationId xmlns:p14="http://schemas.microsoft.com/office/powerpoint/2010/main" val="3116056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Important “</a:t>
            </a:r>
            <a:r>
              <a:rPr lang="en-US" altLang="ko-KR" dirty="0" err="1" smtClean="0">
                <a:ea typeface="굴림" panose="020B0600000101010101" pitchFamily="34" charset="-127"/>
              </a:rPr>
              <a:t>ilities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dirty="0" smtClean="0">
                <a:ea typeface="굴림" panose="020B0600000101010101" pitchFamily="34" charset="-127"/>
              </a:rPr>
              <a:t> the probability that the system can accept and process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Often measured in “nines” of probability.  So, a 99.9% probability is considered “3-nines of availability”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Key idea here is independence of failures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Durability:</a:t>
            </a:r>
            <a:r>
              <a:rPr lang="en-US" altLang="ko-KR" dirty="0" smtClean="0">
                <a:ea typeface="굴림" panose="020B0600000101010101" pitchFamily="34" charset="-127"/>
              </a:rPr>
              <a:t> the ability of a system to recover data despite faults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This idea is fault tolerance applied to data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Doesn’t necessarily imply availability: information on pyramids was very durable, but could not be accessed until discovery of Rosetta Stone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Reliability: </a:t>
            </a:r>
            <a:r>
              <a:rPr lang="en-US" altLang="ko-KR" dirty="0" smtClean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Usually stronger than simply availability: means that the system is not only “up”, but also working correctly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Includes availability, security, fault tolerance/durability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make sure data survives system crashes, disk crashes,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1684490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How to Make </a:t>
            </a:r>
            <a:r>
              <a:rPr lang="en-US" altLang="ko-KR" dirty="0">
                <a:ea typeface="굴림" panose="020B0600000101010101" pitchFamily="34" charset="-127"/>
              </a:rPr>
              <a:t>F</a:t>
            </a:r>
            <a:r>
              <a:rPr lang="en-US" altLang="ko-KR" dirty="0" smtClean="0">
                <a:ea typeface="굴림" panose="020B0600000101010101" pitchFamily="34" charset="-127"/>
              </a:rPr>
              <a:t>ile System </a:t>
            </a:r>
            <a:r>
              <a:rPr lang="en-US" altLang="ko-KR" dirty="0">
                <a:ea typeface="굴림" panose="020B0600000101010101" pitchFamily="34" charset="-127"/>
              </a:rPr>
              <a:t>D</a:t>
            </a:r>
            <a:r>
              <a:rPr lang="en-US" altLang="ko-KR" dirty="0" smtClean="0">
                <a:ea typeface="굴림" panose="020B0600000101010101" pitchFamily="34" charset="-127"/>
              </a:rPr>
              <a:t>urable?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930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Disk blocks contain Reed-Solomon error correcting codes (ECC) to deal with small defects in disk drive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Can allow recovery of data from small media defects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Make sure writes survive in short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Either abandon delayed writes 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</a:t>
            </a:r>
            <a:r>
              <a:rPr lang="en-US" altLang="ko-KR" sz="2400" dirty="0" smtClean="0">
                <a:ea typeface="굴림" panose="020B0600000101010101" pitchFamily="34" charset="-127"/>
              </a:rPr>
              <a:t>se special, battery-backed RAM (called non-volatile RAM or 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NVRAM</a:t>
            </a:r>
            <a:r>
              <a:rPr lang="en-US" altLang="ko-KR" sz="2400" dirty="0" smtClean="0">
                <a:ea typeface="굴림" panose="020B0600000101010101" pitchFamily="34" charset="-127"/>
              </a:rPr>
              <a:t>) for dirty blocks in buffer cache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Make sure that data survives in long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Need to replicate!  More than one copy of data!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Important element: </a:t>
            </a: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independence of failure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Could put copies on one disk, but if disk head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Could put copies on different disks, but if server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Could put copies on different servers, but if building is struck by lightning….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Could put copies on servers in different continents…</a:t>
            </a:r>
          </a:p>
        </p:txBody>
      </p:sp>
    </p:spTree>
    <p:extLst>
      <p:ext uri="{BB962C8B-B14F-4D97-AF65-F5344CB8AC3E}">
        <p14:creationId xmlns:p14="http://schemas.microsoft.com/office/powerpoint/2010/main" val="2299034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RAID:</a:t>
            </a:r>
            <a:r>
              <a:rPr lang="en-US" altLang="ko-KR" dirty="0">
                <a:ea typeface="굴림" panose="020B0600000101010101" pitchFamily="34" charset="-127"/>
              </a:rPr>
              <a:t> Redundant Arrays of Inexpensive Disks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15400" cy="5881688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Classified </a:t>
            </a:r>
            <a:r>
              <a:rPr lang="en-US" altLang="ko-KR" sz="2800" dirty="0">
                <a:ea typeface="굴림" panose="020B0600000101010101" pitchFamily="34" charset="-127"/>
              </a:rPr>
              <a:t>by David Patterson, Garth A. Gibson, and Randy Katz </a:t>
            </a:r>
            <a:r>
              <a:rPr lang="en-US" altLang="ko-KR" sz="2800" dirty="0" smtClean="0">
                <a:ea typeface="굴림" panose="020B0600000101010101" pitchFamily="34" charset="-127"/>
              </a:rPr>
              <a:t>here at UCB in 1987</a:t>
            </a:r>
          </a:p>
          <a:p>
            <a:pPr lvl="1">
              <a:spcBef>
                <a:spcPct val="10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Classic paper was first to evaluate multiple schemes</a:t>
            </a:r>
          </a:p>
          <a:p>
            <a:pPr>
              <a:spcBef>
                <a:spcPct val="1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Data stored on multiple disks (redundancy)</a:t>
            </a:r>
          </a:p>
          <a:p>
            <a:pPr lvl="1">
              <a:spcBef>
                <a:spcPct val="10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Berkeley researchers were looking for alternatives to big expensive disks</a:t>
            </a:r>
          </a:p>
          <a:p>
            <a:pPr lvl="1">
              <a:spcBef>
                <a:spcPct val="10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Redundancy necessary because cheap disks were more error prone</a:t>
            </a:r>
          </a:p>
          <a:p>
            <a:pPr>
              <a:spcBef>
                <a:spcPct val="1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Either in software or hardware</a:t>
            </a:r>
          </a:p>
          <a:p>
            <a:pPr lvl="1"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In hardware case, done by disk controller; file system may not even know that there is more than one disk in use</a:t>
            </a:r>
          </a:p>
          <a:p>
            <a:pPr lvl="1">
              <a:spcBef>
                <a:spcPct val="1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spcBef>
                <a:spcPct val="1000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Initially, five levels of RAID (more now)</a:t>
            </a:r>
          </a:p>
        </p:txBody>
      </p:sp>
    </p:spTree>
    <p:extLst>
      <p:ext uri="{BB962C8B-B14F-4D97-AF65-F5344CB8AC3E}">
        <p14:creationId xmlns:p14="http://schemas.microsoft.com/office/powerpoint/2010/main" val="2913326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RAID 1: Disk Mirroring/Shadowing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86800" cy="4267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Each disk is fully duplicated onto its “shadow”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For high I/O rate, high availability environments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Most expensive solution: 100% capacity overhead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Bandwidth sacrificed on write: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Logical write = two physical writes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Highest bandwidth when disk heads and rotation fully synchronized (hard to do exactly)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Reads may be optimized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Can have two independent reads to same data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Recovery: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Disk failure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 smtClean="0">
                <a:ea typeface="굴림" panose="020B0600000101010101" pitchFamily="34" charset="-127"/>
              </a:rPr>
              <a:t> replace disk and copy data to new disk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Hot Spare:</a:t>
            </a:r>
            <a:r>
              <a:rPr lang="en-US" altLang="ko-KR" sz="2400" dirty="0" smtClean="0">
                <a:ea typeface="굴림" panose="020B0600000101010101" pitchFamily="34" charset="-127"/>
              </a:rPr>
              <a:t> idle disk already attached to system to be used for immediate replacement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844550" y="704850"/>
            <a:ext cx="7658100" cy="1584326"/>
            <a:chOff x="532" y="444"/>
            <a:chExt cx="4824" cy="998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700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532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540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2812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076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 flipV="1">
              <a:off x="2208" y="1200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568" y="1056"/>
              <a:ext cx="696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recovery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group</a:t>
              </a:r>
            </a:p>
          </p:txBody>
        </p:sp>
        <p:sp>
          <p:nvSpPr>
            <p:cNvPr id="18444" name="AutoShape 12"/>
            <p:cNvSpPr>
              <a:spLocks noChangeArrowheads="1"/>
            </p:cNvSpPr>
            <p:nvPr/>
          </p:nvSpPr>
          <p:spPr bwMode="auto">
            <a:xfrm>
              <a:off x="14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>
              <a:off x="720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" name="AutoShape 14"/>
            <p:cNvSpPr>
              <a:spLocks noChangeArrowheads="1"/>
            </p:cNvSpPr>
            <p:nvPr/>
          </p:nvSpPr>
          <p:spPr bwMode="auto">
            <a:xfrm>
              <a:off x="4656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" name="AutoShape 15"/>
            <p:cNvSpPr>
              <a:spLocks noChangeArrowheads="1"/>
            </p:cNvSpPr>
            <p:nvPr/>
          </p:nvSpPr>
          <p:spPr bwMode="auto">
            <a:xfrm>
              <a:off x="38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76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35000"/>
            <a:ext cx="8991600" cy="622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Data stripped across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multiple disks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Successive blocks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stored on successive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(non-parity) disks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Increased bandwidth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over single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Parity block (in green)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constructed by </a:t>
            </a:r>
            <a:r>
              <a:rPr lang="en-US" altLang="ko-KR" dirty="0" err="1" smtClean="0">
                <a:ea typeface="굴림" panose="020B0600000101010101" pitchFamily="34" charset="-127"/>
              </a:rPr>
              <a:t>XORing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data bocks in stripe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P0=D0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D1D2D3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destroy any one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disk and still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reconstruct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Disk 3 fails,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then can reconstruct: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D2=D0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D1D3P0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Can spread information widely across internet for durability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RAID algorithms work over geographic scale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RAID 5+: High I/O Rate Parity</a:t>
            </a:r>
          </a:p>
        </p:txBody>
      </p:sp>
      <p:grpSp>
        <p:nvGrpSpPr>
          <p:cNvPr id="953348" name="Group 4"/>
          <p:cNvGrpSpPr>
            <a:grpSpLocks/>
          </p:cNvGrpSpPr>
          <p:nvPr/>
        </p:nvGrpSpPr>
        <p:grpSpPr bwMode="auto">
          <a:xfrm>
            <a:off x="8021645" y="1631950"/>
            <a:ext cx="1141413" cy="2178050"/>
            <a:chOff x="5053" y="684"/>
            <a:chExt cx="719" cy="1372"/>
          </a:xfrm>
        </p:grpSpPr>
        <p:sp>
          <p:nvSpPr>
            <p:cNvPr id="19502" name="Rectangle 5"/>
            <p:cNvSpPr>
              <a:spLocks noChangeArrowheads="1"/>
            </p:cNvSpPr>
            <p:nvPr/>
          </p:nvSpPr>
          <p:spPr bwMode="auto">
            <a:xfrm>
              <a:off x="5053" y="684"/>
              <a:ext cx="719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Increasing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Logical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Disk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  <p:sp>
          <p:nvSpPr>
            <p:cNvPr id="19503" name="Line 6"/>
            <p:cNvSpPr>
              <a:spLocks noChangeShapeType="1"/>
            </p:cNvSpPr>
            <p:nvPr/>
          </p:nvSpPr>
          <p:spPr bwMode="auto">
            <a:xfrm>
              <a:off x="5439" y="1312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53351" name="Group 7"/>
          <p:cNvGrpSpPr>
            <a:grpSpLocks/>
          </p:cNvGrpSpPr>
          <p:nvPr/>
        </p:nvGrpSpPr>
        <p:grpSpPr bwMode="auto">
          <a:xfrm>
            <a:off x="4021138" y="533400"/>
            <a:ext cx="4926013" cy="1147763"/>
            <a:chOff x="2533" y="336"/>
            <a:chExt cx="3103" cy="723"/>
          </a:xfrm>
        </p:grpSpPr>
        <p:sp>
          <p:nvSpPr>
            <p:cNvPr id="19499" name="Rectangle 8"/>
            <p:cNvSpPr>
              <a:spLocks noChangeArrowheads="1"/>
            </p:cNvSpPr>
            <p:nvPr/>
          </p:nvSpPr>
          <p:spPr bwMode="auto">
            <a:xfrm>
              <a:off x="2533" y="640"/>
              <a:ext cx="2465" cy="419"/>
            </a:xfrm>
            <a:prstGeom prst="rect">
              <a:avLst/>
            </a:prstGeom>
            <a:noFill/>
            <a:ln w="254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0" name="Line 9"/>
            <p:cNvSpPr>
              <a:spLocks noChangeShapeType="1"/>
            </p:cNvSpPr>
            <p:nvPr/>
          </p:nvSpPr>
          <p:spPr bwMode="auto">
            <a:xfrm flipV="1">
              <a:off x="4992" y="5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1" name="Rectangle 10"/>
            <p:cNvSpPr>
              <a:spLocks noChangeArrowheads="1"/>
            </p:cNvSpPr>
            <p:nvPr/>
          </p:nvSpPr>
          <p:spPr bwMode="auto">
            <a:xfrm>
              <a:off x="5136" y="336"/>
              <a:ext cx="50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Stripe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Unit</a:t>
              </a:r>
            </a:p>
          </p:txBody>
        </p:sp>
      </p:grpSp>
      <p:grpSp>
        <p:nvGrpSpPr>
          <p:cNvPr id="953355" name="Group 11"/>
          <p:cNvGrpSpPr>
            <a:grpSpLocks/>
          </p:cNvGrpSpPr>
          <p:nvPr/>
        </p:nvGrpSpPr>
        <p:grpSpPr bwMode="auto">
          <a:xfrm>
            <a:off x="3956050" y="952500"/>
            <a:ext cx="4127500" cy="4591050"/>
            <a:chOff x="2492" y="600"/>
            <a:chExt cx="2600" cy="2892"/>
          </a:xfrm>
        </p:grpSpPr>
        <p:sp>
          <p:nvSpPr>
            <p:cNvPr id="19463" name="Rectangle 12"/>
            <p:cNvSpPr>
              <a:spLocks noChangeArrowheads="1"/>
            </p:cNvSpPr>
            <p:nvPr/>
          </p:nvSpPr>
          <p:spPr bwMode="auto">
            <a:xfrm>
              <a:off x="2492" y="600"/>
              <a:ext cx="2600" cy="28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464" name="Rectangle 13"/>
            <p:cNvSpPr>
              <a:spLocks noChangeArrowheads="1"/>
            </p:cNvSpPr>
            <p:nvPr/>
          </p:nvSpPr>
          <p:spPr bwMode="auto">
            <a:xfrm>
              <a:off x="2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D0</a:t>
              </a:r>
            </a:p>
          </p:txBody>
        </p:sp>
        <p:sp>
          <p:nvSpPr>
            <p:cNvPr id="19465" name="Rectangle 14"/>
            <p:cNvSpPr>
              <a:spLocks noChangeArrowheads="1"/>
            </p:cNvSpPr>
            <p:nvPr/>
          </p:nvSpPr>
          <p:spPr bwMode="auto">
            <a:xfrm>
              <a:off x="3071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</a:t>
              </a:r>
            </a:p>
          </p:txBody>
        </p:sp>
        <p:sp>
          <p:nvSpPr>
            <p:cNvPr id="19466" name="Rectangle 15"/>
            <p:cNvSpPr>
              <a:spLocks noChangeArrowheads="1"/>
            </p:cNvSpPr>
            <p:nvPr/>
          </p:nvSpPr>
          <p:spPr bwMode="auto">
            <a:xfrm>
              <a:off x="3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</a:t>
              </a:r>
            </a:p>
          </p:txBody>
        </p:sp>
        <p:sp>
          <p:nvSpPr>
            <p:cNvPr id="19467" name="Rectangle 16"/>
            <p:cNvSpPr>
              <a:spLocks noChangeArrowheads="1"/>
            </p:cNvSpPr>
            <p:nvPr/>
          </p:nvSpPr>
          <p:spPr bwMode="auto">
            <a:xfrm>
              <a:off x="4099" y="691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D3</a:t>
              </a:r>
            </a:p>
          </p:txBody>
        </p:sp>
        <p:sp>
          <p:nvSpPr>
            <p:cNvPr id="19468" name="Rectangle 17" descr="10%"/>
            <p:cNvSpPr>
              <a:spLocks noChangeArrowheads="1"/>
            </p:cNvSpPr>
            <p:nvPr/>
          </p:nvSpPr>
          <p:spPr bwMode="auto">
            <a:xfrm>
              <a:off x="4635" y="705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P0</a:t>
              </a:r>
            </a:p>
          </p:txBody>
        </p:sp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2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D4</a:t>
              </a:r>
            </a:p>
          </p:txBody>
        </p:sp>
        <p:sp>
          <p:nvSpPr>
            <p:cNvPr id="19470" name="Rectangle 19"/>
            <p:cNvSpPr>
              <a:spLocks noChangeArrowheads="1"/>
            </p:cNvSpPr>
            <p:nvPr/>
          </p:nvSpPr>
          <p:spPr bwMode="auto">
            <a:xfrm>
              <a:off x="3071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D5</a:t>
              </a:r>
            </a:p>
          </p:txBody>
        </p:sp>
        <p:sp>
          <p:nvSpPr>
            <p:cNvPr id="19471" name="Rectangle 20"/>
            <p:cNvSpPr>
              <a:spLocks noChangeArrowheads="1"/>
            </p:cNvSpPr>
            <p:nvPr/>
          </p:nvSpPr>
          <p:spPr bwMode="auto">
            <a:xfrm>
              <a:off x="3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D6</a:t>
              </a:r>
            </a:p>
          </p:txBody>
        </p:sp>
        <p:sp>
          <p:nvSpPr>
            <p:cNvPr id="19472" name="Rectangle 21" descr="10%"/>
            <p:cNvSpPr>
              <a:spLocks noChangeArrowheads="1"/>
            </p:cNvSpPr>
            <p:nvPr/>
          </p:nvSpPr>
          <p:spPr bwMode="auto">
            <a:xfrm>
              <a:off x="4099" y="1103"/>
              <a:ext cx="322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P1</a:t>
              </a:r>
            </a:p>
          </p:txBody>
        </p:sp>
        <p:sp>
          <p:nvSpPr>
            <p:cNvPr id="19473" name="Rectangle 22"/>
            <p:cNvSpPr>
              <a:spLocks noChangeArrowheads="1"/>
            </p:cNvSpPr>
            <p:nvPr/>
          </p:nvSpPr>
          <p:spPr bwMode="auto">
            <a:xfrm>
              <a:off x="4635" y="1117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D7</a:t>
              </a:r>
            </a:p>
          </p:txBody>
        </p:sp>
        <p:sp>
          <p:nvSpPr>
            <p:cNvPr id="19474" name="Rectangle 23"/>
            <p:cNvSpPr>
              <a:spLocks noChangeArrowheads="1"/>
            </p:cNvSpPr>
            <p:nvPr/>
          </p:nvSpPr>
          <p:spPr bwMode="auto">
            <a:xfrm>
              <a:off x="2578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D8</a:t>
              </a:r>
            </a:p>
          </p:txBody>
        </p:sp>
        <p:sp>
          <p:nvSpPr>
            <p:cNvPr id="19475" name="Rectangle 24"/>
            <p:cNvSpPr>
              <a:spLocks noChangeArrowheads="1"/>
            </p:cNvSpPr>
            <p:nvPr/>
          </p:nvSpPr>
          <p:spPr bwMode="auto">
            <a:xfrm>
              <a:off x="3071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D9</a:t>
              </a:r>
            </a:p>
          </p:txBody>
        </p:sp>
        <p:sp>
          <p:nvSpPr>
            <p:cNvPr id="19476" name="Rectangle 25" descr="10%"/>
            <p:cNvSpPr>
              <a:spLocks noChangeArrowheads="1"/>
            </p:cNvSpPr>
            <p:nvPr/>
          </p:nvSpPr>
          <p:spPr bwMode="auto">
            <a:xfrm>
              <a:off x="3578" y="1501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P2</a:t>
              </a:r>
            </a:p>
          </p:txBody>
        </p:sp>
        <p:sp>
          <p:nvSpPr>
            <p:cNvPr id="19477" name="Rectangle 26"/>
            <p:cNvSpPr>
              <a:spLocks noChangeArrowheads="1"/>
            </p:cNvSpPr>
            <p:nvPr/>
          </p:nvSpPr>
          <p:spPr bwMode="auto">
            <a:xfrm>
              <a:off x="4099" y="1508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D10</a:t>
              </a:r>
            </a:p>
          </p:txBody>
        </p:sp>
        <p:sp>
          <p:nvSpPr>
            <p:cNvPr id="19478" name="Rectangle 27"/>
            <p:cNvSpPr>
              <a:spLocks noChangeArrowheads="1"/>
            </p:cNvSpPr>
            <p:nvPr/>
          </p:nvSpPr>
          <p:spPr bwMode="auto">
            <a:xfrm>
              <a:off x="4635" y="1522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D11</a:t>
              </a:r>
            </a:p>
          </p:txBody>
        </p:sp>
        <p:sp>
          <p:nvSpPr>
            <p:cNvPr id="19479" name="Rectangle 28"/>
            <p:cNvSpPr>
              <a:spLocks noChangeArrowheads="1"/>
            </p:cNvSpPr>
            <p:nvPr/>
          </p:nvSpPr>
          <p:spPr bwMode="auto">
            <a:xfrm>
              <a:off x="2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D12</a:t>
              </a:r>
            </a:p>
          </p:txBody>
        </p:sp>
        <p:sp>
          <p:nvSpPr>
            <p:cNvPr id="19480" name="Rectangle 29" descr="10%"/>
            <p:cNvSpPr>
              <a:spLocks noChangeArrowheads="1"/>
            </p:cNvSpPr>
            <p:nvPr/>
          </p:nvSpPr>
          <p:spPr bwMode="auto">
            <a:xfrm>
              <a:off x="3071" y="1913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P3</a:t>
              </a:r>
            </a:p>
          </p:txBody>
        </p:sp>
        <p:sp>
          <p:nvSpPr>
            <p:cNvPr id="19481" name="Rectangle 30"/>
            <p:cNvSpPr>
              <a:spLocks noChangeArrowheads="1"/>
            </p:cNvSpPr>
            <p:nvPr/>
          </p:nvSpPr>
          <p:spPr bwMode="auto">
            <a:xfrm>
              <a:off x="3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D13</a:t>
              </a:r>
            </a:p>
          </p:txBody>
        </p:sp>
        <p:sp>
          <p:nvSpPr>
            <p:cNvPr id="19482" name="Rectangle 31"/>
            <p:cNvSpPr>
              <a:spLocks noChangeArrowheads="1"/>
            </p:cNvSpPr>
            <p:nvPr/>
          </p:nvSpPr>
          <p:spPr bwMode="auto">
            <a:xfrm>
              <a:off x="4099" y="1920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D14</a:t>
              </a:r>
            </a:p>
          </p:txBody>
        </p:sp>
        <p:sp>
          <p:nvSpPr>
            <p:cNvPr id="19483" name="Rectangle 32"/>
            <p:cNvSpPr>
              <a:spLocks noChangeArrowheads="1"/>
            </p:cNvSpPr>
            <p:nvPr/>
          </p:nvSpPr>
          <p:spPr bwMode="auto">
            <a:xfrm>
              <a:off x="4635" y="1934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D15</a:t>
              </a:r>
            </a:p>
          </p:txBody>
        </p:sp>
        <p:sp>
          <p:nvSpPr>
            <p:cNvPr id="19484" name="Rectangle 33" descr="10%"/>
            <p:cNvSpPr>
              <a:spLocks noChangeArrowheads="1"/>
            </p:cNvSpPr>
            <p:nvPr/>
          </p:nvSpPr>
          <p:spPr bwMode="auto">
            <a:xfrm>
              <a:off x="2578" y="2339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P4</a:t>
              </a:r>
            </a:p>
          </p:txBody>
        </p:sp>
        <p:sp>
          <p:nvSpPr>
            <p:cNvPr id="19485" name="Rectangle 34"/>
            <p:cNvSpPr>
              <a:spLocks noChangeArrowheads="1"/>
            </p:cNvSpPr>
            <p:nvPr/>
          </p:nvSpPr>
          <p:spPr bwMode="auto">
            <a:xfrm>
              <a:off x="3071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D16</a:t>
              </a:r>
            </a:p>
          </p:txBody>
        </p:sp>
        <p:sp>
          <p:nvSpPr>
            <p:cNvPr id="19486" name="Rectangle 35"/>
            <p:cNvSpPr>
              <a:spLocks noChangeArrowheads="1"/>
            </p:cNvSpPr>
            <p:nvPr/>
          </p:nvSpPr>
          <p:spPr bwMode="auto">
            <a:xfrm>
              <a:off x="3578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D17</a:t>
              </a:r>
            </a:p>
          </p:txBody>
        </p:sp>
        <p:sp>
          <p:nvSpPr>
            <p:cNvPr id="19487" name="Rectangle 36"/>
            <p:cNvSpPr>
              <a:spLocks noChangeArrowheads="1"/>
            </p:cNvSpPr>
            <p:nvPr/>
          </p:nvSpPr>
          <p:spPr bwMode="auto">
            <a:xfrm>
              <a:off x="4099" y="2346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D18</a:t>
              </a:r>
            </a:p>
          </p:txBody>
        </p:sp>
        <p:sp>
          <p:nvSpPr>
            <p:cNvPr id="19488" name="Rectangle 37"/>
            <p:cNvSpPr>
              <a:spLocks noChangeArrowheads="1"/>
            </p:cNvSpPr>
            <p:nvPr/>
          </p:nvSpPr>
          <p:spPr bwMode="auto">
            <a:xfrm>
              <a:off x="4635" y="2360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D19</a:t>
              </a:r>
            </a:p>
          </p:txBody>
        </p:sp>
        <p:sp>
          <p:nvSpPr>
            <p:cNvPr id="19489" name="Rectangle 38"/>
            <p:cNvSpPr>
              <a:spLocks noChangeArrowheads="1"/>
            </p:cNvSpPr>
            <p:nvPr/>
          </p:nvSpPr>
          <p:spPr bwMode="auto">
            <a:xfrm>
              <a:off x="2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D20</a:t>
              </a:r>
            </a:p>
          </p:txBody>
        </p:sp>
        <p:sp>
          <p:nvSpPr>
            <p:cNvPr id="19490" name="Rectangle 39"/>
            <p:cNvSpPr>
              <a:spLocks noChangeArrowheads="1"/>
            </p:cNvSpPr>
            <p:nvPr/>
          </p:nvSpPr>
          <p:spPr bwMode="auto">
            <a:xfrm>
              <a:off x="3078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D21</a:t>
              </a:r>
            </a:p>
          </p:txBody>
        </p:sp>
        <p:sp>
          <p:nvSpPr>
            <p:cNvPr id="19491" name="Rectangle 40"/>
            <p:cNvSpPr>
              <a:spLocks noChangeArrowheads="1"/>
            </p:cNvSpPr>
            <p:nvPr/>
          </p:nvSpPr>
          <p:spPr bwMode="auto">
            <a:xfrm>
              <a:off x="3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D22</a:t>
              </a:r>
            </a:p>
          </p:txBody>
        </p:sp>
        <p:sp>
          <p:nvSpPr>
            <p:cNvPr id="19492" name="Rectangle 41"/>
            <p:cNvSpPr>
              <a:spLocks noChangeArrowheads="1"/>
            </p:cNvSpPr>
            <p:nvPr/>
          </p:nvSpPr>
          <p:spPr bwMode="auto">
            <a:xfrm>
              <a:off x="4106" y="2779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D23</a:t>
              </a:r>
            </a:p>
          </p:txBody>
        </p:sp>
        <p:sp>
          <p:nvSpPr>
            <p:cNvPr id="19493" name="Rectangle 42" descr="10%"/>
            <p:cNvSpPr>
              <a:spLocks noChangeArrowheads="1"/>
            </p:cNvSpPr>
            <p:nvPr/>
          </p:nvSpPr>
          <p:spPr bwMode="auto">
            <a:xfrm>
              <a:off x="4642" y="2793"/>
              <a:ext cx="322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P5</a:t>
              </a:r>
            </a:p>
          </p:txBody>
        </p:sp>
        <p:sp>
          <p:nvSpPr>
            <p:cNvPr id="19494" name="Text Box 43"/>
            <p:cNvSpPr txBox="1">
              <a:spLocks noChangeArrowheads="1"/>
            </p:cNvSpPr>
            <p:nvPr/>
          </p:nvSpPr>
          <p:spPr bwMode="auto">
            <a:xfrm>
              <a:off x="2517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1</a:t>
              </a:r>
            </a:p>
          </p:txBody>
        </p:sp>
        <p:sp>
          <p:nvSpPr>
            <p:cNvPr id="19495" name="Text Box 44"/>
            <p:cNvSpPr txBox="1">
              <a:spLocks noChangeArrowheads="1"/>
            </p:cNvSpPr>
            <p:nvPr/>
          </p:nvSpPr>
          <p:spPr bwMode="auto">
            <a:xfrm>
              <a:off x="2997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2</a:t>
              </a:r>
            </a:p>
          </p:txBody>
        </p:sp>
        <p:sp>
          <p:nvSpPr>
            <p:cNvPr id="19496" name="Text Box 45"/>
            <p:cNvSpPr txBox="1">
              <a:spLocks noChangeArrowheads="1"/>
            </p:cNvSpPr>
            <p:nvPr/>
          </p:nvSpPr>
          <p:spPr bwMode="auto">
            <a:xfrm>
              <a:off x="3504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3</a:t>
              </a:r>
            </a:p>
          </p:txBody>
        </p:sp>
        <p:sp>
          <p:nvSpPr>
            <p:cNvPr id="19497" name="Text Box 46"/>
            <p:cNvSpPr txBox="1">
              <a:spLocks noChangeArrowheads="1"/>
            </p:cNvSpPr>
            <p:nvPr/>
          </p:nvSpPr>
          <p:spPr bwMode="auto">
            <a:xfrm>
              <a:off x="4005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4</a:t>
              </a:r>
            </a:p>
          </p:txBody>
        </p:sp>
        <p:sp>
          <p:nvSpPr>
            <p:cNvPr id="19498" name="Text Box 47"/>
            <p:cNvSpPr txBox="1">
              <a:spLocks noChangeArrowheads="1"/>
            </p:cNvSpPr>
            <p:nvPr/>
          </p:nvSpPr>
          <p:spPr bwMode="auto">
            <a:xfrm>
              <a:off x="4533" y="3216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5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10224" y="914400"/>
            <a:ext cx="646113" cy="4270248"/>
            <a:chOff x="5610224" y="914400"/>
            <a:chExt cx="646113" cy="4270248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5610224" y="914400"/>
              <a:ext cx="638176" cy="42672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V="1">
              <a:off x="5618161" y="914400"/>
              <a:ext cx="638176" cy="4270248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5604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67800" cy="533400"/>
          </a:xfrm>
        </p:spPr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Recall: Multilevel Indexed Files (Original 4.1 BSD)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Sample file in multilevel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indexed format: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10 direct </a:t>
            </a:r>
            <a:r>
              <a:rPr lang="en-US" altLang="ko-KR" dirty="0" err="1" smtClean="0">
                <a:ea typeface="굴림" panose="020B0600000101010101" pitchFamily="34" charset="-127"/>
              </a:rPr>
              <a:t>ptrs</a:t>
            </a:r>
            <a:r>
              <a:rPr lang="en-US" altLang="ko-KR" dirty="0" smtClean="0">
                <a:ea typeface="굴림" panose="020B0600000101010101" pitchFamily="34" charset="-127"/>
              </a:rPr>
              <a:t>, 1K blocks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many accesses for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block #23? (assume file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header accessed on open)?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Two: One for indirect block,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about block #5?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One: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Block #340?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Three: double indirect block,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indirect block, and data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UNIX 4.1 Pros and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Pros: 	Simple (more or less)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Files can easily expand (up to a point)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Small files particularly cheap and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Cons:	Lots of seeks (lead to 4.2 Fast File System 	Optimizations)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Ext2/3 (Linux):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12 direct </a:t>
            </a:r>
            <a:r>
              <a:rPr lang="en-US" altLang="ko-KR" dirty="0" err="1">
                <a:ea typeface="굴림" panose="020B0600000101010101" pitchFamily="34" charset="-127"/>
              </a:rPr>
              <a:t>ptrs</a:t>
            </a:r>
            <a:r>
              <a:rPr lang="en-US" altLang="ko-KR" dirty="0">
                <a:ea typeface="굴림" panose="020B0600000101010101" pitchFamily="34" charset="-127"/>
              </a:rPr>
              <a:t>, triply-indirect blocks, </a:t>
            </a: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settable </a:t>
            </a:r>
            <a:r>
              <a:rPr lang="en-US" altLang="ko-KR" dirty="0">
                <a:ea typeface="굴림" panose="020B0600000101010101" pitchFamily="34" charset="-127"/>
              </a:rPr>
              <a:t>block size (4K is common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541463" algn="l"/>
              </a:tabLst>
            </a:pP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pic>
        <p:nvPicPr>
          <p:cNvPr id="979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4876800" y="762000"/>
            <a:ext cx="4114800" cy="3333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388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more disks to fail!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9916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In general: RAIDX is an “erasure code”</a:t>
            </a:r>
          </a:p>
          <a:p>
            <a:pPr lvl="1"/>
            <a:r>
              <a:rPr lang="en-US" dirty="0" smtClean="0">
                <a:sym typeface="Symbol" pitchFamily="18" charset="2"/>
              </a:rPr>
              <a:t>Must have ability to know which disks are bad</a:t>
            </a:r>
          </a:p>
          <a:p>
            <a:pPr lvl="1"/>
            <a:r>
              <a:rPr lang="en-US" dirty="0" smtClean="0">
                <a:sym typeface="Symbol" pitchFamily="18" charset="2"/>
              </a:rPr>
              <a:t>Treat missing disk as an “Erasure”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Today, Disks so big that: RAID 5 not sufficient!</a:t>
            </a:r>
          </a:p>
          <a:p>
            <a:pPr lvl="1"/>
            <a:r>
              <a:rPr lang="en-US" dirty="0" smtClean="0">
                <a:sym typeface="Symbol" pitchFamily="18" charset="2"/>
              </a:rPr>
              <a:t>Time to repair disk </a:t>
            </a:r>
            <a:r>
              <a:rPr lang="en-US" dirty="0" err="1" smtClean="0">
                <a:sym typeface="Symbol" pitchFamily="18" charset="2"/>
              </a:rPr>
              <a:t>sooooo</a:t>
            </a:r>
            <a:r>
              <a:rPr lang="en-US" dirty="0" smtClean="0">
                <a:sym typeface="Symbol" pitchFamily="18" charset="2"/>
              </a:rPr>
              <a:t> long, another disk might fail in process!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“RAID 6” – allow 2 disks in replication stripe to fail</a:t>
            </a:r>
          </a:p>
          <a:p>
            <a:r>
              <a:rPr lang="en-US" dirty="0" smtClean="0">
                <a:sym typeface="Symbol" pitchFamily="18" charset="2"/>
              </a:rPr>
              <a:t>But – must do something more complex that just </a:t>
            </a:r>
            <a:r>
              <a:rPr lang="en-US" dirty="0" err="1" smtClean="0">
                <a:sym typeface="Symbol" pitchFamily="18" charset="2"/>
              </a:rPr>
              <a:t>XORing</a:t>
            </a:r>
            <a:r>
              <a:rPr lang="en-US" dirty="0" smtClean="0">
                <a:sym typeface="Symbol" pitchFamily="18" charset="2"/>
              </a:rPr>
              <a:t> together blocks!</a:t>
            </a:r>
          </a:p>
          <a:p>
            <a:pPr lvl="1"/>
            <a:r>
              <a:rPr lang="en-US" dirty="0" smtClean="0">
                <a:sym typeface="Symbol" pitchFamily="18" charset="2"/>
              </a:rPr>
              <a:t>Already used up the simple XOR operation across disks</a:t>
            </a:r>
          </a:p>
          <a:p>
            <a:r>
              <a:rPr lang="en-US" dirty="0" smtClean="0">
                <a:sym typeface="Symbol" pitchFamily="18" charset="2"/>
              </a:rPr>
              <a:t>Simple </a:t>
            </a:r>
            <a:r>
              <a:rPr lang="en-US" dirty="0">
                <a:sym typeface="Symbol" pitchFamily="18" charset="2"/>
              </a:rPr>
              <a:t>option: Check out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EVENODD</a:t>
            </a:r>
            <a:r>
              <a:rPr lang="en-US" dirty="0">
                <a:sym typeface="Symbol" pitchFamily="18" charset="2"/>
              </a:rPr>
              <a:t> code in </a:t>
            </a:r>
            <a:r>
              <a:rPr lang="en-US" dirty="0" smtClean="0">
                <a:sym typeface="Symbol" pitchFamily="18" charset="2"/>
              </a:rPr>
              <a:t>readings</a:t>
            </a:r>
            <a:endParaRPr lang="en-US" dirty="0" smtClean="0">
              <a:solidFill>
                <a:srgbClr val="FF0000"/>
              </a:solidFill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Will generate one additional check disks to support RAID 6</a:t>
            </a:r>
          </a:p>
          <a:p>
            <a:r>
              <a:rPr lang="en-US" dirty="0" smtClean="0">
                <a:sym typeface="Symbol" pitchFamily="18" charset="2"/>
              </a:rPr>
              <a:t>More general option for general erasure code: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Reed-Solomon codes</a:t>
            </a:r>
          </a:p>
          <a:p>
            <a:pPr lvl="1"/>
            <a:r>
              <a:rPr lang="en-US" dirty="0" smtClean="0">
                <a:sym typeface="Symbol" pitchFamily="18" charset="2"/>
              </a:rPr>
              <a:t>Based on polynomials in GF(2</a:t>
            </a:r>
            <a:r>
              <a:rPr lang="en-US" baseline="30000" dirty="0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) (I.e. k-bit symbols)</a:t>
            </a:r>
          </a:p>
          <a:p>
            <a:pPr lvl="2"/>
            <a:r>
              <a:rPr lang="en-US" dirty="0" err="1" smtClean="0">
                <a:sym typeface="Symbol" pitchFamily="18" charset="2"/>
              </a:rPr>
              <a:t>Gailois</a:t>
            </a:r>
            <a:r>
              <a:rPr lang="en-US" dirty="0" smtClean="0">
                <a:sym typeface="Symbol" pitchFamily="18" charset="2"/>
              </a:rPr>
              <a:t> Field is finite version of real numbers</a:t>
            </a:r>
          </a:p>
          <a:p>
            <a:pPr lvl="1"/>
            <a:r>
              <a:rPr lang="en-US" dirty="0" smtClean="0">
                <a:sym typeface="Symbol" pitchFamily="18" charset="2"/>
              </a:rPr>
              <a:t>Data as coefficients (</a:t>
            </a:r>
            <a:r>
              <a:rPr lang="en-US" dirty="0" err="1" smtClean="0">
                <a:sym typeface="Symbol" pitchFamily="18" charset="2"/>
              </a:rPr>
              <a:t>a</a:t>
            </a:r>
            <a:r>
              <a:rPr lang="en-US" baseline="-25000" dirty="0" err="1" smtClean="0"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), code space as values of polynomial:</a:t>
            </a:r>
          </a:p>
          <a:p>
            <a:pPr lvl="2"/>
            <a:r>
              <a:rPr lang="en-US" dirty="0" smtClean="0">
                <a:sym typeface="Symbol" pitchFamily="18" charset="2"/>
              </a:rPr>
              <a:t>P(x)=a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+a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x</a:t>
            </a:r>
            <a:r>
              <a:rPr lang="en-US" baseline="30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+… a</a:t>
            </a:r>
            <a:r>
              <a:rPr lang="en-US" baseline="-25000" dirty="0" smtClean="0">
                <a:sym typeface="Symbol" pitchFamily="18" charset="2"/>
              </a:rPr>
              <a:t>m-1</a:t>
            </a:r>
            <a:r>
              <a:rPr lang="en-US" dirty="0" smtClean="0">
                <a:sym typeface="Symbol" pitchFamily="18" charset="2"/>
              </a:rPr>
              <a:t>x</a:t>
            </a:r>
            <a:r>
              <a:rPr lang="en-US" baseline="30000" dirty="0">
                <a:sym typeface="Symbol" pitchFamily="18" charset="2"/>
              </a:rPr>
              <a:t>m</a:t>
            </a:r>
            <a:r>
              <a:rPr lang="en-US" baseline="30000" dirty="0" smtClean="0">
                <a:sym typeface="Symbol" pitchFamily="18" charset="2"/>
              </a:rPr>
              <a:t>-1</a:t>
            </a:r>
          </a:p>
          <a:p>
            <a:pPr lvl="2"/>
            <a:r>
              <a:rPr lang="en-US" dirty="0" smtClean="0">
                <a:sym typeface="Symbol" pitchFamily="18" charset="2"/>
              </a:rPr>
              <a:t>Coded: P(0),P(1),P(2)….,P(n-1)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Can recover polynomial (i.e. data) as long as get any m of n; allows n-m failures!</a:t>
            </a:r>
          </a:p>
        </p:txBody>
      </p:sp>
    </p:spTree>
    <p:extLst>
      <p:ext uri="{BB962C8B-B14F-4D97-AF65-F5344CB8AC3E}">
        <p14:creationId xmlns:p14="http://schemas.microsoft.com/office/powerpoint/2010/main" val="3358283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more disks to fail!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9916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to use </a:t>
            </a:r>
            <a:r>
              <a:rPr lang="en-US" dirty="0" smtClean="0">
                <a:solidFill>
                  <a:srgbClr val="FF0000"/>
                </a:solidFill>
              </a:rPr>
              <a:t>Reed-Solomon </a:t>
            </a:r>
            <a:r>
              <a:rPr lang="en-US" dirty="0" smtClean="0"/>
              <a:t>code in practice?</a:t>
            </a:r>
          </a:p>
          <a:p>
            <a:pPr lvl="1"/>
            <a:r>
              <a:rPr lang="en-US" dirty="0" smtClean="0"/>
              <a:t>Each coefficient has a fixed (k) number of bits. So, must encode with symbols that size</a:t>
            </a:r>
          </a:p>
          <a:p>
            <a:pPr lvl="1"/>
            <a:r>
              <a:rPr lang="en-US" dirty="0" smtClean="0"/>
              <a:t>Example: k=16 bit symbols, m=4, encoding 16x4 bits at a time</a:t>
            </a:r>
          </a:p>
          <a:p>
            <a:pPr lvl="2"/>
            <a:r>
              <a:rPr lang="en-US" dirty="0" smtClean="0"/>
              <a:t>Take original data, split into 4 chunks.  On each encoding step, grab 16 bits from each chunk to use as coefficients</a:t>
            </a:r>
          </a:p>
          <a:p>
            <a:pPr lvl="2"/>
            <a:r>
              <a:rPr lang="en-US" dirty="0" smtClean="0"/>
              <a:t>Each data point yields a 16-bit symbol, which you distributed to final encoded chunks</a:t>
            </a:r>
          </a:p>
          <a:p>
            <a:pPr lvl="1"/>
            <a:r>
              <a:rPr lang="en-US" dirty="0" smtClean="0"/>
              <a:t>(better version of Reed-Solomon code for erasure channels is the “Cauchy Reed-Solomon” code; it is isomorphic to the version here)</a:t>
            </a:r>
          </a:p>
          <a:p>
            <a:r>
              <a:rPr lang="en-US" dirty="0" smtClean="0"/>
              <a:t>Examples (with k=16):</a:t>
            </a:r>
          </a:p>
          <a:p>
            <a:pPr lvl="1"/>
            <a:r>
              <a:rPr lang="en-US" dirty="0" smtClean="0"/>
              <a:t>Suppose have 6 disks, want to tolerate 2 failures</a:t>
            </a:r>
          </a:p>
          <a:p>
            <a:pPr lvl="2"/>
            <a:r>
              <a:rPr lang="en-US" dirty="0" smtClean="0"/>
              <a:t>Split data into 4 chunks, encode 16 bits from each chunk at a time, by generating 6 points (of 16 bits) on 3</a:t>
            </a:r>
            <a:r>
              <a:rPr lang="en-US" baseline="30000" dirty="0" smtClean="0"/>
              <a:t>rd</a:t>
            </a:r>
            <a:r>
              <a:rPr lang="en-US" dirty="0" smtClean="0"/>
              <a:t>-degree polynomial</a:t>
            </a:r>
          </a:p>
          <a:p>
            <a:pPr lvl="2"/>
            <a:r>
              <a:rPr lang="en-US" dirty="0" smtClean="0"/>
              <a:t>Distribute data from polynomial to 6 disks – each disk will ultimately hold data that is ¼ size of original data</a:t>
            </a:r>
          </a:p>
          <a:p>
            <a:pPr lvl="2"/>
            <a:r>
              <a:rPr lang="en-US" dirty="0" smtClean="0"/>
              <a:t>Can handle 2 lost disks for 50% overhead</a:t>
            </a:r>
          </a:p>
          <a:p>
            <a:pPr lvl="1"/>
            <a:r>
              <a:rPr lang="en-US" dirty="0" smtClean="0"/>
              <a:t>More interesting extreme for Internet-level replication:</a:t>
            </a:r>
          </a:p>
          <a:p>
            <a:pPr lvl="2"/>
            <a:r>
              <a:rPr lang="en-US" dirty="0" smtClean="0"/>
              <a:t>Split data into 4 chunks, produce 16 chunks</a:t>
            </a:r>
            <a:endParaRPr lang="en-US" dirty="0"/>
          </a:p>
          <a:p>
            <a:pPr lvl="2"/>
            <a:r>
              <a:rPr lang="en-US" dirty="0" smtClean="0"/>
              <a:t>Each chunk is ¼ total size of original data, Overhead = factor of 4</a:t>
            </a:r>
          </a:p>
          <a:p>
            <a:pPr lvl="2"/>
            <a:r>
              <a:rPr lang="en-US" dirty="0" smtClean="0"/>
              <a:t>But – only need 4 of 16 fragments!  </a:t>
            </a:r>
            <a:r>
              <a:rPr lang="en-US" dirty="0" smtClean="0">
                <a:solidFill>
                  <a:srgbClr val="FF0000"/>
                </a:solidFill>
              </a:rPr>
              <a:t>REALLY DURABLE!</a:t>
            </a:r>
          </a:p>
        </p:txBody>
      </p:sp>
    </p:spTree>
    <p:extLst>
      <p:ext uri="{BB962C8B-B14F-4D97-AF65-F5344CB8AC3E}">
        <p14:creationId xmlns:p14="http://schemas.microsoft.com/office/powerpoint/2010/main" val="1379306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096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Use of Erasure Coding in general:</a:t>
            </a:r>
            <a:br>
              <a:rPr lang="en-US" sz="2800" dirty="0" smtClean="0"/>
            </a:br>
            <a:r>
              <a:rPr lang="en-US" sz="2800" dirty="0" smtClean="0"/>
              <a:t>High Durability/overhead ratio!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5181600"/>
            <a:ext cx="86868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Exploit law of large numbers for durability!</a:t>
            </a:r>
          </a:p>
          <a:p>
            <a:r>
              <a:rPr lang="en-US" dirty="0" smtClean="0"/>
              <a:t>6 month repair, FBLPY with 4x increase in total size of data:</a:t>
            </a:r>
          </a:p>
          <a:p>
            <a:pPr lvl="1"/>
            <a:r>
              <a:rPr lang="en-US" dirty="0" smtClean="0"/>
              <a:t>Replication (4 copies): 0.03</a:t>
            </a:r>
          </a:p>
          <a:p>
            <a:pPr lvl="1"/>
            <a:r>
              <a:rPr lang="en-US" dirty="0" smtClean="0"/>
              <a:t>Fragmentation (16 of 64 fragments needed): 10</a:t>
            </a:r>
            <a:r>
              <a:rPr lang="en-US" baseline="30000" dirty="0" smtClean="0"/>
              <a:t>-35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3429000" y="2895600"/>
            <a:ext cx="3312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Fraction Blocks Lost </a:t>
            </a:r>
          </a:p>
          <a:p>
            <a:r>
              <a:rPr lang="en-US" sz="2400" dirty="0"/>
              <a:t>Per Year (FBLPY)</a:t>
            </a:r>
          </a:p>
        </p:txBody>
      </p:sp>
    </p:spTree>
    <p:extLst>
      <p:ext uri="{BB962C8B-B14F-4D97-AF65-F5344CB8AC3E}">
        <p14:creationId xmlns:p14="http://schemas.microsoft.com/office/powerpoint/2010/main" val="63071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sz="2800" dirty="0" smtClean="0"/>
              <a:t>Higher Durability/Reliability through </a:t>
            </a:r>
            <a:br>
              <a:rPr lang="en-US" sz="2800" dirty="0" smtClean="0"/>
            </a:br>
            <a:r>
              <a:rPr lang="en-US" sz="2800" dirty="0" smtClean="0"/>
              <a:t>Geographic Replication</a:t>
            </a:r>
            <a:endParaRPr lang="en-US" sz="28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42346" y="735047"/>
            <a:ext cx="8696854" cy="26025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Highly durable – hard to destroy all copies</a:t>
            </a:r>
          </a:p>
          <a:p>
            <a:r>
              <a:rPr lang="en-US" dirty="0" smtClean="0"/>
              <a:t>Highly available for reads</a:t>
            </a:r>
          </a:p>
          <a:p>
            <a:pPr lvl="1"/>
            <a:r>
              <a:rPr lang="en-US" dirty="0" smtClean="0"/>
              <a:t>Simple replication: read any copy</a:t>
            </a:r>
          </a:p>
          <a:p>
            <a:pPr lvl="1"/>
            <a:r>
              <a:rPr lang="en-US" dirty="0" smtClean="0"/>
              <a:t>Erasure coded: read m of n</a:t>
            </a:r>
          </a:p>
          <a:p>
            <a:r>
              <a:rPr lang="en-US" dirty="0" smtClean="0"/>
              <a:t>Low availability for writes</a:t>
            </a:r>
          </a:p>
          <a:p>
            <a:pPr lvl="1"/>
            <a:r>
              <a:rPr lang="en-US" dirty="0" smtClean="0"/>
              <a:t>Can’t write if any one replica is not up</a:t>
            </a:r>
          </a:p>
          <a:p>
            <a:pPr lvl="1"/>
            <a:r>
              <a:rPr lang="en-US" dirty="0" smtClean="0"/>
              <a:t>Or – need relaxed consistency model</a:t>
            </a:r>
          </a:p>
          <a:p>
            <a:r>
              <a:rPr lang="en-US" dirty="0" smtClean="0"/>
              <a:t>Reliability? – availability, security, durability, fault-tolerance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5744856" y="3442640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5744856" y="4258564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5744856" y="5965507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1317377" y="3442640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2583869" y="3613998"/>
            <a:ext cx="2601718" cy="2538878"/>
          </a:xfrm>
          <a:prstGeom prst="cloud">
            <a:avLst/>
          </a:prstGeom>
          <a:solidFill>
            <a:srgbClr val="DBEEF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910744" y="3638415"/>
            <a:ext cx="3937167" cy="640443"/>
          </a:xfrm>
          <a:custGeom>
            <a:avLst/>
            <a:gdLst>
              <a:gd name="connsiteX0" fmla="*/ 145925 w 3937167"/>
              <a:gd name="connsiteY0" fmla="*/ 125772 h 640443"/>
              <a:gd name="connsiteX1" fmla="*/ 145925 w 3937167"/>
              <a:gd name="connsiteY1" fmla="*/ 30983 h 640443"/>
              <a:gd name="connsiteX2" fmla="*/ 1662422 w 3937167"/>
              <a:gd name="connsiteY2" fmla="*/ 599719 h 640443"/>
              <a:gd name="connsiteX3" fmla="*/ 3216831 w 3937167"/>
              <a:gd name="connsiteY3" fmla="*/ 561803 h 640443"/>
              <a:gd name="connsiteX4" fmla="*/ 3937167 w 3937167"/>
              <a:gd name="connsiteY4" fmla="*/ 296393 h 64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167" h="640443">
                <a:moveTo>
                  <a:pt x="145925" y="125772"/>
                </a:moveTo>
                <a:cubicBezTo>
                  <a:pt x="19550" y="38882"/>
                  <a:pt x="-106825" y="-48008"/>
                  <a:pt x="145925" y="30983"/>
                </a:cubicBezTo>
                <a:cubicBezTo>
                  <a:pt x="398675" y="109974"/>
                  <a:pt x="1150604" y="511249"/>
                  <a:pt x="1662422" y="599719"/>
                </a:cubicBezTo>
                <a:cubicBezTo>
                  <a:pt x="2174240" y="688189"/>
                  <a:pt x="2837707" y="612357"/>
                  <a:pt x="3216831" y="561803"/>
                </a:cubicBezTo>
                <a:cubicBezTo>
                  <a:pt x="3595955" y="511249"/>
                  <a:pt x="3937167" y="296393"/>
                  <a:pt x="3937167" y="2963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208319" y="3688356"/>
            <a:ext cx="3468986" cy="1095517"/>
          </a:xfrm>
          <a:custGeom>
            <a:avLst/>
            <a:gdLst>
              <a:gd name="connsiteX0" fmla="*/ 0 w 3468986"/>
              <a:gd name="connsiteY0" fmla="*/ 0 h 1095517"/>
              <a:gd name="connsiteX1" fmla="*/ 1478584 w 3468986"/>
              <a:gd name="connsiteY1" fmla="*/ 606651 h 1095517"/>
              <a:gd name="connsiteX2" fmla="*/ 2559088 w 3468986"/>
              <a:gd name="connsiteY2" fmla="*/ 1080597 h 1095517"/>
              <a:gd name="connsiteX3" fmla="*/ 3468986 w 3468986"/>
              <a:gd name="connsiteY3" fmla="*/ 985808 h 109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86" h="1095517">
                <a:moveTo>
                  <a:pt x="0" y="0"/>
                </a:moveTo>
                <a:lnTo>
                  <a:pt x="1478584" y="606651"/>
                </a:lnTo>
                <a:cubicBezTo>
                  <a:pt x="1905099" y="786750"/>
                  <a:pt x="2227354" y="1017404"/>
                  <a:pt x="2559088" y="1080597"/>
                </a:cubicBezTo>
                <a:cubicBezTo>
                  <a:pt x="2890822" y="1143790"/>
                  <a:pt x="3468986" y="985808"/>
                  <a:pt x="3468986" y="9858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65188" y="3745230"/>
            <a:ext cx="3544810" cy="2293899"/>
          </a:xfrm>
          <a:custGeom>
            <a:avLst/>
            <a:gdLst>
              <a:gd name="connsiteX0" fmla="*/ 0 w 3544810"/>
              <a:gd name="connsiteY0" fmla="*/ 0 h 2293899"/>
              <a:gd name="connsiteX1" fmla="*/ 1440671 w 3544810"/>
              <a:gd name="connsiteY1" fmla="*/ 606651 h 2293899"/>
              <a:gd name="connsiteX2" fmla="*/ 2881343 w 3544810"/>
              <a:gd name="connsiteY2" fmla="*/ 1611416 h 2293899"/>
              <a:gd name="connsiteX3" fmla="*/ 3544810 w 3544810"/>
              <a:gd name="connsiteY3" fmla="*/ 2293899 h 22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810" h="2293899">
                <a:moveTo>
                  <a:pt x="0" y="0"/>
                </a:moveTo>
                <a:cubicBezTo>
                  <a:pt x="480223" y="169041"/>
                  <a:pt x="960447" y="338082"/>
                  <a:pt x="1440671" y="606651"/>
                </a:cubicBezTo>
                <a:cubicBezTo>
                  <a:pt x="1920895" y="875220"/>
                  <a:pt x="2530653" y="1330208"/>
                  <a:pt x="2881343" y="1611416"/>
                </a:cubicBezTo>
                <a:cubicBezTo>
                  <a:pt x="3232033" y="1892624"/>
                  <a:pt x="3388421" y="2093261"/>
                  <a:pt x="3544810" y="229389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381000" y="3451383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317377" y="5398004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68245" y="3593068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Replica/Frag #1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8245" y="4355068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Replica/Frag #2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68245" y="6031468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Replica/Frag #n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4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File System Reliability:</a:t>
            </a:r>
            <a:br>
              <a:rPr lang="en-US" sz="2800" dirty="0" smtClean="0"/>
            </a:br>
            <a:r>
              <a:rPr lang="en-US" sz="2800" dirty="0" smtClean="0"/>
              <a:t>(Difference from Block-level reliability)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What can happen if disk loses power or software crashes?</a:t>
            </a:r>
          </a:p>
          <a:p>
            <a:pPr lvl="1"/>
            <a:r>
              <a:rPr lang="en-US" dirty="0" smtClean="0"/>
              <a:t>Some operations in progress may complete</a:t>
            </a:r>
          </a:p>
          <a:p>
            <a:pPr lvl="1"/>
            <a:r>
              <a:rPr lang="en-US" dirty="0" smtClean="0"/>
              <a:t>Some operations in progress may be lost</a:t>
            </a:r>
          </a:p>
          <a:p>
            <a:pPr lvl="1"/>
            <a:r>
              <a:rPr lang="en-US" dirty="0" smtClean="0"/>
              <a:t>Overwrite of a block may only partially complete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Having RAID doesn’t necessarily protect against all such failures</a:t>
            </a:r>
          </a:p>
          <a:p>
            <a:pPr lvl="1"/>
            <a:r>
              <a:rPr lang="en-US" dirty="0" smtClean="0"/>
              <a:t>No protection against writing bad state</a:t>
            </a:r>
          </a:p>
          <a:p>
            <a:pPr lvl="1"/>
            <a:r>
              <a:rPr lang="en-US" dirty="0" smtClean="0"/>
              <a:t>What if one disk of RAID group not written?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 system needs durability (as a minimum!)</a:t>
            </a:r>
          </a:p>
          <a:p>
            <a:pPr lvl="1"/>
            <a:r>
              <a:rPr lang="en-US" dirty="0" smtClean="0"/>
              <a:t>Data previously stored can be retrieved (maybe after some recovery step), regardless of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3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Reliability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638800"/>
          </a:xfrm>
        </p:spPr>
        <p:txBody>
          <a:bodyPr/>
          <a:lstStyle/>
          <a:p>
            <a:r>
              <a:rPr lang="en-US" dirty="0" smtClean="0"/>
              <a:t>Single logical file operation can involve updates to multiple physical disk blocks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, indirect block, data block, bitmap, …</a:t>
            </a:r>
          </a:p>
          <a:p>
            <a:pPr lvl="1"/>
            <a:r>
              <a:rPr lang="en-US" dirty="0" smtClean="0"/>
              <a:t>With sector remapping, single update to physical disk block can require multiple (even lower level) updates to sectors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 a physical level, operations complete one at a time</a:t>
            </a:r>
          </a:p>
          <a:p>
            <a:pPr lvl="1"/>
            <a:r>
              <a:rPr lang="en-US" dirty="0" smtClean="0"/>
              <a:t>Want concurrent operations for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we guarantee consistency regardless of when crash occurs?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1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410200"/>
          </a:xfrm>
        </p:spPr>
        <p:txBody>
          <a:bodyPr/>
          <a:lstStyle/>
          <a:p>
            <a:r>
              <a:rPr lang="en-US" smtClean="0"/>
              <a:t>Interrupted Operation</a:t>
            </a:r>
          </a:p>
          <a:p>
            <a:pPr lvl="1"/>
            <a:r>
              <a:rPr lang="en-US" smtClean="0"/>
              <a:t>Crash or power failure in the middle of a series of related updates may leave stored data in an inconsistent state</a:t>
            </a:r>
          </a:p>
          <a:p>
            <a:pPr lvl="1"/>
            <a:r>
              <a:rPr lang="en-US" smtClean="0"/>
              <a:t>Example: transfer funds from one bank account to another  </a:t>
            </a:r>
          </a:p>
          <a:p>
            <a:pPr lvl="1"/>
            <a:r>
              <a:rPr lang="en-US" smtClean="0"/>
              <a:t>What if transfer is interrupted after withdrawal and before deposit?</a:t>
            </a:r>
          </a:p>
          <a:p>
            <a:pPr lvl="1"/>
            <a:endParaRPr lang="en-US" smtClean="0"/>
          </a:p>
          <a:p>
            <a:r>
              <a:rPr lang="en-US" smtClean="0"/>
              <a:t>Loss of stored data</a:t>
            </a:r>
          </a:p>
          <a:p>
            <a:pPr lvl="1"/>
            <a:r>
              <a:rPr lang="en-US" smtClean="0"/>
              <a:t>Failure of non-volatile storage media may cause previously stored data to disappear or be corrupted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dirty="0" smtClean="0"/>
              <a:t>Reliability Approach #1: Careful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smtClean="0"/>
              <a:t>Sequence operations in a specific order</a:t>
            </a:r>
          </a:p>
          <a:p>
            <a:pPr lvl="1"/>
            <a:r>
              <a:rPr lang="en-US" smtClean="0"/>
              <a:t>Careful design to allow sequence to be interrupted safely</a:t>
            </a:r>
          </a:p>
          <a:p>
            <a:endParaRPr lang="en-US" smtClean="0"/>
          </a:p>
          <a:p>
            <a:r>
              <a:rPr lang="en-US" smtClean="0"/>
              <a:t>Post-crash recovery</a:t>
            </a:r>
          </a:p>
          <a:p>
            <a:pPr lvl="1"/>
            <a:r>
              <a:rPr lang="en-US" smtClean="0"/>
              <a:t>Read data structures to see if there were any operations in progress</a:t>
            </a:r>
          </a:p>
          <a:p>
            <a:pPr lvl="1"/>
            <a:r>
              <a:rPr lang="en-US" smtClean="0"/>
              <a:t>Clean up/finish as needed</a:t>
            </a:r>
          </a:p>
          <a:p>
            <a:endParaRPr lang="en-US" smtClean="0"/>
          </a:p>
          <a:p>
            <a:r>
              <a:rPr lang="en-US" smtClean="0"/>
              <a:t>Approach taken by </a:t>
            </a:r>
          </a:p>
          <a:p>
            <a:pPr lvl="1"/>
            <a:r>
              <a:rPr lang="en-US" smtClean="0"/>
              <a:t>FAT and FFS (fsck) to protect filesystem structure/metadata</a:t>
            </a:r>
          </a:p>
          <a:p>
            <a:pPr lvl="1"/>
            <a:r>
              <a:rPr lang="en-US" smtClean="0"/>
              <a:t>Many app-level recovery schemes (e.g., Word, emacs autosaves)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030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Create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038600" cy="58674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Normal operation: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Allocate data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Write data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Allocate </a:t>
            </a:r>
            <a:r>
              <a:rPr lang="en-US" dirty="0" err="1" smtClean="0"/>
              <a:t>inode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Write </a:t>
            </a:r>
            <a:r>
              <a:rPr lang="en-US" dirty="0" err="1" smtClean="0"/>
              <a:t>inode</a:t>
            </a:r>
            <a:r>
              <a:rPr lang="en-US" dirty="0" smtClean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Update bitmap of free blocks and </a:t>
            </a:r>
            <a:r>
              <a:rPr lang="en-US" dirty="0" err="1" smtClean="0"/>
              <a:t>inodes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Update directory with file name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 </a:t>
            </a:r>
            <a:r>
              <a:rPr lang="en-US" dirty="0" err="1" smtClean="0"/>
              <a:t>inode</a:t>
            </a:r>
            <a:r>
              <a:rPr lang="en-US" dirty="0" smtClean="0"/>
              <a:t>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Update modify time for directory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762000"/>
            <a:ext cx="4495800" cy="55626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Recovery: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Scan </a:t>
            </a:r>
            <a:r>
              <a:rPr lang="en-US" dirty="0" err="1" smtClean="0"/>
              <a:t>inode</a:t>
            </a:r>
            <a:r>
              <a:rPr lang="en-US" dirty="0" smtClean="0"/>
              <a:t> table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any unlinked files (not in any directory), delete or put in lost &amp; found </a:t>
            </a:r>
            <a:r>
              <a:rPr lang="en-US" dirty="0" err="1" smtClean="0"/>
              <a:t>dir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Compare free block bitmap against </a:t>
            </a:r>
            <a:r>
              <a:rPr lang="en-US" dirty="0" err="1" smtClean="0"/>
              <a:t>inode</a:t>
            </a:r>
            <a:r>
              <a:rPr lang="en-US" dirty="0" smtClean="0"/>
              <a:t> trees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Scan directories for missing update/access times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r>
              <a:rPr lang="en-US" i="1" dirty="0" smtClean="0">
                <a:solidFill>
                  <a:srgbClr val="FF0000"/>
                </a:solidFill>
              </a:rPr>
              <a:t>Time proportional to disk size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sz="2800" dirty="0" smtClean="0"/>
              <a:t>Reliability Approach #2: Copy on Write File Layout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486400"/>
          </a:xfrm>
        </p:spPr>
        <p:txBody>
          <a:bodyPr/>
          <a:lstStyle/>
          <a:p>
            <a:r>
              <a:rPr lang="en-US" dirty="0" smtClean="0"/>
              <a:t>To update file system, write a new version of the file system containing the update</a:t>
            </a:r>
          </a:p>
          <a:p>
            <a:pPr lvl="1"/>
            <a:r>
              <a:rPr lang="en-US" dirty="0" smtClean="0"/>
              <a:t>Never update in place</a:t>
            </a:r>
          </a:p>
          <a:p>
            <a:pPr lvl="1"/>
            <a:r>
              <a:rPr lang="en-US" dirty="0" smtClean="0"/>
              <a:t>Reuse existing unchanged disk blocks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Seems expensive!  But</a:t>
            </a:r>
          </a:p>
          <a:p>
            <a:pPr lvl="1"/>
            <a:r>
              <a:rPr lang="en-US" dirty="0" smtClean="0"/>
              <a:t>Updates can be batched</a:t>
            </a:r>
          </a:p>
          <a:p>
            <a:pPr lvl="1"/>
            <a:r>
              <a:rPr lang="en-US" dirty="0" smtClean="0"/>
              <a:t>Almost all disk writes can occur in parallel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Approach taken in network file server appliances</a:t>
            </a:r>
          </a:p>
          <a:p>
            <a:pPr lvl="1"/>
            <a:r>
              <a:rPr lang="en-US" dirty="0" smtClean="0"/>
              <a:t>NetApp’s Write Anywhere File Layout (WAFL)</a:t>
            </a:r>
          </a:p>
          <a:p>
            <a:pPr lvl="1"/>
            <a:r>
              <a:rPr lang="en-US" dirty="0" smtClean="0"/>
              <a:t>ZFS (Sun/Oracle) and </a:t>
            </a:r>
            <a:r>
              <a:rPr lang="en-US" dirty="0" err="1" smtClean="0"/>
              <a:t>OpenZFS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162A57-9874-2443-A4FF-E319677F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Buffer Cache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94243B-3C5E-D84F-80A1-5E8ACB9E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must copy disk blocks to main memory to access their contents and write them back if modified</a:t>
            </a:r>
          </a:p>
          <a:p>
            <a:pPr lvl="1"/>
            <a:r>
              <a:rPr lang="en-US" dirty="0" smtClean="0"/>
              <a:t>Could be data blocks, </a:t>
            </a:r>
            <a:r>
              <a:rPr lang="en-US" dirty="0" err="1" smtClean="0"/>
              <a:t>inodes</a:t>
            </a:r>
            <a:r>
              <a:rPr lang="en-US" dirty="0" smtClean="0"/>
              <a:t>, directory contents, etc.</a:t>
            </a:r>
          </a:p>
          <a:p>
            <a:pPr lvl="1"/>
            <a:r>
              <a:rPr lang="en-US" dirty="0" smtClean="0"/>
              <a:t>Possibly dirty (modified and not written back)</a:t>
            </a:r>
          </a:p>
          <a:p>
            <a:r>
              <a:rPr lang="en-US" altLang="ko-KR" dirty="0" smtClean="0"/>
              <a:t>Key Idea: Exploit locality by caching disk data in memory</a:t>
            </a:r>
          </a:p>
          <a:p>
            <a:pPr lvl="1"/>
            <a:r>
              <a:rPr lang="en-US" altLang="ko-KR" dirty="0" smtClean="0"/>
              <a:t>Name translations: Mapping from </a:t>
            </a:r>
            <a:r>
              <a:rPr lang="en-US" altLang="ko-KR" dirty="0" err="1" smtClean="0"/>
              <a:t>paths</a:t>
            </a:r>
            <a:r>
              <a:rPr lang="en-US" altLang="ko-KR" dirty="0" err="1" smtClean="0">
                <a:sym typeface="Symbol" panose="05050102010706020507" pitchFamily="18" charset="2"/>
              </a:rPr>
              <a:t>inodes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 lvl="1"/>
            <a:r>
              <a:rPr lang="en-US" altLang="ko-KR" dirty="0" smtClean="0"/>
              <a:t>Disk blocks: Mapping from block </a:t>
            </a:r>
            <a:r>
              <a:rPr lang="en-US" altLang="ko-KR" dirty="0" err="1" smtClean="0"/>
              <a:t>address</a:t>
            </a:r>
            <a:r>
              <a:rPr lang="en-US" altLang="ko-KR" dirty="0" err="1" smtClean="0">
                <a:sym typeface="Symbol" panose="05050102010706020507" pitchFamily="18" charset="2"/>
              </a:rPr>
              <a:t>disk</a:t>
            </a:r>
            <a:r>
              <a:rPr lang="en-US" altLang="ko-KR" dirty="0" smtClean="0">
                <a:sym typeface="Symbol" panose="05050102010706020507" pitchFamily="18" charset="2"/>
              </a:rPr>
              <a:t> content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Buffer Cache: </a:t>
            </a:r>
            <a:r>
              <a:rPr lang="en-US" altLang="ko-KR" dirty="0" smtClean="0"/>
              <a:t>Memory used to cache kernel resources, including disk blocks and name translations</a:t>
            </a:r>
          </a:p>
          <a:p>
            <a:pPr lvl="1"/>
            <a:r>
              <a:rPr lang="en-US" altLang="ko-KR" dirty="0" smtClean="0"/>
              <a:t>Can contain “dirty” blocks (blocks yet on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34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COW with </a:t>
            </a:r>
            <a:r>
              <a:rPr lang="en-US" dirty="0"/>
              <a:t>S</a:t>
            </a:r>
            <a:r>
              <a:rPr lang="en-US" dirty="0" smtClean="0"/>
              <a:t>maller-Radix </a:t>
            </a:r>
            <a:r>
              <a:rPr lang="en-US" dirty="0"/>
              <a:t>B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9789"/>
            <a:ext cx="8229600" cy="130450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file represented as a tree of blocks, just need to update the leading fringe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1513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2966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4419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5872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486434" y="1677721"/>
            <a:ext cx="286084" cy="374315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077325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38778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93305" y="4053295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780954" y="4531881"/>
            <a:ext cx="1049662" cy="565515"/>
            <a:chOff x="5780954" y="4090737"/>
            <a:chExt cx="1049662" cy="565515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8883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Write 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4814" y="3680311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7909341" y="368031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1801" y="2391596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124200" y="2391596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353560" y="2391596"/>
            <a:ext cx="286084" cy="374315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40566" y="3225787"/>
            <a:ext cx="286084" cy="374315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751919" y="3225787"/>
            <a:ext cx="286084" cy="374315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833979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986378" y="3225787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168315" y="1864879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816768" y="2543996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3197718" y="2543996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4728703" y="1862205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5977021" y="2543996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31513" y="3378187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892966" y="3378187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2971801" y="3434330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971163" y="3434330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5075992" y="3446365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075354" y="3446365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224586" y="2391596"/>
            <a:ext cx="286084" cy="374315"/>
            <a:chOff x="4260517" y="1950452"/>
            <a:chExt cx="286084" cy="374315"/>
          </a:xfrm>
        </p:grpSpPr>
        <p:sp>
          <p:nvSpPr>
            <p:cNvPr id="92" name="Rectangle 91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6705005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6848047" y="2543996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253789" y="3446365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46380" y="3446365"/>
            <a:ext cx="564290" cy="233946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932312" y="1657666"/>
            <a:ext cx="286084" cy="374315"/>
            <a:chOff x="3550649" y="1236578"/>
            <a:chExt cx="286084" cy="374315"/>
          </a:xfrm>
        </p:grpSpPr>
        <p:sp>
          <p:nvSpPr>
            <p:cNvPr id="103" name="Rectangle 102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 flipH="1">
            <a:off x="3382211" y="1864879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0715" y="1862205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860650" y="3231139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580063" y="808395"/>
            <a:ext cx="134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ld version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367241" y="1177727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029723" y="811249"/>
            <a:ext cx="1443665" cy="873140"/>
            <a:chOff x="5029723" y="811249"/>
            <a:chExt cx="1443665" cy="873140"/>
          </a:xfrm>
        </p:grpSpPr>
        <p:sp>
          <p:nvSpPr>
            <p:cNvPr id="112" name="TextBox 111"/>
            <p:cNvSpPr txBox="1"/>
            <p:nvPr/>
          </p:nvSpPr>
          <p:spPr>
            <a:xfrm>
              <a:off x="5029723" y="811249"/>
              <a:ext cx="1443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new version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0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ZFS and OpenZFS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Variable sized blocks: 512 B – 128 KB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Symmetric tree</a:t>
            </a:r>
          </a:p>
          <a:p>
            <a:pPr lvl="1"/>
            <a:r>
              <a:rPr lang="en-US" dirty="0" smtClean="0"/>
              <a:t>Know if it is large or small when we make the copy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Store version number with pointers</a:t>
            </a:r>
          </a:p>
          <a:p>
            <a:pPr lvl="1"/>
            <a:r>
              <a:rPr lang="en-US" dirty="0" smtClean="0"/>
              <a:t>Can create new version by adding blocks and new pointers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Buffers a collection of writes before creating a new version with them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Free space represented as tree of extents in each block group</a:t>
            </a:r>
          </a:p>
          <a:p>
            <a:pPr lvl="1"/>
            <a:r>
              <a:rPr lang="en-US" dirty="0" smtClean="0"/>
              <a:t>Delay updates to </a:t>
            </a:r>
            <a:r>
              <a:rPr lang="en-US" dirty="0" err="1" smtClean="0"/>
              <a:t>freespace</a:t>
            </a:r>
            <a:r>
              <a:rPr lang="en-US" dirty="0" smtClean="0"/>
              <a:t> (in log) and do them all when block group is activated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General Reliability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5410200"/>
          </a:xfrm>
        </p:spPr>
        <p:txBody>
          <a:bodyPr/>
          <a:lstStyle/>
          <a:p>
            <a:r>
              <a:rPr lang="en-US" dirty="0" smtClean="0"/>
              <a:t>Use Transactions for atomic updates</a:t>
            </a:r>
          </a:p>
          <a:p>
            <a:pPr lvl="1"/>
            <a:r>
              <a:rPr lang="en-US" dirty="0" smtClean="0"/>
              <a:t>Ensure that multiple related updates are performed atomically</a:t>
            </a:r>
          </a:p>
          <a:p>
            <a:pPr lvl="1"/>
            <a:r>
              <a:rPr lang="en-US" dirty="0" smtClean="0"/>
              <a:t>i.e., if a crash occurs in the middle, the state of the systems reflects either all or none of the updates</a:t>
            </a:r>
          </a:p>
          <a:p>
            <a:pPr lvl="1"/>
            <a:r>
              <a:rPr lang="en-US" dirty="0" smtClean="0"/>
              <a:t>Most modern file systems use transactions internally to update </a:t>
            </a:r>
            <a:r>
              <a:rPr lang="en-US" dirty="0" err="1" smtClean="0"/>
              <a:t>filesystem</a:t>
            </a:r>
            <a:r>
              <a:rPr lang="en-US" dirty="0" smtClean="0"/>
              <a:t> structures and metadata</a:t>
            </a:r>
          </a:p>
          <a:p>
            <a:pPr lvl="1"/>
            <a:r>
              <a:rPr lang="en-US" dirty="0" smtClean="0"/>
              <a:t>Many applications implement their own transactions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Provide Redundancy for media failures</a:t>
            </a:r>
          </a:p>
          <a:p>
            <a:pPr lvl="1"/>
            <a:r>
              <a:rPr lang="en-US" dirty="0" smtClean="0"/>
              <a:t>Redundant representation on media (Error Correcting Codes)</a:t>
            </a:r>
          </a:p>
          <a:p>
            <a:pPr lvl="1"/>
            <a:r>
              <a:rPr lang="en-US" dirty="0" smtClean="0"/>
              <a:t>Replication across media (e.g., RAID disk 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8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638800"/>
          </a:xfrm>
        </p:spPr>
        <p:txBody>
          <a:bodyPr/>
          <a:lstStyle/>
          <a:p>
            <a:r>
              <a:rPr lang="en-US" dirty="0" smtClean="0"/>
              <a:t>Closely related to critical sections for manipulating shared data structures</a:t>
            </a:r>
          </a:p>
          <a:p>
            <a:endParaRPr lang="en-US" dirty="0" smtClean="0"/>
          </a:p>
          <a:p>
            <a:r>
              <a:rPr lang="en-US" dirty="0" smtClean="0"/>
              <a:t>They extend concept of atomic update from memory to stable storage</a:t>
            </a:r>
          </a:p>
          <a:p>
            <a:pPr lvl="1"/>
            <a:r>
              <a:rPr lang="en-US" dirty="0" smtClean="0"/>
              <a:t>Atomically update multiple persistent data structures</a:t>
            </a:r>
          </a:p>
          <a:p>
            <a:endParaRPr lang="en-US" dirty="0" smtClean="0"/>
          </a:p>
          <a:p>
            <a:r>
              <a:rPr lang="en-US" dirty="0" smtClean="0"/>
              <a:t>Many ad-hoc approaches</a:t>
            </a:r>
          </a:p>
          <a:p>
            <a:pPr lvl="1"/>
            <a:r>
              <a:rPr lang="en-US" dirty="0" smtClean="0"/>
              <a:t>FFS carefully ordered the sequence of updates so that if a crash occurred while manipulating directory or </a:t>
            </a:r>
            <a:r>
              <a:rPr lang="en-US" dirty="0" err="1" smtClean="0"/>
              <a:t>inodes</a:t>
            </a:r>
            <a:r>
              <a:rPr lang="en-US" dirty="0" smtClean="0"/>
              <a:t> the disk scan on reboot would detect and recover the error (</a:t>
            </a:r>
            <a:r>
              <a:rPr lang="en-US" dirty="0" err="1" smtClean="0"/>
              <a:t>fsck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Applications use temporary files and rename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897236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MS PGothic" charset="0"/>
              </a:rPr>
              <a:t>Key Concept: Transaction</a:t>
            </a:r>
            <a:endParaRPr lang="en-US" sz="3600" dirty="0">
              <a:ea typeface="MS PGothic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An </a:t>
            </a:r>
            <a:r>
              <a:rPr lang="en-US" dirty="0" smtClean="0">
                <a:solidFill>
                  <a:srgbClr val="FC0128"/>
                </a:solidFill>
                <a:ea typeface="MS PGothic" charset="0"/>
              </a:rPr>
              <a:t>atomic sequence</a:t>
            </a:r>
            <a:r>
              <a:rPr lang="en-US" dirty="0" smtClean="0">
                <a:ea typeface="MS PGothic" charset="0"/>
              </a:rPr>
              <a:t> of actions (reads/writes) on a storage system (or database)</a:t>
            </a:r>
          </a:p>
          <a:p>
            <a:pPr eaLnBrk="1" hangingPunct="1"/>
            <a:endParaRPr lang="en-US" dirty="0" smtClean="0">
              <a:ea typeface="MS PGothic" charset="0"/>
            </a:endParaRPr>
          </a:p>
          <a:p>
            <a:pPr eaLnBrk="1" hangingPunct="1"/>
            <a:r>
              <a:rPr lang="en-US" dirty="0" smtClean="0">
                <a:ea typeface="MS PGothic" charset="0"/>
              </a:rPr>
              <a:t>That takes it from one </a:t>
            </a:r>
            <a:r>
              <a:rPr lang="en-US" dirty="0" smtClean="0">
                <a:solidFill>
                  <a:srgbClr val="FC0128"/>
                </a:solidFill>
                <a:ea typeface="MS PGothic" charset="0"/>
              </a:rPr>
              <a:t>consistent state</a:t>
            </a:r>
            <a:r>
              <a:rPr lang="en-US" dirty="0" smtClean="0">
                <a:ea typeface="MS PGothic" charset="0"/>
              </a:rPr>
              <a:t> to another</a:t>
            </a:r>
            <a:endParaRPr lang="en-US" dirty="0">
              <a:ea typeface="MS PGothic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3471387"/>
            <a:ext cx="7848600" cy="1066800"/>
            <a:chOff x="609600" y="3471387"/>
            <a:chExt cx="7848600" cy="1066800"/>
          </a:xfrm>
        </p:grpSpPr>
        <p:sp>
          <p:nvSpPr>
            <p:cNvPr id="38915" name="AutoShape 4"/>
            <p:cNvSpPr>
              <a:spLocks noChangeArrowheads="1"/>
            </p:cNvSpPr>
            <p:nvPr/>
          </p:nvSpPr>
          <p:spPr bwMode="auto">
            <a:xfrm>
              <a:off x="6096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6" name="Text Box 5"/>
            <p:cNvSpPr txBox="1">
              <a:spLocks noChangeArrowheads="1"/>
            </p:cNvSpPr>
            <p:nvPr/>
          </p:nvSpPr>
          <p:spPr bwMode="auto">
            <a:xfrm>
              <a:off x="609600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consistent state 1</a:t>
              </a:r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7" name="AutoShape 6"/>
            <p:cNvSpPr>
              <a:spLocks noChangeArrowheads="1"/>
            </p:cNvSpPr>
            <p:nvPr/>
          </p:nvSpPr>
          <p:spPr bwMode="auto">
            <a:xfrm>
              <a:off x="56388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8" name="Text Box 7"/>
            <p:cNvSpPr txBox="1">
              <a:spLocks noChangeArrowheads="1"/>
            </p:cNvSpPr>
            <p:nvPr/>
          </p:nvSpPr>
          <p:spPr bwMode="auto">
            <a:xfrm>
              <a:off x="5654227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consistent state 2</a:t>
              </a:r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9" name="Line 8"/>
            <p:cNvSpPr>
              <a:spLocks noChangeShapeType="1"/>
            </p:cNvSpPr>
            <p:nvPr/>
          </p:nvSpPr>
          <p:spPr bwMode="auto">
            <a:xfrm>
              <a:off x="3429000" y="4004787"/>
              <a:ext cx="2209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657600" y="3492025"/>
              <a:ext cx="16914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2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Begin</a:t>
            </a:r>
            <a:r>
              <a:rPr lang="en-US" dirty="0" smtClean="0"/>
              <a:t> a transaction – get transaction id</a:t>
            </a:r>
          </a:p>
          <a:p>
            <a:endParaRPr lang="en-US" dirty="0" smtClean="0"/>
          </a:p>
          <a:p>
            <a:r>
              <a:rPr lang="en-US" dirty="0" smtClean="0"/>
              <a:t>Do a bunch of updates</a:t>
            </a:r>
          </a:p>
          <a:p>
            <a:pPr lvl="1"/>
            <a:r>
              <a:rPr lang="en-US" sz="2000" dirty="0" smtClean="0"/>
              <a:t>If any fail along the way, </a:t>
            </a:r>
            <a:r>
              <a:rPr lang="en-US" sz="2000" dirty="0" smtClean="0">
                <a:solidFill>
                  <a:srgbClr val="0000FF"/>
                </a:solidFill>
              </a:rPr>
              <a:t>roll-back</a:t>
            </a:r>
          </a:p>
          <a:p>
            <a:pPr lvl="1"/>
            <a:r>
              <a:rPr lang="en-US" sz="2000" dirty="0" smtClean="0"/>
              <a:t>Or, if any conflicts with other transactions, </a:t>
            </a:r>
            <a:r>
              <a:rPr lang="en-US" sz="2000" dirty="0" smtClean="0">
                <a:solidFill>
                  <a:srgbClr val="0000FF"/>
                </a:solidFill>
              </a:rPr>
              <a:t>roll-back</a:t>
            </a:r>
          </a:p>
          <a:p>
            <a:pPr lvl="1"/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Commit</a:t>
            </a:r>
            <a:r>
              <a:rPr lang="en-US" dirty="0" smtClean="0"/>
              <a:t> the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838200"/>
          </a:xfrm>
        </p:spPr>
        <p:txBody>
          <a:bodyPr/>
          <a:lstStyle/>
          <a:p>
            <a:r>
              <a:rPr lang="en-US" dirty="0">
                <a:ea typeface="MS PGothic" charset="0"/>
              </a:rPr>
              <a:t>“Classic” Example: Transaction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848600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- 100.00 WHERE name = 'Alice'; 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- 100.00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'Alice');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+ 100.00 WHERE name = 'Bob'; </a:t>
            </a:r>
          </a:p>
          <a:p>
            <a:pPr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+ 100.00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'Bob');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889000"/>
            <a:ext cx="3857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BEGIN;    --BEGIN TRANSACTION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724400"/>
            <a:ext cx="3223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COMMIT;    --COMMIT WORK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685800" y="5867400"/>
            <a:ext cx="7848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 dirty="0">
                <a:latin typeface="Gill Sans Light"/>
                <a:cs typeface="Gill Sans Light"/>
              </a:rPr>
              <a:t>Transfer $100 from </a:t>
            </a:r>
            <a:r>
              <a:rPr lang="en-US" sz="2400" b="0" dirty="0" smtClean="0">
                <a:latin typeface="Gill Sans Light"/>
                <a:cs typeface="Gill Sans Light"/>
              </a:rPr>
              <a:t>Alice’</a:t>
            </a:r>
            <a:r>
              <a:rPr lang="en-US" altLang="ja-JP" sz="2400" b="0" dirty="0" smtClean="0">
                <a:latin typeface="Gill Sans Light"/>
                <a:cs typeface="Gill Sans Light"/>
              </a:rPr>
              <a:t>s </a:t>
            </a:r>
            <a:r>
              <a:rPr lang="en-US" altLang="ja-JP" sz="2400" b="0" dirty="0">
                <a:latin typeface="Gill Sans Light"/>
                <a:cs typeface="Gill Sans Light"/>
              </a:rPr>
              <a:t>account to Bob’s account</a:t>
            </a:r>
            <a:endParaRPr 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66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533400"/>
          </a:xfrm>
        </p:spPr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The ACID properties of Transactions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153400" cy="4876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Atomicity: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dirty="0">
                <a:ea typeface="MS PGothic" charset="0"/>
              </a:rPr>
              <a:t>all actions in the transaction happen, or none happen</a:t>
            </a:r>
          </a:p>
          <a:p>
            <a:pPr lvl="2">
              <a:lnSpc>
                <a:spcPct val="100000"/>
              </a:lnSpc>
            </a:pPr>
            <a:endParaRPr lang="en-US" sz="11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Consistency: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dirty="0">
                <a:ea typeface="MS PGothic" charset="0"/>
              </a:rPr>
              <a:t>transactions maintain data integrity, e.g.,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ea typeface="MS PGothic" charset="0"/>
              </a:rPr>
              <a:t>Balance cannot be negative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ea typeface="MS PGothic" charset="0"/>
              </a:rPr>
              <a:t>Cannot reschedule meeting on February 30</a:t>
            </a:r>
          </a:p>
          <a:p>
            <a:pPr lvl="2">
              <a:lnSpc>
                <a:spcPct val="100000"/>
              </a:lnSpc>
            </a:pPr>
            <a:endParaRPr lang="en-US" sz="11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Isolation: </a:t>
            </a:r>
            <a:r>
              <a:rPr lang="en-US" dirty="0">
                <a:ea typeface="MS PGothic" charset="0"/>
              </a:rPr>
              <a:t>execution of one transaction is isolated from that of all others; no problems from concurrency</a:t>
            </a:r>
          </a:p>
          <a:p>
            <a:pPr lvl="2">
              <a:lnSpc>
                <a:spcPct val="100000"/>
              </a:lnSpc>
            </a:pPr>
            <a:endParaRPr lang="en-US" sz="11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Durability: </a:t>
            </a:r>
            <a:r>
              <a:rPr lang="en-US" dirty="0">
                <a:ea typeface="MS PGothic" charset="0"/>
              </a:rPr>
              <a:t>if a transaction commits, its effects persist despite </a:t>
            </a:r>
            <a:r>
              <a:rPr lang="en-US" dirty="0" smtClean="0">
                <a:ea typeface="MS PGothic" charset="0"/>
              </a:rPr>
              <a:t>crashes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0B43E1-1ADD-7143-8DB7-4BFC71D3E84B}"/>
              </a:ext>
            </a:extLst>
          </p:cNvPr>
          <p:cNvSpPr/>
          <p:nvPr/>
        </p:nvSpPr>
        <p:spPr bwMode="auto">
          <a:xfrm>
            <a:off x="762000" y="2209800"/>
            <a:ext cx="7620000" cy="31776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3ABD3-CD2A-2F47-91B7-5CE26BCF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a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D5C0-14E8-5141-9D31-FA73D670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/>
              <a:t>One simple action is atomic – write/append a basic item</a:t>
            </a:r>
          </a:p>
          <a:p>
            <a:r>
              <a:rPr lang="en-US" dirty="0"/>
              <a:t>Use that to seal the commitment to a whole series of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DFA8-5A97-8947-9406-DD3467063A7C}"/>
              </a:ext>
            </a:extLst>
          </p:cNvPr>
          <p:cNvSpPr txBox="1"/>
          <p:nvPr/>
        </p:nvSpPr>
        <p:spPr>
          <a:xfrm rot="16200000">
            <a:off x="1374339" y="365284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10$ from account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39E4-BC22-FB4B-98EE-E7B61363B921}"/>
              </a:ext>
            </a:extLst>
          </p:cNvPr>
          <p:cNvSpPr txBox="1"/>
          <p:nvPr/>
        </p:nvSpPr>
        <p:spPr>
          <a:xfrm rot="16200000">
            <a:off x="2587870" y="365284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7$ from account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7A47E-FAB1-DC40-A050-AD54C21612C0}"/>
              </a:ext>
            </a:extLst>
          </p:cNvPr>
          <p:cNvSpPr txBox="1"/>
          <p:nvPr/>
        </p:nvSpPr>
        <p:spPr>
          <a:xfrm rot="16200000">
            <a:off x="3396435" y="3652845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13$ from account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F25E3-25CA-374B-9CA8-BE27737391B0}"/>
              </a:ext>
            </a:extLst>
          </p:cNvPr>
          <p:cNvSpPr txBox="1"/>
          <p:nvPr/>
        </p:nvSpPr>
        <p:spPr>
          <a:xfrm rot="16200000">
            <a:off x="4755619" y="3652845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15$ into account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F4C8D-B643-BF41-A2E3-A2105B86F55C}"/>
              </a:ext>
            </a:extLst>
          </p:cNvPr>
          <p:cNvSpPr txBox="1"/>
          <p:nvPr/>
        </p:nvSpPr>
        <p:spPr>
          <a:xfrm rot="16200000">
            <a:off x="5104899" y="3652845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15$ into account 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181C4-B74B-DB40-9435-731A5842B3D7}"/>
              </a:ext>
            </a:extLst>
          </p:cNvPr>
          <p:cNvSpPr/>
          <p:nvPr/>
        </p:nvSpPr>
        <p:spPr bwMode="auto">
          <a:xfrm>
            <a:off x="3200400" y="2430715"/>
            <a:ext cx="381000" cy="281359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110EB-9378-DD4F-9D2A-8CA347730D22}"/>
              </a:ext>
            </a:extLst>
          </p:cNvPr>
          <p:cNvSpPr/>
          <p:nvPr/>
        </p:nvSpPr>
        <p:spPr bwMode="auto">
          <a:xfrm>
            <a:off x="5145138" y="2428283"/>
            <a:ext cx="381000" cy="2813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7BCA9-35F3-EB4C-B5A7-AC06CBFFBBA2}"/>
              </a:ext>
            </a:extLst>
          </p:cNvPr>
          <p:cNvSpPr/>
          <p:nvPr/>
        </p:nvSpPr>
        <p:spPr bwMode="auto">
          <a:xfrm>
            <a:off x="5578274" y="2428283"/>
            <a:ext cx="381000" cy="2813592"/>
          </a:xfrm>
          <a:prstGeom prst="rect">
            <a:avLst/>
          </a:prstGeom>
          <a:solidFill>
            <a:srgbClr val="ECE2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68E52-8272-C146-BC6F-44DBE83EB36D}"/>
              </a:ext>
            </a:extLst>
          </p:cNvPr>
          <p:cNvSpPr/>
          <p:nvPr/>
        </p:nvSpPr>
        <p:spPr bwMode="auto">
          <a:xfrm>
            <a:off x="2655333" y="2348962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337A8-8B2F-0742-8E86-BF3B18BB4160}"/>
              </a:ext>
            </a:extLst>
          </p:cNvPr>
          <p:cNvSpPr/>
          <p:nvPr/>
        </p:nvSpPr>
        <p:spPr bwMode="auto">
          <a:xfrm>
            <a:off x="3835888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ABF3DB-039D-4447-8D17-8E6B94672F41}"/>
              </a:ext>
            </a:extLst>
          </p:cNvPr>
          <p:cNvSpPr/>
          <p:nvPr/>
        </p:nvSpPr>
        <p:spPr bwMode="auto">
          <a:xfrm>
            <a:off x="4638174" y="2332109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67E9D-0516-E643-9CA5-63C67B35964A}"/>
              </a:ext>
            </a:extLst>
          </p:cNvPr>
          <p:cNvSpPr/>
          <p:nvPr/>
        </p:nvSpPr>
        <p:spPr bwMode="auto">
          <a:xfrm>
            <a:off x="5995551" y="2344951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E7C984-412F-904F-8706-4998B9445A0E}"/>
              </a:ext>
            </a:extLst>
          </p:cNvPr>
          <p:cNvSpPr/>
          <p:nvPr/>
        </p:nvSpPr>
        <p:spPr bwMode="auto">
          <a:xfrm>
            <a:off x="6412828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83B2CD-AE19-D04E-A571-00BEEDC49E93}"/>
              </a:ext>
            </a:extLst>
          </p:cNvPr>
          <p:cNvSpPr/>
          <p:nvPr/>
        </p:nvSpPr>
        <p:spPr bwMode="auto">
          <a:xfrm>
            <a:off x="1620527" y="2312867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6362D-9A4F-A24B-9B7B-10F68BFFEE58}"/>
              </a:ext>
            </a:extLst>
          </p:cNvPr>
          <p:cNvSpPr/>
          <p:nvPr/>
        </p:nvSpPr>
        <p:spPr bwMode="auto">
          <a:xfrm>
            <a:off x="7016414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D3B4C-913C-E14A-978B-C4682F6F024F}"/>
              </a:ext>
            </a:extLst>
          </p:cNvPr>
          <p:cNvSpPr txBox="1"/>
          <p:nvPr/>
        </p:nvSpPr>
        <p:spPr>
          <a:xfrm rot="16200000">
            <a:off x="965199" y="36139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Tran 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6FBDE-D96D-E944-B7FB-7FF81147C2AE}"/>
              </a:ext>
            </a:extLst>
          </p:cNvPr>
          <p:cNvSpPr txBox="1"/>
          <p:nvPr/>
        </p:nvSpPr>
        <p:spPr>
          <a:xfrm rot="16200000">
            <a:off x="6263387" y="346619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Tran N</a:t>
            </a:r>
          </a:p>
        </p:txBody>
      </p:sp>
    </p:spTree>
    <p:extLst>
      <p:ext uri="{BB962C8B-B14F-4D97-AF65-F5344CB8AC3E}">
        <p14:creationId xmlns:p14="http://schemas.microsoft.com/office/powerpoint/2010/main" val="18900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 animBg="1"/>
      <p:bldP spid="19" grpId="0" animBg="1"/>
      <p:bldP spid="21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Better reliability through use of log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 changes are treated as </a:t>
            </a:r>
            <a:r>
              <a:rPr lang="en-US" altLang="ko-KR" i="1" dirty="0">
                <a:ea typeface="굴림" panose="020B0600000101010101" pitchFamily="34" charset="-127"/>
              </a:rPr>
              <a:t>transactions 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 transaction is </a:t>
            </a:r>
            <a:r>
              <a:rPr lang="en-US" altLang="ko-KR" i="1" dirty="0">
                <a:ea typeface="굴림" panose="020B0600000101010101" pitchFamily="34" charset="-127"/>
              </a:rPr>
              <a:t>committed</a:t>
            </a:r>
            <a:r>
              <a:rPr lang="en-US" altLang="ko-KR" dirty="0">
                <a:ea typeface="굴림" panose="020B0600000101010101" pitchFamily="34" charset="-127"/>
              </a:rPr>
              <a:t> once it is written to the log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Data forced to disk for reliability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Process can be accelerated with NVRAM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Although File system may not be updated immediately, data preserved in the log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Difference between “Log Structured” and “</a:t>
            </a:r>
            <a:r>
              <a:rPr lang="en-US" altLang="ko-KR" dirty="0" err="1">
                <a:ea typeface="굴림" panose="020B0600000101010101" pitchFamily="34" charset="-127"/>
              </a:rPr>
              <a:t>Journaled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a Log Structured </a:t>
            </a:r>
            <a:r>
              <a:rPr lang="en-US" altLang="ko-KR" dirty="0" err="1">
                <a:ea typeface="굴림" panose="020B0600000101010101" pitchFamily="34" charset="-127"/>
              </a:rPr>
              <a:t>filesystem</a:t>
            </a:r>
            <a:r>
              <a:rPr lang="en-US" altLang="ko-KR" dirty="0">
                <a:ea typeface="굴림" panose="020B0600000101010101" pitchFamily="34" charset="-127"/>
              </a:rPr>
              <a:t>, data stays in log form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a </a:t>
            </a:r>
            <a:r>
              <a:rPr lang="en-US" altLang="ko-KR" dirty="0" err="1">
                <a:ea typeface="굴림" panose="020B0600000101010101" pitchFamily="34" charset="-127"/>
              </a:rPr>
              <a:t>Journaled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filesystem</a:t>
            </a:r>
            <a:r>
              <a:rPr lang="en-US" altLang="ko-KR" dirty="0">
                <a:ea typeface="굴림" panose="020B0600000101010101" pitchFamily="34" charset="-127"/>
              </a:rPr>
              <a:t>, Log used for recovery</a:t>
            </a:r>
          </a:p>
          <a:p>
            <a:r>
              <a:rPr lang="en-US" dirty="0" smtClean="0"/>
              <a:t>Journaling File System</a:t>
            </a:r>
          </a:p>
          <a:p>
            <a:pPr lvl="1"/>
            <a:r>
              <a:rPr lang="en-US" dirty="0" smtClean="0"/>
              <a:t>Applies updates to system metadata using transactions (using logs, etc.)</a:t>
            </a:r>
          </a:p>
          <a:p>
            <a:pPr lvl="1"/>
            <a:r>
              <a:rPr lang="en-US" dirty="0" smtClean="0"/>
              <a:t>Updates to non-directory files (i.e., user stuff) can be done in place (without logs), full logging optional</a:t>
            </a:r>
          </a:p>
          <a:p>
            <a:pPr lvl="1"/>
            <a:r>
              <a:rPr lang="en-US" dirty="0" smtClean="0"/>
              <a:t>Ex: NTFS, Apple HFS+, Linux XFS, JFS, ext3, ext4</a:t>
            </a:r>
          </a:p>
          <a:p>
            <a:r>
              <a:rPr lang="en-US" dirty="0" smtClean="0"/>
              <a:t>Full Logging File System</a:t>
            </a:r>
          </a:p>
          <a:p>
            <a:pPr lvl="1"/>
            <a:r>
              <a:rPr lang="en-US" dirty="0" smtClean="0"/>
              <a:t>All updates to disk are done in transactions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979143" y="2045200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826743" y="1892800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867400"/>
            <a:ext cx="7924800" cy="762000"/>
          </a:xfrm>
        </p:spPr>
        <p:txBody>
          <a:bodyPr/>
          <a:lstStyle/>
          <a:p>
            <a:r>
              <a:rPr lang="en-US" dirty="0"/>
              <a:t>OS implements a cache of disk blocks for efficient access to data, directories, </a:t>
            </a:r>
            <a:r>
              <a:rPr lang="en-US" dirty="0" err="1"/>
              <a:t>inodes</a:t>
            </a:r>
            <a:r>
              <a:rPr lang="en-US" dirty="0"/>
              <a:t>, </a:t>
            </a:r>
            <a:r>
              <a:rPr lang="en-US" dirty="0" err="1"/>
              <a:t>freemap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7038132" y="440838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10" y="766411"/>
            <a:ext cx="3371841" cy="34245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8208028" y="685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1719996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180929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1747980" y="19050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1794407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676026" y="1971097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55350" y="2282497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46280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4312156" y="137602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4312155" y="27668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12C894-87E7-AA46-9D53-DEE3933EA2A1}"/>
              </a:ext>
            </a:extLst>
          </p:cNvPr>
          <p:cNvGrpSpPr/>
          <p:nvPr/>
        </p:nvGrpSpPr>
        <p:grpSpPr>
          <a:xfrm>
            <a:off x="2062767" y="1187371"/>
            <a:ext cx="1065534" cy="3562649"/>
            <a:chOff x="2062767" y="1187371"/>
            <a:chExt cx="1065534" cy="35626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71393-4838-2447-B40E-A07881A4E060}"/>
                </a:ext>
              </a:extLst>
            </p:cNvPr>
            <p:cNvSpPr/>
            <p:nvPr/>
          </p:nvSpPr>
          <p:spPr bwMode="auto">
            <a:xfrm>
              <a:off x="2114469" y="1187371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F47224-D8A8-CE42-9708-0286911B59E0}"/>
                </a:ext>
              </a:extLst>
            </p:cNvPr>
            <p:cNvSpPr/>
            <p:nvPr/>
          </p:nvSpPr>
          <p:spPr bwMode="auto">
            <a:xfrm>
              <a:off x="2620444" y="1272580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EC1670-3DB2-BB46-8F83-C04E067818EE}"/>
                </a:ext>
              </a:extLst>
            </p:cNvPr>
            <p:cNvSpPr/>
            <p:nvPr/>
          </p:nvSpPr>
          <p:spPr bwMode="auto">
            <a:xfrm>
              <a:off x="2747301" y="1371529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F84980-F25B-DA4A-82EB-E59CFA06C90D}"/>
                </a:ext>
              </a:extLst>
            </p:cNvPr>
            <p:cNvSpPr/>
            <p:nvPr/>
          </p:nvSpPr>
          <p:spPr bwMode="auto">
            <a:xfrm>
              <a:off x="2085354" y="2360941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62FFBE-0A23-134D-8B72-A693890E938B}"/>
                </a:ext>
              </a:extLst>
            </p:cNvPr>
            <p:cNvSpPr/>
            <p:nvPr/>
          </p:nvSpPr>
          <p:spPr bwMode="auto">
            <a:xfrm>
              <a:off x="2330880" y="2484660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99E335-78A7-C84F-B0F4-C341A617C5E6}"/>
                </a:ext>
              </a:extLst>
            </p:cNvPr>
            <p:cNvSpPr/>
            <p:nvPr/>
          </p:nvSpPr>
          <p:spPr bwMode="auto">
            <a:xfrm>
              <a:off x="2590920" y="2644839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A6B8BD3-FFDB-0944-9427-FDEC2ACBF3F0}"/>
                </a:ext>
              </a:extLst>
            </p:cNvPr>
            <p:cNvSpPr/>
            <p:nvPr/>
          </p:nvSpPr>
          <p:spPr bwMode="auto">
            <a:xfrm>
              <a:off x="206276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20D873-01BF-CF40-829C-8B2C81B3007E}"/>
                </a:ext>
              </a:extLst>
            </p:cNvPr>
            <p:cNvSpPr/>
            <p:nvPr/>
          </p:nvSpPr>
          <p:spPr bwMode="auto">
            <a:xfrm>
              <a:off x="253922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C8E942-6E1C-194E-A92A-C22E49AEC226}"/>
                </a:ext>
              </a:extLst>
            </p:cNvPr>
            <p:cNvSpPr/>
            <p:nvPr/>
          </p:nvSpPr>
          <p:spPr bwMode="auto">
            <a:xfrm>
              <a:off x="2062767" y="4325297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E9C1E-12ED-A24F-B2A9-D8745F95CA9F}"/>
              </a:ext>
            </a:extLst>
          </p:cNvPr>
          <p:cNvGrpSpPr/>
          <p:nvPr/>
        </p:nvGrpSpPr>
        <p:grpSpPr>
          <a:xfrm>
            <a:off x="261925" y="4953220"/>
            <a:ext cx="7466572" cy="772409"/>
            <a:chOff x="261925" y="4953220"/>
            <a:chExt cx="7466572" cy="7724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A890C-CF31-0848-A32F-D605DF752088}"/>
                </a:ext>
              </a:extLst>
            </p:cNvPr>
            <p:cNvSpPr/>
            <p:nvPr/>
          </p:nvSpPr>
          <p:spPr bwMode="auto">
            <a:xfrm>
              <a:off x="1143766" y="4958769"/>
              <a:ext cx="6584731" cy="4249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B2D66-49F8-6F4B-AB57-35DA2204B4C3}"/>
                </a:ext>
              </a:extLst>
            </p:cNvPr>
            <p:cNvSpPr/>
            <p:nvPr/>
          </p:nvSpPr>
          <p:spPr bwMode="auto">
            <a:xfrm>
              <a:off x="114300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4B9D-4F02-5243-82F7-B3E8C5C0DF3F}"/>
                </a:ext>
              </a:extLst>
            </p:cNvPr>
            <p:cNvSpPr/>
            <p:nvPr/>
          </p:nvSpPr>
          <p:spPr bwMode="auto">
            <a:xfrm>
              <a:off x="1495939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805566-8356-314E-9FB2-0B97E39401BF}"/>
                </a:ext>
              </a:extLst>
            </p:cNvPr>
            <p:cNvSpPr/>
            <p:nvPr/>
          </p:nvSpPr>
          <p:spPr bwMode="auto">
            <a:xfrm>
              <a:off x="1876939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E85CB-68BD-EB4D-BABB-444C1305C48C}"/>
                </a:ext>
              </a:extLst>
            </p:cNvPr>
            <p:cNvSpPr/>
            <p:nvPr/>
          </p:nvSpPr>
          <p:spPr bwMode="auto">
            <a:xfrm>
              <a:off x="2229878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4EA6F1-B04B-0C4F-A096-A4DA60CFB20F}"/>
                </a:ext>
              </a:extLst>
            </p:cNvPr>
            <p:cNvSpPr/>
            <p:nvPr/>
          </p:nvSpPr>
          <p:spPr bwMode="auto">
            <a:xfrm>
              <a:off x="2612436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E16D1-6855-7042-B1DA-A68D42B812AC}"/>
                </a:ext>
              </a:extLst>
            </p:cNvPr>
            <p:cNvSpPr/>
            <p:nvPr/>
          </p:nvSpPr>
          <p:spPr bwMode="auto">
            <a:xfrm>
              <a:off x="2965375" y="4965993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DC196D-D0E0-4649-9418-78F487E19A62}"/>
                </a:ext>
              </a:extLst>
            </p:cNvPr>
            <p:cNvSpPr/>
            <p:nvPr/>
          </p:nvSpPr>
          <p:spPr bwMode="auto">
            <a:xfrm>
              <a:off x="3346375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0E2EA-2B5A-8043-953E-2E769675B324}"/>
                </a:ext>
              </a:extLst>
            </p:cNvPr>
            <p:cNvSpPr/>
            <p:nvPr/>
          </p:nvSpPr>
          <p:spPr bwMode="auto">
            <a:xfrm>
              <a:off x="3699314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4927FA-32F4-F846-8AC3-73D9A39701F3}"/>
                </a:ext>
              </a:extLst>
            </p:cNvPr>
            <p:cNvSpPr/>
            <p:nvPr/>
          </p:nvSpPr>
          <p:spPr bwMode="auto">
            <a:xfrm>
              <a:off x="4080314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EE1560-B4F9-7D4B-BCC5-E161CF868E83}"/>
                </a:ext>
              </a:extLst>
            </p:cNvPr>
            <p:cNvSpPr/>
            <p:nvPr/>
          </p:nvSpPr>
          <p:spPr bwMode="auto">
            <a:xfrm>
              <a:off x="4433253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CE47A6-777D-4A4C-92EB-540E6338170D}"/>
                </a:ext>
              </a:extLst>
            </p:cNvPr>
            <p:cNvSpPr/>
            <p:nvPr/>
          </p:nvSpPr>
          <p:spPr bwMode="auto">
            <a:xfrm>
              <a:off x="4814253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1F5CBD-2F7F-DF47-AF57-306ABE12FDC0}"/>
                </a:ext>
              </a:extLst>
            </p:cNvPr>
            <p:cNvSpPr/>
            <p:nvPr/>
          </p:nvSpPr>
          <p:spPr bwMode="auto">
            <a:xfrm>
              <a:off x="5167192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500DCD-6880-1143-B5F9-DF3A35C258E4}"/>
                </a:ext>
              </a:extLst>
            </p:cNvPr>
            <p:cNvSpPr/>
            <p:nvPr/>
          </p:nvSpPr>
          <p:spPr bwMode="auto">
            <a:xfrm>
              <a:off x="5549750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942D9D-3782-DD48-A807-EDF08FABE1AA}"/>
                </a:ext>
              </a:extLst>
            </p:cNvPr>
            <p:cNvSpPr/>
            <p:nvPr/>
          </p:nvSpPr>
          <p:spPr bwMode="auto">
            <a:xfrm>
              <a:off x="591672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48F5A-8FC6-4842-B62C-CF7C629A2496}"/>
                </a:ext>
              </a:extLst>
            </p:cNvPr>
            <p:cNvSpPr/>
            <p:nvPr/>
          </p:nvSpPr>
          <p:spPr bwMode="auto">
            <a:xfrm>
              <a:off x="6283689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3EF462-C1CD-BA49-9614-B98549D9C98C}"/>
                </a:ext>
              </a:extLst>
            </p:cNvPr>
            <p:cNvSpPr/>
            <p:nvPr/>
          </p:nvSpPr>
          <p:spPr bwMode="auto">
            <a:xfrm>
              <a:off x="6653702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B473C-51C9-7C49-B893-E43CF3D00ECC}"/>
                </a:ext>
              </a:extLst>
            </p:cNvPr>
            <p:cNvSpPr/>
            <p:nvPr/>
          </p:nvSpPr>
          <p:spPr bwMode="auto">
            <a:xfrm>
              <a:off x="1140887" y="5474816"/>
              <a:ext cx="6584731" cy="152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47CE3F-5AEF-044E-8B59-98D237F3A1B7}"/>
                </a:ext>
              </a:extLst>
            </p:cNvPr>
            <p:cNvSpPr/>
            <p:nvPr/>
          </p:nvSpPr>
          <p:spPr bwMode="auto">
            <a:xfrm>
              <a:off x="114088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AC4D7F-D4A4-E548-9DA7-913C6DE8EC90}"/>
                </a:ext>
              </a:extLst>
            </p:cNvPr>
            <p:cNvSpPr/>
            <p:nvPr/>
          </p:nvSpPr>
          <p:spPr bwMode="auto">
            <a:xfrm>
              <a:off x="1493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DF585B-19EE-DA45-9F49-A167A47DCEF1}"/>
                </a:ext>
              </a:extLst>
            </p:cNvPr>
            <p:cNvSpPr/>
            <p:nvPr/>
          </p:nvSpPr>
          <p:spPr bwMode="auto">
            <a:xfrm>
              <a:off x="1874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82C7D6-232E-EB4D-83B5-ECE4BC972439}"/>
                </a:ext>
              </a:extLst>
            </p:cNvPr>
            <p:cNvSpPr/>
            <p:nvPr/>
          </p:nvSpPr>
          <p:spPr bwMode="auto">
            <a:xfrm>
              <a:off x="2227765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F18D0C-DF6C-0441-8770-ABF8427C8857}"/>
                </a:ext>
              </a:extLst>
            </p:cNvPr>
            <p:cNvSpPr/>
            <p:nvPr/>
          </p:nvSpPr>
          <p:spPr bwMode="auto">
            <a:xfrm>
              <a:off x="2610323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963262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B984D6-3B89-F447-8818-CBB7C9B3E9C4}"/>
                </a:ext>
              </a:extLst>
            </p:cNvPr>
            <p:cNvSpPr/>
            <p:nvPr/>
          </p:nvSpPr>
          <p:spPr bwMode="auto">
            <a:xfrm>
              <a:off x="3344262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871635-961F-C744-8060-6BF922B44E44}"/>
                </a:ext>
              </a:extLst>
            </p:cNvPr>
            <p:cNvSpPr/>
            <p:nvPr/>
          </p:nvSpPr>
          <p:spPr bwMode="auto">
            <a:xfrm>
              <a:off x="3697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601BBB-59BC-D244-99B2-4D18607FDF14}"/>
                </a:ext>
              </a:extLst>
            </p:cNvPr>
            <p:cNvSpPr/>
            <p:nvPr/>
          </p:nvSpPr>
          <p:spPr bwMode="auto">
            <a:xfrm>
              <a:off x="4078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4F5837-2CE7-804A-8756-6C46A8E53CAE}"/>
                </a:ext>
              </a:extLst>
            </p:cNvPr>
            <p:cNvSpPr/>
            <p:nvPr/>
          </p:nvSpPr>
          <p:spPr bwMode="auto">
            <a:xfrm>
              <a:off x="4431140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0E61D9-9979-F64D-8309-1F836042E34C}"/>
                </a:ext>
              </a:extLst>
            </p:cNvPr>
            <p:cNvSpPr/>
            <p:nvPr/>
          </p:nvSpPr>
          <p:spPr bwMode="auto">
            <a:xfrm>
              <a:off x="481214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EC5CAE-BEDF-4943-AA32-EBE5BD46B3BC}"/>
                </a:ext>
              </a:extLst>
            </p:cNvPr>
            <p:cNvSpPr/>
            <p:nvPr/>
          </p:nvSpPr>
          <p:spPr bwMode="auto">
            <a:xfrm>
              <a:off x="5165079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B02E54-94DE-7C4E-836C-81AC4F08BFDC}"/>
                </a:ext>
              </a:extLst>
            </p:cNvPr>
            <p:cNvSpPr/>
            <p:nvPr/>
          </p:nvSpPr>
          <p:spPr bwMode="auto">
            <a:xfrm>
              <a:off x="5547637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0C9350-4928-6F4C-86F9-9B9C0FAD3629}"/>
                </a:ext>
              </a:extLst>
            </p:cNvPr>
            <p:cNvSpPr/>
            <p:nvPr/>
          </p:nvSpPr>
          <p:spPr bwMode="auto">
            <a:xfrm>
              <a:off x="592863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7D1C29-77C4-1844-986B-3D76B407C41F}"/>
                </a:ext>
              </a:extLst>
            </p:cNvPr>
            <p:cNvSpPr/>
            <p:nvPr/>
          </p:nvSpPr>
          <p:spPr bwMode="auto">
            <a:xfrm>
              <a:off x="6297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F6106C-F4F8-EF4F-9B49-7BBF55DD6836}"/>
                </a:ext>
              </a:extLst>
            </p:cNvPr>
            <p:cNvSpPr/>
            <p:nvPr/>
          </p:nvSpPr>
          <p:spPr bwMode="auto">
            <a:xfrm>
              <a:off x="6678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B29ED9-B4FD-7446-8126-6EE30C00A732}"/>
                </a:ext>
              </a:extLst>
            </p:cNvPr>
            <p:cNvSpPr txBox="1"/>
            <p:nvPr/>
          </p:nvSpPr>
          <p:spPr>
            <a:xfrm>
              <a:off x="261926" y="495322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C5296F-B041-8B4F-A7F8-6210EBC0879F}"/>
                </a:ext>
              </a:extLst>
            </p:cNvPr>
            <p:cNvSpPr txBox="1"/>
            <p:nvPr/>
          </p:nvSpPr>
          <p:spPr>
            <a:xfrm>
              <a:off x="261925" y="5356297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F8476E-8504-394D-94BF-2E83C9CAC099}"/>
                </a:ext>
              </a:extLst>
            </p:cNvPr>
            <p:cNvSpPr txBox="1"/>
            <p:nvPr/>
          </p:nvSpPr>
          <p:spPr>
            <a:xfrm>
              <a:off x="1074828" y="5414237"/>
              <a:ext cx="4780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/>
                <a:t>free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388225-B2EA-1E4C-979C-763A8401CC48}"/>
                </a:ext>
              </a:extLst>
            </p:cNvPr>
            <p:cNvSpPr txBox="1"/>
            <p:nvPr/>
          </p:nvSpPr>
          <p:spPr>
            <a:xfrm>
              <a:off x="2561815" y="5409124"/>
              <a:ext cx="4780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/>
                <a:t>free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108298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5422661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8FB434-2E37-D445-8B0D-7141935E4DBB}"/>
              </a:ext>
            </a:extLst>
          </p:cNvPr>
          <p:cNvCxnSpPr/>
          <p:nvPr/>
        </p:nvCxnSpPr>
        <p:spPr bwMode="auto">
          <a:xfrm>
            <a:off x="4312155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9847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Instead of modifying data structures on disk directly, write changes to a journal/log</a:t>
            </a:r>
          </a:p>
          <a:p>
            <a:pPr lvl="1"/>
            <a:r>
              <a:rPr lang="en-US" dirty="0" smtClean="0"/>
              <a:t>Intention list: set of changes we intend to make</a:t>
            </a:r>
          </a:p>
          <a:p>
            <a:pPr lvl="1"/>
            <a:r>
              <a:rPr lang="en-US" dirty="0" smtClean="0"/>
              <a:t>Log/Journal is </a:t>
            </a:r>
            <a:r>
              <a:rPr lang="en-US" dirty="0" smtClean="0">
                <a:solidFill>
                  <a:srgbClr val="FF0000"/>
                </a:solidFill>
              </a:rPr>
              <a:t>append-only</a:t>
            </a:r>
          </a:p>
          <a:p>
            <a:pPr lvl="1"/>
            <a:r>
              <a:rPr lang="en-US" dirty="0" smtClean="0"/>
              <a:t>Single commit record commits transaction</a:t>
            </a:r>
            <a:endParaRPr lang="en-US" b="1" dirty="0" smtClean="0"/>
          </a:p>
          <a:p>
            <a:r>
              <a:rPr lang="en-US" dirty="0" smtClean="0"/>
              <a:t>Once changes are in the log, it is safe to apply changes to data structures on disk</a:t>
            </a:r>
          </a:p>
          <a:p>
            <a:pPr lvl="1"/>
            <a:r>
              <a:rPr lang="en-US" dirty="0" smtClean="0"/>
              <a:t>Recovery can read log to see what changes were intended</a:t>
            </a:r>
          </a:p>
          <a:p>
            <a:pPr lvl="1"/>
            <a:r>
              <a:rPr lang="en-US" dirty="0" smtClean="0"/>
              <a:t>Can take our time making the changes</a:t>
            </a:r>
          </a:p>
          <a:p>
            <a:pPr lvl="2"/>
            <a:r>
              <a:rPr lang="en-US" dirty="0" smtClean="0"/>
              <a:t>As long as new requests consult the log first</a:t>
            </a:r>
          </a:p>
          <a:p>
            <a:r>
              <a:rPr lang="en-US" dirty="0" smtClean="0"/>
              <a:t>Once changes are copied, safe to remove log</a:t>
            </a:r>
          </a:p>
          <a:p>
            <a:r>
              <a:rPr lang="en-US" dirty="0" smtClean="0"/>
              <a:t>But, …</a:t>
            </a:r>
          </a:p>
          <a:p>
            <a:pPr lvl="1"/>
            <a:r>
              <a:rPr lang="en-US" dirty="0" smtClean="0"/>
              <a:t>If the last atomic action is not done … poof … all gone</a:t>
            </a:r>
          </a:p>
          <a:p>
            <a:r>
              <a:rPr lang="en-US" dirty="0" smtClean="0"/>
              <a:t>Basic assumption: </a:t>
            </a:r>
          </a:p>
          <a:p>
            <a:pPr lvl="1"/>
            <a:r>
              <a:rPr lang="en-US" dirty="0" smtClean="0"/>
              <a:t>Updates to sectors are atomic and ordered</a:t>
            </a:r>
          </a:p>
          <a:p>
            <a:pPr lvl="1"/>
            <a:r>
              <a:rPr lang="en-US" dirty="0" smtClean="0"/>
              <a:t>Not necessarily true unless very careful, but key assumption</a:t>
            </a:r>
          </a:p>
        </p:txBody>
      </p:sp>
    </p:spTree>
    <p:extLst>
      <p:ext uri="{BB962C8B-B14F-4D97-AF65-F5344CB8AC3E}">
        <p14:creationId xmlns:p14="http://schemas.microsoft.com/office/powerpoint/2010/main" val="350771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Creating a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4144" y="990062"/>
            <a:ext cx="5079317" cy="5486400"/>
          </a:xfrm>
        </p:spPr>
        <p:txBody>
          <a:bodyPr>
            <a:noAutofit/>
          </a:bodyPr>
          <a:lstStyle/>
          <a:p>
            <a:r>
              <a:rPr lang="en-US" dirty="0" smtClean="0"/>
              <a:t>Find free data block(s)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Find free </a:t>
            </a:r>
            <a:r>
              <a:rPr lang="en-US" dirty="0" err="1" smtClean="0"/>
              <a:t>inode</a:t>
            </a:r>
            <a:r>
              <a:rPr lang="en-US" dirty="0" smtClean="0"/>
              <a:t> entry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Find </a:t>
            </a:r>
            <a:r>
              <a:rPr lang="en-US" dirty="0" err="1" smtClean="0"/>
              <a:t>dirent</a:t>
            </a:r>
            <a:r>
              <a:rPr lang="en-US" dirty="0" smtClean="0"/>
              <a:t> insertion point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</a:t>
            </a:r>
          </a:p>
          <a:p>
            <a:r>
              <a:rPr lang="en-US" dirty="0" smtClean="0"/>
              <a:t>Write map (i.e., mark used)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inode</a:t>
            </a:r>
            <a:r>
              <a:rPr lang="en-US" dirty="0" smtClean="0"/>
              <a:t> entry to point to block(s)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dirent</a:t>
            </a:r>
            <a:r>
              <a:rPr lang="en-US" dirty="0" smtClean="0"/>
              <a:t> to point to </a:t>
            </a:r>
            <a:r>
              <a:rPr lang="en-US" dirty="0" err="1" smtClean="0"/>
              <a:t>inode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…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219534" y="2308416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5889522" y="2297897"/>
            <a:ext cx="121398" cy="1618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6250601" y="2982204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9" name="Freeform 88"/>
          <p:cNvSpPr/>
          <p:nvPr/>
        </p:nvSpPr>
        <p:spPr>
          <a:xfrm flipH="1">
            <a:off x="6273175" y="3584128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867400" y="2286000"/>
            <a:ext cx="1524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820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6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Creating a file (as a transaction)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088" y="685800"/>
            <a:ext cx="5289112" cy="5642294"/>
          </a:xfrm>
        </p:spPr>
        <p:txBody>
          <a:bodyPr>
            <a:normAutofit/>
          </a:bodyPr>
          <a:lstStyle/>
          <a:p>
            <a:r>
              <a:rPr lang="en-US" dirty="0" smtClean="0"/>
              <a:t>Find free data block(s)</a:t>
            </a:r>
          </a:p>
          <a:p>
            <a:endParaRPr lang="en-US" sz="1000" dirty="0" smtClean="0"/>
          </a:p>
          <a:p>
            <a:r>
              <a:rPr lang="en-US" dirty="0" smtClean="0"/>
              <a:t>Find free </a:t>
            </a:r>
            <a:r>
              <a:rPr lang="en-US" dirty="0" err="1" smtClean="0"/>
              <a:t>inode</a:t>
            </a:r>
            <a:r>
              <a:rPr lang="en-US" dirty="0" smtClean="0"/>
              <a:t> entry</a:t>
            </a:r>
          </a:p>
          <a:p>
            <a:endParaRPr lang="en-US" sz="1000" dirty="0" smtClean="0"/>
          </a:p>
          <a:p>
            <a:r>
              <a:rPr lang="en-US" dirty="0" smtClean="0"/>
              <a:t>Find </a:t>
            </a:r>
            <a:r>
              <a:rPr lang="en-US" dirty="0" err="1" smtClean="0"/>
              <a:t>dirent</a:t>
            </a:r>
            <a:r>
              <a:rPr lang="en-US" dirty="0" smtClean="0"/>
              <a:t> insertion point</a:t>
            </a:r>
          </a:p>
          <a:p>
            <a:pPr marL="0" indent="0">
              <a:buNone/>
            </a:pPr>
            <a:r>
              <a:rPr lang="en-US" sz="2000" dirty="0" smtClean="0"/>
              <a:t>---------------------------------------------------------</a:t>
            </a:r>
          </a:p>
          <a:p>
            <a:r>
              <a:rPr lang="en-US" dirty="0" smtClean="0"/>
              <a:t>[log] Write map (used)</a:t>
            </a:r>
          </a:p>
          <a:p>
            <a:endParaRPr lang="en-US" sz="1000" dirty="0" smtClean="0"/>
          </a:p>
          <a:p>
            <a:r>
              <a:rPr lang="en-US" dirty="0"/>
              <a:t>[log] Write </a:t>
            </a:r>
            <a:r>
              <a:rPr lang="en-US" dirty="0" err="1" smtClean="0"/>
              <a:t>inode</a:t>
            </a:r>
            <a:r>
              <a:rPr lang="en-US" dirty="0" smtClean="0"/>
              <a:t> entry to point to block(s)</a:t>
            </a:r>
          </a:p>
          <a:p>
            <a:endParaRPr lang="en-US" sz="1000" dirty="0" smtClean="0"/>
          </a:p>
          <a:p>
            <a:r>
              <a:rPr lang="en-US" dirty="0"/>
              <a:t>[log] Write </a:t>
            </a:r>
            <a:r>
              <a:rPr lang="en-US" dirty="0" err="1" smtClean="0"/>
              <a:t>dirent</a:t>
            </a:r>
            <a:r>
              <a:rPr lang="en-US" dirty="0" smtClean="0"/>
              <a:t> to point to </a:t>
            </a:r>
            <a:r>
              <a:rPr lang="en-US" dirty="0" err="1" smtClean="0"/>
              <a:t>inode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space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229290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Log: in non-volatile storage (Flash or on Disk)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469341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tail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28871" y="5039629"/>
            <a:ext cx="829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pending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done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07450" y="5039628"/>
            <a:ext cx="393295" cy="920420"/>
            <a:chOff x="4707450" y="5039628"/>
            <a:chExt cx="393295" cy="920420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4581774" y="5465041"/>
              <a:ext cx="62068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start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6" name="Group 15"/>
            <p:cNvGrpSpPr/>
            <p:nvPr/>
          </p:nvGrpSpPr>
          <p:grpSpPr>
            <a:xfrm>
              <a:off x="5076782" y="2429814"/>
              <a:ext cx="816103" cy="3530235"/>
              <a:chOff x="5076782" y="2429814"/>
              <a:chExt cx="816103" cy="35302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97" name="Rectangle 96"/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5248206" y="2429814"/>
                <a:ext cx="644679" cy="3009496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9690" cy="1480844"/>
            <a:chOff x="6500681" y="4469782"/>
            <a:chExt cx="929690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448914" y="5081369"/>
            <a:ext cx="386686" cy="1030294"/>
            <a:chOff x="7448914" y="5081369"/>
            <a:chExt cx="386686" cy="1030294"/>
          </a:xfrm>
        </p:grpSpPr>
        <p:sp>
          <p:nvSpPr>
            <p:cNvPr id="111" name="TextBox 110"/>
            <p:cNvSpPr txBox="1"/>
            <p:nvPr/>
          </p:nvSpPr>
          <p:spPr>
            <a:xfrm rot="16200000">
              <a:off x="7182036" y="5475454"/>
              <a:ext cx="90308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commit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 rot="16200000">
            <a:off x="5867402" y="2286001"/>
            <a:ext cx="152400" cy="15239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7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86" grpId="0" animBg="1"/>
      <p:bldP spid="88" grpId="0" animBg="1"/>
      <p:bldP spid="10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685801"/>
          </a:xfrm>
        </p:spPr>
        <p:txBody>
          <a:bodyPr/>
          <a:lstStyle/>
          <a:p>
            <a:r>
              <a:rPr lang="en-US" dirty="0" smtClean="0"/>
              <a:t>“Redo Log “ – Replay Transactions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2413" y="1276669"/>
            <a:ext cx="4856787" cy="3828731"/>
          </a:xfrm>
        </p:spPr>
        <p:txBody>
          <a:bodyPr>
            <a:normAutofit/>
          </a:bodyPr>
          <a:lstStyle/>
          <a:p>
            <a:r>
              <a:rPr lang="en-US" dirty="0" smtClean="0"/>
              <a:t>After Commit</a:t>
            </a:r>
          </a:p>
          <a:p>
            <a:endParaRPr lang="en-US" dirty="0" smtClean="0"/>
          </a:p>
          <a:p>
            <a:r>
              <a:rPr lang="en-US" dirty="0" smtClean="0"/>
              <a:t>All access to file system first looks in log</a:t>
            </a:r>
          </a:p>
          <a:p>
            <a:endParaRPr lang="en-US" dirty="0" smtClean="0"/>
          </a:p>
          <a:p>
            <a:r>
              <a:rPr lang="en-US" dirty="0" smtClean="0"/>
              <a:t>Eventually copy changes to disk</a:t>
            </a:r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space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823452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229290"/>
            <a:ext cx="5000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Log: in non-volatile storage (Flash or Disk)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0541" y="4644122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8432830" y="5013454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430844" y="4700815"/>
            <a:ext cx="461986" cy="666279"/>
            <a:chOff x="4430844" y="4700815"/>
            <a:chExt cx="461986" cy="666279"/>
          </a:xfrm>
        </p:grpSpPr>
        <p:sp>
          <p:nvSpPr>
            <p:cNvPr id="72" name="TextBox 71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Arrow Connector 73"/>
            <p:cNvCxnSpPr>
              <a:stCxn id="72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913348" y="596004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pending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done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start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5135148" y="5628477"/>
            <a:ext cx="640069" cy="131108"/>
            <a:chOff x="5135148" y="5628477"/>
            <a:chExt cx="640069" cy="131108"/>
          </a:xfrm>
        </p:grpSpPr>
        <p:grpSp>
          <p:nvGrpSpPr>
            <p:cNvPr id="92" name="Group 91"/>
            <p:cNvGrpSpPr/>
            <p:nvPr/>
          </p:nvGrpSpPr>
          <p:grpSpPr>
            <a:xfrm>
              <a:off x="5135148" y="5628477"/>
              <a:ext cx="640069" cy="121398"/>
              <a:chOff x="2607047" y="2031999"/>
              <a:chExt cx="1270137" cy="364957"/>
            </a:xfrm>
          </p:grpSpPr>
          <p:sp>
            <p:nvSpPr>
              <p:cNvPr id="93" name="Rectangle 92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 rot="16200000">
              <a:off x="5165067" y="5617958"/>
              <a:ext cx="121398" cy="16185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76782" y="5349778"/>
            <a:ext cx="698435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5248206" y="2429814"/>
            <a:ext cx="644679" cy="3009496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99"/>
          <p:cNvSpPr/>
          <p:nvPr/>
        </p:nvSpPr>
        <p:spPr>
          <a:xfrm rot="16200000">
            <a:off x="5892170" y="559030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874034" y="5589588"/>
            <a:ext cx="730659" cy="252059"/>
            <a:chOff x="5874034" y="5589588"/>
            <a:chExt cx="730659" cy="252059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5" name="Freeform 104"/>
          <p:cNvSpPr/>
          <p:nvPr/>
        </p:nvSpPr>
        <p:spPr>
          <a:xfrm>
            <a:off x="5970966" y="3654034"/>
            <a:ext cx="212349" cy="2018098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84331" y="5513413"/>
            <a:ext cx="644624" cy="313938"/>
            <a:chOff x="6684331" y="5513413"/>
            <a:chExt cx="644624" cy="313938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609893" y="5340355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0" name="Freeform 109"/>
          <p:cNvSpPr/>
          <p:nvPr/>
        </p:nvSpPr>
        <p:spPr>
          <a:xfrm flipH="1">
            <a:off x="6500681" y="4469782"/>
            <a:ext cx="469611" cy="969527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commit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8383528" y="5950626"/>
            <a:ext cx="566034" cy="531156"/>
            <a:chOff x="8383528" y="5950626"/>
            <a:chExt cx="566034" cy="531156"/>
          </a:xfrm>
        </p:grpSpPr>
        <p:sp>
          <p:nvSpPr>
            <p:cNvPr id="52" name="Freeform 51"/>
            <p:cNvSpPr/>
            <p:nvPr/>
          </p:nvSpPr>
          <p:spPr>
            <a:xfrm>
              <a:off x="8446863" y="6060947"/>
              <a:ext cx="239937" cy="399530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8503497" y="5950626"/>
              <a:ext cx="446065" cy="3787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8383528" y="6329381"/>
              <a:ext cx="566033" cy="1524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eform 122"/>
            <p:cNvSpPr/>
            <p:nvPr/>
          </p:nvSpPr>
          <p:spPr>
            <a:xfrm rot="3797805" flipH="1">
              <a:off x="8401452" y="6123026"/>
              <a:ext cx="229204" cy="195023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55924" y="2307184"/>
            <a:ext cx="640069" cy="131108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29" name="Rectangle 128"/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411038" y="4742371"/>
            <a:ext cx="461986" cy="607407"/>
            <a:chOff x="5411038" y="4742371"/>
            <a:chExt cx="461986" cy="607407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411038" y="4742371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172280" y="3361776"/>
            <a:ext cx="730659" cy="25205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6" name="Rectangle 115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298211" y="4683499"/>
            <a:ext cx="461986" cy="666279"/>
            <a:chOff x="4430844" y="4700815"/>
            <a:chExt cx="461986" cy="666279"/>
          </a:xfrm>
        </p:grpSpPr>
        <p:sp>
          <p:nvSpPr>
            <p:cNvPr id="144" name="TextBox 143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/>
            <p:cNvCxnSpPr>
              <a:stCxn id="144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7095591" y="4660915"/>
            <a:ext cx="461986" cy="666279"/>
            <a:chOff x="4430844" y="4700815"/>
            <a:chExt cx="461986" cy="666279"/>
          </a:xfrm>
        </p:grpSpPr>
        <p:sp>
          <p:nvSpPr>
            <p:cNvPr id="147" name="TextBox 146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48" name="Straight Arrow Connector 147"/>
            <p:cNvCxnSpPr>
              <a:stCxn id="147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7551250" y="4700815"/>
            <a:ext cx="461986" cy="666279"/>
            <a:chOff x="4430844" y="4700815"/>
            <a:chExt cx="461986" cy="666279"/>
          </a:xfrm>
        </p:grpSpPr>
        <p:sp>
          <p:nvSpPr>
            <p:cNvPr id="150" name="TextBox 149"/>
            <p:cNvSpPr txBox="1"/>
            <p:nvPr/>
          </p:nvSpPr>
          <p:spPr>
            <a:xfrm>
              <a:off x="4430844" y="47008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tail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51" name="Straight Arrow Connector 150"/>
            <p:cNvCxnSpPr>
              <a:stCxn id="150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390513" y="4167385"/>
            <a:ext cx="644624" cy="313938"/>
            <a:chOff x="6684331" y="5513413"/>
            <a:chExt cx="644624" cy="31393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6" name="Rectangle 15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7449" y="5208576"/>
            <a:ext cx="3143405" cy="903088"/>
            <a:chOff x="4707449" y="5208576"/>
            <a:chExt cx="3143405" cy="903088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11" idx="3"/>
            </p:cNvCxnSpPr>
            <p:nvPr/>
          </p:nvCxnSpPr>
          <p:spPr>
            <a:xfrm flipH="1">
              <a:off x="4859850" y="5208577"/>
              <a:ext cx="2773730" cy="86576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21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During </a:t>
            </a:r>
            <a:r>
              <a:rPr lang="en-US" dirty="0"/>
              <a:t>L</a:t>
            </a:r>
            <a:r>
              <a:rPr lang="en-US" dirty="0" smtClean="0"/>
              <a:t>ogging – Recover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145" y="1108316"/>
            <a:ext cx="4734732" cy="3828731"/>
          </a:xfrm>
        </p:spPr>
        <p:txBody>
          <a:bodyPr>
            <a:noAutofit/>
          </a:bodyPr>
          <a:lstStyle/>
          <a:p>
            <a:r>
              <a:rPr lang="en-US" dirty="0" smtClean="0"/>
              <a:t>Upon recovery scan the log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Detect transaction start with no commit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Discard log entries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Disk remains unchanged</a:t>
            </a:r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space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229290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Log: in non-volatile storage (Flash or on Disk)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469341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tail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28871" y="5039629"/>
            <a:ext cx="829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pending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done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start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5088380" y="5039628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H="1">
            <a:off x="5765683" y="5060102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648335" y="5060102"/>
            <a:ext cx="1236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74034" y="3654034"/>
            <a:ext cx="730659" cy="2187613"/>
            <a:chOff x="5874034" y="3654034"/>
            <a:chExt cx="730659" cy="2187613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675429" y="5060103"/>
            <a:ext cx="283215" cy="1175415"/>
            <a:chOff x="6749201" y="5060103"/>
            <a:chExt cx="283215" cy="1175415"/>
          </a:xfrm>
        </p:grpSpPr>
        <p:cxnSp>
          <p:nvCxnSpPr>
            <p:cNvPr id="51" name="Straight Connector 50"/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>
              <a:solidFill>
                <a:srgbClr val="FC23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969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After Commit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08316"/>
            <a:ext cx="4350995" cy="3828731"/>
          </a:xfrm>
        </p:spPr>
        <p:txBody>
          <a:bodyPr>
            <a:normAutofit/>
          </a:bodyPr>
          <a:lstStyle/>
          <a:p>
            <a:r>
              <a:rPr lang="en-US" dirty="0" smtClean="0"/>
              <a:t>Scan log, find start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Find matching commit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Redo it as usual</a:t>
            </a:r>
          </a:p>
          <a:p>
            <a:pPr lvl="1"/>
            <a:r>
              <a:rPr lang="en-US" sz="2000" dirty="0" smtClean="0"/>
              <a:t>Or just let it happen later</a:t>
            </a:r>
          </a:p>
          <a:p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 blocks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Free space map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55590" y="2028473"/>
            <a:ext cx="415498" cy="1802120"/>
            <a:chOff x="7569976" y="1270135"/>
            <a:chExt cx="415498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9976" y="24255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table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1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entries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736" y="6229290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Log: in non-volatile storage (Flash or on Disk)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7156" y="4629050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8489445" y="4998382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tail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28871" y="5039629"/>
            <a:ext cx="829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pending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done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start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7883" cy="1480844"/>
            <a:chOff x="6500681" y="4469782"/>
            <a:chExt cx="927883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commit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6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333B-CDA3-DC44-887E-0C6972BE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7335-8E12-CD47-BC0C-94D78CEA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11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go through all this trouble?</a:t>
            </a:r>
          </a:p>
          <a:p>
            <a:r>
              <a:rPr lang="en-US" dirty="0"/>
              <a:t>Updates atomic, even if we crash:</a:t>
            </a:r>
          </a:p>
          <a:p>
            <a:pPr lvl="1"/>
            <a:r>
              <a:rPr lang="en-US" dirty="0"/>
              <a:t>Update either gets fully applied or discarded</a:t>
            </a:r>
          </a:p>
          <a:p>
            <a:pPr lvl="1"/>
            <a:r>
              <a:rPr lang="en-US" dirty="0"/>
              <a:t>All physical operations </a:t>
            </a:r>
            <a:r>
              <a:rPr lang="en-US" i="1" dirty="0"/>
              <a:t>treated as a logical unit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Isn't this expensive?</a:t>
            </a:r>
          </a:p>
          <a:p>
            <a:r>
              <a:rPr lang="en-US" dirty="0"/>
              <a:t>Yes! We're now writing all data twice (once to log, once to actual data blocks in target file)</a:t>
            </a:r>
          </a:p>
          <a:p>
            <a:r>
              <a:rPr lang="en-US" dirty="0"/>
              <a:t>Modern </a:t>
            </a:r>
            <a:r>
              <a:rPr lang="en-US" dirty="0" err="1"/>
              <a:t>filesystems</a:t>
            </a:r>
            <a:r>
              <a:rPr lang="en-US" dirty="0"/>
              <a:t> </a:t>
            </a:r>
            <a:r>
              <a:rPr lang="en-US" dirty="0" smtClean="0"/>
              <a:t>offer an option to journal </a:t>
            </a:r>
            <a:r>
              <a:rPr lang="en-US" dirty="0"/>
              <a:t>metadata updates only</a:t>
            </a:r>
          </a:p>
          <a:p>
            <a:pPr lvl="1"/>
            <a:r>
              <a:rPr lang="en-US" dirty="0"/>
              <a:t>Record modifications to file system data structures</a:t>
            </a:r>
          </a:p>
          <a:p>
            <a:pPr lvl="1"/>
            <a:r>
              <a:rPr lang="en-US" dirty="0"/>
              <a:t>But apply updates to a file's contents directly</a:t>
            </a:r>
          </a:p>
        </p:txBody>
      </p:sp>
    </p:spTree>
    <p:extLst>
      <p:ext uri="{BB962C8B-B14F-4D97-AF65-F5344CB8AC3E}">
        <p14:creationId xmlns:p14="http://schemas.microsoft.com/office/powerpoint/2010/main" val="3555184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47E4-3039-BD48-8EEF-8BA2A954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dirty="0"/>
              <a:t>Going Further – Log Structured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2264-66C2-7F4F-A531-4AD674D1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log IS what is recorded on disk</a:t>
            </a:r>
          </a:p>
          <a:p>
            <a:pPr lvl="1"/>
            <a:r>
              <a:rPr lang="en-US" dirty="0"/>
              <a:t>File system operations </a:t>
            </a:r>
            <a:r>
              <a:rPr lang="en-US" i="1" dirty="0"/>
              <a:t>logically</a:t>
            </a:r>
            <a:r>
              <a:rPr lang="en-US" dirty="0"/>
              <a:t> replay log to get result</a:t>
            </a:r>
          </a:p>
          <a:p>
            <a:pPr lvl="1"/>
            <a:r>
              <a:rPr lang="en-US" dirty="0"/>
              <a:t>Create data structures to make this fast</a:t>
            </a:r>
          </a:p>
          <a:p>
            <a:pPr lvl="1"/>
            <a:r>
              <a:rPr lang="en-US" dirty="0"/>
              <a:t>On recovery, replay the log</a:t>
            </a:r>
          </a:p>
          <a:p>
            <a:r>
              <a:rPr lang="en-US" dirty="0"/>
              <a:t>Index (</a:t>
            </a:r>
            <a:r>
              <a:rPr lang="en-US" dirty="0" err="1"/>
              <a:t>inodes</a:t>
            </a:r>
            <a:r>
              <a:rPr lang="en-US" dirty="0"/>
              <a:t>) and directories are written into the log too</a:t>
            </a:r>
          </a:p>
          <a:p>
            <a:r>
              <a:rPr lang="en-US" dirty="0"/>
              <a:t>Large, important portion of the log is cached in memory</a:t>
            </a:r>
          </a:p>
          <a:p>
            <a:r>
              <a:rPr lang="en-US" dirty="0"/>
              <a:t>Do everything in bulk: log is collection of large segments</a:t>
            </a:r>
          </a:p>
          <a:p>
            <a:r>
              <a:rPr lang="en-US" dirty="0"/>
              <a:t>Each segment contains a summary of all the operations within the segment</a:t>
            </a:r>
          </a:p>
          <a:p>
            <a:pPr lvl="1"/>
            <a:r>
              <a:rPr lang="en-US" dirty="0"/>
              <a:t>Fast to determine if segment is relevant or not</a:t>
            </a:r>
          </a:p>
          <a:p>
            <a:r>
              <a:rPr lang="en-US" dirty="0"/>
              <a:t>Free space is approached as continual cleaning process of segments</a:t>
            </a:r>
          </a:p>
          <a:p>
            <a:pPr lvl="1"/>
            <a:r>
              <a:rPr lang="en-US" dirty="0"/>
              <a:t>Detect what is live or not within a segment</a:t>
            </a:r>
          </a:p>
          <a:p>
            <a:pPr lvl="1"/>
            <a:r>
              <a:rPr lang="en-US" dirty="0"/>
              <a:t>Copy live portion to new segment being formed (replay)</a:t>
            </a:r>
          </a:p>
          <a:p>
            <a:pPr lvl="1"/>
            <a:r>
              <a:rPr lang="en-US" dirty="0"/>
              <a:t>Garbage collection entire segment</a:t>
            </a:r>
          </a:p>
          <a:p>
            <a:pPr lvl="1"/>
            <a:r>
              <a:rPr lang="en-US" dirty="0"/>
              <a:t>No bit map</a:t>
            </a:r>
          </a:p>
        </p:txBody>
      </p:sp>
    </p:spTree>
    <p:extLst>
      <p:ext uri="{BB962C8B-B14F-4D97-AF65-F5344CB8AC3E}">
        <p14:creationId xmlns:p14="http://schemas.microsoft.com/office/powerpoint/2010/main" val="3616525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317C-6087-0348-B112-822C57E1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 Paper in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DD1B-99B0-9D4B-BBA2-8762C8D7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0772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LFS: write file1 block, write </a:t>
            </a:r>
            <a:r>
              <a:rPr lang="en-US" dirty="0" err="1"/>
              <a:t>inode</a:t>
            </a:r>
            <a:r>
              <a:rPr lang="en-US" dirty="0"/>
              <a:t> for file1, write directory page mapping “file1” in “dir1” to its </a:t>
            </a:r>
            <a:r>
              <a:rPr lang="en-US" dirty="0" err="1"/>
              <a:t>inode</a:t>
            </a:r>
            <a:r>
              <a:rPr lang="en-US" dirty="0"/>
              <a:t>, write </a:t>
            </a:r>
            <a:r>
              <a:rPr lang="en-US" dirty="0" err="1"/>
              <a:t>inode</a:t>
            </a:r>
            <a:r>
              <a:rPr lang="en-US" dirty="0"/>
              <a:t> for this directory page.  Do the same for ”/dir2/file2”.  Then write summary of the new </a:t>
            </a:r>
            <a:r>
              <a:rPr lang="en-US" dirty="0" err="1"/>
              <a:t>inodes</a:t>
            </a:r>
            <a:r>
              <a:rPr lang="en-US" dirty="0"/>
              <a:t> that got created in the segment</a:t>
            </a:r>
          </a:p>
          <a:p>
            <a:r>
              <a:rPr lang="en-US" dirty="0"/>
              <a:t>FFS: &lt;left as exercise&gt;</a:t>
            </a:r>
          </a:p>
          <a:p>
            <a:r>
              <a:rPr lang="en-US" dirty="0"/>
              <a:t>Reads are same in either </a:t>
            </a:r>
            <a:r>
              <a:rPr lang="en-US" dirty="0" smtClean="0"/>
              <a:t>case (pointer following)</a:t>
            </a:r>
            <a:endParaRPr lang="en-US" dirty="0"/>
          </a:p>
          <a:p>
            <a:r>
              <a:rPr lang="en-US" dirty="0"/>
              <a:t>Buffer cache likely to hold information in both cases</a:t>
            </a:r>
          </a:p>
          <a:p>
            <a:pPr lvl="1"/>
            <a:r>
              <a:rPr lang="en-US" dirty="0"/>
              <a:t>But disk IOs are very </a:t>
            </a:r>
            <a:r>
              <a:rPr lang="en-US" dirty="0" smtClean="0"/>
              <a:t>different – writes sequential, reads not!</a:t>
            </a:r>
          </a:p>
          <a:p>
            <a:pPr lvl="1"/>
            <a:r>
              <a:rPr lang="en-US" dirty="0" smtClean="0"/>
              <a:t>Randomness of read layout assumed to be handled by cache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47708-DFF5-4B49-80E7-09F0B380C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8763000" cy="24143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6622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00" y="40861"/>
            <a:ext cx="9207500" cy="736600"/>
          </a:xfrm>
        </p:spPr>
        <p:txBody>
          <a:bodyPr/>
          <a:lstStyle/>
          <a:p>
            <a:r>
              <a:rPr lang="en-US" dirty="0" smtClean="0"/>
              <a:t>Example: F2FS: A Flash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77460"/>
            <a:ext cx="8686800" cy="59281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File system used on many mobile devices</a:t>
            </a:r>
          </a:p>
          <a:p>
            <a:pPr lvl="1"/>
            <a:r>
              <a:rPr lang="en-US" dirty="0" smtClean="0"/>
              <a:t>Including the Pixel 3 from Google</a:t>
            </a:r>
          </a:p>
          <a:p>
            <a:pPr lvl="1"/>
            <a:r>
              <a:rPr lang="en-US" dirty="0" smtClean="0"/>
              <a:t>Latest version supports block-encryption for security</a:t>
            </a:r>
          </a:p>
          <a:p>
            <a:pPr lvl="1"/>
            <a:r>
              <a:rPr lang="en-US" dirty="0" smtClean="0"/>
              <a:t>Has been “mainstream” in </a:t>
            </a:r>
            <a:r>
              <a:rPr lang="en-US" dirty="0" err="1" smtClean="0"/>
              <a:t>linux</a:t>
            </a:r>
            <a:r>
              <a:rPr lang="en-US" dirty="0" smtClean="0"/>
              <a:t> for several years now</a:t>
            </a:r>
          </a:p>
          <a:p>
            <a:r>
              <a:rPr lang="en-US" dirty="0" smtClean="0"/>
              <a:t>Assumes standard SSD interface</a:t>
            </a:r>
          </a:p>
          <a:p>
            <a:pPr lvl="1"/>
            <a:r>
              <a:rPr lang="en-US" dirty="0" smtClean="0"/>
              <a:t>With built-in Flash Translation Layer (FTL)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Random reads are as fast as sequential reads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Random writes are bad for flash storage</a:t>
            </a:r>
          </a:p>
          <a:p>
            <a:pPr lvl="2"/>
            <a:r>
              <a:rPr lang="en-US" dirty="0" smtClean="0"/>
              <a:t>Forces FTL to keep moving/coalescing pages and erasing blocks</a:t>
            </a:r>
          </a:p>
          <a:p>
            <a:pPr lvl="2"/>
            <a:r>
              <a:rPr lang="en-US" dirty="0" smtClean="0"/>
              <a:t>Sustained write performance degrades/lifetime reduced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Minimize Writes/updates and otherwise keep writes “sequential”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Start with Log-structured file systems/copy-on-write file systems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Keep writes as sequential as possible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Node Translation Table (NAT) for “logical” to “physical” translation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Independent of FTL</a:t>
            </a:r>
          </a:p>
          <a:p>
            <a:r>
              <a:rPr lang="en-US" dirty="0" smtClean="0"/>
              <a:t>For more details, check out paper in </a:t>
            </a:r>
            <a:r>
              <a:rPr lang="en-US" i="1" dirty="0" smtClean="0"/>
              <a:t>Readings</a:t>
            </a:r>
            <a:r>
              <a:rPr lang="en-US" dirty="0" smtClean="0"/>
              <a:t> section of website</a:t>
            </a:r>
          </a:p>
          <a:p>
            <a:pPr lvl="1"/>
            <a:r>
              <a:rPr lang="en-US" dirty="0" smtClean="0"/>
              <a:t>“F2FS: A New File System for Flash Storage” (from 2015)</a:t>
            </a:r>
          </a:p>
          <a:p>
            <a:pPr lvl="1"/>
            <a:r>
              <a:rPr lang="en-US" dirty="0" smtClean="0"/>
              <a:t>Design of file system to leverage and optimize NAND flash solutions</a:t>
            </a:r>
          </a:p>
          <a:p>
            <a:pPr lvl="1"/>
            <a:r>
              <a:rPr lang="en-US" dirty="0" smtClean="0"/>
              <a:t>Comparison with Ext4, </a:t>
            </a:r>
            <a:r>
              <a:rPr lang="en-US" dirty="0" err="1" smtClean="0"/>
              <a:t>Btrfs</a:t>
            </a:r>
            <a:r>
              <a:rPr lang="en-US" dirty="0" smtClean="0"/>
              <a:t>, Nilfs2,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14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1143766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979143" y="2045200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826743" y="1892800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867400"/>
            <a:ext cx="7924800" cy="762000"/>
          </a:xfrm>
        </p:spPr>
        <p:txBody>
          <a:bodyPr/>
          <a:lstStyle/>
          <a:p>
            <a:r>
              <a:rPr lang="en-US" dirty="0"/>
              <a:t>{load block of directory; search for map}</a:t>
            </a:r>
            <a:r>
              <a:rPr lang="en-US" sz="2800" b="1" dirty="0"/>
              <a:t>+ </a:t>
            </a:r>
            <a:r>
              <a:rPr lang="en-US" dirty="0"/>
              <a:t>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7038132" y="440838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10" y="766411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1143000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1495939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1876939" y="4965993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2229878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2612436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2965375" y="4965993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3346375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3699314" y="4965993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4080314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4433253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4814253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5167192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5549750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5916720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6283689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6653702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1140887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1140887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1493826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1874826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222776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2610323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2963262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3344262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3697201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4078201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443114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481214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516507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554763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5928637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629772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667872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261926" y="495322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261925" y="53562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8208028" y="685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1719996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180929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1747980" y="19050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1794407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676026" y="1971097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55350" y="2282497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46280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2114469" y="118737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2620444" y="127258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2747301" y="1371529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2085354" y="236094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2330880" y="248466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2590920" y="264483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4312156" y="137602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4312155" y="27668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2062767" y="353935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2539227" y="353935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2062767" y="4325297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1074828" y="541423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free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388225-B2EA-1E4C-979C-763A8401CC48}"/>
              </a:ext>
            </a:extLst>
          </p:cNvPr>
          <p:cNvSpPr txBox="1"/>
          <p:nvPr/>
        </p:nvSpPr>
        <p:spPr>
          <a:xfrm>
            <a:off x="2561815" y="5409124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108298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5422661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604238" y="5420211"/>
            <a:ext cx="381000" cy="261610"/>
            <a:chOff x="2711573" y="5779211"/>
            <a:chExt cx="381000" cy="26161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/>
                <a:t>rd</a:t>
              </a:r>
              <a:endParaRPr lang="en-US" sz="1100" b="0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6312634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4812140" y="1797265"/>
            <a:ext cx="381000" cy="424723"/>
          </a:xfrm>
          <a:prstGeom prst="rect">
            <a:avLst/>
          </a:prstGeom>
          <a:solidFill>
            <a:srgbClr val="FFC000">
              <a:alpha val="23922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/>
          <p:nvPr/>
        </p:nvCxnSpPr>
        <p:spPr bwMode="auto">
          <a:xfrm flipH="1" flipV="1">
            <a:off x="5265914" y="2007481"/>
            <a:ext cx="1017775" cy="377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2611468" y="496188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3110368" y="352802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2610593" y="5427532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/>
              <a:t>dir</a:t>
            </a:r>
            <a:endParaRPr lang="en-US" sz="1100" b="0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4312155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H="1">
            <a:off x="2981020" y="2209801"/>
            <a:ext cx="1831120" cy="27434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51062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1" grpId="0" animBg="1"/>
      <p:bldP spid="81" grpId="1" animBg="1"/>
      <p:bldP spid="83" grpId="0" animBg="1"/>
      <p:bldP spid="85" grpId="0" animBg="1"/>
      <p:bldP spid="9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592"/>
          <a:stretch/>
        </p:blipFill>
        <p:spPr>
          <a:xfrm>
            <a:off x="168659" y="169628"/>
            <a:ext cx="8730481" cy="2421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Flash-friendly on-disk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8660" y="2438400"/>
            <a:ext cx="889914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Main </a:t>
            </a:r>
            <a:r>
              <a:rPr lang="en-US" dirty="0"/>
              <a:t>Area: </a:t>
            </a:r>
            <a:endParaRPr lang="en-US" dirty="0" smtClean="0"/>
          </a:p>
          <a:p>
            <a:pPr lvl="1"/>
            <a:r>
              <a:rPr lang="en-US" dirty="0" smtClean="0"/>
              <a:t>Divided into segments (basic unit of management in F2FS)</a:t>
            </a:r>
            <a:endParaRPr lang="en-US" dirty="0"/>
          </a:p>
          <a:p>
            <a:pPr lvl="1"/>
            <a:r>
              <a:rPr lang="en-US" dirty="0"/>
              <a:t>4KB Blocks. Each block typed to be </a:t>
            </a:r>
            <a:r>
              <a:rPr lang="en-US" i="1" dirty="0"/>
              <a:t>node</a:t>
            </a:r>
            <a:r>
              <a:rPr lang="en-US" dirty="0"/>
              <a:t> or </a:t>
            </a:r>
            <a:r>
              <a:rPr lang="en-US" i="1" dirty="0"/>
              <a:t>data.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Node Address Table (NAT): </a:t>
            </a:r>
            <a:r>
              <a:rPr lang="en-US" i="1" dirty="0">
                <a:solidFill>
                  <a:srgbClr val="FF0000"/>
                </a:solidFill>
              </a:rPr>
              <a:t>Independent of FTL!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Block address table to locate all “node blocks” in Main Area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Updates to data sorted by predicted write frequency (Hot/Warm/Cold) to optimize FLASH  management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Checkpoint (CP): Keeps the file system status</a:t>
            </a:r>
          </a:p>
          <a:p>
            <a:pPr lvl="1"/>
            <a:r>
              <a:rPr lang="en-US" dirty="0" smtClean="0"/>
              <a:t>Bitmaps for valid NAT/SIT sets and Lists of orphan </a:t>
            </a:r>
            <a:r>
              <a:rPr lang="en-US" dirty="0" err="1" smtClean="0"/>
              <a:t>inodes</a:t>
            </a:r>
            <a:endParaRPr lang="en-US" dirty="0" smtClean="0"/>
          </a:p>
          <a:p>
            <a:pPr lvl="1"/>
            <a:r>
              <a:rPr lang="en-US" dirty="0" smtClean="0"/>
              <a:t>Stores a consistent F2FS status at a given point in time</a:t>
            </a:r>
          </a:p>
          <a:p>
            <a:r>
              <a:rPr lang="en-US" dirty="0" smtClean="0"/>
              <a:t>Segment Information Table (SIT): </a:t>
            </a:r>
          </a:p>
          <a:p>
            <a:pPr lvl="1"/>
            <a:r>
              <a:rPr lang="en-US" dirty="0" smtClean="0"/>
              <a:t>Per segment information such as number of valid blocks and the bitmap for the validity of all blocks in the “Main” area</a:t>
            </a:r>
          </a:p>
          <a:p>
            <a:pPr lvl="1"/>
            <a:r>
              <a:rPr lang="en-US" dirty="0" smtClean="0"/>
              <a:t>Segments used for “garbage collection”</a:t>
            </a:r>
          </a:p>
          <a:p>
            <a:r>
              <a:rPr lang="en-US" dirty="0" smtClean="0"/>
              <a:t>Segment Summary Area (SSA):</a:t>
            </a:r>
          </a:p>
          <a:p>
            <a:pPr lvl="1"/>
            <a:r>
              <a:rPr lang="en-US" dirty="0" smtClean="0"/>
              <a:t>Summary representing the owner information of all blocks in the Main area</a:t>
            </a:r>
          </a:p>
        </p:txBody>
      </p:sp>
    </p:spTree>
    <p:extLst>
      <p:ext uri="{BB962C8B-B14F-4D97-AF65-F5344CB8AC3E}">
        <p14:creationId xmlns:p14="http://schemas.microsoft.com/office/powerpoint/2010/main" val="2271748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LFS Index Structure: </a:t>
            </a:r>
            <a:br>
              <a:rPr lang="en-US" sz="2800" dirty="0" smtClean="0"/>
            </a:br>
            <a:r>
              <a:rPr lang="en-US" sz="2800" dirty="0" smtClean="0"/>
              <a:t>Forces many updates when updating data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001"/>
          <a:stretch/>
        </p:blipFill>
        <p:spPr>
          <a:xfrm>
            <a:off x="381000" y="838200"/>
            <a:ext cx="8256968" cy="4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7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07" y="76200"/>
            <a:ext cx="8748586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F2FS Index Structure: </a:t>
            </a:r>
            <a:br>
              <a:rPr lang="en-US" sz="2800" dirty="0" smtClean="0"/>
            </a:br>
            <a:r>
              <a:rPr lang="en-US" sz="2800" dirty="0" smtClean="0"/>
              <a:t>Indirection and Multi-head logs optimize updates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486"/>
          <a:stretch/>
        </p:blipFill>
        <p:spPr>
          <a:xfrm>
            <a:off x="455283" y="838200"/>
            <a:ext cx="8491010" cy="50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2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Summary (1/3)</a:t>
            </a:r>
            <a:endParaRPr 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534400" cy="5334000"/>
          </a:xfrm>
        </p:spPr>
        <p:txBody>
          <a:bodyPr>
            <a:normAutofit fontScale="92500"/>
          </a:bodyPr>
          <a:lstStyle/>
          <a:p>
            <a:r>
              <a:rPr lang="en-US" smtClean="0"/>
              <a:t>File System:</a:t>
            </a:r>
          </a:p>
          <a:p>
            <a:pPr lvl="1"/>
            <a:r>
              <a:rPr lang="en-US" smtClean="0"/>
              <a:t>Transforms blocks into Files and Directories</a:t>
            </a:r>
          </a:p>
          <a:p>
            <a:pPr lvl="1"/>
            <a:r>
              <a:rPr lang="en-US" smtClean="0"/>
              <a:t>Optimize for size, access and usage patterns</a:t>
            </a:r>
          </a:p>
          <a:p>
            <a:pPr lvl="1"/>
            <a:r>
              <a:rPr lang="en-US" smtClean="0"/>
              <a:t>Maximize sequential access, allow efficient random access</a:t>
            </a:r>
          </a:p>
          <a:p>
            <a:pPr lvl="1"/>
            <a:r>
              <a:rPr lang="en-US" smtClean="0"/>
              <a:t>Projects the OS protection and security regime (UGO vs ACL)</a:t>
            </a:r>
          </a:p>
          <a:p>
            <a:r>
              <a:rPr lang="en-US" smtClean="0"/>
              <a:t>File defined by header, called “</a:t>
            </a:r>
            <a:r>
              <a:rPr lang="en-US" altLang="ja-JP" smtClean="0"/>
              <a:t>inode</a:t>
            </a:r>
            <a:r>
              <a:rPr lang="en-US" smtClean="0"/>
              <a:t>”</a:t>
            </a:r>
          </a:p>
          <a:p>
            <a:r>
              <a:rPr lang="en-US" smtClean="0"/>
              <a:t>Naming: translating from user-visible names to actual sys resources</a:t>
            </a:r>
          </a:p>
          <a:p>
            <a:pPr lvl="1"/>
            <a:r>
              <a:rPr lang="en-US" smtClean="0"/>
              <a:t>Directories used for naming for local file systems</a:t>
            </a:r>
          </a:p>
          <a:p>
            <a:pPr lvl="1"/>
            <a:r>
              <a:rPr lang="en-US" smtClean="0"/>
              <a:t>Linked or tree structure stored in files</a:t>
            </a:r>
          </a:p>
          <a:p>
            <a:r>
              <a:rPr lang="en-US" smtClean="0"/>
              <a:t>Multilevel Indexed Scheme</a:t>
            </a:r>
          </a:p>
          <a:p>
            <a:pPr lvl="1"/>
            <a:r>
              <a:rPr lang="en-US" smtClean="0"/>
              <a:t>inode contains file info, direct pointers to blocks, indirect blocks, doubly indirect, etc..</a:t>
            </a:r>
          </a:p>
          <a:p>
            <a:pPr lvl="1"/>
            <a:r>
              <a:rPr lang="en-US" smtClean="0"/>
              <a:t>NTFS: variable extents not fixed blocks, tiny files data is in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521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Summary (2/3)</a:t>
            </a:r>
            <a:endParaRPr lang="en-US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486400"/>
          </a:xfrm>
        </p:spPr>
        <p:txBody>
          <a:bodyPr/>
          <a:lstStyle/>
          <a:p>
            <a:r>
              <a:rPr lang="en-US" dirty="0" smtClean="0"/>
              <a:t>File layout driven by </a:t>
            </a:r>
            <a:r>
              <a:rPr lang="en-US" dirty="0" err="1" smtClean="0"/>
              <a:t>freespace</a:t>
            </a:r>
            <a:r>
              <a:rPr lang="en-US" dirty="0" smtClean="0"/>
              <a:t> management</a:t>
            </a:r>
          </a:p>
          <a:p>
            <a:pPr lvl="1"/>
            <a:r>
              <a:rPr lang="en-US" dirty="0" smtClean="0"/>
              <a:t>Optimizations for sequential access: start new files in open ranges of free blocks, rotational optimization</a:t>
            </a:r>
          </a:p>
          <a:p>
            <a:pPr lvl="1"/>
            <a:r>
              <a:rPr lang="en-US" dirty="0" smtClean="0"/>
              <a:t>Integrate </a:t>
            </a:r>
            <a:r>
              <a:rPr lang="en-US" dirty="0" err="1" smtClean="0"/>
              <a:t>freespace</a:t>
            </a:r>
            <a:r>
              <a:rPr lang="en-US" dirty="0" smtClean="0"/>
              <a:t>, </a:t>
            </a:r>
            <a:r>
              <a:rPr lang="en-US" dirty="0" err="1" smtClean="0"/>
              <a:t>inode</a:t>
            </a:r>
            <a:r>
              <a:rPr lang="en-US" dirty="0" smtClean="0"/>
              <a:t> table, file blocks and </a:t>
            </a:r>
            <a:r>
              <a:rPr lang="en-US" dirty="0" err="1" smtClean="0"/>
              <a:t>dirs</a:t>
            </a:r>
            <a:r>
              <a:rPr lang="en-US" dirty="0" smtClean="0"/>
              <a:t> into block group</a:t>
            </a:r>
          </a:p>
          <a:p>
            <a:r>
              <a:rPr lang="en-US" dirty="0" smtClean="0"/>
              <a:t>FLASH </a:t>
            </a:r>
            <a:r>
              <a:rPr lang="en-US" dirty="0" err="1" smtClean="0"/>
              <a:t>filesystems</a:t>
            </a:r>
            <a:r>
              <a:rPr lang="en-US" dirty="0" smtClean="0"/>
              <a:t> optimized for:</a:t>
            </a:r>
          </a:p>
          <a:p>
            <a:pPr lvl="1"/>
            <a:r>
              <a:rPr lang="en-US" dirty="0" smtClean="0"/>
              <a:t>Fast random reads</a:t>
            </a:r>
          </a:p>
          <a:p>
            <a:pPr lvl="1"/>
            <a:r>
              <a:rPr lang="en-US" dirty="0" smtClean="0"/>
              <a:t>Limiting Updates to data blocks</a:t>
            </a:r>
          </a:p>
          <a:p>
            <a:r>
              <a:rPr lang="en-US" altLang="ko-KR" dirty="0" smtClean="0"/>
              <a:t>Buffer Cache: Memory used to cache kernel resources, including disk blocks and name translations</a:t>
            </a:r>
          </a:p>
          <a:p>
            <a:pPr lvl="1"/>
            <a:r>
              <a:rPr lang="en-US" altLang="ko-KR" dirty="0" smtClean="0"/>
              <a:t>Can contain “dirty” blocks (blocks yet on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9317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C6C-BC3D-0848-A5F0-9AE9173F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Summary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3605-5A73-134D-8E8D-D25B52AA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562600"/>
          </a:xfrm>
        </p:spPr>
        <p:txBody>
          <a:bodyPr>
            <a:normAutofit fontScale="92500"/>
          </a:bodyPr>
          <a:lstStyle/>
          <a:p>
            <a:r>
              <a:rPr lang="en-US" dirty="0"/>
              <a:t>File system operations involve multiple distinct updates to blocks on disk</a:t>
            </a:r>
          </a:p>
          <a:p>
            <a:pPr lvl="1"/>
            <a:r>
              <a:rPr lang="en-US" dirty="0"/>
              <a:t>Need to have all or nothing semantics</a:t>
            </a:r>
          </a:p>
          <a:p>
            <a:pPr lvl="1"/>
            <a:r>
              <a:rPr lang="en-US" dirty="0"/>
              <a:t>Crash may occur in the midst of the sequence</a:t>
            </a:r>
          </a:p>
          <a:p>
            <a:r>
              <a:rPr lang="en-US" dirty="0"/>
              <a:t>Traditional file system perform check and recovery on boot</a:t>
            </a:r>
          </a:p>
          <a:p>
            <a:pPr lvl="1"/>
            <a:r>
              <a:rPr lang="en-US" dirty="0"/>
              <a:t>Along with careful ordering so partial operations result in loose fragments, rather than loss</a:t>
            </a:r>
          </a:p>
          <a:p>
            <a:r>
              <a:rPr lang="en-US" dirty="0"/>
              <a:t>Copy-on-write provides richer function (versions) with much simpler recovery</a:t>
            </a:r>
          </a:p>
          <a:p>
            <a:pPr lvl="1"/>
            <a:r>
              <a:rPr lang="en-US" dirty="0"/>
              <a:t>Little performance impact since sequential write to storage device is nearly free</a:t>
            </a:r>
          </a:p>
          <a:p>
            <a:r>
              <a:rPr lang="en-US" dirty="0"/>
              <a:t>Transactions over a log provide a general solution</a:t>
            </a:r>
          </a:p>
          <a:p>
            <a:pPr lvl="1"/>
            <a:r>
              <a:rPr lang="en-US" dirty="0"/>
              <a:t>Commit sequence to durable log, then update the disk</a:t>
            </a:r>
          </a:p>
          <a:p>
            <a:pPr lvl="1"/>
            <a:r>
              <a:rPr lang="en-US" dirty="0"/>
              <a:t>Log takes precedence over disk</a:t>
            </a:r>
          </a:p>
          <a:p>
            <a:pPr lvl="1"/>
            <a:r>
              <a:rPr lang="en-US" dirty="0"/>
              <a:t>Replay committed transactions, discard partials</a:t>
            </a:r>
          </a:p>
        </p:txBody>
      </p:sp>
    </p:spTree>
    <p:extLst>
      <p:ext uri="{BB962C8B-B14F-4D97-AF65-F5344CB8AC3E}">
        <p14:creationId xmlns:p14="http://schemas.microsoft.com/office/powerpoint/2010/main" val="367635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1143766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979143" y="2045200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826743" y="1892800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867400"/>
            <a:ext cx="80772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{load block of directory; search for map}+ ; Load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smtClean="0"/>
              <a:t>;</a:t>
            </a:r>
          </a:p>
          <a:p>
            <a:r>
              <a:rPr lang="en-US" dirty="0"/>
              <a:t>Create reference via open file descriptor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7038132" y="440838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10" y="766411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1143000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1495939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1876939" y="4965993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2229878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2612436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2965375" y="4965993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3346375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3699314" y="4965993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4080314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4433253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4814253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5167192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5549750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5916720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6283689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6653702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1140887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1140887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1493826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1874826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222776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2610323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2963262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3344262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3697201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4078201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443114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481214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516507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554763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5928637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629772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667872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261926" y="495322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261925" y="53562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8208028" y="685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1719996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180929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1747980" y="19050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1794407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676026" y="1971097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55350" y="2282497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46280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2114469" y="118737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2620444" y="127258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2747301" y="1371529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2085354" y="236094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2330880" y="248466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2590920" y="264483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4312156" y="137602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4312155" y="27668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2062767" y="353935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2539227" y="353935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2062767" y="4325297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1074828" y="541423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108298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5422661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6312634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4812140" y="1797265"/>
            <a:ext cx="381000" cy="424723"/>
          </a:xfrm>
          <a:prstGeom prst="rect">
            <a:avLst/>
          </a:prstGeom>
          <a:solidFill>
            <a:schemeClr val="accent2">
              <a:lumMod val="20000"/>
              <a:lumOff val="80000"/>
              <a:alpha val="23922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5914" y="1697303"/>
            <a:ext cx="1375281" cy="31017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2611468" y="496188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3110368" y="352802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6222364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/>
              <a:t>inode</a:t>
            </a:r>
            <a:endParaRPr lang="en-US" sz="1100" b="0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4312155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6699483" y="1576078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2924127" y="350867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&lt;name&gt;:</a:t>
            </a:r>
            <a:r>
              <a:rPr lang="en-US" b="0" dirty="0" err="1"/>
              <a:t>inumber</a:t>
            </a:r>
            <a:endParaRPr lang="en-US" b="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6287186" y="495898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5" name="Straight Arrow Connector 24"/>
          <p:cNvCxnSpPr>
            <a:endCxn id="96" idx="0"/>
          </p:cNvCxnSpPr>
          <p:nvPr/>
        </p:nvCxnSpPr>
        <p:spPr bwMode="auto">
          <a:xfrm>
            <a:off x="5165079" y="2296945"/>
            <a:ext cx="1312607" cy="26620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3099188" y="2358436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105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2605595" y="5405017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/>
              <a:t>dir</a:t>
            </a:r>
            <a:endParaRPr lang="en-US" sz="1100" b="0" dirty="0"/>
          </a:p>
        </p:txBody>
      </p:sp>
      <p:grpSp>
        <p:nvGrpSpPr>
          <p:cNvPr id="98" name="Group 97"/>
          <p:cNvGrpSpPr/>
          <p:nvPr/>
        </p:nvGrpSpPr>
        <p:grpSpPr>
          <a:xfrm>
            <a:off x="6297720" y="5420832"/>
            <a:ext cx="381000" cy="261610"/>
            <a:chOff x="2711573" y="5779211"/>
            <a:chExt cx="381000" cy="26161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/>
                <a:t>rd</a:t>
              </a:r>
              <a:endParaRPr lang="en-US" sz="11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391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" grpId="0" animBg="1"/>
      <p:bldP spid="81" grpId="1" animBg="1"/>
      <p:bldP spid="90" grpId="0"/>
      <p:bldP spid="96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1143766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979143" y="2045200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826743" y="1892800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Buffer Cache: 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867400"/>
            <a:ext cx="7924800" cy="76200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inode</a:t>
            </a:r>
            <a:r>
              <a:rPr lang="en-US" dirty="0"/>
              <a:t>, traverse index structure to find data block; load data block; copy all or part to read data buffer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7038132" y="440838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10" y="766411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1143000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1495939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1876939" y="4965993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2229878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2612436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2965375" y="4965993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3346375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3699314" y="4965993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4080314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4433253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4814253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5167192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5549750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5916720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6283689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6653702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1140887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1140887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1493826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1874826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222776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2610323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2963262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3344262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3697201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4078201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443114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481214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516507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554763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5928637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629772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667872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261926" y="495322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261925" y="53562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8208028" y="685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1719996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180929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1747980" y="19050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1794407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676026" y="1971097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55350" y="2282497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46280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2114469" y="118737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2620444" y="127258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2747301" y="1371529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2085354" y="236094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2330880" y="248466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2590920" y="264483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4312156" y="137602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4312155" y="27668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2062767" y="353935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2539227" y="353935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2062767" y="4325297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1074828" y="541423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108298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5422661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6312634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2611468" y="496188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3110368" y="352802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4312155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6699483" y="1576078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2924127" y="350867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&lt;name&gt;:</a:t>
            </a:r>
            <a:r>
              <a:rPr lang="en-US" b="0" dirty="0" err="1"/>
              <a:t>inumber</a:t>
            </a:r>
            <a:endParaRPr lang="en-US" b="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6287186" y="495898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3099188" y="2358436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105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2590800" y="5410200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/>
              <a:t>dir</a:t>
            </a:r>
            <a:endParaRPr lang="en-US" sz="1100" b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8210240" y="1538829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6222364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/>
              <a:t>inode</a:t>
            </a: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933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1143766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979143" y="2045200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826743" y="1892800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Buffer Cache: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867400"/>
            <a:ext cx="7924800" cy="762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Process similar to read, but may allocate new blocks (update free map), blocks need to be written back to disk; </a:t>
            </a:r>
            <a:r>
              <a:rPr lang="en-US" dirty="0" err="1"/>
              <a:t>inode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7038132" y="440838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10" y="766411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1143000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1495939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1876939" y="4965993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2229878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2612436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2965375" y="4965993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3346375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3699314" y="4965993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4080314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4433253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4814253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5167192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5549750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5916720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6283689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6653702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1140887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1140887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1493826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1874826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222776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2610323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2963262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3344262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3697201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4078201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443114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481214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516507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554763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5928637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629772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667872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261926" y="495322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261925" y="53562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8208028" y="685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1719996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180929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1747980" y="19050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1794407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676026" y="1971097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55350" y="2282497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46280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2114469" y="118737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2620444" y="127258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2747301" y="1371529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2085354" y="236094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2330880" y="248466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2590920" y="264483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4312156" y="137602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4312155" y="27668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2062767" y="353935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2539227" y="353935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2062767" y="4325297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1074828" y="541423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108298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5422661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6312634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2611468" y="496188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3110368" y="352802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4312155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6699483" y="1576078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2924127" y="350867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&lt;name&gt;:</a:t>
            </a:r>
            <a:r>
              <a:rPr lang="en-US" b="0" dirty="0" err="1"/>
              <a:t>inumber</a:t>
            </a:r>
            <a:endParaRPr lang="en-US" b="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6287186" y="495898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3099188" y="2358436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105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2590800" y="5410200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/>
              <a:t>dir</a:t>
            </a:r>
            <a:endParaRPr lang="en-US" sz="1100" b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8210240" y="1538829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6222364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/>
              <a:t>inode</a:t>
            </a: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77115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1143766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979143" y="2045200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826743" y="1892800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Buffer Cache: Eviction?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867400"/>
            <a:ext cx="7924800" cy="762000"/>
          </a:xfrm>
        </p:spPr>
        <p:txBody>
          <a:bodyPr/>
          <a:lstStyle/>
          <a:p>
            <a:r>
              <a:rPr lang="en-US" dirty="0"/>
              <a:t>Blocks being written back to disc go through a transient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7038132" y="440838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10" y="766411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1143000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1495939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1876939" y="4965993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2229878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2612436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2965375" y="4965993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3346375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3699314" y="4965993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4080314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4433253" y="4965993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4814253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5167192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5549750" y="4965993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5916720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6283689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6653702" y="4965993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1140887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1140887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1493826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1874826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222776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2610323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2963262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3344262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3697201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4078201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481214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516507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554763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5928637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629772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667872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261926" y="495322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261925" y="535629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8208028" y="685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1719996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180929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1747980" y="19050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1794407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676026" y="1971097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55350" y="2282497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46280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2114469" y="118737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2620444" y="127258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2747301" y="1371529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2085354" y="236094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2330880" y="248466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2590920" y="264483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4312156" y="137602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4312155" y="27668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2062767" y="353935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2539227" y="353935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2062767" y="4325297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1074828" y="541423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108298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5422661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6312634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2611468" y="4961886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3110368" y="352802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4312155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6699483" y="1576078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2924127" y="350867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&lt;name&gt;:</a:t>
            </a:r>
            <a:r>
              <a:rPr lang="en-US" b="0" dirty="0" err="1"/>
              <a:t>inumber</a:t>
            </a:r>
            <a:endParaRPr lang="en-US" b="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6287186" y="495898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3099188" y="2358436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105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2590800" y="5410200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/>
              <a:t>dir</a:t>
            </a:r>
            <a:endParaRPr lang="en-US" sz="1100" b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8210240" y="1538829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4390546" y="5410158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smtClean="0"/>
              <a:t>dirty</a:t>
            </a:r>
            <a:endParaRPr lang="en-US" sz="1100" b="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6222364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/>
              <a:t>inode</a:t>
            </a: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11307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82517</TotalTime>
  <Pages>60</Pages>
  <Words>4771</Words>
  <Application>Microsoft Office PowerPoint</Application>
  <PresentationFormat>On-screen Show (4:3)</PresentationFormat>
  <Paragraphs>736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ＭＳ Ｐゴシック</vt:lpstr>
      <vt:lpstr>ＭＳ Ｐゴシック</vt:lpstr>
      <vt:lpstr>Arial</vt:lpstr>
      <vt:lpstr>Comic Sans MS</vt:lpstr>
      <vt:lpstr>Consolas</vt:lpstr>
      <vt:lpstr>Courier New</vt:lpstr>
      <vt:lpstr>Gill Sans</vt:lpstr>
      <vt:lpstr>Gill Sans Light</vt:lpstr>
      <vt:lpstr>굴림</vt:lpstr>
      <vt:lpstr>Symbol</vt:lpstr>
      <vt:lpstr>Times New Roman</vt:lpstr>
      <vt:lpstr>Office</vt:lpstr>
      <vt:lpstr>CS162 Operating Systems and Systems Programming Lecture 20   Filesystems (Con’t)  Reliability, Transactions </vt:lpstr>
      <vt:lpstr>Recall: Multilevel Indexed Files (Original 4.1 BSD)</vt:lpstr>
      <vt:lpstr>Recall: Buffer Cache</vt:lpstr>
      <vt:lpstr>File System Buffer Cache</vt:lpstr>
      <vt:lpstr>File System Buffer Cache: open</vt:lpstr>
      <vt:lpstr>File System Buffer Cache: open</vt:lpstr>
      <vt:lpstr>File System Buffer Cache: Read?</vt:lpstr>
      <vt:lpstr>File System Buffer Cache: Write?</vt:lpstr>
      <vt:lpstr>File System Buffer Cache: Eviction?</vt:lpstr>
      <vt:lpstr>Buffer Cache Discussion</vt:lpstr>
      <vt:lpstr>File System Caching</vt:lpstr>
      <vt:lpstr>File System Caching (con’t)</vt:lpstr>
      <vt:lpstr>Delayed Writes</vt:lpstr>
      <vt:lpstr>Delayed Writes</vt:lpstr>
      <vt:lpstr>Important “ilities”</vt:lpstr>
      <vt:lpstr>How to Make File System Durable?</vt:lpstr>
      <vt:lpstr>RAID: Redundant Arrays of Inexpensive Disks</vt:lpstr>
      <vt:lpstr>RAID 1: Disk Mirroring/Shadowing</vt:lpstr>
      <vt:lpstr>RAID 5+: High I/O Rate Parity</vt:lpstr>
      <vt:lpstr>Allow more disks to fail!</vt:lpstr>
      <vt:lpstr>Allow more disks to fail! (Con’t)</vt:lpstr>
      <vt:lpstr>Use of Erasure Coding in general: High Durability/overhead ratio!</vt:lpstr>
      <vt:lpstr>Higher Durability/Reliability through  Geographic Replication</vt:lpstr>
      <vt:lpstr>File System Reliability: (Difference from Block-level reliability)</vt:lpstr>
      <vt:lpstr>Storage Reliability Problem</vt:lpstr>
      <vt:lpstr>Threats to Reliability</vt:lpstr>
      <vt:lpstr>Reliability Approach #1: Careful Ordering</vt:lpstr>
      <vt:lpstr>FFS: Create a File</vt:lpstr>
      <vt:lpstr>Reliability Approach #2: Copy on Write File Layout</vt:lpstr>
      <vt:lpstr>COW with Smaller-Radix Blocks</vt:lpstr>
      <vt:lpstr>ZFS and OpenZFS</vt:lpstr>
      <vt:lpstr>More General Reliability Solutions</vt:lpstr>
      <vt:lpstr>Transactions</vt:lpstr>
      <vt:lpstr>Key Concept: Transaction</vt:lpstr>
      <vt:lpstr>Typical Structure</vt:lpstr>
      <vt:lpstr>“Classic” Example: Transaction</vt:lpstr>
      <vt:lpstr>The ACID properties of Transactions</vt:lpstr>
      <vt:lpstr>Concept of a log</vt:lpstr>
      <vt:lpstr>Transactional File Systems</vt:lpstr>
      <vt:lpstr>Journaling File Systems</vt:lpstr>
      <vt:lpstr>Example: Creating a File</vt:lpstr>
      <vt:lpstr>Ex: Creating a file (as a transaction)</vt:lpstr>
      <vt:lpstr>“Redo Log “ – Replay Transactions</vt:lpstr>
      <vt:lpstr>Crash During Logging – Recover</vt:lpstr>
      <vt:lpstr>Recovery After Commit</vt:lpstr>
      <vt:lpstr>Journaling Summary</vt:lpstr>
      <vt:lpstr>Going Further – Log Structured File Systems</vt:lpstr>
      <vt:lpstr>LFS Paper in Readings</vt:lpstr>
      <vt:lpstr>Example: F2FS: A Flash File System</vt:lpstr>
      <vt:lpstr>Flash-friendly on-disk Layout</vt:lpstr>
      <vt:lpstr>LFS Index Structure:  Forces many updates when updating data</vt:lpstr>
      <vt:lpstr>F2FS Index Structure:  Indirection and Multi-head logs optimize updates</vt:lpstr>
      <vt:lpstr>File System Summary (1/3)</vt:lpstr>
      <vt:lpstr>File System Summary (2/3)</vt:lpstr>
      <vt:lpstr>File System Summary (3/3)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John Kubiatowicz</cp:lastModifiedBy>
  <cp:revision>1048</cp:revision>
  <cp:lastPrinted>2020-04-16T17:43:11Z</cp:lastPrinted>
  <dcterms:created xsi:type="dcterms:W3CDTF">1995-08-12T11:37:26Z</dcterms:created>
  <dcterms:modified xsi:type="dcterms:W3CDTF">2020-04-16T17:43:46Z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