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7" r:id="rId2"/>
    <p:sldId id="449" r:id="rId3"/>
    <p:sldId id="363" r:id="rId4"/>
    <p:sldId id="352" r:id="rId5"/>
    <p:sldId id="375" r:id="rId6"/>
    <p:sldId id="284" r:id="rId7"/>
    <p:sldId id="353" r:id="rId8"/>
    <p:sldId id="354" r:id="rId9"/>
    <p:sldId id="355" r:id="rId10"/>
    <p:sldId id="356" r:id="rId11"/>
    <p:sldId id="357" r:id="rId12"/>
    <p:sldId id="379" r:id="rId13"/>
    <p:sldId id="380" r:id="rId14"/>
    <p:sldId id="381" r:id="rId15"/>
    <p:sldId id="382" r:id="rId16"/>
    <p:sldId id="388" r:id="rId17"/>
    <p:sldId id="385" r:id="rId18"/>
    <p:sldId id="386" r:id="rId19"/>
    <p:sldId id="389" r:id="rId20"/>
    <p:sldId id="390" r:id="rId21"/>
    <p:sldId id="391" r:id="rId22"/>
    <p:sldId id="392" r:id="rId23"/>
    <p:sldId id="393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50" r:id="rId48"/>
    <p:sldId id="451" r:id="rId49"/>
    <p:sldId id="452" r:id="rId50"/>
    <p:sldId id="454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27" r:id="rId60"/>
    <p:sldId id="428" r:id="rId61"/>
    <p:sldId id="429" r:id="rId62"/>
    <p:sldId id="430" r:id="rId63"/>
    <p:sldId id="431" r:id="rId64"/>
    <p:sldId id="432" r:id="rId65"/>
    <p:sldId id="433" r:id="rId66"/>
    <p:sldId id="434" r:id="rId67"/>
    <p:sldId id="435" r:id="rId68"/>
    <p:sldId id="436" r:id="rId69"/>
    <p:sldId id="447" r:id="rId70"/>
    <p:sldId id="448" r:id="rId71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799" autoAdjust="0"/>
  </p:normalViewPr>
  <p:slideViewPr>
    <p:cSldViewPr>
      <p:cViewPr>
        <p:scale>
          <a:sx n="120" d="100"/>
          <a:sy n="120" d="100"/>
        </p:scale>
        <p:origin x="474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037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DECEA68-B2BD-FF4C-9826-F44E87ECB331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5A33450-4A81-C848-86DF-238B4A7172B0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5625"/>
            <a:ext cx="3648075" cy="27368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5038"/>
            <a:ext cx="7043737" cy="32893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3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F5925CB-D418-5540-8800-B004BFFCFD4B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51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4BEB585F-F57D-654A-AF6B-D977228FC847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87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9969FCB4-23B5-BD44-88A2-ABF70940293A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1963" y="569913"/>
            <a:ext cx="3600450" cy="270033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This paper is about a basic observation</a:t>
            </a:r>
          </a:p>
        </p:txBody>
      </p:sp>
    </p:spTree>
    <p:extLst>
      <p:ext uri="{BB962C8B-B14F-4D97-AF65-F5344CB8AC3E}">
        <p14:creationId xmlns:p14="http://schemas.microsoft.com/office/powerpoint/2010/main" val="3416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292823-9565-894A-AD93-C54DA2DEEAAB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example, imagine I want to reliably send a file from one host to another.</a:t>
            </a:r>
          </a:p>
        </p:txBody>
      </p:sp>
    </p:spTree>
    <p:extLst>
      <p:ext uri="{BB962C8B-B14F-4D97-AF65-F5344CB8AC3E}">
        <p14:creationId xmlns:p14="http://schemas.microsoft.com/office/powerpoint/2010/main" val="31053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E6D1E43-D64A-4A49-A01A-3E14601E68E8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do we observe about these two solutions?</a:t>
            </a:r>
          </a:p>
        </p:txBody>
      </p:sp>
    </p:spTree>
    <p:extLst>
      <p:ext uri="{BB962C8B-B14F-4D97-AF65-F5344CB8AC3E}">
        <p14:creationId xmlns:p14="http://schemas.microsoft.com/office/powerpoint/2010/main" val="2448844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59A73E0-75D1-E242-BF02-66D990FE879E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38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E82DFED-7759-0247-82D9-4024F672B7FC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75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ACF3292-E25F-934A-9100-3C040FD5D0AE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1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0563"/>
            <a:ext cx="4597400" cy="3448050"/>
          </a:xfrm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2" y="4367930"/>
            <a:ext cx="5597697" cy="413646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8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340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0494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0275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707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5150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1339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48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868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200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88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5751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120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460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35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3029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80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144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221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706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922C347-AB95-0B4D-8BEB-29D3C9D611EF}" type="slidenum">
              <a:rPr lang="en-US">
                <a:latin typeface="Times New Roman" charset="0"/>
              </a:rPr>
              <a:pPr eaLnBrk="1" hangingPunct="1"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4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B9C670A-E85D-F14B-ACAE-B9AD1B18C220}" type="slidenum">
              <a:rPr lang="en-US">
                <a:latin typeface="Times New Roman" charset="0"/>
              </a:rPr>
              <a:pPr eaLnBrk="1" hangingPunct="1"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3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D096B88-2EF4-3946-A3D8-02C47A2C2A42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1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47816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21.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4/16/20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i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888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Kubiatowicz CS162 © UCB Spring</a:t>
            </a:r>
            <a:r>
              <a:rPr lang="en-US" sz="1400" b="0" i="0" baseline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2020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21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err="1" smtClean="0"/>
              <a:t>Filesystem</a:t>
            </a:r>
            <a:r>
              <a:rPr lang="en-US" altLang="en-US" sz="3000" dirty="0" smtClean="0"/>
              <a:t> Transactions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),</a:t>
            </a:r>
            <a:br>
              <a:rPr lang="en-US" altLang="en-US" sz="3000" dirty="0" smtClean="0"/>
            </a:br>
            <a:r>
              <a:rPr lang="en-US" altLang="en-US" sz="3000" dirty="0" smtClean="0"/>
              <a:t>End-to-End Argument, </a:t>
            </a:r>
            <a:br>
              <a:rPr lang="en-US" altLang="en-US" sz="3000" dirty="0" smtClean="0"/>
            </a:br>
            <a:r>
              <a:rPr lang="en-US" altLang="en-US" sz="3000" dirty="0" smtClean="0"/>
              <a:t>Distributed Decision Making</a:t>
            </a:r>
            <a:br>
              <a:rPr lang="en-US" altLang="en-US" sz="3000" dirty="0" smtClean="0"/>
            </a:b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16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2020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  <p:extLst>
      <p:ext uri="{BB962C8B-B14F-4D97-AF65-F5344CB8AC3E}">
        <p14:creationId xmlns:p14="http://schemas.microsoft.com/office/powerpoint/2010/main" val="2531401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During </a:t>
            </a:r>
            <a:r>
              <a:rPr lang="en-US" dirty="0"/>
              <a:t>L</a:t>
            </a:r>
            <a:r>
              <a:rPr lang="en-US" dirty="0" smtClean="0"/>
              <a:t>ogging – Recover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734732" cy="3828731"/>
          </a:xfrm>
        </p:spPr>
        <p:txBody>
          <a:bodyPr>
            <a:noAutofit/>
          </a:bodyPr>
          <a:lstStyle/>
          <a:p>
            <a:r>
              <a:rPr lang="en-US" dirty="0" smtClean="0"/>
              <a:t>Upon recovery scan the log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Detect transaction start with no commit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Discard log entries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Disk remains unchanged</a:t>
            </a:r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229290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start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88380" y="5039628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H="1">
            <a:off x="5765683" y="5060102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648335" y="5060102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74034" y="3654034"/>
            <a:ext cx="730659" cy="2187613"/>
            <a:chOff x="5874034" y="3654034"/>
            <a:chExt cx="730659" cy="2187613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75429" y="5060103"/>
            <a:ext cx="283215" cy="1175415"/>
            <a:chOff x="6749201" y="5060103"/>
            <a:chExt cx="283215" cy="1175415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69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After Commit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08316"/>
            <a:ext cx="4350995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Scan log, find start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Find matching commit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Redo it as usual</a:t>
            </a:r>
          </a:p>
          <a:p>
            <a:pPr lvl="1"/>
            <a:r>
              <a:rPr lang="en-US" sz="2000" dirty="0" smtClean="0"/>
              <a:t>Or just let it happen later</a:t>
            </a:r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229290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7156" y="4629050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8489445" y="4998382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start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7883" cy="1480844"/>
            <a:chOff x="6500681" y="4469782"/>
            <a:chExt cx="927883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commit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333B-CDA3-DC44-887E-0C6972BE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7335-8E12-CD47-BC0C-94D78CEA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11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go through all this trouble?</a:t>
            </a:r>
          </a:p>
          <a:p>
            <a:r>
              <a:rPr lang="en-US" dirty="0"/>
              <a:t>Updates atomic, even if we crash:</a:t>
            </a:r>
          </a:p>
          <a:p>
            <a:pPr lvl="1"/>
            <a:r>
              <a:rPr lang="en-US" dirty="0"/>
              <a:t>Update either gets fully applied or discarded</a:t>
            </a:r>
          </a:p>
          <a:p>
            <a:pPr lvl="1"/>
            <a:r>
              <a:rPr lang="en-US" dirty="0"/>
              <a:t>All physical operations </a:t>
            </a:r>
            <a:r>
              <a:rPr lang="en-US" i="1" dirty="0"/>
              <a:t>treated as a logical unit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Isn't this expensive?</a:t>
            </a:r>
          </a:p>
          <a:p>
            <a:r>
              <a:rPr lang="en-US" dirty="0"/>
              <a:t>Yes! We're now writing all data twice (once to log, once to actual data blocks in target file)</a:t>
            </a:r>
          </a:p>
          <a:p>
            <a:r>
              <a:rPr lang="en-US" dirty="0"/>
              <a:t>Modern </a:t>
            </a:r>
            <a:r>
              <a:rPr lang="en-US" dirty="0" err="1"/>
              <a:t>filesystems</a:t>
            </a:r>
            <a:r>
              <a:rPr lang="en-US" dirty="0"/>
              <a:t> </a:t>
            </a:r>
            <a:r>
              <a:rPr lang="en-US" dirty="0" smtClean="0"/>
              <a:t>offer an option to journal </a:t>
            </a:r>
            <a:r>
              <a:rPr lang="en-US" dirty="0"/>
              <a:t>metadata updates only</a:t>
            </a:r>
          </a:p>
          <a:p>
            <a:pPr lvl="1"/>
            <a:r>
              <a:rPr lang="en-US" dirty="0"/>
              <a:t>Record modifications to file system data structures</a:t>
            </a:r>
          </a:p>
          <a:p>
            <a:pPr lvl="1"/>
            <a:r>
              <a:rPr lang="en-US" dirty="0"/>
              <a:t>But apply updates to a file's contents directly</a:t>
            </a:r>
          </a:p>
        </p:txBody>
      </p:sp>
    </p:spTree>
    <p:extLst>
      <p:ext uri="{BB962C8B-B14F-4D97-AF65-F5344CB8AC3E}">
        <p14:creationId xmlns:p14="http://schemas.microsoft.com/office/powerpoint/2010/main" val="3555184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47E4-3039-BD48-8EEF-8BA2A954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dirty="0"/>
              <a:t>Going Further – Log Structured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2264-66C2-7F4F-A531-4AD674D1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log IS what is recorded on disk</a:t>
            </a:r>
          </a:p>
          <a:p>
            <a:pPr lvl="1"/>
            <a:r>
              <a:rPr lang="en-US" dirty="0"/>
              <a:t>File system operations </a:t>
            </a:r>
            <a:r>
              <a:rPr lang="en-US" i="1" dirty="0"/>
              <a:t>logically</a:t>
            </a:r>
            <a:r>
              <a:rPr lang="en-US" dirty="0"/>
              <a:t> replay log to get result</a:t>
            </a:r>
          </a:p>
          <a:p>
            <a:pPr lvl="1"/>
            <a:r>
              <a:rPr lang="en-US" dirty="0"/>
              <a:t>Create data structures to make this fast</a:t>
            </a:r>
          </a:p>
          <a:p>
            <a:pPr lvl="1"/>
            <a:r>
              <a:rPr lang="en-US" dirty="0"/>
              <a:t>On recovery, replay the log</a:t>
            </a:r>
          </a:p>
          <a:p>
            <a:r>
              <a:rPr lang="en-US" dirty="0"/>
              <a:t>Index (</a:t>
            </a:r>
            <a:r>
              <a:rPr lang="en-US" dirty="0" err="1"/>
              <a:t>inodes</a:t>
            </a:r>
            <a:r>
              <a:rPr lang="en-US" dirty="0"/>
              <a:t>) and directories are written into the log too</a:t>
            </a:r>
          </a:p>
          <a:p>
            <a:r>
              <a:rPr lang="en-US" dirty="0"/>
              <a:t>Large, important portion of the log is cached in memory</a:t>
            </a:r>
          </a:p>
          <a:p>
            <a:r>
              <a:rPr lang="en-US" dirty="0"/>
              <a:t>Do everything in bulk: log is collection of large segments</a:t>
            </a:r>
          </a:p>
          <a:p>
            <a:r>
              <a:rPr lang="en-US" dirty="0"/>
              <a:t>Each segment contains a summary of all the operations within the segment</a:t>
            </a:r>
          </a:p>
          <a:p>
            <a:pPr lvl="1"/>
            <a:r>
              <a:rPr lang="en-US" dirty="0"/>
              <a:t>Fast to determine if segment is relevant or not</a:t>
            </a:r>
          </a:p>
          <a:p>
            <a:r>
              <a:rPr lang="en-US" dirty="0"/>
              <a:t>Free space is approached as continual cleaning process of segments</a:t>
            </a:r>
          </a:p>
          <a:p>
            <a:pPr lvl="1"/>
            <a:r>
              <a:rPr lang="en-US" dirty="0"/>
              <a:t>Detect what is live or not within a segment</a:t>
            </a:r>
          </a:p>
          <a:p>
            <a:pPr lvl="1"/>
            <a:r>
              <a:rPr lang="en-US" dirty="0"/>
              <a:t>Copy live portion to new segment being formed (replay)</a:t>
            </a:r>
          </a:p>
          <a:p>
            <a:pPr lvl="1"/>
            <a:r>
              <a:rPr lang="en-US" dirty="0"/>
              <a:t>Garbage collection entire segment</a:t>
            </a:r>
          </a:p>
          <a:p>
            <a:pPr lvl="1"/>
            <a:r>
              <a:rPr lang="en-US" dirty="0"/>
              <a:t>No bit map</a:t>
            </a:r>
          </a:p>
        </p:txBody>
      </p:sp>
    </p:spTree>
    <p:extLst>
      <p:ext uri="{BB962C8B-B14F-4D97-AF65-F5344CB8AC3E}">
        <p14:creationId xmlns:p14="http://schemas.microsoft.com/office/powerpoint/2010/main" val="3616525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317C-6087-0348-B112-822C57E1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 Paper in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DD1B-99B0-9D4B-BBA2-8762C8D7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0772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LFS: write file1 block, write </a:t>
            </a:r>
            <a:r>
              <a:rPr lang="en-US" dirty="0" err="1"/>
              <a:t>inode</a:t>
            </a:r>
            <a:r>
              <a:rPr lang="en-US" dirty="0"/>
              <a:t> for file1, write directory page mapping “file1” in “dir1” to its </a:t>
            </a:r>
            <a:r>
              <a:rPr lang="en-US" dirty="0" err="1"/>
              <a:t>inode</a:t>
            </a:r>
            <a:r>
              <a:rPr lang="en-US" dirty="0"/>
              <a:t>, write </a:t>
            </a:r>
            <a:r>
              <a:rPr lang="en-US" dirty="0" err="1"/>
              <a:t>inode</a:t>
            </a:r>
            <a:r>
              <a:rPr lang="en-US" dirty="0"/>
              <a:t> for this directory page.  Do the same for ”/dir2/file2”.  Then write summary of the new </a:t>
            </a:r>
            <a:r>
              <a:rPr lang="en-US" dirty="0" err="1"/>
              <a:t>inodes</a:t>
            </a:r>
            <a:r>
              <a:rPr lang="en-US" dirty="0"/>
              <a:t> that got created in the segment</a:t>
            </a:r>
          </a:p>
          <a:p>
            <a:r>
              <a:rPr lang="en-US" dirty="0"/>
              <a:t>FFS: &lt;left as exercise&gt;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mechanism </a:t>
            </a:r>
            <a:r>
              <a:rPr lang="en-US" dirty="0" smtClean="0"/>
              <a:t>is </a:t>
            </a:r>
            <a:r>
              <a:rPr lang="en-US" dirty="0"/>
              <a:t>same in either </a:t>
            </a:r>
            <a:r>
              <a:rPr lang="en-US" dirty="0" smtClean="0"/>
              <a:t>case (pointer following)</a:t>
            </a:r>
            <a:endParaRPr lang="en-US" dirty="0"/>
          </a:p>
          <a:p>
            <a:r>
              <a:rPr lang="en-US" dirty="0"/>
              <a:t>Buffer cache likely to hold information in both cases</a:t>
            </a:r>
          </a:p>
          <a:p>
            <a:pPr lvl="1"/>
            <a:r>
              <a:rPr lang="en-US" dirty="0"/>
              <a:t>But disk IOs are very </a:t>
            </a:r>
            <a:r>
              <a:rPr lang="en-US" dirty="0" smtClean="0"/>
              <a:t>different – writes sequential, reads not!</a:t>
            </a:r>
          </a:p>
          <a:p>
            <a:pPr lvl="1"/>
            <a:r>
              <a:rPr lang="en-US" dirty="0" smtClean="0"/>
              <a:t>Randomness of read layout assumed to be handled by cache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47708-DFF5-4B49-80E7-09F0B380C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763000" cy="24143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6622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00" y="1103"/>
            <a:ext cx="9207500" cy="736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Example Use of LFS: </a:t>
            </a:r>
            <a:br>
              <a:rPr lang="en-US" sz="2800" dirty="0" smtClean="0"/>
            </a:br>
            <a:r>
              <a:rPr lang="en-US" sz="2800" dirty="0" smtClean="0"/>
              <a:t>F2FS: A Flash File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77460"/>
            <a:ext cx="8686800" cy="59281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File system used on many mobile devices</a:t>
            </a:r>
          </a:p>
          <a:p>
            <a:pPr lvl="1"/>
            <a:r>
              <a:rPr lang="en-US" dirty="0" smtClean="0"/>
              <a:t>Including the Pixel 3 from Google</a:t>
            </a:r>
          </a:p>
          <a:p>
            <a:pPr lvl="1"/>
            <a:r>
              <a:rPr lang="en-US" dirty="0" smtClean="0"/>
              <a:t>Latest version supports block-encryption for security</a:t>
            </a:r>
          </a:p>
          <a:p>
            <a:pPr lvl="1"/>
            <a:r>
              <a:rPr lang="en-US" dirty="0" smtClean="0"/>
              <a:t>Has been “mainstream” in </a:t>
            </a:r>
            <a:r>
              <a:rPr lang="en-US" dirty="0" err="1" smtClean="0"/>
              <a:t>linux</a:t>
            </a:r>
            <a:r>
              <a:rPr lang="en-US" dirty="0" smtClean="0"/>
              <a:t> for several years now</a:t>
            </a:r>
          </a:p>
          <a:p>
            <a:r>
              <a:rPr lang="en-US" dirty="0" smtClean="0"/>
              <a:t>Assumes standard SSD interface</a:t>
            </a:r>
          </a:p>
          <a:p>
            <a:pPr lvl="1"/>
            <a:r>
              <a:rPr lang="en-US" dirty="0" smtClean="0"/>
              <a:t>With built-in Flash Translation Layer (FTL)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Random reads are as fast as sequential reads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Random writes are bad for flash storage</a:t>
            </a:r>
          </a:p>
          <a:p>
            <a:pPr lvl="2"/>
            <a:r>
              <a:rPr lang="en-US" dirty="0" smtClean="0"/>
              <a:t>Forces FTL to keep moving/coalescing pages and erasing blocks</a:t>
            </a:r>
          </a:p>
          <a:p>
            <a:pPr lvl="2"/>
            <a:r>
              <a:rPr lang="en-US" dirty="0" smtClean="0"/>
              <a:t>Sustained write performance degrades/lifetime reduced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Minimize Writes/updates and otherwise keep writes “sequential”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Start with Log-structured file systems/copy-on-write file systems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Keep writes as sequential as possible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Node Translation Table (NAT) for “logical” to “physical” translation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Independent of FTL</a:t>
            </a:r>
          </a:p>
          <a:p>
            <a:r>
              <a:rPr lang="en-US" dirty="0" smtClean="0"/>
              <a:t>For more details, check out paper in </a:t>
            </a:r>
            <a:r>
              <a:rPr lang="en-US" i="1" dirty="0" smtClean="0"/>
              <a:t>Readings</a:t>
            </a:r>
            <a:r>
              <a:rPr lang="en-US" dirty="0" smtClean="0"/>
              <a:t> section of website</a:t>
            </a:r>
          </a:p>
          <a:p>
            <a:pPr lvl="1"/>
            <a:r>
              <a:rPr lang="en-US" dirty="0" smtClean="0"/>
              <a:t>“F2FS: A New File System for Flash Storage” (from 2015)</a:t>
            </a:r>
          </a:p>
          <a:p>
            <a:pPr lvl="1"/>
            <a:r>
              <a:rPr lang="en-US" dirty="0" smtClean="0"/>
              <a:t>Design of file system to leverage and optimize NAND flash solutions</a:t>
            </a:r>
          </a:p>
          <a:p>
            <a:pPr lvl="1"/>
            <a:r>
              <a:rPr lang="en-US" dirty="0" smtClean="0"/>
              <a:t>Comparison with Ext4, </a:t>
            </a:r>
            <a:r>
              <a:rPr lang="en-US" dirty="0" err="1" smtClean="0"/>
              <a:t>Btrfs</a:t>
            </a:r>
            <a:r>
              <a:rPr lang="en-US" dirty="0" smtClean="0"/>
              <a:t>, Nilfs2,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14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592"/>
          <a:stretch/>
        </p:blipFill>
        <p:spPr>
          <a:xfrm>
            <a:off x="168659" y="169628"/>
            <a:ext cx="8730481" cy="2421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Flash-friendly on-disk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8660" y="2438400"/>
            <a:ext cx="889914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Main </a:t>
            </a:r>
            <a:r>
              <a:rPr lang="en-US" dirty="0"/>
              <a:t>Area: </a:t>
            </a:r>
            <a:endParaRPr lang="en-US" dirty="0" smtClean="0"/>
          </a:p>
          <a:p>
            <a:pPr lvl="1"/>
            <a:r>
              <a:rPr lang="en-US" dirty="0" smtClean="0"/>
              <a:t>Divided into segments (basic unit of management in F2FS)</a:t>
            </a:r>
            <a:endParaRPr lang="en-US" dirty="0"/>
          </a:p>
          <a:p>
            <a:pPr lvl="1"/>
            <a:r>
              <a:rPr lang="en-US" dirty="0"/>
              <a:t>4KB Blocks. Each block typed to be </a:t>
            </a:r>
            <a:r>
              <a:rPr lang="en-US" i="1" dirty="0"/>
              <a:t>node</a:t>
            </a:r>
            <a:r>
              <a:rPr lang="en-US" dirty="0"/>
              <a:t> or </a:t>
            </a:r>
            <a:r>
              <a:rPr lang="en-US" i="1" dirty="0"/>
              <a:t>data.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Node Address Table (NAT): </a:t>
            </a:r>
            <a:r>
              <a:rPr lang="en-US" i="1" dirty="0">
                <a:solidFill>
                  <a:srgbClr val="FF0000"/>
                </a:solidFill>
              </a:rPr>
              <a:t>Independent of FTL!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Block address table to locate all “node blocks” in Main Area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Updates to data sorted by predicted write frequency (Hot/Warm/Cold) to optimize FLASH  management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Checkpoint (CP): Keeps the file system status</a:t>
            </a:r>
          </a:p>
          <a:p>
            <a:pPr lvl="1"/>
            <a:r>
              <a:rPr lang="en-US" dirty="0" smtClean="0"/>
              <a:t>Bitmaps for valid NAT/SIT sets and Lists of orphan </a:t>
            </a:r>
            <a:r>
              <a:rPr lang="en-US" dirty="0" err="1" smtClean="0"/>
              <a:t>inodes</a:t>
            </a:r>
            <a:endParaRPr lang="en-US" dirty="0" smtClean="0"/>
          </a:p>
          <a:p>
            <a:pPr lvl="1"/>
            <a:r>
              <a:rPr lang="en-US" dirty="0" smtClean="0"/>
              <a:t>Stores a consistent F2FS status at a given point in time</a:t>
            </a:r>
          </a:p>
          <a:p>
            <a:r>
              <a:rPr lang="en-US" dirty="0" smtClean="0"/>
              <a:t>Segment Information Table (SIT): </a:t>
            </a:r>
          </a:p>
          <a:p>
            <a:pPr lvl="1"/>
            <a:r>
              <a:rPr lang="en-US" dirty="0" smtClean="0"/>
              <a:t>Per segment information such as number of valid blocks and the bitmap for the validity of all blocks in the “Main” area</a:t>
            </a:r>
          </a:p>
          <a:p>
            <a:pPr lvl="1"/>
            <a:r>
              <a:rPr lang="en-US" dirty="0" smtClean="0"/>
              <a:t>Segments used for “garbage collection”</a:t>
            </a:r>
          </a:p>
          <a:p>
            <a:r>
              <a:rPr lang="en-US" dirty="0" smtClean="0"/>
              <a:t>Segment Summary Area (SSA):</a:t>
            </a:r>
          </a:p>
          <a:p>
            <a:pPr lvl="1"/>
            <a:r>
              <a:rPr lang="en-US" dirty="0" smtClean="0"/>
              <a:t>Summary representing the owner information of all blocks in the Main area</a:t>
            </a:r>
          </a:p>
        </p:txBody>
      </p:sp>
    </p:spTree>
    <p:extLst>
      <p:ext uri="{BB962C8B-B14F-4D97-AF65-F5344CB8AC3E}">
        <p14:creationId xmlns:p14="http://schemas.microsoft.com/office/powerpoint/2010/main" val="2271748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LFS Index Structure: </a:t>
            </a:r>
            <a:br>
              <a:rPr lang="en-US" sz="2800" dirty="0" smtClean="0"/>
            </a:br>
            <a:r>
              <a:rPr lang="en-US" sz="2800" dirty="0" smtClean="0"/>
              <a:t>Forces many updates when updating data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01"/>
          <a:stretch/>
        </p:blipFill>
        <p:spPr>
          <a:xfrm>
            <a:off x="381000" y="838200"/>
            <a:ext cx="8256968" cy="4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7" y="76200"/>
            <a:ext cx="8748586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F2FS Index Structure: </a:t>
            </a:r>
            <a:br>
              <a:rPr lang="en-US" sz="2800" dirty="0" smtClean="0"/>
            </a:br>
            <a:r>
              <a:rPr lang="en-US" sz="2800" dirty="0" smtClean="0"/>
              <a:t>Indirection and Multi-head logs optimize updates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486"/>
          <a:stretch/>
        </p:blipFill>
        <p:spPr>
          <a:xfrm>
            <a:off x="455283" y="838200"/>
            <a:ext cx="8491010" cy="50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2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70400"/>
            <a:ext cx="1066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18970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1219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162800" cy="533400"/>
          </a:xfrm>
        </p:spPr>
        <p:txBody>
          <a:bodyPr/>
          <a:lstStyle/>
          <a:p>
            <a:r>
              <a:rPr lang="en-US" sz="2400" dirty="0" smtClean="0">
                <a:ea typeface="ＭＳ Ｐゴシック" charset="0"/>
                <a:cs typeface="ＭＳ Ｐゴシック" charset="0"/>
              </a:rPr>
              <a:t>Societal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Scale Information Systems</a:t>
            </a:r>
          </a:p>
        </p:txBody>
      </p:sp>
      <p:pic>
        <p:nvPicPr>
          <p:cNvPr id="31749" name="Picture 8" descr="bug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59375"/>
            <a:ext cx="8604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6934200" y="2667000"/>
            <a:ext cx="2328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 dirty="0">
                <a:latin typeface="+mj-lt"/>
              </a:rPr>
              <a:t>Scalable, Reliable,</a:t>
            </a:r>
          </a:p>
          <a:p>
            <a:r>
              <a:rPr lang="en-US" sz="2000" b="0" dirty="0">
                <a:latin typeface="+mj-lt"/>
              </a:rPr>
              <a:t>Secure Services</a:t>
            </a:r>
          </a:p>
        </p:txBody>
      </p:sp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685800" y="2727325"/>
            <a:ext cx="1643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+mj-lt"/>
              </a:rPr>
              <a:t>Internet</a:t>
            </a:r>
            <a:br>
              <a:rPr lang="en-US" sz="2000" b="0">
                <a:latin typeface="+mj-lt"/>
              </a:rPr>
            </a:br>
            <a:r>
              <a:rPr lang="en-US" sz="2000" b="0">
                <a:latin typeface="+mj-lt"/>
              </a:rPr>
              <a:t>Connectivity</a:t>
            </a:r>
          </a:p>
        </p:txBody>
      </p:sp>
      <p:sp>
        <p:nvSpPr>
          <p:cNvPr id="31754" name="Rectangle 481"/>
          <p:cNvSpPr>
            <a:spLocks noGrp="1" noChangeArrowheads="1"/>
          </p:cNvSpPr>
          <p:nvPr>
            <p:ph type="body" idx="1"/>
          </p:nvPr>
        </p:nvSpPr>
        <p:spPr>
          <a:xfrm>
            <a:off x="0" y="876299"/>
            <a:ext cx="4648200" cy="27352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world is a large distributed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charset="0"/>
              </a:rPr>
              <a:t>Microprocessors in everything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charset="0"/>
              </a:rPr>
              <a:t>Vast infrastructure behind them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244975"/>
            <a:ext cx="1524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3124200"/>
            <a:ext cx="8763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89200"/>
            <a:ext cx="12985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8382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Picture 479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62375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2" name="Line 4"/>
          <p:cNvSpPr>
            <a:spLocks noChangeShapeType="1"/>
          </p:cNvSpPr>
          <p:nvPr/>
        </p:nvSpPr>
        <p:spPr bwMode="auto">
          <a:xfrm flipV="1">
            <a:off x="990600" y="609600"/>
            <a:ext cx="8153400" cy="5410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31763" name="Group 15"/>
          <p:cNvGrpSpPr>
            <a:grpSpLocks/>
          </p:cNvGrpSpPr>
          <p:nvPr/>
        </p:nvGrpSpPr>
        <p:grpSpPr bwMode="auto">
          <a:xfrm>
            <a:off x="6129338" y="0"/>
            <a:ext cx="3014662" cy="2589213"/>
            <a:chOff x="3676" y="264"/>
            <a:chExt cx="1899" cy="1631"/>
          </a:xfrm>
        </p:grpSpPr>
        <p:graphicFrame>
          <p:nvGraphicFramePr>
            <p:cNvPr id="32226" name="Object 4"/>
            <p:cNvGraphicFramePr>
              <a:graphicFrameLocks noChangeAspect="1"/>
            </p:cNvGraphicFramePr>
            <p:nvPr/>
          </p:nvGraphicFramePr>
          <p:xfrm>
            <a:off x="4603" y="264"/>
            <a:ext cx="972" cy="1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Image" r:id="rId14" imgW="2007766" imgH="2134839" progId="Photoshop.Image.5">
                    <p:embed/>
                  </p:oleObj>
                </mc:Choice>
                <mc:Fallback>
                  <p:oleObj name="Image" r:id="rId14" imgW="2007766" imgH="2134839" progId="Photoshop.Image.5">
                    <p:embed/>
                    <p:pic>
                      <p:nvPicPr>
                        <p:cNvPr id="3222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264"/>
                          <a:ext cx="972" cy="1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227" name="Group 17"/>
            <p:cNvGrpSpPr>
              <a:grpSpLocks/>
            </p:cNvGrpSpPr>
            <p:nvPr/>
          </p:nvGrpSpPr>
          <p:grpSpPr bwMode="auto">
            <a:xfrm>
              <a:off x="3676" y="1159"/>
              <a:ext cx="1876" cy="736"/>
              <a:chOff x="2796" y="909"/>
              <a:chExt cx="2716" cy="1066"/>
            </a:xfrm>
          </p:grpSpPr>
          <p:grpSp>
            <p:nvGrpSpPr>
              <p:cNvPr id="32228" name="Group 18"/>
              <p:cNvGrpSpPr>
                <a:grpSpLocks/>
              </p:cNvGrpSpPr>
              <p:nvPr/>
            </p:nvGrpSpPr>
            <p:grpSpPr bwMode="auto">
              <a:xfrm>
                <a:off x="3227" y="1844"/>
                <a:ext cx="513" cy="131"/>
                <a:chOff x="2201" y="2688"/>
                <a:chExt cx="1946" cy="577"/>
              </a:xfrm>
            </p:grpSpPr>
            <p:sp>
              <p:nvSpPr>
                <p:cNvPr id="32676" name="AutoShape 19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77" name="AutoShape 20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78" name="AutoShape 21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79" name="AutoShape 22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80" name="AutoShape 23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81" name="AutoShape 24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82" name="AutoShape 25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83" name="AutoShape 26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84" name="AutoShape 27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85" name="AutoShape 28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86" name="AutoShape 29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87" name="AutoShape 30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88" name="AutoShape 31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29" name="Group 32"/>
              <p:cNvGrpSpPr>
                <a:grpSpLocks/>
              </p:cNvGrpSpPr>
              <p:nvPr/>
            </p:nvGrpSpPr>
            <p:grpSpPr bwMode="auto">
              <a:xfrm>
                <a:off x="3899" y="1843"/>
                <a:ext cx="513" cy="131"/>
                <a:chOff x="2201" y="2688"/>
                <a:chExt cx="1946" cy="577"/>
              </a:xfrm>
            </p:grpSpPr>
            <p:sp>
              <p:nvSpPr>
                <p:cNvPr id="32663" name="AutoShape 33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64" name="AutoShape 34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65" name="AutoShape 35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66" name="AutoShape 36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67" name="AutoShape 37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68" name="AutoShape 38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69" name="AutoShape 39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70" name="AutoShape 40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71" name="AutoShape 41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72" name="AutoShape 42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73" name="AutoShape 43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74" name="AutoShape 44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75" name="AutoShape 45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30" name="Group 46"/>
              <p:cNvGrpSpPr>
                <a:grpSpLocks/>
              </p:cNvGrpSpPr>
              <p:nvPr/>
            </p:nvGrpSpPr>
            <p:grpSpPr bwMode="auto">
              <a:xfrm>
                <a:off x="4503" y="1773"/>
                <a:ext cx="513" cy="132"/>
                <a:chOff x="2201" y="2688"/>
                <a:chExt cx="1946" cy="577"/>
              </a:xfrm>
            </p:grpSpPr>
            <p:sp>
              <p:nvSpPr>
                <p:cNvPr id="3265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51" name="AutoShape 48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52" name="AutoShape 49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53" name="AutoShape 50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54" name="AutoShape 51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55" name="AutoShape 52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56" name="AutoShape 53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57" name="AutoShape 54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58" name="AutoShape 55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59" name="AutoShape 56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60" name="AutoShape 57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61" name="AutoShape 58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62" name="AutoShape 59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31" name="Line 60"/>
              <p:cNvSpPr>
                <a:spLocks noChangeShapeType="1"/>
              </p:cNvSpPr>
              <p:nvPr/>
            </p:nvSpPr>
            <p:spPr bwMode="auto">
              <a:xfrm flipH="1">
                <a:off x="3290" y="1425"/>
                <a:ext cx="831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232" name="Line 61"/>
              <p:cNvSpPr>
                <a:spLocks noChangeShapeType="1"/>
              </p:cNvSpPr>
              <p:nvPr/>
            </p:nvSpPr>
            <p:spPr bwMode="auto">
              <a:xfrm flipH="1">
                <a:off x="3659" y="1431"/>
                <a:ext cx="460" cy="4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233" name="Line 62"/>
              <p:cNvSpPr>
                <a:spLocks noChangeShapeType="1"/>
              </p:cNvSpPr>
              <p:nvPr/>
            </p:nvSpPr>
            <p:spPr bwMode="auto">
              <a:xfrm flipH="1">
                <a:off x="3921" y="1545"/>
                <a:ext cx="277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234" name="Line 63"/>
              <p:cNvSpPr>
                <a:spLocks noChangeShapeType="1"/>
              </p:cNvSpPr>
              <p:nvPr/>
            </p:nvSpPr>
            <p:spPr bwMode="auto">
              <a:xfrm>
                <a:off x="4195" y="1551"/>
                <a:ext cx="147" cy="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2235" name="Group 64"/>
              <p:cNvGrpSpPr>
                <a:grpSpLocks/>
              </p:cNvGrpSpPr>
              <p:nvPr/>
            </p:nvGrpSpPr>
            <p:grpSpPr bwMode="auto">
              <a:xfrm>
                <a:off x="2796" y="1732"/>
                <a:ext cx="513" cy="132"/>
                <a:chOff x="2201" y="2688"/>
                <a:chExt cx="1946" cy="577"/>
              </a:xfrm>
            </p:grpSpPr>
            <p:sp>
              <p:nvSpPr>
                <p:cNvPr id="32637" name="AutoShape 65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38" name="AutoShape 66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39" name="AutoShape 67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40" name="AutoShape 68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41" name="AutoShape 69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42" name="AutoShape 70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43" name="AutoShape 71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44" name="AutoShape 72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45" name="AutoShape 73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46" name="AutoShape 74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47" name="AutoShape 75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48" name="AutoShape 76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49" name="AutoShape 77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36" name="Line 78"/>
              <p:cNvSpPr>
                <a:spLocks noChangeShapeType="1"/>
              </p:cNvSpPr>
              <p:nvPr/>
            </p:nvSpPr>
            <p:spPr bwMode="auto">
              <a:xfrm flipH="1">
                <a:off x="2896" y="1427"/>
                <a:ext cx="543" cy="3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2237" name="Group 79"/>
              <p:cNvGrpSpPr>
                <a:grpSpLocks/>
              </p:cNvGrpSpPr>
              <p:nvPr/>
            </p:nvGrpSpPr>
            <p:grpSpPr bwMode="auto">
              <a:xfrm>
                <a:off x="4878" y="1324"/>
                <a:ext cx="184" cy="73"/>
                <a:chOff x="1024" y="3264"/>
                <a:chExt cx="320" cy="296"/>
              </a:xfrm>
            </p:grpSpPr>
            <p:sp>
              <p:nvSpPr>
                <p:cNvPr id="32633" name="Rectangle 80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34" name="Rectangle 81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35" name="Rectangle 82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636" name="Rectangle 83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38" name="Group 84"/>
              <p:cNvGrpSpPr>
                <a:grpSpLocks/>
              </p:cNvGrpSpPr>
              <p:nvPr/>
            </p:nvGrpSpPr>
            <p:grpSpPr bwMode="auto">
              <a:xfrm>
                <a:off x="3658" y="909"/>
                <a:ext cx="990" cy="315"/>
                <a:chOff x="1832" y="1576"/>
                <a:chExt cx="1720" cy="1272"/>
              </a:xfrm>
            </p:grpSpPr>
            <p:grpSp>
              <p:nvGrpSpPr>
                <p:cNvPr id="32485" name="Group 85"/>
                <p:cNvGrpSpPr>
                  <a:grpSpLocks/>
                </p:cNvGrpSpPr>
                <p:nvPr/>
              </p:nvGrpSpPr>
              <p:grpSpPr bwMode="auto">
                <a:xfrm>
                  <a:off x="1832" y="1992"/>
                  <a:ext cx="888" cy="648"/>
                  <a:chOff x="1752" y="2224"/>
                  <a:chExt cx="888" cy="648"/>
                </a:xfrm>
              </p:grpSpPr>
              <p:grpSp>
                <p:nvGrpSpPr>
                  <p:cNvPr id="3259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52" y="22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25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26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27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28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29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30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31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32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59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896" y="225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17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18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19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20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21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22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23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24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599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000" y="23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09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10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11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12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13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1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15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16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600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2144" y="234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01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02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03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04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05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06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07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608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32486" name="Group 122"/>
                <p:cNvGrpSpPr>
                  <a:grpSpLocks/>
                </p:cNvGrpSpPr>
                <p:nvPr/>
              </p:nvGrpSpPr>
              <p:grpSpPr bwMode="auto">
                <a:xfrm>
                  <a:off x="2208" y="1576"/>
                  <a:ext cx="888" cy="648"/>
                  <a:chOff x="1800" y="1552"/>
                  <a:chExt cx="888" cy="648"/>
                </a:xfrm>
              </p:grpSpPr>
              <p:grpSp>
                <p:nvGrpSpPr>
                  <p:cNvPr id="3256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800" y="15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89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90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91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92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93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94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95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96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562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944" y="15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81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82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83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84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85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86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87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88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56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048" y="1640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73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74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75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76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77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78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79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80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564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192" y="167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65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66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67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68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69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70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71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72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32487" name="Group 159"/>
                <p:cNvGrpSpPr>
                  <a:grpSpLocks/>
                </p:cNvGrpSpPr>
                <p:nvPr/>
              </p:nvGrpSpPr>
              <p:grpSpPr bwMode="auto">
                <a:xfrm>
                  <a:off x="2288" y="2200"/>
                  <a:ext cx="888" cy="648"/>
                  <a:chOff x="2560" y="2264"/>
                  <a:chExt cx="888" cy="648"/>
                </a:xfrm>
              </p:grpSpPr>
              <p:grpSp>
                <p:nvGrpSpPr>
                  <p:cNvPr id="32525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2560" y="22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53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54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55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56" name="Rectangle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57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58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59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60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52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704" y="229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45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46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47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48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49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50" name="Rectangl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51" name="Rectangl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52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52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2808" y="23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37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38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39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40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41" name="Rectangle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42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43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44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528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2952" y="23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2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30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31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32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33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34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35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36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32488" name="Group 196"/>
                <p:cNvGrpSpPr>
                  <a:grpSpLocks/>
                </p:cNvGrpSpPr>
                <p:nvPr/>
              </p:nvGrpSpPr>
              <p:grpSpPr bwMode="auto">
                <a:xfrm>
                  <a:off x="2664" y="1736"/>
                  <a:ext cx="888" cy="648"/>
                  <a:chOff x="2608" y="1592"/>
                  <a:chExt cx="888" cy="648"/>
                </a:xfrm>
              </p:grpSpPr>
              <p:grpSp>
                <p:nvGrpSpPr>
                  <p:cNvPr id="32489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2608" y="159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17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18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19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20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21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22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23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24" name="Rectangle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490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2752" y="16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09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10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11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12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13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14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15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16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491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2840" y="16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01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02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03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04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05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06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07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08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2492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3000" y="17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493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494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495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496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497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498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499" name="Rectangle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  <p:sp>
                  <p:nvSpPr>
                    <p:cNvPr id="32500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+mj-lt"/>
                      </a:endParaRPr>
                    </a:p>
                  </p:txBody>
                </p:sp>
              </p:grpSp>
            </p:grpSp>
          </p:grpSp>
          <p:grpSp>
            <p:nvGrpSpPr>
              <p:cNvPr id="32239" name="Group 233"/>
              <p:cNvGrpSpPr>
                <a:grpSpLocks/>
              </p:cNvGrpSpPr>
              <p:nvPr/>
            </p:nvGrpSpPr>
            <p:grpSpPr bwMode="auto">
              <a:xfrm>
                <a:off x="3703" y="1382"/>
                <a:ext cx="185" cy="74"/>
                <a:chOff x="1024" y="3264"/>
                <a:chExt cx="320" cy="296"/>
              </a:xfrm>
            </p:grpSpPr>
            <p:sp>
              <p:nvSpPr>
                <p:cNvPr id="32481" name="Rectangle 23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82" name="Rectangle 23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83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84" name="Rectangle 23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40" name="Group 238"/>
              <p:cNvGrpSpPr>
                <a:grpSpLocks/>
              </p:cNvGrpSpPr>
              <p:nvPr/>
            </p:nvGrpSpPr>
            <p:grpSpPr bwMode="auto">
              <a:xfrm>
                <a:off x="4152" y="1376"/>
                <a:ext cx="184" cy="73"/>
                <a:chOff x="1024" y="3264"/>
                <a:chExt cx="320" cy="296"/>
              </a:xfrm>
            </p:grpSpPr>
            <p:sp>
              <p:nvSpPr>
                <p:cNvPr id="32477" name="Rectangle 23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78" name="Rectangle 24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79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80" name="Rectangle 24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41" name="Group 243"/>
              <p:cNvGrpSpPr>
                <a:grpSpLocks/>
              </p:cNvGrpSpPr>
              <p:nvPr/>
            </p:nvGrpSpPr>
            <p:grpSpPr bwMode="auto">
              <a:xfrm>
                <a:off x="5005" y="1169"/>
                <a:ext cx="183" cy="73"/>
                <a:chOff x="1024" y="3264"/>
                <a:chExt cx="320" cy="296"/>
              </a:xfrm>
            </p:grpSpPr>
            <p:sp>
              <p:nvSpPr>
                <p:cNvPr id="32473" name="Rectangle 24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74" name="Rectangle 24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75" name="Rectangle 24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76" name="Rectangle 24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42" name="Group 248"/>
              <p:cNvGrpSpPr>
                <a:grpSpLocks/>
              </p:cNvGrpSpPr>
              <p:nvPr/>
            </p:nvGrpSpPr>
            <p:grpSpPr bwMode="auto">
              <a:xfrm>
                <a:off x="4528" y="1367"/>
                <a:ext cx="184" cy="73"/>
                <a:chOff x="1024" y="3264"/>
                <a:chExt cx="320" cy="296"/>
              </a:xfrm>
            </p:grpSpPr>
            <p:sp>
              <p:nvSpPr>
                <p:cNvPr id="32469" name="Rectangle 24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70" name="Rectangle 25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71" name="Rectangle 25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72" name="Rectangle 25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43" name="Group 253"/>
              <p:cNvGrpSpPr>
                <a:grpSpLocks/>
              </p:cNvGrpSpPr>
              <p:nvPr/>
            </p:nvGrpSpPr>
            <p:grpSpPr bwMode="auto">
              <a:xfrm>
                <a:off x="3176" y="1260"/>
                <a:ext cx="185" cy="73"/>
                <a:chOff x="1024" y="3264"/>
                <a:chExt cx="320" cy="296"/>
              </a:xfrm>
            </p:grpSpPr>
            <p:sp>
              <p:nvSpPr>
                <p:cNvPr id="32465" name="Rectangle 25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66" name="Rectangle 25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67" name="Rectangle 25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68" name="Rectangle 25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44" name="Group 258"/>
              <p:cNvGrpSpPr>
                <a:grpSpLocks/>
              </p:cNvGrpSpPr>
              <p:nvPr/>
            </p:nvGrpSpPr>
            <p:grpSpPr bwMode="auto">
              <a:xfrm>
                <a:off x="3158" y="1191"/>
                <a:ext cx="184" cy="73"/>
                <a:chOff x="1024" y="3264"/>
                <a:chExt cx="320" cy="296"/>
              </a:xfrm>
            </p:grpSpPr>
            <p:sp>
              <p:nvSpPr>
                <p:cNvPr id="32461" name="Rectangle 25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62" name="Rectangle 26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63" name="Rectangle 26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64" name="Rectangle 26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45" name="Group 263"/>
              <p:cNvGrpSpPr>
                <a:grpSpLocks/>
              </p:cNvGrpSpPr>
              <p:nvPr/>
            </p:nvGrpSpPr>
            <p:grpSpPr bwMode="auto">
              <a:xfrm>
                <a:off x="3323" y="1395"/>
                <a:ext cx="184" cy="73"/>
                <a:chOff x="1024" y="3264"/>
                <a:chExt cx="320" cy="296"/>
              </a:xfrm>
            </p:grpSpPr>
            <p:sp>
              <p:nvSpPr>
                <p:cNvPr id="32457" name="Rectangle 26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58" name="Rectangle 26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59" name="Rectangle 26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60" name="Rectangle 26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46" name="Group 268"/>
              <p:cNvGrpSpPr>
                <a:grpSpLocks/>
              </p:cNvGrpSpPr>
              <p:nvPr/>
            </p:nvGrpSpPr>
            <p:grpSpPr bwMode="auto">
              <a:xfrm>
                <a:off x="2799" y="1168"/>
                <a:ext cx="154" cy="61"/>
                <a:chOff x="428" y="2146"/>
                <a:chExt cx="268" cy="244"/>
              </a:xfrm>
            </p:grpSpPr>
            <p:sp>
              <p:nvSpPr>
                <p:cNvPr id="32448" name="Rectangle 26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49" name="Rectangle 27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50" name="Rectangle 27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51" name="Rectangle 27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52" name="Rectangle 27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53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54" name="Rectangle 27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55" name="Rectangle 27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56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47" name="Group 278"/>
              <p:cNvGrpSpPr>
                <a:grpSpLocks/>
              </p:cNvGrpSpPr>
              <p:nvPr/>
            </p:nvGrpSpPr>
            <p:grpSpPr bwMode="auto">
              <a:xfrm>
                <a:off x="2801" y="1232"/>
                <a:ext cx="154" cy="61"/>
                <a:chOff x="428" y="2146"/>
                <a:chExt cx="268" cy="244"/>
              </a:xfrm>
            </p:grpSpPr>
            <p:sp>
              <p:nvSpPr>
                <p:cNvPr id="32439" name="Rectangle 27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40" name="Rectangle 28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41" name="Rectangle 28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42" name="Rectangle 28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43" name="Rectangle 28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44" name="Rectangle 28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45" name="Rectangle 28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46" name="Rectangle 28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47" name="Rectangle 28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48" name="Rectangle 288"/>
              <p:cNvSpPr>
                <a:spLocks noChangeArrowheads="1"/>
              </p:cNvSpPr>
              <p:nvPr/>
            </p:nvSpPr>
            <p:spPr bwMode="auto">
              <a:xfrm>
                <a:off x="3017" y="116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sp>
            <p:nvSpPr>
              <p:cNvPr id="32249" name="Rectangle 289"/>
              <p:cNvSpPr>
                <a:spLocks noChangeArrowheads="1"/>
              </p:cNvSpPr>
              <p:nvPr/>
            </p:nvSpPr>
            <p:spPr bwMode="auto">
              <a:xfrm>
                <a:off x="3020" y="1229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grpSp>
            <p:nvGrpSpPr>
              <p:cNvPr id="32250" name="Group 290"/>
              <p:cNvGrpSpPr>
                <a:grpSpLocks/>
              </p:cNvGrpSpPr>
              <p:nvPr/>
            </p:nvGrpSpPr>
            <p:grpSpPr bwMode="auto">
              <a:xfrm>
                <a:off x="2932" y="1390"/>
                <a:ext cx="154" cy="61"/>
                <a:chOff x="428" y="2146"/>
                <a:chExt cx="268" cy="244"/>
              </a:xfrm>
            </p:grpSpPr>
            <p:sp>
              <p:nvSpPr>
                <p:cNvPr id="32430" name="Rectangle 29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31" name="Rectangle 29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32" name="Rectangle 29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33" name="Rectangle 29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34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35" name="Rectangle 29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36" name="Rectangle 29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37" name="Rectangle 29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38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51" name="Group 300"/>
              <p:cNvGrpSpPr>
                <a:grpSpLocks/>
              </p:cNvGrpSpPr>
              <p:nvPr/>
            </p:nvGrpSpPr>
            <p:grpSpPr bwMode="auto">
              <a:xfrm>
                <a:off x="2945" y="1465"/>
                <a:ext cx="155" cy="60"/>
                <a:chOff x="428" y="2146"/>
                <a:chExt cx="268" cy="244"/>
              </a:xfrm>
            </p:grpSpPr>
            <p:sp>
              <p:nvSpPr>
                <p:cNvPr id="32421" name="Rectangle 30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22" name="Rectangle 30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23" name="Rectangle 30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24" name="Rectangle 30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25" name="Rectangle 30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26" name="Rectangle 30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27" name="Rectangle 30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28" name="Rectangle 30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29" name="Rectangle 30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52" name="Rectangle 310"/>
              <p:cNvSpPr>
                <a:spLocks noChangeArrowheads="1"/>
              </p:cNvSpPr>
              <p:nvPr/>
            </p:nvSpPr>
            <p:spPr bwMode="auto">
              <a:xfrm>
                <a:off x="3127" y="143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grpSp>
            <p:nvGrpSpPr>
              <p:cNvPr id="32253" name="Group 311"/>
              <p:cNvGrpSpPr>
                <a:grpSpLocks/>
              </p:cNvGrpSpPr>
              <p:nvPr/>
            </p:nvGrpSpPr>
            <p:grpSpPr bwMode="auto">
              <a:xfrm>
                <a:off x="3466" y="1524"/>
                <a:ext cx="155" cy="60"/>
                <a:chOff x="428" y="2146"/>
                <a:chExt cx="268" cy="244"/>
              </a:xfrm>
            </p:grpSpPr>
            <p:sp>
              <p:nvSpPr>
                <p:cNvPr id="32412" name="Rectangle 312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13" name="Rectangle 313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14" name="Rectangle 314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15" name="Rectangle 315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16" name="Rectangle 316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17" name="Rectangle 317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18" name="Rectangle 318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19" name="Rectangle 319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20" name="Rectangle 320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54" name="Rectangle 321"/>
              <p:cNvSpPr>
                <a:spLocks noChangeArrowheads="1"/>
              </p:cNvSpPr>
              <p:nvPr/>
            </p:nvSpPr>
            <p:spPr bwMode="auto">
              <a:xfrm>
                <a:off x="3680" y="147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grpSp>
            <p:nvGrpSpPr>
              <p:cNvPr id="32255" name="Group 322"/>
              <p:cNvGrpSpPr>
                <a:grpSpLocks/>
              </p:cNvGrpSpPr>
              <p:nvPr/>
            </p:nvGrpSpPr>
            <p:grpSpPr bwMode="auto">
              <a:xfrm>
                <a:off x="4133" y="1520"/>
                <a:ext cx="153" cy="41"/>
                <a:chOff x="2378" y="3784"/>
                <a:chExt cx="268" cy="166"/>
              </a:xfrm>
            </p:grpSpPr>
            <p:sp>
              <p:nvSpPr>
                <p:cNvPr id="32406" name="Rectangle 323"/>
                <p:cNvSpPr>
                  <a:spLocks noChangeArrowheads="1"/>
                </p:cNvSpPr>
                <p:nvPr/>
              </p:nvSpPr>
              <p:spPr bwMode="auto">
                <a:xfrm>
                  <a:off x="2582" y="379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07" name="Rectangle 324"/>
                <p:cNvSpPr>
                  <a:spLocks noChangeArrowheads="1"/>
                </p:cNvSpPr>
                <p:nvPr/>
              </p:nvSpPr>
              <p:spPr bwMode="auto">
                <a:xfrm>
                  <a:off x="2486" y="378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08" name="Rectangle 325"/>
                <p:cNvSpPr>
                  <a:spLocks noChangeArrowheads="1"/>
                </p:cNvSpPr>
                <p:nvPr/>
              </p:nvSpPr>
              <p:spPr bwMode="auto">
                <a:xfrm>
                  <a:off x="2576" y="387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09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80" y="386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10" name="Rectangle 327"/>
                <p:cNvSpPr>
                  <a:spLocks noChangeArrowheads="1"/>
                </p:cNvSpPr>
                <p:nvPr/>
              </p:nvSpPr>
              <p:spPr bwMode="auto">
                <a:xfrm>
                  <a:off x="2384" y="380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11" name="Rectangle 328"/>
                <p:cNvSpPr>
                  <a:spLocks noChangeArrowheads="1"/>
                </p:cNvSpPr>
                <p:nvPr/>
              </p:nvSpPr>
              <p:spPr bwMode="auto">
                <a:xfrm>
                  <a:off x="2378" y="388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56" name="Rectangle 329"/>
              <p:cNvSpPr>
                <a:spLocks noChangeArrowheads="1"/>
              </p:cNvSpPr>
              <p:nvPr/>
            </p:nvSpPr>
            <p:spPr bwMode="auto">
              <a:xfrm>
                <a:off x="4173" y="1470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grpSp>
            <p:nvGrpSpPr>
              <p:cNvPr id="32257" name="Group 330"/>
              <p:cNvGrpSpPr>
                <a:grpSpLocks/>
              </p:cNvGrpSpPr>
              <p:nvPr/>
            </p:nvGrpSpPr>
            <p:grpSpPr bwMode="auto">
              <a:xfrm>
                <a:off x="4502" y="1510"/>
                <a:ext cx="154" cy="60"/>
                <a:chOff x="428" y="2146"/>
                <a:chExt cx="268" cy="244"/>
              </a:xfrm>
            </p:grpSpPr>
            <p:sp>
              <p:nvSpPr>
                <p:cNvPr id="32397" name="Rectangle 33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98" name="Rectangle 33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99" name="Rectangle 33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00" name="Rectangle 33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01" name="Rectangle 33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02" name="Rectangle 33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03" name="Rectangle 33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04" name="Rectangle 33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405" name="Rectangle 33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58" name="Group 340"/>
              <p:cNvGrpSpPr>
                <a:grpSpLocks/>
              </p:cNvGrpSpPr>
              <p:nvPr/>
            </p:nvGrpSpPr>
            <p:grpSpPr bwMode="auto">
              <a:xfrm>
                <a:off x="4689" y="1540"/>
                <a:ext cx="155" cy="61"/>
                <a:chOff x="428" y="2146"/>
                <a:chExt cx="268" cy="244"/>
              </a:xfrm>
            </p:grpSpPr>
            <p:sp>
              <p:nvSpPr>
                <p:cNvPr id="32388" name="Rectangle 34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89" name="Rectangle 34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90" name="Rectangle 34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91" name="Rectangle 34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92" name="Rectangle 34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93" name="Rectangle 34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94" name="Rectangle 34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95" name="Rectangle 34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96" name="Rectangle 34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59" name="Rectangle 350"/>
              <p:cNvSpPr>
                <a:spLocks noChangeArrowheads="1"/>
              </p:cNvSpPr>
              <p:nvPr/>
            </p:nvSpPr>
            <p:spPr bwMode="auto">
              <a:xfrm>
                <a:off x="4625" y="1455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sp>
            <p:nvSpPr>
              <p:cNvPr id="32260" name="Rectangle 351"/>
              <p:cNvSpPr>
                <a:spLocks noChangeArrowheads="1"/>
              </p:cNvSpPr>
              <p:nvPr/>
            </p:nvSpPr>
            <p:spPr bwMode="auto">
              <a:xfrm>
                <a:off x="5229" y="118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grpSp>
            <p:nvGrpSpPr>
              <p:cNvPr id="32261" name="Group 352"/>
              <p:cNvGrpSpPr>
                <a:grpSpLocks/>
              </p:cNvGrpSpPr>
              <p:nvPr/>
            </p:nvGrpSpPr>
            <p:grpSpPr bwMode="auto">
              <a:xfrm>
                <a:off x="5250" y="1298"/>
                <a:ext cx="155" cy="60"/>
                <a:chOff x="428" y="2146"/>
                <a:chExt cx="268" cy="244"/>
              </a:xfrm>
            </p:grpSpPr>
            <p:sp>
              <p:nvSpPr>
                <p:cNvPr id="32379" name="Rectangle 35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80" name="Rectangle 35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81" name="Rectangle 35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82" name="Rectangle 35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83" name="Rectangle 35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84" name="Rectangle 35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85" name="Rectangle 35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86" name="Rectangle 36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87" name="Rectangle 36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62" name="Group 362"/>
              <p:cNvGrpSpPr>
                <a:grpSpLocks/>
              </p:cNvGrpSpPr>
              <p:nvPr/>
            </p:nvGrpSpPr>
            <p:grpSpPr bwMode="auto">
              <a:xfrm>
                <a:off x="5230" y="1408"/>
                <a:ext cx="154" cy="61"/>
                <a:chOff x="428" y="2146"/>
                <a:chExt cx="268" cy="244"/>
              </a:xfrm>
            </p:grpSpPr>
            <p:sp>
              <p:nvSpPr>
                <p:cNvPr id="32370" name="Rectangle 36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71" name="Rectangle 36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72" name="Rectangle 36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73" name="Rectangle 36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74" name="Rectangle 36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75" name="Rectangle 36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76" name="Rectangle 36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77" name="Rectangle 37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78" name="Rectangle 37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63" name="Rectangle 372"/>
              <p:cNvSpPr>
                <a:spLocks noChangeArrowheads="1"/>
              </p:cNvSpPr>
              <p:nvPr/>
            </p:nvSpPr>
            <p:spPr bwMode="auto">
              <a:xfrm>
                <a:off x="5115" y="1344"/>
                <a:ext cx="93" cy="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sp>
            <p:nvSpPr>
              <p:cNvPr id="32264" name="Rectangle 373"/>
              <p:cNvSpPr>
                <a:spLocks noChangeArrowheads="1"/>
              </p:cNvSpPr>
              <p:nvPr/>
            </p:nvSpPr>
            <p:spPr bwMode="auto">
              <a:xfrm>
                <a:off x="5094" y="1401"/>
                <a:ext cx="94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grpSp>
            <p:nvGrpSpPr>
              <p:cNvPr id="32265" name="Group 374"/>
              <p:cNvGrpSpPr>
                <a:grpSpLocks/>
              </p:cNvGrpSpPr>
              <p:nvPr/>
            </p:nvGrpSpPr>
            <p:grpSpPr bwMode="auto">
              <a:xfrm>
                <a:off x="5171" y="1035"/>
                <a:ext cx="155" cy="60"/>
                <a:chOff x="428" y="2146"/>
                <a:chExt cx="268" cy="244"/>
              </a:xfrm>
            </p:grpSpPr>
            <p:sp>
              <p:nvSpPr>
                <p:cNvPr id="32361" name="Rectangle 375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62" name="Rectangle 376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63" name="Rectangle 377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64" name="Rectangle 378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65" name="Rectangle 379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66" name="Rectangle 380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67" name="Rectangle 381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68" name="Rectangle 382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69" name="Rectangle 383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66" name="Rectangle 384"/>
              <p:cNvSpPr>
                <a:spLocks noChangeArrowheads="1"/>
              </p:cNvSpPr>
              <p:nvPr/>
            </p:nvSpPr>
            <p:spPr bwMode="auto">
              <a:xfrm>
                <a:off x="5025" y="1071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grpSp>
            <p:nvGrpSpPr>
              <p:cNvPr id="32267" name="Group 385"/>
              <p:cNvGrpSpPr>
                <a:grpSpLocks/>
              </p:cNvGrpSpPr>
              <p:nvPr/>
            </p:nvGrpSpPr>
            <p:grpSpPr bwMode="auto">
              <a:xfrm>
                <a:off x="5030" y="933"/>
                <a:ext cx="154" cy="61"/>
                <a:chOff x="428" y="2146"/>
                <a:chExt cx="268" cy="244"/>
              </a:xfrm>
            </p:grpSpPr>
            <p:sp>
              <p:nvSpPr>
                <p:cNvPr id="32352" name="Rectangle 38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53" name="Rectangle 38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54" name="Rectangle 38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55" name="Rectangle 38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56" name="Rectangle 39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57" name="Rectangle 39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58" name="Rectangle 39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59" name="Rectangle 39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60" name="Rectangle 39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68" name="Group 395"/>
              <p:cNvGrpSpPr>
                <a:grpSpLocks/>
              </p:cNvGrpSpPr>
              <p:nvPr/>
            </p:nvGrpSpPr>
            <p:grpSpPr bwMode="auto">
              <a:xfrm>
                <a:off x="3328" y="911"/>
                <a:ext cx="155" cy="61"/>
                <a:chOff x="428" y="2146"/>
                <a:chExt cx="268" cy="244"/>
              </a:xfrm>
            </p:grpSpPr>
            <p:sp>
              <p:nvSpPr>
                <p:cNvPr id="32343" name="Rectangle 39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44" name="Rectangle 39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45" name="Rectangle 39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46" name="Rectangle 39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47" name="Rectangle 40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48" name="Rectangle 40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49" name="Rectangle 40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50" name="Rectangle 40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51" name="Rectangle 40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69" name="Group 405"/>
              <p:cNvGrpSpPr>
                <a:grpSpLocks/>
              </p:cNvGrpSpPr>
              <p:nvPr/>
            </p:nvGrpSpPr>
            <p:grpSpPr bwMode="auto">
              <a:xfrm>
                <a:off x="3087" y="996"/>
                <a:ext cx="154" cy="60"/>
                <a:chOff x="428" y="2146"/>
                <a:chExt cx="268" cy="244"/>
              </a:xfrm>
            </p:grpSpPr>
            <p:sp>
              <p:nvSpPr>
                <p:cNvPr id="32334" name="Rectangle 40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35" name="Rectangle 40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36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37" name="Rectangle 40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3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39" name="Rectangle 41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40" name="Rectangle 41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41" name="Rectangle 41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42" name="Rectangle 41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70" name="Group 415"/>
              <p:cNvGrpSpPr>
                <a:grpSpLocks/>
              </p:cNvGrpSpPr>
              <p:nvPr/>
            </p:nvGrpSpPr>
            <p:grpSpPr bwMode="auto">
              <a:xfrm>
                <a:off x="3136" y="1499"/>
                <a:ext cx="153" cy="61"/>
                <a:chOff x="428" y="2146"/>
                <a:chExt cx="268" cy="244"/>
              </a:xfrm>
            </p:grpSpPr>
            <p:sp>
              <p:nvSpPr>
                <p:cNvPr id="32325" name="Rectangle 41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26" name="Rectangle 41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27" name="Rectangle 41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28" name="Rectangle 41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29" name="Rectangle 42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30" name="Rectangle 42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31" name="Rectangle 42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32" name="Rectangle 42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33" name="Rectangle 42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71" name="Rectangle 425"/>
              <p:cNvSpPr>
                <a:spLocks noChangeArrowheads="1"/>
              </p:cNvSpPr>
              <p:nvPr/>
            </p:nvSpPr>
            <p:spPr bwMode="auto">
              <a:xfrm>
                <a:off x="4915" y="995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sp>
            <p:nvSpPr>
              <p:cNvPr id="32272" name="Rectangle 426"/>
              <p:cNvSpPr>
                <a:spLocks noChangeArrowheads="1"/>
              </p:cNvSpPr>
              <p:nvPr/>
            </p:nvSpPr>
            <p:spPr bwMode="auto">
              <a:xfrm>
                <a:off x="3258" y="1038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+mj-lt"/>
                </a:endParaRPr>
              </a:p>
            </p:txBody>
          </p:sp>
          <p:grpSp>
            <p:nvGrpSpPr>
              <p:cNvPr id="32273" name="Group 427"/>
              <p:cNvGrpSpPr>
                <a:grpSpLocks/>
              </p:cNvGrpSpPr>
              <p:nvPr/>
            </p:nvGrpSpPr>
            <p:grpSpPr bwMode="auto">
              <a:xfrm>
                <a:off x="5227" y="1473"/>
                <a:ext cx="153" cy="60"/>
                <a:chOff x="428" y="2146"/>
                <a:chExt cx="268" cy="244"/>
              </a:xfrm>
            </p:grpSpPr>
            <p:sp>
              <p:nvSpPr>
                <p:cNvPr id="32316" name="Rectangle 42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17" name="Rectangle 42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18" name="Rectangle 43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19" name="Rectangle 43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20" name="Rectangle 43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21" name="Rectangle 43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22" name="Rectangle 43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23" name="Rectangle 43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24" name="Rectangle 43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grpSp>
            <p:nvGrpSpPr>
              <p:cNvPr id="32274" name="Group 437"/>
              <p:cNvGrpSpPr>
                <a:grpSpLocks/>
              </p:cNvGrpSpPr>
              <p:nvPr/>
            </p:nvGrpSpPr>
            <p:grpSpPr bwMode="auto">
              <a:xfrm>
                <a:off x="5357" y="1179"/>
                <a:ext cx="155" cy="60"/>
                <a:chOff x="428" y="2146"/>
                <a:chExt cx="268" cy="244"/>
              </a:xfrm>
            </p:grpSpPr>
            <p:sp>
              <p:nvSpPr>
                <p:cNvPr id="32307" name="Rectangle 43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08" name="Rectangle 43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09" name="Rectangle 44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10" name="Rectangle 44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11" name="Rectangle 44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12" name="Rectangle 44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13" name="Rectangle 44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14" name="Rectangle 44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315" name="Rectangle 44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32275" name="Text Box 447"/>
              <p:cNvSpPr txBox="1">
                <a:spLocks noChangeArrowheads="1"/>
              </p:cNvSpPr>
              <p:nvPr/>
            </p:nvSpPr>
            <p:spPr bwMode="auto">
              <a:xfrm>
                <a:off x="4601" y="1105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1200" dirty="0">
                  <a:solidFill>
                    <a:schemeClr val="hlink"/>
                  </a:solidFill>
                  <a:latin typeface="+mj-lt"/>
                </a:endParaRPr>
              </a:p>
            </p:txBody>
          </p:sp>
          <p:grpSp>
            <p:nvGrpSpPr>
              <p:cNvPr id="32277" name="Group 449"/>
              <p:cNvGrpSpPr>
                <a:grpSpLocks/>
              </p:cNvGrpSpPr>
              <p:nvPr/>
            </p:nvGrpSpPr>
            <p:grpSpPr bwMode="auto">
              <a:xfrm>
                <a:off x="3324" y="987"/>
                <a:ext cx="1708" cy="431"/>
                <a:chOff x="1450" y="1101"/>
                <a:chExt cx="2970" cy="997"/>
              </a:xfrm>
            </p:grpSpPr>
            <p:sp>
              <p:nvSpPr>
                <p:cNvPr id="32278" name="Oval 450"/>
                <p:cNvSpPr>
                  <a:spLocks noChangeArrowheads="1"/>
                </p:cNvSpPr>
                <p:nvPr/>
              </p:nvSpPr>
              <p:spPr bwMode="auto">
                <a:xfrm>
                  <a:off x="1984" y="1682"/>
                  <a:ext cx="1760" cy="119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32279" name="Line 451"/>
                <p:cNvSpPr>
                  <a:spLocks noChangeShapeType="1"/>
                </p:cNvSpPr>
                <p:nvPr/>
              </p:nvSpPr>
              <p:spPr bwMode="auto">
                <a:xfrm>
                  <a:off x="2104" y="147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80" name="Line 452"/>
                <p:cNvSpPr>
                  <a:spLocks noChangeShapeType="1"/>
                </p:cNvSpPr>
                <p:nvPr/>
              </p:nvSpPr>
              <p:spPr bwMode="auto">
                <a:xfrm>
                  <a:off x="2232" y="1485"/>
                  <a:ext cx="0" cy="22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81" name="Line 453"/>
                <p:cNvSpPr>
                  <a:spLocks noChangeShapeType="1"/>
                </p:cNvSpPr>
                <p:nvPr/>
              </p:nvSpPr>
              <p:spPr bwMode="auto">
                <a:xfrm flipH="1">
                  <a:off x="2360" y="1512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82" name="Line 454"/>
                <p:cNvSpPr>
                  <a:spLocks noChangeShapeType="1"/>
                </p:cNvSpPr>
                <p:nvPr/>
              </p:nvSpPr>
              <p:spPr bwMode="auto">
                <a:xfrm>
                  <a:off x="2472" y="1531"/>
                  <a:ext cx="0" cy="15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83" name="Line 455"/>
                <p:cNvSpPr>
                  <a:spLocks noChangeShapeType="1"/>
                </p:cNvSpPr>
                <p:nvPr/>
              </p:nvSpPr>
              <p:spPr bwMode="auto">
                <a:xfrm>
                  <a:off x="2560" y="1590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84" name="Line 456"/>
                <p:cNvSpPr>
                  <a:spLocks noChangeShapeType="1"/>
                </p:cNvSpPr>
                <p:nvPr/>
              </p:nvSpPr>
              <p:spPr bwMode="auto">
                <a:xfrm>
                  <a:off x="2680" y="1599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85" name="Line 457"/>
                <p:cNvSpPr>
                  <a:spLocks noChangeShapeType="1"/>
                </p:cNvSpPr>
                <p:nvPr/>
              </p:nvSpPr>
              <p:spPr bwMode="auto">
                <a:xfrm>
                  <a:off x="2808" y="1636"/>
                  <a:ext cx="0" cy="5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86" name="Line 458"/>
                <p:cNvSpPr>
                  <a:spLocks noChangeShapeType="1"/>
                </p:cNvSpPr>
                <p:nvPr/>
              </p:nvSpPr>
              <p:spPr bwMode="auto">
                <a:xfrm>
                  <a:off x="2944" y="1650"/>
                  <a:ext cx="0" cy="3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87" name="Line 459"/>
                <p:cNvSpPr>
                  <a:spLocks noChangeShapeType="1"/>
                </p:cNvSpPr>
                <p:nvPr/>
              </p:nvSpPr>
              <p:spPr bwMode="auto">
                <a:xfrm>
                  <a:off x="3168" y="1567"/>
                  <a:ext cx="0" cy="11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88" name="Line 460"/>
                <p:cNvSpPr>
                  <a:spLocks noChangeShapeType="1"/>
                </p:cNvSpPr>
                <p:nvPr/>
              </p:nvSpPr>
              <p:spPr bwMode="auto">
                <a:xfrm>
                  <a:off x="3312" y="1480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89" name="Line 461"/>
                <p:cNvSpPr>
                  <a:spLocks noChangeShapeType="1"/>
                </p:cNvSpPr>
                <p:nvPr/>
              </p:nvSpPr>
              <p:spPr bwMode="auto">
                <a:xfrm>
                  <a:off x="3448" y="1352"/>
                  <a:ext cx="0" cy="3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90" name="Line 462"/>
                <p:cNvSpPr>
                  <a:spLocks noChangeShapeType="1"/>
                </p:cNvSpPr>
                <p:nvPr/>
              </p:nvSpPr>
              <p:spPr bwMode="auto">
                <a:xfrm>
                  <a:off x="3640" y="1237"/>
                  <a:ext cx="0" cy="48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91" name="Oval 463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153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292" name="Oval 464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2006"/>
                  <a:ext cx="71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293" name="Oval 465"/>
                <p:cNvSpPr>
                  <a:spLocks noChangeArrowheads="1"/>
                </p:cNvSpPr>
                <p:nvPr/>
              </p:nvSpPr>
              <p:spPr bwMode="auto">
                <a:xfrm rot="2527473">
                  <a:off x="2114" y="199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294" name="Oval 466"/>
                <p:cNvSpPr>
                  <a:spLocks noChangeArrowheads="1"/>
                </p:cNvSpPr>
                <p:nvPr/>
              </p:nvSpPr>
              <p:spPr bwMode="auto">
                <a:xfrm rot="2527473">
                  <a:off x="2884" y="197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295" name="Oval 467"/>
                <p:cNvSpPr>
                  <a:spLocks noChangeArrowheads="1"/>
                </p:cNvSpPr>
                <p:nvPr/>
              </p:nvSpPr>
              <p:spPr bwMode="auto">
                <a:xfrm rot="2527473">
                  <a:off x="1500" y="1829"/>
                  <a:ext cx="64" cy="91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296" name="Oval 468"/>
                <p:cNvSpPr>
                  <a:spLocks noChangeArrowheads="1"/>
                </p:cNvSpPr>
                <p:nvPr/>
              </p:nvSpPr>
              <p:spPr bwMode="auto">
                <a:xfrm rot="2527473">
                  <a:off x="3560" y="195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297" name="Oval 469"/>
                <p:cNvSpPr>
                  <a:spLocks noChangeArrowheads="1"/>
                </p:cNvSpPr>
                <p:nvPr/>
              </p:nvSpPr>
              <p:spPr bwMode="auto">
                <a:xfrm rot="2527473">
                  <a:off x="4152" y="1834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298" name="Oval 470"/>
                <p:cNvSpPr>
                  <a:spLocks noChangeArrowheads="1"/>
                </p:cNvSpPr>
                <p:nvPr/>
              </p:nvSpPr>
              <p:spPr bwMode="auto">
                <a:xfrm rot="2527473">
                  <a:off x="4356" y="1485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2299" name="Line 471"/>
                <p:cNvSpPr>
                  <a:spLocks noChangeShapeType="1"/>
                </p:cNvSpPr>
                <p:nvPr/>
              </p:nvSpPr>
              <p:spPr bwMode="auto">
                <a:xfrm>
                  <a:off x="1522" y="1578"/>
                  <a:ext cx="510" cy="14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00" name="Line 472"/>
                <p:cNvSpPr>
                  <a:spLocks noChangeShapeType="1"/>
                </p:cNvSpPr>
                <p:nvPr/>
              </p:nvSpPr>
              <p:spPr bwMode="auto">
                <a:xfrm flipV="1">
                  <a:off x="1546" y="1781"/>
                  <a:ext cx="654" cy="2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01" name="Line 473"/>
                <p:cNvSpPr>
                  <a:spLocks noChangeShapeType="1"/>
                </p:cNvSpPr>
                <p:nvPr/>
              </p:nvSpPr>
              <p:spPr bwMode="auto">
                <a:xfrm flipV="1">
                  <a:off x="2188" y="1791"/>
                  <a:ext cx="228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02" name="Line 474"/>
                <p:cNvSpPr>
                  <a:spLocks noChangeShapeType="1"/>
                </p:cNvSpPr>
                <p:nvPr/>
              </p:nvSpPr>
              <p:spPr bwMode="auto">
                <a:xfrm flipH="1" flipV="1">
                  <a:off x="2818" y="1798"/>
                  <a:ext cx="108" cy="20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03" name="Line 475"/>
                <p:cNvSpPr>
                  <a:spLocks noChangeShapeType="1"/>
                </p:cNvSpPr>
                <p:nvPr/>
              </p:nvSpPr>
              <p:spPr bwMode="auto">
                <a:xfrm flipH="1" flipV="1">
                  <a:off x="3388" y="178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04" name="Line 476"/>
                <p:cNvSpPr>
                  <a:spLocks noChangeShapeType="1"/>
                </p:cNvSpPr>
                <p:nvPr/>
              </p:nvSpPr>
              <p:spPr bwMode="auto">
                <a:xfrm flipH="1" flipV="1">
                  <a:off x="3706" y="1743"/>
                  <a:ext cx="462" cy="12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05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3694" y="1540"/>
                  <a:ext cx="648" cy="17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06" name="Line 478"/>
                <p:cNvSpPr>
                  <a:spLocks noChangeShapeType="1"/>
                </p:cNvSpPr>
                <p:nvPr/>
              </p:nvSpPr>
              <p:spPr bwMode="auto">
                <a:xfrm>
                  <a:off x="1500" y="1101"/>
                  <a:ext cx="582" cy="62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</p:grpSp>
      <p:grpSp>
        <p:nvGrpSpPr>
          <p:cNvPr id="31764" name="Group 17"/>
          <p:cNvGrpSpPr>
            <a:grpSpLocks/>
          </p:cNvGrpSpPr>
          <p:nvPr/>
        </p:nvGrpSpPr>
        <p:grpSpPr bwMode="auto">
          <a:xfrm>
            <a:off x="6096000" y="717969"/>
            <a:ext cx="2978150" cy="1167981"/>
            <a:chOff x="2796" y="909"/>
            <a:chExt cx="2716" cy="1066"/>
          </a:xfrm>
        </p:grpSpPr>
        <p:grpSp>
          <p:nvGrpSpPr>
            <p:cNvPr id="31765" name="Group 18"/>
            <p:cNvGrpSpPr>
              <a:grpSpLocks/>
            </p:cNvGrpSpPr>
            <p:nvPr/>
          </p:nvGrpSpPr>
          <p:grpSpPr bwMode="auto">
            <a:xfrm>
              <a:off x="3227" y="1844"/>
              <a:ext cx="513" cy="131"/>
              <a:chOff x="2201" y="2688"/>
              <a:chExt cx="1946" cy="577"/>
            </a:xfrm>
          </p:grpSpPr>
          <p:sp>
            <p:nvSpPr>
              <p:cNvPr id="32213" name="AutoShape 19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14" name="AutoShape 20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15" name="AutoShape 21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16" name="AutoShape 22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17" name="AutoShape 23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18" name="AutoShape 24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19" name="AutoShape 25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20" name="AutoShape 26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21" name="AutoShape 27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22" name="AutoShape 28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23" name="AutoShape 29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24" name="AutoShape 30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25" name="AutoShape 31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66" name="Group 32"/>
            <p:cNvGrpSpPr>
              <a:grpSpLocks/>
            </p:cNvGrpSpPr>
            <p:nvPr/>
          </p:nvGrpSpPr>
          <p:grpSpPr bwMode="auto">
            <a:xfrm>
              <a:off x="3899" y="1843"/>
              <a:ext cx="513" cy="131"/>
              <a:chOff x="2201" y="2688"/>
              <a:chExt cx="1946" cy="577"/>
            </a:xfrm>
          </p:grpSpPr>
          <p:sp>
            <p:nvSpPr>
              <p:cNvPr id="32200" name="AutoShape 33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01" name="AutoShape 34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02" name="AutoShape 35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03" name="AutoShape 36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04" name="AutoShape 37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05" name="AutoShape 38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06" name="AutoShape 39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07" name="AutoShape 40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08" name="AutoShape 41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09" name="AutoShape 42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10" name="AutoShape 43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11" name="AutoShape 44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212" name="AutoShape 45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67" name="Group 46"/>
            <p:cNvGrpSpPr>
              <a:grpSpLocks/>
            </p:cNvGrpSpPr>
            <p:nvPr/>
          </p:nvGrpSpPr>
          <p:grpSpPr bwMode="auto">
            <a:xfrm>
              <a:off x="4503" y="1773"/>
              <a:ext cx="513" cy="132"/>
              <a:chOff x="2201" y="2688"/>
              <a:chExt cx="1946" cy="577"/>
            </a:xfrm>
          </p:grpSpPr>
          <p:sp>
            <p:nvSpPr>
              <p:cNvPr id="32187" name="AutoShape 47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88" name="AutoShape 48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89" name="AutoShape 49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90" name="AutoShape 50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91" name="AutoShape 51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92" name="AutoShape 52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93" name="AutoShape 53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94" name="AutoShape 54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95" name="AutoShape 55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96" name="AutoShape 56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97" name="AutoShape 57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98" name="AutoShape 58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99" name="AutoShape 59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sp>
          <p:nvSpPr>
            <p:cNvPr id="31768" name="Line 60"/>
            <p:cNvSpPr>
              <a:spLocks noChangeShapeType="1"/>
            </p:cNvSpPr>
            <p:nvPr/>
          </p:nvSpPr>
          <p:spPr bwMode="auto">
            <a:xfrm flipH="1">
              <a:off x="3290" y="1425"/>
              <a:ext cx="831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769" name="Line 61"/>
            <p:cNvSpPr>
              <a:spLocks noChangeShapeType="1"/>
            </p:cNvSpPr>
            <p:nvPr/>
          </p:nvSpPr>
          <p:spPr bwMode="auto">
            <a:xfrm flipH="1">
              <a:off x="3659" y="1431"/>
              <a:ext cx="460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770" name="Line 62"/>
            <p:cNvSpPr>
              <a:spLocks noChangeShapeType="1"/>
            </p:cNvSpPr>
            <p:nvPr/>
          </p:nvSpPr>
          <p:spPr bwMode="auto">
            <a:xfrm flipH="1">
              <a:off x="3921" y="1545"/>
              <a:ext cx="277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771" name="Line 63"/>
            <p:cNvSpPr>
              <a:spLocks noChangeShapeType="1"/>
            </p:cNvSpPr>
            <p:nvPr/>
          </p:nvSpPr>
          <p:spPr bwMode="auto">
            <a:xfrm>
              <a:off x="4195" y="1551"/>
              <a:ext cx="147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1772" name="Group 64"/>
            <p:cNvGrpSpPr>
              <a:grpSpLocks/>
            </p:cNvGrpSpPr>
            <p:nvPr/>
          </p:nvGrpSpPr>
          <p:grpSpPr bwMode="auto">
            <a:xfrm>
              <a:off x="2796" y="1732"/>
              <a:ext cx="513" cy="132"/>
              <a:chOff x="2201" y="2688"/>
              <a:chExt cx="1946" cy="577"/>
            </a:xfrm>
          </p:grpSpPr>
          <p:sp>
            <p:nvSpPr>
              <p:cNvPr id="32174" name="AutoShape 65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75" name="AutoShape 66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76" name="AutoShape 67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77" name="AutoShape 68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78" name="AutoShape 69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79" name="AutoShape 70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80" name="AutoShape 71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81" name="AutoShape 72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82" name="AutoShape 73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83" name="AutoShape 74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84" name="AutoShape 75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85" name="AutoShape 76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86" name="AutoShape 77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sp>
          <p:nvSpPr>
            <p:cNvPr id="31773" name="Line 78"/>
            <p:cNvSpPr>
              <a:spLocks noChangeShapeType="1"/>
            </p:cNvSpPr>
            <p:nvPr/>
          </p:nvSpPr>
          <p:spPr bwMode="auto">
            <a:xfrm flipH="1">
              <a:off x="2896" y="1427"/>
              <a:ext cx="543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1774" name="Group 79"/>
            <p:cNvGrpSpPr>
              <a:grpSpLocks/>
            </p:cNvGrpSpPr>
            <p:nvPr/>
          </p:nvGrpSpPr>
          <p:grpSpPr bwMode="auto">
            <a:xfrm>
              <a:off x="4878" y="1324"/>
              <a:ext cx="184" cy="73"/>
              <a:chOff x="1024" y="3264"/>
              <a:chExt cx="320" cy="296"/>
            </a:xfrm>
          </p:grpSpPr>
          <p:sp>
            <p:nvSpPr>
              <p:cNvPr id="32170" name="Rectangle 80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71" name="Rectangle 81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72" name="Rectangle 82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173" name="Rectangle 83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75" name="Group 84"/>
            <p:cNvGrpSpPr>
              <a:grpSpLocks/>
            </p:cNvGrpSpPr>
            <p:nvPr/>
          </p:nvGrpSpPr>
          <p:grpSpPr bwMode="auto">
            <a:xfrm>
              <a:off x="3658" y="909"/>
              <a:ext cx="990" cy="315"/>
              <a:chOff x="1832" y="1576"/>
              <a:chExt cx="1720" cy="1272"/>
            </a:xfrm>
          </p:grpSpPr>
          <p:grpSp>
            <p:nvGrpSpPr>
              <p:cNvPr id="32022" name="Group 85"/>
              <p:cNvGrpSpPr>
                <a:grpSpLocks/>
              </p:cNvGrpSpPr>
              <p:nvPr/>
            </p:nvGrpSpPr>
            <p:grpSpPr bwMode="auto">
              <a:xfrm>
                <a:off x="1832" y="1992"/>
                <a:ext cx="888" cy="648"/>
                <a:chOff x="1752" y="2224"/>
                <a:chExt cx="888" cy="648"/>
              </a:xfrm>
            </p:grpSpPr>
            <p:grpSp>
              <p:nvGrpSpPr>
                <p:cNvPr id="32134" name="Group 86"/>
                <p:cNvGrpSpPr>
                  <a:grpSpLocks/>
                </p:cNvGrpSpPr>
                <p:nvPr/>
              </p:nvGrpSpPr>
              <p:grpSpPr bwMode="auto">
                <a:xfrm>
                  <a:off x="1752" y="2224"/>
                  <a:ext cx="496" cy="528"/>
                  <a:chOff x="2016" y="2000"/>
                  <a:chExt cx="496" cy="528"/>
                </a:xfrm>
              </p:grpSpPr>
              <p:sp>
                <p:nvSpPr>
                  <p:cNvPr id="3216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63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64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6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6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6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6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6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135" name="Group 95"/>
                <p:cNvGrpSpPr>
                  <a:grpSpLocks/>
                </p:cNvGrpSpPr>
                <p:nvPr/>
              </p:nvGrpSpPr>
              <p:grpSpPr bwMode="auto">
                <a:xfrm>
                  <a:off x="1896" y="2256"/>
                  <a:ext cx="496" cy="528"/>
                  <a:chOff x="2016" y="2000"/>
                  <a:chExt cx="496" cy="528"/>
                </a:xfrm>
              </p:grpSpPr>
              <p:sp>
                <p:nvSpPr>
                  <p:cNvPr id="3215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5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5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5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5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59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6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61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136" name="Group 104"/>
                <p:cNvGrpSpPr>
                  <a:grpSpLocks/>
                </p:cNvGrpSpPr>
                <p:nvPr/>
              </p:nvGrpSpPr>
              <p:grpSpPr bwMode="auto">
                <a:xfrm>
                  <a:off x="2000" y="2312"/>
                  <a:ext cx="496" cy="528"/>
                  <a:chOff x="2016" y="2000"/>
                  <a:chExt cx="496" cy="528"/>
                </a:xfrm>
              </p:grpSpPr>
              <p:sp>
                <p:nvSpPr>
                  <p:cNvPr id="3214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47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4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49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5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5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5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53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137" name="Group 113"/>
                <p:cNvGrpSpPr>
                  <a:grpSpLocks/>
                </p:cNvGrpSpPr>
                <p:nvPr/>
              </p:nvGrpSpPr>
              <p:grpSpPr bwMode="auto">
                <a:xfrm>
                  <a:off x="2144" y="2344"/>
                  <a:ext cx="496" cy="528"/>
                  <a:chOff x="2016" y="2000"/>
                  <a:chExt cx="496" cy="528"/>
                </a:xfrm>
              </p:grpSpPr>
              <p:sp>
                <p:nvSpPr>
                  <p:cNvPr id="3213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3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4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32023" name="Group 122"/>
              <p:cNvGrpSpPr>
                <a:grpSpLocks/>
              </p:cNvGrpSpPr>
              <p:nvPr/>
            </p:nvGrpSpPr>
            <p:grpSpPr bwMode="auto">
              <a:xfrm>
                <a:off x="2208" y="1576"/>
                <a:ext cx="888" cy="648"/>
                <a:chOff x="1800" y="1552"/>
                <a:chExt cx="888" cy="648"/>
              </a:xfrm>
            </p:grpSpPr>
            <p:grpSp>
              <p:nvGrpSpPr>
                <p:cNvPr id="32098" name="Group 123"/>
                <p:cNvGrpSpPr>
                  <a:grpSpLocks/>
                </p:cNvGrpSpPr>
                <p:nvPr/>
              </p:nvGrpSpPr>
              <p:grpSpPr bwMode="auto">
                <a:xfrm>
                  <a:off x="1800" y="1552"/>
                  <a:ext cx="496" cy="528"/>
                  <a:chOff x="2016" y="2000"/>
                  <a:chExt cx="496" cy="528"/>
                </a:xfrm>
              </p:grpSpPr>
              <p:sp>
                <p:nvSpPr>
                  <p:cNvPr id="32126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2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2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2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3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3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3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3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099" name="Group 132"/>
                <p:cNvGrpSpPr>
                  <a:grpSpLocks/>
                </p:cNvGrpSpPr>
                <p:nvPr/>
              </p:nvGrpSpPr>
              <p:grpSpPr bwMode="auto">
                <a:xfrm>
                  <a:off x="1944" y="1584"/>
                  <a:ext cx="496" cy="528"/>
                  <a:chOff x="2016" y="2000"/>
                  <a:chExt cx="496" cy="528"/>
                </a:xfrm>
              </p:grpSpPr>
              <p:sp>
                <p:nvSpPr>
                  <p:cNvPr id="3211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19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20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2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22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23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24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25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100" name="Group 141"/>
                <p:cNvGrpSpPr>
                  <a:grpSpLocks/>
                </p:cNvGrpSpPr>
                <p:nvPr/>
              </p:nvGrpSpPr>
              <p:grpSpPr bwMode="auto">
                <a:xfrm>
                  <a:off x="2048" y="1640"/>
                  <a:ext cx="496" cy="528"/>
                  <a:chOff x="2016" y="2000"/>
                  <a:chExt cx="496" cy="528"/>
                </a:xfrm>
              </p:grpSpPr>
              <p:sp>
                <p:nvSpPr>
                  <p:cNvPr id="3211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1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1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13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1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1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1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1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101" name="Group 150"/>
                <p:cNvGrpSpPr>
                  <a:grpSpLocks/>
                </p:cNvGrpSpPr>
                <p:nvPr/>
              </p:nvGrpSpPr>
              <p:grpSpPr bwMode="auto">
                <a:xfrm>
                  <a:off x="2192" y="1672"/>
                  <a:ext cx="496" cy="528"/>
                  <a:chOff x="2016" y="2000"/>
                  <a:chExt cx="496" cy="528"/>
                </a:xfrm>
              </p:grpSpPr>
              <p:sp>
                <p:nvSpPr>
                  <p:cNvPr id="3210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0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05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06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07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08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109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32024" name="Group 159"/>
              <p:cNvGrpSpPr>
                <a:grpSpLocks/>
              </p:cNvGrpSpPr>
              <p:nvPr/>
            </p:nvGrpSpPr>
            <p:grpSpPr bwMode="auto">
              <a:xfrm>
                <a:off x="2288" y="2200"/>
                <a:ext cx="888" cy="648"/>
                <a:chOff x="2560" y="2264"/>
                <a:chExt cx="888" cy="648"/>
              </a:xfrm>
            </p:grpSpPr>
            <p:grpSp>
              <p:nvGrpSpPr>
                <p:cNvPr id="32062" name="Group 160"/>
                <p:cNvGrpSpPr>
                  <a:grpSpLocks/>
                </p:cNvGrpSpPr>
                <p:nvPr/>
              </p:nvGrpSpPr>
              <p:grpSpPr bwMode="auto">
                <a:xfrm>
                  <a:off x="2560" y="2264"/>
                  <a:ext cx="496" cy="528"/>
                  <a:chOff x="2016" y="2000"/>
                  <a:chExt cx="496" cy="528"/>
                </a:xfrm>
              </p:grpSpPr>
              <p:sp>
                <p:nvSpPr>
                  <p:cNvPr id="32090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9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9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9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9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95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9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9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063" name="Group 169"/>
                <p:cNvGrpSpPr>
                  <a:grpSpLocks/>
                </p:cNvGrpSpPr>
                <p:nvPr/>
              </p:nvGrpSpPr>
              <p:grpSpPr bwMode="auto">
                <a:xfrm>
                  <a:off x="2704" y="2296"/>
                  <a:ext cx="496" cy="528"/>
                  <a:chOff x="2016" y="2000"/>
                  <a:chExt cx="496" cy="528"/>
                </a:xfrm>
              </p:grpSpPr>
              <p:sp>
                <p:nvSpPr>
                  <p:cNvPr id="32082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83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84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85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86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87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88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89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064" name="Group 178"/>
                <p:cNvGrpSpPr>
                  <a:grpSpLocks/>
                </p:cNvGrpSpPr>
                <p:nvPr/>
              </p:nvGrpSpPr>
              <p:grpSpPr bwMode="auto">
                <a:xfrm>
                  <a:off x="2808" y="2352"/>
                  <a:ext cx="496" cy="528"/>
                  <a:chOff x="2016" y="2000"/>
                  <a:chExt cx="496" cy="528"/>
                </a:xfrm>
              </p:grpSpPr>
              <p:sp>
                <p:nvSpPr>
                  <p:cNvPr id="32074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75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76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77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78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7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80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81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065" name="Group 187"/>
                <p:cNvGrpSpPr>
                  <a:grpSpLocks/>
                </p:cNvGrpSpPr>
                <p:nvPr/>
              </p:nvGrpSpPr>
              <p:grpSpPr bwMode="auto">
                <a:xfrm>
                  <a:off x="2952" y="2384"/>
                  <a:ext cx="496" cy="528"/>
                  <a:chOff x="2016" y="2000"/>
                  <a:chExt cx="496" cy="528"/>
                </a:xfrm>
              </p:grpSpPr>
              <p:sp>
                <p:nvSpPr>
                  <p:cNvPr id="32066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67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68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69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70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71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72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73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32025" name="Group 196"/>
              <p:cNvGrpSpPr>
                <a:grpSpLocks/>
              </p:cNvGrpSpPr>
              <p:nvPr/>
            </p:nvGrpSpPr>
            <p:grpSpPr bwMode="auto">
              <a:xfrm>
                <a:off x="2664" y="1736"/>
                <a:ext cx="888" cy="648"/>
                <a:chOff x="2608" y="1592"/>
                <a:chExt cx="888" cy="648"/>
              </a:xfrm>
            </p:grpSpPr>
            <p:grpSp>
              <p:nvGrpSpPr>
                <p:cNvPr id="32026" name="Group 197"/>
                <p:cNvGrpSpPr>
                  <a:grpSpLocks/>
                </p:cNvGrpSpPr>
                <p:nvPr/>
              </p:nvGrpSpPr>
              <p:grpSpPr bwMode="auto">
                <a:xfrm>
                  <a:off x="2608" y="1592"/>
                  <a:ext cx="496" cy="528"/>
                  <a:chOff x="2016" y="2000"/>
                  <a:chExt cx="496" cy="528"/>
                </a:xfrm>
              </p:grpSpPr>
              <p:sp>
                <p:nvSpPr>
                  <p:cNvPr id="3205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5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5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57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58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59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60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61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027" name="Group 206"/>
                <p:cNvGrpSpPr>
                  <a:grpSpLocks/>
                </p:cNvGrpSpPr>
                <p:nvPr/>
              </p:nvGrpSpPr>
              <p:grpSpPr bwMode="auto">
                <a:xfrm>
                  <a:off x="2752" y="1624"/>
                  <a:ext cx="496" cy="528"/>
                  <a:chOff x="2016" y="2000"/>
                  <a:chExt cx="496" cy="528"/>
                </a:xfrm>
              </p:grpSpPr>
              <p:sp>
                <p:nvSpPr>
                  <p:cNvPr id="32046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47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4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49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50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51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52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53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028" name="Group 215"/>
                <p:cNvGrpSpPr>
                  <a:grpSpLocks/>
                </p:cNvGrpSpPr>
                <p:nvPr/>
              </p:nvGrpSpPr>
              <p:grpSpPr bwMode="auto">
                <a:xfrm>
                  <a:off x="2840" y="1664"/>
                  <a:ext cx="496" cy="528"/>
                  <a:chOff x="2016" y="2000"/>
                  <a:chExt cx="496" cy="528"/>
                </a:xfrm>
              </p:grpSpPr>
              <p:sp>
                <p:nvSpPr>
                  <p:cNvPr id="32038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39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40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41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42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43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44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45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  <p:grpSp>
              <p:nvGrpSpPr>
                <p:cNvPr id="32029" name="Group 224"/>
                <p:cNvGrpSpPr>
                  <a:grpSpLocks/>
                </p:cNvGrpSpPr>
                <p:nvPr/>
              </p:nvGrpSpPr>
              <p:grpSpPr bwMode="auto">
                <a:xfrm>
                  <a:off x="3000" y="1712"/>
                  <a:ext cx="496" cy="528"/>
                  <a:chOff x="2016" y="2000"/>
                  <a:chExt cx="496" cy="528"/>
                </a:xfrm>
              </p:grpSpPr>
              <p:sp>
                <p:nvSpPr>
                  <p:cNvPr id="32030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31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32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33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34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35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36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  <p:sp>
                <p:nvSpPr>
                  <p:cNvPr id="32037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31776" name="Group 233"/>
            <p:cNvGrpSpPr>
              <a:grpSpLocks/>
            </p:cNvGrpSpPr>
            <p:nvPr/>
          </p:nvGrpSpPr>
          <p:grpSpPr bwMode="auto">
            <a:xfrm>
              <a:off x="3703" y="1382"/>
              <a:ext cx="185" cy="74"/>
              <a:chOff x="1024" y="3264"/>
              <a:chExt cx="320" cy="296"/>
            </a:xfrm>
          </p:grpSpPr>
          <p:sp>
            <p:nvSpPr>
              <p:cNvPr id="32018" name="Rectangle 23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19" name="Rectangle 23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20" name="Rectangle 23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21" name="Rectangle 23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77" name="Group 238"/>
            <p:cNvGrpSpPr>
              <a:grpSpLocks/>
            </p:cNvGrpSpPr>
            <p:nvPr/>
          </p:nvGrpSpPr>
          <p:grpSpPr bwMode="auto">
            <a:xfrm>
              <a:off x="4152" y="1376"/>
              <a:ext cx="184" cy="73"/>
              <a:chOff x="1024" y="3264"/>
              <a:chExt cx="320" cy="296"/>
            </a:xfrm>
          </p:grpSpPr>
          <p:sp>
            <p:nvSpPr>
              <p:cNvPr id="32014" name="Rectangle 23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15" name="Rectangle 24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16" name="Rectangle 24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17" name="Rectangle 24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78" name="Group 243"/>
            <p:cNvGrpSpPr>
              <a:grpSpLocks/>
            </p:cNvGrpSpPr>
            <p:nvPr/>
          </p:nvGrpSpPr>
          <p:grpSpPr bwMode="auto">
            <a:xfrm>
              <a:off x="5005" y="1169"/>
              <a:ext cx="183" cy="73"/>
              <a:chOff x="1024" y="3264"/>
              <a:chExt cx="320" cy="296"/>
            </a:xfrm>
          </p:grpSpPr>
          <p:sp>
            <p:nvSpPr>
              <p:cNvPr id="32010" name="Rectangle 24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11" name="Rectangle 24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12" name="Rectangle 24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13" name="Rectangle 24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79" name="Group 248"/>
            <p:cNvGrpSpPr>
              <a:grpSpLocks/>
            </p:cNvGrpSpPr>
            <p:nvPr/>
          </p:nvGrpSpPr>
          <p:grpSpPr bwMode="auto">
            <a:xfrm>
              <a:off x="4528" y="1367"/>
              <a:ext cx="184" cy="73"/>
              <a:chOff x="1024" y="3264"/>
              <a:chExt cx="320" cy="296"/>
            </a:xfrm>
          </p:grpSpPr>
          <p:sp>
            <p:nvSpPr>
              <p:cNvPr id="32006" name="Rectangle 24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07" name="Rectangle 25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08" name="Rectangle 25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09" name="Rectangle 25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80" name="Group 253"/>
            <p:cNvGrpSpPr>
              <a:grpSpLocks/>
            </p:cNvGrpSpPr>
            <p:nvPr/>
          </p:nvGrpSpPr>
          <p:grpSpPr bwMode="auto">
            <a:xfrm>
              <a:off x="3176" y="1260"/>
              <a:ext cx="185" cy="73"/>
              <a:chOff x="1024" y="3264"/>
              <a:chExt cx="320" cy="296"/>
            </a:xfrm>
          </p:grpSpPr>
          <p:sp>
            <p:nvSpPr>
              <p:cNvPr id="32002" name="Rectangle 25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03" name="Rectangle 25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04" name="Rectangle 25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05" name="Rectangle 25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81" name="Group 258"/>
            <p:cNvGrpSpPr>
              <a:grpSpLocks/>
            </p:cNvGrpSpPr>
            <p:nvPr/>
          </p:nvGrpSpPr>
          <p:grpSpPr bwMode="auto">
            <a:xfrm>
              <a:off x="3158" y="1191"/>
              <a:ext cx="184" cy="73"/>
              <a:chOff x="1024" y="3264"/>
              <a:chExt cx="320" cy="296"/>
            </a:xfrm>
          </p:grpSpPr>
          <p:sp>
            <p:nvSpPr>
              <p:cNvPr id="31998" name="Rectangle 25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99" name="Rectangle 26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00" name="Rectangle 26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001" name="Rectangle 26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82" name="Group 263"/>
            <p:cNvGrpSpPr>
              <a:grpSpLocks/>
            </p:cNvGrpSpPr>
            <p:nvPr/>
          </p:nvGrpSpPr>
          <p:grpSpPr bwMode="auto">
            <a:xfrm>
              <a:off x="3323" y="1395"/>
              <a:ext cx="184" cy="73"/>
              <a:chOff x="1024" y="3264"/>
              <a:chExt cx="320" cy="296"/>
            </a:xfrm>
          </p:grpSpPr>
          <p:sp>
            <p:nvSpPr>
              <p:cNvPr id="31994" name="Rectangle 26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95" name="Rectangle 26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96" name="Rectangle 26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97" name="Rectangle 26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83" name="Group 268"/>
            <p:cNvGrpSpPr>
              <a:grpSpLocks/>
            </p:cNvGrpSpPr>
            <p:nvPr/>
          </p:nvGrpSpPr>
          <p:grpSpPr bwMode="auto">
            <a:xfrm>
              <a:off x="2799" y="1168"/>
              <a:ext cx="154" cy="61"/>
              <a:chOff x="428" y="2146"/>
              <a:chExt cx="268" cy="244"/>
            </a:xfrm>
          </p:grpSpPr>
          <p:sp>
            <p:nvSpPr>
              <p:cNvPr id="31985" name="Rectangle 269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86" name="Rectangle 270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87" name="Rectangle 271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88" name="Rectangle 272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89" name="Rectangle 273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90" name="Rectangle 274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91" name="Rectangle 275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92" name="Rectangle 276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93" name="Rectangle 277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84" name="Group 278"/>
            <p:cNvGrpSpPr>
              <a:grpSpLocks/>
            </p:cNvGrpSpPr>
            <p:nvPr/>
          </p:nvGrpSpPr>
          <p:grpSpPr bwMode="auto">
            <a:xfrm>
              <a:off x="2801" y="1232"/>
              <a:ext cx="154" cy="61"/>
              <a:chOff x="428" y="2146"/>
              <a:chExt cx="268" cy="244"/>
            </a:xfrm>
          </p:grpSpPr>
          <p:sp>
            <p:nvSpPr>
              <p:cNvPr id="31976" name="Rectangle 279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77" name="Rectangle 280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78" name="Rectangle 281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79" name="Rectangle 282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80" name="Rectangle 283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81" name="Rectangle 284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82" name="Rectangle 285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83" name="Rectangle 286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84" name="Rectangle 287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sp>
          <p:nvSpPr>
            <p:cNvPr id="31785" name="Rectangle 288"/>
            <p:cNvSpPr>
              <a:spLocks noChangeArrowheads="1"/>
            </p:cNvSpPr>
            <p:nvPr/>
          </p:nvSpPr>
          <p:spPr bwMode="auto">
            <a:xfrm>
              <a:off x="3017" y="1167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31786" name="Rectangle 289"/>
            <p:cNvSpPr>
              <a:spLocks noChangeArrowheads="1"/>
            </p:cNvSpPr>
            <p:nvPr/>
          </p:nvSpPr>
          <p:spPr bwMode="auto">
            <a:xfrm>
              <a:off x="3020" y="1229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31787" name="Group 290"/>
            <p:cNvGrpSpPr>
              <a:grpSpLocks/>
            </p:cNvGrpSpPr>
            <p:nvPr/>
          </p:nvGrpSpPr>
          <p:grpSpPr bwMode="auto">
            <a:xfrm>
              <a:off x="2932" y="1390"/>
              <a:ext cx="154" cy="61"/>
              <a:chOff x="428" y="2146"/>
              <a:chExt cx="268" cy="244"/>
            </a:xfrm>
          </p:grpSpPr>
          <p:sp>
            <p:nvSpPr>
              <p:cNvPr id="31967" name="Rectangle 29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68" name="Rectangle 29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69" name="Rectangle 29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70" name="Rectangle 29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71" name="Rectangle 29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72" name="Rectangle 29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73" name="Rectangle 29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74" name="Rectangle 29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75" name="Rectangle 29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88" name="Group 300"/>
            <p:cNvGrpSpPr>
              <a:grpSpLocks/>
            </p:cNvGrpSpPr>
            <p:nvPr/>
          </p:nvGrpSpPr>
          <p:grpSpPr bwMode="auto">
            <a:xfrm>
              <a:off x="2945" y="1465"/>
              <a:ext cx="155" cy="60"/>
              <a:chOff x="428" y="2146"/>
              <a:chExt cx="268" cy="244"/>
            </a:xfrm>
          </p:grpSpPr>
          <p:sp>
            <p:nvSpPr>
              <p:cNvPr id="31958" name="Rectangle 30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59" name="Rectangle 30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60" name="Rectangle 30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61" name="Rectangle 30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62" name="Rectangle 30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63" name="Rectangle 30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64" name="Rectangle 30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65" name="Rectangle 30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66" name="Rectangle 30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sp>
          <p:nvSpPr>
            <p:cNvPr id="31789" name="Rectangle 310"/>
            <p:cNvSpPr>
              <a:spLocks noChangeArrowheads="1"/>
            </p:cNvSpPr>
            <p:nvPr/>
          </p:nvSpPr>
          <p:spPr bwMode="auto">
            <a:xfrm>
              <a:off x="3127" y="1431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31790" name="Group 311"/>
            <p:cNvGrpSpPr>
              <a:grpSpLocks/>
            </p:cNvGrpSpPr>
            <p:nvPr/>
          </p:nvGrpSpPr>
          <p:grpSpPr bwMode="auto">
            <a:xfrm>
              <a:off x="3466" y="1524"/>
              <a:ext cx="155" cy="60"/>
              <a:chOff x="428" y="2146"/>
              <a:chExt cx="268" cy="244"/>
            </a:xfrm>
          </p:grpSpPr>
          <p:sp>
            <p:nvSpPr>
              <p:cNvPr id="31949" name="Rectangle 312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50" name="Rectangle 313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51" name="Rectangle 314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52" name="Rectangle 315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53" name="Rectangle 316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54" name="Rectangle 317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55" name="Rectangle 318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56" name="Rectangle 319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57" name="Rectangle 320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sp>
          <p:nvSpPr>
            <p:cNvPr id="31791" name="Rectangle 321"/>
            <p:cNvSpPr>
              <a:spLocks noChangeArrowheads="1"/>
            </p:cNvSpPr>
            <p:nvPr/>
          </p:nvSpPr>
          <p:spPr bwMode="auto">
            <a:xfrm>
              <a:off x="3680" y="1471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31792" name="Group 322"/>
            <p:cNvGrpSpPr>
              <a:grpSpLocks/>
            </p:cNvGrpSpPr>
            <p:nvPr/>
          </p:nvGrpSpPr>
          <p:grpSpPr bwMode="auto">
            <a:xfrm>
              <a:off x="4133" y="1520"/>
              <a:ext cx="153" cy="41"/>
              <a:chOff x="2378" y="3784"/>
              <a:chExt cx="268" cy="166"/>
            </a:xfrm>
          </p:grpSpPr>
          <p:sp>
            <p:nvSpPr>
              <p:cNvPr id="31943" name="Rectangle 323"/>
              <p:cNvSpPr>
                <a:spLocks noChangeArrowheads="1"/>
              </p:cNvSpPr>
              <p:nvPr/>
            </p:nvSpPr>
            <p:spPr bwMode="auto">
              <a:xfrm>
                <a:off x="2582" y="379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44" name="Rectangle 324"/>
              <p:cNvSpPr>
                <a:spLocks noChangeArrowheads="1"/>
              </p:cNvSpPr>
              <p:nvPr/>
            </p:nvSpPr>
            <p:spPr bwMode="auto">
              <a:xfrm>
                <a:off x="2486" y="378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45" name="Rectangle 325"/>
              <p:cNvSpPr>
                <a:spLocks noChangeArrowheads="1"/>
              </p:cNvSpPr>
              <p:nvPr/>
            </p:nvSpPr>
            <p:spPr bwMode="auto">
              <a:xfrm>
                <a:off x="2576" y="387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46" name="Rectangle 326"/>
              <p:cNvSpPr>
                <a:spLocks noChangeArrowheads="1"/>
              </p:cNvSpPr>
              <p:nvPr/>
            </p:nvSpPr>
            <p:spPr bwMode="auto">
              <a:xfrm>
                <a:off x="2480" y="386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47" name="Rectangle 327"/>
              <p:cNvSpPr>
                <a:spLocks noChangeArrowheads="1"/>
              </p:cNvSpPr>
              <p:nvPr/>
            </p:nvSpPr>
            <p:spPr bwMode="auto">
              <a:xfrm>
                <a:off x="2384" y="380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48" name="Rectangle 328"/>
              <p:cNvSpPr>
                <a:spLocks noChangeArrowheads="1"/>
              </p:cNvSpPr>
              <p:nvPr/>
            </p:nvSpPr>
            <p:spPr bwMode="auto">
              <a:xfrm>
                <a:off x="2378" y="388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sp>
          <p:nvSpPr>
            <p:cNvPr id="31793" name="Rectangle 329"/>
            <p:cNvSpPr>
              <a:spLocks noChangeArrowheads="1"/>
            </p:cNvSpPr>
            <p:nvPr/>
          </p:nvSpPr>
          <p:spPr bwMode="auto">
            <a:xfrm>
              <a:off x="4173" y="1470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31794" name="Group 330"/>
            <p:cNvGrpSpPr>
              <a:grpSpLocks/>
            </p:cNvGrpSpPr>
            <p:nvPr/>
          </p:nvGrpSpPr>
          <p:grpSpPr bwMode="auto">
            <a:xfrm>
              <a:off x="4502" y="1510"/>
              <a:ext cx="154" cy="60"/>
              <a:chOff x="428" y="2146"/>
              <a:chExt cx="268" cy="244"/>
            </a:xfrm>
          </p:grpSpPr>
          <p:sp>
            <p:nvSpPr>
              <p:cNvPr id="31934" name="Rectangle 33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35" name="Rectangle 33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36" name="Rectangle 33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37" name="Rectangle 33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38" name="Rectangle 33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39" name="Rectangle 33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40" name="Rectangle 33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41" name="Rectangle 33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42" name="Rectangle 33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95" name="Group 340"/>
            <p:cNvGrpSpPr>
              <a:grpSpLocks/>
            </p:cNvGrpSpPr>
            <p:nvPr/>
          </p:nvGrpSpPr>
          <p:grpSpPr bwMode="auto">
            <a:xfrm>
              <a:off x="4689" y="1540"/>
              <a:ext cx="155" cy="61"/>
              <a:chOff x="428" y="2146"/>
              <a:chExt cx="268" cy="244"/>
            </a:xfrm>
          </p:grpSpPr>
          <p:sp>
            <p:nvSpPr>
              <p:cNvPr id="31925" name="Rectangle 34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26" name="Rectangle 34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27" name="Rectangle 34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28" name="Rectangle 34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29" name="Rectangle 34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30" name="Rectangle 34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31" name="Rectangle 34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32" name="Rectangle 34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33" name="Rectangle 34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sp>
          <p:nvSpPr>
            <p:cNvPr id="31796" name="Rectangle 350"/>
            <p:cNvSpPr>
              <a:spLocks noChangeArrowheads="1"/>
            </p:cNvSpPr>
            <p:nvPr/>
          </p:nvSpPr>
          <p:spPr bwMode="auto">
            <a:xfrm>
              <a:off x="4625" y="1455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31797" name="Rectangle 351"/>
            <p:cNvSpPr>
              <a:spLocks noChangeArrowheads="1"/>
            </p:cNvSpPr>
            <p:nvPr/>
          </p:nvSpPr>
          <p:spPr bwMode="auto">
            <a:xfrm>
              <a:off x="5229" y="1187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31798" name="Group 352"/>
            <p:cNvGrpSpPr>
              <a:grpSpLocks/>
            </p:cNvGrpSpPr>
            <p:nvPr/>
          </p:nvGrpSpPr>
          <p:grpSpPr bwMode="auto">
            <a:xfrm>
              <a:off x="5250" y="1298"/>
              <a:ext cx="155" cy="60"/>
              <a:chOff x="428" y="2146"/>
              <a:chExt cx="268" cy="244"/>
            </a:xfrm>
          </p:grpSpPr>
          <p:sp>
            <p:nvSpPr>
              <p:cNvPr id="31916" name="Rectangle 353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17" name="Rectangle 354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18" name="Rectangle 355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19" name="Rectangle 356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20" name="Rectangle 357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21" name="Rectangle 358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22" name="Rectangle 359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23" name="Rectangle 360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24" name="Rectangle 361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799" name="Group 362"/>
            <p:cNvGrpSpPr>
              <a:grpSpLocks/>
            </p:cNvGrpSpPr>
            <p:nvPr/>
          </p:nvGrpSpPr>
          <p:grpSpPr bwMode="auto">
            <a:xfrm>
              <a:off x="5230" y="1408"/>
              <a:ext cx="154" cy="61"/>
              <a:chOff x="428" y="2146"/>
              <a:chExt cx="268" cy="244"/>
            </a:xfrm>
          </p:grpSpPr>
          <p:sp>
            <p:nvSpPr>
              <p:cNvPr id="31907" name="Rectangle 363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08" name="Rectangle 364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09" name="Rectangle 365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10" name="Rectangle 366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11" name="Rectangle 367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12" name="Rectangle 368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13" name="Rectangle 369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14" name="Rectangle 370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15" name="Rectangle 371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sp>
          <p:nvSpPr>
            <p:cNvPr id="31800" name="Rectangle 372"/>
            <p:cNvSpPr>
              <a:spLocks noChangeArrowheads="1"/>
            </p:cNvSpPr>
            <p:nvPr/>
          </p:nvSpPr>
          <p:spPr bwMode="auto">
            <a:xfrm>
              <a:off x="5115" y="1344"/>
              <a:ext cx="93" cy="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31801" name="Rectangle 373"/>
            <p:cNvSpPr>
              <a:spLocks noChangeArrowheads="1"/>
            </p:cNvSpPr>
            <p:nvPr/>
          </p:nvSpPr>
          <p:spPr bwMode="auto">
            <a:xfrm>
              <a:off x="5094" y="1401"/>
              <a:ext cx="94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31802" name="Group 374"/>
            <p:cNvGrpSpPr>
              <a:grpSpLocks/>
            </p:cNvGrpSpPr>
            <p:nvPr/>
          </p:nvGrpSpPr>
          <p:grpSpPr bwMode="auto">
            <a:xfrm>
              <a:off x="5171" y="1035"/>
              <a:ext cx="155" cy="60"/>
              <a:chOff x="428" y="2146"/>
              <a:chExt cx="268" cy="244"/>
            </a:xfrm>
          </p:grpSpPr>
          <p:sp>
            <p:nvSpPr>
              <p:cNvPr id="31898" name="Rectangle 375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99" name="Rectangle 376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00" name="Rectangle 377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01" name="Rectangle 378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02" name="Rectangle 379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03" name="Rectangle 380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04" name="Rectangle 381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05" name="Rectangle 382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906" name="Rectangle 383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sp>
          <p:nvSpPr>
            <p:cNvPr id="31803" name="Rectangle 384"/>
            <p:cNvSpPr>
              <a:spLocks noChangeArrowheads="1"/>
            </p:cNvSpPr>
            <p:nvPr/>
          </p:nvSpPr>
          <p:spPr bwMode="auto">
            <a:xfrm>
              <a:off x="5025" y="1071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31804" name="Group 385"/>
            <p:cNvGrpSpPr>
              <a:grpSpLocks/>
            </p:cNvGrpSpPr>
            <p:nvPr/>
          </p:nvGrpSpPr>
          <p:grpSpPr bwMode="auto">
            <a:xfrm>
              <a:off x="5030" y="933"/>
              <a:ext cx="154" cy="61"/>
              <a:chOff x="428" y="2146"/>
              <a:chExt cx="268" cy="244"/>
            </a:xfrm>
          </p:grpSpPr>
          <p:sp>
            <p:nvSpPr>
              <p:cNvPr id="31889" name="Rectangle 38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90" name="Rectangle 38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91" name="Rectangle 38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92" name="Rectangle 38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93" name="Rectangle 39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94" name="Rectangle 39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95" name="Rectangle 39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96" name="Rectangle 39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97" name="Rectangle 39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805" name="Group 395"/>
            <p:cNvGrpSpPr>
              <a:grpSpLocks/>
            </p:cNvGrpSpPr>
            <p:nvPr/>
          </p:nvGrpSpPr>
          <p:grpSpPr bwMode="auto">
            <a:xfrm>
              <a:off x="3328" y="911"/>
              <a:ext cx="155" cy="61"/>
              <a:chOff x="428" y="2146"/>
              <a:chExt cx="268" cy="244"/>
            </a:xfrm>
          </p:grpSpPr>
          <p:sp>
            <p:nvSpPr>
              <p:cNvPr id="31880" name="Rectangle 39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81" name="Rectangle 39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82" name="Rectangle 39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83" name="Rectangle 39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84" name="Rectangle 40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85" name="Rectangle 40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86" name="Rectangle 40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87" name="Rectangle 40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88" name="Rectangle 40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806" name="Group 405"/>
            <p:cNvGrpSpPr>
              <a:grpSpLocks/>
            </p:cNvGrpSpPr>
            <p:nvPr/>
          </p:nvGrpSpPr>
          <p:grpSpPr bwMode="auto">
            <a:xfrm>
              <a:off x="3087" y="996"/>
              <a:ext cx="154" cy="60"/>
              <a:chOff x="428" y="2146"/>
              <a:chExt cx="268" cy="244"/>
            </a:xfrm>
          </p:grpSpPr>
          <p:sp>
            <p:nvSpPr>
              <p:cNvPr id="31871" name="Rectangle 40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72" name="Rectangle 40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73" name="Rectangle 40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74" name="Rectangle 40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75" name="Rectangle 41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76" name="Rectangle 41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77" name="Rectangle 41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78" name="Rectangle 41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79" name="Rectangle 41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807" name="Group 415"/>
            <p:cNvGrpSpPr>
              <a:grpSpLocks/>
            </p:cNvGrpSpPr>
            <p:nvPr/>
          </p:nvGrpSpPr>
          <p:grpSpPr bwMode="auto">
            <a:xfrm>
              <a:off x="3136" y="1499"/>
              <a:ext cx="153" cy="61"/>
              <a:chOff x="428" y="2146"/>
              <a:chExt cx="268" cy="244"/>
            </a:xfrm>
          </p:grpSpPr>
          <p:sp>
            <p:nvSpPr>
              <p:cNvPr id="31862" name="Rectangle 41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63" name="Rectangle 41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64" name="Rectangle 41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65" name="Rectangle 41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66" name="Rectangle 42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67" name="Rectangle 42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68" name="Rectangle 42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69" name="Rectangle 42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70" name="Rectangle 42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sp>
          <p:nvSpPr>
            <p:cNvPr id="31808" name="Rectangle 425"/>
            <p:cNvSpPr>
              <a:spLocks noChangeArrowheads="1"/>
            </p:cNvSpPr>
            <p:nvPr/>
          </p:nvSpPr>
          <p:spPr bwMode="auto">
            <a:xfrm>
              <a:off x="4915" y="995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31809" name="Rectangle 426"/>
            <p:cNvSpPr>
              <a:spLocks noChangeArrowheads="1"/>
            </p:cNvSpPr>
            <p:nvPr/>
          </p:nvSpPr>
          <p:spPr bwMode="auto">
            <a:xfrm>
              <a:off x="3258" y="1038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31810" name="Group 427"/>
            <p:cNvGrpSpPr>
              <a:grpSpLocks/>
            </p:cNvGrpSpPr>
            <p:nvPr/>
          </p:nvGrpSpPr>
          <p:grpSpPr bwMode="auto">
            <a:xfrm>
              <a:off x="5227" y="1473"/>
              <a:ext cx="153" cy="60"/>
              <a:chOff x="428" y="2146"/>
              <a:chExt cx="268" cy="244"/>
            </a:xfrm>
          </p:grpSpPr>
          <p:sp>
            <p:nvSpPr>
              <p:cNvPr id="31853" name="Rectangle 428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54" name="Rectangle 429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55" name="Rectangle 430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56" name="Rectangle 431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57" name="Rectangle 432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58" name="Rectangle 433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59" name="Rectangle 434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60" name="Rectangle 435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61" name="Rectangle 436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811" name="Group 437"/>
            <p:cNvGrpSpPr>
              <a:grpSpLocks/>
            </p:cNvGrpSpPr>
            <p:nvPr/>
          </p:nvGrpSpPr>
          <p:grpSpPr bwMode="auto">
            <a:xfrm>
              <a:off x="5357" y="1179"/>
              <a:ext cx="155" cy="60"/>
              <a:chOff x="428" y="2146"/>
              <a:chExt cx="268" cy="244"/>
            </a:xfrm>
          </p:grpSpPr>
          <p:sp>
            <p:nvSpPr>
              <p:cNvPr id="31844" name="Rectangle 438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45" name="Rectangle 439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46" name="Rectangle 440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47" name="Rectangle 441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48" name="Rectangle 442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49" name="Rectangle 443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50" name="Rectangle 444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51" name="Rectangle 445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52" name="Rectangle 446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31814" name="Group 449"/>
            <p:cNvGrpSpPr>
              <a:grpSpLocks/>
            </p:cNvGrpSpPr>
            <p:nvPr/>
          </p:nvGrpSpPr>
          <p:grpSpPr bwMode="auto">
            <a:xfrm>
              <a:off x="3324" y="987"/>
              <a:ext cx="1708" cy="431"/>
              <a:chOff x="1450" y="1101"/>
              <a:chExt cx="2970" cy="997"/>
            </a:xfrm>
          </p:grpSpPr>
          <p:sp>
            <p:nvSpPr>
              <p:cNvPr id="31815" name="Oval 450"/>
              <p:cNvSpPr>
                <a:spLocks noChangeArrowheads="1"/>
              </p:cNvSpPr>
              <p:nvPr/>
            </p:nvSpPr>
            <p:spPr bwMode="auto">
              <a:xfrm>
                <a:off x="1984" y="1682"/>
                <a:ext cx="1760" cy="119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31816" name="Line 451"/>
              <p:cNvSpPr>
                <a:spLocks noChangeShapeType="1"/>
              </p:cNvSpPr>
              <p:nvPr/>
            </p:nvSpPr>
            <p:spPr bwMode="auto">
              <a:xfrm>
                <a:off x="2104" y="1471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17" name="Line 452"/>
              <p:cNvSpPr>
                <a:spLocks noChangeShapeType="1"/>
              </p:cNvSpPr>
              <p:nvPr/>
            </p:nvSpPr>
            <p:spPr bwMode="auto">
              <a:xfrm>
                <a:off x="2232" y="1485"/>
                <a:ext cx="0" cy="22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18" name="Line 453"/>
              <p:cNvSpPr>
                <a:spLocks noChangeShapeType="1"/>
              </p:cNvSpPr>
              <p:nvPr/>
            </p:nvSpPr>
            <p:spPr bwMode="auto">
              <a:xfrm flipH="1">
                <a:off x="2360" y="1512"/>
                <a:ext cx="0" cy="17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19" name="Line 454"/>
              <p:cNvSpPr>
                <a:spLocks noChangeShapeType="1"/>
              </p:cNvSpPr>
              <p:nvPr/>
            </p:nvSpPr>
            <p:spPr bwMode="auto">
              <a:xfrm>
                <a:off x="2472" y="1531"/>
                <a:ext cx="0" cy="15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20" name="Line 455"/>
              <p:cNvSpPr>
                <a:spLocks noChangeShapeType="1"/>
              </p:cNvSpPr>
              <p:nvPr/>
            </p:nvSpPr>
            <p:spPr bwMode="auto">
              <a:xfrm>
                <a:off x="2560" y="1590"/>
                <a:ext cx="0" cy="10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21" name="Line 456"/>
              <p:cNvSpPr>
                <a:spLocks noChangeShapeType="1"/>
              </p:cNvSpPr>
              <p:nvPr/>
            </p:nvSpPr>
            <p:spPr bwMode="auto">
              <a:xfrm>
                <a:off x="2680" y="159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22" name="Line 457"/>
              <p:cNvSpPr>
                <a:spLocks noChangeShapeType="1"/>
              </p:cNvSpPr>
              <p:nvPr/>
            </p:nvSpPr>
            <p:spPr bwMode="auto">
              <a:xfrm>
                <a:off x="2808" y="1636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23" name="Line 458"/>
              <p:cNvSpPr>
                <a:spLocks noChangeShapeType="1"/>
              </p:cNvSpPr>
              <p:nvPr/>
            </p:nvSpPr>
            <p:spPr bwMode="auto">
              <a:xfrm>
                <a:off x="2944" y="1650"/>
                <a:ext cx="0" cy="3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24" name="Line 459"/>
              <p:cNvSpPr>
                <a:spLocks noChangeShapeType="1"/>
              </p:cNvSpPr>
              <p:nvPr/>
            </p:nvSpPr>
            <p:spPr bwMode="auto">
              <a:xfrm>
                <a:off x="3168" y="1567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25" name="Line 460"/>
              <p:cNvSpPr>
                <a:spLocks noChangeShapeType="1"/>
              </p:cNvSpPr>
              <p:nvPr/>
            </p:nvSpPr>
            <p:spPr bwMode="auto">
              <a:xfrm>
                <a:off x="3312" y="14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26" name="Line 461"/>
              <p:cNvSpPr>
                <a:spLocks noChangeShapeType="1"/>
              </p:cNvSpPr>
              <p:nvPr/>
            </p:nvSpPr>
            <p:spPr bwMode="auto">
              <a:xfrm>
                <a:off x="3448" y="1352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27" name="Line 462"/>
              <p:cNvSpPr>
                <a:spLocks noChangeShapeType="1"/>
              </p:cNvSpPr>
              <p:nvPr/>
            </p:nvSpPr>
            <p:spPr bwMode="auto">
              <a:xfrm>
                <a:off x="3640" y="1237"/>
                <a:ext cx="0" cy="4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28" name="Oval 463"/>
              <p:cNvSpPr>
                <a:spLocks noChangeArrowheads="1"/>
              </p:cNvSpPr>
              <p:nvPr/>
            </p:nvSpPr>
            <p:spPr bwMode="auto">
              <a:xfrm rot="2527473">
                <a:off x="1450" y="1533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29" name="Oval 464"/>
              <p:cNvSpPr>
                <a:spLocks noChangeArrowheads="1"/>
              </p:cNvSpPr>
              <p:nvPr/>
            </p:nvSpPr>
            <p:spPr bwMode="auto">
              <a:xfrm rot="2527473">
                <a:off x="1450" y="2006"/>
                <a:ext cx="71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30" name="Oval 465"/>
              <p:cNvSpPr>
                <a:spLocks noChangeArrowheads="1"/>
              </p:cNvSpPr>
              <p:nvPr/>
            </p:nvSpPr>
            <p:spPr bwMode="auto">
              <a:xfrm rot="2527473">
                <a:off x="2114" y="1991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31" name="Oval 466"/>
              <p:cNvSpPr>
                <a:spLocks noChangeArrowheads="1"/>
              </p:cNvSpPr>
              <p:nvPr/>
            </p:nvSpPr>
            <p:spPr bwMode="auto">
              <a:xfrm rot="2527473">
                <a:off x="2884" y="1973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32" name="Oval 467"/>
              <p:cNvSpPr>
                <a:spLocks noChangeArrowheads="1"/>
              </p:cNvSpPr>
              <p:nvPr/>
            </p:nvSpPr>
            <p:spPr bwMode="auto">
              <a:xfrm rot="2527473">
                <a:off x="1500" y="1829"/>
                <a:ext cx="64" cy="91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33" name="Oval 468"/>
              <p:cNvSpPr>
                <a:spLocks noChangeArrowheads="1"/>
              </p:cNvSpPr>
              <p:nvPr/>
            </p:nvSpPr>
            <p:spPr bwMode="auto">
              <a:xfrm rot="2527473">
                <a:off x="3560" y="1951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34" name="Oval 469"/>
              <p:cNvSpPr>
                <a:spLocks noChangeArrowheads="1"/>
              </p:cNvSpPr>
              <p:nvPr/>
            </p:nvSpPr>
            <p:spPr bwMode="auto">
              <a:xfrm rot="2527473">
                <a:off x="4152" y="1834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35" name="Oval 470"/>
              <p:cNvSpPr>
                <a:spLocks noChangeArrowheads="1"/>
              </p:cNvSpPr>
              <p:nvPr/>
            </p:nvSpPr>
            <p:spPr bwMode="auto">
              <a:xfrm rot="2527473">
                <a:off x="4356" y="1485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836" name="Line 471"/>
              <p:cNvSpPr>
                <a:spLocks noChangeShapeType="1"/>
              </p:cNvSpPr>
              <p:nvPr/>
            </p:nvSpPr>
            <p:spPr bwMode="auto">
              <a:xfrm>
                <a:off x="1522" y="1578"/>
                <a:ext cx="510" cy="1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37" name="Line 472"/>
              <p:cNvSpPr>
                <a:spLocks noChangeShapeType="1"/>
              </p:cNvSpPr>
              <p:nvPr/>
            </p:nvSpPr>
            <p:spPr bwMode="auto">
              <a:xfrm flipV="1">
                <a:off x="1546" y="1781"/>
                <a:ext cx="654" cy="2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38" name="Line 473"/>
              <p:cNvSpPr>
                <a:spLocks noChangeShapeType="1"/>
              </p:cNvSpPr>
              <p:nvPr/>
            </p:nvSpPr>
            <p:spPr bwMode="auto">
              <a:xfrm flipV="1">
                <a:off x="2188" y="1791"/>
                <a:ext cx="228" cy="2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39" name="Line 474"/>
              <p:cNvSpPr>
                <a:spLocks noChangeShapeType="1"/>
              </p:cNvSpPr>
              <p:nvPr/>
            </p:nvSpPr>
            <p:spPr bwMode="auto">
              <a:xfrm flipH="1" flipV="1">
                <a:off x="2818" y="1798"/>
                <a:ext cx="108" cy="20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40" name="Line 475"/>
              <p:cNvSpPr>
                <a:spLocks noChangeShapeType="1"/>
              </p:cNvSpPr>
              <p:nvPr/>
            </p:nvSpPr>
            <p:spPr bwMode="auto">
              <a:xfrm flipH="1" flipV="1">
                <a:off x="3388" y="178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41" name="Line 476"/>
              <p:cNvSpPr>
                <a:spLocks noChangeShapeType="1"/>
              </p:cNvSpPr>
              <p:nvPr/>
            </p:nvSpPr>
            <p:spPr bwMode="auto">
              <a:xfrm flipH="1" flipV="1">
                <a:off x="3706" y="1743"/>
                <a:ext cx="462" cy="12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42" name="Line 477"/>
              <p:cNvSpPr>
                <a:spLocks noChangeShapeType="1"/>
              </p:cNvSpPr>
              <p:nvPr/>
            </p:nvSpPr>
            <p:spPr bwMode="auto">
              <a:xfrm flipH="1">
                <a:off x="3694" y="1540"/>
                <a:ext cx="648" cy="17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43" name="Line 478"/>
              <p:cNvSpPr>
                <a:spLocks noChangeShapeType="1"/>
              </p:cNvSpPr>
              <p:nvPr/>
            </p:nvSpPr>
            <p:spPr bwMode="auto">
              <a:xfrm>
                <a:off x="1500" y="1101"/>
                <a:ext cx="582" cy="62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1753" name="Text Box 480"/>
          <p:cNvSpPr txBox="1">
            <a:spLocks noChangeArrowheads="1"/>
          </p:cNvSpPr>
          <p:nvPr/>
        </p:nvSpPr>
        <p:spPr bwMode="auto">
          <a:xfrm>
            <a:off x="6248400" y="3657600"/>
            <a:ext cx="28793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 dirty="0">
                <a:latin typeface="+mj-lt"/>
              </a:rPr>
              <a:t>Databases</a:t>
            </a:r>
          </a:p>
          <a:p>
            <a:r>
              <a:rPr lang="en-US" sz="2000" b="0" dirty="0">
                <a:latin typeface="+mj-lt"/>
              </a:rPr>
              <a:t>Information Collection</a:t>
            </a:r>
          </a:p>
          <a:p>
            <a:r>
              <a:rPr lang="en-US" sz="2000" b="0" dirty="0">
                <a:latin typeface="+mj-lt"/>
              </a:rPr>
              <a:t>Remote Storage</a:t>
            </a:r>
          </a:p>
          <a:p>
            <a:r>
              <a:rPr lang="en-US" sz="2000" b="0" dirty="0">
                <a:latin typeface="+mj-lt"/>
              </a:rPr>
              <a:t>Online Games</a:t>
            </a:r>
          </a:p>
          <a:p>
            <a:r>
              <a:rPr lang="en-US" sz="2000" b="0" dirty="0">
                <a:latin typeface="+mj-lt"/>
              </a:rPr>
              <a:t>Commerce</a:t>
            </a:r>
          </a:p>
          <a:p>
            <a:r>
              <a:rPr lang="en-US" sz="2000" b="0" dirty="0">
                <a:latin typeface="+mj-lt"/>
              </a:rPr>
              <a:t>	…</a:t>
            </a:r>
          </a:p>
          <a:p>
            <a:endParaRPr lang="en-US" sz="2000" b="0" dirty="0">
              <a:latin typeface="+mj-lt"/>
            </a:endParaRPr>
          </a:p>
        </p:txBody>
      </p:sp>
      <p:sp>
        <p:nvSpPr>
          <p:cNvPr id="31751" name="Text Box 13"/>
          <p:cNvSpPr txBox="1">
            <a:spLocks noChangeArrowheads="1"/>
          </p:cNvSpPr>
          <p:nvPr/>
        </p:nvSpPr>
        <p:spPr bwMode="auto">
          <a:xfrm>
            <a:off x="-83737" y="5845175"/>
            <a:ext cx="1689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latin typeface="+mj-lt"/>
              </a:rPr>
              <a:t>MEMS for </a:t>
            </a:r>
          </a:p>
          <a:p>
            <a:pPr algn="ctr"/>
            <a:r>
              <a:rPr lang="en-US" sz="2000" b="0" dirty="0">
                <a:latin typeface="+mj-lt"/>
              </a:rPr>
              <a:t>Sensor Nets</a:t>
            </a:r>
          </a:p>
        </p:txBody>
      </p:sp>
      <p:pic>
        <p:nvPicPr>
          <p:cNvPr id="31760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3" t="30769" r="3391" b="12088"/>
          <a:stretch>
            <a:fillRect/>
          </a:stretch>
        </p:blipFill>
        <p:spPr bwMode="auto">
          <a:xfrm>
            <a:off x="1371600" y="4930775"/>
            <a:ext cx="205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104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Allow more disks to fail!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91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Symbol" pitchFamily="18" charset="2"/>
              </a:rPr>
              <a:t>More general option for general erasure code: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Reed-Solomon codes</a:t>
            </a:r>
          </a:p>
          <a:p>
            <a:pPr lvl="1"/>
            <a:r>
              <a:rPr lang="en-US" dirty="0">
                <a:sym typeface="Symbol" pitchFamily="18" charset="2"/>
              </a:rPr>
              <a:t>Based on polynomials in GF(2</a:t>
            </a:r>
            <a:r>
              <a:rPr lang="en-US" baseline="30000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) (I.e. k-bit symbols)</a:t>
            </a:r>
          </a:p>
          <a:p>
            <a:pPr lvl="2"/>
            <a:r>
              <a:rPr lang="en-US" dirty="0" err="1">
                <a:sym typeface="Symbol" pitchFamily="18" charset="2"/>
              </a:rPr>
              <a:t>Gailois</a:t>
            </a:r>
            <a:r>
              <a:rPr lang="en-US" dirty="0">
                <a:sym typeface="Symbol" pitchFamily="18" charset="2"/>
              </a:rPr>
              <a:t> Field is finite version of real numbers</a:t>
            </a:r>
          </a:p>
          <a:p>
            <a:pPr lvl="1"/>
            <a:r>
              <a:rPr lang="en-US" dirty="0">
                <a:sym typeface="Symbol" pitchFamily="18" charset="2"/>
              </a:rPr>
              <a:t>Data as coefficients (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), code space as values of polynomial:</a:t>
            </a:r>
          </a:p>
          <a:p>
            <a:pPr lvl="2"/>
            <a:r>
              <a:rPr lang="en-US" dirty="0">
                <a:sym typeface="Symbol" pitchFamily="18" charset="2"/>
              </a:rPr>
              <a:t>P(x)=a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+a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x</a:t>
            </a:r>
            <a:r>
              <a:rPr lang="en-US" baseline="30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+… a</a:t>
            </a:r>
            <a:r>
              <a:rPr lang="en-US" baseline="-25000" dirty="0">
                <a:sym typeface="Symbol" pitchFamily="18" charset="2"/>
              </a:rPr>
              <a:t>m-1</a:t>
            </a:r>
            <a:r>
              <a:rPr lang="en-US" dirty="0">
                <a:sym typeface="Symbol" pitchFamily="18" charset="2"/>
              </a:rPr>
              <a:t>x</a:t>
            </a:r>
            <a:r>
              <a:rPr lang="en-US" baseline="30000" dirty="0">
                <a:sym typeface="Symbol" pitchFamily="18" charset="2"/>
              </a:rPr>
              <a:t>m-1</a:t>
            </a:r>
          </a:p>
          <a:p>
            <a:pPr lvl="2"/>
            <a:r>
              <a:rPr lang="en-US" dirty="0">
                <a:sym typeface="Symbol" pitchFamily="18" charset="2"/>
              </a:rPr>
              <a:t>Coded: P(0),P(1),P(2)….,P(n-1)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Can recover polynomial (i.e. data) as long as get any m of n; allows n-m failures!</a:t>
            </a:r>
          </a:p>
          <a:p>
            <a:r>
              <a:rPr lang="en-US" dirty="0" smtClean="0"/>
              <a:t>Examples (with k=16):</a:t>
            </a:r>
          </a:p>
          <a:p>
            <a:pPr lvl="1"/>
            <a:r>
              <a:rPr lang="en-US" dirty="0" smtClean="0"/>
              <a:t>Suppose have 6 disks, want to tolerate 2 failures</a:t>
            </a:r>
          </a:p>
          <a:p>
            <a:pPr lvl="2"/>
            <a:r>
              <a:rPr lang="en-US" dirty="0" smtClean="0"/>
              <a:t>Split data into 4 chunks, encode 16 bits from each chunk at a time, by generating 6 points (of 16 bits) on 3</a:t>
            </a:r>
            <a:r>
              <a:rPr lang="en-US" baseline="30000" dirty="0" smtClean="0"/>
              <a:t>rd</a:t>
            </a:r>
            <a:r>
              <a:rPr lang="en-US" dirty="0" smtClean="0"/>
              <a:t>-degree polynomial</a:t>
            </a:r>
          </a:p>
          <a:p>
            <a:pPr lvl="2"/>
            <a:r>
              <a:rPr lang="en-US" dirty="0" smtClean="0"/>
              <a:t>Distribute data from polynomial to 6 disks – each disk will ultimately hold data that is ¼ size of original data</a:t>
            </a:r>
          </a:p>
          <a:p>
            <a:pPr lvl="2"/>
            <a:r>
              <a:rPr lang="en-US" dirty="0" smtClean="0"/>
              <a:t>Can handle 2 lost disks for 50% overhead</a:t>
            </a:r>
          </a:p>
          <a:p>
            <a:pPr lvl="1"/>
            <a:r>
              <a:rPr lang="en-US" dirty="0" smtClean="0"/>
              <a:t>More interesting extreme for Internet-level replication:</a:t>
            </a:r>
          </a:p>
          <a:p>
            <a:pPr lvl="2"/>
            <a:r>
              <a:rPr lang="en-US" dirty="0" smtClean="0"/>
              <a:t>Split data into 4 chunks, produce 16 chunks</a:t>
            </a:r>
            <a:endParaRPr lang="en-US" dirty="0"/>
          </a:p>
          <a:p>
            <a:pPr lvl="2"/>
            <a:r>
              <a:rPr lang="en-US" dirty="0" smtClean="0"/>
              <a:t>Each chunk is ¼ total size of original data, Overhead = factor of 4</a:t>
            </a:r>
          </a:p>
          <a:p>
            <a:pPr lvl="2"/>
            <a:r>
              <a:rPr lang="en-US" dirty="0" smtClean="0"/>
              <a:t>But – only need 4 of 16 fragments!  </a:t>
            </a:r>
            <a:r>
              <a:rPr lang="en-US" dirty="0" smtClean="0">
                <a:solidFill>
                  <a:srgbClr val="FF0000"/>
                </a:solidFill>
              </a:rPr>
              <a:t>REALLY DURABLE!</a:t>
            </a:r>
          </a:p>
        </p:txBody>
      </p:sp>
    </p:spTree>
    <p:extLst>
      <p:ext uri="{BB962C8B-B14F-4D97-AF65-F5344CB8AC3E}">
        <p14:creationId xmlns:p14="http://schemas.microsoft.com/office/powerpoint/2010/main" val="471585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8686800" cy="3048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Centralized System: </a:t>
            </a:r>
            <a:r>
              <a:rPr lang="en-US" altLang="ko-KR" smtClean="0">
                <a:ea typeface="굴림" panose="020B0600000101010101" pitchFamily="34" charset="-127"/>
              </a:rPr>
              <a:t>System in which major functions are performed by a single physical computer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Originally, everything on single computer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Later: client/server model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Distributed System:</a:t>
            </a:r>
            <a:r>
              <a:rPr lang="en-US" altLang="ko-KR" smtClean="0">
                <a:ea typeface="굴림" panose="020B0600000101010101" pitchFamily="34" charset="-127"/>
              </a:rPr>
              <a:t> physically separate computers working together on some task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Early model: multiple servers working together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Probably in the same room or building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Often called a “cluster”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Later models: peer-to-peer/wide-spread collaboration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923682" name="Group 34"/>
          <p:cNvGrpSpPr>
            <a:grpSpLocks/>
          </p:cNvGrpSpPr>
          <p:nvPr/>
        </p:nvGrpSpPr>
        <p:grpSpPr bwMode="auto">
          <a:xfrm>
            <a:off x="533400" y="838200"/>
            <a:ext cx="3500438" cy="2486026"/>
            <a:chOff x="336" y="528"/>
            <a:chExt cx="2205" cy="1566"/>
          </a:xfrm>
        </p:grpSpPr>
        <p:grpSp>
          <p:nvGrpSpPr>
            <p:cNvPr id="27670" name="Group 16"/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27672" name="Oval 4"/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Gill Sans"/>
                  </a:rPr>
                  <a:t>Server</a:t>
                </a:r>
              </a:p>
            </p:txBody>
          </p:sp>
          <p:pic>
            <p:nvPicPr>
              <p:cNvPr id="2767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4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5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6" name="Line 11"/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678" name="Line 13"/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</p:grpSp>
        <p:sp>
          <p:nvSpPr>
            <p:cNvPr id="27671" name="Text Box 31"/>
            <p:cNvSpPr txBox="1">
              <a:spLocks noChangeArrowheads="1"/>
            </p:cNvSpPr>
            <p:nvPr/>
          </p:nvSpPr>
          <p:spPr bwMode="auto">
            <a:xfrm>
              <a:off x="523" y="1824"/>
              <a:ext cx="17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"/>
                </a:rPr>
                <a:t>Client/Server Model</a:t>
              </a:r>
            </a:p>
          </p:txBody>
        </p:sp>
      </p:grpSp>
      <p:grpSp>
        <p:nvGrpSpPr>
          <p:cNvPr id="923681" name="Group 33"/>
          <p:cNvGrpSpPr>
            <a:grpSpLocks/>
          </p:cNvGrpSpPr>
          <p:nvPr/>
        </p:nvGrpSpPr>
        <p:grpSpPr bwMode="auto">
          <a:xfrm>
            <a:off x="4800600" y="557212"/>
            <a:ext cx="4049713" cy="3071813"/>
            <a:chOff x="3024" y="288"/>
            <a:chExt cx="2551" cy="1935"/>
          </a:xfrm>
        </p:grpSpPr>
        <p:grpSp>
          <p:nvGrpSpPr>
            <p:cNvPr id="27654" name="Group 30"/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27656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8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9" name="Picture 1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0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1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2" name="Line 22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663" name="Line 23"/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664" name="Line 24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665" name="Line 25"/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</p:grpSp>
        <p:sp>
          <p:nvSpPr>
            <p:cNvPr id="27655" name="Text Box 32"/>
            <p:cNvSpPr txBox="1">
              <a:spLocks noChangeArrowheads="1"/>
            </p:cNvSpPr>
            <p:nvPr/>
          </p:nvSpPr>
          <p:spPr bwMode="auto">
            <a:xfrm>
              <a:off x="3386" y="1953"/>
              <a:ext cx="17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"/>
                </a:rPr>
                <a:t>Peer-to-Peer Model</a:t>
              </a:r>
            </a:p>
          </p:txBody>
        </p:sp>
      </p:grp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Centralized vs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98607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Distributed Systems: Motivation/Issues/Promise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762000"/>
            <a:ext cx="9067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Why do we want distributed systems?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Cheaper and easier to build lots of simple computers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Easier to add power incrementally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Users can have complete control over some components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Collaboration: much easier for users to collaborate through network resources (such as network file systems)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The </a:t>
            </a:r>
            <a:r>
              <a:rPr lang="en-US" altLang="ko-KR" sz="2800" i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promise</a:t>
            </a:r>
            <a:r>
              <a:rPr lang="en-US" altLang="ko-KR" sz="2800" dirty="0" smtClean="0">
                <a:ea typeface="굴림" panose="020B0600000101010101" pitchFamily="34" charset="-127"/>
              </a:rPr>
              <a:t> of distributed systems: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i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Higher availability</a:t>
            </a:r>
            <a:r>
              <a:rPr lang="en-US" altLang="ko-KR" sz="2400" dirty="0" smtClean="0">
                <a:ea typeface="굴림" panose="020B0600000101010101" pitchFamily="34" charset="-127"/>
              </a:rPr>
              <a:t>: one machine goes down, use another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i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Better durability</a:t>
            </a:r>
            <a:r>
              <a:rPr lang="en-US" altLang="ko-KR" sz="2400" dirty="0" smtClean="0">
                <a:ea typeface="굴림" panose="020B0600000101010101" pitchFamily="34" charset="-127"/>
              </a:rPr>
              <a:t>: store data in multiple locations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i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More security</a:t>
            </a:r>
            <a:r>
              <a:rPr lang="en-US" altLang="ko-KR" sz="2400" dirty="0" smtClean="0">
                <a:ea typeface="굴림" panose="020B0600000101010101" pitchFamily="34" charset="-127"/>
              </a:rPr>
              <a:t>: each piece easier to make secure </a:t>
            </a:r>
          </a:p>
        </p:txBody>
      </p:sp>
    </p:spTree>
    <p:extLst>
      <p:ext uri="{BB962C8B-B14F-4D97-AF65-F5344CB8AC3E}">
        <p14:creationId xmlns:p14="http://schemas.microsoft.com/office/powerpoint/2010/main" val="8196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Distributed Systems: Reality</a:t>
            </a:r>
            <a:endParaRPr lang="en-US" altLang="ko-KR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762000"/>
            <a:ext cx="8839200" cy="585291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Reality has been disappointing</a:t>
            </a:r>
          </a:p>
          <a:p>
            <a:pPr lvl="1"/>
            <a:r>
              <a:rPr lang="en-US" altLang="ko-KR" i="1" dirty="0" smtClean="0">
                <a:solidFill>
                  <a:srgbClr val="FF0000"/>
                </a:solidFill>
              </a:rPr>
              <a:t>Worse availability</a:t>
            </a:r>
            <a:r>
              <a:rPr lang="en-US" altLang="ko-KR" dirty="0" smtClean="0"/>
              <a:t>: depend on every machine being up</a:t>
            </a:r>
          </a:p>
          <a:p>
            <a:pPr lvl="2"/>
            <a:r>
              <a:rPr lang="en-US" altLang="ko-KR" dirty="0" err="1" smtClean="0"/>
              <a:t>Lamport</a:t>
            </a:r>
            <a:r>
              <a:rPr lang="en-US" altLang="ko-KR" dirty="0" smtClean="0"/>
              <a:t>: “</a:t>
            </a:r>
            <a:r>
              <a:rPr lang="en-US" altLang="ko-KR" dirty="0" smtClean="0">
                <a:solidFill>
                  <a:srgbClr val="FF0000"/>
                </a:solidFill>
              </a:rPr>
              <a:t>A distributed system is one in which the 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failure of a computer you didn’t even know existed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can render your own computer unusable.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i="1" dirty="0" smtClean="0">
                <a:solidFill>
                  <a:srgbClr val="FF0000"/>
                </a:solidFill>
              </a:rPr>
              <a:t>Worse reliability</a:t>
            </a:r>
            <a:r>
              <a:rPr lang="en-US" altLang="ko-KR" dirty="0" smtClean="0"/>
              <a:t>: can lose data if any machine crashes</a:t>
            </a:r>
          </a:p>
          <a:p>
            <a:pPr lvl="1"/>
            <a:r>
              <a:rPr lang="en-US" altLang="ko-KR" i="1" dirty="0" smtClean="0">
                <a:solidFill>
                  <a:srgbClr val="FF0000"/>
                </a:solidFill>
              </a:rPr>
              <a:t>Worse security</a:t>
            </a:r>
            <a:r>
              <a:rPr lang="en-US" altLang="ko-KR" dirty="0" smtClean="0"/>
              <a:t>: anyone in world can break into system</a:t>
            </a:r>
          </a:p>
          <a:p>
            <a:r>
              <a:rPr lang="en-US" altLang="ko-KR" dirty="0" smtClean="0"/>
              <a:t>Coordination is more difficult</a:t>
            </a:r>
          </a:p>
          <a:p>
            <a:pPr lvl="1"/>
            <a:r>
              <a:rPr lang="en-US" altLang="ko-KR" dirty="0" smtClean="0"/>
              <a:t>Must coordinate multiple copies of shared state </a:t>
            </a:r>
            <a:br>
              <a:rPr lang="en-US" altLang="ko-KR" dirty="0" smtClean="0"/>
            </a:br>
            <a:r>
              <a:rPr lang="en-US" altLang="ko-KR" dirty="0" smtClean="0"/>
              <a:t>information (using only a network)</a:t>
            </a:r>
          </a:p>
          <a:p>
            <a:pPr lvl="1"/>
            <a:r>
              <a:rPr lang="en-US" altLang="ko-KR" dirty="0" smtClean="0"/>
              <a:t>What would be easy in a centralized system becomes </a:t>
            </a:r>
            <a:br>
              <a:rPr lang="en-US" altLang="ko-KR" dirty="0" smtClean="0"/>
            </a:br>
            <a:r>
              <a:rPr lang="en-US" altLang="ko-KR" dirty="0" smtClean="0"/>
              <a:t>a lot more difficult</a:t>
            </a:r>
          </a:p>
          <a:p>
            <a:r>
              <a:rPr lang="en-US" altLang="ko-KR" dirty="0" smtClean="0"/>
              <a:t>Trust/Security/Privacy/Denial of Service</a:t>
            </a:r>
          </a:p>
          <a:p>
            <a:pPr lvl="1"/>
            <a:r>
              <a:rPr lang="en-US" altLang="ko-KR" dirty="0" smtClean="0"/>
              <a:t>Many new variants of problems arise as a result of distribution</a:t>
            </a:r>
          </a:p>
          <a:p>
            <a:pPr lvl="1"/>
            <a:r>
              <a:rPr lang="en-US" altLang="ko-KR" dirty="0" smtClean="0"/>
              <a:t>Can you trust the other members of a distributed application enough to even perform a protocol correctly?</a:t>
            </a:r>
          </a:p>
          <a:p>
            <a:pPr lvl="1"/>
            <a:r>
              <a:rPr lang="en-US" altLang="ko-KR" dirty="0" smtClean="0"/>
              <a:t>Corollary of </a:t>
            </a:r>
            <a:r>
              <a:rPr lang="en-US" altLang="ko-KR" dirty="0" err="1" smtClean="0"/>
              <a:t>Lamport’s</a:t>
            </a:r>
            <a:r>
              <a:rPr lang="en-US" altLang="ko-KR" dirty="0" smtClean="0"/>
              <a:t> quote: “</a:t>
            </a:r>
            <a:r>
              <a:rPr lang="en-US" altLang="ko-KR" dirty="0" smtClean="0">
                <a:solidFill>
                  <a:srgbClr val="FF0000"/>
                </a:solidFill>
              </a:rPr>
              <a:t>A distributed system is one where you can’t do work because some computer you didn’t even know existed is successfully coordinating an attack on my system!</a:t>
            </a:r>
            <a:r>
              <a:rPr lang="en-US" altLang="ko-KR" dirty="0" smtClean="0"/>
              <a:t>”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239000" y="838201"/>
            <a:ext cx="1778000" cy="2790973"/>
            <a:chOff x="4105" y="1207"/>
            <a:chExt cx="1360" cy="222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" y="1207"/>
              <a:ext cx="1327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105" y="3158"/>
              <a:ext cx="13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Leslie </a:t>
              </a:r>
              <a:r>
                <a:rPr lang="en-US" sz="1600" dirty="0" err="1"/>
                <a:t>Lamport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83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Distributed </a:t>
            </a:r>
            <a:r>
              <a:rPr lang="en-US" altLang="ko-KR" sz="2800" dirty="0" smtClean="0">
                <a:ea typeface="굴림" panose="020B0600000101010101" pitchFamily="34" charset="-127"/>
              </a:rPr>
              <a:t>Systems</a:t>
            </a:r>
            <a:r>
              <a:rPr lang="en-US" altLang="ko-KR" dirty="0" smtClean="0">
                <a:ea typeface="굴림" panose="020B0600000101010101" pitchFamily="34" charset="-127"/>
              </a:rPr>
              <a:t>: Goals/Requirements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562600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Transparency:</a:t>
            </a:r>
            <a:r>
              <a:rPr lang="en-US" altLang="ko-KR" dirty="0" smtClean="0">
                <a:ea typeface="굴림" panose="020B0600000101010101" pitchFamily="34" charset="-127"/>
              </a:rPr>
              <a:t> the ability of the system to mask its complexity behind a simple interface</a:t>
            </a:r>
          </a:p>
          <a:p>
            <a:pPr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Possible transparencies: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Location:</a:t>
            </a:r>
            <a:r>
              <a:rPr lang="en-US" altLang="ko-KR" dirty="0" smtClean="0">
                <a:ea typeface="굴림" panose="020B0600000101010101" pitchFamily="34" charset="-127"/>
              </a:rPr>
              <a:t> Can’t tell where resources are located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Migration:</a:t>
            </a:r>
            <a:r>
              <a:rPr lang="en-US" altLang="ko-KR" dirty="0" smtClean="0">
                <a:ea typeface="굴림" panose="020B0600000101010101" pitchFamily="34" charset="-127"/>
              </a:rPr>
              <a:t> Resources may move without the user knowing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Replication:</a:t>
            </a:r>
            <a:r>
              <a:rPr lang="en-US" altLang="ko-KR" dirty="0" smtClean="0">
                <a:ea typeface="굴림" panose="020B0600000101010101" pitchFamily="34" charset="-127"/>
              </a:rPr>
              <a:t> Can’t tell how many copies of resource exist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Concurrency:</a:t>
            </a:r>
            <a:r>
              <a:rPr lang="en-US" altLang="ko-KR" dirty="0" smtClean="0">
                <a:ea typeface="굴림" panose="020B0600000101010101" pitchFamily="34" charset="-127"/>
              </a:rPr>
              <a:t> Can’t tell how many users there are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Parallelism:</a:t>
            </a:r>
            <a:r>
              <a:rPr lang="en-US" altLang="ko-KR" dirty="0" smtClean="0">
                <a:ea typeface="굴림" panose="020B0600000101010101" pitchFamily="34" charset="-127"/>
              </a:rPr>
              <a:t> System may speed up large jobs by splitting them into smaller pieces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Fault Tolerance</a:t>
            </a:r>
            <a:r>
              <a:rPr lang="en-US" altLang="ko-KR" dirty="0" smtClean="0">
                <a:ea typeface="굴림" panose="020B0600000101010101" pitchFamily="34" charset="-127"/>
              </a:rPr>
              <a:t>: System may hide various things that go wrong</a:t>
            </a:r>
          </a:p>
          <a:p>
            <a:pPr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Transparency and collaboration require some way for different processors to communicate with one another</a:t>
            </a:r>
          </a:p>
        </p:txBody>
      </p:sp>
      <p:grpSp>
        <p:nvGrpSpPr>
          <p:cNvPr id="925703" name="Group 7"/>
          <p:cNvGrpSpPr>
            <a:grpSpLocks/>
          </p:cNvGrpSpPr>
          <p:nvPr/>
        </p:nvGrpSpPr>
        <p:grpSpPr bwMode="auto">
          <a:xfrm>
            <a:off x="2209800" y="5029200"/>
            <a:ext cx="4496172" cy="1143000"/>
            <a:chOff x="878" y="2928"/>
            <a:chExt cx="3826" cy="1159"/>
          </a:xfrm>
        </p:grpSpPr>
        <p:pic>
          <p:nvPicPr>
            <p:cNvPr id="2970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8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5702" name="AutoShape 6"/>
          <p:cNvSpPr>
            <a:spLocks noChangeArrowheads="1"/>
          </p:cNvSpPr>
          <p:nvPr/>
        </p:nvSpPr>
        <p:spPr bwMode="auto">
          <a:xfrm>
            <a:off x="4025329" y="5118089"/>
            <a:ext cx="902525" cy="520711"/>
          </a:xfrm>
          <a:custGeom>
            <a:avLst/>
            <a:gdLst>
              <a:gd name="T0" fmla="*/ 914400 w 21600"/>
              <a:gd name="T1" fmla="*/ 0 h 21600"/>
              <a:gd name="T2" fmla="*/ 0 w 21600"/>
              <a:gd name="T3" fmla="*/ 419100 h 21600"/>
              <a:gd name="T4" fmla="*/ 914400 w 21600"/>
              <a:gd name="T5" fmla="*/ 838200 h 21600"/>
              <a:gd name="T6" fmla="*/ 1219200 w 21600"/>
              <a:gd name="T7" fmla="*/ 4191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bldLvl="2"/>
      <p:bldP spid="9257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dirty="0" smtClean="0"/>
              <a:t>How do entities communicate?  A Protocol!</a:t>
            </a:r>
            <a:endParaRPr 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901156"/>
            <a:ext cx="8763000" cy="38044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protocol is </a:t>
            </a:r>
            <a:r>
              <a:rPr lang="en-US" dirty="0" smtClean="0">
                <a:solidFill>
                  <a:srgbClr val="FF0000"/>
                </a:solidFill>
              </a:rPr>
              <a:t>an agreement on how to communicate</a:t>
            </a:r>
            <a:r>
              <a:rPr lang="en-US" dirty="0" smtClean="0"/>
              <a:t>, including: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Syntax:</a:t>
            </a:r>
            <a:r>
              <a:rPr lang="en-US" dirty="0" smtClean="0"/>
              <a:t> how a communication is specified &amp; structured</a:t>
            </a:r>
          </a:p>
          <a:p>
            <a:pPr lvl="2"/>
            <a:r>
              <a:rPr lang="en-US" dirty="0" smtClean="0"/>
              <a:t>Format, order messages are sent and received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Semantics:</a:t>
            </a:r>
            <a:r>
              <a:rPr lang="en-US" dirty="0" smtClean="0"/>
              <a:t> what a communication means</a:t>
            </a:r>
          </a:p>
          <a:p>
            <a:pPr lvl="2"/>
            <a:r>
              <a:rPr lang="en-US" dirty="0" smtClean="0"/>
              <a:t>Actions taken when transmitting, receiving, or when a timer expires</a:t>
            </a:r>
          </a:p>
          <a:p>
            <a:r>
              <a:rPr lang="en-US" dirty="0" smtClean="0"/>
              <a:t>Described formally by a state machine</a:t>
            </a:r>
          </a:p>
          <a:p>
            <a:pPr lvl="1"/>
            <a:r>
              <a:rPr lang="en-US" dirty="0" smtClean="0"/>
              <a:t>Often represented as a message transaction diagram</a:t>
            </a:r>
          </a:p>
          <a:p>
            <a:pPr lvl="1"/>
            <a:r>
              <a:rPr lang="en-US" dirty="0" smtClean="0"/>
              <a:t>Can be a partitioned state machine: two parties synchronizing duplicate sub-state machines between them</a:t>
            </a:r>
          </a:p>
          <a:p>
            <a:pPr lvl="1"/>
            <a:r>
              <a:rPr lang="en-US" dirty="0" smtClean="0"/>
              <a:t>Stability in the face of failures!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 bwMode="auto">
          <a:xfrm>
            <a:off x="3133705" y="762000"/>
            <a:ext cx="2382227" cy="162460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Up-Down Arrow 27"/>
          <p:cNvSpPr/>
          <p:nvPr/>
        </p:nvSpPr>
        <p:spPr bwMode="auto">
          <a:xfrm rot="5400000">
            <a:off x="3957032" y="213538"/>
            <a:ext cx="886423" cy="2666704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Gill Sans"/>
              </a:rPr>
              <a:t>Protocol Exchange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304905" y="817025"/>
            <a:ext cx="6171753" cy="1349497"/>
            <a:chOff x="1304905" y="817025"/>
            <a:chExt cx="6171753" cy="1349497"/>
          </a:xfrm>
        </p:grpSpPr>
        <p:grpSp>
          <p:nvGrpSpPr>
            <p:cNvPr id="12" name="Group 11"/>
            <p:cNvGrpSpPr/>
            <p:nvPr/>
          </p:nvGrpSpPr>
          <p:grpSpPr>
            <a:xfrm>
              <a:off x="1304905" y="817025"/>
              <a:ext cx="1523553" cy="1349497"/>
              <a:chOff x="839166" y="4790136"/>
              <a:chExt cx="1827834" cy="1584954"/>
            </a:xfrm>
          </p:grpSpPr>
          <p:sp>
            <p:nvSpPr>
              <p:cNvPr id="3" name="Oval 2"/>
              <p:cNvSpPr/>
              <p:nvPr/>
            </p:nvSpPr>
            <p:spPr bwMode="auto">
              <a:xfrm>
                <a:off x="839166" y="5652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791666" y="59195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A</a:t>
                </a: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639266" y="4890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839166" y="50051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209800" y="5410200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4" name="Curved Down Arrow 3"/>
              <p:cNvSpPr/>
              <p:nvPr/>
            </p:nvSpPr>
            <p:spPr bwMode="auto">
              <a:xfrm rot="20819810">
                <a:off x="1163015" y="4790136"/>
                <a:ext cx="609600" cy="19600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" name="Curved Down Arrow 9"/>
              <p:cNvSpPr/>
              <p:nvPr/>
            </p:nvSpPr>
            <p:spPr bwMode="auto">
              <a:xfrm rot="7940415">
                <a:off x="2165211" y="5900700"/>
                <a:ext cx="609600" cy="18632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" name="Curved Down Arrow 10"/>
              <p:cNvSpPr/>
              <p:nvPr/>
            </p:nvSpPr>
            <p:spPr bwMode="auto">
              <a:xfrm rot="11751494">
                <a:off x="987137" y="6111904"/>
                <a:ext cx="861157" cy="26318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" name="Down Arrow 8"/>
              <p:cNvSpPr/>
              <p:nvPr/>
            </p:nvSpPr>
            <p:spPr bwMode="auto">
              <a:xfrm rot="13694306">
                <a:off x="1396594" y="5073965"/>
                <a:ext cx="95171" cy="707068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3" name="Down Arrow 12"/>
              <p:cNvSpPr/>
              <p:nvPr/>
            </p:nvSpPr>
            <p:spPr bwMode="auto">
              <a:xfrm rot="7961161">
                <a:off x="1490748" y="5206761"/>
                <a:ext cx="119056" cy="905084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4" name="Down Arrow 13"/>
              <p:cNvSpPr/>
              <p:nvPr/>
            </p:nvSpPr>
            <p:spPr bwMode="auto">
              <a:xfrm rot="18286472">
                <a:off x="2180542" y="5086032"/>
                <a:ext cx="122666" cy="395690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953105" y="817025"/>
              <a:ext cx="1523553" cy="1349497"/>
              <a:chOff x="839166" y="4790136"/>
              <a:chExt cx="1827834" cy="1584954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839166" y="5652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1791666" y="59195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A</a:t>
                </a: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1639266" y="4890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9166" y="50051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209800" y="5410200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38" name="Curved Down Arrow 37"/>
              <p:cNvSpPr/>
              <p:nvPr/>
            </p:nvSpPr>
            <p:spPr bwMode="auto">
              <a:xfrm rot="20819810">
                <a:off x="1163015" y="4790136"/>
                <a:ext cx="609600" cy="19600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9" name="Curved Down Arrow 38"/>
              <p:cNvSpPr/>
              <p:nvPr/>
            </p:nvSpPr>
            <p:spPr bwMode="auto">
              <a:xfrm rot="7940415">
                <a:off x="2165211" y="5900700"/>
                <a:ext cx="609600" cy="18632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0" name="Curved Down Arrow 39"/>
              <p:cNvSpPr/>
              <p:nvPr/>
            </p:nvSpPr>
            <p:spPr bwMode="auto">
              <a:xfrm rot="11751494">
                <a:off x="987137" y="6111904"/>
                <a:ext cx="861157" cy="26318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 bwMode="auto">
              <a:xfrm rot="13694306">
                <a:off x="1396594" y="5073965"/>
                <a:ext cx="95171" cy="707068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2" name="Down Arrow 41"/>
              <p:cNvSpPr/>
              <p:nvPr/>
            </p:nvSpPr>
            <p:spPr bwMode="auto">
              <a:xfrm rot="7961161">
                <a:off x="1490748" y="5206761"/>
                <a:ext cx="119056" cy="905084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3" name="Down Arrow 42"/>
              <p:cNvSpPr/>
              <p:nvPr/>
            </p:nvSpPr>
            <p:spPr bwMode="auto">
              <a:xfrm rot="18286472">
                <a:off x="2180542" y="5086032"/>
                <a:ext cx="122666" cy="395690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829047" y="1964499"/>
            <a:ext cx="7043049" cy="854901"/>
            <a:chOff x="829047" y="1964499"/>
            <a:chExt cx="7043049" cy="854901"/>
          </a:xfrm>
        </p:grpSpPr>
        <p:grpSp>
          <p:nvGrpSpPr>
            <p:cNvPr id="44" name="Group 43"/>
            <p:cNvGrpSpPr/>
            <p:nvPr/>
          </p:nvGrpSpPr>
          <p:grpSpPr>
            <a:xfrm rot="2238709">
              <a:off x="829047" y="1964499"/>
              <a:ext cx="408162" cy="814545"/>
              <a:chOff x="1725438" y="5814855"/>
              <a:chExt cx="408162" cy="814545"/>
            </a:xfrm>
          </p:grpSpPr>
          <p:sp>
            <p:nvSpPr>
              <p:cNvPr id="29" name="Flowchart: Magnetic Disk 28"/>
              <p:cNvSpPr/>
              <p:nvPr/>
            </p:nvSpPr>
            <p:spPr bwMode="auto">
              <a:xfrm>
                <a:off x="1725438" y="6172200"/>
                <a:ext cx="408162" cy="457200"/>
              </a:xfrm>
              <a:prstGeom prst="flowChartMagneticDisk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0" name="Down Arrow 29"/>
              <p:cNvSpPr/>
              <p:nvPr/>
            </p:nvSpPr>
            <p:spPr bwMode="auto">
              <a:xfrm>
                <a:off x="1809799" y="5814855"/>
                <a:ext cx="239441" cy="305479"/>
              </a:xfrm>
              <a:prstGeom prst="downArrow">
                <a:avLst/>
              </a:prstGeom>
              <a:solidFill>
                <a:srgbClr val="FC230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088865" y="2234625"/>
              <a:ext cx="9685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Gill Sans"/>
                </a:rPr>
                <a:t>Stable</a:t>
              </a:r>
            </a:p>
            <a:p>
              <a:pPr algn="ctr"/>
              <a:r>
                <a:rPr lang="en-US" sz="1600" dirty="0" smtClean="0">
                  <a:latin typeface="Gill Sans"/>
                </a:rPr>
                <a:t>Storage</a:t>
              </a:r>
              <a:endParaRPr lang="en-US" sz="1600" dirty="0">
                <a:latin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8664" y="2234625"/>
              <a:ext cx="9685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Gill Sans"/>
                </a:rPr>
                <a:t>Stable</a:t>
              </a:r>
            </a:p>
            <a:p>
              <a:pPr algn="ctr"/>
              <a:r>
                <a:rPr lang="en-US" sz="1600" dirty="0" smtClean="0">
                  <a:latin typeface="Gill Sans"/>
                </a:rPr>
                <a:t>Storage</a:t>
              </a:r>
              <a:endParaRPr lang="en-US" sz="1600" dirty="0">
                <a:latin typeface="Gill Sans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 rot="19361291" flipH="1">
              <a:off x="7463934" y="1964499"/>
              <a:ext cx="408162" cy="814545"/>
              <a:chOff x="1725438" y="5814855"/>
              <a:chExt cx="408162" cy="814545"/>
            </a:xfrm>
          </p:grpSpPr>
          <p:sp>
            <p:nvSpPr>
              <p:cNvPr id="53" name="Flowchart: Magnetic Disk 52"/>
              <p:cNvSpPr/>
              <p:nvPr/>
            </p:nvSpPr>
            <p:spPr bwMode="auto">
              <a:xfrm>
                <a:off x="1725438" y="6172200"/>
                <a:ext cx="408162" cy="457200"/>
              </a:xfrm>
              <a:prstGeom prst="flowChartMagneticDisk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>
                <a:off x="1809799" y="5814855"/>
                <a:ext cx="239441" cy="305479"/>
              </a:xfrm>
              <a:prstGeom prst="downArrow">
                <a:avLst/>
              </a:prstGeom>
              <a:solidFill>
                <a:srgbClr val="FC230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4954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800"/>
            <a:ext cx="8458200" cy="711200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Examples of Protocols in Human Interactions</a:t>
            </a:r>
            <a:endParaRPr lang="en-US" sz="1800" dirty="0">
              <a:ea typeface="MS PGothic" charset="0"/>
            </a:endParaRP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229600" cy="5257800"/>
          </a:xfrm>
        </p:spPr>
        <p:txBody>
          <a:bodyPr/>
          <a:lstStyle/>
          <a:p>
            <a:pPr marL="533400" indent="-533400" eaLnBrk="1" hangingPunct="1"/>
            <a:r>
              <a:rPr lang="en-US" dirty="0">
                <a:latin typeface="Helvetica" charset="0"/>
                <a:ea typeface="MS PGothic" charset="0"/>
              </a:rPr>
              <a:t>Telephone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(Pick up / open up the phone)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Listen for a dial tone / see that you have service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Dial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Should hear ringing …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 smtClean="0">
                <a:latin typeface="Helvetica" charset="0"/>
                <a:ea typeface="MS PGothic" charset="0"/>
              </a:rPr>
              <a:t>    					</a:t>
            </a:r>
            <a:r>
              <a:rPr lang="en-US" sz="2000" dirty="0" err="1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: 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Hello?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”</a:t>
            </a:r>
            <a:endParaRPr lang="en-US" altLang="ja-JP" sz="20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Caller: </a:t>
            </a:r>
            <a:r>
              <a:rPr lang="ja-JP" altLang="en-US" sz="2000" dirty="0"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</a:rPr>
              <a:t>Hi, it’s John….</a:t>
            </a:r>
            <a:r>
              <a:rPr lang="ja-JP" altLang="en-US" sz="2000" dirty="0">
                <a:latin typeface="Helvetica" charset="0"/>
                <a:ea typeface="MS PGothic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</a:rPr>
              <a:t/>
            </a:r>
            <a:br>
              <a:rPr lang="en-US" altLang="ja-JP" sz="2000" dirty="0">
                <a:latin typeface="Helvetica" charset="0"/>
                <a:ea typeface="MS PGothic" charset="0"/>
              </a:rPr>
            </a:br>
            <a:r>
              <a:rPr lang="en-US" altLang="ja-JP" sz="2000" dirty="0">
                <a:latin typeface="Helvetica" charset="0"/>
                <a:ea typeface="MS PGothic" charset="0"/>
              </a:rPr>
              <a:t>Or: </a:t>
            </a:r>
            <a:r>
              <a:rPr lang="ja-JP" altLang="en-US" sz="2000" dirty="0"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</a:rPr>
              <a:t>Hi, it’s me</a:t>
            </a:r>
            <a:r>
              <a:rPr lang="ja-JP" altLang="en-US" sz="2000" dirty="0">
                <a:latin typeface="Helvetica" charset="0"/>
                <a:ea typeface="MS PGothic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</a:rPr>
              <a:t>  (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 what’s </a:t>
            </a:r>
            <a:r>
              <a:rPr lang="en-US" altLang="ja-JP" sz="2000" i="1" dirty="0">
                <a:latin typeface="Helvetica" charset="0"/>
                <a:ea typeface="MS PGothic" charset="0"/>
                <a:sym typeface="Symbol" charset="0"/>
              </a:rPr>
              <a:t>that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 about?)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Caller: </a:t>
            </a:r>
            <a:r>
              <a:rPr lang="ja-JP" altLang="en-US" sz="2000" dirty="0">
                <a:latin typeface="Helvetica" charset="0"/>
                <a:ea typeface="MS PGothic" charset="0"/>
                <a:sym typeface="Symbol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Hey, do you think … blah blah blah …</a:t>
            </a:r>
            <a:r>
              <a:rPr lang="ja-JP" altLang="en-US" sz="2000" dirty="0">
                <a:latin typeface="Helvetica" charset="0"/>
                <a:ea typeface="MS PGothic" charset="0"/>
                <a:sym typeface="Symbol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altLang="ja-JP" sz="2000" b="1" dirty="0" smtClean="0">
                <a:latin typeface="Helvetica" charset="0"/>
                <a:ea typeface="MS PGothic" charset="0"/>
                <a:sym typeface="Symbol" charset="0"/>
              </a:rPr>
              <a:t>pause</a:t>
            </a:r>
          </a:p>
          <a:p>
            <a:pPr marL="457200" lvl="1" indent="0" eaLnBrk="1" hangingPunct="1">
              <a:buNone/>
            </a:pPr>
            <a:endParaRPr lang="en-US" altLang="ja-JP" sz="2000" dirty="0">
              <a:latin typeface="Helvetica" charset="0"/>
              <a:ea typeface="MS PGothic" charset="0"/>
              <a:sym typeface="Symbol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 smtClean="0">
                <a:latin typeface="Helvetica" charset="0"/>
                <a:ea typeface="MS PGothic" charset="0"/>
                <a:sym typeface="Symbol" charset="0"/>
              </a:rPr>
              <a:t> 		</a:t>
            </a:r>
            <a:r>
              <a:rPr lang="en-US" sz="2000" dirty="0" err="1" smtClean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: </a:t>
            </a:r>
            <a:r>
              <a:rPr lang="ja-JP" altLang="en-US" sz="2000" dirty="0" smtClean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“</a:t>
            </a:r>
            <a:r>
              <a:rPr lang="en-US" altLang="ja-JP" sz="2000" dirty="0" smtClean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Yeah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, blah blah blah …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”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altLang="ja-JP" sz="2000" b="1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pause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Caller: Bye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 smtClean="0">
                <a:latin typeface="Helvetica" charset="0"/>
                <a:ea typeface="MS PGothic" charset="0"/>
                <a:sym typeface="Symbol" charset="0"/>
              </a:rPr>
              <a:t> 					</a:t>
            </a:r>
            <a:r>
              <a:rPr lang="en-US" sz="2000" dirty="0" err="1" smtClean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: Bye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Hang up</a:t>
            </a:r>
            <a:endParaRPr lang="en-US" sz="2000" dirty="0">
              <a:latin typeface="Helvetica" charset="0"/>
              <a:ea typeface="MS P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038600" y="2819400"/>
            <a:ext cx="1524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076700" y="3238500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24000" y="4267200"/>
            <a:ext cx="1447800" cy="5289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524000" y="4796192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590800" y="5219700"/>
            <a:ext cx="2971800" cy="3597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2247900" y="5638800"/>
            <a:ext cx="3314700" cy="3641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104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ChangeArrowheads="1"/>
          </p:cNvSpPr>
          <p:nvPr/>
        </p:nvSpPr>
        <p:spPr bwMode="auto">
          <a:xfrm>
            <a:off x="5246687" y="106680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Global Communication: The Problem</a:t>
            </a:r>
            <a:endParaRPr lang="en-US" dirty="0">
              <a:ea typeface="MS PGothic" charset="0"/>
            </a:endParaRPr>
          </a:p>
        </p:txBody>
      </p:sp>
      <p:sp>
        <p:nvSpPr>
          <p:cNvPr id="1260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1" y="3140074"/>
            <a:ext cx="8686800" cy="3336925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Many different applications</a:t>
            </a:r>
          </a:p>
          <a:p>
            <a:pPr lvl="1"/>
            <a:r>
              <a:rPr lang="en-US" dirty="0">
                <a:latin typeface="Gill Sans Light"/>
              </a:rPr>
              <a:t>email, web, P2P, etc</a:t>
            </a:r>
            <a:r>
              <a:rPr lang="en-US" dirty="0" smtClean="0">
                <a:latin typeface="Gill Sans Light"/>
              </a:rPr>
              <a:t>.</a:t>
            </a:r>
          </a:p>
          <a:p>
            <a:r>
              <a:rPr lang="en-US" dirty="0" smtClean="0">
                <a:latin typeface="Gill Sans Light"/>
              </a:rPr>
              <a:t>Many </a:t>
            </a:r>
            <a:r>
              <a:rPr lang="en-US" dirty="0">
                <a:latin typeface="Gill Sans Light"/>
              </a:rPr>
              <a:t>different network styles and technologies</a:t>
            </a:r>
          </a:p>
          <a:p>
            <a:pPr lvl="1"/>
            <a:r>
              <a:rPr lang="en-US" dirty="0">
                <a:latin typeface="Gill Sans Light"/>
              </a:rPr>
              <a:t>Wireless vs. wired vs. optical, etc.</a:t>
            </a:r>
          </a:p>
          <a:p>
            <a:r>
              <a:rPr lang="en-US" dirty="0" smtClean="0">
                <a:latin typeface="Gill Sans Light"/>
              </a:rPr>
              <a:t>How </a:t>
            </a:r>
            <a:r>
              <a:rPr lang="en-US" dirty="0">
                <a:latin typeface="Gill Sans Light"/>
              </a:rPr>
              <a:t>do we organize this mess?</a:t>
            </a:r>
          </a:p>
          <a:p>
            <a:pPr lvl="1"/>
            <a:r>
              <a:rPr lang="en-US" dirty="0" smtClean="0">
                <a:latin typeface="Gill Sans Light"/>
                <a:ea typeface="MS PGothic" charset="0"/>
              </a:rPr>
              <a:t>Re-implement </a:t>
            </a:r>
            <a:r>
              <a:rPr lang="en-US" dirty="0">
                <a:latin typeface="Gill Sans Light"/>
                <a:ea typeface="MS PGothic" charset="0"/>
              </a:rPr>
              <a:t>every application for every technology?</a:t>
            </a:r>
          </a:p>
          <a:p>
            <a:r>
              <a:rPr lang="en-US" dirty="0">
                <a:latin typeface="Gill Sans Light"/>
                <a:ea typeface="MS PGothic" charset="0"/>
              </a:rPr>
              <a:t>No! But how does the Internet design avoid this?</a:t>
            </a:r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3189287" y="106680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4997" name="Rectangle 6"/>
          <p:cNvSpPr>
            <a:spLocks noChangeArrowheads="1"/>
          </p:cNvSpPr>
          <p:nvPr/>
        </p:nvSpPr>
        <p:spPr bwMode="auto">
          <a:xfrm>
            <a:off x="4332287" y="106680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4998" name="Text Box 7"/>
          <p:cNvSpPr txBox="1">
            <a:spLocks noChangeArrowheads="1"/>
          </p:cNvSpPr>
          <p:nvPr/>
        </p:nvSpPr>
        <p:spPr bwMode="auto">
          <a:xfrm>
            <a:off x="3178175" y="1143000"/>
            <a:ext cx="941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Skype </a:t>
            </a:r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4332287" y="112712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SSH</a:t>
            </a:r>
          </a:p>
        </p:txBody>
      </p:sp>
      <p:sp>
        <p:nvSpPr>
          <p:cNvPr id="85000" name="Text Box 9"/>
          <p:cNvSpPr txBox="1">
            <a:spLocks noChangeArrowheads="1"/>
          </p:cNvSpPr>
          <p:nvPr/>
        </p:nvSpPr>
        <p:spPr bwMode="auto">
          <a:xfrm>
            <a:off x="5314950" y="11271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13487" y="2057400"/>
            <a:ext cx="1077913" cy="762000"/>
            <a:chOff x="3456" y="2400"/>
            <a:chExt cx="679" cy="291"/>
          </a:xfrm>
        </p:grpSpPr>
        <p:sp>
          <p:nvSpPr>
            <p:cNvPr id="85026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29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5027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64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Packet</a:t>
              </a:r>
            </a:p>
            <a:p>
              <a:r>
                <a:rPr lang="en-US" sz="2000">
                  <a:latin typeface="Helvetica" charset="0"/>
                </a:rPr>
                <a:t>Radio</a:t>
              </a:r>
            </a:p>
          </p:txBody>
        </p:sp>
      </p:grpSp>
      <p:sp>
        <p:nvSpPr>
          <p:cNvPr id="85002" name="Rectangle 13"/>
          <p:cNvSpPr>
            <a:spLocks noChangeArrowheads="1"/>
          </p:cNvSpPr>
          <p:nvPr/>
        </p:nvSpPr>
        <p:spPr bwMode="auto">
          <a:xfrm>
            <a:off x="3646487" y="2057400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5003" name="Text Box 14"/>
          <p:cNvSpPr txBox="1">
            <a:spLocks noChangeArrowheads="1"/>
          </p:cNvSpPr>
          <p:nvPr/>
        </p:nvSpPr>
        <p:spPr bwMode="auto">
          <a:xfrm>
            <a:off x="3706812" y="2068513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Coaxial </a:t>
            </a:r>
          </a:p>
          <a:p>
            <a:r>
              <a:rPr lang="en-US" sz="2000">
                <a:latin typeface="Helvetica" charset="0"/>
              </a:rPr>
              <a:t>cable</a:t>
            </a:r>
          </a:p>
        </p:txBody>
      </p:sp>
      <p:sp>
        <p:nvSpPr>
          <p:cNvPr id="85004" name="Rectangle 15"/>
          <p:cNvSpPr>
            <a:spLocks noChangeArrowheads="1"/>
          </p:cNvSpPr>
          <p:nvPr/>
        </p:nvSpPr>
        <p:spPr bwMode="auto">
          <a:xfrm>
            <a:off x="5094287" y="20574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5005" name="Text Box 16"/>
          <p:cNvSpPr txBox="1">
            <a:spLocks noChangeArrowheads="1"/>
          </p:cNvSpPr>
          <p:nvPr/>
        </p:nvSpPr>
        <p:spPr bwMode="auto">
          <a:xfrm>
            <a:off x="5154612" y="2068513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Fiber</a:t>
            </a:r>
          </a:p>
          <a:p>
            <a:r>
              <a:rPr lang="en-US" sz="2000">
                <a:latin typeface="Helvetica" charset="0"/>
              </a:rPr>
              <a:t>optic</a:t>
            </a:r>
          </a:p>
        </p:txBody>
      </p:sp>
      <p:sp>
        <p:nvSpPr>
          <p:cNvPr id="85006" name="Line 17"/>
          <p:cNvSpPr>
            <a:spLocks noChangeShapeType="1"/>
          </p:cNvSpPr>
          <p:nvPr/>
        </p:nvSpPr>
        <p:spPr bwMode="auto">
          <a:xfrm>
            <a:off x="2808287" y="18288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Text Box 18"/>
          <p:cNvSpPr txBox="1">
            <a:spLocks noChangeArrowheads="1"/>
          </p:cNvSpPr>
          <p:nvPr/>
        </p:nvSpPr>
        <p:spPr bwMode="auto">
          <a:xfrm>
            <a:off x="1241425" y="1154113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Application</a:t>
            </a:r>
          </a:p>
        </p:txBody>
      </p:sp>
      <p:sp>
        <p:nvSpPr>
          <p:cNvPr id="85008" name="Text Box 19"/>
          <p:cNvSpPr txBox="1">
            <a:spLocks noChangeArrowheads="1"/>
          </p:cNvSpPr>
          <p:nvPr/>
        </p:nvSpPr>
        <p:spPr bwMode="auto">
          <a:xfrm>
            <a:off x="1268412" y="2133600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Transmission</a:t>
            </a:r>
          </a:p>
          <a:p>
            <a:r>
              <a:rPr lang="en-US" sz="2000" dirty="0">
                <a:latin typeface="Helvetica" charset="0"/>
              </a:rPr>
              <a:t>Media</a:t>
            </a:r>
          </a:p>
        </p:txBody>
      </p:sp>
      <p:cxnSp>
        <p:nvCxnSpPr>
          <p:cNvPr id="85009" name="AutoShape 20"/>
          <p:cNvCxnSpPr>
            <a:cxnSpLocks noChangeShapeType="1"/>
            <a:stCxn id="84998" idx="2"/>
            <a:endCxn id="85003" idx="0"/>
          </p:cNvCxnSpPr>
          <p:nvPr/>
        </p:nvCxnSpPr>
        <p:spPr bwMode="auto">
          <a:xfrm>
            <a:off x="3648075" y="1543050"/>
            <a:ext cx="608012" cy="5254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5010" name="AutoShape 21"/>
          <p:cNvCxnSpPr>
            <a:cxnSpLocks noChangeShapeType="1"/>
            <a:stCxn id="84998" idx="2"/>
            <a:endCxn id="85004" idx="0"/>
          </p:cNvCxnSpPr>
          <p:nvPr/>
        </p:nvCxnSpPr>
        <p:spPr bwMode="auto">
          <a:xfrm>
            <a:off x="3648075" y="1543050"/>
            <a:ext cx="1941512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5011" name="AutoShape 22"/>
          <p:cNvCxnSpPr>
            <a:cxnSpLocks noChangeShapeType="1"/>
            <a:stCxn id="84999" idx="2"/>
            <a:endCxn id="85002" idx="0"/>
          </p:cNvCxnSpPr>
          <p:nvPr/>
        </p:nvCxnSpPr>
        <p:spPr bwMode="auto">
          <a:xfrm flipH="1">
            <a:off x="4217987" y="1524000"/>
            <a:ext cx="468313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5012" name="AutoShape 23"/>
          <p:cNvCxnSpPr>
            <a:cxnSpLocks noChangeShapeType="1"/>
            <a:stCxn id="84997" idx="2"/>
            <a:endCxn id="85004" idx="0"/>
          </p:cNvCxnSpPr>
          <p:nvPr/>
        </p:nvCxnSpPr>
        <p:spPr bwMode="auto">
          <a:xfrm>
            <a:off x="4675187" y="1533525"/>
            <a:ext cx="9144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5013" name="AutoShape 24"/>
          <p:cNvCxnSpPr>
            <a:cxnSpLocks noChangeShapeType="1"/>
            <a:stCxn id="84993" idx="2"/>
            <a:endCxn id="85002" idx="0"/>
          </p:cNvCxnSpPr>
          <p:nvPr/>
        </p:nvCxnSpPr>
        <p:spPr bwMode="auto">
          <a:xfrm flipH="1">
            <a:off x="4217987" y="1533525"/>
            <a:ext cx="14478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5014" name="AutoShape 25"/>
          <p:cNvCxnSpPr>
            <a:cxnSpLocks noChangeShapeType="1"/>
            <a:stCxn id="84993" idx="2"/>
            <a:endCxn id="85004" idx="0"/>
          </p:cNvCxnSpPr>
          <p:nvPr/>
        </p:nvCxnSpPr>
        <p:spPr bwMode="auto">
          <a:xfrm flipH="1">
            <a:off x="5589587" y="1533525"/>
            <a:ext cx="762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13487" y="1066800"/>
            <a:ext cx="847725" cy="461963"/>
            <a:chOff x="3456" y="1776"/>
            <a:chExt cx="534" cy="291"/>
          </a:xfrm>
        </p:grpSpPr>
        <p:sp>
          <p:nvSpPr>
            <p:cNvPr id="85024" name="Rectangle 27"/>
            <p:cNvSpPr>
              <a:spLocks noChangeArrowheads="1"/>
            </p:cNvSpPr>
            <p:nvPr/>
          </p:nvSpPr>
          <p:spPr bwMode="auto">
            <a:xfrm>
              <a:off x="3463" y="1776"/>
              <a:ext cx="521" cy="29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5025" name="Text Box 28"/>
            <p:cNvSpPr txBox="1">
              <a:spLocks noChangeArrowheads="1"/>
            </p:cNvSpPr>
            <p:nvPr/>
          </p:nvSpPr>
          <p:spPr bwMode="auto">
            <a:xfrm>
              <a:off x="3456" y="1814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HTTP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646487" y="1533525"/>
            <a:ext cx="3200400" cy="514350"/>
            <a:chOff x="1776" y="2070"/>
            <a:chExt cx="2016" cy="324"/>
          </a:xfrm>
        </p:grpSpPr>
        <p:cxnSp>
          <p:nvCxnSpPr>
            <p:cNvPr id="85020" name="AutoShape 30"/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21" name="AutoShape 31"/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22" name="AutoShape 32"/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23" name="AutoShape 33"/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217987" y="1524000"/>
            <a:ext cx="2525713" cy="523875"/>
            <a:chOff x="2136" y="2064"/>
            <a:chExt cx="1591" cy="330"/>
          </a:xfrm>
        </p:grpSpPr>
        <p:cxnSp>
          <p:nvCxnSpPr>
            <p:cNvPr id="85018" name="AutoShape 35"/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19" name="AutoShape 36"/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52668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6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6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4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Solution: Intermediate </a:t>
            </a:r>
            <a:r>
              <a:rPr lang="en-US" dirty="0" smtClean="0">
                <a:ea typeface="MS PGothic" charset="0"/>
              </a:rPr>
              <a:t>Layers</a:t>
            </a:r>
            <a:endParaRPr lang="en-US" dirty="0">
              <a:ea typeface="MS PGothic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442"/>
            <a:ext cx="8665368" cy="2667357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MS PGothic" charset="0"/>
              </a:rPr>
              <a:t>Introduce intermediate layers that provide </a:t>
            </a:r>
            <a:r>
              <a:rPr lang="en-US" dirty="0">
                <a:solidFill>
                  <a:srgbClr val="FF3300"/>
                </a:solidFill>
                <a:latin typeface="Gill Sans Light"/>
                <a:ea typeface="MS PGothic" charset="0"/>
              </a:rPr>
              <a:t>set of abstractions</a:t>
            </a:r>
            <a:r>
              <a:rPr lang="en-US" dirty="0">
                <a:latin typeface="Gill Sans Light"/>
                <a:ea typeface="MS PGothic" charset="0"/>
              </a:rPr>
              <a:t> for various network functionality &amp; technologies</a:t>
            </a:r>
          </a:p>
          <a:p>
            <a:pPr lvl="1"/>
            <a:r>
              <a:rPr lang="en-US" sz="2000" dirty="0">
                <a:latin typeface="Gill Sans Light"/>
                <a:ea typeface="MS PGothic" charset="0"/>
              </a:rPr>
              <a:t>A new app/media implemented only once</a:t>
            </a:r>
          </a:p>
          <a:p>
            <a:pPr lvl="1"/>
            <a:r>
              <a:rPr lang="en-US" sz="2000" dirty="0">
                <a:latin typeface="Gill Sans Light"/>
                <a:ea typeface="MS PGothic" charset="0"/>
              </a:rPr>
              <a:t>Variation on </a:t>
            </a:r>
            <a:r>
              <a:rPr lang="ja-JP" altLang="en-US" sz="2000" dirty="0">
                <a:latin typeface="Gill Sans Light"/>
                <a:ea typeface="MS PGothic" charset="0"/>
              </a:rPr>
              <a:t>“</a:t>
            </a:r>
            <a:r>
              <a:rPr lang="en-US" altLang="ja-JP" sz="2000" dirty="0">
                <a:latin typeface="Gill Sans Light"/>
                <a:ea typeface="MS PGothic" charset="0"/>
              </a:rPr>
              <a:t>add another level of indirection</a:t>
            </a:r>
            <a:r>
              <a:rPr lang="ja-JP" altLang="en-US" sz="2000" dirty="0" smtClean="0">
                <a:latin typeface="Gill Sans Light"/>
                <a:ea typeface="MS PGothic" charset="0"/>
              </a:rPr>
              <a:t>”</a:t>
            </a:r>
            <a:endParaRPr lang="en-US" altLang="ja-JP" sz="2000" dirty="0" smtClean="0">
              <a:latin typeface="Gill Sans Light"/>
              <a:ea typeface="MS PGothic" charset="0"/>
            </a:endParaRPr>
          </a:p>
          <a:p>
            <a:r>
              <a:rPr lang="en-US" altLang="ja-JP" dirty="0" smtClean="0">
                <a:solidFill>
                  <a:srgbClr val="FF0000"/>
                </a:solidFill>
                <a:latin typeface="Gill Sans Light"/>
                <a:ea typeface="MS PGothic" charset="0"/>
              </a:rPr>
              <a:t>Goal: Reliable communication channels on which to build distributed applications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4294980" y="118745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2237580" y="118745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3380580" y="118745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2226468" y="1263650"/>
            <a:ext cx="941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Skype </a:t>
            </a:r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3380580" y="124777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SSH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4363243" y="12477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61780" y="2955925"/>
            <a:ext cx="1077913" cy="1235075"/>
            <a:chOff x="3456" y="2400"/>
            <a:chExt cx="679" cy="453"/>
          </a:xfrm>
        </p:grpSpPr>
        <p:sp>
          <p:nvSpPr>
            <p:cNvPr id="87070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29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7071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64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Packet</a:t>
              </a:r>
            </a:p>
            <a:p>
              <a:r>
                <a:rPr lang="en-US" sz="2000">
                  <a:latin typeface="Helvetica" charset="0"/>
                </a:rPr>
                <a:t>radio</a:t>
              </a:r>
            </a:p>
          </p:txBody>
        </p:sp>
      </p:grpSp>
      <p:sp>
        <p:nvSpPr>
          <p:cNvPr id="87050" name="Rectangle 13"/>
          <p:cNvSpPr>
            <a:spLocks noChangeArrowheads="1"/>
          </p:cNvSpPr>
          <p:nvPr/>
        </p:nvSpPr>
        <p:spPr bwMode="auto">
          <a:xfrm>
            <a:off x="2694780" y="2955925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1" name="Text Box 14"/>
          <p:cNvSpPr txBox="1">
            <a:spLocks noChangeArrowheads="1"/>
          </p:cNvSpPr>
          <p:nvPr/>
        </p:nvSpPr>
        <p:spPr bwMode="auto">
          <a:xfrm>
            <a:off x="2755105" y="2967038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Coaxial </a:t>
            </a:r>
          </a:p>
          <a:p>
            <a:r>
              <a:rPr lang="en-US" sz="2000">
                <a:latin typeface="Helvetica" charset="0"/>
              </a:rPr>
              <a:t>cable</a:t>
            </a:r>
          </a:p>
        </p:txBody>
      </p:sp>
      <p:sp>
        <p:nvSpPr>
          <p:cNvPr id="87052" name="Rectangle 15"/>
          <p:cNvSpPr>
            <a:spLocks noChangeArrowheads="1"/>
          </p:cNvSpPr>
          <p:nvPr/>
        </p:nvSpPr>
        <p:spPr bwMode="auto">
          <a:xfrm>
            <a:off x="4142580" y="2955925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3" name="Text Box 16"/>
          <p:cNvSpPr txBox="1">
            <a:spLocks noChangeArrowheads="1"/>
          </p:cNvSpPr>
          <p:nvPr/>
        </p:nvSpPr>
        <p:spPr bwMode="auto">
          <a:xfrm>
            <a:off x="4202905" y="2967038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Fiber</a:t>
            </a:r>
          </a:p>
          <a:p>
            <a:r>
              <a:rPr lang="en-US" sz="2000">
                <a:latin typeface="Helvetica" charset="0"/>
              </a:rPr>
              <a:t>optic</a:t>
            </a:r>
          </a:p>
        </p:txBody>
      </p:sp>
      <p:sp>
        <p:nvSpPr>
          <p:cNvPr id="87054" name="Line 17"/>
          <p:cNvSpPr>
            <a:spLocks noChangeShapeType="1"/>
          </p:cNvSpPr>
          <p:nvPr/>
        </p:nvSpPr>
        <p:spPr bwMode="auto">
          <a:xfrm flipV="1">
            <a:off x="2008980" y="19653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Text Box 18"/>
          <p:cNvSpPr txBox="1">
            <a:spLocks noChangeArrowheads="1"/>
          </p:cNvSpPr>
          <p:nvPr/>
        </p:nvSpPr>
        <p:spPr bwMode="auto">
          <a:xfrm>
            <a:off x="289718" y="1274763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Application</a:t>
            </a:r>
          </a:p>
        </p:txBody>
      </p:sp>
      <p:sp>
        <p:nvSpPr>
          <p:cNvPr id="87056" name="Text Box 19"/>
          <p:cNvSpPr txBox="1">
            <a:spLocks noChangeArrowheads="1"/>
          </p:cNvSpPr>
          <p:nvPr/>
        </p:nvSpPr>
        <p:spPr bwMode="auto">
          <a:xfrm>
            <a:off x="316705" y="3032125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Transmission</a:t>
            </a:r>
          </a:p>
          <a:p>
            <a:r>
              <a:rPr lang="en-US" sz="2000">
                <a:latin typeface="Helvetica" charset="0"/>
              </a:rPr>
              <a:t>Media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61780" y="1187450"/>
            <a:ext cx="847725" cy="461963"/>
            <a:chOff x="3456" y="1776"/>
            <a:chExt cx="534" cy="291"/>
          </a:xfrm>
        </p:grpSpPr>
        <p:sp>
          <p:nvSpPr>
            <p:cNvPr id="87068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1" cy="29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7069" name="Text Box 22"/>
            <p:cNvSpPr txBox="1">
              <a:spLocks noChangeArrowheads="1"/>
            </p:cNvSpPr>
            <p:nvPr/>
          </p:nvSpPr>
          <p:spPr bwMode="auto">
            <a:xfrm>
              <a:off x="3456" y="1814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HTTP</a:t>
              </a:r>
            </a:p>
          </p:txBody>
        </p:sp>
      </p:grpSp>
      <p:sp>
        <p:nvSpPr>
          <p:cNvPr id="87058" name="Rectangle 23"/>
          <p:cNvSpPr>
            <a:spLocks noChangeArrowheads="1"/>
          </p:cNvSpPr>
          <p:nvPr/>
        </p:nvSpPr>
        <p:spPr bwMode="auto">
          <a:xfrm>
            <a:off x="3380580" y="2209800"/>
            <a:ext cx="1447800" cy="2286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9" name="Line 24"/>
          <p:cNvSpPr>
            <a:spLocks noChangeShapeType="1"/>
          </p:cNvSpPr>
          <p:nvPr/>
        </p:nvSpPr>
        <p:spPr bwMode="auto">
          <a:xfrm flipV="1">
            <a:off x="2008980" y="26511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Text Box 25"/>
          <p:cNvSpPr txBox="1">
            <a:spLocks noChangeArrowheads="1"/>
          </p:cNvSpPr>
          <p:nvPr/>
        </p:nvSpPr>
        <p:spPr bwMode="auto">
          <a:xfrm>
            <a:off x="332580" y="1981200"/>
            <a:ext cx="1765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Intermediate </a:t>
            </a:r>
          </a:p>
          <a:p>
            <a:r>
              <a:rPr lang="en-US" sz="2000">
                <a:latin typeface="Helvetica" charset="0"/>
              </a:rPr>
              <a:t>layers</a:t>
            </a:r>
          </a:p>
        </p:txBody>
      </p:sp>
      <p:cxnSp>
        <p:nvCxnSpPr>
          <p:cNvPr id="87061" name="AutoShape 26"/>
          <p:cNvCxnSpPr>
            <a:cxnSpLocks noChangeShapeType="1"/>
            <a:stCxn id="87044" idx="2"/>
            <a:endCxn id="87058" idx="0"/>
          </p:cNvCxnSpPr>
          <p:nvPr/>
        </p:nvCxnSpPr>
        <p:spPr bwMode="auto">
          <a:xfrm>
            <a:off x="2694780" y="1654175"/>
            <a:ext cx="14097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2" name="AutoShape 27"/>
          <p:cNvCxnSpPr>
            <a:cxnSpLocks noChangeShapeType="1"/>
            <a:stCxn id="87045" idx="2"/>
            <a:endCxn id="87058" idx="0"/>
          </p:cNvCxnSpPr>
          <p:nvPr/>
        </p:nvCxnSpPr>
        <p:spPr bwMode="auto">
          <a:xfrm>
            <a:off x="3723480" y="1654175"/>
            <a:ext cx="3810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3" name="AutoShape 28"/>
          <p:cNvCxnSpPr>
            <a:cxnSpLocks noChangeShapeType="1"/>
            <a:stCxn id="87043" idx="2"/>
            <a:endCxn id="87058" idx="0"/>
          </p:cNvCxnSpPr>
          <p:nvPr/>
        </p:nvCxnSpPr>
        <p:spPr bwMode="auto">
          <a:xfrm flipH="1">
            <a:off x="4104480" y="1654175"/>
            <a:ext cx="6096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4" name="AutoShape 29"/>
          <p:cNvCxnSpPr>
            <a:cxnSpLocks noChangeShapeType="1"/>
            <a:stCxn id="87058" idx="2"/>
            <a:endCxn id="87050" idx="0"/>
          </p:cNvCxnSpPr>
          <p:nvPr/>
        </p:nvCxnSpPr>
        <p:spPr bwMode="auto">
          <a:xfrm flipH="1">
            <a:off x="3266280" y="2451100"/>
            <a:ext cx="8382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5" name="AutoShape 30"/>
          <p:cNvCxnSpPr>
            <a:cxnSpLocks noChangeShapeType="1"/>
            <a:stCxn id="87058" idx="2"/>
            <a:endCxn id="87052" idx="0"/>
          </p:cNvCxnSpPr>
          <p:nvPr/>
        </p:nvCxnSpPr>
        <p:spPr bwMode="auto">
          <a:xfrm>
            <a:off x="4104480" y="2451100"/>
            <a:ext cx="5334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2623" name="AutoShape 31"/>
          <p:cNvCxnSpPr>
            <a:cxnSpLocks noChangeShapeType="1"/>
            <a:stCxn id="87068" idx="2"/>
            <a:endCxn id="87058" idx="0"/>
          </p:cNvCxnSpPr>
          <p:nvPr/>
        </p:nvCxnSpPr>
        <p:spPr bwMode="auto">
          <a:xfrm flipH="1">
            <a:off x="4104480" y="1649413"/>
            <a:ext cx="1681163" cy="5603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2624" name="AutoShape 32"/>
          <p:cNvCxnSpPr>
            <a:cxnSpLocks noChangeShapeType="1"/>
            <a:stCxn id="87058" idx="2"/>
            <a:endCxn id="87070" idx="0"/>
          </p:cNvCxnSpPr>
          <p:nvPr/>
        </p:nvCxnSpPr>
        <p:spPr bwMode="auto">
          <a:xfrm>
            <a:off x="4104480" y="2438400"/>
            <a:ext cx="1790700" cy="5175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6695280" y="197326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“Narrow Waist”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Internet Protocol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81061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ChangeArrowheads="1"/>
          </p:cNvSpPr>
          <p:nvPr/>
        </p:nvSpPr>
        <p:spPr bwMode="auto">
          <a:xfrm>
            <a:off x="533400" y="990600"/>
            <a:ext cx="8077200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66675"/>
            <a:ext cx="7453312" cy="695325"/>
          </a:xfrm>
        </p:spPr>
        <p:txBody>
          <a:bodyPr lIns="90452" tIns="44434" rIns="90452" bIns="44434"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Internet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Hourglass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>
            <a:off x="2971800" y="3429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Arc 5"/>
          <p:cNvSpPr>
            <a:spLocks/>
          </p:cNvSpPr>
          <p:nvPr/>
        </p:nvSpPr>
        <p:spPr bwMode="auto">
          <a:xfrm>
            <a:off x="6553200" y="3386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Arc 6"/>
          <p:cNvSpPr>
            <a:spLocks/>
          </p:cNvSpPr>
          <p:nvPr/>
        </p:nvSpPr>
        <p:spPr bwMode="auto">
          <a:xfrm>
            <a:off x="5373688" y="3386138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Arc 7"/>
          <p:cNvSpPr>
            <a:spLocks/>
          </p:cNvSpPr>
          <p:nvPr/>
        </p:nvSpPr>
        <p:spPr bwMode="auto">
          <a:xfrm rot="10800000">
            <a:off x="6543675" y="1600200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Arc 8"/>
          <p:cNvSpPr>
            <a:spLocks/>
          </p:cNvSpPr>
          <p:nvPr/>
        </p:nvSpPr>
        <p:spPr bwMode="auto">
          <a:xfrm rot="10800000">
            <a:off x="5334000" y="1600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V="1">
            <a:off x="5326063" y="1600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10"/>
          <p:cNvSpPr>
            <a:spLocks noChangeShapeType="1"/>
          </p:cNvSpPr>
          <p:nvPr/>
        </p:nvSpPr>
        <p:spPr bwMode="auto">
          <a:xfrm flipV="1">
            <a:off x="5326063" y="4719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Rectangle 11"/>
          <p:cNvSpPr>
            <a:spLocks noChangeArrowheads="1"/>
          </p:cNvSpPr>
          <p:nvPr/>
        </p:nvSpPr>
        <p:spPr bwMode="auto">
          <a:xfrm>
            <a:off x="6400800" y="3203575"/>
            <a:ext cx="304800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5954713" y="3763963"/>
            <a:ext cx="15684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Data Link</a:t>
            </a:r>
          </a:p>
        </p:txBody>
      </p:sp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6005513" y="4198938"/>
            <a:ext cx="1431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5783263" y="1801813"/>
            <a:ext cx="20288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Applications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5086350" y="4722813"/>
            <a:ext cx="3297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  <a:cs typeface="Helvetica" charset="0"/>
              </a:rPr>
              <a:t>The Hourglass Model</a:t>
            </a:r>
          </a:p>
        </p:txBody>
      </p:sp>
      <p:sp>
        <p:nvSpPr>
          <p:cNvPr id="66575" name="Text Box 16"/>
          <p:cNvSpPr txBox="1">
            <a:spLocks noChangeArrowheads="1"/>
          </p:cNvSpPr>
          <p:nvPr/>
        </p:nvSpPr>
        <p:spPr bwMode="auto">
          <a:xfrm>
            <a:off x="3962400" y="29718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Helvetica" charset="0"/>
                <a:cs typeface="Helvetica" charset="0"/>
              </a:rPr>
              <a:t>Waist</a:t>
            </a:r>
          </a:p>
        </p:txBody>
      </p:sp>
      <p:sp>
        <p:nvSpPr>
          <p:cNvPr id="66576" name="Text Box 17"/>
          <p:cNvSpPr txBox="1">
            <a:spLocks noChangeArrowheads="1"/>
          </p:cNvSpPr>
          <p:nvPr/>
        </p:nvSpPr>
        <p:spPr bwMode="auto">
          <a:xfrm>
            <a:off x="533400" y="5370512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Gill Sans Light"/>
                <a:cs typeface="Gill Sans Light"/>
              </a:rPr>
              <a:t>There is just </a:t>
            </a:r>
            <a:r>
              <a:rPr lang="en-US" sz="2800" b="0">
                <a:solidFill>
                  <a:srgbClr val="FF0000"/>
                </a:solidFill>
                <a:latin typeface="Gill Sans Light"/>
                <a:cs typeface="Gill Sans Light"/>
              </a:rPr>
              <a:t>one</a:t>
            </a:r>
            <a:r>
              <a:rPr lang="en-US" sz="2800" b="0">
                <a:latin typeface="Gill Sans Light"/>
                <a:cs typeface="Gill Sans Light"/>
              </a:rPr>
              <a:t> network-layer protocol, </a:t>
            </a:r>
            <a:r>
              <a:rPr lang="en-US" sz="2800">
                <a:latin typeface="Gill Sans Light"/>
                <a:cs typeface="Gill Sans Light"/>
              </a:rPr>
              <a:t>IP</a:t>
            </a:r>
            <a:r>
              <a:rPr lang="en-US" sz="2800" b="0">
                <a:latin typeface="Gill Sans Light"/>
                <a:cs typeface="Gill Sans Light"/>
              </a:rPr>
              <a:t>.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800" b="0">
                <a:latin typeface="Gill Sans Light"/>
                <a:cs typeface="Gill Sans Light"/>
              </a:rPr>
              <a:t>The </a:t>
            </a:r>
            <a:r>
              <a:rPr lang="ja-JP" altLang="en-US" sz="2800" b="0">
                <a:latin typeface="Gill Sans Light"/>
                <a:cs typeface="Gill Sans Light"/>
              </a:rPr>
              <a:t>“</a:t>
            </a:r>
            <a:r>
              <a:rPr lang="en-US" altLang="ja-JP" sz="2800" b="0">
                <a:latin typeface="Gill Sans Light"/>
                <a:cs typeface="Gill Sans Light"/>
              </a:rPr>
              <a:t>narrow waist</a:t>
            </a:r>
            <a:r>
              <a:rPr lang="ja-JP" altLang="en-US" sz="2800" b="0">
                <a:latin typeface="Gill Sans Light"/>
                <a:cs typeface="Gill Sans Light"/>
              </a:rPr>
              <a:t>”</a:t>
            </a:r>
            <a:r>
              <a:rPr lang="en-US" altLang="ja-JP" sz="2800" b="0">
                <a:latin typeface="Gill Sans Light"/>
                <a:cs typeface="Gill Sans Light"/>
              </a:rPr>
              <a:t> facilitates </a:t>
            </a:r>
            <a:r>
              <a:rPr lang="en-US" altLang="ja-JP" sz="2800" b="0">
                <a:solidFill>
                  <a:srgbClr val="FF0000"/>
                </a:solidFill>
                <a:latin typeface="Gill Sans Light"/>
                <a:cs typeface="Gill Sans Light"/>
              </a:rPr>
              <a:t>interoperability</a:t>
            </a:r>
            <a:r>
              <a:rPr lang="en-US" altLang="ja-JP" sz="2800" b="0">
                <a:latin typeface="Gill Sans Light"/>
                <a:cs typeface="Gill Sans Light"/>
              </a:rPr>
              <a:t>.</a:t>
            </a:r>
            <a:endParaRPr lang="en-US" sz="2800" b="0">
              <a:latin typeface="Gill Sans Light"/>
              <a:cs typeface="Gill Sans Light"/>
            </a:endParaRPr>
          </a:p>
        </p:txBody>
      </p:sp>
      <p:sp>
        <p:nvSpPr>
          <p:cNvPr id="66577" name="Rectangle 18"/>
          <p:cNvSpPr>
            <a:spLocks noChangeArrowheads="1"/>
          </p:cNvSpPr>
          <p:nvPr/>
        </p:nvSpPr>
        <p:spPr bwMode="auto">
          <a:xfrm>
            <a:off x="914400" y="1828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SMTP</a:t>
            </a:r>
          </a:p>
        </p:txBody>
      </p:sp>
      <p:sp>
        <p:nvSpPr>
          <p:cNvPr id="66578" name="Rectangle 19"/>
          <p:cNvSpPr>
            <a:spLocks noChangeArrowheads="1"/>
          </p:cNvSpPr>
          <p:nvPr/>
        </p:nvSpPr>
        <p:spPr bwMode="auto">
          <a:xfrm>
            <a:off x="17526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HTTP</a:t>
            </a:r>
          </a:p>
        </p:txBody>
      </p:sp>
      <p:sp>
        <p:nvSpPr>
          <p:cNvPr id="66579" name="Rectangle 20"/>
          <p:cNvSpPr>
            <a:spLocks noChangeArrowheads="1"/>
          </p:cNvSpPr>
          <p:nvPr/>
        </p:nvSpPr>
        <p:spPr bwMode="auto">
          <a:xfrm>
            <a:off x="34290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NTP</a:t>
            </a:r>
          </a:p>
        </p:txBody>
      </p:sp>
      <p:sp>
        <p:nvSpPr>
          <p:cNvPr id="66580" name="Rectangle 21"/>
          <p:cNvSpPr>
            <a:spLocks noChangeArrowheads="1"/>
          </p:cNvSpPr>
          <p:nvPr/>
        </p:nvSpPr>
        <p:spPr bwMode="auto">
          <a:xfrm>
            <a:off x="25908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DNS</a:t>
            </a:r>
          </a:p>
        </p:txBody>
      </p:sp>
      <p:sp>
        <p:nvSpPr>
          <p:cNvPr id="66581" name="Rectangle 22"/>
          <p:cNvSpPr>
            <a:spLocks noChangeArrowheads="1"/>
          </p:cNvSpPr>
          <p:nvPr/>
        </p:nvSpPr>
        <p:spPr bwMode="auto">
          <a:xfrm>
            <a:off x="1295400" y="2514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TCP</a:t>
            </a:r>
          </a:p>
        </p:txBody>
      </p:sp>
      <p:sp>
        <p:nvSpPr>
          <p:cNvPr id="66582" name="Rectangle 23"/>
          <p:cNvSpPr>
            <a:spLocks noChangeArrowheads="1"/>
          </p:cNvSpPr>
          <p:nvPr/>
        </p:nvSpPr>
        <p:spPr bwMode="auto">
          <a:xfrm>
            <a:off x="3048000" y="2514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UDP</a:t>
            </a:r>
          </a:p>
        </p:txBody>
      </p:sp>
      <p:sp>
        <p:nvSpPr>
          <p:cNvPr id="66583" name="Rectangle 24"/>
          <p:cNvSpPr>
            <a:spLocks noChangeArrowheads="1"/>
          </p:cNvSpPr>
          <p:nvPr/>
        </p:nvSpPr>
        <p:spPr bwMode="auto">
          <a:xfrm>
            <a:off x="2209800" y="3276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IP</a:t>
            </a:r>
          </a:p>
        </p:txBody>
      </p:sp>
      <p:sp>
        <p:nvSpPr>
          <p:cNvPr id="66584" name="Rectangle 25"/>
          <p:cNvSpPr>
            <a:spLocks noChangeArrowheads="1"/>
          </p:cNvSpPr>
          <p:nvPr/>
        </p:nvSpPr>
        <p:spPr bwMode="auto">
          <a:xfrm>
            <a:off x="609600" y="40767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Ethernet</a:t>
            </a:r>
            <a:endParaRPr lang="en-US" sz="2000" b="0" baseline="-2500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6585" name="Rectangle 26"/>
          <p:cNvSpPr>
            <a:spLocks noChangeArrowheads="1"/>
          </p:cNvSpPr>
          <p:nvPr/>
        </p:nvSpPr>
        <p:spPr bwMode="auto">
          <a:xfrm>
            <a:off x="1981200" y="40767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SONET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6586" name="Rectangle 27"/>
          <p:cNvSpPr>
            <a:spLocks noChangeArrowheads="1"/>
          </p:cNvSpPr>
          <p:nvPr/>
        </p:nvSpPr>
        <p:spPr bwMode="auto">
          <a:xfrm>
            <a:off x="3352800" y="4038600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802.11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587" name="AutoShape 28"/>
          <p:cNvCxnSpPr>
            <a:cxnSpLocks noChangeShapeType="1"/>
            <a:stCxn id="66577" idx="2"/>
            <a:endCxn id="66581" idx="0"/>
          </p:cNvCxnSpPr>
          <p:nvPr/>
        </p:nvCxnSpPr>
        <p:spPr bwMode="auto">
          <a:xfrm>
            <a:off x="1257300" y="2209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88" name="AutoShape 29"/>
          <p:cNvCxnSpPr>
            <a:cxnSpLocks noChangeShapeType="1"/>
            <a:endCxn id="66581" idx="0"/>
          </p:cNvCxnSpPr>
          <p:nvPr/>
        </p:nvCxnSpPr>
        <p:spPr bwMode="auto">
          <a:xfrm flipH="1">
            <a:off x="16383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89" name="AutoShape 30"/>
          <p:cNvCxnSpPr>
            <a:cxnSpLocks noChangeShapeType="1"/>
            <a:stCxn id="66580" idx="2"/>
          </p:cNvCxnSpPr>
          <p:nvPr/>
        </p:nvCxnSpPr>
        <p:spPr bwMode="auto">
          <a:xfrm>
            <a:off x="29337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0" name="AutoShape 31"/>
          <p:cNvCxnSpPr>
            <a:cxnSpLocks noChangeShapeType="1"/>
            <a:stCxn id="66579" idx="2"/>
          </p:cNvCxnSpPr>
          <p:nvPr/>
        </p:nvCxnSpPr>
        <p:spPr bwMode="auto">
          <a:xfrm flipH="1">
            <a:off x="33528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1" name="AutoShape 32"/>
          <p:cNvCxnSpPr>
            <a:cxnSpLocks noChangeShapeType="1"/>
            <a:stCxn id="66581" idx="2"/>
            <a:endCxn id="66583" idx="0"/>
          </p:cNvCxnSpPr>
          <p:nvPr/>
        </p:nvCxnSpPr>
        <p:spPr bwMode="auto">
          <a:xfrm>
            <a:off x="1638300" y="2895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2" name="AutoShape 33"/>
          <p:cNvCxnSpPr>
            <a:cxnSpLocks noChangeShapeType="1"/>
            <a:stCxn id="66582" idx="2"/>
            <a:endCxn id="66583" idx="0"/>
          </p:cNvCxnSpPr>
          <p:nvPr/>
        </p:nvCxnSpPr>
        <p:spPr bwMode="auto">
          <a:xfrm flipH="1">
            <a:off x="2552700" y="2895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3" name="AutoShape 34"/>
          <p:cNvCxnSpPr>
            <a:cxnSpLocks noChangeShapeType="1"/>
            <a:stCxn id="66583" idx="2"/>
            <a:endCxn id="66586" idx="0"/>
          </p:cNvCxnSpPr>
          <p:nvPr/>
        </p:nvCxnSpPr>
        <p:spPr bwMode="auto">
          <a:xfrm>
            <a:off x="2552700" y="3657600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4" name="AutoShape 35"/>
          <p:cNvCxnSpPr>
            <a:cxnSpLocks noChangeShapeType="1"/>
            <a:stCxn id="66583" idx="2"/>
            <a:endCxn id="66584" idx="0"/>
          </p:cNvCxnSpPr>
          <p:nvPr/>
        </p:nvCxnSpPr>
        <p:spPr bwMode="auto">
          <a:xfrm flipH="1">
            <a:off x="1219200" y="3657600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5" name="AutoShape 36"/>
          <p:cNvCxnSpPr>
            <a:cxnSpLocks noChangeShapeType="1"/>
            <a:stCxn id="66583" idx="2"/>
            <a:endCxn id="66585" idx="0"/>
          </p:cNvCxnSpPr>
          <p:nvPr/>
        </p:nvCxnSpPr>
        <p:spPr bwMode="auto">
          <a:xfrm flipH="1">
            <a:off x="2476500" y="3657600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96" name="Rectangle 37"/>
          <p:cNvSpPr>
            <a:spLocks noChangeArrowheads="1"/>
          </p:cNvSpPr>
          <p:nvPr/>
        </p:nvSpPr>
        <p:spPr bwMode="auto">
          <a:xfrm>
            <a:off x="5943600" y="2514600"/>
            <a:ext cx="16017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Transport</a:t>
            </a:r>
          </a:p>
        </p:txBody>
      </p:sp>
      <p:cxnSp>
        <p:nvCxnSpPr>
          <p:cNvPr id="66597" name="AutoShape 38"/>
          <p:cNvCxnSpPr>
            <a:cxnSpLocks noChangeShapeType="1"/>
            <a:stCxn id="66598" idx="0"/>
            <a:endCxn id="66584" idx="2"/>
          </p:cNvCxnSpPr>
          <p:nvPr/>
        </p:nvCxnSpPr>
        <p:spPr bwMode="auto">
          <a:xfrm flipH="1" flipV="1">
            <a:off x="1219200" y="4533900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98" name="Rectangle 39"/>
          <p:cNvSpPr>
            <a:spLocks noChangeArrowheads="1"/>
          </p:cNvSpPr>
          <p:nvPr/>
        </p:nvSpPr>
        <p:spPr bwMode="auto">
          <a:xfrm>
            <a:off x="2057400" y="4762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Fiber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599" name="AutoShape 40"/>
          <p:cNvCxnSpPr>
            <a:cxnSpLocks noChangeShapeType="1"/>
            <a:stCxn id="66600" idx="0"/>
            <a:endCxn id="66584" idx="2"/>
          </p:cNvCxnSpPr>
          <p:nvPr/>
        </p:nvCxnSpPr>
        <p:spPr bwMode="auto">
          <a:xfrm flipH="1" flipV="1">
            <a:off x="1219200" y="4533900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0" name="Rectangle 41"/>
          <p:cNvSpPr>
            <a:spLocks noChangeArrowheads="1"/>
          </p:cNvSpPr>
          <p:nvPr/>
        </p:nvSpPr>
        <p:spPr bwMode="auto">
          <a:xfrm>
            <a:off x="990600" y="4762500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Copper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601" name="AutoShape 42"/>
          <p:cNvCxnSpPr>
            <a:cxnSpLocks noChangeShapeType="1"/>
            <a:stCxn id="66602" idx="0"/>
            <a:endCxn id="66586" idx="2"/>
          </p:cNvCxnSpPr>
          <p:nvPr/>
        </p:nvCxnSpPr>
        <p:spPr bwMode="auto">
          <a:xfrm flipH="1" flipV="1">
            <a:off x="3810000" y="4572000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2" name="Rectangle 43"/>
          <p:cNvSpPr>
            <a:spLocks noChangeArrowheads="1"/>
          </p:cNvSpPr>
          <p:nvPr/>
        </p:nvSpPr>
        <p:spPr bwMode="auto">
          <a:xfrm>
            <a:off x="3657600" y="4762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Radio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603" name="AutoShape 44"/>
          <p:cNvCxnSpPr>
            <a:cxnSpLocks noChangeShapeType="1"/>
            <a:stCxn id="66598" idx="0"/>
            <a:endCxn id="66585" idx="2"/>
          </p:cNvCxnSpPr>
          <p:nvPr/>
        </p:nvCxnSpPr>
        <p:spPr bwMode="auto">
          <a:xfrm flipH="1" flipV="1">
            <a:off x="2476500" y="4533900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30552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Implications of Hourglass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1671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>
                <a:latin typeface="Gill Sans Light"/>
                <a:ea typeface="ＭＳ Ｐゴシック" charset="0"/>
                <a:cs typeface="Gill Sans Light"/>
              </a:rPr>
              <a:t>Single Internet-layer module (</a:t>
            </a:r>
            <a:r>
              <a:rPr lang="en-US" b="1">
                <a:latin typeface="Gill Sans Light"/>
                <a:ea typeface="ＭＳ Ｐゴシック" charset="0"/>
                <a:cs typeface="Gill Sans Light"/>
              </a:rPr>
              <a:t>IP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)</a:t>
            </a:r>
            <a:r>
              <a:rPr lang="en-US" b="1">
                <a:latin typeface="Gill Sans Light"/>
                <a:ea typeface="ＭＳ Ｐゴシック" charset="0"/>
                <a:cs typeface="Gill Sans Light"/>
              </a:rPr>
              <a:t>:</a:t>
            </a:r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Allows arbitrary networks to interoperate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Any network technology that supports IP can exchange packets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Allows applications to function on all networks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Applications that can run on IP can</a:t>
            </a:r>
            <a:r>
              <a:rPr lang="en-US" sz="240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 use any network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Supports simultaneous innovations above and below IP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But changing IP itself, i.e., </a:t>
            </a:r>
            <a:r>
              <a:rPr lang="en-US" sz="2400" b="1">
                <a:latin typeface="Gill Sans Light"/>
                <a:ea typeface="ＭＳ Ｐゴシック" charset="0"/>
                <a:cs typeface="Gill Sans Light"/>
              </a:rPr>
              <a:t>IPv6</a:t>
            </a:r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, very involved</a:t>
            </a:r>
          </a:p>
        </p:txBody>
      </p:sp>
    </p:spTree>
    <p:extLst>
      <p:ext uri="{BB962C8B-B14F-4D97-AF65-F5344CB8AC3E}">
        <p14:creationId xmlns:p14="http://schemas.microsoft.com/office/powerpoint/2010/main" val="534312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096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Recall: Use of Erasure Coding in general:</a:t>
            </a:r>
            <a:br>
              <a:rPr lang="en-US" sz="2800" dirty="0" smtClean="0"/>
            </a:br>
            <a:r>
              <a:rPr lang="en-US" sz="2800" dirty="0" smtClean="0"/>
              <a:t>High Durability/overhead ratio!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5181600"/>
            <a:ext cx="86868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Exploit law of large numbers for durability!</a:t>
            </a:r>
          </a:p>
          <a:p>
            <a:r>
              <a:rPr lang="en-US" dirty="0" smtClean="0"/>
              <a:t>6 month repair, FBLPY with 4x increase in total size of data:</a:t>
            </a:r>
          </a:p>
          <a:p>
            <a:pPr lvl="1"/>
            <a:r>
              <a:rPr lang="en-US" dirty="0" smtClean="0"/>
              <a:t>Replication (4 copies): 0.03</a:t>
            </a:r>
          </a:p>
          <a:p>
            <a:pPr lvl="1"/>
            <a:r>
              <a:rPr lang="en-US" dirty="0" smtClean="0"/>
              <a:t>Fragmentation (16 of 64 fragments needed): 10</a:t>
            </a:r>
            <a:r>
              <a:rPr lang="en-US" baseline="30000" dirty="0" smtClean="0"/>
              <a:t>-35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3429000" y="2895600"/>
            <a:ext cx="3312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Fraction Blocks Lost </a:t>
            </a:r>
          </a:p>
          <a:p>
            <a:r>
              <a:rPr lang="en-US" sz="2400" dirty="0"/>
              <a:t>Per Year (FBLPY)</a:t>
            </a:r>
          </a:p>
        </p:txBody>
      </p:sp>
    </p:spTree>
    <p:extLst>
      <p:ext uri="{BB962C8B-B14F-4D97-AF65-F5344CB8AC3E}">
        <p14:creationId xmlns:p14="http://schemas.microsoft.com/office/powerpoint/2010/main" val="63071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Drawbacks of Layering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 N may duplicate layer N-1 functionality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error recovery to retransmit lost data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Layers may need same information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timestamps, maximum transmission unit size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Layering can hurt performance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hiding details about what is really going on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Some layers are not always cleanly separated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Inter-layer dependencies for performance reasons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Some dependencies in standards (header checksums)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Headers start to get really big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Sometimes header bytes &gt;&gt; actual content</a:t>
            </a:r>
          </a:p>
        </p:txBody>
      </p:sp>
    </p:spTree>
    <p:extLst>
      <p:ext uri="{BB962C8B-B14F-4D97-AF65-F5344CB8AC3E}">
        <p14:creationId xmlns:p14="http://schemas.microsoft.com/office/powerpoint/2010/main" val="39440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End-To-End Argument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Hugely influential paper: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End-to-End Arguments in System Design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by </a:t>
            </a:r>
            <a:r>
              <a:rPr lang="en-US" altLang="ja-JP" dirty="0" err="1">
                <a:latin typeface="Gill Sans Light"/>
                <a:ea typeface="ＭＳ Ｐゴシック" charset="0"/>
                <a:cs typeface="Gill Sans Light"/>
              </a:rPr>
              <a:t>Saltzer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, Reed, and Clark (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‘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84)</a:t>
            </a:r>
          </a:p>
          <a:p>
            <a:r>
              <a:rPr lang="ja-JP" altLang="en-US" dirty="0" smtClean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Sacred Text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of the Internet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Endless disputes about what it means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Everyone cites it as supporting their position</a:t>
            </a: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Simple Message: Some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types of network functionality can only be correctly implemented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end-to-end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Reliability, security, etc.</a:t>
            </a: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Because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of this, end hosts: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Can satisfy the requirement without network’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s help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Will/</a:t>
            </a: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must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do so, since can’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sz="2400" i="1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rely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 on network’s help</a:t>
            </a: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Therefore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t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go out of your way to implement them in the network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5548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4048125"/>
            <a:ext cx="8229600" cy="177641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1: make each step reliable, and then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concatenate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them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2: end-to-end </a:t>
            </a:r>
            <a:r>
              <a:rPr lang="en-US" b="1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check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and try again if necessary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0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1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2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71075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3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4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5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71075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7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8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9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69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0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1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2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3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25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91561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A</a:t>
            </a:r>
          </a:p>
        </p:txBody>
      </p:sp>
      <p:sp>
        <p:nvSpPr>
          <p:cNvPr id="76826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88996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B</a:t>
            </a:r>
          </a:p>
        </p:txBody>
      </p:sp>
      <p:sp>
        <p:nvSpPr>
          <p:cNvPr id="1307676" name="Freeform 28"/>
          <p:cNvSpPr>
            <a:spLocks/>
          </p:cNvSpPr>
          <p:nvPr/>
        </p:nvSpPr>
        <p:spPr bwMode="auto">
          <a:xfrm>
            <a:off x="3200400" y="2438400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438400"/>
            <a:ext cx="1387475" cy="865188"/>
            <a:chOff x="2064" y="1392"/>
            <a:chExt cx="874" cy="545"/>
          </a:xfrm>
        </p:grpSpPr>
        <p:sp>
          <p:nvSpPr>
            <p:cNvPr id="76831" name="Freeform 30"/>
            <p:cNvSpPr>
              <a:spLocks/>
            </p:cNvSpPr>
            <p:nvPr/>
          </p:nvSpPr>
          <p:spPr bwMode="auto">
            <a:xfrm>
              <a:off x="2064" y="1392"/>
              <a:ext cx="116" cy="233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832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OK</a:t>
              </a:r>
            </a:p>
          </p:txBody>
        </p:sp>
      </p:grpSp>
      <p:cxnSp>
        <p:nvCxnSpPr>
          <p:cNvPr id="1307680" name="AutoShape 32"/>
          <p:cNvCxnSpPr>
            <a:cxnSpLocks noChangeShapeType="1"/>
            <a:stCxn id="76809" idx="1"/>
            <a:endCxn id="76816" idx="2"/>
          </p:cNvCxnSpPr>
          <p:nvPr/>
        </p:nvCxnSpPr>
        <p:spPr bwMode="auto">
          <a:xfrm rot="16200000" flipV="1">
            <a:off x="6314337" y="2437380"/>
            <a:ext cx="754104" cy="968971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07681" name="AutoShape 33"/>
          <p:cNvCxnSpPr>
            <a:cxnSpLocks noChangeShapeType="1"/>
            <a:stCxn id="76806" idx="4"/>
            <a:endCxn id="1307669" idx="3"/>
          </p:cNvCxnSpPr>
          <p:nvPr/>
        </p:nvCxnSpPr>
        <p:spPr bwMode="auto">
          <a:xfrm rot="5400000" flipH="1" flipV="1">
            <a:off x="1814513" y="2508250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86552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build="p" autoUpdateAnimBg="0"/>
      <p:bldP spid="1307669" grpId="0" animBg="1"/>
      <p:bldP spid="1307670" grpId="0" animBg="1"/>
      <p:bldP spid="1307671" grpId="0" animBg="1"/>
      <p:bldP spid="1307672" grpId="0" animBg="1"/>
      <p:bldP spid="1307673" grpId="0" animBg="1"/>
      <p:bldP spid="13076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4" y="914400"/>
            <a:ext cx="8194675" cy="46370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1 is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incomplete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What happens if memory is corrupted?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Receiver has to do the check anyway!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2 is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complete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Full functionality can be entirely implemented at application layer with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no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need for reliability from lower layers</a:t>
            </a:r>
          </a:p>
          <a:p>
            <a:endParaRPr lang="en-US" i="1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Is there any need to implement reliability at lower layers?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Well, it could be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more </a:t>
            </a:r>
            <a:r>
              <a:rPr lang="en-US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2097159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6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End-to-End Principle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24800" cy="510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Implementing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complex functionality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 the network: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reduce host implementation complexity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 increase network complexity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Probably imposes delay and overhead on all applications,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even if they don’</a:t>
            </a:r>
            <a:r>
              <a:rPr lang="en-US" altLang="ja-JP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t need functionality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However, implementing in network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can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enhance performance in some cases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very </a:t>
            </a: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lossy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</a:t>
            </a:r>
            <a:r>
              <a:rPr lang="en-US" sz="2400" dirty="0" smtClean="0">
                <a:latin typeface="Gill Sans Light"/>
                <a:ea typeface="ＭＳ Ｐゴシック" charset="0"/>
                <a:cs typeface="Gill Sans Light"/>
              </a:rPr>
              <a:t>link</a:t>
            </a: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sz="2600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726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Conservative Interpretation of E2E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086600" cy="5105400"/>
          </a:xfrm>
        </p:spPr>
        <p:txBody>
          <a:bodyPr/>
          <a:lstStyle/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implement a function at the lower levels of the system unless it can be completely implemented at this level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Or: Unless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you can relieve the burden from hosts, don’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bother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54588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Moderate Interpretation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Think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twice before implementing functionality in the network</a:t>
            </a: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If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hosts can implement functionality correctly, implement it in a lower layer </a:t>
            </a:r>
            <a:r>
              <a:rPr lang="en-US" dirty="0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as a performance enhancement</a:t>
            </a: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But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 so only if it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does not impose burden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on applications that do not require that functionality</a:t>
            </a: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This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is the interpretation we are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using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Is this still valid?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What about Denial of Service?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What about Privacy against Intrusion?</a:t>
            </a:r>
          </a:p>
          <a:p>
            <a:pPr lvl="1"/>
            <a:endParaRPr lang="en-US" dirty="0">
              <a:solidFill>
                <a:srgbClr val="FF0000"/>
              </a:solidFill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Perhaps there are things that must be in the network???</a:t>
            </a:r>
            <a:endParaRPr lang="en-US" dirty="0">
              <a:solidFill>
                <a:srgbClr val="FF0000"/>
              </a:solidFill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57126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Applications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685800"/>
            <a:ext cx="88011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 you actually program a distributed application?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to synchronize multiple threads, running on different machines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 shared memory, so cannot use test&amp;set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Abstraction: send/receive messages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Already atomic: no receiver gets portion of a message and two receivers cannot get same message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Interface: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Mailbox (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mbox</a:t>
            </a:r>
            <a:r>
              <a:rPr lang="en-US" altLang="ko-KR" smtClean="0">
                <a:ea typeface="굴림" panose="020B0600000101010101" pitchFamily="34" charset="-127"/>
              </a:rPr>
              <a:t>): temporary holding area for messages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Includes both destination location and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Send(message,mbox)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Send message to remote mailbox identified by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mbox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Receive(buffer,mbox)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Wait until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mbox</a:t>
            </a:r>
            <a:r>
              <a:rPr lang="en-US" altLang="ko-KR" smtClean="0">
                <a:ea typeface="굴림" panose="020B0600000101010101" pitchFamily="34" charset="-127"/>
              </a:rPr>
              <a:t> has message, copy into buffer, and return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threads sleeping on this mbox, wake up one of them</a:t>
            </a:r>
          </a:p>
        </p:txBody>
      </p:sp>
      <p:grpSp>
        <p:nvGrpSpPr>
          <p:cNvPr id="1016836" name="Group 4"/>
          <p:cNvGrpSpPr>
            <a:grpSpLocks/>
          </p:cNvGrpSpPr>
          <p:nvPr/>
        </p:nvGrpSpPr>
        <p:grpSpPr bwMode="auto">
          <a:xfrm>
            <a:off x="1447800" y="1905000"/>
            <a:ext cx="6556375" cy="1304925"/>
            <a:chOff x="576" y="1626"/>
            <a:chExt cx="4130" cy="822"/>
          </a:xfrm>
        </p:grpSpPr>
        <p:sp>
          <p:nvSpPr>
            <p:cNvPr id="19462" name="AutoShape 5"/>
            <p:cNvSpPr>
              <a:spLocks noChangeArrowheads="1"/>
            </p:cNvSpPr>
            <p:nvPr/>
          </p:nvSpPr>
          <p:spPr bwMode="auto">
            <a:xfrm>
              <a:off x="1538" y="1865"/>
              <a:ext cx="360" cy="340"/>
            </a:xfrm>
            <a:prstGeom prst="rightArrow">
              <a:avLst>
                <a:gd name="adj1" fmla="val 50000"/>
                <a:gd name="adj2" fmla="val 26471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3" name="AutoShape 6"/>
            <p:cNvSpPr>
              <a:spLocks noChangeArrowheads="1"/>
            </p:cNvSpPr>
            <p:nvPr/>
          </p:nvSpPr>
          <p:spPr bwMode="auto">
            <a:xfrm>
              <a:off x="3382" y="1865"/>
              <a:ext cx="360" cy="340"/>
            </a:xfrm>
            <a:prstGeom prst="rightArrow">
              <a:avLst>
                <a:gd name="adj1" fmla="val 50000"/>
                <a:gd name="adj2" fmla="val 26471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4" name="Cloud"/>
            <p:cNvSpPr>
              <a:spLocks noChangeAspect="1" noEditPoints="1" noChangeArrowheads="1"/>
            </p:cNvSpPr>
            <p:nvPr/>
          </p:nvSpPr>
          <p:spPr bwMode="auto">
            <a:xfrm>
              <a:off x="1898" y="1626"/>
              <a:ext cx="1444" cy="822"/>
            </a:xfrm>
            <a:custGeom>
              <a:avLst/>
              <a:gdLst>
                <a:gd name="T0" fmla="*/ 4 w 21600"/>
                <a:gd name="T1" fmla="*/ 411 h 21600"/>
                <a:gd name="T2" fmla="*/ 722 w 21600"/>
                <a:gd name="T3" fmla="*/ 821 h 21600"/>
                <a:gd name="T4" fmla="*/ 1443 w 21600"/>
                <a:gd name="T5" fmla="*/ 411 h 21600"/>
                <a:gd name="T6" fmla="*/ 722 w 21600"/>
                <a:gd name="T7" fmla="*/ 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58 h 21600"/>
                <a:gd name="T14" fmla="*/ 17083 w 21600"/>
                <a:gd name="T15" fmla="*/ 173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pic>
          <p:nvPicPr>
            <p:cNvPr id="19465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776"/>
              <a:ext cx="72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6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782"/>
              <a:ext cx="72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2191" y="1937"/>
              <a:ext cx="83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Network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 rot="5400000">
              <a:off x="1159" y="1928"/>
              <a:ext cx="52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Send</a:t>
              </a:r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 rot="5400000">
              <a:off x="3499" y="1914"/>
              <a:ext cx="74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Receive</a:t>
              </a:r>
            </a:p>
          </p:txBody>
        </p:sp>
      </p:grpSp>
      <p:sp>
        <p:nvSpPr>
          <p:cNvPr id="1016845" name="Document"/>
          <p:cNvSpPr>
            <a:spLocks noEditPoints="1" noChangeArrowheads="1"/>
          </p:cNvSpPr>
          <p:nvPr/>
        </p:nvSpPr>
        <p:spPr bwMode="auto">
          <a:xfrm>
            <a:off x="-533400" y="2667000"/>
            <a:ext cx="457200" cy="685800"/>
          </a:xfrm>
          <a:custGeom>
            <a:avLst/>
            <a:gdLst>
              <a:gd name="T0" fmla="*/ 227690 w 21600"/>
              <a:gd name="T1" fmla="*/ 686816 h 21600"/>
              <a:gd name="T2" fmla="*/ 1799 w 21600"/>
              <a:gd name="T3" fmla="*/ 344456 h 21600"/>
              <a:gd name="T4" fmla="*/ 227690 w 21600"/>
              <a:gd name="T5" fmla="*/ 2572 h 21600"/>
              <a:gd name="T6" fmla="*/ 459444 w 21600"/>
              <a:gd name="T7" fmla="*/ 338201 h 21600"/>
              <a:gd name="T8" fmla="*/ 227690 w 21600"/>
              <a:gd name="T9" fmla="*/ 686816 h 21600"/>
              <a:gd name="T10" fmla="*/ 0 w 21600"/>
              <a:gd name="T11" fmla="*/ 0 h 21600"/>
              <a:gd name="T12" fmla="*/ 457200 w 21600"/>
              <a:gd name="T13" fmla="*/ 0 h 21600"/>
              <a:gd name="T14" fmla="*/ 457200 w 21600"/>
              <a:gd name="T15" fmla="*/ 685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4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3237 L 0.45434 -0.03422 L 0.48437 -0.1036 L 0.55156 -0.12766 L 0.59809 -0.12766 L 0.66111 -0.07909 L 0.81041 -0.07909 " pathEditMode="fixed" rAng="0" ptsTypes="AAAAAAA">
                                      <p:cBhvr>
                                        <p:cTn id="22" dur="2000" fill="hold"/>
                                        <p:tgtEl>
                                          <p:spTgt spid="1016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-4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5" grpId="0" uiExpand="1" build="p"/>
      <p:bldP spid="1016845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Using Messages: Send/Receive behavior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738188"/>
            <a:ext cx="8775700" cy="5457825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When should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send(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message,mbox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return?</a:t>
            </a:r>
            <a:endParaRPr lang="en-US" altLang="ko-KR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When receiver gets message? (i.e. </a:t>
            </a:r>
            <a:r>
              <a:rPr lang="en-US" altLang="ko-KR" dirty="0" err="1" smtClean="0">
                <a:ea typeface="굴림" panose="020B0600000101010101" pitchFamily="34" charset="-127"/>
              </a:rPr>
              <a:t>ack</a:t>
            </a:r>
            <a:r>
              <a:rPr lang="en-US" altLang="ko-KR" dirty="0" smtClean="0">
                <a:ea typeface="굴림" panose="020B0600000101010101" pitchFamily="34" charset="-127"/>
              </a:rPr>
              <a:t> received)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When message is safely buffered on destination?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Right away, if message is buffered on source node?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Actually two questions here: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When can the sender be sure that receiver actually received the message?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When can sender reuse the memory containing message?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Mailbox provides 1-way communication from T1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T2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T1bufferT2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Very similar to producer/consumer 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Send = V, Receive = P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However, can’t tell if sender/receiver is local or not!</a:t>
            </a:r>
          </a:p>
          <a:p>
            <a:endParaRPr lang="ko-KR" altLang="en-US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404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Messaging for Producer-Consumer Style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Using send/receive for producer-consumer style:</a:t>
            </a:r>
          </a:p>
          <a:p>
            <a:pPr>
              <a:lnSpc>
                <a:spcPct val="80000"/>
              </a:lnSpc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Producer: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msg1[1000];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while(1)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prepare message; 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send(msg1,mbox);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Consumer: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buffer[1000];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while(1)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receive(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buffer,mbox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process message;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 need for producer/consumer to keep track of space in mailbox: handled by send/receive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Next time: will discuss fact that this is one of the roles  the window in TCP: window is size of buffer on far end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Restricts sender to forward only what will fit in buffer</a:t>
            </a:r>
          </a:p>
        </p:txBody>
      </p:sp>
      <p:sp>
        <p:nvSpPr>
          <p:cNvPr id="991236" name="AutoShape 4"/>
          <p:cNvSpPr>
            <a:spLocks noChangeArrowheads="1"/>
          </p:cNvSpPr>
          <p:nvPr/>
        </p:nvSpPr>
        <p:spPr bwMode="auto">
          <a:xfrm>
            <a:off x="4876800" y="1524000"/>
            <a:ext cx="1752600" cy="685800"/>
          </a:xfrm>
          <a:prstGeom prst="wedgeRoundRectCallout">
            <a:avLst>
              <a:gd name="adj1" fmla="val -70019"/>
              <a:gd name="adj2" fmla="val 60185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Send</a:t>
            </a:r>
          </a:p>
          <a:p>
            <a:r>
              <a:rPr lang="en-US" altLang="en-US"/>
              <a:t>Message</a:t>
            </a:r>
          </a:p>
        </p:txBody>
      </p:sp>
      <p:sp>
        <p:nvSpPr>
          <p:cNvPr id="991237" name="AutoShape 5"/>
          <p:cNvSpPr>
            <a:spLocks noChangeArrowheads="1"/>
          </p:cNvSpPr>
          <p:nvPr/>
        </p:nvSpPr>
        <p:spPr bwMode="auto">
          <a:xfrm>
            <a:off x="5562600" y="3352800"/>
            <a:ext cx="1752600" cy="685800"/>
          </a:xfrm>
          <a:prstGeom prst="wedgeRoundRectCallout">
            <a:avLst>
              <a:gd name="adj1" fmla="val -67208"/>
              <a:gd name="adj2" fmla="val -14815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Receive</a:t>
            </a:r>
          </a:p>
          <a:p>
            <a:r>
              <a:rPr lang="en-US" altLang="en-US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3701628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uiExpand="1" build="p"/>
      <p:bldP spid="991236" grpId="0" uiExpand="1" animBg="1"/>
      <p:bldP spid="991237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MS PGothic" charset="0"/>
              </a:rPr>
              <a:t>Recall: The </a:t>
            </a:r>
            <a:r>
              <a:rPr lang="en-US" dirty="0">
                <a:ea typeface="MS PGothic" charset="0"/>
              </a:rPr>
              <a:t>ACID properties of Transactions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1534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Atomicity: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dirty="0">
                <a:ea typeface="MS PGothic" charset="0"/>
              </a:rPr>
              <a:t>all actions in the transaction happen, or none happen</a:t>
            </a:r>
          </a:p>
          <a:p>
            <a:pPr lvl="2">
              <a:lnSpc>
                <a:spcPct val="100000"/>
              </a:lnSpc>
            </a:pPr>
            <a:endParaRPr lang="en-US" sz="11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Consistency: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dirty="0">
                <a:ea typeface="MS PGothic" charset="0"/>
              </a:rPr>
              <a:t>transactions maintain data integrity, e.g.,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MS PGothic" charset="0"/>
              </a:rPr>
              <a:t>Balance cannot be negative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MS PGothic" charset="0"/>
              </a:rPr>
              <a:t>Cannot reschedule meeting on February 30</a:t>
            </a:r>
          </a:p>
          <a:p>
            <a:pPr lvl="2">
              <a:lnSpc>
                <a:spcPct val="100000"/>
              </a:lnSpc>
            </a:pPr>
            <a:endParaRPr lang="en-US" sz="11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Isolation: </a:t>
            </a:r>
            <a:r>
              <a:rPr lang="en-US" dirty="0">
                <a:ea typeface="MS PGothic" charset="0"/>
              </a:rPr>
              <a:t>execution of one transaction is isolated from that of all others; no problems from concurrency</a:t>
            </a:r>
          </a:p>
          <a:p>
            <a:pPr lvl="2">
              <a:lnSpc>
                <a:spcPct val="100000"/>
              </a:lnSpc>
            </a:pPr>
            <a:endParaRPr lang="en-US" sz="11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Durability: </a:t>
            </a:r>
            <a:r>
              <a:rPr lang="en-US" dirty="0">
                <a:ea typeface="MS PGothic" charset="0"/>
              </a:rPr>
              <a:t>if a transaction commits, its effects persist despite </a:t>
            </a:r>
            <a:r>
              <a:rPr lang="en-US" dirty="0" smtClean="0">
                <a:ea typeface="MS PGothic" charset="0"/>
              </a:rPr>
              <a:t>crashes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Messaging for Request/Response communication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about two-way communication?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Request/Response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Read a file stored on a remote machine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Request a web page from a remote web server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 called: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client-server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Client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 requester, Server  responder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Server provides “service” (file storage) to the client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Example: File service</a:t>
            </a:r>
          </a:p>
          <a:p>
            <a:pPr>
              <a:lnSpc>
                <a:spcPct val="80000"/>
              </a:lnSpc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Client: (requesting the file)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char response[1000];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send(“read rutabaga”,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server_mbox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receive(response,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client_mbox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Server: (responding with the file)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char command[1000], answer[1000];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receive(command,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server_mbox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decode command;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read file into answer;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send(answer,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client_mbox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992262" name="AutoShape 6"/>
          <p:cNvSpPr>
            <a:spLocks noChangeArrowheads="1"/>
          </p:cNvSpPr>
          <p:nvPr/>
        </p:nvSpPr>
        <p:spPr bwMode="auto">
          <a:xfrm>
            <a:off x="6781800" y="2971800"/>
            <a:ext cx="1752600" cy="685800"/>
          </a:xfrm>
          <a:prstGeom prst="wedgeRoundRectCallout">
            <a:avLst>
              <a:gd name="adj1" fmla="val -49185"/>
              <a:gd name="adj2" fmla="val 74537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Request</a:t>
            </a:r>
          </a:p>
          <a:p>
            <a:r>
              <a:rPr lang="en-US" altLang="en-US"/>
              <a:t>File</a:t>
            </a:r>
          </a:p>
        </p:txBody>
      </p:sp>
      <p:sp>
        <p:nvSpPr>
          <p:cNvPr id="992263" name="AutoShape 7"/>
          <p:cNvSpPr>
            <a:spLocks noChangeArrowheads="1"/>
          </p:cNvSpPr>
          <p:nvPr/>
        </p:nvSpPr>
        <p:spPr bwMode="auto">
          <a:xfrm>
            <a:off x="7010400" y="4114800"/>
            <a:ext cx="1676400" cy="685800"/>
          </a:xfrm>
          <a:prstGeom prst="wedgeRoundRectCallout">
            <a:avLst>
              <a:gd name="adj1" fmla="val -84282"/>
              <a:gd name="adj2" fmla="val -31250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Get</a:t>
            </a:r>
            <a:br>
              <a:rPr lang="en-US" altLang="en-US"/>
            </a:br>
            <a:r>
              <a:rPr lang="en-US" altLang="en-US"/>
              <a:t>Response</a:t>
            </a:r>
          </a:p>
        </p:txBody>
      </p:sp>
      <p:sp>
        <p:nvSpPr>
          <p:cNvPr id="992264" name="AutoShape 8"/>
          <p:cNvSpPr>
            <a:spLocks noChangeArrowheads="1"/>
          </p:cNvSpPr>
          <p:nvPr/>
        </p:nvSpPr>
        <p:spPr bwMode="auto">
          <a:xfrm>
            <a:off x="6553200" y="5257800"/>
            <a:ext cx="1752600" cy="685800"/>
          </a:xfrm>
          <a:prstGeom prst="wedgeRoundRectCallout">
            <a:avLst>
              <a:gd name="adj1" fmla="val -70653"/>
              <a:gd name="adj2" fmla="val -9491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Receive</a:t>
            </a:r>
          </a:p>
          <a:p>
            <a:r>
              <a:rPr lang="en-US" altLang="en-US"/>
              <a:t>Request</a:t>
            </a:r>
          </a:p>
        </p:txBody>
      </p:sp>
      <p:sp>
        <p:nvSpPr>
          <p:cNvPr id="992265" name="AutoShape 9"/>
          <p:cNvSpPr>
            <a:spLocks noChangeArrowheads="1"/>
          </p:cNvSpPr>
          <p:nvPr/>
        </p:nvSpPr>
        <p:spPr bwMode="auto">
          <a:xfrm>
            <a:off x="6400800" y="6096000"/>
            <a:ext cx="1752600" cy="685800"/>
          </a:xfrm>
          <a:prstGeom prst="wedgeRoundRectCallout">
            <a:avLst>
              <a:gd name="adj1" fmla="val -93477"/>
              <a:gd name="adj2" fmla="val -22454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Send</a:t>
            </a:r>
          </a:p>
          <a:p>
            <a:r>
              <a:rPr lang="en-US" altLang="en-US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367212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uiExpand="1" build="p"/>
      <p:bldP spid="992262" grpId="0" uiExpand="1" animBg="1"/>
      <p:bldP spid="992263" grpId="0" uiExpand="1" animBg="1"/>
      <p:bldP spid="992264" grpId="0" animBg="1"/>
      <p:bldP spid="9922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Consensus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Consensus problem</a:t>
            </a:r>
          </a:p>
          <a:p>
            <a:pPr lvl="1"/>
            <a:r>
              <a:rPr lang="en-US" dirty="0" smtClean="0"/>
              <a:t>All nodes propose a value</a:t>
            </a:r>
          </a:p>
          <a:p>
            <a:pPr lvl="1"/>
            <a:r>
              <a:rPr lang="en-US" dirty="0" smtClean="0"/>
              <a:t>Some nodes might crash and stop responding</a:t>
            </a:r>
          </a:p>
          <a:p>
            <a:pPr lvl="1"/>
            <a:r>
              <a:rPr lang="en-US" dirty="0" smtClean="0"/>
              <a:t>Eventually, all remaining </a:t>
            </a:r>
            <a:r>
              <a:rPr lang="en-US" smtClean="0"/>
              <a:t>nodes decide </a:t>
            </a:r>
            <a:r>
              <a:rPr lang="en-US" dirty="0" smtClean="0"/>
              <a:t>on the same value from set of proposed values</a:t>
            </a:r>
          </a:p>
          <a:p>
            <a:r>
              <a:rPr lang="en-US" dirty="0" smtClean="0"/>
              <a:t>Distributed Decision Making</a:t>
            </a:r>
          </a:p>
          <a:p>
            <a:pPr lvl="1"/>
            <a:r>
              <a:rPr lang="en-US" dirty="0" smtClean="0"/>
              <a:t>Choose between “true” and “false”</a:t>
            </a:r>
          </a:p>
          <a:p>
            <a:pPr lvl="1"/>
            <a:r>
              <a:rPr lang="en-US" dirty="0" smtClean="0"/>
              <a:t>Or Choose between “commit” and “abort”</a:t>
            </a:r>
          </a:p>
          <a:p>
            <a:r>
              <a:rPr lang="en-US" dirty="0" smtClean="0"/>
              <a:t>Equally important (but often forgotten!): make it durable!</a:t>
            </a:r>
          </a:p>
          <a:p>
            <a:pPr lvl="1"/>
            <a:r>
              <a:rPr lang="en-US" dirty="0" smtClean="0"/>
              <a:t>How do we make sure that decisions cannot be forgotten?</a:t>
            </a:r>
          </a:p>
          <a:p>
            <a:pPr lvl="2"/>
            <a:r>
              <a:rPr lang="en-US" dirty="0" smtClean="0"/>
              <a:t>This is the “D” of “ACID” in a regular database</a:t>
            </a:r>
          </a:p>
          <a:p>
            <a:pPr lvl="1"/>
            <a:r>
              <a:rPr lang="en-US" dirty="0" smtClean="0"/>
              <a:t>In a global-scale system?</a:t>
            </a:r>
          </a:p>
          <a:p>
            <a:pPr lvl="2"/>
            <a:r>
              <a:rPr lang="en-US" dirty="0" smtClean="0"/>
              <a:t>What about erasure coding or massive replication?</a:t>
            </a:r>
          </a:p>
          <a:p>
            <a:pPr lvl="2"/>
            <a:r>
              <a:rPr lang="en-US" dirty="0" smtClean="0"/>
              <a:t>Like </a:t>
            </a:r>
            <a:r>
              <a:rPr lang="en-US" dirty="0" err="1" smtClean="0">
                <a:solidFill>
                  <a:srgbClr val="FF0000"/>
                </a:solidFill>
              </a:rPr>
              <a:t>BlockChain</a:t>
            </a:r>
            <a:r>
              <a:rPr lang="en-US" dirty="0" smtClean="0"/>
              <a:t> applications!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0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General’s Paradox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7924800" cy="5105400"/>
          </a:xfrm>
        </p:spPr>
        <p:txBody>
          <a:bodyPr/>
          <a:lstStyle/>
          <a:p>
            <a:r>
              <a:rPr lang="en-US" altLang="ko-KR" dirty="0" smtClean="0"/>
              <a:t>General’s paradox: </a:t>
            </a:r>
          </a:p>
          <a:p>
            <a:pPr lvl="1"/>
            <a:r>
              <a:rPr lang="en-US" altLang="ko-KR" dirty="0" smtClean="0"/>
              <a:t>Constraints of problem: </a:t>
            </a:r>
          </a:p>
          <a:p>
            <a:pPr lvl="2"/>
            <a:r>
              <a:rPr lang="en-US" altLang="ko-KR" dirty="0" smtClean="0"/>
              <a:t>Two generals, on separate mountains</a:t>
            </a:r>
          </a:p>
          <a:p>
            <a:pPr lvl="2"/>
            <a:r>
              <a:rPr lang="en-US" altLang="ko-KR" dirty="0" smtClean="0"/>
              <a:t>Can only communicate via messengers</a:t>
            </a:r>
          </a:p>
          <a:p>
            <a:pPr lvl="2"/>
            <a:r>
              <a:rPr lang="en-US" altLang="ko-KR" dirty="0" smtClean="0"/>
              <a:t>Messengers can be captured</a:t>
            </a:r>
          </a:p>
          <a:p>
            <a:pPr lvl="1"/>
            <a:r>
              <a:rPr lang="en-US" altLang="ko-KR" dirty="0" smtClean="0"/>
              <a:t>Problem: need to coordinate attack</a:t>
            </a:r>
          </a:p>
          <a:p>
            <a:pPr lvl="2"/>
            <a:r>
              <a:rPr lang="en-US" altLang="ko-KR" dirty="0" smtClean="0"/>
              <a:t>If they attack at different times, they all die</a:t>
            </a:r>
          </a:p>
          <a:p>
            <a:pPr lvl="2"/>
            <a:r>
              <a:rPr lang="en-US" altLang="ko-KR" dirty="0" smtClean="0"/>
              <a:t>If they attack at same time, they win</a:t>
            </a:r>
          </a:p>
          <a:p>
            <a:pPr lvl="1"/>
            <a:r>
              <a:rPr lang="en-US" altLang="ko-KR" dirty="0" smtClean="0"/>
              <a:t>Named after Custer, who died at Little Big Horn because he arrived a couple of days too early</a:t>
            </a:r>
          </a:p>
        </p:txBody>
      </p:sp>
      <p:pic>
        <p:nvPicPr>
          <p:cNvPr id="9789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71524"/>
            <a:ext cx="259080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851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General’s Paradox (</a:t>
            </a:r>
            <a:r>
              <a:rPr lang="en-US" altLang="ko-KR" dirty="0" err="1" smtClean="0"/>
              <a:t>con’t</a:t>
            </a:r>
            <a:r>
              <a:rPr lang="en-US" altLang="ko-KR" dirty="0" smtClean="0"/>
              <a:t>)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Can messages over an unreliable network be used to guarantee two entities do something simultaneously?</a:t>
            </a:r>
          </a:p>
          <a:p>
            <a:pPr lvl="1"/>
            <a:r>
              <a:rPr lang="en-US" altLang="ko-KR" dirty="0" smtClean="0"/>
              <a:t>Remarkably, “no”, even if all messages get through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 way to be sure last message gets through!</a:t>
            </a:r>
          </a:p>
          <a:p>
            <a:pPr lvl="1"/>
            <a:r>
              <a:rPr lang="en-US" altLang="ko-KR" dirty="0"/>
              <a:t>In real life, use radio for simultaneous (out of band) </a:t>
            </a:r>
            <a:r>
              <a:rPr lang="en-US" altLang="ko-KR" dirty="0" smtClean="0"/>
              <a:t>communication</a:t>
            </a:r>
          </a:p>
          <a:p>
            <a:r>
              <a:rPr lang="en-US" altLang="ko-KR" dirty="0" smtClean="0"/>
              <a:t>So, clearly, we need something other than simultaneity!</a:t>
            </a:r>
          </a:p>
        </p:txBody>
      </p:sp>
      <p:grpSp>
        <p:nvGrpSpPr>
          <p:cNvPr id="978968" name="Group 24"/>
          <p:cNvGrpSpPr>
            <a:grpSpLocks/>
          </p:cNvGrpSpPr>
          <p:nvPr/>
        </p:nvGrpSpPr>
        <p:grpSpPr bwMode="auto">
          <a:xfrm>
            <a:off x="2743200" y="3124200"/>
            <a:ext cx="2670175" cy="666750"/>
            <a:chOff x="1849" y="3464"/>
            <a:chExt cx="1682" cy="420"/>
          </a:xfrm>
        </p:grpSpPr>
        <p:sp>
          <p:nvSpPr>
            <p:cNvPr id="23570" name="Line 12"/>
            <p:cNvSpPr>
              <a:spLocks noChangeShapeType="1"/>
            </p:cNvSpPr>
            <p:nvPr/>
          </p:nvSpPr>
          <p:spPr bwMode="auto">
            <a:xfrm flipH="1">
              <a:off x="1849" y="3464"/>
              <a:ext cx="1608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 rot="-275331">
              <a:off x="1870" y="3552"/>
              <a:ext cx="1661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1800" dirty="0">
                  <a:ea typeface="굴림" panose="020B0600000101010101" pitchFamily="34" charset="-127"/>
                </a:rPr>
                <a:t>Yeah, but what if you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800" dirty="0">
                  <a:ea typeface="굴림" panose="020B0600000101010101" pitchFamily="34" charset="-127"/>
                </a:rPr>
                <a:t>Don’t get this </a:t>
              </a:r>
              <a:r>
                <a:rPr lang="en-US" altLang="ko-KR" sz="1800" dirty="0" err="1">
                  <a:ea typeface="굴림" panose="020B0600000101010101" pitchFamily="34" charset="-127"/>
                </a:rPr>
                <a:t>ack</a:t>
              </a:r>
              <a:r>
                <a:rPr lang="en-US" altLang="ko-KR" sz="1800" dirty="0">
                  <a:ea typeface="굴림" panose="020B0600000101010101" pitchFamily="34" charset="-127"/>
                </a:rPr>
                <a:t>?</a:t>
              </a:r>
            </a:p>
          </p:txBody>
        </p:sp>
      </p:grpSp>
      <p:grpSp>
        <p:nvGrpSpPr>
          <p:cNvPr id="978969" name="Group 25"/>
          <p:cNvGrpSpPr>
            <a:grpSpLocks/>
          </p:cNvGrpSpPr>
          <p:nvPr/>
        </p:nvGrpSpPr>
        <p:grpSpPr bwMode="auto">
          <a:xfrm>
            <a:off x="1560512" y="2044700"/>
            <a:ext cx="5151438" cy="1509713"/>
            <a:chOff x="1104" y="2784"/>
            <a:chExt cx="3245" cy="951"/>
          </a:xfrm>
        </p:grpSpPr>
        <p:pic>
          <p:nvPicPr>
            <p:cNvPr id="23568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" y="2784"/>
              <a:ext cx="637" cy="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69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4" y="2784"/>
              <a:ext cx="637" cy="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8965" name="Group 21"/>
          <p:cNvGrpSpPr>
            <a:grpSpLocks/>
          </p:cNvGrpSpPr>
          <p:nvPr/>
        </p:nvGrpSpPr>
        <p:grpSpPr bwMode="auto">
          <a:xfrm>
            <a:off x="2743200" y="2025655"/>
            <a:ext cx="2651125" cy="522288"/>
            <a:chOff x="1849" y="2772"/>
            <a:chExt cx="1670" cy="329"/>
          </a:xfrm>
        </p:grpSpPr>
        <p:sp>
          <p:nvSpPr>
            <p:cNvPr id="23566" name="Line 9"/>
            <p:cNvSpPr>
              <a:spLocks noChangeShapeType="1"/>
            </p:cNvSpPr>
            <p:nvPr/>
          </p:nvSpPr>
          <p:spPr bwMode="auto">
            <a:xfrm>
              <a:off x="1849" y="2875"/>
              <a:ext cx="167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 rot="460914">
              <a:off x="2263" y="2772"/>
              <a:ext cx="84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dirty="0">
                  <a:ea typeface="굴림" panose="020B0600000101010101" pitchFamily="34" charset="-127"/>
                </a:rPr>
                <a:t>11 am ok?</a:t>
              </a:r>
            </a:p>
          </p:txBody>
        </p:sp>
      </p:grpSp>
      <p:grpSp>
        <p:nvGrpSpPr>
          <p:cNvPr id="978967" name="Group 23"/>
          <p:cNvGrpSpPr>
            <a:grpSpLocks/>
          </p:cNvGrpSpPr>
          <p:nvPr/>
        </p:nvGrpSpPr>
        <p:grpSpPr bwMode="auto">
          <a:xfrm>
            <a:off x="2743200" y="2673346"/>
            <a:ext cx="2651125" cy="450849"/>
            <a:chOff x="1849" y="3180"/>
            <a:chExt cx="1670" cy="284"/>
          </a:xfrm>
        </p:grpSpPr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>
              <a:off x="1849" y="3237"/>
              <a:ext cx="167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3565" name="Text Box 16"/>
            <p:cNvSpPr txBox="1">
              <a:spLocks noChangeArrowheads="1"/>
            </p:cNvSpPr>
            <p:nvPr/>
          </p:nvSpPr>
          <p:spPr bwMode="auto">
            <a:xfrm rot="460914">
              <a:off x="2390" y="3180"/>
              <a:ext cx="101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dirty="0">
                  <a:ea typeface="굴림" panose="020B0600000101010101" pitchFamily="34" charset="-127"/>
                </a:rPr>
                <a:t>So, 11 it is?</a:t>
              </a:r>
            </a:p>
          </p:txBody>
        </p:sp>
      </p:grpSp>
      <p:grpSp>
        <p:nvGrpSpPr>
          <p:cNvPr id="978966" name="Group 22"/>
          <p:cNvGrpSpPr>
            <a:grpSpLocks/>
          </p:cNvGrpSpPr>
          <p:nvPr/>
        </p:nvGrpSpPr>
        <p:grpSpPr bwMode="auto">
          <a:xfrm>
            <a:off x="2743200" y="2349506"/>
            <a:ext cx="2552700" cy="414338"/>
            <a:chOff x="1849" y="2976"/>
            <a:chExt cx="1608" cy="261"/>
          </a:xfrm>
        </p:grpSpPr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 flipH="1">
              <a:off x="1849" y="3101"/>
              <a:ext cx="1608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3563" name="Text Box 17"/>
            <p:cNvSpPr txBox="1">
              <a:spLocks noChangeArrowheads="1"/>
            </p:cNvSpPr>
            <p:nvPr/>
          </p:nvSpPr>
          <p:spPr bwMode="auto">
            <a:xfrm rot="21324669">
              <a:off x="1954" y="2976"/>
              <a:ext cx="11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dirty="0">
                  <a:ea typeface="굴림" panose="020B0600000101010101" pitchFamily="34" charset="-127"/>
                </a:rPr>
                <a:t>Yes, 11 works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59162" y="3276600"/>
            <a:ext cx="1219200" cy="609600"/>
            <a:chOff x="3429000" y="5410200"/>
            <a:chExt cx="1219200" cy="60960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3429000" y="5410200"/>
              <a:ext cx="1219200" cy="6096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3429000" y="5410200"/>
              <a:ext cx="990600" cy="6096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/>
          <p:cNvGrpSpPr/>
          <p:nvPr/>
        </p:nvGrpSpPr>
        <p:grpSpPr>
          <a:xfrm>
            <a:off x="3763962" y="2667000"/>
            <a:ext cx="1219200" cy="609600"/>
            <a:chOff x="3429000" y="5410200"/>
            <a:chExt cx="1219200" cy="609600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3429000" y="5410200"/>
              <a:ext cx="1219200" cy="6096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3429000" y="5410200"/>
              <a:ext cx="990600" cy="6096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27847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7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7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Two-Phase Commit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067800" cy="609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Since we can’t solve the General’s Paradox </a:t>
            </a: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</a:t>
            </a:r>
            <a:r>
              <a:rPr lang="en-US" altLang="ko-KR" dirty="0">
                <a:ea typeface="굴림" panose="020B0600000101010101" pitchFamily="34" charset="-127"/>
              </a:rPr>
              <a:t>i.e. simultaneous action), let’s solve a related problem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Distributed transaction</a:t>
            </a:r>
            <a:r>
              <a:rPr lang="en-US" altLang="ko-KR" dirty="0">
                <a:ea typeface="굴림" panose="020B0600000101010101" pitchFamily="34" charset="-127"/>
              </a:rPr>
              <a:t>: Two or more machines agree to do something, or not do it,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atomically </a:t>
            </a:r>
            <a:endParaRPr lang="en-US" altLang="ko-KR" dirty="0" smtClean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No constraints on time, just that it will eventually happen!</a:t>
            </a: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solidFill>
                <a:srgbClr val="262626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Two-Phase Commit protocol</a:t>
            </a:r>
            <a:r>
              <a:rPr lang="en-US" altLang="ko-KR" dirty="0">
                <a:solidFill>
                  <a:srgbClr val="262626"/>
                </a:solidFill>
                <a:ea typeface="굴림" panose="020B0600000101010101" pitchFamily="34" charset="-127"/>
              </a:rPr>
              <a:t>: </a:t>
            </a:r>
            <a:r>
              <a:rPr lang="sv-SE" dirty="0"/>
              <a:t>Developed by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Turing </a:t>
            </a:r>
            <a:r>
              <a:rPr lang="sv-SE" dirty="0"/>
              <a:t>award winner Jim Gray </a:t>
            </a:r>
            <a:endParaRPr lang="sv-SE" dirty="0" smtClean="0"/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sv-SE" dirty="0" smtClean="0"/>
              <a:t>(</a:t>
            </a:r>
            <a:r>
              <a:rPr lang="sv-SE" dirty="0"/>
              <a:t>first Berkeley CS PhD, 1969</a:t>
            </a:r>
            <a:r>
              <a:rPr lang="sv-SE" dirty="0" smtClean="0"/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sv-SE" dirty="0" smtClean="0"/>
              <a:t>Many important DataBase breakthroughs </a:t>
            </a:r>
            <a:br>
              <a:rPr lang="sv-SE" dirty="0" smtClean="0"/>
            </a:br>
            <a:r>
              <a:rPr lang="sv-SE" dirty="0" smtClean="0"/>
              <a:t>also from Jim Gray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6781800" y="3048000"/>
            <a:ext cx="2123982" cy="3482826"/>
            <a:chOff x="6858000" y="762000"/>
            <a:chExt cx="2123982" cy="3482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762000"/>
              <a:ext cx="2123982" cy="3037294"/>
            </a:xfrm>
            <a:prstGeom prst="rect">
              <a:avLst/>
            </a:prstGeom>
          </p:spPr>
        </p:pic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030991" y="3875494"/>
              <a:ext cx="1778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 smtClean="0"/>
                <a:t>Jim Gray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979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Two-Phase Commit Protocol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24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Persistent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stable log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on each machine</a:t>
            </a:r>
            <a:r>
              <a:rPr lang="en-US" altLang="ko-KR" dirty="0">
                <a:ea typeface="굴림" panose="020B0600000101010101" pitchFamily="34" charset="-127"/>
              </a:rPr>
              <a:t>: keep track of whether commit has happened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a machine crashes, when it wakes up it first checks its log to recover state of world at time of crash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Prepare Phase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global coordinator requests that all participants will promise to commit or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rollback</a:t>
            </a:r>
            <a:r>
              <a:rPr lang="en-US" altLang="ko-KR" dirty="0">
                <a:ea typeface="굴림" panose="020B0600000101010101" pitchFamily="34" charset="-127"/>
              </a:rPr>
              <a:t> the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transaction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Participants record promise in log, then acknowledge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anyone votes to abort, coordinator writes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Abort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ko-KR" dirty="0">
                <a:ea typeface="굴림" panose="020B0600000101010101" pitchFamily="34" charset="-127"/>
              </a:rPr>
              <a:t>in its log and tells everyone to abort; each records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Abort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in log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Commit Phase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all participants respond that they are prepared, then the coordinator writes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Commit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to its log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Then asks all nodes to commit; they respond with ACK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receive ACKs, coordinator writes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Got Commit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to log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Log used to guarantee that all machines either commit or don’t</a:t>
            </a:r>
          </a:p>
        </p:txBody>
      </p:sp>
    </p:spTree>
    <p:extLst>
      <p:ext uri="{BB962C8B-B14F-4D97-AF65-F5344CB8AC3E}">
        <p14:creationId xmlns:p14="http://schemas.microsoft.com/office/powerpoint/2010/main" val="1580973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MS PGothic" charset="0"/>
              </a:rPr>
              <a:t>2PC Algorithm</a:t>
            </a:r>
            <a:endParaRPr lang="en-US">
              <a:ea typeface="MS PGothic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9436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One coordinator </a:t>
            </a:r>
          </a:p>
          <a:p>
            <a:r>
              <a:rPr lang="en-US" dirty="0">
                <a:ea typeface="MS PGothic" charset="0"/>
              </a:rPr>
              <a:t>N workers (replicas) </a:t>
            </a:r>
          </a:p>
          <a:p>
            <a:r>
              <a:rPr lang="en-US" dirty="0">
                <a:ea typeface="MS PGothic" charset="0"/>
              </a:rPr>
              <a:t>High level algorithm description:</a:t>
            </a:r>
          </a:p>
          <a:p>
            <a:pPr lvl="1"/>
            <a:r>
              <a:rPr lang="en-US" dirty="0">
                <a:ea typeface="MS PGothic" charset="0"/>
              </a:rPr>
              <a:t>Coordinator asks all workers if they can commit</a:t>
            </a:r>
          </a:p>
          <a:p>
            <a:pPr lvl="1"/>
            <a:r>
              <a:rPr lang="en-US" dirty="0">
                <a:ea typeface="MS PGothic" charset="0"/>
              </a:rPr>
              <a:t>If all workers reply </a:t>
            </a:r>
            <a:r>
              <a:rPr lang="en-US" sz="2400" dirty="0">
                <a:ea typeface="MS PGothic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VOTE-COMMIT</a:t>
            </a:r>
            <a:r>
              <a:rPr lang="en-US" dirty="0">
                <a:ea typeface="MS PGothic" charset="0"/>
              </a:rPr>
              <a:t>”</a:t>
            </a:r>
            <a:r>
              <a:rPr lang="en-US" altLang="ja-JP" dirty="0">
                <a:ea typeface="MS PGothic" charset="0"/>
              </a:rPr>
              <a:t>, then coordinator broadcasts </a:t>
            </a:r>
            <a:r>
              <a:rPr lang="en-US" sz="2400" dirty="0">
                <a:ea typeface="MS PGothic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GLOBAL-COMMIT</a:t>
            </a:r>
            <a:r>
              <a:rPr lang="en-US" dirty="0">
                <a:ea typeface="MS PGothic" charset="0"/>
              </a:rPr>
              <a:t>”</a:t>
            </a:r>
            <a:r>
              <a:rPr lang="en-US" altLang="ja-JP" dirty="0">
                <a:ea typeface="MS PGothic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ea typeface="MS PGothic" charset="0"/>
              </a:rPr>
              <a:t>	Otherwise coordinator broadcasts </a:t>
            </a:r>
            <a:r>
              <a:rPr lang="en-US" sz="2400" dirty="0">
                <a:ea typeface="MS PGothic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GLOBAL-ABORT</a:t>
            </a:r>
            <a:r>
              <a:rPr lang="en-US" dirty="0">
                <a:ea typeface="MS PGothic" charset="0"/>
              </a:rPr>
              <a:t>”</a:t>
            </a:r>
            <a:endParaRPr lang="en-US" altLang="ja-JP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Workers obey the </a:t>
            </a:r>
            <a:r>
              <a:rPr lang="en-US" dirty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GLOBAL</a:t>
            </a:r>
            <a:r>
              <a:rPr lang="en-US" dirty="0">
                <a:ea typeface="MS PGothic" charset="0"/>
              </a:rPr>
              <a:t> messages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Use a persistent, stable log on each machine to keep track of what you are doing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If a machine crashes, when it wakes up it first checks its log to recover state of world at time of crash</a:t>
            </a:r>
            <a:endParaRPr lang="sv-SE" dirty="0">
              <a:solidFill>
                <a:srgbClr val="FF0000"/>
              </a:solidFill>
            </a:endParaRP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79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42E4-3983-4219-9C27-D521B19C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EFDF-8F78-4CB5-AAD8-6AF8B72B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machine </a:t>
            </a:r>
            <a:r>
              <a:rPr lang="en-US" i="1" dirty="0"/>
              <a:t>(coordinator)</a:t>
            </a:r>
            <a:r>
              <a:rPr lang="en-US" dirty="0"/>
              <a:t> initiates the protocol</a:t>
            </a:r>
          </a:p>
          <a:p>
            <a:r>
              <a:rPr lang="en-US" dirty="0"/>
              <a:t>It asks </a:t>
            </a:r>
            <a:r>
              <a:rPr lang="en-US" i="1" dirty="0"/>
              <a:t>every</a:t>
            </a:r>
            <a:r>
              <a:rPr lang="en-US" dirty="0"/>
              <a:t> machine to </a:t>
            </a:r>
            <a:r>
              <a:rPr lang="en-US" b="1" dirty="0"/>
              <a:t>vote</a:t>
            </a:r>
            <a:r>
              <a:rPr lang="en-US" dirty="0"/>
              <a:t> on transaction</a:t>
            </a:r>
          </a:p>
          <a:p>
            <a:endParaRPr lang="en-US" dirty="0"/>
          </a:p>
          <a:p>
            <a:r>
              <a:rPr lang="en-US" dirty="0"/>
              <a:t>Two possible votes:</a:t>
            </a:r>
          </a:p>
          <a:p>
            <a:pPr lvl="1"/>
            <a:r>
              <a:rPr lang="en-US" b="1" dirty="0"/>
              <a:t>Commit</a:t>
            </a:r>
          </a:p>
          <a:p>
            <a:pPr lvl="1"/>
            <a:r>
              <a:rPr lang="en-US" b="1" dirty="0"/>
              <a:t>Abort</a:t>
            </a:r>
          </a:p>
          <a:p>
            <a:pPr lvl="1"/>
            <a:endParaRPr lang="en-US" b="1" dirty="0"/>
          </a:p>
          <a:p>
            <a:r>
              <a:rPr lang="en-US" dirty="0"/>
              <a:t>Commit transaction only if unanimous approval</a:t>
            </a:r>
          </a:p>
        </p:txBody>
      </p:sp>
    </p:spTree>
    <p:extLst>
      <p:ext uri="{BB962C8B-B14F-4D97-AF65-F5344CB8AC3E}">
        <p14:creationId xmlns:p14="http://schemas.microsoft.com/office/powerpoint/2010/main" val="3983958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8E99-4152-4145-A2AD-71B07F88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Commit: Preparing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C270-05C8-4B3C-8881-EE5F1F93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Agree to Commit</a:t>
            </a:r>
          </a:p>
          <a:p>
            <a:r>
              <a:rPr lang="en-US" dirty="0"/>
              <a:t>Machine has </a:t>
            </a:r>
            <a:r>
              <a:rPr lang="en-US" b="1" dirty="0">
                <a:solidFill>
                  <a:srgbClr val="FF0000"/>
                </a:solidFill>
              </a:rPr>
              <a:t>guaranteed</a:t>
            </a:r>
            <a:r>
              <a:rPr lang="en-US" dirty="0"/>
              <a:t> that it will accept transaction</a:t>
            </a:r>
          </a:p>
          <a:p>
            <a:r>
              <a:rPr lang="en-US" dirty="0"/>
              <a:t>Must be </a:t>
            </a:r>
            <a:r>
              <a:rPr lang="en-US" b="1" dirty="0">
                <a:solidFill>
                  <a:srgbClr val="FF0000"/>
                </a:solidFill>
              </a:rPr>
              <a:t>recorded in log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so machine will remember this decision if it fails and restarts</a:t>
            </a:r>
          </a:p>
          <a:p>
            <a:pPr marL="0" indent="0">
              <a:buNone/>
            </a:pPr>
            <a:r>
              <a:rPr lang="en-US" b="1" dirty="0"/>
              <a:t>Agree to Abort</a:t>
            </a:r>
          </a:p>
          <a:p>
            <a:r>
              <a:rPr lang="en-US" dirty="0"/>
              <a:t>Machine has </a:t>
            </a:r>
            <a:r>
              <a:rPr lang="en-US" b="1" dirty="0">
                <a:solidFill>
                  <a:srgbClr val="FF0000"/>
                </a:solidFill>
              </a:rPr>
              <a:t>guaranteed</a:t>
            </a:r>
            <a:r>
              <a:rPr lang="en-US" dirty="0"/>
              <a:t> that it will </a:t>
            </a:r>
            <a:r>
              <a:rPr lang="en-US" b="1" dirty="0"/>
              <a:t>never accept</a:t>
            </a:r>
            <a:r>
              <a:rPr lang="en-US" dirty="0"/>
              <a:t> this transaction</a:t>
            </a:r>
          </a:p>
          <a:p>
            <a:r>
              <a:rPr lang="en-US" dirty="0"/>
              <a:t>Must be </a:t>
            </a:r>
            <a:r>
              <a:rPr lang="en-US" b="1" dirty="0">
                <a:solidFill>
                  <a:srgbClr val="FF0000"/>
                </a:solidFill>
              </a:rPr>
              <a:t>recorded in log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so machine will remember this decision if it fails and restarts</a:t>
            </a:r>
          </a:p>
        </p:txBody>
      </p:sp>
    </p:spTree>
    <p:extLst>
      <p:ext uri="{BB962C8B-B14F-4D97-AF65-F5344CB8AC3E}">
        <p14:creationId xmlns:p14="http://schemas.microsoft.com/office/powerpoint/2010/main" val="2703689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CAC6-236B-4BE5-B6C6-10C01BC8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Commit: Finishing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DA22-6771-42E9-BE58-A5403F6C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Commit Transaction</a:t>
            </a:r>
          </a:p>
          <a:p>
            <a:r>
              <a:rPr lang="en-US" dirty="0"/>
              <a:t>Coordinator learns </a:t>
            </a:r>
            <a:r>
              <a:rPr lang="en-US" i="1" dirty="0"/>
              <a:t>all machines have agreed to commit</a:t>
            </a:r>
          </a:p>
          <a:p>
            <a:r>
              <a:rPr lang="en-US" dirty="0"/>
              <a:t>Record decision </a:t>
            </a:r>
            <a:r>
              <a:rPr lang="en-US" dirty="0" smtClean="0"/>
              <a:t>to commit in </a:t>
            </a:r>
            <a:r>
              <a:rPr lang="en-US" dirty="0"/>
              <a:t>local log</a:t>
            </a:r>
          </a:p>
          <a:p>
            <a:r>
              <a:rPr lang="en-US" dirty="0" smtClean="0"/>
              <a:t>Apply </a:t>
            </a:r>
            <a:r>
              <a:rPr lang="en-US" dirty="0"/>
              <a:t>transaction, inform voters</a:t>
            </a:r>
          </a:p>
          <a:p>
            <a:pPr marL="0" indent="0">
              <a:buNone/>
            </a:pPr>
            <a:r>
              <a:rPr lang="en-US" b="1" dirty="0" smtClean="0"/>
              <a:t>Abort </a:t>
            </a:r>
            <a:r>
              <a:rPr lang="en-US" b="1" dirty="0"/>
              <a:t>Transaction</a:t>
            </a:r>
          </a:p>
          <a:p>
            <a:r>
              <a:rPr lang="en-US" dirty="0"/>
              <a:t>Coordinator learns </a:t>
            </a:r>
            <a:r>
              <a:rPr lang="en-US" i="1" dirty="0"/>
              <a:t>at least on machine has voted to abort</a:t>
            </a:r>
            <a:endParaRPr lang="en-US" dirty="0"/>
          </a:p>
          <a:p>
            <a:r>
              <a:rPr lang="en-US" dirty="0"/>
              <a:t>Record decision </a:t>
            </a:r>
            <a:r>
              <a:rPr lang="en-US" dirty="0" smtClean="0"/>
              <a:t>to abort in </a:t>
            </a:r>
            <a:r>
              <a:rPr lang="en-US" dirty="0"/>
              <a:t>local log</a:t>
            </a:r>
          </a:p>
          <a:p>
            <a:r>
              <a:rPr lang="en-US" dirty="0" smtClean="0"/>
              <a:t>Do </a:t>
            </a:r>
            <a:r>
              <a:rPr lang="en-US" dirty="0"/>
              <a:t>not apply transaction, inform </a:t>
            </a:r>
            <a:r>
              <a:rPr lang="en-US" dirty="0" smtClean="0"/>
              <a:t>voters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78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B43E1-1ADD-7143-8DB7-4BFC71D3E84B}"/>
              </a:ext>
            </a:extLst>
          </p:cNvPr>
          <p:cNvSpPr/>
          <p:nvPr/>
        </p:nvSpPr>
        <p:spPr bwMode="auto">
          <a:xfrm>
            <a:off x="762000" y="2209800"/>
            <a:ext cx="7620000" cy="31776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3ABD3-CD2A-2F47-91B7-5CE26BCF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5C0-14E8-5141-9D31-FA73D670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/>
              <a:t>One simple action is atomic – write/append a basic item</a:t>
            </a:r>
          </a:p>
          <a:p>
            <a:r>
              <a:rPr lang="en-US" dirty="0"/>
              <a:t>Use that to seal the commitment to a whole series of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DFA8-5A97-8947-9406-DD3467063A7C}"/>
              </a:ext>
            </a:extLst>
          </p:cNvPr>
          <p:cNvSpPr txBox="1"/>
          <p:nvPr/>
        </p:nvSpPr>
        <p:spPr>
          <a:xfrm rot="16200000">
            <a:off x="1374339" y="36528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10$ from account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39E4-BC22-FB4B-98EE-E7B61363B921}"/>
              </a:ext>
            </a:extLst>
          </p:cNvPr>
          <p:cNvSpPr txBox="1"/>
          <p:nvPr/>
        </p:nvSpPr>
        <p:spPr>
          <a:xfrm rot="16200000">
            <a:off x="2587870" y="365284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7$ from account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7A47E-FAB1-DC40-A050-AD54C21612C0}"/>
              </a:ext>
            </a:extLst>
          </p:cNvPr>
          <p:cNvSpPr txBox="1"/>
          <p:nvPr/>
        </p:nvSpPr>
        <p:spPr>
          <a:xfrm rot="16200000">
            <a:off x="3396435" y="3652845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13$ from account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F25E3-25CA-374B-9CA8-BE27737391B0}"/>
              </a:ext>
            </a:extLst>
          </p:cNvPr>
          <p:cNvSpPr txBox="1"/>
          <p:nvPr/>
        </p:nvSpPr>
        <p:spPr>
          <a:xfrm rot="16200000">
            <a:off x="4755619" y="3652845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15$ into account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4C8D-B643-BF41-A2E3-A2105B86F55C}"/>
              </a:ext>
            </a:extLst>
          </p:cNvPr>
          <p:cNvSpPr txBox="1"/>
          <p:nvPr/>
        </p:nvSpPr>
        <p:spPr>
          <a:xfrm rot="16200000">
            <a:off x="5104899" y="3652845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15$ into account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181C4-B74B-DB40-9435-731A5842B3D7}"/>
              </a:ext>
            </a:extLst>
          </p:cNvPr>
          <p:cNvSpPr/>
          <p:nvPr/>
        </p:nvSpPr>
        <p:spPr bwMode="auto">
          <a:xfrm>
            <a:off x="3200400" y="2430715"/>
            <a:ext cx="381000" cy="281359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110EB-9378-DD4F-9D2A-8CA347730D22}"/>
              </a:ext>
            </a:extLst>
          </p:cNvPr>
          <p:cNvSpPr/>
          <p:nvPr/>
        </p:nvSpPr>
        <p:spPr bwMode="auto">
          <a:xfrm>
            <a:off x="5145138" y="2428283"/>
            <a:ext cx="381000" cy="2813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7BCA9-35F3-EB4C-B5A7-AC06CBFFBBA2}"/>
              </a:ext>
            </a:extLst>
          </p:cNvPr>
          <p:cNvSpPr/>
          <p:nvPr/>
        </p:nvSpPr>
        <p:spPr bwMode="auto">
          <a:xfrm>
            <a:off x="5578274" y="2428283"/>
            <a:ext cx="381000" cy="2813592"/>
          </a:xfrm>
          <a:prstGeom prst="rect">
            <a:avLst/>
          </a:prstGeom>
          <a:solidFill>
            <a:srgbClr val="ECE2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68E52-8272-C146-BC6F-44DBE83EB36D}"/>
              </a:ext>
            </a:extLst>
          </p:cNvPr>
          <p:cNvSpPr/>
          <p:nvPr/>
        </p:nvSpPr>
        <p:spPr bwMode="auto">
          <a:xfrm>
            <a:off x="2655333" y="2348962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37A8-8B2F-0742-8E86-BF3B18BB4160}"/>
              </a:ext>
            </a:extLst>
          </p:cNvPr>
          <p:cNvSpPr/>
          <p:nvPr/>
        </p:nvSpPr>
        <p:spPr bwMode="auto">
          <a:xfrm>
            <a:off x="383588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ABF3DB-039D-4447-8D17-8E6B94672F41}"/>
              </a:ext>
            </a:extLst>
          </p:cNvPr>
          <p:cNvSpPr/>
          <p:nvPr/>
        </p:nvSpPr>
        <p:spPr bwMode="auto">
          <a:xfrm>
            <a:off x="4638174" y="2332109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67E9D-0516-E643-9CA5-63C67B35964A}"/>
              </a:ext>
            </a:extLst>
          </p:cNvPr>
          <p:cNvSpPr/>
          <p:nvPr/>
        </p:nvSpPr>
        <p:spPr bwMode="auto">
          <a:xfrm>
            <a:off x="5995551" y="2344951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7C984-412F-904F-8706-4998B9445A0E}"/>
              </a:ext>
            </a:extLst>
          </p:cNvPr>
          <p:cNvSpPr/>
          <p:nvPr/>
        </p:nvSpPr>
        <p:spPr bwMode="auto">
          <a:xfrm>
            <a:off x="641282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3B2CD-AE19-D04E-A571-00BEEDC49E93}"/>
              </a:ext>
            </a:extLst>
          </p:cNvPr>
          <p:cNvSpPr/>
          <p:nvPr/>
        </p:nvSpPr>
        <p:spPr bwMode="auto">
          <a:xfrm>
            <a:off x="1620527" y="2312867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6362D-9A4F-A24B-9B7B-10F68BFFEE58}"/>
              </a:ext>
            </a:extLst>
          </p:cNvPr>
          <p:cNvSpPr/>
          <p:nvPr/>
        </p:nvSpPr>
        <p:spPr bwMode="auto">
          <a:xfrm>
            <a:off x="7016414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D3B4C-913C-E14A-978B-C4682F6F024F}"/>
              </a:ext>
            </a:extLst>
          </p:cNvPr>
          <p:cNvSpPr txBox="1"/>
          <p:nvPr/>
        </p:nvSpPr>
        <p:spPr>
          <a:xfrm rot="16200000">
            <a:off x="965199" y="36139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Tran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6FBDE-D96D-E944-B7FB-7FF81147C2AE}"/>
              </a:ext>
            </a:extLst>
          </p:cNvPr>
          <p:cNvSpPr txBox="1"/>
          <p:nvPr/>
        </p:nvSpPr>
        <p:spPr>
          <a:xfrm rot="16200000">
            <a:off x="6263387" y="34661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Tran N</a:t>
            </a:r>
          </a:p>
        </p:txBody>
      </p:sp>
    </p:spTree>
    <p:extLst>
      <p:ext uri="{BB962C8B-B14F-4D97-AF65-F5344CB8AC3E}">
        <p14:creationId xmlns:p14="http://schemas.microsoft.com/office/powerpoint/2010/main" val="18900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  <p:bldP spid="19" grpId="0" animBg="1"/>
      <p:bldP spid="21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CAC6-236B-4BE5-B6C6-10C01BC8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Commit: Finishing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DA22-6771-42E9-BE58-A5403F6C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Commit Transaction</a:t>
            </a:r>
          </a:p>
          <a:p>
            <a:r>
              <a:rPr lang="en-US" dirty="0"/>
              <a:t>Coordinator learns </a:t>
            </a:r>
            <a:r>
              <a:rPr lang="en-US" i="1" dirty="0"/>
              <a:t>all machines have agreed to commit</a:t>
            </a:r>
          </a:p>
          <a:p>
            <a:r>
              <a:rPr lang="en-US" dirty="0"/>
              <a:t>Record decision </a:t>
            </a:r>
            <a:r>
              <a:rPr lang="en-US" dirty="0" smtClean="0"/>
              <a:t>to commit in </a:t>
            </a:r>
            <a:r>
              <a:rPr lang="en-US" dirty="0"/>
              <a:t>local log</a:t>
            </a:r>
          </a:p>
          <a:p>
            <a:r>
              <a:rPr lang="en-US" dirty="0" smtClean="0"/>
              <a:t>Apply </a:t>
            </a:r>
            <a:r>
              <a:rPr lang="en-US" dirty="0"/>
              <a:t>transaction, inform voters</a:t>
            </a:r>
          </a:p>
          <a:p>
            <a:pPr marL="0" indent="0">
              <a:buNone/>
            </a:pPr>
            <a:r>
              <a:rPr lang="en-US" b="1" dirty="0" smtClean="0"/>
              <a:t>Abort </a:t>
            </a:r>
            <a:r>
              <a:rPr lang="en-US" b="1" dirty="0"/>
              <a:t>Transaction</a:t>
            </a:r>
          </a:p>
          <a:p>
            <a:r>
              <a:rPr lang="en-US" dirty="0"/>
              <a:t>Coordinator learns </a:t>
            </a:r>
            <a:r>
              <a:rPr lang="en-US" i="1" dirty="0"/>
              <a:t>at least on machine has voted to abort</a:t>
            </a:r>
            <a:endParaRPr lang="en-US" dirty="0"/>
          </a:p>
          <a:p>
            <a:r>
              <a:rPr lang="en-US" dirty="0"/>
              <a:t>Record decision </a:t>
            </a:r>
            <a:r>
              <a:rPr lang="en-US" dirty="0" smtClean="0"/>
              <a:t>to abort in </a:t>
            </a:r>
            <a:r>
              <a:rPr lang="en-US" dirty="0"/>
              <a:t>local log</a:t>
            </a:r>
          </a:p>
          <a:p>
            <a:r>
              <a:rPr lang="en-US" dirty="0" smtClean="0"/>
              <a:t>Do </a:t>
            </a:r>
            <a:r>
              <a:rPr lang="en-US" dirty="0"/>
              <a:t>not apply transaction, inform </a:t>
            </a:r>
            <a:r>
              <a:rPr lang="en-US" dirty="0" smtClean="0"/>
              <a:t>voters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FA8892-A358-4366-8A28-8E9940F801D2}"/>
              </a:ext>
            </a:extLst>
          </p:cNvPr>
          <p:cNvSpPr/>
          <p:nvPr/>
        </p:nvSpPr>
        <p:spPr>
          <a:xfrm>
            <a:off x="304800" y="1686228"/>
            <a:ext cx="7817088" cy="4805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4144B-0FD5-4D32-BC21-F7904F873473}"/>
              </a:ext>
            </a:extLst>
          </p:cNvPr>
          <p:cNvSpPr/>
          <p:nvPr/>
        </p:nvSpPr>
        <p:spPr>
          <a:xfrm>
            <a:off x="304800" y="3429000"/>
            <a:ext cx="7817088" cy="4679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FDE31-A80D-444C-A2F4-BB3A56AD2BE3}"/>
              </a:ext>
            </a:extLst>
          </p:cNvPr>
          <p:cNvSpPr txBox="1"/>
          <p:nvPr/>
        </p:nvSpPr>
        <p:spPr>
          <a:xfrm rot="19391236">
            <a:off x="2672756" y="2459335"/>
            <a:ext cx="6187671" cy="156966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Because no machine can take back its decision, exactly one of these will happen</a:t>
            </a:r>
          </a:p>
        </p:txBody>
      </p:sp>
    </p:spTree>
    <p:extLst>
      <p:ext uri="{BB962C8B-B14F-4D97-AF65-F5344CB8AC3E}">
        <p14:creationId xmlns:p14="http://schemas.microsoft.com/office/powerpoint/2010/main" val="2259470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Detailed Algorithm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495800" y="990600"/>
            <a:ext cx="0" cy="5410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76200" y="1219200"/>
            <a:ext cx="4267200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Coordinator sends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VOTE-REQ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1981200"/>
            <a:ext cx="44196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Wait for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VOTE-REQ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from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ready, send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not ready, send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to coordinator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And immediately abort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" y="3276600"/>
            <a:ext cx="42672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from all N workers, send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doesn’t receive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VOTE-COMMIT</a:t>
            </a:r>
            <a:r>
              <a:rPr lang="en-US" sz="20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from all N workers, send</a:t>
            </a:r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GLOBAL-ABORT</a:t>
            </a:r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48200" y="5029200"/>
            <a:ext cx="44196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GLOBAL-ABORT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then abort</a:t>
            </a:r>
            <a:endParaRPr lang="en-US" sz="20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495" name="TextBox 15"/>
          <p:cNvSpPr txBox="1">
            <a:spLocks noChangeArrowheads="1"/>
          </p:cNvSpPr>
          <p:nvPr/>
        </p:nvSpPr>
        <p:spPr bwMode="auto">
          <a:xfrm>
            <a:off x="685800" y="685800"/>
            <a:ext cx="3071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Coordinator Algorithm</a:t>
            </a:r>
          </a:p>
        </p:txBody>
      </p:sp>
      <p:sp>
        <p:nvSpPr>
          <p:cNvPr id="63496" name="TextBox 16"/>
          <p:cNvSpPr txBox="1">
            <a:spLocks noChangeArrowheads="1"/>
          </p:cNvSpPr>
          <p:nvPr/>
        </p:nvSpPr>
        <p:spPr bwMode="auto">
          <a:xfrm>
            <a:off x="5638800" y="685800"/>
            <a:ext cx="2485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Worker Algorithm</a:t>
            </a:r>
          </a:p>
        </p:txBody>
      </p:sp>
      <p:cxnSp>
        <p:nvCxnSpPr>
          <p:cNvPr id="19" name="Straight Arrow Connector 18"/>
          <p:cNvCxnSpPr>
            <a:cxnSpLocks noChangeShapeType="1"/>
            <a:stCxn id="6" idx="3"/>
          </p:cNvCxnSpPr>
          <p:nvPr/>
        </p:nvCxnSpPr>
        <p:spPr bwMode="auto">
          <a:xfrm>
            <a:off x="4343400" y="1676400"/>
            <a:ext cx="304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7" idx="1"/>
          </p:cNvCxnSpPr>
          <p:nvPr/>
        </p:nvCxnSpPr>
        <p:spPr bwMode="auto">
          <a:xfrm flipH="1">
            <a:off x="4343400" y="3086100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0" idx="3"/>
          </p:cNvCxnSpPr>
          <p:nvPr/>
        </p:nvCxnSpPr>
        <p:spPr bwMode="auto">
          <a:xfrm>
            <a:off x="4343400" y="4381500"/>
            <a:ext cx="304800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92924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Failure Free Example Execution</a:t>
            </a:r>
            <a:endParaRPr lang="en-US" dirty="0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74148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2806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3873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47800" y="49403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304800" y="12192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519" name="TextBox 12"/>
          <p:cNvSpPr txBox="1">
            <a:spLocks noChangeArrowheads="1"/>
          </p:cNvSpPr>
          <p:nvPr/>
        </p:nvSpPr>
        <p:spPr bwMode="auto">
          <a:xfrm>
            <a:off x="304800" y="23622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1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520" name="TextBox 15"/>
          <p:cNvSpPr txBox="1">
            <a:spLocks noChangeArrowheads="1"/>
          </p:cNvSpPr>
          <p:nvPr/>
        </p:nvSpPr>
        <p:spPr bwMode="auto">
          <a:xfrm>
            <a:off x="7924800" y="5029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 dirty="0" err="1">
                <a:latin typeface="Gill Sans" charset="0"/>
                <a:ea typeface="Gill Sans" charset="0"/>
                <a:cs typeface="Gill Sans" charset="0"/>
              </a:rPr>
              <a:t>time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09800" y="1741488"/>
            <a:ext cx="1676400" cy="3200400"/>
            <a:chOff x="2209800" y="1741488"/>
            <a:chExt cx="1676400" cy="3200400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 flipH="1">
              <a:off x="1981200" y="1970088"/>
              <a:ext cx="10668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1562100" y="2389188"/>
              <a:ext cx="213360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952500" y="2998788"/>
              <a:ext cx="320040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0" name="TextBox 35"/>
            <p:cNvSpPr txBox="1">
              <a:spLocks noChangeArrowheads="1"/>
            </p:cNvSpPr>
            <p:nvPr/>
          </p:nvSpPr>
          <p:spPr bwMode="auto">
            <a:xfrm>
              <a:off x="2667000" y="1828800"/>
              <a:ext cx="12192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dirty="0">
                  <a:solidFill>
                    <a:srgbClr val="FF0000"/>
                  </a:solidFill>
                  <a:latin typeface="Calibri" charset="0"/>
                </a:rPr>
                <a:t>VOTE-REQ</a:t>
              </a:r>
              <a:endParaRPr lang="en-US" dirty="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05200" y="1741488"/>
            <a:ext cx="1676400" cy="3200400"/>
            <a:chOff x="3505200" y="1741488"/>
            <a:chExt cx="1676400" cy="3200400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4076700" y="2084388"/>
              <a:ext cx="10668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3695700" y="2617788"/>
              <a:ext cx="21336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3352800" y="3113088"/>
              <a:ext cx="32004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1" name="TextBox 36"/>
            <p:cNvSpPr txBox="1">
              <a:spLocks noChangeArrowheads="1"/>
            </p:cNvSpPr>
            <p:nvPr/>
          </p:nvSpPr>
          <p:spPr bwMode="auto">
            <a:xfrm>
              <a:off x="3505200" y="3951288"/>
              <a:ext cx="14478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rgbClr val="FF0000"/>
                  </a:solidFill>
                  <a:latin typeface="Calibri" charset="0"/>
                </a:rPr>
                <a:t>VOTE-COMMIT</a:t>
              </a:r>
              <a:endParaRPr lang="en-US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0" y="1741488"/>
            <a:ext cx="2209800" cy="3200400"/>
            <a:chOff x="6096000" y="1741488"/>
            <a:chExt cx="2209800" cy="3200400"/>
          </a:xfrm>
        </p:grpSpPr>
        <p:cxnSp>
          <p:nvCxnSpPr>
            <p:cNvPr id="33" name="Straight Arrow Connector 32"/>
            <p:cNvCxnSpPr/>
            <p:nvPr/>
          </p:nvCxnSpPr>
          <p:spPr>
            <a:xfrm rot="16200000" flipH="1">
              <a:off x="5867400" y="1970088"/>
              <a:ext cx="10668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5448300" y="2389188"/>
              <a:ext cx="213360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4838700" y="2998788"/>
              <a:ext cx="320040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2" name="TextBox 37"/>
            <p:cNvSpPr txBox="1">
              <a:spLocks noChangeArrowheads="1"/>
            </p:cNvSpPr>
            <p:nvPr/>
          </p:nvSpPr>
          <p:spPr bwMode="auto">
            <a:xfrm>
              <a:off x="6781800" y="1817688"/>
              <a:ext cx="15240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rgbClr val="FF0000"/>
                  </a:solidFill>
                  <a:latin typeface="Calibri" charset="0"/>
                </a:rPr>
                <a:t>GLOBAL-COMMIT</a:t>
              </a:r>
              <a:endParaRPr lang="en-US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64533" name="TextBox 23"/>
          <p:cNvSpPr txBox="1">
            <a:spLocks noChangeArrowheads="1"/>
          </p:cNvSpPr>
          <p:nvPr/>
        </p:nvSpPr>
        <p:spPr bwMode="auto">
          <a:xfrm>
            <a:off x="304800" y="34242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2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534" name="TextBox 24"/>
          <p:cNvSpPr txBox="1">
            <a:spLocks noChangeArrowheads="1"/>
          </p:cNvSpPr>
          <p:nvPr/>
        </p:nvSpPr>
        <p:spPr bwMode="auto">
          <a:xfrm>
            <a:off x="304800" y="44910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3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02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State Machine of Coordinator</a:t>
            </a:r>
            <a:endParaRPr lang="en-US" dirty="0">
              <a:ea typeface="MS PGothic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4525963"/>
          </a:xfrm>
        </p:spPr>
        <p:txBody>
          <a:bodyPr/>
          <a:lstStyle/>
          <a:p>
            <a:r>
              <a:rPr lang="sv-SE" sz="2800" dirty="0">
                <a:ea typeface="MS PGothic" charset="0"/>
              </a:rPr>
              <a:t>Coordinator implements simple state machine:</a:t>
            </a:r>
          </a:p>
          <a:p>
            <a:endParaRPr lang="sv-SE" dirty="0">
              <a:ea typeface="MS P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0" y="1295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 sz="2000" dirty="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0" y="25146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WAIT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19400" y="37338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0" y="37338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229101" y="2171700"/>
            <a:ext cx="685800" cy="31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733800" y="2895600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724400" y="2895600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6" name="TextBox 29"/>
          <p:cNvSpPr txBox="1">
            <a:spLocks noChangeArrowheads="1"/>
          </p:cNvSpPr>
          <p:nvPr/>
        </p:nvSpPr>
        <p:spPr bwMode="auto">
          <a:xfrm>
            <a:off x="4648200" y="1806714"/>
            <a:ext cx="228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START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VOTE-REQ</a:t>
            </a:r>
            <a:endParaRPr lang="en-US" sz="2000" dirty="0">
              <a:latin typeface="Calibri" charset="0"/>
            </a:endParaRPr>
          </a:p>
        </p:txBody>
      </p:sp>
      <p:sp>
        <p:nvSpPr>
          <p:cNvPr id="65547" name="TextBox 30"/>
          <p:cNvSpPr txBox="1">
            <a:spLocks noChangeArrowheads="1"/>
          </p:cNvSpPr>
          <p:nvPr/>
        </p:nvSpPr>
        <p:spPr bwMode="auto">
          <a:xfrm>
            <a:off x="1371600" y="2949714"/>
            <a:ext cx="2895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VOTE-ABORT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GLOBAL-ABORT</a:t>
            </a:r>
            <a:endParaRPr lang="en-US" sz="2000" dirty="0">
              <a:latin typeface="Calibri" charset="0"/>
            </a:endParaRPr>
          </a:p>
        </p:txBody>
      </p:sp>
      <p:sp>
        <p:nvSpPr>
          <p:cNvPr id="65548" name="TextBox 31"/>
          <p:cNvSpPr txBox="1">
            <a:spLocks noChangeArrowheads="1"/>
          </p:cNvSpPr>
          <p:nvPr/>
        </p:nvSpPr>
        <p:spPr bwMode="auto">
          <a:xfrm>
            <a:off x="5334000" y="2895600"/>
            <a:ext cx="2895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all VOTE-COMMIT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GLOBAL-COMMIT</a:t>
            </a:r>
            <a:endParaRPr lang="en-US" sz="2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0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State Machine of </a:t>
            </a:r>
            <a:r>
              <a:rPr lang="en-US" dirty="0">
                <a:ea typeface="MS PGothic" charset="0"/>
              </a:rPr>
              <a:t>Worker</a:t>
            </a:r>
            <a:r>
              <a:rPr lang="sv-SE" dirty="0">
                <a:ea typeface="MS PGothic" charset="0"/>
              </a:rPr>
              <a:t>s</a:t>
            </a:r>
            <a:endParaRPr lang="en-US" dirty="0">
              <a:ea typeface="MS PGothic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0" y="1295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0000" y="25146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READY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19400" y="37338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00600" y="37338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rot="5400000">
            <a:off x="4229101" y="2171700"/>
            <a:ext cx="685800" cy="31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 rot="5400000">
            <a:off x="3733800" y="28956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 rot="16200000" flipH="1">
            <a:off x="4724400" y="2895600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16" idx="2"/>
            <a:endCxn id="18" idx="1"/>
          </p:cNvCxnSpPr>
          <p:nvPr/>
        </p:nvCxnSpPr>
        <p:spPr>
          <a:xfrm rot="5400000">
            <a:off x="2609850" y="2038350"/>
            <a:ext cx="2171700" cy="1752600"/>
          </a:xfrm>
          <a:prstGeom prst="curvedConnector4">
            <a:avLst>
              <a:gd name="adj1" fmla="val 24386"/>
              <a:gd name="adj2" fmla="val 14004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1" name="TextBox 23"/>
          <p:cNvSpPr txBox="1">
            <a:spLocks noChangeArrowheads="1"/>
          </p:cNvSpPr>
          <p:nvPr/>
        </p:nvSpPr>
        <p:spPr bwMode="auto">
          <a:xfrm>
            <a:off x="1600200" y="1676400"/>
            <a:ext cx="228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VOTE-REQ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VOTE-ABORT</a:t>
            </a:r>
            <a:endParaRPr lang="en-US" sz="2000" dirty="0">
              <a:latin typeface="Calibri" charset="0"/>
            </a:endParaRPr>
          </a:p>
        </p:txBody>
      </p:sp>
      <p:sp>
        <p:nvSpPr>
          <p:cNvPr id="66572" name="TextBox 24"/>
          <p:cNvSpPr txBox="1">
            <a:spLocks noChangeArrowheads="1"/>
          </p:cNvSpPr>
          <p:nvPr/>
        </p:nvSpPr>
        <p:spPr bwMode="auto">
          <a:xfrm>
            <a:off x="4572000" y="1828800"/>
            <a:ext cx="312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VOTE-REQ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VOTE-COMMIT</a:t>
            </a:r>
            <a:endParaRPr lang="en-US" sz="2000" dirty="0">
              <a:latin typeface="Calibri" charset="0"/>
            </a:endParaRPr>
          </a:p>
        </p:txBody>
      </p:sp>
      <p:sp>
        <p:nvSpPr>
          <p:cNvPr id="66573" name="TextBox 25"/>
          <p:cNvSpPr txBox="1">
            <a:spLocks noChangeArrowheads="1"/>
          </p:cNvSpPr>
          <p:nvPr/>
        </p:nvSpPr>
        <p:spPr bwMode="auto">
          <a:xfrm>
            <a:off x="2514600" y="3048000"/>
            <a:ext cx="228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GLOBAL-ABORT</a:t>
            </a:r>
          </a:p>
        </p:txBody>
      </p:sp>
      <p:sp>
        <p:nvSpPr>
          <p:cNvPr id="66574" name="TextBox 26"/>
          <p:cNvSpPr txBox="1">
            <a:spLocks noChangeArrowheads="1"/>
          </p:cNvSpPr>
          <p:nvPr/>
        </p:nvSpPr>
        <p:spPr bwMode="auto">
          <a:xfrm>
            <a:off x="5257800" y="3181290"/>
            <a:ext cx="335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GLOBAL-COMMIT</a:t>
            </a:r>
          </a:p>
        </p:txBody>
      </p:sp>
    </p:spTree>
    <p:extLst>
      <p:ext uri="{BB962C8B-B14F-4D97-AF65-F5344CB8AC3E}">
        <p14:creationId xmlns:p14="http://schemas.microsoft.com/office/powerpoint/2010/main" val="777661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Dealing with </a:t>
            </a:r>
            <a:r>
              <a:rPr lang="en-US" dirty="0"/>
              <a:t>Worker </a:t>
            </a:r>
            <a:r>
              <a:rPr lang="sv-SE" dirty="0"/>
              <a:t>Failures</a:t>
            </a:r>
            <a:endParaRPr lang="en-US" dirty="0"/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28600" y="4038600"/>
            <a:ext cx="8458200" cy="2362200"/>
          </a:xfrm>
        </p:spPr>
        <p:txBody>
          <a:bodyPr>
            <a:normAutofit/>
          </a:bodyPr>
          <a:lstStyle/>
          <a:p>
            <a:r>
              <a:rPr lang="en-US" sz="2800" dirty="0"/>
              <a:t>Failure only affects states in which the coordinator is waiting for messages</a:t>
            </a:r>
          </a:p>
          <a:p>
            <a:r>
              <a:rPr lang="en-US" sz="2800" dirty="0"/>
              <a:t>Coordinator only waits for votes in “</a:t>
            </a:r>
            <a:r>
              <a:rPr lang="en-US" sz="2800" dirty="0">
                <a:latin typeface="Calibri"/>
                <a:cs typeface="Calibri"/>
              </a:rPr>
              <a:t>WAIT</a:t>
            </a:r>
            <a:r>
              <a:rPr lang="en-US" sz="2800" dirty="0"/>
              <a:t>” state</a:t>
            </a:r>
          </a:p>
          <a:p>
            <a:r>
              <a:rPr lang="en-US" sz="2800" dirty="0"/>
              <a:t>In </a:t>
            </a:r>
            <a:r>
              <a:rPr lang="en-US" sz="2800" dirty="0">
                <a:latin typeface="Calibri"/>
                <a:cs typeface="Calibri"/>
              </a:rPr>
              <a:t>WAIT</a:t>
            </a:r>
            <a:r>
              <a:rPr lang="en-US" sz="2800" dirty="0"/>
              <a:t>, if doesn’t receive N votes, it times out and sends </a:t>
            </a:r>
            <a:r>
              <a:rPr lang="en-US" sz="2800" dirty="0">
                <a:latin typeface="Calibri"/>
                <a:cs typeface="Calibri"/>
              </a:rPr>
              <a:t>GLOBAL-ABORT</a:t>
            </a:r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657600" y="9906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57600" y="2209800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WAIT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67000" y="34290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34290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076701" y="1866900"/>
            <a:ext cx="685800" cy="31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 rot="5400000">
            <a:off x="3581400" y="2590800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 rot="16200000" flipH="1">
            <a:off x="4572000" y="2590800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4" name="TextBox 29"/>
          <p:cNvSpPr txBox="1">
            <a:spLocks noChangeArrowheads="1"/>
          </p:cNvSpPr>
          <p:nvPr/>
        </p:nvSpPr>
        <p:spPr bwMode="auto">
          <a:xfrm>
            <a:off x="4495800" y="15494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START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VOTE-REQ</a:t>
            </a:r>
            <a:endParaRPr lang="en-US" sz="1800">
              <a:latin typeface="Calibri" charset="0"/>
            </a:endParaRPr>
          </a:p>
        </p:txBody>
      </p:sp>
      <p:sp>
        <p:nvSpPr>
          <p:cNvPr id="67595" name="TextBox 30"/>
          <p:cNvSpPr txBox="1">
            <a:spLocks noChangeArrowheads="1"/>
          </p:cNvSpPr>
          <p:nvPr/>
        </p:nvSpPr>
        <p:spPr bwMode="auto">
          <a:xfrm>
            <a:off x="1828800" y="27066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VOTE-ABORT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GLOBAL-ABORT</a:t>
            </a:r>
            <a:endParaRPr lang="en-US" sz="1800">
              <a:latin typeface="Calibri" charset="0"/>
            </a:endParaRPr>
          </a:p>
        </p:txBody>
      </p:sp>
      <p:sp>
        <p:nvSpPr>
          <p:cNvPr id="67596" name="TextBox 31"/>
          <p:cNvSpPr txBox="1">
            <a:spLocks noChangeArrowheads="1"/>
          </p:cNvSpPr>
          <p:nvPr/>
        </p:nvSpPr>
        <p:spPr bwMode="auto">
          <a:xfrm>
            <a:off x="4800600" y="2706688"/>
            <a:ext cx="251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VOTE-COMMIT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GLOBAL-COMMIT</a:t>
            </a:r>
            <a:endParaRPr lang="en-US" sz="1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71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Example of </a:t>
            </a:r>
            <a:r>
              <a:rPr lang="en-US" dirty="0">
                <a:ea typeface="MS PGothic" charset="0"/>
              </a:rPr>
              <a:t>Worker</a:t>
            </a:r>
            <a:r>
              <a:rPr lang="sv-SE" dirty="0">
                <a:ea typeface="MS PGothic" charset="0"/>
              </a:rPr>
              <a:t> Failure</a:t>
            </a:r>
            <a:endParaRPr lang="en-US" dirty="0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2714625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000" y="377983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43000" y="484663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43000" y="5903913"/>
            <a:ext cx="3657600" cy="95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Box 11"/>
          <p:cNvSpPr txBox="1">
            <a:spLocks noChangeArrowheads="1"/>
          </p:cNvSpPr>
          <p:nvPr/>
        </p:nvSpPr>
        <p:spPr bwMode="auto">
          <a:xfrm>
            <a:off x="152400" y="22860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coordinator</a:t>
            </a:r>
          </a:p>
        </p:txBody>
      </p:sp>
      <p:sp>
        <p:nvSpPr>
          <p:cNvPr id="68615" name="TextBox 12"/>
          <p:cNvSpPr txBox="1">
            <a:spLocks noChangeArrowheads="1"/>
          </p:cNvSpPr>
          <p:nvPr/>
        </p:nvSpPr>
        <p:spPr bwMode="auto">
          <a:xfrm>
            <a:off x="152400" y="3352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1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616" name="TextBox 15"/>
          <p:cNvSpPr txBox="1">
            <a:spLocks noChangeArrowheads="1"/>
          </p:cNvSpPr>
          <p:nvPr/>
        </p:nvSpPr>
        <p:spPr bwMode="auto">
          <a:xfrm>
            <a:off x="4876800" y="5599113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1676400" y="2943225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181100" y="3362325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95300" y="3971925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771900" y="3057525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390900" y="3590925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2" name="TextBox 35"/>
          <p:cNvSpPr txBox="1">
            <a:spLocks noChangeArrowheads="1"/>
          </p:cNvSpPr>
          <p:nvPr/>
        </p:nvSpPr>
        <p:spPr bwMode="auto">
          <a:xfrm>
            <a:off x="2362200" y="311943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71800" y="4010025"/>
            <a:ext cx="1676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248400" y="2714625"/>
            <a:ext cx="2590800" cy="2133600"/>
            <a:chOff x="5715000" y="2678668"/>
            <a:chExt cx="2590800" cy="2133603"/>
          </a:xfrm>
        </p:grpSpPr>
        <p:cxnSp>
          <p:nvCxnSpPr>
            <p:cNvPr id="33" name="Straight Arrow Connector 32"/>
            <p:cNvCxnSpPr/>
            <p:nvPr/>
          </p:nvCxnSpPr>
          <p:spPr>
            <a:xfrm rot="16200000" flipH="1">
              <a:off x="5562599" y="2907269"/>
              <a:ext cx="1066802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5067299" y="3326370"/>
              <a:ext cx="2133603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43" name="TextBox 37"/>
            <p:cNvSpPr txBox="1">
              <a:spLocks noChangeArrowheads="1"/>
            </p:cNvSpPr>
            <p:nvPr/>
          </p:nvSpPr>
          <p:spPr bwMode="auto">
            <a:xfrm>
              <a:off x="6477000" y="2754868"/>
              <a:ext cx="1828800" cy="83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latin typeface="Calibri" charset="0"/>
                </a:rPr>
                <a:t>GLOBAL-ABORT</a:t>
              </a:r>
              <a:endParaRPr lang="en-US">
                <a:latin typeface="Calibri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343400" y="5229225"/>
            <a:ext cx="304800" cy="685800"/>
            <a:chOff x="4343400" y="5193268"/>
            <a:chExt cx="304800" cy="685800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4267200" y="5650468"/>
              <a:ext cx="381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38" name="Group 30"/>
            <p:cNvGrpSpPr>
              <a:grpSpLocks/>
            </p:cNvGrpSpPr>
            <p:nvPr/>
          </p:nvGrpSpPr>
          <p:grpSpPr bwMode="auto">
            <a:xfrm>
              <a:off x="4343400" y="5193268"/>
              <a:ext cx="304800" cy="304800"/>
              <a:chOff x="4953000" y="1524000"/>
              <a:chExt cx="304800" cy="3048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4953000" y="1524000"/>
                <a:ext cx="304800" cy="304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4953000" y="1524000"/>
                <a:ext cx="304800" cy="304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626" name="Group 50"/>
          <p:cNvGrpSpPr>
            <a:grpSpLocks/>
          </p:cNvGrpSpPr>
          <p:nvPr/>
        </p:nvGrpSpPr>
        <p:grpSpPr bwMode="auto">
          <a:xfrm>
            <a:off x="3200400" y="990600"/>
            <a:ext cx="1752600" cy="1592263"/>
            <a:chOff x="3276600" y="2895600"/>
            <a:chExt cx="3505200" cy="2971800"/>
          </a:xfrm>
        </p:grpSpPr>
        <p:sp>
          <p:nvSpPr>
            <p:cNvPr id="52" name="Rounded Rectangle 51"/>
            <p:cNvSpPr/>
            <p:nvPr/>
          </p:nvSpPr>
          <p:spPr>
            <a:xfrm>
              <a:off x="4270376" y="2895600"/>
              <a:ext cx="151765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270376" y="4116319"/>
              <a:ext cx="1517650" cy="530362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WAIT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276600" y="5334076"/>
              <a:ext cx="152400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257800" y="5334076"/>
              <a:ext cx="152400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rot="5400000">
              <a:off x="4685502" y="3772621"/>
              <a:ext cx="68739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  <a:endCxn id="54" idx="0"/>
            </p:cNvCxnSpPr>
            <p:nvPr/>
          </p:nvCxnSpPr>
          <p:spPr>
            <a:xfrm rot="5400000">
              <a:off x="4188616" y="4493491"/>
              <a:ext cx="687395" cy="99377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2"/>
              <a:endCxn id="55" idx="0"/>
            </p:cNvCxnSpPr>
            <p:nvPr/>
          </p:nvCxnSpPr>
          <p:spPr>
            <a:xfrm rot="16200000" flipH="1">
              <a:off x="5182390" y="4493491"/>
              <a:ext cx="687395" cy="99377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257800" y="2205038"/>
            <a:ext cx="182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timeout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628" name="TextBox 12"/>
          <p:cNvSpPr txBox="1">
            <a:spLocks noChangeArrowheads="1"/>
          </p:cNvSpPr>
          <p:nvPr/>
        </p:nvSpPr>
        <p:spPr bwMode="auto">
          <a:xfrm>
            <a:off x="152400" y="44148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2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629" name="TextBox 12"/>
          <p:cNvSpPr txBox="1">
            <a:spLocks noChangeArrowheads="1"/>
          </p:cNvSpPr>
          <p:nvPr/>
        </p:nvSpPr>
        <p:spPr bwMode="auto">
          <a:xfrm>
            <a:off x="152400" y="54816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3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08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Dealing with Coordinator Failure</a:t>
            </a:r>
            <a:endParaRPr lang="en-US" dirty="0">
              <a:ea typeface="MS PGothic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152400" y="4095750"/>
            <a:ext cx="8686800" cy="2686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Worker waits for </a:t>
            </a:r>
            <a:r>
              <a:rPr lang="en-US" sz="2800" dirty="0">
                <a:latin typeface="Calibri"/>
                <a:ea typeface="ＭＳ Ｐゴシック" charset="0"/>
                <a:cs typeface="Calibri"/>
              </a:rPr>
              <a:t>VOTE-REQ </a:t>
            </a:r>
            <a:r>
              <a:rPr lang="en-US" sz="2800" dirty="0">
                <a:ea typeface="ＭＳ Ｐゴシック" charset="0"/>
              </a:rPr>
              <a:t>in </a:t>
            </a:r>
            <a:r>
              <a:rPr lang="en-US" sz="2800" dirty="0">
                <a:latin typeface="Calibri"/>
                <a:ea typeface="ＭＳ Ｐゴシック" charset="0"/>
                <a:cs typeface="Calibri"/>
              </a:rPr>
              <a:t>INIT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Worker can time out and abort (coordinator handles it)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Worker waits for </a:t>
            </a:r>
            <a:r>
              <a:rPr lang="en-US" sz="2800" dirty="0">
                <a:latin typeface="Calibri"/>
                <a:ea typeface="ＭＳ Ｐゴシック" charset="0"/>
                <a:cs typeface="Calibri"/>
              </a:rPr>
              <a:t>GLOBAL-*</a:t>
            </a:r>
            <a:r>
              <a:rPr lang="en-US" sz="2800" dirty="0">
                <a:ea typeface="ＭＳ Ｐゴシック" charset="0"/>
              </a:rPr>
              <a:t> message in </a:t>
            </a:r>
            <a:r>
              <a:rPr lang="en-US" sz="2800" dirty="0">
                <a:latin typeface="Calibri"/>
                <a:ea typeface="ＭＳ Ｐゴシック" charset="0"/>
                <a:cs typeface="Calibri"/>
              </a:rPr>
              <a:t>READY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If coordinator fails, workers must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BLOCK</a:t>
            </a:r>
            <a:r>
              <a:rPr lang="en-US" sz="2400" dirty="0">
                <a:ea typeface="ＭＳ Ｐゴシック" charset="0"/>
              </a:rPr>
              <a:t> waiting for coordinator to recover and send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GLOBAL_*</a:t>
            </a:r>
            <a:r>
              <a:rPr lang="en-US" sz="2400" dirty="0">
                <a:ea typeface="ＭＳ Ｐゴシック" charset="0"/>
              </a:rPr>
              <a:t> message</a:t>
            </a:r>
          </a:p>
          <a:p>
            <a:pPr marL="0" indent="0">
              <a:buFontTx/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57600" y="990600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57600" y="2209800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READY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67000" y="34290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48200" y="34290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rot="5400000">
            <a:off x="4076701" y="1866900"/>
            <a:ext cx="685800" cy="31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429000" y="2590800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419600" y="2590800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16" idx="2"/>
            <a:endCxn id="18" idx="1"/>
          </p:cNvCxnSpPr>
          <p:nvPr/>
        </p:nvCxnSpPr>
        <p:spPr>
          <a:xfrm rot="5400000">
            <a:off x="2457450" y="1733550"/>
            <a:ext cx="2171700" cy="1752600"/>
          </a:xfrm>
          <a:prstGeom prst="curvedConnector4">
            <a:avLst>
              <a:gd name="adj1" fmla="val 24386"/>
              <a:gd name="adj2" fmla="val 11304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43" name="TextBox 23"/>
          <p:cNvSpPr txBox="1">
            <a:spLocks noChangeArrowheads="1"/>
          </p:cNvSpPr>
          <p:nvPr/>
        </p:nvSpPr>
        <p:spPr bwMode="auto">
          <a:xfrm>
            <a:off x="2209800" y="14478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 dirty="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 dirty="0">
                <a:latin typeface="Calibri" charset="0"/>
              </a:rPr>
              <a:t>Send: VOTE-ABORT</a:t>
            </a:r>
            <a:endParaRPr lang="en-US" sz="1800" dirty="0">
              <a:latin typeface="Calibri" charset="0"/>
            </a:endParaRPr>
          </a:p>
        </p:txBody>
      </p:sp>
      <p:sp>
        <p:nvSpPr>
          <p:cNvPr id="69644" name="TextBox 24"/>
          <p:cNvSpPr txBox="1">
            <a:spLocks noChangeArrowheads="1"/>
          </p:cNvSpPr>
          <p:nvPr/>
        </p:nvSpPr>
        <p:spPr bwMode="auto">
          <a:xfrm>
            <a:off x="4419600" y="15494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VOTE-COMMIT</a:t>
            </a:r>
            <a:endParaRPr lang="en-US" sz="1800">
              <a:latin typeface="Calibri" charset="0"/>
            </a:endParaRPr>
          </a:p>
        </p:txBody>
      </p:sp>
      <p:sp>
        <p:nvSpPr>
          <p:cNvPr id="69645" name="TextBox 25"/>
          <p:cNvSpPr txBox="1">
            <a:spLocks noChangeArrowheads="1"/>
          </p:cNvSpPr>
          <p:nvPr/>
        </p:nvSpPr>
        <p:spPr bwMode="auto">
          <a:xfrm>
            <a:off x="2209800" y="293846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GLOBAL-ABORT</a:t>
            </a:r>
          </a:p>
        </p:txBody>
      </p:sp>
      <p:sp>
        <p:nvSpPr>
          <p:cNvPr id="69646" name="TextBox 26"/>
          <p:cNvSpPr txBox="1">
            <a:spLocks noChangeArrowheads="1"/>
          </p:cNvSpPr>
          <p:nvPr/>
        </p:nvSpPr>
        <p:spPr bwMode="auto">
          <a:xfrm>
            <a:off x="4495800" y="2938463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GLOBAL-COMMIT</a:t>
            </a:r>
          </a:p>
        </p:txBody>
      </p:sp>
    </p:spTree>
    <p:extLst>
      <p:ext uri="{BB962C8B-B14F-4D97-AF65-F5344CB8AC3E}">
        <p14:creationId xmlns:p14="http://schemas.microsoft.com/office/powerpoint/2010/main" val="978886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Example of Coordinator Failure #1</a:t>
            </a:r>
            <a:endParaRPr lang="en-US" dirty="0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655888"/>
            <a:ext cx="1370013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37211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47879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8547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2" name="TextBox 11"/>
          <p:cNvSpPr txBox="1">
            <a:spLocks noChangeArrowheads="1"/>
          </p:cNvSpPr>
          <p:nvPr/>
        </p:nvSpPr>
        <p:spPr bwMode="auto">
          <a:xfrm>
            <a:off x="228600" y="23622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663" name="TextBox 12"/>
          <p:cNvSpPr txBox="1">
            <a:spLocks noChangeArrowheads="1"/>
          </p:cNvSpPr>
          <p:nvPr/>
        </p:nvSpPr>
        <p:spPr bwMode="auto">
          <a:xfrm>
            <a:off x="533400" y="3505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1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2578894" y="2743994"/>
            <a:ext cx="404812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2409825" y="2836863"/>
            <a:ext cx="596900" cy="234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220119" y="2950369"/>
            <a:ext cx="749300" cy="160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872956" y="3042444"/>
            <a:ext cx="105568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5404644" y="3423444"/>
            <a:ext cx="2144712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9" name="TextBox 35"/>
          <p:cNvSpPr txBox="1">
            <a:spLocks noChangeArrowheads="1"/>
          </p:cNvSpPr>
          <p:nvPr/>
        </p:nvSpPr>
        <p:spPr bwMode="auto">
          <a:xfrm>
            <a:off x="3124200" y="2960688"/>
            <a:ext cx="121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29400" y="39624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VOTE-ABORT</a:t>
            </a:r>
            <a:endParaRPr lang="en-US">
              <a:latin typeface="Calibri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4953000" y="3810000"/>
            <a:ext cx="32004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24400" y="54102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timeout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673" name="Group 30"/>
          <p:cNvGrpSpPr>
            <a:grpSpLocks/>
          </p:cNvGrpSpPr>
          <p:nvPr/>
        </p:nvGrpSpPr>
        <p:grpSpPr bwMode="auto">
          <a:xfrm>
            <a:off x="2895600" y="3252788"/>
            <a:ext cx="304800" cy="304800"/>
            <a:chOff x="4953000" y="1524000"/>
            <a:chExt cx="304800" cy="304800"/>
          </a:xfrm>
        </p:grpSpPr>
        <p:cxnSp>
          <p:nvCxnSpPr>
            <p:cNvPr id="44" name="Straight Connector 43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74" name="Group 65"/>
          <p:cNvGrpSpPr>
            <a:grpSpLocks/>
          </p:cNvGrpSpPr>
          <p:nvPr/>
        </p:nvGrpSpPr>
        <p:grpSpPr bwMode="auto">
          <a:xfrm>
            <a:off x="4114800" y="838200"/>
            <a:ext cx="2057400" cy="1905000"/>
            <a:chOff x="1295400" y="2514600"/>
            <a:chExt cx="3505200" cy="2971800"/>
          </a:xfrm>
        </p:grpSpPr>
        <p:sp>
          <p:nvSpPr>
            <p:cNvPr id="67" name="Rounded Rectangle 66"/>
            <p:cNvSpPr/>
            <p:nvPr/>
          </p:nvSpPr>
          <p:spPr>
            <a:xfrm>
              <a:off x="2285294" y="2514600"/>
              <a:ext cx="1525411" cy="532448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285294" y="3735515"/>
              <a:ext cx="1525411" cy="52997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READY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295400" y="4953953"/>
              <a:ext cx="1522707" cy="53244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7894" y="4953953"/>
              <a:ext cx="1522706" cy="53244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71" name="Straight Arrow Connector 70"/>
            <p:cNvCxnSpPr>
              <a:stCxn id="67" idx="2"/>
              <a:endCxn id="68" idx="0"/>
            </p:cNvCxnSpPr>
            <p:nvPr/>
          </p:nvCxnSpPr>
          <p:spPr>
            <a:xfrm rot="5400000">
              <a:off x="2705004" y="3392520"/>
              <a:ext cx="685991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2"/>
              <a:endCxn id="69" idx="0"/>
            </p:cNvCxnSpPr>
            <p:nvPr/>
          </p:nvCxnSpPr>
          <p:spPr>
            <a:xfrm rot="5400000">
              <a:off x="2208819" y="4114773"/>
              <a:ext cx="688467" cy="98989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70" idx="0"/>
            </p:cNvCxnSpPr>
            <p:nvPr/>
          </p:nvCxnSpPr>
          <p:spPr>
            <a:xfrm rot="16200000" flipH="1">
              <a:off x="3198714" y="4114773"/>
              <a:ext cx="688467" cy="98989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23"/>
            <p:cNvCxnSpPr>
              <a:stCxn id="67" idx="2"/>
              <a:endCxn id="69" idx="1"/>
            </p:cNvCxnSpPr>
            <p:nvPr/>
          </p:nvCxnSpPr>
          <p:spPr>
            <a:xfrm rot="5400000">
              <a:off x="1084516" y="3257933"/>
              <a:ext cx="2174367" cy="1752600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724400" y="44196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timeout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24400" y="33528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timeout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677" name="TextBox 12"/>
          <p:cNvSpPr txBox="1">
            <a:spLocks noChangeArrowheads="1"/>
          </p:cNvSpPr>
          <p:nvPr/>
        </p:nvSpPr>
        <p:spPr bwMode="auto">
          <a:xfrm>
            <a:off x="533400" y="44958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2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678" name="TextBox 12"/>
          <p:cNvSpPr txBox="1">
            <a:spLocks noChangeArrowheads="1"/>
          </p:cNvSpPr>
          <p:nvPr/>
        </p:nvSpPr>
        <p:spPr bwMode="auto">
          <a:xfrm>
            <a:off x="533400" y="55578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3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57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84" grpId="0"/>
      <p:bldP spid="8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MS PGothic" charset="0"/>
              </a:rPr>
              <a:t>Example of Coordinator Failure #2</a:t>
            </a:r>
            <a:endParaRPr lang="en-US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2960688"/>
            <a:ext cx="3654425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40259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95400" y="5092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5400" y="6159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H="1">
            <a:off x="1524000" y="3173413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H="1">
            <a:off x="1028700" y="3592513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H="1">
            <a:off x="342900" y="4202113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3467100" y="3287713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 flipH="1" flipV="1">
            <a:off x="3086100" y="3821113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1" name="TextBox 107"/>
          <p:cNvSpPr txBox="1">
            <a:spLocks noChangeArrowheads="1"/>
          </p:cNvSpPr>
          <p:nvPr/>
        </p:nvSpPr>
        <p:spPr bwMode="auto">
          <a:xfrm>
            <a:off x="2133600" y="3249613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2743200" y="4240213"/>
            <a:ext cx="1600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rot="5400000" flipH="1" flipV="1">
            <a:off x="2718593" y="4368007"/>
            <a:ext cx="3173413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572000" y="2819400"/>
            <a:ext cx="304800" cy="304800"/>
            <a:chOff x="4953000" y="1524000"/>
            <a:chExt cx="304800" cy="304800"/>
          </a:xfrm>
        </p:grpSpPr>
        <p:cxnSp>
          <p:nvCxnSpPr>
            <p:cNvPr id="113" name="Straight Connector 112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3730625" y="762000"/>
            <a:ext cx="1984376" cy="1752600"/>
            <a:chOff x="1295399" y="2514600"/>
            <a:chExt cx="3505201" cy="2971800"/>
          </a:xfrm>
        </p:grpSpPr>
        <p:sp>
          <p:nvSpPr>
            <p:cNvPr id="117" name="Rounded Rectangle 116"/>
            <p:cNvSpPr/>
            <p:nvPr/>
          </p:nvSpPr>
          <p:spPr>
            <a:xfrm>
              <a:off x="2285269" y="2514600"/>
              <a:ext cx="1525463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285269" y="3734008"/>
              <a:ext cx="1525463" cy="532986"/>
            </a:xfrm>
            <a:prstGeom prst="roundRect">
              <a:avLst/>
            </a:prstGeom>
            <a:solidFill>
              <a:srgbClr val="F5C3C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READY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1295400" y="4953414"/>
              <a:ext cx="1522660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277942" y="4953414"/>
              <a:ext cx="1522658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121" name="Straight Arrow Connector 120"/>
            <p:cNvCxnSpPr>
              <a:stCxn id="117" idx="2"/>
              <a:endCxn id="118" idx="0"/>
            </p:cNvCxnSpPr>
            <p:nvPr/>
          </p:nvCxnSpPr>
          <p:spPr>
            <a:xfrm rot="5400000">
              <a:off x="2706135" y="3392144"/>
              <a:ext cx="683729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8" idx="2"/>
              <a:endCxn id="119" idx="0"/>
            </p:cNvCxnSpPr>
            <p:nvPr/>
          </p:nvCxnSpPr>
          <p:spPr>
            <a:xfrm rot="5400000">
              <a:off x="2209856" y="4115269"/>
              <a:ext cx="686420" cy="98986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8" idx="2"/>
              <a:endCxn id="120" idx="0"/>
            </p:cNvCxnSpPr>
            <p:nvPr/>
          </p:nvCxnSpPr>
          <p:spPr>
            <a:xfrm rot="16200000" flipH="1">
              <a:off x="3199724" y="4115269"/>
              <a:ext cx="686420" cy="98986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23"/>
            <p:cNvCxnSpPr>
              <a:stCxn id="117" idx="2"/>
              <a:endCxn id="119" idx="1"/>
            </p:cNvCxnSpPr>
            <p:nvPr/>
          </p:nvCxnSpPr>
          <p:spPr>
            <a:xfrm rot="5400000">
              <a:off x="1085539" y="3257447"/>
              <a:ext cx="2172322" cy="1752601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3962400" y="5334000"/>
            <a:ext cx="327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block waiting for 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957888" y="2971800"/>
            <a:ext cx="234791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5257800" y="25146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restarted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rot="16200000" flipH="1">
            <a:off x="6324600" y="3200400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5676900" y="3619500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6934200" y="42672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GLOBAL-ABORT</a:t>
            </a:r>
            <a:endParaRPr lang="en-US">
              <a:latin typeface="Calibri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H="1">
            <a:off x="4953000" y="4191000"/>
            <a:ext cx="3276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3" name="TextBox 11"/>
          <p:cNvSpPr txBox="1">
            <a:spLocks noChangeArrowheads="1"/>
          </p:cNvSpPr>
          <p:nvPr/>
        </p:nvSpPr>
        <p:spPr bwMode="auto">
          <a:xfrm>
            <a:off x="-76200" y="25146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704" name="TextBox 12"/>
          <p:cNvSpPr txBox="1">
            <a:spLocks noChangeArrowheads="1"/>
          </p:cNvSpPr>
          <p:nvPr/>
        </p:nvSpPr>
        <p:spPr bwMode="auto">
          <a:xfrm>
            <a:off x="228600" y="36576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1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705" name="TextBox 12"/>
          <p:cNvSpPr txBox="1">
            <a:spLocks noChangeArrowheads="1"/>
          </p:cNvSpPr>
          <p:nvPr/>
        </p:nvSpPr>
        <p:spPr bwMode="auto">
          <a:xfrm>
            <a:off x="228600" y="4648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2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706" name="TextBox 12"/>
          <p:cNvSpPr txBox="1">
            <a:spLocks noChangeArrowheads="1"/>
          </p:cNvSpPr>
          <p:nvPr/>
        </p:nvSpPr>
        <p:spPr bwMode="auto">
          <a:xfrm>
            <a:off x="228600" y="57102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3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49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5" grpId="0"/>
      <p:bldP spid="132" grpId="0"/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Instead of modifying data structures on disk directly, write changes to a journal/log</a:t>
            </a:r>
          </a:p>
          <a:p>
            <a:pPr lvl="1"/>
            <a:r>
              <a:rPr lang="en-US" dirty="0" smtClean="0"/>
              <a:t>Intention list: set of changes we intend to make</a:t>
            </a:r>
          </a:p>
          <a:p>
            <a:pPr lvl="1"/>
            <a:r>
              <a:rPr lang="en-US" dirty="0" smtClean="0"/>
              <a:t>Log/Journal is </a:t>
            </a:r>
            <a:r>
              <a:rPr lang="en-US" dirty="0" smtClean="0">
                <a:solidFill>
                  <a:srgbClr val="FF0000"/>
                </a:solidFill>
              </a:rPr>
              <a:t>append-only</a:t>
            </a:r>
          </a:p>
          <a:p>
            <a:pPr lvl="1"/>
            <a:r>
              <a:rPr lang="en-US" dirty="0" smtClean="0"/>
              <a:t>Single commit record commits transaction</a:t>
            </a:r>
            <a:endParaRPr lang="en-US" b="1" dirty="0" smtClean="0"/>
          </a:p>
          <a:p>
            <a:r>
              <a:rPr lang="en-US" dirty="0" smtClean="0"/>
              <a:t>Once changes are in the log, it is safe to apply changes to data structures on disk</a:t>
            </a:r>
          </a:p>
          <a:p>
            <a:pPr lvl="1"/>
            <a:r>
              <a:rPr lang="en-US" dirty="0" smtClean="0"/>
              <a:t>Recovery can read log to see what changes were intended</a:t>
            </a:r>
          </a:p>
          <a:p>
            <a:pPr lvl="1"/>
            <a:r>
              <a:rPr lang="en-US" dirty="0" smtClean="0"/>
              <a:t>Can take our time making the changes</a:t>
            </a:r>
          </a:p>
          <a:p>
            <a:pPr lvl="2"/>
            <a:r>
              <a:rPr lang="en-US" dirty="0" smtClean="0"/>
              <a:t>As long as new requests consult the log first</a:t>
            </a:r>
          </a:p>
          <a:p>
            <a:r>
              <a:rPr lang="en-US" dirty="0" smtClean="0"/>
              <a:t>Once changes are copied, safe to remove log</a:t>
            </a:r>
          </a:p>
          <a:p>
            <a:r>
              <a:rPr lang="en-US" dirty="0" smtClean="0"/>
              <a:t>But, …</a:t>
            </a:r>
          </a:p>
          <a:p>
            <a:pPr lvl="1"/>
            <a:r>
              <a:rPr lang="en-US" dirty="0" smtClean="0"/>
              <a:t>If the last atomic action is not done … poof … all gone</a:t>
            </a:r>
          </a:p>
          <a:p>
            <a:r>
              <a:rPr lang="en-US" dirty="0" smtClean="0"/>
              <a:t>Basic assumption: </a:t>
            </a:r>
          </a:p>
          <a:p>
            <a:pPr lvl="1"/>
            <a:r>
              <a:rPr lang="en-US" dirty="0" smtClean="0"/>
              <a:t>Updates to sectors are atomic and ordered</a:t>
            </a:r>
          </a:p>
          <a:p>
            <a:pPr lvl="1"/>
            <a:r>
              <a:rPr lang="en-US" dirty="0" smtClean="0"/>
              <a:t>Not necessarily true unless very careful, but key assumption</a:t>
            </a:r>
          </a:p>
        </p:txBody>
      </p:sp>
    </p:spTree>
    <p:extLst>
      <p:ext uri="{BB962C8B-B14F-4D97-AF65-F5344CB8AC3E}">
        <p14:creationId xmlns:p14="http://schemas.microsoft.com/office/powerpoint/2010/main" val="35077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Durability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All nodes use </a:t>
            </a:r>
            <a:r>
              <a:rPr lang="en-US" sz="2800" dirty="0">
                <a:solidFill>
                  <a:srgbClr val="FF0000"/>
                </a:solidFill>
              </a:rPr>
              <a:t>stable storage </a:t>
            </a:r>
            <a:r>
              <a:rPr lang="en-US" sz="2800" dirty="0"/>
              <a:t>to store current state</a:t>
            </a:r>
          </a:p>
          <a:p>
            <a:pPr lvl="1"/>
            <a:r>
              <a:rPr lang="en-US" sz="2400" dirty="0"/>
              <a:t>stable storage is non-volatile storage (e.g. backed by disk) that guarantees atomic writes. </a:t>
            </a:r>
            <a:endParaRPr lang="en-US" sz="2400" dirty="0" smtClean="0"/>
          </a:p>
          <a:p>
            <a:pPr lvl="1"/>
            <a:r>
              <a:rPr lang="en-US" sz="2400" dirty="0" smtClean="0"/>
              <a:t>E.g.: SSD, NVRAM</a:t>
            </a:r>
            <a:endParaRPr lang="en-US" sz="2800" dirty="0"/>
          </a:p>
          <a:p>
            <a:r>
              <a:rPr lang="en-US" sz="2800" dirty="0"/>
              <a:t>Upon recovery, it can restore state and resume:</a:t>
            </a:r>
          </a:p>
          <a:p>
            <a:pPr lvl="1"/>
            <a:r>
              <a:rPr lang="en-US" sz="2400" dirty="0"/>
              <a:t>Coordinator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aborts</a:t>
            </a:r>
            <a:r>
              <a:rPr lang="en-US" sz="2400" dirty="0"/>
              <a:t> in </a:t>
            </a:r>
            <a:r>
              <a:rPr lang="en-US" sz="2400" dirty="0">
                <a:latin typeface="Calibri"/>
                <a:cs typeface="Calibri"/>
              </a:rPr>
              <a:t>INIT</a:t>
            </a:r>
            <a:r>
              <a:rPr lang="en-US" sz="2400" dirty="0"/>
              <a:t>, </a:t>
            </a:r>
            <a:r>
              <a:rPr lang="en-US" sz="2400" dirty="0">
                <a:latin typeface="Calibri"/>
                <a:cs typeface="Calibri"/>
              </a:rPr>
              <a:t>WAIT</a:t>
            </a:r>
            <a:r>
              <a:rPr lang="en-US" sz="2400" dirty="0"/>
              <a:t>, or </a:t>
            </a:r>
            <a:r>
              <a:rPr lang="en-US" sz="2400" dirty="0">
                <a:latin typeface="Calibri"/>
                <a:cs typeface="Calibri"/>
              </a:rPr>
              <a:t>ABORT</a:t>
            </a:r>
          </a:p>
          <a:p>
            <a:pPr lvl="1"/>
            <a:r>
              <a:rPr lang="en-US" sz="2400" dirty="0"/>
              <a:t>Coordinator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commits</a:t>
            </a:r>
            <a:r>
              <a:rPr lang="en-US" sz="2400" dirty="0"/>
              <a:t> in </a:t>
            </a:r>
            <a:r>
              <a:rPr lang="en-US" sz="2400" dirty="0">
                <a:latin typeface="Calibri"/>
                <a:cs typeface="Calibri"/>
              </a:rPr>
              <a:t>COMMIT</a:t>
            </a:r>
          </a:p>
          <a:p>
            <a:pPr lvl="1"/>
            <a:r>
              <a:rPr lang="en-US" sz="2400" dirty="0"/>
              <a:t>Worker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aborts</a:t>
            </a:r>
            <a:r>
              <a:rPr lang="en-US" sz="2400" dirty="0"/>
              <a:t> in </a:t>
            </a:r>
            <a:r>
              <a:rPr lang="en-US" sz="2400" dirty="0">
                <a:latin typeface="Calibri"/>
                <a:cs typeface="Calibri"/>
              </a:rPr>
              <a:t>INIT</a:t>
            </a:r>
            <a:r>
              <a:rPr lang="en-US" sz="2400" dirty="0"/>
              <a:t>, </a:t>
            </a:r>
            <a:r>
              <a:rPr lang="en-US" sz="2400" dirty="0">
                <a:latin typeface="Calibri"/>
                <a:cs typeface="Calibri"/>
              </a:rPr>
              <a:t>ABORT</a:t>
            </a:r>
          </a:p>
          <a:p>
            <a:pPr lvl="1"/>
            <a:r>
              <a:rPr lang="en-US" sz="2400" dirty="0"/>
              <a:t>Worker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commits</a:t>
            </a:r>
            <a:r>
              <a:rPr lang="en-US" sz="2400" dirty="0"/>
              <a:t> in </a:t>
            </a:r>
            <a:r>
              <a:rPr lang="en-US" sz="2400" dirty="0">
                <a:latin typeface="Calibri"/>
                <a:cs typeface="Calibri"/>
              </a:rPr>
              <a:t>COMMIT</a:t>
            </a:r>
          </a:p>
          <a:p>
            <a:pPr lvl="1"/>
            <a:r>
              <a:rPr lang="en-US" sz="2400" dirty="0"/>
              <a:t>Worker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“asks”</a:t>
            </a:r>
            <a:r>
              <a:rPr lang="en-US" sz="2400" dirty="0" smtClean="0"/>
              <a:t> </a:t>
            </a:r>
            <a:r>
              <a:rPr lang="en-US" sz="2400" dirty="0"/>
              <a:t>Coordinator in </a:t>
            </a:r>
            <a:r>
              <a:rPr lang="en-US" sz="2400" dirty="0">
                <a:latin typeface="Calibri"/>
                <a:cs typeface="Calibri"/>
              </a:rPr>
              <a:t>READY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2456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Blocking for Coordinator to Recover</a:t>
            </a:r>
            <a:endParaRPr lang="en-US" dirty="0"/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382000" cy="5791200"/>
          </a:xfrm>
        </p:spPr>
        <p:txBody>
          <a:bodyPr/>
          <a:lstStyle/>
          <a:p>
            <a:r>
              <a:rPr lang="en-US" dirty="0" smtClean="0"/>
              <a:t>A worker waiting for global decision can ask fellow workers about their state</a:t>
            </a:r>
          </a:p>
          <a:p>
            <a:pPr lvl="1"/>
            <a:r>
              <a:rPr lang="en-US" dirty="0" smtClean="0"/>
              <a:t>If another worker is in ABORT or </a:t>
            </a:r>
            <a:br>
              <a:rPr lang="en-US" dirty="0" smtClean="0"/>
            </a:br>
            <a:r>
              <a:rPr lang="en-US" dirty="0" smtClean="0"/>
              <a:t>COMMIT state then coordinator </a:t>
            </a:r>
            <a:br>
              <a:rPr lang="en-US" dirty="0" smtClean="0"/>
            </a:br>
            <a:r>
              <a:rPr lang="en-US" dirty="0" smtClean="0"/>
              <a:t>must have sent GLOBAL-*</a:t>
            </a:r>
          </a:p>
          <a:p>
            <a:pPr lvl="2"/>
            <a:r>
              <a:rPr lang="en-US" dirty="0" smtClean="0"/>
              <a:t>Thus, worker can safely </a:t>
            </a:r>
            <a:br>
              <a:rPr lang="en-US" dirty="0" smtClean="0"/>
            </a:br>
            <a:r>
              <a:rPr lang="en-US" dirty="0" smtClean="0"/>
              <a:t>abort or commit, respectively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another worker is still in </a:t>
            </a:r>
            <a:br>
              <a:rPr lang="en-US" dirty="0" smtClean="0"/>
            </a:br>
            <a:r>
              <a:rPr lang="en-US" dirty="0" smtClean="0"/>
              <a:t>INIT state then both workers </a:t>
            </a:r>
            <a:br>
              <a:rPr lang="en-US" dirty="0" smtClean="0"/>
            </a:br>
            <a:r>
              <a:rPr lang="en-US" dirty="0" smtClean="0"/>
              <a:t>can decide to abort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all workers are in ready, need to </a:t>
            </a:r>
            <a:r>
              <a:rPr lang="en-US" dirty="0" smtClean="0">
                <a:solidFill>
                  <a:srgbClr val="FF0000"/>
                </a:solidFill>
              </a:rPr>
              <a:t>BLOCK</a:t>
            </a:r>
            <a:r>
              <a:rPr lang="en-US" dirty="0" smtClean="0"/>
              <a:t> (don’t know if coordinator wanted to abort or commit)</a:t>
            </a:r>
            <a:endParaRPr lang="en-US" dirty="0"/>
          </a:p>
        </p:txBody>
      </p:sp>
      <p:grpSp>
        <p:nvGrpSpPr>
          <p:cNvPr id="73731" name="Group 15"/>
          <p:cNvGrpSpPr>
            <a:grpSpLocks/>
          </p:cNvGrpSpPr>
          <p:nvPr/>
        </p:nvGrpSpPr>
        <p:grpSpPr bwMode="auto">
          <a:xfrm>
            <a:off x="4876800" y="1828800"/>
            <a:ext cx="4267200" cy="2514600"/>
            <a:chOff x="4918363" y="3810000"/>
            <a:chExt cx="5043056" cy="2971800"/>
          </a:xfrm>
        </p:grpSpPr>
        <p:sp>
          <p:nvSpPr>
            <p:cNvPr id="4" name="Rounded Rectangle 3"/>
            <p:cNvSpPr/>
            <p:nvPr/>
          </p:nvSpPr>
          <p:spPr>
            <a:xfrm>
              <a:off x="6552479" y="3810000"/>
              <a:ext cx="1525299" cy="532823"/>
            </a:xfrm>
            <a:prstGeom prst="roundRect">
              <a:avLst/>
            </a:prstGeom>
            <a:solidFill>
              <a:srgbClr val="F5C3C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INIT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52479" y="5029489"/>
              <a:ext cx="1525299" cy="532823"/>
            </a:xfrm>
            <a:prstGeom prst="roundRect">
              <a:avLst/>
            </a:prstGeom>
            <a:solidFill>
              <a:srgbClr val="F5C3C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READY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561879" y="6248977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ABORT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543079" y="6248977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COMMIT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rot="5400000">
              <a:off x="6972734" y="4686156"/>
              <a:ext cx="684789" cy="187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 rot="5400000">
              <a:off x="6477433" y="5410345"/>
              <a:ext cx="686666" cy="99060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7" idx="0"/>
            </p:cNvCxnSpPr>
            <p:nvPr/>
          </p:nvCxnSpPr>
          <p:spPr>
            <a:xfrm rot="16200000" flipH="1">
              <a:off x="7468033" y="5410345"/>
              <a:ext cx="686666" cy="99060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3"/>
            <p:cNvCxnSpPr>
              <a:stCxn id="4" idx="2"/>
              <a:endCxn id="6" idx="1"/>
            </p:cNvCxnSpPr>
            <p:nvPr/>
          </p:nvCxnSpPr>
          <p:spPr>
            <a:xfrm rot="5400000">
              <a:off x="5352689" y="4552013"/>
              <a:ext cx="2172566" cy="1754187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40" name="TextBox 11"/>
            <p:cNvSpPr txBox="1">
              <a:spLocks noChangeArrowheads="1"/>
            </p:cNvSpPr>
            <p:nvPr/>
          </p:nvSpPr>
          <p:spPr bwMode="auto">
            <a:xfrm>
              <a:off x="4918363" y="4267201"/>
              <a:ext cx="2285998" cy="69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 dirty="0" err="1">
                  <a:latin typeface="Calibri" charset="0"/>
                </a:rPr>
                <a:t>Recv</a:t>
              </a:r>
              <a:r>
                <a:rPr lang="sv-SE" sz="1600" dirty="0">
                  <a:latin typeface="Calibri" charset="0"/>
                </a:rPr>
                <a:t>: VOTE-REQ</a:t>
              </a:r>
            </a:p>
            <a:p>
              <a:pPr eaLnBrk="1" hangingPunct="1"/>
              <a:r>
                <a:rPr lang="sv-SE" sz="1600" dirty="0" err="1">
                  <a:latin typeface="Calibri" charset="0"/>
                </a:rPr>
                <a:t>Send</a:t>
              </a:r>
              <a:r>
                <a:rPr lang="sv-SE" sz="1600" dirty="0">
                  <a:latin typeface="Calibri" charset="0"/>
                </a:rPr>
                <a:t>: VOTE-ABORT</a:t>
              </a:r>
              <a:endParaRPr lang="en-US" sz="1600" dirty="0">
                <a:latin typeface="Calibri" charset="0"/>
              </a:endParaRPr>
            </a:p>
          </p:txBody>
        </p:sp>
        <p:sp>
          <p:nvSpPr>
            <p:cNvPr id="73741" name="TextBox 12"/>
            <p:cNvSpPr txBox="1">
              <a:spLocks noChangeArrowheads="1"/>
            </p:cNvSpPr>
            <p:nvPr/>
          </p:nvSpPr>
          <p:spPr bwMode="auto">
            <a:xfrm>
              <a:off x="7405256" y="4368225"/>
              <a:ext cx="2556163" cy="69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VOTE-REQ</a:t>
              </a:r>
            </a:p>
            <a:p>
              <a:pPr eaLnBrk="1" hangingPunct="1"/>
              <a:r>
                <a:rPr lang="sv-SE" sz="1600">
                  <a:latin typeface="Calibri" charset="0"/>
                </a:rPr>
                <a:t>Send: VOTE-COMMIT</a:t>
              </a:r>
              <a:endParaRPr lang="en-US" sz="1600">
                <a:latin typeface="Calibri" charset="0"/>
              </a:endParaRPr>
            </a:p>
          </p:txBody>
        </p:sp>
        <p:sp>
          <p:nvSpPr>
            <p:cNvPr id="73742" name="TextBox 13"/>
            <p:cNvSpPr txBox="1">
              <a:spLocks noChangeArrowheads="1"/>
            </p:cNvSpPr>
            <p:nvPr/>
          </p:nvSpPr>
          <p:spPr bwMode="auto">
            <a:xfrm>
              <a:off x="5008418" y="5757446"/>
              <a:ext cx="253538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GLOBAL-ABORT</a:t>
              </a:r>
            </a:p>
          </p:txBody>
        </p:sp>
        <p:sp>
          <p:nvSpPr>
            <p:cNvPr id="73743" name="TextBox 14"/>
            <p:cNvSpPr txBox="1">
              <a:spLocks noChangeArrowheads="1"/>
            </p:cNvSpPr>
            <p:nvPr/>
          </p:nvSpPr>
          <p:spPr bwMode="auto">
            <a:xfrm>
              <a:off x="7315200" y="5757446"/>
              <a:ext cx="264621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GLOBAL-COMMIT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082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dirty="0" smtClean="0"/>
              <a:t>Distributed Decision Making Discussion (1/2)</a:t>
            </a:r>
            <a:endParaRPr lang="en-US" altLang="ko-KR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Why is distributed decision making desirable?</a:t>
            </a:r>
          </a:p>
          <a:p>
            <a:pPr lvl="1"/>
            <a:r>
              <a:rPr lang="en-US" altLang="ko-KR" smtClean="0"/>
              <a:t>Fault Tolerance!</a:t>
            </a:r>
          </a:p>
          <a:p>
            <a:pPr lvl="1"/>
            <a:r>
              <a:rPr lang="en-US" altLang="ko-KR" smtClean="0"/>
              <a:t>A group of machines can come to a decision even if one or more of them fail during the process</a:t>
            </a:r>
          </a:p>
          <a:p>
            <a:pPr lvl="2"/>
            <a:r>
              <a:rPr lang="en-US" altLang="ko-KR" smtClean="0"/>
              <a:t>Simple failure mode called “failstop” (different modes later)</a:t>
            </a:r>
          </a:p>
          <a:p>
            <a:pPr lvl="1"/>
            <a:r>
              <a:rPr lang="en-US" altLang="ko-KR" smtClean="0"/>
              <a:t>After decision made, result recorded in multiple places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99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 smtClean="0"/>
              <a:t>Distributed Decision Making Discussion (2/2)</a:t>
            </a:r>
            <a:endParaRPr lang="en-US" altLang="ko-KR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Undesirable feature of Two-Phase Commit: Blocking</a:t>
            </a:r>
          </a:p>
          <a:p>
            <a:pPr lvl="1"/>
            <a:r>
              <a:rPr lang="en-US" altLang="ko-KR" smtClean="0"/>
              <a:t>One machine can be stalled until another site recovers:</a:t>
            </a:r>
          </a:p>
          <a:p>
            <a:pPr lvl="2"/>
            <a:r>
              <a:rPr lang="en-US" altLang="ko-KR" smtClean="0"/>
              <a:t>Site B writes </a:t>
            </a:r>
            <a:r>
              <a:rPr lang="en-US" smtClean="0"/>
              <a:t>"</a:t>
            </a:r>
            <a:r>
              <a:rPr lang="en-US" altLang="ko-KR" smtClean="0"/>
              <a:t>prepared to commit</a:t>
            </a:r>
            <a:r>
              <a:rPr lang="en-US" smtClean="0"/>
              <a:t>"</a:t>
            </a:r>
            <a:r>
              <a:rPr lang="en-US" altLang="ko-KR" smtClean="0"/>
              <a:t> record to its log, sends a </a:t>
            </a:r>
            <a:r>
              <a:rPr lang="en-US" smtClean="0"/>
              <a:t>"</a:t>
            </a:r>
            <a:r>
              <a:rPr lang="en-US" altLang="ko-KR" smtClean="0"/>
              <a:t>yes</a:t>
            </a:r>
            <a:r>
              <a:rPr lang="en-US" smtClean="0"/>
              <a:t>"</a:t>
            </a:r>
            <a:r>
              <a:rPr lang="en-US" altLang="ko-KR" smtClean="0"/>
              <a:t> vote to the coordinator (site A) and crashes</a:t>
            </a:r>
          </a:p>
          <a:p>
            <a:pPr lvl="2"/>
            <a:r>
              <a:rPr lang="en-US" altLang="ko-KR" smtClean="0"/>
              <a:t>Site A crashes</a:t>
            </a:r>
          </a:p>
          <a:p>
            <a:pPr lvl="2"/>
            <a:r>
              <a:rPr lang="en-US" altLang="ko-KR" smtClean="0"/>
              <a:t>Site B wakes up, check its log, and realizes that it has voted </a:t>
            </a:r>
            <a:r>
              <a:rPr lang="en-US" smtClean="0"/>
              <a:t>"</a:t>
            </a:r>
            <a:r>
              <a:rPr lang="en-US" altLang="ko-KR" smtClean="0"/>
              <a:t>yes</a:t>
            </a:r>
            <a:r>
              <a:rPr lang="en-US" smtClean="0"/>
              <a:t>"</a:t>
            </a:r>
            <a:r>
              <a:rPr lang="en-US" altLang="ko-KR" smtClean="0"/>
              <a:t> on the update. It sends a message to site A asking what happened. At this point, B cannot decide to abort, because update may have committed</a:t>
            </a:r>
          </a:p>
          <a:p>
            <a:pPr lvl="2"/>
            <a:r>
              <a:rPr lang="en-US" altLang="ko-KR" smtClean="0"/>
              <a:t>B is blocked until A comes back</a:t>
            </a:r>
          </a:p>
          <a:p>
            <a:pPr lvl="1"/>
            <a:r>
              <a:rPr lang="en-US" altLang="ko-KR" smtClean="0"/>
              <a:t>A blocked site holds resources (locks on updated items, pages pinned in memory, etc) until learns fate of update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6441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Alternatives to 2PC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3" y="762000"/>
            <a:ext cx="8866187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Three-Phase Commit: </a:t>
            </a:r>
            <a:r>
              <a:rPr lang="en-US" altLang="ko-KR" dirty="0" smtClean="0">
                <a:ea typeface="굴림" panose="020B0600000101010101" pitchFamily="34" charset="-127"/>
              </a:rPr>
              <a:t>One more phase, allows nodes to fail or block and still make progress.</a:t>
            </a:r>
            <a:endParaRPr lang="en-US" altLang="ko-KR" dirty="0" smtClean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PAXOS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alternative used by Google and others that does not have </a:t>
            </a:r>
            <a:r>
              <a:rPr lang="en-US" altLang="ko-KR" dirty="0" smtClean="0">
                <a:ea typeface="굴림" panose="020B0600000101010101" pitchFamily="34" charset="-127"/>
              </a:rPr>
              <a:t>2PC </a:t>
            </a:r>
            <a:r>
              <a:rPr lang="en-US" altLang="ko-KR" dirty="0">
                <a:ea typeface="굴림" panose="020B0600000101010101" pitchFamily="34" charset="-127"/>
              </a:rPr>
              <a:t>blocking problem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Develop by Leslie </a:t>
            </a:r>
            <a:r>
              <a:rPr lang="en-US" altLang="ko-KR" dirty="0" err="1">
                <a:ea typeface="굴림" panose="020B0600000101010101" pitchFamily="34" charset="-127"/>
              </a:rPr>
              <a:t>Lamport</a:t>
            </a:r>
            <a:r>
              <a:rPr lang="en-US" altLang="ko-KR" dirty="0">
                <a:ea typeface="굴림" panose="020B0600000101010101" pitchFamily="34" charset="-127"/>
              </a:rPr>
              <a:t> (Turing Award Winner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 fixed leader, can choose new leader on fly, deal with failure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 think this is extremely complex!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RAFT: </a:t>
            </a:r>
            <a:r>
              <a:rPr lang="en-US" altLang="ko-KR" dirty="0" smtClean="0">
                <a:ea typeface="굴림" panose="020B0600000101010101" pitchFamily="34" charset="-127"/>
              </a:rPr>
              <a:t>PAXOS alternative from John </a:t>
            </a:r>
            <a:r>
              <a:rPr lang="en-US" altLang="ko-KR" dirty="0" err="1" smtClean="0">
                <a:ea typeface="굴림" panose="020B0600000101010101" pitchFamily="34" charset="-127"/>
              </a:rPr>
              <a:t>Osterhout</a:t>
            </a:r>
            <a:r>
              <a:rPr lang="en-US" altLang="ko-KR" dirty="0" smtClean="0">
                <a:ea typeface="굴림" panose="020B0600000101010101" pitchFamily="34" charset="-127"/>
              </a:rPr>
              <a:t> (Stanford)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Simpler to describe complete protocol 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happens if one or more of the nodes is malicious?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Malicious:</a:t>
            </a:r>
            <a:r>
              <a:rPr lang="en-US" altLang="ko-KR" sz="2400" dirty="0">
                <a:ea typeface="굴림" panose="020B0600000101010101" pitchFamily="34" charset="-127"/>
              </a:rPr>
              <a:t> attempting to compromise the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969714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Byzantine General’s Problem</a:t>
            </a:r>
            <a:endParaRPr lang="en-US" altLang="ko-KR"/>
          </a:p>
        </p:txBody>
      </p:sp>
      <p:sp>
        <p:nvSpPr>
          <p:cNvPr id="986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033160"/>
            <a:ext cx="8534400" cy="25962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Byazantine General’s Problem (n players):</a:t>
            </a:r>
          </a:p>
          <a:p>
            <a:pPr lvl="1"/>
            <a:r>
              <a:rPr lang="en-US" altLang="ko-KR" smtClean="0"/>
              <a:t>One General and n-1 Lieutenants</a:t>
            </a:r>
          </a:p>
          <a:p>
            <a:pPr lvl="1"/>
            <a:r>
              <a:rPr lang="en-US" altLang="ko-KR" smtClean="0"/>
              <a:t>Some number of these (f) can be insane or malicious</a:t>
            </a:r>
          </a:p>
          <a:p>
            <a:r>
              <a:rPr lang="en-US" altLang="ko-KR" smtClean="0"/>
              <a:t>The commanding general must send an order to his n-1 lieutenants such that the following Integrity Constraints apply:</a:t>
            </a:r>
          </a:p>
          <a:p>
            <a:pPr lvl="1"/>
            <a:r>
              <a:rPr lang="en-US" altLang="ko-KR" smtClean="0"/>
              <a:t>IC1: All loyal lieutenants obey the same order</a:t>
            </a:r>
          </a:p>
          <a:p>
            <a:pPr lvl="1"/>
            <a:r>
              <a:rPr lang="en-US" altLang="ko-KR" smtClean="0"/>
              <a:t>IC2: If the commanding general is loyal, then all loyal lieutenants obey the order he sends</a:t>
            </a:r>
            <a:endParaRPr lang="en-US" altLang="ko-KR" dirty="0"/>
          </a:p>
        </p:txBody>
      </p:sp>
      <p:grpSp>
        <p:nvGrpSpPr>
          <p:cNvPr id="986148" name="Group 36"/>
          <p:cNvGrpSpPr>
            <a:grpSpLocks/>
          </p:cNvGrpSpPr>
          <p:nvPr/>
        </p:nvGrpSpPr>
        <p:grpSpPr bwMode="auto">
          <a:xfrm>
            <a:off x="1828800" y="1208089"/>
            <a:ext cx="1122363" cy="1916288"/>
            <a:chOff x="1152" y="734"/>
            <a:chExt cx="707" cy="1264"/>
          </a:xfrm>
        </p:grpSpPr>
        <p:pic>
          <p:nvPicPr>
            <p:cNvPr id="27695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734"/>
              <a:ext cx="659" cy="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96" name="Text Box 16"/>
            <p:cNvSpPr txBox="1">
              <a:spLocks noChangeArrowheads="1"/>
            </p:cNvSpPr>
            <p:nvPr/>
          </p:nvSpPr>
          <p:spPr bwMode="auto">
            <a:xfrm>
              <a:off x="1152" y="1728"/>
              <a:ext cx="69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General</a:t>
              </a:r>
            </a:p>
          </p:txBody>
        </p:sp>
      </p:grpSp>
      <p:grpSp>
        <p:nvGrpSpPr>
          <p:cNvPr id="986164" name="Group 52"/>
          <p:cNvGrpSpPr>
            <a:grpSpLocks/>
          </p:cNvGrpSpPr>
          <p:nvPr/>
        </p:nvGrpSpPr>
        <p:grpSpPr bwMode="auto">
          <a:xfrm>
            <a:off x="2955926" y="1236663"/>
            <a:ext cx="3140076" cy="1431152"/>
            <a:chOff x="1862" y="779"/>
            <a:chExt cx="1978" cy="944"/>
          </a:xfrm>
        </p:grpSpPr>
        <p:grpSp>
          <p:nvGrpSpPr>
            <p:cNvPr id="27686" name="Group 51"/>
            <p:cNvGrpSpPr>
              <a:grpSpLocks/>
            </p:cNvGrpSpPr>
            <p:nvPr/>
          </p:nvGrpSpPr>
          <p:grpSpPr bwMode="auto">
            <a:xfrm>
              <a:off x="1920" y="1128"/>
              <a:ext cx="1920" cy="456"/>
              <a:chOff x="1920" y="1128"/>
              <a:chExt cx="1920" cy="456"/>
            </a:xfrm>
          </p:grpSpPr>
          <p:sp>
            <p:nvSpPr>
              <p:cNvPr id="27693" name="Line 11"/>
              <p:cNvSpPr>
                <a:spLocks noChangeShapeType="1"/>
              </p:cNvSpPr>
              <p:nvPr/>
            </p:nvSpPr>
            <p:spPr bwMode="auto">
              <a:xfrm>
                <a:off x="1920" y="1227"/>
                <a:ext cx="1920" cy="357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94" name="Text Box 22"/>
              <p:cNvSpPr txBox="1">
                <a:spLocks noChangeArrowheads="1"/>
              </p:cNvSpPr>
              <p:nvPr/>
            </p:nvSpPr>
            <p:spPr bwMode="auto">
              <a:xfrm rot="345725">
                <a:off x="2147" y="1128"/>
                <a:ext cx="4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solidFill>
                      <a:schemeClr val="accent6"/>
                    </a:solidFill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  <p:grpSp>
          <p:nvGrpSpPr>
            <p:cNvPr id="27687" name="Group 42"/>
            <p:cNvGrpSpPr>
              <a:grpSpLocks/>
            </p:cNvGrpSpPr>
            <p:nvPr/>
          </p:nvGrpSpPr>
          <p:grpSpPr bwMode="auto">
            <a:xfrm>
              <a:off x="1920" y="779"/>
              <a:ext cx="689" cy="352"/>
              <a:chOff x="1920" y="779"/>
              <a:chExt cx="689" cy="352"/>
            </a:xfrm>
          </p:grpSpPr>
          <p:sp>
            <p:nvSpPr>
              <p:cNvPr id="27691" name="Line 10"/>
              <p:cNvSpPr>
                <a:spLocks noChangeShapeType="1"/>
              </p:cNvSpPr>
              <p:nvPr/>
            </p:nvSpPr>
            <p:spPr bwMode="auto">
              <a:xfrm flipV="1">
                <a:off x="1920" y="795"/>
                <a:ext cx="689" cy="336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92" name="Text Box 34"/>
              <p:cNvSpPr txBox="1">
                <a:spLocks noChangeArrowheads="1"/>
              </p:cNvSpPr>
              <p:nvPr/>
            </p:nvSpPr>
            <p:spPr bwMode="auto">
              <a:xfrm rot="20108178">
                <a:off x="1954" y="779"/>
                <a:ext cx="4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solidFill>
                      <a:schemeClr val="accent6"/>
                    </a:solidFill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  <p:grpSp>
          <p:nvGrpSpPr>
            <p:cNvPr id="27688" name="Group 45"/>
            <p:cNvGrpSpPr>
              <a:grpSpLocks/>
            </p:cNvGrpSpPr>
            <p:nvPr/>
          </p:nvGrpSpPr>
          <p:grpSpPr bwMode="auto">
            <a:xfrm>
              <a:off x="1862" y="1296"/>
              <a:ext cx="698" cy="427"/>
              <a:chOff x="1862" y="1296"/>
              <a:chExt cx="698" cy="427"/>
            </a:xfrm>
          </p:grpSpPr>
          <p:sp>
            <p:nvSpPr>
              <p:cNvPr id="27689" name="Line 13"/>
              <p:cNvSpPr>
                <a:spLocks noChangeShapeType="1"/>
              </p:cNvSpPr>
              <p:nvPr/>
            </p:nvSpPr>
            <p:spPr bwMode="auto">
              <a:xfrm>
                <a:off x="1900" y="1296"/>
                <a:ext cx="660" cy="427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90" name="Text Box 35"/>
              <p:cNvSpPr txBox="1">
                <a:spLocks noChangeArrowheads="1"/>
              </p:cNvSpPr>
              <p:nvPr/>
            </p:nvSpPr>
            <p:spPr bwMode="auto">
              <a:xfrm rot="1798899">
                <a:off x="1862" y="1436"/>
                <a:ext cx="4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solidFill>
                      <a:schemeClr val="accent6"/>
                    </a:solidFill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</p:grpSp>
      <p:grpSp>
        <p:nvGrpSpPr>
          <p:cNvPr id="986186" name="Group 74"/>
          <p:cNvGrpSpPr>
            <a:grpSpLocks/>
          </p:cNvGrpSpPr>
          <p:nvPr/>
        </p:nvGrpSpPr>
        <p:grpSpPr bwMode="auto">
          <a:xfrm>
            <a:off x="4800600" y="2576513"/>
            <a:ext cx="1143000" cy="418430"/>
            <a:chOff x="3024" y="1623"/>
            <a:chExt cx="720" cy="276"/>
          </a:xfrm>
        </p:grpSpPr>
        <p:sp>
          <p:nvSpPr>
            <p:cNvPr id="27684" name="Text Box 60"/>
            <p:cNvSpPr txBox="1">
              <a:spLocks noChangeArrowheads="1"/>
            </p:cNvSpPr>
            <p:nvPr/>
          </p:nvSpPr>
          <p:spPr bwMode="auto">
            <a:xfrm rot="20835745">
              <a:off x="3096" y="1623"/>
              <a:ext cx="5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Retreat!</a:t>
              </a:r>
            </a:p>
          </p:txBody>
        </p:sp>
        <p:sp>
          <p:nvSpPr>
            <p:cNvPr id="27685" name="Line 27"/>
            <p:cNvSpPr>
              <a:spLocks noChangeShapeType="1"/>
            </p:cNvSpPr>
            <p:nvPr/>
          </p:nvSpPr>
          <p:spPr bwMode="auto">
            <a:xfrm flipV="1">
              <a:off x="3024" y="1728"/>
              <a:ext cx="720" cy="17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86187" name="Group 75"/>
          <p:cNvGrpSpPr>
            <a:grpSpLocks/>
          </p:cNvGrpSpPr>
          <p:nvPr/>
        </p:nvGrpSpPr>
        <p:grpSpPr bwMode="auto">
          <a:xfrm>
            <a:off x="4800600" y="2852742"/>
            <a:ext cx="1143000" cy="410850"/>
            <a:chOff x="3024" y="1797"/>
            <a:chExt cx="720" cy="271"/>
          </a:xfrm>
        </p:grpSpPr>
        <p:sp>
          <p:nvSpPr>
            <p:cNvPr id="27682" name="Text Box 40"/>
            <p:cNvSpPr txBox="1">
              <a:spLocks noChangeArrowheads="1"/>
            </p:cNvSpPr>
            <p:nvPr/>
          </p:nvSpPr>
          <p:spPr bwMode="auto">
            <a:xfrm rot="20901608">
              <a:off x="3202" y="1856"/>
              <a:ext cx="4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latin typeface="Gill Sans" charset="0"/>
                  <a:ea typeface="Gill Sans" charset="0"/>
                  <a:cs typeface="Gill Sans" charset="0"/>
                </a:rPr>
                <a:t>Attack!</a:t>
              </a:r>
            </a:p>
          </p:txBody>
        </p:sp>
        <p:sp>
          <p:nvSpPr>
            <p:cNvPr id="27683" name="Line 59"/>
            <p:cNvSpPr>
              <a:spLocks noChangeShapeType="1"/>
            </p:cNvSpPr>
            <p:nvPr/>
          </p:nvSpPr>
          <p:spPr bwMode="auto">
            <a:xfrm flipV="1">
              <a:off x="3024" y="1797"/>
              <a:ext cx="720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86185" name="Group 73"/>
          <p:cNvGrpSpPr>
            <a:grpSpLocks/>
          </p:cNvGrpSpPr>
          <p:nvPr/>
        </p:nvGrpSpPr>
        <p:grpSpPr bwMode="auto">
          <a:xfrm>
            <a:off x="4724400" y="1752600"/>
            <a:ext cx="1243013" cy="1018786"/>
            <a:chOff x="2976" y="1104"/>
            <a:chExt cx="783" cy="672"/>
          </a:xfrm>
        </p:grpSpPr>
        <p:sp>
          <p:nvSpPr>
            <p:cNvPr id="27680" name="Text Box 41"/>
            <p:cNvSpPr txBox="1">
              <a:spLocks noChangeArrowheads="1"/>
            </p:cNvSpPr>
            <p:nvPr/>
          </p:nvSpPr>
          <p:spPr bwMode="auto">
            <a:xfrm>
              <a:off x="3216" y="1248"/>
              <a:ext cx="5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Retreat!</a:t>
              </a:r>
            </a:p>
          </p:txBody>
        </p:sp>
        <p:sp>
          <p:nvSpPr>
            <p:cNvPr id="27681" name="Freeform 64"/>
            <p:cNvSpPr>
              <a:spLocks/>
            </p:cNvSpPr>
            <p:nvPr/>
          </p:nvSpPr>
          <p:spPr bwMode="auto">
            <a:xfrm>
              <a:off x="2976" y="1104"/>
              <a:ext cx="240" cy="672"/>
            </a:xfrm>
            <a:custGeom>
              <a:avLst/>
              <a:gdLst>
                <a:gd name="T0" fmla="*/ 0 w 240"/>
                <a:gd name="T1" fmla="*/ 672 h 672"/>
                <a:gd name="T2" fmla="*/ 144 w 240"/>
                <a:gd name="T3" fmla="*/ 528 h 672"/>
                <a:gd name="T4" fmla="*/ 240 w 240"/>
                <a:gd name="T5" fmla="*/ 240 h 672"/>
                <a:gd name="T6" fmla="*/ 144 w 24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672">
                  <a:moveTo>
                    <a:pt x="0" y="672"/>
                  </a:moveTo>
                  <a:cubicBezTo>
                    <a:pt x="52" y="636"/>
                    <a:pt x="104" y="600"/>
                    <a:pt x="144" y="528"/>
                  </a:cubicBezTo>
                  <a:cubicBezTo>
                    <a:pt x="184" y="456"/>
                    <a:pt x="240" y="328"/>
                    <a:pt x="240" y="240"/>
                  </a:cubicBezTo>
                  <a:cubicBezTo>
                    <a:pt x="240" y="152"/>
                    <a:pt x="192" y="76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86184" name="Group 72"/>
          <p:cNvGrpSpPr>
            <a:grpSpLocks/>
          </p:cNvGrpSpPr>
          <p:nvPr/>
        </p:nvGrpSpPr>
        <p:grpSpPr bwMode="auto">
          <a:xfrm>
            <a:off x="3963988" y="1828800"/>
            <a:ext cx="989012" cy="873246"/>
            <a:chOff x="2496" y="1154"/>
            <a:chExt cx="623" cy="576"/>
          </a:xfrm>
        </p:grpSpPr>
        <p:sp>
          <p:nvSpPr>
            <p:cNvPr id="27678" name="Freeform 61"/>
            <p:cNvSpPr>
              <a:spLocks/>
            </p:cNvSpPr>
            <p:nvPr/>
          </p:nvSpPr>
          <p:spPr bwMode="auto">
            <a:xfrm rot="406774">
              <a:off x="2975" y="1154"/>
              <a:ext cx="144" cy="576"/>
            </a:xfrm>
            <a:custGeom>
              <a:avLst/>
              <a:gdLst>
                <a:gd name="T0" fmla="*/ 26 w 264"/>
                <a:gd name="T1" fmla="*/ 0 h 576"/>
                <a:gd name="T2" fmla="*/ 131 w 264"/>
                <a:gd name="T3" fmla="*/ 192 h 576"/>
                <a:gd name="T4" fmla="*/ 105 w 264"/>
                <a:gd name="T5" fmla="*/ 432 h 576"/>
                <a:gd name="T6" fmla="*/ 0 w 264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576">
                  <a:moveTo>
                    <a:pt x="48" y="0"/>
                  </a:moveTo>
                  <a:cubicBezTo>
                    <a:pt x="132" y="60"/>
                    <a:pt x="216" y="120"/>
                    <a:pt x="240" y="192"/>
                  </a:cubicBezTo>
                  <a:cubicBezTo>
                    <a:pt x="264" y="264"/>
                    <a:pt x="232" y="368"/>
                    <a:pt x="192" y="432"/>
                  </a:cubicBezTo>
                  <a:cubicBezTo>
                    <a:pt x="152" y="496"/>
                    <a:pt x="76" y="536"/>
                    <a:pt x="0" y="57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79" name="Text Box 65"/>
            <p:cNvSpPr txBox="1">
              <a:spLocks noChangeArrowheads="1"/>
            </p:cNvSpPr>
            <p:nvPr/>
          </p:nvSpPr>
          <p:spPr bwMode="auto">
            <a:xfrm>
              <a:off x="2496" y="1440"/>
              <a:ext cx="4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latin typeface="Gill Sans" charset="0"/>
                  <a:ea typeface="Gill Sans" charset="0"/>
                  <a:cs typeface="Gill Sans" charset="0"/>
                </a:rPr>
                <a:t>Attack!</a:t>
              </a:r>
            </a:p>
          </p:txBody>
        </p:sp>
      </p:grpSp>
      <p:grpSp>
        <p:nvGrpSpPr>
          <p:cNvPr id="986188" name="Group 76"/>
          <p:cNvGrpSpPr>
            <a:grpSpLocks/>
          </p:cNvGrpSpPr>
          <p:nvPr/>
        </p:nvGrpSpPr>
        <p:grpSpPr bwMode="auto">
          <a:xfrm>
            <a:off x="4876800" y="1219200"/>
            <a:ext cx="1524000" cy="660998"/>
            <a:chOff x="3072" y="768"/>
            <a:chExt cx="960" cy="436"/>
          </a:xfrm>
        </p:grpSpPr>
        <p:grpSp>
          <p:nvGrpSpPr>
            <p:cNvPr id="27672" name="Group 71"/>
            <p:cNvGrpSpPr>
              <a:grpSpLocks/>
            </p:cNvGrpSpPr>
            <p:nvPr/>
          </p:nvGrpSpPr>
          <p:grpSpPr bwMode="auto">
            <a:xfrm>
              <a:off x="3120" y="768"/>
              <a:ext cx="912" cy="357"/>
              <a:chOff x="3120" y="768"/>
              <a:chExt cx="912" cy="357"/>
            </a:xfrm>
          </p:grpSpPr>
          <p:sp>
            <p:nvSpPr>
              <p:cNvPr id="27676" name="Line 66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912" cy="3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7" name="Text Box 67"/>
              <p:cNvSpPr txBox="1">
                <a:spLocks noChangeArrowheads="1"/>
              </p:cNvSpPr>
              <p:nvPr/>
            </p:nvSpPr>
            <p:spPr bwMode="auto">
              <a:xfrm rot="1183538">
                <a:off x="3490" y="800"/>
                <a:ext cx="4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  <p:grpSp>
          <p:nvGrpSpPr>
            <p:cNvPr id="27673" name="Group 70"/>
            <p:cNvGrpSpPr>
              <a:grpSpLocks/>
            </p:cNvGrpSpPr>
            <p:nvPr/>
          </p:nvGrpSpPr>
          <p:grpSpPr bwMode="auto">
            <a:xfrm>
              <a:off x="3072" y="843"/>
              <a:ext cx="912" cy="361"/>
              <a:chOff x="3072" y="843"/>
              <a:chExt cx="912" cy="361"/>
            </a:xfrm>
          </p:grpSpPr>
          <p:sp>
            <p:nvSpPr>
              <p:cNvPr id="27674" name="Line 23"/>
              <p:cNvSpPr>
                <a:spLocks noChangeShapeType="1"/>
              </p:cNvSpPr>
              <p:nvPr/>
            </p:nvSpPr>
            <p:spPr bwMode="auto">
              <a:xfrm>
                <a:off x="3072" y="843"/>
                <a:ext cx="912" cy="3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5" name="Text Box 68"/>
              <p:cNvSpPr txBox="1">
                <a:spLocks noChangeArrowheads="1"/>
              </p:cNvSpPr>
              <p:nvPr/>
            </p:nvSpPr>
            <p:spPr bwMode="auto">
              <a:xfrm rot="1183538">
                <a:off x="3250" y="992"/>
                <a:ext cx="4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</p:grpSp>
      <p:grpSp>
        <p:nvGrpSpPr>
          <p:cNvPr id="986181" name="Group 69"/>
          <p:cNvGrpSpPr>
            <a:grpSpLocks/>
          </p:cNvGrpSpPr>
          <p:nvPr/>
        </p:nvGrpSpPr>
        <p:grpSpPr bwMode="auto">
          <a:xfrm>
            <a:off x="4038600" y="576263"/>
            <a:ext cx="4298950" cy="3233737"/>
            <a:chOff x="2544" y="363"/>
            <a:chExt cx="2708" cy="2133"/>
          </a:xfrm>
        </p:grpSpPr>
        <p:grpSp>
          <p:nvGrpSpPr>
            <p:cNvPr id="27663" name="Group 24"/>
            <p:cNvGrpSpPr>
              <a:grpSpLocks/>
            </p:cNvGrpSpPr>
            <p:nvPr/>
          </p:nvGrpSpPr>
          <p:grpSpPr bwMode="auto">
            <a:xfrm>
              <a:off x="2544" y="363"/>
              <a:ext cx="1448" cy="933"/>
              <a:chOff x="2784" y="384"/>
              <a:chExt cx="1448" cy="933"/>
            </a:xfrm>
          </p:grpSpPr>
          <p:pic>
            <p:nvPicPr>
              <p:cNvPr id="27670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784" y="384"/>
                <a:ext cx="543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576"/>
                <a:ext cx="87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Lieutenant</a:t>
                </a:r>
              </a:p>
            </p:txBody>
          </p:sp>
        </p:grpSp>
        <p:grpSp>
          <p:nvGrpSpPr>
            <p:cNvPr id="27664" name="Group 25"/>
            <p:cNvGrpSpPr>
              <a:grpSpLocks/>
            </p:cNvGrpSpPr>
            <p:nvPr/>
          </p:nvGrpSpPr>
          <p:grpSpPr bwMode="auto">
            <a:xfrm>
              <a:off x="3840" y="1104"/>
              <a:ext cx="1412" cy="932"/>
              <a:chOff x="3792" y="960"/>
              <a:chExt cx="1412" cy="932"/>
            </a:xfrm>
          </p:grpSpPr>
          <p:pic>
            <p:nvPicPr>
              <p:cNvPr id="27668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92" y="960"/>
                <a:ext cx="543" cy="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9" name="Text Box 20"/>
              <p:cNvSpPr txBox="1">
                <a:spLocks noChangeArrowheads="1"/>
              </p:cNvSpPr>
              <p:nvPr/>
            </p:nvSpPr>
            <p:spPr bwMode="auto">
              <a:xfrm>
                <a:off x="4332" y="1311"/>
                <a:ext cx="87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Lieutenant</a:t>
                </a:r>
              </a:p>
            </p:txBody>
          </p:sp>
        </p:grpSp>
        <p:grpSp>
          <p:nvGrpSpPr>
            <p:cNvPr id="27665" name="Group 58"/>
            <p:cNvGrpSpPr>
              <a:grpSpLocks/>
            </p:cNvGrpSpPr>
            <p:nvPr/>
          </p:nvGrpSpPr>
          <p:grpSpPr bwMode="auto">
            <a:xfrm>
              <a:off x="2556" y="1584"/>
              <a:ext cx="1256" cy="912"/>
              <a:chOff x="2640" y="1488"/>
              <a:chExt cx="1256" cy="912"/>
            </a:xfrm>
          </p:grpSpPr>
          <p:sp>
            <p:nvSpPr>
              <p:cNvPr id="27666" name="Text Box 21"/>
              <p:cNvSpPr txBox="1">
                <a:spLocks noChangeArrowheads="1"/>
              </p:cNvSpPr>
              <p:nvPr/>
            </p:nvSpPr>
            <p:spPr bwMode="auto">
              <a:xfrm>
                <a:off x="3024" y="2064"/>
                <a:ext cx="87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Lieutenant</a:t>
                </a:r>
              </a:p>
            </p:txBody>
          </p:sp>
          <p:pic>
            <p:nvPicPr>
              <p:cNvPr id="27667" name="Picture 5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0" y="1488"/>
                <a:ext cx="427" cy="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86191" name="Group 79"/>
          <p:cNvGrpSpPr>
            <a:grpSpLocks/>
          </p:cNvGrpSpPr>
          <p:nvPr/>
        </p:nvGrpSpPr>
        <p:grpSpPr bwMode="auto">
          <a:xfrm>
            <a:off x="2127250" y="3200402"/>
            <a:ext cx="1987550" cy="723157"/>
            <a:chOff x="1340" y="2016"/>
            <a:chExt cx="1252" cy="477"/>
          </a:xfrm>
        </p:grpSpPr>
        <p:sp>
          <p:nvSpPr>
            <p:cNvPr id="27661" name="Text Box 77"/>
            <p:cNvSpPr txBox="1">
              <a:spLocks noChangeArrowheads="1"/>
            </p:cNvSpPr>
            <p:nvPr/>
          </p:nvSpPr>
          <p:spPr bwMode="auto">
            <a:xfrm>
              <a:off x="1340" y="2223"/>
              <a:ext cx="82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Malicious!</a:t>
              </a:r>
            </a:p>
          </p:txBody>
        </p:sp>
        <p:sp>
          <p:nvSpPr>
            <p:cNvPr id="27662" name="AutoShape 78"/>
            <p:cNvSpPr>
              <a:spLocks noChangeArrowheads="1"/>
            </p:cNvSpPr>
            <p:nvPr/>
          </p:nvSpPr>
          <p:spPr bwMode="auto">
            <a:xfrm rot="-1979047">
              <a:off x="2208" y="2016"/>
              <a:ext cx="384" cy="336"/>
            </a:xfrm>
            <a:prstGeom prst="rightArrow">
              <a:avLst>
                <a:gd name="adj1" fmla="val 50000"/>
                <a:gd name="adj2" fmla="val 28571"/>
              </a:avLst>
            </a:prstGeom>
            <a:solidFill>
              <a:srgbClr val="FC0128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339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8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8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8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Byzantine General’s Problem (con’t)</a:t>
            </a:r>
            <a:endParaRPr lang="en-US" altLang="ko-KR"/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753246"/>
            <a:ext cx="8763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Impossibility Results:</a:t>
            </a:r>
          </a:p>
          <a:p>
            <a:pPr lvl="1"/>
            <a:r>
              <a:rPr lang="en-US" altLang="ko-KR" smtClean="0"/>
              <a:t>Cannot solve Byzantine General’s Problem with n=3 because one malicious player can mess up things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With f faults, need n &gt; 3f to solve problem</a:t>
            </a:r>
          </a:p>
          <a:p>
            <a:r>
              <a:rPr lang="en-US" altLang="ko-KR" smtClean="0"/>
              <a:t>Various algorithms exist to solve problem</a:t>
            </a:r>
          </a:p>
          <a:p>
            <a:pPr lvl="1"/>
            <a:r>
              <a:rPr lang="en-US" altLang="ko-KR" smtClean="0"/>
              <a:t>Original algorithm has #messages exponential in n</a:t>
            </a:r>
          </a:p>
          <a:p>
            <a:pPr lvl="1"/>
            <a:r>
              <a:rPr lang="en-US" altLang="ko-KR" smtClean="0"/>
              <a:t>Newer algorithms have message complexity O(n2)</a:t>
            </a:r>
          </a:p>
          <a:p>
            <a:pPr lvl="2"/>
            <a:r>
              <a:rPr lang="en-US" altLang="ko-KR" smtClean="0"/>
              <a:t>One from MIT, for instance (Castro and Liskov, 1999)</a:t>
            </a:r>
          </a:p>
          <a:p>
            <a:r>
              <a:rPr lang="en-US" altLang="ko-KR" smtClean="0"/>
              <a:t>Use of BFT (Byzantine Fault Tolerance) algorithm</a:t>
            </a:r>
          </a:p>
          <a:p>
            <a:pPr lvl="1"/>
            <a:r>
              <a:rPr lang="en-US" altLang="ko-KR" smtClean="0"/>
              <a:t>Allow multiple machines to make a coordinated decision even if some subset of them (&lt; n/3 ) are malicious</a:t>
            </a:r>
            <a:endParaRPr lang="en-US" altLang="ko-KR" dirty="0"/>
          </a:p>
        </p:txBody>
      </p:sp>
      <p:grpSp>
        <p:nvGrpSpPr>
          <p:cNvPr id="987169" name="Group 33"/>
          <p:cNvGrpSpPr>
            <a:grpSpLocks/>
          </p:cNvGrpSpPr>
          <p:nvPr/>
        </p:nvGrpSpPr>
        <p:grpSpPr bwMode="auto">
          <a:xfrm>
            <a:off x="1447800" y="1952638"/>
            <a:ext cx="6176338" cy="1323962"/>
            <a:chOff x="576" y="432"/>
            <a:chExt cx="4464" cy="1111"/>
          </a:xfrm>
        </p:grpSpPr>
        <p:grpSp>
          <p:nvGrpSpPr>
            <p:cNvPr id="28700" name="Group 26"/>
            <p:cNvGrpSpPr>
              <a:grpSpLocks/>
            </p:cNvGrpSpPr>
            <p:nvPr/>
          </p:nvGrpSpPr>
          <p:grpSpPr bwMode="auto">
            <a:xfrm>
              <a:off x="576" y="432"/>
              <a:ext cx="2160" cy="1111"/>
              <a:chOff x="432" y="576"/>
              <a:chExt cx="2160" cy="1113"/>
            </a:xfrm>
          </p:grpSpPr>
          <p:grpSp>
            <p:nvGrpSpPr>
              <p:cNvPr id="28712" name="Group 11"/>
              <p:cNvGrpSpPr>
                <a:grpSpLocks/>
              </p:cNvGrpSpPr>
              <p:nvPr/>
            </p:nvGrpSpPr>
            <p:grpSpPr bwMode="auto">
              <a:xfrm>
                <a:off x="432" y="576"/>
                <a:ext cx="2160" cy="1008"/>
                <a:chOff x="1824" y="528"/>
                <a:chExt cx="2160" cy="1008"/>
              </a:xfrm>
            </p:grpSpPr>
            <p:sp>
              <p:nvSpPr>
                <p:cNvPr id="28716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528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General</a:t>
                  </a:r>
                </a:p>
              </p:txBody>
            </p:sp>
            <p:sp>
              <p:nvSpPr>
                <p:cNvPr id="28717" name="Oval 5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816" cy="432"/>
                </a:xfrm>
                <a:prstGeom prst="ellipse">
                  <a:avLst/>
                </a:prstGeom>
                <a:solidFill>
                  <a:srgbClr val="FCC094">
                    <a:alpha val="39999"/>
                  </a:srgbClr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18" name="Oval 7"/>
                <p:cNvSpPr>
                  <a:spLocks noChangeArrowheads="1"/>
                </p:cNvSpPr>
                <p:nvPr/>
              </p:nvSpPr>
              <p:spPr bwMode="auto">
                <a:xfrm>
                  <a:off x="1824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19" name="Line 8"/>
                <p:cNvSpPr>
                  <a:spLocks noChangeShapeType="1"/>
                </p:cNvSpPr>
                <p:nvPr/>
              </p:nvSpPr>
              <p:spPr bwMode="auto">
                <a:xfrm>
                  <a:off x="316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2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44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2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640" y="13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8713" name="Text Box 19"/>
              <p:cNvSpPr txBox="1">
                <a:spLocks noChangeArrowheads="1"/>
              </p:cNvSpPr>
              <p:nvPr/>
            </p:nvSpPr>
            <p:spPr bwMode="auto">
              <a:xfrm>
                <a:off x="486" y="868"/>
                <a:ext cx="678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  <p:sp>
            <p:nvSpPr>
              <p:cNvPr id="28714" name="Text Box 20"/>
              <p:cNvSpPr txBox="1">
                <a:spLocks noChangeArrowheads="1"/>
              </p:cNvSpPr>
              <p:nvPr/>
            </p:nvSpPr>
            <p:spPr bwMode="auto">
              <a:xfrm>
                <a:off x="1874" y="868"/>
                <a:ext cx="623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  <p:sp>
            <p:nvSpPr>
              <p:cNvPr id="28715" name="Text Box 21"/>
              <p:cNvSpPr txBox="1">
                <a:spLocks noChangeArrowheads="1"/>
              </p:cNvSpPr>
              <p:nvPr/>
            </p:nvSpPr>
            <p:spPr bwMode="auto">
              <a:xfrm>
                <a:off x="1165" y="1381"/>
                <a:ext cx="683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Retreat!</a:t>
                </a:r>
              </a:p>
            </p:txBody>
          </p:sp>
        </p:grpSp>
        <p:grpSp>
          <p:nvGrpSpPr>
            <p:cNvPr id="28701" name="Group 25"/>
            <p:cNvGrpSpPr>
              <a:grpSpLocks/>
            </p:cNvGrpSpPr>
            <p:nvPr/>
          </p:nvGrpSpPr>
          <p:grpSpPr bwMode="auto">
            <a:xfrm>
              <a:off x="2880" y="432"/>
              <a:ext cx="2160" cy="1111"/>
              <a:chOff x="2928" y="576"/>
              <a:chExt cx="2160" cy="1111"/>
            </a:xfrm>
          </p:grpSpPr>
          <p:grpSp>
            <p:nvGrpSpPr>
              <p:cNvPr id="28702" name="Group 12"/>
              <p:cNvGrpSpPr>
                <a:grpSpLocks/>
              </p:cNvGrpSpPr>
              <p:nvPr/>
            </p:nvGrpSpPr>
            <p:grpSpPr bwMode="auto">
              <a:xfrm>
                <a:off x="2928" y="576"/>
                <a:ext cx="2160" cy="1008"/>
                <a:chOff x="1824" y="528"/>
                <a:chExt cx="2160" cy="1008"/>
              </a:xfrm>
            </p:grpSpPr>
            <p:sp>
              <p:nvSpPr>
                <p:cNvPr id="28706" name="Oval 13"/>
                <p:cNvSpPr>
                  <a:spLocks noChangeArrowheads="1"/>
                </p:cNvSpPr>
                <p:nvPr/>
              </p:nvSpPr>
              <p:spPr bwMode="auto">
                <a:xfrm>
                  <a:off x="2496" y="528"/>
                  <a:ext cx="816" cy="432"/>
                </a:xfrm>
                <a:prstGeom prst="ellipse">
                  <a:avLst/>
                </a:prstGeom>
                <a:solidFill>
                  <a:srgbClr val="FCC094">
                    <a:alpha val="39999"/>
                  </a:srgbClr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General</a:t>
                  </a:r>
                </a:p>
              </p:txBody>
            </p:sp>
            <p:sp>
              <p:nvSpPr>
                <p:cNvPr id="28707" name="Oval 14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08" name="Oval 15"/>
                <p:cNvSpPr>
                  <a:spLocks noChangeArrowheads="1"/>
                </p:cNvSpPr>
                <p:nvPr/>
              </p:nvSpPr>
              <p:spPr bwMode="auto">
                <a:xfrm>
                  <a:off x="1824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09" name="Line 16"/>
                <p:cNvSpPr>
                  <a:spLocks noChangeShapeType="1"/>
                </p:cNvSpPr>
                <p:nvPr/>
              </p:nvSpPr>
              <p:spPr bwMode="auto">
                <a:xfrm>
                  <a:off x="316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10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4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1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640" y="13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8703" name="Text Box 22"/>
              <p:cNvSpPr txBox="1">
                <a:spLocks noChangeArrowheads="1"/>
              </p:cNvSpPr>
              <p:nvPr/>
            </p:nvSpPr>
            <p:spPr bwMode="auto">
              <a:xfrm>
                <a:off x="2980" y="868"/>
                <a:ext cx="623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  <p:sp>
            <p:nvSpPr>
              <p:cNvPr id="28704" name="Text Box 23"/>
              <p:cNvSpPr txBox="1">
                <a:spLocks noChangeArrowheads="1"/>
              </p:cNvSpPr>
              <p:nvPr/>
            </p:nvSpPr>
            <p:spPr bwMode="auto">
              <a:xfrm>
                <a:off x="4367" y="868"/>
                <a:ext cx="683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Retreat!</a:t>
                </a:r>
              </a:p>
            </p:txBody>
          </p:sp>
          <p:sp>
            <p:nvSpPr>
              <p:cNvPr id="28705" name="Text Box 24"/>
              <p:cNvSpPr txBox="1">
                <a:spLocks noChangeArrowheads="1"/>
              </p:cNvSpPr>
              <p:nvPr/>
            </p:nvSpPr>
            <p:spPr bwMode="auto">
              <a:xfrm>
                <a:off x="3708" y="1379"/>
                <a:ext cx="683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Retreat!</a:t>
                </a:r>
              </a:p>
            </p:txBody>
          </p:sp>
        </p:grpSp>
      </p:grpSp>
      <p:grpSp>
        <p:nvGrpSpPr>
          <p:cNvPr id="987190" name="Group 54"/>
          <p:cNvGrpSpPr>
            <a:grpSpLocks/>
          </p:cNvGrpSpPr>
          <p:nvPr/>
        </p:nvGrpSpPr>
        <p:grpSpPr bwMode="auto">
          <a:xfrm>
            <a:off x="4648200" y="5715000"/>
            <a:ext cx="4508588" cy="914400"/>
            <a:chOff x="569" y="3312"/>
            <a:chExt cx="4511" cy="960"/>
          </a:xfrm>
        </p:grpSpPr>
        <p:sp>
          <p:nvSpPr>
            <p:cNvPr id="28678" name="Line 28"/>
            <p:cNvSpPr>
              <a:spLocks noChangeShapeType="1"/>
            </p:cNvSpPr>
            <p:nvPr/>
          </p:nvSpPr>
          <p:spPr bwMode="auto">
            <a:xfrm>
              <a:off x="1536" y="379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79" name="Text Box 29"/>
            <p:cNvSpPr txBox="1">
              <a:spLocks noChangeArrowheads="1"/>
            </p:cNvSpPr>
            <p:nvPr/>
          </p:nvSpPr>
          <p:spPr bwMode="auto">
            <a:xfrm>
              <a:off x="569" y="3552"/>
              <a:ext cx="94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Request</a:t>
              </a:r>
            </a:p>
          </p:txBody>
        </p:sp>
        <p:sp>
          <p:nvSpPr>
            <p:cNvPr id="28680" name="Text Box 30"/>
            <p:cNvSpPr txBox="1">
              <a:spLocks noChangeArrowheads="1"/>
            </p:cNvSpPr>
            <p:nvPr/>
          </p:nvSpPr>
          <p:spPr bwMode="auto">
            <a:xfrm>
              <a:off x="3829" y="3552"/>
              <a:ext cx="1251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Distributed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Decision</a:t>
              </a:r>
            </a:p>
          </p:txBody>
        </p:sp>
        <p:sp>
          <p:nvSpPr>
            <p:cNvPr id="28681" name="Line 31"/>
            <p:cNvSpPr>
              <a:spLocks noChangeShapeType="1"/>
            </p:cNvSpPr>
            <p:nvPr/>
          </p:nvSpPr>
          <p:spPr bwMode="auto">
            <a:xfrm>
              <a:off x="3456" y="384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8682" name="Group 53"/>
            <p:cNvGrpSpPr>
              <a:grpSpLocks/>
            </p:cNvGrpSpPr>
            <p:nvPr/>
          </p:nvGrpSpPr>
          <p:grpSpPr bwMode="auto">
            <a:xfrm>
              <a:off x="1920" y="3312"/>
              <a:ext cx="1536" cy="960"/>
              <a:chOff x="1920" y="3312"/>
              <a:chExt cx="1536" cy="960"/>
            </a:xfrm>
          </p:grpSpPr>
          <p:sp>
            <p:nvSpPr>
              <p:cNvPr id="28683" name="Rectangle 27"/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1536" cy="960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4" name="Oval 34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5" name="Oval 35"/>
              <p:cNvSpPr>
                <a:spLocks noChangeArrowheads="1"/>
              </p:cNvSpPr>
              <p:nvPr/>
            </p:nvSpPr>
            <p:spPr bwMode="auto">
              <a:xfrm>
                <a:off x="3120" y="3408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6" name="Oval 36"/>
              <p:cNvSpPr>
                <a:spLocks noChangeArrowheads="1"/>
              </p:cNvSpPr>
              <p:nvPr/>
            </p:nvSpPr>
            <p:spPr bwMode="auto">
              <a:xfrm>
                <a:off x="2352" y="360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7" name="Oval 37"/>
              <p:cNvSpPr>
                <a:spLocks noChangeArrowheads="1"/>
              </p:cNvSpPr>
              <p:nvPr/>
            </p:nvSpPr>
            <p:spPr bwMode="auto">
              <a:xfrm>
                <a:off x="2400" y="384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8" name="Oval 38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9" name="Oval 39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0" name="Oval 40"/>
              <p:cNvSpPr>
                <a:spLocks noChangeArrowheads="1"/>
              </p:cNvSpPr>
              <p:nvPr/>
            </p:nvSpPr>
            <p:spPr bwMode="auto">
              <a:xfrm>
                <a:off x="2832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1" name="Oval 41"/>
              <p:cNvSpPr>
                <a:spLocks noChangeArrowheads="1"/>
              </p:cNvSpPr>
              <p:nvPr/>
            </p:nvSpPr>
            <p:spPr bwMode="auto">
              <a:xfrm>
                <a:off x="2832" y="393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2" name="Oval 42"/>
              <p:cNvSpPr>
                <a:spLocks noChangeArrowheads="1"/>
              </p:cNvSpPr>
              <p:nvPr/>
            </p:nvSpPr>
            <p:spPr bwMode="auto">
              <a:xfrm>
                <a:off x="2208" y="398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3" name="Oval 43"/>
              <p:cNvSpPr>
                <a:spLocks noChangeArrowheads="1"/>
              </p:cNvSpPr>
              <p:nvPr/>
            </p:nvSpPr>
            <p:spPr bwMode="auto">
              <a:xfrm>
                <a:off x="2112" y="3744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4" name="Oval 44"/>
              <p:cNvSpPr>
                <a:spLocks noChangeArrowheads="1"/>
              </p:cNvSpPr>
              <p:nvPr/>
            </p:nvSpPr>
            <p:spPr bwMode="auto">
              <a:xfrm>
                <a:off x="2592" y="364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5" name="Oval 46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6" name="Oval 47"/>
              <p:cNvSpPr>
                <a:spLocks noChangeArrowheads="1"/>
              </p:cNvSpPr>
              <p:nvPr/>
            </p:nvSpPr>
            <p:spPr bwMode="auto">
              <a:xfrm>
                <a:off x="2016" y="350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7" name="Oval 48"/>
              <p:cNvSpPr>
                <a:spLocks noChangeArrowheads="1"/>
              </p:cNvSpPr>
              <p:nvPr/>
            </p:nvSpPr>
            <p:spPr bwMode="auto">
              <a:xfrm>
                <a:off x="3120" y="3984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8" name="Oval 49"/>
              <p:cNvSpPr>
                <a:spLocks noChangeArrowheads="1"/>
              </p:cNvSpPr>
              <p:nvPr/>
            </p:nvSpPr>
            <p:spPr bwMode="auto">
              <a:xfrm>
                <a:off x="2592" y="398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9" name="Oval 52"/>
              <p:cNvSpPr>
                <a:spLocks noChangeArrowheads="1"/>
              </p:cNvSpPr>
              <p:nvPr/>
            </p:nvSpPr>
            <p:spPr bwMode="auto">
              <a:xfrm>
                <a:off x="1968" y="393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0807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3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sz="2800" dirty="0" smtClean="0"/>
              <a:t>Is a </a:t>
            </a:r>
            <a:r>
              <a:rPr lang="en-US" sz="2800" dirty="0" err="1" smtClean="0"/>
              <a:t>BlockChain</a:t>
            </a:r>
            <a:r>
              <a:rPr lang="en-US" sz="2800" dirty="0" smtClean="0"/>
              <a:t> a Distributed Decision Making Algorithm?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2652" y="2501350"/>
            <a:ext cx="8686800" cy="419128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BlockChain</a:t>
            </a:r>
            <a:r>
              <a:rPr lang="en-US" dirty="0" smtClean="0"/>
              <a:t>: a chain of blocks connected by hashes to root block</a:t>
            </a:r>
          </a:p>
          <a:p>
            <a:pPr lvl="1"/>
            <a:r>
              <a:rPr lang="en-US" dirty="0" smtClean="0"/>
              <a:t>The Hash Pointers are unforgeable (assumption)</a:t>
            </a:r>
          </a:p>
          <a:p>
            <a:pPr lvl="1"/>
            <a:r>
              <a:rPr lang="en-US" dirty="0" smtClean="0"/>
              <a:t>The Chain has no branches except perhaps for heads</a:t>
            </a:r>
          </a:p>
          <a:p>
            <a:pPr lvl="1"/>
            <a:r>
              <a:rPr lang="en-US" dirty="0" smtClean="0"/>
              <a:t>Blocks are considered “authentic” part of chain when they have authenticity info in them</a:t>
            </a:r>
          </a:p>
          <a:p>
            <a:r>
              <a:rPr lang="en-US" dirty="0" smtClean="0"/>
              <a:t>How is the head chosen?</a:t>
            </a:r>
          </a:p>
          <a:p>
            <a:pPr lvl="1"/>
            <a:r>
              <a:rPr lang="en-US" dirty="0" smtClean="0"/>
              <a:t>Some consensus algorithm</a:t>
            </a:r>
          </a:p>
          <a:p>
            <a:pPr lvl="1"/>
            <a:r>
              <a:rPr lang="en-US" dirty="0" smtClean="0"/>
              <a:t>In many </a:t>
            </a:r>
            <a:r>
              <a:rPr lang="en-US" dirty="0" err="1" smtClean="0"/>
              <a:t>BlockChain</a:t>
            </a:r>
            <a:r>
              <a:rPr lang="en-US" dirty="0" smtClean="0"/>
              <a:t> algorithms (e.g. </a:t>
            </a:r>
            <a:r>
              <a:rPr lang="en-US" dirty="0" err="1" smtClean="0"/>
              <a:t>BitCoin</a:t>
            </a:r>
            <a:r>
              <a:rPr lang="en-US" dirty="0" smtClean="0"/>
              <a:t>, </a:t>
            </a:r>
            <a:r>
              <a:rPr lang="en-US" dirty="0" err="1" smtClean="0"/>
              <a:t>Ethereum</a:t>
            </a:r>
            <a:r>
              <a:rPr lang="en-US" dirty="0" smtClean="0"/>
              <a:t>), the head is chosen by solving hard problem</a:t>
            </a:r>
          </a:p>
          <a:p>
            <a:pPr lvl="2"/>
            <a:r>
              <a:rPr lang="en-US" dirty="0" smtClean="0"/>
              <a:t>This is the job of “miners” who try to find “nonce” info that makes hash over block have specified number of zero bits in it</a:t>
            </a:r>
          </a:p>
          <a:p>
            <a:pPr lvl="2"/>
            <a:r>
              <a:rPr lang="en-US" dirty="0" smtClean="0"/>
              <a:t>The result is a “Proof of Work” (POW)</a:t>
            </a:r>
          </a:p>
          <a:p>
            <a:pPr lvl="2"/>
            <a:r>
              <a:rPr lang="en-US" dirty="0" smtClean="0"/>
              <a:t>Selected blocks above (green) have POW in them and can be included in chains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Longest chain wins</a:t>
            </a:r>
          </a:p>
          <a:p>
            <a:pPr marL="914400" lvl="2" indent="0">
              <a:buNone/>
            </a:pP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000328" y="838200"/>
            <a:ext cx="6732703" cy="1662999"/>
            <a:chOff x="533400" y="1981939"/>
            <a:chExt cx="6732703" cy="1662999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533400" y="1981939"/>
              <a:ext cx="4267200" cy="15994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8293" y="2397428"/>
              <a:ext cx="458249" cy="2960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10800000">
              <a:off x="1254725" y="2435398"/>
              <a:ext cx="393495" cy="22009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24096" y="2397428"/>
              <a:ext cx="458249" cy="29603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35624" y="2397428"/>
              <a:ext cx="458249" cy="29603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10800000">
              <a:off x="2040529" y="2446797"/>
              <a:ext cx="395093" cy="19729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9513157">
              <a:off x="2793597" y="2265827"/>
              <a:ext cx="779426" cy="219257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11515972">
              <a:off x="2823098" y="2637936"/>
              <a:ext cx="1057676" cy="23491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11410" y="2151721"/>
              <a:ext cx="458249" cy="296039"/>
            </a:xfrm>
            <a:prstGeom prst="roundRect">
              <a:avLst/>
            </a:prstGeom>
            <a:pattFill prst="wdDn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810000" y="2743200"/>
              <a:ext cx="458249" cy="29603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1586" y="295435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Hash </a:t>
              </a:r>
              <a:r>
                <a:rPr lang="en-US" dirty="0" err="1">
                  <a:solidFill>
                    <a:prstClr val="black"/>
                  </a:solidFill>
                </a:rPr>
                <a:t>Ptr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253979" y="2865330"/>
              <a:ext cx="195869" cy="196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5639" y="2653180"/>
              <a:ext cx="7585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Root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Block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 rot="10800000">
              <a:off x="3582376" y="2201090"/>
              <a:ext cx="395093" cy="19729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937937" y="2151721"/>
              <a:ext cx="458249" cy="29603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52905" y="3275606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</a:rPr>
                <a:t>The “Block Chain”</a:t>
              </a:r>
              <a:endParaRPr lang="en-US" dirty="0">
                <a:latin typeface="Gill San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12574" y="2769690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Tentative Head #2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98719" y="2115074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Tentative Head #1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4450467" y="2299740"/>
              <a:ext cx="502533" cy="1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 flipV="1">
              <a:off x="4300994" y="2918736"/>
              <a:ext cx="679682" cy="14556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3063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loud 273"/>
          <p:cNvSpPr/>
          <p:nvPr/>
        </p:nvSpPr>
        <p:spPr bwMode="auto">
          <a:xfrm>
            <a:off x="1859598" y="1994168"/>
            <a:ext cx="5962926" cy="300004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290" y="77242"/>
            <a:ext cx="7162800" cy="533400"/>
          </a:xfrm>
        </p:spPr>
        <p:txBody>
          <a:bodyPr/>
          <a:lstStyle/>
          <a:p>
            <a:r>
              <a:rPr lang="en-US" sz="2800" dirty="0" smtClean="0"/>
              <a:t>Is a </a:t>
            </a:r>
            <a:r>
              <a:rPr lang="en-US" sz="2800" dirty="0" err="1" smtClean="0"/>
              <a:t>Blockchain</a:t>
            </a:r>
            <a:r>
              <a:rPr lang="en-US" sz="2800" dirty="0" smtClean="0"/>
              <a:t> a Distributed Decision Making Algorithm? (</a:t>
            </a:r>
            <a:r>
              <a:rPr lang="en-US" sz="2800" dirty="0" err="1" smtClean="0"/>
              <a:t>Con’t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43" name="Content Placeholder 342"/>
          <p:cNvSpPr>
            <a:spLocks noGrp="1"/>
          </p:cNvSpPr>
          <p:nvPr>
            <p:ph idx="1"/>
          </p:nvPr>
        </p:nvSpPr>
        <p:spPr>
          <a:xfrm>
            <a:off x="119429" y="5012114"/>
            <a:ext cx="8689469" cy="17290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Decision means: Proposal is locked into </a:t>
            </a:r>
            <a:r>
              <a:rPr lang="en-US" dirty="0" err="1" smtClean="0">
                <a:solidFill>
                  <a:srgbClr val="FF0000"/>
                </a:solidFill>
              </a:rPr>
              <a:t>BlockChain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Could be Commit/Abort decision</a:t>
            </a:r>
          </a:p>
          <a:p>
            <a:pPr lvl="1"/>
            <a:r>
              <a:rPr lang="en-US" dirty="0" smtClean="0"/>
              <a:t>Could be Choice of Value, State Transition, ….</a:t>
            </a:r>
          </a:p>
          <a:p>
            <a:r>
              <a:rPr lang="en-US" dirty="0" smtClean="0"/>
              <a:t>NAK: Didn’t make it into the block chain (must retry!)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Anyone in world can verify the result of decision making!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8289" y="557708"/>
            <a:ext cx="2209800" cy="1652954"/>
            <a:chOff x="588498" y="2416160"/>
            <a:chExt cx="2209800" cy="1652954"/>
          </a:xfrm>
        </p:grpSpPr>
        <p:grpSp>
          <p:nvGrpSpPr>
            <p:cNvPr id="55" name="Group 54"/>
            <p:cNvGrpSpPr/>
            <p:nvPr/>
          </p:nvGrpSpPr>
          <p:grpSpPr>
            <a:xfrm>
              <a:off x="588498" y="3320472"/>
              <a:ext cx="2209800" cy="748642"/>
              <a:chOff x="533400" y="1981939"/>
              <a:chExt cx="4267200" cy="1509449"/>
            </a:xfrm>
          </p:grpSpPr>
          <p:sp>
            <p:nvSpPr>
              <p:cNvPr id="56" name="Rounded Rectangle 55"/>
              <p:cNvSpPr/>
              <p:nvPr/>
            </p:nvSpPr>
            <p:spPr bwMode="auto">
              <a:xfrm>
                <a:off x="533400" y="1981939"/>
                <a:ext cx="4267200" cy="15094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838293" y="2397428"/>
                <a:ext cx="458249" cy="29603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ight Arrow 57"/>
              <p:cNvSpPr/>
              <p:nvPr/>
            </p:nvSpPr>
            <p:spPr>
              <a:xfrm rot="10800000">
                <a:off x="1254725" y="2435398"/>
                <a:ext cx="393495" cy="2200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624096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35624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ight Arrow 60"/>
              <p:cNvSpPr/>
              <p:nvPr/>
            </p:nvSpPr>
            <p:spPr>
              <a:xfrm rot="10800000">
                <a:off x="2040529" y="2446797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ight Arrow 61"/>
              <p:cNvSpPr/>
              <p:nvPr/>
            </p:nvSpPr>
            <p:spPr>
              <a:xfrm rot="9513157">
                <a:off x="2793597" y="2265827"/>
                <a:ext cx="779426" cy="21925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ight Arrow 62"/>
              <p:cNvSpPr/>
              <p:nvPr/>
            </p:nvSpPr>
            <p:spPr>
              <a:xfrm rot="11515972">
                <a:off x="2823098" y="2637936"/>
                <a:ext cx="1057676" cy="23491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211410" y="2151721"/>
                <a:ext cx="458249" cy="296039"/>
              </a:xfrm>
              <a:prstGeom prst="round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3810000" y="2743200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81095" y="2954355"/>
                <a:ext cx="1099506" cy="4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Hash </a:t>
                </a:r>
                <a:r>
                  <a:rPr lang="en-US" sz="700" dirty="0" err="1">
                    <a:solidFill>
                      <a:prstClr val="black"/>
                    </a:solidFill>
                  </a:rPr>
                  <a:t>Ptr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3253979" y="2865330"/>
                <a:ext cx="195869" cy="196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83024" y="2653180"/>
                <a:ext cx="783768" cy="620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prstClr val="black"/>
                    </a:solidFill>
                  </a:rPr>
                  <a:t>Root</a:t>
                </a:r>
              </a:p>
              <a:p>
                <a:pPr algn="ctr"/>
                <a:r>
                  <a:rPr lang="en-US" sz="700" dirty="0" smtClean="0">
                    <a:solidFill>
                      <a:prstClr val="black"/>
                    </a:solidFill>
                  </a:rPr>
                  <a:t>Block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ight Arrow 68"/>
              <p:cNvSpPr/>
              <p:nvPr/>
            </p:nvSpPr>
            <p:spPr>
              <a:xfrm rot="10800000">
                <a:off x="3582376" y="2201090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937937" y="2151721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808934" y="2416160"/>
              <a:ext cx="1734819" cy="890092"/>
            </a:xfrm>
            <a:prstGeom prst="rect">
              <a:avLst/>
            </a:prstGeom>
            <a:solidFill>
              <a:srgbClr val="FC230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rPr>
                <a:t>Miner: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Gill Sans"/>
                </a:rPr>
                <a:t>Tries to solve POW problem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52473" y="786308"/>
            <a:ext cx="2209800" cy="1622522"/>
            <a:chOff x="588498" y="2380295"/>
            <a:chExt cx="2209800" cy="1622522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8498" y="3320472"/>
              <a:ext cx="2209800" cy="682345"/>
              <a:chOff x="533400" y="1981939"/>
              <a:chExt cx="4267200" cy="1375777"/>
            </a:xfrm>
          </p:grpSpPr>
          <p:sp>
            <p:nvSpPr>
              <p:cNvPr id="130" name="Rounded Rectangle 129"/>
              <p:cNvSpPr/>
              <p:nvPr/>
            </p:nvSpPr>
            <p:spPr bwMode="auto">
              <a:xfrm>
                <a:off x="533400" y="1981939"/>
                <a:ext cx="4267200" cy="137577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838293" y="2397428"/>
                <a:ext cx="458249" cy="29603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ight Arrow 131"/>
              <p:cNvSpPr/>
              <p:nvPr/>
            </p:nvSpPr>
            <p:spPr>
              <a:xfrm rot="10800000">
                <a:off x="1254725" y="2435398"/>
                <a:ext cx="393495" cy="2200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1624096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2435624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ight Arrow 134"/>
              <p:cNvSpPr/>
              <p:nvPr/>
            </p:nvSpPr>
            <p:spPr>
              <a:xfrm rot="10800000">
                <a:off x="2040529" y="2446797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ight Arrow 135"/>
              <p:cNvSpPr/>
              <p:nvPr/>
            </p:nvSpPr>
            <p:spPr>
              <a:xfrm rot="9513157">
                <a:off x="2793597" y="2265827"/>
                <a:ext cx="779426" cy="21925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11515972">
                <a:off x="2823098" y="2637936"/>
                <a:ext cx="1057676" cy="23491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3211410" y="2151721"/>
                <a:ext cx="458249" cy="296039"/>
              </a:xfrm>
              <a:prstGeom prst="round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3810000" y="2743200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681095" y="2954355"/>
                <a:ext cx="1099506" cy="4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Hash </a:t>
                </a:r>
                <a:r>
                  <a:rPr lang="en-US" sz="700" dirty="0" err="1">
                    <a:solidFill>
                      <a:prstClr val="black"/>
                    </a:solidFill>
                  </a:rPr>
                  <a:t>Ptr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3253979" y="2865330"/>
                <a:ext cx="195869" cy="196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683024" y="2653180"/>
                <a:ext cx="783768" cy="620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prstClr val="black"/>
                    </a:solidFill>
                  </a:rPr>
                  <a:t>Root</a:t>
                </a:r>
              </a:p>
              <a:p>
                <a:pPr algn="ctr"/>
                <a:r>
                  <a:rPr lang="en-US" sz="700" dirty="0" smtClean="0">
                    <a:solidFill>
                      <a:prstClr val="black"/>
                    </a:solidFill>
                  </a:rPr>
                  <a:t>Block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ight Arrow 142"/>
              <p:cNvSpPr/>
              <p:nvPr/>
            </p:nvSpPr>
            <p:spPr>
              <a:xfrm rot="10800000">
                <a:off x="3582376" y="2201090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3937937" y="2151721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 bwMode="auto">
            <a:xfrm>
              <a:off x="808934" y="2380295"/>
              <a:ext cx="1734819" cy="890092"/>
            </a:xfrm>
            <a:prstGeom prst="rect">
              <a:avLst/>
            </a:prstGeom>
            <a:solidFill>
              <a:srgbClr val="FC230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rPr>
                <a:t>Miner: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Gill Sans"/>
                </a:rPr>
                <a:t>Tries to solve POW problem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380445" y="3224708"/>
            <a:ext cx="2209800" cy="1641086"/>
            <a:chOff x="588498" y="2389889"/>
            <a:chExt cx="2209800" cy="1641086"/>
          </a:xfrm>
        </p:grpSpPr>
        <p:grpSp>
          <p:nvGrpSpPr>
            <p:cNvPr id="147" name="Group 146"/>
            <p:cNvGrpSpPr/>
            <p:nvPr/>
          </p:nvGrpSpPr>
          <p:grpSpPr>
            <a:xfrm>
              <a:off x="588498" y="3320472"/>
              <a:ext cx="2209800" cy="710503"/>
              <a:chOff x="533400" y="1981939"/>
              <a:chExt cx="4267200" cy="1432551"/>
            </a:xfrm>
          </p:grpSpPr>
          <p:sp>
            <p:nvSpPr>
              <p:cNvPr id="149" name="Rounded Rectangle 148"/>
              <p:cNvSpPr/>
              <p:nvPr/>
            </p:nvSpPr>
            <p:spPr bwMode="auto">
              <a:xfrm>
                <a:off x="533400" y="1981939"/>
                <a:ext cx="4267200" cy="14325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838293" y="2397428"/>
                <a:ext cx="458249" cy="29603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Right Arrow 150"/>
              <p:cNvSpPr/>
              <p:nvPr/>
            </p:nvSpPr>
            <p:spPr>
              <a:xfrm rot="10800000">
                <a:off x="1254725" y="2435398"/>
                <a:ext cx="393495" cy="2200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1624096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2435624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ight Arrow 153"/>
              <p:cNvSpPr/>
              <p:nvPr/>
            </p:nvSpPr>
            <p:spPr>
              <a:xfrm rot="10800000">
                <a:off x="2040529" y="2446797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ight Arrow 154"/>
              <p:cNvSpPr/>
              <p:nvPr/>
            </p:nvSpPr>
            <p:spPr>
              <a:xfrm rot="9513157">
                <a:off x="2793597" y="2265827"/>
                <a:ext cx="779426" cy="21925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ight Arrow 155"/>
              <p:cNvSpPr/>
              <p:nvPr/>
            </p:nvSpPr>
            <p:spPr>
              <a:xfrm rot="11515972">
                <a:off x="2823098" y="2637936"/>
                <a:ext cx="1057676" cy="23491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3211410" y="2151721"/>
                <a:ext cx="458249" cy="296039"/>
              </a:xfrm>
              <a:prstGeom prst="round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3810000" y="2743200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681095" y="2954355"/>
                <a:ext cx="1099506" cy="4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Hash </a:t>
                </a:r>
                <a:r>
                  <a:rPr lang="en-US" sz="700" dirty="0" err="1">
                    <a:solidFill>
                      <a:prstClr val="black"/>
                    </a:solidFill>
                  </a:rPr>
                  <a:t>Ptr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 flipV="1">
                <a:off x="3253979" y="2865330"/>
                <a:ext cx="195869" cy="196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683024" y="2653180"/>
                <a:ext cx="783768" cy="620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prstClr val="black"/>
                    </a:solidFill>
                  </a:rPr>
                  <a:t>Root</a:t>
                </a:r>
              </a:p>
              <a:p>
                <a:pPr algn="ctr"/>
                <a:r>
                  <a:rPr lang="en-US" sz="700" dirty="0" smtClean="0">
                    <a:solidFill>
                      <a:prstClr val="black"/>
                    </a:solidFill>
                  </a:rPr>
                  <a:t>Block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ight Arrow 161"/>
              <p:cNvSpPr/>
              <p:nvPr/>
            </p:nvSpPr>
            <p:spPr>
              <a:xfrm rot="10800000">
                <a:off x="3582376" y="2201090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3937937" y="2151721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" name="Rectangle 147"/>
            <p:cNvSpPr/>
            <p:nvPr/>
          </p:nvSpPr>
          <p:spPr bwMode="auto">
            <a:xfrm>
              <a:off x="808934" y="2389889"/>
              <a:ext cx="1734819" cy="890092"/>
            </a:xfrm>
            <a:prstGeom prst="rect">
              <a:avLst/>
            </a:prstGeom>
            <a:solidFill>
              <a:srgbClr val="FC230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rPr>
                <a:t>Miner: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Gill Sans"/>
                </a:rPr>
                <a:t>Tries to solve POW problem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4520" y="2538908"/>
            <a:ext cx="2971800" cy="2365192"/>
            <a:chOff x="449445" y="4097708"/>
            <a:chExt cx="2971800" cy="2365192"/>
          </a:xfrm>
        </p:grpSpPr>
        <p:grpSp>
          <p:nvGrpSpPr>
            <p:cNvPr id="165" name="Group 164"/>
            <p:cNvGrpSpPr/>
            <p:nvPr/>
          </p:nvGrpSpPr>
          <p:grpSpPr>
            <a:xfrm>
              <a:off x="449445" y="4097708"/>
              <a:ext cx="2209800" cy="1603192"/>
              <a:chOff x="588498" y="2399625"/>
              <a:chExt cx="2209800" cy="160319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168" name="Rounded Rectangle 167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Right Arrow 169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Right Arrow 172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Right Arrow 173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Right Arrow 174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Block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1" name="Right Arrow 180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Observer: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Gill Sans"/>
                  </a:rPr>
                  <a:t>Tracks state of</a:t>
                </a:r>
                <a:br>
                  <a:rPr lang="en-US" sz="1600" dirty="0" smtClean="0">
                    <a:latin typeface="Gill Sans"/>
                  </a:rPr>
                </a:br>
                <a:r>
                  <a:rPr lang="en-US" sz="1600" dirty="0" err="1" smtClean="0">
                    <a:latin typeface="Gill Sans"/>
                  </a:rPr>
                  <a:t>BlockChain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601845" y="4250108"/>
              <a:ext cx="2209800" cy="1603192"/>
              <a:chOff x="588498" y="2399625"/>
              <a:chExt cx="2209800" cy="160319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187" name="Rounded Rectangle 186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Right Arrow 188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2" name="Right Arrow 191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3" name="Right Arrow 192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Right Arrow 193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98" name="Straight Arrow Connector 197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Block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0" name="Right Arrow 199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Observer: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Gill Sans"/>
                  </a:rPr>
                  <a:t>Tracks state of</a:t>
                </a:r>
                <a:br>
                  <a:rPr lang="en-US" sz="1600" dirty="0" smtClean="0">
                    <a:latin typeface="Gill Sans"/>
                  </a:rPr>
                </a:br>
                <a:r>
                  <a:rPr lang="en-US" sz="1600" dirty="0" err="1" smtClean="0">
                    <a:latin typeface="Gill Sans"/>
                  </a:rPr>
                  <a:t>BlockChain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754245" y="4402508"/>
              <a:ext cx="2209800" cy="1603192"/>
              <a:chOff x="588498" y="2399625"/>
              <a:chExt cx="2209800" cy="16031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05" name="Rounded Rectangle 204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7" name="Right Arrow 206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0" name="Right Arrow 209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1" name="Right Arrow 210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Right Arrow 211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6" name="Straight Arrow Connector 215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TextBox 216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Block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8" name="Right Arrow 217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9" name="Rounded Rectangle 218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4" name="Rectangle 203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Observer: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Gill Sans"/>
                  </a:rPr>
                  <a:t>Tracks state of</a:t>
                </a:r>
                <a:br>
                  <a:rPr lang="en-US" sz="1600" dirty="0" smtClean="0">
                    <a:latin typeface="Gill Sans"/>
                  </a:rPr>
                </a:br>
                <a:r>
                  <a:rPr lang="en-US" sz="1600" dirty="0" err="1" smtClean="0">
                    <a:latin typeface="Gill Sans"/>
                  </a:rPr>
                  <a:t>BlockChain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906645" y="4554908"/>
              <a:ext cx="2209800" cy="1603192"/>
              <a:chOff x="588498" y="2399625"/>
              <a:chExt cx="2209800" cy="160319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23" name="Rounded Rectangle 222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24" name="Rounded Rectangle 223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5" name="Right Arrow 224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8" name="Right Arrow 227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9" name="Right Arrow 228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0" name="Right Arrow 229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2" name="Rounded Rectangle 231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34" name="Straight Arrow Connector 233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Block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6" name="Right Arrow 235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2" name="Rectangle 221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Observer: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Gill Sans"/>
                  </a:rPr>
                  <a:t>Tracks state of</a:t>
                </a:r>
                <a:br>
                  <a:rPr lang="en-US" sz="1600" dirty="0" smtClean="0">
                    <a:latin typeface="Gill Sans"/>
                  </a:rPr>
                </a:br>
                <a:r>
                  <a:rPr lang="en-US" sz="1600" dirty="0" err="1" smtClean="0">
                    <a:latin typeface="Gill Sans"/>
                  </a:rPr>
                  <a:t>BlockChain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1059045" y="4707308"/>
              <a:ext cx="2209800" cy="1603192"/>
              <a:chOff x="588498" y="2399625"/>
              <a:chExt cx="2209800" cy="1603192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41" name="Rounded Rectangle 240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42" name="Rounded Rectangle 241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Right Arrow 242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ounded Rectangle 243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" name="Rounded Rectangle 244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" name="Right Arrow 245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" name="Right Arrow 246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8" name="Right Arrow 247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Rounded Rectangle 248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2" name="Straight Arrow Connector 251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TextBox 252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Block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4" name="Right Arrow 253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5" name="Rounded Rectangle 254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0" name="Rectangle 239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Observer: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Gill Sans"/>
                  </a:rPr>
                  <a:t>Tracks state of</a:t>
                </a:r>
                <a:br>
                  <a:rPr lang="en-US" sz="1600" dirty="0" smtClean="0">
                    <a:latin typeface="Gill Sans"/>
                  </a:rPr>
                </a:br>
                <a:r>
                  <a:rPr lang="en-US" sz="1600" dirty="0" err="1" smtClean="0">
                    <a:latin typeface="Gill Sans"/>
                  </a:rPr>
                  <a:t>BlockChain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1211445" y="4859708"/>
              <a:ext cx="2209800" cy="1603192"/>
              <a:chOff x="588498" y="2399625"/>
              <a:chExt cx="2209800" cy="1603192"/>
            </a:xfrm>
          </p:grpSpPr>
          <p:grpSp>
            <p:nvGrpSpPr>
              <p:cNvPr id="257" name="Group 256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59" name="Rounded Rectangle 258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60" name="Rounded Rectangle 259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1" name="Right Arrow 260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Rounded Rectangle 261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3" name="Rounded Rectangle 262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4" name="Right Arrow 263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5" name="Right Arrow 264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" name="Right Arrow 265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" name="Rounded Rectangle 266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Rounded Rectangle 267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9" name="TextBox 268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70" name="Straight Arrow Connector 269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Block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2" name="Right Arrow 271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8" name="Rectangle 257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Observer: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Gill Sans"/>
                  </a:rPr>
                  <a:t>Tracks state of</a:t>
                </a:r>
                <a:br>
                  <a:rPr lang="en-US" sz="1600" dirty="0" smtClean="0">
                    <a:latin typeface="Gill Sans"/>
                  </a:rPr>
                </a:br>
                <a:r>
                  <a:rPr lang="en-US" sz="1600" dirty="0" err="1" smtClean="0">
                    <a:latin typeface="Gill Sans"/>
                  </a:rPr>
                  <a:t>BlockChain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</p:grpSp>
      </p:grpSp>
      <p:grpSp>
        <p:nvGrpSpPr>
          <p:cNvPr id="340" name="Group 339"/>
          <p:cNvGrpSpPr/>
          <p:nvPr/>
        </p:nvGrpSpPr>
        <p:grpSpPr>
          <a:xfrm>
            <a:off x="7388803" y="4826210"/>
            <a:ext cx="1366246" cy="1591873"/>
            <a:chOff x="7484328" y="2345024"/>
            <a:chExt cx="1366246" cy="1591873"/>
          </a:xfrm>
        </p:grpSpPr>
        <p:sp>
          <p:nvSpPr>
            <p:cNvPr id="17" name="Down Arrow 16"/>
            <p:cNvSpPr/>
            <p:nvPr/>
          </p:nvSpPr>
          <p:spPr bwMode="auto">
            <a:xfrm rot="9503393">
              <a:off x="7660721" y="2345024"/>
              <a:ext cx="376237" cy="1010936"/>
            </a:xfrm>
            <a:prstGeom prst="down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484328" y="2952629"/>
              <a:ext cx="1366246" cy="984268"/>
              <a:chOff x="7403905" y="1102601"/>
              <a:chExt cx="1366246" cy="984268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7403905" y="1102601"/>
                <a:ext cx="1366246" cy="984268"/>
              </a:xfrm>
              <a:prstGeom prst="ellipse">
                <a:avLst/>
              </a:prstGeom>
              <a:solidFill>
                <a:srgbClr val="FF79DC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52780" y="1394680"/>
                <a:ext cx="1268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</a:rPr>
                  <a:t>Proposal</a:t>
                </a:r>
                <a:endParaRPr lang="en-US" dirty="0">
                  <a:latin typeface="Gill Sans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2113544" y="783289"/>
            <a:ext cx="2059052" cy="984268"/>
            <a:chOff x="2197787" y="1088914"/>
            <a:chExt cx="2059052" cy="984268"/>
          </a:xfrm>
        </p:grpSpPr>
        <p:sp>
          <p:nvSpPr>
            <p:cNvPr id="284" name="Down Arrow 283"/>
            <p:cNvSpPr/>
            <p:nvPr/>
          </p:nvSpPr>
          <p:spPr bwMode="auto">
            <a:xfrm rot="5943123">
              <a:off x="2515136" y="977836"/>
              <a:ext cx="376237" cy="1010936"/>
            </a:xfrm>
            <a:prstGeom prst="down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890593" y="1088914"/>
              <a:ext cx="1366246" cy="984268"/>
              <a:chOff x="7403905" y="1102601"/>
              <a:chExt cx="1366246" cy="984268"/>
            </a:xfrm>
          </p:grpSpPr>
          <p:sp>
            <p:nvSpPr>
              <p:cNvPr id="282" name="Oval 281"/>
              <p:cNvSpPr/>
              <p:nvPr/>
            </p:nvSpPr>
            <p:spPr bwMode="auto">
              <a:xfrm>
                <a:off x="7403905" y="1102601"/>
                <a:ext cx="1366246" cy="984268"/>
              </a:xfrm>
              <a:prstGeom prst="ellipse">
                <a:avLst/>
              </a:prstGeom>
              <a:solidFill>
                <a:srgbClr val="FF79DC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7452780" y="1394680"/>
                <a:ext cx="1268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</a:rPr>
                  <a:t>Proposal</a:t>
                </a:r>
                <a:endParaRPr lang="en-US" dirty="0">
                  <a:latin typeface="Gill Sans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4048040" y="2429989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"/>
              </a:rPr>
              <a:t>Epidemic </a:t>
            </a:r>
          </a:p>
          <a:p>
            <a:pPr algn="ctr"/>
            <a:r>
              <a:rPr lang="en-US" sz="2000" dirty="0" smtClean="0">
                <a:latin typeface="Gill Sans"/>
              </a:rPr>
              <a:t>Replication</a:t>
            </a:r>
            <a:endParaRPr lang="en-US" sz="2000" dirty="0">
              <a:latin typeface="Gill San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578550" y="633908"/>
            <a:ext cx="2514600" cy="1914724"/>
            <a:chOff x="6597157" y="825819"/>
            <a:chExt cx="2514600" cy="1914724"/>
          </a:xfrm>
        </p:grpSpPr>
        <p:grpSp>
          <p:nvGrpSpPr>
            <p:cNvPr id="285" name="Group 284"/>
            <p:cNvGrpSpPr/>
            <p:nvPr/>
          </p:nvGrpSpPr>
          <p:grpSpPr>
            <a:xfrm>
              <a:off x="6597157" y="825819"/>
              <a:ext cx="2209800" cy="1609924"/>
              <a:chOff x="588498" y="2392893"/>
              <a:chExt cx="2209800" cy="1609924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88" name="Rounded Rectangle 287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89" name="Rounded Rectangle 288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Right Arrow 289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1" name="Rounded Rectangle 290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3" name="Right Arrow 292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4" name="Right Arrow 293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5" name="Right Arrow 294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6" name="Rounded Rectangle 295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" name="Rounded Rectangle 296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TextBox 297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Block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1" name="Right Arrow 300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2" name="Rounded Rectangle 301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7" name="Rectangle 286"/>
              <p:cNvSpPr/>
              <p:nvPr/>
            </p:nvSpPr>
            <p:spPr bwMode="auto">
              <a:xfrm>
                <a:off x="808934" y="2392893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Observer: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Gill Sans"/>
                  </a:rPr>
                  <a:t>Tracks state of</a:t>
                </a:r>
                <a:br>
                  <a:rPr lang="en-US" sz="1600" dirty="0" smtClean="0">
                    <a:latin typeface="Gill Sans"/>
                  </a:rPr>
                </a:br>
                <a:r>
                  <a:rPr lang="en-US" sz="1600" dirty="0" err="1" smtClean="0">
                    <a:latin typeface="Gill Sans"/>
                  </a:rPr>
                  <a:t>BlockChain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6749557" y="978219"/>
              <a:ext cx="2209800" cy="1609924"/>
              <a:chOff x="588498" y="2392893"/>
              <a:chExt cx="2209800" cy="1609924"/>
            </a:xfrm>
          </p:grpSpPr>
          <p:grpSp>
            <p:nvGrpSpPr>
              <p:cNvPr id="304" name="Group 303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306" name="Rounded Rectangle 305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" name="Right Arrow 307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1" name="Right Arrow 310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2" name="Right Arrow 311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3" name="Right Arrow 312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4" name="Rounded Rectangle 313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Rounded Rectangle 314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17" name="Straight Arrow Connector 316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Block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9" name="Right Arrow 318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0" name="Rounded Rectangle 319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5" name="Rectangle 304"/>
              <p:cNvSpPr/>
              <p:nvPr/>
            </p:nvSpPr>
            <p:spPr bwMode="auto">
              <a:xfrm>
                <a:off x="808934" y="2392893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Observer: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Gill Sans"/>
                  </a:rPr>
                  <a:t>Tracks state of</a:t>
                </a:r>
                <a:br>
                  <a:rPr lang="en-US" sz="1600" dirty="0" smtClean="0">
                    <a:latin typeface="Gill Sans"/>
                  </a:rPr>
                </a:br>
                <a:r>
                  <a:rPr lang="en-US" sz="1600" dirty="0" err="1" smtClean="0">
                    <a:latin typeface="Gill Sans"/>
                  </a:rPr>
                  <a:t>BlockChain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6901957" y="1130619"/>
              <a:ext cx="2209800" cy="1609924"/>
              <a:chOff x="588498" y="2392893"/>
              <a:chExt cx="2209800" cy="1609924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324" name="Rounded Rectangle 323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6" name="Right Arrow 325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7" name="Rounded Rectangle 326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" name="Rounded Rectangle 327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" name="Right Arrow 328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0" name="Right Arrow 329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1" name="Right Arrow 330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2" name="Rounded Rectangle 331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3" name="Rounded Rectangle 332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TextBox 333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5" name="Straight Arrow Connector 334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TextBox 335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 smtClean="0">
                      <a:solidFill>
                        <a:prstClr val="black"/>
                      </a:solidFill>
                    </a:rPr>
                    <a:t>Block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7" name="Right Arrow 336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8" name="Rounded Rectangle 337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3" name="Rectangle 322"/>
              <p:cNvSpPr/>
              <p:nvPr/>
            </p:nvSpPr>
            <p:spPr bwMode="auto">
              <a:xfrm>
                <a:off x="808934" y="2392893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</a:rPr>
                  <a:t>Observer: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Gill Sans"/>
                  </a:rPr>
                  <a:t>Tracks state of</a:t>
                </a:r>
                <a:br>
                  <a:rPr lang="en-US" sz="1600" dirty="0" smtClean="0">
                    <a:latin typeface="Gill Sans"/>
                  </a:rPr>
                </a:br>
                <a:r>
                  <a:rPr lang="en-US" sz="1600" dirty="0" err="1" smtClean="0">
                    <a:latin typeface="Gill Sans"/>
                  </a:rPr>
                  <a:t>BlockChain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</a:endParaRPr>
              </a:p>
            </p:txBody>
          </p:sp>
        </p:grpSp>
      </p:grpSp>
      <p:sp>
        <p:nvSpPr>
          <p:cNvPr id="344" name="Down Arrow 343"/>
          <p:cNvSpPr/>
          <p:nvPr/>
        </p:nvSpPr>
        <p:spPr bwMode="auto">
          <a:xfrm>
            <a:off x="938767" y="2108718"/>
            <a:ext cx="339159" cy="49910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5" name="Down Arrow 344"/>
          <p:cNvSpPr/>
          <p:nvPr/>
        </p:nvSpPr>
        <p:spPr bwMode="auto">
          <a:xfrm rot="6161706">
            <a:off x="4449982" y="2496862"/>
            <a:ext cx="408816" cy="362715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6" name="Down Arrow 345"/>
          <p:cNvSpPr/>
          <p:nvPr/>
        </p:nvSpPr>
        <p:spPr bwMode="auto">
          <a:xfrm rot="3157062">
            <a:off x="3337735" y="1890345"/>
            <a:ext cx="339159" cy="17757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7" name="Down Arrow 346"/>
          <p:cNvSpPr/>
          <p:nvPr/>
        </p:nvSpPr>
        <p:spPr bwMode="auto">
          <a:xfrm rot="10800000">
            <a:off x="7364158" y="2489171"/>
            <a:ext cx="339159" cy="72582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72079" y="1780596"/>
            <a:ext cx="4841248" cy="2648681"/>
            <a:chOff x="1849339" y="2088624"/>
            <a:chExt cx="4841248" cy="2648681"/>
          </a:xfrm>
        </p:grpSpPr>
        <p:sp>
          <p:nvSpPr>
            <p:cNvPr id="7" name="Up-Down Arrow 6"/>
            <p:cNvSpPr/>
            <p:nvPr/>
          </p:nvSpPr>
          <p:spPr bwMode="auto">
            <a:xfrm rot="18005100">
              <a:off x="4034490" y="1305414"/>
              <a:ext cx="470945" cy="4841248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75" name="Up-Down Arrow 274"/>
            <p:cNvSpPr/>
            <p:nvPr/>
          </p:nvSpPr>
          <p:spPr bwMode="auto">
            <a:xfrm rot="20198877">
              <a:off x="5791645" y="2601442"/>
              <a:ext cx="432987" cy="2135863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78" name="Up-Down Arrow 277"/>
            <p:cNvSpPr/>
            <p:nvPr/>
          </p:nvSpPr>
          <p:spPr bwMode="auto">
            <a:xfrm rot="5562560">
              <a:off x="3028868" y="1355780"/>
              <a:ext cx="407187" cy="1872875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40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uiExpand="1" build="p"/>
      <p:bldP spid="20" grpId="0"/>
      <p:bldP spid="344" grpId="0" animBg="1"/>
      <p:bldP spid="345" grpId="0" animBg="1"/>
      <p:bldP spid="346" grpId="0" animBg="1"/>
      <p:bldP spid="34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Summary (1/2)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6019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Protocol: Agreement between two parties as to how information is to be transmitted</a:t>
            </a: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E2E argument encourages us to keep Internet communication simple</a:t>
            </a:r>
          </a:p>
          <a:p>
            <a:pPr lvl="1"/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If higher layer can implement functionality correctly, implement it in a lower layer </a:t>
            </a:r>
            <a:r>
              <a:rPr lang="en-US" dirty="0" smtClean="0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if:</a:t>
            </a:r>
          </a:p>
          <a:p>
            <a:pPr lvl="2"/>
            <a:r>
              <a:rPr lang="en-US" sz="2200" dirty="0" smtClean="0">
                <a:latin typeface="Gill Sans Light"/>
                <a:ea typeface="ＭＳ Ｐゴシック" charset="0"/>
                <a:cs typeface="Gill Sans Light"/>
              </a:rPr>
              <a:t>it improves the performance significantly for application that need that functionality, and</a:t>
            </a:r>
          </a:p>
          <a:p>
            <a:pPr lvl="2"/>
            <a:r>
              <a:rPr lang="en-US" sz="2200" dirty="0" smtClean="0">
                <a:latin typeface="Gill Sans Light"/>
                <a:ea typeface="ＭＳ Ｐゴシック" charset="0"/>
                <a:cs typeface="Gill Sans Light"/>
              </a:rPr>
              <a:t>it </a:t>
            </a:r>
            <a:r>
              <a:rPr lang="en-US" sz="2200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does not impose burden</a:t>
            </a:r>
            <a:r>
              <a:rPr lang="en-US" sz="2200" dirty="0" smtClean="0">
                <a:latin typeface="Gill Sans Light"/>
                <a:ea typeface="ＭＳ Ｐゴシック" charset="0"/>
                <a:cs typeface="Gill Sans Light"/>
              </a:rPr>
              <a:t> on applications that do not require that functionality</a:t>
            </a:r>
          </a:p>
          <a:p>
            <a:pPr>
              <a:defRPr/>
            </a:pPr>
            <a:r>
              <a:rPr lang="en-US" altLang="ko-KR" dirty="0" smtClean="0"/>
              <a:t>Two-phase commit: distributed decision making</a:t>
            </a:r>
          </a:p>
          <a:p>
            <a:pPr lvl="1">
              <a:defRPr/>
            </a:pPr>
            <a:r>
              <a:rPr lang="en-US" altLang="ko-KR" dirty="0" smtClean="0"/>
              <a:t>First, make sure everyone guarantees that they will commit if asked (prepare)</a:t>
            </a:r>
          </a:p>
          <a:p>
            <a:pPr lvl="1">
              <a:defRPr/>
            </a:pPr>
            <a:r>
              <a:rPr lang="en-US" altLang="ko-KR" dirty="0" smtClean="0"/>
              <a:t>Next, ask everyone to commit</a:t>
            </a:r>
          </a:p>
          <a:p>
            <a:pPr>
              <a:defRPr/>
            </a:pPr>
            <a:endParaRPr lang="en-US" altLang="ko-KR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6408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Creating a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4144" y="990062"/>
            <a:ext cx="5079317" cy="5486400"/>
          </a:xfrm>
        </p:spPr>
        <p:txBody>
          <a:bodyPr>
            <a:noAutofit/>
          </a:bodyPr>
          <a:lstStyle/>
          <a:p>
            <a:r>
              <a:rPr lang="en-US" dirty="0" smtClean="0"/>
              <a:t>Find free data block(s)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Find free </a:t>
            </a:r>
            <a:r>
              <a:rPr lang="en-US" dirty="0" err="1" smtClean="0"/>
              <a:t>inode</a:t>
            </a:r>
            <a:r>
              <a:rPr lang="en-US" dirty="0" smtClean="0"/>
              <a:t> entry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dirent</a:t>
            </a:r>
            <a:r>
              <a:rPr lang="en-US" dirty="0" smtClean="0"/>
              <a:t> insertion point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</a:t>
            </a:r>
          </a:p>
          <a:p>
            <a:r>
              <a:rPr lang="en-US" dirty="0" smtClean="0"/>
              <a:t>Write map (i.e., mark used)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entry to point to block(s)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dirent</a:t>
            </a:r>
            <a:r>
              <a:rPr lang="en-US" dirty="0" smtClean="0"/>
              <a:t> to point to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19534" y="2308416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5889522" y="2297897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6250601" y="2982204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flipH="1">
            <a:off x="6273175" y="3584128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867400" y="2286000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82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(2/2)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Byzantine General’s Problem: distributed decision making with malicious failures</a:t>
            </a:r>
          </a:p>
          <a:p>
            <a:pPr lvl="1">
              <a:defRPr/>
            </a:pPr>
            <a:r>
              <a:rPr lang="en-US" altLang="ko-KR" dirty="0"/>
              <a:t>One general, n-1 lieutenants: some number of them may be malicious (often “f” of them)</a:t>
            </a:r>
          </a:p>
          <a:p>
            <a:pPr lvl="1">
              <a:defRPr/>
            </a:pPr>
            <a:r>
              <a:rPr lang="en-US" altLang="ko-KR" dirty="0"/>
              <a:t>All non-malicious lieutenants must come to same decision</a:t>
            </a:r>
          </a:p>
          <a:p>
            <a:pPr lvl="1">
              <a:defRPr/>
            </a:pPr>
            <a:r>
              <a:rPr lang="en-US" altLang="ko-KR" dirty="0"/>
              <a:t>If general not malicious, lieutenants must follow general</a:t>
            </a:r>
          </a:p>
          <a:p>
            <a:pPr lvl="1">
              <a:defRPr/>
            </a:pPr>
            <a:r>
              <a:rPr lang="en-US" altLang="ko-KR" dirty="0"/>
              <a:t>Only solvable if n </a:t>
            </a:r>
            <a:r>
              <a:rPr lang="en-US" altLang="ko-KR" dirty="0">
                <a:sym typeface="Symbol" pitchFamily="18" charset="2"/>
              </a:rPr>
              <a:t> </a:t>
            </a:r>
            <a:r>
              <a:rPr lang="en-US" altLang="ko-KR" dirty="0" smtClean="0">
                <a:sym typeface="Symbol" pitchFamily="18" charset="2"/>
              </a:rPr>
              <a:t>3f+1</a:t>
            </a:r>
          </a:p>
          <a:p>
            <a:pPr>
              <a:defRPr/>
            </a:pPr>
            <a:r>
              <a:rPr lang="en-US" altLang="ko-KR" dirty="0" err="1" smtClean="0">
                <a:sym typeface="Symbol" pitchFamily="18" charset="2"/>
              </a:rPr>
              <a:t>BlockChain</a:t>
            </a:r>
            <a:r>
              <a:rPr lang="en-US" altLang="ko-KR" dirty="0">
                <a:sym typeface="Symbol" pitchFamily="18" charset="2"/>
              </a:rPr>
              <a:t> </a:t>
            </a:r>
            <a:r>
              <a:rPr lang="en-US" altLang="ko-KR" dirty="0" smtClean="0">
                <a:sym typeface="Symbol" pitchFamily="18" charset="2"/>
              </a:rPr>
              <a:t>protocols</a:t>
            </a:r>
          </a:p>
          <a:p>
            <a:pPr lvl="1">
              <a:defRPr/>
            </a:pPr>
            <a:r>
              <a:rPr lang="en-US" altLang="ko-KR" dirty="0" smtClean="0">
                <a:sym typeface="Symbol" pitchFamily="18" charset="2"/>
              </a:rPr>
              <a:t>Could be used for distributed decision making</a:t>
            </a:r>
            <a:endParaRPr lang="en-US" altLang="ko-KR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6655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Creating a file (as a transaction)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088" y="685800"/>
            <a:ext cx="5289112" cy="5642294"/>
          </a:xfrm>
        </p:spPr>
        <p:txBody>
          <a:bodyPr>
            <a:normAutofit/>
          </a:bodyPr>
          <a:lstStyle/>
          <a:p>
            <a:r>
              <a:rPr lang="en-US" dirty="0" smtClean="0"/>
              <a:t>Find free data block(s)</a:t>
            </a:r>
          </a:p>
          <a:p>
            <a:endParaRPr lang="en-US" sz="1000" dirty="0" smtClean="0"/>
          </a:p>
          <a:p>
            <a:r>
              <a:rPr lang="en-US" dirty="0" smtClean="0"/>
              <a:t>Find free </a:t>
            </a:r>
            <a:r>
              <a:rPr lang="en-US" dirty="0" err="1" smtClean="0"/>
              <a:t>inode</a:t>
            </a:r>
            <a:r>
              <a:rPr lang="en-US" dirty="0" smtClean="0"/>
              <a:t> entry</a:t>
            </a:r>
          </a:p>
          <a:p>
            <a:endParaRPr lang="en-US" sz="1000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dirent</a:t>
            </a:r>
            <a:r>
              <a:rPr lang="en-US" dirty="0" smtClean="0"/>
              <a:t> insertion point</a:t>
            </a:r>
          </a:p>
          <a:p>
            <a:pPr marL="0" indent="0">
              <a:buNone/>
            </a:pPr>
            <a:r>
              <a:rPr lang="en-US" sz="2000" dirty="0" smtClean="0"/>
              <a:t>---------------------------------------------------------</a:t>
            </a:r>
          </a:p>
          <a:p>
            <a:r>
              <a:rPr lang="en-US" dirty="0" smtClean="0"/>
              <a:t>[log] Write map (used)</a:t>
            </a:r>
          </a:p>
          <a:p>
            <a:endParaRPr lang="en-US" sz="1000" dirty="0" smtClean="0"/>
          </a:p>
          <a:p>
            <a:r>
              <a:rPr lang="en-US" dirty="0"/>
              <a:t>[log] Write </a:t>
            </a:r>
            <a:r>
              <a:rPr lang="en-US" dirty="0" err="1" smtClean="0"/>
              <a:t>inode</a:t>
            </a:r>
            <a:r>
              <a:rPr lang="en-US" dirty="0" smtClean="0"/>
              <a:t> entry to point to block(s)</a:t>
            </a:r>
          </a:p>
          <a:p>
            <a:endParaRPr lang="en-US" sz="1000" dirty="0" smtClean="0"/>
          </a:p>
          <a:p>
            <a:r>
              <a:rPr lang="en-US" dirty="0"/>
              <a:t>[log] Write </a:t>
            </a:r>
            <a:r>
              <a:rPr lang="en-US" dirty="0" err="1" smtClean="0"/>
              <a:t>dirent</a:t>
            </a:r>
            <a:r>
              <a:rPr lang="en-US" dirty="0" smtClean="0"/>
              <a:t> to point to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229290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07450" y="5039628"/>
            <a:ext cx="393295" cy="920420"/>
            <a:chOff x="4707450" y="5039628"/>
            <a:chExt cx="393295" cy="920420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81774" y="5465041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start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9690" cy="1480844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448914" y="5081369"/>
            <a:ext cx="386686" cy="1030294"/>
            <a:chOff x="7448914" y="5081369"/>
            <a:chExt cx="386686" cy="1030294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82036" y="5475454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commit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16200000">
            <a:off x="5867402" y="2286001"/>
            <a:ext cx="152400" cy="15239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6" grpId="0" animBg="1"/>
      <p:bldP spid="88" grpId="0" animBg="1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685801"/>
          </a:xfrm>
        </p:spPr>
        <p:txBody>
          <a:bodyPr/>
          <a:lstStyle/>
          <a:p>
            <a:r>
              <a:rPr lang="en-US" dirty="0" smtClean="0"/>
              <a:t>“Redo Log “ – Replay Transactions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2413" y="1276669"/>
            <a:ext cx="4856787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After Commit</a:t>
            </a:r>
          </a:p>
          <a:p>
            <a:endParaRPr lang="en-US" dirty="0" smtClean="0"/>
          </a:p>
          <a:p>
            <a:r>
              <a:rPr lang="en-US" dirty="0" smtClean="0"/>
              <a:t>All access to file system first looks in log</a:t>
            </a:r>
          </a:p>
          <a:p>
            <a:endParaRPr lang="en-US" dirty="0" smtClean="0"/>
          </a:p>
          <a:p>
            <a:r>
              <a:rPr lang="en-US" dirty="0" smtClean="0"/>
              <a:t>Eventually copy changes to disk</a:t>
            </a:r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823452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229290"/>
            <a:ext cx="500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Log: in non-volatile storage (Flash or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0541" y="4644122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8432830" y="5013454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430844" y="4700815"/>
            <a:ext cx="461986" cy="666279"/>
            <a:chOff x="4430844" y="4700815"/>
            <a:chExt cx="461986" cy="666279"/>
          </a:xfrm>
        </p:grpSpPr>
        <p:sp>
          <p:nvSpPr>
            <p:cNvPr id="72" name="TextBox 71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Arrow Connector 73"/>
            <p:cNvCxnSpPr>
              <a:stCxn id="72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13348" y="59600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start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5135148" y="5628477"/>
            <a:ext cx="640069" cy="131108"/>
            <a:chOff x="5135148" y="5628477"/>
            <a:chExt cx="640069" cy="131108"/>
          </a:xfrm>
        </p:grpSpPr>
        <p:grpSp>
          <p:nvGrpSpPr>
            <p:cNvPr id="92" name="Group 91"/>
            <p:cNvGrpSpPr/>
            <p:nvPr/>
          </p:nvGrpSpPr>
          <p:grpSpPr>
            <a:xfrm>
              <a:off x="5135148" y="5628477"/>
              <a:ext cx="640069" cy="121398"/>
              <a:chOff x="2607047" y="2031999"/>
              <a:chExt cx="1270137" cy="364957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6200000">
              <a:off x="5165067" y="5617958"/>
              <a:ext cx="121398" cy="16185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76782" y="5349778"/>
            <a:ext cx="698435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5248206" y="2429814"/>
            <a:ext cx="644679" cy="3009496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5892170" y="559030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4034" y="5589588"/>
            <a:ext cx="730659" cy="252059"/>
            <a:chOff x="5874034" y="5589588"/>
            <a:chExt cx="730659" cy="252059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5" name="Freeform 104"/>
          <p:cNvSpPr/>
          <p:nvPr/>
        </p:nvSpPr>
        <p:spPr>
          <a:xfrm>
            <a:off x="5970966" y="3654034"/>
            <a:ext cx="212349" cy="2018098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84331" y="5513413"/>
            <a:ext cx="644624" cy="313938"/>
            <a:chOff x="6684331" y="5513413"/>
            <a:chExt cx="644624" cy="313938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609893" y="5340355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0" name="Freeform 109"/>
          <p:cNvSpPr/>
          <p:nvPr/>
        </p:nvSpPr>
        <p:spPr>
          <a:xfrm flipH="1">
            <a:off x="6500681" y="4469782"/>
            <a:ext cx="469611" cy="969527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commit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8383528" y="5950626"/>
            <a:ext cx="566034" cy="531156"/>
            <a:chOff x="8383528" y="5950626"/>
            <a:chExt cx="566034" cy="531156"/>
          </a:xfrm>
        </p:grpSpPr>
        <p:sp>
          <p:nvSpPr>
            <p:cNvPr id="52" name="Freeform 51"/>
            <p:cNvSpPr/>
            <p:nvPr/>
          </p:nvSpPr>
          <p:spPr>
            <a:xfrm>
              <a:off x="8446863" y="6060947"/>
              <a:ext cx="239937" cy="399530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8503497" y="5950626"/>
              <a:ext cx="446065" cy="3787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8383528" y="6329381"/>
              <a:ext cx="566033" cy="1524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 122"/>
            <p:cNvSpPr/>
            <p:nvPr/>
          </p:nvSpPr>
          <p:spPr>
            <a:xfrm rot="3797805" flipH="1">
              <a:off x="8401452" y="6123026"/>
              <a:ext cx="229204" cy="195023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55924" y="2307184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29" name="Rectangle 128"/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11038" y="4742371"/>
            <a:ext cx="461986" cy="607407"/>
            <a:chOff x="5411038" y="4742371"/>
            <a:chExt cx="461986" cy="607407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411038" y="474237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172280" y="3361776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6" name="Rectangle 115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298211" y="4683499"/>
            <a:ext cx="461986" cy="666279"/>
            <a:chOff x="4430844" y="4700815"/>
            <a:chExt cx="461986" cy="666279"/>
          </a:xfrm>
        </p:grpSpPr>
        <p:sp>
          <p:nvSpPr>
            <p:cNvPr id="144" name="TextBox 143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/>
            <p:cNvCxnSpPr>
              <a:stCxn id="144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7095591" y="4660915"/>
            <a:ext cx="461986" cy="666279"/>
            <a:chOff x="4430844" y="4700815"/>
            <a:chExt cx="461986" cy="666279"/>
          </a:xfrm>
        </p:grpSpPr>
        <p:sp>
          <p:nvSpPr>
            <p:cNvPr id="147" name="TextBox 146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48" name="Straight Arrow Connector 147"/>
            <p:cNvCxnSpPr>
              <a:stCxn id="147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551250" y="4700815"/>
            <a:ext cx="461986" cy="666279"/>
            <a:chOff x="4430844" y="4700815"/>
            <a:chExt cx="461986" cy="666279"/>
          </a:xfrm>
        </p:grpSpPr>
        <p:sp>
          <p:nvSpPr>
            <p:cNvPr id="150" name="TextBox 149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1" name="Straight Arrow Connector 150"/>
            <p:cNvCxnSpPr>
              <a:stCxn id="150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390513" y="4167385"/>
            <a:ext cx="644624" cy="313938"/>
            <a:chOff x="6684331" y="5513413"/>
            <a:chExt cx="644624" cy="31393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6" name="Rectangle 15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7449" y="5208576"/>
            <a:ext cx="3143405" cy="903088"/>
            <a:chOff x="4707449" y="5208576"/>
            <a:chExt cx="3143405" cy="903088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11" idx="3"/>
            </p:cNvCxnSpPr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2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84583</TotalTime>
  <Pages>60</Pages>
  <Words>5738</Words>
  <Application>Microsoft Office PowerPoint</Application>
  <PresentationFormat>On-screen Show (4:3)</PresentationFormat>
  <Paragraphs>997</Paragraphs>
  <Slides>70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MS PGothic</vt:lpstr>
      <vt:lpstr>MS PGothic</vt:lpstr>
      <vt:lpstr>Arial</vt:lpstr>
      <vt:lpstr>Calibri</vt:lpstr>
      <vt:lpstr>Comic Sans MS</vt:lpstr>
      <vt:lpstr>Consolas</vt:lpstr>
      <vt:lpstr>Courier New</vt:lpstr>
      <vt:lpstr>Gill Sans</vt:lpstr>
      <vt:lpstr>Gill Sans Light</vt:lpstr>
      <vt:lpstr>굴림</vt:lpstr>
      <vt:lpstr>Helvetica</vt:lpstr>
      <vt:lpstr>Symbol</vt:lpstr>
      <vt:lpstr>Times New Roman</vt:lpstr>
      <vt:lpstr>Office</vt:lpstr>
      <vt:lpstr>Image</vt:lpstr>
      <vt:lpstr>CS162 Operating Systems and Systems Programming Lecture 21   Filesystem Transactions (Con’t), End-to-End Argument,  Distributed Decision Making  </vt:lpstr>
      <vt:lpstr>Recall: Allow more disks to fail! </vt:lpstr>
      <vt:lpstr>Recall: Use of Erasure Coding in general: High Durability/overhead ratio!</vt:lpstr>
      <vt:lpstr>Recall: The ACID properties of Transactions</vt:lpstr>
      <vt:lpstr>Concept of a log</vt:lpstr>
      <vt:lpstr>Journaling File Systems</vt:lpstr>
      <vt:lpstr>Example: Creating a File</vt:lpstr>
      <vt:lpstr>Ex: Creating a file (as a transaction)</vt:lpstr>
      <vt:lpstr>“Redo Log “ – Replay Transactions</vt:lpstr>
      <vt:lpstr>Crash During Logging – Recover</vt:lpstr>
      <vt:lpstr>Recovery After Commit</vt:lpstr>
      <vt:lpstr>Journaling Summary</vt:lpstr>
      <vt:lpstr>Going Further – Log Structured File Systems</vt:lpstr>
      <vt:lpstr>LFS Paper in Readings</vt:lpstr>
      <vt:lpstr>Example Use of LFS:  F2FS: A Flash File System</vt:lpstr>
      <vt:lpstr>Flash-friendly on-disk Layout</vt:lpstr>
      <vt:lpstr>LFS Index Structure:  Forces many updates when updating data</vt:lpstr>
      <vt:lpstr>F2FS Index Structure:  Indirection and Multi-head logs optimize updates</vt:lpstr>
      <vt:lpstr>Societal Scale Information Systems</vt:lpstr>
      <vt:lpstr>Centralized vs Distributed Systems</vt:lpstr>
      <vt:lpstr>Distributed Systems: Motivation/Issues/Promise</vt:lpstr>
      <vt:lpstr>Distributed Systems: Reality</vt:lpstr>
      <vt:lpstr>Distributed Systems: Goals/Requirements</vt:lpstr>
      <vt:lpstr>How do entities communicate?  A Protocol!</vt:lpstr>
      <vt:lpstr>Examples of Protocols in Human Interactions</vt:lpstr>
      <vt:lpstr>Global Communication: The Problem</vt:lpstr>
      <vt:lpstr>Solution: Intermediate Layers</vt:lpstr>
      <vt:lpstr>The Internet Hourglass</vt:lpstr>
      <vt:lpstr>Implications of Hourglass</vt:lpstr>
      <vt:lpstr>Drawbacks of Layering</vt:lpstr>
      <vt:lpstr>End-To-End Argument</vt:lpstr>
      <vt:lpstr>Example: Reliable File Transfer</vt:lpstr>
      <vt:lpstr>Discussion</vt:lpstr>
      <vt:lpstr>End-to-End Principle</vt:lpstr>
      <vt:lpstr>Conservative Interpretation of E2E</vt:lpstr>
      <vt:lpstr>Moderate Interpretation</vt:lpstr>
      <vt:lpstr>Distributed Applications</vt:lpstr>
      <vt:lpstr>Using Messages: Send/Receive behavior</vt:lpstr>
      <vt:lpstr>Messaging for Producer-Consumer Style</vt:lpstr>
      <vt:lpstr>Messaging for Request/Response communication</vt:lpstr>
      <vt:lpstr>Distributed Consensus Making</vt:lpstr>
      <vt:lpstr>General’s Paradox</vt:lpstr>
      <vt:lpstr>General’s Paradox (con’t)</vt:lpstr>
      <vt:lpstr>Two-Phase Commit</vt:lpstr>
      <vt:lpstr>Two-Phase Commit Protocol</vt:lpstr>
      <vt:lpstr>2PC Algorithm</vt:lpstr>
      <vt:lpstr>Two-Phase Commit: Setup</vt:lpstr>
      <vt:lpstr>Two-Phase Commit: Preparing</vt:lpstr>
      <vt:lpstr>Two-Phase Commit: Finishing</vt:lpstr>
      <vt:lpstr>Two-Phase Commit: Finishing</vt:lpstr>
      <vt:lpstr>Detailed Algorithm</vt:lpstr>
      <vt:lpstr>Failure Free Example Execution</vt:lpstr>
      <vt:lpstr>State Machine of Coordinator</vt:lpstr>
      <vt:lpstr>State Machine of Workers</vt:lpstr>
      <vt:lpstr>Dealing with Worker Failures</vt:lpstr>
      <vt:lpstr>Example of Worker Failure</vt:lpstr>
      <vt:lpstr>Dealing with Coordinator Failure</vt:lpstr>
      <vt:lpstr>Example of Coordinator Failure #1</vt:lpstr>
      <vt:lpstr>Example of Coordinator Failure #2</vt:lpstr>
      <vt:lpstr>Durability</vt:lpstr>
      <vt:lpstr>Blocking for Coordinator to Recover</vt:lpstr>
      <vt:lpstr>Distributed Decision Making Discussion (1/2)</vt:lpstr>
      <vt:lpstr>Distributed Decision Making Discussion (2/2)</vt:lpstr>
      <vt:lpstr>Alternatives to 2PC</vt:lpstr>
      <vt:lpstr>Byzantine General’s Problem</vt:lpstr>
      <vt:lpstr>Byzantine General’s Problem (con’t)</vt:lpstr>
      <vt:lpstr>Is a BlockChain a Distributed Decision Making Algorithm?</vt:lpstr>
      <vt:lpstr>Is a Blockchain a Distributed Decision Making Algorithm? (Con’t)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John Kubiatowicz</cp:lastModifiedBy>
  <cp:revision>1064</cp:revision>
  <cp:lastPrinted>2020-04-17T01:37:12Z</cp:lastPrinted>
  <dcterms:created xsi:type="dcterms:W3CDTF">1995-08-12T11:37:26Z</dcterms:created>
  <dcterms:modified xsi:type="dcterms:W3CDTF">2020-04-17T18:22:50Z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