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7"/>
  </p:notesMasterIdLst>
  <p:handoutMasterIdLst>
    <p:handoutMasterId r:id="rId78"/>
  </p:handoutMasterIdLst>
  <p:sldIdLst>
    <p:sldId id="257" r:id="rId2"/>
    <p:sldId id="413" r:id="rId3"/>
    <p:sldId id="455" r:id="rId4"/>
    <p:sldId id="450" r:id="rId5"/>
    <p:sldId id="451" r:id="rId6"/>
    <p:sldId id="452" r:id="rId7"/>
    <p:sldId id="454" r:id="rId8"/>
    <p:sldId id="419"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528" r:id="rId27"/>
    <p:sldId id="529" r:id="rId28"/>
    <p:sldId id="530" r:id="rId29"/>
    <p:sldId id="531" r:id="rId30"/>
    <p:sldId id="560" r:id="rId31"/>
    <p:sldId id="532" r:id="rId32"/>
    <p:sldId id="540" r:id="rId33"/>
    <p:sldId id="541" r:id="rId34"/>
    <p:sldId id="542" r:id="rId35"/>
    <p:sldId id="543" r:id="rId36"/>
    <p:sldId id="544" r:id="rId37"/>
    <p:sldId id="545" r:id="rId38"/>
    <p:sldId id="546" r:id="rId39"/>
    <p:sldId id="547" r:id="rId40"/>
    <p:sldId id="548" r:id="rId41"/>
    <p:sldId id="539" r:id="rId42"/>
    <p:sldId id="500" r:id="rId43"/>
    <p:sldId id="501" r:id="rId44"/>
    <p:sldId id="502" r:id="rId45"/>
    <p:sldId id="472" r:id="rId46"/>
    <p:sldId id="504" r:id="rId47"/>
    <p:sldId id="505" r:id="rId48"/>
    <p:sldId id="506" r:id="rId49"/>
    <p:sldId id="511" r:id="rId50"/>
    <p:sldId id="512" r:id="rId51"/>
    <p:sldId id="513" r:id="rId52"/>
    <p:sldId id="514" r:id="rId53"/>
    <p:sldId id="515" r:id="rId54"/>
    <p:sldId id="516" r:id="rId55"/>
    <p:sldId id="517" r:id="rId56"/>
    <p:sldId id="518" r:id="rId57"/>
    <p:sldId id="519" r:id="rId58"/>
    <p:sldId id="520" r:id="rId59"/>
    <p:sldId id="521" r:id="rId60"/>
    <p:sldId id="561" r:id="rId61"/>
    <p:sldId id="523" r:id="rId62"/>
    <p:sldId id="524" r:id="rId63"/>
    <p:sldId id="525" r:id="rId64"/>
    <p:sldId id="550" r:id="rId65"/>
    <p:sldId id="551" r:id="rId66"/>
    <p:sldId id="552" r:id="rId67"/>
    <p:sldId id="553" r:id="rId68"/>
    <p:sldId id="554" r:id="rId69"/>
    <p:sldId id="555" r:id="rId70"/>
    <p:sldId id="556" r:id="rId71"/>
    <p:sldId id="557" r:id="rId72"/>
    <p:sldId id="558" r:id="rId73"/>
    <p:sldId id="559" r:id="rId74"/>
    <p:sldId id="526" r:id="rId75"/>
    <p:sldId id="527" r:id="rId76"/>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BD"/>
    <a:srgbClr val="9933FF"/>
    <a:srgbClr val="FFC5F0"/>
    <a:srgbClr val="FF79DC"/>
    <a:srgbClr val="FF33CC"/>
    <a:srgbClr val="FF99FF"/>
    <a:srgbClr val="29C6D7"/>
    <a:srgbClr val="FC230C"/>
    <a:srgbClr val="ECE21C"/>
    <a:srgbClr val="618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799" autoAdjust="0"/>
  </p:normalViewPr>
  <p:slideViewPr>
    <p:cSldViewPr>
      <p:cViewPr varScale="1">
        <p:scale>
          <a:sx n="130" d="100"/>
          <a:sy n="130" d="100"/>
        </p:scale>
        <p:origin x="138"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39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4037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9554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7554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060581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39484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EFEBC4A3-0924-A44F-9CC4-BBE69F2B6E5B}" type="slidenum">
              <a:rPr lang="en-US">
                <a:latin typeface="Times New Roman" charset="0"/>
              </a:rPr>
              <a:pPr eaLnBrk="1" hangingPunct="1"/>
              <a:t>32</a:t>
            </a:fld>
            <a:endParaRPr lang="en-US">
              <a:latin typeface="Times New Roman"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68956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95232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28889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67111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E36E3A16-2D0C-5647-97F3-E453D93248C3}" type="slidenum">
              <a:rPr lang="en-US">
                <a:latin typeface="Times New Roman" charset="0"/>
              </a:rPr>
              <a:pPr eaLnBrk="1" hangingPunct="1"/>
              <a:t>37</a:t>
            </a:fld>
            <a:endParaRPr lang="en-US">
              <a:latin typeface="Times New Roman"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834913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6346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90123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147348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834621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A29F21FE-8CC6-3B44-84AD-1FCD7B58BB35}" type="slidenum">
              <a:rPr lang="en-US"/>
              <a:pPr eaLnBrk="1" hangingPunct="1"/>
              <a:t>47</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87327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200DF466-3E82-4A46-81A3-6A5A71EC0F8C}" type="slidenum">
              <a:rPr lang="en-US">
                <a:latin typeface="Times New Roman" charset="0"/>
              </a:rPr>
              <a:pPr eaLnBrk="1" hangingPunct="1"/>
              <a:t>48</a:t>
            </a:fld>
            <a:endParaRPr lang="en-US">
              <a:latin typeface="Times New Roman" charset="0"/>
            </a:endParaRPr>
          </a:p>
        </p:txBody>
      </p:sp>
      <p:sp>
        <p:nvSpPr>
          <p:cNvPr id="54274" name="Rectangle 2"/>
          <p:cNvSpPr>
            <a:spLocks noGrp="1" noRot="1" noChangeAspect="1" noChangeArrowheads="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70363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9608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r>
              <a:rPr lang="en-US" altLang="ko-KR" dirty="0">
                <a:ea typeface="굴림" panose="020B0600000101010101" pitchFamily="34" charset="-127"/>
              </a:rPr>
              <a:t>- So how can we ensure delivery of packets over an unreliable network?</a:t>
            </a:r>
            <a:endParaRPr lang="ko-KR" altLang="en-US" dirty="0">
              <a:ea typeface="굴림" panose="020B0600000101010101" pitchFamily="34" charset="-127"/>
            </a:endParaRPr>
          </a:p>
        </p:txBody>
      </p:sp>
    </p:spTree>
    <p:extLst>
      <p:ext uri="{BB962C8B-B14F-4D97-AF65-F5344CB8AC3E}">
        <p14:creationId xmlns:p14="http://schemas.microsoft.com/office/powerpoint/2010/main" val="1885873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5130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98119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55080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14666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93200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213071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en-US" altLang="ko-KR" dirty="0">
                <a:ea typeface="굴림" panose="020B0600000101010101" pitchFamily="34" charset="-127"/>
              </a:rPr>
              <a:t>2</a:t>
            </a:r>
            <a:r>
              <a:rPr lang="en-US" altLang="ko-KR" baseline="30000" dirty="0">
                <a:ea typeface="굴림" panose="020B0600000101010101" pitchFamily="34" charset="-127"/>
              </a:rPr>
              <a:t>nd</a:t>
            </a:r>
            <a:r>
              <a:rPr lang="en-US" altLang="ko-KR" dirty="0">
                <a:ea typeface="굴림" panose="020B0600000101010101" pitchFamily="34" charset="-127"/>
              </a:rPr>
              <a:t> thing we use window-based acknowledgment protocol for:</a:t>
            </a:r>
          </a:p>
          <a:p>
            <a:r>
              <a:rPr lang="en-US" altLang="ko-KR" dirty="0">
                <a:ea typeface="굴림" panose="020B0600000101010101" pitchFamily="34" charset="-127"/>
              </a:rPr>
              <a:t>Avoid overwhelming </a:t>
            </a:r>
            <a:r>
              <a:rPr lang="en-US" altLang="ko-KR" b="1" dirty="0">
                <a:ea typeface="굴림" panose="020B0600000101010101" pitchFamily="34" charset="-127"/>
              </a:rPr>
              <a:t>network</a:t>
            </a:r>
            <a:endParaRPr lang="ko-KR" altLang="en-US" b="1" dirty="0">
              <a:ea typeface="굴림" panose="020B0600000101010101" pitchFamily="34" charset="-127"/>
            </a:endParaRPr>
          </a:p>
        </p:txBody>
      </p:sp>
    </p:spTree>
    <p:extLst>
      <p:ext uri="{BB962C8B-B14F-4D97-AF65-F5344CB8AC3E}">
        <p14:creationId xmlns:p14="http://schemas.microsoft.com/office/powerpoint/2010/main" val="986961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98474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47538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63949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6430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a:p>
            <a:r>
              <a:rPr lang="en-US" altLang="en-US" dirty="0"/>
              <a:t>…so from the perspective of the calling code on the client, this just looks like a regular procedure call.</a:t>
            </a:r>
          </a:p>
        </p:txBody>
      </p:sp>
    </p:spTree>
    <p:extLst>
      <p:ext uri="{BB962C8B-B14F-4D97-AF65-F5344CB8AC3E}">
        <p14:creationId xmlns:p14="http://schemas.microsoft.com/office/powerpoint/2010/main" val="393314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10712730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81591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3586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19886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88145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78983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02032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22135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C127004A-0671-874F-BCED-9EFE7823F814}" type="slidenum">
              <a:rPr lang="en-US"/>
              <a:pPr eaLnBrk="1" hangingPunct="1"/>
              <a:t>74</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48124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39914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53120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2746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533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397000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7421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Rectangle 4"/>
          <p:cNvSpPr>
            <a:spLocks noChangeArrowheads="1"/>
          </p:cNvSpPr>
          <p:nvPr userDrawn="1"/>
        </p:nvSpPr>
        <p:spPr bwMode="auto">
          <a:xfrm>
            <a:off x="7947816"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charset="0"/>
                <a:ea typeface="Gill Sans" charset="0"/>
                <a:cs typeface="Gill Sans" charset="0"/>
              </a:rPr>
              <a:t>Lec</a:t>
            </a:r>
            <a:r>
              <a:rPr lang="en-US" altLang="en-US" sz="1400" b="0" i="0" dirty="0">
                <a:solidFill>
                  <a:srgbClr val="2A40E2"/>
                </a:solidFill>
                <a:latin typeface="Gill Sans" charset="0"/>
                <a:ea typeface="Gill Sans" charset="0"/>
                <a:cs typeface="Gill Sans" charset="0"/>
              </a:rPr>
              <a:t> </a:t>
            </a:r>
            <a:r>
              <a:rPr lang="en-US" altLang="en-US" sz="1400" b="0" i="0" dirty="0" smtClean="0">
                <a:solidFill>
                  <a:srgbClr val="2A40E2"/>
                </a:solidFill>
                <a:latin typeface="Gill Sans" charset="0"/>
                <a:ea typeface="Gill Sans" charset="0"/>
                <a:cs typeface="Gill Sans" charset="0"/>
              </a:rPr>
              <a:t>22.</a:t>
            </a:r>
            <a:fld id="{6456B83E-17D0-4CDF-84AD-C8A97BEB5271}" type="slidenum">
              <a:rPr lang="en-US" altLang="en-US" sz="1400" b="0" i="0" smtClean="0">
                <a:solidFill>
                  <a:srgbClr val="2A40E2"/>
                </a:solidFill>
                <a:latin typeface="Gill Sans" charset="0"/>
                <a:ea typeface="Gill Sans" charset="0"/>
                <a:cs typeface="Gill Sans" charset="0"/>
              </a:rPr>
              <a:pPr algn="ctr"/>
              <a:t>‹#›</a:t>
            </a:fld>
            <a:endParaRPr lang="en-US" altLang="en-US" sz="1400" b="0" i="0" dirty="0">
              <a:solidFill>
                <a:srgbClr val="2A40E2"/>
              </a:solidFill>
              <a:latin typeface="Gill Sans" charset="0"/>
              <a:ea typeface="Gill Sans" charset="0"/>
              <a:cs typeface="Gill Sans" charset="0"/>
            </a:endParaRPr>
          </a:p>
        </p:txBody>
      </p:sp>
      <p:sp>
        <p:nvSpPr>
          <p:cNvPr id="1029" name="Text Box 5"/>
          <p:cNvSpPr txBox="1">
            <a:spLocks noChangeArrowheads="1"/>
          </p:cNvSpPr>
          <p:nvPr/>
        </p:nvSpPr>
        <p:spPr bwMode="auto">
          <a:xfrm>
            <a:off x="0" y="6550025"/>
            <a:ext cx="780961"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4/21/20</a:t>
            </a:r>
            <a:endParaRPr lang="en-US" sz="1400" b="0" i="0" dirty="0" smtClean="0">
              <a:solidFill>
                <a:srgbClr val="2A40E2"/>
              </a:solidFill>
              <a:latin typeface="Gill Sans" charset="0"/>
              <a:ea typeface="Gill Sans" charset="0"/>
              <a:cs typeface="Gill Sans" charset="0"/>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i="0" dirty="0">
              <a:latin typeface="Gill Sans" charset="0"/>
              <a:ea typeface="Gill Sans" charset="0"/>
              <a:cs typeface="Gill Sans" charset="0"/>
            </a:endParaRPr>
          </a:p>
        </p:txBody>
      </p:sp>
      <p:sp>
        <p:nvSpPr>
          <p:cNvPr id="1031" name="Text Box 7"/>
          <p:cNvSpPr txBox="1">
            <a:spLocks noChangeArrowheads="1"/>
          </p:cNvSpPr>
          <p:nvPr userDrawn="1"/>
        </p:nvSpPr>
        <p:spPr bwMode="auto">
          <a:xfrm>
            <a:off x="2888698" y="6550025"/>
            <a:ext cx="336660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Kubiatowicz CS162 © UCB Spring</a:t>
            </a:r>
            <a:r>
              <a:rPr lang="en-US" sz="1400" b="0" i="0" baseline="0" dirty="0" smtClean="0">
                <a:solidFill>
                  <a:srgbClr val="2A40E2"/>
                </a:solidFill>
                <a:latin typeface="Gill Sans" charset="0"/>
                <a:ea typeface="Gill Sans" charset="0"/>
                <a:cs typeface="Gill Sans" charset="0"/>
              </a:rPr>
              <a:t> 2020</a:t>
            </a:r>
            <a:endParaRPr lang="en-US" sz="1400" b="0" i="0" dirty="0" smtClean="0">
              <a:solidFill>
                <a:srgbClr val="2A40E2"/>
              </a:solidFill>
              <a:latin typeface="Gill Sans" charset="0"/>
              <a:ea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447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a:t>
            </a:r>
            <a:r>
              <a:rPr lang="en-US" altLang="en-US" sz="3000" dirty="0" smtClean="0"/>
              <a:t>22</a:t>
            </a:r>
            <a:r>
              <a:rPr lang="en-US" altLang="en-US" sz="3000" dirty="0" smtClean="0"/>
              <a:t/>
            </a:r>
            <a:br>
              <a:rPr lang="en-US" altLang="en-US" sz="3000" dirty="0" smtClean="0"/>
            </a:br>
            <a:r>
              <a:rPr lang="en-US" altLang="en-US" sz="3000" dirty="0" smtClean="0"/>
              <a:t> </a:t>
            </a:r>
            <a:br>
              <a:rPr lang="en-US" altLang="en-US" sz="3000" dirty="0" smtClean="0"/>
            </a:br>
            <a:r>
              <a:rPr lang="en-US" altLang="en-US" sz="3000" dirty="0" smtClean="0"/>
              <a:t>Distributed </a:t>
            </a:r>
            <a:r>
              <a:rPr lang="en-US" altLang="en-US" sz="3000" dirty="0" smtClean="0"/>
              <a:t>Decision </a:t>
            </a:r>
            <a:r>
              <a:rPr lang="en-US" altLang="en-US" sz="3000" dirty="0" smtClean="0"/>
              <a:t>Making (Finished),</a:t>
            </a:r>
            <a:br>
              <a:rPr lang="en-US" altLang="en-US" sz="3000" dirty="0" smtClean="0"/>
            </a:br>
            <a:r>
              <a:rPr lang="en-US" altLang="en-US" sz="3000" dirty="0" smtClean="0"/>
              <a:t>TCP/IP Networking, RPC</a:t>
            </a:r>
            <a:r>
              <a:rPr lang="en-US" altLang="en-US" sz="3000" dirty="0" smtClean="0"/>
              <a:t/>
            </a:r>
            <a:br>
              <a:rPr lang="en-US" altLang="en-US" sz="3000" dirty="0" smtClean="0"/>
            </a:b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April 21</a:t>
            </a:r>
            <a:r>
              <a:rPr lang="en-US" altLang="en-US" baseline="30000" dirty="0" smtClean="0"/>
              <a:t>st</a:t>
            </a:r>
            <a:r>
              <a:rPr lang="en-US" altLang="en-US" dirty="0" smtClean="0"/>
              <a:t>, </a:t>
            </a:r>
            <a:r>
              <a:rPr lang="en-US" altLang="en-US" dirty="0" smtClean="0"/>
              <a:t>2020</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extLst>
      <p:ext uri="{BB962C8B-B14F-4D97-AF65-F5344CB8AC3E}">
        <p14:creationId xmlns:p14="http://schemas.microsoft.com/office/powerpoint/2010/main" val="253140145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sv-SE" dirty="0">
                <a:ea typeface="MS PGothic" charset="0"/>
              </a:rPr>
              <a:t>State Machine of Coordinator</a:t>
            </a:r>
            <a:endParaRPr lang="en-US" dirty="0">
              <a:ea typeface="MS PGothic" charset="0"/>
            </a:endParaRPr>
          </a:p>
        </p:txBody>
      </p:sp>
      <p:sp>
        <p:nvSpPr>
          <p:cNvPr id="65538" name="Content Placeholder 2"/>
          <p:cNvSpPr>
            <a:spLocks noGrp="1"/>
          </p:cNvSpPr>
          <p:nvPr>
            <p:ph idx="1"/>
          </p:nvPr>
        </p:nvSpPr>
        <p:spPr>
          <a:xfrm>
            <a:off x="228600" y="762000"/>
            <a:ext cx="8229600" cy="4525963"/>
          </a:xfrm>
        </p:spPr>
        <p:txBody>
          <a:bodyPr/>
          <a:lstStyle/>
          <a:p>
            <a:r>
              <a:rPr lang="sv-SE" sz="2800" dirty="0">
                <a:ea typeface="MS PGothic" charset="0"/>
              </a:rPr>
              <a:t>Coordinator implements simple state machine:</a:t>
            </a:r>
          </a:p>
          <a:p>
            <a:endParaRPr lang="sv-SE" dirty="0">
              <a:ea typeface="MS PGothic" charset="0"/>
            </a:endParaRPr>
          </a:p>
        </p:txBody>
      </p:sp>
      <p:sp>
        <p:nvSpPr>
          <p:cNvPr id="4" name="Rounded Rectangle 3"/>
          <p:cNvSpPr/>
          <p:nvPr/>
        </p:nvSpPr>
        <p:spPr>
          <a:xfrm>
            <a:off x="3810000" y="129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dirty="0">
                <a:solidFill>
                  <a:schemeClr val="tx1"/>
                </a:solidFill>
                <a:latin typeface="Calibri"/>
                <a:ea typeface="ＭＳ Ｐゴシック" charset="0"/>
                <a:cs typeface="Calibri"/>
              </a:rPr>
              <a:t>INIT</a:t>
            </a:r>
            <a:endParaRPr lang="en-US" sz="2000" dirty="0">
              <a:solidFill>
                <a:schemeClr val="tx1"/>
              </a:solidFill>
              <a:latin typeface="Calibri"/>
              <a:ea typeface="ＭＳ Ｐゴシック" charset="0"/>
              <a:cs typeface="Calibri"/>
            </a:endParaRPr>
          </a:p>
        </p:txBody>
      </p:sp>
      <p:sp>
        <p:nvSpPr>
          <p:cNvPr id="5" name="Rounded Rectangle 4"/>
          <p:cNvSpPr/>
          <p:nvPr/>
        </p:nvSpPr>
        <p:spPr>
          <a:xfrm>
            <a:off x="3810000" y="2514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WAIT</a:t>
            </a:r>
            <a:endParaRPr lang="en-US" sz="2000">
              <a:solidFill>
                <a:schemeClr val="tx1"/>
              </a:solidFill>
              <a:latin typeface="Calibri"/>
              <a:ea typeface="ＭＳ Ｐゴシック" charset="0"/>
              <a:cs typeface="Calibri"/>
            </a:endParaRPr>
          </a:p>
        </p:txBody>
      </p:sp>
      <p:sp>
        <p:nvSpPr>
          <p:cNvPr id="8" name="Rounded Rectangle 7"/>
          <p:cNvSpPr/>
          <p:nvPr/>
        </p:nvSpPr>
        <p:spPr>
          <a:xfrm>
            <a:off x="28194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ABORT</a:t>
            </a:r>
            <a:endParaRPr lang="en-US" sz="2000">
              <a:solidFill>
                <a:schemeClr val="tx1"/>
              </a:solidFill>
              <a:latin typeface="Calibri"/>
              <a:ea typeface="ＭＳ Ｐゴシック" charset="0"/>
              <a:cs typeface="Calibri"/>
            </a:endParaRPr>
          </a:p>
        </p:txBody>
      </p:sp>
      <p:sp>
        <p:nvSpPr>
          <p:cNvPr id="9" name="Rounded Rectangle 8"/>
          <p:cNvSpPr/>
          <p:nvPr/>
        </p:nvSpPr>
        <p:spPr>
          <a:xfrm>
            <a:off x="48006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COMMIT</a:t>
            </a:r>
            <a:endParaRPr lang="en-US" sz="2000">
              <a:solidFill>
                <a:schemeClr val="tx1"/>
              </a:solidFill>
              <a:latin typeface="Calibri"/>
              <a:ea typeface="ＭＳ Ｐゴシック" charset="0"/>
              <a:cs typeface="Calibri"/>
            </a:endParaRPr>
          </a:p>
        </p:txBody>
      </p:sp>
      <p:cxnSp>
        <p:nvCxnSpPr>
          <p:cNvPr id="11" name="Straight Arrow Connector 10"/>
          <p:cNvCxnSpPr>
            <a:stCxn id="4" idx="2"/>
            <a:endCxn id="5" idx="0"/>
          </p:cNvCxnSpPr>
          <p:nvPr/>
        </p:nvCxnSpPr>
        <p:spPr>
          <a:xfrm rot="5400000">
            <a:off x="4229101" y="2171700"/>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7338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47244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546" name="TextBox 29"/>
          <p:cNvSpPr txBox="1">
            <a:spLocks noChangeArrowheads="1"/>
          </p:cNvSpPr>
          <p:nvPr/>
        </p:nvSpPr>
        <p:spPr bwMode="auto">
          <a:xfrm>
            <a:off x="4648200" y="1806714"/>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START</a:t>
            </a:r>
          </a:p>
          <a:p>
            <a:pPr eaLnBrk="1" hangingPunct="1"/>
            <a:r>
              <a:rPr lang="sv-SE" sz="2000" dirty="0" err="1">
                <a:latin typeface="Calibri" charset="0"/>
              </a:rPr>
              <a:t>Send</a:t>
            </a:r>
            <a:r>
              <a:rPr lang="sv-SE" sz="2000" dirty="0">
                <a:latin typeface="Calibri" charset="0"/>
              </a:rPr>
              <a:t>: VOTE-REQ</a:t>
            </a:r>
            <a:endParaRPr lang="en-US" sz="2000" dirty="0">
              <a:latin typeface="Calibri" charset="0"/>
            </a:endParaRPr>
          </a:p>
        </p:txBody>
      </p:sp>
      <p:sp>
        <p:nvSpPr>
          <p:cNvPr id="65547" name="TextBox 30"/>
          <p:cNvSpPr txBox="1">
            <a:spLocks noChangeArrowheads="1"/>
          </p:cNvSpPr>
          <p:nvPr/>
        </p:nvSpPr>
        <p:spPr bwMode="auto">
          <a:xfrm>
            <a:off x="1371600" y="2949714"/>
            <a:ext cx="289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VOTE-ABORT</a:t>
            </a:r>
          </a:p>
          <a:p>
            <a:pPr eaLnBrk="1" hangingPunct="1"/>
            <a:r>
              <a:rPr lang="sv-SE" sz="2000" dirty="0" err="1">
                <a:latin typeface="Calibri" charset="0"/>
              </a:rPr>
              <a:t>Send</a:t>
            </a:r>
            <a:r>
              <a:rPr lang="sv-SE" sz="2000" dirty="0">
                <a:latin typeface="Calibri" charset="0"/>
              </a:rPr>
              <a:t>: GLOBAL-ABORT</a:t>
            </a:r>
            <a:endParaRPr lang="en-US" sz="2000" dirty="0">
              <a:latin typeface="Calibri" charset="0"/>
            </a:endParaRPr>
          </a:p>
        </p:txBody>
      </p:sp>
      <p:sp>
        <p:nvSpPr>
          <p:cNvPr id="65548" name="TextBox 31"/>
          <p:cNvSpPr txBox="1">
            <a:spLocks noChangeArrowheads="1"/>
          </p:cNvSpPr>
          <p:nvPr/>
        </p:nvSpPr>
        <p:spPr bwMode="auto">
          <a:xfrm>
            <a:off x="5334000" y="2895600"/>
            <a:ext cx="289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all VOTE-COMMIT</a:t>
            </a:r>
          </a:p>
          <a:p>
            <a:pPr eaLnBrk="1" hangingPunct="1"/>
            <a:r>
              <a:rPr lang="sv-SE" sz="2000" dirty="0" err="1">
                <a:latin typeface="Calibri" charset="0"/>
              </a:rPr>
              <a:t>Send</a:t>
            </a:r>
            <a:r>
              <a:rPr lang="sv-SE" sz="2000" dirty="0">
                <a:latin typeface="Calibri" charset="0"/>
              </a:rPr>
              <a:t>: GLOBAL-COMMIT</a:t>
            </a:r>
            <a:endParaRPr lang="en-US" sz="2000" dirty="0">
              <a:latin typeface="Calibri" charset="0"/>
            </a:endParaRPr>
          </a:p>
        </p:txBody>
      </p:sp>
    </p:spTree>
    <p:extLst>
      <p:ext uri="{BB962C8B-B14F-4D97-AF65-F5344CB8AC3E}">
        <p14:creationId xmlns:p14="http://schemas.microsoft.com/office/powerpoint/2010/main" val="34857047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sv-SE" dirty="0">
                <a:ea typeface="MS PGothic" charset="0"/>
              </a:rPr>
              <a:t>State Machine of </a:t>
            </a:r>
            <a:r>
              <a:rPr lang="en-US" dirty="0">
                <a:ea typeface="MS PGothic" charset="0"/>
              </a:rPr>
              <a:t>Worker</a:t>
            </a:r>
            <a:r>
              <a:rPr lang="sv-SE" dirty="0">
                <a:ea typeface="MS PGothic" charset="0"/>
              </a:rPr>
              <a:t>s</a:t>
            </a:r>
            <a:endParaRPr lang="en-US" dirty="0">
              <a:ea typeface="MS PGothic" charset="0"/>
            </a:endParaRPr>
          </a:p>
        </p:txBody>
      </p:sp>
      <p:sp>
        <p:nvSpPr>
          <p:cNvPr id="16" name="Rounded Rectangle 15"/>
          <p:cNvSpPr/>
          <p:nvPr/>
        </p:nvSpPr>
        <p:spPr>
          <a:xfrm>
            <a:off x="3810000" y="129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INIT</a:t>
            </a:r>
            <a:endParaRPr lang="en-US" sz="2000">
              <a:solidFill>
                <a:schemeClr val="tx1"/>
              </a:solidFill>
              <a:latin typeface="Calibri"/>
              <a:ea typeface="ＭＳ Ｐゴシック" charset="0"/>
              <a:cs typeface="Calibri"/>
            </a:endParaRPr>
          </a:p>
        </p:txBody>
      </p:sp>
      <p:sp>
        <p:nvSpPr>
          <p:cNvPr id="17" name="Rounded Rectangle 16"/>
          <p:cNvSpPr/>
          <p:nvPr/>
        </p:nvSpPr>
        <p:spPr>
          <a:xfrm>
            <a:off x="3810000" y="2514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READY</a:t>
            </a:r>
            <a:endParaRPr lang="en-US" sz="2000">
              <a:solidFill>
                <a:schemeClr val="tx1"/>
              </a:solidFill>
              <a:latin typeface="Calibri"/>
              <a:ea typeface="ＭＳ Ｐゴシック" charset="0"/>
              <a:cs typeface="Calibri"/>
            </a:endParaRPr>
          </a:p>
        </p:txBody>
      </p:sp>
      <p:sp>
        <p:nvSpPr>
          <p:cNvPr id="18" name="Rounded Rectangle 17"/>
          <p:cNvSpPr/>
          <p:nvPr/>
        </p:nvSpPr>
        <p:spPr>
          <a:xfrm>
            <a:off x="28194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ABORT</a:t>
            </a:r>
            <a:endParaRPr lang="en-US" sz="2000">
              <a:solidFill>
                <a:schemeClr val="tx1"/>
              </a:solidFill>
              <a:latin typeface="Calibri"/>
              <a:ea typeface="ＭＳ Ｐゴシック" charset="0"/>
              <a:cs typeface="Calibri"/>
            </a:endParaRPr>
          </a:p>
        </p:txBody>
      </p:sp>
      <p:sp>
        <p:nvSpPr>
          <p:cNvPr id="19" name="Rounded Rectangle 18"/>
          <p:cNvSpPr/>
          <p:nvPr/>
        </p:nvSpPr>
        <p:spPr>
          <a:xfrm>
            <a:off x="48006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COMMIT</a:t>
            </a:r>
            <a:endParaRPr lang="en-US" sz="2000">
              <a:solidFill>
                <a:schemeClr val="tx1"/>
              </a:solidFill>
              <a:latin typeface="Calibri"/>
              <a:ea typeface="ＭＳ Ｐゴシック" charset="0"/>
              <a:cs typeface="Calibri"/>
            </a:endParaRPr>
          </a:p>
        </p:txBody>
      </p:sp>
      <p:cxnSp>
        <p:nvCxnSpPr>
          <p:cNvPr id="20" name="Straight Arrow Connector 19"/>
          <p:cNvCxnSpPr>
            <a:stCxn id="16" idx="2"/>
            <a:endCxn id="17" idx="0"/>
          </p:cNvCxnSpPr>
          <p:nvPr/>
        </p:nvCxnSpPr>
        <p:spPr>
          <a:xfrm rot="5400000">
            <a:off x="4229101" y="2171700"/>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2"/>
            <a:endCxn id="18" idx="0"/>
          </p:cNvCxnSpPr>
          <p:nvPr/>
        </p:nvCxnSpPr>
        <p:spPr>
          <a:xfrm rot="5400000">
            <a:off x="3733800" y="2895600"/>
            <a:ext cx="685800" cy="9906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9" idx="0"/>
          </p:cNvCxnSpPr>
          <p:nvPr/>
        </p:nvCxnSpPr>
        <p:spPr>
          <a:xfrm rot="16200000" flipH="1">
            <a:off x="47244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a:stCxn id="16" idx="2"/>
            <a:endCxn id="18" idx="1"/>
          </p:cNvCxnSpPr>
          <p:nvPr/>
        </p:nvCxnSpPr>
        <p:spPr>
          <a:xfrm rot="5400000">
            <a:off x="2609850" y="2038350"/>
            <a:ext cx="2171700" cy="1752600"/>
          </a:xfrm>
          <a:prstGeom prst="curvedConnector4">
            <a:avLst>
              <a:gd name="adj1" fmla="val 24386"/>
              <a:gd name="adj2" fmla="val 14004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571" name="TextBox 23"/>
          <p:cNvSpPr txBox="1">
            <a:spLocks noChangeArrowheads="1"/>
          </p:cNvSpPr>
          <p:nvPr/>
        </p:nvSpPr>
        <p:spPr bwMode="auto">
          <a:xfrm>
            <a:off x="1600200" y="1676400"/>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VOTE-REQ</a:t>
            </a:r>
          </a:p>
          <a:p>
            <a:pPr eaLnBrk="1" hangingPunct="1"/>
            <a:r>
              <a:rPr lang="sv-SE" sz="2000" dirty="0" err="1">
                <a:latin typeface="Calibri" charset="0"/>
              </a:rPr>
              <a:t>Send</a:t>
            </a:r>
            <a:r>
              <a:rPr lang="sv-SE" sz="2000" dirty="0">
                <a:latin typeface="Calibri" charset="0"/>
              </a:rPr>
              <a:t>: VOTE-ABORT</a:t>
            </a:r>
            <a:endParaRPr lang="en-US" sz="2000" dirty="0">
              <a:latin typeface="Calibri" charset="0"/>
            </a:endParaRPr>
          </a:p>
        </p:txBody>
      </p:sp>
      <p:sp>
        <p:nvSpPr>
          <p:cNvPr id="66572" name="TextBox 24"/>
          <p:cNvSpPr txBox="1">
            <a:spLocks noChangeArrowheads="1"/>
          </p:cNvSpPr>
          <p:nvPr/>
        </p:nvSpPr>
        <p:spPr bwMode="auto">
          <a:xfrm>
            <a:off x="4572000" y="1828800"/>
            <a:ext cx="3124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VOTE-REQ</a:t>
            </a:r>
          </a:p>
          <a:p>
            <a:pPr eaLnBrk="1" hangingPunct="1"/>
            <a:r>
              <a:rPr lang="sv-SE" sz="2000" dirty="0" err="1">
                <a:latin typeface="Calibri" charset="0"/>
              </a:rPr>
              <a:t>Send</a:t>
            </a:r>
            <a:r>
              <a:rPr lang="sv-SE" sz="2000" dirty="0">
                <a:latin typeface="Calibri" charset="0"/>
              </a:rPr>
              <a:t>: VOTE-COMMIT</a:t>
            </a:r>
            <a:endParaRPr lang="en-US" sz="2000" dirty="0">
              <a:latin typeface="Calibri" charset="0"/>
            </a:endParaRPr>
          </a:p>
        </p:txBody>
      </p:sp>
      <p:sp>
        <p:nvSpPr>
          <p:cNvPr id="66573" name="TextBox 25"/>
          <p:cNvSpPr txBox="1">
            <a:spLocks noChangeArrowheads="1"/>
          </p:cNvSpPr>
          <p:nvPr/>
        </p:nvSpPr>
        <p:spPr bwMode="auto">
          <a:xfrm>
            <a:off x="1709700" y="2914650"/>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hangingPunct="1"/>
            <a:r>
              <a:rPr lang="sv-SE" sz="2000" dirty="0">
                <a:latin typeface="Calibri" charset="0"/>
              </a:rPr>
              <a:t>Recv: </a:t>
            </a:r>
            <a:endParaRPr lang="sv-SE" sz="2000" dirty="0" smtClean="0">
              <a:latin typeface="Calibri" charset="0"/>
            </a:endParaRPr>
          </a:p>
          <a:p>
            <a:pPr algn="r" eaLnBrk="1" hangingPunct="1"/>
            <a:r>
              <a:rPr lang="sv-SE" sz="2000" dirty="0" smtClean="0">
                <a:latin typeface="Calibri" charset="0"/>
              </a:rPr>
              <a:t>GLOBAL-ABORT</a:t>
            </a:r>
            <a:endParaRPr lang="sv-SE" sz="2000" dirty="0">
              <a:latin typeface="Calibri" charset="0"/>
            </a:endParaRPr>
          </a:p>
        </p:txBody>
      </p:sp>
      <p:sp>
        <p:nvSpPr>
          <p:cNvPr id="66574" name="TextBox 26"/>
          <p:cNvSpPr txBox="1">
            <a:spLocks noChangeArrowheads="1"/>
          </p:cNvSpPr>
          <p:nvPr/>
        </p:nvSpPr>
        <p:spPr bwMode="auto">
          <a:xfrm>
            <a:off x="5257800" y="3000228"/>
            <a:ext cx="3352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latin typeface="Calibri" charset="0"/>
              </a:rPr>
              <a:t>Recv: </a:t>
            </a:r>
            <a:endParaRPr lang="sv-SE" sz="2000" dirty="0" smtClean="0">
              <a:latin typeface="Calibri" charset="0"/>
            </a:endParaRPr>
          </a:p>
          <a:p>
            <a:pPr eaLnBrk="1" hangingPunct="1"/>
            <a:r>
              <a:rPr lang="sv-SE" sz="2000" dirty="0" smtClean="0">
                <a:latin typeface="Calibri" charset="0"/>
              </a:rPr>
              <a:t>GLOBAL-COMMIT</a:t>
            </a:r>
            <a:endParaRPr lang="sv-SE" sz="2000" dirty="0">
              <a:latin typeface="Calibri" charset="0"/>
            </a:endParaRPr>
          </a:p>
        </p:txBody>
      </p:sp>
    </p:spTree>
    <p:extLst>
      <p:ext uri="{BB962C8B-B14F-4D97-AF65-F5344CB8AC3E}">
        <p14:creationId xmlns:p14="http://schemas.microsoft.com/office/powerpoint/2010/main" val="7776613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sv-SE" dirty="0"/>
              <a:t>Dealing with </a:t>
            </a:r>
            <a:r>
              <a:rPr lang="en-US" dirty="0"/>
              <a:t>Worker </a:t>
            </a:r>
            <a:r>
              <a:rPr lang="sv-SE" dirty="0"/>
              <a:t>Failures</a:t>
            </a:r>
            <a:endParaRPr lang="en-US" dirty="0"/>
          </a:p>
        </p:txBody>
      </p:sp>
      <p:sp>
        <p:nvSpPr>
          <p:cNvPr id="67586" name="Content Placeholder 2"/>
          <p:cNvSpPr>
            <a:spLocks noGrp="1"/>
          </p:cNvSpPr>
          <p:nvPr>
            <p:ph idx="1"/>
          </p:nvPr>
        </p:nvSpPr>
        <p:spPr>
          <a:xfrm>
            <a:off x="228600" y="4038600"/>
            <a:ext cx="8458200" cy="2362200"/>
          </a:xfrm>
        </p:spPr>
        <p:txBody>
          <a:bodyPr>
            <a:normAutofit/>
          </a:bodyPr>
          <a:lstStyle/>
          <a:p>
            <a:r>
              <a:rPr lang="en-US" sz="2800" dirty="0"/>
              <a:t>Failure only affects states in which the coordinator is waiting for messages</a:t>
            </a:r>
          </a:p>
          <a:p>
            <a:r>
              <a:rPr lang="en-US" sz="2800" dirty="0"/>
              <a:t>Coordinator only waits for votes in “</a:t>
            </a:r>
            <a:r>
              <a:rPr lang="en-US" sz="2800" dirty="0">
                <a:latin typeface="Calibri"/>
                <a:cs typeface="Calibri"/>
              </a:rPr>
              <a:t>WAIT</a:t>
            </a:r>
            <a:r>
              <a:rPr lang="en-US" sz="2800" dirty="0"/>
              <a:t>” state</a:t>
            </a:r>
          </a:p>
          <a:p>
            <a:r>
              <a:rPr lang="en-US" sz="2800" dirty="0"/>
              <a:t>In </a:t>
            </a:r>
            <a:r>
              <a:rPr lang="en-US" sz="2800" dirty="0">
                <a:latin typeface="Calibri"/>
                <a:cs typeface="Calibri"/>
              </a:rPr>
              <a:t>WAIT</a:t>
            </a:r>
            <a:r>
              <a:rPr lang="en-US" sz="2800" dirty="0"/>
              <a:t>, if doesn’t receive N votes, it times out and sends </a:t>
            </a:r>
            <a:r>
              <a:rPr lang="en-US" sz="2800" dirty="0">
                <a:latin typeface="Calibri"/>
                <a:cs typeface="Calibri"/>
              </a:rPr>
              <a:t>GLOBAL-ABORT</a:t>
            </a:r>
          </a:p>
          <a:p>
            <a:endParaRPr lang="en-US" sz="2800" dirty="0"/>
          </a:p>
        </p:txBody>
      </p:sp>
      <p:sp>
        <p:nvSpPr>
          <p:cNvPr id="4" name="Rounded Rectangle 3"/>
          <p:cNvSpPr/>
          <p:nvPr/>
        </p:nvSpPr>
        <p:spPr>
          <a:xfrm>
            <a:off x="3657600" y="990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5" name="Rounded Rectangle 4"/>
          <p:cNvSpPr/>
          <p:nvPr/>
        </p:nvSpPr>
        <p:spPr>
          <a:xfrm>
            <a:off x="3657600" y="22098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WAIT</a:t>
            </a:r>
            <a:endParaRPr lang="en-US">
              <a:solidFill>
                <a:schemeClr val="tx1"/>
              </a:solidFill>
              <a:latin typeface="Calibri"/>
              <a:ea typeface="ＭＳ Ｐゴシック" charset="0"/>
              <a:cs typeface="Calibri"/>
            </a:endParaRPr>
          </a:p>
        </p:txBody>
      </p:sp>
      <p:sp>
        <p:nvSpPr>
          <p:cNvPr id="8" name="Rounded Rectangle 7"/>
          <p:cNvSpPr/>
          <p:nvPr/>
        </p:nvSpPr>
        <p:spPr>
          <a:xfrm>
            <a:off x="26670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9" name="Rounded Rectangle 8"/>
          <p:cNvSpPr/>
          <p:nvPr/>
        </p:nvSpPr>
        <p:spPr>
          <a:xfrm>
            <a:off x="46482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11" name="Straight Arrow Connector 10"/>
          <p:cNvCxnSpPr>
            <a:stCxn id="4" idx="2"/>
            <a:endCxn id="5" idx="0"/>
          </p:cNvCxnSpPr>
          <p:nvPr/>
        </p:nvCxnSpPr>
        <p:spPr>
          <a:xfrm rot="5400000">
            <a:off x="4076701" y="1866900"/>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8" idx="0"/>
          </p:cNvCxnSpPr>
          <p:nvPr/>
        </p:nvCxnSpPr>
        <p:spPr>
          <a:xfrm rot="5400000">
            <a:off x="35814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0"/>
          </p:cNvCxnSpPr>
          <p:nvPr/>
        </p:nvCxnSpPr>
        <p:spPr>
          <a:xfrm rot="16200000" flipH="1">
            <a:off x="45720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594" name="TextBox 29"/>
          <p:cNvSpPr txBox="1">
            <a:spLocks noChangeArrowheads="1"/>
          </p:cNvSpPr>
          <p:nvPr/>
        </p:nvSpPr>
        <p:spPr bwMode="auto">
          <a:xfrm>
            <a:off x="4495800" y="1549400"/>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START</a:t>
            </a:r>
          </a:p>
          <a:p>
            <a:pPr eaLnBrk="1" hangingPunct="1"/>
            <a:r>
              <a:rPr lang="sv-SE" sz="1800">
                <a:latin typeface="Calibri" charset="0"/>
              </a:rPr>
              <a:t>Send: VOTE-REQ</a:t>
            </a:r>
            <a:endParaRPr lang="en-US" sz="1800">
              <a:latin typeface="Calibri" charset="0"/>
            </a:endParaRPr>
          </a:p>
        </p:txBody>
      </p:sp>
      <p:sp>
        <p:nvSpPr>
          <p:cNvPr id="67595" name="TextBox 30"/>
          <p:cNvSpPr txBox="1">
            <a:spLocks noChangeArrowheads="1"/>
          </p:cNvSpPr>
          <p:nvPr/>
        </p:nvSpPr>
        <p:spPr bwMode="auto">
          <a:xfrm>
            <a:off x="1828800" y="2706688"/>
            <a:ext cx="2286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VOTE-ABORT</a:t>
            </a:r>
          </a:p>
          <a:p>
            <a:pPr eaLnBrk="1" hangingPunct="1"/>
            <a:r>
              <a:rPr lang="sv-SE" sz="1800">
                <a:latin typeface="Calibri" charset="0"/>
              </a:rPr>
              <a:t>Send: GLOBAL-ABORT</a:t>
            </a:r>
            <a:endParaRPr lang="en-US" sz="1800">
              <a:latin typeface="Calibri" charset="0"/>
            </a:endParaRPr>
          </a:p>
        </p:txBody>
      </p:sp>
      <p:sp>
        <p:nvSpPr>
          <p:cNvPr id="67596" name="TextBox 31"/>
          <p:cNvSpPr txBox="1">
            <a:spLocks noChangeArrowheads="1"/>
          </p:cNvSpPr>
          <p:nvPr/>
        </p:nvSpPr>
        <p:spPr bwMode="auto">
          <a:xfrm>
            <a:off x="4800600" y="2706688"/>
            <a:ext cx="25146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VOTE-COMMIT</a:t>
            </a:r>
          </a:p>
          <a:p>
            <a:pPr eaLnBrk="1" hangingPunct="1"/>
            <a:r>
              <a:rPr lang="sv-SE" sz="1800">
                <a:latin typeface="Calibri" charset="0"/>
              </a:rPr>
              <a:t>Send: GLOBAL-COMMIT</a:t>
            </a:r>
            <a:endParaRPr lang="en-US" sz="1800">
              <a:latin typeface="Calibri" charset="0"/>
            </a:endParaRPr>
          </a:p>
        </p:txBody>
      </p:sp>
    </p:spTree>
    <p:extLst>
      <p:ext uri="{BB962C8B-B14F-4D97-AF65-F5344CB8AC3E}">
        <p14:creationId xmlns:p14="http://schemas.microsoft.com/office/powerpoint/2010/main" val="3470271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sv-SE" dirty="0">
                <a:ea typeface="MS PGothic" charset="0"/>
              </a:rPr>
              <a:t>Example of </a:t>
            </a:r>
            <a:r>
              <a:rPr lang="en-US" dirty="0">
                <a:ea typeface="MS PGothic" charset="0"/>
              </a:rPr>
              <a:t>Worker</a:t>
            </a:r>
            <a:r>
              <a:rPr lang="sv-SE" dirty="0">
                <a:ea typeface="MS PGothic" charset="0"/>
              </a:rPr>
              <a:t> Failure</a:t>
            </a:r>
            <a:endParaRPr lang="en-US" dirty="0">
              <a:ea typeface="MS PGothic" charset="0"/>
            </a:endParaRPr>
          </a:p>
        </p:txBody>
      </p:sp>
      <p:cxnSp>
        <p:nvCxnSpPr>
          <p:cNvPr id="5" name="Straight Arrow Connector 4"/>
          <p:cNvCxnSpPr/>
          <p:nvPr/>
        </p:nvCxnSpPr>
        <p:spPr>
          <a:xfrm>
            <a:off x="1143000" y="2714625"/>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143000" y="3779838"/>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143000" y="4846638"/>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5903913"/>
            <a:ext cx="3657600" cy="95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614" name="TextBox 11"/>
          <p:cNvSpPr txBox="1">
            <a:spLocks noChangeArrowheads="1"/>
          </p:cNvSpPr>
          <p:nvPr/>
        </p:nvSpPr>
        <p:spPr bwMode="auto">
          <a:xfrm>
            <a:off x="152400" y="22860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coordinator</a:t>
            </a:r>
          </a:p>
        </p:txBody>
      </p:sp>
      <p:sp>
        <p:nvSpPr>
          <p:cNvPr id="68615" name="TextBox 12"/>
          <p:cNvSpPr txBox="1">
            <a:spLocks noChangeArrowheads="1"/>
          </p:cNvSpPr>
          <p:nvPr/>
        </p:nvSpPr>
        <p:spPr bwMode="auto">
          <a:xfrm>
            <a:off x="152400" y="3352800"/>
            <a:ext cx="1371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8616" name="TextBox 15"/>
          <p:cNvSpPr txBox="1">
            <a:spLocks noChangeArrowheads="1"/>
          </p:cNvSpPr>
          <p:nvPr/>
        </p:nvSpPr>
        <p:spPr bwMode="auto">
          <a:xfrm>
            <a:off x="4876800" y="5599113"/>
            <a:ext cx="838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1676400" y="2943225"/>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181100" y="3362325"/>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495300" y="3971925"/>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771900" y="3057525"/>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390900" y="3590925"/>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2" name="TextBox 35"/>
          <p:cNvSpPr txBox="1">
            <a:spLocks noChangeArrowheads="1"/>
          </p:cNvSpPr>
          <p:nvPr/>
        </p:nvSpPr>
        <p:spPr bwMode="auto">
          <a:xfrm>
            <a:off x="2362200" y="3119438"/>
            <a:ext cx="1600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2971800" y="4010025"/>
            <a:ext cx="16764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grpSp>
        <p:nvGrpSpPr>
          <p:cNvPr id="3" name="Group 60"/>
          <p:cNvGrpSpPr>
            <a:grpSpLocks/>
          </p:cNvGrpSpPr>
          <p:nvPr/>
        </p:nvGrpSpPr>
        <p:grpSpPr bwMode="auto">
          <a:xfrm>
            <a:off x="6248400" y="2714625"/>
            <a:ext cx="2590800" cy="2133600"/>
            <a:chOff x="5715000" y="2678668"/>
            <a:chExt cx="2590800" cy="2133603"/>
          </a:xfrm>
        </p:grpSpPr>
        <p:cxnSp>
          <p:nvCxnSpPr>
            <p:cNvPr id="33" name="Straight Arrow Connector 32"/>
            <p:cNvCxnSpPr/>
            <p:nvPr/>
          </p:nvCxnSpPr>
          <p:spPr>
            <a:xfrm rot="16200000" flipH="1">
              <a:off x="5562599" y="2907269"/>
              <a:ext cx="106680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067299" y="3326370"/>
              <a:ext cx="2133603"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43" name="TextBox 37"/>
            <p:cNvSpPr txBox="1">
              <a:spLocks noChangeArrowheads="1"/>
            </p:cNvSpPr>
            <p:nvPr/>
          </p:nvSpPr>
          <p:spPr bwMode="auto">
            <a:xfrm>
              <a:off x="6477000" y="2754868"/>
              <a:ext cx="1828800" cy="830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grpSp>
      <p:grpSp>
        <p:nvGrpSpPr>
          <p:cNvPr id="4" name="Group 59"/>
          <p:cNvGrpSpPr>
            <a:grpSpLocks/>
          </p:cNvGrpSpPr>
          <p:nvPr/>
        </p:nvGrpSpPr>
        <p:grpSpPr bwMode="auto">
          <a:xfrm>
            <a:off x="4343400" y="5229225"/>
            <a:ext cx="304800" cy="685800"/>
            <a:chOff x="4343400" y="5193268"/>
            <a:chExt cx="304800" cy="685800"/>
          </a:xfrm>
        </p:grpSpPr>
        <p:cxnSp>
          <p:nvCxnSpPr>
            <p:cNvPr id="30" name="Straight Arrow Connector 29"/>
            <p:cNvCxnSpPr/>
            <p:nvPr/>
          </p:nvCxnSpPr>
          <p:spPr>
            <a:xfrm rot="5400000" flipH="1" flipV="1">
              <a:off x="4267200" y="5650468"/>
              <a:ext cx="3810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638" name="Group 30"/>
            <p:cNvGrpSpPr>
              <a:grpSpLocks/>
            </p:cNvGrpSpPr>
            <p:nvPr/>
          </p:nvGrpSpPr>
          <p:grpSpPr bwMode="auto">
            <a:xfrm>
              <a:off x="4343400" y="5193268"/>
              <a:ext cx="304800" cy="304800"/>
              <a:chOff x="4953000" y="1524000"/>
              <a:chExt cx="304800" cy="304800"/>
            </a:xfrm>
          </p:grpSpPr>
          <p:cxnSp>
            <p:nvCxnSpPr>
              <p:cNvPr id="32" name="Straight Connector 31"/>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8626" name="Group 50"/>
          <p:cNvGrpSpPr>
            <a:grpSpLocks/>
          </p:cNvGrpSpPr>
          <p:nvPr/>
        </p:nvGrpSpPr>
        <p:grpSpPr bwMode="auto">
          <a:xfrm>
            <a:off x="3200400" y="990600"/>
            <a:ext cx="1752600" cy="1592263"/>
            <a:chOff x="3276600" y="2895600"/>
            <a:chExt cx="3505200" cy="2971800"/>
          </a:xfrm>
        </p:grpSpPr>
        <p:sp>
          <p:nvSpPr>
            <p:cNvPr id="52" name="Rounded Rectangle 51"/>
            <p:cNvSpPr/>
            <p:nvPr/>
          </p:nvSpPr>
          <p:spPr>
            <a:xfrm>
              <a:off x="4270376" y="2895600"/>
              <a:ext cx="151765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INIT</a:t>
              </a:r>
              <a:endParaRPr lang="en-US" sz="1800">
                <a:solidFill>
                  <a:schemeClr val="tx1"/>
                </a:solidFill>
                <a:latin typeface="Calibri"/>
                <a:ea typeface="ＭＳ Ｐゴシック" charset="0"/>
                <a:cs typeface="Calibri"/>
              </a:endParaRPr>
            </a:p>
          </p:txBody>
        </p:sp>
        <p:sp>
          <p:nvSpPr>
            <p:cNvPr id="53" name="Rounded Rectangle 52"/>
            <p:cNvSpPr/>
            <p:nvPr/>
          </p:nvSpPr>
          <p:spPr>
            <a:xfrm>
              <a:off x="4270376" y="4116319"/>
              <a:ext cx="1517650" cy="530362"/>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WAIT</a:t>
              </a:r>
              <a:endParaRPr lang="en-US" sz="1800">
                <a:solidFill>
                  <a:schemeClr val="tx1"/>
                </a:solidFill>
                <a:latin typeface="Calibri"/>
                <a:ea typeface="ＭＳ Ｐゴシック" charset="0"/>
                <a:cs typeface="Calibri"/>
              </a:endParaRPr>
            </a:p>
          </p:txBody>
        </p:sp>
        <p:sp>
          <p:nvSpPr>
            <p:cNvPr id="54" name="Rounded Rectangle 53"/>
            <p:cNvSpPr/>
            <p:nvPr/>
          </p:nvSpPr>
          <p:spPr>
            <a:xfrm>
              <a:off x="32766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ABORT</a:t>
              </a:r>
              <a:endParaRPr lang="en-US" sz="1800">
                <a:solidFill>
                  <a:schemeClr val="tx1"/>
                </a:solidFill>
                <a:latin typeface="Calibri"/>
                <a:ea typeface="ＭＳ Ｐゴシック" charset="0"/>
                <a:cs typeface="Calibri"/>
              </a:endParaRPr>
            </a:p>
          </p:txBody>
        </p:sp>
        <p:sp>
          <p:nvSpPr>
            <p:cNvPr id="55" name="Rounded Rectangle 54"/>
            <p:cNvSpPr/>
            <p:nvPr/>
          </p:nvSpPr>
          <p:spPr>
            <a:xfrm>
              <a:off x="52578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COMM</a:t>
              </a:r>
              <a:endParaRPr lang="en-US" sz="1800">
                <a:solidFill>
                  <a:schemeClr val="tx1"/>
                </a:solidFill>
                <a:latin typeface="Calibri"/>
                <a:ea typeface="ＭＳ Ｐゴシック" charset="0"/>
                <a:cs typeface="Calibri"/>
              </a:endParaRPr>
            </a:p>
          </p:txBody>
        </p:sp>
        <p:cxnSp>
          <p:nvCxnSpPr>
            <p:cNvPr id="56" name="Straight Arrow Connector 55"/>
            <p:cNvCxnSpPr>
              <a:stCxn id="52" idx="2"/>
              <a:endCxn id="53" idx="0"/>
            </p:cNvCxnSpPr>
            <p:nvPr/>
          </p:nvCxnSpPr>
          <p:spPr>
            <a:xfrm rot="5400000">
              <a:off x="4685502" y="3772621"/>
              <a:ext cx="687395"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0"/>
            </p:cNvCxnSpPr>
            <p:nvPr/>
          </p:nvCxnSpPr>
          <p:spPr>
            <a:xfrm rot="5400000">
              <a:off x="4188616" y="4493491"/>
              <a:ext cx="687395" cy="99377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rot="16200000" flipH="1">
              <a:off x="5182390" y="4493491"/>
              <a:ext cx="687395" cy="9937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9" name="TextBox 58"/>
          <p:cNvSpPr txBox="1">
            <a:spLocks noChangeArrowheads="1"/>
          </p:cNvSpPr>
          <p:nvPr/>
        </p:nvSpPr>
        <p:spPr bwMode="auto">
          <a:xfrm>
            <a:off x="5257800" y="2205038"/>
            <a:ext cx="1828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68628" name="TextBox 12"/>
          <p:cNvSpPr txBox="1">
            <a:spLocks noChangeArrowheads="1"/>
          </p:cNvSpPr>
          <p:nvPr/>
        </p:nvSpPr>
        <p:spPr bwMode="auto">
          <a:xfrm>
            <a:off x="152400" y="44148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8629" name="TextBox 12"/>
          <p:cNvSpPr txBox="1">
            <a:spLocks noChangeArrowheads="1"/>
          </p:cNvSpPr>
          <p:nvPr/>
        </p:nvSpPr>
        <p:spPr bwMode="auto">
          <a:xfrm>
            <a:off x="152400" y="54816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31887086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sv-SE" dirty="0">
                <a:ea typeface="MS PGothic" charset="0"/>
              </a:rPr>
              <a:t>Dealing with Coordinator Failure</a:t>
            </a:r>
            <a:endParaRPr lang="en-US" dirty="0">
              <a:ea typeface="MS PGothic" charset="0"/>
            </a:endParaRPr>
          </a:p>
        </p:txBody>
      </p:sp>
      <p:sp>
        <p:nvSpPr>
          <p:cNvPr id="65538" name="Content Placeholder 2"/>
          <p:cNvSpPr>
            <a:spLocks noGrp="1"/>
          </p:cNvSpPr>
          <p:nvPr>
            <p:ph idx="1"/>
          </p:nvPr>
        </p:nvSpPr>
        <p:spPr>
          <a:xfrm>
            <a:off x="152400" y="4095750"/>
            <a:ext cx="8686800" cy="2686050"/>
          </a:xfrm>
        </p:spPr>
        <p:txBody>
          <a:bodyPr>
            <a:normAutofit/>
          </a:bodyPr>
          <a:lstStyle/>
          <a:p>
            <a:pPr>
              <a:defRPr/>
            </a:pPr>
            <a:r>
              <a:rPr lang="en-US" sz="2800" dirty="0">
                <a:ea typeface="ＭＳ Ｐゴシック" charset="0"/>
              </a:rPr>
              <a:t>Worker waits for </a:t>
            </a:r>
            <a:r>
              <a:rPr lang="en-US" sz="2800" dirty="0">
                <a:latin typeface="Calibri"/>
                <a:ea typeface="ＭＳ Ｐゴシック" charset="0"/>
                <a:cs typeface="Calibri"/>
              </a:rPr>
              <a:t>VOTE-REQ </a:t>
            </a:r>
            <a:r>
              <a:rPr lang="en-US" sz="2800" dirty="0">
                <a:ea typeface="ＭＳ Ｐゴシック" charset="0"/>
              </a:rPr>
              <a:t>in </a:t>
            </a:r>
            <a:r>
              <a:rPr lang="en-US" sz="2800" dirty="0">
                <a:latin typeface="Calibri"/>
                <a:ea typeface="ＭＳ Ｐゴシック" charset="0"/>
                <a:cs typeface="Calibri"/>
              </a:rPr>
              <a:t>INIT</a:t>
            </a:r>
          </a:p>
          <a:p>
            <a:pPr lvl="1">
              <a:defRPr/>
            </a:pPr>
            <a:r>
              <a:rPr lang="en-US" sz="2400" dirty="0">
                <a:ea typeface="ＭＳ Ｐゴシック" charset="0"/>
              </a:rPr>
              <a:t>Worker can time out and abort (coordinator handles it)</a:t>
            </a:r>
          </a:p>
          <a:p>
            <a:pPr>
              <a:defRPr/>
            </a:pPr>
            <a:r>
              <a:rPr lang="en-US" sz="2800" dirty="0">
                <a:ea typeface="ＭＳ Ｐゴシック" charset="0"/>
              </a:rPr>
              <a:t>Worker waits for </a:t>
            </a:r>
            <a:r>
              <a:rPr lang="en-US" sz="2800" dirty="0">
                <a:latin typeface="Calibri"/>
                <a:ea typeface="ＭＳ Ｐゴシック" charset="0"/>
                <a:cs typeface="Calibri"/>
              </a:rPr>
              <a:t>GLOBAL-*</a:t>
            </a:r>
            <a:r>
              <a:rPr lang="en-US" sz="2800" dirty="0">
                <a:ea typeface="ＭＳ Ｐゴシック" charset="0"/>
              </a:rPr>
              <a:t> message in </a:t>
            </a:r>
            <a:r>
              <a:rPr lang="en-US" sz="2800" dirty="0">
                <a:latin typeface="Calibri"/>
                <a:ea typeface="ＭＳ Ｐゴシック" charset="0"/>
                <a:cs typeface="Calibri"/>
              </a:rPr>
              <a:t>READY</a:t>
            </a:r>
          </a:p>
          <a:p>
            <a:pPr lvl="1">
              <a:defRPr/>
            </a:pPr>
            <a:r>
              <a:rPr lang="en-US" sz="2400" dirty="0">
                <a:ea typeface="ＭＳ Ｐゴシック" charset="0"/>
              </a:rPr>
              <a:t>If coordinator fails, workers must </a:t>
            </a:r>
            <a:r>
              <a:rPr lang="en-US" sz="2400" b="1" dirty="0">
                <a:solidFill>
                  <a:srgbClr val="FF0000"/>
                </a:solidFill>
                <a:latin typeface="Calibri"/>
                <a:ea typeface="ＭＳ Ｐゴシック" charset="0"/>
                <a:cs typeface="Calibri"/>
              </a:rPr>
              <a:t>BLOCK</a:t>
            </a:r>
            <a:r>
              <a:rPr lang="en-US" sz="2400" dirty="0">
                <a:ea typeface="ＭＳ Ｐゴシック" charset="0"/>
              </a:rPr>
              <a:t> waiting for coordinator to recover and send </a:t>
            </a:r>
            <a:r>
              <a:rPr lang="en-US" sz="2400" dirty="0">
                <a:latin typeface="Calibri"/>
                <a:ea typeface="ＭＳ Ｐゴシック" charset="0"/>
                <a:cs typeface="Calibri"/>
              </a:rPr>
              <a:t>GLOBAL_*</a:t>
            </a:r>
            <a:r>
              <a:rPr lang="en-US" sz="2400" dirty="0">
                <a:ea typeface="ＭＳ Ｐゴシック" charset="0"/>
              </a:rPr>
              <a:t> message</a:t>
            </a:r>
          </a:p>
          <a:p>
            <a:pPr marL="0" indent="0">
              <a:buFontTx/>
              <a:buNone/>
              <a:defRPr/>
            </a:pPr>
            <a:endParaRPr lang="en-US" sz="2800" dirty="0">
              <a:ea typeface="ＭＳ Ｐゴシック" charset="0"/>
            </a:endParaRPr>
          </a:p>
        </p:txBody>
      </p:sp>
      <p:sp>
        <p:nvSpPr>
          <p:cNvPr id="16" name="Rounded Rectangle 15"/>
          <p:cNvSpPr/>
          <p:nvPr/>
        </p:nvSpPr>
        <p:spPr>
          <a:xfrm>
            <a:off x="3657600" y="9906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17" name="Rounded Rectangle 16"/>
          <p:cNvSpPr/>
          <p:nvPr/>
        </p:nvSpPr>
        <p:spPr>
          <a:xfrm>
            <a:off x="3657600" y="22098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18" name="Rounded Rectangle 17"/>
          <p:cNvSpPr/>
          <p:nvPr/>
        </p:nvSpPr>
        <p:spPr>
          <a:xfrm>
            <a:off x="26670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19" name="Rounded Rectangle 18"/>
          <p:cNvSpPr/>
          <p:nvPr/>
        </p:nvSpPr>
        <p:spPr>
          <a:xfrm>
            <a:off x="46482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20" name="Straight Arrow Connector 19"/>
          <p:cNvCxnSpPr>
            <a:stCxn id="16" idx="2"/>
            <a:endCxn id="17" idx="0"/>
          </p:cNvCxnSpPr>
          <p:nvPr/>
        </p:nvCxnSpPr>
        <p:spPr>
          <a:xfrm rot="5400000">
            <a:off x="4076701" y="1866900"/>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4290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44196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a:stCxn id="16" idx="2"/>
            <a:endCxn id="18" idx="1"/>
          </p:cNvCxnSpPr>
          <p:nvPr/>
        </p:nvCxnSpPr>
        <p:spPr>
          <a:xfrm rot="5400000">
            <a:off x="2457450" y="1733550"/>
            <a:ext cx="2171700"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643" name="TextBox 23"/>
          <p:cNvSpPr txBox="1">
            <a:spLocks noChangeArrowheads="1"/>
          </p:cNvSpPr>
          <p:nvPr/>
        </p:nvSpPr>
        <p:spPr bwMode="auto">
          <a:xfrm>
            <a:off x="2209800" y="1447800"/>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a:latin typeface="Calibri" charset="0"/>
              </a:rPr>
              <a:t>Recv: VOTE-REQ</a:t>
            </a:r>
          </a:p>
          <a:p>
            <a:pPr eaLnBrk="1" hangingPunct="1"/>
            <a:r>
              <a:rPr lang="sv-SE" sz="1800" dirty="0">
                <a:latin typeface="Calibri" charset="0"/>
              </a:rPr>
              <a:t>Send: VOTE-ABORT</a:t>
            </a:r>
            <a:endParaRPr lang="en-US" sz="1800" dirty="0">
              <a:latin typeface="Calibri" charset="0"/>
            </a:endParaRPr>
          </a:p>
        </p:txBody>
      </p:sp>
      <p:sp>
        <p:nvSpPr>
          <p:cNvPr id="69644" name="TextBox 24"/>
          <p:cNvSpPr txBox="1">
            <a:spLocks noChangeArrowheads="1"/>
          </p:cNvSpPr>
          <p:nvPr/>
        </p:nvSpPr>
        <p:spPr bwMode="auto">
          <a:xfrm>
            <a:off x="4419600" y="1549400"/>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VOTE-REQ</a:t>
            </a:r>
          </a:p>
          <a:p>
            <a:pPr eaLnBrk="1" hangingPunct="1"/>
            <a:r>
              <a:rPr lang="sv-SE" sz="1800">
                <a:latin typeface="Calibri" charset="0"/>
              </a:rPr>
              <a:t>Send: VOTE-COMMIT</a:t>
            </a:r>
            <a:endParaRPr lang="en-US" sz="1800">
              <a:latin typeface="Calibri" charset="0"/>
            </a:endParaRPr>
          </a:p>
        </p:txBody>
      </p:sp>
      <p:sp>
        <p:nvSpPr>
          <p:cNvPr id="69645" name="TextBox 25"/>
          <p:cNvSpPr txBox="1">
            <a:spLocks noChangeArrowheads="1"/>
          </p:cNvSpPr>
          <p:nvPr/>
        </p:nvSpPr>
        <p:spPr bwMode="auto">
          <a:xfrm>
            <a:off x="1485900" y="2601295"/>
            <a:ext cx="2286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hangingPunct="1"/>
            <a:r>
              <a:rPr lang="sv-SE" sz="1800" dirty="0">
                <a:latin typeface="Calibri" charset="0"/>
              </a:rPr>
              <a:t>Recv: </a:t>
            </a:r>
            <a:endParaRPr lang="sv-SE" sz="1800" dirty="0" smtClean="0">
              <a:latin typeface="Calibri" charset="0"/>
            </a:endParaRPr>
          </a:p>
          <a:p>
            <a:pPr algn="r" eaLnBrk="1" hangingPunct="1"/>
            <a:r>
              <a:rPr lang="sv-SE" sz="1800" dirty="0" smtClean="0">
                <a:latin typeface="Calibri" charset="0"/>
              </a:rPr>
              <a:t>GLOBAL-ABORT</a:t>
            </a:r>
            <a:endParaRPr lang="sv-SE" sz="1800" dirty="0">
              <a:latin typeface="Calibri" charset="0"/>
            </a:endParaRPr>
          </a:p>
        </p:txBody>
      </p:sp>
      <p:sp>
        <p:nvSpPr>
          <p:cNvPr id="69646" name="TextBox 26"/>
          <p:cNvSpPr txBox="1">
            <a:spLocks noChangeArrowheads="1"/>
          </p:cNvSpPr>
          <p:nvPr/>
        </p:nvSpPr>
        <p:spPr bwMode="auto">
          <a:xfrm>
            <a:off x="4953000" y="2686735"/>
            <a:ext cx="25146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a:latin typeface="Calibri" charset="0"/>
              </a:rPr>
              <a:t>Recv: </a:t>
            </a:r>
            <a:endParaRPr lang="sv-SE" sz="1800" dirty="0" smtClean="0">
              <a:latin typeface="Calibri" charset="0"/>
            </a:endParaRPr>
          </a:p>
          <a:p>
            <a:pPr eaLnBrk="1" hangingPunct="1"/>
            <a:r>
              <a:rPr lang="sv-SE" sz="1800" dirty="0" smtClean="0">
                <a:latin typeface="Calibri" charset="0"/>
              </a:rPr>
              <a:t>GLOBAL-COMMIT</a:t>
            </a:r>
            <a:endParaRPr lang="sv-SE" sz="1800" dirty="0">
              <a:latin typeface="Calibri" charset="0"/>
            </a:endParaRPr>
          </a:p>
        </p:txBody>
      </p:sp>
    </p:spTree>
    <p:extLst>
      <p:ext uri="{BB962C8B-B14F-4D97-AF65-F5344CB8AC3E}">
        <p14:creationId xmlns:p14="http://schemas.microsoft.com/office/powerpoint/2010/main" val="978886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sv-SE" dirty="0">
                <a:ea typeface="MS PGothic" charset="0"/>
              </a:rPr>
              <a:t>Example of Coordinator Failure #1</a:t>
            </a:r>
            <a:endParaRPr lang="en-US" dirty="0">
              <a:ea typeface="MS PGothic" charset="0"/>
            </a:endParaRPr>
          </a:p>
        </p:txBody>
      </p:sp>
      <p:cxnSp>
        <p:nvCxnSpPr>
          <p:cNvPr id="5" name="Straight Arrow Connector 4"/>
          <p:cNvCxnSpPr/>
          <p:nvPr/>
        </p:nvCxnSpPr>
        <p:spPr>
          <a:xfrm>
            <a:off x="1905000" y="2655888"/>
            <a:ext cx="1370013"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05000" y="37211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05000" y="47879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05000" y="58547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662" name="TextBox 11"/>
          <p:cNvSpPr txBox="1">
            <a:spLocks noChangeArrowheads="1"/>
          </p:cNvSpPr>
          <p:nvPr/>
        </p:nvSpPr>
        <p:spPr bwMode="auto">
          <a:xfrm>
            <a:off x="228600" y="2362200"/>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0663" name="TextBox 12"/>
          <p:cNvSpPr txBox="1">
            <a:spLocks noChangeArrowheads="1"/>
          </p:cNvSpPr>
          <p:nvPr/>
        </p:nvSpPr>
        <p:spPr bwMode="auto">
          <a:xfrm>
            <a:off x="533400" y="3505200"/>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2578894" y="2743994"/>
            <a:ext cx="404812"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2409825" y="2836863"/>
            <a:ext cx="596900" cy="2349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2220119" y="2950369"/>
            <a:ext cx="749300" cy="1603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872956" y="3042444"/>
            <a:ext cx="1055688"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5404644" y="3423444"/>
            <a:ext cx="214471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669" name="TextBox 35"/>
          <p:cNvSpPr txBox="1">
            <a:spLocks noChangeArrowheads="1"/>
          </p:cNvSpPr>
          <p:nvPr/>
        </p:nvSpPr>
        <p:spPr bwMode="auto">
          <a:xfrm>
            <a:off x="3124200" y="2960688"/>
            <a:ext cx="1219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6629400" y="3962400"/>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VOTE-ABORT</a:t>
            </a:r>
            <a:endParaRPr lang="en-US">
              <a:latin typeface="Calibri" charset="0"/>
            </a:endParaRPr>
          </a:p>
        </p:txBody>
      </p:sp>
      <p:cxnSp>
        <p:nvCxnSpPr>
          <p:cNvPr id="30" name="Straight Arrow Connector 29"/>
          <p:cNvCxnSpPr/>
          <p:nvPr/>
        </p:nvCxnSpPr>
        <p:spPr>
          <a:xfrm rot="5400000" flipH="1" flipV="1">
            <a:off x="4953000" y="3810000"/>
            <a:ext cx="32004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4724400" y="54102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grpSp>
        <p:nvGrpSpPr>
          <p:cNvPr id="70673" name="Group 30"/>
          <p:cNvGrpSpPr>
            <a:grpSpLocks/>
          </p:cNvGrpSpPr>
          <p:nvPr/>
        </p:nvGrpSpPr>
        <p:grpSpPr bwMode="auto">
          <a:xfrm>
            <a:off x="2895600" y="3252788"/>
            <a:ext cx="304800" cy="304800"/>
            <a:chOff x="4953000" y="1524000"/>
            <a:chExt cx="304800" cy="304800"/>
          </a:xfrm>
        </p:grpSpPr>
        <p:cxnSp>
          <p:nvCxnSpPr>
            <p:cNvPr id="44" name="Straight Connector 43"/>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674" name="Group 65"/>
          <p:cNvGrpSpPr>
            <a:grpSpLocks/>
          </p:cNvGrpSpPr>
          <p:nvPr/>
        </p:nvGrpSpPr>
        <p:grpSpPr bwMode="auto">
          <a:xfrm>
            <a:off x="4114800" y="838200"/>
            <a:ext cx="2057400" cy="1905000"/>
            <a:chOff x="1295400" y="2514600"/>
            <a:chExt cx="3505200" cy="2971800"/>
          </a:xfrm>
        </p:grpSpPr>
        <p:sp>
          <p:nvSpPr>
            <p:cNvPr id="67" name="Rounded Rectangle 66"/>
            <p:cNvSpPr/>
            <p:nvPr/>
          </p:nvSpPr>
          <p:spPr>
            <a:xfrm>
              <a:off x="2285294" y="2514600"/>
              <a:ext cx="1525411" cy="532448"/>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INIT</a:t>
              </a:r>
              <a:endParaRPr lang="en-US" sz="1800">
                <a:solidFill>
                  <a:schemeClr val="tx1"/>
                </a:solidFill>
                <a:latin typeface="Calibri"/>
                <a:ea typeface="ＭＳ Ｐゴシック" charset="0"/>
                <a:cs typeface="Calibri"/>
              </a:endParaRPr>
            </a:p>
          </p:txBody>
        </p:sp>
        <p:sp>
          <p:nvSpPr>
            <p:cNvPr id="68" name="Rounded Rectangle 67"/>
            <p:cNvSpPr/>
            <p:nvPr/>
          </p:nvSpPr>
          <p:spPr>
            <a:xfrm>
              <a:off x="2285294" y="3735515"/>
              <a:ext cx="1525411" cy="5299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READY</a:t>
              </a:r>
              <a:endParaRPr lang="en-US" sz="1800">
                <a:solidFill>
                  <a:schemeClr val="tx1"/>
                </a:solidFill>
                <a:latin typeface="Calibri"/>
                <a:ea typeface="ＭＳ Ｐゴシック" charset="0"/>
                <a:cs typeface="Calibri"/>
              </a:endParaRPr>
            </a:p>
          </p:txBody>
        </p:sp>
        <p:sp>
          <p:nvSpPr>
            <p:cNvPr id="69" name="Rounded Rectangle 68"/>
            <p:cNvSpPr/>
            <p:nvPr/>
          </p:nvSpPr>
          <p:spPr>
            <a:xfrm>
              <a:off x="1295400" y="4953953"/>
              <a:ext cx="1522707"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ABORT</a:t>
              </a:r>
              <a:endParaRPr lang="en-US" sz="1800">
                <a:solidFill>
                  <a:schemeClr val="tx1"/>
                </a:solidFill>
                <a:latin typeface="Calibri"/>
                <a:ea typeface="ＭＳ Ｐゴシック" charset="0"/>
                <a:cs typeface="Calibri"/>
              </a:endParaRPr>
            </a:p>
          </p:txBody>
        </p:sp>
        <p:sp>
          <p:nvSpPr>
            <p:cNvPr id="70" name="Rounded Rectangle 69"/>
            <p:cNvSpPr/>
            <p:nvPr/>
          </p:nvSpPr>
          <p:spPr>
            <a:xfrm>
              <a:off x="3277894" y="4953953"/>
              <a:ext cx="1522706"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COMM</a:t>
              </a:r>
              <a:endParaRPr lang="en-US" sz="1800">
                <a:solidFill>
                  <a:schemeClr val="tx1"/>
                </a:solidFill>
                <a:latin typeface="Calibri"/>
                <a:ea typeface="ＭＳ Ｐゴシック" charset="0"/>
                <a:cs typeface="Calibri"/>
              </a:endParaRPr>
            </a:p>
          </p:txBody>
        </p:sp>
        <p:cxnSp>
          <p:nvCxnSpPr>
            <p:cNvPr id="71" name="Straight Arrow Connector 70"/>
            <p:cNvCxnSpPr>
              <a:stCxn id="67" idx="2"/>
              <a:endCxn id="68" idx="0"/>
            </p:cNvCxnSpPr>
            <p:nvPr/>
          </p:nvCxnSpPr>
          <p:spPr>
            <a:xfrm rot="5400000">
              <a:off x="2705004" y="3392520"/>
              <a:ext cx="68599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2"/>
              <a:endCxn id="69" idx="0"/>
            </p:cNvCxnSpPr>
            <p:nvPr/>
          </p:nvCxnSpPr>
          <p:spPr>
            <a:xfrm rot="5400000">
              <a:off x="2208819"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2"/>
              <a:endCxn id="70" idx="0"/>
            </p:cNvCxnSpPr>
            <p:nvPr/>
          </p:nvCxnSpPr>
          <p:spPr>
            <a:xfrm rot="16200000" flipH="1">
              <a:off x="3198714"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a:stCxn id="67" idx="2"/>
              <a:endCxn id="69" idx="1"/>
            </p:cNvCxnSpPr>
            <p:nvPr/>
          </p:nvCxnSpPr>
          <p:spPr>
            <a:xfrm rot="5400000">
              <a:off x="1084516" y="3257933"/>
              <a:ext cx="2174367"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4" name="TextBox 83"/>
          <p:cNvSpPr txBox="1">
            <a:spLocks noChangeArrowheads="1"/>
          </p:cNvSpPr>
          <p:nvPr/>
        </p:nvSpPr>
        <p:spPr bwMode="auto">
          <a:xfrm>
            <a:off x="4724400" y="44196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85" name="TextBox 84"/>
          <p:cNvSpPr txBox="1">
            <a:spLocks noChangeArrowheads="1"/>
          </p:cNvSpPr>
          <p:nvPr/>
        </p:nvSpPr>
        <p:spPr bwMode="auto">
          <a:xfrm>
            <a:off x="4724400" y="33528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70677" name="TextBox 12"/>
          <p:cNvSpPr txBox="1">
            <a:spLocks noChangeArrowheads="1"/>
          </p:cNvSpPr>
          <p:nvPr/>
        </p:nvSpPr>
        <p:spPr bwMode="auto">
          <a:xfrm>
            <a:off x="533400" y="4495800"/>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0678" name="TextBox 12"/>
          <p:cNvSpPr txBox="1">
            <a:spLocks noChangeArrowheads="1"/>
          </p:cNvSpPr>
          <p:nvPr/>
        </p:nvSpPr>
        <p:spPr bwMode="auto">
          <a:xfrm>
            <a:off x="533400" y="55578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3599557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84" grpId="0"/>
      <p:bldP spid="8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sv-SE">
                <a:ea typeface="MS PGothic" charset="0"/>
              </a:rPr>
              <a:t>Example of Coordinator Failure #2</a:t>
            </a:r>
            <a:endParaRPr lang="en-US">
              <a:ea typeface="MS PGothic" charset="0"/>
            </a:endParaRPr>
          </a:p>
        </p:txBody>
      </p:sp>
      <p:cxnSp>
        <p:nvCxnSpPr>
          <p:cNvPr id="5" name="Straight Arrow Connector 4"/>
          <p:cNvCxnSpPr/>
          <p:nvPr/>
        </p:nvCxnSpPr>
        <p:spPr>
          <a:xfrm>
            <a:off x="1295400" y="2960688"/>
            <a:ext cx="3654425" cy="3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295400" y="40259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95400" y="5092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95400" y="6159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524000" y="3173413"/>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flipH="1">
            <a:off x="1028700" y="3592513"/>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6200000" flipH="1">
            <a:off x="342900" y="4202113"/>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5400000" flipH="1" flipV="1">
            <a:off x="3467100" y="3287713"/>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3086100" y="3821113"/>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691" name="TextBox 107"/>
          <p:cNvSpPr txBox="1">
            <a:spLocks noChangeArrowheads="1"/>
          </p:cNvSpPr>
          <p:nvPr/>
        </p:nvSpPr>
        <p:spPr bwMode="auto">
          <a:xfrm>
            <a:off x="2133600" y="3249613"/>
            <a:ext cx="1524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109" name="TextBox 108"/>
          <p:cNvSpPr txBox="1">
            <a:spLocks noChangeArrowheads="1"/>
          </p:cNvSpPr>
          <p:nvPr/>
        </p:nvSpPr>
        <p:spPr bwMode="auto">
          <a:xfrm>
            <a:off x="2743200" y="4240213"/>
            <a:ext cx="1600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cxnSp>
        <p:nvCxnSpPr>
          <p:cNvPr id="111" name="Straight Arrow Connector 110"/>
          <p:cNvCxnSpPr/>
          <p:nvPr/>
        </p:nvCxnSpPr>
        <p:spPr>
          <a:xfrm rot="5400000" flipH="1" flipV="1">
            <a:off x="2718593" y="4368007"/>
            <a:ext cx="3173413"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
          <p:cNvGrpSpPr>
            <a:grpSpLocks/>
          </p:cNvGrpSpPr>
          <p:nvPr/>
        </p:nvGrpSpPr>
        <p:grpSpPr bwMode="auto">
          <a:xfrm>
            <a:off x="4572000" y="2819400"/>
            <a:ext cx="304800" cy="304800"/>
            <a:chOff x="4953000" y="1524000"/>
            <a:chExt cx="304800" cy="304800"/>
          </a:xfrm>
        </p:grpSpPr>
        <p:cxnSp>
          <p:nvCxnSpPr>
            <p:cNvPr id="113" name="Straight Connector 112"/>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115"/>
          <p:cNvGrpSpPr>
            <a:grpSpLocks/>
          </p:cNvGrpSpPr>
          <p:nvPr/>
        </p:nvGrpSpPr>
        <p:grpSpPr bwMode="auto">
          <a:xfrm>
            <a:off x="3730625" y="762000"/>
            <a:ext cx="1984376" cy="1752600"/>
            <a:chOff x="1295399" y="2514600"/>
            <a:chExt cx="3505201" cy="2971800"/>
          </a:xfrm>
        </p:grpSpPr>
        <p:sp>
          <p:nvSpPr>
            <p:cNvPr id="117" name="Rounded Rectangle 116"/>
            <p:cNvSpPr/>
            <p:nvPr/>
          </p:nvSpPr>
          <p:spPr>
            <a:xfrm>
              <a:off x="2285269" y="2514600"/>
              <a:ext cx="1525463"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INIT</a:t>
              </a:r>
              <a:endParaRPr lang="en-US" sz="1800">
                <a:solidFill>
                  <a:schemeClr val="tx1"/>
                </a:solidFill>
                <a:latin typeface="Calibri"/>
                <a:ea typeface="ＭＳ Ｐゴシック" charset="0"/>
                <a:cs typeface="Calibri"/>
              </a:endParaRPr>
            </a:p>
          </p:txBody>
        </p:sp>
        <p:sp>
          <p:nvSpPr>
            <p:cNvPr id="118" name="Rounded Rectangle 117"/>
            <p:cNvSpPr/>
            <p:nvPr/>
          </p:nvSpPr>
          <p:spPr>
            <a:xfrm>
              <a:off x="2285269" y="3734008"/>
              <a:ext cx="1525463" cy="532986"/>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READY</a:t>
              </a:r>
              <a:endParaRPr lang="en-US" sz="1800">
                <a:solidFill>
                  <a:schemeClr val="tx1"/>
                </a:solidFill>
                <a:latin typeface="Calibri"/>
                <a:ea typeface="ＭＳ Ｐゴシック" charset="0"/>
                <a:cs typeface="Calibri"/>
              </a:endParaRPr>
            </a:p>
          </p:txBody>
        </p:sp>
        <p:sp>
          <p:nvSpPr>
            <p:cNvPr id="119" name="Rounded Rectangle 118"/>
            <p:cNvSpPr/>
            <p:nvPr/>
          </p:nvSpPr>
          <p:spPr>
            <a:xfrm>
              <a:off x="1295400" y="4953414"/>
              <a:ext cx="1522660"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ABORT</a:t>
              </a:r>
              <a:endParaRPr lang="en-US" sz="1800">
                <a:solidFill>
                  <a:schemeClr val="tx1"/>
                </a:solidFill>
                <a:latin typeface="Calibri"/>
                <a:ea typeface="ＭＳ Ｐゴシック" charset="0"/>
                <a:cs typeface="Calibri"/>
              </a:endParaRPr>
            </a:p>
          </p:txBody>
        </p:sp>
        <p:sp>
          <p:nvSpPr>
            <p:cNvPr id="120" name="Rounded Rectangle 119"/>
            <p:cNvSpPr/>
            <p:nvPr/>
          </p:nvSpPr>
          <p:spPr>
            <a:xfrm>
              <a:off x="3277942" y="4953414"/>
              <a:ext cx="1522658"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COMM</a:t>
              </a:r>
              <a:endParaRPr lang="en-US" sz="1800">
                <a:solidFill>
                  <a:schemeClr val="tx1"/>
                </a:solidFill>
                <a:latin typeface="Calibri"/>
                <a:ea typeface="ＭＳ Ｐゴシック" charset="0"/>
                <a:cs typeface="Calibri"/>
              </a:endParaRPr>
            </a:p>
          </p:txBody>
        </p:sp>
        <p:cxnSp>
          <p:nvCxnSpPr>
            <p:cNvPr id="121" name="Straight Arrow Connector 120"/>
            <p:cNvCxnSpPr>
              <a:stCxn id="117" idx="2"/>
              <a:endCxn id="118" idx="0"/>
            </p:cNvCxnSpPr>
            <p:nvPr/>
          </p:nvCxnSpPr>
          <p:spPr>
            <a:xfrm rot="5400000">
              <a:off x="2706135" y="3392144"/>
              <a:ext cx="683729"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2"/>
              <a:endCxn id="119" idx="0"/>
            </p:cNvCxnSpPr>
            <p:nvPr/>
          </p:nvCxnSpPr>
          <p:spPr>
            <a:xfrm rot="5400000">
              <a:off x="2209856" y="4115269"/>
              <a:ext cx="686420" cy="98986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rot="16200000" flipH="1">
              <a:off x="3199724" y="4115269"/>
              <a:ext cx="686420" cy="989867"/>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23"/>
            <p:cNvCxnSpPr>
              <a:stCxn id="117" idx="2"/>
              <a:endCxn id="119" idx="1"/>
            </p:cNvCxnSpPr>
            <p:nvPr/>
          </p:nvCxnSpPr>
          <p:spPr>
            <a:xfrm rot="5400000">
              <a:off x="1085539" y="3257447"/>
              <a:ext cx="2172322" cy="1752601"/>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5" name="TextBox 124"/>
          <p:cNvSpPr txBox="1">
            <a:spLocks noChangeArrowheads="1"/>
          </p:cNvSpPr>
          <p:nvPr/>
        </p:nvSpPr>
        <p:spPr bwMode="auto">
          <a:xfrm>
            <a:off x="3962400" y="5334000"/>
            <a:ext cx="3276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block waiting for coordinator</a:t>
            </a:r>
            <a:endParaRPr lang="en-US" b="0">
              <a:latin typeface="Gill Sans" charset="0"/>
              <a:ea typeface="Gill Sans" charset="0"/>
              <a:cs typeface="Gill Sans" charset="0"/>
            </a:endParaRPr>
          </a:p>
        </p:txBody>
      </p:sp>
      <p:cxnSp>
        <p:nvCxnSpPr>
          <p:cNvPr id="128" name="Straight Arrow Connector 127"/>
          <p:cNvCxnSpPr/>
          <p:nvPr/>
        </p:nvCxnSpPr>
        <p:spPr>
          <a:xfrm>
            <a:off x="5957888" y="2971800"/>
            <a:ext cx="234791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a:spLocks noChangeArrowheads="1"/>
          </p:cNvSpPr>
          <p:nvPr/>
        </p:nvSpPr>
        <p:spPr bwMode="auto">
          <a:xfrm>
            <a:off x="5257800" y="2514600"/>
            <a:ext cx="2667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restarted</a:t>
            </a:r>
            <a:endParaRPr lang="en-US" b="0">
              <a:latin typeface="Gill Sans" charset="0"/>
              <a:ea typeface="Gill Sans" charset="0"/>
              <a:cs typeface="Gill Sans" charset="0"/>
            </a:endParaRPr>
          </a:p>
        </p:txBody>
      </p:sp>
      <p:cxnSp>
        <p:nvCxnSpPr>
          <p:cNvPr id="134" name="Straight Arrow Connector 133"/>
          <p:cNvCxnSpPr/>
          <p:nvPr/>
        </p:nvCxnSpPr>
        <p:spPr>
          <a:xfrm rot="16200000" flipH="1">
            <a:off x="6324600" y="3200400"/>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6200000" flipH="1">
            <a:off x="5676900" y="3619500"/>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a:spLocks noChangeArrowheads="1"/>
          </p:cNvSpPr>
          <p:nvPr/>
        </p:nvSpPr>
        <p:spPr bwMode="auto">
          <a:xfrm>
            <a:off x="6934200" y="4267200"/>
            <a:ext cx="1828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cxnSp>
        <p:nvCxnSpPr>
          <p:cNvPr id="138" name="Straight Arrow Connector 137"/>
          <p:cNvCxnSpPr/>
          <p:nvPr/>
        </p:nvCxnSpPr>
        <p:spPr>
          <a:xfrm rot="16200000" flipH="1">
            <a:off x="4953000" y="4191000"/>
            <a:ext cx="3276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03" name="TextBox 11"/>
          <p:cNvSpPr txBox="1">
            <a:spLocks noChangeArrowheads="1"/>
          </p:cNvSpPr>
          <p:nvPr/>
        </p:nvSpPr>
        <p:spPr bwMode="auto">
          <a:xfrm>
            <a:off x="-76200" y="2514600"/>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1704" name="TextBox 12"/>
          <p:cNvSpPr txBox="1">
            <a:spLocks noChangeArrowheads="1"/>
          </p:cNvSpPr>
          <p:nvPr/>
        </p:nvSpPr>
        <p:spPr bwMode="auto">
          <a:xfrm>
            <a:off x="228600" y="3657600"/>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71705" name="TextBox 12"/>
          <p:cNvSpPr txBox="1">
            <a:spLocks noChangeArrowheads="1"/>
          </p:cNvSpPr>
          <p:nvPr/>
        </p:nvSpPr>
        <p:spPr bwMode="auto">
          <a:xfrm>
            <a:off x="228600" y="4648200"/>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1706" name="TextBox 12"/>
          <p:cNvSpPr txBox="1">
            <a:spLocks noChangeArrowheads="1"/>
          </p:cNvSpPr>
          <p:nvPr/>
        </p:nvSpPr>
        <p:spPr bwMode="auto">
          <a:xfrm>
            <a:off x="228600" y="57102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17484496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25" grpId="0"/>
      <p:bldP spid="132" grpId="0"/>
      <p:bldP spid="1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sv-SE"/>
              <a:t>Durability</a:t>
            </a:r>
            <a:endParaRPr lang="en-US" dirty="0"/>
          </a:p>
        </p:txBody>
      </p:sp>
      <p:sp>
        <p:nvSpPr>
          <p:cNvPr id="46083" name="Content Placeholder 2"/>
          <p:cNvSpPr>
            <a:spLocks noGrp="1"/>
          </p:cNvSpPr>
          <p:nvPr>
            <p:ph idx="1"/>
          </p:nvPr>
        </p:nvSpPr>
        <p:spPr>
          <a:xfrm>
            <a:off x="152400" y="914400"/>
            <a:ext cx="8839200" cy="4953000"/>
          </a:xfrm>
        </p:spPr>
        <p:txBody>
          <a:bodyPr>
            <a:normAutofit/>
          </a:bodyPr>
          <a:lstStyle/>
          <a:p>
            <a:r>
              <a:rPr lang="en-US" sz="2800" dirty="0"/>
              <a:t>All nodes use </a:t>
            </a:r>
            <a:r>
              <a:rPr lang="en-US" sz="2800" dirty="0">
                <a:solidFill>
                  <a:srgbClr val="FF0000"/>
                </a:solidFill>
              </a:rPr>
              <a:t>stable storage </a:t>
            </a:r>
            <a:r>
              <a:rPr lang="en-US" sz="2800" dirty="0"/>
              <a:t>to store current state</a:t>
            </a:r>
          </a:p>
          <a:p>
            <a:pPr lvl="1"/>
            <a:r>
              <a:rPr lang="en-US" sz="2400" dirty="0"/>
              <a:t>stable storage is non-volatile storage (e.g. backed by disk) that guarantees atomic writes. </a:t>
            </a:r>
            <a:endParaRPr lang="en-US" sz="2400" dirty="0" smtClean="0"/>
          </a:p>
          <a:p>
            <a:pPr lvl="1"/>
            <a:r>
              <a:rPr lang="en-US" sz="2400" dirty="0" smtClean="0"/>
              <a:t>E.g.: SSD, NVRAM</a:t>
            </a:r>
            <a:endParaRPr lang="en-US" sz="2800" dirty="0"/>
          </a:p>
          <a:p>
            <a:r>
              <a:rPr lang="en-US" sz="2800" dirty="0"/>
              <a:t>Upon recovery, </a:t>
            </a:r>
            <a:r>
              <a:rPr lang="en-US" sz="2800" dirty="0" smtClean="0"/>
              <a:t>nodes </a:t>
            </a:r>
            <a:r>
              <a:rPr lang="en-US" sz="2800" dirty="0"/>
              <a:t>can restore state and resume:</a:t>
            </a:r>
          </a:p>
          <a:p>
            <a:pPr lvl="1"/>
            <a:r>
              <a:rPr lang="en-US" sz="2400" dirty="0"/>
              <a:t>Coordinator </a:t>
            </a:r>
            <a:r>
              <a:rPr lang="en-US" sz="2400" dirty="0">
                <a:solidFill>
                  <a:schemeClr val="accent1">
                    <a:lumMod val="75000"/>
                  </a:schemeClr>
                </a:solidFill>
              </a:rPr>
              <a:t>aborts</a:t>
            </a:r>
            <a:r>
              <a:rPr lang="en-US" sz="2400" dirty="0"/>
              <a:t> in </a:t>
            </a:r>
            <a:r>
              <a:rPr lang="en-US" sz="2400" dirty="0">
                <a:latin typeface="Calibri"/>
                <a:cs typeface="Calibri"/>
              </a:rPr>
              <a:t>INIT</a:t>
            </a:r>
            <a:r>
              <a:rPr lang="en-US" sz="2400" dirty="0"/>
              <a:t>, </a:t>
            </a:r>
            <a:r>
              <a:rPr lang="en-US" sz="2400" dirty="0">
                <a:latin typeface="Calibri"/>
                <a:cs typeface="Calibri"/>
              </a:rPr>
              <a:t>WAIT</a:t>
            </a:r>
            <a:r>
              <a:rPr lang="en-US" sz="2400" dirty="0"/>
              <a:t>, or </a:t>
            </a:r>
            <a:r>
              <a:rPr lang="en-US" sz="2400" dirty="0">
                <a:latin typeface="Calibri"/>
                <a:cs typeface="Calibri"/>
              </a:rPr>
              <a:t>ABORT</a:t>
            </a:r>
          </a:p>
          <a:p>
            <a:pPr lvl="1"/>
            <a:r>
              <a:rPr lang="en-US" sz="2400" dirty="0"/>
              <a:t>Coordinator </a:t>
            </a:r>
            <a:r>
              <a:rPr lang="en-US" sz="2400" dirty="0">
                <a:solidFill>
                  <a:schemeClr val="accent1">
                    <a:lumMod val="75000"/>
                  </a:schemeClr>
                </a:solidFill>
              </a:rPr>
              <a:t>commits</a:t>
            </a:r>
            <a:r>
              <a:rPr lang="en-US" sz="2400" dirty="0"/>
              <a:t> in </a:t>
            </a:r>
            <a:r>
              <a:rPr lang="en-US" sz="2400" dirty="0">
                <a:latin typeface="Calibri"/>
                <a:cs typeface="Calibri"/>
              </a:rPr>
              <a:t>COMMIT</a:t>
            </a:r>
          </a:p>
          <a:p>
            <a:pPr lvl="1"/>
            <a:r>
              <a:rPr lang="en-US" sz="2400" dirty="0"/>
              <a:t>Worker </a:t>
            </a:r>
            <a:r>
              <a:rPr lang="en-US" sz="2400" dirty="0">
                <a:solidFill>
                  <a:schemeClr val="accent1">
                    <a:lumMod val="75000"/>
                  </a:schemeClr>
                </a:solidFill>
              </a:rPr>
              <a:t>aborts</a:t>
            </a:r>
            <a:r>
              <a:rPr lang="en-US" sz="2400" dirty="0"/>
              <a:t> in </a:t>
            </a:r>
            <a:r>
              <a:rPr lang="en-US" sz="2400" dirty="0">
                <a:latin typeface="Calibri"/>
                <a:cs typeface="Calibri"/>
              </a:rPr>
              <a:t>INIT</a:t>
            </a:r>
            <a:r>
              <a:rPr lang="en-US" sz="2400" dirty="0"/>
              <a:t>, </a:t>
            </a:r>
            <a:r>
              <a:rPr lang="en-US" sz="2400" dirty="0">
                <a:latin typeface="Calibri"/>
                <a:cs typeface="Calibri"/>
              </a:rPr>
              <a:t>ABORT</a:t>
            </a:r>
          </a:p>
          <a:p>
            <a:pPr lvl="1"/>
            <a:r>
              <a:rPr lang="en-US" sz="2400" dirty="0"/>
              <a:t>Worker </a:t>
            </a:r>
            <a:r>
              <a:rPr lang="en-US" sz="2400" dirty="0">
                <a:solidFill>
                  <a:schemeClr val="accent1">
                    <a:lumMod val="75000"/>
                  </a:schemeClr>
                </a:solidFill>
              </a:rPr>
              <a:t>commits</a:t>
            </a:r>
            <a:r>
              <a:rPr lang="en-US" sz="2400" dirty="0"/>
              <a:t> in </a:t>
            </a:r>
            <a:r>
              <a:rPr lang="en-US" sz="2400" dirty="0">
                <a:latin typeface="Calibri"/>
                <a:cs typeface="Calibri"/>
              </a:rPr>
              <a:t>COMMIT</a:t>
            </a:r>
          </a:p>
          <a:p>
            <a:pPr lvl="1"/>
            <a:r>
              <a:rPr lang="en-US" sz="2400" dirty="0"/>
              <a:t>Worker </a:t>
            </a:r>
            <a:r>
              <a:rPr lang="en-US" sz="2400" dirty="0" smtClean="0">
                <a:solidFill>
                  <a:schemeClr val="accent1">
                    <a:lumMod val="75000"/>
                  </a:schemeClr>
                </a:solidFill>
              </a:rPr>
              <a:t>“asks”</a:t>
            </a:r>
            <a:r>
              <a:rPr lang="en-US" sz="2400" dirty="0" smtClean="0"/>
              <a:t> </a:t>
            </a:r>
            <a:r>
              <a:rPr lang="en-US" sz="2400" dirty="0"/>
              <a:t>Coordinator in </a:t>
            </a:r>
            <a:r>
              <a:rPr lang="en-US" sz="2400" dirty="0">
                <a:latin typeface="Calibri"/>
                <a:cs typeface="Calibri"/>
              </a:rPr>
              <a:t>READY</a:t>
            </a:r>
          </a:p>
          <a:p>
            <a:pPr lvl="1"/>
            <a:endParaRPr lang="en-US" sz="2400" dirty="0"/>
          </a:p>
          <a:p>
            <a:pPr lvl="1"/>
            <a:endParaRPr lang="en-US" sz="2400" dirty="0"/>
          </a:p>
          <a:p>
            <a:endParaRPr lang="en-US" sz="2800" dirty="0"/>
          </a:p>
          <a:p>
            <a:endParaRPr lang="en-US" sz="2800" dirty="0"/>
          </a:p>
        </p:txBody>
      </p:sp>
    </p:spTree>
    <p:extLst>
      <p:ext uri="{BB962C8B-B14F-4D97-AF65-F5344CB8AC3E}">
        <p14:creationId xmlns:p14="http://schemas.microsoft.com/office/powerpoint/2010/main" val="912456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Blocking for Coordinator to Recover</a:t>
            </a:r>
            <a:endParaRPr lang="en-US" dirty="0"/>
          </a:p>
        </p:txBody>
      </p:sp>
      <p:sp>
        <p:nvSpPr>
          <p:cNvPr id="73730" name="Content Placeholder 2"/>
          <p:cNvSpPr>
            <a:spLocks noGrp="1"/>
          </p:cNvSpPr>
          <p:nvPr>
            <p:ph idx="1"/>
          </p:nvPr>
        </p:nvSpPr>
        <p:spPr>
          <a:xfrm>
            <a:off x="152400" y="762000"/>
            <a:ext cx="8382000" cy="5791200"/>
          </a:xfrm>
        </p:spPr>
        <p:txBody>
          <a:bodyPr/>
          <a:lstStyle/>
          <a:p>
            <a:r>
              <a:rPr lang="en-US" dirty="0" smtClean="0"/>
              <a:t>A worker waiting for global decision can ask fellow workers about their state</a:t>
            </a:r>
          </a:p>
          <a:p>
            <a:pPr lvl="1"/>
            <a:r>
              <a:rPr lang="en-US" dirty="0" smtClean="0"/>
              <a:t>If another worker is in ABORT or </a:t>
            </a:r>
            <a:br>
              <a:rPr lang="en-US" dirty="0" smtClean="0"/>
            </a:br>
            <a:r>
              <a:rPr lang="en-US" dirty="0" smtClean="0"/>
              <a:t>COMMIT state then coordinator </a:t>
            </a:r>
            <a:br>
              <a:rPr lang="en-US" dirty="0" smtClean="0"/>
            </a:br>
            <a:r>
              <a:rPr lang="en-US" dirty="0" smtClean="0"/>
              <a:t>must have sent GLOBAL-*</a:t>
            </a:r>
          </a:p>
          <a:p>
            <a:pPr lvl="2"/>
            <a:r>
              <a:rPr lang="en-US" dirty="0" smtClean="0"/>
              <a:t>Thus, worker can safely </a:t>
            </a:r>
            <a:br>
              <a:rPr lang="en-US" dirty="0" smtClean="0"/>
            </a:br>
            <a:r>
              <a:rPr lang="en-US" dirty="0" smtClean="0"/>
              <a:t>abort or commit, respectively</a:t>
            </a:r>
          </a:p>
          <a:p>
            <a:pPr lvl="1"/>
            <a:endParaRPr lang="en-US" dirty="0" smtClean="0"/>
          </a:p>
          <a:p>
            <a:pPr lvl="1"/>
            <a:r>
              <a:rPr lang="en-US" dirty="0" smtClean="0"/>
              <a:t>If another worker is still in </a:t>
            </a:r>
            <a:br>
              <a:rPr lang="en-US" dirty="0" smtClean="0"/>
            </a:br>
            <a:r>
              <a:rPr lang="en-US" dirty="0" smtClean="0"/>
              <a:t>INIT state then both workers </a:t>
            </a:r>
            <a:br>
              <a:rPr lang="en-US" dirty="0" smtClean="0"/>
            </a:br>
            <a:r>
              <a:rPr lang="en-US" dirty="0" smtClean="0"/>
              <a:t>can decide to abort </a:t>
            </a:r>
          </a:p>
          <a:p>
            <a:pPr lvl="1"/>
            <a:endParaRPr lang="en-US" dirty="0" smtClean="0"/>
          </a:p>
          <a:p>
            <a:pPr lvl="1"/>
            <a:r>
              <a:rPr lang="en-US" dirty="0" smtClean="0"/>
              <a:t>If all workers are in ready, need to </a:t>
            </a:r>
            <a:r>
              <a:rPr lang="en-US" dirty="0" smtClean="0">
                <a:solidFill>
                  <a:srgbClr val="FF0000"/>
                </a:solidFill>
              </a:rPr>
              <a:t>BLOCK</a:t>
            </a:r>
            <a:r>
              <a:rPr lang="en-US" dirty="0" smtClean="0"/>
              <a:t> (don’t know if coordinator wanted to abort or commit)</a:t>
            </a:r>
            <a:endParaRPr lang="en-US" dirty="0"/>
          </a:p>
        </p:txBody>
      </p:sp>
      <p:grpSp>
        <p:nvGrpSpPr>
          <p:cNvPr id="73731" name="Group 15"/>
          <p:cNvGrpSpPr>
            <a:grpSpLocks/>
          </p:cNvGrpSpPr>
          <p:nvPr/>
        </p:nvGrpSpPr>
        <p:grpSpPr bwMode="auto">
          <a:xfrm>
            <a:off x="4876800" y="1828800"/>
            <a:ext cx="4267200" cy="2514600"/>
            <a:chOff x="4918363" y="3810000"/>
            <a:chExt cx="5043056" cy="2971800"/>
          </a:xfrm>
        </p:grpSpPr>
        <p:sp>
          <p:nvSpPr>
            <p:cNvPr id="4" name="Rounded Rectangle 3"/>
            <p:cNvSpPr/>
            <p:nvPr/>
          </p:nvSpPr>
          <p:spPr>
            <a:xfrm>
              <a:off x="6552479" y="3810000"/>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INIT</a:t>
              </a:r>
              <a:endParaRPr lang="en-US" dirty="0">
                <a:solidFill>
                  <a:schemeClr val="tx1"/>
                </a:solidFill>
                <a:latin typeface="Calibri"/>
                <a:cs typeface="Calibri"/>
              </a:endParaRPr>
            </a:p>
          </p:txBody>
        </p:sp>
        <p:sp>
          <p:nvSpPr>
            <p:cNvPr id="5" name="Rounded Rectangle 4"/>
            <p:cNvSpPr/>
            <p:nvPr/>
          </p:nvSpPr>
          <p:spPr>
            <a:xfrm>
              <a:off x="6552479" y="5029489"/>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READY</a:t>
              </a:r>
              <a:endParaRPr lang="en-US" dirty="0">
                <a:solidFill>
                  <a:schemeClr val="tx1"/>
                </a:solidFill>
                <a:latin typeface="Calibri"/>
                <a:cs typeface="Calibri"/>
              </a:endParaRPr>
            </a:p>
          </p:txBody>
        </p:sp>
        <p:sp>
          <p:nvSpPr>
            <p:cNvPr id="6" name="Rounded Rectangle 5"/>
            <p:cNvSpPr/>
            <p:nvPr/>
          </p:nvSpPr>
          <p:spPr>
            <a:xfrm>
              <a:off x="55618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ABORT</a:t>
              </a:r>
              <a:endParaRPr lang="en-US" dirty="0">
                <a:solidFill>
                  <a:schemeClr val="tx1"/>
                </a:solidFill>
                <a:latin typeface="Calibri"/>
                <a:cs typeface="Calibri"/>
              </a:endParaRPr>
            </a:p>
          </p:txBody>
        </p:sp>
        <p:sp>
          <p:nvSpPr>
            <p:cNvPr id="7" name="Rounded Rectangle 6"/>
            <p:cNvSpPr/>
            <p:nvPr/>
          </p:nvSpPr>
          <p:spPr>
            <a:xfrm>
              <a:off x="75430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COMMIT</a:t>
              </a:r>
              <a:endParaRPr lang="en-US" dirty="0">
                <a:solidFill>
                  <a:schemeClr val="tx1"/>
                </a:solidFill>
                <a:latin typeface="Calibri"/>
                <a:cs typeface="Calibri"/>
              </a:endParaRPr>
            </a:p>
          </p:txBody>
        </p:sp>
        <p:cxnSp>
          <p:nvCxnSpPr>
            <p:cNvPr id="8" name="Straight Arrow Connector 7"/>
            <p:cNvCxnSpPr>
              <a:stCxn id="4" idx="2"/>
              <a:endCxn id="5" idx="0"/>
            </p:cNvCxnSpPr>
            <p:nvPr/>
          </p:nvCxnSpPr>
          <p:spPr>
            <a:xfrm rot="5400000">
              <a:off x="6972734" y="4686156"/>
              <a:ext cx="684789" cy="18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rot="5400000">
              <a:off x="64774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7" idx="0"/>
            </p:cNvCxnSpPr>
            <p:nvPr/>
          </p:nvCxnSpPr>
          <p:spPr>
            <a:xfrm rot="16200000" flipH="1">
              <a:off x="74680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a:stCxn id="4" idx="2"/>
              <a:endCxn id="6" idx="1"/>
            </p:cNvCxnSpPr>
            <p:nvPr/>
          </p:nvCxnSpPr>
          <p:spPr>
            <a:xfrm rot="5400000">
              <a:off x="5352689" y="4552013"/>
              <a:ext cx="2172566" cy="1754187"/>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740" name="TextBox 11"/>
            <p:cNvSpPr txBox="1">
              <a:spLocks noChangeArrowheads="1"/>
            </p:cNvSpPr>
            <p:nvPr/>
          </p:nvSpPr>
          <p:spPr bwMode="auto">
            <a:xfrm>
              <a:off x="4918363" y="4267201"/>
              <a:ext cx="2285998" cy="691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dirty="0" err="1">
                  <a:latin typeface="Calibri" charset="0"/>
                </a:rPr>
                <a:t>Recv</a:t>
              </a:r>
              <a:r>
                <a:rPr lang="sv-SE" sz="1600" dirty="0">
                  <a:latin typeface="Calibri" charset="0"/>
                </a:rPr>
                <a:t>: VOTE-REQ</a:t>
              </a:r>
            </a:p>
            <a:p>
              <a:pPr eaLnBrk="1" hangingPunct="1"/>
              <a:r>
                <a:rPr lang="sv-SE" sz="1600" dirty="0" err="1">
                  <a:latin typeface="Calibri" charset="0"/>
                </a:rPr>
                <a:t>Send</a:t>
              </a:r>
              <a:r>
                <a:rPr lang="sv-SE" sz="1600" dirty="0">
                  <a:latin typeface="Calibri" charset="0"/>
                </a:rPr>
                <a:t>: VOTE-ABORT</a:t>
              </a:r>
              <a:endParaRPr lang="en-US" sz="1600" dirty="0">
                <a:latin typeface="Calibri" charset="0"/>
              </a:endParaRPr>
            </a:p>
          </p:txBody>
        </p:sp>
        <p:sp>
          <p:nvSpPr>
            <p:cNvPr id="73741" name="TextBox 12"/>
            <p:cNvSpPr txBox="1">
              <a:spLocks noChangeArrowheads="1"/>
            </p:cNvSpPr>
            <p:nvPr/>
          </p:nvSpPr>
          <p:spPr bwMode="auto">
            <a:xfrm>
              <a:off x="7405256" y="4368225"/>
              <a:ext cx="2556163" cy="691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VOTE-REQ</a:t>
              </a:r>
            </a:p>
            <a:p>
              <a:pPr eaLnBrk="1" hangingPunct="1"/>
              <a:r>
                <a:rPr lang="sv-SE" sz="1600">
                  <a:latin typeface="Calibri" charset="0"/>
                </a:rPr>
                <a:t>Send: VOTE-COMMIT</a:t>
              </a:r>
              <a:endParaRPr lang="en-US" sz="1600">
                <a:latin typeface="Calibri" charset="0"/>
              </a:endParaRPr>
            </a:p>
          </p:txBody>
        </p:sp>
        <p:sp>
          <p:nvSpPr>
            <p:cNvPr id="73742" name="TextBox 13"/>
            <p:cNvSpPr txBox="1">
              <a:spLocks noChangeArrowheads="1"/>
            </p:cNvSpPr>
            <p:nvPr/>
          </p:nvSpPr>
          <p:spPr bwMode="auto">
            <a:xfrm>
              <a:off x="5008418" y="5757446"/>
              <a:ext cx="253538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GLOBAL-ABORT</a:t>
              </a:r>
            </a:p>
          </p:txBody>
        </p:sp>
        <p:sp>
          <p:nvSpPr>
            <p:cNvPr id="73743" name="TextBox 14"/>
            <p:cNvSpPr txBox="1">
              <a:spLocks noChangeArrowheads="1"/>
            </p:cNvSpPr>
            <p:nvPr/>
          </p:nvSpPr>
          <p:spPr bwMode="auto">
            <a:xfrm>
              <a:off x="7315200" y="5757446"/>
              <a:ext cx="2646219"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GLOBAL-COMMIT</a:t>
              </a:r>
            </a:p>
          </p:txBody>
        </p:sp>
      </p:grpSp>
    </p:spTree>
    <p:extLst>
      <p:ext uri="{BB962C8B-B14F-4D97-AF65-F5344CB8AC3E}">
        <p14:creationId xmlns:p14="http://schemas.microsoft.com/office/powerpoint/2010/main" val="3991082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152400"/>
            <a:ext cx="8534400" cy="533400"/>
          </a:xfrm>
        </p:spPr>
        <p:txBody>
          <a:bodyPr/>
          <a:lstStyle/>
          <a:p>
            <a:r>
              <a:rPr lang="en-US" altLang="ko-KR" dirty="0" smtClean="0"/>
              <a:t>Distributed Decision Making Discussion (1/2)</a:t>
            </a:r>
            <a:endParaRPr lang="en-US" altLang="ko-KR" dirty="0"/>
          </a:p>
        </p:txBody>
      </p:sp>
      <p:sp>
        <p:nvSpPr>
          <p:cNvPr id="983043" name="Rectangle 3"/>
          <p:cNvSpPr>
            <a:spLocks noGrp="1" noChangeArrowheads="1"/>
          </p:cNvSpPr>
          <p:nvPr>
            <p:ph type="body" idx="1"/>
          </p:nvPr>
        </p:nvSpPr>
        <p:spPr>
          <a:xfrm>
            <a:off x="381000" y="914400"/>
            <a:ext cx="8153400" cy="5105400"/>
          </a:xfrm>
        </p:spPr>
        <p:txBody>
          <a:bodyPr/>
          <a:lstStyle/>
          <a:p>
            <a:r>
              <a:rPr lang="en-US" altLang="ko-KR" dirty="0" smtClean="0"/>
              <a:t>Why is distributed decision making desirable?</a:t>
            </a:r>
          </a:p>
          <a:p>
            <a:pPr lvl="1"/>
            <a:r>
              <a:rPr lang="en-US" altLang="ko-KR" dirty="0" smtClean="0"/>
              <a:t>Fault Tolerance!</a:t>
            </a:r>
          </a:p>
          <a:p>
            <a:pPr lvl="1"/>
            <a:r>
              <a:rPr lang="en-US" altLang="ko-KR" dirty="0" smtClean="0"/>
              <a:t>A group of machines can come to a decision even if one or more of them fail during the process</a:t>
            </a:r>
          </a:p>
          <a:p>
            <a:pPr lvl="2"/>
            <a:r>
              <a:rPr lang="en-US" altLang="ko-KR" dirty="0" smtClean="0"/>
              <a:t>Simple failure mode called “</a:t>
            </a:r>
            <a:r>
              <a:rPr lang="en-US" altLang="ko-KR" dirty="0" err="1" smtClean="0"/>
              <a:t>failstop</a:t>
            </a:r>
            <a:r>
              <a:rPr lang="en-US" altLang="ko-KR" dirty="0" smtClean="0"/>
              <a:t>” (different modes later)</a:t>
            </a:r>
          </a:p>
          <a:p>
            <a:pPr lvl="1"/>
            <a:r>
              <a:rPr lang="en-US" altLang="ko-KR" dirty="0" smtClean="0"/>
              <a:t>After decision made, result recorded in multiple places</a:t>
            </a:r>
          </a:p>
          <a:p>
            <a:r>
              <a:rPr lang="en-US" altLang="ko-KR" dirty="0" smtClean="0"/>
              <a:t>Why is 2PC not subject to the General’s paradox?</a:t>
            </a:r>
          </a:p>
          <a:p>
            <a:pPr lvl="1"/>
            <a:r>
              <a:rPr lang="en-US" altLang="ko-KR" dirty="0" smtClean="0"/>
              <a:t>Because 2PC is about </a:t>
            </a:r>
            <a:r>
              <a:rPr lang="en-US" altLang="ko-KR" i="1" dirty="0" smtClean="0"/>
              <a:t>all nodes eventually coming to the same decision – not necessarily at the same time!</a:t>
            </a:r>
          </a:p>
          <a:p>
            <a:pPr lvl="1"/>
            <a:r>
              <a:rPr lang="en-US" altLang="ko-KR" dirty="0" smtClean="0"/>
              <a:t>Allowing us to reboot and continue allows time for collecting and collating decisions</a:t>
            </a:r>
            <a:endParaRPr lang="en-US" altLang="ko-KR" dirty="0"/>
          </a:p>
        </p:txBody>
      </p:sp>
    </p:spTree>
    <p:extLst>
      <p:ext uri="{BB962C8B-B14F-4D97-AF65-F5344CB8AC3E}">
        <p14:creationId xmlns:p14="http://schemas.microsoft.com/office/powerpoint/2010/main" val="2926699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304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8304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04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0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Distributed </a:t>
            </a:r>
            <a:r>
              <a:rPr lang="en-US" dirty="0" smtClean="0"/>
              <a:t>Consensus Making</a:t>
            </a:r>
            <a:endParaRPr lang="en-US" dirty="0"/>
          </a:p>
        </p:txBody>
      </p:sp>
      <p:sp>
        <p:nvSpPr>
          <p:cNvPr id="3" name="Content Placeholder 2"/>
          <p:cNvSpPr>
            <a:spLocks noGrp="1"/>
          </p:cNvSpPr>
          <p:nvPr>
            <p:ph idx="1"/>
          </p:nvPr>
        </p:nvSpPr>
        <p:spPr>
          <a:xfrm>
            <a:off x="381000" y="762000"/>
            <a:ext cx="8305800" cy="5638800"/>
          </a:xfrm>
        </p:spPr>
        <p:txBody>
          <a:bodyPr>
            <a:normAutofit/>
          </a:bodyPr>
          <a:lstStyle/>
          <a:p>
            <a:r>
              <a:rPr lang="en-US" dirty="0" smtClean="0"/>
              <a:t>Consensus problem</a:t>
            </a:r>
          </a:p>
          <a:p>
            <a:pPr lvl="1"/>
            <a:r>
              <a:rPr lang="en-US" dirty="0" smtClean="0"/>
              <a:t>All nodes propose a value</a:t>
            </a:r>
          </a:p>
          <a:p>
            <a:pPr lvl="1"/>
            <a:r>
              <a:rPr lang="en-US" dirty="0" smtClean="0"/>
              <a:t>Some nodes might crash and stop responding</a:t>
            </a:r>
          </a:p>
          <a:p>
            <a:pPr lvl="1"/>
            <a:r>
              <a:rPr lang="en-US" dirty="0" smtClean="0"/>
              <a:t>Eventually, all remaining </a:t>
            </a:r>
            <a:r>
              <a:rPr lang="en-US" smtClean="0"/>
              <a:t>nodes decide </a:t>
            </a:r>
            <a:r>
              <a:rPr lang="en-US" dirty="0" smtClean="0"/>
              <a:t>on the same value from set of proposed values</a:t>
            </a:r>
          </a:p>
          <a:p>
            <a:r>
              <a:rPr lang="en-US" dirty="0" smtClean="0"/>
              <a:t>Distributed Decision Making</a:t>
            </a:r>
          </a:p>
          <a:p>
            <a:pPr lvl="1"/>
            <a:r>
              <a:rPr lang="en-US" dirty="0" smtClean="0"/>
              <a:t>Choose between “true” and “false”</a:t>
            </a:r>
          </a:p>
          <a:p>
            <a:pPr lvl="1"/>
            <a:r>
              <a:rPr lang="en-US" dirty="0" smtClean="0"/>
              <a:t>Or Choose between “commit” and “abort”</a:t>
            </a:r>
          </a:p>
          <a:p>
            <a:r>
              <a:rPr lang="en-US" dirty="0" smtClean="0"/>
              <a:t>Equally important (but often forgotten!): make it durable!</a:t>
            </a:r>
          </a:p>
          <a:p>
            <a:pPr lvl="1"/>
            <a:r>
              <a:rPr lang="en-US" dirty="0" smtClean="0"/>
              <a:t>How do we make sure that decisions cannot be forgotten?</a:t>
            </a:r>
          </a:p>
          <a:p>
            <a:pPr lvl="2"/>
            <a:r>
              <a:rPr lang="en-US" dirty="0" smtClean="0"/>
              <a:t>This is the “D” of “ACID” in a regular database</a:t>
            </a:r>
          </a:p>
          <a:p>
            <a:pPr lvl="1"/>
            <a:r>
              <a:rPr lang="en-US" dirty="0" smtClean="0"/>
              <a:t>In a global-scale system?</a:t>
            </a:r>
          </a:p>
          <a:p>
            <a:pPr lvl="2"/>
            <a:r>
              <a:rPr lang="en-US" dirty="0" smtClean="0"/>
              <a:t>What about erasure coding or massive replication?</a:t>
            </a:r>
          </a:p>
          <a:p>
            <a:pPr lvl="2"/>
            <a:r>
              <a:rPr lang="en-US" dirty="0" smtClean="0"/>
              <a:t>Like </a:t>
            </a:r>
            <a:r>
              <a:rPr lang="en-US" dirty="0" err="1" smtClean="0">
                <a:solidFill>
                  <a:srgbClr val="FF0000"/>
                </a:solidFill>
              </a:rPr>
              <a:t>BlockChain</a:t>
            </a:r>
            <a:r>
              <a:rPr lang="en-US" dirty="0" smtClean="0"/>
              <a:t> applications! </a:t>
            </a:r>
          </a:p>
          <a:p>
            <a:pPr lvl="1"/>
            <a:endParaRPr lang="en-US" dirty="0"/>
          </a:p>
        </p:txBody>
      </p:sp>
    </p:spTree>
    <p:extLst>
      <p:ext uri="{BB962C8B-B14F-4D97-AF65-F5344CB8AC3E}">
        <p14:creationId xmlns:p14="http://schemas.microsoft.com/office/powerpoint/2010/main" val="62032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152400"/>
            <a:ext cx="8686800" cy="533400"/>
          </a:xfrm>
        </p:spPr>
        <p:txBody>
          <a:bodyPr/>
          <a:lstStyle/>
          <a:p>
            <a:r>
              <a:rPr lang="en-US" altLang="ko-KR" dirty="0" smtClean="0"/>
              <a:t>Distributed Decision Making Discussion (2/2)</a:t>
            </a:r>
            <a:endParaRPr lang="en-US" altLang="ko-KR" dirty="0"/>
          </a:p>
        </p:txBody>
      </p:sp>
      <p:sp>
        <p:nvSpPr>
          <p:cNvPr id="983043" name="Rectangle 3"/>
          <p:cNvSpPr>
            <a:spLocks noGrp="1" noChangeArrowheads="1"/>
          </p:cNvSpPr>
          <p:nvPr>
            <p:ph type="body" idx="1"/>
          </p:nvPr>
        </p:nvSpPr>
        <p:spPr/>
        <p:txBody>
          <a:bodyPr/>
          <a:lstStyle/>
          <a:p>
            <a:r>
              <a:rPr lang="en-US" altLang="ko-KR" dirty="0" smtClean="0"/>
              <a:t>Undesirable feature of Two-Phase Commit: Blocking</a:t>
            </a:r>
          </a:p>
          <a:p>
            <a:pPr lvl="1"/>
            <a:r>
              <a:rPr lang="en-US" altLang="ko-KR" dirty="0" smtClean="0"/>
              <a:t>One machine can be stalled until another site recovers:</a:t>
            </a:r>
          </a:p>
          <a:p>
            <a:pPr lvl="2"/>
            <a:r>
              <a:rPr lang="en-US" altLang="ko-KR" dirty="0" smtClean="0"/>
              <a:t>Site B writes </a:t>
            </a:r>
            <a:r>
              <a:rPr lang="en-US" dirty="0" smtClean="0"/>
              <a:t>"</a:t>
            </a:r>
            <a:r>
              <a:rPr lang="en-US" altLang="ko-KR" dirty="0" smtClean="0"/>
              <a:t>prepared to commit</a:t>
            </a:r>
            <a:r>
              <a:rPr lang="en-US" dirty="0" smtClean="0"/>
              <a:t>"</a:t>
            </a:r>
            <a:r>
              <a:rPr lang="en-US" altLang="ko-KR" dirty="0" smtClean="0"/>
              <a:t> record to its log, sends a </a:t>
            </a:r>
            <a:r>
              <a:rPr lang="en-US" dirty="0" smtClean="0"/>
              <a:t>"</a:t>
            </a:r>
            <a:r>
              <a:rPr lang="en-US" altLang="ko-KR" dirty="0" smtClean="0"/>
              <a:t>yes</a:t>
            </a:r>
            <a:r>
              <a:rPr lang="en-US" dirty="0" smtClean="0"/>
              <a:t>"</a:t>
            </a:r>
            <a:r>
              <a:rPr lang="en-US" altLang="ko-KR" dirty="0" smtClean="0"/>
              <a:t> vote to the coordinator (site A) and crashes</a:t>
            </a:r>
          </a:p>
          <a:p>
            <a:pPr lvl="2"/>
            <a:r>
              <a:rPr lang="en-US" altLang="ko-KR" dirty="0" smtClean="0"/>
              <a:t>Site A crashes</a:t>
            </a:r>
          </a:p>
          <a:p>
            <a:pPr lvl="2"/>
            <a:r>
              <a:rPr lang="en-US" altLang="ko-KR" dirty="0" smtClean="0"/>
              <a:t>Site B wakes up, check its log, and realizes that it has voted </a:t>
            </a:r>
            <a:r>
              <a:rPr lang="en-US" dirty="0" smtClean="0"/>
              <a:t>"</a:t>
            </a:r>
            <a:r>
              <a:rPr lang="en-US" altLang="ko-KR" dirty="0" smtClean="0"/>
              <a:t>yes</a:t>
            </a:r>
            <a:r>
              <a:rPr lang="en-US" dirty="0" smtClean="0"/>
              <a:t>"</a:t>
            </a:r>
            <a:r>
              <a:rPr lang="en-US" altLang="ko-KR" dirty="0" smtClean="0"/>
              <a:t> on the update. It sends a message to site A asking what happened. At this point, B cannot decide to abort, because update may have committed</a:t>
            </a:r>
          </a:p>
          <a:p>
            <a:pPr lvl="2"/>
            <a:r>
              <a:rPr lang="en-US" altLang="ko-KR" dirty="0" smtClean="0"/>
              <a:t>B is blocked until A comes back</a:t>
            </a:r>
          </a:p>
          <a:p>
            <a:pPr lvl="1"/>
            <a:r>
              <a:rPr lang="en-US" altLang="ko-KR" dirty="0" smtClean="0"/>
              <a:t>A blocked site holds resources (locks on updated items, pages pinned in memory, </a:t>
            </a:r>
            <a:r>
              <a:rPr lang="en-US" altLang="ko-KR" dirty="0" err="1" smtClean="0"/>
              <a:t>etc</a:t>
            </a:r>
            <a:r>
              <a:rPr lang="en-US" altLang="ko-KR" dirty="0" smtClean="0"/>
              <a:t>) until learns fate of update</a:t>
            </a:r>
            <a:endParaRPr lang="en-US" altLang="ko-KR" dirty="0"/>
          </a:p>
        </p:txBody>
      </p:sp>
    </p:spTree>
    <p:extLst>
      <p:ext uri="{BB962C8B-B14F-4D97-AF65-F5344CB8AC3E}">
        <p14:creationId xmlns:p14="http://schemas.microsoft.com/office/powerpoint/2010/main" val="1676441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0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0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30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smtClean="0">
                <a:ea typeface="굴림" panose="020B0600000101010101" pitchFamily="34" charset="-127"/>
              </a:rPr>
              <a:t>Alternatives to 2PC</a:t>
            </a:r>
            <a:endParaRPr lang="en-US" altLang="ko-KR" dirty="0">
              <a:ea typeface="굴림" panose="020B0600000101010101" pitchFamily="34" charset="-127"/>
            </a:endParaRPr>
          </a:p>
        </p:txBody>
      </p:sp>
      <p:sp>
        <p:nvSpPr>
          <p:cNvPr id="983043" name="Rectangle 3"/>
          <p:cNvSpPr>
            <a:spLocks noGrp="1" noChangeArrowheads="1"/>
          </p:cNvSpPr>
          <p:nvPr>
            <p:ph type="body" idx="1"/>
          </p:nvPr>
        </p:nvSpPr>
        <p:spPr>
          <a:xfrm>
            <a:off x="125413" y="762000"/>
            <a:ext cx="8866187" cy="6019800"/>
          </a:xfrm>
        </p:spPr>
        <p:txBody>
          <a:bodyPr>
            <a:normAutofit/>
          </a:bodyPr>
          <a:lstStyle/>
          <a:p>
            <a:pPr>
              <a:lnSpc>
                <a:spcPct val="100000"/>
              </a:lnSpc>
              <a:spcBef>
                <a:spcPct val="0"/>
              </a:spcBef>
            </a:pPr>
            <a:r>
              <a:rPr lang="en-US" altLang="ko-KR" dirty="0" smtClean="0">
                <a:solidFill>
                  <a:srgbClr val="FF0000"/>
                </a:solidFill>
                <a:ea typeface="굴림" panose="020B0600000101010101" pitchFamily="34" charset="-127"/>
              </a:rPr>
              <a:t>Three-Phase Commit: </a:t>
            </a:r>
            <a:r>
              <a:rPr lang="en-US" altLang="ko-KR" dirty="0" smtClean="0">
                <a:ea typeface="굴림" panose="020B0600000101010101" pitchFamily="34" charset="-127"/>
              </a:rPr>
              <a:t>One more phase, allows nodes to fail or block and still make progress.</a:t>
            </a:r>
            <a:endParaRPr lang="en-US" altLang="ko-KR" dirty="0" smtClean="0">
              <a:solidFill>
                <a:srgbClr val="FF0000"/>
              </a:solidFill>
              <a:ea typeface="굴림" panose="020B0600000101010101" pitchFamily="34" charset="-127"/>
            </a:endParaRPr>
          </a:p>
          <a:p>
            <a:pPr>
              <a:lnSpc>
                <a:spcPct val="100000"/>
              </a:lnSpc>
              <a:spcBef>
                <a:spcPct val="0"/>
              </a:spcBef>
            </a:pPr>
            <a:r>
              <a:rPr lang="en-US" altLang="ko-KR" dirty="0" smtClean="0">
                <a:solidFill>
                  <a:srgbClr val="FF0000"/>
                </a:solidFill>
                <a:ea typeface="굴림" panose="020B0600000101010101" pitchFamily="34" charset="-127"/>
              </a:rPr>
              <a:t>PAXOS</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An alternative used by Google and others that does not have </a:t>
            </a:r>
            <a:r>
              <a:rPr lang="en-US" altLang="ko-KR" dirty="0" smtClean="0">
                <a:ea typeface="굴림" panose="020B0600000101010101" pitchFamily="34" charset="-127"/>
              </a:rPr>
              <a:t>2PC </a:t>
            </a:r>
            <a:r>
              <a:rPr lang="en-US" altLang="ko-KR" dirty="0">
                <a:ea typeface="굴림" panose="020B0600000101010101" pitchFamily="34" charset="-127"/>
              </a:rPr>
              <a:t>blocking problem</a:t>
            </a:r>
          </a:p>
          <a:p>
            <a:pPr lvl="1">
              <a:lnSpc>
                <a:spcPct val="100000"/>
              </a:lnSpc>
              <a:spcBef>
                <a:spcPct val="0"/>
              </a:spcBef>
            </a:pPr>
            <a:r>
              <a:rPr lang="en-US" altLang="ko-KR" dirty="0">
                <a:ea typeface="굴림" panose="020B0600000101010101" pitchFamily="34" charset="-127"/>
              </a:rPr>
              <a:t>Develop by Leslie </a:t>
            </a:r>
            <a:r>
              <a:rPr lang="en-US" altLang="ko-KR" dirty="0" err="1">
                <a:ea typeface="굴림" panose="020B0600000101010101" pitchFamily="34" charset="-127"/>
              </a:rPr>
              <a:t>Lamport</a:t>
            </a:r>
            <a:r>
              <a:rPr lang="en-US" altLang="ko-KR" dirty="0">
                <a:ea typeface="굴림" panose="020B0600000101010101" pitchFamily="34" charset="-127"/>
              </a:rPr>
              <a:t> (Turing Award Winner</a:t>
            </a:r>
            <a:r>
              <a:rPr lang="en-US" altLang="ko-KR" dirty="0" smtClean="0">
                <a:ea typeface="굴림" panose="020B0600000101010101" pitchFamily="34" charset="-127"/>
              </a:rPr>
              <a:t>)</a:t>
            </a:r>
          </a:p>
          <a:p>
            <a:pPr lvl="1">
              <a:lnSpc>
                <a:spcPct val="100000"/>
              </a:lnSpc>
              <a:spcBef>
                <a:spcPct val="0"/>
              </a:spcBef>
            </a:pPr>
            <a:r>
              <a:rPr lang="en-US" altLang="ko-KR" dirty="0" smtClean="0">
                <a:ea typeface="굴림" panose="020B0600000101010101" pitchFamily="34" charset="-127"/>
              </a:rPr>
              <a:t>No fixed leader, can choose new leader on fly, deal with failure</a:t>
            </a:r>
          </a:p>
          <a:p>
            <a:pPr lvl="1">
              <a:lnSpc>
                <a:spcPct val="100000"/>
              </a:lnSpc>
              <a:spcBef>
                <a:spcPct val="0"/>
              </a:spcBef>
            </a:pPr>
            <a:r>
              <a:rPr lang="en-US" altLang="ko-KR" dirty="0" smtClean="0">
                <a:ea typeface="굴림" panose="020B0600000101010101" pitchFamily="34" charset="-127"/>
              </a:rPr>
              <a:t>Some think this is extremely complex!</a:t>
            </a:r>
          </a:p>
          <a:p>
            <a:pPr>
              <a:lnSpc>
                <a:spcPct val="100000"/>
              </a:lnSpc>
              <a:spcBef>
                <a:spcPct val="0"/>
              </a:spcBef>
            </a:pPr>
            <a:r>
              <a:rPr lang="en-US" altLang="ko-KR" dirty="0" smtClean="0">
                <a:solidFill>
                  <a:srgbClr val="FF0000"/>
                </a:solidFill>
                <a:ea typeface="굴림" panose="020B0600000101010101" pitchFamily="34" charset="-127"/>
              </a:rPr>
              <a:t>RAFT: </a:t>
            </a:r>
            <a:r>
              <a:rPr lang="en-US" altLang="ko-KR" dirty="0" smtClean="0">
                <a:ea typeface="굴림" panose="020B0600000101010101" pitchFamily="34" charset="-127"/>
              </a:rPr>
              <a:t>PAXOS alternative from John </a:t>
            </a:r>
            <a:r>
              <a:rPr lang="en-US" altLang="ko-KR" dirty="0" err="1" smtClean="0">
                <a:ea typeface="굴림" panose="020B0600000101010101" pitchFamily="34" charset="-127"/>
              </a:rPr>
              <a:t>Osterhout</a:t>
            </a:r>
            <a:r>
              <a:rPr lang="en-US" altLang="ko-KR" dirty="0" smtClean="0">
                <a:ea typeface="굴림" panose="020B0600000101010101" pitchFamily="34" charset="-127"/>
              </a:rPr>
              <a:t> (Stanford)</a:t>
            </a:r>
          </a:p>
          <a:p>
            <a:pPr lvl="1">
              <a:lnSpc>
                <a:spcPct val="100000"/>
              </a:lnSpc>
              <a:spcBef>
                <a:spcPct val="0"/>
              </a:spcBef>
            </a:pPr>
            <a:r>
              <a:rPr lang="en-US" altLang="ko-KR" dirty="0" smtClean="0">
                <a:ea typeface="굴림" panose="020B0600000101010101" pitchFamily="34" charset="-127"/>
              </a:rPr>
              <a:t>Simpler to describe complete protocol </a:t>
            </a:r>
            <a:endParaRPr lang="en-US" altLang="ko-KR" dirty="0">
              <a:ea typeface="굴림" panose="020B0600000101010101" pitchFamily="34" charset="-127"/>
            </a:endParaRPr>
          </a:p>
          <a:p>
            <a:pPr lvl="1">
              <a:lnSpc>
                <a:spcPct val="100000"/>
              </a:lnSpc>
              <a:spcBef>
                <a:spcPct val="0"/>
              </a:spcBef>
            </a:pPr>
            <a:endParaRPr lang="en-US" altLang="ko-KR" dirty="0">
              <a:ea typeface="굴림" panose="020B0600000101010101" pitchFamily="34" charset="-127"/>
            </a:endParaRPr>
          </a:p>
          <a:p>
            <a:pPr>
              <a:lnSpc>
                <a:spcPct val="100000"/>
              </a:lnSpc>
              <a:spcBef>
                <a:spcPct val="0"/>
              </a:spcBef>
            </a:pPr>
            <a:r>
              <a:rPr lang="en-US" altLang="ko-KR" dirty="0">
                <a:ea typeface="굴림" panose="020B0600000101010101" pitchFamily="34" charset="-127"/>
              </a:rPr>
              <a:t>What happens if one or more of the nodes is malicious?</a:t>
            </a:r>
          </a:p>
          <a:p>
            <a:pPr lvl="1">
              <a:lnSpc>
                <a:spcPct val="100000"/>
              </a:lnSpc>
              <a:spcBef>
                <a:spcPct val="0"/>
              </a:spcBef>
            </a:pPr>
            <a:r>
              <a:rPr lang="en-US" altLang="ko-KR" sz="2400" dirty="0">
                <a:solidFill>
                  <a:schemeClr val="hlink"/>
                </a:solidFill>
                <a:ea typeface="굴림" panose="020B0600000101010101" pitchFamily="34" charset="-127"/>
              </a:rPr>
              <a:t>Malicious:</a:t>
            </a:r>
            <a:r>
              <a:rPr lang="en-US" altLang="ko-KR" sz="2400" dirty="0">
                <a:ea typeface="굴림" panose="020B0600000101010101" pitchFamily="34" charset="-127"/>
              </a:rPr>
              <a:t> attempting to compromise the decision making</a:t>
            </a:r>
          </a:p>
        </p:txBody>
      </p:sp>
    </p:spTree>
    <p:extLst>
      <p:ext uri="{BB962C8B-B14F-4D97-AF65-F5344CB8AC3E}">
        <p14:creationId xmlns:p14="http://schemas.microsoft.com/office/powerpoint/2010/main" val="19697146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0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0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30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30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30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0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altLang="ko-KR" smtClean="0"/>
              <a:t>Byzantine General’s Problem</a:t>
            </a:r>
            <a:endParaRPr lang="en-US" altLang="ko-KR"/>
          </a:p>
        </p:txBody>
      </p:sp>
      <p:sp>
        <p:nvSpPr>
          <p:cNvPr id="986117" name="Rectangle 5"/>
          <p:cNvSpPr>
            <a:spLocks noGrp="1" noChangeArrowheads="1"/>
          </p:cNvSpPr>
          <p:nvPr>
            <p:ph type="body" idx="1"/>
          </p:nvPr>
        </p:nvSpPr>
        <p:spPr>
          <a:xfrm>
            <a:off x="381000" y="4033160"/>
            <a:ext cx="8534400" cy="2596240"/>
          </a:xfrm>
        </p:spPr>
        <p:txBody>
          <a:bodyPr>
            <a:normAutofit fontScale="92500" lnSpcReduction="10000"/>
          </a:bodyPr>
          <a:lstStyle/>
          <a:p>
            <a:r>
              <a:rPr lang="en-US" altLang="ko-KR" smtClean="0"/>
              <a:t>Byazantine General’s Problem (n players):</a:t>
            </a:r>
          </a:p>
          <a:p>
            <a:pPr lvl="1"/>
            <a:r>
              <a:rPr lang="en-US" altLang="ko-KR" smtClean="0"/>
              <a:t>One General and n-1 Lieutenants</a:t>
            </a:r>
          </a:p>
          <a:p>
            <a:pPr lvl="1"/>
            <a:r>
              <a:rPr lang="en-US" altLang="ko-KR" smtClean="0"/>
              <a:t>Some number of these (f) can be insane or malicious</a:t>
            </a:r>
          </a:p>
          <a:p>
            <a:r>
              <a:rPr lang="en-US" altLang="ko-KR" smtClean="0"/>
              <a:t>The commanding general must send an order to his n-1 lieutenants such that the following Integrity Constraints apply:</a:t>
            </a:r>
          </a:p>
          <a:p>
            <a:pPr lvl="1"/>
            <a:r>
              <a:rPr lang="en-US" altLang="ko-KR" smtClean="0"/>
              <a:t>IC1: All loyal lieutenants obey the same order</a:t>
            </a:r>
          </a:p>
          <a:p>
            <a:pPr lvl="1"/>
            <a:r>
              <a:rPr lang="en-US" altLang="ko-KR" smtClean="0"/>
              <a:t>IC2: If the commanding general is loyal, then all loyal lieutenants obey the order he sends</a:t>
            </a:r>
            <a:endParaRPr lang="en-US" altLang="ko-KR" dirty="0"/>
          </a:p>
        </p:txBody>
      </p:sp>
      <p:grpSp>
        <p:nvGrpSpPr>
          <p:cNvPr id="986148" name="Group 36"/>
          <p:cNvGrpSpPr>
            <a:grpSpLocks/>
          </p:cNvGrpSpPr>
          <p:nvPr/>
        </p:nvGrpSpPr>
        <p:grpSpPr bwMode="auto">
          <a:xfrm>
            <a:off x="1828800" y="1208089"/>
            <a:ext cx="1122363" cy="1916288"/>
            <a:chOff x="1152" y="734"/>
            <a:chExt cx="707" cy="1264"/>
          </a:xfrm>
        </p:grpSpPr>
        <p:pic>
          <p:nvPicPr>
            <p:cNvPr id="2769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734"/>
              <a:ext cx="659" cy="93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96" name="Text Box 16"/>
            <p:cNvSpPr txBox="1">
              <a:spLocks noChangeArrowheads="1"/>
            </p:cNvSpPr>
            <p:nvPr/>
          </p:nvSpPr>
          <p:spPr bwMode="auto">
            <a:xfrm>
              <a:off x="1152" y="1728"/>
              <a:ext cx="691"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General</a:t>
              </a:r>
            </a:p>
          </p:txBody>
        </p:sp>
      </p:grpSp>
      <p:grpSp>
        <p:nvGrpSpPr>
          <p:cNvPr id="986164" name="Group 52"/>
          <p:cNvGrpSpPr>
            <a:grpSpLocks/>
          </p:cNvGrpSpPr>
          <p:nvPr/>
        </p:nvGrpSpPr>
        <p:grpSpPr bwMode="auto">
          <a:xfrm>
            <a:off x="2955926" y="1236663"/>
            <a:ext cx="3140076" cy="1431152"/>
            <a:chOff x="1862" y="779"/>
            <a:chExt cx="1978" cy="944"/>
          </a:xfrm>
        </p:grpSpPr>
        <p:grpSp>
          <p:nvGrpSpPr>
            <p:cNvPr id="27686" name="Group 51"/>
            <p:cNvGrpSpPr>
              <a:grpSpLocks/>
            </p:cNvGrpSpPr>
            <p:nvPr/>
          </p:nvGrpSpPr>
          <p:grpSpPr bwMode="auto">
            <a:xfrm>
              <a:off x="1920" y="1128"/>
              <a:ext cx="1920" cy="456"/>
              <a:chOff x="1920" y="1128"/>
              <a:chExt cx="1920" cy="456"/>
            </a:xfrm>
          </p:grpSpPr>
          <p:sp>
            <p:nvSpPr>
              <p:cNvPr id="27693" name="Line 11"/>
              <p:cNvSpPr>
                <a:spLocks noChangeShapeType="1"/>
              </p:cNvSpPr>
              <p:nvPr/>
            </p:nvSpPr>
            <p:spPr bwMode="auto">
              <a:xfrm>
                <a:off x="1920" y="1227"/>
                <a:ext cx="1920" cy="357"/>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4" name="Text Box 22"/>
              <p:cNvSpPr txBox="1">
                <a:spLocks noChangeArrowheads="1"/>
              </p:cNvSpPr>
              <p:nvPr/>
            </p:nvSpPr>
            <p:spPr bwMode="auto">
              <a:xfrm rot="345725">
                <a:off x="2147" y="1128"/>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nvGrpSpPr>
            <p:cNvPr id="27687" name="Group 42"/>
            <p:cNvGrpSpPr>
              <a:grpSpLocks/>
            </p:cNvGrpSpPr>
            <p:nvPr/>
          </p:nvGrpSpPr>
          <p:grpSpPr bwMode="auto">
            <a:xfrm>
              <a:off x="1920" y="779"/>
              <a:ext cx="689" cy="352"/>
              <a:chOff x="1920" y="779"/>
              <a:chExt cx="689" cy="352"/>
            </a:xfrm>
          </p:grpSpPr>
          <p:sp>
            <p:nvSpPr>
              <p:cNvPr id="27691" name="Line 10"/>
              <p:cNvSpPr>
                <a:spLocks noChangeShapeType="1"/>
              </p:cNvSpPr>
              <p:nvPr/>
            </p:nvSpPr>
            <p:spPr bwMode="auto">
              <a:xfrm flipV="1">
                <a:off x="1920" y="795"/>
                <a:ext cx="689" cy="336"/>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2" name="Text Box 34"/>
              <p:cNvSpPr txBox="1">
                <a:spLocks noChangeArrowheads="1"/>
              </p:cNvSpPr>
              <p:nvPr/>
            </p:nvSpPr>
            <p:spPr bwMode="auto">
              <a:xfrm rot="20108178">
                <a:off x="1954" y="779"/>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nvGrpSpPr>
            <p:cNvPr id="27688" name="Group 45"/>
            <p:cNvGrpSpPr>
              <a:grpSpLocks/>
            </p:cNvGrpSpPr>
            <p:nvPr/>
          </p:nvGrpSpPr>
          <p:grpSpPr bwMode="auto">
            <a:xfrm>
              <a:off x="1862" y="1296"/>
              <a:ext cx="698" cy="427"/>
              <a:chOff x="1862" y="1296"/>
              <a:chExt cx="698" cy="427"/>
            </a:xfrm>
          </p:grpSpPr>
          <p:sp>
            <p:nvSpPr>
              <p:cNvPr id="27689" name="Line 13"/>
              <p:cNvSpPr>
                <a:spLocks noChangeShapeType="1"/>
              </p:cNvSpPr>
              <p:nvPr/>
            </p:nvSpPr>
            <p:spPr bwMode="auto">
              <a:xfrm>
                <a:off x="1900" y="1296"/>
                <a:ext cx="660" cy="427"/>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0" name="Text Box 35"/>
              <p:cNvSpPr txBox="1">
                <a:spLocks noChangeArrowheads="1"/>
              </p:cNvSpPr>
              <p:nvPr/>
            </p:nvSpPr>
            <p:spPr bwMode="auto">
              <a:xfrm rot="1798899">
                <a:off x="1862" y="1436"/>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grpSp>
        <p:nvGrpSpPr>
          <p:cNvPr id="986186" name="Group 74"/>
          <p:cNvGrpSpPr>
            <a:grpSpLocks/>
          </p:cNvGrpSpPr>
          <p:nvPr/>
        </p:nvGrpSpPr>
        <p:grpSpPr bwMode="auto">
          <a:xfrm>
            <a:off x="4800600" y="2576513"/>
            <a:ext cx="1143000" cy="418430"/>
            <a:chOff x="3024" y="1623"/>
            <a:chExt cx="720" cy="276"/>
          </a:xfrm>
        </p:grpSpPr>
        <p:sp>
          <p:nvSpPr>
            <p:cNvPr id="27684" name="Text Box 60"/>
            <p:cNvSpPr txBox="1">
              <a:spLocks noChangeArrowheads="1"/>
            </p:cNvSpPr>
            <p:nvPr/>
          </p:nvSpPr>
          <p:spPr bwMode="auto">
            <a:xfrm rot="20835745">
              <a:off x="3096" y="1623"/>
              <a:ext cx="543"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hlink"/>
                  </a:solidFill>
                  <a:latin typeface="Gill Sans" charset="0"/>
                  <a:ea typeface="Gill Sans" charset="0"/>
                  <a:cs typeface="Gill Sans" charset="0"/>
                </a:rPr>
                <a:t>Retreat!</a:t>
              </a:r>
            </a:p>
          </p:txBody>
        </p:sp>
        <p:sp>
          <p:nvSpPr>
            <p:cNvPr id="27685" name="Line 27"/>
            <p:cNvSpPr>
              <a:spLocks noChangeShapeType="1"/>
            </p:cNvSpPr>
            <p:nvPr/>
          </p:nvSpPr>
          <p:spPr bwMode="auto">
            <a:xfrm flipV="1">
              <a:off x="3024" y="1728"/>
              <a:ext cx="720" cy="17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7" name="Group 75"/>
          <p:cNvGrpSpPr>
            <a:grpSpLocks/>
          </p:cNvGrpSpPr>
          <p:nvPr/>
        </p:nvGrpSpPr>
        <p:grpSpPr bwMode="auto">
          <a:xfrm>
            <a:off x="4800600" y="2852742"/>
            <a:ext cx="1143000" cy="410850"/>
            <a:chOff x="3024" y="1797"/>
            <a:chExt cx="720" cy="271"/>
          </a:xfrm>
        </p:grpSpPr>
        <p:sp>
          <p:nvSpPr>
            <p:cNvPr id="27682" name="Text Box 40"/>
            <p:cNvSpPr txBox="1">
              <a:spLocks noChangeArrowheads="1"/>
            </p:cNvSpPr>
            <p:nvPr/>
          </p:nvSpPr>
          <p:spPr bwMode="auto">
            <a:xfrm rot="20901608">
              <a:off x="3202" y="1856"/>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sp>
          <p:nvSpPr>
            <p:cNvPr id="27683" name="Line 59"/>
            <p:cNvSpPr>
              <a:spLocks noChangeShapeType="1"/>
            </p:cNvSpPr>
            <p:nvPr/>
          </p:nvSpPr>
          <p:spPr bwMode="auto">
            <a:xfrm flipV="1">
              <a:off x="3024" y="1797"/>
              <a:ext cx="720" cy="171"/>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5" name="Group 73"/>
          <p:cNvGrpSpPr>
            <a:grpSpLocks/>
          </p:cNvGrpSpPr>
          <p:nvPr/>
        </p:nvGrpSpPr>
        <p:grpSpPr bwMode="auto">
          <a:xfrm>
            <a:off x="4724400" y="1752600"/>
            <a:ext cx="1243013" cy="1018786"/>
            <a:chOff x="2976" y="1104"/>
            <a:chExt cx="783" cy="672"/>
          </a:xfrm>
        </p:grpSpPr>
        <p:sp>
          <p:nvSpPr>
            <p:cNvPr id="27680" name="Text Box 41"/>
            <p:cNvSpPr txBox="1">
              <a:spLocks noChangeArrowheads="1"/>
            </p:cNvSpPr>
            <p:nvPr/>
          </p:nvSpPr>
          <p:spPr bwMode="auto">
            <a:xfrm>
              <a:off x="3216" y="1248"/>
              <a:ext cx="543"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hlink"/>
                  </a:solidFill>
                  <a:latin typeface="Gill Sans" charset="0"/>
                  <a:ea typeface="Gill Sans" charset="0"/>
                  <a:cs typeface="Gill Sans" charset="0"/>
                </a:rPr>
                <a:t>Retreat!</a:t>
              </a:r>
            </a:p>
          </p:txBody>
        </p:sp>
        <p:sp>
          <p:nvSpPr>
            <p:cNvPr id="27681" name="Freeform 64"/>
            <p:cNvSpPr>
              <a:spLocks/>
            </p:cNvSpPr>
            <p:nvPr/>
          </p:nvSpPr>
          <p:spPr bwMode="auto">
            <a:xfrm>
              <a:off x="2976" y="1104"/>
              <a:ext cx="240" cy="672"/>
            </a:xfrm>
            <a:custGeom>
              <a:avLst/>
              <a:gdLst>
                <a:gd name="T0" fmla="*/ 0 w 240"/>
                <a:gd name="T1" fmla="*/ 672 h 672"/>
                <a:gd name="T2" fmla="*/ 144 w 240"/>
                <a:gd name="T3" fmla="*/ 528 h 672"/>
                <a:gd name="T4" fmla="*/ 240 w 240"/>
                <a:gd name="T5" fmla="*/ 240 h 672"/>
                <a:gd name="T6" fmla="*/ 144 w 240"/>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672">
                  <a:moveTo>
                    <a:pt x="0" y="672"/>
                  </a:moveTo>
                  <a:cubicBezTo>
                    <a:pt x="52" y="636"/>
                    <a:pt x="104" y="600"/>
                    <a:pt x="144" y="528"/>
                  </a:cubicBezTo>
                  <a:cubicBezTo>
                    <a:pt x="184" y="456"/>
                    <a:pt x="240" y="328"/>
                    <a:pt x="240" y="240"/>
                  </a:cubicBezTo>
                  <a:cubicBezTo>
                    <a:pt x="240" y="152"/>
                    <a:pt x="192" y="76"/>
                    <a:pt x="144"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4" name="Group 72"/>
          <p:cNvGrpSpPr>
            <a:grpSpLocks/>
          </p:cNvGrpSpPr>
          <p:nvPr/>
        </p:nvGrpSpPr>
        <p:grpSpPr bwMode="auto">
          <a:xfrm>
            <a:off x="3963988" y="1828800"/>
            <a:ext cx="989012" cy="873246"/>
            <a:chOff x="2496" y="1154"/>
            <a:chExt cx="623" cy="576"/>
          </a:xfrm>
        </p:grpSpPr>
        <p:sp>
          <p:nvSpPr>
            <p:cNvPr id="27678" name="Freeform 61"/>
            <p:cNvSpPr>
              <a:spLocks/>
            </p:cNvSpPr>
            <p:nvPr/>
          </p:nvSpPr>
          <p:spPr bwMode="auto">
            <a:xfrm rot="406774">
              <a:off x="2975" y="1154"/>
              <a:ext cx="144" cy="576"/>
            </a:xfrm>
            <a:custGeom>
              <a:avLst/>
              <a:gdLst>
                <a:gd name="T0" fmla="*/ 26 w 264"/>
                <a:gd name="T1" fmla="*/ 0 h 576"/>
                <a:gd name="T2" fmla="*/ 131 w 264"/>
                <a:gd name="T3" fmla="*/ 192 h 576"/>
                <a:gd name="T4" fmla="*/ 105 w 264"/>
                <a:gd name="T5" fmla="*/ 432 h 576"/>
                <a:gd name="T6" fmla="*/ 0 w 264"/>
                <a:gd name="T7" fmla="*/ 576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576">
                  <a:moveTo>
                    <a:pt x="48" y="0"/>
                  </a:moveTo>
                  <a:cubicBezTo>
                    <a:pt x="132" y="60"/>
                    <a:pt x="216" y="120"/>
                    <a:pt x="240" y="192"/>
                  </a:cubicBezTo>
                  <a:cubicBezTo>
                    <a:pt x="264" y="264"/>
                    <a:pt x="232" y="368"/>
                    <a:pt x="192" y="432"/>
                  </a:cubicBezTo>
                  <a:cubicBezTo>
                    <a:pt x="152" y="496"/>
                    <a:pt x="76" y="536"/>
                    <a:pt x="0" y="576"/>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9" name="Text Box 65"/>
            <p:cNvSpPr txBox="1">
              <a:spLocks noChangeArrowheads="1"/>
            </p:cNvSpPr>
            <p:nvPr/>
          </p:nvSpPr>
          <p:spPr bwMode="auto">
            <a:xfrm>
              <a:off x="2496" y="1440"/>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nvGrpSpPr>
          <p:cNvPr id="986188" name="Group 76"/>
          <p:cNvGrpSpPr>
            <a:grpSpLocks/>
          </p:cNvGrpSpPr>
          <p:nvPr/>
        </p:nvGrpSpPr>
        <p:grpSpPr bwMode="auto">
          <a:xfrm>
            <a:off x="4876800" y="1219200"/>
            <a:ext cx="1524000" cy="660998"/>
            <a:chOff x="3072" y="768"/>
            <a:chExt cx="960" cy="436"/>
          </a:xfrm>
        </p:grpSpPr>
        <p:grpSp>
          <p:nvGrpSpPr>
            <p:cNvPr id="27672" name="Group 71"/>
            <p:cNvGrpSpPr>
              <a:grpSpLocks/>
            </p:cNvGrpSpPr>
            <p:nvPr/>
          </p:nvGrpSpPr>
          <p:grpSpPr bwMode="auto">
            <a:xfrm>
              <a:off x="3120" y="768"/>
              <a:ext cx="912" cy="357"/>
              <a:chOff x="3120" y="768"/>
              <a:chExt cx="912" cy="357"/>
            </a:xfrm>
          </p:grpSpPr>
          <p:sp>
            <p:nvSpPr>
              <p:cNvPr id="27676" name="Line 66"/>
              <p:cNvSpPr>
                <a:spLocks noChangeShapeType="1"/>
              </p:cNvSpPr>
              <p:nvPr/>
            </p:nvSpPr>
            <p:spPr bwMode="auto">
              <a:xfrm>
                <a:off x="3120" y="768"/>
                <a:ext cx="912" cy="35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7" name="Text Box 67"/>
              <p:cNvSpPr txBox="1">
                <a:spLocks noChangeArrowheads="1"/>
              </p:cNvSpPr>
              <p:nvPr/>
            </p:nvSpPr>
            <p:spPr bwMode="auto">
              <a:xfrm rot="1183538">
                <a:off x="3490" y="800"/>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nvGrpSpPr>
            <p:cNvPr id="27673" name="Group 70"/>
            <p:cNvGrpSpPr>
              <a:grpSpLocks/>
            </p:cNvGrpSpPr>
            <p:nvPr/>
          </p:nvGrpSpPr>
          <p:grpSpPr bwMode="auto">
            <a:xfrm>
              <a:off x="3072" y="843"/>
              <a:ext cx="912" cy="361"/>
              <a:chOff x="3072" y="843"/>
              <a:chExt cx="912" cy="361"/>
            </a:xfrm>
          </p:grpSpPr>
          <p:sp>
            <p:nvSpPr>
              <p:cNvPr id="27674" name="Line 23"/>
              <p:cNvSpPr>
                <a:spLocks noChangeShapeType="1"/>
              </p:cNvSpPr>
              <p:nvPr/>
            </p:nvSpPr>
            <p:spPr bwMode="auto">
              <a:xfrm>
                <a:off x="3072" y="843"/>
                <a:ext cx="912" cy="357"/>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5" name="Text Box 68"/>
              <p:cNvSpPr txBox="1">
                <a:spLocks noChangeArrowheads="1"/>
              </p:cNvSpPr>
              <p:nvPr/>
            </p:nvSpPr>
            <p:spPr bwMode="auto">
              <a:xfrm rot="1183538">
                <a:off x="3250" y="992"/>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grpSp>
        <p:nvGrpSpPr>
          <p:cNvPr id="986181" name="Group 69"/>
          <p:cNvGrpSpPr>
            <a:grpSpLocks/>
          </p:cNvGrpSpPr>
          <p:nvPr/>
        </p:nvGrpSpPr>
        <p:grpSpPr bwMode="auto">
          <a:xfrm>
            <a:off x="4038600" y="576263"/>
            <a:ext cx="4298950" cy="3233737"/>
            <a:chOff x="2544" y="363"/>
            <a:chExt cx="2708" cy="2133"/>
          </a:xfrm>
        </p:grpSpPr>
        <p:grpSp>
          <p:nvGrpSpPr>
            <p:cNvPr id="27663" name="Group 24"/>
            <p:cNvGrpSpPr>
              <a:grpSpLocks/>
            </p:cNvGrpSpPr>
            <p:nvPr/>
          </p:nvGrpSpPr>
          <p:grpSpPr bwMode="auto">
            <a:xfrm>
              <a:off x="2544" y="363"/>
              <a:ext cx="1448" cy="933"/>
              <a:chOff x="2784" y="384"/>
              <a:chExt cx="1448" cy="933"/>
            </a:xfrm>
          </p:grpSpPr>
          <p:pic>
            <p:nvPicPr>
              <p:cNvPr id="2767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784" y="384"/>
                <a:ext cx="543" cy="93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71" name="Text Box 17"/>
              <p:cNvSpPr txBox="1">
                <a:spLocks noChangeArrowheads="1"/>
              </p:cNvSpPr>
              <p:nvPr/>
            </p:nvSpPr>
            <p:spPr bwMode="auto">
              <a:xfrm>
                <a:off x="3360" y="576"/>
                <a:ext cx="872"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grpSp>
        <p:grpSp>
          <p:nvGrpSpPr>
            <p:cNvPr id="27664" name="Group 25"/>
            <p:cNvGrpSpPr>
              <a:grpSpLocks/>
            </p:cNvGrpSpPr>
            <p:nvPr/>
          </p:nvGrpSpPr>
          <p:grpSpPr bwMode="auto">
            <a:xfrm>
              <a:off x="3840" y="1104"/>
              <a:ext cx="1412" cy="932"/>
              <a:chOff x="3792" y="960"/>
              <a:chExt cx="1412" cy="932"/>
            </a:xfrm>
          </p:grpSpPr>
          <p:pic>
            <p:nvPicPr>
              <p:cNvPr id="2766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92" y="960"/>
                <a:ext cx="543" cy="93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69" name="Text Box 20"/>
              <p:cNvSpPr txBox="1">
                <a:spLocks noChangeArrowheads="1"/>
              </p:cNvSpPr>
              <p:nvPr/>
            </p:nvSpPr>
            <p:spPr bwMode="auto">
              <a:xfrm>
                <a:off x="4332" y="1311"/>
                <a:ext cx="872"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grpSp>
        <p:grpSp>
          <p:nvGrpSpPr>
            <p:cNvPr id="27665" name="Group 58"/>
            <p:cNvGrpSpPr>
              <a:grpSpLocks/>
            </p:cNvGrpSpPr>
            <p:nvPr/>
          </p:nvGrpSpPr>
          <p:grpSpPr bwMode="auto">
            <a:xfrm>
              <a:off x="2556" y="1584"/>
              <a:ext cx="1256" cy="912"/>
              <a:chOff x="2640" y="1488"/>
              <a:chExt cx="1256" cy="912"/>
            </a:xfrm>
          </p:grpSpPr>
          <p:sp>
            <p:nvSpPr>
              <p:cNvPr id="27666" name="Text Box 21"/>
              <p:cNvSpPr txBox="1">
                <a:spLocks noChangeArrowheads="1"/>
              </p:cNvSpPr>
              <p:nvPr/>
            </p:nvSpPr>
            <p:spPr bwMode="auto">
              <a:xfrm>
                <a:off x="3024" y="2064"/>
                <a:ext cx="872"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pic>
            <p:nvPicPr>
              <p:cNvPr id="2766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0" y="1488"/>
                <a:ext cx="427" cy="9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986191" name="Group 79"/>
          <p:cNvGrpSpPr>
            <a:grpSpLocks/>
          </p:cNvGrpSpPr>
          <p:nvPr/>
        </p:nvGrpSpPr>
        <p:grpSpPr bwMode="auto">
          <a:xfrm>
            <a:off x="2127250" y="3200402"/>
            <a:ext cx="1987550" cy="723157"/>
            <a:chOff x="1340" y="2016"/>
            <a:chExt cx="1252" cy="477"/>
          </a:xfrm>
        </p:grpSpPr>
        <p:sp>
          <p:nvSpPr>
            <p:cNvPr id="27661" name="Text Box 77"/>
            <p:cNvSpPr txBox="1">
              <a:spLocks noChangeArrowheads="1"/>
            </p:cNvSpPr>
            <p:nvPr/>
          </p:nvSpPr>
          <p:spPr bwMode="auto">
            <a:xfrm>
              <a:off x="1340" y="2223"/>
              <a:ext cx="829"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solidFill>
                    <a:schemeClr val="hlink"/>
                  </a:solidFill>
                  <a:latin typeface="Gill Sans" charset="0"/>
                  <a:ea typeface="Gill Sans" charset="0"/>
                  <a:cs typeface="Gill Sans" charset="0"/>
                </a:rPr>
                <a:t>Malicious!</a:t>
              </a:r>
            </a:p>
          </p:txBody>
        </p:sp>
        <p:sp>
          <p:nvSpPr>
            <p:cNvPr id="27662" name="AutoShape 78"/>
            <p:cNvSpPr>
              <a:spLocks noChangeArrowheads="1"/>
            </p:cNvSpPr>
            <p:nvPr/>
          </p:nvSpPr>
          <p:spPr bwMode="auto">
            <a:xfrm rot="-1979047">
              <a:off x="2208" y="2016"/>
              <a:ext cx="384" cy="336"/>
            </a:xfrm>
            <a:prstGeom prst="rightArrow">
              <a:avLst>
                <a:gd name="adj1" fmla="val 50000"/>
                <a:gd name="adj2" fmla="val 28571"/>
              </a:avLst>
            </a:prstGeom>
            <a:solidFill>
              <a:srgbClr val="FC0128"/>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Tree>
    <p:extLst>
      <p:ext uri="{BB962C8B-B14F-4D97-AF65-F5344CB8AC3E}">
        <p14:creationId xmlns:p14="http://schemas.microsoft.com/office/powerpoint/2010/main" val="1199339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61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611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61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61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6117">
                                            <p:txEl>
                                              <p:pRg st="2" end="2"/>
                                            </p:txEl>
                                          </p:spTgt>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986191"/>
                                        </p:tgtEl>
                                        <p:attrNameLst>
                                          <p:attrName>style.visibility</p:attrName>
                                        </p:attrNameLst>
                                      </p:cBhvr>
                                      <p:to>
                                        <p:strVal val="visible"/>
                                      </p:to>
                                    </p:set>
                                    <p:animEffect transition="in" filter="wipe(left)">
                                      <p:cBhvr>
                                        <p:cTn id="21" dur="500"/>
                                        <p:tgtEl>
                                          <p:spTgt spid="9861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86117">
                                            <p:txEl>
                                              <p:pRg st="3" end="3"/>
                                            </p:txEl>
                                          </p:spTgt>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986164"/>
                                        </p:tgtEl>
                                        <p:attrNameLst>
                                          <p:attrName>style.visibility</p:attrName>
                                        </p:attrNameLst>
                                      </p:cBhvr>
                                      <p:to>
                                        <p:strVal val="visible"/>
                                      </p:to>
                                    </p:set>
                                    <p:animEffect transition="in" filter="wipe(left)">
                                      <p:cBhvr>
                                        <p:cTn id="28" dur="500"/>
                                        <p:tgtEl>
                                          <p:spTgt spid="9861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86117">
                                            <p:txEl>
                                              <p:pRg st="4" end="4"/>
                                            </p:txEl>
                                          </p:spTgt>
                                        </p:tgtEl>
                                        <p:attrNameLst>
                                          <p:attrName>style.visibility</p:attrName>
                                        </p:attrNameLst>
                                      </p:cBhvr>
                                      <p:to>
                                        <p:strVal val="visible"/>
                                      </p:to>
                                    </p:set>
                                  </p:childTnLst>
                                </p:cTn>
                              </p:par>
                              <p:par>
                                <p:cTn id="33" presetID="4" presetClass="entr" presetSubtype="32" fill="hold" nodeType="withEffect">
                                  <p:stCondLst>
                                    <p:cond delay="0"/>
                                  </p:stCondLst>
                                  <p:childTnLst>
                                    <p:set>
                                      <p:cBhvr>
                                        <p:cTn id="34" dur="1" fill="hold">
                                          <p:stCondLst>
                                            <p:cond delay="0"/>
                                          </p:stCondLst>
                                        </p:cTn>
                                        <p:tgtEl>
                                          <p:spTgt spid="986188"/>
                                        </p:tgtEl>
                                        <p:attrNameLst>
                                          <p:attrName>style.visibility</p:attrName>
                                        </p:attrNameLst>
                                      </p:cBhvr>
                                      <p:to>
                                        <p:strVal val="visible"/>
                                      </p:to>
                                    </p:set>
                                    <p:animEffect transition="in" filter="box(out)">
                                      <p:cBhvr>
                                        <p:cTn id="35" dur="500"/>
                                        <p:tgtEl>
                                          <p:spTgt spid="986188"/>
                                        </p:tgtEl>
                                      </p:cBhvr>
                                    </p:animEffect>
                                  </p:childTnLst>
                                </p:cTn>
                              </p:par>
                              <p:par>
                                <p:cTn id="36" presetID="22" presetClass="entr" presetSubtype="2" fill="hold" nodeType="withEffect">
                                  <p:stCondLst>
                                    <p:cond delay="0"/>
                                  </p:stCondLst>
                                  <p:childTnLst>
                                    <p:set>
                                      <p:cBhvr>
                                        <p:cTn id="37" dur="1" fill="hold">
                                          <p:stCondLst>
                                            <p:cond delay="0"/>
                                          </p:stCondLst>
                                        </p:cTn>
                                        <p:tgtEl>
                                          <p:spTgt spid="986184"/>
                                        </p:tgtEl>
                                        <p:attrNameLst>
                                          <p:attrName>style.visibility</p:attrName>
                                        </p:attrNameLst>
                                      </p:cBhvr>
                                      <p:to>
                                        <p:strVal val="visible"/>
                                      </p:to>
                                    </p:set>
                                    <p:animEffect transition="in" filter="wipe(right)">
                                      <p:cBhvr>
                                        <p:cTn id="38" dur="500"/>
                                        <p:tgtEl>
                                          <p:spTgt spid="986184"/>
                                        </p:tgtEl>
                                      </p:cBhvr>
                                    </p:animEffect>
                                  </p:childTnLst>
                                </p:cTn>
                              </p:par>
                              <p:par>
                                <p:cTn id="39" presetID="22" presetClass="entr" presetSubtype="2" fill="hold" nodeType="withEffect">
                                  <p:stCondLst>
                                    <p:cond delay="0"/>
                                  </p:stCondLst>
                                  <p:childTnLst>
                                    <p:set>
                                      <p:cBhvr>
                                        <p:cTn id="40" dur="1" fill="hold">
                                          <p:stCondLst>
                                            <p:cond delay="0"/>
                                          </p:stCondLst>
                                        </p:cTn>
                                        <p:tgtEl>
                                          <p:spTgt spid="986187"/>
                                        </p:tgtEl>
                                        <p:attrNameLst>
                                          <p:attrName>style.visibility</p:attrName>
                                        </p:attrNameLst>
                                      </p:cBhvr>
                                      <p:to>
                                        <p:strVal val="visible"/>
                                      </p:to>
                                    </p:set>
                                    <p:animEffect transition="in" filter="wipe(right)">
                                      <p:cBhvr>
                                        <p:cTn id="41" dur="500"/>
                                        <p:tgtEl>
                                          <p:spTgt spid="986187"/>
                                        </p:tgtEl>
                                      </p:cBhvr>
                                    </p:animEffect>
                                  </p:childTnLst>
                                </p:cTn>
                              </p:par>
                              <p:par>
                                <p:cTn id="42" presetID="22" presetClass="entr" presetSubtype="8" fill="hold" nodeType="withEffect">
                                  <p:stCondLst>
                                    <p:cond delay="0"/>
                                  </p:stCondLst>
                                  <p:childTnLst>
                                    <p:set>
                                      <p:cBhvr>
                                        <p:cTn id="43" dur="1" fill="hold">
                                          <p:stCondLst>
                                            <p:cond delay="0"/>
                                          </p:stCondLst>
                                        </p:cTn>
                                        <p:tgtEl>
                                          <p:spTgt spid="986185"/>
                                        </p:tgtEl>
                                        <p:attrNameLst>
                                          <p:attrName>style.visibility</p:attrName>
                                        </p:attrNameLst>
                                      </p:cBhvr>
                                      <p:to>
                                        <p:strVal val="visible"/>
                                      </p:to>
                                    </p:set>
                                    <p:animEffect transition="in" filter="wipe(left)">
                                      <p:cBhvr>
                                        <p:cTn id="44" dur="500"/>
                                        <p:tgtEl>
                                          <p:spTgt spid="986185"/>
                                        </p:tgtEl>
                                      </p:cBhvr>
                                    </p:animEffect>
                                  </p:childTnLst>
                                </p:cTn>
                              </p:par>
                              <p:par>
                                <p:cTn id="45" presetID="22" presetClass="entr" presetSubtype="8" fill="hold" nodeType="withEffect">
                                  <p:stCondLst>
                                    <p:cond delay="0"/>
                                  </p:stCondLst>
                                  <p:childTnLst>
                                    <p:set>
                                      <p:cBhvr>
                                        <p:cTn id="46" dur="1" fill="hold">
                                          <p:stCondLst>
                                            <p:cond delay="0"/>
                                          </p:stCondLst>
                                        </p:cTn>
                                        <p:tgtEl>
                                          <p:spTgt spid="986186"/>
                                        </p:tgtEl>
                                        <p:attrNameLst>
                                          <p:attrName>style.visibility</p:attrName>
                                        </p:attrNameLst>
                                      </p:cBhvr>
                                      <p:to>
                                        <p:strVal val="visible"/>
                                      </p:to>
                                    </p:set>
                                    <p:animEffect transition="in" filter="wipe(left)">
                                      <p:cBhvr>
                                        <p:cTn id="47" dur="500"/>
                                        <p:tgtEl>
                                          <p:spTgt spid="9861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861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t>Byzantine General’s Problem (con’t)</a:t>
            </a:r>
            <a:endParaRPr lang="en-US" altLang="ko-KR"/>
          </a:p>
        </p:txBody>
      </p:sp>
      <p:sp>
        <p:nvSpPr>
          <p:cNvPr id="987139" name="Rectangle 3"/>
          <p:cNvSpPr>
            <a:spLocks noGrp="1" noChangeArrowheads="1"/>
          </p:cNvSpPr>
          <p:nvPr>
            <p:ph type="body" idx="1"/>
          </p:nvPr>
        </p:nvSpPr>
        <p:spPr>
          <a:xfrm>
            <a:off x="190500" y="753246"/>
            <a:ext cx="8763000" cy="5257800"/>
          </a:xfrm>
        </p:spPr>
        <p:txBody>
          <a:bodyPr>
            <a:normAutofit fontScale="92500" lnSpcReduction="10000"/>
          </a:bodyPr>
          <a:lstStyle/>
          <a:p>
            <a:r>
              <a:rPr lang="en-US" altLang="ko-KR" smtClean="0"/>
              <a:t>Impossibility Results:</a:t>
            </a:r>
          </a:p>
          <a:p>
            <a:pPr lvl="1"/>
            <a:r>
              <a:rPr lang="en-US" altLang="ko-KR" smtClean="0"/>
              <a:t>Cannot solve Byzantine General’s Problem with n=3 because one malicious player can mess up things</a:t>
            </a:r>
          </a:p>
          <a:p>
            <a:pPr lvl="1"/>
            <a:endParaRPr lang="en-US" altLang="ko-KR" smtClean="0"/>
          </a:p>
          <a:p>
            <a:pPr lvl="1"/>
            <a:endParaRPr lang="en-US" altLang="ko-KR" smtClean="0"/>
          </a:p>
          <a:p>
            <a:pPr lvl="1"/>
            <a:endParaRPr lang="en-US" altLang="ko-KR" smtClean="0"/>
          </a:p>
          <a:p>
            <a:pPr lvl="1"/>
            <a:endParaRPr lang="en-US" altLang="ko-KR" smtClean="0"/>
          </a:p>
          <a:p>
            <a:pPr lvl="1"/>
            <a:endParaRPr lang="en-US" altLang="ko-KR" smtClean="0"/>
          </a:p>
          <a:p>
            <a:pPr lvl="1"/>
            <a:r>
              <a:rPr lang="en-US" altLang="ko-KR" smtClean="0"/>
              <a:t>With f faults, need n &gt; 3f to solve problem</a:t>
            </a:r>
          </a:p>
          <a:p>
            <a:r>
              <a:rPr lang="en-US" altLang="ko-KR" smtClean="0"/>
              <a:t>Various algorithms exist to solve problem</a:t>
            </a:r>
          </a:p>
          <a:p>
            <a:pPr lvl="1"/>
            <a:r>
              <a:rPr lang="en-US" altLang="ko-KR" smtClean="0"/>
              <a:t>Original algorithm has #messages exponential in n</a:t>
            </a:r>
          </a:p>
          <a:p>
            <a:pPr lvl="1"/>
            <a:r>
              <a:rPr lang="en-US" altLang="ko-KR" smtClean="0"/>
              <a:t>Newer algorithms have message complexity O(n2)</a:t>
            </a:r>
          </a:p>
          <a:p>
            <a:pPr lvl="2"/>
            <a:r>
              <a:rPr lang="en-US" altLang="ko-KR" smtClean="0"/>
              <a:t>One from MIT, for instance (Castro and Liskov, 1999)</a:t>
            </a:r>
          </a:p>
          <a:p>
            <a:r>
              <a:rPr lang="en-US" altLang="ko-KR" smtClean="0"/>
              <a:t>Use of BFT (Byzantine Fault Tolerance) algorithm</a:t>
            </a:r>
          </a:p>
          <a:p>
            <a:pPr lvl="1"/>
            <a:r>
              <a:rPr lang="en-US" altLang="ko-KR" smtClean="0"/>
              <a:t>Allow multiple machines to make a coordinated decision even if some subset of them (&lt; n/3 ) are malicious</a:t>
            </a:r>
            <a:endParaRPr lang="en-US" altLang="ko-KR" dirty="0"/>
          </a:p>
        </p:txBody>
      </p:sp>
      <p:grpSp>
        <p:nvGrpSpPr>
          <p:cNvPr id="987169" name="Group 33"/>
          <p:cNvGrpSpPr>
            <a:grpSpLocks/>
          </p:cNvGrpSpPr>
          <p:nvPr/>
        </p:nvGrpSpPr>
        <p:grpSpPr bwMode="auto">
          <a:xfrm>
            <a:off x="1447800" y="1952638"/>
            <a:ext cx="6176338" cy="1323962"/>
            <a:chOff x="576" y="432"/>
            <a:chExt cx="4464" cy="1111"/>
          </a:xfrm>
        </p:grpSpPr>
        <p:grpSp>
          <p:nvGrpSpPr>
            <p:cNvPr id="28700" name="Group 26"/>
            <p:cNvGrpSpPr>
              <a:grpSpLocks/>
            </p:cNvGrpSpPr>
            <p:nvPr/>
          </p:nvGrpSpPr>
          <p:grpSpPr bwMode="auto">
            <a:xfrm>
              <a:off x="576" y="432"/>
              <a:ext cx="2160" cy="1111"/>
              <a:chOff x="432" y="576"/>
              <a:chExt cx="2160" cy="1113"/>
            </a:xfrm>
          </p:grpSpPr>
          <p:grpSp>
            <p:nvGrpSpPr>
              <p:cNvPr id="28712" name="Group 11"/>
              <p:cNvGrpSpPr>
                <a:grpSpLocks/>
              </p:cNvGrpSpPr>
              <p:nvPr/>
            </p:nvGrpSpPr>
            <p:grpSpPr bwMode="auto">
              <a:xfrm>
                <a:off x="432" y="576"/>
                <a:ext cx="2160" cy="1008"/>
                <a:chOff x="1824" y="528"/>
                <a:chExt cx="2160" cy="1008"/>
              </a:xfrm>
            </p:grpSpPr>
            <p:sp>
              <p:nvSpPr>
                <p:cNvPr id="28716" name="Oval 4"/>
                <p:cNvSpPr>
                  <a:spLocks noChangeArrowheads="1"/>
                </p:cNvSpPr>
                <p:nvPr/>
              </p:nvSpPr>
              <p:spPr bwMode="auto">
                <a:xfrm>
                  <a:off x="2496" y="528"/>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General</a:t>
                  </a:r>
                </a:p>
              </p:txBody>
            </p:sp>
            <p:sp>
              <p:nvSpPr>
                <p:cNvPr id="28717" name="Oval 5"/>
                <p:cNvSpPr>
                  <a:spLocks noChangeArrowheads="1"/>
                </p:cNvSpPr>
                <p:nvPr/>
              </p:nvSpPr>
              <p:spPr bwMode="auto">
                <a:xfrm>
                  <a:off x="3168" y="1104"/>
                  <a:ext cx="816" cy="432"/>
                </a:xfrm>
                <a:prstGeom prst="ellipse">
                  <a:avLst/>
                </a:prstGeom>
                <a:solidFill>
                  <a:srgbClr val="FCC094">
                    <a:alpha val="39999"/>
                  </a:srgbClr>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dirty="0">
                      <a:latin typeface="Gill Sans" charset="0"/>
                      <a:ea typeface="Gill Sans" charset="0"/>
                      <a:cs typeface="Gill Sans" charset="0"/>
                    </a:rPr>
                    <a:t>Lieutenant</a:t>
                  </a:r>
                </a:p>
              </p:txBody>
            </p:sp>
            <p:sp>
              <p:nvSpPr>
                <p:cNvPr id="28718" name="Oval 7"/>
                <p:cNvSpPr>
                  <a:spLocks noChangeArrowheads="1"/>
                </p:cNvSpPr>
                <p:nvPr/>
              </p:nvSpPr>
              <p:spPr bwMode="auto">
                <a:xfrm>
                  <a:off x="1824"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dirty="0">
                      <a:latin typeface="Gill Sans" charset="0"/>
                      <a:ea typeface="Gill Sans" charset="0"/>
                      <a:cs typeface="Gill Sans" charset="0"/>
                    </a:rPr>
                    <a:t>Lieutenant</a:t>
                  </a:r>
                </a:p>
              </p:txBody>
            </p:sp>
            <p:sp>
              <p:nvSpPr>
                <p:cNvPr id="28719" name="Line 8"/>
                <p:cNvSpPr>
                  <a:spLocks noChangeShapeType="1"/>
                </p:cNvSpPr>
                <p:nvPr/>
              </p:nvSpPr>
              <p:spPr bwMode="auto">
                <a:xfrm>
                  <a:off x="316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20" name="Line 9"/>
                <p:cNvSpPr>
                  <a:spLocks noChangeShapeType="1"/>
                </p:cNvSpPr>
                <p:nvPr/>
              </p:nvSpPr>
              <p:spPr bwMode="auto">
                <a:xfrm flipH="1">
                  <a:off x="244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21" name="Line 10"/>
                <p:cNvSpPr>
                  <a:spLocks noChangeShapeType="1"/>
                </p:cNvSpPr>
                <p:nvPr/>
              </p:nvSpPr>
              <p:spPr bwMode="auto">
                <a:xfrm flipH="1">
                  <a:off x="2640" y="1312"/>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8713" name="Text Box 19"/>
              <p:cNvSpPr txBox="1">
                <a:spLocks noChangeArrowheads="1"/>
              </p:cNvSpPr>
              <p:nvPr/>
            </p:nvSpPr>
            <p:spPr bwMode="auto">
              <a:xfrm>
                <a:off x="486" y="868"/>
                <a:ext cx="678" cy="3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b="0" dirty="0">
                    <a:latin typeface="Gill Sans" charset="0"/>
                    <a:ea typeface="Gill Sans" charset="0"/>
                    <a:cs typeface="Gill Sans" charset="0"/>
                  </a:rPr>
                  <a:t>Attack!</a:t>
                </a:r>
              </a:p>
            </p:txBody>
          </p:sp>
          <p:sp>
            <p:nvSpPr>
              <p:cNvPr id="28714" name="Text Box 20"/>
              <p:cNvSpPr txBox="1">
                <a:spLocks noChangeArrowheads="1"/>
              </p:cNvSpPr>
              <p:nvPr/>
            </p:nvSpPr>
            <p:spPr bwMode="auto">
              <a:xfrm>
                <a:off x="1874" y="868"/>
                <a:ext cx="62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Attack!</a:t>
                </a:r>
              </a:p>
            </p:txBody>
          </p:sp>
          <p:sp>
            <p:nvSpPr>
              <p:cNvPr id="28715" name="Text Box 21"/>
              <p:cNvSpPr txBox="1">
                <a:spLocks noChangeArrowheads="1"/>
              </p:cNvSpPr>
              <p:nvPr/>
            </p:nvSpPr>
            <p:spPr bwMode="auto">
              <a:xfrm>
                <a:off x="1165" y="1381"/>
                <a:ext cx="68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grpSp>
        <p:grpSp>
          <p:nvGrpSpPr>
            <p:cNvPr id="28701" name="Group 25"/>
            <p:cNvGrpSpPr>
              <a:grpSpLocks/>
            </p:cNvGrpSpPr>
            <p:nvPr/>
          </p:nvGrpSpPr>
          <p:grpSpPr bwMode="auto">
            <a:xfrm>
              <a:off x="2880" y="432"/>
              <a:ext cx="2160" cy="1111"/>
              <a:chOff x="2928" y="576"/>
              <a:chExt cx="2160" cy="1111"/>
            </a:xfrm>
          </p:grpSpPr>
          <p:grpSp>
            <p:nvGrpSpPr>
              <p:cNvPr id="28702" name="Group 12"/>
              <p:cNvGrpSpPr>
                <a:grpSpLocks/>
              </p:cNvGrpSpPr>
              <p:nvPr/>
            </p:nvGrpSpPr>
            <p:grpSpPr bwMode="auto">
              <a:xfrm>
                <a:off x="2928" y="576"/>
                <a:ext cx="2160" cy="1008"/>
                <a:chOff x="1824" y="528"/>
                <a:chExt cx="2160" cy="1008"/>
              </a:xfrm>
            </p:grpSpPr>
            <p:sp>
              <p:nvSpPr>
                <p:cNvPr id="28706" name="Oval 13"/>
                <p:cNvSpPr>
                  <a:spLocks noChangeArrowheads="1"/>
                </p:cNvSpPr>
                <p:nvPr/>
              </p:nvSpPr>
              <p:spPr bwMode="auto">
                <a:xfrm>
                  <a:off x="2496" y="528"/>
                  <a:ext cx="816" cy="432"/>
                </a:xfrm>
                <a:prstGeom prst="ellipse">
                  <a:avLst/>
                </a:prstGeom>
                <a:solidFill>
                  <a:srgbClr val="FCC094">
                    <a:alpha val="39999"/>
                  </a:srgbClr>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General</a:t>
                  </a:r>
                </a:p>
              </p:txBody>
            </p:sp>
            <p:sp>
              <p:nvSpPr>
                <p:cNvPr id="28707" name="Oval 14"/>
                <p:cNvSpPr>
                  <a:spLocks noChangeArrowheads="1"/>
                </p:cNvSpPr>
                <p:nvPr/>
              </p:nvSpPr>
              <p:spPr bwMode="auto">
                <a:xfrm>
                  <a:off x="3168"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Lieutenant</a:t>
                  </a:r>
                </a:p>
              </p:txBody>
            </p:sp>
            <p:sp>
              <p:nvSpPr>
                <p:cNvPr id="28708" name="Oval 15"/>
                <p:cNvSpPr>
                  <a:spLocks noChangeArrowheads="1"/>
                </p:cNvSpPr>
                <p:nvPr/>
              </p:nvSpPr>
              <p:spPr bwMode="auto">
                <a:xfrm>
                  <a:off x="1824"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Lieutenant</a:t>
                  </a:r>
                </a:p>
              </p:txBody>
            </p:sp>
            <p:sp>
              <p:nvSpPr>
                <p:cNvPr id="28709" name="Line 16"/>
                <p:cNvSpPr>
                  <a:spLocks noChangeShapeType="1"/>
                </p:cNvSpPr>
                <p:nvPr/>
              </p:nvSpPr>
              <p:spPr bwMode="auto">
                <a:xfrm>
                  <a:off x="316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10" name="Line 17"/>
                <p:cNvSpPr>
                  <a:spLocks noChangeShapeType="1"/>
                </p:cNvSpPr>
                <p:nvPr/>
              </p:nvSpPr>
              <p:spPr bwMode="auto">
                <a:xfrm flipH="1">
                  <a:off x="244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11" name="Line 18"/>
                <p:cNvSpPr>
                  <a:spLocks noChangeShapeType="1"/>
                </p:cNvSpPr>
                <p:nvPr/>
              </p:nvSpPr>
              <p:spPr bwMode="auto">
                <a:xfrm flipH="1">
                  <a:off x="2640" y="1312"/>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8703" name="Text Box 22"/>
              <p:cNvSpPr txBox="1">
                <a:spLocks noChangeArrowheads="1"/>
              </p:cNvSpPr>
              <p:nvPr/>
            </p:nvSpPr>
            <p:spPr bwMode="auto">
              <a:xfrm>
                <a:off x="2980" y="868"/>
                <a:ext cx="62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Attack!</a:t>
                </a:r>
              </a:p>
            </p:txBody>
          </p:sp>
          <p:sp>
            <p:nvSpPr>
              <p:cNvPr id="28704" name="Text Box 23"/>
              <p:cNvSpPr txBox="1">
                <a:spLocks noChangeArrowheads="1"/>
              </p:cNvSpPr>
              <p:nvPr/>
            </p:nvSpPr>
            <p:spPr bwMode="auto">
              <a:xfrm>
                <a:off x="4367" y="868"/>
                <a:ext cx="68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sp>
            <p:nvSpPr>
              <p:cNvPr id="28705" name="Text Box 24"/>
              <p:cNvSpPr txBox="1">
                <a:spLocks noChangeArrowheads="1"/>
              </p:cNvSpPr>
              <p:nvPr/>
            </p:nvSpPr>
            <p:spPr bwMode="auto">
              <a:xfrm>
                <a:off x="3708" y="1379"/>
                <a:ext cx="68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grpSp>
      </p:grpSp>
      <p:grpSp>
        <p:nvGrpSpPr>
          <p:cNvPr id="987190" name="Group 54"/>
          <p:cNvGrpSpPr>
            <a:grpSpLocks/>
          </p:cNvGrpSpPr>
          <p:nvPr/>
        </p:nvGrpSpPr>
        <p:grpSpPr bwMode="auto">
          <a:xfrm>
            <a:off x="4648200" y="5715000"/>
            <a:ext cx="4508588" cy="914400"/>
            <a:chOff x="569" y="3312"/>
            <a:chExt cx="4511" cy="960"/>
          </a:xfrm>
        </p:grpSpPr>
        <p:sp>
          <p:nvSpPr>
            <p:cNvPr id="28678" name="Line 28"/>
            <p:cNvSpPr>
              <a:spLocks noChangeShapeType="1"/>
            </p:cNvSpPr>
            <p:nvPr/>
          </p:nvSpPr>
          <p:spPr bwMode="auto">
            <a:xfrm>
              <a:off x="1536" y="3792"/>
              <a:ext cx="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679" name="Text Box 29"/>
            <p:cNvSpPr txBox="1">
              <a:spLocks noChangeArrowheads="1"/>
            </p:cNvSpPr>
            <p:nvPr/>
          </p:nvSpPr>
          <p:spPr bwMode="auto">
            <a:xfrm>
              <a:off x="569" y="3552"/>
              <a:ext cx="940" cy="38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Request</a:t>
              </a:r>
            </a:p>
          </p:txBody>
        </p:sp>
        <p:sp>
          <p:nvSpPr>
            <p:cNvPr id="28680" name="Text Box 30"/>
            <p:cNvSpPr txBox="1">
              <a:spLocks noChangeArrowheads="1"/>
            </p:cNvSpPr>
            <p:nvPr/>
          </p:nvSpPr>
          <p:spPr bwMode="auto">
            <a:xfrm>
              <a:off x="3829" y="3552"/>
              <a:ext cx="1251" cy="67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00" b="0" dirty="0">
                  <a:latin typeface="Gill Sans" charset="0"/>
                  <a:ea typeface="Gill Sans" charset="0"/>
                  <a:cs typeface="Gill Sans" charset="0"/>
                </a:rPr>
                <a:t>Distributed</a:t>
              </a:r>
            </a:p>
            <a:p>
              <a:pPr>
                <a:spcBef>
                  <a:spcPct val="0"/>
                </a:spcBef>
              </a:pPr>
              <a:r>
                <a:rPr lang="en-US" altLang="en-US" sz="1800" b="0" dirty="0">
                  <a:latin typeface="Gill Sans" charset="0"/>
                  <a:ea typeface="Gill Sans" charset="0"/>
                  <a:cs typeface="Gill Sans" charset="0"/>
                </a:rPr>
                <a:t>Decision</a:t>
              </a:r>
            </a:p>
          </p:txBody>
        </p:sp>
        <p:sp>
          <p:nvSpPr>
            <p:cNvPr id="28681" name="Line 31"/>
            <p:cNvSpPr>
              <a:spLocks noChangeShapeType="1"/>
            </p:cNvSpPr>
            <p:nvPr/>
          </p:nvSpPr>
          <p:spPr bwMode="auto">
            <a:xfrm>
              <a:off x="3456" y="3840"/>
              <a:ext cx="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8682" name="Group 53"/>
            <p:cNvGrpSpPr>
              <a:grpSpLocks/>
            </p:cNvGrpSpPr>
            <p:nvPr/>
          </p:nvGrpSpPr>
          <p:grpSpPr bwMode="auto">
            <a:xfrm>
              <a:off x="1920" y="3312"/>
              <a:ext cx="1536" cy="960"/>
              <a:chOff x="1920" y="3312"/>
              <a:chExt cx="1536" cy="960"/>
            </a:xfrm>
          </p:grpSpPr>
          <p:sp>
            <p:nvSpPr>
              <p:cNvPr id="28683" name="Rectangle 27"/>
              <p:cNvSpPr>
                <a:spLocks noChangeArrowheads="1"/>
              </p:cNvSpPr>
              <p:nvPr/>
            </p:nvSpPr>
            <p:spPr bwMode="auto">
              <a:xfrm>
                <a:off x="1920" y="3312"/>
                <a:ext cx="1536" cy="960"/>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4" name="Oval 34"/>
              <p:cNvSpPr>
                <a:spLocks noChangeArrowheads="1"/>
              </p:cNvSpPr>
              <p:nvPr/>
            </p:nvSpPr>
            <p:spPr bwMode="auto">
              <a:xfrm>
                <a:off x="2880" y="3648"/>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5" name="Oval 35"/>
              <p:cNvSpPr>
                <a:spLocks noChangeArrowheads="1"/>
              </p:cNvSpPr>
              <p:nvPr/>
            </p:nvSpPr>
            <p:spPr bwMode="auto">
              <a:xfrm>
                <a:off x="3120" y="3408"/>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6" name="Oval 36"/>
              <p:cNvSpPr>
                <a:spLocks noChangeArrowheads="1"/>
              </p:cNvSpPr>
              <p:nvPr/>
            </p:nvSpPr>
            <p:spPr bwMode="auto">
              <a:xfrm>
                <a:off x="2352" y="360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7" name="Oval 37"/>
              <p:cNvSpPr>
                <a:spLocks noChangeArrowheads="1"/>
              </p:cNvSpPr>
              <p:nvPr/>
            </p:nvSpPr>
            <p:spPr bwMode="auto">
              <a:xfrm>
                <a:off x="2400" y="384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8" name="Oval 38"/>
              <p:cNvSpPr>
                <a:spLocks noChangeArrowheads="1"/>
              </p:cNvSpPr>
              <p:nvPr/>
            </p:nvSpPr>
            <p:spPr bwMode="auto">
              <a:xfrm>
                <a:off x="2544"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9" name="Oval 39"/>
              <p:cNvSpPr>
                <a:spLocks noChangeArrowheads="1"/>
              </p:cNvSpPr>
              <p:nvPr/>
            </p:nvSpPr>
            <p:spPr bwMode="auto">
              <a:xfrm>
                <a:off x="3168" y="369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0" name="Oval 40"/>
              <p:cNvSpPr>
                <a:spLocks noChangeArrowheads="1"/>
              </p:cNvSpPr>
              <p:nvPr/>
            </p:nvSpPr>
            <p:spPr bwMode="auto">
              <a:xfrm>
                <a:off x="2832"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1" name="Oval 41"/>
              <p:cNvSpPr>
                <a:spLocks noChangeArrowheads="1"/>
              </p:cNvSpPr>
              <p:nvPr/>
            </p:nvSpPr>
            <p:spPr bwMode="auto">
              <a:xfrm>
                <a:off x="2832" y="393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2" name="Oval 42"/>
              <p:cNvSpPr>
                <a:spLocks noChangeArrowheads="1"/>
              </p:cNvSpPr>
              <p:nvPr/>
            </p:nvSpPr>
            <p:spPr bwMode="auto">
              <a:xfrm>
                <a:off x="2208" y="398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3" name="Oval 43"/>
              <p:cNvSpPr>
                <a:spLocks noChangeArrowheads="1"/>
              </p:cNvSpPr>
              <p:nvPr/>
            </p:nvSpPr>
            <p:spPr bwMode="auto">
              <a:xfrm>
                <a:off x="2112" y="3744"/>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4" name="Oval 44"/>
              <p:cNvSpPr>
                <a:spLocks noChangeArrowheads="1"/>
              </p:cNvSpPr>
              <p:nvPr/>
            </p:nvSpPr>
            <p:spPr bwMode="auto">
              <a:xfrm>
                <a:off x="2592" y="3648"/>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5" name="Oval 46"/>
              <p:cNvSpPr>
                <a:spLocks noChangeArrowheads="1"/>
              </p:cNvSpPr>
              <p:nvPr/>
            </p:nvSpPr>
            <p:spPr bwMode="auto">
              <a:xfrm>
                <a:off x="2208"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6" name="Oval 47"/>
              <p:cNvSpPr>
                <a:spLocks noChangeArrowheads="1"/>
              </p:cNvSpPr>
              <p:nvPr/>
            </p:nvSpPr>
            <p:spPr bwMode="auto">
              <a:xfrm>
                <a:off x="2016" y="350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7" name="Oval 48"/>
              <p:cNvSpPr>
                <a:spLocks noChangeArrowheads="1"/>
              </p:cNvSpPr>
              <p:nvPr/>
            </p:nvSpPr>
            <p:spPr bwMode="auto">
              <a:xfrm>
                <a:off x="3120" y="3984"/>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8" name="Oval 49"/>
              <p:cNvSpPr>
                <a:spLocks noChangeArrowheads="1"/>
              </p:cNvSpPr>
              <p:nvPr/>
            </p:nvSpPr>
            <p:spPr bwMode="auto">
              <a:xfrm>
                <a:off x="2592" y="398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9" name="Oval 52"/>
              <p:cNvSpPr>
                <a:spLocks noChangeArrowheads="1"/>
              </p:cNvSpPr>
              <p:nvPr/>
            </p:nvSpPr>
            <p:spPr bwMode="auto">
              <a:xfrm>
                <a:off x="1968" y="393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grpSp>
      </p:grpSp>
    </p:spTree>
    <p:extLst>
      <p:ext uri="{BB962C8B-B14F-4D97-AF65-F5344CB8AC3E}">
        <p14:creationId xmlns:p14="http://schemas.microsoft.com/office/powerpoint/2010/main" val="35208075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7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71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71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713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713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713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713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7139">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87139">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7139">
                                            <p:txEl>
                                              <p:pRg st="13" end="1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87190"/>
                                        </p:tgtEl>
                                        <p:attrNameLst>
                                          <p:attrName>style.visibility</p:attrName>
                                        </p:attrNameLst>
                                      </p:cBhvr>
                                      <p:to>
                                        <p:strVal val="visible"/>
                                      </p:to>
                                    </p:set>
                                    <p:animEffect transition="in" filter="wipe(left)">
                                      <p:cBhvr>
                                        <p:cTn id="35" dur="500"/>
                                        <p:tgtEl>
                                          <p:spTgt spid="98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162800" cy="533400"/>
          </a:xfrm>
        </p:spPr>
        <p:txBody>
          <a:bodyPr/>
          <a:lstStyle/>
          <a:p>
            <a:r>
              <a:rPr lang="en-US" sz="2800" dirty="0" smtClean="0"/>
              <a:t>Is a </a:t>
            </a:r>
            <a:r>
              <a:rPr lang="en-US" sz="2800" dirty="0" err="1" smtClean="0"/>
              <a:t>BlockChain</a:t>
            </a:r>
            <a:r>
              <a:rPr lang="en-US" sz="2800" dirty="0" smtClean="0"/>
              <a:t> a Distributed Decision Making Algorithm?</a:t>
            </a:r>
            <a:endParaRPr lang="en-US" sz="2800" dirty="0"/>
          </a:p>
        </p:txBody>
      </p:sp>
      <p:sp>
        <p:nvSpPr>
          <p:cNvPr id="5" name="Content Placeholder 4"/>
          <p:cNvSpPr>
            <a:spLocks noGrp="1"/>
          </p:cNvSpPr>
          <p:nvPr>
            <p:ph idx="1"/>
          </p:nvPr>
        </p:nvSpPr>
        <p:spPr>
          <a:xfrm>
            <a:off x="162652" y="2501350"/>
            <a:ext cx="8686800" cy="4191286"/>
          </a:xfrm>
        </p:spPr>
        <p:txBody>
          <a:bodyPr>
            <a:normAutofit fontScale="92500" lnSpcReduction="20000"/>
          </a:bodyPr>
          <a:lstStyle/>
          <a:p>
            <a:r>
              <a:rPr lang="en-US" dirty="0" err="1" smtClean="0"/>
              <a:t>BlockChain</a:t>
            </a:r>
            <a:r>
              <a:rPr lang="en-US" dirty="0" smtClean="0"/>
              <a:t>: a chain of blocks connected by hashes to root block</a:t>
            </a:r>
          </a:p>
          <a:p>
            <a:pPr lvl="1"/>
            <a:r>
              <a:rPr lang="en-US" dirty="0" smtClean="0"/>
              <a:t>The Hash Pointers are unforgeable (assumption)</a:t>
            </a:r>
          </a:p>
          <a:p>
            <a:pPr lvl="1"/>
            <a:r>
              <a:rPr lang="en-US" dirty="0" smtClean="0"/>
              <a:t>The Chain has no branches except perhaps for heads</a:t>
            </a:r>
          </a:p>
          <a:p>
            <a:pPr lvl="1"/>
            <a:r>
              <a:rPr lang="en-US" dirty="0" smtClean="0"/>
              <a:t>Blocks are considered “authentic” part of chain when they have authenticity info in them</a:t>
            </a:r>
          </a:p>
          <a:p>
            <a:r>
              <a:rPr lang="en-US" dirty="0" smtClean="0"/>
              <a:t>How is the head chosen?</a:t>
            </a:r>
          </a:p>
          <a:p>
            <a:pPr lvl="1"/>
            <a:r>
              <a:rPr lang="en-US" dirty="0" smtClean="0"/>
              <a:t>Some consensus algorithm</a:t>
            </a:r>
          </a:p>
          <a:p>
            <a:pPr lvl="1"/>
            <a:r>
              <a:rPr lang="en-US" dirty="0" smtClean="0"/>
              <a:t>In many </a:t>
            </a:r>
            <a:r>
              <a:rPr lang="en-US" dirty="0" err="1" smtClean="0"/>
              <a:t>BlockChain</a:t>
            </a:r>
            <a:r>
              <a:rPr lang="en-US" dirty="0" smtClean="0"/>
              <a:t> algorithms (e.g. </a:t>
            </a:r>
            <a:r>
              <a:rPr lang="en-US" dirty="0" err="1" smtClean="0"/>
              <a:t>BitCoin</a:t>
            </a:r>
            <a:r>
              <a:rPr lang="en-US" dirty="0" smtClean="0"/>
              <a:t>, </a:t>
            </a:r>
            <a:r>
              <a:rPr lang="en-US" dirty="0" err="1" smtClean="0"/>
              <a:t>Ethereum</a:t>
            </a:r>
            <a:r>
              <a:rPr lang="en-US" dirty="0" smtClean="0"/>
              <a:t>), the head is chosen by solving hard problem</a:t>
            </a:r>
          </a:p>
          <a:p>
            <a:pPr lvl="2"/>
            <a:r>
              <a:rPr lang="en-US" dirty="0" smtClean="0"/>
              <a:t>This is the job of “miners” who try to find “nonce” info that makes hash over block have specified number of zero bits in it</a:t>
            </a:r>
          </a:p>
          <a:p>
            <a:pPr lvl="2"/>
            <a:r>
              <a:rPr lang="en-US" dirty="0" smtClean="0"/>
              <a:t>The result is a “Proof of Work” (POW)</a:t>
            </a:r>
          </a:p>
          <a:p>
            <a:pPr lvl="2"/>
            <a:r>
              <a:rPr lang="en-US" dirty="0" smtClean="0"/>
              <a:t>Selected blocks above (green) have POW in them and can be included in chains</a:t>
            </a:r>
          </a:p>
          <a:p>
            <a:pPr lvl="1"/>
            <a:r>
              <a:rPr lang="en-US" dirty="0" smtClean="0">
                <a:solidFill>
                  <a:srgbClr val="FF0000"/>
                </a:solidFill>
              </a:rPr>
              <a:t>Longest chain wins</a:t>
            </a:r>
          </a:p>
          <a:p>
            <a:pPr marL="914400" lvl="2" indent="0">
              <a:buNone/>
            </a:pPr>
            <a:endParaRPr lang="en-US" dirty="0"/>
          </a:p>
        </p:txBody>
      </p:sp>
      <p:grpSp>
        <p:nvGrpSpPr>
          <p:cNvPr id="46" name="Group 45"/>
          <p:cNvGrpSpPr/>
          <p:nvPr/>
        </p:nvGrpSpPr>
        <p:grpSpPr>
          <a:xfrm>
            <a:off x="1000328" y="838200"/>
            <a:ext cx="6732703" cy="1662999"/>
            <a:chOff x="533400" y="1981939"/>
            <a:chExt cx="6732703" cy="1662999"/>
          </a:xfrm>
        </p:grpSpPr>
        <p:sp>
          <p:nvSpPr>
            <p:cNvPr id="34" name="Rounded Rectangle 33"/>
            <p:cNvSpPr/>
            <p:nvPr/>
          </p:nvSpPr>
          <p:spPr bwMode="auto">
            <a:xfrm>
              <a:off x="533400" y="1981939"/>
              <a:ext cx="4267200" cy="1599461"/>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32" name="Rounded Rectangle 31"/>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9" name="Right Arrow 18"/>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1" name="Rounded Rectangle 10"/>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0" name="Rounded Rectangle 9"/>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2" name="Right Arrow 11"/>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3" name="Right Arrow 12"/>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4" name="Right Arrow 13"/>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5" name="Rounded Rectangle 14"/>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6" name="Rounded Rectangle 15"/>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23" name="TextBox 22"/>
            <p:cNvSpPr txBox="1"/>
            <p:nvPr/>
          </p:nvSpPr>
          <p:spPr>
            <a:xfrm>
              <a:off x="2641586" y="2954356"/>
              <a:ext cx="1178528" cy="369332"/>
            </a:xfrm>
            <a:prstGeom prst="rect">
              <a:avLst/>
            </a:prstGeom>
            <a:noFill/>
          </p:spPr>
          <p:txBody>
            <a:bodyPr wrap="none" rtlCol="0">
              <a:spAutoFit/>
            </a:bodyPr>
            <a:lstStyle/>
            <a:p>
              <a:pPr algn="ctr"/>
              <a:r>
                <a:rPr lang="en-US" dirty="0">
                  <a:solidFill>
                    <a:prstClr val="black"/>
                  </a:solidFill>
                </a:rPr>
                <a:t>Hash </a:t>
              </a:r>
              <a:r>
                <a:rPr lang="en-US" dirty="0" err="1">
                  <a:solidFill>
                    <a:prstClr val="black"/>
                  </a:solidFill>
                </a:rPr>
                <a:t>Ptr</a:t>
              </a:r>
              <a:endParaRPr lang="en-US" dirty="0">
                <a:solidFill>
                  <a:prstClr val="black"/>
                </a:solidFill>
              </a:endParaRPr>
            </a:p>
          </p:txBody>
        </p:sp>
        <p:cxnSp>
          <p:nvCxnSpPr>
            <p:cNvPr id="26" name="Straight Arrow Connector 25"/>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5639" y="2653180"/>
              <a:ext cx="758542" cy="646331"/>
            </a:xfrm>
            <a:prstGeom prst="rect">
              <a:avLst/>
            </a:prstGeom>
            <a:noFill/>
          </p:spPr>
          <p:txBody>
            <a:bodyPr wrap="none" rtlCol="0">
              <a:spAutoFit/>
            </a:bodyPr>
            <a:lstStyle/>
            <a:p>
              <a:pPr algn="ctr"/>
              <a:r>
                <a:rPr lang="en-US" dirty="0" smtClean="0">
                  <a:solidFill>
                    <a:prstClr val="black"/>
                  </a:solidFill>
                </a:rPr>
                <a:t>Root</a:t>
              </a:r>
            </a:p>
            <a:p>
              <a:pPr algn="ctr"/>
              <a:r>
                <a:rPr lang="en-US" dirty="0" smtClean="0">
                  <a:solidFill>
                    <a:prstClr val="black"/>
                  </a:solidFill>
                </a:rPr>
                <a:t>Block</a:t>
              </a:r>
              <a:endParaRPr lang="en-US" dirty="0">
                <a:solidFill>
                  <a:prstClr val="black"/>
                </a:solidFill>
              </a:endParaRPr>
            </a:p>
          </p:txBody>
        </p:sp>
        <p:sp>
          <p:nvSpPr>
            <p:cNvPr id="37" name="Right Arrow 36"/>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36" name="Rounded Rectangle 35"/>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38" name="TextBox 37"/>
            <p:cNvSpPr txBox="1"/>
            <p:nvPr/>
          </p:nvSpPr>
          <p:spPr>
            <a:xfrm>
              <a:off x="1552905" y="3275606"/>
              <a:ext cx="2223686" cy="369332"/>
            </a:xfrm>
            <a:prstGeom prst="rect">
              <a:avLst/>
            </a:prstGeom>
            <a:noFill/>
          </p:spPr>
          <p:txBody>
            <a:bodyPr wrap="none" rtlCol="0">
              <a:spAutoFit/>
            </a:bodyPr>
            <a:lstStyle/>
            <a:p>
              <a:r>
                <a:rPr lang="en-US" dirty="0" smtClean="0">
                  <a:latin typeface="Gill Sans"/>
                </a:rPr>
                <a:t>The “Block Chain”</a:t>
              </a:r>
              <a:endParaRPr lang="en-US" dirty="0">
                <a:latin typeface="Gill Sans"/>
              </a:endParaRPr>
            </a:p>
          </p:txBody>
        </p:sp>
        <p:sp>
          <p:nvSpPr>
            <p:cNvPr id="40" name="TextBox 39"/>
            <p:cNvSpPr txBox="1"/>
            <p:nvPr/>
          </p:nvSpPr>
          <p:spPr>
            <a:xfrm>
              <a:off x="4912574" y="2769690"/>
              <a:ext cx="2353529" cy="369332"/>
            </a:xfrm>
            <a:prstGeom prst="rect">
              <a:avLst/>
            </a:prstGeom>
            <a:noFill/>
          </p:spPr>
          <p:txBody>
            <a:bodyPr wrap="none" rtlCol="0">
              <a:spAutoFit/>
            </a:bodyPr>
            <a:lstStyle/>
            <a:p>
              <a:r>
                <a:rPr lang="en-US" dirty="0" smtClean="0"/>
                <a:t>Tentative Head #2</a:t>
              </a:r>
              <a:endParaRPr lang="en-US" dirty="0"/>
            </a:p>
          </p:txBody>
        </p:sp>
        <p:sp>
          <p:nvSpPr>
            <p:cNvPr id="41" name="TextBox 40"/>
            <p:cNvSpPr txBox="1"/>
            <p:nvPr/>
          </p:nvSpPr>
          <p:spPr>
            <a:xfrm>
              <a:off x="4898719" y="2115074"/>
              <a:ext cx="2353529" cy="369332"/>
            </a:xfrm>
            <a:prstGeom prst="rect">
              <a:avLst/>
            </a:prstGeom>
            <a:noFill/>
          </p:spPr>
          <p:txBody>
            <a:bodyPr wrap="none" rtlCol="0">
              <a:spAutoFit/>
            </a:bodyPr>
            <a:lstStyle/>
            <a:p>
              <a:r>
                <a:rPr lang="en-US" dirty="0" smtClean="0"/>
                <a:t>Tentative Head #1</a:t>
              </a:r>
              <a:endParaRPr lang="en-US" dirty="0"/>
            </a:p>
          </p:txBody>
        </p:sp>
        <p:cxnSp>
          <p:nvCxnSpPr>
            <p:cNvPr id="43" name="Straight Arrow Connector 42"/>
            <p:cNvCxnSpPr/>
            <p:nvPr/>
          </p:nvCxnSpPr>
          <p:spPr bwMode="auto">
            <a:xfrm flipH="1">
              <a:off x="4450467" y="2299740"/>
              <a:ext cx="502533" cy="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43"/>
            <p:cNvCxnSpPr/>
            <p:nvPr/>
          </p:nvCxnSpPr>
          <p:spPr bwMode="auto">
            <a:xfrm flipH="1" flipV="1">
              <a:off x="4300994" y="2918736"/>
              <a:ext cx="679682" cy="1455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83063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loud 273"/>
          <p:cNvSpPr/>
          <p:nvPr/>
        </p:nvSpPr>
        <p:spPr bwMode="auto">
          <a:xfrm>
            <a:off x="1859598" y="1994168"/>
            <a:ext cx="5962926" cy="3000047"/>
          </a:xfrm>
          <a:prstGeom prst="cloud">
            <a:avLst/>
          </a:prstGeom>
          <a:solidFill>
            <a:schemeClr val="accent1">
              <a:lumMod val="40000"/>
              <a:lumOff val="60000"/>
            </a:schemeClr>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2" name="Title 1"/>
          <p:cNvSpPr>
            <a:spLocks noGrp="1"/>
          </p:cNvSpPr>
          <p:nvPr>
            <p:ph type="title"/>
          </p:nvPr>
        </p:nvSpPr>
        <p:spPr>
          <a:xfrm>
            <a:off x="990290" y="77242"/>
            <a:ext cx="7162800" cy="533400"/>
          </a:xfrm>
        </p:spPr>
        <p:txBody>
          <a:bodyPr/>
          <a:lstStyle/>
          <a:p>
            <a:r>
              <a:rPr lang="en-US" sz="2800" dirty="0" smtClean="0"/>
              <a:t>Is a </a:t>
            </a:r>
            <a:r>
              <a:rPr lang="en-US" sz="2800" dirty="0" err="1" smtClean="0"/>
              <a:t>Blockchain</a:t>
            </a:r>
            <a:r>
              <a:rPr lang="en-US" sz="2800" dirty="0" smtClean="0"/>
              <a:t> a Distributed Decision Making Algorithm? (</a:t>
            </a:r>
            <a:r>
              <a:rPr lang="en-US" sz="2800" dirty="0" err="1" smtClean="0"/>
              <a:t>Con’t</a:t>
            </a:r>
            <a:r>
              <a:rPr lang="en-US" sz="2800" dirty="0" smtClean="0"/>
              <a:t>)</a:t>
            </a:r>
            <a:endParaRPr lang="en-US" sz="2800" dirty="0"/>
          </a:p>
        </p:txBody>
      </p:sp>
      <p:sp>
        <p:nvSpPr>
          <p:cNvPr id="343" name="Content Placeholder 342"/>
          <p:cNvSpPr>
            <a:spLocks noGrp="1"/>
          </p:cNvSpPr>
          <p:nvPr>
            <p:ph idx="1"/>
          </p:nvPr>
        </p:nvSpPr>
        <p:spPr>
          <a:xfrm>
            <a:off x="119429" y="5012114"/>
            <a:ext cx="8689469" cy="1729009"/>
          </a:xfrm>
        </p:spPr>
        <p:txBody>
          <a:bodyPr>
            <a:normAutofit fontScale="92500" lnSpcReduction="20000"/>
          </a:bodyPr>
          <a:lstStyle/>
          <a:p>
            <a:r>
              <a:rPr lang="en-US" dirty="0" smtClean="0">
                <a:solidFill>
                  <a:srgbClr val="FF0000"/>
                </a:solidFill>
              </a:rPr>
              <a:t>Decision means: Proposal is locked into </a:t>
            </a:r>
            <a:r>
              <a:rPr lang="en-US" dirty="0" err="1" smtClean="0">
                <a:solidFill>
                  <a:srgbClr val="FF0000"/>
                </a:solidFill>
              </a:rPr>
              <a:t>BlockChain</a:t>
            </a:r>
            <a:endParaRPr lang="en-US" dirty="0" smtClean="0">
              <a:solidFill>
                <a:srgbClr val="FF0000"/>
              </a:solidFill>
            </a:endParaRPr>
          </a:p>
          <a:p>
            <a:pPr lvl="1"/>
            <a:r>
              <a:rPr lang="en-US" dirty="0" smtClean="0"/>
              <a:t>Could be Commit/Abort decision</a:t>
            </a:r>
          </a:p>
          <a:p>
            <a:pPr lvl="1"/>
            <a:r>
              <a:rPr lang="en-US" dirty="0" smtClean="0"/>
              <a:t>Could be Choice of Value, State Transition, ….</a:t>
            </a:r>
          </a:p>
          <a:p>
            <a:r>
              <a:rPr lang="en-US" dirty="0" smtClean="0"/>
              <a:t>NAK: Didn’t make it into the block chain (must retry!)</a:t>
            </a:r>
          </a:p>
          <a:p>
            <a:r>
              <a:rPr lang="en-US" dirty="0" smtClean="0">
                <a:solidFill>
                  <a:srgbClr val="FF0000"/>
                </a:solidFill>
              </a:rPr>
              <a:t>Anyone in world can verify the result of decision making!</a:t>
            </a:r>
            <a:endParaRPr lang="en-US" dirty="0">
              <a:solidFill>
                <a:srgbClr val="FF0000"/>
              </a:solidFill>
            </a:endParaRPr>
          </a:p>
        </p:txBody>
      </p:sp>
      <p:grpSp>
        <p:nvGrpSpPr>
          <p:cNvPr id="6" name="Group 5"/>
          <p:cNvGrpSpPr/>
          <p:nvPr/>
        </p:nvGrpSpPr>
        <p:grpSpPr>
          <a:xfrm>
            <a:off x="158289" y="557708"/>
            <a:ext cx="2209800" cy="1652954"/>
            <a:chOff x="588498" y="2416160"/>
            <a:chExt cx="2209800" cy="1652954"/>
          </a:xfrm>
        </p:grpSpPr>
        <p:grpSp>
          <p:nvGrpSpPr>
            <p:cNvPr id="55" name="Group 54"/>
            <p:cNvGrpSpPr/>
            <p:nvPr/>
          </p:nvGrpSpPr>
          <p:grpSpPr>
            <a:xfrm>
              <a:off x="588498" y="3320472"/>
              <a:ext cx="2209800" cy="748642"/>
              <a:chOff x="533400" y="1981939"/>
              <a:chExt cx="4267200" cy="1509449"/>
            </a:xfrm>
          </p:grpSpPr>
          <p:sp>
            <p:nvSpPr>
              <p:cNvPr id="56" name="Rounded Rectangle 55"/>
              <p:cNvSpPr/>
              <p:nvPr/>
            </p:nvSpPr>
            <p:spPr bwMode="auto">
              <a:xfrm>
                <a:off x="533400" y="1981939"/>
                <a:ext cx="4267200" cy="1509449"/>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57" name="Rounded Rectangle 56"/>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58" name="Right Arrow 57"/>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59" name="Rounded Rectangle 58"/>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0" name="Rounded Rectangle 59"/>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1" name="Right Arrow 60"/>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2" name="Right Arrow 61"/>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3" name="Right Arrow 62"/>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4" name="Rounded Rectangle 63"/>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5" name="Rounded Rectangle 64"/>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6" name="TextBox 65"/>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67" name="Straight Arrow Connector 66"/>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69" name="Right Arrow 68"/>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70" name="Rounded Rectangle 69"/>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4" name="Rectangle 3"/>
            <p:cNvSpPr/>
            <p:nvPr/>
          </p:nvSpPr>
          <p:spPr bwMode="auto">
            <a:xfrm>
              <a:off x="808934" y="2416160"/>
              <a:ext cx="1734819" cy="890092"/>
            </a:xfrm>
            <a:prstGeom prst="rect">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Miner: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Tries to solve POW problem</a:t>
              </a:r>
              <a:endParaRPr kumimoji="0" lang="en-US" sz="1600" b="1" i="0" u="none" strike="noStrike" cap="none" normalizeH="0" baseline="0" dirty="0" smtClean="0">
                <a:ln>
                  <a:noFill/>
                </a:ln>
                <a:solidFill>
                  <a:schemeClr val="tx1"/>
                </a:solidFill>
                <a:effectLst/>
                <a:latin typeface="Gill Sans"/>
              </a:endParaRPr>
            </a:p>
          </p:txBody>
        </p:sp>
      </p:grpSp>
      <p:grpSp>
        <p:nvGrpSpPr>
          <p:cNvPr id="127" name="Group 126"/>
          <p:cNvGrpSpPr/>
          <p:nvPr/>
        </p:nvGrpSpPr>
        <p:grpSpPr>
          <a:xfrm>
            <a:off x="4152473" y="786308"/>
            <a:ext cx="2209800" cy="1622522"/>
            <a:chOff x="588498" y="2380295"/>
            <a:chExt cx="2209800" cy="1622522"/>
          </a:xfrm>
        </p:grpSpPr>
        <p:grpSp>
          <p:nvGrpSpPr>
            <p:cNvPr id="128" name="Group 127"/>
            <p:cNvGrpSpPr/>
            <p:nvPr/>
          </p:nvGrpSpPr>
          <p:grpSpPr>
            <a:xfrm>
              <a:off x="588498" y="3320472"/>
              <a:ext cx="2209800" cy="682345"/>
              <a:chOff x="533400" y="1981939"/>
              <a:chExt cx="4267200" cy="1375777"/>
            </a:xfrm>
          </p:grpSpPr>
          <p:sp>
            <p:nvSpPr>
              <p:cNvPr id="130" name="Rounded Rectangle 129"/>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131" name="Rounded Rectangle 130"/>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2" name="Right Arrow 131"/>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3" name="Rounded Rectangle 132"/>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4" name="Rounded Rectangle 133"/>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5" name="Right Arrow 134"/>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6" name="Right Arrow 135"/>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7" name="Right Arrow 136"/>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8" name="Rounded Rectangle 137"/>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9" name="Rounded Rectangle 138"/>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40" name="TextBox 139"/>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141" name="Straight Arrow Connector 140"/>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143" name="Right Arrow 142"/>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44" name="Rounded Rectangle 143"/>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129" name="Rectangle 128"/>
            <p:cNvSpPr/>
            <p:nvPr/>
          </p:nvSpPr>
          <p:spPr bwMode="auto">
            <a:xfrm>
              <a:off x="808934" y="2380295"/>
              <a:ext cx="1734819" cy="890092"/>
            </a:xfrm>
            <a:prstGeom prst="rect">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Miner: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Tries to solve POW problem</a:t>
              </a:r>
              <a:endParaRPr kumimoji="0" lang="en-US" sz="1600" b="1" i="0" u="none" strike="noStrike" cap="none" normalizeH="0" baseline="0" dirty="0" smtClean="0">
                <a:ln>
                  <a:noFill/>
                </a:ln>
                <a:solidFill>
                  <a:schemeClr val="tx1"/>
                </a:solidFill>
                <a:effectLst/>
                <a:latin typeface="Gill Sans"/>
              </a:endParaRPr>
            </a:p>
          </p:txBody>
        </p:sp>
      </p:grpSp>
      <p:grpSp>
        <p:nvGrpSpPr>
          <p:cNvPr id="146" name="Group 145"/>
          <p:cNvGrpSpPr/>
          <p:nvPr/>
        </p:nvGrpSpPr>
        <p:grpSpPr>
          <a:xfrm>
            <a:off x="6380445" y="3224708"/>
            <a:ext cx="2209800" cy="1641086"/>
            <a:chOff x="588498" y="2389889"/>
            <a:chExt cx="2209800" cy="1641086"/>
          </a:xfrm>
        </p:grpSpPr>
        <p:grpSp>
          <p:nvGrpSpPr>
            <p:cNvPr id="147" name="Group 146"/>
            <p:cNvGrpSpPr/>
            <p:nvPr/>
          </p:nvGrpSpPr>
          <p:grpSpPr>
            <a:xfrm>
              <a:off x="588498" y="3320472"/>
              <a:ext cx="2209800" cy="710503"/>
              <a:chOff x="533400" y="1981939"/>
              <a:chExt cx="4267200" cy="1432551"/>
            </a:xfrm>
          </p:grpSpPr>
          <p:sp>
            <p:nvSpPr>
              <p:cNvPr id="149" name="Rounded Rectangle 148"/>
              <p:cNvSpPr/>
              <p:nvPr/>
            </p:nvSpPr>
            <p:spPr bwMode="auto">
              <a:xfrm>
                <a:off x="533400" y="1981939"/>
                <a:ext cx="4267200" cy="1432551"/>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150" name="Rounded Rectangle 149"/>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1" name="Right Arrow 150"/>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2" name="Rounded Rectangle 151"/>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3" name="Rounded Rectangle 152"/>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4" name="Right Arrow 153"/>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5" name="Right Arrow 154"/>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6" name="Right Arrow 155"/>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7" name="Rounded Rectangle 156"/>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8" name="Rounded Rectangle 157"/>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9" name="TextBox 158"/>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160" name="Straight Arrow Connector 159"/>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162" name="Right Arrow 161"/>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63" name="Rounded Rectangle 162"/>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148" name="Rectangle 147"/>
            <p:cNvSpPr/>
            <p:nvPr/>
          </p:nvSpPr>
          <p:spPr bwMode="auto">
            <a:xfrm>
              <a:off x="808934" y="2389889"/>
              <a:ext cx="1734819" cy="890092"/>
            </a:xfrm>
            <a:prstGeom prst="rect">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Miner: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Tries to solve POW problem</a:t>
              </a:r>
              <a:endParaRPr kumimoji="0" lang="en-US" sz="1600" b="1" i="0" u="none" strike="noStrike" cap="none" normalizeH="0" baseline="0" dirty="0" smtClean="0">
                <a:ln>
                  <a:noFill/>
                </a:ln>
                <a:solidFill>
                  <a:schemeClr val="tx1"/>
                </a:solidFill>
                <a:effectLst/>
                <a:latin typeface="Gill Sans"/>
              </a:endParaRPr>
            </a:p>
          </p:txBody>
        </p:sp>
      </p:grpSp>
      <p:grpSp>
        <p:nvGrpSpPr>
          <p:cNvPr id="21" name="Group 20"/>
          <p:cNvGrpSpPr/>
          <p:nvPr/>
        </p:nvGrpSpPr>
        <p:grpSpPr>
          <a:xfrm>
            <a:off x="224520" y="2538908"/>
            <a:ext cx="2971800" cy="2365192"/>
            <a:chOff x="449445" y="4097708"/>
            <a:chExt cx="2971800" cy="2365192"/>
          </a:xfrm>
        </p:grpSpPr>
        <p:grpSp>
          <p:nvGrpSpPr>
            <p:cNvPr id="165" name="Group 164"/>
            <p:cNvGrpSpPr/>
            <p:nvPr/>
          </p:nvGrpSpPr>
          <p:grpSpPr>
            <a:xfrm>
              <a:off x="449445" y="4097708"/>
              <a:ext cx="2209800" cy="1603192"/>
              <a:chOff x="588498" y="2399625"/>
              <a:chExt cx="2209800" cy="1603192"/>
            </a:xfrm>
          </p:grpSpPr>
          <p:grpSp>
            <p:nvGrpSpPr>
              <p:cNvPr id="166" name="Group 165"/>
              <p:cNvGrpSpPr/>
              <p:nvPr/>
            </p:nvGrpSpPr>
            <p:grpSpPr>
              <a:xfrm>
                <a:off x="588498" y="3320472"/>
                <a:ext cx="2209800" cy="682345"/>
                <a:chOff x="533400" y="1981939"/>
                <a:chExt cx="4267200" cy="1375777"/>
              </a:xfrm>
            </p:grpSpPr>
            <p:sp>
              <p:nvSpPr>
                <p:cNvPr id="168" name="Rounded Rectangle 167"/>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169" name="Rounded Rectangle 168"/>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0" name="Right Arrow 169"/>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1" name="Rounded Rectangle 170"/>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2" name="Rounded Rectangle 171"/>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3" name="Right Arrow 172"/>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4" name="Right Arrow 173"/>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5" name="Right Arrow 174"/>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6" name="Rounded Rectangle 175"/>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7" name="Rounded Rectangle 176"/>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8" name="TextBox 177"/>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179" name="Straight Arrow Connector 178"/>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181" name="Right Arrow 180"/>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82" name="Rounded Rectangle 181"/>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167" name="Rectangle 166"/>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nvGrpSpPr>
            <p:cNvPr id="184" name="Group 183"/>
            <p:cNvGrpSpPr/>
            <p:nvPr/>
          </p:nvGrpSpPr>
          <p:grpSpPr>
            <a:xfrm>
              <a:off x="601845" y="4250108"/>
              <a:ext cx="2209800" cy="1603192"/>
              <a:chOff x="588498" y="2399625"/>
              <a:chExt cx="2209800" cy="1603192"/>
            </a:xfrm>
          </p:grpSpPr>
          <p:grpSp>
            <p:nvGrpSpPr>
              <p:cNvPr id="185" name="Group 184"/>
              <p:cNvGrpSpPr/>
              <p:nvPr/>
            </p:nvGrpSpPr>
            <p:grpSpPr>
              <a:xfrm>
                <a:off x="588498" y="3320472"/>
                <a:ext cx="2209800" cy="682345"/>
                <a:chOff x="533400" y="1981939"/>
                <a:chExt cx="4267200" cy="1375777"/>
              </a:xfrm>
            </p:grpSpPr>
            <p:sp>
              <p:nvSpPr>
                <p:cNvPr id="187" name="Rounded Rectangle 186"/>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188" name="Rounded Rectangle 187"/>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89" name="Right Arrow 188"/>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0" name="Rounded Rectangle 189"/>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1" name="Rounded Rectangle 190"/>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2" name="Right Arrow 191"/>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3" name="Right Arrow 192"/>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4" name="Right Arrow 193"/>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5" name="Rounded Rectangle 194"/>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6" name="Rounded Rectangle 195"/>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7" name="TextBox 196"/>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198" name="Straight Arrow Connector 197"/>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200" name="Right Arrow 199"/>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01" name="Rounded Rectangle 200"/>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186" name="Rectangle 185"/>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nvGrpSpPr>
            <p:cNvPr id="202" name="Group 201"/>
            <p:cNvGrpSpPr/>
            <p:nvPr/>
          </p:nvGrpSpPr>
          <p:grpSpPr>
            <a:xfrm>
              <a:off x="754245" y="4402508"/>
              <a:ext cx="2209800" cy="1603192"/>
              <a:chOff x="588498" y="2399625"/>
              <a:chExt cx="2209800" cy="1603192"/>
            </a:xfrm>
          </p:grpSpPr>
          <p:grpSp>
            <p:nvGrpSpPr>
              <p:cNvPr id="203" name="Group 202"/>
              <p:cNvGrpSpPr/>
              <p:nvPr/>
            </p:nvGrpSpPr>
            <p:grpSpPr>
              <a:xfrm>
                <a:off x="588498" y="3320472"/>
                <a:ext cx="2209800" cy="682345"/>
                <a:chOff x="533400" y="1981939"/>
                <a:chExt cx="4267200" cy="1375777"/>
              </a:xfrm>
            </p:grpSpPr>
            <p:sp>
              <p:nvSpPr>
                <p:cNvPr id="205" name="Rounded Rectangle 204"/>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206" name="Rounded Rectangle 205"/>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07" name="Right Arrow 206"/>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08" name="Rounded Rectangle 207"/>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09" name="Rounded Rectangle 208"/>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0" name="Right Arrow 209"/>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1" name="Right Arrow 210"/>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2" name="Right Arrow 211"/>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3" name="Rounded Rectangle 212"/>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4" name="Rounded Rectangle 213"/>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5" name="TextBox 214"/>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16" name="Straight Arrow Connector 215"/>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218" name="Right Arrow 217"/>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9" name="Rounded Rectangle 218"/>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04" name="Rectangle 203"/>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nvGrpSpPr>
            <p:cNvPr id="220" name="Group 219"/>
            <p:cNvGrpSpPr/>
            <p:nvPr/>
          </p:nvGrpSpPr>
          <p:grpSpPr>
            <a:xfrm>
              <a:off x="906645" y="4554908"/>
              <a:ext cx="2209800" cy="1603192"/>
              <a:chOff x="588498" y="2399625"/>
              <a:chExt cx="2209800" cy="1603192"/>
            </a:xfrm>
          </p:grpSpPr>
          <p:grpSp>
            <p:nvGrpSpPr>
              <p:cNvPr id="221" name="Group 220"/>
              <p:cNvGrpSpPr/>
              <p:nvPr/>
            </p:nvGrpSpPr>
            <p:grpSpPr>
              <a:xfrm>
                <a:off x="588498" y="3320472"/>
                <a:ext cx="2209800" cy="682345"/>
                <a:chOff x="533400" y="1981939"/>
                <a:chExt cx="4267200" cy="1375777"/>
              </a:xfrm>
            </p:grpSpPr>
            <p:sp>
              <p:nvSpPr>
                <p:cNvPr id="223" name="Rounded Rectangle 222"/>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224" name="Rounded Rectangle 223"/>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5" name="Right Arrow 224"/>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6" name="Rounded Rectangle 225"/>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7" name="Rounded Rectangle 226"/>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8" name="Right Arrow 227"/>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9" name="Right Arrow 228"/>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0" name="Right Arrow 229"/>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1" name="Rounded Rectangle 230"/>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2" name="Rounded Rectangle 231"/>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3" name="TextBox 232"/>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34" name="Straight Arrow Connector 233"/>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236" name="Right Arrow 235"/>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7" name="Rounded Rectangle 236"/>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22" name="Rectangle 221"/>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nvGrpSpPr>
            <p:cNvPr id="238" name="Group 237"/>
            <p:cNvGrpSpPr/>
            <p:nvPr/>
          </p:nvGrpSpPr>
          <p:grpSpPr>
            <a:xfrm>
              <a:off x="1059045" y="4707308"/>
              <a:ext cx="2209800" cy="1603192"/>
              <a:chOff x="588498" y="2399625"/>
              <a:chExt cx="2209800" cy="1603192"/>
            </a:xfrm>
          </p:grpSpPr>
          <p:grpSp>
            <p:nvGrpSpPr>
              <p:cNvPr id="239" name="Group 238"/>
              <p:cNvGrpSpPr/>
              <p:nvPr/>
            </p:nvGrpSpPr>
            <p:grpSpPr>
              <a:xfrm>
                <a:off x="588498" y="3320472"/>
                <a:ext cx="2209800" cy="682345"/>
                <a:chOff x="533400" y="1981939"/>
                <a:chExt cx="4267200" cy="1375777"/>
              </a:xfrm>
            </p:grpSpPr>
            <p:sp>
              <p:nvSpPr>
                <p:cNvPr id="241" name="Rounded Rectangle 240"/>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242" name="Rounded Rectangle 241"/>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3" name="Right Arrow 242"/>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4" name="Rounded Rectangle 243"/>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5" name="Rounded Rectangle 244"/>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6" name="Right Arrow 245"/>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7" name="Right Arrow 246"/>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8" name="Right Arrow 247"/>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9" name="Rounded Rectangle 248"/>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50" name="Rounded Rectangle 249"/>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51" name="TextBox 250"/>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52" name="Straight Arrow Connector 251"/>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254" name="Right Arrow 253"/>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55" name="Rounded Rectangle 254"/>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40" name="Rectangle 239"/>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nvGrpSpPr>
            <p:cNvPr id="256" name="Group 255"/>
            <p:cNvGrpSpPr/>
            <p:nvPr/>
          </p:nvGrpSpPr>
          <p:grpSpPr>
            <a:xfrm>
              <a:off x="1211445" y="4859708"/>
              <a:ext cx="2209800" cy="1603192"/>
              <a:chOff x="588498" y="2399625"/>
              <a:chExt cx="2209800" cy="1603192"/>
            </a:xfrm>
          </p:grpSpPr>
          <p:grpSp>
            <p:nvGrpSpPr>
              <p:cNvPr id="257" name="Group 256"/>
              <p:cNvGrpSpPr/>
              <p:nvPr/>
            </p:nvGrpSpPr>
            <p:grpSpPr>
              <a:xfrm>
                <a:off x="588498" y="3320472"/>
                <a:ext cx="2209800" cy="682345"/>
                <a:chOff x="533400" y="1981939"/>
                <a:chExt cx="4267200" cy="1375777"/>
              </a:xfrm>
            </p:grpSpPr>
            <p:sp>
              <p:nvSpPr>
                <p:cNvPr id="259" name="Rounded Rectangle 258"/>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260" name="Rounded Rectangle 259"/>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1" name="Right Arrow 260"/>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2" name="Rounded Rectangle 261"/>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3" name="Rounded Rectangle 262"/>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4" name="Right Arrow 263"/>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5" name="Right Arrow 264"/>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6" name="Right Arrow 265"/>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7" name="Rounded Rectangle 266"/>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8" name="Rounded Rectangle 267"/>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9" name="TextBox 268"/>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70" name="Straight Arrow Connector 269"/>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272" name="Right Arrow 271"/>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73" name="Rounded Rectangle 272"/>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58" name="Rectangle 257"/>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grpSp>
        <p:nvGrpSpPr>
          <p:cNvPr id="340" name="Group 339"/>
          <p:cNvGrpSpPr/>
          <p:nvPr/>
        </p:nvGrpSpPr>
        <p:grpSpPr>
          <a:xfrm>
            <a:off x="7388803" y="4826210"/>
            <a:ext cx="1366246" cy="1591873"/>
            <a:chOff x="7484328" y="2345024"/>
            <a:chExt cx="1366246" cy="1591873"/>
          </a:xfrm>
        </p:grpSpPr>
        <p:sp>
          <p:nvSpPr>
            <p:cNvPr id="17" name="Down Arrow 16"/>
            <p:cNvSpPr/>
            <p:nvPr/>
          </p:nvSpPr>
          <p:spPr bwMode="auto">
            <a:xfrm rot="9503393">
              <a:off x="7660721" y="2345024"/>
              <a:ext cx="376237" cy="1010936"/>
            </a:xfrm>
            <a:prstGeom prst="downArrow">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grpSp>
          <p:nvGrpSpPr>
            <p:cNvPr id="18" name="Group 17"/>
            <p:cNvGrpSpPr/>
            <p:nvPr/>
          </p:nvGrpSpPr>
          <p:grpSpPr>
            <a:xfrm>
              <a:off x="7484328" y="2952629"/>
              <a:ext cx="1366246" cy="984268"/>
              <a:chOff x="7403905" y="1102601"/>
              <a:chExt cx="1366246" cy="984268"/>
            </a:xfrm>
          </p:grpSpPr>
          <p:sp>
            <p:nvSpPr>
              <p:cNvPr id="8" name="Oval 7"/>
              <p:cNvSpPr/>
              <p:nvPr/>
            </p:nvSpPr>
            <p:spPr bwMode="auto">
              <a:xfrm>
                <a:off x="7403905" y="1102601"/>
                <a:ext cx="1366246" cy="984268"/>
              </a:xfrm>
              <a:prstGeom prst="ellipse">
                <a:avLst/>
              </a:prstGeom>
              <a:solidFill>
                <a:srgbClr val="FF79DC"/>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Gill Sans"/>
                </a:endParaRPr>
              </a:p>
            </p:txBody>
          </p:sp>
          <p:sp>
            <p:nvSpPr>
              <p:cNvPr id="9" name="TextBox 8"/>
              <p:cNvSpPr txBox="1"/>
              <p:nvPr/>
            </p:nvSpPr>
            <p:spPr>
              <a:xfrm>
                <a:off x="7452780" y="1394680"/>
                <a:ext cx="1268496" cy="369332"/>
              </a:xfrm>
              <a:prstGeom prst="rect">
                <a:avLst/>
              </a:prstGeom>
              <a:noFill/>
            </p:spPr>
            <p:txBody>
              <a:bodyPr wrap="square" rtlCol="0">
                <a:spAutoFit/>
              </a:bodyPr>
              <a:lstStyle/>
              <a:p>
                <a:pPr algn="ctr"/>
                <a:r>
                  <a:rPr lang="en-US" dirty="0" smtClean="0">
                    <a:latin typeface="Gill Sans"/>
                  </a:rPr>
                  <a:t>Proposal</a:t>
                </a:r>
                <a:endParaRPr lang="en-US" dirty="0">
                  <a:latin typeface="Gill Sans"/>
                </a:endParaRPr>
              </a:p>
            </p:txBody>
          </p:sp>
        </p:grpSp>
      </p:grpSp>
      <p:grpSp>
        <p:nvGrpSpPr>
          <p:cNvPr id="25" name="Group 24"/>
          <p:cNvGrpSpPr/>
          <p:nvPr/>
        </p:nvGrpSpPr>
        <p:grpSpPr>
          <a:xfrm>
            <a:off x="2113544" y="783289"/>
            <a:ext cx="2059052" cy="984268"/>
            <a:chOff x="2197787" y="1088914"/>
            <a:chExt cx="2059052" cy="984268"/>
          </a:xfrm>
        </p:grpSpPr>
        <p:sp>
          <p:nvSpPr>
            <p:cNvPr id="284" name="Down Arrow 283"/>
            <p:cNvSpPr/>
            <p:nvPr/>
          </p:nvSpPr>
          <p:spPr bwMode="auto">
            <a:xfrm rot="5943123">
              <a:off x="2515136" y="977836"/>
              <a:ext cx="376237" cy="1010936"/>
            </a:xfrm>
            <a:prstGeom prst="downArrow">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grpSp>
          <p:nvGrpSpPr>
            <p:cNvPr id="281" name="Group 280"/>
            <p:cNvGrpSpPr/>
            <p:nvPr/>
          </p:nvGrpSpPr>
          <p:grpSpPr>
            <a:xfrm>
              <a:off x="2890593" y="1088914"/>
              <a:ext cx="1366246" cy="984268"/>
              <a:chOff x="7403905" y="1102601"/>
              <a:chExt cx="1366246" cy="984268"/>
            </a:xfrm>
          </p:grpSpPr>
          <p:sp>
            <p:nvSpPr>
              <p:cNvPr id="282" name="Oval 281"/>
              <p:cNvSpPr/>
              <p:nvPr/>
            </p:nvSpPr>
            <p:spPr bwMode="auto">
              <a:xfrm>
                <a:off x="7403905" y="1102601"/>
                <a:ext cx="1366246" cy="984268"/>
              </a:xfrm>
              <a:prstGeom prst="ellipse">
                <a:avLst/>
              </a:prstGeom>
              <a:solidFill>
                <a:srgbClr val="FF79DC"/>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Gill Sans"/>
                </a:endParaRPr>
              </a:p>
            </p:txBody>
          </p:sp>
          <p:sp>
            <p:nvSpPr>
              <p:cNvPr id="283" name="TextBox 282"/>
              <p:cNvSpPr txBox="1"/>
              <p:nvPr/>
            </p:nvSpPr>
            <p:spPr>
              <a:xfrm>
                <a:off x="7452780" y="1394680"/>
                <a:ext cx="1268496" cy="369332"/>
              </a:xfrm>
              <a:prstGeom prst="rect">
                <a:avLst/>
              </a:prstGeom>
              <a:noFill/>
            </p:spPr>
            <p:txBody>
              <a:bodyPr wrap="square" rtlCol="0">
                <a:spAutoFit/>
              </a:bodyPr>
              <a:lstStyle/>
              <a:p>
                <a:pPr algn="ctr"/>
                <a:r>
                  <a:rPr lang="en-US" dirty="0" smtClean="0">
                    <a:latin typeface="Gill Sans"/>
                  </a:rPr>
                  <a:t>Proposal</a:t>
                </a:r>
                <a:endParaRPr lang="en-US" dirty="0">
                  <a:latin typeface="Gill Sans"/>
                </a:endParaRPr>
              </a:p>
            </p:txBody>
          </p:sp>
        </p:grpSp>
      </p:grpSp>
      <p:sp>
        <p:nvSpPr>
          <p:cNvPr id="20" name="TextBox 19"/>
          <p:cNvSpPr txBox="1"/>
          <p:nvPr/>
        </p:nvSpPr>
        <p:spPr>
          <a:xfrm>
            <a:off x="4048040" y="2429989"/>
            <a:ext cx="1566454" cy="707886"/>
          </a:xfrm>
          <a:prstGeom prst="rect">
            <a:avLst/>
          </a:prstGeom>
          <a:noFill/>
        </p:spPr>
        <p:txBody>
          <a:bodyPr wrap="none" rtlCol="0">
            <a:spAutoFit/>
          </a:bodyPr>
          <a:lstStyle/>
          <a:p>
            <a:pPr algn="ctr"/>
            <a:r>
              <a:rPr lang="en-US" sz="2000" dirty="0" smtClean="0">
                <a:latin typeface="Gill Sans"/>
              </a:rPr>
              <a:t>Epidemic </a:t>
            </a:r>
          </a:p>
          <a:p>
            <a:pPr algn="ctr"/>
            <a:r>
              <a:rPr lang="en-US" sz="2000" dirty="0" smtClean="0">
                <a:latin typeface="Gill Sans"/>
              </a:rPr>
              <a:t>Replication</a:t>
            </a:r>
            <a:endParaRPr lang="en-US" sz="2000" dirty="0">
              <a:latin typeface="Gill Sans"/>
            </a:endParaRPr>
          </a:p>
        </p:txBody>
      </p:sp>
      <p:grpSp>
        <p:nvGrpSpPr>
          <p:cNvPr id="22" name="Group 21"/>
          <p:cNvGrpSpPr/>
          <p:nvPr/>
        </p:nvGrpSpPr>
        <p:grpSpPr>
          <a:xfrm>
            <a:off x="6578550" y="633908"/>
            <a:ext cx="2514600" cy="1914724"/>
            <a:chOff x="6597157" y="825819"/>
            <a:chExt cx="2514600" cy="1914724"/>
          </a:xfrm>
        </p:grpSpPr>
        <p:grpSp>
          <p:nvGrpSpPr>
            <p:cNvPr id="285" name="Group 284"/>
            <p:cNvGrpSpPr/>
            <p:nvPr/>
          </p:nvGrpSpPr>
          <p:grpSpPr>
            <a:xfrm>
              <a:off x="6597157" y="825819"/>
              <a:ext cx="2209800" cy="1609924"/>
              <a:chOff x="588498" y="2392893"/>
              <a:chExt cx="2209800" cy="1609924"/>
            </a:xfrm>
          </p:grpSpPr>
          <p:grpSp>
            <p:nvGrpSpPr>
              <p:cNvPr id="286" name="Group 285"/>
              <p:cNvGrpSpPr/>
              <p:nvPr/>
            </p:nvGrpSpPr>
            <p:grpSpPr>
              <a:xfrm>
                <a:off x="588498" y="3320472"/>
                <a:ext cx="2209800" cy="682345"/>
                <a:chOff x="533400" y="1981939"/>
                <a:chExt cx="4267200" cy="1375777"/>
              </a:xfrm>
            </p:grpSpPr>
            <p:sp>
              <p:nvSpPr>
                <p:cNvPr id="288" name="Rounded Rectangle 287"/>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289" name="Rounded Rectangle 288"/>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0" name="Right Arrow 289"/>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1" name="Rounded Rectangle 290"/>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2" name="Rounded Rectangle 291"/>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3" name="Right Arrow 292"/>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4" name="Right Arrow 293"/>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5" name="Right Arrow 294"/>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6" name="Rounded Rectangle 295"/>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7" name="Rounded Rectangle 296"/>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8" name="TextBox 297"/>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99" name="Straight Arrow Connector 298"/>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301" name="Right Arrow 300"/>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02" name="Rounded Rectangle 301"/>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87" name="Rectangle 286"/>
              <p:cNvSpPr/>
              <p:nvPr/>
            </p:nvSpPr>
            <p:spPr bwMode="auto">
              <a:xfrm>
                <a:off x="808934" y="2392893"/>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nvGrpSpPr>
            <p:cNvPr id="303" name="Group 302"/>
            <p:cNvGrpSpPr/>
            <p:nvPr/>
          </p:nvGrpSpPr>
          <p:grpSpPr>
            <a:xfrm>
              <a:off x="6749557" y="978219"/>
              <a:ext cx="2209800" cy="1609924"/>
              <a:chOff x="588498" y="2392893"/>
              <a:chExt cx="2209800" cy="1609924"/>
            </a:xfrm>
          </p:grpSpPr>
          <p:grpSp>
            <p:nvGrpSpPr>
              <p:cNvPr id="304" name="Group 303"/>
              <p:cNvGrpSpPr/>
              <p:nvPr/>
            </p:nvGrpSpPr>
            <p:grpSpPr>
              <a:xfrm>
                <a:off x="588498" y="3320472"/>
                <a:ext cx="2209800" cy="682345"/>
                <a:chOff x="533400" y="1981939"/>
                <a:chExt cx="4267200" cy="1375777"/>
              </a:xfrm>
            </p:grpSpPr>
            <p:sp>
              <p:nvSpPr>
                <p:cNvPr id="306" name="Rounded Rectangle 305"/>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307" name="Rounded Rectangle 306"/>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08" name="Right Arrow 307"/>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09" name="Rounded Rectangle 308"/>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0" name="Rounded Rectangle 309"/>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1" name="Right Arrow 310"/>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2" name="Right Arrow 311"/>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3" name="Right Arrow 312"/>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4" name="Rounded Rectangle 313"/>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5" name="Rounded Rectangle 314"/>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6" name="TextBox 315"/>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317" name="Straight Arrow Connector 316"/>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8" name="TextBox 317"/>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319" name="Right Arrow 318"/>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0" name="Rounded Rectangle 319"/>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305" name="Rectangle 304"/>
              <p:cNvSpPr/>
              <p:nvPr/>
            </p:nvSpPr>
            <p:spPr bwMode="auto">
              <a:xfrm>
                <a:off x="808934" y="2392893"/>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nvGrpSpPr>
            <p:cNvPr id="321" name="Group 320"/>
            <p:cNvGrpSpPr/>
            <p:nvPr/>
          </p:nvGrpSpPr>
          <p:grpSpPr>
            <a:xfrm>
              <a:off x="6901957" y="1130619"/>
              <a:ext cx="2209800" cy="1609924"/>
              <a:chOff x="588498" y="2392893"/>
              <a:chExt cx="2209800" cy="1609924"/>
            </a:xfrm>
          </p:grpSpPr>
          <p:grpSp>
            <p:nvGrpSpPr>
              <p:cNvPr id="322" name="Group 321"/>
              <p:cNvGrpSpPr/>
              <p:nvPr/>
            </p:nvGrpSpPr>
            <p:grpSpPr>
              <a:xfrm>
                <a:off x="588498" y="3320472"/>
                <a:ext cx="2209800" cy="682345"/>
                <a:chOff x="533400" y="1981939"/>
                <a:chExt cx="4267200" cy="1375777"/>
              </a:xfrm>
            </p:grpSpPr>
            <p:sp>
              <p:nvSpPr>
                <p:cNvPr id="324" name="Rounded Rectangle 323"/>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smtClean="0">
                    <a:ln>
                      <a:noFill/>
                    </a:ln>
                    <a:solidFill>
                      <a:schemeClr val="tx1"/>
                    </a:solidFill>
                    <a:effectLst/>
                    <a:latin typeface="Comic Sans MS" pitchFamily="66" charset="0"/>
                  </a:endParaRPr>
                </a:p>
              </p:txBody>
            </p:sp>
            <p:sp>
              <p:nvSpPr>
                <p:cNvPr id="325" name="Rounded Rectangle 324"/>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6" name="Right Arrow 325"/>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7" name="Rounded Rectangle 326"/>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8" name="Rounded Rectangle 327"/>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9" name="Right Arrow 328"/>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0" name="Right Arrow 329"/>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1" name="Right Arrow 330"/>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2" name="Rounded Rectangle 331"/>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3" name="Rounded Rectangle 332"/>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4" name="TextBox 333"/>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335" name="Straight Arrow Connector 334"/>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6" name="TextBox 335"/>
                <p:cNvSpPr txBox="1"/>
                <p:nvPr/>
              </p:nvSpPr>
              <p:spPr>
                <a:xfrm>
                  <a:off x="683024" y="2653180"/>
                  <a:ext cx="783768" cy="620555"/>
                </a:xfrm>
                <a:prstGeom prst="rect">
                  <a:avLst/>
                </a:prstGeom>
                <a:noFill/>
              </p:spPr>
              <p:txBody>
                <a:bodyPr wrap="none" rtlCol="0">
                  <a:spAutoFit/>
                </a:bodyPr>
                <a:lstStyle/>
                <a:p>
                  <a:pPr algn="ctr"/>
                  <a:r>
                    <a:rPr lang="en-US" sz="700" dirty="0" smtClean="0">
                      <a:solidFill>
                        <a:prstClr val="black"/>
                      </a:solidFill>
                    </a:rPr>
                    <a:t>Root</a:t>
                  </a:r>
                </a:p>
                <a:p>
                  <a:pPr algn="ctr"/>
                  <a:r>
                    <a:rPr lang="en-US" sz="700" dirty="0" smtClean="0">
                      <a:solidFill>
                        <a:prstClr val="black"/>
                      </a:solidFill>
                    </a:rPr>
                    <a:t>Block</a:t>
                  </a:r>
                  <a:endParaRPr lang="en-US" sz="700" dirty="0">
                    <a:solidFill>
                      <a:prstClr val="black"/>
                    </a:solidFill>
                  </a:endParaRPr>
                </a:p>
              </p:txBody>
            </p:sp>
            <p:sp>
              <p:nvSpPr>
                <p:cNvPr id="337" name="Right Arrow 336"/>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8" name="Rounded Rectangle 337"/>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323" name="Rectangle 322"/>
              <p:cNvSpPr/>
              <p:nvPr/>
            </p:nvSpPr>
            <p:spPr bwMode="auto">
              <a:xfrm>
                <a:off x="808934" y="2392893"/>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a:rPr>
                  <a:t>Observer:</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Gill Sans"/>
                  </a:rPr>
                  <a:t>Tracks state of</a:t>
                </a:r>
                <a:br>
                  <a:rPr lang="en-US" sz="1600" dirty="0" smtClean="0">
                    <a:latin typeface="Gill Sans"/>
                  </a:rPr>
                </a:br>
                <a:r>
                  <a:rPr lang="en-US" sz="1600" dirty="0" err="1" smtClean="0">
                    <a:latin typeface="Gill Sans"/>
                  </a:rPr>
                  <a:t>BlockChain</a:t>
                </a:r>
                <a:endParaRPr kumimoji="0" lang="en-US" sz="1600" b="1" i="0" u="none" strike="noStrike" cap="none" normalizeH="0" baseline="0" dirty="0" smtClean="0">
                  <a:ln>
                    <a:noFill/>
                  </a:ln>
                  <a:solidFill>
                    <a:schemeClr val="tx1"/>
                  </a:solidFill>
                  <a:effectLst/>
                  <a:latin typeface="Gill Sans"/>
                </a:endParaRPr>
              </a:p>
            </p:txBody>
          </p:sp>
        </p:grpSp>
      </p:grpSp>
      <p:sp>
        <p:nvSpPr>
          <p:cNvPr id="344" name="Down Arrow 343"/>
          <p:cNvSpPr/>
          <p:nvPr/>
        </p:nvSpPr>
        <p:spPr bwMode="auto">
          <a:xfrm>
            <a:off x="938767" y="2108718"/>
            <a:ext cx="339159" cy="499107"/>
          </a:xfrm>
          <a:prstGeom prst="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345" name="Down Arrow 344"/>
          <p:cNvSpPr/>
          <p:nvPr/>
        </p:nvSpPr>
        <p:spPr bwMode="auto">
          <a:xfrm rot="6161706">
            <a:off x="4449982" y="2496862"/>
            <a:ext cx="408816" cy="3627153"/>
          </a:xfrm>
          <a:prstGeom prst="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346" name="Down Arrow 345"/>
          <p:cNvSpPr/>
          <p:nvPr/>
        </p:nvSpPr>
        <p:spPr bwMode="auto">
          <a:xfrm rot="3157062">
            <a:off x="3337735" y="1890345"/>
            <a:ext cx="339159" cy="1775790"/>
          </a:xfrm>
          <a:prstGeom prst="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347" name="Down Arrow 346"/>
          <p:cNvSpPr/>
          <p:nvPr/>
        </p:nvSpPr>
        <p:spPr bwMode="auto">
          <a:xfrm rot="10800000">
            <a:off x="7364158" y="2489171"/>
            <a:ext cx="339159" cy="725821"/>
          </a:xfrm>
          <a:prstGeom prst="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grpSp>
        <p:nvGrpSpPr>
          <p:cNvPr id="24" name="Group 23"/>
          <p:cNvGrpSpPr/>
          <p:nvPr/>
        </p:nvGrpSpPr>
        <p:grpSpPr>
          <a:xfrm>
            <a:off x="1872079" y="1780596"/>
            <a:ext cx="4841248" cy="2648681"/>
            <a:chOff x="1849339" y="2088624"/>
            <a:chExt cx="4841248" cy="2648681"/>
          </a:xfrm>
        </p:grpSpPr>
        <p:sp>
          <p:nvSpPr>
            <p:cNvPr id="7" name="Up-Down Arrow 6"/>
            <p:cNvSpPr/>
            <p:nvPr/>
          </p:nvSpPr>
          <p:spPr bwMode="auto">
            <a:xfrm rot="18005100">
              <a:off x="4034490" y="1305414"/>
              <a:ext cx="470945" cy="4841248"/>
            </a:xfrm>
            <a:prstGeom prst="up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275" name="Up-Down Arrow 274"/>
            <p:cNvSpPr/>
            <p:nvPr/>
          </p:nvSpPr>
          <p:spPr bwMode="auto">
            <a:xfrm rot="20198877">
              <a:off x="5791645" y="2601442"/>
              <a:ext cx="432987" cy="2135863"/>
            </a:xfrm>
            <a:prstGeom prst="up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278" name="Up-Down Arrow 277"/>
            <p:cNvSpPr/>
            <p:nvPr/>
          </p:nvSpPr>
          <p:spPr bwMode="auto">
            <a:xfrm rot="5562560">
              <a:off x="3028868" y="1355780"/>
              <a:ext cx="407187" cy="1872875"/>
            </a:xfrm>
            <a:prstGeom prst="up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grpSp>
    </p:spTree>
    <p:extLst>
      <p:ext uri="{BB962C8B-B14F-4D97-AF65-F5344CB8AC3E}">
        <p14:creationId xmlns:p14="http://schemas.microsoft.com/office/powerpoint/2010/main" val="4094406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7"/>
                                        </p:tgtEl>
                                        <p:attrNameLst>
                                          <p:attrName>style.visibility</p:attrName>
                                        </p:attrNameLst>
                                      </p:cBhvr>
                                      <p:to>
                                        <p:strVal val="visible"/>
                                      </p:to>
                                    </p:set>
                                    <p:anim calcmode="lin" valueType="num">
                                      <p:cBhvr>
                                        <p:cTn id="13" dur="500" fill="hold"/>
                                        <p:tgtEl>
                                          <p:spTgt spid="127"/>
                                        </p:tgtEl>
                                        <p:attrNameLst>
                                          <p:attrName>ppt_w</p:attrName>
                                        </p:attrNameLst>
                                      </p:cBhvr>
                                      <p:tavLst>
                                        <p:tav tm="0">
                                          <p:val>
                                            <p:fltVal val="0"/>
                                          </p:val>
                                        </p:tav>
                                        <p:tav tm="100000">
                                          <p:val>
                                            <p:strVal val="#ppt_w"/>
                                          </p:val>
                                        </p:tav>
                                      </p:tavLst>
                                    </p:anim>
                                    <p:anim calcmode="lin" valueType="num">
                                      <p:cBhvr>
                                        <p:cTn id="14" dur="500" fill="hold"/>
                                        <p:tgtEl>
                                          <p:spTgt spid="127"/>
                                        </p:tgtEl>
                                        <p:attrNameLst>
                                          <p:attrName>ppt_h</p:attrName>
                                        </p:attrNameLst>
                                      </p:cBhvr>
                                      <p:tavLst>
                                        <p:tav tm="0">
                                          <p:val>
                                            <p:fltVal val="0"/>
                                          </p:val>
                                        </p:tav>
                                        <p:tav tm="100000">
                                          <p:val>
                                            <p:strVal val="#ppt_h"/>
                                          </p:val>
                                        </p:tav>
                                      </p:tavLst>
                                    </p:anim>
                                    <p:animEffect transition="in" filter="fade">
                                      <p:cBhvr>
                                        <p:cTn id="15" dur="500"/>
                                        <p:tgtEl>
                                          <p:spTgt spid="12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46"/>
                                        </p:tgtEl>
                                        <p:attrNameLst>
                                          <p:attrName>style.visibility</p:attrName>
                                        </p:attrNameLst>
                                      </p:cBhvr>
                                      <p:to>
                                        <p:strVal val="visible"/>
                                      </p:to>
                                    </p:set>
                                    <p:anim calcmode="lin" valueType="num">
                                      <p:cBhvr>
                                        <p:cTn id="19" dur="500" fill="hold"/>
                                        <p:tgtEl>
                                          <p:spTgt spid="146"/>
                                        </p:tgtEl>
                                        <p:attrNameLst>
                                          <p:attrName>ppt_w</p:attrName>
                                        </p:attrNameLst>
                                      </p:cBhvr>
                                      <p:tavLst>
                                        <p:tav tm="0">
                                          <p:val>
                                            <p:fltVal val="0"/>
                                          </p:val>
                                        </p:tav>
                                        <p:tav tm="100000">
                                          <p:val>
                                            <p:strVal val="#ppt_w"/>
                                          </p:val>
                                        </p:tav>
                                      </p:tavLst>
                                    </p:anim>
                                    <p:anim calcmode="lin" valueType="num">
                                      <p:cBhvr>
                                        <p:cTn id="20" dur="500" fill="hold"/>
                                        <p:tgtEl>
                                          <p:spTgt spid="146"/>
                                        </p:tgtEl>
                                        <p:attrNameLst>
                                          <p:attrName>ppt_h</p:attrName>
                                        </p:attrNameLst>
                                      </p:cBhvr>
                                      <p:tavLst>
                                        <p:tav tm="0">
                                          <p:val>
                                            <p:fltVal val="0"/>
                                          </p:val>
                                        </p:tav>
                                        <p:tav tm="100000">
                                          <p:val>
                                            <p:strVal val="#ppt_h"/>
                                          </p:val>
                                        </p:tav>
                                      </p:tavLst>
                                    </p:anim>
                                    <p:animEffect transition="in" filter="fade">
                                      <p:cBhvr>
                                        <p:cTn id="21" dur="500"/>
                                        <p:tgtEl>
                                          <p:spTgt spid="14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righ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40"/>
                                        </p:tgtEl>
                                        <p:attrNameLst>
                                          <p:attrName>style.visibility</p:attrName>
                                        </p:attrNameLst>
                                      </p:cBhvr>
                                      <p:to>
                                        <p:strVal val="visible"/>
                                      </p:to>
                                    </p:set>
                                    <p:animEffect transition="in" filter="wipe(down)">
                                      <p:cBhvr>
                                        <p:cTn id="41" dur="500"/>
                                        <p:tgtEl>
                                          <p:spTgt spid="34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3">
                                            <p:txEl>
                                              <p:pRg st="0" end="0"/>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3">
                                            <p:txEl>
                                              <p:pRg st="1" end="1"/>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1000" fill="hold"/>
                                        <p:tgtEl>
                                          <p:spTgt spid="21"/>
                                        </p:tgtEl>
                                        <p:attrNameLst>
                                          <p:attrName>ppt_w</p:attrName>
                                        </p:attrNameLst>
                                      </p:cBhvr>
                                      <p:tavLst>
                                        <p:tav tm="0">
                                          <p:val>
                                            <p:fltVal val="0"/>
                                          </p:val>
                                        </p:tav>
                                        <p:tav tm="100000">
                                          <p:val>
                                            <p:strVal val="#ppt_w"/>
                                          </p:val>
                                        </p:tav>
                                      </p:tavLst>
                                    </p:anim>
                                    <p:anim calcmode="lin" valueType="num">
                                      <p:cBhvr>
                                        <p:cTn id="59" dur="1000" fill="hold"/>
                                        <p:tgtEl>
                                          <p:spTgt spid="21"/>
                                        </p:tgtEl>
                                        <p:attrNameLst>
                                          <p:attrName>ppt_h</p:attrName>
                                        </p:attrNameLst>
                                      </p:cBhvr>
                                      <p:tavLst>
                                        <p:tav tm="0">
                                          <p:val>
                                            <p:fltVal val="0"/>
                                          </p:val>
                                        </p:tav>
                                        <p:tav tm="100000">
                                          <p:val>
                                            <p:strVal val="#ppt_h"/>
                                          </p:val>
                                        </p:tav>
                                      </p:tavLst>
                                    </p:anim>
                                    <p:anim calcmode="lin" valueType="num">
                                      <p:cBhvr>
                                        <p:cTn id="60" dur="1000" fill="hold"/>
                                        <p:tgtEl>
                                          <p:spTgt spid="21"/>
                                        </p:tgtEl>
                                        <p:attrNameLst>
                                          <p:attrName>style.rotation</p:attrName>
                                        </p:attrNameLst>
                                      </p:cBhvr>
                                      <p:tavLst>
                                        <p:tav tm="0">
                                          <p:val>
                                            <p:fltVal val="90"/>
                                          </p:val>
                                        </p:tav>
                                        <p:tav tm="100000">
                                          <p:val>
                                            <p:fltVal val="0"/>
                                          </p:val>
                                        </p:tav>
                                      </p:tavLst>
                                    </p:anim>
                                    <p:animEffect transition="in" filter="fade">
                                      <p:cBhvr>
                                        <p:cTn id="61" dur="1000"/>
                                        <p:tgtEl>
                                          <p:spTgt spid="21"/>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344"/>
                                        </p:tgtEl>
                                        <p:attrNameLst>
                                          <p:attrName>style.visibility</p:attrName>
                                        </p:attrNameLst>
                                      </p:cBhvr>
                                      <p:to>
                                        <p:strVal val="visible"/>
                                      </p:to>
                                    </p:set>
                                    <p:animEffect transition="in" filter="wipe(up)">
                                      <p:cBhvr>
                                        <p:cTn id="65" dur="500"/>
                                        <p:tgtEl>
                                          <p:spTgt spid="344"/>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345"/>
                                        </p:tgtEl>
                                        <p:attrNameLst>
                                          <p:attrName>style.visibility</p:attrName>
                                        </p:attrNameLst>
                                      </p:cBhvr>
                                      <p:to>
                                        <p:strVal val="visible"/>
                                      </p:to>
                                    </p:set>
                                    <p:animEffect transition="in" filter="wipe(right)">
                                      <p:cBhvr>
                                        <p:cTn id="68" dur="500"/>
                                        <p:tgtEl>
                                          <p:spTgt spid="34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346"/>
                                        </p:tgtEl>
                                        <p:attrNameLst>
                                          <p:attrName>style.visibility</p:attrName>
                                        </p:attrNameLst>
                                      </p:cBhvr>
                                      <p:to>
                                        <p:strVal val="visible"/>
                                      </p:to>
                                    </p:set>
                                    <p:animEffect transition="in" filter="wipe(up)">
                                      <p:cBhvr>
                                        <p:cTn id="71" dur="500"/>
                                        <p:tgtEl>
                                          <p:spTgt spid="346"/>
                                        </p:tgtEl>
                                      </p:cBhvr>
                                    </p:animEffect>
                                  </p:childTnLst>
                                </p:cTn>
                              </p:par>
                            </p:childTnLst>
                          </p:cTn>
                        </p:par>
                        <p:par>
                          <p:cTn id="72" fill="hold">
                            <p:stCondLst>
                              <p:cond delay="1500"/>
                            </p:stCondLst>
                            <p:childTnLst>
                              <p:par>
                                <p:cTn id="73" presetID="31" presetClass="entr" presetSubtype="0"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1000" fill="hold"/>
                                        <p:tgtEl>
                                          <p:spTgt spid="22"/>
                                        </p:tgtEl>
                                        <p:attrNameLst>
                                          <p:attrName>ppt_w</p:attrName>
                                        </p:attrNameLst>
                                      </p:cBhvr>
                                      <p:tavLst>
                                        <p:tav tm="0">
                                          <p:val>
                                            <p:fltVal val="0"/>
                                          </p:val>
                                        </p:tav>
                                        <p:tav tm="100000">
                                          <p:val>
                                            <p:strVal val="#ppt_w"/>
                                          </p:val>
                                        </p:tav>
                                      </p:tavLst>
                                    </p:anim>
                                    <p:anim calcmode="lin" valueType="num">
                                      <p:cBhvr>
                                        <p:cTn id="76" dur="1000" fill="hold"/>
                                        <p:tgtEl>
                                          <p:spTgt spid="22"/>
                                        </p:tgtEl>
                                        <p:attrNameLst>
                                          <p:attrName>ppt_h</p:attrName>
                                        </p:attrNameLst>
                                      </p:cBhvr>
                                      <p:tavLst>
                                        <p:tav tm="0">
                                          <p:val>
                                            <p:fltVal val="0"/>
                                          </p:val>
                                        </p:tav>
                                        <p:tav tm="100000">
                                          <p:val>
                                            <p:strVal val="#ppt_h"/>
                                          </p:val>
                                        </p:tav>
                                      </p:tavLst>
                                    </p:anim>
                                    <p:anim calcmode="lin" valueType="num">
                                      <p:cBhvr>
                                        <p:cTn id="77" dur="1000" fill="hold"/>
                                        <p:tgtEl>
                                          <p:spTgt spid="22"/>
                                        </p:tgtEl>
                                        <p:attrNameLst>
                                          <p:attrName>style.rotation</p:attrName>
                                        </p:attrNameLst>
                                      </p:cBhvr>
                                      <p:tavLst>
                                        <p:tav tm="0">
                                          <p:val>
                                            <p:fltVal val="90"/>
                                          </p:val>
                                        </p:tav>
                                        <p:tav tm="100000">
                                          <p:val>
                                            <p:fltVal val="0"/>
                                          </p:val>
                                        </p:tav>
                                      </p:tavLst>
                                    </p:anim>
                                    <p:animEffect transition="in" filter="fade">
                                      <p:cBhvr>
                                        <p:cTn id="78" dur="1000"/>
                                        <p:tgtEl>
                                          <p:spTgt spid="22"/>
                                        </p:tgtEl>
                                      </p:cBhvr>
                                    </p:animEffect>
                                  </p:childTnLst>
                                </p:cTn>
                              </p:par>
                            </p:childTnLst>
                          </p:cTn>
                        </p:par>
                        <p:par>
                          <p:cTn id="79" fill="hold">
                            <p:stCondLst>
                              <p:cond delay="2500"/>
                            </p:stCondLst>
                            <p:childTnLst>
                              <p:par>
                                <p:cTn id="80" presetID="22" presetClass="entr" presetSubtype="4" fill="hold" grpId="0" nodeType="afterEffect">
                                  <p:stCondLst>
                                    <p:cond delay="0"/>
                                  </p:stCondLst>
                                  <p:childTnLst>
                                    <p:set>
                                      <p:cBhvr>
                                        <p:cTn id="81" dur="1" fill="hold">
                                          <p:stCondLst>
                                            <p:cond delay="0"/>
                                          </p:stCondLst>
                                        </p:cTn>
                                        <p:tgtEl>
                                          <p:spTgt spid="347"/>
                                        </p:tgtEl>
                                        <p:attrNameLst>
                                          <p:attrName>style.visibility</p:attrName>
                                        </p:attrNameLst>
                                      </p:cBhvr>
                                      <p:to>
                                        <p:strVal val="visible"/>
                                      </p:to>
                                    </p:set>
                                    <p:animEffect transition="in" filter="wipe(down)">
                                      <p:cBhvr>
                                        <p:cTn id="82" dur="500"/>
                                        <p:tgtEl>
                                          <p:spTgt spid="347"/>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uiExpand="1" build="p"/>
      <p:bldP spid="20" grpId="0"/>
      <p:bldP spid="344" grpId="0" animBg="1"/>
      <p:bldP spid="345" grpId="0" animBg="1"/>
      <p:bldP spid="346" grpId="0" animBg="1"/>
      <p:bldP spid="34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smtClean="0">
                <a:ea typeface="굴림" panose="020B0600000101010101" pitchFamily="34" charset="-127"/>
              </a:rPr>
              <a:t>Network Protocols</a:t>
            </a:r>
          </a:p>
        </p:txBody>
      </p:sp>
      <p:sp>
        <p:nvSpPr>
          <p:cNvPr id="1053699" name="Rectangle 3"/>
          <p:cNvSpPr>
            <a:spLocks noGrp="1" noChangeArrowheads="1"/>
          </p:cNvSpPr>
          <p:nvPr>
            <p:ph type="body" idx="1"/>
          </p:nvPr>
        </p:nvSpPr>
        <p:spPr>
          <a:xfrm>
            <a:off x="88900" y="838200"/>
            <a:ext cx="8966200" cy="5334000"/>
          </a:xfrm>
        </p:spPr>
        <p:txBody>
          <a:bodyPr/>
          <a:lstStyle/>
          <a:p>
            <a:pPr>
              <a:lnSpc>
                <a:spcPct val="80000"/>
              </a:lnSpc>
              <a:spcBef>
                <a:spcPct val="10000"/>
              </a:spcBef>
            </a:pPr>
            <a:r>
              <a:rPr lang="en-US" altLang="ko-KR" dirty="0" smtClean="0">
                <a:ea typeface="굴림" panose="020B0600000101010101" pitchFamily="34" charset="-127"/>
              </a:rPr>
              <a:t>Networking protocols: many levels</a:t>
            </a:r>
          </a:p>
          <a:p>
            <a:pPr lvl="1">
              <a:lnSpc>
                <a:spcPct val="80000"/>
              </a:lnSpc>
              <a:spcBef>
                <a:spcPct val="10000"/>
              </a:spcBef>
            </a:pPr>
            <a:r>
              <a:rPr lang="en-US" altLang="ko-KR" dirty="0" smtClean="0">
                <a:ea typeface="굴림" panose="020B0600000101010101" pitchFamily="34" charset="-127"/>
              </a:rPr>
              <a:t>Physical level: mechanical and electrical network (e.g., how are 0 and 1 represented)</a:t>
            </a:r>
          </a:p>
          <a:p>
            <a:pPr lvl="1">
              <a:lnSpc>
                <a:spcPct val="80000"/>
              </a:lnSpc>
              <a:spcBef>
                <a:spcPct val="10000"/>
              </a:spcBef>
            </a:pPr>
            <a:r>
              <a:rPr lang="en-US" altLang="ko-KR" dirty="0" smtClean="0">
                <a:ea typeface="굴림" panose="020B0600000101010101" pitchFamily="34" charset="-127"/>
              </a:rPr>
              <a:t>Link level: packet formats/error control (for instance, the CSMA/CD protocol) </a:t>
            </a:r>
          </a:p>
          <a:p>
            <a:pPr lvl="1">
              <a:lnSpc>
                <a:spcPct val="80000"/>
              </a:lnSpc>
              <a:spcBef>
                <a:spcPct val="10000"/>
              </a:spcBef>
            </a:pPr>
            <a:r>
              <a:rPr lang="en-US" altLang="ko-KR" dirty="0" smtClean="0">
                <a:ea typeface="굴림" panose="020B0600000101010101" pitchFamily="34" charset="-127"/>
              </a:rPr>
              <a:t>Network level: network routing, addressing</a:t>
            </a:r>
          </a:p>
          <a:p>
            <a:pPr lvl="1">
              <a:lnSpc>
                <a:spcPct val="80000"/>
              </a:lnSpc>
              <a:spcBef>
                <a:spcPct val="10000"/>
              </a:spcBef>
            </a:pPr>
            <a:r>
              <a:rPr lang="en-US" altLang="ko-KR" dirty="0" smtClean="0">
                <a:ea typeface="굴림" panose="020B0600000101010101" pitchFamily="34" charset="-127"/>
              </a:rPr>
              <a:t>Transport Level: reliable message delivery </a:t>
            </a:r>
          </a:p>
          <a:p>
            <a:pPr>
              <a:lnSpc>
                <a:spcPct val="80000"/>
              </a:lnSpc>
              <a:spcBef>
                <a:spcPct val="10000"/>
              </a:spcBef>
            </a:pPr>
            <a:r>
              <a:rPr lang="en-US" altLang="ko-KR" dirty="0" smtClean="0">
                <a:ea typeface="굴림" panose="020B0600000101010101" pitchFamily="34" charset="-127"/>
              </a:rPr>
              <a:t>Protocols on today’s Internet:</a:t>
            </a:r>
          </a:p>
          <a:p>
            <a:pPr lvl="1">
              <a:lnSpc>
                <a:spcPct val="80000"/>
              </a:lnSpc>
              <a:spcBef>
                <a:spcPct val="10000"/>
              </a:spcBef>
              <a:buFontTx/>
              <a:buNone/>
            </a:pPr>
            <a:endParaRPr lang="en-US" altLang="ko-KR" dirty="0" smtClean="0">
              <a:ea typeface="굴림" panose="020B0600000101010101" pitchFamily="34" charset="-127"/>
            </a:endParaRPr>
          </a:p>
          <a:p>
            <a:pPr lvl="1">
              <a:lnSpc>
                <a:spcPct val="80000"/>
              </a:lnSpc>
              <a:spcBef>
                <a:spcPct val="10000"/>
              </a:spcBef>
            </a:pPr>
            <a:endParaRPr lang="ko-KR" altLang="en-US" dirty="0" smtClean="0">
              <a:ea typeface="굴림" panose="020B0600000101010101" pitchFamily="34" charset="-127"/>
            </a:endParaRPr>
          </a:p>
        </p:txBody>
      </p:sp>
      <p:grpSp>
        <p:nvGrpSpPr>
          <p:cNvPr id="1053700" name="Group 4"/>
          <p:cNvGrpSpPr>
            <a:grpSpLocks/>
          </p:cNvGrpSpPr>
          <p:nvPr/>
        </p:nvGrpSpPr>
        <p:grpSpPr bwMode="auto">
          <a:xfrm>
            <a:off x="533400" y="3352800"/>
            <a:ext cx="8001000" cy="2514600"/>
            <a:chOff x="192" y="2544"/>
            <a:chExt cx="5040" cy="1584"/>
          </a:xfrm>
        </p:grpSpPr>
        <p:grpSp>
          <p:nvGrpSpPr>
            <p:cNvPr id="18437" name="Group 5"/>
            <p:cNvGrpSpPr>
              <a:grpSpLocks/>
            </p:cNvGrpSpPr>
            <p:nvPr/>
          </p:nvGrpSpPr>
          <p:grpSpPr bwMode="auto">
            <a:xfrm>
              <a:off x="192" y="3072"/>
              <a:ext cx="5040" cy="1056"/>
              <a:chOff x="528" y="3072"/>
              <a:chExt cx="4800" cy="1056"/>
            </a:xfrm>
          </p:grpSpPr>
          <p:sp>
            <p:nvSpPr>
              <p:cNvPr id="18465" name="Rectangle 6"/>
              <p:cNvSpPr>
                <a:spLocks noChangeArrowheads="1"/>
              </p:cNvSpPr>
              <p:nvPr/>
            </p:nvSpPr>
            <p:spPr bwMode="auto">
              <a:xfrm>
                <a:off x="528" y="3072"/>
                <a:ext cx="4748" cy="384"/>
              </a:xfrm>
              <a:prstGeom prst="rect">
                <a:avLst/>
              </a:prstGeom>
              <a:solidFill>
                <a:srgbClr val="53FB25"/>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6" name="Rectangle 7"/>
              <p:cNvSpPr>
                <a:spLocks noChangeArrowheads="1"/>
              </p:cNvSpPr>
              <p:nvPr/>
            </p:nvSpPr>
            <p:spPr bwMode="auto">
              <a:xfrm>
                <a:off x="528" y="3744"/>
                <a:ext cx="4748" cy="384"/>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7" name="Rectangle 8"/>
              <p:cNvSpPr>
                <a:spLocks noChangeArrowheads="1"/>
              </p:cNvSpPr>
              <p:nvPr/>
            </p:nvSpPr>
            <p:spPr bwMode="auto">
              <a:xfrm>
                <a:off x="528" y="3456"/>
                <a:ext cx="4748" cy="288"/>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8" name="Line 9"/>
              <p:cNvSpPr>
                <a:spLocks noChangeShapeType="1"/>
              </p:cNvSpPr>
              <p:nvPr/>
            </p:nvSpPr>
            <p:spPr bwMode="auto">
              <a:xfrm>
                <a:off x="528" y="3744"/>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9" name="Line 10"/>
              <p:cNvSpPr>
                <a:spLocks noChangeShapeType="1"/>
              </p:cNvSpPr>
              <p:nvPr/>
            </p:nvSpPr>
            <p:spPr bwMode="auto">
              <a:xfrm>
                <a:off x="528" y="3456"/>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70" name="Line 11"/>
              <p:cNvSpPr>
                <a:spLocks noChangeShapeType="1"/>
              </p:cNvSpPr>
              <p:nvPr/>
            </p:nvSpPr>
            <p:spPr bwMode="auto">
              <a:xfrm>
                <a:off x="528" y="3072"/>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18438" name="Group 12"/>
            <p:cNvGrpSpPr>
              <a:grpSpLocks/>
            </p:cNvGrpSpPr>
            <p:nvPr/>
          </p:nvGrpSpPr>
          <p:grpSpPr bwMode="auto">
            <a:xfrm>
              <a:off x="1680" y="2544"/>
              <a:ext cx="3401" cy="1578"/>
              <a:chOff x="1152" y="2511"/>
              <a:chExt cx="3401" cy="1578"/>
            </a:xfrm>
          </p:grpSpPr>
          <p:sp>
            <p:nvSpPr>
              <p:cNvPr id="18442" name="Text Box 13"/>
              <p:cNvSpPr txBox="1">
                <a:spLocks noChangeArrowheads="1"/>
              </p:cNvSpPr>
              <p:nvPr/>
            </p:nvSpPr>
            <p:spPr bwMode="auto">
              <a:xfrm>
                <a:off x="1152" y="3792"/>
                <a:ext cx="721"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Ethernet</a:t>
                </a:r>
              </a:p>
            </p:txBody>
          </p:sp>
          <p:sp>
            <p:nvSpPr>
              <p:cNvPr id="18443" name="Text Box 14"/>
              <p:cNvSpPr txBox="1">
                <a:spLocks noChangeArrowheads="1"/>
              </p:cNvSpPr>
              <p:nvPr/>
            </p:nvSpPr>
            <p:spPr bwMode="auto">
              <a:xfrm>
                <a:off x="2329" y="3855"/>
                <a:ext cx="443"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dirty="0" err="1" smtClean="0">
                    <a:latin typeface="Gill Sans Light"/>
                    <a:ea typeface="굴림" panose="020B0600000101010101" pitchFamily="34" charset="-127"/>
                    <a:cs typeface="Gill Sans Light"/>
                  </a:rPr>
                  <a:t>WiFi</a:t>
                </a:r>
                <a:endParaRPr lang="en-US" altLang="ko-KR" sz="2200" dirty="0">
                  <a:latin typeface="Gill Sans Light"/>
                  <a:ea typeface="굴림" panose="020B0600000101010101" pitchFamily="34" charset="-127"/>
                  <a:cs typeface="Gill Sans Light"/>
                </a:endParaRPr>
              </a:p>
            </p:txBody>
          </p:sp>
          <p:sp>
            <p:nvSpPr>
              <p:cNvPr id="18444" name="Text Box 15"/>
              <p:cNvSpPr txBox="1">
                <a:spLocks noChangeArrowheads="1"/>
              </p:cNvSpPr>
              <p:nvPr/>
            </p:nvSpPr>
            <p:spPr bwMode="auto">
              <a:xfrm>
                <a:off x="3251" y="3807"/>
                <a:ext cx="374"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dirty="0" smtClean="0">
                    <a:latin typeface="Gill Sans Light"/>
                    <a:ea typeface="굴림" panose="020B0600000101010101" pitchFamily="34" charset="-127"/>
                    <a:cs typeface="Gill Sans Light"/>
                  </a:rPr>
                  <a:t>LTE</a:t>
                </a:r>
                <a:endParaRPr lang="en-US" altLang="ko-KR" sz="2200" dirty="0">
                  <a:latin typeface="Gill Sans Light"/>
                  <a:ea typeface="굴림" panose="020B0600000101010101" pitchFamily="34" charset="-127"/>
                  <a:cs typeface="Gill Sans Light"/>
                </a:endParaRPr>
              </a:p>
            </p:txBody>
          </p:sp>
          <p:sp>
            <p:nvSpPr>
              <p:cNvPr id="18445" name="Text Box 16"/>
              <p:cNvSpPr txBox="1">
                <a:spLocks noChangeArrowheads="1"/>
              </p:cNvSpPr>
              <p:nvPr/>
            </p:nvSpPr>
            <p:spPr bwMode="auto">
              <a:xfrm>
                <a:off x="2436" y="3438"/>
                <a:ext cx="252"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IP</a:t>
                </a:r>
              </a:p>
            </p:txBody>
          </p:sp>
          <p:sp>
            <p:nvSpPr>
              <p:cNvPr id="18446" name="Text Box 17"/>
              <p:cNvSpPr txBox="1">
                <a:spLocks noChangeArrowheads="1"/>
              </p:cNvSpPr>
              <p:nvPr/>
            </p:nvSpPr>
            <p:spPr bwMode="auto">
              <a:xfrm>
                <a:off x="1787" y="3150"/>
                <a:ext cx="471"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UDP</a:t>
                </a:r>
              </a:p>
            </p:txBody>
          </p:sp>
          <p:sp>
            <p:nvSpPr>
              <p:cNvPr id="18447" name="Text Box 18"/>
              <p:cNvSpPr txBox="1">
                <a:spLocks noChangeArrowheads="1"/>
              </p:cNvSpPr>
              <p:nvPr/>
            </p:nvSpPr>
            <p:spPr bwMode="auto">
              <a:xfrm>
                <a:off x="2924" y="3150"/>
                <a:ext cx="438"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TCP</a:t>
                </a:r>
              </a:p>
            </p:txBody>
          </p:sp>
          <p:sp>
            <p:nvSpPr>
              <p:cNvPr id="18448" name="Text Box 19"/>
              <p:cNvSpPr txBox="1">
                <a:spLocks noChangeArrowheads="1"/>
              </p:cNvSpPr>
              <p:nvPr/>
            </p:nvSpPr>
            <p:spPr bwMode="auto">
              <a:xfrm>
                <a:off x="2158" y="2799"/>
                <a:ext cx="430"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RPC</a:t>
                </a:r>
              </a:p>
            </p:txBody>
          </p:sp>
          <p:sp>
            <p:nvSpPr>
              <p:cNvPr id="18449" name="Line 20"/>
              <p:cNvSpPr>
                <a:spLocks noChangeShapeType="1"/>
              </p:cNvSpPr>
              <p:nvPr/>
            </p:nvSpPr>
            <p:spPr bwMode="auto">
              <a:xfrm flipH="1">
                <a:off x="2060" y="3615"/>
                <a:ext cx="33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0" name="Line 21"/>
              <p:cNvSpPr>
                <a:spLocks noChangeShapeType="1"/>
              </p:cNvSpPr>
              <p:nvPr/>
            </p:nvSpPr>
            <p:spPr bwMode="auto">
              <a:xfrm>
                <a:off x="2732" y="3567"/>
                <a:ext cx="528"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1" name="Line 22"/>
              <p:cNvSpPr>
                <a:spLocks noChangeShapeType="1"/>
              </p:cNvSpPr>
              <p:nvPr/>
            </p:nvSpPr>
            <p:spPr bwMode="auto">
              <a:xfrm>
                <a:off x="2588" y="3663"/>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2" name="Line 23"/>
              <p:cNvSpPr>
                <a:spLocks noChangeShapeType="1"/>
              </p:cNvSpPr>
              <p:nvPr/>
            </p:nvSpPr>
            <p:spPr bwMode="auto">
              <a:xfrm>
                <a:off x="2156" y="3327"/>
                <a:ext cx="336"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3" name="Line 24"/>
              <p:cNvSpPr>
                <a:spLocks noChangeShapeType="1"/>
              </p:cNvSpPr>
              <p:nvPr/>
            </p:nvSpPr>
            <p:spPr bwMode="auto">
              <a:xfrm flipH="1">
                <a:off x="2684" y="3279"/>
                <a:ext cx="24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4" name="Line 25"/>
              <p:cNvSpPr>
                <a:spLocks noChangeShapeType="1"/>
              </p:cNvSpPr>
              <p:nvPr/>
            </p:nvSpPr>
            <p:spPr bwMode="auto">
              <a:xfrm flipH="1">
                <a:off x="2060" y="2991"/>
                <a:ext cx="14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5" name="Line 26"/>
              <p:cNvSpPr>
                <a:spLocks noChangeShapeType="1"/>
              </p:cNvSpPr>
              <p:nvPr/>
            </p:nvSpPr>
            <p:spPr bwMode="auto">
              <a:xfrm>
                <a:off x="2540" y="2943"/>
                <a:ext cx="432"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6" name="Text Box 27"/>
              <p:cNvSpPr txBox="1">
                <a:spLocks noChangeArrowheads="1"/>
              </p:cNvSpPr>
              <p:nvPr/>
            </p:nvSpPr>
            <p:spPr bwMode="auto">
              <a:xfrm>
                <a:off x="1360" y="2607"/>
                <a:ext cx="414"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NFS</a:t>
                </a:r>
              </a:p>
            </p:txBody>
          </p:sp>
          <p:sp>
            <p:nvSpPr>
              <p:cNvPr id="18457" name="Text Box 28"/>
              <p:cNvSpPr txBox="1">
                <a:spLocks noChangeArrowheads="1"/>
              </p:cNvSpPr>
              <p:nvPr/>
            </p:nvSpPr>
            <p:spPr bwMode="auto">
              <a:xfrm>
                <a:off x="2687" y="2559"/>
                <a:ext cx="672"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WWW</a:t>
                </a:r>
              </a:p>
            </p:txBody>
          </p:sp>
          <p:sp>
            <p:nvSpPr>
              <p:cNvPr id="18458" name="Text Box 29"/>
              <p:cNvSpPr txBox="1">
                <a:spLocks noChangeArrowheads="1"/>
              </p:cNvSpPr>
              <p:nvPr/>
            </p:nvSpPr>
            <p:spPr bwMode="auto">
              <a:xfrm>
                <a:off x="3462" y="2511"/>
                <a:ext cx="536"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e-mail</a:t>
                </a:r>
              </a:p>
            </p:txBody>
          </p:sp>
          <p:sp>
            <p:nvSpPr>
              <p:cNvPr id="18459" name="Text Box 30"/>
              <p:cNvSpPr txBox="1">
                <a:spLocks noChangeArrowheads="1"/>
              </p:cNvSpPr>
              <p:nvPr/>
            </p:nvSpPr>
            <p:spPr bwMode="auto">
              <a:xfrm>
                <a:off x="4220" y="2607"/>
                <a:ext cx="333"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ssh</a:t>
                </a:r>
              </a:p>
            </p:txBody>
          </p:sp>
          <p:sp>
            <p:nvSpPr>
              <p:cNvPr id="18460" name="Line 31"/>
              <p:cNvSpPr>
                <a:spLocks noChangeShapeType="1"/>
              </p:cNvSpPr>
              <p:nvPr/>
            </p:nvSpPr>
            <p:spPr bwMode="auto">
              <a:xfrm>
                <a:off x="1820" y="2703"/>
                <a:ext cx="38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1" name="Line 32"/>
              <p:cNvSpPr>
                <a:spLocks noChangeShapeType="1"/>
              </p:cNvSpPr>
              <p:nvPr/>
            </p:nvSpPr>
            <p:spPr bwMode="auto">
              <a:xfrm flipH="1">
                <a:off x="2588" y="2751"/>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2" name="Line 33"/>
              <p:cNvSpPr>
                <a:spLocks noChangeShapeType="1"/>
              </p:cNvSpPr>
              <p:nvPr/>
            </p:nvSpPr>
            <p:spPr bwMode="auto">
              <a:xfrm>
                <a:off x="3116" y="2751"/>
                <a:ext cx="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3" name="Line 34"/>
              <p:cNvSpPr>
                <a:spLocks noChangeShapeType="1"/>
              </p:cNvSpPr>
              <p:nvPr/>
            </p:nvSpPr>
            <p:spPr bwMode="auto">
              <a:xfrm flipH="1">
                <a:off x="3260" y="2751"/>
                <a:ext cx="384"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4" name="Line 35"/>
              <p:cNvSpPr>
                <a:spLocks noChangeShapeType="1"/>
              </p:cNvSpPr>
              <p:nvPr/>
            </p:nvSpPr>
            <p:spPr bwMode="auto">
              <a:xfrm flipH="1">
                <a:off x="3308" y="2799"/>
                <a:ext cx="912"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18439" name="Text Box 36"/>
            <p:cNvSpPr txBox="1">
              <a:spLocks noChangeArrowheads="1"/>
            </p:cNvSpPr>
            <p:nvPr/>
          </p:nvSpPr>
          <p:spPr bwMode="auto">
            <a:xfrm>
              <a:off x="239" y="3807"/>
              <a:ext cx="988"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Physical/Link</a:t>
              </a:r>
            </a:p>
          </p:txBody>
        </p:sp>
        <p:sp>
          <p:nvSpPr>
            <p:cNvPr id="18440" name="Text Box 37"/>
            <p:cNvSpPr txBox="1">
              <a:spLocks noChangeArrowheads="1"/>
            </p:cNvSpPr>
            <p:nvPr/>
          </p:nvSpPr>
          <p:spPr bwMode="auto">
            <a:xfrm>
              <a:off x="424" y="3471"/>
              <a:ext cx="769"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Network</a:t>
              </a:r>
            </a:p>
          </p:txBody>
        </p:sp>
        <p:sp>
          <p:nvSpPr>
            <p:cNvPr id="18441" name="Text Box 38"/>
            <p:cNvSpPr txBox="1">
              <a:spLocks noChangeArrowheads="1"/>
            </p:cNvSpPr>
            <p:nvPr/>
          </p:nvSpPr>
          <p:spPr bwMode="auto">
            <a:xfrm>
              <a:off x="364" y="3135"/>
              <a:ext cx="803" cy="2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Transport</a:t>
              </a:r>
            </a:p>
          </p:txBody>
        </p:sp>
      </p:grpSp>
    </p:spTree>
    <p:extLst>
      <p:ext uri="{BB962C8B-B14F-4D97-AF65-F5344CB8AC3E}">
        <p14:creationId xmlns:p14="http://schemas.microsoft.com/office/powerpoint/2010/main" val="21505907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3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3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3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3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36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3699">
                                            <p:txEl>
                                              <p:pRg st="5" end="5"/>
                                            </p:txEl>
                                          </p:spTgt>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1053700"/>
                                        </p:tgtEl>
                                        <p:attrNameLst>
                                          <p:attrName>style.visibility</p:attrName>
                                        </p:attrNameLst>
                                      </p:cBhvr>
                                      <p:to>
                                        <p:strVal val="visible"/>
                                      </p:to>
                                    </p:set>
                                    <p:animEffect transition="in" filter="wipe(up)">
                                      <p:cBhvr>
                                        <p:cTn id="21" dur="500"/>
                                        <p:tgtEl>
                                          <p:spTgt spid="105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69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2978" name="Rectangle 2"/>
          <p:cNvSpPr>
            <a:spLocks noGrp="1" noChangeArrowheads="1"/>
          </p:cNvSpPr>
          <p:nvPr>
            <p:ph type="body" idx="1"/>
          </p:nvPr>
        </p:nvSpPr>
        <p:spPr>
          <a:xfrm>
            <a:off x="152400" y="685800"/>
            <a:ext cx="8839200" cy="6019800"/>
          </a:xfrm>
        </p:spPr>
        <p:txBody>
          <a:bodyPr/>
          <a:lstStyle/>
          <a:p>
            <a:pPr>
              <a:lnSpc>
                <a:spcPct val="80000"/>
              </a:lnSpc>
              <a:spcBef>
                <a:spcPct val="25000"/>
              </a:spcBef>
            </a:pPr>
            <a:r>
              <a:rPr lang="en-US" altLang="ko-KR" dirty="0" smtClean="0">
                <a:solidFill>
                  <a:schemeClr val="hlink"/>
                </a:solidFill>
                <a:ea typeface="굴림" panose="020B0600000101010101" pitchFamily="34" charset="-127"/>
              </a:rPr>
              <a:t>Broadcast Network:</a:t>
            </a:r>
            <a:r>
              <a:rPr lang="en-US" altLang="ko-KR" dirty="0" smtClean="0">
                <a:ea typeface="굴림" panose="020B0600000101010101" pitchFamily="34" charset="-127"/>
              </a:rPr>
              <a:t> Shared Communication Medium</a:t>
            </a:r>
          </a:p>
          <a:p>
            <a:pPr lvl="1">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r>
              <a:rPr lang="en-US" altLang="ko-KR" dirty="0" smtClean="0">
                <a:ea typeface="굴림" panose="020B0600000101010101" pitchFamily="34" charset="-127"/>
              </a:rPr>
              <a:t>Shared Medium can be a set of wires</a:t>
            </a:r>
          </a:p>
          <a:p>
            <a:pPr lvl="2">
              <a:lnSpc>
                <a:spcPct val="80000"/>
              </a:lnSpc>
              <a:spcBef>
                <a:spcPct val="25000"/>
              </a:spcBef>
            </a:pPr>
            <a:r>
              <a:rPr lang="en-US" altLang="ko-KR" dirty="0" smtClean="0">
                <a:ea typeface="굴림" panose="020B0600000101010101" pitchFamily="34" charset="-127"/>
              </a:rPr>
              <a:t>Inside a computer, this is called a bus</a:t>
            </a:r>
          </a:p>
          <a:p>
            <a:pPr lvl="2">
              <a:lnSpc>
                <a:spcPct val="80000"/>
              </a:lnSpc>
              <a:spcBef>
                <a:spcPct val="25000"/>
              </a:spcBef>
            </a:pPr>
            <a:r>
              <a:rPr lang="en-US" altLang="ko-KR" dirty="0" smtClean="0">
                <a:ea typeface="굴림" panose="020B0600000101010101" pitchFamily="34" charset="-127"/>
              </a:rPr>
              <a:t>All devices simultaneously connected to devices</a:t>
            </a:r>
          </a:p>
          <a:p>
            <a:pPr lvl="1">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endParaRPr lang="en-US" altLang="ko-KR" dirty="0" smtClean="0">
              <a:ea typeface="굴림" panose="020B0600000101010101" pitchFamily="34" charset="-127"/>
            </a:endParaRPr>
          </a:p>
          <a:p>
            <a:pPr lvl="1">
              <a:lnSpc>
                <a:spcPct val="80000"/>
              </a:lnSpc>
              <a:spcBef>
                <a:spcPct val="25000"/>
              </a:spcBef>
            </a:pPr>
            <a:endParaRPr lang="en-US" altLang="ko-KR" dirty="0" smtClean="0">
              <a:ea typeface="굴림" panose="020B0600000101010101" pitchFamily="34" charset="-127"/>
            </a:endParaRPr>
          </a:p>
          <a:p>
            <a:pPr lvl="1">
              <a:lnSpc>
                <a:spcPct val="70000"/>
              </a:lnSpc>
              <a:spcBef>
                <a:spcPct val="25000"/>
              </a:spcBef>
            </a:pPr>
            <a:r>
              <a:rPr lang="en-US" altLang="ko-KR" dirty="0" smtClean="0">
                <a:ea typeface="굴림" panose="020B0600000101010101" pitchFamily="34" charset="-127"/>
              </a:rPr>
              <a:t>Originally, Ethernet was a broadcast network</a:t>
            </a:r>
          </a:p>
          <a:p>
            <a:pPr lvl="2">
              <a:lnSpc>
                <a:spcPct val="80000"/>
              </a:lnSpc>
              <a:spcBef>
                <a:spcPct val="25000"/>
              </a:spcBef>
            </a:pPr>
            <a:r>
              <a:rPr lang="en-US" altLang="ko-KR" dirty="0" smtClean="0">
                <a:ea typeface="굴림" panose="020B0600000101010101" pitchFamily="34" charset="-127"/>
              </a:rPr>
              <a:t>All computers on local subnet connected to one another</a:t>
            </a:r>
          </a:p>
          <a:p>
            <a:pPr lvl="1">
              <a:lnSpc>
                <a:spcPct val="80000"/>
              </a:lnSpc>
              <a:spcBef>
                <a:spcPct val="25000"/>
              </a:spcBef>
            </a:pPr>
            <a:r>
              <a:rPr lang="en-US" altLang="ko-KR" dirty="0" smtClean="0">
                <a:ea typeface="굴림" panose="020B0600000101010101" pitchFamily="34" charset="-127"/>
              </a:rPr>
              <a:t>More examples (wireless: medium is air): cellular phones (GSM, CDMA, and LTE), </a:t>
            </a:r>
            <a:r>
              <a:rPr lang="en-US" altLang="ko-KR" dirty="0" err="1" smtClean="0">
                <a:ea typeface="굴림" panose="020B0600000101010101" pitchFamily="34" charset="-127"/>
              </a:rPr>
              <a:t>WiFi</a:t>
            </a:r>
            <a:endParaRPr lang="en-US" altLang="ko-KR" dirty="0" smtClean="0">
              <a:ea typeface="굴림" panose="020B0600000101010101" pitchFamily="34" charset="-127"/>
            </a:endParaRPr>
          </a:p>
        </p:txBody>
      </p:sp>
      <p:sp>
        <p:nvSpPr>
          <p:cNvPr id="17411" name="Rectangle 3"/>
          <p:cNvSpPr>
            <a:spLocks noGrp="1" noChangeArrowheads="1"/>
          </p:cNvSpPr>
          <p:nvPr>
            <p:ph type="title"/>
          </p:nvPr>
        </p:nvSpPr>
        <p:spPr/>
        <p:txBody>
          <a:bodyPr/>
          <a:lstStyle/>
          <a:p>
            <a:r>
              <a:rPr lang="en-US" altLang="ko-KR" smtClean="0">
                <a:ea typeface="굴림" panose="020B0600000101010101" pitchFamily="34" charset="-127"/>
              </a:rPr>
              <a:t>Broadcast Networks</a:t>
            </a:r>
          </a:p>
        </p:txBody>
      </p:sp>
      <p:grpSp>
        <p:nvGrpSpPr>
          <p:cNvPr id="1022980" name="Group 4"/>
          <p:cNvGrpSpPr>
            <a:grpSpLocks/>
          </p:cNvGrpSpPr>
          <p:nvPr/>
        </p:nvGrpSpPr>
        <p:grpSpPr bwMode="auto">
          <a:xfrm>
            <a:off x="1600200" y="1219200"/>
            <a:ext cx="5105400" cy="1219200"/>
            <a:chOff x="960" y="912"/>
            <a:chExt cx="3216" cy="768"/>
          </a:xfrm>
        </p:grpSpPr>
        <p:sp>
          <p:nvSpPr>
            <p:cNvPr id="17429" name="Rectangle 5"/>
            <p:cNvSpPr>
              <a:spLocks noChangeArrowheads="1"/>
            </p:cNvSpPr>
            <p:nvPr/>
          </p:nvSpPr>
          <p:spPr bwMode="auto">
            <a:xfrm>
              <a:off x="3605" y="1218"/>
              <a:ext cx="519" cy="42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800" dirty="0">
                  <a:latin typeface="Gill Sans Light"/>
                  <a:ea typeface="굴림" panose="020B0600000101010101" pitchFamily="34" charset="-127"/>
                  <a:cs typeface="Gill Sans Light"/>
                </a:rPr>
                <a:t>Memory</a:t>
              </a:r>
            </a:p>
          </p:txBody>
        </p:sp>
        <p:sp>
          <p:nvSpPr>
            <p:cNvPr id="17430" name="Rectangle 6"/>
            <p:cNvSpPr>
              <a:spLocks noChangeArrowheads="1"/>
            </p:cNvSpPr>
            <p:nvPr/>
          </p:nvSpPr>
          <p:spPr bwMode="auto">
            <a:xfrm>
              <a:off x="1019" y="1218"/>
              <a:ext cx="733" cy="462"/>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2000">
                  <a:latin typeface="Gill Sans Light"/>
                  <a:ea typeface="굴림" panose="020B0600000101010101" pitchFamily="34" charset="-127"/>
                  <a:cs typeface="Gill Sans Light"/>
                </a:rPr>
                <a:t>Processor</a:t>
              </a:r>
            </a:p>
          </p:txBody>
        </p:sp>
        <p:sp>
          <p:nvSpPr>
            <p:cNvPr id="17431" name="Rectangle 7"/>
            <p:cNvSpPr>
              <a:spLocks noChangeArrowheads="1"/>
            </p:cNvSpPr>
            <p:nvPr/>
          </p:nvSpPr>
          <p:spPr bwMode="auto">
            <a:xfrm>
              <a:off x="1927" y="1200"/>
              <a:ext cx="443"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a:latin typeface="Gill Sans Light"/>
                  <a:ea typeface="굴림" panose="020B0600000101010101" pitchFamily="34" charset="-127"/>
                  <a:cs typeface="Gill Sans Light"/>
                </a:rPr>
                <a:t>I/O</a:t>
              </a:r>
            </a:p>
            <a:p>
              <a:pPr algn="ctr"/>
              <a:r>
                <a:rPr lang="en-US" altLang="ko-KR" sz="1600">
                  <a:latin typeface="Gill Sans Light"/>
                  <a:ea typeface="굴림" panose="020B0600000101010101" pitchFamily="34" charset="-127"/>
                  <a:cs typeface="Gill Sans Light"/>
                </a:rPr>
                <a:t>Device</a:t>
              </a:r>
            </a:p>
          </p:txBody>
        </p:sp>
        <p:grpSp>
          <p:nvGrpSpPr>
            <p:cNvPr id="17432" name="Group 8"/>
            <p:cNvGrpSpPr>
              <a:grpSpLocks/>
            </p:cNvGrpSpPr>
            <p:nvPr/>
          </p:nvGrpSpPr>
          <p:grpSpPr bwMode="auto">
            <a:xfrm>
              <a:off x="960" y="912"/>
              <a:ext cx="3216" cy="300"/>
              <a:chOff x="960" y="816"/>
              <a:chExt cx="3216" cy="396"/>
            </a:xfrm>
          </p:grpSpPr>
          <p:sp>
            <p:nvSpPr>
              <p:cNvPr id="17435" name="Line 9"/>
              <p:cNvSpPr>
                <a:spLocks noChangeShapeType="1"/>
              </p:cNvSpPr>
              <p:nvPr/>
            </p:nvSpPr>
            <p:spPr bwMode="auto">
              <a:xfrm>
                <a:off x="960" y="816"/>
                <a:ext cx="321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36" name="Line 10"/>
              <p:cNvSpPr>
                <a:spLocks noChangeShapeType="1"/>
              </p:cNvSpPr>
              <p:nvPr/>
            </p:nvSpPr>
            <p:spPr bwMode="auto">
              <a:xfrm>
                <a:off x="1414"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37" name="Line 11"/>
              <p:cNvSpPr>
                <a:spLocks noChangeShapeType="1"/>
              </p:cNvSpPr>
              <p:nvPr/>
            </p:nvSpPr>
            <p:spPr bwMode="auto">
              <a:xfrm>
                <a:off x="3861"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38" name="Line 12"/>
              <p:cNvSpPr>
                <a:spLocks noChangeShapeType="1"/>
              </p:cNvSpPr>
              <p:nvPr/>
            </p:nvSpPr>
            <p:spPr bwMode="auto">
              <a:xfrm>
                <a:off x="2148"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39" name="Line 13"/>
              <p:cNvSpPr>
                <a:spLocks noChangeShapeType="1"/>
              </p:cNvSpPr>
              <p:nvPr/>
            </p:nvSpPr>
            <p:spPr bwMode="auto">
              <a:xfrm>
                <a:off x="2673"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40" name="Line 14"/>
              <p:cNvSpPr>
                <a:spLocks noChangeShapeType="1"/>
              </p:cNvSpPr>
              <p:nvPr/>
            </p:nvSpPr>
            <p:spPr bwMode="auto">
              <a:xfrm>
                <a:off x="3197"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grpSp>
        <p:sp>
          <p:nvSpPr>
            <p:cNvPr id="17433" name="Rectangle 15"/>
            <p:cNvSpPr>
              <a:spLocks noChangeArrowheads="1"/>
            </p:cNvSpPr>
            <p:nvPr/>
          </p:nvSpPr>
          <p:spPr bwMode="auto">
            <a:xfrm>
              <a:off x="2439" y="1200"/>
              <a:ext cx="442"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dirty="0">
                  <a:latin typeface="Gill Sans Light"/>
                  <a:ea typeface="굴림" panose="020B0600000101010101" pitchFamily="34" charset="-127"/>
                  <a:cs typeface="Gill Sans Light"/>
                </a:rPr>
                <a:t>I/O</a:t>
              </a:r>
            </a:p>
            <a:p>
              <a:pPr algn="ctr"/>
              <a:r>
                <a:rPr lang="en-US" altLang="ko-KR" sz="1600" dirty="0">
                  <a:latin typeface="Gill Sans Light"/>
                  <a:ea typeface="굴림" panose="020B0600000101010101" pitchFamily="34" charset="-127"/>
                  <a:cs typeface="Gill Sans Light"/>
                </a:rPr>
                <a:t>Device</a:t>
              </a:r>
            </a:p>
          </p:txBody>
        </p:sp>
        <p:sp>
          <p:nvSpPr>
            <p:cNvPr id="17434" name="Rectangle 16"/>
            <p:cNvSpPr>
              <a:spLocks noChangeArrowheads="1"/>
            </p:cNvSpPr>
            <p:nvPr/>
          </p:nvSpPr>
          <p:spPr bwMode="auto">
            <a:xfrm>
              <a:off x="2956" y="1200"/>
              <a:ext cx="443"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dirty="0">
                  <a:latin typeface="Gill Sans Light"/>
                  <a:ea typeface="굴림" panose="020B0600000101010101" pitchFamily="34" charset="-127"/>
                  <a:cs typeface="Gill Sans Light"/>
                </a:rPr>
                <a:t>I/O</a:t>
              </a:r>
            </a:p>
            <a:p>
              <a:pPr algn="ctr"/>
              <a:r>
                <a:rPr lang="en-US" altLang="ko-KR" sz="1600" dirty="0">
                  <a:latin typeface="Gill Sans Light"/>
                  <a:ea typeface="굴림" panose="020B0600000101010101" pitchFamily="34" charset="-127"/>
                  <a:cs typeface="Gill Sans Light"/>
                </a:rPr>
                <a:t>Device</a:t>
              </a:r>
            </a:p>
          </p:txBody>
        </p:sp>
      </p:grpSp>
      <p:grpSp>
        <p:nvGrpSpPr>
          <p:cNvPr id="1022993" name="Group 17"/>
          <p:cNvGrpSpPr>
            <a:grpSpLocks/>
          </p:cNvGrpSpPr>
          <p:nvPr/>
        </p:nvGrpSpPr>
        <p:grpSpPr bwMode="auto">
          <a:xfrm>
            <a:off x="1219200" y="3260726"/>
            <a:ext cx="6096000" cy="1997076"/>
            <a:chOff x="768" y="2054"/>
            <a:chExt cx="3840" cy="1258"/>
          </a:xfrm>
        </p:grpSpPr>
        <p:pic>
          <p:nvPicPr>
            <p:cNvPr id="17419" name="Picture 18"/>
            <p:cNvPicPr>
              <a:picLocks noChangeAspect="1" noChangeArrowheads="1"/>
            </p:cNvPicPr>
            <p:nvPr/>
          </p:nvPicPr>
          <p:blipFill>
            <a:blip r:embed="rId3">
              <a:clrChange>
                <a:clrFrom>
                  <a:srgbClr val="FBFDFC"/>
                </a:clrFrom>
                <a:clrTo>
                  <a:srgbClr val="FBFDFC">
                    <a:alpha val="0"/>
                  </a:srgbClr>
                </a:clrTo>
              </a:clrChange>
              <a:extLst>
                <a:ext uri="{28A0092B-C50C-407E-A947-70E740481C1C}">
                  <a14:useLocalDpi xmlns:a14="http://schemas.microsoft.com/office/drawing/2010/main" val="0"/>
                </a:ext>
              </a:extLst>
            </a:blip>
            <a:srcRect t="832" r="6494" b="62292"/>
            <a:stretch>
              <a:fillRect/>
            </a:stretch>
          </p:blipFill>
          <p:spPr bwMode="auto">
            <a:xfrm>
              <a:off x="2991" y="2286"/>
              <a:ext cx="873" cy="34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0"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1" y="2825"/>
              <a:ext cx="525" cy="48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7" y="2800"/>
              <a:ext cx="525" cy="48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2"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 y="2247"/>
              <a:ext cx="525" cy="48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3" name="Picture 2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2" y="2287"/>
              <a:ext cx="918" cy="25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4" name="Picture 2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284" y="2286"/>
              <a:ext cx="918" cy="25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5" name="Picture 2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8598"/>
            <a:stretch>
              <a:fillRect/>
            </a:stretch>
          </p:blipFill>
          <p:spPr bwMode="auto">
            <a:xfrm rot="5400000">
              <a:off x="1796" y="2484"/>
              <a:ext cx="395"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6" name="Picture 2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8598"/>
            <a:stretch>
              <a:fillRect/>
            </a:stretch>
          </p:blipFill>
          <p:spPr bwMode="auto">
            <a:xfrm rot="5400000">
              <a:off x="2312" y="2473"/>
              <a:ext cx="396"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427" name="Text Box 26"/>
            <p:cNvSpPr txBox="1">
              <a:spLocks noChangeArrowheads="1"/>
            </p:cNvSpPr>
            <p:nvPr/>
          </p:nvSpPr>
          <p:spPr bwMode="auto">
            <a:xfrm rot="5400000">
              <a:off x="4031" y="2303"/>
              <a:ext cx="82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Internet</a:t>
              </a:r>
            </a:p>
          </p:txBody>
        </p:sp>
        <p:sp>
          <p:nvSpPr>
            <p:cNvPr id="17428" name="AutoShape 27"/>
            <p:cNvSpPr>
              <a:spLocks noChangeArrowheads="1"/>
            </p:cNvSpPr>
            <p:nvPr/>
          </p:nvSpPr>
          <p:spPr bwMode="auto">
            <a:xfrm>
              <a:off x="3888" y="2324"/>
              <a:ext cx="397" cy="270"/>
            </a:xfrm>
            <a:prstGeom prst="leftRightArrow">
              <a:avLst>
                <a:gd name="adj1" fmla="val 50000"/>
                <a:gd name="adj2" fmla="val 2940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grpSp>
        <p:nvGrpSpPr>
          <p:cNvPr id="17414" name="Group 28"/>
          <p:cNvGrpSpPr>
            <a:grpSpLocks/>
          </p:cNvGrpSpPr>
          <p:nvPr/>
        </p:nvGrpSpPr>
        <p:grpSpPr bwMode="auto">
          <a:xfrm>
            <a:off x="8229600" y="0"/>
            <a:ext cx="914400" cy="1295400"/>
            <a:chOff x="4704" y="1848"/>
            <a:chExt cx="720" cy="984"/>
          </a:xfrm>
        </p:grpSpPr>
        <p:sp>
          <p:nvSpPr>
            <p:cNvPr id="17415" name="AutoShape 29"/>
            <p:cNvSpPr>
              <a:spLocks noChangeArrowheads="1"/>
            </p:cNvSpPr>
            <p:nvPr/>
          </p:nvSpPr>
          <p:spPr bwMode="auto">
            <a:xfrm rot="4500000">
              <a:off x="5160" y="2040"/>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7416" name="AutoShape 30"/>
            <p:cNvSpPr>
              <a:spLocks noChangeArrowheads="1"/>
            </p:cNvSpPr>
            <p:nvPr/>
          </p:nvSpPr>
          <p:spPr bwMode="auto">
            <a:xfrm rot="16257231" flipH="1">
              <a:off x="4680" y="1992"/>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pic>
          <p:nvPicPr>
            <p:cNvPr id="17417" name="Picture 3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2" y="2064"/>
              <a:ext cx="555" cy="7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418" name="AutoShape 32"/>
            <p:cNvSpPr>
              <a:spLocks noChangeArrowheads="1"/>
            </p:cNvSpPr>
            <p:nvPr/>
          </p:nvSpPr>
          <p:spPr bwMode="auto">
            <a:xfrm rot="2903538">
              <a:off x="4896" y="1872"/>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Tree>
    <p:extLst>
      <p:ext uri="{BB962C8B-B14F-4D97-AF65-F5344CB8AC3E}">
        <p14:creationId xmlns:p14="http://schemas.microsoft.com/office/powerpoint/2010/main" val="39474729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2978">
                                            <p:txEl>
                                              <p:pRg st="0" end="0"/>
                                            </p:txEl>
                                          </p:spTgt>
                                        </p:tgtEl>
                                        <p:attrNameLst>
                                          <p:attrName>style.visibility</p:attrName>
                                        </p:attrNameLst>
                                      </p:cBhvr>
                                      <p:to>
                                        <p:strVal val="visible"/>
                                      </p:to>
                                    </p:set>
                                    <p:anim calcmode="lin" valueType="num">
                                      <p:cBhvr additive="base">
                                        <p:cTn id="7" dur="500" fill="hold"/>
                                        <p:tgtEl>
                                          <p:spTgt spid="102297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29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2978">
                                            <p:txEl>
                                              <p:pRg st="5" end="5"/>
                                            </p:txEl>
                                          </p:spTgt>
                                        </p:tgtEl>
                                        <p:attrNameLst>
                                          <p:attrName>style.visibility</p:attrName>
                                        </p:attrNameLst>
                                      </p:cBhvr>
                                      <p:to>
                                        <p:strVal val="visible"/>
                                      </p:to>
                                    </p:set>
                                    <p:anim calcmode="lin" valueType="num">
                                      <p:cBhvr additive="base">
                                        <p:cTn id="13" dur="500" fill="hold"/>
                                        <p:tgtEl>
                                          <p:spTgt spid="1022978">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2978">
                                            <p:txEl>
                                              <p:pRg st="5" end="5"/>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22978">
                                            <p:txEl>
                                              <p:pRg st="6" end="6"/>
                                            </p:txEl>
                                          </p:spTgt>
                                        </p:tgtEl>
                                        <p:attrNameLst>
                                          <p:attrName>style.visibility</p:attrName>
                                        </p:attrNameLst>
                                      </p:cBhvr>
                                      <p:to>
                                        <p:strVal val="visible"/>
                                      </p:to>
                                    </p:set>
                                    <p:anim calcmode="lin" valueType="num">
                                      <p:cBhvr additive="base">
                                        <p:cTn id="17" dur="500" fill="hold"/>
                                        <p:tgtEl>
                                          <p:spTgt spid="1022978">
                                            <p:txEl>
                                              <p:pRg st="6" end="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22978">
                                            <p:txEl>
                                              <p:pRg st="6" end="6"/>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22978">
                                            <p:txEl>
                                              <p:pRg st="7" end="7"/>
                                            </p:txEl>
                                          </p:spTgt>
                                        </p:tgtEl>
                                        <p:attrNameLst>
                                          <p:attrName>style.visibility</p:attrName>
                                        </p:attrNameLst>
                                      </p:cBhvr>
                                      <p:to>
                                        <p:strVal val="visible"/>
                                      </p:to>
                                    </p:set>
                                    <p:anim calcmode="lin" valueType="num">
                                      <p:cBhvr additive="base">
                                        <p:cTn id="21" dur="500" fill="hold"/>
                                        <p:tgtEl>
                                          <p:spTgt spid="1022978">
                                            <p:txEl>
                                              <p:pRg st="7" end="7"/>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22978">
                                            <p:txEl>
                                              <p:pRg st="7" end="7"/>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022980"/>
                                        </p:tgtEl>
                                        <p:attrNameLst>
                                          <p:attrName>style.visibility</p:attrName>
                                        </p:attrNameLst>
                                      </p:cBhvr>
                                      <p:to>
                                        <p:strVal val="visible"/>
                                      </p:to>
                                    </p:set>
                                    <p:anim calcmode="lin" valueType="num">
                                      <p:cBhvr additive="base">
                                        <p:cTn id="25" dur="500" fill="hold"/>
                                        <p:tgtEl>
                                          <p:spTgt spid="1022980"/>
                                        </p:tgtEl>
                                        <p:attrNameLst>
                                          <p:attrName>ppt_x</p:attrName>
                                        </p:attrNameLst>
                                      </p:cBhvr>
                                      <p:tavLst>
                                        <p:tav tm="0">
                                          <p:val>
                                            <p:strVal val="1+#ppt_w/2"/>
                                          </p:val>
                                        </p:tav>
                                        <p:tav tm="100000">
                                          <p:val>
                                            <p:strVal val="#ppt_x"/>
                                          </p:val>
                                        </p:tav>
                                      </p:tavLst>
                                    </p:anim>
                                    <p:anim calcmode="lin" valueType="num">
                                      <p:cBhvr additive="base">
                                        <p:cTn id="26" dur="500" fill="hold"/>
                                        <p:tgtEl>
                                          <p:spTgt spid="10229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22978">
                                            <p:txEl>
                                              <p:pRg st="13" end="13"/>
                                            </p:txEl>
                                          </p:spTgt>
                                        </p:tgtEl>
                                        <p:attrNameLst>
                                          <p:attrName>style.visibility</p:attrName>
                                        </p:attrNameLst>
                                      </p:cBhvr>
                                      <p:to>
                                        <p:strVal val="visible"/>
                                      </p:to>
                                    </p:set>
                                    <p:anim calcmode="lin" valueType="num">
                                      <p:cBhvr additive="base">
                                        <p:cTn id="31" dur="500" fill="hold"/>
                                        <p:tgtEl>
                                          <p:spTgt spid="1022978">
                                            <p:txEl>
                                              <p:pRg st="13" end="1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22978">
                                            <p:txEl>
                                              <p:pRg st="13" end="1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22978">
                                            <p:txEl>
                                              <p:pRg st="14" end="14"/>
                                            </p:txEl>
                                          </p:spTgt>
                                        </p:tgtEl>
                                        <p:attrNameLst>
                                          <p:attrName>style.visibility</p:attrName>
                                        </p:attrNameLst>
                                      </p:cBhvr>
                                      <p:to>
                                        <p:strVal val="visible"/>
                                      </p:to>
                                    </p:set>
                                    <p:anim calcmode="lin" valueType="num">
                                      <p:cBhvr additive="base">
                                        <p:cTn id="35" dur="500" fill="hold"/>
                                        <p:tgtEl>
                                          <p:spTgt spid="1022978">
                                            <p:txEl>
                                              <p:pRg st="14" end="1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22978">
                                            <p:txEl>
                                              <p:pRg st="14" end="14"/>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022993"/>
                                        </p:tgtEl>
                                        <p:attrNameLst>
                                          <p:attrName>style.visibility</p:attrName>
                                        </p:attrNameLst>
                                      </p:cBhvr>
                                      <p:to>
                                        <p:strVal val="visible"/>
                                      </p:to>
                                    </p:set>
                                    <p:anim calcmode="lin" valueType="num">
                                      <p:cBhvr additive="base">
                                        <p:cTn id="39" dur="500" fill="hold"/>
                                        <p:tgtEl>
                                          <p:spTgt spid="1022993"/>
                                        </p:tgtEl>
                                        <p:attrNameLst>
                                          <p:attrName>ppt_x</p:attrName>
                                        </p:attrNameLst>
                                      </p:cBhvr>
                                      <p:tavLst>
                                        <p:tav tm="0">
                                          <p:val>
                                            <p:strVal val="1+#ppt_w/2"/>
                                          </p:val>
                                        </p:tav>
                                        <p:tav tm="100000">
                                          <p:val>
                                            <p:strVal val="#ppt_x"/>
                                          </p:val>
                                        </p:tav>
                                      </p:tavLst>
                                    </p:anim>
                                    <p:anim calcmode="lin" valueType="num">
                                      <p:cBhvr additive="base">
                                        <p:cTn id="40" dur="500" fill="hold"/>
                                        <p:tgtEl>
                                          <p:spTgt spid="102299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22978">
                                            <p:txEl>
                                              <p:pRg st="15" end="15"/>
                                            </p:txEl>
                                          </p:spTgt>
                                        </p:tgtEl>
                                        <p:attrNameLst>
                                          <p:attrName>style.visibility</p:attrName>
                                        </p:attrNameLst>
                                      </p:cBhvr>
                                      <p:to>
                                        <p:strVal val="visible"/>
                                      </p:to>
                                    </p:set>
                                    <p:anim calcmode="lin" valueType="num">
                                      <p:cBhvr additive="base">
                                        <p:cTn id="45" dur="500" fill="hold"/>
                                        <p:tgtEl>
                                          <p:spTgt spid="1022978">
                                            <p:txEl>
                                              <p:pRg st="15" end="1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022978">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76200"/>
            <a:ext cx="7162800" cy="533400"/>
          </a:xfrm>
        </p:spPr>
        <p:txBody>
          <a:bodyPr/>
          <a:lstStyle/>
          <a:p>
            <a:r>
              <a:rPr lang="en-US" altLang="ko-KR" dirty="0" smtClean="0">
                <a:ea typeface="굴림" panose="020B0600000101010101" pitchFamily="34" charset="-127"/>
              </a:rPr>
              <a:t>Broadcast Networks Details</a:t>
            </a:r>
          </a:p>
        </p:txBody>
      </p:sp>
      <p:sp>
        <p:nvSpPr>
          <p:cNvPr id="1025027" name="Rectangle 3"/>
          <p:cNvSpPr>
            <a:spLocks noGrp="1" noChangeArrowheads="1"/>
          </p:cNvSpPr>
          <p:nvPr>
            <p:ph type="body" idx="1"/>
          </p:nvPr>
        </p:nvSpPr>
        <p:spPr>
          <a:xfrm>
            <a:off x="190500" y="3945200"/>
            <a:ext cx="9004300" cy="2684199"/>
          </a:xfrm>
        </p:spPr>
        <p:txBody>
          <a:bodyPr>
            <a:normAutofit lnSpcReduction="10000"/>
          </a:bodyPr>
          <a:lstStyle/>
          <a:p>
            <a:pPr>
              <a:lnSpc>
                <a:spcPct val="80000"/>
              </a:lnSpc>
              <a:spcBef>
                <a:spcPct val="15000"/>
              </a:spcBef>
            </a:pPr>
            <a:r>
              <a:rPr lang="en-US" altLang="ko-KR" dirty="0">
                <a:solidFill>
                  <a:srgbClr val="FF0000"/>
                </a:solidFill>
                <a:ea typeface="굴림" panose="020B0600000101010101" pitchFamily="34" charset="-127"/>
              </a:rPr>
              <a:t>Media Access Control (MAC) Address</a:t>
            </a:r>
            <a:r>
              <a:rPr lang="en-US" altLang="ko-KR" dirty="0">
                <a:ea typeface="굴림" panose="020B0600000101010101" pitchFamily="34" charset="-127"/>
              </a:rPr>
              <a:t>:</a:t>
            </a:r>
          </a:p>
          <a:p>
            <a:pPr lvl="1">
              <a:lnSpc>
                <a:spcPct val="80000"/>
              </a:lnSpc>
              <a:spcBef>
                <a:spcPct val="15000"/>
              </a:spcBef>
            </a:pPr>
            <a:r>
              <a:rPr lang="en-US" altLang="ko-KR" dirty="0">
                <a:ea typeface="굴림" panose="020B0600000101010101" pitchFamily="34" charset="-127"/>
              </a:rPr>
              <a:t>48-bit physical address for hardware interface</a:t>
            </a:r>
          </a:p>
          <a:p>
            <a:pPr lvl="1">
              <a:lnSpc>
                <a:spcPct val="80000"/>
              </a:lnSpc>
              <a:spcBef>
                <a:spcPct val="15000"/>
              </a:spcBef>
            </a:pPr>
            <a:r>
              <a:rPr lang="en-US" altLang="ko-KR" dirty="0">
                <a:ea typeface="굴림" panose="020B0600000101010101" pitchFamily="34" charset="-127"/>
              </a:rPr>
              <a:t>Every device (in the world!?) has a unique address</a:t>
            </a:r>
          </a:p>
          <a:p>
            <a:pPr>
              <a:lnSpc>
                <a:spcPct val="80000"/>
              </a:lnSpc>
              <a:spcBef>
                <a:spcPct val="15000"/>
              </a:spcBef>
            </a:pPr>
            <a:r>
              <a:rPr lang="en-US" altLang="ko-KR" dirty="0" smtClean="0">
                <a:solidFill>
                  <a:schemeClr val="hlink"/>
                </a:solidFill>
                <a:ea typeface="굴림" panose="020B0600000101010101" pitchFamily="34" charset="-127"/>
              </a:rPr>
              <a:t>Delivery</a:t>
            </a:r>
            <a:r>
              <a:rPr lang="en-US" altLang="ko-KR" dirty="0" smtClean="0">
                <a:solidFill>
                  <a:schemeClr val="hlink"/>
                </a:solidFill>
                <a:ea typeface="굴림" panose="020B0600000101010101" pitchFamily="34" charset="-127"/>
              </a:rPr>
              <a:t>:</a:t>
            </a:r>
            <a:r>
              <a:rPr lang="en-US" altLang="ko-KR" dirty="0" smtClean="0">
                <a:ea typeface="굴림" panose="020B0600000101010101" pitchFamily="34" charset="-127"/>
              </a:rPr>
              <a:t> When you broadcast a packet, how does a receiver know who it is for? (packet goes to everyone!)</a:t>
            </a:r>
          </a:p>
          <a:p>
            <a:pPr lvl="1">
              <a:lnSpc>
                <a:spcPct val="80000"/>
              </a:lnSpc>
              <a:spcBef>
                <a:spcPct val="15000"/>
              </a:spcBef>
            </a:pPr>
            <a:r>
              <a:rPr lang="en-US" altLang="ko-KR" dirty="0" smtClean="0">
                <a:ea typeface="굴림" panose="020B0600000101010101" pitchFamily="34" charset="-127"/>
              </a:rPr>
              <a:t>Put header on front of packet: [ Destination </a:t>
            </a:r>
            <a:r>
              <a:rPr lang="en-US" altLang="ko-KR" dirty="0" smtClean="0">
                <a:ea typeface="굴림" panose="020B0600000101010101" pitchFamily="34" charset="-127"/>
              </a:rPr>
              <a:t>MAC </a:t>
            </a:r>
            <a:r>
              <a:rPr lang="en-US" altLang="ko-KR" dirty="0" err="1" smtClean="0">
                <a:ea typeface="굴림" panose="020B0600000101010101" pitchFamily="34" charset="-127"/>
              </a:rPr>
              <a:t>Addr</a:t>
            </a:r>
            <a:r>
              <a:rPr lang="en-US" altLang="ko-KR" dirty="0" smtClean="0">
                <a:ea typeface="굴림" panose="020B0600000101010101" pitchFamily="34" charset="-127"/>
              </a:rPr>
              <a:t> | </a:t>
            </a:r>
            <a:r>
              <a:rPr lang="en-US" altLang="ko-KR" dirty="0" smtClean="0">
                <a:ea typeface="굴림" panose="020B0600000101010101" pitchFamily="34" charset="-127"/>
              </a:rPr>
              <a:t>Packet ]</a:t>
            </a:r>
          </a:p>
          <a:p>
            <a:pPr lvl="1">
              <a:lnSpc>
                <a:spcPct val="80000"/>
              </a:lnSpc>
              <a:spcBef>
                <a:spcPct val="15000"/>
              </a:spcBef>
            </a:pPr>
            <a:r>
              <a:rPr lang="en-US" altLang="ko-KR" dirty="0" smtClean="0">
                <a:ea typeface="굴림" panose="020B0600000101010101" pitchFamily="34" charset="-127"/>
              </a:rPr>
              <a:t>Everyone gets packet, discards if not the target</a:t>
            </a:r>
          </a:p>
          <a:p>
            <a:pPr lvl="1">
              <a:lnSpc>
                <a:spcPct val="80000"/>
              </a:lnSpc>
              <a:spcBef>
                <a:spcPct val="15000"/>
              </a:spcBef>
            </a:pPr>
            <a:r>
              <a:rPr lang="en-US" altLang="ko-KR" dirty="0" smtClean="0">
                <a:ea typeface="굴림" panose="020B0600000101010101" pitchFamily="34" charset="-127"/>
              </a:rPr>
              <a:t>In Ethernet, this check is done in hardware</a:t>
            </a:r>
          </a:p>
          <a:p>
            <a:pPr lvl="2">
              <a:lnSpc>
                <a:spcPct val="80000"/>
              </a:lnSpc>
              <a:spcBef>
                <a:spcPct val="15000"/>
              </a:spcBef>
            </a:pPr>
            <a:r>
              <a:rPr lang="en-US" altLang="ko-KR" dirty="0" smtClean="0">
                <a:ea typeface="굴림" panose="020B0600000101010101" pitchFamily="34" charset="-127"/>
              </a:rPr>
              <a:t>No OS interrupt if not for particular </a:t>
            </a:r>
            <a:r>
              <a:rPr lang="en-US" altLang="ko-KR" dirty="0" smtClean="0">
                <a:ea typeface="굴림" panose="020B0600000101010101" pitchFamily="34" charset="-127"/>
              </a:rPr>
              <a:t>destination</a:t>
            </a:r>
          </a:p>
        </p:txBody>
      </p:sp>
      <p:grpSp>
        <p:nvGrpSpPr>
          <p:cNvPr id="1025028" name="Group 4"/>
          <p:cNvGrpSpPr>
            <a:grpSpLocks/>
          </p:cNvGrpSpPr>
          <p:nvPr/>
        </p:nvGrpSpPr>
        <p:grpSpPr bwMode="auto">
          <a:xfrm>
            <a:off x="2057400" y="457200"/>
            <a:ext cx="3327400" cy="1347788"/>
            <a:chOff x="1200" y="336"/>
            <a:chExt cx="2096" cy="849"/>
          </a:xfrm>
        </p:grpSpPr>
        <p:grpSp>
          <p:nvGrpSpPr>
            <p:cNvPr id="18452" name="Group 5"/>
            <p:cNvGrpSpPr>
              <a:grpSpLocks/>
            </p:cNvGrpSpPr>
            <p:nvPr/>
          </p:nvGrpSpPr>
          <p:grpSpPr bwMode="auto">
            <a:xfrm>
              <a:off x="1200" y="336"/>
              <a:ext cx="2096" cy="752"/>
              <a:chOff x="1200" y="336"/>
              <a:chExt cx="2096" cy="752"/>
            </a:xfrm>
          </p:grpSpPr>
          <p:sp>
            <p:nvSpPr>
              <p:cNvPr id="18454" name="AutoShape 6"/>
              <p:cNvSpPr>
                <a:spLocks noChangeArrowheads="1"/>
              </p:cNvSpPr>
              <p:nvPr/>
            </p:nvSpPr>
            <p:spPr bwMode="auto">
              <a:xfrm>
                <a:off x="2624" y="336"/>
                <a:ext cx="672" cy="752"/>
              </a:xfrm>
              <a:prstGeom prst="rightArrow">
                <a:avLst>
                  <a:gd name="adj1" fmla="val 50000"/>
                  <a:gd name="adj2" fmla="val 38420"/>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dirty="0">
                    <a:latin typeface="Gill Sans Light"/>
                    <a:cs typeface="Gill Sans Light"/>
                  </a:rPr>
                  <a:t>Header</a:t>
                </a:r>
              </a:p>
              <a:p>
                <a:r>
                  <a:rPr lang="en-US" altLang="en-US" sz="1800" dirty="0">
                    <a:latin typeface="Gill Sans Light"/>
                    <a:cs typeface="Gill Sans Light"/>
                  </a:rPr>
                  <a:t>(Dest:2)</a:t>
                </a:r>
              </a:p>
            </p:txBody>
          </p:sp>
          <p:sp>
            <p:nvSpPr>
              <p:cNvPr id="18455" name="Rectangle 7"/>
              <p:cNvSpPr>
                <a:spLocks noChangeArrowheads="1"/>
              </p:cNvSpPr>
              <p:nvPr/>
            </p:nvSpPr>
            <p:spPr bwMode="auto">
              <a:xfrm>
                <a:off x="1200" y="524"/>
                <a:ext cx="1415" cy="376"/>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Body</a:t>
                </a:r>
              </a:p>
              <a:p>
                <a:r>
                  <a:rPr lang="en-US" altLang="en-US" sz="1800">
                    <a:latin typeface="Gill Sans Light"/>
                    <a:cs typeface="Gill Sans Light"/>
                  </a:rPr>
                  <a:t>(Data)</a:t>
                </a:r>
              </a:p>
            </p:txBody>
          </p:sp>
        </p:grpSp>
        <p:sp>
          <p:nvSpPr>
            <p:cNvPr id="18453" name="Text Box 8"/>
            <p:cNvSpPr txBox="1">
              <a:spLocks noChangeArrowheads="1"/>
            </p:cNvSpPr>
            <p:nvPr/>
          </p:nvSpPr>
          <p:spPr bwMode="auto">
            <a:xfrm>
              <a:off x="1826" y="954"/>
              <a:ext cx="600"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Message</a:t>
              </a:r>
            </a:p>
          </p:txBody>
        </p:sp>
      </p:grpSp>
      <p:pic>
        <p:nvPicPr>
          <p:cNvPr id="1843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8800" y="1295400"/>
            <a:ext cx="1447800" cy="134302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25034" name="Group 10"/>
          <p:cNvGrpSpPr>
            <a:grpSpLocks/>
          </p:cNvGrpSpPr>
          <p:nvPr/>
        </p:nvGrpSpPr>
        <p:grpSpPr bwMode="auto">
          <a:xfrm>
            <a:off x="3124200" y="76200"/>
            <a:ext cx="5334000" cy="3857625"/>
            <a:chOff x="1872" y="96"/>
            <a:chExt cx="3360" cy="2430"/>
          </a:xfrm>
        </p:grpSpPr>
        <p:pic>
          <p:nvPicPr>
            <p:cNvPr id="1844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 y="96"/>
              <a:ext cx="912" cy="8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450"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1200"/>
              <a:ext cx="912" cy="8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45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2" y="1680"/>
              <a:ext cx="912" cy="8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025038" name="Group 14"/>
          <p:cNvGrpSpPr>
            <a:grpSpLocks/>
          </p:cNvGrpSpPr>
          <p:nvPr/>
        </p:nvGrpSpPr>
        <p:grpSpPr bwMode="auto">
          <a:xfrm>
            <a:off x="4038600" y="519113"/>
            <a:ext cx="2805113" cy="1919287"/>
            <a:chOff x="2448" y="375"/>
            <a:chExt cx="1767" cy="1209"/>
          </a:xfrm>
        </p:grpSpPr>
        <p:sp>
          <p:nvSpPr>
            <p:cNvPr id="18446" name="AutoShape 15"/>
            <p:cNvSpPr>
              <a:spLocks noChangeArrowheads="1"/>
            </p:cNvSpPr>
            <p:nvPr/>
          </p:nvSpPr>
          <p:spPr bwMode="auto">
            <a:xfrm rot="-1342252">
              <a:off x="3216" y="816"/>
              <a:ext cx="576" cy="672"/>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8447" name="AutoShape 16"/>
            <p:cNvSpPr>
              <a:spLocks noChangeArrowheads="1"/>
            </p:cNvSpPr>
            <p:nvPr/>
          </p:nvSpPr>
          <p:spPr bwMode="auto">
            <a:xfrm rot="6842941" flipH="1" flipV="1">
              <a:off x="3495" y="231"/>
              <a:ext cx="576" cy="864"/>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8448" name="AutoShape 17"/>
            <p:cNvSpPr>
              <a:spLocks noChangeArrowheads="1"/>
            </p:cNvSpPr>
            <p:nvPr/>
          </p:nvSpPr>
          <p:spPr bwMode="auto">
            <a:xfrm rot="4333377">
              <a:off x="2496" y="960"/>
              <a:ext cx="576" cy="672"/>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
        <p:nvSpPr>
          <p:cNvPr id="1025042" name="Text Box 18"/>
          <p:cNvSpPr txBox="1">
            <a:spLocks noChangeArrowheads="1"/>
          </p:cNvSpPr>
          <p:nvPr/>
        </p:nvSpPr>
        <p:spPr bwMode="auto">
          <a:xfrm>
            <a:off x="8102600" y="1143000"/>
            <a:ext cx="1064375"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ID:1</a:t>
            </a:r>
          </a:p>
          <a:p>
            <a:pPr>
              <a:spcBef>
                <a:spcPct val="0"/>
              </a:spcBef>
            </a:pPr>
            <a:r>
              <a:rPr lang="en-US" altLang="en-US">
                <a:solidFill>
                  <a:schemeClr val="hlink"/>
                </a:solidFill>
                <a:latin typeface="Gill Sans Light"/>
                <a:cs typeface="Gill Sans Light"/>
              </a:rPr>
              <a:t>(ignore)</a:t>
            </a:r>
          </a:p>
        </p:txBody>
      </p:sp>
      <p:sp>
        <p:nvSpPr>
          <p:cNvPr id="1025043" name="Text Box 19"/>
          <p:cNvSpPr txBox="1">
            <a:spLocks noChangeArrowheads="1"/>
          </p:cNvSpPr>
          <p:nvPr/>
        </p:nvSpPr>
        <p:spPr bwMode="auto">
          <a:xfrm>
            <a:off x="6448425" y="3200400"/>
            <a:ext cx="1157349"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ID:2</a:t>
            </a:r>
          </a:p>
          <a:p>
            <a:pPr>
              <a:spcBef>
                <a:spcPct val="0"/>
              </a:spcBef>
            </a:pPr>
            <a:r>
              <a:rPr lang="en-US" altLang="en-US">
                <a:solidFill>
                  <a:schemeClr val="hlink"/>
                </a:solidFill>
                <a:latin typeface="Gill Sans Light"/>
                <a:cs typeface="Gill Sans Light"/>
              </a:rPr>
              <a:t>(receive)</a:t>
            </a:r>
          </a:p>
        </p:txBody>
      </p:sp>
      <p:sp>
        <p:nvSpPr>
          <p:cNvPr id="1025044" name="Text Box 20"/>
          <p:cNvSpPr txBox="1">
            <a:spLocks noChangeArrowheads="1"/>
          </p:cNvSpPr>
          <p:nvPr/>
        </p:nvSpPr>
        <p:spPr bwMode="auto">
          <a:xfrm>
            <a:off x="4572000" y="2895600"/>
            <a:ext cx="1064375"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ID:4</a:t>
            </a:r>
          </a:p>
          <a:p>
            <a:pPr>
              <a:spcBef>
                <a:spcPct val="0"/>
              </a:spcBef>
            </a:pPr>
            <a:r>
              <a:rPr lang="en-US" altLang="en-US">
                <a:solidFill>
                  <a:schemeClr val="hlink"/>
                </a:solidFill>
                <a:latin typeface="Gill Sans Light"/>
                <a:cs typeface="Gill Sans Light"/>
              </a:rPr>
              <a:t>(ignore)</a:t>
            </a:r>
          </a:p>
        </p:txBody>
      </p:sp>
      <p:grpSp>
        <p:nvGrpSpPr>
          <p:cNvPr id="1025045" name="Group 21"/>
          <p:cNvGrpSpPr>
            <a:grpSpLocks/>
          </p:cNvGrpSpPr>
          <p:nvPr/>
        </p:nvGrpSpPr>
        <p:grpSpPr bwMode="auto">
          <a:xfrm>
            <a:off x="533400" y="457200"/>
            <a:ext cx="1447800" cy="2138363"/>
            <a:chOff x="240" y="336"/>
            <a:chExt cx="912" cy="1347"/>
          </a:xfrm>
        </p:grpSpPr>
        <p:pic>
          <p:nvPicPr>
            <p:cNvPr id="18444"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 y="336"/>
              <a:ext cx="912" cy="8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445" name="Text Box 23"/>
            <p:cNvSpPr txBox="1">
              <a:spLocks noChangeArrowheads="1"/>
            </p:cNvSpPr>
            <p:nvPr/>
          </p:nvSpPr>
          <p:spPr bwMode="auto">
            <a:xfrm>
              <a:off x="300" y="1200"/>
              <a:ext cx="705" cy="4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ID:3</a:t>
              </a:r>
            </a:p>
            <a:p>
              <a:pPr>
                <a:spcBef>
                  <a:spcPct val="0"/>
                </a:spcBef>
              </a:pPr>
              <a:r>
                <a:rPr lang="en-US" altLang="en-US">
                  <a:solidFill>
                    <a:schemeClr val="hlink"/>
                  </a:solidFill>
                  <a:latin typeface="Gill Sans Light"/>
                  <a:cs typeface="Gill Sans Light"/>
                </a:rPr>
                <a:t>(sender)</a:t>
              </a:r>
            </a:p>
          </p:txBody>
        </p:sp>
      </p:grpSp>
    </p:spTree>
    <p:extLst>
      <p:ext uri="{BB962C8B-B14F-4D97-AF65-F5344CB8AC3E}">
        <p14:creationId xmlns:p14="http://schemas.microsoft.com/office/powerpoint/2010/main" val="41380747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5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50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50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5027">
                                            <p:txEl>
                                              <p:pRg st="4" end="4"/>
                                            </p:txEl>
                                          </p:spTgt>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1025028"/>
                                        </p:tgtEl>
                                        <p:attrNameLst>
                                          <p:attrName>style.visibility</p:attrName>
                                        </p:attrNameLst>
                                      </p:cBhvr>
                                      <p:to>
                                        <p:strVal val="visible"/>
                                      </p:to>
                                    </p:set>
                                    <p:animEffect transition="in" filter="wipe(left)">
                                      <p:cBhvr>
                                        <p:cTn id="23" dur="500"/>
                                        <p:tgtEl>
                                          <p:spTgt spid="10250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25027">
                                            <p:txEl>
                                              <p:pRg st="5" end="5"/>
                                            </p:txEl>
                                          </p:spTgt>
                                        </p:tgtEl>
                                        <p:attrNameLst>
                                          <p:attrName>style.visibility</p:attrName>
                                        </p:attrNameLst>
                                      </p:cBhvr>
                                      <p:to>
                                        <p:strVal val="visible"/>
                                      </p:to>
                                    </p:set>
                                  </p:childTnLst>
                                </p:cTn>
                              </p:par>
                              <p:par>
                                <p:cTn id="28" presetID="4" presetClass="entr" presetSubtype="32" fill="hold" nodeType="withEffect">
                                  <p:stCondLst>
                                    <p:cond delay="0"/>
                                  </p:stCondLst>
                                  <p:childTnLst>
                                    <p:set>
                                      <p:cBhvr>
                                        <p:cTn id="29" dur="1" fill="hold">
                                          <p:stCondLst>
                                            <p:cond delay="0"/>
                                          </p:stCondLst>
                                        </p:cTn>
                                        <p:tgtEl>
                                          <p:spTgt spid="1025038"/>
                                        </p:tgtEl>
                                        <p:attrNameLst>
                                          <p:attrName>style.visibility</p:attrName>
                                        </p:attrNameLst>
                                      </p:cBhvr>
                                      <p:to>
                                        <p:strVal val="visible"/>
                                      </p:to>
                                    </p:set>
                                    <p:animEffect transition="in" filter="box(out)">
                                      <p:cBhvr>
                                        <p:cTn id="30" dur="500"/>
                                        <p:tgtEl>
                                          <p:spTgt spid="1025038"/>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0"/>
                                          </p:stCondLst>
                                        </p:cTn>
                                        <p:tgtEl>
                                          <p:spTgt spid="102503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25042">
                                            <p:txEl>
                                              <p:pRg st="0" end="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25044">
                                            <p:txEl>
                                              <p:pRg st="0" end="0"/>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25043">
                                            <p:txEl>
                                              <p:pRg st="0" end="0"/>
                                            </p:txEl>
                                          </p:spTgt>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nodeType="afterEffect">
                                  <p:stCondLst>
                                    <p:cond delay="500"/>
                                  </p:stCondLst>
                                  <p:childTnLst>
                                    <p:set>
                                      <p:cBhvr>
                                        <p:cTn id="42" dur="1" fill="hold">
                                          <p:stCondLst>
                                            <p:cond delay="0"/>
                                          </p:stCondLst>
                                        </p:cTn>
                                        <p:tgtEl>
                                          <p:spTgt spid="1025044">
                                            <p:txEl>
                                              <p:pRg st="1" end="1"/>
                                            </p:txEl>
                                          </p:spTgt>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nodeType="afterEffect">
                                  <p:stCondLst>
                                    <p:cond delay="500"/>
                                  </p:stCondLst>
                                  <p:childTnLst>
                                    <p:set>
                                      <p:cBhvr>
                                        <p:cTn id="45" dur="1" fill="hold">
                                          <p:stCondLst>
                                            <p:cond delay="0"/>
                                          </p:stCondLst>
                                        </p:cTn>
                                        <p:tgtEl>
                                          <p:spTgt spid="1025042">
                                            <p:txEl>
                                              <p:pRg st="1" end="1"/>
                                            </p:txEl>
                                          </p:spTgt>
                                        </p:tgtEl>
                                        <p:attrNameLst>
                                          <p:attrName>style.visibility</p:attrName>
                                        </p:attrNameLst>
                                      </p:cBhvr>
                                      <p:to>
                                        <p:strVal val="visible"/>
                                      </p:to>
                                    </p:set>
                                  </p:childTnLst>
                                </p:cTn>
                              </p:par>
                            </p:childTnLst>
                          </p:cTn>
                        </p:par>
                        <p:par>
                          <p:cTn id="46" fill="hold" nodeType="afterGroup">
                            <p:stCondLst>
                              <p:cond delay="1500"/>
                            </p:stCondLst>
                            <p:childTnLst>
                              <p:par>
                                <p:cTn id="47" presetID="1" presetClass="entr" presetSubtype="0" fill="hold" nodeType="afterEffect">
                                  <p:stCondLst>
                                    <p:cond delay="500"/>
                                  </p:stCondLst>
                                  <p:childTnLst>
                                    <p:set>
                                      <p:cBhvr>
                                        <p:cTn id="48" dur="1" fill="hold">
                                          <p:stCondLst>
                                            <p:cond delay="0"/>
                                          </p:stCondLst>
                                        </p:cTn>
                                        <p:tgtEl>
                                          <p:spTgt spid="1025043">
                                            <p:txEl>
                                              <p:pRg st="1" end="1"/>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5027">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5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152400"/>
            <a:ext cx="9144000" cy="533400"/>
          </a:xfrm>
        </p:spPr>
        <p:txBody>
          <a:bodyPr/>
          <a:lstStyle/>
          <a:p>
            <a:r>
              <a:rPr lang="en-US" altLang="ko-KR" dirty="0" smtClean="0">
                <a:ea typeface="굴림" panose="020B0600000101010101" pitchFamily="34" charset="-127"/>
              </a:rPr>
              <a:t>Carrier Sense, </a:t>
            </a:r>
            <a:r>
              <a:rPr lang="en-US" altLang="ko-KR" sz="2800" dirty="0" smtClean="0">
                <a:ea typeface="굴림" panose="020B0600000101010101" pitchFamily="34" charset="-127"/>
              </a:rPr>
              <a:t>Multiple</a:t>
            </a:r>
            <a:r>
              <a:rPr lang="en-US" altLang="ko-KR" dirty="0" smtClean="0">
                <a:ea typeface="굴림" panose="020B0600000101010101" pitchFamily="34" charset="-127"/>
              </a:rPr>
              <a:t> Access/Collision Detection</a:t>
            </a:r>
          </a:p>
        </p:txBody>
      </p:sp>
      <p:sp>
        <p:nvSpPr>
          <p:cNvPr id="1029123" name="Rectangle 3"/>
          <p:cNvSpPr>
            <a:spLocks noGrp="1" noChangeArrowheads="1"/>
          </p:cNvSpPr>
          <p:nvPr>
            <p:ph type="body" idx="1"/>
          </p:nvPr>
        </p:nvSpPr>
        <p:spPr>
          <a:xfrm>
            <a:off x="152400" y="685800"/>
            <a:ext cx="8839200" cy="6019800"/>
          </a:xfrm>
        </p:spPr>
        <p:txBody>
          <a:bodyPr/>
          <a:lstStyle/>
          <a:p>
            <a:pPr>
              <a:lnSpc>
                <a:spcPct val="80000"/>
              </a:lnSpc>
              <a:spcBef>
                <a:spcPct val="0"/>
              </a:spcBef>
            </a:pPr>
            <a:r>
              <a:rPr lang="en-US" altLang="ko-KR" dirty="0" smtClean="0">
                <a:ea typeface="굴림" panose="020B0600000101010101" pitchFamily="34" charset="-127"/>
                <a:sym typeface="Symbol" panose="05050102010706020507" pitchFamily="18" charset="2"/>
              </a:rPr>
              <a:t>Ethernet (early 80’s): first practical local area network</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It is the most common LAN for UNIX, PC, and Mac </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Use wire instead of radio, but still broadcast medium</a:t>
            </a:r>
          </a:p>
          <a:p>
            <a:pPr>
              <a:lnSpc>
                <a:spcPct val="80000"/>
              </a:lnSpc>
              <a:spcBef>
                <a:spcPct val="0"/>
              </a:spcBef>
            </a:pPr>
            <a:r>
              <a:rPr lang="en-US" altLang="ko-KR" dirty="0" smtClean="0">
                <a:ea typeface="굴림" panose="020B0600000101010101" pitchFamily="34" charset="-127"/>
                <a:sym typeface="Symbol" panose="05050102010706020507" pitchFamily="18" charset="2"/>
              </a:rPr>
              <a:t>Key advance was in arbitration called CSMA/CD: Carrier sense, multiple access/collision detection</a:t>
            </a:r>
          </a:p>
          <a:p>
            <a:pPr lvl="1">
              <a:lnSpc>
                <a:spcPct val="80000"/>
              </a:lnSpc>
              <a:spcBef>
                <a:spcPct val="0"/>
              </a:spcBef>
            </a:pPr>
            <a:r>
              <a:rPr lang="en-US" altLang="ko-KR" dirty="0" smtClean="0">
                <a:solidFill>
                  <a:schemeClr val="hlink"/>
                </a:solidFill>
                <a:ea typeface="굴림" panose="020B0600000101010101" pitchFamily="34" charset="-127"/>
                <a:sym typeface="Symbol" panose="05050102010706020507" pitchFamily="18" charset="2"/>
              </a:rPr>
              <a:t>Carrier Sense:</a:t>
            </a:r>
            <a:r>
              <a:rPr lang="en-US" altLang="ko-KR" dirty="0" smtClean="0">
                <a:ea typeface="굴림" panose="020B0600000101010101" pitchFamily="34" charset="-127"/>
                <a:sym typeface="Symbol" panose="05050102010706020507" pitchFamily="18" charset="2"/>
              </a:rPr>
              <a:t> don’t send unless idle</a:t>
            </a:r>
          </a:p>
          <a:p>
            <a:pPr lvl="2">
              <a:lnSpc>
                <a:spcPct val="80000"/>
              </a:lnSpc>
              <a:spcBef>
                <a:spcPct val="0"/>
              </a:spcBef>
            </a:pPr>
            <a:r>
              <a:rPr lang="en-US" altLang="ko-KR" dirty="0" smtClean="0">
                <a:ea typeface="굴림" panose="020B0600000101010101" pitchFamily="34" charset="-127"/>
                <a:sym typeface="Symbol" panose="05050102010706020507" pitchFamily="18" charset="2"/>
              </a:rPr>
              <a:t>Don’t mess up communications already in process</a:t>
            </a:r>
          </a:p>
          <a:p>
            <a:pPr lvl="1">
              <a:lnSpc>
                <a:spcPct val="80000"/>
              </a:lnSpc>
              <a:spcBef>
                <a:spcPct val="0"/>
              </a:spcBef>
            </a:pPr>
            <a:r>
              <a:rPr lang="en-US" altLang="ko-KR" dirty="0" smtClean="0">
                <a:solidFill>
                  <a:schemeClr val="hlink"/>
                </a:solidFill>
                <a:ea typeface="굴림" panose="020B0600000101010101" pitchFamily="34" charset="-127"/>
                <a:sym typeface="Symbol" panose="05050102010706020507" pitchFamily="18" charset="2"/>
              </a:rPr>
              <a:t>Collision Detect:</a:t>
            </a:r>
            <a:r>
              <a:rPr lang="en-US" altLang="ko-KR" dirty="0" smtClean="0">
                <a:ea typeface="굴림" panose="020B0600000101010101" pitchFamily="34" charset="-127"/>
                <a:sym typeface="Symbol" panose="05050102010706020507" pitchFamily="18" charset="2"/>
              </a:rPr>
              <a:t> sender checks if packet trampled. </a:t>
            </a:r>
          </a:p>
          <a:p>
            <a:pPr lvl="2">
              <a:lnSpc>
                <a:spcPct val="80000"/>
              </a:lnSpc>
              <a:spcBef>
                <a:spcPct val="0"/>
              </a:spcBef>
            </a:pPr>
            <a:r>
              <a:rPr lang="en-US" altLang="ko-KR" dirty="0" smtClean="0">
                <a:ea typeface="굴림" panose="020B0600000101010101" pitchFamily="34" charset="-127"/>
                <a:sym typeface="Symbol" panose="05050102010706020507" pitchFamily="18" charset="2"/>
              </a:rPr>
              <a:t>If so, abort, wait, and retry.</a:t>
            </a:r>
          </a:p>
          <a:p>
            <a:pPr lvl="1">
              <a:lnSpc>
                <a:spcPct val="80000"/>
              </a:lnSpc>
              <a:spcBef>
                <a:spcPct val="0"/>
              </a:spcBef>
            </a:pPr>
            <a:r>
              <a:rPr lang="en-US" altLang="ko-KR" dirty="0" err="1" smtClean="0">
                <a:solidFill>
                  <a:schemeClr val="hlink"/>
                </a:solidFill>
                <a:ea typeface="굴림" panose="020B0600000101010101" pitchFamily="34" charset="-127"/>
                <a:sym typeface="Symbol" panose="05050102010706020507" pitchFamily="18" charset="2"/>
              </a:rPr>
              <a:t>Backoff</a:t>
            </a:r>
            <a:r>
              <a:rPr lang="en-US" altLang="ko-KR" dirty="0" smtClean="0">
                <a:solidFill>
                  <a:schemeClr val="hlink"/>
                </a:solidFill>
                <a:ea typeface="굴림" panose="020B0600000101010101" pitchFamily="34" charset="-127"/>
                <a:sym typeface="Symbol" panose="05050102010706020507" pitchFamily="18" charset="2"/>
              </a:rPr>
              <a:t> Scheme:</a:t>
            </a:r>
            <a:r>
              <a:rPr lang="en-US" altLang="ko-KR" dirty="0" smtClean="0">
                <a:ea typeface="굴림" panose="020B0600000101010101" pitchFamily="34" charset="-127"/>
                <a:sym typeface="Symbol" panose="05050102010706020507" pitchFamily="18" charset="2"/>
              </a:rPr>
              <a:t> Choose wait time before trying again</a:t>
            </a:r>
          </a:p>
          <a:p>
            <a:pPr>
              <a:lnSpc>
                <a:spcPct val="80000"/>
              </a:lnSpc>
              <a:spcBef>
                <a:spcPct val="0"/>
              </a:spcBef>
            </a:pPr>
            <a:r>
              <a:rPr lang="en-US" altLang="ko-KR" dirty="0" smtClean="0">
                <a:ea typeface="굴림" panose="020B0600000101010101" pitchFamily="34" charset="-127"/>
                <a:sym typeface="Symbol" panose="05050102010706020507" pitchFamily="18" charset="2"/>
              </a:rPr>
              <a:t>How long to wait after trying to send and failing?</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What if everyone waits the same length of time? Then, they all collide again at some time!</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Must find way to break up shared behavior with nothing more than shared communication channel</a:t>
            </a:r>
          </a:p>
          <a:p>
            <a:pPr>
              <a:lnSpc>
                <a:spcPct val="80000"/>
              </a:lnSpc>
              <a:spcBef>
                <a:spcPct val="0"/>
              </a:spcBef>
            </a:pPr>
            <a:r>
              <a:rPr lang="en-US" altLang="ko-KR" dirty="0" smtClean="0">
                <a:ea typeface="굴림" panose="020B0600000101010101" pitchFamily="34" charset="-127"/>
                <a:sym typeface="Symbol" panose="05050102010706020507" pitchFamily="18" charset="2"/>
              </a:rPr>
              <a:t>Adaptive randomized waiting strategy: </a:t>
            </a:r>
          </a:p>
          <a:p>
            <a:pPr lvl="1">
              <a:lnSpc>
                <a:spcPct val="80000"/>
              </a:lnSpc>
              <a:spcBef>
                <a:spcPct val="0"/>
              </a:spcBef>
            </a:pPr>
            <a:r>
              <a:rPr lang="en-US" altLang="ko-KR" dirty="0" smtClean="0">
                <a:solidFill>
                  <a:schemeClr val="hlink"/>
                </a:solidFill>
                <a:ea typeface="굴림" panose="020B0600000101010101" pitchFamily="34" charset="-127"/>
                <a:sym typeface="Symbol" panose="05050102010706020507" pitchFamily="18" charset="2"/>
              </a:rPr>
              <a:t>Adaptive and Random:</a:t>
            </a:r>
            <a:r>
              <a:rPr lang="en-US" altLang="ko-KR" dirty="0" smtClean="0">
                <a:ea typeface="굴림" panose="020B0600000101010101" pitchFamily="34" charset="-127"/>
                <a:sym typeface="Symbol" panose="05050102010706020507" pitchFamily="18" charset="2"/>
              </a:rPr>
              <a:t> First time, pick random wait time with some initial mean. If collide again, pick random value from bigger mean wait time. Etc.</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Randomness is important to decouple colliding senders</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Scheme figures out how many people are trying to send!</a:t>
            </a:r>
            <a:endParaRPr lang="en-US" altLang="ko-KR" dirty="0" smtClean="0">
              <a:ea typeface="굴림" panose="020B0600000101010101" pitchFamily="34" charset="-127"/>
            </a:endParaRPr>
          </a:p>
        </p:txBody>
      </p:sp>
    </p:spTree>
    <p:extLst>
      <p:ext uri="{BB962C8B-B14F-4D97-AF65-F5344CB8AC3E}">
        <p14:creationId xmlns:p14="http://schemas.microsoft.com/office/powerpoint/2010/main" val="39398283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9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9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9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91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912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912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912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912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912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912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9123">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912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912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912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9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dirty="0" smtClean="0">
                <a:ea typeface="굴림" panose="020B0600000101010101" pitchFamily="34" charset="-127"/>
              </a:rPr>
              <a:t>Recall: Two-Phase Commit</a:t>
            </a:r>
          </a:p>
        </p:txBody>
      </p:sp>
      <p:sp>
        <p:nvSpPr>
          <p:cNvPr id="980997" name="Rectangle 5"/>
          <p:cNvSpPr>
            <a:spLocks noGrp="1" noChangeArrowheads="1"/>
          </p:cNvSpPr>
          <p:nvPr>
            <p:ph type="body" idx="1"/>
          </p:nvPr>
        </p:nvSpPr>
        <p:spPr>
          <a:xfrm>
            <a:off x="0" y="685800"/>
            <a:ext cx="8991600" cy="6248400"/>
          </a:xfrm>
        </p:spPr>
        <p:txBody>
          <a:bodyPr/>
          <a:lstStyle/>
          <a:p>
            <a:pPr>
              <a:lnSpc>
                <a:spcPct val="80000"/>
              </a:lnSpc>
              <a:spcBef>
                <a:spcPct val="0"/>
              </a:spcBef>
            </a:pPr>
            <a:r>
              <a:rPr lang="en-US" altLang="ko-KR" dirty="0" smtClean="0">
                <a:ea typeface="굴림" panose="020B0600000101010101" pitchFamily="34" charset="-127"/>
              </a:rPr>
              <a:t>Since we can’t solve the General’s Paradox (i.e. simultaneous action), let’s solve a related problem</a:t>
            </a:r>
          </a:p>
          <a:p>
            <a:pPr lvl="1">
              <a:lnSpc>
                <a:spcPct val="80000"/>
              </a:lnSpc>
              <a:spcBef>
                <a:spcPct val="0"/>
              </a:spcBef>
            </a:pPr>
            <a:r>
              <a:rPr lang="en-US" altLang="ko-KR" dirty="0" smtClean="0">
                <a:ea typeface="굴림" panose="020B0600000101010101" pitchFamily="34" charset="-127"/>
              </a:rPr>
              <a:t>Distributed transaction: Two machines agree to do something, or not do it, </a:t>
            </a:r>
            <a:r>
              <a:rPr lang="en-US" altLang="ko-KR" dirty="0" smtClean="0">
                <a:solidFill>
                  <a:srgbClr val="FF0000"/>
                </a:solidFill>
                <a:ea typeface="굴림" panose="020B0600000101010101" pitchFamily="34" charset="-127"/>
              </a:rPr>
              <a:t>atomically </a:t>
            </a:r>
          </a:p>
          <a:p>
            <a:pPr>
              <a:lnSpc>
                <a:spcPct val="80000"/>
              </a:lnSpc>
              <a:spcBef>
                <a:spcPct val="0"/>
              </a:spcBef>
            </a:pPr>
            <a:r>
              <a:rPr lang="en-US" altLang="ko-KR" dirty="0" smtClean="0">
                <a:ea typeface="굴림" panose="020B0600000101010101" pitchFamily="34" charset="-127"/>
              </a:rPr>
              <a:t>Two-Phase Commit protocol:</a:t>
            </a:r>
          </a:p>
          <a:p>
            <a:pPr lvl="1">
              <a:lnSpc>
                <a:spcPct val="80000"/>
              </a:lnSpc>
              <a:spcBef>
                <a:spcPct val="0"/>
              </a:spcBef>
            </a:pPr>
            <a:r>
              <a:rPr lang="en-US" altLang="ko-KR" dirty="0" smtClean="0">
                <a:solidFill>
                  <a:srgbClr val="FF0000"/>
                </a:solidFill>
                <a:ea typeface="굴림" panose="020B0600000101010101" pitchFamily="34" charset="-127"/>
              </a:rPr>
              <a:t>Prepare </a:t>
            </a:r>
            <a:r>
              <a:rPr lang="en-US" altLang="ko-KR" dirty="0" smtClean="0">
                <a:solidFill>
                  <a:srgbClr val="FF0000"/>
                </a:solidFill>
                <a:ea typeface="굴림" panose="020B0600000101010101" pitchFamily="34" charset="-127"/>
              </a:rPr>
              <a:t>Phase</a:t>
            </a:r>
            <a:r>
              <a:rPr lang="en-US" altLang="ko-KR" dirty="0" smtClean="0">
                <a:ea typeface="굴림" panose="020B0600000101010101" pitchFamily="34" charset="-127"/>
              </a:rPr>
              <a:t>:</a:t>
            </a:r>
          </a:p>
          <a:p>
            <a:pPr lvl="2">
              <a:lnSpc>
                <a:spcPct val="80000"/>
              </a:lnSpc>
              <a:spcBef>
                <a:spcPct val="0"/>
              </a:spcBef>
            </a:pPr>
            <a:r>
              <a:rPr lang="en-US" altLang="ko-KR" dirty="0" smtClean="0">
                <a:ea typeface="굴림" panose="020B0600000101010101" pitchFamily="34" charset="-127"/>
              </a:rPr>
              <a:t>The global coordinator requests that all participants will promise to commit or rollback the transaction</a:t>
            </a:r>
          </a:p>
          <a:p>
            <a:pPr lvl="2">
              <a:lnSpc>
                <a:spcPct val="80000"/>
              </a:lnSpc>
              <a:spcBef>
                <a:spcPct val="0"/>
              </a:spcBef>
            </a:pPr>
            <a:r>
              <a:rPr lang="en-US" altLang="ko-KR" dirty="0" smtClean="0">
                <a:ea typeface="굴림" panose="020B0600000101010101" pitchFamily="34" charset="-127"/>
              </a:rPr>
              <a:t>Participants record promise in log, then acknowledge</a:t>
            </a:r>
          </a:p>
          <a:p>
            <a:pPr lvl="2">
              <a:lnSpc>
                <a:spcPct val="80000"/>
              </a:lnSpc>
              <a:spcBef>
                <a:spcPct val="0"/>
              </a:spcBef>
            </a:pPr>
            <a:r>
              <a:rPr lang="en-US" altLang="ko-KR" dirty="0" smtClean="0">
                <a:ea typeface="굴림" panose="020B0600000101010101" pitchFamily="34" charset="-127"/>
              </a:rPr>
              <a:t>If anyone votes to abort, coordinator writes </a:t>
            </a:r>
            <a:r>
              <a:rPr lang="en-US" altLang="ko-KR" dirty="0" smtClean="0">
                <a:latin typeface="Courier New" panose="02070309020205020404" pitchFamily="49" charset="0"/>
                <a:ea typeface="굴림" panose="020B0600000101010101" pitchFamily="34" charset="-127"/>
              </a:rPr>
              <a:t>“Abort”</a:t>
            </a:r>
            <a:r>
              <a:rPr lang="en-US" altLang="ko-KR" dirty="0" smtClean="0">
                <a:ea typeface="굴림" panose="020B0600000101010101" pitchFamily="34" charset="-127"/>
              </a:rPr>
              <a:t> in its log and tells everyone to abort; each records </a:t>
            </a:r>
            <a:r>
              <a:rPr lang="en-US" altLang="ko-KR" dirty="0" smtClean="0">
                <a:latin typeface="Courier New" panose="02070309020205020404" pitchFamily="49" charset="0"/>
                <a:ea typeface="굴림" panose="020B0600000101010101" pitchFamily="34" charset="-127"/>
              </a:rPr>
              <a:t>“Abort”</a:t>
            </a:r>
            <a:r>
              <a:rPr lang="en-US" altLang="ko-KR" dirty="0" smtClean="0">
                <a:ea typeface="굴림" panose="020B0600000101010101" pitchFamily="34" charset="-127"/>
              </a:rPr>
              <a:t> in log</a:t>
            </a:r>
          </a:p>
          <a:p>
            <a:pPr lvl="1">
              <a:lnSpc>
                <a:spcPct val="80000"/>
              </a:lnSpc>
              <a:spcBef>
                <a:spcPct val="0"/>
              </a:spcBef>
            </a:pPr>
            <a:r>
              <a:rPr lang="en-US" altLang="ko-KR" dirty="0" smtClean="0">
                <a:solidFill>
                  <a:srgbClr val="FF0000"/>
                </a:solidFill>
                <a:ea typeface="굴림" panose="020B0600000101010101" pitchFamily="34" charset="-127"/>
              </a:rPr>
              <a:t>Commit Phase</a:t>
            </a:r>
            <a:r>
              <a:rPr lang="en-US" altLang="ko-KR" dirty="0" smtClean="0">
                <a:ea typeface="굴림" panose="020B0600000101010101" pitchFamily="34" charset="-127"/>
              </a:rPr>
              <a:t>:</a:t>
            </a:r>
          </a:p>
          <a:p>
            <a:pPr lvl="2">
              <a:lnSpc>
                <a:spcPct val="80000"/>
              </a:lnSpc>
              <a:spcBef>
                <a:spcPct val="0"/>
              </a:spcBef>
            </a:pPr>
            <a:r>
              <a:rPr lang="en-US" altLang="ko-KR" dirty="0" smtClean="0">
                <a:ea typeface="굴림" panose="020B0600000101010101" pitchFamily="34" charset="-127"/>
              </a:rPr>
              <a:t>After all participants respond that they are prepared, then the coordinator writes </a:t>
            </a:r>
            <a:r>
              <a:rPr lang="en-US" altLang="ko-KR" dirty="0" smtClean="0">
                <a:latin typeface="Courier New" panose="02070309020205020404" pitchFamily="49" charset="0"/>
                <a:ea typeface="굴림" panose="020B0600000101010101" pitchFamily="34" charset="-127"/>
              </a:rPr>
              <a:t>“Commit”</a:t>
            </a:r>
            <a:r>
              <a:rPr lang="en-US" altLang="ko-KR" dirty="0" smtClean="0">
                <a:ea typeface="굴림" panose="020B0600000101010101" pitchFamily="34" charset="-127"/>
              </a:rPr>
              <a:t> to its log</a:t>
            </a:r>
          </a:p>
          <a:p>
            <a:pPr lvl="2">
              <a:lnSpc>
                <a:spcPct val="80000"/>
              </a:lnSpc>
              <a:spcBef>
                <a:spcPct val="0"/>
              </a:spcBef>
            </a:pPr>
            <a:r>
              <a:rPr lang="en-US" altLang="ko-KR" dirty="0" smtClean="0">
                <a:ea typeface="굴림" panose="020B0600000101010101" pitchFamily="34" charset="-127"/>
              </a:rPr>
              <a:t>Then asks all nodes to commit; they respond with </a:t>
            </a:r>
            <a:r>
              <a:rPr lang="en-US" altLang="ko-KR" dirty="0" err="1" smtClean="0">
                <a:ea typeface="굴림" panose="020B0600000101010101" pitchFamily="34" charset="-127"/>
              </a:rPr>
              <a:t>ack</a:t>
            </a:r>
            <a:endParaRPr lang="en-US" altLang="ko-KR" dirty="0" smtClean="0">
              <a:ea typeface="굴림" panose="020B0600000101010101" pitchFamily="34" charset="-127"/>
            </a:endParaRPr>
          </a:p>
          <a:p>
            <a:pPr lvl="2">
              <a:lnSpc>
                <a:spcPct val="80000"/>
              </a:lnSpc>
              <a:spcBef>
                <a:spcPct val="0"/>
              </a:spcBef>
            </a:pPr>
            <a:r>
              <a:rPr lang="en-US" altLang="ko-KR" dirty="0" smtClean="0">
                <a:ea typeface="굴림" panose="020B0600000101010101" pitchFamily="34" charset="-127"/>
              </a:rPr>
              <a:t>After receive </a:t>
            </a:r>
            <a:r>
              <a:rPr lang="en-US" altLang="ko-KR" dirty="0" err="1" smtClean="0">
                <a:ea typeface="굴림" panose="020B0600000101010101" pitchFamily="34" charset="-127"/>
              </a:rPr>
              <a:t>acks</a:t>
            </a:r>
            <a:r>
              <a:rPr lang="en-US" altLang="ko-KR" dirty="0" smtClean="0">
                <a:ea typeface="굴림" panose="020B0600000101010101" pitchFamily="34" charset="-127"/>
              </a:rPr>
              <a:t>, coordinator writes </a:t>
            </a:r>
            <a:r>
              <a:rPr lang="en-US" altLang="ko-KR" dirty="0" smtClean="0">
                <a:latin typeface="Courier New" panose="02070309020205020404" pitchFamily="49" charset="0"/>
                <a:ea typeface="굴림" panose="020B0600000101010101" pitchFamily="34" charset="-127"/>
              </a:rPr>
              <a:t>“Got Commit”</a:t>
            </a:r>
            <a:r>
              <a:rPr lang="en-US" altLang="ko-KR" dirty="0" smtClean="0">
                <a:ea typeface="굴림" panose="020B0600000101010101" pitchFamily="34" charset="-127"/>
              </a:rPr>
              <a:t> to </a:t>
            </a:r>
            <a:r>
              <a:rPr lang="en-US" altLang="ko-KR" dirty="0" smtClean="0">
                <a:ea typeface="굴림" panose="020B0600000101010101" pitchFamily="34" charset="-127"/>
              </a:rPr>
              <a:t>log</a:t>
            </a:r>
          </a:p>
          <a:p>
            <a:pPr>
              <a:lnSpc>
                <a:spcPct val="80000"/>
              </a:lnSpc>
              <a:spcBef>
                <a:spcPct val="0"/>
              </a:spcBef>
            </a:pPr>
            <a:r>
              <a:rPr lang="en-US" altLang="ko-KR" dirty="0">
                <a:solidFill>
                  <a:srgbClr val="FF0000"/>
                </a:solidFill>
                <a:ea typeface="굴림" panose="020B0600000101010101" pitchFamily="34" charset="-127"/>
              </a:rPr>
              <a:t>Persistent</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stable log</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on each machine</a:t>
            </a:r>
            <a:r>
              <a:rPr lang="en-US" altLang="ko-KR" dirty="0">
                <a:ea typeface="굴림" panose="020B0600000101010101" pitchFamily="34" charset="-127"/>
              </a:rPr>
              <a:t>: </a:t>
            </a:r>
            <a:endParaRPr lang="en-US" altLang="ko-KR" dirty="0" smtClean="0">
              <a:ea typeface="굴림" panose="020B0600000101010101" pitchFamily="34" charset="-127"/>
            </a:endParaRPr>
          </a:p>
          <a:p>
            <a:pPr lvl="1">
              <a:lnSpc>
                <a:spcPct val="80000"/>
              </a:lnSpc>
              <a:spcBef>
                <a:spcPct val="0"/>
              </a:spcBef>
            </a:pPr>
            <a:r>
              <a:rPr lang="en-US" altLang="ko-KR" dirty="0" smtClean="0">
                <a:ea typeface="굴림" panose="020B0600000101010101" pitchFamily="34" charset="-127"/>
              </a:rPr>
              <a:t>Help nodes remember what they have said that they would do</a:t>
            </a:r>
          </a:p>
          <a:p>
            <a:pPr lvl="2">
              <a:lnSpc>
                <a:spcPct val="80000"/>
              </a:lnSpc>
              <a:spcBef>
                <a:spcPct val="0"/>
              </a:spcBef>
            </a:pPr>
            <a:r>
              <a:rPr lang="en-US" altLang="ko-KR" dirty="0" smtClean="0">
                <a:ea typeface="굴림" panose="020B0600000101010101" pitchFamily="34" charset="-127"/>
              </a:rPr>
              <a:t>If </a:t>
            </a:r>
            <a:r>
              <a:rPr lang="en-US" altLang="ko-KR" dirty="0">
                <a:ea typeface="굴림" panose="020B0600000101010101" pitchFamily="34" charset="-127"/>
              </a:rPr>
              <a:t>a machine crashes, when it wakes up it first checks its log to recover state of world at time of crash</a:t>
            </a:r>
          </a:p>
          <a:p>
            <a:pPr lvl="2">
              <a:lnSpc>
                <a:spcPct val="80000"/>
              </a:lnSpc>
              <a:spcBef>
                <a:spcPct val="0"/>
              </a:spcBef>
            </a:pPr>
            <a:r>
              <a:rPr lang="en-US" altLang="ko-KR" dirty="0" smtClean="0">
                <a:ea typeface="굴림" panose="020B0600000101010101" pitchFamily="34" charset="-127"/>
              </a:rPr>
              <a:t>Log </a:t>
            </a:r>
            <a:r>
              <a:rPr lang="en-US" altLang="ko-KR" dirty="0" smtClean="0">
                <a:ea typeface="굴림" panose="020B0600000101010101" pitchFamily="34" charset="-127"/>
              </a:rPr>
              <a:t>can be used to complete this process such that all machines either commit or don’t commit</a:t>
            </a:r>
          </a:p>
        </p:txBody>
      </p:sp>
    </p:spTree>
    <p:extLst>
      <p:ext uri="{BB962C8B-B14F-4D97-AF65-F5344CB8AC3E}">
        <p14:creationId xmlns:p14="http://schemas.microsoft.com/office/powerpoint/2010/main" val="2771708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099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099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099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099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099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099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099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099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099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099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8099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8099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80997">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099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990600" y="76200"/>
            <a:ext cx="7162800" cy="533400"/>
          </a:xfrm>
        </p:spPr>
        <p:txBody>
          <a:bodyPr/>
          <a:lstStyle/>
          <a:p>
            <a:pPr>
              <a:lnSpc>
                <a:spcPct val="85000"/>
              </a:lnSpc>
            </a:pPr>
            <a:r>
              <a:rPr lang="en-US" sz="2800" dirty="0">
                <a:latin typeface="Helvetica" charset="0"/>
                <a:ea typeface="ＭＳ Ｐゴシック" charset="0"/>
                <a:cs typeface="ＭＳ Ｐゴシック" charset="0"/>
              </a:rPr>
              <a:t>MAC Address: </a:t>
            </a:r>
            <a:br>
              <a:rPr lang="en-US" sz="2800" dirty="0">
                <a:latin typeface="Helvetica" charset="0"/>
                <a:ea typeface="ＭＳ Ｐゴシック" charset="0"/>
                <a:cs typeface="ＭＳ Ｐゴシック" charset="0"/>
              </a:rPr>
            </a:br>
            <a:r>
              <a:rPr lang="en-US" sz="2800" dirty="0">
                <a:latin typeface="Helvetica" charset="0"/>
                <a:ea typeface="ＭＳ Ｐゴシック" charset="0"/>
                <a:cs typeface="ＭＳ Ｐゴシック" charset="0"/>
              </a:rPr>
              <a:t>Unique Physical Address of Interface</a:t>
            </a:r>
            <a:endParaRPr lang="en-US" sz="2800" dirty="0">
              <a:latin typeface="Helvetica" charset="0"/>
              <a:ea typeface="ＭＳ Ｐゴシック" charset="0"/>
              <a:cs typeface="ＭＳ Ｐゴシック" charset="0"/>
            </a:endParaRPr>
          </a:p>
        </p:txBody>
      </p:sp>
      <p:sp>
        <p:nvSpPr>
          <p:cNvPr id="26626" name="Content Placeholder 2"/>
          <p:cNvSpPr>
            <a:spLocks noGrp="1"/>
          </p:cNvSpPr>
          <p:nvPr>
            <p:ph idx="1"/>
          </p:nvPr>
        </p:nvSpPr>
        <p:spPr>
          <a:xfrm>
            <a:off x="0" y="762000"/>
            <a:ext cx="7848600" cy="1143000"/>
          </a:xfrm>
        </p:spPr>
        <p:txBody>
          <a:bodyPr/>
          <a:lstStyle/>
          <a:p>
            <a:r>
              <a:rPr lang="en-US" dirty="0">
                <a:latin typeface="Gill Sans Light"/>
                <a:ea typeface="ＭＳ Ｐゴシック" charset="0"/>
                <a:cs typeface="Gill Sans Light"/>
              </a:rPr>
              <a:t>Can easily find MAC </a:t>
            </a:r>
            <a:r>
              <a:rPr lang="en-US" dirty="0" err="1">
                <a:latin typeface="Gill Sans Light"/>
                <a:ea typeface="ＭＳ Ｐゴシック" charset="0"/>
                <a:cs typeface="Gill Sans Light"/>
              </a:rPr>
              <a:t>addr</a:t>
            </a:r>
            <a:r>
              <a:rPr lang="en-US" dirty="0">
                <a:latin typeface="Gill Sans Light"/>
                <a:ea typeface="ＭＳ Ｐゴシック" charset="0"/>
                <a:cs typeface="Gill Sans Light"/>
              </a:rPr>
              <a:t>. on your machine/device:</a:t>
            </a:r>
          </a:p>
          <a:p>
            <a:pPr lvl="1"/>
            <a:r>
              <a:rPr lang="en-US" dirty="0">
                <a:latin typeface="Gill Sans Light"/>
                <a:ea typeface="ＭＳ Ｐゴシック" charset="0"/>
                <a:cs typeface="Gill Sans Light"/>
              </a:rPr>
              <a:t>E.g., </a:t>
            </a:r>
            <a:r>
              <a:rPr lang="en-US" dirty="0" err="1">
                <a:latin typeface="Gill Sans Light"/>
                <a:ea typeface="ＭＳ Ｐゴシック" charset="0"/>
                <a:cs typeface="Gill Sans Light"/>
              </a:rPr>
              <a:t>ifconfig</a:t>
            </a:r>
            <a:r>
              <a:rPr lang="en-US" dirty="0">
                <a:latin typeface="Gill Sans Light"/>
                <a:ea typeface="ＭＳ Ｐゴシック" charset="0"/>
                <a:cs typeface="Gill Sans Light"/>
              </a:rPr>
              <a:t> (Linux, Mac OS X), </a:t>
            </a:r>
            <a:r>
              <a:rPr lang="en-US" dirty="0" err="1">
                <a:latin typeface="Gill Sans Light"/>
                <a:ea typeface="ＭＳ Ｐゴシック" charset="0"/>
                <a:cs typeface="Gill Sans Light"/>
              </a:rPr>
              <a:t>ipconfig</a:t>
            </a:r>
            <a:r>
              <a:rPr lang="en-US" dirty="0">
                <a:latin typeface="Gill Sans Light"/>
                <a:ea typeface="ＭＳ Ｐゴシック" charset="0"/>
                <a:cs typeface="Gill Sans Light"/>
              </a:rPr>
              <a:t> (Windows)</a:t>
            </a:r>
          </a:p>
          <a:p>
            <a:pPr>
              <a:buFontTx/>
              <a:buNone/>
            </a:pPr>
            <a:endParaRPr lang="en-US" dirty="0">
              <a:latin typeface="Gill Sans Light"/>
              <a:ea typeface="ＭＳ Ｐゴシック" charset="0"/>
              <a:cs typeface="Gill Sans Light"/>
            </a:endParaRPr>
          </a:p>
        </p:txBody>
      </p:sp>
      <p:sp>
        <p:nvSpPr>
          <p:cNvPr id="26627" name="Rectangle 4"/>
          <p:cNvSpPr>
            <a:spLocks noChangeArrowheads="1"/>
          </p:cNvSpPr>
          <p:nvPr/>
        </p:nvSpPr>
        <p:spPr bwMode="auto">
          <a:xfrm>
            <a:off x="7772400" y="795338"/>
            <a:ext cx="1322388" cy="238125"/>
          </a:xfrm>
          <a:prstGeom prst="rect">
            <a:avLst/>
          </a:prstGeom>
          <a:solidFill>
            <a:srgbClr val="FFFFFF"/>
          </a:solidFill>
          <a:ln w="25400">
            <a:solidFill>
              <a:schemeClr val="tx1"/>
            </a:solidFill>
            <a:miter lim="800000"/>
            <a:headEnd/>
            <a:tailEnd/>
          </a:ln>
          <a:extLst/>
        </p:spPr>
        <p:txBody>
          <a:bodyPr wrap="none" anchor="ctr"/>
          <a:lstStyle/>
          <a:p>
            <a:pPr algn="ctr"/>
            <a:r>
              <a:rPr lang="en-US" sz="1800">
                <a:latin typeface="Helvetica" charset="0"/>
                <a:cs typeface="Helvetica" charset="0"/>
              </a:rPr>
              <a:t>Transport</a:t>
            </a:r>
          </a:p>
        </p:txBody>
      </p:sp>
      <p:sp>
        <p:nvSpPr>
          <p:cNvPr id="26628" name="Rectangle 5"/>
          <p:cNvSpPr>
            <a:spLocks noChangeArrowheads="1"/>
          </p:cNvSpPr>
          <p:nvPr/>
        </p:nvSpPr>
        <p:spPr bwMode="auto">
          <a:xfrm>
            <a:off x="7772400" y="1033463"/>
            <a:ext cx="1322388" cy="239712"/>
          </a:xfrm>
          <a:prstGeom prst="rect">
            <a:avLst/>
          </a:prstGeom>
          <a:solidFill>
            <a:srgbClr val="FFFFFF"/>
          </a:solidFill>
          <a:ln w="25400">
            <a:solidFill>
              <a:schemeClr val="tx1"/>
            </a:solidFill>
            <a:miter lim="800000"/>
            <a:headEnd/>
            <a:tailEnd/>
          </a:ln>
          <a:extLst/>
        </p:spPr>
        <p:txBody>
          <a:bodyPr wrap="none" anchor="ctr"/>
          <a:lstStyle/>
          <a:p>
            <a:pPr algn="ctr"/>
            <a:r>
              <a:rPr lang="en-US" sz="1800">
                <a:latin typeface="Helvetica" charset="0"/>
                <a:cs typeface="Helvetica" charset="0"/>
              </a:rPr>
              <a:t>Network</a:t>
            </a:r>
          </a:p>
        </p:txBody>
      </p:sp>
      <p:sp>
        <p:nvSpPr>
          <p:cNvPr id="26629" name="Rectangle 8"/>
          <p:cNvSpPr>
            <a:spLocks noChangeArrowheads="1"/>
          </p:cNvSpPr>
          <p:nvPr/>
        </p:nvSpPr>
        <p:spPr bwMode="auto">
          <a:xfrm>
            <a:off x="7772400" y="555625"/>
            <a:ext cx="1322388" cy="239713"/>
          </a:xfrm>
          <a:prstGeom prst="rect">
            <a:avLst/>
          </a:prstGeom>
          <a:solidFill>
            <a:srgbClr val="FFFFFF"/>
          </a:solidFill>
          <a:ln w="25400">
            <a:solidFill>
              <a:schemeClr val="tx1"/>
            </a:solidFill>
            <a:prstDash val="sysDot"/>
            <a:miter lim="800000"/>
            <a:headEnd/>
            <a:tailEnd/>
          </a:ln>
          <a:extLst/>
        </p:spPr>
        <p:txBody>
          <a:bodyPr wrap="none" anchor="ctr"/>
          <a:lstStyle/>
          <a:p>
            <a:pPr algn="ctr"/>
            <a:r>
              <a:rPr lang="en-US" sz="1800">
                <a:solidFill>
                  <a:schemeClr val="folHlink"/>
                </a:solidFill>
                <a:latin typeface="Helvetica" charset="0"/>
                <a:cs typeface="Helvetica" charset="0"/>
              </a:rPr>
              <a:t>Session</a:t>
            </a:r>
          </a:p>
        </p:txBody>
      </p:sp>
      <p:sp>
        <p:nvSpPr>
          <p:cNvPr id="26630" name="Rectangle 9"/>
          <p:cNvSpPr>
            <a:spLocks noChangeArrowheads="1"/>
          </p:cNvSpPr>
          <p:nvPr/>
        </p:nvSpPr>
        <p:spPr bwMode="auto">
          <a:xfrm>
            <a:off x="7772400" y="315913"/>
            <a:ext cx="1322388" cy="239712"/>
          </a:xfrm>
          <a:prstGeom prst="rect">
            <a:avLst/>
          </a:prstGeom>
          <a:solidFill>
            <a:srgbClr val="FFFFFF"/>
          </a:solidFill>
          <a:ln w="25400">
            <a:solidFill>
              <a:schemeClr val="tx1"/>
            </a:solidFill>
            <a:prstDash val="sysDot"/>
            <a:miter lim="800000"/>
            <a:headEnd/>
            <a:tailEnd/>
          </a:ln>
          <a:extLst/>
        </p:spPr>
        <p:txBody>
          <a:bodyPr wrap="none" anchor="ctr"/>
          <a:lstStyle/>
          <a:p>
            <a:pPr algn="ctr"/>
            <a:r>
              <a:rPr lang="en-US" sz="1800">
                <a:solidFill>
                  <a:schemeClr val="folHlink"/>
                </a:solidFill>
                <a:latin typeface="Helvetica" charset="0"/>
                <a:cs typeface="Helvetica" charset="0"/>
              </a:rPr>
              <a:t>Present.</a:t>
            </a:r>
          </a:p>
        </p:txBody>
      </p:sp>
      <p:sp>
        <p:nvSpPr>
          <p:cNvPr id="26631" name="Rectangle 10"/>
          <p:cNvSpPr>
            <a:spLocks noChangeArrowheads="1"/>
          </p:cNvSpPr>
          <p:nvPr/>
        </p:nvSpPr>
        <p:spPr bwMode="auto">
          <a:xfrm>
            <a:off x="7772400" y="76200"/>
            <a:ext cx="1322388" cy="239713"/>
          </a:xfrm>
          <a:prstGeom prst="rect">
            <a:avLst/>
          </a:prstGeom>
          <a:solidFill>
            <a:srgbClr val="FFFFFF"/>
          </a:solidFill>
          <a:ln w="25400">
            <a:solidFill>
              <a:schemeClr val="tx1"/>
            </a:solidFill>
            <a:miter lim="800000"/>
            <a:headEnd/>
            <a:tailEnd/>
          </a:ln>
          <a:extLst/>
        </p:spPr>
        <p:txBody>
          <a:bodyPr wrap="none" anchor="ctr"/>
          <a:lstStyle/>
          <a:p>
            <a:pPr algn="ctr"/>
            <a:r>
              <a:rPr lang="en-US" sz="1800">
                <a:latin typeface="Helvetica" charset="0"/>
                <a:cs typeface="Helvetica" charset="0"/>
              </a:rPr>
              <a:t>Application</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2540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4" name="Rectangle 6"/>
          <p:cNvSpPr>
            <a:spLocks noChangeArrowheads="1"/>
          </p:cNvSpPr>
          <p:nvPr/>
        </p:nvSpPr>
        <p:spPr bwMode="auto">
          <a:xfrm>
            <a:off x="7772400" y="1273175"/>
            <a:ext cx="1322388" cy="239713"/>
          </a:xfrm>
          <a:prstGeom prst="rect">
            <a:avLst/>
          </a:prstGeom>
          <a:solidFill>
            <a:srgbClr val="FF0000"/>
          </a:solidFill>
          <a:ln w="25400">
            <a:solidFill>
              <a:schemeClr val="tx1"/>
            </a:solidFill>
            <a:miter lim="800000"/>
            <a:headEnd/>
            <a:tailEnd/>
          </a:ln>
        </p:spPr>
        <p:txBody>
          <a:bodyPr wrap="none" anchor="ctr"/>
          <a:lstStyle/>
          <a:p>
            <a:pPr algn="ctr"/>
            <a:r>
              <a:rPr lang="en-US" sz="1800">
                <a:solidFill>
                  <a:schemeClr val="bg1"/>
                </a:solidFill>
                <a:latin typeface="Helvetica" charset="0"/>
                <a:cs typeface="Helvetica" charset="0"/>
              </a:rPr>
              <a:t>Datalink</a:t>
            </a:r>
          </a:p>
        </p:txBody>
      </p:sp>
      <p:sp>
        <p:nvSpPr>
          <p:cNvPr id="26635" name="Rectangle 7"/>
          <p:cNvSpPr>
            <a:spLocks noChangeArrowheads="1"/>
          </p:cNvSpPr>
          <p:nvPr/>
        </p:nvSpPr>
        <p:spPr bwMode="auto">
          <a:xfrm>
            <a:off x="7772400" y="1512888"/>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Physical</a:t>
            </a:r>
          </a:p>
        </p:txBody>
      </p:sp>
      <p:grpSp>
        <p:nvGrpSpPr>
          <p:cNvPr id="3" name="Group 2"/>
          <p:cNvGrpSpPr/>
          <p:nvPr/>
        </p:nvGrpSpPr>
        <p:grpSpPr>
          <a:xfrm>
            <a:off x="2514600" y="1752600"/>
            <a:ext cx="7620000" cy="4902200"/>
            <a:chOff x="2438400" y="1574800"/>
            <a:chExt cx="7620000" cy="4902200"/>
          </a:xfrm>
        </p:grpSpPr>
        <p:pic>
          <p:nvPicPr>
            <p:cNvPr id="26636"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74800"/>
              <a:ext cx="7620000" cy="490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7" name="Rectangle 34"/>
            <p:cNvSpPr>
              <a:spLocks noChangeArrowheads="1"/>
            </p:cNvSpPr>
            <p:nvPr/>
          </p:nvSpPr>
          <p:spPr bwMode="auto">
            <a:xfrm>
              <a:off x="2819400" y="4572000"/>
              <a:ext cx="5486400" cy="177800"/>
            </a:xfrm>
            <a:prstGeom prst="rect">
              <a:avLst/>
            </a:prstGeom>
            <a:noFill/>
            <a:ln w="25400">
              <a:solidFill>
                <a:srgbClr val="FAF552"/>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6638" name="Rounded Rectangle 36"/>
            <p:cNvSpPr>
              <a:spLocks noChangeArrowheads="1"/>
            </p:cNvSpPr>
            <p:nvPr/>
          </p:nvSpPr>
          <p:spPr bwMode="auto">
            <a:xfrm>
              <a:off x="5943600" y="2514600"/>
              <a:ext cx="1981200" cy="609600"/>
            </a:xfrm>
            <a:prstGeom prst="roundRect">
              <a:avLst>
                <a:gd name="adj" fmla="val 16667"/>
              </a:avLst>
            </a:prstGeom>
            <a:solidFill>
              <a:srgbClr val="FFFFAA"/>
            </a:solidFill>
            <a:ln w="25400">
              <a:solidFill>
                <a:schemeClr val="tx1"/>
              </a:solidFill>
              <a:round/>
              <a:headEnd type="triangle" w="med" len="med"/>
              <a:tailEnd/>
            </a:ln>
          </p:spPr>
          <p:txBody>
            <a:bodyPr anchor="ctr"/>
            <a:lstStyle/>
            <a:p>
              <a:pPr algn="ctr"/>
              <a:r>
                <a:rPr lang="en-US" sz="1800" b="0">
                  <a:latin typeface="Helvetica" charset="0"/>
                  <a:cs typeface="Helvetica" charset="0"/>
                </a:rPr>
                <a:t>Wi-Fi MAC address</a:t>
              </a:r>
            </a:p>
          </p:txBody>
        </p:sp>
        <p:cxnSp>
          <p:nvCxnSpPr>
            <p:cNvPr id="26639" name="Straight Arrow Connector 38"/>
            <p:cNvCxnSpPr>
              <a:cxnSpLocks noChangeShapeType="1"/>
            </p:cNvCxnSpPr>
            <p:nvPr/>
          </p:nvCxnSpPr>
          <p:spPr bwMode="auto">
            <a:xfrm rot="10800000" flipV="1">
              <a:off x="5334000" y="2971800"/>
              <a:ext cx="609600" cy="381000"/>
            </a:xfrm>
            <a:prstGeom prst="straightConnector1">
              <a:avLst/>
            </a:prstGeom>
            <a:noFill/>
            <a:ln w="38100">
              <a:solidFill>
                <a:srgbClr val="FAF552"/>
              </a:solidFill>
              <a:round/>
              <a:headEnd/>
              <a:tailEnd type="triangle" w="med" len="med"/>
            </a:ln>
            <a:extLst>
              <a:ext uri="{909E8E84-426E-40dd-AFC4-6F175D3DCCD1}">
                <a14:hiddenFill xmlns="" xmlns:a14="http://schemas.microsoft.com/office/drawing/2010/main">
                  <a:noFill/>
                </a14:hiddenFill>
              </a:ext>
            </a:extLst>
          </p:spPr>
        </p:cxnSp>
        <p:cxnSp>
          <p:nvCxnSpPr>
            <p:cNvPr id="26640" name="Straight Arrow Connector 39"/>
            <p:cNvCxnSpPr>
              <a:cxnSpLocks noChangeShapeType="1"/>
            </p:cNvCxnSpPr>
            <p:nvPr/>
          </p:nvCxnSpPr>
          <p:spPr bwMode="auto">
            <a:xfrm rot="10800000">
              <a:off x="4800600" y="2895600"/>
              <a:ext cx="1143000" cy="76200"/>
            </a:xfrm>
            <a:prstGeom prst="straightConnector1">
              <a:avLst/>
            </a:prstGeom>
            <a:noFill/>
            <a:ln w="38100">
              <a:solidFill>
                <a:srgbClr val="FAF552"/>
              </a:solidFill>
              <a:round/>
              <a:headEnd/>
              <a:tailEnd type="triangle" w="med" len="med"/>
            </a:ln>
            <a:extLst>
              <a:ext uri="{909E8E84-426E-40dd-AFC4-6F175D3DCCD1}">
                <a14:hiddenFill xmlns="" xmlns:a14="http://schemas.microsoft.com/office/drawing/2010/main">
                  <a:noFill/>
                </a14:hiddenFill>
              </a:ext>
            </a:extLst>
          </p:spPr>
        </p:cxnSp>
        <p:sp>
          <p:nvSpPr>
            <p:cNvPr id="26641" name="Rounded Rectangle 42"/>
            <p:cNvSpPr>
              <a:spLocks noChangeArrowheads="1"/>
            </p:cNvSpPr>
            <p:nvPr/>
          </p:nvSpPr>
          <p:spPr bwMode="auto">
            <a:xfrm>
              <a:off x="6096000" y="3733800"/>
              <a:ext cx="1981200" cy="609600"/>
            </a:xfrm>
            <a:prstGeom prst="roundRect">
              <a:avLst>
                <a:gd name="adj" fmla="val 16667"/>
              </a:avLst>
            </a:prstGeom>
            <a:solidFill>
              <a:srgbClr val="FFFFAA"/>
            </a:solidFill>
            <a:ln w="25400">
              <a:solidFill>
                <a:schemeClr val="tx1"/>
              </a:solidFill>
              <a:round/>
              <a:headEnd type="triangle" w="med" len="med"/>
              <a:tailEnd/>
            </a:ln>
          </p:spPr>
          <p:txBody>
            <a:bodyPr anchor="ctr"/>
            <a:lstStyle/>
            <a:p>
              <a:pPr algn="ctr"/>
              <a:r>
                <a:rPr lang="en-US" sz="1800" b="0">
                  <a:latin typeface="Helvetica" charset="0"/>
                  <a:cs typeface="Helvetica" charset="0"/>
                </a:rPr>
                <a:t>Wired/Ethernet MAC address</a:t>
              </a:r>
            </a:p>
          </p:txBody>
        </p:sp>
        <p:cxnSp>
          <p:nvCxnSpPr>
            <p:cNvPr id="26642" name="Straight Arrow Connector 43"/>
            <p:cNvCxnSpPr>
              <a:cxnSpLocks noChangeShapeType="1"/>
              <a:endCxn id="26637" idx="0"/>
            </p:cNvCxnSpPr>
            <p:nvPr/>
          </p:nvCxnSpPr>
          <p:spPr bwMode="auto">
            <a:xfrm rot="10800000" flipV="1">
              <a:off x="5562600" y="4191000"/>
              <a:ext cx="533400" cy="381000"/>
            </a:xfrm>
            <a:prstGeom prst="straightConnector1">
              <a:avLst/>
            </a:prstGeom>
            <a:noFill/>
            <a:ln w="38100">
              <a:solidFill>
                <a:srgbClr val="FAF552"/>
              </a:solidFill>
              <a:round/>
              <a:headEnd/>
              <a:tailEnd type="triangle" w="med" len="med"/>
            </a:ln>
            <a:extLst>
              <a:ext uri="{909E8E84-426E-40dd-AFC4-6F175D3DCCD1}">
                <a14:hiddenFill xmlns="" xmlns:a14="http://schemas.microsoft.com/office/drawing/2010/main">
                  <a:noFill/>
                </a14:hiddenFill>
              </a:ext>
            </a:extLst>
          </p:spPr>
        </p:cxnSp>
        <p:cxnSp>
          <p:nvCxnSpPr>
            <p:cNvPr id="26643" name="Straight Arrow Connector 44"/>
            <p:cNvCxnSpPr>
              <a:cxnSpLocks noChangeShapeType="1"/>
            </p:cNvCxnSpPr>
            <p:nvPr/>
          </p:nvCxnSpPr>
          <p:spPr bwMode="auto">
            <a:xfrm rot="10800000">
              <a:off x="3352800" y="4038600"/>
              <a:ext cx="2743200" cy="153988"/>
            </a:xfrm>
            <a:prstGeom prst="straightConnector1">
              <a:avLst/>
            </a:prstGeom>
            <a:noFill/>
            <a:ln w="38100">
              <a:solidFill>
                <a:srgbClr val="FAF552"/>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6388403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Point-to-point networks</a:t>
            </a:r>
          </a:p>
        </p:txBody>
      </p:sp>
      <p:sp>
        <p:nvSpPr>
          <p:cNvPr id="992259" name="Rectangle 3"/>
          <p:cNvSpPr>
            <a:spLocks noGrp="1" noChangeArrowheads="1"/>
          </p:cNvSpPr>
          <p:nvPr>
            <p:ph type="body" idx="1"/>
          </p:nvPr>
        </p:nvSpPr>
        <p:spPr>
          <a:xfrm>
            <a:off x="152400" y="3299250"/>
            <a:ext cx="8839200" cy="3578225"/>
          </a:xfrm>
        </p:spPr>
        <p:txBody>
          <a:bodyPr>
            <a:normAutofit lnSpcReduction="10000"/>
          </a:bodyPr>
          <a:lstStyle/>
          <a:p>
            <a:pPr>
              <a:lnSpc>
                <a:spcPct val="80000"/>
              </a:lnSpc>
              <a:spcBef>
                <a:spcPct val="10000"/>
              </a:spcBef>
            </a:pPr>
            <a:r>
              <a:rPr lang="en-US" altLang="ko-KR" dirty="0" smtClean="0">
                <a:ea typeface="굴림" panose="020B0600000101010101" pitchFamily="34" charset="-127"/>
              </a:rPr>
              <a:t>Why have a shared bus at all?  Why not simplify and only have point-to-point links + routers/switches?</a:t>
            </a:r>
          </a:p>
          <a:p>
            <a:pPr lvl="1">
              <a:lnSpc>
                <a:spcPct val="80000"/>
              </a:lnSpc>
              <a:spcBef>
                <a:spcPct val="10000"/>
              </a:spcBef>
            </a:pPr>
            <a:r>
              <a:rPr lang="en-US" altLang="ko-KR" dirty="0" smtClean="0">
                <a:ea typeface="굴림" panose="020B0600000101010101" pitchFamily="34" charset="-127"/>
              </a:rPr>
              <a:t>Originally wasn’t </a:t>
            </a:r>
            <a:r>
              <a:rPr lang="en-US" altLang="ko-KR" dirty="0" smtClean="0">
                <a:ea typeface="굴림" panose="020B0600000101010101" pitchFamily="34" charset="-127"/>
              </a:rPr>
              <a:t>cost-effective, now hardware is cheap!</a:t>
            </a:r>
            <a:endParaRPr lang="en-US" altLang="ko-KR" dirty="0" smtClean="0">
              <a:ea typeface="굴림" panose="020B0600000101010101" pitchFamily="34" charset="-127"/>
            </a:endParaRPr>
          </a:p>
          <a:p>
            <a:pPr>
              <a:lnSpc>
                <a:spcPct val="80000"/>
              </a:lnSpc>
              <a:spcBef>
                <a:spcPct val="10000"/>
              </a:spcBef>
            </a:pPr>
            <a:r>
              <a:rPr lang="en-US" altLang="ko-KR" dirty="0" smtClean="0">
                <a:solidFill>
                  <a:schemeClr val="hlink"/>
                </a:solidFill>
                <a:ea typeface="굴림" panose="020B0600000101010101" pitchFamily="34" charset="-127"/>
              </a:rPr>
              <a:t>Point-to-point </a:t>
            </a:r>
            <a:r>
              <a:rPr lang="en-US" altLang="ko-KR" dirty="0" smtClean="0">
                <a:solidFill>
                  <a:schemeClr val="hlink"/>
                </a:solidFill>
                <a:ea typeface="굴림" panose="020B0600000101010101" pitchFamily="34" charset="-127"/>
              </a:rPr>
              <a:t>network:</a:t>
            </a:r>
            <a:r>
              <a:rPr lang="en-US" altLang="ko-KR" dirty="0" smtClean="0">
                <a:ea typeface="굴림" panose="020B0600000101010101" pitchFamily="34" charset="-127"/>
              </a:rPr>
              <a:t> a network in which every physical wire is connected to only two computers</a:t>
            </a:r>
          </a:p>
          <a:p>
            <a:pPr>
              <a:lnSpc>
                <a:spcPct val="80000"/>
              </a:lnSpc>
              <a:spcBef>
                <a:spcPct val="10000"/>
              </a:spcBef>
            </a:pPr>
            <a:r>
              <a:rPr lang="en-US" altLang="ko-KR" dirty="0" smtClean="0">
                <a:solidFill>
                  <a:schemeClr val="hlink"/>
                </a:solidFill>
                <a:ea typeface="굴림" panose="020B0600000101010101" pitchFamily="34" charset="-127"/>
              </a:rPr>
              <a:t>Switch:</a:t>
            </a:r>
            <a:r>
              <a:rPr lang="en-US" altLang="ko-KR" dirty="0" smtClean="0">
                <a:ea typeface="굴림" panose="020B0600000101010101" pitchFamily="34" charset="-127"/>
              </a:rPr>
              <a:t> a bridge that transforms a shared-bus (broadcast) configuration into a point-to-point </a:t>
            </a:r>
            <a:r>
              <a:rPr lang="en-US" altLang="ko-KR" dirty="0" smtClean="0">
                <a:ea typeface="굴림" panose="020B0600000101010101" pitchFamily="34" charset="-127"/>
              </a:rPr>
              <a:t>network</a:t>
            </a:r>
          </a:p>
          <a:p>
            <a:pPr lvl="1">
              <a:lnSpc>
                <a:spcPct val="80000"/>
              </a:lnSpc>
              <a:spcBef>
                <a:spcPct val="10000"/>
              </a:spcBef>
            </a:pPr>
            <a:r>
              <a:rPr lang="en-US" altLang="ko-KR" dirty="0" smtClean="0">
                <a:ea typeface="굴림" panose="020B0600000101010101" pitchFamily="34" charset="-127"/>
              </a:rPr>
              <a:t>Adaptively figures out which ports have which MAC addresses</a:t>
            </a:r>
            <a:endParaRPr lang="en-US" altLang="ko-KR" dirty="0" smtClean="0">
              <a:ea typeface="굴림" panose="020B0600000101010101" pitchFamily="34" charset="-127"/>
            </a:endParaRPr>
          </a:p>
          <a:p>
            <a:pPr>
              <a:lnSpc>
                <a:spcPct val="80000"/>
              </a:lnSpc>
              <a:spcBef>
                <a:spcPct val="10000"/>
              </a:spcBef>
            </a:pPr>
            <a:r>
              <a:rPr lang="en-US" altLang="ko-KR" dirty="0" smtClean="0">
                <a:solidFill>
                  <a:schemeClr val="hlink"/>
                </a:solidFill>
                <a:ea typeface="굴림" panose="020B0600000101010101" pitchFamily="34" charset="-127"/>
              </a:rPr>
              <a:t>Router:</a:t>
            </a:r>
            <a:r>
              <a:rPr lang="en-US" altLang="ko-KR" dirty="0" smtClean="0">
                <a:ea typeface="굴림" panose="020B0600000101010101" pitchFamily="34" charset="-127"/>
              </a:rPr>
              <a:t> a device that acts as a junction between </a:t>
            </a:r>
            <a:r>
              <a:rPr lang="en-US" altLang="ko-KR" dirty="0" smtClean="0">
                <a:ea typeface="굴림" panose="020B0600000101010101" pitchFamily="34" charset="-127"/>
              </a:rPr>
              <a:t>physical  </a:t>
            </a:r>
            <a:r>
              <a:rPr lang="en-US" altLang="ko-KR" dirty="0" smtClean="0">
                <a:ea typeface="굴림" panose="020B0600000101010101" pitchFamily="34" charset="-127"/>
              </a:rPr>
              <a:t>networks to transfer data packets among </a:t>
            </a:r>
            <a:r>
              <a:rPr lang="en-US" altLang="ko-KR" dirty="0" smtClean="0">
                <a:ea typeface="굴림" panose="020B0600000101010101" pitchFamily="34" charset="-127"/>
              </a:rPr>
              <a:t>them</a:t>
            </a:r>
          </a:p>
          <a:p>
            <a:pPr lvl="1">
              <a:lnSpc>
                <a:spcPct val="80000"/>
              </a:lnSpc>
              <a:spcBef>
                <a:spcPct val="10000"/>
              </a:spcBef>
            </a:pPr>
            <a:r>
              <a:rPr lang="en-US" altLang="ko-KR" dirty="0" smtClean="0">
                <a:ea typeface="굴림" panose="020B0600000101010101" pitchFamily="34" charset="-127"/>
              </a:rPr>
              <a:t>Routes between switching domains using (for instance) </a:t>
            </a:r>
            <a:br>
              <a:rPr lang="en-US" altLang="ko-KR" dirty="0" smtClean="0">
                <a:ea typeface="굴림" panose="020B0600000101010101" pitchFamily="34" charset="-127"/>
              </a:rPr>
            </a:br>
            <a:r>
              <a:rPr lang="en-US" altLang="ko-KR" dirty="0" smtClean="0">
                <a:ea typeface="굴림" panose="020B0600000101010101" pitchFamily="34" charset="-127"/>
              </a:rPr>
              <a:t>IP addresses</a:t>
            </a:r>
            <a:endParaRPr lang="en-US" altLang="ko-KR" dirty="0" smtClean="0">
              <a:ea typeface="굴림" panose="020B0600000101010101" pitchFamily="34" charset="-127"/>
            </a:endParaRPr>
          </a:p>
        </p:txBody>
      </p:sp>
      <p:grpSp>
        <p:nvGrpSpPr>
          <p:cNvPr id="992260" name="Group 4"/>
          <p:cNvGrpSpPr>
            <a:grpSpLocks/>
          </p:cNvGrpSpPr>
          <p:nvPr/>
        </p:nvGrpSpPr>
        <p:grpSpPr bwMode="auto">
          <a:xfrm>
            <a:off x="3429000" y="685800"/>
            <a:ext cx="4759325" cy="2505075"/>
            <a:chOff x="2160" y="432"/>
            <a:chExt cx="2998" cy="1578"/>
          </a:xfrm>
        </p:grpSpPr>
        <p:pic>
          <p:nvPicPr>
            <p:cNvPr id="2152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 y="864"/>
              <a:ext cx="1366" cy="85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1524" name="Group 6"/>
            <p:cNvGrpSpPr>
              <a:grpSpLocks/>
            </p:cNvGrpSpPr>
            <p:nvPr/>
          </p:nvGrpSpPr>
          <p:grpSpPr bwMode="auto">
            <a:xfrm>
              <a:off x="2160" y="432"/>
              <a:ext cx="1924" cy="1578"/>
              <a:chOff x="2160" y="432"/>
              <a:chExt cx="1924" cy="1578"/>
            </a:xfrm>
          </p:grpSpPr>
          <p:sp>
            <p:nvSpPr>
              <p:cNvPr id="21525" name="Oval 7"/>
              <p:cNvSpPr>
                <a:spLocks noChangeArrowheads="1"/>
              </p:cNvSpPr>
              <p:nvPr/>
            </p:nvSpPr>
            <p:spPr bwMode="auto">
              <a:xfrm>
                <a:off x="2972" y="971"/>
                <a:ext cx="564" cy="530"/>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Light"/>
                    <a:cs typeface="Gill Sans Light"/>
                  </a:rPr>
                  <a:t>Router</a:t>
                </a:r>
              </a:p>
            </p:txBody>
          </p:sp>
          <p:sp>
            <p:nvSpPr>
              <p:cNvPr id="21526" name="Line 8"/>
              <p:cNvSpPr>
                <a:spLocks noChangeShapeType="1"/>
              </p:cNvSpPr>
              <p:nvPr/>
            </p:nvSpPr>
            <p:spPr bwMode="auto">
              <a:xfrm>
                <a:off x="2160" y="1236"/>
                <a:ext cx="81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7" name="Line 9"/>
              <p:cNvSpPr>
                <a:spLocks noChangeShapeType="1"/>
              </p:cNvSpPr>
              <p:nvPr/>
            </p:nvSpPr>
            <p:spPr bwMode="auto">
              <a:xfrm>
                <a:off x="3120" y="768"/>
                <a:ext cx="96" cy="19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8" name="Line 10"/>
              <p:cNvSpPr>
                <a:spLocks noChangeShapeType="1"/>
              </p:cNvSpPr>
              <p:nvPr/>
            </p:nvSpPr>
            <p:spPr bwMode="auto">
              <a:xfrm>
                <a:off x="3536" y="1254"/>
                <a:ext cx="283"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9" name="Text Box 11"/>
              <p:cNvSpPr txBox="1">
                <a:spLocks noChangeArrowheads="1"/>
              </p:cNvSpPr>
              <p:nvPr/>
            </p:nvSpPr>
            <p:spPr bwMode="auto">
              <a:xfrm rot="5400000">
                <a:off x="3507" y="1103"/>
                <a:ext cx="82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800" dirty="0">
                    <a:latin typeface="Gill Sans Light"/>
                    <a:cs typeface="Gill Sans Light"/>
                  </a:rPr>
                  <a:t>Internet</a:t>
                </a:r>
              </a:p>
            </p:txBody>
          </p:sp>
          <p:pic>
            <p:nvPicPr>
              <p:cNvPr id="2153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6" y="1584"/>
                <a:ext cx="459"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31"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4" y="432"/>
                <a:ext cx="459"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32" name="Line 14"/>
              <p:cNvSpPr>
                <a:spLocks noChangeShapeType="1"/>
              </p:cNvSpPr>
              <p:nvPr/>
            </p:nvSpPr>
            <p:spPr bwMode="auto">
              <a:xfrm flipH="1">
                <a:off x="3072" y="1488"/>
                <a:ext cx="96"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grpSp>
      </p:grpSp>
      <p:grpSp>
        <p:nvGrpSpPr>
          <p:cNvPr id="992271" name="Group 15"/>
          <p:cNvGrpSpPr>
            <a:grpSpLocks/>
          </p:cNvGrpSpPr>
          <p:nvPr/>
        </p:nvGrpSpPr>
        <p:grpSpPr bwMode="auto">
          <a:xfrm>
            <a:off x="1524000" y="588963"/>
            <a:ext cx="2689225" cy="2636837"/>
            <a:chOff x="960" y="371"/>
            <a:chExt cx="1694" cy="1661"/>
          </a:xfrm>
        </p:grpSpPr>
        <p:pic>
          <p:nvPicPr>
            <p:cNvPr id="21510"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1" y="371"/>
              <a:ext cx="458"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11" name="Oval 17"/>
            <p:cNvSpPr>
              <a:spLocks noChangeArrowheads="1"/>
            </p:cNvSpPr>
            <p:nvPr/>
          </p:nvSpPr>
          <p:spPr bwMode="auto">
            <a:xfrm>
              <a:off x="1595" y="971"/>
              <a:ext cx="565" cy="530"/>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Light"/>
                  <a:cs typeface="Gill Sans Light"/>
                </a:rPr>
                <a:t>Switch</a:t>
              </a:r>
            </a:p>
          </p:txBody>
        </p:sp>
        <p:pic>
          <p:nvPicPr>
            <p:cNvPr id="21512"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 y="654"/>
              <a:ext cx="459" cy="42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13"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 y="1183"/>
              <a:ext cx="459"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1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4" y="1607"/>
              <a:ext cx="459" cy="42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15"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5" y="1501"/>
              <a:ext cx="458"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16"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 y="689"/>
              <a:ext cx="459"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17" name="Line 23"/>
            <p:cNvSpPr>
              <a:spLocks noChangeShapeType="1"/>
            </p:cNvSpPr>
            <p:nvPr/>
          </p:nvSpPr>
          <p:spPr bwMode="auto">
            <a:xfrm>
              <a:off x="2089" y="1430"/>
              <a:ext cx="141" cy="14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18" name="Line 24"/>
            <p:cNvSpPr>
              <a:spLocks noChangeShapeType="1"/>
            </p:cNvSpPr>
            <p:nvPr/>
          </p:nvSpPr>
          <p:spPr bwMode="auto">
            <a:xfrm flipH="1">
              <a:off x="1383" y="1289"/>
              <a:ext cx="212" cy="3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19" name="Line 25"/>
            <p:cNvSpPr>
              <a:spLocks noChangeShapeType="1"/>
            </p:cNvSpPr>
            <p:nvPr/>
          </p:nvSpPr>
          <p:spPr bwMode="auto">
            <a:xfrm flipH="1" flipV="1">
              <a:off x="1454" y="971"/>
              <a:ext cx="177" cy="14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0" name="Line 26"/>
            <p:cNvSpPr>
              <a:spLocks noChangeShapeType="1"/>
            </p:cNvSpPr>
            <p:nvPr/>
          </p:nvSpPr>
          <p:spPr bwMode="auto">
            <a:xfrm flipH="1" flipV="1">
              <a:off x="1878" y="795"/>
              <a:ext cx="0" cy="17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1" name="Line 27"/>
            <p:cNvSpPr>
              <a:spLocks noChangeShapeType="1"/>
            </p:cNvSpPr>
            <p:nvPr/>
          </p:nvSpPr>
          <p:spPr bwMode="auto">
            <a:xfrm flipV="1">
              <a:off x="1776" y="1501"/>
              <a:ext cx="31"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2" name="Line 28"/>
            <p:cNvSpPr>
              <a:spLocks noChangeShapeType="1"/>
            </p:cNvSpPr>
            <p:nvPr/>
          </p:nvSpPr>
          <p:spPr bwMode="auto">
            <a:xfrm flipV="1">
              <a:off x="2089" y="971"/>
              <a:ext cx="141" cy="10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grpSp>
    </p:spTree>
    <p:extLst>
      <p:ext uri="{BB962C8B-B14F-4D97-AF65-F5344CB8AC3E}">
        <p14:creationId xmlns:p14="http://schemas.microsoft.com/office/powerpoint/2010/main" val="19144782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22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922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22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227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225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225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2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381000" y="-304800"/>
            <a:ext cx="8534400" cy="1371600"/>
          </a:xfrm>
        </p:spPr>
        <p:txBody>
          <a:bodyPr/>
          <a:lstStyle/>
          <a:p>
            <a:pPr eaLnBrk="1" hangingPunct="1"/>
            <a:r>
              <a:rPr lang="en-US" sz="3500" dirty="0">
                <a:latin typeface="Helvetica" charset="0"/>
                <a:ea typeface="ＭＳ Ｐゴシック" charset="0"/>
                <a:cs typeface="ＭＳ Ｐゴシック" charset="0"/>
              </a:rPr>
              <a:t>The Internet Protocol (IP)</a:t>
            </a:r>
          </a:p>
        </p:txBody>
      </p:sp>
      <p:sp>
        <p:nvSpPr>
          <p:cNvPr id="47106" name="Rectangle 3"/>
          <p:cNvSpPr>
            <a:spLocks noGrp="1" noChangeArrowheads="1"/>
          </p:cNvSpPr>
          <p:nvPr>
            <p:ph type="body" idx="1"/>
          </p:nvPr>
        </p:nvSpPr>
        <p:spPr>
          <a:xfrm>
            <a:off x="351631" y="771526"/>
            <a:ext cx="8229600" cy="3154362"/>
          </a:xfrm>
        </p:spPr>
        <p:txBody>
          <a:bodyPr>
            <a:normAutofit lnSpcReduction="10000"/>
          </a:bodyPr>
          <a:lstStyle/>
          <a:p>
            <a:pPr eaLnBrk="1" hangingPunct="1"/>
            <a:r>
              <a:rPr lang="en-US" dirty="0">
                <a:latin typeface="Gill Sans Light"/>
                <a:ea typeface="ＭＳ Ｐゴシック" charset="0"/>
                <a:cs typeface="Gill Sans Light"/>
              </a:rPr>
              <a:t>Internet Protocol: </a:t>
            </a:r>
            <a:r>
              <a:rPr lang="en-US" dirty="0" smtClean="0">
                <a:latin typeface="Gill Sans Light"/>
                <a:ea typeface="ＭＳ Ｐゴシック" charset="0"/>
                <a:cs typeface="Gill Sans Light"/>
              </a:rPr>
              <a:t>Internet’</a:t>
            </a:r>
            <a:r>
              <a:rPr lang="en-US" altLang="ja-JP" dirty="0" smtClean="0">
                <a:latin typeface="Gill Sans Light"/>
                <a:ea typeface="ＭＳ Ｐゴシック" charset="0"/>
                <a:cs typeface="Gill Sans Light"/>
              </a:rPr>
              <a:t>s </a:t>
            </a:r>
            <a:r>
              <a:rPr lang="en-US" altLang="ja-JP" dirty="0">
                <a:latin typeface="Gill Sans Light"/>
                <a:ea typeface="ＭＳ Ｐゴシック" charset="0"/>
                <a:cs typeface="Gill Sans Light"/>
              </a:rPr>
              <a:t>network layer</a:t>
            </a:r>
          </a:p>
          <a:p>
            <a:pPr eaLnBrk="1" hangingPunct="1"/>
            <a:r>
              <a:rPr lang="en-US" dirty="0">
                <a:latin typeface="Gill Sans Light"/>
                <a:ea typeface="ＭＳ Ｐゴシック" charset="0"/>
                <a:cs typeface="Gill Sans Light"/>
              </a:rPr>
              <a:t>Service it provides: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Best-Effort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Packet Delivery</a:t>
            </a:r>
          </a:p>
          <a:p>
            <a:pPr lvl="1" eaLnBrk="1" hangingPunct="1"/>
            <a:r>
              <a:rPr lang="en-US" dirty="0">
                <a:latin typeface="Gill Sans Light"/>
                <a:ea typeface="ＭＳ Ｐゴシック" charset="0"/>
                <a:cs typeface="Gill Sans Light"/>
              </a:rPr>
              <a:t>Tries </a:t>
            </a:r>
            <a:r>
              <a:rPr lang="en-US" dirty="0" smtClean="0">
                <a:latin typeface="Gill Sans Light"/>
                <a:ea typeface="ＭＳ Ｐゴシック" charset="0"/>
                <a:cs typeface="Gill Sans Light"/>
              </a:rPr>
              <a:t>it’</a:t>
            </a:r>
            <a:r>
              <a:rPr lang="en-US" altLang="ja-JP" dirty="0" smtClean="0">
                <a:latin typeface="Gill Sans Light"/>
                <a:ea typeface="ＭＳ Ｐゴシック" charset="0"/>
                <a:cs typeface="Gill Sans Light"/>
              </a:rPr>
              <a:t>s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best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to deliver packet to its destination </a:t>
            </a:r>
          </a:p>
          <a:p>
            <a:pPr lvl="1" eaLnBrk="1" hangingPunct="1"/>
            <a:r>
              <a:rPr lang="en-US" dirty="0">
                <a:latin typeface="Gill Sans Light"/>
                <a:ea typeface="ＭＳ Ｐゴシック" charset="0"/>
                <a:cs typeface="Gill Sans Light"/>
              </a:rPr>
              <a:t>Packets may be lost</a:t>
            </a:r>
          </a:p>
          <a:p>
            <a:pPr lvl="1" eaLnBrk="1" hangingPunct="1"/>
            <a:r>
              <a:rPr lang="en-US" dirty="0">
                <a:latin typeface="Gill Sans Light"/>
                <a:ea typeface="ＭＳ Ｐゴシック" charset="0"/>
                <a:cs typeface="Gill Sans Light"/>
              </a:rPr>
              <a:t>Packets may be corrupted</a:t>
            </a:r>
          </a:p>
          <a:p>
            <a:pPr lvl="1" eaLnBrk="1" hangingPunct="1"/>
            <a:r>
              <a:rPr lang="en-US" dirty="0">
                <a:latin typeface="Gill Sans Light"/>
                <a:ea typeface="ＭＳ Ｐゴシック" charset="0"/>
                <a:cs typeface="Gill Sans Light"/>
              </a:rPr>
              <a:t>Packets may be delivered out of </a:t>
            </a:r>
            <a:r>
              <a:rPr lang="en-US" dirty="0" smtClean="0">
                <a:latin typeface="Gill Sans Light"/>
                <a:ea typeface="ＭＳ Ｐゴシック" charset="0"/>
                <a:cs typeface="Gill Sans Light"/>
              </a:rPr>
              <a:t>order</a:t>
            </a:r>
          </a:p>
          <a:p>
            <a:pPr eaLnBrk="1" hangingPunct="1"/>
            <a:r>
              <a:rPr lang="en-US" dirty="0" smtClean="0">
                <a:latin typeface="Gill Sans Light"/>
                <a:ea typeface="ＭＳ Ｐゴシック" charset="0"/>
                <a:cs typeface="Gill Sans Light"/>
              </a:rPr>
              <a:t>IP Is a Datagram service</a:t>
            </a:r>
            <a:r>
              <a:rPr lang="en-US" dirty="0" smtClean="0">
                <a:latin typeface="Gill Sans Light"/>
                <a:ea typeface="ＭＳ Ｐゴシック" charset="0"/>
                <a:cs typeface="Gill Sans Light"/>
              </a:rPr>
              <a:t>!</a:t>
            </a:r>
          </a:p>
          <a:p>
            <a:pPr lvl="1" eaLnBrk="1" hangingPunct="1"/>
            <a:r>
              <a:rPr lang="en-US" dirty="0" smtClean="0">
                <a:latin typeface="Gill Sans Light"/>
                <a:ea typeface="ＭＳ Ｐゴシック" charset="0"/>
                <a:cs typeface="Gill Sans Light"/>
              </a:rPr>
              <a:t>Routes across many physical switching domains (subnets)</a:t>
            </a:r>
            <a:endParaRPr lang="en-US" dirty="0">
              <a:latin typeface="Gill Sans Light"/>
              <a:ea typeface="ＭＳ Ｐゴシック" charset="0"/>
              <a:cs typeface="Gill Sans Light"/>
            </a:endParaRPr>
          </a:p>
        </p:txBody>
      </p:sp>
      <p:pic>
        <p:nvPicPr>
          <p:cNvPr id="47107" name="Picture 4" descr="j0285750"/>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7413625" y="4651375"/>
            <a:ext cx="1730375" cy="1062038"/>
          </a:xfrm>
          <a:noFill/>
        </p:spPr>
      </p:pic>
      <p:graphicFrame>
        <p:nvGraphicFramePr>
          <p:cNvPr id="47108" name="Object 2"/>
          <p:cNvGraphicFramePr>
            <a:graphicFrameLocks noChangeAspect="1"/>
          </p:cNvGraphicFramePr>
          <p:nvPr/>
        </p:nvGraphicFramePr>
        <p:xfrm>
          <a:off x="2724150" y="4186238"/>
          <a:ext cx="3608388" cy="2062162"/>
        </p:xfrm>
        <a:graphic>
          <a:graphicData uri="http://schemas.openxmlformats.org/presentationml/2006/ole">
            <mc:AlternateContent xmlns:mc="http://schemas.openxmlformats.org/markup-compatibility/2006">
              <mc:Choice xmlns:v="urn:schemas-microsoft-com:vml" Requires="v">
                <p:oleObj spid="_x0000_s5123" name="Photo Editor Photo" r:id="rId5" imgW="1905266" imgH="1390844" progId="MSPhotoEd.3">
                  <p:embed/>
                </p:oleObj>
              </mc:Choice>
              <mc:Fallback>
                <p:oleObj name="Photo Editor Photo" r:id="rId5" imgW="1905266" imgH="1390844" progId="MSPhotoEd.3">
                  <p:embed/>
                  <p:pic>
                    <p:nvPicPr>
                      <p:cNvPr id="4710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4150" y="4186238"/>
                        <a:ext cx="3608388" cy="206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7109" name="Line 6"/>
          <p:cNvSpPr>
            <a:spLocks noChangeShapeType="1"/>
          </p:cNvSpPr>
          <p:nvPr/>
        </p:nvSpPr>
        <p:spPr bwMode="auto">
          <a:xfrm flipV="1">
            <a:off x="1714500" y="5308600"/>
            <a:ext cx="1344613" cy="1587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7110" name="Line 7"/>
          <p:cNvSpPr>
            <a:spLocks noChangeShapeType="1"/>
          </p:cNvSpPr>
          <p:nvPr/>
        </p:nvSpPr>
        <p:spPr bwMode="auto">
          <a:xfrm flipV="1">
            <a:off x="6122988" y="5160963"/>
            <a:ext cx="1095375"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7111" name="Text Box 8"/>
          <p:cNvSpPr txBox="1">
            <a:spLocks noChangeArrowheads="1"/>
          </p:cNvSpPr>
          <p:nvPr/>
        </p:nvSpPr>
        <p:spPr bwMode="auto">
          <a:xfrm>
            <a:off x="0" y="4002088"/>
            <a:ext cx="11080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source</a:t>
            </a:r>
          </a:p>
        </p:txBody>
      </p:sp>
      <p:sp>
        <p:nvSpPr>
          <p:cNvPr id="47112" name="Text Box 9"/>
          <p:cNvSpPr txBox="1">
            <a:spLocks noChangeArrowheads="1"/>
          </p:cNvSpPr>
          <p:nvPr/>
        </p:nvSpPr>
        <p:spPr bwMode="auto">
          <a:xfrm>
            <a:off x="7224713" y="4084638"/>
            <a:ext cx="16732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destination</a:t>
            </a:r>
          </a:p>
        </p:txBody>
      </p:sp>
      <p:pic>
        <p:nvPicPr>
          <p:cNvPr id="47113" name="Picture 10" descr="MCj02957280000[1]"/>
          <p:cNvPicPr>
            <a:picLocks noGrp="1" noChangeAspect="1" noChangeArrowheads="1"/>
          </p:cNvPicPr>
          <p:nvPr>
            <p:ph sz="quarter" idx="4294967295"/>
          </p:nvPr>
        </p:nvPicPr>
        <p:blipFill>
          <a:blip r:embed="rId7">
            <a:extLst>
              <a:ext uri="{28A0092B-C50C-407E-A947-70E740481C1C}">
                <a14:useLocalDpi xmlns:a14="http://schemas.microsoft.com/office/drawing/2010/main" val="0"/>
              </a:ext>
            </a:extLst>
          </a:blip>
          <a:srcRect/>
          <a:stretch>
            <a:fillRect/>
          </a:stretch>
        </p:blipFill>
        <p:spPr>
          <a:xfrm>
            <a:off x="0" y="4433888"/>
            <a:ext cx="1928813" cy="1630362"/>
          </a:xfrm>
          <a:noFill/>
        </p:spPr>
      </p:pic>
      <p:sp>
        <p:nvSpPr>
          <p:cNvPr id="47114" name="Text Box 11"/>
          <p:cNvSpPr txBox="1">
            <a:spLocks noChangeArrowheads="1"/>
          </p:cNvSpPr>
          <p:nvPr/>
        </p:nvSpPr>
        <p:spPr bwMode="auto">
          <a:xfrm>
            <a:off x="3521075" y="4876800"/>
            <a:ext cx="189071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800" b="0">
                <a:latin typeface="Helvetica" charset="0"/>
                <a:cs typeface="Helvetica" charset="0"/>
              </a:rPr>
              <a:t>IP network</a:t>
            </a:r>
          </a:p>
        </p:txBody>
      </p:sp>
      <p:grpSp>
        <p:nvGrpSpPr>
          <p:cNvPr id="47115" name="Group 12"/>
          <p:cNvGrpSpPr>
            <a:grpSpLocks/>
          </p:cNvGrpSpPr>
          <p:nvPr/>
        </p:nvGrpSpPr>
        <p:grpSpPr bwMode="auto">
          <a:xfrm>
            <a:off x="2089150" y="4770438"/>
            <a:ext cx="327025" cy="457200"/>
            <a:chOff x="4505" y="1615"/>
            <a:chExt cx="206" cy="288"/>
          </a:xfrm>
        </p:grpSpPr>
        <p:sp>
          <p:nvSpPr>
            <p:cNvPr id="47129" name="Rectangle 13"/>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p:spPr>
          <p:txBody>
            <a:bodyPr wrap="none" anchor="ctr"/>
            <a:lstStyle/>
            <a:p>
              <a:endParaRPr lang="en-US">
                <a:latin typeface="Helvetica" charset="0"/>
                <a:cs typeface="Helvetica" charset="0"/>
              </a:endParaRPr>
            </a:p>
          </p:txBody>
        </p:sp>
        <p:sp>
          <p:nvSpPr>
            <p:cNvPr id="47130" name="Rectangle 14"/>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p:spPr>
          <p:txBody>
            <a:bodyPr wrap="none" anchor="ctr"/>
            <a:lstStyle/>
            <a:p>
              <a:endParaRPr lang="en-US">
                <a:latin typeface="Helvetica" charset="0"/>
                <a:cs typeface="Helvetica" charset="0"/>
              </a:endParaRPr>
            </a:p>
          </p:txBody>
        </p:sp>
      </p:grpSp>
      <p:grpSp>
        <p:nvGrpSpPr>
          <p:cNvPr id="47116" name="Group 15"/>
          <p:cNvGrpSpPr>
            <a:grpSpLocks/>
          </p:cNvGrpSpPr>
          <p:nvPr/>
        </p:nvGrpSpPr>
        <p:grpSpPr bwMode="auto">
          <a:xfrm>
            <a:off x="2584450" y="4775200"/>
            <a:ext cx="327025" cy="457200"/>
            <a:chOff x="4505" y="1615"/>
            <a:chExt cx="206" cy="288"/>
          </a:xfrm>
        </p:grpSpPr>
        <p:sp>
          <p:nvSpPr>
            <p:cNvPr id="47127" name="Rectangle 16"/>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p:spPr>
          <p:txBody>
            <a:bodyPr wrap="none" anchor="ctr"/>
            <a:lstStyle/>
            <a:p>
              <a:endParaRPr lang="en-US">
                <a:latin typeface="Helvetica" charset="0"/>
                <a:cs typeface="Helvetica" charset="0"/>
              </a:endParaRPr>
            </a:p>
          </p:txBody>
        </p:sp>
        <p:sp>
          <p:nvSpPr>
            <p:cNvPr id="47128" name="Rectangle 17"/>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p:spPr>
          <p:txBody>
            <a:bodyPr wrap="none" anchor="ctr"/>
            <a:lstStyle/>
            <a:p>
              <a:endParaRPr lang="en-US">
                <a:latin typeface="Helvetica" charset="0"/>
                <a:cs typeface="Helvetica" charset="0"/>
              </a:endParaRPr>
            </a:p>
          </p:txBody>
        </p:sp>
      </p:grpSp>
      <p:grpSp>
        <p:nvGrpSpPr>
          <p:cNvPr id="47117" name="Group 18"/>
          <p:cNvGrpSpPr>
            <a:grpSpLocks/>
          </p:cNvGrpSpPr>
          <p:nvPr/>
        </p:nvGrpSpPr>
        <p:grpSpPr bwMode="auto">
          <a:xfrm>
            <a:off x="6438900" y="4629150"/>
            <a:ext cx="327025" cy="457200"/>
            <a:chOff x="4505" y="1615"/>
            <a:chExt cx="206" cy="288"/>
          </a:xfrm>
        </p:grpSpPr>
        <p:sp>
          <p:nvSpPr>
            <p:cNvPr id="47125" name="Rectangle 19"/>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p:spPr>
          <p:txBody>
            <a:bodyPr wrap="none" anchor="ctr"/>
            <a:lstStyle/>
            <a:p>
              <a:endParaRPr lang="en-US">
                <a:latin typeface="Helvetica" charset="0"/>
                <a:cs typeface="Helvetica" charset="0"/>
              </a:endParaRPr>
            </a:p>
          </p:txBody>
        </p:sp>
        <p:sp>
          <p:nvSpPr>
            <p:cNvPr id="47126" name="Rectangle 20"/>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p:spPr>
          <p:txBody>
            <a:bodyPr wrap="none" anchor="ctr"/>
            <a:lstStyle/>
            <a:p>
              <a:endParaRPr lang="en-US">
                <a:latin typeface="Helvetica" charset="0"/>
                <a:cs typeface="Helvetica" charset="0"/>
              </a:endParaRPr>
            </a:p>
          </p:txBody>
        </p:sp>
      </p:grpSp>
      <p:sp>
        <p:nvSpPr>
          <p:cNvPr id="47118" name="Rectangle 4"/>
          <p:cNvSpPr>
            <a:spLocks noChangeArrowheads="1"/>
          </p:cNvSpPr>
          <p:nvPr/>
        </p:nvSpPr>
        <p:spPr bwMode="auto">
          <a:xfrm>
            <a:off x="7772400" y="795338"/>
            <a:ext cx="1322388" cy="23812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Transport</a:t>
            </a:r>
          </a:p>
        </p:txBody>
      </p:sp>
      <p:sp>
        <p:nvSpPr>
          <p:cNvPr id="47119" name="Rectangle 5"/>
          <p:cNvSpPr>
            <a:spLocks noChangeArrowheads="1"/>
          </p:cNvSpPr>
          <p:nvPr/>
        </p:nvSpPr>
        <p:spPr bwMode="auto">
          <a:xfrm>
            <a:off x="7772400" y="1033463"/>
            <a:ext cx="1322388" cy="239712"/>
          </a:xfrm>
          <a:prstGeom prst="rect">
            <a:avLst/>
          </a:prstGeom>
          <a:solidFill>
            <a:srgbClr val="FF0000"/>
          </a:solidFill>
          <a:ln w="25400">
            <a:solidFill>
              <a:schemeClr val="tx1"/>
            </a:solidFill>
            <a:miter lim="800000"/>
            <a:headEnd/>
            <a:tailEnd/>
          </a:ln>
        </p:spPr>
        <p:txBody>
          <a:bodyPr wrap="none" anchor="ctr"/>
          <a:lstStyle/>
          <a:p>
            <a:pPr algn="ctr"/>
            <a:r>
              <a:rPr lang="en-US" sz="1800">
                <a:solidFill>
                  <a:schemeClr val="bg1"/>
                </a:solidFill>
                <a:latin typeface="Helvetica" charset="0"/>
                <a:cs typeface="Helvetica" charset="0"/>
              </a:rPr>
              <a:t>Network</a:t>
            </a:r>
          </a:p>
        </p:txBody>
      </p:sp>
      <p:sp>
        <p:nvSpPr>
          <p:cNvPr id="47120" name="Rectangle 6"/>
          <p:cNvSpPr>
            <a:spLocks noChangeArrowheads="1"/>
          </p:cNvSpPr>
          <p:nvPr/>
        </p:nvSpPr>
        <p:spPr bwMode="auto">
          <a:xfrm>
            <a:off x="7772400" y="1273175"/>
            <a:ext cx="1322388" cy="239713"/>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Datalink</a:t>
            </a:r>
          </a:p>
        </p:txBody>
      </p:sp>
      <p:sp>
        <p:nvSpPr>
          <p:cNvPr id="47121" name="Rectangle 7"/>
          <p:cNvSpPr>
            <a:spLocks noChangeArrowheads="1"/>
          </p:cNvSpPr>
          <p:nvPr/>
        </p:nvSpPr>
        <p:spPr bwMode="auto">
          <a:xfrm>
            <a:off x="7772400" y="1512888"/>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Physical</a:t>
            </a:r>
          </a:p>
        </p:txBody>
      </p:sp>
      <p:sp>
        <p:nvSpPr>
          <p:cNvPr id="47122" name="Rectangle 8"/>
          <p:cNvSpPr>
            <a:spLocks noChangeArrowheads="1"/>
          </p:cNvSpPr>
          <p:nvPr/>
        </p:nvSpPr>
        <p:spPr bwMode="auto">
          <a:xfrm>
            <a:off x="7772400" y="555625"/>
            <a:ext cx="1322388" cy="239713"/>
          </a:xfrm>
          <a:prstGeom prst="rect">
            <a:avLst/>
          </a:prstGeom>
          <a:solidFill>
            <a:srgbClr val="FFFFFF"/>
          </a:solidFill>
          <a:ln w="25400">
            <a:solidFill>
              <a:schemeClr val="tx1"/>
            </a:solidFill>
            <a:prstDash val="sysDot"/>
            <a:miter lim="800000"/>
            <a:headEnd/>
            <a:tailEnd/>
          </a:ln>
          <a:extLst/>
        </p:spPr>
        <p:txBody>
          <a:bodyPr wrap="none" anchor="ctr"/>
          <a:lstStyle/>
          <a:p>
            <a:pPr algn="ctr"/>
            <a:r>
              <a:rPr lang="en-US" sz="1800">
                <a:solidFill>
                  <a:schemeClr val="folHlink"/>
                </a:solidFill>
                <a:latin typeface="Helvetica" charset="0"/>
                <a:cs typeface="Helvetica" charset="0"/>
              </a:rPr>
              <a:t>Session</a:t>
            </a:r>
          </a:p>
        </p:txBody>
      </p:sp>
      <p:sp>
        <p:nvSpPr>
          <p:cNvPr id="47123" name="Rectangle 9"/>
          <p:cNvSpPr>
            <a:spLocks noChangeArrowheads="1"/>
          </p:cNvSpPr>
          <p:nvPr/>
        </p:nvSpPr>
        <p:spPr bwMode="auto">
          <a:xfrm>
            <a:off x="7772400" y="315913"/>
            <a:ext cx="1322388" cy="239712"/>
          </a:xfrm>
          <a:prstGeom prst="rect">
            <a:avLst/>
          </a:prstGeom>
          <a:solidFill>
            <a:srgbClr val="FFFFFF"/>
          </a:solidFill>
          <a:ln w="25400">
            <a:solidFill>
              <a:schemeClr val="tx1"/>
            </a:solidFill>
            <a:prstDash val="sysDot"/>
            <a:miter lim="800000"/>
            <a:headEnd/>
            <a:tailEnd/>
          </a:ln>
          <a:extLst/>
        </p:spPr>
        <p:txBody>
          <a:bodyPr wrap="none" anchor="ctr"/>
          <a:lstStyle/>
          <a:p>
            <a:pPr algn="ctr"/>
            <a:r>
              <a:rPr lang="en-US" sz="1800">
                <a:solidFill>
                  <a:schemeClr val="folHlink"/>
                </a:solidFill>
                <a:latin typeface="Helvetica" charset="0"/>
                <a:cs typeface="Helvetica" charset="0"/>
              </a:rPr>
              <a:t>Present.</a:t>
            </a:r>
          </a:p>
        </p:txBody>
      </p:sp>
      <p:sp>
        <p:nvSpPr>
          <p:cNvPr id="47124" name="Rectangle 10"/>
          <p:cNvSpPr>
            <a:spLocks noChangeArrowheads="1"/>
          </p:cNvSpPr>
          <p:nvPr/>
        </p:nvSpPr>
        <p:spPr bwMode="auto">
          <a:xfrm>
            <a:off x="7772400" y="76200"/>
            <a:ext cx="1322388" cy="239713"/>
          </a:xfrm>
          <a:prstGeom prst="rect">
            <a:avLst/>
          </a:prstGeom>
          <a:solidFill>
            <a:srgbClr val="FFFFFF"/>
          </a:solidFill>
          <a:ln w="25400">
            <a:solidFill>
              <a:schemeClr val="tx1"/>
            </a:solidFill>
            <a:miter lim="800000"/>
            <a:headEnd/>
            <a:tailEnd/>
          </a:ln>
          <a:extLst/>
        </p:spPr>
        <p:txBody>
          <a:bodyPr wrap="none" anchor="ctr"/>
          <a:lstStyle/>
          <a:p>
            <a:pPr algn="ctr"/>
            <a:r>
              <a:rPr lang="en-US" sz="1800">
                <a:latin typeface="Helvetica" charset="0"/>
                <a:cs typeface="Helvetica" charset="0"/>
              </a:rPr>
              <a:t>Application</a:t>
            </a:r>
          </a:p>
        </p:txBody>
      </p:sp>
    </p:spTree>
    <p:extLst>
      <p:ext uri="{BB962C8B-B14F-4D97-AF65-F5344CB8AC3E}">
        <p14:creationId xmlns:p14="http://schemas.microsoft.com/office/powerpoint/2010/main" val="1369627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smtClean="0">
                <a:ea typeface="굴림" panose="020B0600000101010101" pitchFamily="34" charset="-127"/>
              </a:rPr>
              <a:t>IPv4 Address Space</a:t>
            </a:r>
          </a:p>
        </p:txBody>
      </p:sp>
      <p:sp>
        <p:nvSpPr>
          <p:cNvPr id="939011" name="Rectangle 3"/>
          <p:cNvSpPr>
            <a:spLocks noGrp="1" noChangeArrowheads="1"/>
          </p:cNvSpPr>
          <p:nvPr>
            <p:ph type="body" idx="1"/>
          </p:nvPr>
        </p:nvSpPr>
        <p:spPr>
          <a:xfrm>
            <a:off x="127000" y="706200"/>
            <a:ext cx="8890000" cy="6172200"/>
          </a:xfrm>
        </p:spPr>
        <p:txBody>
          <a:bodyPr>
            <a:normAutofit lnSpcReduction="10000"/>
          </a:bodyPr>
          <a:lstStyle/>
          <a:p>
            <a:pPr>
              <a:lnSpc>
                <a:spcPct val="80000"/>
              </a:lnSpc>
              <a:spcBef>
                <a:spcPct val="10000"/>
              </a:spcBef>
            </a:pPr>
            <a:r>
              <a:rPr lang="en-US" altLang="ko-KR" dirty="0">
                <a:solidFill>
                  <a:schemeClr val="hlink"/>
                </a:solidFill>
                <a:ea typeface="굴림" panose="020B0600000101010101" pitchFamily="34" charset="-127"/>
              </a:rPr>
              <a:t>IP Address:</a:t>
            </a:r>
            <a:r>
              <a:rPr lang="en-US" altLang="ko-KR" dirty="0">
                <a:ea typeface="굴림" panose="020B0600000101010101" pitchFamily="34" charset="-127"/>
              </a:rPr>
              <a:t> a 32-bit integer used as </a:t>
            </a:r>
            <a:r>
              <a:rPr lang="en-US" altLang="ko-KR" dirty="0" smtClean="0">
                <a:ea typeface="굴림" panose="020B0600000101010101" pitchFamily="34" charset="-127"/>
              </a:rPr>
              <a:t>destination of IP </a:t>
            </a:r>
            <a:r>
              <a:rPr lang="en-US" altLang="ko-KR" dirty="0">
                <a:ea typeface="굴림" panose="020B0600000101010101" pitchFamily="34" charset="-127"/>
              </a:rPr>
              <a:t>packet</a:t>
            </a:r>
          </a:p>
          <a:p>
            <a:pPr lvl="1">
              <a:lnSpc>
                <a:spcPct val="80000"/>
              </a:lnSpc>
              <a:spcBef>
                <a:spcPct val="10000"/>
              </a:spcBef>
            </a:pPr>
            <a:r>
              <a:rPr lang="en-US" altLang="ko-KR" dirty="0">
                <a:ea typeface="굴림" panose="020B0600000101010101" pitchFamily="34" charset="-127"/>
              </a:rPr>
              <a:t>Often written as four dot-separated integers, with each </a:t>
            </a:r>
            <a:r>
              <a:rPr lang="en-US" altLang="ko-KR" dirty="0" smtClean="0">
                <a:ea typeface="굴림" panose="020B0600000101010101" pitchFamily="34" charset="-127"/>
              </a:rPr>
              <a:t/>
            </a:r>
            <a:br>
              <a:rPr lang="en-US" altLang="ko-KR" dirty="0" smtClean="0">
                <a:ea typeface="굴림" panose="020B0600000101010101" pitchFamily="34" charset="-127"/>
              </a:rPr>
            </a:br>
            <a:r>
              <a:rPr lang="en-US" altLang="ko-KR" dirty="0" smtClean="0">
                <a:ea typeface="굴림" panose="020B0600000101010101" pitchFamily="34" charset="-127"/>
              </a:rPr>
              <a:t>integer </a:t>
            </a:r>
            <a:r>
              <a:rPr lang="en-US" altLang="ko-KR" dirty="0">
                <a:ea typeface="굴림" panose="020B0600000101010101" pitchFamily="34" charset="-127"/>
              </a:rPr>
              <a:t>from 0—255 (thus representing 8x4=32 bits)</a:t>
            </a:r>
          </a:p>
          <a:p>
            <a:pPr lvl="1">
              <a:lnSpc>
                <a:spcPct val="80000"/>
              </a:lnSpc>
              <a:spcBef>
                <a:spcPct val="10000"/>
              </a:spcBef>
            </a:pPr>
            <a:r>
              <a:rPr lang="en-US" altLang="ko-KR" dirty="0">
                <a:ea typeface="굴림" panose="020B0600000101010101" pitchFamily="34" charset="-127"/>
              </a:rPr>
              <a:t>Example CS file server is: 169.229.60.83 </a:t>
            </a:r>
            <a:r>
              <a:rPr lang="en-US" altLang="ko-KR" dirty="0">
                <a:ea typeface="굴림" panose="020B0600000101010101" pitchFamily="34" charset="-127"/>
                <a:sym typeface="Symbol" panose="05050102010706020507" pitchFamily="18" charset="2"/>
              </a:rPr>
              <a:t> 0xA9E53C53</a:t>
            </a:r>
          </a:p>
          <a:p>
            <a:pPr>
              <a:lnSpc>
                <a:spcPct val="80000"/>
              </a:lnSpc>
              <a:spcBef>
                <a:spcPct val="10000"/>
              </a:spcBef>
            </a:pPr>
            <a:r>
              <a:rPr lang="en-US" altLang="ko-KR" dirty="0">
                <a:solidFill>
                  <a:schemeClr val="hlink"/>
                </a:solidFill>
                <a:ea typeface="굴림" panose="020B0600000101010101" pitchFamily="34" charset="-127"/>
              </a:rPr>
              <a:t>Internet Host:</a:t>
            </a:r>
            <a:r>
              <a:rPr lang="en-US" altLang="ko-KR" dirty="0">
                <a:ea typeface="굴림" panose="020B0600000101010101" pitchFamily="34" charset="-127"/>
              </a:rPr>
              <a:t> a computer connected to the Internet</a:t>
            </a:r>
          </a:p>
          <a:p>
            <a:pPr lvl="1">
              <a:lnSpc>
                <a:spcPct val="80000"/>
              </a:lnSpc>
              <a:spcBef>
                <a:spcPct val="10000"/>
              </a:spcBef>
            </a:pPr>
            <a:r>
              <a:rPr lang="en-US" altLang="ko-KR" dirty="0">
                <a:ea typeface="굴림" panose="020B0600000101010101" pitchFamily="34" charset="-127"/>
              </a:rPr>
              <a:t>Host has one or more IP addresses used for routing</a:t>
            </a:r>
          </a:p>
          <a:p>
            <a:pPr lvl="2">
              <a:lnSpc>
                <a:spcPct val="80000"/>
              </a:lnSpc>
              <a:spcBef>
                <a:spcPct val="10000"/>
              </a:spcBef>
            </a:pPr>
            <a:r>
              <a:rPr lang="en-US" altLang="ko-KR" dirty="0">
                <a:ea typeface="굴림" panose="020B0600000101010101" pitchFamily="34" charset="-127"/>
              </a:rPr>
              <a:t>Some of these may be private and unavailable for routing </a:t>
            </a:r>
          </a:p>
          <a:p>
            <a:pPr lvl="1">
              <a:lnSpc>
                <a:spcPct val="80000"/>
              </a:lnSpc>
              <a:spcBef>
                <a:spcPct val="10000"/>
              </a:spcBef>
            </a:pPr>
            <a:r>
              <a:rPr lang="en-US" altLang="ko-KR" dirty="0">
                <a:ea typeface="굴림" panose="020B0600000101010101" pitchFamily="34" charset="-127"/>
              </a:rPr>
              <a:t>Not every computer has a unique IP address </a:t>
            </a:r>
          </a:p>
          <a:p>
            <a:pPr lvl="2">
              <a:lnSpc>
                <a:spcPct val="80000"/>
              </a:lnSpc>
              <a:spcBef>
                <a:spcPct val="10000"/>
              </a:spcBef>
            </a:pPr>
            <a:r>
              <a:rPr lang="en-US" altLang="ko-KR" dirty="0">
                <a:ea typeface="굴림" panose="020B0600000101010101" pitchFamily="34" charset="-127"/>
              </a:rPr>
              <a:t>Groups of machines may share a single IP address </a:t>
            </a:r>
          </a:p>
          <a:p>
            <a:pPr lvl="2">
              <a:lnSpc>
                <a:spcPct val="80000"/>
              </a:lnSpc>
              <a:spcBef>
                <a:spcPct val="10000"/>
              </a:spcBef>
            </a:pPr>
            <a:r>
              <a:rPr lang="en-US" altLang="ko-KR" dirty="0">
                <a:ea typeface="굴림" panose="020B0600000101010101" pitchFamily="34" charset="-127"/>
              </a:rPr>
              <a:t>In this case, machines have private addresses behind a “Network Address Translation” (NAT) gateway</a:t>
            </a:r>
            <a:endParaRPr lang="en-US" altLang="ko-KR" dirty="0">
              <a:solidFill>
                <a:schemeClr val="hlink"/>
              </a:solidFill>
              <a:ea typeface="굴림" panose="020B0600000101010101" pitchFamily="34" charset="-127"/>
            </a:endParaRPr>
          </a:p>
          <a:p>
            <a:pPr>
              <a:lnSpc>
                <a:spcPct val="85000"/>
              </a:lnSpc>
              <a:spcBef>
                <a:spcPct val="20000"/>
              </a:spcBef>
              <a:tabLst>
                <a:tab pos="3606800" algn="l"/>
              </a:tabLst>
            </a:pPr>
            <a:r>
              <a:rPr lang="en-US" altLang="ko-KR" dirty="0" smtClean="0">
                <a:solidFill>
                  <a:schemeClr val="hlink"/>
                </a:solidFill>
                <a:ea typeface="굴림" panose="020B0600000101010101" pitchFamily="34" charset="-127"/>
              </a:rPr>
              <a:t>Subnet:</a:t>
            </a:r>
            <a:r>
              <a:rPr lang="en-US" altLang="ko-KR" dirty="0" smtClean="0">
                <a:ea typeface="굴림" panose="020B0600000101010101" pitchFamily="34" charset="-127"/>
              </a:rPr>
              <a:t> </a:t>
            </a:r>
            <a:r>
              <a:rPr lang="en-US" altLang="ko-KR" dirty="0" smtClean="0">
                <a:ea typeface="굴림" panose="020B0600000101010101" pitchFamily="34" charset="-127"/>
              </a:rPr>
              <a:t>network connecting </a:t>
            </a:r>
            <a:r>
              <a:rPr lang="en-US" altLang="ko-KR" dirty="0" smtClean="0">
                <a:ea typeface="굴림" panose="020B0600000101010101" pitchFamily="34" charset="-127"/>
              </a:rPr>
              <a:t>hosts with related </a:t>
            </a:r>
            <a:r>
              <a:rPr lang="en-US" altLang="ko-KR" dirty="0" smtClean="0">
                <a:ea typeface="굴림" panose="020B0600000101010101" pitchFamily="34" charset="-127"/>
              </a:rPr>
              <a:t>IP addresses</a:t>
            </a:r>
          </a:p>
          <a:p>
            <a:pPr lvl="1">
              <a:lnSpc>
                <a:spcPct val="85000"/>
              </a:lnSpc>
              <a:spcBef>
                <a:spcPct val="20000"/>
              </a:spcBef>
              <a:tabLst>
                <a:tab pos="3606800" algn="l"/>
              </a:tabLst>
            </a:pPr>
            <a:r>
              <a:rPr lang="en-US" altLang="ko-KR" dirty="0" smtClean="0">
                <a:ea typeface="굴림" panose="020B0600000101010101" pitchFamily="34" charset="-127"/>
              </a:rPr>
              <a:t>A </a:t>
            </a:r>
            <a:r>
              <a:rPr lang="en-US" altLang="ko-KR" dirty="0">
                <a:ea typeface="굴림" panose="020B0600000101010101" pitchFamily="34" charset="-127"/>
              </a:rPr>
              <a:t>subnet is identified by 32-bit value, with the bits which differ set to zero, followed by a slash and a mask</a:t>
            </a:r>
          </a:p>
          <a:p>
            <a:pPr lvl="2">
              <a:lnSpc>
                <a:spcPct val="85000"/>
              </a:lnSpc>
              <a:spcBef>
                <a:spcPct val="20000"/>
              </a:spcBef>
              <a:tabLst>
                <a:tab pos="3606800" algn="l"/>
              </a:tabLst>
            </a:pPr>
            <a:r>
              <a:rPr lang="en-US" altLang="ko-KR" dirty="0">
                <a:ea typeface="굴림" panose="020B0600000101010101" pitchFamily="34" charset="-127"/>
              </a:rPr>
              <a:t>Example: 128.32.131.0/24 designates a subnet in which all the addresses look like 128.32.131.XX</a:t>
            </a:r>
          </a:p>
          <a:p>
            <a:pPr lvl="2">
              <a:lnSpc>
                <a:spcPct val="85000"/>
              </a:lnSpc>
              <a:spcBef>
                <a:spcPct val="20000"/>
              </a:spcBef>
              <a:tabLst>
                <a:tab pos="3606800" algn="l"/>
              </a:tabLst>
            </a:pPr>
            <a:r>
              <a:rPr lang="en-US" altLang="ko-KR" dirty="0">
                <a:ea typeface="굴림" panose="020B0600000101010101" pitchFamily="34" charset="-127"/>
              </a:rPr>
              <a:t>Same subnet: 128.32.131.0/255.255.255.0</a:t>
            </a:r>
          </a:p>
          <a:p>
            <a:pPr lvl="1">
              <a:lnSpc>
                <a:spcPct val="85000"/>
              </a:lnSpc>
              <a:spcBef>
                <a:spcPct val="20000"/>
              </a:spcBef>
              <a:tabLst>
                <a:tab pos="3606800" algn="l"/>
              </a:tabLst>
            </a:pPr>
            <a:r>
              <a:rPr lang="en-US" altLang="ko-KR" dirty="0" smtClean="0">
                <a:solidFill>
                  <a:schemeClr val="hlink"/>
                </a:solidFill>
                <a:ea typeface="굴림" panose="020B0600000101010101" pitchFamily="34" charset="-127"/>
              </a:rPr>
              <a:t>Mask:</a:t>
            </a:r>
            <a:r>
              <a:rPr lang="en-US" altLang="ko-KR" dirty="0" smtClean="0">
                <a:ea typeface="굴림" panose="020B0600000101010101" pitchFamily="34" charset="-127"/>
              </a:rPr>
              <a:t> The number of matching prefix bits </a:t>
            </a:r>
          </a:p>
          <a:p>
            <a:pPr lvl="2">
              <a:lnSpc>
                <a:spcPct val="85000"/>
              </a:lnSpc>
              <a:spcBef>
                <a:spcPct val="20000"/>
              </a:spcBef>
              <a:tabLst>
                <a:tab pos="3606800" algn="l"/>
              </a:tabLst>
            </a:pPr>
            <a:r>
              <a:rPr lang="en-US" altLang="ko-KR" dirty="0" smtClean="0">
                <a:ea typeface="굴림" panose="020B0600000101010101" pitchFamily="34" charset="-127"/>
              </a:rPr>
              <a:t>Expressed as a single value (e.g., 24) or a set of ones in a 32-bit value (e.g., 255.255.255.0</a:t>
            </a:r>
            <a:r>
              <a:rPr lang="en-US" altLang="ko-KR" dirty="0" smtClean="0">
                <a:ea typeface="굴림" panose="020B0600000101010101" pitchFamily="34" charset="-127"/>
              </a:rPr>
              <a:t>)</a:t>
            </a:r>
          </a:p>
          <a:p>
            <a:pPr lvl="1">
              <a:lnSpc>
                <a:spcPct val="85000"/>
              </a:lnSpc>
              <a:spcBef>
                <a:spcPct val="20000"/>
              </a:spcBef>
              <a:tabLst>
                <a:tab pos="3606800" algn="l"/>
              </a:tabLst>
            </a:pPr>
            <a:r>
              <a:rPr lang="en-US" altLang="ko-KR" dirty="0">
                <a:solidFill>
                  <a:srgbClr val="FF0000"/>
                </a:solidFill>
                <a:ea typeface="굴림" panose="020B0600000101010101" pitchFamily="34" charset="-127"/>
              </a:rPr>
              <a:t>Often routing </a:t>
            </a:r>
            <a:r>
              <a:rPr lang="en-US" altLang="ko-KR" i="1" dirty="0">
                <a:solidFill>
                  <a:srgbClr val="FF0000"/>
                </a:solidFill>
                <a:ea typeface="굴림" panose="020B0600000101010101" pitchFamily="34" charset="-127"/>
              </a:rPr>
              <a:t>within</a:t>
            </a:r>
            <a:r>
              <a:rPr lang="en-US" altLang="ko-KR" dirty="0">
                <a:solidFill>
                  <a:srgbClr val="FF0000"/>
                </a:solidFill>
                <a:ea typeface="굴림" panose="020B0600000101010101" pitchFamily="34" charset="-127"/>
              </a:rPr>
              <a:t> subnet is by MAC address (smart switches)</a:t>
            </a:r>
          </a:p>
          <a:p>
            <a:pPr marL="457200" lvl="1" indent="0">
              <a:lnSpc>
                <a:spcPct val="85000"/>
              </a:lnSpc>
              <a:spcBef>
                <a:spcPct val="20000"/>
              </a:spcBef>
              <a:buNone/>
              <a:tabLst>
                <a:tab pos="3606800" algn="l"/>
              </a:tabLst>
            </a:pPr>
            <a:endParaRPr lang="en-US" altLang="ko-KR" dirty="0" smtClean="0">
              <a:ea typeface="굴림" panose="020B0600000101010101" pitchFamily="34" charset="-127"/>
            </a:endParaRPr>
          </a:p>
        </p:txBody>
      </p:sp>
    </p:spTree>
    <p:extLst>
      <p:ext uri="{BB962C8B-B14F-4D97-AF65-F5344CB8AC3E}">
        <p14:creationId xmlns:p14="http://schemas.microsoft.com/office/powerpoint/2010/main" val="40585368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anim calcmode="lin" valueType="num">
                                      <p:cBhvr additive="base">
                                        <p:cTn id="7" dur="500" fill="hold"/>
                                        <p:tgtEl>
                                          <p:spTgt spid="939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390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39011">
                                            <p:txEl>
                                              <p:pRg st="1" end="1"/>
                                            </p:txEl>
                                          </p:spTgt>
                                        </p:tgtEl>
                                        <p:attrNameLst>
                                          <p:attrName>style.visibility</p:attrName>
                                        </p:attrNameLst>
                                      </p:cBhvr>
                                      <p:to>
                                        <p:strVal val="visible"/>
                                      </p:to>
                                    </p:set>
                                    <p:anim calcmode="lin" valueType="num">
                                      <p:cBhvr additive="base">
                                        <p:cTn id="11" dur="500" fill="hold"/>
                                        <p:tgtEl>
                                          <p:spTgt spid="9390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390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39011">
                                            <p:txEl>
                                              <p:pRg st="2" end="2"/>
                                            </p:txEl>
                                          </p:spTgt>
                                        </p:tgtEl>
                                        <p:attrNameLst>
                                          <p:attrName>style.visibility</p:attrName>
                                        </p:attrNameLst>
                                      </p:cBhvr>
                                      <p:to>
                                        <p:strVal val="visible"/>
                                      </p:to>
                                    </p:set>
                                    <p:anim calcmode="lin" valueType="num">
                                      <p:cBhvr additive="base">
                                        <p:cTn id="15" dur="500" fill="hold"/>
                                        <p:tgtEl>
                                          <p:spTgt spid="9390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3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39011">
                                            <p:txEl>
                                              <p:pRg st="3" end="3"/>
                                            </p:txEl>
                                          </p:spTgt>
                                        </p:tgtEl>
                                        <p:attrNameLst>
                                          <p:attrName>style.visibility</p:attrName>
                                        </p:attrNameLst>
                                      </p:cBhvr>
                                      <p:to>
                                        <p:strVal val="visible"/>
                                      </p:to>
                                    </p:set>
                                    <p:anim calcmode="lin" valueType="num">
                                      <p:cBhvr additive="base">
                                        <p:cTn id="21" dur="500" fill="hold"/>
                                        <p:tgtEl>
                                          <p:spTgt spid="9390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3901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939011">
                                            <p:txEl>
                                              <p:pRg st="4" end="4"/>
                                            </p:txEl>
                                          </p:spTgt>
                                        </p:tgtEl>
                                        <p:attrNameLst>
                                          <p:attrName>style.visibility</p:attrName>
                                        </p:attrNameLst>
                                      </p:cBhvr>
                                      <p:to>
                                        <p:strVal val="visible"/>
                                      </p:to>
                                    </p:set>
                                    <p:anim calcmode="lin" valueType="num">
                                      <p:cBhvr additive="base">
                                        <p:cTn id="25" dur="500" fill="hold"/>
                                        <p:tgtEl>
                                          <p:spTgt spid="9390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390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939011">
                                            <p:txEl>
                                              <p:pRg st="5" end="5"/>
                                            </p:txEl>
                                          </p:spTgt>
                                        </p:tgtEl>
                                        <p:attrNameLst>
                                          <p:attrName>style.visibility</p:attrName>
                                        </p:attrNameLst>
                                      </p:cBhvr>
                                      <p:to>
                                        <p:strVal val="visible"/>
                                      </p:to>
                                    </p:set>
                                    <p:anim calcmode="lin" valueType="num">
                                      <p:cBhvr additive="base">
                                        <p:cTn id="29" dur="500" fill="hold"/>
                                        <p:tgtEl>
                                          <p:spTgt spid="9390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3901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39011">
                                            <p:txEl>
                                              <p:pRg st="6" end="6"/>
                                            </p:txEl>
                                          </p:spTgt>
                                        </p:tgtEl>
                                        <p:attrNameLst>
                                          <p:attrName>style.visibility</p:attrName>
                                        </p:attrNameLst>
                                      </p:cBhvr>
                                      <p:to>
                                        <p:strVal val="visible"/>
                                      </p:to>
                                    </p:set>
                                    <p:anim calcmode="lin" valueType="num">
                                      <p:cBhvr additive="base">
                                        <p:cTn id="33" dur="500" fill="hold"/>
                                        <p:tgtEl>
                                          <p:spTgt spid="93901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3901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39011">
                                            <p:txEl>
                                              <p:pRg st="7" end="7"/>
                                            </p:txEl>
                                          </p:spTgt>
                                        </p:tgtEl>
                                        <p:attrNameLst>
                                          <p:attrName>style.visibility</p:attrName>
                                        </p:attrNameLst>
                                      </p:cBhvr>
                                      <p:to>
                                        <p:strVal val="visible"/>
                                      </p:to>
                                    </p:set>
                                    <p:anim calcmode="lin" valueType="num">
                                      <p:cBhvr additive="base">
                                        <p:cTn id="37" dur="500" fill="hold"/>
                                        <p:tgtEl>
                                          <p:spTgt spid="93901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39011">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39011">
                                            <p:txEl>
                                              <p:pRg st="8" end="8"/>
                                            </p:txEl>
                                          </p:spTgt>
                                        </p:tgtEl>
                                        <p:attrNameLst>
                                          <p:attrName>style.visibility</p:attrName>
                                        </p:attrNameLst>
                                      </p:cBhvr>
                                      <p:to>
                                        <p:strVal val="visible"/>
                                      </p:to>
                                    </p:set>
                                    <p:anim calcmode="lin" valueType="num">
                                      <p:cBhvr additive="base">
                                        <p:cTn id="41" dur="500" fill="hold"/>
                                        <p:tgtEl>
                                          <p:spTgt spid="939011">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390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39011">
                                            <p:txEl>
                                              <p:pRg st="9" end="9"/>
                                            </p:txEl>
                                          </p:spTgt>
                                        </p:tgtEl>
                                        <p:attrNameLst>
                                          <p:attrName>style.visibility</p:attrName>
                                        </p:attrNameLst>
                                      </p:cBhvr>
                                      <p:to>
                                        <p:strVal val="visible"/>
                                      </p:to>
                                    </p:set>
                                    <p:anim calcmode="lin" valueType="num">
                                      <p:cBhvr additive="base">
                                        <p:cTn id="47" dur="500" fill="hold"/>
                                        <p:tgtEl>
                                          <p:spTgt spid="93901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39011">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39011">
                                            <p:txEl>
                                              <p:pRg st="10" end="10"/>
                                            </p:txEl>
                                          </p:spTgt>
                                        </p:tgtEl>
                                        <p:attrNameLst>
                                          <p:attrName>style.visibility</p:attrName>
                                        </p:attrNameLst>
                                      </p:cBhvr>
                                      <p:to>
                                        <p:strVal val="visible"/>
                                      </p:to>
                                    </p:set>
                                    <p:anim calcmode="lin" valueType="num">
                                      <p:cBhvr additive="base">
                                        <p:cTn id="51" dur="500" fill="hold"/>
                                        <p:tgtEl>
                                          <p:spTgt spid="939011">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39011">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39011">
                                            <p:txEl>
                                              <p:pRg st="11" end="11"/>
                                            </p:txEl>
                                          </p:spTgt>
                                        </p:tgtEl>
                                        <p:attrNameLst>
                                          <p:attrName>style.visibility</p:attrName>
                                        </p:attrNameLst>
                                      </p:cBhvr>
                                      <p:to>
                                        <p:strVal val="visible"/>
                                      </p:to>
                                    </p:set>
                                    <p:anim calcmode="lin" valueType="num">
                                      <p:cBhvr additive="base">
                                        <p:cTn id="55" dur="500" fill="hold"/>
                                        <p:tgtEl>
                                          <p:spTgt spid="939011">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39011">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39011">
                                            <p:txEl>
                                              <p:pRg st="12" end="12"/>
                                            </p:txEl>
                                          </p:spTgt>
                                        </p:tgtEl>
                                        <p:attrNameLst>
                                          <p:attrName>style.visibility</p:attrName>
                                        </p:attrNameLst>
                                      </p:cBhvr>
                                      <p:to>
                                        <p:strVal val="visible"/>
                                      </p:to>
                                    </p:set>
                                    <p:anim calcmode="lin" valueType="num">
                                      <p:cBhvr additive="base">
                                        <p:cTn id="59" dur="500" fill="hold"/>
                                        <p:tgtEl>
                                          <p:spTgt spid="939011">
                                            <p:txEl>
                                              <p:pRg st="12" end="1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39011">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39011">
                                            <p:txEl>
                                              <p:pRg st="13" end="13"/>
                                            </p:txEl>
                                          </p:spTgt>
                                        </p:tgtEl>
                                        <p:attrNameLst>
                                          <p:attrName>style.visibility</p:attrName>
                                        </p:attrNameLst>
                                      </p:cBhvr>
                                      <p:to>
                                        <p:strVal val="visible"/>
                                      </p:to>
                                    </p:set>
                                    <p:anim calcmode="lin" valueType="num">
                                      <p:cBhvr additive="base">
                                        <p:cTn id="63" dur="500" fill="hold"/>
                                        <p:tgtEl>
                                          <p:spTgt spid="939011">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939011">
                                            <p:txEl>
                                              <p:pRg st="13" end="13"/>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39011">
                                            <p:txEl>
                                              <p:pRg st="14" end="14"/>
                                            </p:txEl>
                                          </p:spTgt>
                                        </p:tgtEl>
                                        <p:attrNameLst>
                                          <p:attrName>style.visibility</p:attrName>
                                        </p:attrNameLst>
                                      </p:cBhvr>
                                      <p:to>
                                        <p:strVal val="visible"/>
                                      </p:to>
                                    </p:set>
                                    <p:anim calcmode="lin" valueType="num">
                                      <p:cBhvr additive="base">
                                        <p:cTn id="67" dur="500" fill="hold"/>
                                        <p:tgtEl>
                                          <p:spTgt spid="939011">
                                            <p:txEl>
                                              <p:pRg st="14" end="1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39011">
                                            <p:txEl>
                                              <p:pRg st="14" end="14"/>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39011">
                                            <p:txEl>
                                              <p:pRg st="15" end="15"/>
                                            </p:txEl>
                                          </p:spTgt>
                                        </p:tgtEl>
                                        <p:attrNameLst>
                                          <p:attrName>style.visibility</p:attrName>
                                        </p:attrNameLst>
                                      </p:cBhvr>
                                      <p:to>
                                        <p:strVal val="visible"/>
                                      </p:to>
                                    </p:set>
                                    <p:anim calcmode="lin" valueType="num">
                                      <p:cBhvr additive="base">
                                        <p:cTn id="71" dur="500" fill="hold"/>
                                        <p:tgtEl>
                                          <p:spTgt spid="939011">
                                            <p:txEl>
                                              <p:pRg st="15" end="1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939011">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ltLang="ko-KR" dirty="0" smtClean="0">
                <a:ea typeface="굴림" panose="020B0600000101010101" pitchFamily="34" charset="-127"/>
              </a:rPr>
              <a:t>Address Ranges in IPv4</a:t>
            </a:r>
          </a:p>
        </p:txBody>
      </p:sp>
      <p:sp>
        <p:nvSpPr>
          <p:cNvPr id="968709" name="Rectangle 5"/>
          <p:cNvSpPr>
            <a:spLocks noGrp="1" noChangeArrowheads="1"/>
          </p:cNvSpPr>
          <p:nvPr>
            <p:ph type="body" idx="1"/>
          </p:nvPr>
        </p:nvSpPr>
        <p:spPr>
          <a:xfrm>
            <a:off x="152400" y="762000"/>
            <a:ext cx="8915400" cy="5105400"/>
          </a:xfrm>
        </p:spPr>
        <p:txBody>
          <a:bodyPr>
            <a:normAutofit fontScale="92500" lnSpcReduction="10000"/>
          </a:bodyPr>
          <a:lstStyle/>
          <a:p>
            <a:pPr>
              <a:lnSpc>
                <a:spcPct val="85000"/>
              </a:lnSpc>
              <a:spcBef>
                <a:spcPct val="20000"/>
              </a:spcBef>
            </a:pPr>
            <a:r>
              <a:rPr lang="en-US" altLang="ko-KR" dirty="0" smtClean="0">
                <a:ea typeface="굴림" panose="020B0600000101010101" pitchFamily="34" charset="-127"/>
              </a:rPr>
              <a:t>IP address space divided into prefix-delimited ranges:</a:t>
            </a:r>
          </a:p>
          <a:p>
            <a:pPr lvl="1">
              <a:lnSpc>
                <a:spcPct val="85000"/>
              </a:lnSpc>
              <a:spcBef>
                <a:spcPct val="20000"/>
              </a:spcBef>
            </a:pPr>
            <a:r>
              <a:rPr lang="en-US" altLang="ko-KR" dirty="0" smtClean="0">
                <a:ea typeface="굴림" panose="020B0600000101010101" pitchFamily="34" charset="-127"/>
              </a:rPr>
              <a:t>Class A: NN.0.0.0/8 	</a:t>
            </a:r>
          </a:p>
          <a:p>
            <a:pPr lvl="2">
              <a:lnSpc>
                <a:spcPct val="85000"/>
              </a:lnSpc>
              <a:spcBef>
                <a:spcPct val="20000"/>
              </a:spcBef>
            </a:pPr>
            <a:r>
              <a:rPr lang="en-US" altLang="ko-KR" dirty="0" smtClean="0">
                <a:ea typeface="굴림" panose="020B0600000101010101" pitchFamily="34" charset="-127"/>
              </a:rPr>
              <a:t>NN is 1–126 (126 of these networks)</a:t>
            </a:r>
          </a:p>
          <a:p>
            <a:pPr lvl="2">
              <a:lnSpc>
                <a:spcPct val="85000"/>
              </a:lnSpc>
              <a:spcBef>
                <a:spcPct val="20000"/>
              </a:spcBef>
            </a:pPr>
            <a:r>
              <a:rPr lang="en-US" altLang="ko-KR" dirty="0" smtClean="0">
                <a:ea typeface="굴림" panose="020B0600000101010101" pitchFamily="34" charset="-127"/>
              </a:rPr>
              <a:t>16,777,214 IP addresses per network</a:t>
            </a:r>
          </a:p>
          <a:p>
            <a:pPr lvl="2">
              <a:lnSpc>
                <a:spcPct val="85000"/>
              </a:lnSpc>
              <a:spcBef>
                <a:spcPct val="20000"/>
              </a:spcBef>
            </a:pPr>
            <a:r>
              <a:rPr lang="en-US" altLang="ko-KR" dirty="0" smtClean="0">
                <a:solidFill>
                  <a:srgbClr val="FF0000"/>
                </a:solidFill>
                <a:ea typeface="굴림" panose="020B0600000101010101" pitchFamily="34" charset="-127"/>
              </a:rPr>
              <a:t>10.xx.yy.zz is private</a:t>
            </a:r>
          </a:p>
          <a:p>
            <a:pPr lvl="2">
              <a:lnSpc>
                <a:spcPct val="85000"/>
              </a:lnSpc>
              <a:spcBef>
                <a:spcPct val="20000"/>
              </a:spcBef>
            </a:pPr>
            <a:r>
              <a:rPr lang="en-US" altLang="ko-KR" dirty="0" smtClean="0">
                <a:ea typeface="굴림" panose="020B0600000101010101" pitchFamily="34" charset="-127"/>
              </a:rPr>
              <a:t>127.xx.yy.zz is loopback</a:t>
            </a:r>
          </a:p>
          <a:p>
            <a:pPr lvl="1">
              <a:lnSpc>
                <a:spcPct val="85000"/>
              </a:lnSpc>
              <a:spcBef>
                <a:spcPct val="20000"/>
              </a:spcBef>
            </a:pPr>
            <a:r>
              <a:rPr lang="en-US" altLang="ko-KR" dirty="0" smtClean="0">
                <a:ea typeface="굴림" panose="020B0600000101010101" pitchFamily="34" charset="-127"/>
              </a:rPr>
              <a:t>Class B: NN.MM.0.0/16</a:t>
            </a:r>
          </a:p>
          <a:p>
            <a:pPr lvl="2">
              <a:lnSpc>
                <a:spcPct val="85000"/>
              </a:lnSpc>
              <a:spcBef>
                <a:spcPct val="20000"/>
              </a:spcBef>
            </a:pPr>
            <a:r>
              <a:rPr lang="en-US" altLang="ko-KR" dirty="0" smtClean="0">
                <a:ea typeface="굴림" panose="020B0600000101010101" pitchFamily="34" charset="-127"/>
              </a:rPr>
              <a:t>NN is 128–191, MM is 0-255 (16,384 of these networks)</a:t>
            </a:r>
          </a:p>
          <a:p>
            <a:pPr lvl="2">
              <a:lnSpc>
                <a:spcPct val="85000"/>
              </a:lnSpc>
              <a:spcBef>
                <a:spcPct val="20000"/>
              </a:spcBef>
            </a:pPr>
            <a:r>
              <a:rPr lang="en-US" altLang="ko-KR" dirty="0" smtClean="0">
                <a:ea typeface="굴림" panose="020B0600000101010101" pitchFamily="34" charset="-127"/>
              </a:rPr>
              <a:t>65,534 IP addresses per network</a:t>
            </a:r>
          </a:p>
          <a:p>
            <a:pPr lvl="2">
              <a:lnSpc>
                <a:spcPct val="85000"/>
              </a:lnSpc>
              <a:spcBef>
                <a:spcPct val="20000"/>
              </a:spcBef>
            </a:pPr>
            <a:r>
              <a:rPr lang="en-US" altLang="ko-KR" dirty="0" smtClean="0">
                <a:solidFill>
                  <a:srgbClr val="FF0000"/>
                </a:solidFill>
                <a:ea typeface="굴림" panose="020B0600000101010101" pitchFamily="34" charset="-127"/>
              </a:rPr>
              <a:t>172.[16-31].</a:t>
            </a:r>
            <a:r>
              <a:rPr lang="en-US" altLang="ko-KR" dirty="0" err="1" smtClean="0">
                <a:solidFill>
                  <a:srgbClr val="FF0000"/>
                </a:solidFill>
                <a:ea typeface="굴림" panose="020B0600000101010101" pitchFamily="34" charset="-127"/>
              </a:rPr>
              <a:t>xx.yy</a:t>
            </a:r>
            <a:r>
              <a:rPr lang="en-US" altLang="ko-KR" dirty="0" smtClean="0">
                <a:solidFill>
                  <a:srgbClr val="FF0000"/>
                </a:solidFill>
                <a:ea typeface="굴림" panose="020B0600000101010101" pitchFamily="34" charset="-127"/>
              </a:rPr>
              <a:t> are private</a:t>
            </a:r>
          </a:p>
          <a:p>
            <a:pPr lvl="1">
              <a:lnSpc>
                <a:spcPct val="85000"/>
              </a:lnSpc>
              <a:spcBef>
                <a:spcPct val="20000"/>
              </a:spcBef>
            </a:pPr>
            <a:r>
              <a:rPr lang="en-US" altLang="ko-KR" dirty="0" smtClean="0">
                <a:ea typeface="굴림" panose="020B0600000101010101" pitchFamily="34" charset="-127"/>
              </a:rPr>
              <a:t>Class C: NN.MM.LL.0/24</a:t>
            </a:r>
          </a:p>
          <a:p>
            <a:pPr lvl="2">
              <a:lnSpc>
                <a:spcPct val="85000"/>
              </a:lnSpc>
              <a:spcBef>
                <a:spcPct val="20000"/>
              </a:spcBef>
            </a:pPr>
            <a:r>
              <a:rPr lang="en-US" altLang="ko-KR" dirty="0" smtClean="0">
                <a:ea typeface="굴림" panose="020B0600000101010101" pitchFamily="34" charset="-127"/>
              </a:rPr>
              <a:t>NN is 192–223, MM and LL 0-255 </a:t>
            </a:r>
            <a:br>
              <a:rPr lang="en-US" altLang="ko-KR" dirty="0" smtClean="0">
                <a:ea typeface="굴림" panose="020B0600000101010101" pitchFamily="34" charset="-127"/>
              </a:rPr>
            </a:br>
            <a:r>
              <a:rPr lang="en-US" altLang="ko-KR" dirty="0" smtClean="0">
                <a:ea typeface="굴림" panose="020B0600000101010101" pitchFamily="34" charset="-127"/>
              </a:rPr>
              <a:t>	(2,097,151 of these networks)</a:t>
            </a:r>
          </a:p>
          <a:p>
            <a:pPr lvl="2">
              <a:lnSpc>
                <a:spcPct val="85000"/>
              </a:lnSpc>
              <a:spcBef>
                <a:spcPct val="20000"/>
              </a:spcBef>
            </a:pPr>
            <a:r>
              <a:rPr lang="en-US" altLang="ko-KR" dirty="0" smtClean="0">
                <a:ea typeface="굴림" panose="020B0600000101010101" pitchFamily="34" charset="-127"/>
              </a:rPr>
              <a:t>254 IP addresses per networks</a:t>
            </a:r>
          </a:p>
          <a:p>
            <a:pPr lvl="2">
              <a:lnSpc>
                <a:spcPct val="85000"/>
              </a:lnSpc>
              <a:spcBef>
                <a:spcPct val="20000"/>
              </a:spcBef>
            </a:pPr>
            <a:r>
              <a:rPr lang="en-US" altLang="ko-KR" dirty="0" smtClean="0">
                <a:solidFill>
                  <a:srgbClr val="FF0000"/>
                </a:solidFill>
                <a:ea typeface="굴림" panose="020B0600000101010101" pitchFamily="34" charset="-127"/>
              </a:rPr>
              <a:t>192.168.xx.yy are private</a:t>
            </a:r>
          </a:p>
          <a:p>
            <a:pPr>
              <a:lnSpc>
                <a:spcPct val="85000"/>
              </a:lnSpc>
              <a:spcBef>
                <a:spcPct val="20000"/>
              </a:spcBef>
            </a:pPr>
            <a:r>
              <a:rPr lang="en-US" altLang="ko-KR" dirty="0" smtClean="0">
                <a:ea typeface="굴림" panose="020B0600000101010101" pitchFamily="34" charset="-127"/>
              </a:rPr>
              <a:t>Address ranges are often owned by organizations</a:t>
            </a:r>
          </a:p>
          <a:p>
            <a:pPr lvl="1">
              <a:lnSpc>
                <a:spcPct val="85000"/>
              </a:lnSpc>
              <a:spcBef>
                <a:spcPct val="20000"/>
              </a:spcBef>
            </a:pPr>
            <a:r>
              <a:rPr lang="en-US" altLang="ko-KR" dirty="0" smtClean="0">
                <a:ea typeface="굴림" panose="020B0600000101010101" pitchFamily="34" charset="-127"/>
              </a:rPr>
              <a:t>Can be further divided into subnets</a:t>
            </a:r>
          </a:p>
        </p:txBody>
      </p:sp>
    </p:spTree>
    <p:extLst>
      <p:ext uri="{BB962C8B-B14F-4D97-AF65-F5344CB8AC3E}">
        <p14:creationId xmlns:p14="http://schemas.microsoft.com/office/powerpoint/2010/main" val="22666135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8709">
                                            <p:txEl>
                                              <p:pRg st="0" end="0"/>
                                            </p:txEl>
                                          </p:spTgt>
                                        </p:tgtEl>
                                        <p:attrNameLst>
                                          <p:attrName>style.visibility</p:attrName>
                                        </p:attrNameLst>
                                      </p:cBhvr>
                                      <p:to>
                                        <p:strVal val="visible"/>
                                      </p:to>
                                    </p:set>
                                    <p:anim calcmode="lin" valueType="num">
                                      <p:cBhvr additive="base">
                                        <p:cTn id="7" dur="500" fill="hold"/>
                                        <p:tgtEl>
                                          <p:spTgt spid="96870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870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68709">
                                            <p:txEl>
                                              <p:pRg st="1" end="1"/>
                                            </p:txEl>
                                          </p:spTgt>
                                        </p:tgtEl>
                                        <p:attrNameLst>
                                          <p:attrName>style.visibility</p:attrName>
                                        </p:attrNameLst>
                                      </p:cBhvr>
                                      <p:to>
                                        <p:strVal val="visible"/>
                                      </p:to>
                                    </p:set>
                                    <p:anim calcmode="lin" valueType="num">
                                      <p:cBhvr additive="base">
                                        <p:cTn id="11" dur="500" fill="hold"/>
                                        <p:tgtEl>
                                          <p:spTgt spid="96870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6870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68709">
                                            <p:txEl>
                                              <p:pRg st="2" end="2"/>
                                            </p:txEl>
                                          </p:spTgt>
                                        </p:tgtEl>
                                        <p:attrNameLst>
                                          <p:attrName>style.visibility</p:attrName>
                                        </p:attrNameLst>
                                      </p:cBhvr>
                                      <p:to>
                                        <p:strVal val="visible"/>
                                      </p:to>
                                    </p:set>
                                    <p:anim calcmode="lin" valueType="num">
                                      <p:cBhvr additive="base">
                                        <p:cTn id="15" dur="500" fill="hold"/>
                                        <p:tgtEl>
                                          <p:spTgt spid="96870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6870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68709">
                                            <p:txEl>
                                              <p:pRg st="3" end="3"/>
                                            </p:txEl>
                                          </p:spTgt>
                                        </p:tgtEl>
                                        <p:attrNameLst>
                                          <p:attrName>style.visibility</p:attrName>
                                        </p:attrNameLst>
                                      </p:cBhvr>
                                      <p:to>
                                        <p:strVal val="visible"/>
                                      </p:to>
                                    </p:set>
                                    <p:anim calcmode="lin" valueType="num">
                                      <p:cBhvr additive="base">
                                        <p:cTn id="19" dur="500" fill="hold"/>
                                        <p:tgtEl>
                                          <p:spTgt spid="96870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6870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68709">
                                            <p:txEl>
                                              <p:pRg st="4" end="4"/>
                                            </p:txEl>
                                          </p:spTgt>
                                        </p:tgtEl>
                                        <p:attrNameLst>
                                          <p:attrName>style.visibility</p:attrName>
                                        </p:attrNameLst>
                                      </p:cBhvr>
                                      <p:to>
                                        <p:strVal val="visible"/>
                                      </p:to>
                                    </p:set>
                                    <p:anim calcmode="lin" valueType="num">
                                      <p:cBhvr additive="base">
                                        <p:cTn id="23" dur="500" fill="hold"/>
                                        <p:tgtEl>
                                          <p:spTgt spid="96870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6870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68709">
                                            <p:txEl>
                                              <p:pRg st="5" end="5"/>
                                            </p:txEl>
                                          </p:spTgt>
                                        </p:tgtEl>
                                        <p:attrNameLst>
                                          <p:attrName>style.visibility</p:attrName>
                                        </p:attrNameLst>
                                      </p:cBhvr>
                                      <p:to>
                                        <p:strVal val="visible"/>
                                      </p:to>
                                    </p:set>
                                    <p:anim calcmode="lin" valueType="num">
                                      <p:cBhvr additive="base">
                                        <p:cTn id="27" dur="500" fill="hold"/>
                                        <p:tgtEl>
                                          <p:spTgt spid="96870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6870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68709">
                                            <p:txEl>
                                              <p:pRg st="6" end="6"/>
                                            </p:txEl>
                                          </p:spTgt>
                                        </p:tgtEl>
                                        <p:attrNameLst>
                                          <p:attrName>style.visibility</p:attrName>
                                        </p:attrNameLst>
                                      </p:cBhvr>
                                      <p:to>
                                        <p:strVal val="visible"/>
                                      </p:to>
                                    </p:set>
                                    <p:anim calcmode="lin" valueType="num">
                                      <p:cBhvr additive="base">
                                        <p:cTn id="31" dur="500" fill="hold"/>
                                        <p:tgtEl>
                                          <p:spTgt spid="968709">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68709">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68709">
                                            <p:txEl>
                                              <p:pRg st="7" end="7"/>
                                            </p:txEl>
                                          </p:spTgt>
                                        </p:tgtEl>
                                        <p:attrNameLst>
                                          <p:attrName>style.visibility</p:attrName>
                                        </p:attrNameLst>
                                      </p:cBhvr>
                                      <p:to>
                                        <p:strVal val="visible"/>
                                      </p:to>
                                    </p:set>
                                    <p:anim calcmode="lin" valueType="num">
                                      <p:cBhvr additive="base">
                                        <p:cTn id="35" dur="500" fill="hold"/>
                                        <p:tgtEl>
                                          <p:spTgt spid="968709">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68709">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68709">
                                            <p:txEl>
                                              <p:pRg st="8" end="8"/>
                                            </p:txEl>
                                          </p:spTgt>
                                        </p:tgtEl>
                                        <p:attrNameLst>
                                          <p:attrName>style.visibility</p:attrName>
                                        </p:attrNameLst>
                                      </p:cBhvr>
                                      <p:to>
                                        <p:strVal val="visible"/>
                                      </p:to>
                                    </p:set>
                                    <p:anim calcmode="lin" valueType="num">
                                      <p:cBhvr additive="base">
                                        <p:cTn id="39" dur="500" fill="hold"/>
                                        <p:tgtEl>
                                          <p:spTgt spid="968709">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968709">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968709">
                                            <p:txEl>
                                              <p:pRg st="9" end="9"/>
                                            </p:txEl>
                                          </p:spTgt>
                                        </p:tgtEl>
                                        <p:attrNameLst>
                                          <p:attrName>style.visibility</p:attrName>
                                        </p:attrNameLst>
                                      </p:cBhvr>
                                      <p:to>
                                        <p:strVal val="visible"/>
                                      </p:to>
                                    </p:set>
                                    <p:anim calcmode="lin" valueType="num">
                                      <p:cBhvr additive="base">
                                        <p:cTn id="43" dur="500" fill="hold"/>
                                        <p:tgtEl>
                                          <p:spTgt spid="968709">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68709">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68709">
                                            <p:txEl>
                                              <p:pRg st="10" end="10"/>
                                            </p:txEl>
                                          </p:spTgt>
                                        </p:tgtEl>
                                        <p:attrNameLst>
                                          <p:attrName>style.visibility</p:attrName>
                                        </p:attrNameLst>
                                      </p:cBhvr>
                                      <p:to>
                                        <p:strVal val="visible"/>
                                      </p:to>
                                    </p:set>
                                    <p:anim calcmode="lin" valueType="num">
                                      <p:cBhvr additive="base">
                                        <p:cTn id="47" dur="500" fill="hold"/>
                                        <p:tgtEl>
                                          <p:spTgt spid="968709">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68709">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68709">
                                            <p:txEl>
                                              <p:pRg st="11" end="11"/>
                                            </p:txEl>
                                          </p:spTgt>
                                        </p:tgtEl>
                                        <p:attrNameLst>
                                          <p:attrName>style.visibility</p:attrName>
                                        </p:attrNameLst>
                                      </p:cBhvr>
                                      <p:to>
                                        <p:strVal val="visible"/>
                                      </p:to>
                                    </p:set>
                                    <p:anim calcmode="lin" valueType="num">
                                      <p:cBhvr additive="base">
                                        <p:cTn id="51" dur="500" fill="hold"/>
                                        <p:tgtEl>
                                          <p:spTgt spid="968709">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68709">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68709">
                                            <p:txEl>
                                              <p:pRg st="12" end="12"/>
                                            </p:txEl>
                                          </p:spTgt>
                                        </p:tgtEl>
                                        <p:attrNameLst>
                                          <p:attrName>style.visibility</p:attrName>
                                        </p:attrNameLst>
                                      </p:cBhvr>
                                      <p:to>
                                        <p:strVal val="visible"/>
                                      </p:to>
                                    </p:set>
                                    <p:anim calcmode="lin" valueType="num">
                                      <p:cBhvr additive="base">
                                        <p:cTn id="55" dur="500" fill="hold"/>
                                        <p:tgtEl>
                                          <p:spTgt spid="968709">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68709">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68709">
                                            <p:txEl>
                                              <p:pRg st="13" end="13"/>
                                            </p:txEl>
                                          </p:spTgt>
                                        </p:tgtEl>
                                        <p:attrNameLst>
                                          <p:attrName>style.visibility</p:attrName>
                                        </p:attrNameLst>
                                      </p:cBhvr>
                                      <p:to>
                                        <p:strVal val="visible"/>
                                      </p:to>
                                    </p:set>
                                    <p:anim calcmode="lin" valueType="num">
                                      <p:cBhvr additive="base">
                                        <p:cTn id="59" dur="500" fill="hold"/>
                                        <p:tgtEl>
                                          <p:spTgt spid="968709">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6870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968709">
                                            <p:txEl>
                                              <p:pRg st="14" end="14"/>
                                            </p:txEl>
                                          </p:spTgt>
                                        </p:tgtEl>
                                        <p:attrNameLst>
                                          <p:attrName>style.visibility</p:attrName>
                                        </p:attrNameLst>
                                      </p:cBhvr>
                                      <p:to>
                                        <p:strVal val="visible"/>
                                      </p:to>
                                    </p:set>
                                    <p:anim calcmode="lin" valueType="num">
                                      <p:cBhvr additive="base">
                                        <p:cTn id="65" dur="500" fill="hold"/>
                                        <p:tgtEl>
                                          <p:spTgt spid="968709">
                                            <p:txEl>
                                              <p:pRg st="14" end="14"/>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968709">
                                            <p:txEl>
                                              <p:pRg st="14" end="14"/>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68709">
                                            <p:txEl>
                                              <p:pRg st="15" end="15"/>
                                            </p:txEl>
                                          </p:spTgt>
                                        </p:tgtEl>
                                        <p:attrNameLst>
                                          <p:attrName>style.visibility</p:attrName>
                                        </p:attrNameLst>
                                      </p:cBhvr>
                                      <p:to>
                                        <p:strVal val="visible"/>
                                      </p:to>
                                    </p:set>
                                    <p:anim calcmode="lin" valueType="num">
                                      <p:cBhvr additive="base">
                                        <p:cTn id="69" dur="500" fill="hold"/>
                                        <p:tgtEl>
                                          <p:spTgt spid="968709">
                                            <p:txEl>
                                              <p:pRg st="15" end="15"/>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96870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smtClean="0">
                <a:ea typeface="굴림" panose="020B0600000101010101" pitchFamily="34" charset="-127"/>
              </a:rPr>
              <a:t>IPv4 Packet Format</a:t>
            </a:r>
          </a:p>
        </p:txBody>
      </p:sp>
      <p:sp>
        <p:nvSpPr>
          <p:cNvPr id="1059843" name="Rectangle 3"/>
          <p:cNvSpPr>
            <a:spLocks noGrp="1" noChangeArrowheads="1"/>
          </p:cNvSpPr>
          <p:nvPr>
            <p:ph type="body" idx="1"/>
          </p:nvPr>
        </p:nvSpPr>
        <p:spPr>
          <a:xfrm>
            <a:off x="76200" y="685800"/>
            <a:ext cx="8940800" cy="5892800"/>
          </a:xfrm>
        </p:spPr>
        <p:txBody>
          <a:bodyPr/>
          <a:lstStyle/>
          <a:p>
            <a:pPr>
              <a:lnSpc>
                <a:spcPct val="80000"/>
              </a:lnSpc>
              <a:spcBef>
                <a:spcPct val="0"/>
              </a:spcBef>
            </a:pPr>
            <a:r>
              <a:rPr lang="en-US" altLang="ko-KR" dirty="0" smtClean="0">
                <a:ea typeface="굴림" panose="020B0600000101010101" pitchFamily="34" charset="-127"/>
              </a:rPr>
              <a:t>IP Packet Format:</a:t>
            </a: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smtClean="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smtClean="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smtClean="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smtClean="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smtClean="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smtClean="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smtClean="0">
              <a:solidFill>
                <a:srgbClr val="FF0000"/>
              </a:solidFill>
              <a:ea typeface="굴림" panose="020B0600000101010101" pitchFamily="34" charset="-127"/>
            </a:endParaRPr>
          </a:p>
          <a:p>
            <a:pPr>
              <a:lnSpc>
                <a:spcPct val="80000"/>
              </a:lnSpc>
              <a:spcBef>
                <a:spcPct val="0"/>
              </a:spcBef>
            </a:pPr>
            <a:r>
              <a:rPr lang="en-US" altLang="ko-KR" dirty="0" smtClean="0">
                <a:solidFill>
                  <a:srgbClr val="FF0000"/>
                </a:solidFill>
                <a:ea typeface="굴림" panose="020B0600000101010101" pitchFamily="34" charset="-127"/>
              </a:rPr>
              <a:t>IP Datagram: </a:t>
            </a:r>
            <a:r>
              <a:rPr lang="en-US" altLang="ko-KR" dirty="0" smtClean="0">
                <a:ea typeface="굴림" panose="020B0600000101010101" pitchFamily="34" charset="-127"/>
              </a:rPr>
              <a:t>an unreliable, unordered, packet sent from source to destination</a:t>
            </a:r>
          </a:p>
          <a:p>
            <a:pPr lvl="1">
              <a:lnSpc>
                <a:spcPct val="80000"/>
              </a:lnSpc>
              <a:spcBef>
                <a:spcPct val="0"/>
              </a:spcBef>
            </a:pPr>
            <a:r>
              <a:rPr lang="en-US" altLang="ko-KR" dirty="0" smtClean="0">
                <a:ea typeface="굴림" panose="020B0600000101010101" pitchFamily="34" charset="-127"/>
              </a:rPr>
              <a:t>Function of network – deliver datagrams!</a:t>
            </a:r>
          </a:p>
        </p:txBody>
      </p:sp>
      <p:grpSp>
        <p:nvGrpSpPr>
          <p:cNvPr id="1059844" name="Group 4"/>
          <p:cNvGrpSpPr>
            <a:grpSpLocks/>
          </p:cNvGrpSpPr>
          <p:nvPr/>
        </p:nvGrpSpPr>
        <p:grpSpPr bwMode="auto">
          <a:xfrm>
            <a:off x="123825" y="1168400"/>
            <a:ext cx="8982075" cy="3556000"/>
            <a:chOff x="78" y="1984"/>
            <a:chExt cx="5658" cy="2240"/>
          </a:xfrm>
        </p:grpSpPr>
        <p:grpSp>
          <p:nvGrpSpPr>
            <p:cNvPr id="21509" name="Group 5"/>
            <p:cNvGrpSpPr>
              <a:grpSpLocks/>
            </p:cNvGrpSpPr>
            <p:nvPr/>
          </p:nvGrpSpPr>
          <p:grpSpPr bwMode="auto">
            <a:xfrm>
              <a:off x="1018" y="2512"/>
              <a:ext cx="3557" cy="1712"/>
              <a:chOff x="1104" y="2016"/>
              <a:chExt cx="3360" cy="1824"/>
            </a:xfrm>
          </p:grpSpPr>
          <p:sp>
            <p:nvSpPr>
              <p:cNvPr id="21528" name="Freeform 6"/>
              <p:cNvSpPr>
                <a:spLocks/>
              </p:cNvSpPr>
              <p:nvPr/>
            </p:nvSpPr>
            <p:spPr bwMode="auto">
              <a:xfrm>
                <a:off x="1104" y="2976"/>
                <a:ext cx="3360" cy="240"/>
              </a:xfrm>
              <a:custGeom>
                <a:avLst/>
                <a:gdLst>
                  <a:gd name="T0" fmla="*/ 48 w 3360"/>
                  <a:gd name="T1" fmla="*/ 240 h 336"/>
                  <a:gd name="T2" fmla="*/ 3312 w 3360"/>
                  <a:gd name="T3" fmla="*/ 240 h 336"/>
                  <a:gd name="T4" fmla="*/ 3312 w 3360"/>
                  <a:gd name="T5" fmla="*/ 137 h 336"/>
                  <a:gd name="T6" fmla="*/ 3251 w 3360"/>
                  <a:gd name="T7" fmla="*/ 103 h 336"/>
                  <a:gd name="T8" fmla="*/ 3360 w 3360"/>
                  <a:gd name="T9" fmla="*/ 58 h 336"/>
                  <a:gd name="T10" fmla="*/ 3312 w 3360"/>
                  <a:gd name="T11" fmla="*/ 24 h 336"/>
                  <a:gd name="T12" fmla="*/ 3312 w 3360"/>
                  <a:gd name="T13" fmla="*/ 0 h 336"/>
                  <a:gd name="T14" fmla="*/ 48 w 3360"/>
                  <a:gd name="T15" fmla="*/ 0 h 336"/>
                  <a:gd name="T16" fmla="*/ 48 w 3360"/>
                  <a:gd name="T17" fmla="*/ 34 h 336"/>
                  <a:gd name="T18" fmla="*/ 96 w 3360"/>
                  <a:gd name="T19" fmla="*/ 69 h 336"/>
                  <a:gd name="T20" fmla="*/ 0 w 3360"/>
                  <a:gd name="T21" fmla="*/ 108 h 336"/>
                  <a:gd name="T22" fmla="*/ 48 w 3360"/>
                  <a:gd name="T23" fmla="*/ 142 h 336"/>
                  <a:gd name="T24" fmla="*/ 48 w 3360"/>
                  <a:gd name="T25" fmla="*/ 240 h 3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336">
                    <a:moveTo>
                      <a:pt x="48" y="336"/>
                    </a:moveTo>
                    <a:lnTo>
                      <a:pt x="3312" y="336"/>
                    </a:lnTo>
                    <a:lnTo>
                      <a:pt x="3312" y="192"/>
                    </a:lnTo>
                    <a:lnTo>
                      <a:pt x="3251" y="144"/>
                    </a:lnTo>
                    <a:lnTo>
                      <a:pt x="3360" y="81"/>
                    </a:lnTo>
                    <a:lnTo>
                      <a:pt x="3312" y="33"/>
                    </a:lnTo>
                    <a:lnTo>
                      <a:pt x="3312" y="0"/>
                    </a:lnTo>
                    <a:lnTo>
                      <a:pt x="48" y="0"/>
                    </a:lnTo>
                    <a:lnTo>
                      <a:pt x="48" y="48"/>
                    </a:lnTo>
                    <a:lnTo>
                      <a:pt x="96" y="96"/>
                    </a:lnTo>
                    <a:lnTo>
                      <a:pt x="0" y="151"/>
                    </a:lnTo>
                    <a:lnTo>
                      <a:pt x="48" y="199"/>
                    </a:lnTo>
                    <a:lnTo>
                      <a:pt x="48" y="33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9" name="Rectangle 7"/>
              <p:cNvSpPr>
                <a:spLocks noChangeArrowheads="1"/>
              </p:cNvSpPr>
              <p:nvPr/>
            </p:nvSpPr>
            <p:spPr bwMode="auto">
              <a:xfrm>
                <a:off x="1152" y="2208"/>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identification</a:t>
                </a:r>
              </a:p>
            </p:txBody>
          </p:sp>
          <p:sp>
            <p:nvSpPr>
              <p:cNvPr id="21530" name="Rectangle 8"/>
              <p:cNvSpPr>
                <a:spLocks noChangeArrowheads="1"/>
              </p:cNvSpPr>
              <p:nvPr/>
            </p:nvSpPr>
            <p:spPr bwMode="auto">
              <a:xfrm>
                <a:off x="1968" y="2016"/>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ToS</a:t>
                </a:r>
              </a:p>
            </p:txBody>
          </p:sp>
          <p:sp>
            <p:nvSpPr>
              <p:cNvPr id="21531" name="Rectangle 9"/>
              <p:cNvSpPr>
                <a:spLocks noChangeArrowheads="1"/>
              </p:cNvSpPr>
              <p:nvPr/>
            </p:nvSpPr>
            <p:spPr bwMode="auto">
              <a:xfrm>
                <a:off x="1152" y="2016"/>
                <a:ext cx="398"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4</a:t>
                </a:r>
              </a:p>
            </p:txBody>
          </p:sp>
          <p:sp>
            <p:nvSpPr>
              <p:cNvPr id="21532" name="Rectangle 10"/>
              <p:cNvSpPr>
                <a:spLocks noChangeArrowheads="1"/>
              </p:cNvSpPr>
              <p:nvPr/>
            </p:nvSpPr>
            <p:spPr bwMode="auto">
              <a:xfrm>
                <a:off x="3161" y="2208"/>
                <a:ext cx="1255"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13-bit frag off</a:t>
                </a:r>
              </a:p>
            </p:txBody>
          </p:sp>
          <p:sp>
            <p:nvSpPr>
              <p:cNvPr id="21533" name="Rectangle 11"/>
              <p:cNvSpPr>
                <a:spLocks noChangeArrowheads="1"/>
              </p:cNvSpPr>
              <p:nvPr/>
            </p:nvSpPr>
            <p:spPr bwMode="auto">
              <a:xfrm>
                <a:off x="2784" y="2016"/>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Total length(16-bits)</a:t>
                </a:r>
              </a:p>
            </p:txBody>
          </p:sp>
          <p:sp>
            <p:nvSpPr>
              <p:cNvPr id="21534" name="Rectangle 12"/>
              <p:cNvSpPr>
                <a:spLocks noChangeArrowheads="1"/>
              </p:cNvSpPr>
              <p:nvPr/>
            </p:nvSpPr>
            <p:spPr bwMode="auto">
              <a:xfrm>
                <a:off x="1968"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protocol</a:t>
                </a:r>
              </a:p>
            </p:txBody>
          </p:sp>
          <p:sp>
            <p:nvSpPr>
              <p:cNvPr id="21535" name="Rectangle 13"/>
              <p:cNvSpPr>
                <a:spLocks noChangeArrowheads="1"/>
              </p:cNvSpPr>
              <p:nvPr/>
            </p:nvSpPr>
            <p:spPr bwMode="auto">
              <a:xfrm>
                <a:off x="1152"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TTL</a:t>
                </a:r>
              </a:p>
            </p:txBody>
          </p:sp>
          <p:sp>
            <p:nvSpPr>
              <p:cNvPr id="21536" name="Rectangle 14"/>
              <p:cNvSpPr>
                <a:spLocks noChangeArrowheads="1"/>
              </p:cNvSpPr>
              <p:nvPr/>
            </p:nvSpPr>
            <p:spPr bwMode="auto">
              <a:xfrm>
                <a:off x="2784" y="2400"/>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header checksum</a:t>
                </a:r>
              </a:p>
            </p:txBody>
          </p:sp>
          <p:sp>
            <p:nvSpPr>
              <p:cNvPr id="21537" name="Rectangle 15"/>
              <p:cNvSpPr>
                <a:spLocks noChangeArrowheads="1"/>
              </p:cNvSpPr>
              <p:nvPr/>
            </p:nvSpPr>
            <p:spPr bwMode="auto">
              <a:xfrm>
                <a:off x="1152" y="2592"/>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32-bit source IP address</a:t>
                </a:r>
              </a:p>
            </p:txBody>
          </p:sp>
          <p:sp>
            <p:nvSpPr>
              <p:cNvPr id="21538" name="Rectangle 16"/>
              <p:cNvSpPr>
                <a:spLocks noChangeArrowheads="1"/>
              </p:cNvSpPr>
              <p:nvPr/>
            </p:nvSpPr>
            <p:spPr bwMode="auto">
              <a:xfrm>
                <a:off x="1152" y="2784"/>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32-bit destination IP address</a:t>
                </a:r>
              </a:p>
            </p:txBody>
          </p:sp>
          <p:sp>
            <p:nvSpPr>
              <p:cNvPr id="21539" name="Rectangle 17"/>
              <p:cNvSpPr>
                <a:spLocks noChangeArrowheads="1"/>
              </p:cNvSpPr>
              <p:nvPr/>
            </p:nvSpPr>
            <p:spPr bwMode="auto">
              <a:xfrm>
                <a:off x="1539" y="2016"/>
                <a:ext cx="429"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IHL</a:t>
                </a:r>
              </a:p>
            </p:txBody>
          </p:sp>
          <p:sp>
            <p:nvSpPr>
              <p:cNvPr id="21540" name="Rectangle 18"/>
              <p:cNvSpPr>
                <a:spLocks noChangeArrowheads="1"/>
              </p:cNvSpPr>
              <p:nvPr/>
            </p:nvSpPr>
            <p:spPr bwMode="auto">
              <a:xfrm>
                <a:off x="2784" y="2208"/>
                <a:ext cx="377"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flags</a:t>
                </a:r>
              </a:p>
            </p:txBody>
          </p:sp>
          <p:sp>
            <p:nvSpPr>
              <p:cNvPr id="21541" name="Freeform 19"/>
              <p:cNvSpPr>
                <a:spLocks/>
              </p:cNvSpPr>
              <p:nvPr/>
            </p:nvSpPr>
            <p:spPr bwMode="auto">
              <a:xfrm>
                <a:off x="1104" y="3216"/>
                <a:ext cx="3360" cy="624"/>
              </a:xfrm>
              <a:custGeom>
                <a:avLst/>
                <a:gdLst>
                  <a:gd name="T0" fmla="*/ 44 w 3360"/>
                  <a:gd name="T1" fmla="*/ 624 h 716"/>
                  <a:gd name="T2" fmla="*/ 3312 w 3360"/>
                  <a:gd name="T3" fmla="*/ 624 h 716"/>
                  <a:gd name="T4" fmla="*/ 3312 w 3360"/>
                  <a:gd name="T5" fmla="*/ 167 h 716"/>
                  <a:gd name="T6" fmla="*/ 3251 w 3360"/>
                  <a:gd name="T7" fmla="*/ 125 h 716"/>
                  <a:gd name="T8" fmla="*/ 3360 w 3360"/>
                  <a:gd name="T9" fmla="*/ 71 h 716"/>
                  <a:gd name="T10" fmla="*/ 3312 w 3360"/>
                  <a:gd name="T11" fmla="*/ 29 h 716"/>
                  <a:gd name="T12" fmla="*/ 3312 w 3360"/>
                  <a:gd name="T13" fmla="*/ 0 h 716"/>
                  <a:gd name="T14" fmla="*/ 48 w 3360"/>
                  <a:gd name="T15" fmla="*/ 0 h 716"/>
                  <a:gd name="T16" fmla="*/ 48 w 3360"/>
                  <a:gd name="T17" fmla="*/ 42 h 716"/>
                  <a:gd name="T18" fmla="*/ 96 w 3360"/>
                  <a:gd name="T19" fmla="*/ 84 h 716"/>
                  <a:gd name="T20" fmla="*/ 0 w 3360"/>
                  <a:gd name="T21" fmla="*/ 132 h 716"/>
                  <a:gd name="T22" fmla="*/ 48 w 3360"/>
                  <a:gd name="T23" fmla="*/ 173 h 716"/>
                  <a:gd name="T24" fmla="*/ 44 w 3360"/>
                  <a:gd name="T25" fmla="*/ 624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42" name="Text Box 20"/>
              <p:cNvSpPr txBox="1">
                <a:spLocks noChangeArrowheads="1"/>
              </p:cNvSpPr>
              <p:nvPr/>
            </p:nvSpPr>
            <p:spPr bwMode="auto">
              <a:xfrm>
                <a:off x="2230" y="2995"/>
                <a:ext cx="1109" cy="2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options (if any)</a:t>
                </a:r>
              </a:p>
            </p:txBody>
          </p:sp>
          <p:sp>
            <p:nvSpPr>
              <p:cNvPr id="21543" name="Text Box 21"/>
              <p:cNvSpPr txBox="1">
                <a:spLocks noChangeArrowheads="1"/>
              </p:cNvSpPr>
              <p:nvPr/>
            </p:nvSpPr>
            <p:spPr bwMode="auto">
              <a:xfrm>
                <a:off x="2574" y="3427"/>
                <a:ext cx="406" cy="20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Data</a:t>
                </a:r>
              </a:p>
            </p:txBody>
          </p:sp>
        </p:grpSp>
        <p:sp>
          <p:nvSpPr>
            <p:cNvPr id="21510" name="Text Box 22"/>
            <p:cNvSpPr txBox="1">
              <a:spLocks noChangeArrowheads="1"/>
            </p:cNvSpPr>
            <p:nvPr/>
          </p:nvSpPr>
          <p:spPr bwMode="auto">
            <a:xfrm>
              <a:off x="996" y="2323"/>
              <a:ext cx="196"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0</a:t>
              </a:r>
            </a:p>
          </p:txBody>
        </p:sp>
        <p:sp>
          <p:nvSpPr>
            <p:cNvPr id="21511" name="Text Box 23"/>
            <p:cNvSpPr txBox="1">
              <a:spLocks noChangeArrowheads="1"/>
            </p:cNvSpPr>
            <p:nvPr/>
          </p:nvSpPr>
          <p:spPr bwMode="auto">
            <a:xfrm>
              <a:off x="2484"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15</a:t>
              </a:r>
            </a:p>
          </p:txBody>
        </p:sp>
        <p:sp>
          <p:nvSpPr>
            <p:cNvPr id="21512" name="Text Box 24"/>
            <p:cNvSpPr txBox="1">
              <a:spLocks noChangeArrowheads="1"/>
            </p:cNvSpPr>
            <p:nvPr/>
          </p:nvSpPr>
          <p:spPr bwMode="auto">
            <a:xfrm>
              <a:off x="2773"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a:t>
              </a:r>
            </a:p>
          </p:txBody>
        </p:sp>
        <p:sp>
          <p:nvSpPr>
            <p:cNvPr id="21513" name="Text Box 25"/>
            <p:cNvSpPr txBox="1">
              <a:spLocks noChangeArrowheads="1"/>
            </p:cNvSpPr>
            <p:nvPr/>
          </p:nvSpPr>
          <p:spPr bwMode="auto">
            <a:xfrm>
              <a:off x="4291"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31</a:t>
              </a:r>
            </a:p>
          </p:txBody>
        </p:sp>
        <p:sp>
          <p:nvSpPr>
            <p:cNvPr id="21514" name="Text Box 26"/>
            <p:cNvSpPr txBox="1">
              <a:spLocks noChangeArrowheads="1"/>
            </p:cNvSpPr>
            <p:nvPr/>
          </p:nvSpPr>
          <p:spPr bwMode="auto">
            <a:xfrm>
              <a:off x="126" y="2467"/>
              <a:ext cx="59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dirty="0">
                  <a:latin typeface="Gill Sans"/>
                  <a:ea typeface="굴림" panose="020B0600000101010101" pitchFamily="34" charset="-127"/>
                </a:rPr>
                <a:t>IP Ver4</a:t>
              </a:r>
            </a:p>
          </p:txBody>
        </p:sp>
        <p:sp>
          <p:nvSpPr>
            <p:cNvPr id="21515" name="Line 27"/>
            <p:cNvSpPr>
              <a:spLocks noChangeShapeType="1"/>
            </p:cNvSpPr>
            <p:nvPr/>
          </p:nvSpPr>
          <p:spPr bwMode="auto">
            <a:xfrm>
              <a:off x="831" y="255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16" name="Text Box 28"/>
            <p:cNvSpPr txBox="1">
              <a:spLocks noChangeArrowheads="1"/>
            </p:cNvSpPr>
            <p:nvPr/>
          </p:nvSpPr>
          <p:spPr bwMode="auto">
            <a:xfrm>
              <a:off x="1266" y="2016"/>
              <a:ext cx="783" cy="35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latin typeface="Gill Sans"/>
                  <a:ea typeface="굴림" panose="020B0600000101010101" pitchFamily="34" charset="-127"/>
                </a:rPr>
                <a:t>IP Header</a:t>
              </a:r>
            </a:p>
            <a:p>
              <a:pPr>
                <a:lnSpc>
                  <a:spcPct val="80000"/>
                </a:lnSpc>
                <a:spcBef>
                  <a:spcPct val="10000"/>
                </a:spcBef>
                <a:buSzPct val="100000"/>
              </a:pPr>
              <a:r>
                <a:rPr lang="en-US" altLang="ko-KR">
                  <a:latin typeface="Gill Sans"/>
                  <a:ea typeface="굴림" panose="020B0600000101010101" pitchFamily="34" charset="-127"/>
                </a:rPr>
                <a:t>Length</a:t>
              </a:r>
            </a:p>
          </p:txBody>
        </p:sp>
        <p:sp>
          <p:nvSpPr>
            <p:cNvPr id="21517" name="Line 29"/>
            <p:cNvSpPr>
              <a:spLocks noChangeShapeType="1"/>
            </p:cNvSpPr>
            <p:nvPr/>
          </p:nvSpPr>
          <p:spPr bwMode="auto">
            <a:xfrm>
              <a:off x="1673" y="2331"/>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18" name="Text Box 30"/>
            <p:cNvSpPr txBox="1">
              <a:spLocks noChangeArrowheads="1"/>
            </p:cNvSpPr>
            <p:nvPr/>
          </p:nvSpPr>
          <p:spPr bwMode="auto">
            <a:xfrm>
              <a:off x="3023" y="2016"/>
              <a:ext cx="1278" cy="35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latin typeface="Gill Sans"/>
                  <a:ea typeface="굴림" panose="020B0600000101010101" pitchFamily="34" charset="-127"/>
                </a:rPr>
                <a:t>Size of datagram</a:t>
              </a:r>
            </a:p>
            <a:p>
              <a:pPr>
                <a:lnSpc>
                  <a:spcPct val="80000"/>
                </a:lnSpc>
                <a:spcBef>
                  <a:spcPct val="10000"/>
                </a:spcBef>
                <a:buSzPct val="100000"/>
              </a:pPr>
              <a:r>
                <a:rPr lang="en-US" altLang="ko-KR">
                  <a:latin typeface="Gill Sans"/>
                  <a:ea typeface="굴림" panose="020B0600000101010101" pitchFamily="34" charset="-127"/>
                </a:rPr>
                <a:t>(header+data)</a:t>
              </a:r>
            </a:p>
          </p:txBody>
        </p:sp>
        <p:sp>
          <p:nvSpPr>
            <p:cNvPr id="21519" name="Line 31"/>
            <p:cNvSpPr>
              <a:spLocks noChangeShapeType="1"/>
            </p:cNvSpPr>
            <p:nvPr/>
          </p:nvSpPr>
          <p:spPr bwMode="auto">
            <a:xfrm flipH="1">
              <a:off x="3639" y="2331"/>
              <a:ext cx="47"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0" name="Text Box 32"/>
            <p:cNvSpPr txBox="1">
              <a:spLocks noChangeArrowheads="1"/>
            </p:cNvSpPr>
            <p:nvPr/>
          </p:nvSpPr>
          <p:spPr bwMode="auto">
            <a:xfrm>
              <a:off x="4611" y="1984"/>
              <a:ext cx="1125" cy="61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a:latin typeface="Gill Sans"/>
                  <a:ea typeface="굴림" panose="020B0600000101010101" pitchFamily="34" charset="-127"/>
                </a:rPr>
                <a:t>Flags &amp;</a:t>
              </a:r>
            </a:p>
            <a:p>
              <a:pPr>
                <a:lnSpc>
                  <a:spcPct val="80000"/>
                </a:lnSpc>
                <a:buSzPct val="100000"/>
              </a:pPr>
              <a:r>
                <a:rPr lang="en-US" altLang="ko-KR">
                  <a:latin typeface="Gill Sans"/>
                  <a:ea typeface="굴림" panose="020B0600000101010101" pitchFamily="34" charset="-127"/>
                </a:rPr>
                <a:t>Fragmentation</a:t>
              </a:r>
            </a:p>
            <a:p>
              <a:pPr>
                <a:lnSpc>
                  <a:spcPct val="80000"/>
                </a:lnSpc>
                <a:buSzPct val="100000"/>
              </a:pPr>
              <a:r>
                <a:rPr lang="en-US" altLang="ko-KR">
                  <a:latin typeface="Gill Sans"/>
                  <a:ea typeface="굴림" panose="020B0600000101010101" pitchFamily="34" charset="-127"/>
                </a:rPr>
                <a:t>to split large </a:t>
              </a:r>
            </a:p>
            <a:p>
              <a:pPr>
                <a:lnSpc>
                  <a:spcPct val="80000"/>
                </a:lnSpc>
                <a:buSzPct val="100000"/>
              </a:pPr>
              <a:r>
                <a:rPr lang="en-US" altLang="ko-KR">
                  <a:latin typeface="Gill Sans"/>
                  <a:ea typeface="굴림" panose="020B0600000101010101" pitchFamily="34" charset="-127"/>
                </a:rPr>
                <a:t>messages</a:t>
              </a:r>
            </a:p>
          </p:txBody>
        </p:sp>
        <p:sp>
          <p:nvSpPr>
            <p:cNvPr id="21521" name="Line 33"/>
            <p:cNvSpPr>
              <a:spLocks noChangeShapeType="1"/>
            </p:cNvSpPr>
            <p:nvPr/>
          </p:nvSpPr>
          <p:spPr bwMode="auto">
            <a:xfrm flipH="1">
              <a:off x="4435" y="2448"/>
              <a:ext cx="365" cy="3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2" name="Text Box 34"/>
            <p:cNvSpPr txBox="1">
              <a:spLocks noChangeArrowheads="1"/>
            </p:cNvSpPr>
            <p:nvPr/>
          </p:nvSpPr>
          <p:spPr bwMode="auto">
            <a:xfrm>
              <a:off x="78" y="2782"/>
              <a:ext cx="891" cy="37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Time to</a:t>
              </a:r>
            </a:p>
            <a:p>
              <a:pPr>
                <a:lnSpc>
                  <a:spcPct val="80000"/>
                </a:lnSpc>
                <a:spcBef>
                  <a:spcPct val="20000"/>
                </a:spcBef>
                <a:buSzPct val="100000"/>
              </a:pPr>
              <a:r>
                <a:rPr lang="en-US" altLang="ko-KR">
                  <a:latin typeface="Gill Sans"/>
                  <a:ea typeface="굴림" panose="020B0600000101010101" pitchFamily="34" charset="-127"/>
                </a:rPr>
                <a:t>Live (hops)</a:t>
              </a:r>
            </a:p>
          </p:txBody>
        </p:sp>
        <p:sp>
          <p:nvSpPr>
            <p:cNvPr id="21523" name="Line 35"/>
            <p:cNvSpPr>
              <a:spLocks noChangeShapeType="1"/>
            </p:cNvSpPr>
            <p:nvPr/>
          </p:nvSpPr>
          <p:spPr bwMode="auto">
            <a:xfrm>
              <a:off x="831" y="291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4" name="Text Box 36"/>
            <p:cNvSpPr txBox="1">
              <a:spLocks noChangeArrowheads="1"/>
            </p:cNvSpPr>
            <p:nvPr/>
          </p:nvSpPr>
          <p:spPr bwMode="auto">
            <a:xfrm>
              <a:off x="120" y="3278"/>
              <a:ext cx="765" cy="5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Type of</a:t>
              </a:r>
            </a:p>
            <a:p>
              <a:pPr>
                <a:lnSpc>
                  <a:spcPct val="80000"/>
                </a:lnSpc>
                <a:spcBef>
                  <a:spcPct val="20000"/>
                </a:spcBef>
                <a:buSzPct val="100000"/>
              </a:pPr>
              <a:r>
                <a:rPr lang="en-US" altLang="ko-KR">
                  <a:latin typeface="Gill Sans"/>
                  <a:ea typeface="굴림" panose="020B0600000101010101" pitchFamily="34" charset="-127"/>
                </a:rPr>
                <a:t>transport</a:t>
              </a:r>
            </a:p>
            <a:p>
              <a:pPr>
                <a:lnSpc>
                  <a:spcPct val="80000"/>
                </a:lnSpc>
                <a:spcBef>
                  <a:spcPct val="20000"/>
                </a:spcBef>
                <a:buSzPct val="100000"/>
              </a:pPr>
              <a:r>
                <a:rPr lang="en-US" altLang="ko-KR">
                  <a:latin typeface="Gill Sans"/>
                  <a:ea typeface="굴림" panose="020B0600000101010101" pitchFamily="34" charset="-127"/>
                </a:rPr>
                <a:t>protocol</a:t>
              </a:r>
            </a:p>
          </p:txBody>
        </p:sp>
        <p:sp>
          <p:nvSpPr>
            <p:cNvPr id="21525" name="Line 37"/>
            <p:cNvSpPr>
              <a:spLocks noChangeShapeType="1"/>
            </p:cNvSpPr>
            <p:nvPr/>
          </p:nvSpPr>
          <p:spPr bwMode="auto">
            <a:xfrm flipV="1">
              <a:off x="831" y="2962"/>
              <a:ext cx="1217" cy="58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6" name="AutoShape 38"/>
            <p:cNvSpPr>
              <a:spLocks/>
            </p:cNvSpPr>
            <p:nvPr/>
          </p:nvSpPr>
          <p:spPr bwMode="auto">
            <a:xfrm>
              <a:off x="4608" y="2527"/>
              <a:ext cx="240" cy="864"/>
            </a:xfrm>
            <a:prstGeom prst="rightBrace">
              <a:avLst>
                <a:gd name="adj1" fmla="val 3000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a:endParaRPr>
            </a:p>
          </p:txBody>
        </p:sp>
        <p:sp>
          <p:nvSpPr>
            <p:cNvPr id="21527" name="Text Box 39"/>
            <p:cNvSpPr txBox="1">
              <a:spLocks noChangeArrowheads="1"/>
            </p:cNvSpPr>
            <p:nvPr/>
          </p:nvSpPr>
          <p:spPr bwMode="auto">
            <a:xfrm>
              <a:off x="4827" y="2756"/>
              <a:ext cx="839"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sz="2000">
                  <a:latin typeface="Gill Sans"/>
                  <a:ea typeface="굴림" panose="020B0600000101010101" pitchFamily="34" charset="-127"/>
                </a:rPr>
                <a:t>IP header</a:t>
              </a:r>
            </a:p>
            <a:p>
              <a:pPr>
                <a:lnSpc>
                  <a:spcPct val="80000"/>
                </a:lnSpc>
                <a:buSzPct val="100000"/>
              </a:pPr>
              <a:r>
                <a:rPr lang="en-US" altLang="ko-KR" sz="2000">
                  <a:latin typeface="Gill Sans"/>
                  <a:ea typeface="굴림" panose="020B0600000101010101" pitchFamily="34" charset="-127"/>
                </a:rPr>
                <a:t>20 bytes</a:t>
              </a:r>
            </a:p>
          </p:txBody>
        </p:sp>
      </p:grpSp>
    </p:spTree>
    <p:extLst>
      <p:ext uri="{BB962C8B-B14F-4D97-AF65-F5344CB8AC3E}">
        <p14:creationId xmlns:p14="http://schemas.microsoft.com/office/powerpoint/2010/main" val="85745884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2"/>
          <p:cNvGrpSpPr>
            <a:grpSpLocks/>
          </p:cNvGrpSpPr>
          <p:nvPr/>
        </p:nvGrpSpPr>
        <p:grpSpPr bwMode="auto">
          <a:xfrm>
            <a:off x="3211513" y="4191000"/>
            <a:ext cx="2122487" cy="2057400"/>
            <a:chOff x="832" y="1344"/>
            <a:chExt cx="1136" cy="1024"/>
          </a:xfrm>
        </p:grpSpPr>
        <p:sp>
          <p:nvSpPr>
            <p:cNvPr id="41038"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39"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0"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1"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2"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3"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4"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5"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6"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0962" name="Title 1"/>
          <p:cNvSpPr>
            <a:spLocks noGrp="1"/>
          </p:cNvSpPr>
          <p:nvPr>
            <p:ph type="title"/>
          </p:nvPr>
        </p:nvSpPr>
        <p:spPr/>
        <p:txBody>
          <a:bodyPr/>
          <a:lstStyle/>
          <a:p>
            <a:r>
              <a:rPr lang="en-US">
                <a:latin typeface="Helvetica" charset="0"/>
                <a:ea typeface="ＭＳ Ｐゴシック" charset="0"/>
                <a:cs typeface="ＭＳ Ｐゴシック" charset="0"/>
              </a:rPr>
              <a:t>Wide Area Network</a:t>
            </a:r>
          </a:p>
        </p:txBody>
      </p:sp>
      <p:sp>
        <p:nvSpPr>
          <p:cNvPr id="39940" name="Content Placeholder 2"/>
          <p:cNvSpPr>
            <a:spLocks noGrp="1"/>
          </p:cNvSpPr>
          <p:nvPr>
            <p:ph idx="1"/>
          </p:nvPr>
        </p:nvSpPr>
        <p:spPr>
          <a:xfrm>
            <a:off x="76200" y="914400"/>
            <a:ext cx="7924800" cy="2895600"/>
          </a:xfrm>
        </p:spPr>
        <p:txBody>
          <a:bodyPr>
            <a:normAutofit lnSpcReduction="10000"/>
          </a:bodyPr>
          <a:lstStyle/>
          <a:p>
            <a:r>
              <a:rPr lang="en-US" b="1" dirty="0">
                <a:latin typeface="Gill Sans Light"/>
                <a:ea typeface="ＭＳ Ｐゴシック" charset="0"/>
                <a:cs typeface="Gill Sans Light"/>
              </a:rPr>
              <a:t>Wide Area Network</a:t>
            </a:r>
            <a:r>
              <a:rPr lang="en-US" dirty="0">
                <a:latin typeface="Gill Sans Light"/>
                <a:ea typeface="ＭＳ Ｐゴシック" charset="0"/>
                <a:cs typeface="Gill Sans Light"/>
              </a:rPr>
              <a:t> (WAN): network that covers a broad area (e.g., city, state, country, entire world)</a:t>
            </a:r>
          </a:p>
          <a:p>
            <a:pPr lvl="1"/>
            <a:r>
              <a:rPr lang="en-US" dirty="0">
                <a:latin typeface="Gill Sans Light"/>
                <a:ea typeface="ＭＳ Ｐゴシック" charset="0"/>
                <a:cs typeface="Gill Sans Light"/>
              </a:rPr>
              <a:t>E.g., Internet is a WAN</a:t>
            </a:r>
          </a:p>
          <a:p>
            <a:r>
              <a:rPr lang="en-US" dirty="0">
                <a:latin typeface="Gill Sans Light"/>
                <a:ea typeface="ＭＳ Ｐゴシック" charset="0"/>
                <a:cs typeface="Gill Sans Light"/>
              </a:rPr>
              <a:t>WAN connects multiple </a:t>
            </a:r>
            <a:r>
              <a:rPr lang="en-US" dirty="0" smtClean="0">
                <a:latin typeface="Gill Sans Light"/>
                <a:ea typeface="ＭＳ Ｐゴシック" charset="0"/>
                <a:cs typeface="Gill Sans Light"/>
              </a:rPr>
              <a:t>physical (datalink) layer </a:t>
            </a:r>
            <a:r>
              <a:rPr lang="en-US" dirty="0">
                <a:latin typeface="Gill Sans Light"/>
                <a:ea typeface="ＭＳ Ｐゴシック" charset="0"/>
                <a:cs typeface="Gill Sans Light"/>
              </a:rPr>
              <a:t>networks (LANs)</a:t>
            </a:r>
          </a:p>
          <a:p>
            <a:r>
              <a:rPr lang="en-US" dirty="0">
                <a:latin typeface="Gill Sans Light"/>
                <a:ea typeface="ＭＳ Ｐゴシック" charset="0"/>
                <a:cs typeface="Gill Sans Light"/>
              </a:rPr>
              <a:t>Datalink layer networks are </a:t>
            </a:r>
            <a:r>
              <a:rPr lang="en-US" dirty="0" smtClean="0">
                <a:latin typeface="Gill Sans Light"/>
                <a:ea typeface="ＭＳ Ｐゴシック" charset="0"/>
                <a:cs typeface="Gill Sans Light"/>
              </a:rPr>
              <a:t>connected </a:t>
            </a:r>
            <a:r>
              <a:rPr lang="en-US" dirty="0">
                <a:latin typeface="Gill Sans Light"/>
                <a:ea typeface="ＭＳ Ｐゴシック" charset="0"/>
                <a:cs typeface="Gill Sans Light"/>
              </a:rPr>
              <a:t>by </a:t>
            </a:r>
            <a:r>
              <a:rPr lang="en-US" b="1" dirty="0">
                <a:latin typeface="Gill Sans Light"/>
                <a:ea typeface="ＭＳ Ｐゴシック" charset="0"/>
                <a:cs typeface="Gill Sans Light"/>
              </a:rPr>
              <a:t>routers</a:t>
            </a:r>
          </a:p>
          <a:p>
            <a:pPr lvl="1"/>
            <a:r>
              <a:rPr lang="en-US" dirty="0">
                <a:latin typeface="Gill Sans Light"/>
                <a:ea typeface="ＭＳ Ｐゴシック" charset="0"/>
                <a:cs typeface="Gill Sans Light"/>
              </a:rPr>
              <a:t>Different LANs can use different communication technology (e.g., wireless, cellular, optics, wired)</a:t>
            </a:r>
          </a:p>
        </p:txBody>
      </p:sp>
      <p:grpSp>
        <p:nvGrpSpPr>
          <p:cNvPr id="40971" name="Group 14"/>
          <p:cNvGrpSpPr>
            <a:grpSpLocks/>
          </p:cNvGrpSpPr>
          <p:nvPr/>
        </p:nvGrpSpPr>
        <p:grpSpPr bwMode="auto">
          <a:xfrm>
            <a:off x="1087438" y="4191000"/>
            <a:ext cx="2417762" cy="1828800"/>
            <a:chOff x="832" y="1344"/>
            <a:chExt cx="1136" cy="1024"/>
          </a:xfrm>
        </p:grpSpPr>
        <p:sp>
          <p:nvSpPr>
            <p:cNvPr id="41029" name="Oval 15"/>
            <p:cNvSpPr>
              <a:spLocks noChangeArrowheads="1"/>
            </p:cNvSpPr>
            <p:nvPr/>
          </p:nvSpPr>
          <p:spPr bwMode="auto">
            <a:xfrm>
              <a:off x="1220" y="1344"/>
              <a:ext cx="495"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0" name="Oval 16"/>
            <p:cNvSpPr>
              <a:spLocks noChangeArrowheads="1"/>
            </p:cNvSpPr>
            <p:nvPr/>
          </p:nvSpPr>
          <p:spPr bwMode="auto">
            <a:xfrm>
              <a:off x="948" y="1455"/>
              <a:ext cx="379"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1" name="Oval 17"/>
            <p:cNvSpPr>
              <a:spLocks noChangeArrowheads="1"/>
            </p:cNvSpPr>
            <p:nvPr/>
          </p:nvSpPr>
          <p:spPr bwMode="auto">
            <a:xfrm>
              <a:off x="832" y="1710"/>
              <a:ext cx="256" cy="30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2" name="Oval 18"/>
            <p:cNvSpPr>
              <a:spLocks noChangeArrowheads="1"/>
            </p:cNvSpPr>
            <p:nvPr/>
          </p:nvSpPr>
          <p:spPr bwMode="auto">
            <a:xfrm>
              <a:off x="909" y="1862"/>
              <a:ext cx="435" cy="44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3" name="Oval 19"/>
            <p:cNvSpPr>
              <a:spLocks noChangeArrowheads="1"/>
            </p:cNvSpPr>
            <p:nvPr/>
          </p:nvSpPr>
          <p:spPr bwMode="auto">
            <a:xfrm>
              <a:off x="1086" y="1924"/>
              <a:ext cx="671" cy="44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4" name="Oval 20"/>
            <p:cNvSpPr>
              <a:spLocks noChangeArrowheads="1"/>
            </p:cNvSpPr>
            <p:nvPr/>
          </p:nvSpPr>
          <p:spPr bwMode="auto">
            <a:xfrm>
              <a:off x="1605" y="1488"/>
              <a:ext cx="311" cy="31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5" name="Oval 21"/>
            <p:cNvSpPr>
              <a:spLocks noChangeArrowheads="1"/>
            </p:cNvSpPr>
            <p:nvPr/>
          </p:nvSpPr>
          <p:spPr bwMode="auto">
            <a:xfrm>
              <a:off x="1602" y="1681"/>
              <a:ext cx="366" cy="333"/>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6" name="Oval 22"/>
            <p:cNvSpPr>
              <a:spLocks noChangeArrowheads="1"/>
            </p:cNvSpPr>
            <p:nvPr/>
          </p:nvSpPr>
          <p:spPr bwMode="auto">
            <a:xfrm>
              <a:off x="1569" y="1751"/>
              <a:ext cx="364" cy="547"/>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7" name="Oval 23"/>
            <p:cNvSpPr>
              <a:spLocks noChangeArrowheads="1"/>
            </p:cNvSpPr>
            <p:nvPr/>
          </p:nvSpPr>
          <p:spPr bwMode="auto">
            <a:xfrm>
              <a:off x="912" y="1434"/>
              <a:ext cx="1008" cy="918"/>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0972" name="Rectangle 24"/>
          <p:cNvSpPr>
            <a:spLocks noChangeArrowheads="1"/>
          </p:cNvSpPr>
          <p:nvPr/>
        </p:nvSpPr>
        <p:spPr bwMode="auto">
          <a:xfrm>
            <a:off x="1057275" y="51244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0973" name="Rectangle 25"/>
          <p:cNvSpPr>
            <a:spLocks noChangeArrowheads="1"/>
          </p:cNvSpPr>
          <p:nvPr/>
        </p:nvSpPr>
        <p:spPr bwMode="auto">
          <a:xfrm>
            <a:off x="3352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0974" name="AutoShape 26"/>
          <p:cNvCxnSpPr>
            <a:cxnSpLocks noChangeShapeType="1"/>
            <a:endCxn id="40973" idx="1"/>
          </p:cNvCxnSpPr>
          <p:nvPr/>
        </p:nvCxnSpPr>
        <p:spPr bwMode="auto">
          <a:xfrm>
            <a:off x="1257300" y="5172075"/>
            <a:ext cx="2095500" cy="171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0975" name="Group 27"/>
          <p:cNvGrpSpPr>
            <a:grpSpLocks/>
          </p:cNvGrpSpPr>
          <p:nvPr/>
        </p:nvGrpSpPr>
        <p:grpSpPr bwMode="auto">
          <a:xfrm>
            <a:off x="228600" y="4876800"/>
            <a:ext cx="523875" cy="488950"/>
            <a:chOff x="1014" y="912"/>
            <a:chExt cx="574" cy="596"/>
          </a:xfrm>
        </p:grpSpPr>
        <p:sp>
          <p:nvSpPr>
            <p:cNvPr id="41017" name="Freeform 2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1018" name="Line 2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19" name="Line 3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0" name="Freeform 3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1021" name="Line 3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2" name="Line 3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3" name="Line 3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4" name="Rectangle 3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1025" name="Freeform 3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1026" name="Line 3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7" name="Line 3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8" name="Line 3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0976" name="AutoShape 40"/>
          <p:cNvCxnSpPr>
            <a:cxnSpLocks noChangeShapeType="1"/>
            <a:endCxn id="40972" idx="1"/>
          </p:cNvCxnSpPr>
          <p:nvPr/>
        </p:nvCxnSpPr>
        <p:spPr bwMode="auto">
          <a:xfrm>
            <a:off x="760413" y="5197475"/>
            <a:ext cx="296862" cy="127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0977" name="Group 41"/>
          <p:cNvGrpSpPr>
            <a:grpSpLocks/>
          </p:cNvGrpSpPr>
          <p:nvPr/>
        </p:nvGrpSpPr>
        <p:grpSpPr bwMode="auto">
          <a:xfrm>
            <a:off x="5126038" y="4114800"/>
            <a:ext cx="2265362" cy="1828800"/>
            <a:chOff x="832" y="1344"/>
            <a:chExt cx="1136" cy="1024"/>
          </a:xfrm>
        </p:grpSpPr>
        <p:sp>
          <p:nvSpPr>
            <p:cNvPr id="41008" name="Oval 42"/>
            <p:cNvSpPr>
              <a:spLocks noChangeArrowheads="1"/>
            </p:cNvSpPr>
            <p:nvPr/>
          </p:nvSpPr>
          <p:spPr bwMode="auto">
            <a:xfrm>
              <a:off x="1220" y="1344"/>
              <a:ext cx="495"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09" name="Oval 43"/>
            <p:cNvSpPr>
              <a:spLocks noChangeArrowheads="1"/>
            </p:cNvSpPr>
            <p:nvPr/>
          </p:nvSpPr>
          <p:spPr bwMode="auto">
            <a:xfrm>
              <a:off x="948" y="1455"/>
              <a:ext cx="379"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0" name="Oval 44"/>
            <p:cNvSpPr>
              <a:spLocks noChangeArrowheads="1"/>
            </p:cNvSpPr>
            <p:nvPr/>
          </p:nvSpPr>
          <p:spPr bwMode="auto">
            <a:xfrm>
              <a:off x="832" y="1710"/>
              <a:ext cx="256" cy="306"/>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1" name="Oval 45"/>
            <p:cNvSpPr>
              <a:spLocks noChangeArrowheads="1"/>
            </p:cNvSpPr>
            <p:nvPr/>
          </p:nvSpPr>
          <p:spPr bwMode="auto">
            <a:xfrm>
              <a:off x="909" y="1862"/>
              <a:ext cx="435" cy="44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2" name="Oval 46"/>
            <p:cNvSpPr>
              <a:spLocks noChangeArrowheads="1"/>
            </p:cNvSpPr>
            <p:nvPr/>
          </p:nvSpPr>
          <p:spPr bwMode="auto">
            <a:xfrm>
              <a:off x="1086" y="1924"/>
              <a:ext cx="671" cy="44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3" name="Oval 47"/>
            <p:cNvSpPr>
              <a:spLocks noChangeArrowheads="1"/>
            </p:cNvSpPr>
            <p:nvPr/>
          </p:nvSpPr>
          <p:spPr bwMode="auto">
            <a:xfrm>
              <a:off x="1605" y="1488"/>
              <a:ext cx="311" cy="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4" name="Oval 48"/>
            <p:cNvSpPr>
              <a:spLocks noChangeArrowheads="1"/>
            </p:cNvSpPr>
            <p:nvPr/>
          </p:nvSpPr>
          <p:spPr bwMode="auto">
            <a:xfrm>
              <a:off x="1602" y="1681"/>
              <a:ext cx="366" cy="33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5" name="Oval 49"/>
            <p:cNvSpPr>
              <a:spLocks noChangeArrowheads="1"/>
            </p:cNvSpPr>
            <p:nvPr/>
          </p:nvSpPr>
          <p:spPr bwMode="auto">
            <a:xfrm>
              <a:off x="1569" y="1751"/>
              <a:ext cx="364" cy="54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6" name="Oval 50"/>
            <p:cNvSpPr>
              <a:spLocks noChangeArrowheads="1"/>
            </p:cNvSpPr>
            <p:nvPr/>
          </p:nvSpPr>
          <p:spPr bwMode="auto">
            <a:xfrm>
              <a:off x="912" y="1434"/>
              <a:ext cx="1008" cy="91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0978" name="Rectangle 51"/>
          <p:cNvSpPr>
            <a:spLocks noChangeArrowheads="1"/>
          </p:cNvSpPr>
          <p:nvPr/>
        </p:nvSpPr>
        <p:spPr bwMode="auto">
          <a:xfrm>
            <a:off x="7162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grpSp>
        <p:nvGrpSpPr>
          <p:cNvPr id="40979" name="Group 52"/>
          <p:cNvGrpSpPr>
            <a:grpSpLocks/>
          </p:cNvGrpSpPr>
          <p:nvPr/>
        </p:nvGrpSpPr>
        <p:grpSpPr bwMode="auto">
          <a:xfrm>
            <a:off x="7781925" y="4978400"/>
            <a:ext cx="523875" cy="488950"/>
            <a:chOff x="1014" y="912"/>
            <a:chExt cx="574" cy="596"/>
          </a:xfrm>
        </p:grpSpPr>
        <p:sp>
          <p:nvSpPr>
            <p:cNvPr id="40996" name="Freeform 53"/>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0997" name="Line 54"/>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8" name="Line 55"/>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9" name="Freeform 56"/>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1000" name="Line 57"/>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1" name="Line 58"/>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2" name="Line 59"/>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3" name="Rectangle 60"/>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1004" name="Freeform 61"/>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1005" name="Line 62"/>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6" name="Line 63"/>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7" name="Line 64"/>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0980" name="AutoShape 65"/>
          <p:cNvCxnSpPr>
            <a:cxnSpLocks noChangeShapeType="1"/>
            <a:stCxn id="40978" idx="3"/>
          </p:cNvCxnSpPr>
          <p:nvPr/>
        </p:nvCxnSpPr>
        <p:spPr bwMode="auto">
          <a:xfrm flipV="1">
            <a:off x="7346950" y="5314950"/>
            <a:ext cx="449263" cy="285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81" name="AutoShape 66"/>
          <p:cNvCxnSpPr>
            <a:cxnSpLocks noChangeShapeType="1"/>
            <a:stCxn id="40982" idx="3"/>
            <a:endCxn id="40978" idx="1"/>
          </p:cNvCxnSpPr>
          <p:nvPr/>
        </p:nvCxnSpPr>
        <p:spPr bwMode="auto">
          <a:xfrm flipV="1">
            <a:off x="5410200" y="5343525"/>
            <a:ext cx="17526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82" name="Rectangle 67"/>
          <p:cNvSpPr>
            <a:spLocks noChangeArrowheads="1"/>
          </p:cNvSpPr>
          <p:nvPr/>
        </p:nvSpPr>
        <p:spPr bwMode="auto">
          <a:xfrm>
            <a:off x="5226050" y="56149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0983" name="AutoShape 68"/>
          <p:cNvCxnSpPr>
            <a:cxnSpLocks noChangeShapeType="1"/>
            <a:stCxn id="40973" idx="3"/>
            <a:endCxn id="40982" idx="1"/>
          </p:cNvCxnSpPr>
          <p:nvPr/>
        </p:nvCxnSpPr>
        <p:spPr bwMode="auto">
          <a:xfrm>
            <a:off x="3536950" y="5343525"/>
            <a:ext cx="16891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84" name="Text Box 76"/>
          <p:cNvSpPr txBox="1">
            <a:spLocks noChangeArrowheads="1"/>
          </p:cNvSpPr>
          <p:nvPr/>
        </p:nvSpPr>
        <p:spPr bwMode="auto">
          <a:xfrm>
            <a:off x="152400" y="3962400"/>
            <a:ext cx="1095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A</a:t>
            </a:r>
          </a:p>
          <a:p>
            <a:pPr eaLnBrk="1" hangingPunct="1"/>
            <a:r>
              <a:rPr lang="en-US" b="0">
                <a:latin typeface="Helvetica" charset="0"/>
                <a:cs typeface="Helvetica" charset="0"/>
              </a:rPr>
              <a:t>(IP A)</a:t>
            </a:r>
          </a:p>
        </p:txBody>
      </p:sp>
      <p:sp>
        <p:nvSpPr>
          <p:cNvPr id="40985" name="Text Box 77"/>
          <p:cNvSpPr txBox="1">
            <a:spLocks noChangeArrowheads="1"/>
          </p:cNvSpPr>
          <p:nvPr/>
        </p:nvSpPr>
        <p:spPr bwMode="auto">
          <a:xfrm>
            <a:off x="7543800" y="4114800"/>
            <a:ext cx="11080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B </a:t>
            </a:r>
          </a:p>
          <a:p>
            <a:pPr eaLnBrk="1" hangingPunct="1"/>
            <a:r>
              <a:rPr lang="en-US" b="0">
                <a:latin typeface="Helvetica" charset="0"/>
                <a:cs typeface="Helvetica" charset="0"/>
              </a:rPr>
              <a:t>(IP B)</a:t>
            </a:r>
          </a:p>
        </p:txBody>
      </p:sp>
      <p:sp>
        <p:nvSpPr>
          <p:cNvPr id="40986" name="Text Box 78"/>
          <p:cNvSpPr txBox="1">
            <a:spLocks noChangeArrowheads="1"/>
          </p:cNvSpPr>
          <p:nvPr/>
        </p:nvSpPr>
        <p:spPr bwMode="auto">
          <a:xfrm>
            <a:off x="3181350" y="4724400"/>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R2</a:t>
            </a:r>
          </a:p>
        </p:txBody>
      </p:sp>
      <p:sp>
        <p:nvSpPr>
          <p:cNvPr id="40987" name="Text Box 79"/>
          <p:cNvSpPr txBox="1">
            <a:spLocks noChangeArrowheads="1"/>
          </p:cNvSpPr>
          <p:nvPr/>
        </p:nvSpPr>
        <p:spPr bwMode="auto">
          <a:xfrm>
            <a:off x="5086350" y="5105400"/>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R3</a:t>
            </a:r>
          </a:p>
        </p:txBody>
      </p:sp>
      <p:sp>
        <p:nvSpPr>
          <p:cNvPr id="40988" name="Rectangle 83"/>
          <p:cNvSpPr>
            <a:spLocks noChangeArrowheads="1"/>
          </p:cNvSpPr>
          <p:nvPr/>
        </p:nvSpPr>
        <p:spPr bwMode="auto">
          <a:xfrm>
            <a:off x="5181600" y="4700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0989" name="AutoShape 85"/>
          <p:cNvCxnSpPr>
            <a:cxnSpLocks noChangeShapeType="1"/>
            <a:stCxn id="40973" idx="3"/>
            <a:endCxn id="40988" idx="1"/>
          </p:cNvCxnSpPr>
          <p:nvPr/>
        </p:nvCxnSpPr>
        <p:spPr bwMode="auto">
          <a:xfrm flipV="1">
            <a:off x="3536950" y="4786313"/>
            <a:ext cx="16446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90" name="Text Box 86"/>
          <p:cNvSpPr txBox="1">
            <a:spLocks noChangeArrowheads="1"/>
          </p:cNvSpPr>
          <p:nvPr/>
        </p:nvSpPr>
        <p:spPr bwMode="auto">
          <a:xfrm>
            <a:off x="5029200" y="4191000"/>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R4</a:t>
            </a:r>
          </a:p>
        </p:txBody>
      </p:sp>
      <p:cxnSp>
        <p:nvCxnSpPr>
          <p:cNvPr id="40991" name="AutoShape 87"/>
          <p:cNvCxnSpPr>
            <a:cxnSpLocks noChangeShapeType="1"/>
            <a:stCxn id="40988" idx="3"/>
            <a:endCxn id="40978" idx="1"/>
          </p:cNvCxnSpPr>
          <p:nvPr/>
        </p:nvCxnSpPr>
        <p:spPr bwMode="auto">
          <a:xfrm>
            <a:off x="5365750" y="4786313"/>
            <a:ext cx="17970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92" name="AutoShape 26"/>
          <p:cNvCxnSpPr>
            <a:cxnSpLocks noChangeShapeType="1"/>
            <a:stCxn id="41037" idx="2"/>
            <a:endCxn id="40994" idx="1"/>
          </p:cNvCxnSpPr>
          <p:nvPr/>
        </p:nvCxnSpPr>
        <p:spPr bwMode="auto">
          <a:xfrm rot="10800000" flipH="1" flipV="1">
            <a:off x="1257300" y="5172075"/>
            <a:ext cx="996950" cy="8382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93" name="AutoShape 26"/>
          <p:cNvCxnSpPr>
            <a:cxnSpLocks noChangeShapeType="1"/>
            <a:stCxn id="41033" idx="4"/>
            <a:endCxn id="41036" idx="6"/>
          </p:cNvCxnSpPr>
          <p:nvPr/>
        </p:nvCxnSpPr>
        <p:spPr bwMode="auto">
          <a:xfrm rot="5400000" flipH="1" flipV="1">
            <a:off x="2579688" y="5168900"/>
            <a:ext cx="612775" cy="10890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94" name="Rectangle 24"/>
          <p:cNvSpPr>
            <a:spLocks noChangeArrowheads="1"/>
          </p:cNvSpPr>
          <p:nvPr/>
        </p:nvSpPr>
        <p:spPr bwMode="auto">
          <a:xfrm>
            <a:off x="2254250" y="59245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0995" name="Text Box 78"/>
          <p:cNvSpPr txBox="1">
            <a:spLocks noChangeArrowheads="1"/>
          </p:cNvSpPr>
          <p:nvPr/>
        </p:nvSpPr>
        <p:spPr bwMode="auto">
          <a:xfrm>
            <a:off x="2133600" y="6015038"/>
            <a:ext cx="57785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R1</a:t>
            </a:r>
          </a:p>
        </p:txBody>
      </p:sp>
    </p:spTree>
    <p:extLst>
      <p:ext uri="{BB962C8B-B14F-4D97-AF65-F5344CB8AC3E}">
        <p14:creationId xmlns:p14="http://schemas.microsoft.com/office/powerpoint/2010/main" val="2509455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4"/>
          <p:cNvSpPr>
            <a:spLocks noGrp="1" noChangeArrowheads="1"/>
          </p:cNvSpPr>
          <p:nvPr>
            <p:ph type="title"/>
          </p:nvPr>
        </p:nvSpPr>
        <p:spPr/>
        <p:txBody>
          <a:bodyPr/>
          <a:lstStyle/>
          <a:p>
            <a:pPr eaLnBrk="1" hangingPunct="1"/>
            <a:r>
              <a:rPr lang="en-US">
                <a:latin typeface="Helvetica" charset="0"/>
                <a:ea typeface="ＭＳ Ｐゴシック" charset="0"/>
                <a:cs typeface="ＭＳ Ｐゴシック" charset="0"/>
              </a:rPr>
              <a:t>Routers</a:t>
            </a:r>
          </a:p>
        </p:txBody>
      </p:sp>
      <p:sp>
        <p:nvSpPr>
          <p:cNvPr id="41986" name="Rectangle 15"/>
          <p:cNvSpPr>
            <a:spLocks noGrp="1" noChangeArrowheads="1"/>
          </p:cNvSpPr>
          <p:nvPr>
            <p:ph type="body" idx="1"/>
          </p:nvPr>
        </p:nvSpPr>
        <p:spPr>
          <a:xfrm>
            <a:off x="0" y="762000"/>
            <a:ext cx="9144000" cy="1835150"/>
          </a:xfrm>
        </p:spPr>
        <p:txBody>
          <a:bodyPr>
            <a:normAutofit fontScale="92500"/>
          </a:bodyPr>
          <a:lstStyle/>
          <a:p>
            <a:pPr eaLnBrk="1" hangingPunct="1"/>
            <a:r>
              <a:rPr lang="en-US" b="1" dirty="0">
                <a:latin typeface="Gill Sans Light"/>
                <a:ea typeface="ＭＳ Ｐゴシック" charset="0"/>
                <a:cs typeface="Gill Sans Light"/>
              </a:rPr>
              <a:t>Forward</a:t>
            </a:r>
            <a:r>
              <a:rPr lang="en-US" dirty="0">
                <a:latin typeface="Gill Sans Light"/>
                <a:ea typeface="ＭＳ Ｐゴシック" charset="0"/>
                <a:cs typeface="Gill Sans Light"/>
              </a:rPr>
              <a:t> each packet received on an </a:t>
            </a:r>
            <a:r>
              <a:rPr lang="en-US" b="1" dirty="0">
                <a:latin typeface="Gill Sans Light"/>
                <a:ea typeface="ＭＳ Ｐゴシック" charset="0"/>
                <a:cs typeface="Gill Sans Light"/>
              </a:rPr>
              <a:t>incoming link </a:t>
            </a:r>
            <a:r>
              <a:rPr lang="en-US" dirty="0">
                <a:latin typeface="Gill Sans Light"/>
                <a:ea typeface="ＭＳ Ｐゴシック" charset="0"/>
                <a:cs typeface="Gill Sans Light"/>
              </a:rPr>
              <a:t>to an </a:t>
            </a:r>
            <a:r>
              <a:rPr lang="en-US" dirty="0" smtClean="0">
                <a:latin typeface="Gill Sans Light"/>
                <a:ea typeface="ＭＳ Ｐゴシック" charset="0"/>
                <a:cs typeface="Gill Sans Light"/>
              </a:rPr>
              <a:t/>
            </a:r>
            <a:br>
              <a:rPr lang="en-US" dirty="0" smtClean="0">
                <a:latin typeface="Gill Sans Light"/>
                <a:ea typeface="ＭＳ Ｐゴシック" charset="0"/>
                <a:cs typeface="Gill Sans Light"/>
              </a:rPr>
            </a:br>
            <a:r>
              <a:rPr lang="en-US" b="1" dirty="0" smtClean="0">
                <a:latin typeface="Gill Sans Light"/>
                <a:ea typeface="ＭＳ Ｐゴシック" charset="0"/>
                <a:cs typeface="Gill Sans Light"/>
              </a:rPr>
              <a:t>outgoing </a:t>
            </a:r>
            <a:r>
              <a:rPr lang="en-US" b="1" dirty="0">
                <a:latin typeface="Gill Sans Light"/>
                <a:ea typeface="ＭＳ Ｐゴシック" charset="0"/>
                <a:cs typeface="Gill Sans Light"/>
              </a:rPr>
              <a:t>link </a:t>
            </a:r>
            <a:r>
              <a:rPr lang="en-US" dirty="0">
                <a:latin typeface="Gill Sans Light"/>
                <a:ea typeface="ＭＳ Ｐゴシック" charset="0"/>
                <a:cs typeface="Gill Sans Light"/>
              </a:rPr>
              <a:t>based on packet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s destination IP address </a:t>
            </a:r>
            <a:r>
              <a:rPr lang="en-US" altLang="ja-JP" dirty="0" smtClean="0">
                <a:latin typeface="Gill Sans Light"/>
                <a:ea typeface="ＭＳ Ｐゴシック" charset="0"/>
                <a:cs typeface="Gill Sans Light"/>
              </a:rPr>
              <a:t/>
            </a:r>
            <a:br>
              <a:rPr lang="en-US" altLang="ja-JP" dirty="0" smtClean="0">
                <a:latin typeface="Gill Sans Light"/>
                <a:ea typeface="ＭＳ Ｐゴシック" charset="0"/>
                <a:cs typeface="Gill Sans Light"/>
              </a:rPr>
            </a:br>
            <a:r>
              <a:rPr lang="en-US" altLang="ja-JP" dirty="0" smtClean="0">
                <a:latin typeface="Gill Sans Light"/>
                <a:ea typeface="ＭＳ Ｐゴシック" charset="0"/>
                <a:cs typeface="Gill Sans Light"/>
              </a:rPr>
              <a:t>(</a:t>
            </a:r>
            <a:r>
              <a:rPr lang="en-US" altLang="ja-JP" dirty="0">
                <a:latin typeface="Gill Sans Light"/>
                <a:ea typeface="ＭＳ Ｐゴシック" charset="0"/>
                <a:cs typeface="Gill Sans Light"/>
              </a:rPr>
              <a:t>towards its destination)</a:t>
            </a:r>
          </a:p>
          <a:p>
            <a:pPr eaLnBrk="1" hangingPunct="1"/>
            <a:r>
              <a:rPr lang="en-US" b="1" dirty="0">
                <a:latin typeface="Gill Sans Light"/>
                <a:ea typeface="ＭＳ Ｐゴシック" charset="0"/>
                <a:cs typeface="Gill Sans Light"/>
              </a:rPr>
              <a:t>Store &amp; forward</a:t>
            </a:r>
            <a:r>
              <a:rPr lang="en-US" dirty="0">
                <a:latin typeface="Gill Sans Light"/>
                <a:ea typeface="ＭＳ Ｐゴシック" charset="0"/>
                <a:cs typeface="Gill Sans Light"/>
              </a:rPr>
              <a:t>: packets are buffered before being forwarded</a:t>
            </a:r>
          </a:p>
          <a:p>
            <a:pPr eaLnBrk="1" hangingPunct="1"/>
            <a:r>
              <a:rPr lang="en-US" b="1" dirty="0">
                <a:latin typeface="Gill Sans Light"/>
                <a:ea typeface="ＭＳ Ｐゴシック" charset="0"/>
                <a:cs typeface="Gill Sans Light"/>
              </a:rPr>
              <a:t>Forwarding table</a:t>
            </a:r>
            <a:r>
              <a:rPr lang="en-US" dirty="0">
                <a:latin typeface="Gill Sans Light"/>
                <a:ea typeface="ＭＳ Ｐゴシック" charset="0"/>
                <a:cs typeface="Gill Sans Light"/>
              </a:rPr>
              <a:t>: mapping between IP address and the output </a:t>
            </a:r>
            <a:r>
              <a:rPr lang="en-US" dirty="0" smtClean="0">
                <a:latin typeface="Gill Sans Light"/>
                <a:ea typeface="ＭＳ Ｐゴシック" charset="0"/>
                <a:cs typeface="Gill Sans Light"/>
              </a:rPr>
              <a:t>link</a:t>
            </a:r>
          </a:p>
        </p:txBody>
      </p:sp>
      <p:grpSp>
        <p:nvGrpSpPr>
          <p:cNvPr id="2" name="Group 92"/>
          <p:cNvGrpSpPr>
            <a:grpSpLocks/>
          </p:cNvGrpSpPr>
          <p:nvPr/>
        </p:nvGrpSpPr>
        <p:grpSpPr bwMode="auto">
          <a:xfrm>
            <a:off x="2819400" y="2819400"/>
            <a:ext cx="6324600" cy="3505200"/>
            <a:chOff x="2819400" y="2819400"/>
            <a:chExt cx="6324600" cy="3505200"/>
          </a:xfrm>
        </p:grpSpPr>
        <p:sp>
          <p:nvSpPr>
            <p:cNvPr id="42023" name="Rounded Rectangle 111"/>
            <p:cNvSpPr>
              <a:spLocks noChangeArrowheads="1"/>
            </p:cNvSpPr>
            <p:nvPr/>
          </p:nvSpPr>
          <p:spPr bwMode="auto">
            <a:xfrm>
              <a:off x="2819400" y="2819400"/>
              <a:ext cx="6324600" cy="3505200"/>
            </a:xfrm>
            <a:prstGeom prst="roundRect">
              <a:avLst>
                <a:gd name="adj" fmla="val 16667"/>
              </a:avLst>
            </a:prstGeom>
            <a:solidFill>
              <a:srgbClr val="FFFFAA">
                <a:alpha val="32156"/>
              </a:srgbClr>
            </a:solidFill>
            <a:ln w="12700">
              <a:solidFill>
                <a:srgbClr val="BFBFBF"/>
              </a:solidFill>
              <a:round/>
              <a:headEnd type="triangle" w="med" len="med"/>
              <a:tailEnd/>
            </a:ln>
          </p:spPr>
          <p:txBody>
            <a:bodyPr anchor="ctr"/>
            <a:lstStyle/>
            <a:p>
              <a:pPr algn="ctr"/>
              <a:endParaRPr lang="en-US" b="0">
                <a:latin typeface="Helvetica" charset="0"/>
                <a:cs typeface="Helvetica" charset="0"/>
              </a:endParaRPr>
            </a:p>
          </p:txBody>
        </p:sp>
        <p:grpSp>
          <p:nvGrpSpPr>
            <p:cNvPr id="42024" name="Group 2"/>
            <p:cNvGrpSpPr>
              <a:grpSpLocks/>
            </p:cNvGrpSpPr>
            <p:nvPr/>
          </p:nvGrpSpPr>
          <p:grpSpPr bwMode="auto">
            <a:xfrm>
              <a:off x="6937375" y="5481638"/>
              <a:ext cx="1751013" cy="304800"/>
              <a:chOff x="1056" y="1872"/>
              <a:chExt cx="1104" cy="192"/>
            </a:xfrm>
          </p:grpSpPr>
          <p:sp>
            <p:nvSpPr>
              <p:cNvPr id="1069059" name="Oval 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75" name="Rectangle 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6" name="Oval 5"/>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5" name="Group 6"/>
            <p:cNvGrpSpPr>
              <a:grpSpLocks/>
            </p:cNvGrpSpPr>
            <p:nvPr/>
          </p:nvGrpSpPr>
          <p:grpSpPr bwMode="auto">
            <a:xfrm>
              <a:off x="6937375" y="4568825"/>
              <a:ext cx="1751013" cy="304800"/>
              <a:chOff x="1056" y="1872"/>
              <a:chExt cx="1104" cy="192"/>
            </a:xfrm>
          </p:grpSpPr>
          <p:sp>
            <p:nvSpPr>
              <p:cNvPr id="1069063" name="Oval 7"/>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72" name="Rectangle 8"/>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3" name="Oval 9"/>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6" name="Group 10"/>
            <p:cNvGrpSpPr>
              <a:grpSpLocks/>
            </p:cNvGrpSpPr>
            <p:nvPr/>
          </p:nvGrpSpPr>
          <p:grpSpPr bwMode="auto">
            <a:xfrm>
              <a:off x="6937375" y="3581400"/>
              <a:ext cx="1751013" cy="303213"/>
              <a:chOff x="1056" y="1872"/>
              <a:chExt cx="1104" cy="192"/>
            </a:xfrm>
          </p:grpSpPr>
          <p:sp>
            <p:nvSpPr>
              <p:cNvPr id="1069067" name="Oval 11"/>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9" name="Rectangle 12"/>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0" name="Oval 13"/>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sp>
          <p:nvSpPr>
            <p:cNvPr id="42027" name="Rectangle 16"/>
            <p:cNvSpPr>
              <a:spLocks noChangeArrowheads="1"/>
            </p:cNvSpPr>
            <p:nvPr/>
          </p:nvSpPr>
          <p:spPr bwMode="auto">
            <a:xfrm>
              <a:off x="4962525" y="3503613"/>
              <a:ext cx="2127250" cy="2663825"/>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wrap="none" lIns="90343" tIns="44379" rIns="90343" bIns="44379" anchor="ctr">
              <a:flatTx/>
            </a:bodyPr>
            <a:lstStyle/>
            <a:p>
              <a:pPr algn="ctr" defTabSz="912813" eaLnBrk="0" hangingPunct="0"/>
              <a:endParaRPr lang="en-US" sz="1600" b="0">
                <a:latin typeface="Arial" charset="0"/>
              </a:endParaRPr>
            </a:p>
          </p:txBody>
        </p:sp>
        <p:grpSp>
          <p:nvGrpSpPr>
            <p:cNvPr id="42028" name="Group 17"/>
            <p:cNvGrpSpPr>
              <a:grpSpLocks/>
            </p:cNvGrpSpPr>
            <p:nvPr/>
          </p:nvGrpSpPr>
          <p:grpSpPr bwMode="auto">
            <a:xfrm>
              <a:off x="3208338" y="3581400"/>
              <a:ext cx="1751012" cy="303213"/>
              <a:chOff x="1056" y="1872"/>
              <a:chExt cx="1104" cy="192"/>
            </a:xfrm>
          </p:grpSpPr>
          <p:sp>
            <p:nvSpPr>
              <p:cNvPr id="1069074" name="Oval 18"/>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6" name="Rectangle 1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7" name="Oval 20"/>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9" name="Group 21"/>
            <p:cNvGrpSpPr>
              <a:grpSpLocks/>
            </p:cNvGrpSpPr>
            <p:nvPr/>
          </p:nvGrpSpPr>
          <p:grpSpPr bwMode="auto">
            <a:xfrm>
              <a:off x="3208338" y="4568825"/>
              <a:ext cx="1751012" cy="304800"/>
              <a:chOff x="1056" y="1872"/>
              <a:chExt cx="1104" cy="192"/>
            </a:xfrm>
          </p:grpSpPr>
          <p:sp>
            <p:nvSpPr>
              <p:cNvPr id="1069078" name="Oval 22"/>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3" name="Rectangle 23"/>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4" name="Oval 24"/>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30" name="Group 25"/>
            <p:cNvGrpSpPr>
              <a:grpSpLocks/>
            </p:cNvGrpSpPr>
            <p:nvPr/>
          </p:nvGrpSpPr>
          <p:grpSpPr bwMode="auto">
            <a:xfrm>
              <a:off x="3208338" y="5481638"/>
              <a:ext cx="1751012" cy="304800"/>
              <a:chOff x="1056" y="1872"/>
              <a:chExt cx="1104" cy="192"/>
            </a:xfrm>
          </p:grpSpPr>
          <p:sp>
            <p:nvSpPr>
              <p:cNvPr id="1069082" name="Oval 26"/>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0" name="Rectangle 27"/>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1" name="Oval 28"/>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sp>
          <p:nvSpPr>
            <p:cNvPr id="42031" name="Rectangle 29"/>
            <p:cNvSpPr>
              <a:spLocks noChangeArrowheads="1"/>
            </p:cNvSpPr>
            <p:nvPr/>
          </p:nvSpPr>
          <p:spPr bwMode="auto">
            <a:xfrm>
              <a:off x="3197225" y="3001963"/>
              <a:ext cx="16097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eaLnBrk="0" hangingPunct="0"/>
              <a:r>
                <a:rPr lang="en-US" sz="2000" b="0">
                  <a:solidFill>
                    <a:srgbClr val="000000"/>
                  </a:solidFill>
                  <a:latin typeface="Arial" charset="0"/>
                </a:rPr>
                <a:t>incoming links</a:t>
              </a:r>
              <a:endParaRPr lang="en-US" sz="2000" b="0">
                <a:latin typeface="Arial" charset="0"/>
              </a:endParaRPr>
            </a:p>
          </p:txBody>
        </p:sp>
        <p:sp>
          <p:nvSpPr>
            <p:cNvPr id="42032" name="Rectangle 30"/>
            <p:cNvSpPr>
              <a:spLocks noChangeArrowheads="1"/>
            </p:cNvSpPr>
            <p:nvPr/>
          </p:nvSpPr>
          <p:spPr bwMode="auto">
            <a:xfrm>
              <a:off x="6959600" y="3001963"/>
              <a:ext cx="15668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eaLnBrk="0" hangingPunct="0"/>
              <a:r>
                <a:rPr lang="en-US" sz="2000" b="0">
                  <a:solidFill>
                    <a:srgbClr val="000000"/>
                  </a:solidFill>
                  <a:latin typeface="Arial" charset="0"/>
                </a:rPr>
                <a:t>outgoing links</a:t>
              </a:r>
              <a:endParaRPr lang="en-US" sz="2000" b="0">
                <a:latin typeface="Arial" charset="0"/>
              </a:endParaRPr>
            </a:p>
          </p:txBody>
        </p:sp>
        <p:sp>
          <p:nvSpPr>
            <p:cNvPr id="42033" name="Line 31"/>
            <p:cNvSpPr>
              <a:spLocks noChangeShapeType="1"/>
            </p:cNvSpPr>
            <p:nvPr/>
          </p:nvSpPr>
          <p:spPr bwMode="auto">
            <a:xfrm flipV="1">
              <a:off x="3132138" y="5697538"/>
              <a:ext cx="5783262" cy="12700"/>
            </a:xfrm>
            <a:prstGeom prst="line">
              <a:avLst/>
            </a:prstGeom>
            <a:noFill/>
            <a:ln w="12700">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42034" name="Freeform 32"/>
            <p:cNvSpPr>
              <a:spLocks/>
            </p:cNvSpPr>
            <p:nvPr/>
          </p:nvSpPr>
          <p:spPr bwMode="auto">
            <a:xfrm flipV="1">
              <a:off x="3132138" y="3732213"/>
              <a:ext cx="5783262" cy="1825625"/>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96" y="0"/>
                  </a:lnTo>
                  <a:lnTo>
                    <a:pt x="2400" y="528"/>
                  </a:lnTo>
                  <a:lnTo>
                    <a:pt x="3648" y="528"/>
                  </a:lnTo>
                </a:path>
              </a:pathLst>
            </a:custGeom>
            <a:noFill/>
            <a:ln w="12700">
              <a:solidFill>
                <a:srgbClr val="00CC66"/>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5" name="Freeform 33"/>
            <p:cNvSpPr>
              <a:spLocks/>
            </p:cNvSpPr>
            <p:nvPr/>
          </p:nvSpPr>
          <p:spPr bwMode="auto">
            <a:xfrm>
              <a:off x="3132138" y="3732213"/>
              <a:ext cx="5783262" cy="989012"/>
            </a:xfrm>
            <a:custGeom>
              <a:avLst/>
              <a:gdLst>
                <a:gd name="T0" fmla="*/ 0 w 3600"/>
                <a:gd name="T1" fmla="*/ 0 h 576"/>
                <a:gd name="T2" fmla="*/ 2147483647 w 3600"/>
                <a:gd name="T3" fmla="*/ 0 h 576"/>
                <a:gd name="T4" fmla="*/ 2147483647 w 3600"/>
                <a:gd name="T5" fmla="*/ 2147483647 h 576"/>
                <a:gd name="T6" fmla="*/ 2147483647 w 3600"/>
                <a:gd name="T7" fmla="*/ 2147483647 h 576"/>
                <a:gd name="T8" fmla="*/ 0 60000 65536"/>
                <a:gd name="T9" fmla="*/ 0 60000 65536"/>
                <a:gd name="T10" fmla="*/ 0 60000 65536"/>
                <a:gd name="T11" fmla="*/ 0 60000 65536"/>
                <a:gd name="T12" fmla="*/ 0 w 3600"/>
                <a:gd name="T13" fmla="*/ 0 h 576"/>
                <a:gd name="T14" fmla="*/ 3600 w 3600"/>
                <a:gd name="T15" fmla="*/ 576 h 576"/>
              </a:gdLst>
              <a:ahLst/>
              <a:cxnLst>
                <a:cxn ang="T8">
                  <a:pos x="T0" y="T1"/>
                </a:cxn>
                <a:cxn ang="T9">
                  <a:pos x="T2" y="T3"/>
                </a:cxn>
                <a:cxn ang="T10">
                  <a:pos x="T4" y="T5"/>
                </a:cxn>
                <a:cxn ang="T11">
                  <a:pos x="T6" y="T7"/>
                </a:cxn>
              </a:cxnLst>
              <a:rect l="T12" t="T13" r="T14" b="T15"/>
              <a:pathLst>
                <a:path w="3600" h="576">
                  <a:moveTo>
                    <a:pt x="0" y="0"/>
                  </a:moveTo>
                  <a:lnTo>
                    <a:pt x="1248" y="0"/>
                  </a:lnTo>
                  <a:lnTo>
                    <a:pt x="2400" y="576"/>
                  </a:lnTo>
                  <a:lnTo>
                    <a:pt x="3600" y="576"/>
                  </a:lnTo>
                </a:path>
              </a:pathLst>
            </a:custGeom>
            <a:noFill/>
            <a:ln w="12700">
              <a:solidFill>
                <a:srgbClr val="0000FF"/>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6" name="Freeform 34"/>
            <p:cNvSpPr>
              <a:spLocks/>
            </p:cNvSpPr>
            <p:nvPr/>
          </p:nvSpPr>
          <p:spPr bwMode="auto">
            <a:xfrm>
              <a:off x="3132138" y="4721225"/>
              <a:ext cx="5783262" cy="836613"/>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48" y="0"/>
                  </a:lnTo>
                  <a:lnTo>
                    <a:pt x="2448" y="528"/>
                  </a:lnTo>
                  <a:lnTo>
                    <a:pt x="3648" y="528"/>
                  </a:lnTo>
                </a:path>
              </a:pathLst>
            </a:custGeom>
            <a:noFill/>
            <a:ln w="12700">
              <a:solidFill>
                <a:schemeClr val="tx1"/>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7" name="Rectangle 35"/>
            <p:cNvSpPr>
              <a:spLocks noChangeArrowheads="1"/>
            </p:cNvSpPr>
            <p:nvPr/>
          </p:nvSpPr>
          <p:spPr bwMode="auto">
            <a:xfrm>
              <a:off x="5380038" y="2971800"/>
              <a:ext cx="768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eaLnBrk="0" hangingPunct="0"/>
              <a:r>
                <a:rPr lang="en-US" sz="2000" b="0">
                  <a:solidFill>
                    <a:srgbClr val="000000"/>
                  </a:solidFill>
                  <a:latin typeface="Arial" charset="0"/>
                </a:rPr>
                <a:t>Router</a:t>
              </a:r>
              <a:endParaRPr lang="en-US" sz="2000" b="0">
                <a:latin typeface="Arial" charset="0"/>
              </a:endParaRPr>
            </a:p>
          </p:txBody>
        </p:sp>
        <p:sp>
          <p:nvSpPr>
            <p:cNvPr id="42038" name="Rectangle 36"/>
            <p:cNvSpPr>
              <a:spLocks noChangeArrowheads="1"/>
            </p:cNvSpPr>
            <p:nvPr/>
          </p:nvSpPr>
          <p:spPr bwMode="auto">
            <a:xfrm>
              <a:off x="3436938" y="36560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1069093" name="Rectangle 37"/>
            <p:cNvSpPr>
              <a:spLocks noChangeArrowheads="1"/>
            </p:cNvSpPr>
            <p:nvPr/>
          </p:nvSpPr>
          <p:spPr bwMode="auto">
            <a:xfrm>
              <a:off x="5491163" y="3808413"/>
              <a:ext cx="1141412" cy="2054225"/>
            </a:xfrm>
            <a:prstGeom prst="rect">
              <a:avLst/>
            </a:prstGeom>
            <a:solidFill>
              <a:schemeClr val="bg1"/>
            </a:solidFill>
            <a:ln w="12700">
              <a:noFill/>
              <a:miter lim="800000"/>
              <a:headEnd/>
              <a:tailEnd/>
            </a:ln>
            <a:effectLst>
              <a:prstShdw prst="shdw18" dist="17961" dir="13500000">
                <a:schemeClr val="bg1">
                  <a:gamma/>
                  <a:shade val="60000"/>
                  <a:invGamma/>
                  <a:alpha val="74998"/>
                </a:schemeClr>
              </a:prstShdw>
            </a:effectLst>
          </p:spPr>
          <p:txBody>
            <a:bodyPr wrap="none" lIns="90343" tIns="44379" rIns="90343" bIns="44379" anchor="ctr"/>
            <a:lstStyle/>
            <a:p>
              <a:pPr algn="ctr" defTabSz="912813" eaLnBrk="0" hangingPunct="0">
                <a:defRPr/>
              </a:pPr>
              <a:endParaRPr lang="en-US" sz="1600" b="0">
                <a:latin typeface="Arial" pitchFamily="-107" charset="0"/>
                <a:ea typeface="ＭＳ Ｐゴシック" charset="-128"/>
                <a:cs typeface="ＭＳ Ｐゴシック" charset="-128"/>
              </a:endParaRPr>
            </a:p>
          </p:txBody>
        </p:sp>
        <p:sp>
          <p:nvSpPr>
            <p:cNvPr id="42040" name="Rectangle 38"/>
            <p:cNvSpPr>
              <a:spLocks noChangeArrowheads="1"/>
            </p:cNvSpPr>
            <p:nvPr/>
          </p:nvSpPr>
          <p:spPr bwMode="auto">
            <a:xfrm>
              <a:off x="4273550" y="36560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1" name="Rectangle 39"/>
            <p:cNvSpPr>
              <a:spLocks noChangeArrowheads="1"/>
            </p:cNvSpPr>
            <p:nvPr/>
          </p:nvSpPr>
          <p:spPr bwMode="auto">
            <a:xfrm>
              <a:off x="5643563" y="38846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2" name="Rectangle 40"/>
            <p:cNvSpPr>
              <a:spLocks noChangeArrowheads="1"/>
            </p:cNvSpPr>
            <p:nvPr/>
          </p:nvSpPr>
          <p:spPr bwMode="auto">
            <a:xfrm>
              <a:off x="5643563" y="41894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3" name="Rectangle 41"/>
            <p:cNvSpPr>
              <a:spLocks noChangeArrowheads="1"/>
            </p:cNvSpPr>
            <p:nvPr/>
          </p:nvSpPr>
          <p:spPr bwMode="auto">
            <a:xfrm>
              <a:off x="6784975" y="4645025"/>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4" name="Rectangle 42"/>
            <p:cNvSpPr>
              <a:spLocks noChangeArrowheads="1"/>
            </p:cNvSpPr>
            <p:nvPr/>
          </p:nvSpPr>
          <p:spPr bwMode="auto">
            <a:xfrm>
              <a:off x="7697788" y="4645025"/>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5" name="Rectangle 43"/>
            <p:cNvSpPr>
              <a:spLocks noChangeArrowheads="1"/>
            </p:cNvSpPr>
            <p:nvPr/>
          </p:nvSpPr>
          <p:spPr bwMode="auto">
            <a:xfrm>
              <a:off x="3817938" y="4645025"/>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6" name="Rectangle 44"/>
            <p:cNvSpPr>
              <a:spLocks noChangeArrowheads="1"/>
            </p:cNvSpPr>
            <p:nvPr/>
          </p:nvSpPr>
          <p:spPr bwMode="auto">
            <a:xfrm>
              <a:off x="5643563" y="4568825"/>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7" name="Rectangle 45"/>
            <p:cNvSpPr>
              <a:spLocks noChangeArrowheads="1"/>
            </p:cNvSpPr>
            <p:nvPr/>
          </p:nvSpPr>
          <p:spPr bwMode="auto">
            <a:xfrm>
              <a:off x="7013575" y="5481638"/>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8" name="Rectangle 46"/>
            <p:cNvSpPr>
              <a:spLocks noChangeArrowheads="1"/>
            </p:cNvSpPr>
            <p:nvPr/>
          </p:nvSpPr>
          <p:spPr bwMode="auto">
            <a:xfrm>
              <a:off x="8231188" y="5481638"/>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9" name="Rectangle 47"/>
            <p:cNvSpPr>
              <a:spLocks noChangeArrowheads="1"/>
            </p:cNvSpPr>
            <p:nvPr/>
          </p:nvSpPr>
          <p:spPr bwMode="auto">
            <a:xfrm>
              <a:off x="3436938" y="5481638"/>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0" name="Rectangle 48"/>
            <p:cNvSpPr>
              <a:spLocks noChangeArrowheads="1"/>
            </p:cNvSpPr>
            <p:nvPr/>
          </p:nvSpPr>
          <p:spPr bwMode="auto">
            <a:xfrm>
              <a:off x="4502150" y="5481638"/>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1" name="Rectangle 49"/>
            <p:cNvSpPr>
              <a:spLocks noChangeArrowheads="1"/>
            </p:cNvSpPr>
            <p:nvPr/>
          </p:nvSpPr>
          <p:spPr bwMode="auto">
            <a:xfrm>
              <a:off x="5643563" y="4873625"/>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2" name="Rectangle 50"/>
            <p:cNvSpPr>
              <a:spLocks noChangeArrowheads="1"/>
            </p:cNvSpPr>
            <p:nvPr/>
          </p:nvSpPr>
          <p:spPr bwMode="auto">
            <a:xfrm>
              <a:off x="6784975" y="3656013"/>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3" name="Rectangle 51"/>
            <p:cNvSpPr>
              <a:spLocks noChangeArrowheads="1"/>
            </p:cNvSpPr>
            <p:nvPr/>
          </p:nvSpPr>
          <p:spPr bwMode="auto">
            <a:xfrm>
              <a:off x="8154988" y="3656013"/>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4" name="Rectangle 52"/>
            <p:cNvSpPr>
              <a:spLocks noChangeArrowheads="1"/>
            </p:cNvSpPr>
            <p:nvPr/>
          </p:nvSpPr>
          <p:spPr bwMode="auto">
            <a:xfrm>
              <a:off x="3894138"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5" name="Rectangle 53"/>
            <p:cNvSpPr>
              <a:spLocks noChangeArrowheads="1"/>
            </p:cNvSpPr>
            <p:nvPr/>
          </p:nvSpPr>
          <p:spPr bwMode="auto">
            <a:xfrm>
              <a:off x="5643563"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6" name="Rectangle 54"/>
            <p:cNvSpPr>
              <a:spLocks noChangeArrowheads="1"/>
            </p:cNvSpPr>
            <p:nvPr/>
          </p:nvSpPr>
          <p:spPr bwMode="auto">
            <a:xfrm>
              <a:off x="5643563" y="53292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7" name="Rectangle 55"/>
            <p:cNvSpPr>
              <a:spLocks noChangeArrowheads="1"/>
            </p:cNvSpPr>
            <p:nvPr/>
          </p:nvSpPr>
          <p:spPr bwMode="auto">
            <a:xfrm>
              <a:off x="7697788"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8" name="Text Box 56"/>
            <p:cNvSpPr txBox="1">
              <a:spLocks noChangeArrowheads="1"/>
            </p:cNvSpPr>
            <p:nvPr/>
          </p:nvSpPr>
          <p:spPr bwMode="auto">
            <a:xfrm>
              <a:off x="5414963" y="3505200"/>
              <a:ext cx="91440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600" b="0">
                  <a:latin typeface="Arial" charset="0"/>
                </a:rPr>
                <a:t>Memory</a:t>
              </a:r>
            </a:p>
          </p:txBody>
        </p:sp>
      </p:grpSp>
      <p:grpSp>
        <p:nvGrpSpPr>
          <p:cNvPr id="41988" name="Group 2"/>
          <p:cNvGrpSpPr>
            <a:grpSpLocks/>
          </p:cNvGrpSpPr>
          <p:nvPr/>
        </p:nvGrpSpPr>
        <p:grpSpPr bwMode="auto">
          <a:xfrm>
            <a:off x="0" y="3505200"/>
            <a:ext cx="1447800" cy="2057400"/>
            <a:chOff x="832" y="1344"/>
            <a:chExt cx="1136" cy="1024"/>
          </a:xfrm>
        </p:grpSpPr>
        <p:sp>
          <p:nvSpPr>
            <p:cNvPr id="42014"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5"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6"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7"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8"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9"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0"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1"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2"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1989" name="Oval 42"/>
          <p:cNvSpPr>
            <a:spLocks noChangeArrowheads="1"/>
          </p:cNvSpPr>
          <p:nvPr/>
        </p:nvSpPr>
        <p:spPr bwMode="auto">
          <a:xfrm>
            <a:off x="1789113" y="3733800"/>
            <a:ext cx="631825" cy="75723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0" name="Oval 43"/>
          <p:cNvSpPr>
            <a:spLocks noChangeArrowheads="1"/>
          </p:cNvSpPr>
          <p:nvPr/>
        </p:nvSpPr>
        <p:spPr bwMode="auto">
          <a:xfrm>
            <a:off x="1443038" y="3932238"/>
            <a:ext cx="482600" cy="75723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1" name="Oval 44"/>
          <p:cNvSpPr>
            <a:spLocks noChangeArrowheads="1"/>
          </p:cNvSpPr>
          <p:nvPr/>
        </p:nvSpPr>
        <p:spPr bwMode="auto">
          <a:xfrm>
            <a:off x="1295400" y="4387850"/>
            <a:ext cx="327025" cy="546100"/>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2" name="Oval 45"/>
          <p:cNvSpPr>
            <a:spLocks noChangeArrowheads="1"/>
          </p:cNvSpPr>
          <p:nvPr/>
        </p:nvSpPr>
        <p:spPr bwMode="auto">
          <a:xfrm>
            <a:off x="1393825" y="4659313"/>
            <a:ext cx="554038" cy="78898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3" name="Oval 46"/>
          <p:cNvSpPr>
            <a:spLocks noChangeArrowheads="1"/>
          </p:cNvSpPr>
          <p:nvPr/>
        </p:nvSpPr>
        <p:spPr bwMode="auto">
          <a:xfrm>
            <a:off x="1619250" y="4770438"/>
            <a:ext cx="855663" cy="79216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4" name="Oval 47"/>
          <p:cNvSpPr>
            <a:spLocks noChangeArrowheads="1"/>
          </p:cNvSpPr>
          <p:nvPr/>
        </p:nvSpPr>
        <p:spPr bwMode="auto">
          <a:xfrm>
            <a:off x="2281238" y="3990975"/>
            <a:ext cx="395287" cy="55721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5" name="Oval 48"/>
          <p:cNvSpPr>
            <a:spLocks noChangeArrowheads="1"/>
          </p:cNvSpPr>
          <p:nvPr/>
        </p:nvSpPr>
        <p:spPr bwMode="auto">
          <a:xfrm>
            <a:off x="2276475" y="4335463"/>
            <a:ext cx="466725" cy="595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6" name="Oval 49"/>
          <p:cNvSpPr>
            <a:spLocks noChangeArrowheads="1"/>
          </p:cNvSpPr>
          <p:nvPr/>
        </p:nvSpPr>
        <p:spPr bwMode="auto">
          <a:xfrm>
            <a:off x="2235200" y="4460875"/>
            <a:ext cx="463550" cy="97631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7" name="Oval 50"/>
          <p:cNvSpPr>
            <a:spLocks noChangeArrowheads="1"/>
          </p:cNvSpPr>
          <p:nvPr/>
        </p:nvSpPr>
        <p:spPr bwMode="auto">
          <a:xfrm>
            <a:off x="1397000" y="3894138"/>
            <a:ext cx="1284288" cy="163988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8" name="Rectangle 51"/>
          <p:cNvSpPr>
            <a:spLocks noChangeArrowheads="1"/>
          </p:cNvSpPr>
          <p:nvPr/>
        </p:nvSpPr>
        <p:spPr bwMode="auto">
          <a:xfrm>
            <a:off x="2209800" y="4114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1999" name="Rectangle 67"/>
          <p:cNvSpPr>
            <a:spLocks noChangeArrowheads="1"/>
          </p:cNvSpPr>
          <p:nvPr/>
        </p:nvSpPr>
        <p:spPr bwMode="auto">
          <a:xfrm>
            <a:off x="1797050" y="5391150"/>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2000" name="AutoShape 68"/>
          <p:cNvCxnSpPr>
            <a:cxnSpLocks noChangeShapeType="1"/>
            <a:stCxn id="41991" idx="2"/>
            <a:endCxn id="41999" idx="0"/>
          </p:cNvCxnSpPr>
          <p:nvPr/>
        </p:nvCxnSpPr>
        <p:spPr bwMode="auto">
          <a:xfrm rot="10800000" flipH="1" flipV="1">
            <a:off x="1295400" y="4660900"/>
            <a:ext cx="593725" cy="7302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2001" name="Rectangle 83"/>
          <p:cNvSpPr>
            <a:spLocks noChangeArrowheads="1"/>
          </p:cNvSpPr>
          <p:nvPr/>
        </p:nvSpPr>
        <p:spPr bwMode="auto">
          <a:xfrm>
            <a:off x="908050" y="3938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2002" name="AutoShape 85"/>
          <p:cNvCxnSpPr>
            <a:cxnSpLocks noChangeShapeType="1"/>
            <a:stCxn id="42012" idx="0"/>
            <a:endCxn id="42001" idx="1"/>
          </p:cNvCxnSpPr>
          <p:nvPr/>
        </p:nvCxnSpPr>
        <p:spPr bwMode="auto">
          <a:xfrm rot="16200000" flipV="1">
            <a:off x="798513" y="4135438"/>
            <a:ext cx="547687" cy="325437"/>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3" name="AutoShape 68"/>
          <p:cNvCxnSpPr>
            <a:cxnSpLocks noChangeShapeType="1"/>
            <a:stCxn id="41991" idx="2"/>
            <a:endCxn id="41998" idx="1"/>
          </p:cNvCxnSpPr>
          <p:nvPr/>
        </p:nvCxnSpPr>
        <p:spPr bwMode="auto">
          <a:xfrm rot="10800000" flipH="1">
            <a:off x="1295400" y="4200525"/>
            <a:ext cx="914400" cy="4603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2004" name="Rectangle 25"/>
          <p:cNvSpPr>
            <a:spLocks noChangeArrowheads="1"/>
          </p:cNvSpPr>
          <p:nvPr/>
        </p:nvSpPr>
        <p:spPr bwMode="auto">
          <a:xfrm>
            <a:off x="76200" y="48577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2005" name="Rectangle 25"/>
          <p:cNvSpPr>
            <a:spLocks noChangeArrowheads="1"/>
          </p:cNvSpPr>
          <p:nvPr/>
        </p:nvSpPr>
        <p:spPr bwMode="auto">
          <a:xfrm>
            <a:off x="882650" y="53911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2006" name="AutoShape 68"/>
          <p:cNvCxnSpPr>
            <a:cxnSpLocks noChangeShapeType="1"/>
            <a:endCxn id="42001" idx="1"/>
          </p:cNvCxnSpPr>
          <p:nvPr/>
        </p:nvCxnSpPr>
        <p:spPr bwMode="auto">
          <a:xfrm rot="5400000" flipH="1" flipV="1">
            <a:off x="142081" y="4110832"/>
            <a:ext cx="852487" cy="679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7" name="AutoShape 68"/>
          <p:cNvCxnSpPr>
            <a:cxnSpLocks noChangeShapeType="1"/>
            <a:stCxn id="42004" idx="2"/>
            <a:endCxn id="42005" idx="0"/>
          </p:cNvCxnSpPr>
          <p:nvPr/>
        </p:nvCxnSpPr>
        <p:spPr bwMode="auto">
          <a:xfrm rot="16200000" flipH="1">
            <a:off x="390525" y="4806950"/>
            <a:ext cx="361950" cy="806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8" name="AutoShape 68"/>
          <p:cNvCxnSpPr>
            <a:cxnSpLocks noChangeShapeType="1"/>
            <a:stCxn id="42004" idx="3"/>
            <a:endCxn id="42012" idx="1"/>
          </p:cNvCxnSpPr>
          <p:nvPr/>
        </p:nvCxnSpPr>
        <p:spPr bwMode="auto">
          <a:xfrm flipV="1">
            <a:off x="260350" y="4657725"/>
            <a:ext cx="882650" cy="2857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9" name="AutoShape 68"/>
          <p:cNvCxnSpPr>
            <a:cxnSpLocks noChangeShapeType="1"/>
            <a:endCxn id="41999" idx="1"/>
          </p:cNvCxnSpPr>
          <p:nvPr/>
        </p:nvCxnSpPr>
        <p:spPr bwMode="auto">
          <a:xfrm>
            <a:off x="1066800" y="5391150"/>
            <a:ext cx="730250" cy="857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10" name="AutoShape 68"/>
          <p:cNvCxnSpPr>
            <a:cxnSpLocks noChangeShapeType="1"/>
            <a:endCxn id="41998" idx="2"/>
          </p:cNvCxnSpPr>
          <p:nvPr/>
        </p:nvCxnSpPr>
        <p:spPr bwMode="auto">
          <a:xfrm rot="5400000" flipH="1" flipV="1">
            <a:off x="1579563" y="4611687"/>
            <a:ext cx="1047750" cy="3968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111" name="Oval 110"/>
          <p:cNvSpPr/>
          <p:nvPr/>
        </p:nvSpPr>
        <p:spPr bwMode="auto">
          <a:xfrm>
            <a:off x="914400" y="4343400"/>
            <a:ext cx="685800" cy="533400"/>
          </a:xfrm>
          <a:prstGeom prst="ellipse">
            <a:avLst/>
          </a:prstGeom>
          <a:solidFill>
            <a:srgbClr val="FFFFAA">
              <a:alpha val="49000"/>
            </a:srgbClr>
          </a:solidFill>
          <a:ln w="12700" cap="flat" cmpd="sng" algn="ctr">
            <a:solidFill>
              <a:schemeClr val="bg1">
                <a:lumMod val="75000"/>
              </a:schemeClr>
            </a:solidFill>
            <a:prstDash val="solid"/>
            <a:round/>
            <a:headEnd type="triangle" w="med" len="med"/>
            <a:tailEnd type="none" w="med" len="med"/>
          </a:ln>
          <a:effectLst/>
        </p:spPr>
        <p:txBody>
          <a:bodyPr anchor="ctr"/>
          <a:lstStyle/>
          <a:p>
            <a:pPr algn="ctr">
              <a:defRPr/>
            </a:pPr>
            <a:endParaRPr lang="en-US" b="0" dirty="0">
              <a:latin typeface="Helvetica"/>
              <a:ea typeface="ＭＳ Ｐゴシック" pitchFamily="1" charset="-128"/>
              <a:cs typeface="Helvetica"/>
            </a:endParaRPr>
          </a:p>
        </p:txBody>
      </p:sp>
      <p:sp>
        <p:nvSpPr>
          <p:cNvPr id="42012" name="Rectangle 25"/>
          <p:cNvSpPr>
            <a:spLocks noChangeArrowheads="1"/>
          </p:cNvSpPr>
          <p:nvPr/>
        </p:nvSpPr>
        <p:spPr bwMode="auto">
          <a:xfrm>
            <a:off x="1143000" y="45720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3073" name="Curved Connector 115"/>
          <p:cNvCxnSpPr>
            <a:cxnSpLocks noChangeShapeType="1"/>
            <a:stCxn id="111" idx="0"/>
          </p:cNvCxnSpPr>
          <p:nvPr/>
        </p:nvCxnSpPr>
        <p:spPr bwMode="auto">
          <a:xfrm rot="5400000" flipH="1" flipV="1">
            <a:off x="1657350" y="3181350"/>
            <a:ext cx="762000" cy="1562100"/>
          </a:xfrm>
          <a:prstGeom prst="curvedConnector2">
            <a:avLst/>
          </a:prstGeom>
          <a:noFill/>
          <a:ln w="76200">
            <a:solidFill>
              <a:srgbClr val="BFBFBF"/>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630347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73"/>
                                        </p:tgtEl>
                                        <p:attrNameLst>
                                          <p:attrName>style.visibility</p:attrName>
                                        </p:attrNameLst>
                                      </p:cBhvr>
                                      <p:to>
                                        <p:strVal val="visible"/>
                                      </p:to>
                                    </p:set>
                                    <p:animEffect transition="in" filter="wipe(left)">
                                      <p:cBhvr>
                                        <p:cTn id="7" dur="500"/>
                                        <p:tgtEl>
                                          <p:spTgt spid="4307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2"/>
          <p:cNvGrpSpPr>
            <a:grpSpLocks/>
          </p:cNvGrpSpPr>
          <p:nvPr/>
        </p:nvGrpSpPr>
        <p:grpSpPr bwMode="auto">
          <a:xfrm>
            <a:off x="3211513" y="4191000"/>
            <a:ext cx="2122487" cy="2057400"/>
            <a:chOff x="832" y="1344"/>
            <a:chExt cx="1136" cy="1024"/>
          </a:xfrm>
        </p:grpSpPr>
        <p:sp>
          <p:nvSpPr>
            <p:cNvPr id="44114"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5"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6"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7"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8"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9"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0"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1"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2"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4034" name="Title 1"/>
          <p:cNvSpPr>
            <a:spLocks noGrp="1"/>
          </p:cNvSpPr>
          <p:nvPr>
            <p:ph type="title"/>
          </p:nvPr>
        </p:nvSpPr>
        <p:spPr/>
        <p:txBody>
          <a:bodyPr/>
          <a:lstStyle/>
          <a:p>
            <a:r>
              <a:rPr lang="en-US">
                <a:latin typeface="Helvetica" charset="0"/>
                <a:ea typeface="ＭＳ Ｐゴシック" charset="0"/>
                <a:cs typeface="ＭＳ Ｐゴシック" charset="0"/>
              </a:rPr>
              <a:t>Packet Forwarding </a:t>
            </a:r>
          </a:p>
        </p:txBody>
      </p:sp>
      <p:sp>
        <p:nvSpPr>
          <p:cNvPr id="44035" name="Content Placeholder 2"/>
          <p:cNvSpPr>
            <a:spLocks noGrp="1"/>
          </p:cNvSpPr>
          <p:nvPr>
            <p:ph idx="1"/>
          </p:nvPr>
        </p:nvSpPr>
        <p:spPr>
          <a:xfrm>
            <a:off x="152400" y="680641"/>
            <a:ext cx="7693412" cy="2607071"/>
          </a:xfrm>
        </p:spPr>
        <p:txBody>
          <a:bodyPr>
            <a:normAutofit lnSpcReduction="10000"/>
          </a:bodyPr>
          <a:lstStyle/>
          <a:p>
            <a:r>
              <a:rPr lang="en-US" dirty="0">
                <a:latin typeface="Gill Sans Light"/>
                <a:ea typeface="ＭＳ Ｐゴシック" charset="0"/>
                <a:cs typeface="Gill Sans Light"/>
              </a:rPr>
              <a:t>Upon receiving a packet, a router </a:t>
            </a:r>
          </a:p>
          <a:p>
            <a:pPr lvl="1"/>
            <a:r>
              <a:rPr lang="en-US" sz="2400" dirty="0">
                <a:latin typeface="Gill Sans Light"/>
                <a:ea typeface="ＭＳ Ｐゴシック" charset="0"/>
                <a:cs typeface="Gill Sans Light"/>
              </a:rPr>
              <a:t>read the IP</a:t>
            </a:r>
            <a:r>
              <a:rPr lang="en-US" altLang="ja-JP" sz="2400" dirty="0">
                <a:latin typeface="Gill Sans Light"/>
                <a:ea typeface="ＭＳ Ｐゴシック" charset="0"/>
                <a:cs typeface="Gill Sans Light"/>
              </a:rPr>
              <a:t> destination address of the packet</a:t>
            </a:r>
          </a:p>
          <a:p>
            <a:pPr lvl="1"/>
            <a:r>
              <a:rPr lang="en-US" altLang="ja-JP" sz="2400" dirty="0">
                <a:latin typeface="Gill Sans Light"/>
                <a:ea typeface="ＭＳ Ｐゴシック" charset="0"/>
                <a:cs typeface="Gill Sans Light"/>
              </a:rPr>
              <a:t>consults its forwarding table </a:t>
            </a:r>
            <a:r>
              <a:rPr lang="en-US" altLang="ja-JP" sz="2400" dirty="0">
                <a:latin typeface="Gill Sans Light"/>
                <a:ea typeface="ＭＳ Ｐゴシック" charset="0"/>
                <a:cs typeface="Gill Sans Light"/>
                <a:sym typeface="Wingdings" charset="0"/>
              </a:rPr>
              <a:t> output port</a:t>
            </a:r>
          </a:p>
          <a:p>
            <a:pPr lvl="1"/>
            <a:r>
              <a:rPr lang="en-US" altLang="ja-JP" sz="2400" dirty="0">
                <a:latin typeface="Gill Sans Light"/>
                <a:ea typeface="ＭＳ Ｐゴシック" charset="0"/>
                <a:cs typeface="Gill Sans Light"/>
                <a:sym typeface="Wingdings" charset="0"/>
              </a:rPr>
              <a:t>forwards packet to corresponding output </a:t>
            </a:r>
            <a:r>
              <a:rPr lang="en-US" altLang="ja-JP" sz="2400" dirty="0" smtClean="0">
                <a:latin typeface="Gill Sans Light"/>
                <a:ea typeface="ＭＳ Ｐゴシック" charset="0"/>
                <a:cs typeface="Gill Sans Light"/>
                <a:sym typeface="Wingdings" charset="0"/>
              </a:rPr>
              <a:t>port</a:t>
            </a:r>
          </a:p>
          <a:p>
            <a:r>
              <a:rPr lang="en-US" altLang="ja-JP" sz="2600" dirty="0" smtClean="0">
                <a:latin typeface="Gill Sans Light"/>
                <a:ea typeface="ＭＳ Ｐゴシック" charset="0"/>
                <a:cs typeface="Gill Sans Light"/>
                <a:sym typeface="Wingdings" charset="0"/>
              </a:rPr>
              <a:t>Default route (for subnets without explicit entries)</a:t>
            </a:r>
          </a:p>
          <a:p>
            <a:pPr lvl="1"/>
            <a:r>
              <a:rPr lang="en-US" altLang="ja-JP" sz="2400" dirty="0" smtClean="0">
                <a:latin typeface="Gill Sans Light"/>
                <a:ea typeface="ＭＳ Ｐゴシック" charset="0"/>
                <a:cs typeface="Gill Sans Light"/>
                <a:sym typeface="Wingdings" charset="0"/>
              </a:rPr>
              <a:t>Forward to more authoritative router</a:t>
            </a:r>
            <a:endParaRPr lang="en-US" altLang="ja-JP" sz="2400" dirty="0">
              <a:latin typeface="Gill Sans Light"/>
              <a:ea typeface="ＭＳ Ｐゴシック" charset="0"/>
              <a:cs typeface="Gill Sans Light"/>
            </a:endParaRPr>
          </a:p>
        </p:txBody>
      </p:sp>
      <p:grpSp>
        <p:nvGrpSpPr>
          <p:cNvPr id="44043" name="Group 14"/>
          <p:cNvGrpSpPr>
            <a:grpSpLocks/>
          </p:cNvGrpSpPr>
          <p:nvPr/>
        </p:nvGrpSpPr>
        <p:grpSpPr bwMode="auto">
          <a:xfrm>
            <a:off x="1087438" y="4191000"/>
            <a:ext cx="2417762" cy="1828800"/>
            <a:chOff x="832" y="1344"/>
            <a:chExt cx="1136" cy="1024"/>
          </a:xfrm>
        </p:grpSpPr>
        <p:sp>
          <p:nvSpPr>
            <p:cNvPr id="44105" name="Oval 15"/>
            <p:cNvSpPr>
              <a:spLocks noChangeArrowheads="1"/>
            </p:cNvSpPr>
            <p:nvPr/>
          </p:nvSpPr>
          <p:spPr bwMode="auto">
            <a:xfrm>
              <a:off x="1220" y="1344"/>
              <a:ext cx="495"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6" name="Oval 16"/>
            <p:cNvSpPr>
              <a:spLocks noChangeArrowheads="1"/>
            </p:cNvSpPr>
            <p:nvPr/>
          </p:nvSpPr>
          <p:spPr bwMode="auto">
            <a:xfrm>
              <a:off x="948" y="1455"/>
              <a:ext cx="379"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7" name="Oval 17"/>
            <p:cNvSpPr>
              <a:spLocks noChangeArrowheads="1"/>
            </p:cNvSpPr>
            <p:nvPr/>
          </p:nvSpPr>
          <p:spPr bwMode="auto">
            <a:xfrm>
              <a:off x="832" y="1710"/>
              <a:ext cx="256" cy="30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8" name="Oval 18"/>
            <p:cNvSpPr>
              <a:spLocks noChangeArrowheads="1"/>
            </p:cNvSpPr>
            <p:nvPr/>
          </p:nvSpPr>
          <p:spPr bwMode="auto">
            <a:xfrm>
              <a:off x="909" y="1862"/>
              <a:ext cx="435" cy="44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9" name="Oval 19"/>
            <p:cNvSpPr>
              <a:spLocks noChangeArrowheads="1"/>
            </p:cNvSpPr>
            <p:nvPr/>
          </p:nvSpPr>
          <p:spPr bwMode="auto">
            <a:xfrm>
              <a:off x="1086" y="1924"/>
              <a:ext cx="671" cy="44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0" name="Oval 20"/>
            <p:cNvSpPr>
              <a:spLocks noChangeArrowheads="1"/>
            </p:cNvSpPr>
            <p:nvPr/>
          </p:nvSpPr>
          <p:spPr bwMode="auto">
            <a:xfrm>
              <a:off x="1605" y="1488"/>
              <a:ext cx="311" cy="31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1" name="Oval 21"/>
            <p:cNvSpPr>
              <a:spLocks noChangeArrowheads="1"/>
            </p:cNvSpPr>
            <p:nvPr/>
          </p:nvSpPr>
          <p:spPr bwMode="auto">
            <a:xfrm>
              <a:off x="1602" y="1681"/>
              <a:ext cx="366" cy="333"/>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2" name="Oval 22"/>
            <p:cNvSpPr>
              <a:spLocks noChangeArrowheads="1"/>
            </p:cNvSpPr>
            <p:nvPr/>
          </p:nvSpPr>
          <p:spPr bwMode="auto">
            <a:xfrm>
              <a:off x="1569" y="1751"/>
              <a:ext cx="364" cy="547"/>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3" name="Oval 23"/>
            <p:cNvSpPr>
              <a:spLocks noChangeArrowheads="1"/>
            </p:cNvSpPr>
            <p:nvPr/>
          </p:nvSpPr>
          <p:spPr bwMode="auto">
            <a:xfrm>
              <a:off x="912" y="1434"/>
              <a:ext cx="1008" cy="918"/>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4044" name="Rectangle 24"/>
          <p:cNvSpPr>
            <a:spLocks noChangeArrowheads="1"/>
          </p:cNvSpPr>
          <p:nvPr/>
        </p:nvSpPr>
        <p:spPr bwMode="auto">
          <a:xfrm>
            <a:off x="1057275" y="51244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4045" name="Rectangle 25"/>
          <p:cNvSpPr>
            <a:spLocks noChangeArrowheads="1"/>
          </p:cNvSpPr>
          <p:nvPr/>
        </p:nvSpPr>
        <p:spPr bwMode="auto">
          <a:xfrm>
            <a:off x="3352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4046" name="AutoShape 26"/>
          <p:cNvCxnSpPr>
            <a:cxnSpLocks noChangeShapeType="1"/>
            <a:endCxn id="44045" idx="1"/>
          </p:cNvCxnSpPr>
          <p:nvPr/>
        </p:nvCxnSpPr>
        <p:spPr bwMode="auto">
          <a:xfrm>
            <a:off x="1257300" y="5172075"/>
            <a:ext cx="2095500" cy="171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4047" name="Group 27"/>
          <p:cNvGrpSpPr>
            <a:grpSpLocks/>
          </p:cNvGrpSpPr>
          <p:nvPr/>
        </p:nvGrpSpPr>
        <p:grpSpPr bwMode="auto">
          <a:xfrm>
            <a:off x="228600" y="4876800"/>
            <a:ext cx="523875" cy="488950"/>
            <a:chOff x="1014" y="912"/>
            <a:chExt cx="574" cy="596"/>
          </a:xfrm>
        </p:grpSpPr>
        <p:sp>
          <p:nvSpPr>
            <p:cNvPr id="44093" name="Freeform 2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4094" name="Line 2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5" name="Line 3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6" name="Freeform 3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4097" name="Line 3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8" name="Line 3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9" name="Line 3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0" name="Rectangle 3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4101" name="Freeform 3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4102" name="Line 3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3" name="Line 3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4" name="Line 3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4048" name="AutoShape 40"/>
          <p:cNvCxnSpPr>
            <a:cxnSpLocks noChangeShapeType="1"/>
            <a:endCxn id="44044" idx="1"/>
          </p:cNvCxnSpPr>
          <p:nvPr/>
        </p:nvCxnSpPr>
        <p:spPr bwMode="auto">
          <a:xfrm>
            <a:off x="760413" y="5197475"/>
            <a:ext cx="296862" cy="127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4049" name="Group 41"/>
          <p:cNvGrpSpPr>
            <a:grpSpLocks/>
          </p:cNvGrpSpPr>
          <p:nvPr/>
        </p:nvGrpSpPr>
        <p:grpSpPr bwMode="auto">
          <a:xfrm>
            <a:off x="5126038" y="4114800"/>
            <a:ext cx="2265362" cy="1828800"/>
            <a:chOff x="832" y="1344"/>
            <a:chExt cx="1136" cy="1024"/>
          </a:xfrm>
        </p:grpSpPr>
        <p:sp>
          <p:nvSpPr>
            <p:cNvPr id="44084" name="Oval 42"/>
            <p:cNvSpPr>
              <a:spLocks noChangeArrowheads="1"/>
            </p:cNvSpPr>
            <p:nvPr/>
          </p:nvSpPr>
          <p:spPr bwMode="auto">
            <a:xfrm>
              <a:off x="1220" y="1344"/>
              <a:ext cx="495"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5" name="Oval 43"/>
            <p:cNvSpPr>
              <a:spLocks noChangeArrowheads="1"/>
            </p:cNvSpPr>
            <p:nvPr/>
          </p:nvSpPr>
          <p:spPr bwMode="auto">
            <a:xfrm>
              <a:off x="948" y="1455"/>
              <a:ext cx="379"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6" name="Oval 44"/>
            <p:cNvSpPr>
              <a:spLocks noChangeArrowheads="1"/>
            </p:cNvSpPr>
            <p:nvPr/>
          </p:nvSpPr>
          <p:spPr bwMode="auto">
            <a:xfrm>
              <a:off x="832" y="1710"/>
              <a:ext cx="256" cy="306"/>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7" name="Oval 45"/>
            <p:cNvSpPr>
              <a:spLocks noChangeArrowheads="1"/>
            </p:cNvSpPr>
            <p:nvPr/>
          </p:nvSpPr>
          <p:spPr bwMode="auto">
            <a:xfrm>
              <a:off x="909" y="1862"/>
              <a:ext cx="435" cy="44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8" name="Oval 46"/>
            <p:cNvSpPr>
              <a:spLocks noChangeArrowheads="1"/>
            </p:cNvSpPr>
            <p:nvPr/>
          </p:nvSpPr>
          <p:spPr bwMode="auto">
            <a:xfrm>
              <a:off x="1086" y="1924"/>
              <a:ext cx="671" cy="44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9" name="Oval 47"/>
            <p:cNvSpPr>
              <a:spLocks noChangeArrowheads="1"/>
            </p:cNvSpPr>
            <p:nvPr/>
          </p:nvSpPr>
          <p:spPr bwMode="auto">
            <a:xfrm>
              <a:off x="1605" y="1488"/>
              <a:ext cx="311" cy="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0" name="Oval 48"/>
            <p:cNvSpPr>
              <a:spLocks noChangeArrowheads="1"/>
            </p:cNvSpPr>
            <p:nvPr/>
          </p:nvSpPr>
          <p:spPr bwMode="auto">
            <a:xfrm>
              <a:off x="1602" y="1681"/>
              <a:ext cx="366" cy="33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1" name="Oval 49"/>
            <p:cNvSpPr>
              <a:spLocks noChangeArrowheads="1"/>
            </p:cNvSpPr>
            <p:nvPr/>
          </p:nvSpPr>
          <p:spPr bwMode="auto">
            <a:xfrm>
              <a:off x="1569" y="1751"/>
              <a:ext cx="364" cy="54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2" name="Oval 50"/>
            <p:cNvSpPr>
              <a:spLocks noChangeArrowheads="1"/>
            </p:cNvSpPr>
            <p:nvPr/>
          </p:nvSpPr>
          <p:spPr bwMode="auto">
            <a:xfrm>
              <a:off x="912" y="1434"/>
              <a:ext cx="1008" cy="91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4050" name="Rectangle 51"/>
          <p:cNvSpPr>
            <a:spLocks noChangeArrowheads="1"/>
          </p:cNvSpPr>
          <p:nvPr/>
        </p:nvSpPr>
        <p:spPr bwMode="auto">
          <a:xfrm>
            <a:off x="7162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grpSp>
        <p:nvGrpSpPr>
          <p:cNvPr id="44051" name="Group 52"/>
          <p:cNvGrpSpPr>
            <a:grpSpLocks/>
          </p:cNvGrpSpPr>
          <p:nvPr/>
        </p:nvGrpSpPr>
        <p:grpSpPr bwMode="auto">
          <a:xfrm>
            <a:off x="7781925" y="4978400"/>
            <a:ext cx="523875" cy="488950"/>
            <a:chOff x="1014" y="912"/>
            <a:chExt cx="574" cy="596"/>
          </a:xfrm>
        </p:grpSpPr>
        <p:sp>
          <p:nvSpPr>
            <p:cNvPr id="44072" name="Freeform 53"/>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4073" name="Line 54"/>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4" name="Line 55"/>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5" name="Freeform 56"/>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4076" name="Line 57"/>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7" name="Line 58"/>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8" name="Line 59"/>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9" name="Rectangle 60"/>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4080" name="Freeform 61"/>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4081" name="Line 62"/>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2" name="Line 63"/>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3" name="Line 64"/>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4052" name="AutoShape 65"/>
          <p:cNvCxnSpPr>
            <a:cxnSpLocks noChangeShapeType="1"/>
            <a:stCxn id="44050" idx="3"/>
          </p:cNvCxnSpPr>
          <p:nvPr/>
        </p:nvCxnSpPr>
        <p:spPr bwMode="auto">
          <a:xfrm flipV="1">
            <a:off x="7346950" y="5314950"/>
            <a:ext cx="449263" cy="285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53" name="AutoShape 66"/>
          <p:cNvCxnSpPr>
            <a:cxnSpLocks noChangeShapeType="1"/>
            <a:stCxn id="44054" idx="3"/>
            <a:endCxn id="44050" idx="1"/>
          </p:cNvCxnSpPr>
          <p:nvPr/>
        </p:nvCxnSpPr>
        <p:spPr bwMode="auto">
          <a:xfrm flipV="1">
            <a:off x="5410200" y="5343525"/>
            <a:ext cx="17526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54" name="Rectangle 67"/>
          <p:cNvSpPr>
            <a:spLocks noChangeArrowheads="1"/>
          </p:cNvSpPr>
          <p:nvPr/>
        </p:nvSpPr>
        <p:spPr bwMode="auto">
          <a:xfrm>
            <a:off x="5226050" y="56149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4055" name="AutoShape 68"/>
          <p:cNvCxnSpPr>
            <a:cxnSpLocks noChangeShapeType="1"/>
            <a:stCxn id="44045" idx="3"/>
            <a:endCxn id="44054" idx="1"/>
          </p:cNvCxnSpPr>
          <p:nvPr/>
        </p:nvCxnSpPr>
        <p:spPr bwMode="auto">
          <a:xfrm>
            <a:off x="3536950" y="5343525"/>
            <a:ext cx="16891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56" name="Text Box 76"/>
          <p:cNvSpPr txBox="1">
            <a:spLocks noChangeArrowheads="1"/>
          </p:cNvSpPr>
          <p:nvPr/>
        </p:nvSpPr>
        <p:spPr bwMode="auto">
          <a:xfrm>
            <a:off x="152400" y="3962400"/>
            <a:ext cx="1095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A</a:t>
            </a:r>
          </a:p>
          <a:p>
            <a:pPr eaLnBrk="1" hangingPunct="1"/>
            <a:r>
              <a:rPr lang="en-US" b="0">
                <a:latin typeface="Helvetica" charset="0"/>
                <a:cs typeface="Helvetica" charset="0"/>
              </a:rPr>
              <a:t>(IP A)</a:t>
            </a:r>
          </a:p>
        </p:txBody>
      </p:sp>
      <p:sp>
        <p:nvSpPr>
          <p:cNvPr id="44057" name="Text Box 77"/>
          <p:cNvSpPr txBox="1">
            <a:spLocks noChangeArrowheads="1"/>
          </p:cNvSpPr>
          <p:nvPr/>
        </p:nvSpPr>
        <p:spPr bwMode="auto">
          <a:xfrm>
            <a:off x="7543800" y="4114800"/>
            <a:ext cx="11080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B </a:t>
            </a:r>
          </a:p>
          <a:p>
            <a:pPr eaLnBrk="1" hangingPunct="1"/>
            <a:r>
              <a:rPr lang="en-US" b="0">
                <a:latin typeface="Helvetica" charset="0"/>
                <a:cs typeface="Helvetica" charset="0"/>
              </a:rPr>
              <a:t>(IP B)</a:t>
            </a:r>
          </a:p>
        </p:txBody>
      </p:sp>
      <p:sp>
        <p:nvSpPr>
          <p:cNvPr id="44058" name="Text Box 78"/>
          <p:cNvSpPr txBox="1">
            <a:spLocks noChangeArrowheads="1"/>
          </p:cNvSpPr>
          <p:nvPr/>
        </p:nvSpPr>
        <p:spPr bwMode="auto">
          <a:xfrm>
            <a:off x="3181350" y="4724400"/>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R2</a:t>
            </a:r>
          </a:p>
        </p:txBody>
      </p:sp>
      <p:sp>
        <p:nvSpPr>
          <p:cNvPr id="44059" name="Text Box 79"/>
          <p:cNvSpPr txBox="1">
            <a:spLocks noChangeArrowheads="1"/>
          </p:cNvSpPr>
          <p:nvPr/>
        </p:nvSpPr>
        <p:spPr bwMode="auto">
          <a:xfrm>
            <a:off x="5086350" y="5105400"/>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R3</a:t>
            </a:r>
          </a:p>
        </p:txBody>
      </p:sp>
      <p:sp>
        <p:nvSpPr>
          <p:cNvPr id="44060" name="Rectangle 83"/>
          <p:cNvSpPr>
            <a:spLocks noChangeArrowheads="1"/>
          </p:cNvSpPr>
          <p:nvPr/>
        </p:nvSpPr>
        <p:spPr bwMode="auto">
          <a:xfrm>
            <a:off x="5181600" y="4700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4061" name="AutoShape 85"/>
          <p:cNvCxnSpPr>
            <a:cxnSpLocks noChangeShapeType="1"/>
            <a:stCxn id="44045" idx="3"/>
            <a:endCxn id="44060" idx="1"/>
          </p:cNvCxnSpPr>
          <p:nvPr/>
        </p:nvCxnSpPr>
        <p:spPr bwMode="auto">
          <a:xfrm flipV="1">
            <a:off x="3536950" y="4786313"/>
            <a:ext cx="16446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62" name="Text Box 86"/>
          <p:cNvSpPr txBox="1">
            <a:spLocks noChangeArrowheads="1"/>
          </p:cNvSpPr>
          <p:nvPr/>
        </p:nvSpPr>
        <p:spPr bwMode="auto">
          <a:xfrm>
            <a:off x="5029200" y="4191000"/>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R4</a:t>
            </a:r>
          </a:p>
        </p:txBody>
      </p:sp>
      <p:cxnSp>
        <p:nvCxnSpPr>
          <p:cNvPr id="44063" name="AutoShape 87"/>
          <p:cNvCxnSpPr>
            <a:cxnSpLocks noChangeShapeType="1"/>
            <a:stCxn id="44060" idx="3"/>
            <a:endCxn id="44050" idx="1"/>
          </p:cNvCxnSpPr>
          <p:nvPr/>
        </p:nvCxnSpPr>
        <p:spPr bwMode="auto">
          <a:xfrm>
            <a:off x="5365750" y="4786313"/>
            <a:ext cx="17970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64" name="AutoShape 26"/>
          <p:cNvCxnSpPr>
            <a:cxnSpLocks noChangeShapeType="1"/>
            <a:stCxn id="44113" idx="2"/>
            <a:endCxn id="44066" idx="1"/>
          </p:cNvCxnSpPr>
          <p:nvPr/>
        </p:nvCxnSpPr>
        <p:spPr bwMode="auto">
          <a:xfrm rot="10800000" flipH="1" flipV="1">
            <a:off x="1257300" y="5172075"/>
            <a:ext cx="996950" cy="8382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65" name="AutoShape 26"/>
          <p:cNvCxnSpPr>
            <a:cxnSpLocks noChangeShapeType="1"/>
            <a:stCxn id="44109" idx="4"/>
            <a:endCxn id="44112" idx="6"/>
          </p:cNvCxnSpPr>
          <p:nvPr/>
        </p:nvCxnSpPr>
        <p:spPr bwMode="auto">
          <a:xfrm rot="5400000" flipH="1" flipV="1">
            <a:off x="2579688" y="5168900"/>
            <a:ext cx="612775" cy="10890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66" name="Rectangle 24"/>
          <p:cNvSpPr>
            <a:spLocks noChangeArrowheads="1"/>
          </p:cNvSpPr>
          <p:nvPr/>
        </p:nvSpPr>
        <p:spPr bwMode="auto">
          <a:xfrm>
            <a:off x="2254250" y="59245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4067" name="Text Box 78"/>
          <p:cNvSpPr txBox="1">
            <a:spLocks noChangeArrowheads="1"/>
          </p:cNvSpPr>
          <p:nvPr/>
        </p:nvSpPr>
        <p:spPr bwMode="auto">
          <a:xfrm>
            <a:off x="2133600" y="6015038"/>
            <a:ext cx="57785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R1</a:t>
            </a:r>
          </a:p>
        </p:txBody>
      </p:sp>
      <p:sp>
        <p:nvSpPr>
          <p:cNvPr id="44068" name="Freeform 132"/>
          <p:cNvSpPr>
            <a:spLocks noChangeArrowheads="1"/>
          </p:cNvSpPr>
          <p:nvPr/>
        </p:nvSpPr>
        <p:spPr bwMode="auto">
          <a:xfrm>
            <a:off x="846138" y="4506913"/>
            <a:ext cx="6926262" cy="722312"/>
          </a:xfrm>
          <a:custGeom>
            <a:avLst/>
            <a:gdLst>
              <a:gd name="T0" fmla="*/ 0 w 6925733"/>
              <a:gd name="T1" fmla="*/ 436481 h 722489"/>
              <a:gd name="T2" fmla="*/ 694743 w 6925733"/>
              <a:gd name="T3" fmla="*/ 453379 h 722489"/>
              <a:gd name="T4" fmla="*/ 2304517 w 6925733"/>
              <a:gd name="T5" fmla="*/ 622334 h 722489"/>
              <a:gd name="T6" fmla="*/ 2711196 w 6925733"/>
              <a:gd name="T7" fmla="*/ 605441 h 722489"/>
              <a:gd name="T8" fmla="*/ 4202355 w 6925733"/>
              <a:gd name="T9" fmla="*/ 98562 h 722489"/>
              <a:gd name="T10" fmla="*/ 4473476 w 6925733"/>
              <a:gd name="T11" fmla="*/ 14084 h 722489"/>
              <a:gd name="T12" fmla="*/ 4693755 w 6925733"/>
              <a:gd name="T13" fmla="*/ 98562 h 722489"/>
              <a:gd name="T14" fmla="*/ 6167972 w 6925733"/>
              <a:gd name="T15" fmla="*/ 622334 h 722489"/>
              <a:gd name="T16" fmla="*/ 6930494 w 6925733"/>
              <a:gd name="T17" fmla="*/ 689923 h 72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5733"/>
              <a:gd name="T28" fmla="*/ 0 h 722489"/>
              <a:gd name="T29" fmla="*/ 6925733 w 6925733"/>
              <a:gd name="T30" fmla="*/ 722489 h 7224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5733" h="722489">
                <a:moveTo>
                  <a:pt x="0" y="437444"/>
                </a:moveTo>
                <a:cubicBezTo>
                  <a:pt x="155222" y="430389"/>
                  <a:pt x="310444" y="423334"/>
                  <a:pt x="694266" y="454378"/>
                </a:cubicBezTo>
                <a:cubicBezTo>
                  <a:pt x="1078088" y="485423"/>
                  <a:pt x="1967089" y="598311"/>
                  <a:pt x="2302933" y="623711"/>
                </a:cubicBezTo>
                <a:cubicBezTo>
                  <a:pt x="2638777" y="649111"/>
                  <a:pt x="2393244" y="694267"/>
                  <a:pt x="2709333" y="606778"/>
                </a:cubicBezTo>
                <a:cubicBezTo>
                  <a:pt x="3025422" y="519289"/>
                  <a:pt x="3905955" y="197556"/>
                  <a:pt x="4199466" y="98778"/>
                </a:cubicBezTo>
                <a:cubicBezTo>
                  <a:pt x="4492977" y="0"/>
                  <a:pt x="4388556" y="14111"/>
                  <a:pt x="4470400" y="14111"/>
                </a:cubicBezTo>
                <a:cubicBezTo>
                  <a:pt x="4552244" y="14111"/>
                  <a:pt x="4690533" y="98778"/>
                  <a:pt x="4690533" y="98778"/>
                </a:cubicBezTo>
                <a:cubicBezTo>
                  <a:pt x="4972755" y="200378"/>
                  <a:pt x="5791200" y="524933"/>
                  <a:pt x="6163733" y="623711"/>
                </a:cubicBezTo>
                <a:cubicBezTo>
                  <a:pt x="6536266" y="722489"/>
                  <a:pt x="6925733" y="691444"/>
                  <a:pt x="6925733" y="691444"/>
                </a:cubicBezTo>
              </a:path>
            </a:pathLst>
          </a:custGeom>
          <a:noFill/>
          <a:ln w="50800">
            <a:solidFill>
              <a:srgbClr val="008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nchor="ctr"/>
          <a:lstStyle/>
          <a:p>
            <a:endParaRPr lang="en-US"/>
          </a:p>
        </p:txBody>
      </p:sp>
      <p:grpSp>
        <p:nvGrpSpPr>
          <p:cNvPr id="7" name="Group 90"/>
          <p:cNvGrpSpPr>
            <a:grpSpLocks/>
          </p:cNvGrpSpPr>
          <p:nvPr/>
        </p:nvGrpSpPr>
        <p:grpSpPr bwMode="auto">
          <a:xfrm>
            <a:off x="1219200" y="4648200"/>
            <a:ext cx="1752600" cy="228600"/>
            <a:chOff x="1219200" y="4648200"/>
            <a:chExt cx="1752600" cy="228600"/>
          </a:xfrm>
        </p:grpSpPr>
        <p:sp>
          <p:nvSpPr>
            <p:cNvPr id="44070" name="Rectangle 133"/>
            <p:cNvSpPr>
              <a:spLocks noChangeArrowheads="1"/>
            </p:cNvSpPr>
            <p:nvPr/>
          </p:nvSpPr>
          <p:spPr bwMode="auto">
            <a:xfrm>
              <a:off x="1219200" y="4648200"/>
              <a:ext cx="990600" cy="228600"/>
            </a:xfrm>
            <a:prstGeom prst="rect">
              <a:avLst/>
            </a:prstGeom>
            <a:solidFill>
              <a:schemeClr val="bg1"/>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44071" name="Rectangle 134"/>
            <p:cNvSpPr>
              <a:spLocks noChangeArrowheads="1"/>
            </p:cNvSpPr>
            <p:nvPr/>
          </p:nvSpPr>
          <p:spPr bwMode="auto">
            <a:xfrm>
              <a:off x="2209800" y="4648200"/>
              <a:ext cx="762000" cy="228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Helvetica" charset="0"/>
                  <a:cs typeface="Helvetica" charset="0"/>
                </a:rPr>
                <a:t>IP B</a:t>
              </a:r>
            </a:p>
          </p:txBody>
        </p:sp>
      </p:grpSp>
    </p:spTree>
    <p:extLst>
      <p:ext uri="{BB962C8B-B14F-4D97-AF65-F5344CB8AC3E}">
        <p14:creationId xmlns:p14="http://schemas.microsoft.com/office/powerpoint/2010/main" val="34860100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05556E-6 4.44444E-6 L 0.1684 0.04213 L 0.37222 -0.05671 L 0.57031 0.03472 L 0.61476 0.03958 " pathEditMode="relative" ptsTypes="AAAAA">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685800" y="76200"/>
            <a:ext cx="7162800" cy="533400"/>
          </a:xfrm>
        </p:spPr>
        <p:txBody>
          <a:bodyPr/>
          <a:lstStyle/>
          <a:p>
            <a:r>
              <a:rPr lang="en-US">
                <a:latin typeface="Helvetica" charset="0"/>
                <a:ea typeface="ＭＳ Ｐゴシック" charset="0"/>
                <a:cs typeface="ＭＳ Ｐゴシック" charset="0"/>
              </a:rPr>
              <a:t>IP Addresses vs. MAC Addresses</a:t>
            </a:r>
          </a:p>
        </p:txBody>
      </p:sp>
      <p:sp>
        <p:nvSpPr>
          <p:cNvPr id="45058" name="Content Placeholder 2"/>
          <p:cNvSpPr>
            <a:spLocks noGrp="1"/>
          </p:cNvSpPr>
          <p:nvPr>
            <p:ph idx="1"/>
          </p:nvPr>
        </p:nvSpPr>
        <p:spPr>
          <a:xfrm>
            <a:off x="228600" y="609600"/>
            <a:ext cx="8915400" cy="4038600"/>
          </a:xfrm>
        </p:spPr>
        <p:txBody>
          <a:bodyPr/>
          <a:lstStyle/>
          <a:p>
            <a:r>
              <a:rPr lang="en-US" dirty="0">
                <a:latin typeface="Gill Sans Light"/>
                <a:ea typeface="ＭＳ Ｐゴシック" charset="0"/>
                <a:cs typeface="Gill Sans Light"/>
              </a:rPr>
              <a:t>Why not use MAC addresses for routing?</a:t>
            </a:r>
          </a:p>
          <a:p>
            <a:pPr lvl="1"/>
            <a:r>
              <a:rPr lang="en-US" dirty="0" smtClean="0">
                <a:latin typeface="Gill Sans Light"/>
                <a:ea typeface="ＭＳ Ｐゴシック" charset="0"/>
                <a:cs typeface="Gill Sans Light"/>
              </a:rPr>
              <a:t>Doesn’</a:t>
            </a:r>
            <a:r>
              <a:rPr lang="en-US" altLang="ja-JP" dirty="0" smtClean="0">
                <a:latin typeface="Gill Sans Light"/>
                <a:ea typeface="ＭＳ Ｐゴシック" charset="0"/>
                <a:cs typeface="Gill Sans Light"/>
              </a:rPr>
              <a:t>t </a:t>
            </a:r>
            <a:r>
              <a:rPr lang="en-US" altLang="ja-JP" dirty="0">
                <a:latin typeface="Gill Sans Light"/>
                <a:ea typeface="ＭＳ Ｐゴシック" charset="0"/>
                <a:cs typeface="Gill Sans Light"/>
              </a:rPr>
              <a:t>scale</a:t>
            </a:r>
          </a:p>
          <a:p>
            <a:r>
              <a:rPr lang="en-US" dirty="0">
                <a:latin typeface="Gill Sans Light"/>
                <a:ea typeface="ＭＳ Ｐゴシック" charset="0"/>
                <a:cs typeface="Gill Sans Light"/>
              </a:rPr>
              <a:t>Analogy</a:t>
            </a:r>
          </a:p>
          <a:p>
            <a:pPr lvl="1"/>
            <a:r>
              <a:rPr lang="en-US" dirty="0">
                <a:latin typeface="Gill Sans Light"/>
                <a:ea typeface="ＭＳ Ｐゴシック" charset="0"/>
                <a:cs typeface="Gill Sans Light"/>
              </a:rPr>
              <a:t>MAC address </a:t>
            </a:r>
            <a:r>
              <a:rPr lang="en-US" dirty="0">
                <a:latin typeface="Gill Sans Light"/>
                <a:ea typeface="ＭＳ Ｐゴシック" charset="0"/>
                <a:cs typeface="Gill Sans Light"/>
                <a:sym typeface="Wingdings" charset="0"/>
              </a:rPr>
              <a:t> SSN</a:t>
            </a:r>
          </a:p>
          <a:p>
            <a:pPr lvl="1"/>
            <a:r>
              <a:rPr lang="en-US" dirty="0">
                <a:latin typeface="Gill Sans Light"/>
                <a:ea typeface="ＭＳ Ｐゴシック" charset="0"/>
                <a:cs typeface="Gill Sans Light"/>
                <a:sym typeface="Wingdings" charset="0"/>
              </a:rPr>
              <a:t>IP address  (unreadable) home address</a:t>
            </a:r>
          </a:p>
          <a:p>
            <a:r>
              <a:rPr lang="en-US" dirty="0">
                <a:latin typeface="Gill Sans Light"/>
                <a:ea typeface="ＭＳ Ｐゴシック" charset="0"/>
                <a:cs typeface="Gill Sans Light"/>
                <a:sym typeface="Wingdings" charset="0"/>
              </a:rPr>
              <a:t>MAC address: uniquely associated to the device for the entire lifetime of the device</a:t>
            </a:r>
          </a:p>
          <a:p>
            <a:r>
              <a:rPr lang="en-US" dirty="0">
                <a:latin typeface="Gill Sans Light"/>
                <a:ea typeface="ＭＳ Ｐゴシック" charset="0"/>
                <a:cs typeface="Gill Sans Light"/>
                <a:sym typeface="Wingdings" charset="0"/>
              </a:rPr>
              <a:t>IP address: changes as the device location changes</a:t>
            </a:r>
          </a:p>
          <a:p>
            <a:pPr lvl="1"/>
            <a:r>
              <a:rPr lang="en-US" dirty="0">
                <a:latin typeface="Gill Sans Light"/>
                <a:ea typeface="ＭＳ Ｐゴシック" charset="0"/>
                <a:cs typeface="Gill Sans Light"/>
                <a:sym typeface="Wingdings" charset="0"/>
              </a:rPr>
              <a:t>Your notebook IP address at school is different from home</a:t>
            </a:r>
            <a:endParaRPr lang="en-US" altLang="ja-JP" dirty="0">
              <a:latin typeface="Gill Sans Light"/>
              <a:ea typeface="ＭＳ Ｐゴシック" charset="0"/>
              <a:cs typeface="Gill Sans Light"/>
            </a:endParaRPr>
          </a:p>
        </p:txBody>
      </p:sp>
      <p:pic>
        <p:nvPicPr>
          <p:cNvPr id="45066" name="Picture 9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1000"/>
            <a:ext cx="60325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94"/>
          <p:cNvGrpSpPr>
            <a:grpSpLocks/>
          </p:cNvGrpSpPr>
          <p:nvPr/>
        </p:nvGrpSpPr>
        <p:grpSpPr bwMode="auto">
          <a:xfrm>
            <a:off x="6400800" y="4267200"/>
            <a:ext cx="2608263" cy="1676400"/>
            <a:chOff x="6477000" y="4267200"/>
            <a:chExt cx="2607662" cy="1676400"/>
          </a:xfrm>
        </p:grpSpPr>
        <p:pic>
          <p:nvPicPr>
            <p:cNvPr id="45072" name="Picture 9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267200"/>
              <a:ext cx="1752600" cy="1079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73" name="Picture 9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4267200"/>
              <a:ext cx="690716" cy="1070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74" name="TextBox 93"/>
            <p:cNvSpPr txBox="1">
              <a:spLocks noChangeArrowheads="1"/>
            </p:cNvSpPr>
            <p:nvPr/>
          </p:nvSpPr>
          <p:spPr bwMode="auto">
            <a:xfrm>
              <a:off x="6553200" y="5297269"/>
              <a:ext cx="2531462" cy="64633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10 7</a:t>
              </a:r>
              <a:r>
                <a:rPr lang="en-US" sz="1800" b="0" baseline="30000">
                  <a:latin typeface="Helvetica" charset="0"/>
                  <a:cs typeface="Helvetica" charset="0"/>
                </a:rPr>
                <a:t>th</a:t>
              </a:r>
              <a:r>
                <a:rPr lang="en-US" sz="1800" b="0">
                  <a:latin typeface="Helvetica" charset="0"/>
                  <a:cs typeface="Helvetica" charset="0"/>
                </a:rPr>
                <a:t> Street NW</a:t>
              </a:r>
            </a:p>
            <a:p>
              <a:pPr eaLnBrk="1" hangingPunct="1"/>
              <a:r>
                <a:rPr lang="en-US" sz="1800" b="0">
                  <a:latin typeface="Helvetica" charset="0"/>
                  <a:cs typeface="Helvetica" charset="0"/>
                </a:rPr>
                <a:t>Washington, DC 21115</a:t>
              </a:r>
            </a:p>
          </p:txBody>
        </p:sp>
      </p:grpSp>
      <p:grpSp>
        <p:nvGrpSpPr>
          <p:cNvPr id="3" name="Group 95"/>
          <p:cNvGrpSpPr>
            <a:grpSpLocks/>
          </p:cNvGrpSpPr>
          <p:nvPr/>
        </p:nvGrpSpPr>
        <p:grpSpPr bwMode="auto">
          <a:xfrm>
            <a:off x="304800" y="4267200"/>
            <a:ext cx="2366963" cy="1676400"/>
            <a:chOff x="6477000" y="4267200"/>
            <a:chExt cx="2367116" cy="1676400"/>
          </a:xfrm>
        </p:grpSpPr>
        <p:pic>
          <p:nvPicPr>
            <p:cNvPr id="45069" name="Picture 9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267200"/>
              <a:ext cx="1752600" cy="1079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70" name="Picture 9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4267200"/>
              <a:ext cx="690716" cy="1070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71" name="TextBox 98"/>
            <p:cNvSpPr txBox="1">
              <a:spLocks noChangeArrowheads="1"/>
            </p:cNvSpPr>
            <p:nvPr/>
          </p:nvSpPr>
          <p:spPr bwMode="auto">
            <a:xfrm>
              <a:off x="6553200" y="5297269"/>
              <a:ext cx="2210862" cy="64633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FF0000"/>
                  </a:solidFill>
                  <a:latin typeface="Helvetica" charset="0"/>
                  <a:cs typeface="Helvetica" charset="0"/>
                </a:rPr>
                <a:t>1051 Euclid Ave</a:t>
              </a:r>
            </a:p>
            <a:p>
              <a:pPr eaLnBrk="1" hangingPunct="1"/>
              <a:r>
                <a:rPr lang="en-US" sz="1800" b="0">
                  <a:solidFill>
                    <a:srgbClr val="FF0000"/>
                  </a:solidFill>
                  <a:latin typeface="Helvetica" charset="0"/>
                  <a:cs typeface="Helvetica" charset="0"/>
                </a:rPr>
                <a:t>Berkeley, CA 94722</a:t>
              </a:r>
            </a:p>
          </p:txBody>
        </p:sp>
      </p:grpSp>
    </p:spTree>
    <p:extLst>
      <p:ext uri="{BB962C8B-B14F-4D97-AF65-F5344CB8AC3E}">
        <p14:creationId xmlns:p14="http://schemas.microsoft.com/office/powerpoint/2010/main" val="6221738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7.5E-6 1.11111E-6 C -0.09235 0.03241 -0.18472 0.06505 -0.26857 0.07408 C -0.35242 0.08311 -0.43576 0.06667 -0.50364 0.0544 C -0.57152 0.04213 -0.62378 0.02107 -0.67586 1.11111E-6 " pathEditMode="relative" ptsTypes="aaaA">
                                      <p:cBhvr>
                                        <p:cTn id="6" dur="2000" fill="hold"/>
                                        <p:tgtEl>
                                          <p:spTgt spid="2"/>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22"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2E4-3983-4219-9C27-D521B19CC638}"/>
              </a:ext>
            </a:extLst>
          </p:cNvPr>
          <p:cNvSpPr>
            <a:spLocks noGrp="1"/>
          </p:cNvSpPr>
          <p:nvPr>
            <p:ph type="title"/>
          </p:nvPr>
        </p:nvSpPr>
        <p:spPr/>
        <p:txBody>
          <a:bodyPr/>
          <a:lstStyle/>
          <a:p>
            <a:r>
              <a:rPr lang="en-US" dirty="0"/>
              <a:t>Two-Phase Commit: Setup</a:t>
            </a:r>
          </a:p>
        </p:txBody>
      </p:sp>
      <p:sp>
        <p:nvSpPr>
          <p:cNvPr id="3" name="Content Placeholder 2">
            <a:extLst>
              <a:ext uri="{FF2B5EF4-FFF2-40B4-BE49-F238E27FC236}">
                <a16:creationId xmlns:a16="http://schemas.microsoft.com/office/drawing/2014/main" id="{C693EFDF-8F78-4CB5-AAD8-6AF8B72B1973}"/>
              </a:ext>
            </a:extLst>
          </p:cNvPr>
          <p:cNvSpPr>
            <a:spLocks noGrp="1"/>
          </p:cNvSpPr>
          <p:nvPr>
            <p:ph idx="1"/>
          </p:nvPr>
        </p:nvSpPr>
        <p:spPr/>
        <p:txBody>
          <a:bodyPr/>
          <a:lstStyle/>
          <a:p>
            <a:r>
              <a:rPr lang="en-US" dirty="0"/>
              <a:t>One machine </a:t>
            </a:r>
            <a:r>
              <a:rPr lang="en-US" i="1" dirty="0"/>
              <a:t>(coordinator)</a:t>
            </a:r>
            <a:r>
              <a:rPr lang="en-US" dirty="0"/>
              <a:t> initiates the protocol</a:t>
            </a:r>
          </a:p>
          <a:p>
            <a:r>
              <a:rPr lang="en-US" dirty="0"/>
              <a:t>It asks </a:t>
            </a:r>
            <a:r>
              <a:rPr lang="en-US" i="1" dirty="0"/>
              <a:t>every</a:t>
            </a:r>
            <a:r>
              <a:rPr lang="en-US" dirty="0"/>
              <a:t> machine to </a:t>
            </a:r>
            <a:r>
              <a:rPr lang="en-US" b="1" dirty="0"/>
              <a:t>vote</a:t>
            </a:r>
            <a:r>
              <a:rPr lang="en-US" dirty="0"/>
              <a:t> on transaction</a:t>
            </a:r>
          </a:p>
          <a:p>
            <a:endParaRPr lang="en-US" dirty="0"/>
          </a:p>
          <a:p>
            <a:r>
              <a:rPr lang="en-US" dirty="0"/>
              <a:t>Two possible votes:</a:t>
            </a:r>
          </a:p>
          <a:p>
            <a:pPr lvl="1"/>
            <a:r>
              <a:rPr lang="en-US" b="1" dirty="0"/>
              <a:t>Commit</a:t>
            </a:r>
          </a:p>
          <a:p>
            <a:pPr lvl="1"/>
            <a:r>
              <a:rPr lang="en-US" b="1" dirty="0"/>
              <a:t>Abort</a:t>
            </a:r>
          </a:p>
          <a:p>
            <a:pPr lvl="1"/>
            <a:endParaRPr lang="en-US" b="1" dirty="0"/>
          </a:p>
          <a:p>
            <a:r>
              <a:rPr lang="en-US" dirty="0"/>
              <a:t>Commit transaction only if unanimous approval</a:t>
            </a:r>
          </a:p>
        </p:txBody>
      </p:sp>
    </p:spTree>
    <p:extLst>
      <p:ext uri="{BB962C8B-B14F-4D97-AF65-F5344CB8AC3E}">
        <p14:creationId xmlns:p14="http://schemas.microsoft.com/office/powerpoint/2010/main" val="398395880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685800" y="152400"/>
            <a:ext cx="7162800" cy="533400"/>
          </a:xfrm>
        </p:spPr>
        <p:txBody>
          <a:bodyPr/>
          <a:lstStyle/>
          <a:p>
            <a:r>
              <a:rPr lang="en-US">
                <a:latin typeface="Helvetica" charset="0"/>
                <a:ea typeface="ＭＳ Ｐゴシック" charset="0"/>
                <a:cs typeface="ＭＳ Ｐゴシック" charset="0"/>
              </a:rPr>
              <a:t>IP Addresses vs. MAC Addresses</a:t>
            </a:r>
          </a:p>
        </p:txBody>
      </p:sp>
      <p:pic>
        <p:nvPicPr>
          <p:cNvPr id="46089"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2819400"/>
            <a:ext cx="2857500" cy="285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90" name="Content Placeholder 2"/>
          <p:cNvSpPr>
            <a:spLocks noGrp="1"/>
          </p:cNvSpPr>
          <p:nvPr>
            <p:ph idx="1"/>
          </p:nvPr>
        </p:nvSpPr>
        <p:spPr>
          <a:xfrm>
            <a:off x="76200" y="838200"/>
            <a:ext cx="8001000" cy="5715000"/>
          </a:xfrm>
        </p:spPr>
        <p:txBody>
          <a:bodyPr/>
          <a:lstStyle/>
          <a:p>
            <a:r>
              <a:rPr lang="en-US" altLang="ja-JP" dirty="0">
                <a:latin typeface="Gill Sans Light"/>
                <a:ea typeface="ＭＳ Ｐゴシック" charset="0"/>
                <a:cs typeface="Gill Sans Light"/>
              </a:rPr>
              <a:t>Why does packet forwarding using IP </a:t>
            </a:r>
            <a:r>
              <a:rPr lang="en-US" altLang="ja-JP" dirty="0" err="1">
                <a:latin typeface="Gill Sans Light"/>
                <a:ea typeface="ＭＳ Ｐゴシック" charset="0"/>
                <a:cs typeface="Gill Sans Light"/>
              </a:rPr>
              <a:t>addr</a:t>
            </a:r>
            <a:r>
              <a:rPr lang="en-US" altLang="ja-JP" dirty="0">
                <a:latin typeface="Gill Sans Light"/>
                <a:ea typeface="ＭＳ Ｐゴシック" charset="0"/>
                <a:cs typeface="Gill Sans Light"/>
              </a:rPr>
              <a:t>. scale?</a:t>
            </a:r>
          </a:p>
          <a:p>
            <a:r>
              <a:rPr lang="en-US" altLang="ja-JP" dirty="0">
                <a:latin typeface="Gill Sans Light"/>
                <a:ea typeface="ＭＳ Ｐゴシック" charset="0"/>
                <a:cs typeface="Gill Sans Light"/>
              </a:rPr>
              <a:t>Because IP addresses can be aggregated</a:t>
            </a:r>
          </a:p>
          <a:p>
            <a:pPr lvl="1"/>
            <a:r>
              <a:rPr lang="en-US" altLang="ja-JP" dirty="0">
                <a:latin typeface="Gill Sans Light"/>
                <a:ea typeface="ＭＳ Ｐゴシック" charset="0"/>
                <a:cs typeface="Gill Sans Light"/>
              </a:rPr>
              <a:t>E.g., all IP addresses at UC Berkeley start with </a:t>
            </a:r>
            <a:r>
              <a:rPr lang="en-US" altLang="ja-JP" b="1" dirty="0">
                <a:latin typeface="Gill Sans Light"/>
                <a:ea typeface="ＭＳ Ｐゴシック" charset="0"/>
                <a:cs typeface="Gill Sans Light"/>
              </a:rPr>
              <a:t>0xA9E5</a:t>
            </a:r>
            <a:r>
              <a:rPr lang="en-US" altLang="ja-JP" dirty="0">
                <a:latin typeface="Gill Sans Light"/>
                <a:ea typeface="ＭＳ Ｐゴシック" charset="0"/>
                <a:cs typeface="Gill Sans Light"/>
              </a:rPr>
              <a:t>, i.e., any address of form 0xA9E5**** belongs to Berkeley</a:t>
            </a:r>
          </a:p>
          <a:p>
            <a:pPr lvl="1"/>
            <a:r>
              <a:rPr lang="en-US" dirty="0">
                <a:latin typeface="Gill Sans Light"/>
                <a:ea typeface="ＭＳ Ｐゴシック" charset="0"/>
                <a:cs typeface="Gill Sans Light"/>
              </a:rPr>
              <a:t>Thus, a router in NY needs to keep a </a:t>
            </a:r>
            <a:r>
              <a:rPr lang="en-US" b="1" dirty="0">
                <a:latin typeface="Gill Sans Light"/>
                <a:ea typeface="ＭＳ Ｐゴシック" charset="0"/>
                <a:cs typeface="Gill Sans Light"/>
              </a:rPr>
              <a:t>single</a:t>
            </a:r>
            <a:r>
              <a:rPr lang="en-US" dirty="0">
                <a:latin typeface="Gill Sans Light"/>
                <a:ea typeface="ＭＳ Ｐゴシック" charset="0"/>
                <a:cs typeface="Gill Sans Light"/>
              </a:rPr>
              <a:t> entry for </a:t>
            </a:r>
            <a:r>
              <a:rPr lang="en-US" b="1" dirty="0">
                <a:latin typeface="Gill Sans Light"/>
                <a:ea typeface="ＭＳ Ｐゴシック" charset="0"/>
                <a:cs typeface="Gill Sans Light"/>
              </a:rPr>
              <a:t>all</a:t>
            </a:r>
            <a:r>
              <a:rPr lang="en-US" dirty="0">
                <a:latin typeface="Gill Sans Light"/>
                <a:ea typeface="ＭＳ Ｐゴシック" charset="0"/>
                <a:cs typeface="Gill Sans Light"/>
              </a:rPr>
              <a:t> hosts at Berkeley</a:t>
            </a:r>
          </a:p>
          <a:p>
            <a:pPr lvl="1"/>
            <a:r>
              <a:rPr lang="en-US" dirty="0">
                <a:latin typeface="Gill Sans Light"/>
                <a:ea typeface="ＭＳ Ｐゴシック" charset="0"/>
                <a:cs typeface="Gill Sans Light"/>
              </a:rPr>
              <a:t>If we were using MAC addresses the NY router would need to maintain </a:t>
            </a:r>
            <a:r>
              <a:rPr lang="en-US" b="1" dirty="0">
                <a:latin typeface="Gill Sans Light"/>
                <a:ea typeface="ＭＳ Ｐゴシック" charset="0"/>
                <a:cs typeface="Gill Sans Light"/>
              </a:rPr>
              <a:t>an entry for every </a:t>
            </a:r>
            <a:r>
              <a:rPr lang="en-US" dirty="0">
                <a:latin typeface="Gill Sans Light"/>
                <a:ea typeface="ＭＳ Ｐゴシック" charset="0"/>
                <a:cs typeface="Gill Sans Light"/>
              </a:rPr>
              <a:t>Berkeley host!!</a:t>
            </a:r>
          </a:p>
          <a:p>
            <a:pPr lvl="1"/>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Analogy:</a:t>
            </a:r>
          </a:p>
          <a:p>
            <a:pPr lvl="1"/>
            <a:r>
              <a:rPr lang="en-US" dirty="0">
                <a:latin typeface="Gill Sans Light"/>
                <a:ea typeface="ＭＳ Ｐゴシック" charset="0"/>
                <a:cs typeface="Gill Sans Light"/>
              </a:rPr>
              <a:t>Give this letter to person with SSN: 123-45-6789 vs.</a:t>
            </a:r>
          </a:p>
          <a:p>
            <a:pPr lvl="1"/>
            <a:r>
              <a:rPr lang="en-US" dirty="0">
                <a:latin typeface="Gill Sans Light"/>
                <a:ea typeface="ＭＳ Ｐゴシック" charset="0"/>
                <a:cs typeface="Gill Sans Light"/>
              </a:rPr>
              <a:t>Give this letter to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John Smith, 123 First Street, LA, US</a:t>
            </a:r>
            <a:r>
              <a:rPr lang="ja-JP" altLang="en-US" dirty="0">
                <a:latin typeface="Gill Sans Light"/>
                <a:ea typeface="ＭＳ Ｐゴシック" charset="0"/>
                <a:cs typeface="Gill Sans Light"/>
              </a:rPr>
              <a:t>”</a:t>
            </a:r>
            <a:endParaRPr lang="en-US" altLang="ja-JP" dirty="0">
              <a:latin typeface="Gill Sans Light"/>
              <a:ea typeface="ＭＳ Ｐゴシック" charset="0"/>
              <a:cs typeface="Gill Sans Light"/>
            </a:endParaRPr>
          </a:p>
          <a:p>
            <a:pPr lvl="1"/>
            <a:endParaRPr lang="en-US" dirty="0">
              <a:latin typeface="Gill Sans Light"/>
              <a:ea typeface="ＭＳ Ｐゴシック" charset="0"/>
              <a:cs typeface="Gill Sans Light"/>
            </a:endParaRPr>
          </a:p>
          <a:p>
            <a:pPr lvl="1"/>
            <a:endParaRPr lang="en-US" altLang="ja-JP" dirty="0">
              <a:latin typeface="Gill Sans Light"/>
              <a:ea typeface="ＭＳ Ｐゴシック" charset="0"/>
              <a:cs typeface="Gill Sans Light"/>
            </a:endParaRPr>
          </a:p>
          <a:p>
            <a:endParaRPr lang="en-US" altLang="ja-JP" dirty="0">
              <a:latin typeface="Gill Sans Light"/>
              <a:ea typeface="ＭＳ Ｐゴシック" charset="0"/>
              <a:cs typeface="Gill Sans Light"/>
            </a:endParaRPr>
          </a:p>
        </p:txBody>
      </p:sp>
    </p:spTree>
    <p:extLst>
      <p:ext uri="{BB962C8B-B14F-4D97-AF65-F5344CB8AC3E}">
        <p14:creationId xmlns:p14="http://schemas.microsoft.com/office/powerpoint/2010/main" val="184266112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ea typeface="굴림" panose="020B0600000101010101" pitchFamily="34" charset="-127"/>
              </a:rPr>
              <a:t>Setting up Routing Tables</a:t>
            </a:r>
          </a:p>
        </p:txBody>
      </p:sp>
      <p:sp>
        <p:nvSpPr>
          <p:cNvPr id="32771" name="Rectangle 3"/>
          <p:cNvSpPr>
            <a:spLocks noGrp="1" noChangeArrowheads="1"/>
          </p:cNvSpPr>
          <p:nvPr>
            <p:ph type="body" idx="1"/>
          </p:nvPr>
        </p:nvSpPr>
        <p:spPr>
          <a:xfrm>
            <a:off x="152400" y="762000"/>
            <a:ext cx="8839200" cy="5867400"/>
          </a:xfrm>
        </p:spPr>
        <p:txBody>
          <a:bodyPr/>
          <a:lstStyle/>
          <a:p>
            <a:pPr>
              <a:lnSpc>
                <a:spcPct val="80000"/>
              </a:lnSpc>
              <a:spcBef>
                <a:spcPct val="20000"/>
              </a:spcBef>
            </a:pPr>
            <a:r>
              <a:rPr lang="en-US" altLang="ko-KR" dirty="0" smtClean="0">
                <a:ea typeface="굴림" panose="020B0600000101010101" pitchFamily="34" charset="-127"/>
              </a:rPr>
              <a:t>How do you set up routing tables?</a:t>
            </a:r>
          </a:p>
          <a:p>
            <a:pPr lvl="1">
              <a:lnSpc>
                <a:spcPct val="80000"/>
              </a:lnSpc>
              <a:spcBef>
                <a:spcPct val="20000"/>
              </a:spcBef>
            </a:pPr>
            <a:r>
              <a:rPr lang="en-US" altLang="ko-KR" dirty="0" smtClean="0">
                <a:ea typeface="굴림" panose="020B0600000101010101" pitchFamily="34" charset="-127"/>
              </a:rPr>
              <a:t>Internet has no centralized state!</a:t>
            </a:r>
          </a:p>
          <a:p>
            <a:pPr lvl="2">
              <a:lnSpc>
                <a:spcPct val="80000"/>
              </a:lnSpc>
              <a:spcBef>
                <a:spcPct val="20000"/>
              </a:spcBef>
            </a:pPr>
            <a:r>
              <a:rPr lang="en-US" altLang="ko-KR" dirty="0" smtClean="0">
                <a:ea typeface="굴림" panose="020B0600000101010101" pitchFamily="34" charset="-127"/>
              </a:rPr>
              <a:t>No single machine knows entire topology</a:t>
            </a:r>
          </a:p>
          <a:p>
            <a:pPr lvl="2">
              <a:lnSpc>
                <a:spcPct val="80000"/>
              </a:lnSpc>
              <a:spcBef>
                <a:spcPct val="20000"/>
              </a:spcBef>
            </a:pPr>
            <a:r>
              <a:rPr lang="en-US" altLang="ko-KR" dirty="0" smtClean="0">
                <a:ea typeface="굴림" panose="020B0600000101010101" pitchFamily="34" charset="-127"/>
              </a:rPr>
              <a:t>Topology constantly changing (faults, reconfiguration, etc.)</a:t>
            </a:r>
          </a:p>
          <a:p>
            <a:pPr lvl="1">
              <a:lnSpc>
                <a:spcPct val="80000"/>
              </a:lnSpc>
              <a:spcBef>
                <a:spcPct val="20000"/>
              </a:spcBef>
            </a:pPr>
            <a:r>
              <a:rPr lang="en-US" altLang="ko-KR" dirty="0" smtClean="0">
                <a:ea typeface="굴림" panose="020B0600000101010101" pitchFamily="34" charset="-127"/>
              </a:rPr>
              <a:t>Need dynamic algorithm that acquires routing tables</a:t>
            </a:r>
          </a:p>
          <a:p>
            <a:pPr lvl="2">
              <a:lnSpc>
                <a:spcPct val="80000"/>
              </a:lnSpc>
              <a:spcBef>
                <a:spcPct val="20000"/>
              </a:spcBef>
            </a:pPr>
            <a:r>
              <a:rPr lang="en-US" altLang="ko-KR" dirty="0" smtClean="0">
                <a:ea typeface="굴림" panose="020B0600000101010101" pitchFamily="34" charset="-127"/>
              </a:rPr>
              <a:t>Ideally, have one entry per subnet or portion of address</a:t>
            </a:r>
          </a:p>
          <a:p>
            <a:pPr lvl="2">
              <a:lnSpc>
                <a:spcPct val="80000"/>
              </a:lnSpc>
              <a:spcBef>
                <a:spcPct val="20000"/>
              </a:spcBef>
            </a:pPr>
            <a:r>
              <a:rPr lang="en-US" altLang="ko-KR" dirty="0" smtClean="0">
                <a:ea typeface="굴림" panose="020B0600000101010101" pitchFamily="34" charset="-127"/>
              </a:rPr>
              <a:t>Could have “default” routes that send packets for unknown subnets to a different router that has more information</a:t>
            </a:r>
          </a:p>
          <a:p>
            <a:pPr>
              <a:lnSpc>
                <a:spcPct val="80000"/>
              </a:lnSpc>
              <a:spcBef>
                <a:spcPct val="20000"/>
              </a:spcBef>
            </a:pPr>
            <a:r>
              <a:rPr lang="en-US" altLang="ko-KR" dirty="0" smtClean="0">
                <a:ea typeface="굴림" panose="020B0600000101010101" pitchFamily="34" charset="-127"/>
              </a:rPr>
              <a:t>Possible algorithm for acquiring routing table</a:t>
            </a:r>
          </a:p>
          <a:p>
            <a:pPr lvl="1">
              <a:lnSpc>
                <a:spcPct val="80000"/>
              </a:lnSpc>
              <a:spcBef>
                <a:spcPct val="20000"/>
              </a:spcBef>
            </a:pPr>
            <a:r>
              <a:rPr lang="en-US" altLang="ko-KR" dirty="0" smtClean="0">
                <a:ea typeface="굴림" panose="020B0600000101010101" pitchFamily="34" charset="-127"/>
              </a:rPr>
              <a:t>Routing table has “cost” for each entry</a:t>
            </a:r>
          </a:p>
          <a:p>
            <a:pPr lvl="2">
              <a:lnSpc>
                <a:spcPct val="80000"/>
              </a:lnSpc>
              <a:spcBef>
                <a:spcPct val="20000"/>
              </a:spcBef>
            </a:pPr>
            <a:r>
              <a:rPr lang="en-US" altLang="ko-KR" dirty="0" smtClean="0">
                <a:ea typeface="굴림" panose="020B0600000101010101" pitchFamily="34" charset="-127"/>
              </a:rPr>
              <a:t>Includes number of hops to destination, congestion, etc.</a:t>
            </a:r>
          </a:p>
          <a:p>
            <a:pPr lvl="2">
              <a:lnSpc>
                <a:spcPct val="80000"/>
              </a:lnSpc>
              <a:spcBef>
                <a:spcPct val="20000"/>
              </a:spcBef>
            </a:pPr>
            <a:r>
              <a:rPr lang="en-US" altLang="ko-KR" dirty="0" smtClean="0">
                <a:ea typeface="굴림" panose="020B0600000101010101" pitchFamily="34" charset="-127"/>
              </a:rPr>
              <a:t>Entries for unknown subnets have infinite cost</a:t>
            </a:r>
          </a:p>
          <a:p>
            <a:pPr lvl="1">
              <a:lnSpc>
                <a:spcPct val="80000"/>
              </a:lnSpc>
              <a:spcBef>
                <a:spcPct val="20000"/>
              </a:spcBef>
            </a:pPr>
            <a:r>
              <a:rPr lang="en-US" altLang="ko-KR" dirty="0" smtClean="0">
                <a:ea typeface="굴림" panose="020B0600000101010101" pitchFamily="34" charset="-127"/>
              </a:rPr>
              <a:t>Neighbors periodically exchange routing tables</a:t>
            </a:r>
          </a:p>
          <a:p>
            <a:pPr lvl="2">
              <a:lnSpc>
                <a:spcPct val="80000"/>
              </a:lnSpc>
              <a:spcBef>
                <a:spcPct val="20000"/>
              </a:spcBef>
            </a:pPr>
            <a:r>
              <a:rPr lang="en-US" altLang="ko-KR" dirty="0" smtClean="0">
                <a:ea typeface="굴림" panose="020B0600000101010101" pitchFamily="34" charset="-127"/>
              </a:rPr>
              <a:t>If neighbor knows cheaper route to a subnet, replace your entry with neighbors entry (+1 for hop to neighbor)</a:t>
            </a:r>
          </a:p>
          <a:p>
            <a:pPr>
              <a:lnSpc>
                <a:spcPct val="80000"/>
              </a:lnSpc>
              <a:spcBef>
                <a:spcPct val="20000"/>
              </a:spcBef>
            </a:pPr>
            <a:r>
              <a:rPr lang="en-US" altLang="ko-KR" dirty="0" smtClean="0">
                <a:ea typeface="굴림" panose="020B0600000101010101" pitchFamily="34" charset="-127"/>
              </a:rPr>
              <a:t>In reality:</a:t>
            </a:r>
          </a:p>
          <a:p>
            <a:pPr lvl="1">
              <a:lnSpc>
                <a:spcPct val="80000"/>
              </a:lnSpc>
              <a:spcBef>
                <a:spcPct val="20000"/>
              </a:spcBef>
            </a:pPr>
            <a:r>
              <a:rPr lang="en-US" altLang="ko-KR" dirty="0" smtClean="0">
                <a:ea typeface="굴림" panose="020B0600000101010101" pitchFamily="34" charset="-127"/>
              </a:rPr>
              <a:t>Internet has networks of many different scales</a:t>
            </a:r>
          </a:p>
          <a:p>
            <a:pPr lvl="1">
              <a:lnSpc>
                <a:spcPct val="80000"/>
              </a:lnSpc>
              <a:spcBef>
                <a:spcPct val="20000"/>
              </a:spcBef>
            </a:pPr>
            <a:r>
              <a:rPr lang="en-US" altLang="ko-KR" dirty="0" smtClean="0">
                <a:ea typeface="굴림" panose="020B0600000101010101" pitchFamily="34" charset="-127"/>
              </a:rPr>
              <a:t>Different algorithms run at different scales</a:t>
            </a:r>
          </a:p>
        </p:txBody>
      </p:sp>
    </p:spTree>
    <p:extLst>
      <p:ext uri="{BB962C8B-B14F-4D97-AF65-F5344CB8AC3E}">
        <p14:creationId xmlns:p14="http://schemas.microsoft.com/office/powerpoint/2010/main" val="1705298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7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771">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77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71">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77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Naming in the Internet</a:t>
            </a:r>
          </a:p>
        </p:txBody>
      </p:sp>
      <p:sp>
        <p:nvSpPr>
          <p:cNvPr id="33795" name="Rectangle 3"/>
          <p:cNvSpPr>
            <a:spLocks noGrp="1" noChangeArrowheads="1"/>
          </p:cNvSpPr>
          <p:nvPr>
            <p:ph type="body" idx="1"/>
          </p:nvPr>
        </p:nvSpPr>
        <p:spPr>
          <a:xfrm>
            <a:off x="90488" y="2286000"/>
            <a:ext cx="8977312" cy="4495800"/>
          </a:xfrm>
        </p:spPr>
        <p:txBody>
          <a:bodyPr/>
          <a:lstStyle/>
          <a:p>
            <a:r>
              <a:rPr lang="en-US" altLang="ko-KR" dirty="0" smtClean="0">
                <a:ea typeface="굴림" panose="020B0600000101010101" pitchFamily="34" charset="-127"/>
              </a:rPr>
              <a:t>How to map human-readable names</a:t>
            </a:r>
            <a:r>
              <a:rPr lang="en-US" altLang="ko-KR" dirty="0" smtClean="0">
                <a:ea typeface="굴림" panose="020B0600000101010101" pitchFamily="34" charset="-127"/>
                <a:sym typeface="Symbol" panose="05050102010706020507" pitchFamily="18" charset="2"/>
              </a:rPr>
              <a:t> to IP addresses?</a:t>
            </a:r>
          </a:p>
          <a:p>
            <a:pPr lvl="1"/>
            <a:r>
              <a:rPr lang="en-US" altLang="ko-KR" dirty="0" smtClean="0">
                <a:ea typeface="굴림" panose="020B0600000101010101" pitchFamily="34" charset="-127"/>
                <a:sym typeface="Symbol" panose="05050102010706020507" pitchFamily="18" charset="2"/>
              </a:rPr>
              <a:t>E.g. www.berkeley.edu  128.32.139.48</a:t>
            </a:r>
          </a:p>
          <a:p>
            <a:pPr lvl="1"/>
            <a:r>
              <a:rPr lang="en-US" altLang="ko-KR" dirty="0" smtClean="0">
                <a:ea typeface="굴림" panose="020B0600000101010101" pitchFamily="34" charset="-127"/>
                <a:sym typeface="Symbol" panose="05050102010706020507" pitchFamily="18" charset="2"/>
              </a:rPr>
              <a:t>E.g. www.google.com  different addresses depending on location, and load</a:t>
            </a:r>
          </a:p>
          <a:p>
            <a:r>
              <a:rPr lang="en-US" altLang="ko-KR" dirty="0" smtClean="0">
                <a:ea typeface="굴림" panose="020B0600000101010101" pitchFamily="34" charset="-127"/>
                <a:sym typeface="Symbol" panose="05050102010706020507" pitchFamily="18" charset="2"/>
              </a:rPr>
              <a:t>Why is this necessary?</a:t>
            </a:r>
          </a:p>
          <a:p>
            <a:pPr lvl="1"/>
            <a:r>
              <a:rPr lang="en-US" altLang="ko-KR" dirty="0" smtClean="0">
                <a:ea typeface="굴림" panose="020B0600000101010101" pitchFamily="34" charset="-127"/>
                <a:sym typeface="Symbol" panose="05050102010706020507" pitchFamily="18" charset="2"/>
              </a:rPr>
              <a:t>IP addresses are hard to remember</a:t>
            </a:r>
          </a:p>
          <a:p>
            <a:pPr lvl="1"/>
            <a:r>
              <a:rPr lang="en-US" altLang="ko-KR" dirty="0" smtClean="0">
                <a:ea typeface="굴림" panose="020B0600000101010101" pitchFamily="34" charset="-127"/>
                <a:sym typeface="Symbol" panose="05050102010706020507" pitchFamily="18" charset="2"/>
              </a:rPr>
              <a:t>IP addresses change:</a:t>
            </a:r>
          </a:p>
          <a:p>
            <a:pPr lvl="2"/>
            <a:r>
              <a:rPr lang="en-US" altLang="ko-KR" dirty="0" smtClean="0">
                <a:ea typeface="굴림" panose="020B0600000101010101" pitchFamily="34" charset="-127"/>
                <a:sym typeface="Symbol" panose="05050102010706020507" pitchFamily="18" charset="2"/>
              </a:rPr>
              <a:t>Say, Server 1 crashes gets replaced by Server 2</a:t>
            </a:r>
          </a:p>
          <a:p>
            <a:pPr lvl="2"/>
            <a:r>
              <a:rPr lang="en-US" altLang="ko-KR" dirty="0" smtClean="0">
                <a:ea typeface="굴림" panose="020B0600000101010101" pitchFamily="34" charset="-127"/>
                <a:sym typeface="Symbol" panose="05050102010706020507" pitchFamily="18" charset="2"/>
              </a:rPr>
              <a:t>Or – google.com handled by different servers</a:t>
            </a:r>
          </a:p>
          <a:p>
            <a:r>
              <a:rPr lang="en-US" altLang="ko-KR" dirty="0" smtClean="0">
                <a:ea typeface="굴림" panose="020B0600000101010101" pitchFamily="34" charset="-127"/>
                <a:sym typeface="Symbol" panose="05050102010706020507" pitchFamily="18" charset="2"/>
              </a:rPr>
              <a:t>Mechanism: Domain Naming System (DNS)</a:t>
            </a:r>
          </a:p>
          <a:p>
            <a:pPr lvl="1"/>
            <a:endParaRPr lang="ko-KR" altLang="en-US" dirty="0" smtClean="0">
              <a:ea typeface="굴림" panose="020B0600000101010101" pitchFamily="34" charset="-127"/>
              <a:sym typeface="Symbol" panose="05050102010706020507" pitchFamily="18" charset="2"/>
            </a:endParaRPr>
          </a:p>
        </p:txBody>
      </p:sp>
      <p:grpSp>
        <p:nvGrpSpPr>
          <p:cNvPr id="33796" name="Group 4"/>
          <p:cNvGrpSpPr>
            <a:grpSpLocks/>
          </p:cNvGrpSpPr>
          <p:nvPr/>
        </p:nvGrpSpPr>
        <p:grpSpPr bwMode="auto">
          <a:xfrm>
            <a:off x="2667000" y="990600"/>
            <a:ext cx="3733800" cy="990600"/>
            <a:chOff x="1680" y="624"/>
            <a:chExt cx="2352" cy="624"/>
          </a:xfrm>
        </p:grpSpPr>
        <p:sp>
          <p:nvSpPr>
            <p:cNvPr id="34010" name="Rectangle 5"/>
            <p:cNvSpPr>
              <a:spLocks noChangeArrowheads="1"/>
            </p:cNvSpPr>
            <p:nvPr/>
          </p:nvSpPr>
          <p:spPr bwMode="auto">
            <a:xfrm>
              <a:off x="1680"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ea typeface="굴림" panose="020B0600000101010101" pitchFamily="34" charset="-127"/>
                </a:rPr>
                <a:t>Name</a:t>
              </a:r>
            </a:p>
          </p:txBody>
        </p:sp>
        <p:sp>
          <p:nvSpPr>
            <p:cNvPr id="34011" name="Rectangle 6"/>
            <p:cNvSpPr>
              <a:spLocks noChangeArrowheads="1"/>
            </p:cNvSpPr>
            <p:nvPr/>
          </p:nvSpPr>
          <p:spPr bwMode="auto">
            <a:xfrm>
              <a:off x="3168"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ea typeface="굴림" panose="020B0600000101010101" pitchFamily="34" charset="-127"/>
                </a:rPr>
                <a:t>Address</a:t>
              </a:r>
            </a:p>
          </p:txBody>
        </p:sp>
        <p:sp>
          <p:nvSpPr>
            <p:cNvPr id="34012" name="Text Box 7"/>
            <p:cNvSpPr txBox="1">
              <a:spLocks noChangeArrowheads="1"/>
            </p:cNvSpPr>
            <p:nvPr/>
          </p:nvSpPr>
          <p:spPr bwMode="auto">
            <a:xfrm>
              <a:off x="2726" y="839"/>
              <a:ext cx="11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34013" name="Text Box 8"/>
            <p:cNvSpPr txBox="1">
              <a:spLocks noChangeArrowheads="1"/>
            </p:cNvSpPr>
            <p:nvPr/>
          </p:nvSpPr>
          <p:spPr bwMode="auto">
            <a:xfrm>
              <a:off x="2656" y="670"/>
              <a:ext cx="432" cy="44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ko-KR" altLang="en-US" sz="4000">
                  <a:ea typeface="굴림" panose="020B0600000101010101" pitchFamily="34" charset="-127"/>
                  <a:sym typeface="Symbol" panose="05050102010706020507" pitchFamily="18" charset="2"/>
                </a:rPr>
                <a:t></a:t>
              </a:r>
            </a:p>
          </p:txBody>
        </p:sp>
      </p:grpSp>
      <p:pic>
        <p:nvPicPr>
          <p:cNvPr id="33797" name="Picture 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90575"/>
            <a:ext cx="1828800" cy="12890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798" name="Group 10"/>
          <p:cNvGrpSpPr>
            <a:grpSpLocks/>
          </p:cNvGrpSpPr>
          <p:nvPr/>
        </p:nvGrpSpPr>
        <p:grpSpPr bwMode="auto">
          <a:xfrm>
            <a:off x="6705600" y="828675"/>
            <a:ext cx="1506538" cy="1228725"/>
            <a:chOff x="4237" y="549"/>
            <a:chExt cx="949" cy="774"/>
          </a:xfrm>
        </p:grpSpPr>
        <p:sp>
          <p:nvSpPr>
            <p:cNvPr id="33799" name="Freeform 11"/>
            <p:cNvSpPr>
              <a:spLocks/>
            </p:cNvSpPr>
            <p:nvPr/>
          </p:nvSpPr>
          <p:spPr bwMode="auto">
            <a:xfrm>
              <a:off x="4466" y="549"/>
              <a:ext cx="35" cy="102"/>
            </a:xfrm>
            <a:custGeom>
              <a:avLst/>
              <a:gdLst>
                <a:gd name="T0" fmla="*/ 35 w 174"/>
                <a:gd name="T1" fmla="*/ 4 h 510"/>
                <a:gd name="T2" fmla="*/ 25 w 174"/>
                <a:gd name="T3" fmla="*/ 0 h 510"/>
                <a:gd name="T4" fmla="*/ 0 w 174"/>
                <a:gd name="T5" fmla="*/ 97 h 510"/>
                <a:gd name="T6" fmla="*/ 12 w 174"/>
                <a:gd name="T7" fmla="*/ 102 h 510"/>
                <a:gd name="T8" fmla="*/ 35 w 174"/>
                <a:gd name="T9" fmla="*/ 4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510">
                  <a:moveTo>
                    <a:pt x="174" y="22"/>
                  </a:moveTo>
                  <a:lnTo>
                    <a:pt x="125" y="0"/>
                  </a:lnTo>
                  <a:lnTo>
                    <a:pt x="0" y="486"/>
                  </a:lnTo>
                  <a:lnTo>
                    <a:pt x="58" y="510"/>
                  </a:lnTo>
                  <a:lnTo>
                    <a:pt x="1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0" name="Freeform 12"/>
            <p:cNvSpPr>
              <a:spLocks/>
            </p:cNvSpPr>
            <p:nvPr/>
          </p:nvSpPr>
          <p:spPr bwMode="auto">
            <a:xfrm>
              <a:off x="4237" y="556"/>
              <a:ext cx="949" cy="767"/>
            </a:xfrm>
            <a:custGeom>
              <a:avLst/>
              <a:gdLst>
                <a:gd name="T0" fmla="*/ 544 w 4746"/>
                <a:gd name="T1" fmla="*/ 584 h 3835"/>
                <a:gd name="T2" fmla="*/ 581 w 4746"/>
                <a:gd name="T3" fmla="*/ 573 h 3835"/>
                <a:gd name="T4" fmla="*/ 626 w 4746"/>
                <a:gd name="T5" fmla="*/ 558 h 3835"/>
                <a:gd name="T6" fmla="*/ 678 w 4746"/>
                <a:gd name="T7" fmla="*/ 543 h 3835"/>
                <a:gd name="T8" fmla="*/ 731 w 4746"/>
                <a:gd name="T9" fmla="*/ 526 h 3835"/>
                <a:gd name="T10" fmla="*/ 786 w 4746"/>
                <a:gd name="T11" fmla="*/ 510 h 3835"/>
                <a:gd name="T12" fmla="*/ 837 w 4746"/>
                <a:gd name="T13" fmla="*/ 495 h 3835"/>
                <a:gd name="T14" fmla="*/ 881 w 4746"/>
                <a:gd name="T15" fmla="*/ 482 h 3835"/>
                <a:gd name="T16" fmla="*/ 917 w 4746"/>
                <a:gd name="T17" fmla="*/ 472 h 3835"/>
                <a:gd name="T18" fmla="*/ 941 w 4746"/>
                <a:gd name="T19" fmla="*/ 465 h 3835"/>
                <a:gd name="T20" fmla="*/ 949 w 4746"/>
                <a:gd name="T21" fmla="*/ 462 h 3835"/>
                <a:gd name="T22" fmla="*/ 900 w 4746"/>
                <a:gd name="T23" fmla="*/ 0 h 3835"/>
                <a:gd name="T24" fmla="*/ 887 w 4746"/>
                <a:gd name="T25" fmla="*/ 1 h 3835"/>
                <a:gd name="T26" fmla="*/ 864 w 4746"/>
                <a:gd name="T27" fmla="*/ 3 h 3835"/>
                <a:gd name="T28" fmla="*/ 831 w 4746"/>
                <a:gd name="T29" fmla="*/ 6 h 3835"/>
                <a:gd name="T30" fmla="*/ 791 w 4746"/>
                <a:gd name="T31" fmla="*/ 10 h 3835"/>
                <a:gd name="T32" fmla="*/ 742 w 4746"/>
                <a:gd name="T33" fmla="*/ 15 h 3835"/>
                <a:gd name="T34" fmla="*/ 689 w 4746"/>
                <a:gd name="T35" fmla="*/ 22 h 3835"/>
                <a:gd name="T36" fmla="*/ 629 w 4746"/>
                <a:gd name="T37" fmla="*/ 31 h 3835"/>
                <a:gd name="T38" fmla="*/ 566 w 4746"/>
                <a:gd name="T39" fmla="*/ 41 h 3835"/>
                <a:gd name="T40" fmla="*/ 500 w 4746"/>
                <a:gd name="T41" fmla="*/ 53 h 3835"/>
                <a:gd name="T42" fmla="*/ 432 w 4746"/>
                <a:gd name="T43" fmla="*/ 67 h 3835"/>
                <a:gd name="T44" fmla="*/ 361 w 4746"/>
                <a:gd name="T45" fmla="*/ 84 h 3835"/>
                <a:gd name="T46" fmla="*/ 295 w 4746"/>
                <a:gd name="T47" fmla="*/ 100 h 3835"/>
                <a:gd name="T48" fmla="*/ 235 w 4746"/>
                <a:gd name="T49" fmla="*/ 117 h 3835"/>
                <a:gd name="T50" fmla="*/ 181 w 4746"/>
                <a:gd name="T51" fmla="*/ 133 h 3835"/>
                <a:gd name="T52" fmla="*/ 133 w 4746"/>
                <a:gd name="T53" fmla="*/ 149 h 3835"/>
                <a:gd name="T54" fmla="*/ 92 w 4746"/>
                <a:gd name="T55" fmla="*/ 163 h 3835"/>
                <a:gd name="T56" fmla="*/ 58 w 4746"/>
                <a:gd name="T57" fmla="*/ 176 h 3835"/>
                <a:gd name="T58" fmla="*/ 31 w 4746"/>
                <a:gd name="T59" fmla="*/ 186 h 3835"/>
                <a:gd name="T60" fmla="*/ 12 w 4746"/>
                <a:gd name="T61" fmla="*/ 193 h 3835"/>
                <a:gd name="T62" fmla="*/ 2 w 4746"/>
                <a:gd name="T63" fmla="*/ 197 h 3835"/>
                <a:gd name="T64" fmla="*/ 137 w 4746"/>
                <a:gd name="T65" fmla="*/ 767 h 3835"/>
                <a:gd name="T66" fmla="*/ 145 w 4746"/>
                <a:gd name="T67" fmla="*/ 763 h 3835"/>
                <a:gd name="T68" fmla="*/ 166 w 4746"/>
                <a:gd name="T69" fmla="*/ 753 h 3835"/>
                <a:gd name="T70" fmla="*/ 199 w 4746"/>
                <a:gd name="T71" fmla="*/ 738 h 3835"/>
                <a:gd name="T72" fmla="*/ 239 w 4746"/>
                <a:gd name="T73" fmla="*/ 719 h 3835"/>
                <a:gd name="T74" fmla="*/ 285 w 4746"/>
                <a:gd name="T75" fmla="*/ 697 h 3835"/>
                <a:gd name="T76" fmla="*/ 334 w 4746"/>
                <a:gd name="T77" fmla="*/ 675 h 3835"/>
                <a:gd name="T78" fmla="*/ 384 w 4746"/>
                <a:gd name="T79" fmla="*/ 652 h 3835"/>
                <a:gd name="T80" fmla="*/ 431 w 4746"/>
                <a:gd name="T81" fmla="*/ 630 h 3835"/>
                <a:gd name="T82" fmla="*/ 474 w 4746"/>
                <a:gd name="T83" fmla="*/ 612 h 3835"/>
                <a:gd name="T84" fmla="*/ 508 w 4746"/>
                <a:gd name="T85" fmla="*/ 598 h 38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46" h="3835">
                  <a:moveTo>
                    <a:pt x="2631" y="2954"/>
                  </a:moveTo>
                  <a:lnTo>
                    <a:pt x="2672" y="2938"/>
                  </a:lnTo>
                  <a:lnTo>
                    <a:pt x="2720" y="2921"/>
                  </a:lnTo>
                  <a:lnTo>
                    <a:pt x="2775" y="2904"/>
                  </a:lnTo>
                  <a:lnTo>
                    <a:pt x="2837" y="2885"/>
                  </a:lnTo>
                  <a:lnTo>
                    <a:pt x="2905" y="2864"/>
                  </a:lnTo>
                  <a:lnTo>
                    <a:pt x="2976" y="2840"/>
                  </a:lnTo>
                  <a:lnTo>
                    <a:pt x="3053" y="2816"/>
                  </a:lnTo>
                  <a:lnTo>
                    <a:pt x="3132" y="2792"/>
                  </a:lnTo>
                  <a:lnTo>
                    <a:pt x="3214" y="2766"/>
                  </a:lnTo>
                  <a:lnTo>
                    <a:pt x="3302" y="2739"/>
                  </a:lnTo>
                  <a:lnTo>
                    <a:pt x="3389" y="2713"/>
                  </a:lnTo>
                  <a:lnTo>
                    <a:pt x="3478" y="2686"/>
                  </a:lnTo>
                  <a:lnTo>
                    <a:pt x="3568" y="2660"/>
                  </a:lnTo>
                  <a:lnTo>
                    <a:pt x="3658" y="2631"/>
                  </a:lnTo>
                  <a:lnTo>
                    <a:pt x="3751" y="2605"/>
                  </a:lnTo>
                  <a:lnTo>
                    <a:pt x="3840" y="2578"/>
                  </a:lnTo>
                  <a:lnTo>
                    <a:pt x="3930" y="2552"/>
                  </a:lnTo>
                  <a:lnTo>
                    <a:pt x="4017" y="2525"/>
                  </a:lnTo>
                  <a:lnTo>
                    <a:pt x="4101" y="2502"/>
                  </a:lnTo>
                  <a:lnTo>
                    <a:pt x="4184" y="2475"/>
                  </a:lnTo>
                  <a:lnTo>
                    <a:pt x="4263" y="2454"/>
                  </a:lnTo>
                  <a:lnTo>
                    <a:pt x="4336" y="2430"/>
                  </a:lnTo>
                  <a:lnTo>
                    <a:pt x="4408" y="2410"/>
                  </a:lnTo>
                  <a:lnTo>
                    <a:pt x="4472" y="2391"/>
                  </a:lnTo>
                  <a:lnTo>
                    <a:pt x="4532" y="2375"/>
                  </a:lnTo>
                  <a:lnTo>
                    <a:pt x="4585" y="2359"/>
                  </a:lnTo>
                  <a:lnTo>
                    <a:pt x="4633" y="2346"/>
                  </a:lnTo>
                  <a:lnTo>
                    <a:pt x="4672" y="2333"/>
                  </a:lnTo>
                  <a:lnTo>
                    <a:pt x="4704" y="2324"/>
                  </a:lnTo>
                  <a:lnTo>
                    <a:pt x="4727" y="2317"/>
                  </a:lnTo>
                  <a:lnTo>
                    <a:pt x="4741" y="2314"/>
                  </a:lnTo>
                  <a:lnTo>
                    <a:pt x="4746" y="2312"/>
                  </a:lnTo>
                  <a:lnTo>
                    <a:pt x="4516" y="0"/>
                  </a:lnTo>
                  <a:lnTo>
                    <a:pt x="4514" y="0"/>
                  </a:lnTo>
                  <a:lnTo>
                    <a:pt x="4503" y="0"/>
                  </a:lnTo>
                  <a:lnTo>
                    <a:pt x="4487" y="3"/>
                  </a:lnTo>
                  <a:lnTo>
                    <a:pt x="4466" y="3"/>
                  </a:lnTo>
                  <a:lnTo>
                    <a:pt x="4437" y="6"/>
                  </a:lnTo>
                  <a:lnTo>
                    <a:pt x="4403" y="8"/>
                  </a:lnTo>
                  <a:lnTo>
                    <a:pt x="4366" y="11"/>
                  </a:lnTo>
                  <a:lnTo>
                    <a:pt x="4321" y="14"/>
                  </a:lnTo>
                  <a:lnTo>
                    <a:pt x="4271" y="19"/>
                  </a:lnTo>
                  <a:lnTo>
                    <a:pt x="4218" y="24"/>
                  </a:lnTo>
                  <a:lnTo>
                    <a:pt x="4158" y="29"/>
                  </a:lnTo>
                  <a:lnTo>
                    <a:pt x="4094" y="34"/>
                  </a:lnTo>
                  <a:lnTo>
                    <a:pt x="4025" y="43"/>
                  </a:lnTo>
                  <a:lnTo>
                    <a:pt x="3954" y="51"/>
                  </a:lnTo>
                  <a:lnTo>
                    <a:pt x="3877" y="58"/>
                  </a:lnTo>
                  <a:lnTo>
                    <a:pt x="3798" y="67"/>
                  </a:lnTo>
                  <a:lnTo>
                    <a:pt x="3713" y="77"/>
                  </a:lnTo>
                  <a:lnTo>
                    <a:pt x="3626" y="87"/>
                  </a:lnTo>
                  <a:lnTo>
                    <a:pt x="3537" y="98"/>
                  </a:lnTo>
                  <a:lnTo>
                    <a:pt x="3444" y="111"/>
                  </a:lnTo>
                  <a:lnTo>
                    <a:pt x="3349" y="125"/>
                  </a:lnTo>
                  <a:lnTo>
                    <a:pt x="3249" y="137"/>
                  </a:lnTo>
                  <a:lnTo>
                    <a:pt x="3148" y="154"/>
                  </a:lnTo>
                  <a:lnTo>
                    <a:pt x="3045" y="170"/>
                  </a:lnTo>
                  <a:lnTo>
                    <a:pt x="2940" y="188"/>
                  </a:lnTo>
                  <a:lnTo>
                    <a:pt x="2832" y="204"/>
                  </a:lnTo>
                  <a:lnTo>
                    <a:pt x="2723" y="225"/>
                  </a:lnTo>
                  <a:lnTo>
                    <a:pt x="2612" y="243"/>
                  </a:lnTo>
                  <a:lnTo>
                    <a:pt x="2499" y="264"/>
                  </a:lnTo>
                  <a:lnTo>
                    <a:pt x="2387" y="288"/>
                  </a:lnTo>
                  <a:lnTo>
                    <a:pt x="2271" y="312"/>
                  </a:lnTo>
                  <a:lnTo>
                    <a:pt x="2158" y="336"/>
                  </a:lnTo>
                  <a:lnTo>
                    <a:pt x="2036" y="362"/>
                  </a:lnTo>
                  <a:lnTo>
                    <a:pt x="1919" y="389"/>
                  </a:lnTo>
                  <a:lnTo>
                    <a:pt x="1804" y="418"/>
                  </a:lnTo>
                  <a:lnTo>
                    <a:pt x="1693" y="444"/>
                  </a:lnTo>
                  <a:lnTo>
                    <a:pt x="1585" y="473"/>
                  </a:lnTo>
                  <a:lnTo>
                    <a:pt x="1476" y="502"/>
                  </a:lnTo>
                  <a:lnTo>
                    <a:pt x="1373" y="528"/>
                  </a:lnTo>
                  <a:lnTo>
                    <a:pt x="1273" y="557"/>
                  </a:lnTo>
                  <a:lnTo>
                    <a:pt x="1175" y="584"/>
                  </a:lnTo>
                  <a:lnTo>
                    <a:pt x="1082" y="614"/>
                  </a:lnTo>
                  <a:lnTo>
                    <a:pt x="993" y="640"/>
                  </a:lnTo>
                  <a:lnTo>
                    <a:pt x="906" y="666"/>
                  </a:lnTo>
                  <a:lnTo>
                    <a:pt x="821" y="695"/>
                  </a:lnTo>
                  <a:lnTo>
                    <a:pt x="742" y="719"/>
                  </a:lnTo>
                  <a:lnTo>
                    <a:pt x="665" y="746"/>
                  </a:lnTo>
                  <a:lnTo>
                    <a:pt x="591" y="769"/>
                  </a:lnTo>
                  <a:lnTo>
                    <a:pt x="523" y="792"/>
                  </a:lnTo>
                  <a:lnTo>
                    <a:pt x="459" y="816"/>
                  </a:lnTo>
                  <a:lnTo>
                    <a:pt x="399" y="838"/>
                  </a:lnTo>
                  <a:lnTo>
                    <a:pt x="341" y="859"/>
                  </a:lnTo>
                  <a:lnTo>
                    <a:pt x="288" y="878"/>
                  </a:lnTo>
                  <a:lnTo>
                    <a:pt x="240" y="895"/>
                  </a:lnTo>
                  <a:lnTo>
                    <a:pt x="195" y="912"/>
                  </a:lnTo>
                  <a:lnTo>
                    <a:pt x="156" y="928"/>
                  </a:lnTo>
                  <a:lnTo>
                    <a:pt x="118" y="943"/>
                  </a:lnTo>
                  <a:lnTo>
                    <a:pt x="87" y="954"/>
                  </a:lnTo>
                  <a:lnTo>
                    <a:pt x="60" y="964"/>
                  </a:lnTo>
                  <a:lnTo>
                    <a:pt x="39" y="975"/>
                  </a:lnTo>
                  <a:lnTo>
                    <a:pt x="20" y="981"/>
                  </a:lnTo>
                  <a:lnTo>
                    <a:pt x="10" y="986"/>
                  </a:lnTo>
                  <a:lnTo>
                    <a:pt x="3" y="991"/>
                  </a:lnTo>
                  <a:lnTo>
                    <a:pt x="0" y="991"/>
                  </a:lnTo>
                  <a:lnTo>
                    <a:pt x="686" y="3835"/>
                  </a:lnTo>
                  <a:lnTo>
                    <a:pt x="691" y="3833"/>
                  </a:lnTo>
                  <a:lnTo>
                    <a:pt x="705" y="3828"/>
                  </a:lnTo>
                  <a:lnTo>
                    <a:pt x="727" y="3817"/>
                  </a:lnTo>
                  <a:lnTo>
                    <a:pt x="753" y="3804"/>
                  </a:lnTo>
                  <a:lnTo>
                    <a:pt x="789" y="3786"/>
                  </a:lnTo>
                  <a:lnTo>
                    <a:pt x="832" y="3767"/>
                  </a:lnTo>
                  <a:lnTo>
                    <a:pt x="880" y="3743"/>
                  </a:lnTo>
                  <a:lnTo>
                    <a:pt x="933" y="3719"/>
                  </a:lnTo>
                  <a:lnTo>
                    <a:pt x="993" y="3690"/>
                  </a:lnTo>
                  <a:lnTo>
                    <a:pt x="1056" y="3662"/>
                  </a:lnTo>
                  <a:lnTo>
                    <a:pt x="1125" y="3630"/>
                  </a:lnTo>
                  <a:lnTo>
                    <a:pt x="1197" y="3595"/>
                  </a:lnTo>
                  <a:lnTo>
                    <a:pt x="1271" y="3561"/>
                  </a:lnTo>
                  <a:lnTo>
                    <a:pt x="1346" y="3523"/>
                  </a:lnTo>
                  <a:lnTo>
                    <a:pt x="1427" y="3487"/>
                  </a:lnTo>
                  <a:lnTo>
                    <a:pt x="1508" y="3450"/>
                  </a:lnTo>
                  <a:lnTo>
                    <a:pt x="1590" y="3410"/>
                  </a:lnTo>
                  <a:lnTo>
                    <a:pt x="1672" y="3374"/>
                  </a:lnTo>
                  <a:lnTo>
                    <a:pt x="1756" y="3334"/>
                  </a:lnTo>
                  <a:lnTo>
                    <a:pt x="1838" y="3297"/>
                  </a:lnTo>
                  <a:lnTo>
                    <a:pt x="1919" y="3260"/>
                  </a:lnTo>
                  <a:lnTo>
                    <a:pt x="2002" y="3223"/>
                  </a:lnTo>
                  <a:lnTo>
                    <a:pt x="2079" y="3185"/>
                  </a:lnTo>
                  <a:lnTo>
                    <a:pt x="2156" y="3151"/>
                  </a:lnTo>
                  <a:lnTo>
                    <a:pt x="2229" y="3120"/>
                  </a:lnTo>
                  <a:lnTo>
                    <a:pt x="2300" y="3088"/>
                  </a:lnTo>
                  <a:lnTo>
                    <a:pt x="2369" y="3059"/>
                  </a:lnTo>
                  <a:lnTo>
                    <a:pt x="2430" y="3033"/>
                  </a:lnTo>
                  <a:lnTo>
                    <a:pt x="2488" y="3009"/>
                  </a:lnTo>
                  <a:lnTo>
                    <a:pt x="2543" y="2988"/>
                  </a:lnTo>
                  <a:lnTo>
                    <a:pt x="2588" y="2969"/>
                  </a:lnTo>
                  <a:lnTo>
                    <a:pt x="2631" y="29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1" name="Freeform 13"/>
            <p:cNvSpPr>
              <a:spLocks/>
            </p:cNvSpPr>
            <p:nvPr/>
          </p:nvSpPr>
          <p:spPr bwMode="auto">
            <a:xfrm>
              <a:off x="4260" y="575"/>
              <a:ext cx="910" cy="722"/>
            </a:xfrm>
            <a:custGeom>
              <a:avLst/>
              <a:gdLst>
                <a:gd name="T0" fmla="*/ 812 w 4548"/>
                <a:gd name="T1" fmla="*/ 224 h 3610"/>
                <a:gd name="T2" fmla="*/ 809 w 4548"/>
                <a:gd name="T3" fmla="*/ 210 h 3610"/>
                <a:gd name="T4" fmla="*/ 877 w 4548"/>
                <a:gd name="T5" fmla="*/ 110 h 3610"/>
                <a:gd name="T6" fmla="*/ 800 w 4548"/>
                <a:gd name="T7" fmla="*/ 131 h 3610"/>
                <a:gd name="T8" fmla="*/ 870 w 4548"/>
                <a:gd name="T9" fmla="*/ 33 h 3610"/>
                <a:gd name="T10" fmla="*/ 752 w 4548"/>
                <a:gd name="T11" fmla="*/ 86 h 3610"/>
                <a:gd name="T12" fmla="*/ 709 w 4548"/>
                <a:gd name="T13" fmla="*/ 96 h 3610"/>
                <a:gd name="T14" fmla="*/ 556 w 4548"/>
                <a:gd name="T15" fmla="*/ 119 h 3610"/>
                <a:gd name="T16" fmla="*/ 514 w 4548"/>
                <a:gd name="T17" fmla="*/ 133 h 3610"/>
                <a:gd name="T18" fmla="*/ 467 w 4548"/>
                <a:gd name="T19" fmla="*/ 139 h 3610"/>
                <a:gd name="T20" fmla="*/ 494 w 4548"/>
                <a:gd name="T21" fmla="*/ 55 h 3610"/>
                <a:gd name="T22" fmla="*/ 449 w 4548"/>
                <a:gd name="T23" fmla="*/ 64 h 3610"/>
                <a:gd name="T24" fmla="*/ 424 w 4548"/>
                <a:gd name="T25" fmla="*/ 142 h 3610"/>
                <a:gd name="T26" fmla="*/ 408 w 4548"/>
                <a:gd name="T27" fmla="*/ 147 h 3610"/>
                <a:gd name="T28" fmla="*/ 301 w 4548"/>
                <a:gd name="T29" fmla="*/ 98 h 3610"/>
                <a:gd name="T30" fmla="*/ 323 w 4548"/>
                <a:gd name="T31" fmla="*/ 169 h 3610"/>
                <a:gd name="T32" fmla="*/ 216 w 4548"/>
                <a:gd name="T33" fmla="*/ 120 h 3610"/>
                <a:gd name="T34" fmla="*/ 144 w 4548"/>
                <a:gd name="T35" fmla="*/ 224 h 3610"/>
                <a:gd name="T36" fmla="*/ 36 w 4548"/>
                <a:gd name="T37" fmla="*/ 176 h 3610"/>
                <a:gd name="T38" fmla="*/ 98 w 4548"/>
                <a:gd name="T39" fmla="*/ 285 h 3610"/>
                <a:gd name="T40" fmla="*/ 114 w 4548"/>
                <a:gd name="T41" fmla="*/ 329 h 3610"/>
                <a:gd name="T42" fmla="*/ 121 w 4548"/>
                <a:gd name="T43" fmla="*/ 380 h 3610"/>
                <a:gd name="T44" fmla="*/ 41 w 4548"/>
                <a:gd name="T45" fmla="*/ 365 h 3610"/>
                <a:gd name="T46" fmla="*/ 52 w 4548"/>
                <a:gd name="T47" fmla="*/ 415 h 3610"/>
                <a:gd name="T48" fmla="*/ 125 w 4548"/>
                <a:gd name="T49" fmla="*/ 429 h 3610"/>
                <a:gd name="T50" fmla="*/ 129 w 4548"/>
                <a:gd name="T51" fmla="*/ 446 h 3610"/>
                <a:gd name="T52" fmla="*/ 92 w 4548"/>
                <a:gd name="T53" fmla="*/ 580 h 3610"/>
                <a:gd name="T54" fmla="*/ 152 w 4548"/>
                <a:gd name="T55" fmla="*/ 541 h 3610"/>
                <a:gd name="T56" fmla="*/ 116 w 4548"/>
                <a:gd name="T57" fmla="*/ 678 h 3610"/>
                <a:gd name="T58" fmla="*/ 203 w 4548"/>
                <a:gd name="T59" fmla="*/ 594 h 3610"/>
                <a:gd name="T60" fmla="*/ 238 w 4548"/>
                <a:gd name="T61" fmla="*/ 575 h 3610"/>
                <a:gd name="T62" fmla="*/ 370 w 4548"/>
                <a:gd name="T63" fmla="*/ 525 h 3610"/>
                <a:gd name="T64" fmla="*/ 407 w 4548"/>
                <a:gd name="T65" fmla="*/ 505 h 3610"/>
                <a:gd name="T66" fmla="*/ 450 w 4548"/>
                <a:gd name="T67" fmla="*/ 494 h 3610"/>
                <a:gd name="T68" fmla="*/ 433 w 4548"/>
                <a:gd name="T69" fmla="*/ 580 h 3610"/>
                <a:gd name="T70" fmla="*/ 475 w 4548"/>
                <a:gd name="T71" fmla="*/ 564 h 3610"/>
                <a:gd name="T72" fmla="*/ 489 w 4548"/>
                <a:gd name="T73" fmla="*/ 480 h 3610"/>
                <a:gd name="T74" fmla="*/ 504 w 4548"/>
                <a:gd name="T75" fmla="*/ 474 h 3610"/>
                <a:gd name="T76" fmla="*/ 606 w 4548"/>
                <a:gd name="T77" fmla="*/ 518 h 3610"/>
                <a:gd name="T78" fmla="*/ 583 w 4548"/>
                <a:gd name="T79" fmla="*/ 447 h 3610"/>
                <a:gd name="T80" fmla="*/ 688 w 4548"/>
                <a:gd name="T81" fmla="*/ 492 h 3610"/>
                <a:gd name="T82" fmla="*/ 766 w 4548"/>
                <a:gd name="T83" fmla="*/ 395 h 3610"/>
                <a:gd name="T84" fmla="*/ 873 w 4548"/>
                <a:gd name="T85" fmla="*/ 442 h 3610"/>
                <a:gd name="T86" fmla="*/ 827 w 4548"/>
                <a:gd name="T87" fmla="*/ 344 h 3610"/>
                <a:gd name="T88" fmla="*/ 818 w 4548"/>
                <a:gd name="T89" fmla="*/ 306 h 3610"/>
                <a:gd name="T90" fmla="*/ 817 w 4548"/>
                <a:gd name="T91" fmla="*/ 263 h 3610"/>
                <a:gd name="T92" fmla="*/ 894 w 4548"/>
                <a:gd name="T93" fmla="*/ 280 h 3610"/>
                <a:gd name="T94" fmla="*/ 889 w 4548"/>
                <a:gd name="T95" fmla="*/ 238 h 36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48" h="3610">
                  <a:moveTo>
                    <a:pt x="4282" y="1082"/>
                  </a:moveTo>
                  <a:lnTo>
                    <a:pt x="4419" y="931"/>
                  </a:lnTo>
                  <a:lnTo>
                    <a:pt x="4406" y="797"/>
                  </a:lnTo>
                  <a:lnTo>
                    <a:pt x="4057" y="1120"/>
                  </a:lnTo>
                  <a:lnTo>
                    <a:pt x="4049" y="1053"/>
                  </a:lnTo>
                  <a:lnTo>
                    <a:pt x="4400" y="729"/>
                  </a:lnTo>
                  <a:lnTo>
                    <a:pt x="4400" y="723"/>
                  </a:lnTo>
                  <a:lnTo>
                    <a:pt x="4044" y="1048"/>
                  </a:lnTo>
                  <a:lnTo>
                    <a:pt x="4033" y="945"/>
                  </a:lnTo>
                  <a:lnTo>
                    <a:pt x="4020" y="959"/>
                  </a:lnTo>
                  <a:lnTo>
                    <a:pt x="4012" y="887"/>
                  </a:lnTo>
                  <a:lnTo>
                    <a:pt x="4385" y="552"/>
                  </a:lnTo>
                  <a:lnTo>
                    <a:pt x="4369" y="403"/>
                  </a:lnTo>
                  <a:lnTo>
                    <a:pt x="3975" y="753"/>
                  </a:lnTo>
                  <a:lnTo>
                    <a:pt x="3970" y="681"/>
                  </a:lnTo>
                  <a:lnTo>
                    <a:pt x="3999" y="655"/>
                  </a:lnTo>
                  <a:lnTo>
                    <a:pt x="3985" y="549"/>
                  </a:lnTo>
                  <a:lnTo>
                    <a:pt x="3983" y="552"/>
                  </a:lnTo>
                  <a:lnTo>
                    <a:pt x="3975" y="483"/>
                  </a:lnTo>
                  <a:lnTo>
                    <a:pt x="4347" y="163"/>
                  </a:lnTo>
                  <a:lnTo>
                    <a:pt x="4335" y="0"/>
                  </a:lnTo>
                  <a:lnTo>
                    <a:pt x="4136" y="20"/>
                  </a:lnTo>
                  <a:lnTo>
                    <a:pt x="3838" y="417"/>
                  </a:lnTo>
                  <a:lnTo>
                    <a:pt x="3756" y="430"/>
                  </a:lnTo>
                  <a:lnTo>
                    <a:pt x="3759" y="425"/>
                  </a:lnTo>
                  <a:lnTo>
                    <a:pt x="3640" y="444"/>
                  </a:lnTo>
                  <a:lnTo>
                    <a:pt x="3623" y="465"/>
                  </a:lnTo>
                  <a:lnTo>
                    <a:pt x="3544" y="478"/>
                  </a:lnTo>
                  <a:lnTo>
                    <a:pt x="3846" y="55"/>
                  </a:lnTo>
                  <a:lnTo>
                    <a:pt x="3122" y="158"/>
                  </a:lnTo>
                  <a:lnTo>
                    <a:pt x="2858" y="581"/>
                  </a:lnTo>
                  <a:lnTo>
                    <a:pt x="2779" y="597"/>
                  </a:lnTo>
                  <a:lnTo>
                    <a:pt x="2781" y="591"/>
                  </a:lnTo>
                  <a:lnTo>
                    <a:pt x="2665" y="615"/>
                  </a:lnTo>
                  <a:lnTo>
                    <a:pt x="2644" y="650"/>
                  </a:lnTo>
                  <a:lnTo>
                    <a:pt x="2567" y="665"/>
                  </a:lnTo>
                  <a:lnTo>
                    <a:pt x="2842" y="206"/>
                  </a:lnTo>
                  <a:lnTo>
                    <a:pt x="2671" y="237"/>
                  </a:lnTo>
                  <a:lnTo>
                    <a:pt x="2412" y="681"/>
                  </a:lnTo>
                  <a:lnTo>
                    <a:pt x="2335" y="696"/>
                  </a:lnTo>
                  <a:lnTo>
                    <a:pt x="2343" y="681"/>
                  </a:lnTo>
                  <a:lnTo>
                    <a:pt x="2232" y="708"/>
                  </a:lnTo>
                  <a:lnTo>
                    <a:pt x="2475" y="274"/>
                  </a:lnTo>
                  <a:lnTo>
                    <a:pt x="2470" y="274"/>
                  </a:lnTo>
                  <a:lnTo>
                    <a:pt x="2227" y="705"/>
                  </a:lnTo>
                  <a:lnTo>
                    <a:pt x="2150" y="723"/>
                  </a:lnTo>
                  <a:lnTo>
                    <a:pt x="2390" y="290"/>
                  </a:lnTo>
                  <a:lnTo>
                    <a:pt x="2242" y="319"/>
                  </a:lnTo>
                  <a:lnTo>
                    <a:pt x="2110" y="506"/>
                  </a:lnTo>
                  <a:lnTo>
                    <a:pt x="1930" y="388"/>
                  </a:lnTo>
                  <a:lnTo>
                    <a:pt x="1777" y="422"/>
                  </a:lnTo>
                  <a:lnTo>
                    <a:pt x="2119" y="710"/>
                  </a:lnTo>
                  <a:lnTo>
                    <a:pt x="2042" y="729"/>
                  </a:lnTo>
                  <a:lnTo>
                    <a:pt x="1701" y="441"/>
                  </a:lnTo>
                  <a:lnTo>
                    <a:pt x="1693" y="444"/>
                  </a:lnTo>
                  <a:lnTo>
                    <a:pt x="2040" y="734"/>
                  </a:lnTo>
                  <a:lnTo>
                    <a:pt x="1925" y="760"/>
                  </a:lnTo>
                  <a:lnTo>
                    <a:pt x="1942" y="773"/>
                  </a:lnTo>
                  <a:lnTo>
                    <a:pt x="1865" y="792"/>
                  </a:lnTo>
                  <a:lnTo>
                    <a:pt x="1505" y="488"/>
                  </a:lnTo>
                  <a:lnTo>
                    <a:pt x="1342" y="530"/>
                  </a:lnTo>
                  <a:lnTo>
                    <a:pt x="1719" y="850"/>
                  </a:lnTo>
                  <a:lnTo>
                    <a:pt x="1645" y="868"/>
                  </a:lnTo>
                  <a:lnTo>
                    <a:pt x="1616" y="845"/>
                  </a:lnTo>
                  <a:lnTo>
                    <a:pt x="1503" y="876"/>
                  </a:lnTo>
                  <a:lnTo>
                    <a:pt x="1508" y="879"/>
                  </a:lnTo>
                  <a:lnTo>
                    <a:pt x="1434" y="900"/>
                  </a:lnTo>
                  <a:lnTo>
                    <a:pt x="1081" y="602"/>
                  </a:lnTo>
                  <a:lnTo>
                    <a:pt x="431" y="797"/>
                  </a:lnTo>
                  <a:lnTo>
                    <a:pt x="808" y="1115"/>
                  </a:lnTo>
                  <a:lnTo>
                    <a:pt x="736" y="1137"/>
                  </a:lnTo>
                  <a:lnTo>
                    <a:pt x="719" y="1122"/>
                  </a:lnTo>
                  <a:lnTo>
                    <a:pt x="613" y="1156"/>
                  </a:lnTo>
                  <a:lnTo>
                    <a:pt x="616" y="1161"/>
                  </a:lnTo>
                  <a:lnTo>
                    <a:pt x="544" y="1185"/>
                  </a:lnTo>
                  <a:lnTo>
                    <a:pt x="182" y="879"/>
                  </a:lnTo>
                  <a:lnTo>
                    <a:pt x="0" y="943"/>
                  </a:lnTo>
                  <a:lnTo>
                    <a:pt x="42" y="1130"/>
                  </a:lnTo>
                  <a:lnTo>
                    <a:pt x="472" y="1339"/>
                  </a:lnTo>
                  <a:lnTo>
                    <a:pt x="491" y="1423"/>
                  </a:lnTo>
                  <a:lnTo>
                    <a:pt x="486" y="1420"/>
                  </a:lnTo>
                  <a:lnTo>
                    <a:pt x="515" y="1547"/>
                  </a:lnTo>
                  <a:lnTo>
                    <a:pt x="549" y="1563"/>
                  </a:lnTo>
                  <a:lnTo>
                    <a:pt x="568" y="1645"/>
                  </a:lnTo>
                  <a:lnTo>
                    <a:pt x="110" y="1425"/>
                  </a:lnTo>
                  <a:lnTo>
                    <a:pt x="153" y="1611"/>
                  </a:lnTo>
                  <a:lnTo>
                    <a:pt x="587" y="1817"/>
                  </a:lnTo>
                  <a:lnTo>
                    <a:pt x="604" y="1901"/>
                  </a:lnTo>
                  <a:lnTo>
                    <a:pt x="589" y="1893"/>
                  </a:lnTo>
                  <a:lnTo>
                    <a:pt x="618" y="2017"/>
                  </a:lnTo>
                  <a:lnTo>
                    <a:pt x="203" y="1820"/>
                  </a:lnTo>
                  <a:lnTo>
                    <a:pt x="206" y="1827"/>
                  </a:lnTo>
                  <a:lnTo>
                    <a:pt x="616" y="2022"/>
                  </a:lnTo>
                  <a:lnTo>
                    <a:pt x="634" y="2108"/>
                  </a:lnTo>
                  <a:lnTo>
                    <a:pt x="225" y="1912"/>
                  </a:lnTo>
                  <a:lnTo>
                    <a:pt x="261" y="2073"/>
                  </a:lnTo>
                  <a:lnTo>
                    <a:pt x="444" y="2189"/>
                  </a:lnTo>
                  <a:lnTo>
                    <a:pt x="346" y="2427"/>
                  </a:lnTo>
                  <a:lnTo>
                    <a:pt x="386" y="2599"/>
                  </a:lnTo>
                  <a:lnTo>
                    <a:pt x="626" y="2144"/>
                  </a:lnTo>
                  <a:lnTo>
                    <a:pt x="645" y="2228"/>
                  </a:lnTo>
                  <a:lnTo>
                    <a:pt x="407" y="2683"/>
                  </a:lnTo>
                  <a:lnTo>
                    <a:pt x="409" y="2691"/>
                  </a:lnTo>
                  <a:lnTo>
                    <a:pt x="647" y="2231"/>
                  </a:lnTo>
                  <a:lnTo>
                    <a:pt x="676" y="2355"/>
                  </a:lnTo>
                  <a:lnTo>
                    <a:pt x="684" y="2340"/>
                  </a:lnTo>
                  <a:lnTo>
                    <a:pt x="705" y="2422"/>
                  </a:lnTo>
                  <a:lnTo>
                    <a:pt x="460" y="2902"/>
                  </a:lnTo>
                  <a:lnTo>
                    <a:pt x="505" y="3089"/>
                  </a:lnTo>
                  <a:lnTo>
                    <a:pt x="758" y="2580"/>
                  </a:lnTo>
                  <a:lnTo>
                    <a:pt x="779" y="2664"/>
                  </a:lnTo>
                  <a:lnTo>
                    <a:pt x="758" y="2705"/>
                  </a:lnTo>
                  <a:lnTo>
                    <a:pt x="787" y="2831"/>
                  </a:lnTo>
                  <a:lnTo>
                    <a:pt x="793" y="2825"/>
                  </a:lnTo>
                  <a:lnTo>
                    <a:pt x="811" y="2911"/>
                  </a:lnTo>
                  <a:lnTo>
                    <a:pt x="578" y="3391"/>
                  </a:lnTo>
                  <a:lnTo>
                    <a:pt x="631" y="3610"/>
                  </a:lnTo>
                  <a:lnTo>
                    <a:pt x="800" y="3520"/>
                  </a:lnTo>
                  <a:lnTo>
                    <a:pt x="951" y="3000"/>
                  </a:lnTo>
                  <a:lnTo>
                    <a:pt x="1017" y="2971"/>
                  </a:lnTo>
                  <a:lnTo>
                    <a:pt x="1014" y="2976"/>
                  </a:lnTo>
                  <a:lnTo>
                    <a:pt x="1115" y="2931"/>
                  </a:lnTo>
                  <a:lnTo>
                    <a:pt x="1122" y="2905"/>
                  </a:lnTo>
                  <a:lnTo>
                    <a:pt x="1189" y="2873"/>
                  </a:lnTo>
                  <a:lnTo>
                    <a:pt x="1025" y="3407"/>
                  </a:lnTo>
                  <a:lnTo>
                    <a:pt x="1606" y="3132"/>
                  </a:lnTo>
                  <a:lnTo>
                    <a:pt x="1781" y="2654"/>
                  </a:lnTo>
                  <a:lnTo>
                    <a:pt x="1849" y="2625"/>
                  </a:lnTo>
                  <a:lnTo>
                    <a:pt x="1846" y="2633"/>
                  </a:lnTo>
                  <a:lnTo>
                    <a:pt x="1952" y="2590"/>
                  </a:lnTo>
                  <a:lnTo>
                    <a:pt x="1965" y="2551"/>
                  </a:lnTo>
                  <a:lnTo>
                    <a:pt x="2036" y="2525"/>
                  </a:lnTo>
                  <a:lnTo>
                    <a:pt x="1844" y="3032"/>
                  </a:lnTo>
                  <a:lnTo>
                    <a:pt x="1992" y="2969"/>
                  </a:lnTo>
                  <a:lnTo>
                    <a:pt x="2177" y="2496"/>
                  </a:lnTo>
                  <a:lnTo>
                    <a:pt x="2248" y="2470"/>
                  </a:lnTo>
                  <a:lnTo>
                    <a:pt x="2240" y="2487"/>
                  </a:lnTo>
                  <a:lnTo>
                    <a:pt x="2343" y="2451"/>
                  </a:lnTo>
                  <a:lnTo>
                    <a:pt x="2160" y="2902"/>
                  </a:lnTo>
                  <a:lnTo>
                    <a:pt x="2165" y="2900"/>
                  </a:lnTo>
                  <a:lnTo>
                    <a:pt x="2348" y="2453"/>
                  </a:lnTo>
                  <a:lnTo>
                    <a:pt x="2419" y="2427"/>
                  </a:lnTo>
                  <a:lnTo>
                    <a:pt x="2234" y="2873"/>
                  </a:lnTo>
                  <a:lnTo>
                    <a:pt x="2374" y="2818"/>
                  </a:lnTo>
                  <a:lnTo>
                    <a:pt x="2481" y="2623"/>
                  </a:lnTo>
                  <a:lnTo>
                    <a:pt x="2639" y="2720"/>
                  </a:lnTo>
                  <a:lnTo>
                    <a:pt x="2776" y="2672"/>
                  </a:lnTo>
                  <a:lnTo>
                    <a:pt x="2443" y="2398"/>
                  </a:lnTo>
                  <a:lnTo>
                    <a:pt x="2515" y="2374"/>
                  </a:lnTo>
                  <a:lnTo>
                    <a:pt x="2845" y="2649"/>
                  </a:lnTo>
                  <a:lnTo>
                    <a:pt x="2853" y="2646"/>
                  </a:lnTo>
                  <a:lnTo>
                    <a:pt x="2517" y="2372"/>
                  </a:lnTo>
                  <a:lnTo>
                    <a:pt x="2623" y="2334"/>
                  </a:lnTo>
                  <a:lnTo>
                    <a:pt x="2609" y="2324"/>
                  </a:lnTo>
                  <a:lnTo>
                    <a:pt x="2681" y="2300"/>
                  </a:lnTo>
                  <a:lnTo>
                    <a:pt x="3027" y="2588"/>
                  </a:lnTo>
                  <a:lnTo>
                    <a:pt x="3183" y="2538"/>
                  </a:lnTo>
                  <a:lnTo>
                    <a:pt x="2819" y="2237"/>
                  </a:lnTo>
                  <a:lnTo>
                    <a:pt x="2889" y="2213"/>
                  </a:lnTo>
                  <a:lnTo>
                    <a:pt x="2916" y="2237"/>
                  </a:lnTo>
                  <a:lnTo>
                    <a:pt x="3027" y="2202"/>
                  </a:lnTo>
                  <a:lnTo>
                    <a:pt x="3024" y="2199"/>
                  </a:lnTo>
                  <a:lnTo>
                    <a:pt x="3095" y="2178"/>
                  </a:lnTo>
                  <a:lnTo>
                    <a:pt x="3439" y="2458"/>
                  </a:lnTo>
                  <a:lnTo>
                    <a:pt x="4097" y="2274"/>
                  </a:lnTo>
                  <a:lnTo>
                    <a:pt x="3738" y="1981"/>
                  </a:lnTo>
                  <a:lnTo>
                    <a:pt x="3812" y="1959"/>
                  </a:lnTo>
                  <a:lnTo>
                    <a:pt x="3829" y="1976"/>
                  </a:lnTo>
                  <a:lnTo>
                    <a:pt x="3944" y="1947"/>
                  </a:lnTo>
                  <a:lnTo>
                    <a:pt x="3939" y="1943"/>
                  </a:lnTo>
                  <a:lnTo>
                    <a:pt x="4014" y="1925"/>
                  </a:lnTo>
                  <a:lnTo>
                    <a:pt x="4361" y="2208"/>
                  </a:lnTo>
                  <a:lnTo>
                    <a:pt x="4548" y="2165"/>
                  </a:lnTo>
                  <a:lnTo>
                    <a:pt x="4527" y="1976"/>
                  </a:lnTo>
                  <a:lnTo>
                    <a:pt x="4141" y="1793"/>
                  </a:lnTo>
                  <a:lnTo>
                    <a:pt x="4134" y="1722"/>
                  </a:lnTo>
                  <a:lnTo>
                    <a:pt x="4139" y="1724"/>
                  </a:lnTo>
                  <a:lnTo>
                    <a:pt x="4126" y="1616"/>
                  </a:lnTo>
                  <a:lnTo>
                    <a:pt x="4094" y="1600"/>
                  </a:lnTo>
                  <a:lnTo>
                    <a:pt x="4086" y="1528"/>
                  </a:lnTo>
                  <a:lnTo>
                    <a:pt x="4501" y="1727"/>
                  </a:lnTo>
                  <a:lnTo>
                    <a:pt x="4485" y="1576"/>
                  </a:lnTo>
                  <a:lnTo>
                    <a:pt x="4088" y="1386"/>
                  </a:lnTo>
                  <a:lnTo>
                    <a:pt x="4081" y="1315"/>
                  </a:lnTo>
                  <a:lnTo>
                    <a:pt x="4097" y="1323"/>
                  </a:lnTo>
                  <a:lnTo>
                    <a:pt x="4083" y="1217"/>
                  </a:lnTo>
                  <a:lnTo>
                    <a:pt x="4467" y="1405"/>
                  </a:lnTo>
                  <a:lnTo>
                    <a:pt x="4467" y="1399"/>
                  </a:lnTo>
                  <a:lnTo>
                    <a:pt x="4086" y="1214"/>
                  </a:lnTo>
                  <a:lnTo>
                    <a:pt x="4078" y="1144"/>
                  </a:lnTo>
                  <a:lnTo>
                    <a:pt x="4459" y="1328"/>
                  </a:lnTo>
                  <a:lnTo>
                    <a:pt x="4445" y="1188"/>
                  </a:lnTo>
                  <a:lnTo>
                    <a:pt x="4282" y="108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2" name="Freeform 14"/>
            <p:cNvSpPr>
              <a:spLocks/>
            </p:cNvSpPr>
            <p:nvPr/>
          </p:nvSpPr>
          <p:spPr bwMode="auto">
            <a:xfrm>
              <a:off x="4296" y="746"/>
              <a:ext cx="87" cy="66"/>
            </a:xfrm>
            <a:custGeom>
              <a:avLst/>
              <a:gdLst>
                <a:gd name="T0" fmla="*/ 87 w 434"/>
                <a:gd name="T1" fmla="*/ 61 h 327"/>
                <a:gd name="T2" fmla="*/ 86 w 434"/>
                <a:gd name="T3" fmla="*/ 60 h 327"/>
                <a:gd name="T4" fmla="*/ 86 w 434"/>
                <a:gd name="T5" fmla="*/ 61 h 327"/>
                <a:gd name="T6" fmla="*/ 14 w 434"/>
                <a:gd name="T7" fmla="*/ 0 h 327"/>
                <a:gd name="T8" fmla="*/ 0 w 434"/>
                <a:gd name="T9" fmla="*/ 4 h 327"/>
                <a:gd name="T10" fmla="*/ 73 w 434"/>
                <a:gd name="T11" fmla="*/ 66 h 327"/>
                <a:gd name="T12" fmla="*/ 87 w 434"/>
                <a:gd name="T13" fmla="*/ 61 h 3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4" h="327">
                  <a:moveTo>
                    <a:pt x="434" y="303"/>
                  </a:moveTo>
                  <a:lnTo>
                    <a:pt x="431" y="298"/>
                  </a:lnTo>
                  <a:lnTo>
                    <a:pt x="429" y="301"/>
                  </a:lnTo>
                  <a:lnTo>
                    <a:pt x="69" y="0"/>
                  </a:lnTo>
                  <a:lnTo>
                    <a:pt x="0" y="21"/>
                  </a:lnTo>
                  <a:lnTo>
                    <a:pt x="362" y="327"/>
                  </a:lnTo>
                  <a:lnTo>
                    <a:pt x="434" y="3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3" name="Freeform 15"/>
            <p:cNvSpPr>
              <a:spLocks/>
            </p:cNvSpPr>
            <p:nvPr/>
          </p:nvSpPr>
          <p:spPr bwMode="auto">
            <a:xfrm>
              <a:off x="4311" y="739"/>
              <a:ext cx="93" cy="67"/>
            </a:xfrm>
            <a:custGeom>
              <a:avLst/>
              <a:gdLst>
                <a:gd name="T0" fmla="*/ 0 w 465"/>
                <a:gd name="T1" fmla="*/ 7 h 335"/>
                <a:gd name="T2" fmla="*/ 72 w 465"/>
                <a:gd name="T3" fmla="*/ 67 h 335"/>
                <a:gd name="T4" fmla="*/ 93 w 465"/>
                <a:gd name="T5" fmla="*/ 60 h 335"/>
                <a:gd name="T6" fmla="*/ 21 w 465"/>
                <a:gd name="T7" fmla="*/ 0 h 335"/>
                <a:gd name="T8" fmla="*/ 0 w 465"/>
                <a:gd name="T9" fmla="*/ 7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335">
                  <a:moveTo>
                    <a:pt x="0" y="35"/>
                  </a:moveTo>
                  <a:lnTo>
                    <a:pt x="359" y="335"/>
                  </a:lnTo>
                  <a:lnTo>
                    <a:pt x="465" y="301"/>
                  </a:lnTo>
                  <a:lnTo>
                    <a:pt x="105" y="0"/>
                  </a:lnTo>
                  <a:lnTo>
                    <a:pt x="0"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4" name="Freeform 16"/>
            <p:cNvSpPr>
              <a:spLocks/>
            </p:cNvSpPr>
            <p:nvPr/>
          </p:nvSpPr>
          <p:spPr bwMode="auto">
            <a:xfrm>
              <a:off x="4310" y="746"/>
              <a:ext cx="73" cy="61"/>
            </a:xfrm>
            <a:custGeom>
              <a:avLst/>
              <a:gdLst>
                <a:gd name="T0" fmla="*/ 0 w 362"/>
                <a:gd name="T1" fmla="*/ 0 h 303"/>
                <a:gd name="T2" fmla="*/ 73 w 362"/>
                <a:gd name="T3" fmla="*/ 61 h 303"/>
                <a:gd name="T4" fmla="*/ 73 w 362"/>
                <a:gd name="T5" fmla="*/ 60 h 303"/>
                <a:gd name="T6" fmla="*/ 1 w 362"/>
                <a:gd name="T7" fmla="*/ 0 h 303"/>
                <a:gd name="T8" fmla="*/ 0 w 36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 h="303">
                  <a:moveTo>
                    <a:pt x="0" y="2"/>
                  </a:moveTo>
                  <a:lnTo>
                    <a:pt x="360" y="303"/>
                  </a:lnTo>
                  <a:lnTo>
                    <a:pt x="362" y="300"/>
                  </a:lnTo>
                  <a:lnTo>
                    <a:pt x="3"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5" name="Freeform 17"/>
            <p:cNvSpPr>
              <a:spLocks/>
            </p:cNvSpPr>
            <p:nvPr/>
          </p:nvSpPr>
          <p:spPr bwMode="auto">
            <a:xfrm>
              <a:off x="4336" y="734"/>
              <a:ext cx="86" cy="68"/>
            </a:xfrm>
            <a:custGeom>
              <a:avLst/>
              <a:gdLst>
                <a:gd name="T0" fmla="*/ 72 w 430"/>
                <a:gd name="T1" fmla="*/ 64 h 340"/>
                <a:gd name="T2" fmla="*/ 68 w 430"/>
                <a:gd name="T3" fmla="*/ 65 h 340"/>
                <a:gd name="T4" fmla="*/ 72 w 430"/>
                <a:gd name="T5" fmla="*/ 68 h 340"/>
                <a:gd name="T6" fmla="*/ 86 w 430"/>
                <a:gd name="T7" fmla="*/ 64 h 340"/>
                <a:gd name="T8" fmla="*/ 11 w 430"/>
                <a:gd name="T9" fmla="*/ 0 h 340"/>
                <a:gd name="T10" fmla="*/ 0 w 430"/>
                <a:gd name="T11" fmla="*/ 4 h 340"/>
                <a:gd name="T12" fmla="*/ 72 w 430"/>
                <a:gd name="T13" fmla="*/ 64 h 3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0" h="340">
                  <a:moveTo>
                    <a:pt x="358" y="320"/>
                  </a:moveTo>
                  <a:lnTo>
                    <a:pt x="341" y="325"/>
                  </a:lnTo>
                  <a:lnTo>
                    <a:pt x="358" y="340"/>
                  </a:lnTo>
                  <a:lnTo>
                    <a:pt x="430" y="318"/>
                  </a:lnTo>
                  <a:lnTo>
                    <a:pt x="53" y="0"/>
                  </a:lnTo>
                  <a:lnTo>
                    <a:pt x="0" y="19"/>
                  </a:lnTo>
                  <a:lnTo>
                    <a:pt x="358"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6" name="Freeform 18"/>
            <p:cNvSpPr>
              <a:spLocks/>
            </p:cNvSpPr>
            <p:nvPr/>
          </p:nvSpPr>
          <p:spPr bwMode="auto">
            <a:xfrm>
              <a:off x="4332" y="738"/>
              <a:ext cx="75" cy="61"/>
            </a:xfrm>
            <a:custGeom>
              <a:avLst/>
              <a:gdLst>
                <a:gd name="T0" fmla="*/ 4 w 377"/>
                <a:gd name="T1" fmla="*/ 0 h 306"/>
                <a:gd name="T2" fmla="*/ 0 w 377"/>
                <a:gd name="T3" fmla="*/ 1 h 306"/>
                <a:gd name="T4" fmla="*/ 72 w 377"/>
                <a:gd name="T5" fmla="*/ 61 h 306"/>
                <a:gd name="T6" fmla="*/ 75 w 377"/>
                <a:gd name="T7" fmla="*/ 60 h 306"/>
                <a:gd name="T8" fmla="*/ 4 w 377"/>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306">
                  <a:moveTo>
                    <a:pt x="19" y="0"/>
                  </a:moveTo>
                  <a:lnTo>
                    <a:pt x="0" y="5"/>
                  </a:lnTo>
                  <a:lnTo>
                    <a:pt x="360" y="306"/>
                  </a:lnTo>
                  <a:lnTo>
                    <a:pt x="377" y="30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7" name="Freeform 19"/>
            <p:cNvSpPr>
              <a:spLocks/>
            </p:cNvSpPr>
            <p:nvPr/>
          </p:nvSpPr>
          <p:spPr bwMode="auto">
            <a:xfrm>
              <a:off x="4476" y="691"/>
              <a:ext cx="86" cy="64"/>
            </a:xfrm>
            <a:custGeom>
              <a:avLst/>
              <a:gdLst>
                <a:gd name="T0" fmla="*/ 86 w 427"/>
                <a:gd name="T1" fmla="*/ 60 h 317"/>
                <a:gd name="T2" fmla="*/ 85 w 427"/>
                <a:gd name="T3" fmla="*/ 59 h 317"/>
                <a:gd name="T4" fmla="*/ 83 w 427"/>
                <a:gd name="T5" fmla="*/ 60 h 317"/>
                <a:gd name="T6" fmla="*/ 13 w 427"/>
                <a:gd name="T7" fmla="*/ 0 h 317"/>
                <a:gd name="T8" fmla="*/ 0 w 427"/>
                <a:gd name="T9" fmla="*/ 4 h 317"/>
                <a:gd name="T10" fmla="*/ 71 w 427"/>
                <a:gd name="T11" fmla="*/ 64 h 317"/>
                <a:gd name="T12" fmla="*/ 86 w 427"/>
                <a:gd name="T13" fmla="*/ 60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17">
                  <a:moveTo>
                    <a:pt x="427" y="296"/>
                  </a:moveTo>
                  <a:lnTo>
                    <a:pt x="422" y="293"/>
                  </a:lnTo>
                  <a:lnTo>
                    <a:pt x="414" y="296"/>
                  </a:lnTo>
                  <a:lnTo>
                    <a:pt x="63" y="0"/>
                  </a:lnTo>
                  <a:lnTo>
                    <a:pt x="0" y="19"/>
                  </a:lnTo>
                  <a:lnTo>
                    <a:pt x="353" y="317"/>
                  </a:lnTo>
                  <a:lnTo>
                    <a:pt x="427" y="2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8" name="Freeform 20"/>
            <p:cNvSpPr>
              <a:spLocks/>
            </p:cNvSpPr>
            <p:nvPr/>
          </p:nvSpPr>
          <p:spPr bwMode="auto">
            <a:xfrm>
              <a:off x="4516" y="681"/>
              <a:ext cx="88" cy="67"/>
            </a:xfrm>
            <a:custGeom>
              <a:avLst/>
              <a:gdLst>
                <a:gd name="T0" fmla="*/ 70 w 441"/>
                <a:gd name="T1" fmla="*/ 62 h 338"/>
                <a:gd name="T2" fmla="*/ 67 w 441"/>
                <a:gd name="T3" fmla="*/ 62 h 338"/>
                <a:gd name="T4" fmla="*/ 73 w 441"/>
                <a:gd name="T5" fmla="*/ 67 h 338"/>
                <a:gd name="T6" fmla="*/ 88 w 441"/>
                <a:gd name="T7" fmla="*/ 63 h 338"/>
                <a:gd name="T8" fmla="*/ 13 w 441"/>
                <a:gd name="T9" fmla="*/ 0 h 338"/>
                <a:gd name="T10" fmla="*/ 0 w 441"/>
                <a:gd name="T11" fmla="*/ 4 h 338"/>
                <a:gd name="T12" fmla="*/ 70 w 441"/>
                <a:gd name="T13" fmla="*/ 62 h 3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1" h="338">
                  <a:moveTo>
                    <a:pt x="349" y="312"/>
                  </a:moveTo>
                  <a:lnTo>
                    <a:pt x="338" y="315"/>
                  </a:lnTo>
                  <a:lnTo>
                    <a:pt x="367" y="338"/>
                  </a:lnTo>
                  <a:lnTo>
                    <a:pt x="441" y="320"/>
                  </a:lnTo>
                  <a:lnTo>
                    <a:pt x="64" y="0"/>
                  </a:lnTo>
                  <a:lnTo>
                    <a:pt x="0" y="19"/>
                  </a:lnTo>
                  <a:lnTo>
                    <a:pt x="349"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9" name="Freeform 21"/>
            <p:cNvSpPr>
              <a:spLocks/>
            </p:cNvSpPr>
            <p:nvPr/>
          </p:nvSpPr>
          <p:spPr bwMode="auto">
            <a:xfrm>
              <a:off x="4561" y="670"/>
              <a:ext cx="87" cy="63"/>
            </a:xfrm>
            <a:custGeom>
              <a:avLst/>
              <a:gdLst>
                <a:gd name="T0" fmla="*/ 87 w 437"/>
                <a:gd name="T1" fmla="*/ 59 h 317"/>
                <a:gd name="T2" fmla="*/ 84 w 437"/>
                <a:gd name="T3" fmla="*/ 57 h 317"/>
                <a:gd name="T4" fmla="*/ 79 w 437"/>
                <a:gd name="T5" fmla="*/ 58 h 317"/>
                <a:gd name="T6" fmla="*/ 11 w 437"/>
                <a:gd name="T7" fmla="*/ 0 h 317"/>
                <a:gd name="T8" fmla="*/ 0 w 437"/>
                <a:gd name="T9" fmla="*/ 3 h 317"/>
                <a:gd name="T10" fmla="*/ 72 w 437"/>
                <a:gd name="T11" fmla="*/ 63 h 317"/>
                <a:gd name="T12" fmla="*/ 87 w 437"/>
                <a:gd name="T13" fmla="*/ 59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7" h="317">
                  <a:moveTo>
                    <a:pt x="437" y="298"/>
                  </a:moveTo>
                  <a:lnTo>
                    <a:pt x="420" y="285"/>
                  </a:lnTo>
                  <a:lnTo>
                    <a:pt x="399" y="290"/>
                  </a:lnTo>
                  <a:lnTo>
                    <a:pt x="53" y="0"/>
                  </a:lnTo>
                  <a:lnTo>
                    <a:pt x="0" y="13"/>
                  </a:lnTo>
                  <a:lnTo>
                    <a:pt x="360" y="317"/>
                  </a:lnTo>
                  <a:lnTo>
                    <a:pt x="437" y="2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0" name="Freeform 22"/>
            <p:cNvSpPr>
              <a:spLocks/>
            </p:cNvSpPr>
            <p:nvPr/>
          </p:nvSpPr>
          <p:spPr bwMode="auto">
            <a:xfrm>
              <a:off x="4600" y="659"/>
              <a:ext cx="84" cy="62"/>
            </a:xfrm>
            <a:custGeom>
              <a:avLst/>
              <a:gdLst>
                <a:gd name="T0" fmla="*/ 84 w 418"/>
                <a:gd name="T1" fmla="*/ 58 h 307"/>
                <a:gd name="T2" fmla="*/ 15 w 418"/>
                <a:gd name="T3" fmla="*/ 0 h 307"/>
                <a:gd name="T4" fmla="*/ 0 w 418"/>
                <a:gd name="T5" fmla="*/ 4 h 307"/>
                <a:gd name="T6" fmla="*/ 69 w 418"/>
                <a:gd name="T7" fmla="*/ 62 h 307"/>
                <a:gd name="T8" fmla="*/ 84 w 418"/>
                <a:gd name="T9" fmla="*/ 58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8" h="307">
                  <a:moveTo>
                    <a:pt x="418" y="288"/>
                  </a:moveTo>
                  <a:lnTo>
                    <a:pt x="76" y="0"/>
                  </a:lnTo>
                  <a:lnTo>
                    <a:pt x="0" y="19"/>
                  </a:lnTo>
                  <a:lnTo>
                    <a:pt x="341" y="307"/>
                  </a:lnTo>
                  <a:lnTo>
                    <a:pt x="418"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1" name="Freeform 23"/>
            <p:cNvSpPr>
              <a:spLocks/>
            </p:cNvSpPr>
            <p:nvPr/>
          </p:nvSpPr>
          <p:spPr bwMode="auto">
            <a:xfrm>
              <a:off x="4491" y="685"/>
              <a:ext cx="92" cy="65"/>
            </a:xfrm>
            <a:custGeom>
              <a:avLst/>
              <a:gdLst>
                <a:gd name="T0" fmla="*/ 0 w 461"/>
                <a:gd name="T1" fmla="*/ 6 h 324"/>
                <a:gd name="T2" fmla="*/ 69 w 461"/>
                <a:gd name="T3" fmla="*/ 65 h 324"/>
                <a:gd name="T4" fmla="*/ 92 w 461"/>
                <a:gd name="T5" fmla="*/ 59 h 324"/>
                <a:gd name="T6" fmla="*/ 23 w 461"/>
                <a:gd name="T7" fmla="*/ 0 h 324"/>
                <a:gd name="T8" fmla="*/ 0 w 461"/>
                <a:gd name="T9" fmla="*/ 6 h 3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 h="324">
                  <a:moveTo>
                    <a:pt x="0" y="29"/>
                  </a:moveTo>
                  <a:lnTo>
                    <a:pt x="348" y="324"/>
                  </a:lnTo>
                  <a:lnTo>
                    <a:pt x="461" y="293"/>
                  </a:lnTo>
                  <a:lnTo>
                    <a:pt x="113" y="0"/>
                  </a:lnTo>
                  <a:lnTo>
                    <a:pt x="0"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2" name="Freeform 24"/>
            <p:cNvSpPr>
              <a:spLocks/>
            </p:cNvSpPr>
            <p:nvPr/>
          </p:nvSpPr>
          <p:spPr bwMode="auto">
            <a:xfrm>
              <a:off x="4489" y="691"/>
              <a:ext cx="72" cy="60"/>
            </a:xfrm>
            <a:custGeom>
              <a:avLst/>
              <a:gdLst>
                <a:gd name="T0" fmla="*/ 0 w 359"/>
                <a:gd name="T1" fmla="*/ 0 h 298"/>
                <a:gd name="T2" fmla="*/ 70 w 359"/>
                <a:gd name="T3" fmla="*/ 60 h 298"/>
                <a:gd name="T4" fmla="*/ 72 w 359"/>
                <a:gd name="T5" fmla="*/ 59 h 298"/>
                <a:gd name="T6" fmla="*/ 2 w 359"/>
                <a:gd name="T7" fmla="*/ 0 h 298"/>
                <a:gd name="T8" fmla="*/ 0 w 359"/>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8">
                  <a:moveTo>
                    <a:pt x="0" y="2"/>
                  </a:moveTo>
                  <a:lnTo>
                    <a:pt x="351" y="298"/>
                  </a:lnTo>
                  <a:lnTo>
                    <a:pt x="359" y="295"/>
                  </a:lnTo>
                  <a:lnTo>
                    <a:pt x="11"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3" name="Freeform 25"/>
            <p:cNvSpPr>
              <a:spLocks/>
            </p:cNvSpPr>
            <p:nvPr/>
          </p:nvSpPr>
          <p:spPr bwMode="auto">
            <a:xfrm>
              <a:off x="4514" y="685"/>
              <a:ext cx="71" cy="59"/>
            </a:xfrm>
            <a:custGeom>
              <a:avLst/>
              <a:gdLst>
                <a:gd name="T0" fmla="*/ 2 w 359"/>
                <a:gd name="T1" fmla="*/ 0 h 296"/>
                <a:gd name="T2" fmla="*/ 0 w 359"/>
                <a:gd name="T3" fmla="*/ 1 h 296"/>
                <a:gd name="T4" fmla="*/ 69 w 359"/>
                <a:gd name="T5" fmla="*/ 59 h 296"/>
                <a:gd name="T6" fmla="*/ 71 w 359"/>
                <a:gd name="T7" fmla="*/ 58 h 296"/>
                <a:gd name="T8" fmla="*/ 2 w 359"/>
                <a:gd name="T9" fmla="*/ 0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6">
                  <a:moveTo>
                    <a:pt x="10" y="0"/>
                  </a:moveTo>
                  <a:lnTo>
                    <a:pt x="0" y="3"/>
                  </a:lnTo>
                  <a:lnTo>
                    <a:pt x="348" y="296"/>
                  </a:lnTo>
                  <a:lnTo>
                    <a:pt x="359" y="293"/>
                  </a:lnTo>
                  <a:lnTo>
                    <a:pt x="1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4" name="Freeform 26"/>
            <p:cNvSpPr>
              <a:spLocks/>
            </p:cNvSpPr>
            <p:nvPr/>
          </p:nvSpPr>
          <p:spPr bwMode="auto">
            <a:xfrm>
              <a:off x="4576" y="664"/>
              <a:ext cx="92" cy="63"/>
            </a:xfrm>
            <a:custGeom>
              <a:avLst/>
              <a:gdLst>
                <a:gd name="T0" fmla="*/ 69 w 458"/>
                <a:gd name="T1" fmla="*/ 63 h 316"/>
                <a:gd name="T2" fmla="*/ 92 w 458"/>
                <a:gd name="T3" fmla="*/ 58 h 316"/>
                <a:gd name="T4" fmla="*/ 22 w 458"/>
                <a:gd name="T5" fmla="*/ 0 h 316"/>
                <a:gd name="T6" fmla="*/ 0 w 458"/>
                <a:gd name="T7" fmla="*/ 5 h 316"/>
                <a:gd name="T8" fmla="*/ 69 w 458"/>
                <a:gd name="T9" fmla="*/ 63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316">
                  <a:moveTo>
                    <a:pt x="343" y="316"/>
                  </a:moveTo>
                  <a:lnTo>
                    <a:pt x="458" y="290"/>
                  </a:lnTo>
                  <a:lnTo>
                    <a:pt x="111" y="0"/>
                  </a:lnTo>
                  <a:lnTo>
                    <a:pt x="0" y="26"/>
                  </a:lnTo>
                  <a:lnTo>
                    <a:pt x="343" y="3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5" name="Freeform 27"/>
            <p:cNvSpPr>
              <a:spLocks/>
            </p:cNvSpPr>
            <p:nvPr/>
          </p:nvSpPr>
          <p:spPr bwMode="auto">
            <a:xfrm>
              <a:off x="4572" y="669"/>
              <a:ext cx="73" cy="59"/>
            </a:xfrm>
            <a:custGeom>
              <a:avLst/>
              <a:gdLst>
                <a:gd name="T0" fmla="*/ 0 w 367"/>
                <a:gd name="T1" fmla="*/ 1 h 295"/>
                <a:gd name="T2" fmla="*/ 69 w 367"/>
                <a:gd name="T3" fmla="*/ 59 h 295"/>
                <a:gd name="T4" fmla="*/ 73 w 367"/>
                <a:gd name="T5" fmla="*/ 58 h 295"/>
                <a:gd name="T6" fmla="*/ 5 w 367"/>
                <a:gd name="T7" fmla="*/ 0 h 295"/>
                <a:gd name="T8" fmla="*/ 0 w 367"/>
                <a:gd name="T9" fmla="*/ 1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295">
                  <a:moveTo>
                    <a:pt x="0" y="5"/>
                  </a:moveTo>
                  <a:lnTo>
                    <a:pt x="346" y="295"/>
                  </a:lnTo>
                  <a:lnTo>
                    <a:pt x="367" y="290"/>
                  </a:lnTo>
                  <a:lnTo>
                    <a:pt x="24" y="0"/>
                  </a:lnTo>
                  <a:lnTo>
                    <a:pt x="0" y="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6" name="Freeform 28"/>
            <p:cNvSpPr>
              <a:spLocks/>
            </p:cNvSpPr>
            <p:nvPr/>
          </p:nvSpPr>
          <p:spPr bwMode="auto">
            <a:xfrm>
              <a:off x="5011" y="579"/>
              <a:ext cx="76" cy="82"/>
            </a:xfrm>
            <a:custGeom>
              <a:avLst/>
              <a:gdLst>
                <a:gd name="T0" fmla="*/ 2 w 380"/>
                <a:gd name="T1" fmla="*/ 81 h 410"/>
                <a:gd name="T2" fmla="*/ 1 w 380"/>
                <a:gd name="T3" fmla="*/ 81 h 410"/>
                <a:gd name="T4" fmla="*/ 0 w 380"/>
                <a:gd name="T5" fmla="*/ 82 h 410"/>
                <a:gd name="T6" fmla="*/ 16 w 380"/>
                <a:gd name="T7" fmla="*/ 79 h 410"/>
                <a:gd name="T8" fmla="*/ 76 w 380"/>
                <a:gd name="T9" fmla="*/ 0 h 410"/>
                <a:gd name="T10" fmla="*/ 60 w 380"/>
                <a:gd name="T11" fmla="*/ 2 h 410"/>
                <a:gd name="T12" fmla="*/ 2 w 380"/>
                <a:gd name="T13" fmla="*/ 81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0" h="410">
                  <a:moveTo>
                    <a:pt x="8" y="405"/>
                  </a:moveTo>
                  <a:lnTo>
                    <a:pt x="3" y="405"/>
                  </a:lnTo>
                  <a:lnTo>
                    <a:pt x="0" y="410"/>
                  </a:lnTo>
                  <a:lnTo>
                    <a:pt x="82" y="397"/>
                  </a:lnTo>
                  <a:lnTo>
                    <a:pt x="380" y="0"/>
                  </a:lnTo>
                  <a:lnTo>
                    <a:pt x="301" y="9"/>
                  </a:lnTo>
                  <a:lnTo>
                    <a:pt x="8"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7" name="Freeform 29"/>
            <p:cNvSpPr>
              <a:spLocks/>
            </p:cNvSpPr>
            <p:nvPr/>
          </p:nvSpPr>
          <p:spPr bwMode="auto">
            <a:xfrm>
              <a:off x="4988" y="581"/>
              <a:ext cx="83" cy="83"/>
            </a:xfrm>
            <a:custGeom>
              <a:avLst/>
              <a:gdLst>
                <a:gd name="T0" fmla="*/ 58 w 414"/>
                <a:gd name="T1" fmla="*/ 3 h 415"/>
                <a:gd name="T2" fmla="*/ 0 w 414"/>
                <a:gd name="T3" fmla="*/ 83 h 415"/>
                <a:gd name="T4" fmla="*/ 24 w 414"/>
                <a:gd name="T5" fmla="*/ 79 h 415"/>
                <a:gd name="T6" fmla="*/ 83 w 414"/>
                <a:gd name="T7" fmla="*/ 0 h 415"/>
                <a:gd name="T8" fmla="*/ 58 w 414"/>
                <a:gd name="T9" fmla="*/ 3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415">
                  <a:moveTo>
                    <a:pt x="290" y="15"/>
                  </a:moveTo>
                  <a:lnTo>
                    <a:pt x="0" y="415"/>
                  </a:lnTo>
                  <a:lnTo>
                    <a:pt x="119" y="396"/>
                  </a:lnTo>
                  <a:lnTo>
                    <a:pt x="414" y="0"/>
                  </a:lnTo>
                  <a:lnTo>
                    <a:pt x="290" y="1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8" name="Freeform 30"/>
            <p:cNvSpPr>
              <a:spLocks/>
            </p:cNvSpPr>
            <p:nvPr/>
          </p:nvSpPr>
          <p:spPr bwMode="auto">
            <a:xfrm>
              <a:off x="5012" y="581"/>
              <a:ext cx="59" cy="79"/>
            </a:xfrm>
            <a:custGeom>
              <a:avLst/>
              <a:gdLst>
                <a:gd name="T0" fmla="*/ 59 w 298"/>
                <a:gd name="T1" fmla="*/ 0 h 396"/>
                <a:gd name="T2" fmla="*/ 58 w 298"/>
                <a:gd name="T3" fmla="*/ 0 h 396"/>
                <a:gd name="T4" fmla="*/ 0 w 298"/>
                <a:gd name="T5" fmla="*/ 79 h 396"/>
                <a:gd name="T6" fmla="*/ 1 w 298"/>
                <a:gd name="T7" fmla="*/ 79 h 396"/>
                <a:gd name="T8" fmla="*/ 59 w 298"/>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 h="396">
                  <a:moveTo>
                    <a:pt x="298" y="0"/>
                  </a:moveTo>
                  <a:lnTo>
                    <a:pt x="295" y="0"/>
                  </a:lnTo>
                  <a:lnTo>
                    <a:pt x="0" y="396"/>
                  </a:lnTo>
                  <a:lnTo>
                    <a:pt x="5" y="396"/>
                  </a:lnTo>
                  <a:lnTo>
                    <a:pt x="29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9" name="Freeform 31"/>
            <p:cNvSpPr>
              <a:spLocks/>
            </p:cNvSpPr>
            <p:nvPr/>
          </p:nvSpPr>
          <p:spPr bwMode="auto">
            <a:xfrm>
              <a:off x="4969" y="584"/>
              <a:ext cx="73" cy="86"/>
            </a:xfrm>
            <a:custGeom>
              <a:avLst/>
              <a:gdLst>
                <a:gd name="T0" fmla="*/ 16 w 365"/>
                <a:gd name="T1" fmla="*/ 83 h 430"/>
                <a:gd name="T2" fmla="*/ 19 w 365"/>
                <a:gd name="T3" fmla="*/ 79 h 430"/>
                <a:gd name="T4" fmla="*/ 15 w 365"/>
                <a:gd name="T5" fmla="*/ 80 h 430"/>
                <a:gd name="T6" fmla="*/ 73 w 365"/>
                <a:gd name="T7" fmla="*/ 0 h 430"/>
                <a:gd name="T8" fmla="*/ 60 w 365"/>
                <a:gd name="T9" fmla="*/ 1 h 430"/>
                <a:gd name="T10" fmla="*/ 0 w 365"/>
                <a:gd name="T11" fmla="*/ 86 h 430"/>
                <a:gd name="T12" fmla="*/ 16 w 365"/>
                <a:gd name="T13" fmla="*/ 83 h 4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5" h="430">
                  <a:moveTo>
                    <a:pt x="79" y="417"/>
                  </a:moveTo>
                  <a:lnTo>
                    <a:pt x="96" y="396"/>
                  </a:lnTo>
                  <a:lnTo>
                    <a:pt x="74" y="401"/>
                  </a:lnTo>
                  <a:lnTo>
                    <a:pt x="365" y="0"/>
                  </a:lnTo>
                  <a:lnTo>
                    <a:pt x="302" y="7"/>
                  </a:lnTo>
                  <a:lnTo>
                    <a:pt x="0" y="430"/>
                  </a:lnTo>
                  <a:lnTo>
                    <a:pt x="79" y="4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0" name="Freeform 32"/>
            <p:cNvSpPr>
              <a:spLocks/>
            </p:cNvSpPr>
            <p:nvPr/>
          </p:nvSpPr>
          <p:spPr bwMode="auto">
            <a:xfrm>
              <a:off x="4984" y="584"/>
              <a:ext cx="62" cy="81"/>
            </a:xfrm>
            <a:custGeom>
              <a:avLst/>
              <a:gdLst>
                <a:gd name="T0" fmla="*/ 58 w 312"/>
                <a:gd name="T1" fmla="*/ 1 h 405"/>
                <a:gd name="T2" fmla="*/ 0 w 312"/>
                <a:gd name="T3" fmla="*/ 81 h 405"/>
                <a:gd name="T4" fmla="*/ 4 w 312"/>
                <a:gd name="T5" fmla="*/ 80 h 405"/>
                <a:gd name="T6" fmla="*/ 62 w 312"/>
                <a:gd name="T7" fmla="*/ 0 h 405"/>
                <a:gd name="T8" fmla="*/ 58 w 312"/>
                <a:gd name="T9" fmla="*/ 1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405">
                  <a:moveTo>
                    <a:pt x="291" y="4"/>
                  </a:moveTo>
                  <a:lnTo>
                    <a:pt x="0" y="405"/>
                  </a:lnTo>
                  <a:lnTo>
                    <a:pt x="22" y="400"/>
                  </a:lnTo>
                  <a:lnTo>
                    <a:pt x="312" y="0"/>
                  </a:lnTo>
                  <a:lnTo>
                    <a:pt x="29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1" name="Freeform 33"/>
            <p:cNvSpPr>
              <a:spLocks/>
            </p:cNvSpPr>
            <p:nvPr/>
          </p:nvSpPr>
          <p:spPr bwMode="auto">
            <a:xfrm>
              <a:off x="4816" y="606"/>
              <a:ext cx="68" cy="88"/>
            </a:xfrm>
            <a:custGeom>
              <a:avLst/>
              <a:gdLst>
                <a:gd name="T0" fmla="*/ 2 w 343"/>
                <a:gd name="T1" fmla="*/ 86 h 439"/>
                <a:gd name="T2" fmla="*/ 0 w 343"/>
                <a:gd name="T3" fmla="*/ 87 h 439"/>
                <a:gd name="T4" fmla="*/ 0 w 343"/>
                <a:gd name="T5" fmla="*/ 88 h 439"/>
                <a:gd name="T6" fmla="*/ 16 w 343"/>
                <a:gd name="T7" fmla="*/ 85 h 439"/>
                <a:gd name="T8" fmla="*/ 68 w 343"/>
                <a:gd name="T9" fmla="*/ 0 h 439"/>
                <a:gd name="T10" fmla="*/ 55 w 343"/>
                <a:gd name="T11" fmla="*/ 2 h 439"/>
                <a:gd name="T12" fmla="*/ 2 w 343"/>
                <a:gd name="T13" fmla="*/ 86 h 4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3" h="439">
                  <a:moveTo>
                    <a:pt x="12" y="430"/>
                  </a:moveTo>
                  <a:lnTo>
                    <a:pt x="2" y="433"/>
                  </a:lnTo>
                  <a:lnTo>
                    <a:pt x="0" y="439"/>
                  </a:lnTo>
                  <a:lnTo>
                    <a:pt x="79" y="423"/>
                  </a:lnTo>
                  <a:lnTo>
                    <a:pt x="343" y="0"/>
                  </a:lnTo>
                  <a:lnTo>
                    <a:pt x="275" y="10"/>
                  </a:lnTo>
                  <a:lnTo>
                    <a:pt x="12" y="4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2" name="Freeform 34"/>
            <p:cNvSpPr>
              <a:spLocks/>
            </p:cNvSpPr>
            <p:nvPr/>
          </p:nvSpPr>
          <p:spPr bwMode="auto">
            <a:xfrm>
              <a:off x="4773" y="613"/>
              <a:ext cx="69" cy="95"/>
            </a:xfrm>
            <a:custGeom>
              <a:avLst/>
              <a:gdLst>
                <a:gd name="T0" fmla="*/ 15 w 344"/>
                <a:gd name="T1" fmla="*/ 92 h 473"/>
                <a:gd name="T2" fmla="*/ 20 w 344"/>
                <a:gd name="T3" fmla="*/ 85 h 473"/>
                <a:gd name="T4" fmla="*/ 17 w 344"/>
                <a:gd name="T5" fmla="*/ 85 h 473"/>
                <a:gd name="T6" fmla="*/ 69 w 344"/>
                <a:gd name="T7" fmla="*/ 0 h 473"/>
                <a:gd name="T8" fmla="*/ 55 w 344"/>
                <a:gd name="T9" fmla="*/ 3 h 473"/>
                <a:gd name="T10" fmla="*/ 0 w 344"/>
                <a:gd name="T11" fmla="*/ 95 h 473"/>
                <a:gd name="T12" fmla="*/ 15 w 344"/>
                <a:gd name="T13" fmla="*/ 92 h 4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4" h="473">
                  <a:moveTo>
                    <a:pt x="77" y="458"/>
                  </a:moveTo>
                  <a:lnTo>
                    <a:pt x="98" y="423"/>
                  </a:lnTo>
                  <a:lnTo>
                    <a:pt x="87" y="425"/>
                  </a:lnTo>
                  <a:lnTo>
                    <a:pt x="344" y="0"/>
                  </a:lnTo>
                  <a:lnTo>
                    <a:pt x="275" y="14"/>
                  </a:lnTo>
                  <a:lnTo>
                    <a:pt x="0" y="473"/>
                  </a:lnTo>
                  <a:lnTo>
                    <a:pt x="77" y="4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3" name="Freeform 35"/>
            <p:cNvSpPr>
              <a:spLocks/>
            </p:cNvSpPr>
            <p:nvPr/>
          </p:nvSpPr>
          <p:spPr bwMode="auto">
            <a:xfrm>
              <a:off x="4727" y="622"/>
              <a:ext cx="67" cy="92"/>
            </a:xfrm>
            <a:custGeom>
              <a:avLst/>
              <a:gdLst>
                <a:gd name="T0" fmla="*/ 6 w 336"/>
                <a:gd name="T1" fmla="*/ 88 h 459"/>
                <a:gd name="T2" fmla="*/ 2 w 336"/>
                <a:gd name="T3" fmla="*/ 89 h 459"/>
                <a:gd name="T4" fmla="*/ 0 w 336"/>
                <a:gd name="T5" fmla="*/ 92 h 459"/>
                <a:gd name="T6" fmla="*/ 15 w 336"/>
                <a:gd name="T7" fmla="*/ 89 h 459"/>
                <a:gd name="T8" fmla="*/ 67 w 336"/>
                <a:gd name="T9" fmla="*/ 0 h 459"/>
                <a:gd name="T10" fmla="*/ 56 w 336"/>
                <a:gd name="T11" fmla="*/ 2 h 459"/>
                <a:gd name="T12" fmla="*/ 6 w 336"/>
                <a:gd name="T13" fmla="*/ 88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459">
                  <a:moveTo>
                    <a:pt x="31" y="439"/>
                  </a:moveTo>
                  <a:lnTo>
                    <a:pt x="8" y="444"/>
                  </a:lnTo>
                  <a:lnTo>
                    <a:pt x="0" y="459"/>
                  </a:lnTo>
                  <a:lnTo>
                    <a:pt x="77" y="444"/>
                  </a:lnTo>
                  <a:lnTo>
                    <a:pt x="336" y="0"/>
                  </a:lnTo>
                  <a:lnTo>
                    <a:pt x="280" y="8"/>
                  </a:lnTo>
                  <a:lnTo>
                    <a:pt x="31"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4" name="Freeform 36"/>
            <p:cNvSpPr>
              <a:spLocks/>
            </p:cNvSpPr>
            <p:nvPr/>
          </p:nvSpPr>
          <p:spPr bwMode="auto">
            <a:xfrm>
              <a:off x="4690" y="630"/>
              <a:ext cx="64" cy="89"/>
            </a:xfrm>
            <a:custGeom>
              <a:avLst/>
              <a:gdLst>
                <a:gd name="T0" fmla="*/ 15 w 320"/>
                <a:gd name="T1" fmla="*/ 85 h 449"/>
                <a:gd name="T2" fmla="*/ 64 w 320"/>
                <a:gd name="T3" fmla="*/ 0 h 449"/>
                <a:gd name="T4" fmla="*/ 48 w 320"/>
                <a:gd name="T5" fmla="*/ 3 h 449"/>
                <a:gd name="T6" fmla="*/ 0 w 320"/>
                <a:gd name="T7" fmla="*/ 89 h 449"/>
                <a:gd name="T8" fmla="*/ 15 w 320"/>
                <a:gd name="T9" fmla="*/ 85 h 4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449">
                  <a:moveTo>
                    <a:pt x="77" y="431"/>
                  </a:moveTo>
                  <a:lnTo>
                    <a:pt x="320" y="0"/>
                  </a:lnTo>
                  <a:lnTo>
                    <a:pt x="240" y="16"/>
                  </a:lnTo>
                  <a:lnTo>
                    <a:pt x="0" y="449"/>
                  </a:lnTo>
                  <a:lnTo>
                    <a:pt x="77" y="4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5" name="Freeform 37"/>
            <p:cNvSpPr>
              <a:spLocks/>
            </p:cNvSpPr>
            <p:nvPr/>
          </p:nvSpPr>
          <p:spPr bwMode="auto">
            <a:xfrm>
              <a:off x="4793" y="609"/>
              <a:ext cx="76" cy="89"/>
            </a:xfrm>
            <a:custGeom>
              <a:avLst/>
              <a:gdLst>
                <a:gd name="T0" fmla="*/ 51 w 378"/>
                <a:gd name="T1" fmla="*/ 4 h 444"/>
                <a:gd name="T2" fmla="*/ 0 w 378"/>
                <a:gd name="T3" fmla="*/ 89 h 444"/>
                <a:gd name="T4" fmla="*/ 23 w 378"/>
                <a:gd name="T5" fmla="*/ 84 h 444"/>
                <a:gd name="T6" fmla="*/ 76 w 378"/>
                <a:gd name="T7" fmla="*/ 0 h 444"/>
                <a:gd name="T8" fmla="*/ 51 w 378"/>
                <a:gd name="T9" fmla="*/ 4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444">
                  <a:moveTo>
                    <a:pt x="253" y="21"/>
                  </a:moveTo>
                  <a:lnTo>
                    <a:pt x="0" y="444"/>
                  </a:lnTo>
                  <a:lnTo>
                    <a:pt x="116" y="420"/>
                  </a:lnTo>
                  <a:lnTo>
                    <a:pt x="378" y="0"/>
                  </a:lnTo>
                  <a:lnTo>
                    <a:pt x="253"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6" name="Freeform 38"/>
            <p:cNvSpPr>
              <a:spLocks/>
            </p:cNvSpPr>
            <p:nvPr/>
          </p:nvSpPr>
          <p:spPr bwMode="auto">
            <a:xfrm>
              <a:off x="4816" y="608"/>
              <a:ext cx="55" cy="85"/>
            </a:xfrm>
            <a:custGeom>
              <a:avLst/>
              <a:gdLst>
                <a:gd name="T0" fmla="*/ 55 w 273"/>
                <a:gd name="T1" fmla="*/ 0 h 423"/>
                <a:gd name="T2" fmla="*/ 53 w 273"/>
                <a:gd name="T3" fmla="*/ 1 h 423"/>
                <a:gd name="T4" fmla="*/ 0 w 273"/>
                <a:gd name="T5" fmla="*/ 85 h 423"/>
                <a:gd name="T6" fmla="*/ 2 w 273"/>
                <a:gd name="T7" fmla="*/ 84 h 423"/>
                <a:gd name="T8" fmla="*/ 55 w 273"/>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 h="423">
                  <a:moveTo>
                    <a:pt x="273" y="0"/>
                  </a:moveTo>
                  <a:lnTo>
                    <a:pt x="262" y="3"/>
                  </a:lnTo>
                  <a:lnTo>
                    <a:pt x="0" y="423"/>
                  </a:lnTo>
                  <a:lnTo>
                    <a:pt x="10" y="420"/>
                  </a:lnTo>
                  <a:lnTo>
                    <a:pt x="27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7" name="Freeform 39"/>
            <p:cNvSpPr>
              <a:spLocks/>
            </p:cNvSpPr>
            <p:nvPr/>
          </p:nvSpPr>
          <p:spPr bwMode="auto">
            <a:xfrm>
              <a:off x="4791" y="613"/>
              <a:ext cx="53" cy="85"/>
            </a:xfrm>
            <a:custGeom>
              <a:avLst/>
              <a:gdLst>
                <a:gd name="T0" fmla="*/ 52 w 264"/>
                <a:gd name="T1" fmla="*/ 0 h 425"/>
                <a:gd name="T2" fmla="*/ 0 w 264"/>
                <a:gd name="T3" fmla="*/ 85 h 425"/>
                <a:gd name="T4" fmla="*/ 2 w 264"/>
                <a:gd name="T5" fmla="*/ 85 h 425"/>
                <a:gd name="T6" fmla="*/ 53 w 264"/>
                <a:gd name="T7" fmla="*/ 0 h 425"/>
                <a:gd name="T8" fmla="*/ 52 w 264"/>
                <a:gd name="T9" fmla="*/ 0 h 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425">
                  <a:moveTo>
                    <a:pt x="257" y="0"/>
                  </a:moveTo>
                  <a:lnTo>
                    <a:pt x="0" y="425"/>
                  </a:lnTo>
                  <a:lnTo>
                    <a:pt x="11" y="423"/>
                  </a:lnTo>
                  <a:lnTo>
                    <a:pt x="264" y="0"/>
                  </a:lnTo>
                  <a:lnTo>
                    <a:pt x="25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8" name="Freeform 40"/>
            <p:cNvSpPr>
              <a:spLocks/>
            </p:cNvSpPr>
            <p:nvPr/>
          </p:nvSpPr>
          <p:spPr bwMode="auto">
            <a:xfrm>
              <a:off x="4706" y="625"/>
              <a:ext cx="72" cy="91"/>
            </a:xfrm>
            <a:custGeom>
              <a:avLst/>
              <a:gdLst>
                <a:gd name="T0" fmla="*/ 22 w 359"/>
                <a:gd name="T1" fmla="*/ 86 h 458"/>
                <a:gd name="T2" fmla="*/ 72 w 359"/>
                <a:gd name="T3" fmla="*/ 0 h 458"/>
                <a:gd name="T4" fmla="*/ 49 w 359"/>
                <a:gd name="T5" fmla="*/ 5 h 458"/>
                <a:gd name="T6" fmla="*/ 0 w 359"/>
                <a:gd name="T7" fmla="*/ 91 h 458"/>
                <a:gd name="T8" fmla="*/ 22 w 359"/>
                <a:gd name="T9" fmla="*/ 86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458">
                  <a:moveTo>
                    <a:pt x="111" y="431"/>
                  </a:moveTo>
                  <a:lnTo>
                    <a:pt x="359" y="0"/>
                  </a:lnTo>
                  <a:lnTo>
                    <a:pt x="243" y="24"/>
                  </a:lnTo>
                  <a:lnTo>
                    <a:pt x="0" y="458"/>
                  </a:lnTo>
                  <a:lnTo>
                    <a:pt x="111" y="43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9" name="Freeform 41"/>
            <p:cNvSpPr>
              <a:spLocks/>
            </p:cNvSpPr>
            <p:nvPr/>
          </p:nvSpPr>
          <p:spPr bwMode="auto">
            <a:xfrm>
              <a:off x="4729" y="624"/>
              <a:ext cx="54" cy="87"/>
            </a:xfrm>
            <a:custGeom>
              <a:avLst/>
              <a:gdLst>
                <a:gd name="T0" fmla="*/ 54 w 272"/>
                <a:gd name="T1" fmla="*/ 0 h 436"/>
                <a:gd name="T2" fmla="*/ 49 w 272"/>
                <a:gd name="T3" fmla="*/ 1 h 436"/>
                <a:gd name="T4" fmla="*/ 0 w 272"/>
                <a:gd name="T5" fmla="*/ 87 h 436"/>
                <a:gd name="T6" fmla="*/ 5 w 272"/>
                <a:gd name="T7" fmla="*/ 86 h 436"/>
                <a:gd name="T8" fmla="*/ 54 w 272"/>
                <a:gd name="T9" fmla="*/ 0 h 4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 h="436">
                  <a:moveTo>
                    <a:pt x="272" y="0"/>
                  </a:moveTo>
                  <a:lnTo>
                    <a:pt x="248" y="5"/>
                  </a:lnTo>
                  <a:lnTo>
                    <a:pt x="0" y="436"/>
                  </a:lnTo>
                  <a:lnTo>
                    <a:pt x="23" y="431"/>
                  </a:lnTo>
                  <a:lnTo>
                    <a:pt x="27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0" name="Freeform 42"/>
            <p:cNvSpPr>
              <a:spLocks/>
            </p:cNvSpPr>
            <p:nvPr/>
          </p:nvSpPr>
          <p:spPr bwMode="auto">
            <a:xfrm>
              <a:off x="4646" y="639"/>
              <a:ext cx="62" cy="37"/>
            </a:xfrm>
            <a:custGeom>
              <a:avLst/>
              <a:gdLst>
                <a:gd name="T0" fmla="*/ 62 w 312"/>
                <a:gd name="T1" fmla="*/ 0 h 187"/>
                <a:gd name="T2" fmla="*/ 50 w 312"/>
                <a:gd name="T3" fmla="*/ 3 h 187"/>
                <a:gd name="T4" fmla="*/ 35 w 312"/>
                <a:gd name="T5" fmla="*/ 23 h 187"/>
                <a:gd name="T6" fmla="*/ 15 w 312"/>
                <a:gd name="T7" fmla="*/ 10 h 187"/>
                <a:gd name="T8" fmla="*/ 0 w 312"/>
                <a:gd name="T9" fmla="*/ 14 h 187"/>
                <a:gd name="T10" fmla="*/ 36 w 312"/>
                <a:gd name="T11" fmla="*/ 37 h 187"/>
                <a:gd name="T12" fmla="*/ 62 w 312"/>
                <a:gd name="T13" fmla="*/ 0 h 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187">
                  <a:moveTo>
                    <a:pt x="312" y="0"/>
                  </a:moveTo>
                  <a:lnTo>
                    <a:pt x="252" y="13"/>
                  </a:lnTo>
                  <a:lnTo>
                    <a:pt x="178" y="118"/>
                  </a:lnTo>
                  <a:lnTo>
                    <a:pt x="75" y="53"/>
                  </a:lnTo>
                  <a:lnTo>
                    <a:pt x="0" y="69"/>
                  </a:lnTo>
                  <a:lnTo>
                    <a:pt x="180" y="187"/>
                  </a:lnTo>
                  <a:lnTo>
                    <a:pt x="3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1" name="Freeform 43"/>
            <p:cNvSpPr>
              <a:spLocks/>
            </p:cNvSpPr>
            <p:nvPr/>
          </p:nvSpPr>
          <p:spPr bwMode="auto">
            <a:xfrm>
              <a:off x="4661" y="641"/>
              <a:ext cx="35" cy="21"/>
            </a:xfrm>
            <a:custGeom>
              <a:avLst/>
              <a:gdLst>
                <a:gd name="T0" fmla="*/ 20 w 177"/>
                <a:gd name="T1" fmla="*/ 21 h 105"/>
                <a:gd name="T2" fmla="*/ 35 w 177"/>
                <a:gd name="T3" fmla="*/ 0 h 105"/>
                <a:gd name="T4" fmla="*/ 0 w 177"/>
                <a:gd name="T5" fmla="*/ 8 h 105"/>
                <a:gd name="T6" fmla="*/ 20 w 177"/>
                <a:gd name="T7" fmla="*/ 21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 h="105">
                  <a:moveTo>
                    <a:pt x="103" y="105"/>
                  </a:moveTo>
                  <a:lnTo>
                    <a:pt x="177" y="0"/>
                  </a:lnTo>
                  <a:lnTo>
                    <a:pt x="0" y="40"/>
                  </a:lnTo>
                  <a:lnTo>
                    <a:pt x="103" y="1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2" name="Freeform 44"/>
            <p:cNvSpPr>
              <a:spLocks/>
            </p:cNvSpPr>
            <p:nvPr/>
          </p:nvSpPr>
          <p:spPr bwMode="auto">
            <a:xfrm>
              <a:off x="4372" y="1140"/>
              <a:ext cx="50" cy="113"/>
            </a:xfrm>
            <a:custGeom>
              <a:avLst/>
              <a:gdLst>
                <a:gd name="T0" fmla="*/ 46 w 251"/>
                <a:gd name="T1" fmla="*/ 0 h 566"/>
                <a:gd name="T2" fmla="*/ 45 w 251"/>
                <a:gd name="T3" fmla="*/ 1 h 566"/>
                <a:gd name="T4" fmla="*/ 46 w 251"/>
                <a:gd name="T5" fmla="*/ 4 h 566"/>
                <a:gd name="T6" fmla="*/ 0 w 251"/>
                <a:gd name="T7" fmla="*/ 98 h 566"/>
                <a:gd name="T8" fmla="*/ 4 w 251"/>
                <a:gd name="T9" fmla="*/ 113 h 566"/>
                <a:gd name="T10" fmla="*/ 50 w 251"/>
                <a:gd name="T11" fmla="*/ 17 h 566"/>
                <a:gd name="T12" fmla="*/ 46 w 251"/>
                <a:gd name="T13" fmla="*/ 0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1" h="566">
                  <a:moveTo>
                    <a:pt x="233" y="0"/>
                  </a:moveTo>
                  <a:lnTo>
                    <a:pt x="227" y="6"/>
                  </a:lnTo>
                  <a:lnTo>
                    <a:pt x="230" y="19"/>
                  </a:lnTo>
                  <a:lnTo>
                    <a:pt x="0" y="492"/>
                  </a:lnTo>
                  <a:lnTo>
                    <a:pt x="18" y="566"/>
                  </a:lnTo>
                  <a:lnTo>
                    <a:pt x="251" y="86"/>
                  </a:lnTo>
                  <a:lnTo>
                    <a:pt x="2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3" name="Freeform 45"/>
            <p:cNvSpPr>
              <a:spLocks/>
            </p:cNvSpPr>
            <p:nvPr/>
          </p:nvSpPr>
          <p:spPr bwMode="auto">
            <a:xfrm>
              <a:off x="4361" y="1091"/>
              <a:ext cx="55" cy="117"/>
            </a:xfrm>
            <a:custGeom>
              <a:avLst/>
              <a:gdLst>
                <a:gd name="T0" fmla="*/ 50 w 274"/>
                <a:gd name="T1" fmla="*/ 23 h 584"/>
                <a:gd name="T2" fmla="*/ 51 w 274"/>
                <a:gd name="T3" fmla="*/ 25 h 584"/>
                <a:gd name="T4" fmla="*/ 55 w 274"/>
                <a:gd name="T5" fmla="*/ 17 h 584"/>
                <a:gd name="T6" fmla="*/ 51 w 274"/>
                <a:gd name="T7" fmla="*/ 0 h 584"/>
                <a:gd name="T8" fmla="*/ 0 w 274"/>
                <a:gd name="T9" fmla="*/ 102 h 584"/>
                <a:gd name="T10" fmla="*/ 4 w 274"/>
                <a:gd name="T11" fmla="*/ 117 h 584"/>
                <a:gd name="T12" fmla="*/ 50 w 274"/>
                <a:gd name="T13" fmla="*/ 23 h 5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584">
                  <a:moveTo>
                    <a:pt x="250" y="113"/>
                  </a:moveTo>
                  <a:lnTo>
                    <a:pt x="253" y="125"/>
                  </a:lnTo>
                  <a:lnTo>
                    <a:pt x="274" y="84"/>
                  </a:lnTo>
                  <a:lnTo>
                    <a:pt x="253" y="0"/>
                  </a:lnTo>
                  <a:lnTo>
                    <a:pt x="0" y="509"/>
                  </a:lnTo>
                  <a:lnTo>
                    <a:pt x="18" y="584"/>
                  </a:lnTo>
                  <a:lnTo>
                    <a:pt x="25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4" name="Freeform 46"/>
            <p:cNvSpPr>
              <a:spLocks/>
            </p:cNvSpPr>
            <p:nvPr/>
          </p:nvSpPr>
          <p:spPr bwMode="auto">
            <a:xfrm>
              <a:off x="4349" y="1043"/>
              <a:ext cx="52" cy="112"/>
            </a:xfrm>
            <a:custGeom>
              <a:avLst/>
              <a:gdLst>
                <a:gd name="T0" fmla="*/ 48 w 259"/>
                <a:gd name="T1" fmla="*/ 0 h 562"/>
                <a:gd name="T2" fmla="*/ 46 w 259"/>
                <a:gd name="T3" fmla="*/ 3 h 562"/>
                <a:gd name="T4" fmla="*/ 47 w 259"/>
                <a:gd name="T5" fmla="*/ 8 h 562"/>
                <a:gd name="T6" fmla="*/ 0 w 259"/>
                <a:gd name="T7" fmla="*/ 100 h 562"/>
                <a:gd name="T8" fmla="*/ 3 w 259"/>
                <a:gd name="T9" fmla="*/ 112 h 562"/>
                <a:gd name="T10" fmla="*/ 52 w 259"/>
                <a:gd name="T11" fmla="*/ 16 h 562"/>
                <a:gd name="T12" fmla="*/ 48 w 259"/>
                <a:gd name="T13" fmla="*/ 0 h 5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9" h="562">
                  <a:moveTo>
                    <a:pt x="238" y="0"/>
                  </a:moveTo>
                  <a:lnTo>
                    <a:pt x="230" y="15"/>
                  </a:lnTo>
                  <a:lnTo>
                    <a:pt x="235" y="42"/>
                  </a:lnTo>
                  <a:lnTo>
                    <a:pt x="0" y="504"/>
                  </a:lnTo>
                  <a:lnTo>
                    <a:pt x="14" y="562"/>
                  </a:lnTo>
                  <a:lnTo>
                    <a:pt x="259" y="82"/>
                  </a:lnTo>
                  <a:lnTo>
                    <a:pt x="2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5" name="Freeform 47"/>
            <p:cNvSpPr>
              <a:spLocks/>
            </p:cNvSpPr>
            <p:nvPr/>
          </p:nvSpPr>
          <p:spPr bwMode="auto">
            <a:xfrm>
              <a:off x="4337" y="1004"/>
              <a:ext cx="52" cy="107"/>
            </a:xfrm>
            <a:custGeom>
              <a:avLst/>
              <a:gdLst>
                <a:gd name="T0" fmla="*/ 48 w 259"/>
                <a:gd name="T1" fmla="*/ 0 h 539"/>
                <a:gd name="T2" fmla="*/ 0 w 259"/>
                <a:gd name="T3" fmla="*/ 90 h 539"/>
                <a:gd name="T4" fmla="*/ 4 w 259"/>
                <a:gd name="T5" fmla="*/ 107 h 539"/>
                <a:gd name="T6" fmla="*/ 52 w 259"/>
                <a:gd name="T7" fmla="*/ 17 h 539"/>
                <a:gd name="T8" fmla="*/ 48 w 259"/>
                <a:gd name="T9" fmla="*/ 0 h 5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 h="539">
                  <a:moveTo>
                    <a:pt x="240" y="0"/>
                  </a:moveTo>
                  <a:lnTo>
                    <a:pt x="0" y="455"/>
                  </a:lnTo>
                  <a:lnTo>
                    <a:pt x="21" y="539"/>
                  </a:lnTo>
                  <a:lnTo>
                    <a:pt x="259" y="84"/>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6" name="Freeform 48"/>
            <p:cNvSpPr>
              <a:spLocks/>
            </p:cNvSpPr>
            <p:nvPr/>
          </p:nvSpPr>
          <p:spPr bwMode="auto">
            <a:xfrm>
              <a:off x="4365" y="1116"/>
              <a:ext cx="52" cy="120"/>
            </a:xfrm>
            <a:custGeom>
              <a:avLst/>
              <a:gdLst>
                <a:gd name="T0" fmla="*/ 7 w 262"/>
                <a:gd name="T1" fmla="*/ 120 h 602"/>
                <a:gd name="T2" fmla="*/ 52 w 262"/>
                <a:gd name="T3" fmla="*/ 25 h 602"/>
                <a:gd name="T4" fmla="*/ 46 w 262"/>
                <a:gd name="T5" fmla="*/ 0 h 602"/>
                <a:gd name="T6" fmla="*/ 0 w 262"/>
                <a:gd name="T7" fmla="*/ 94 h 602"/>
                <a:gd name="T8" fmla="*/ 7 w 262"/>
                <a:gd name="T9" fmla="*/ 1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02">
                  <a:moveTo>
                    <a:pt x="33" y="602"/>
                  </a:moveTo>
                  <a:lnTo>
                    <a:pt x="262" y="126"/>
                  </a:lnTo>
                  <a:lnTo>
                    <a:pt x="233" y="0"/>
                  </a:lnTo>
                  <a:lnTo>
                    <a:pt x="0" y="470"/>
                  </a:lnTo>
                  <a:lnTo>
                    <a:pt x="33" y="60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7" name="Freeform 49"/>
            <p:cNvSpPr>
              <a:spLocks/>
            </p:cNvSpPr>
            <p:nvPr/>
          </p:nvSpPr>
          <p:spPr bwMode="auto">
            <a:xfrm>
              <a:off x="4372" y="1141"/>
              <a:ext cx="46" cy="97"/>
            </a:xfrm>
            <a:custGeom>
              <a:avLst/>
              <a:gdLst>
                <a:gd name="T0" fmla="*/ 0 w 232"/>
                <a:gd name="T1" fmla="*/ 97 h 486"/>
                <a:gd name="T2" fmla="*/ 46 w 232"/>
                <a:gd name="T3" fmla="*/ 3 h 486"/>
                <a:gd name="T4" fmla="*/ 45 w 232"/>
                <a:gd name="T5" fmla="*/ 0 h 486"/>
                <a:gd name="T6" fmla="*/ 0 w 232"/>
                <a:gd name="T7" fmla="*/ 95 h 486"/>
                <a:gd name="T8" fmla="*/ 0 w 232"/>
                <a:gd name="T9" fmla="*/ 97 h 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 h="486">
                  <a:moveTo>
                    <a:pt x="2" y="486"/>
                  </a:moveTo>
                  <a:lnTo>
                    <a:pt x="232" y="13"/>
                  </a:lnTo>
                  <a:lnTo>
                    <a:pt x="229" y="0"/>
                  </a:lnTo>
                  <a:lnTo>
                    <a:pt x="0" y="476"/>
                  </a:lnTo>
                  <a:lnTo>
                    <a:pt x="2" y="48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8" name="Freeform 50"/>
            <p:cNvSpPr>
              <a:spLocks/>
            </p:cNvSpPr>
            <p:nvPr/>
          </p:nvSpPr>
          <p:spPr bwMode="auto">
            <a:xfrm>
              <a:off x="4365" y="1113"/>
              <a:ext cx="47" cy="97"/>
            </a:xfrm>
            <a:custGeom>
              <a:avLst/>
              <a:gdLst>
                <a:gd name="T0" fmla="*/ 0 w 235"/>
                <a:gd name="T1" fmla="*/ 95 h 482"/>
                <a:gd name="T2" fmla="*/ 0 w 235"/>
                <a:gd name="T3" fmla="*/ 97 h 482"/>
                <a:gd name="T4" fmla="*/ 47 w 235"/>
                <a:gd name="T5" fmla="*/ 2 h 482"/>
                <a:gd name="T6" fmla="*/ 46 w 235"/>
                <a:gd name="T7" fmla="*/ 0 h 482"/>
                <a:gd name="T8" fmla="*/ 0 w 235"/>
                <a:gd name="T9" fmla="*/ 95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482">
                  <a:moveTo>
                    <a:pt x="0" y="471"/>
                  </a:moveTo>
                  <a:lnTo>
                    <a:pt x="2" y="482"/>
                  </a:lnTo>
                  <a:lnTo>
                    <a:pt x="235" y="12"/>
                  </a:lnTo>
                  <a:lnTo>
                    <a:pt x="232" y="0"/>
                  </a:lnTo>
                  <a:lnTo>
                    <a:pt x="0" y="47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9" name="Freeform 51"/>
            <p:cNvSpPr>
              <a:spLocks/>
            </p:cNvSpPr>
            <p:nvPr/>
          </p:nvSpPr>
          <p:spPr bwMode="auto">
            <a:xfrm>
              <a:off x="4342" y="1021"/>
              <a:ext cx="53" cy="117"/>
            </a:xfrm>
            <a:custGeom>
              <a:avLst/>
              <a:gdLst>
                <a:gd name="T0" fmla="*/ 53 w 267"/>
                <a:gd name="T1" fmla="*/ 25 h 587"/>
                <a:gd name="T2" fmla="*/ 47 w 267"/>
                <a:gd name="T3" fmla="*/ 0 h 587"/>
                <a:gd name="T4" fmla="*/ 0 w 267"/>
                <a:gd name="T5" fmla="*/ 92 h 587"/>
                <a:gd name="T6" fmla="*/ 6 w 267"/>
                <a:gd name="T7" fmla="*/ 117 h 587"/>
                <a:gd name="T8" fmla="*/ 53 w 267"/>
                <a:gd name="T9" fmla="*/ 25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587">
                  <a:moveTo>
                    <a:pt x="267" y="124"/>
                  </a:moveTo>
                  <a:lnTo>
                    <a:pt x="238" y="0"/>
                  </a:lnTo>
                  <a:lnTo>
                    <a:pt x="0" y="460"/>
                  </a:lnTo>
                  <a:lnTo>
                    <a:pt x="29" y="587"/>
                  </a:lnTo>
                  <a:lnTo>
                    <a:pt x="267" y="1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0" name="Freeform 52"/>
            <p:cNvSpPr>
              <a:spLocks/>
            </p:cNvSpPr>
            <p:nvPr/>
          </p:nvSpPr>
          <p:spPr bwMode="auto">
            <a:xfrm>
              <a:off x="4348" y="1046"/>
              <a:ext cx="48" cy="98"/>
            </a:xfrm>
            <a:custGeom>
              <a:avLst/>
              <a:gdLst>
                <a:gd name="T0" fmla="*/ 2 w 243"/>
                <a:gd name="T1" fmla="*/ 98 h 489"/>
                <a:gd name="T2" fmla="*/ 48 w 243"/>
                <a:gd name="T3" fmla="*/ 5 h 489"/>
                <a:gd name="T4" fmla="*/ 47 w 243"/>
                <a:gd name="T5" fmla="*/ 0 h 489"/>
                <a:gd name="T6" fmla="*/ 0 w 243"/>
                <a:gd name="T7" fmla="*/ 93 h 489"/>
                <a:gd name="T8" fmla="*/ 2 w 243"/>
                <a:gd name="T9" fmla="*/ 98 h 4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489">
                  <a:moveTo>
                    <a:pt x="8" y="489"/>
                  </a:moveTo>
                  <a:lnTo>
                    <a:pt x="243" y="27"/>
                  </a:lnTo>
                  <a:lnTo>
                    <a:pt x="238" y="0"/>
                  </a:lnTo>
                  <a:lnTo>
                    <a:pt x="0" y="463"/>
                  </a:lnTo>
                  <a:lnTo>
                    <a:pt x="8" y="48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1" name="Freeform 53"/>
            <p:cNvSpPr>
              <a:spLocks/>
            </p:cNvSpPr>
            <p:nvPr/>
          </p:nvSpPr>
          <p:spPr bwMode="auto">
            <a:xfrm>
              <a:off x="4268" y="801"/>
              <a:ext cx="90" cy="58"/>
            </a:xfrm>
            <a:custGeom>
              <a:avLst/>
              <a:gdLst>
                <a:gd name="T0" fmla="*/ 89 w 449"/>
                <a:gd name="T1" fmla="*/ 55 h 293"/>
                <a:gd name="T2" fmla="*/ 89 w 449"/>
                <a:gd name="T3" fmla="*/ 57 h 293"/>
                <a:gd name="T4" fmla="*/ 90 w 449"/>
                <a:gd name="T5" fmla="*/ 58 h 293"/>
                <a:gd name="T6" fmla="*/ 86 w 449"/>
                <a:gd name="T7" fmla="*/ 41 h 293"/>
                <a:gd name="T8" fmla="*/ 0 w 449"/>
                <a:gd name="T9" fmla="*/ 0 h 293"/>
                <a:gd name="T10" fmla="*/ 4 w 449"/>
                <a:gd name="T11" fmla="*/ 15 h 293"/>
                <a:gd name="T12" fmla="*/ 89 w 449"/>
                <a:gd name="T13" fmla="*/ 55 h 29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9" h="293">
                  <a:moveTo>
                    <a:pt x="442" y="280"/>
                  </a:moveTo>
                  <a:lnTo>
                    <a:pt x="444" y="290"/>
                  </a:lnTo>
                  <a:lnTo>
                    <a:pt x="449" y="293"/>
                  </a:lnTo>
                  <a:lnTo>
                    <a:pt x="430" y="209"/>
                  </a:lnTo>
                  <a:lnTo>
                    <a:pt x="0" y="0"/>
                  </a:lnTo>
                  <a:lnTo>
                    <a:pt x="18" y="74"/>
                  </a:lnTo>
                  <a:lnTo>
                    <a:pt x="442"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2" name="Freeform 54"/>
            <p:cNvSpPr>
              <a:spLocks/>
            </p:cNvSpPr>
            <p:nvPr/>
          </p:nvSpPr>
          <p:spPr bwMode="auto">
            <a:xfrm>
              <a:off x="4279" y="846"/>
              <a:ext cx="95" cy="58"/>
            </a:xfrm>
            <a:custGeom>
              <a:avLst/>
              <a:gdLst>
                <a:gd name="T0" fmla="*/ 91 w 473"/>
                <a:gd name="T1" fmla="*/ 42 h 290"/>
                <a:gd name="T2" fmla="*/ 84 w 473"/>
                <a:gd name="T3" fmla="*/ 38 h 290"/>
                <a:gd name="T4" fmla="*/ 85 w 473"/>
                <a:gd name="T5" fmla="*/ 41 h 290"/>
                <a:gd name="T6" fmla="*/ 0 w 473"/>
                <a:gd name="T7" fmla="*/ 0 h 290"/>
                <a:gd name="T8" fmla="*/ 3 w 473"/>
                <a:gd name="T9" fmla="*/ 14 h 290"/>
                <a:gd name="T10" fmla="*/ 95 w 473"/>
                <a:gd name="T11" fmla="*/ 58 h 290"/>
                <a:gd name="T12" fmla="*/ 91 w 473"/>
                <a:gd name="T13" fmla="*/ 42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 h="290">
                  <a:moveTo>
                    <a:pt x="454" y="208"/>
                  </a:moveTo>
                  <a:lnTo>
                    <a:pt x="420" y="192"/>
                  </a:lnTo>
                  <a:lnTo>
                    <a:pt x="423" y="203"/>
                  </a:lnTo>
                  <a:lnTo>
                    <a:pt x="0" y="0"/>
                  </a:lnTo>
                  <a:lnTo>
                    <a:pt x="15" y="70"/>
                  </a:lnTo>
                  <a:lnTo>
                    <a:pt x="473" y="290"/>
                  </a:lnTo>
                  <a:lnTo>
                    <a:pt x="454"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55"/>
            <p:cNvSpPr>
              <a:spLocks/>
            </p:cNvSpPr>
            <p:nvPr/>
          </p:nvSpPr>
          <p:spPr bwMode="auto">
            <a:xfrm>
              <a:off x="4291" y="897"/>
              <a:ext cx="90" cy="58"/>
            </a:xfrm>
            <a:custGeom>
              <a:avLst/>
              <a:gdLst>
                <a:gd name="T0" fmla="*/ 86 w 451"/>
                <a:gd name="T1" fmla="*/ 51 h 290"/>
                <a:gd name="T2" fmla="*/ 87 w 451"/>
                <a:gd name="T3" fmla="*/ 56 h 290"/>
                <a:gd name="T4" fmla="*/ 90 w 451"/>
                <a:gd name="T5" fmla="*/ 58 h 290"/>
                <a:gd name="T6" fmla="*/ 87 w 451"/>
                <a:gd name="T7" fmla="*/ 41 h 290"/>
                <a:gd name="T8" fmla="*/ 0 w 451"/>
                <a:gd name="T9" fmla="*/ 0 h 290"/>
                <a:gd name="T10" fmla="*/ 3 w 451"/>
                <a:gd name="T11" fmla="*/ 12 h 290"/>
                <a:gd name="T12" fmla="*/ 86 w 451"/>
                <a:gd name="T13" fmla="*/ 51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290">
                  <a:moveTo>
                    <a:pt x="431" y="255"/>
                  </a:moveTo>
                  <a:lnTo>
                    <a:pt x="436" y="282"/>
                  </a:lnTo>
                  <a:lnTo>
                    <a:pt x="451" y="290"/>
                  </a:lnTo>
                  <a:lnTo>
                    <a:pt x="434" y="206"/>
                  </a:lnTo>
                  <a:lnTo>
                    <a:pt x="0" y="0"/>
                  </a:lnTo>
                  <a:lnTo>
                    <a:pt x="16" y="58"/>
                  </a:lnTo>
                  <a:lnTo>
                    <a:pt x="431"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4" name="Freeform 56"/>
            <p:cNvSpPr>
              <a:spLocks/>
            </p:cNvSpPr>
            <p:nvPr/>
          </p:nvSpPr>
          <p:spPr bwMode="auto">
            <a:xfrm>
              <a:off x="4301" y="940"/>
              <a:ext cx="86" cy="56"/>
            </a:xfrm>
            <a:custGeom>
              <a:avLst/>
              <a:gdLst>
                <a:gd name="T0" fmla="*/ 82 w 428"/>
                <a:gd name="T1" fmla="*/ 39 h 281"/>
                <a:gd name="T2" fmla="*/ 0 w 428"/>
                <a:gd name="T3" fmla="*/ 0 h 281"/>
                <a:gd name="T4" fmla="*/ 4 w 428"/>
                <a:gd name="T5" fmla="*/ 17 h 281"/>
                <a:gd name="T6" fmla="*/ 86 w 428"/>
                <a:gd name="T7" fmla="*/ 56 h 281"/>
                <a:gd name="T8" fmla="*/ 82 w 428"/>
                <a:gd name="T9" fmla="*/ 39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281">
                  <a:moveTo>
                    <a:pt x="410" y="195"/>
                  </a:moveTo>
                  <a:lnTo>
                    <a:pt x="0" y="0"/>
                  </a:lnTo>
                  <a:lnTo>
                    <a:pt x="19" y="85"/>
                  </a:lnTo>
                  <a:lnTo>
                    <a:pt x="428" y="281"/>
                  </a:lnTo>
                  <a:lnTo>
                    <a:pt x="41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5" name="Freeform 57"/>
            <p:cNvSpPr>
              <a:spLocks/>
            </p:cNvSpPr>
            <p:nvPr/>
          </p:nvSpPr>
          <p:spPr bwMode="auto">
            <a:xfrm>
              <a:off x="4273" y="818"/>
              <a:ext cx="90" cy="66"/>
            </a:xfrm>
            <a:custGeom>
              <a:avLst/>
              <a:gdLst>
                <a:gd name="T0" fmla="*/ 6 w 451"/>
                <a:gd name="T1" fmla="*/ 25 h 333"/>
                <a:gd name="T2" fmla="*/ 90 w 451"/>
                <a:gd name="T3" fmla="*/ 66 h 333"/>
                <a:gd name="T4" fmla="*/ 84 w 451"/>
                <a:gd name="T5" fmla="*/ 41 h 333"/>
                <a:gd name="T6" fmla="*/ 0 w 451"/>
                <a:gd name="T7" fmla="*/ 0 h 333"/>
                <a:gd name="T8" fmla="*/ 6 w 451"/>
                <a:gd name="T9" fmla="*/ 25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333">
                  <a:moveTo>
                    <a:pt x="29" y="127"/>
                  </a:moveTo>
                  <a:lnTo>
                    <a:pt x="451" y="333"/>
                  </a:lnTo>
                  <a:lnTo>
                    <a:pt x="422" y="206"/>
                  </a:lnTo>
                  <a:lnTo>
                    <a:pt x="0" y="0"/>
                  </a:lnTo>
                  <a:lnTo>
                    <a:pt x="29" y="1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6" name="Freeform 58"/>
            <p:cNvSpPr>
              <a:spLocks/>
            </p:cNvSpPr>
            <p:nvPr/>
          </p:nvSpPr>
          <p:spPr bwMode="auto">
            <a:xfrm>
              <a:off x="4272" y="816"/>
              <a:ext cx="85" cy="43"/>
            </a:xfrm>
            <a:custGeom>
              <a:avLst/>
              <a:gdLst>
                <a:gd name="T0" fmla="*/ 0 w 426"/>
                <a:gd name="T1" fmla="*/ 0 h 216"/>
                <a:gd name="T2" fmla="*/ 1 w 426"/>
                <a:gd name="T3" fmla="*/ 2 h 216"/>
                <a:gd name="T4" fmla="*/ 85 w 426"/>
                <a:gd name="T5" fmla="*/ 43 h 216"/>
                <a:gd name="T6" fmla="*/ 85 w 426"/>
                <a:gd name="T7" fmla="*/ 41 h 216"/>
                <a:gd name="T8" fmla="*/ 0 w 426"/>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 h="216">
                  <a:moveTo>
                    <a:pt x="0" y="0"/>
                  </a:moveTo>
                  <a:lnTo>
                    <a:pt x="4" y="10"/>
                  </a:lnTo>
                  <a:lnTo>
                    <a:pt x="426" y="216"/>
                  </a:lnTo>
                  <a:lnTo>
                    <a:pt x="424" y="206"/>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7" name="Freeform 59"/>
            <p:cNvSpPr>
              <a:spLocks/>
            </p:cNvSpPr>
            <p:nvPr/>
          </p:nvSpPr>
          <p:spPr bwMode="auto">
            <a:xfrm>
              <a:off x="4279" y="843"/>
              <a:ext cx="85" cy="43"/>
            </a:xfrm>
            <a:custGeom>
              <a:avLst/>
              <a:gdLst>
                <a:gd name="T0" fmla="*/ 0 w 425"/>
                <a:gd name="T1" fmla="*/ 3 h 217"/>
                <a:gd name="T2" fmla="*/ 85 w 425"/>
                <a:gd name="T3" fmla="*/ 43 h 217"/>
                <a:gd name="T4" fmla="*/ 84 w 425"/>
                <a:gd name="T5" fmla="*/ 41 h 217"/>
                <a:gd name="T6" fmla="*/ 0 w 425"/>
                <a:gd name="T7" fmla="*/ 0 h 217"/>
                <a:gd name="T8" fmla="*/ 0 w 425"/>
                <a:gd name="T9" fmla="*/ 3 h 2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5" h="217">
                  <a:moveTo>
                    <a:pt x="2" y="14"/>
                  </a:moveTo>
                  <a:lnTo>
                    <a:pt x="425" y="217"/>
                  </a:lnTo>
                  <a:lnTo>
                    <a:pt x="422" y="206"/>
                  </a:lnTo>
                  <a:lnTo>
                    <a:pt x="0" y="0"/>
                  </a:lnTo>
                  <a:lnTo>
                    <a:pt x="2"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8" name="Freeform 60"/>
            <p:cNvSpPr>
              <a:spLocks/>
            </p:cNvSpPr>
            <p:nvPr/>
          </p:nvSpPr>
          <p:spPr bwMode="auto">
            <a:xfrm>
              <a:off x="4295" y="914"/>
              <a:ext cx="89" cy="64"/>
            </a:xfrm>
            <a:custGeom>
              <a:avLst/>
              <a:gdLst>
                <a:gd name="T0" fmla="*/ 83 w 444"/>
                <a:gd name="T1" fmla="*/ 39 h 322"/>
                <a:gd name="T2" fmla="*/ 0 w 444"/>
                <a:gd name="T3" fmla="*/ 0 h 322"/>
                <a:gd name="T4" fmla="*/ 6 w 444"/>
                <a:gd name="T5" fmla="*/ 25 h 322"/>
                <a:gd name="T6" fmla="*/ 89 w 444"/>
                <a:gd name="T7" fmla="*/ 64 h 322"/>
                <a:gd name="T8" fmla="*/ 83 w 444"/>
                <a:gd name="T9" fmla="*/ 39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322">
                  <a:moveTo>
                    <a:pt x="415" y="198"/>
                  </a:moveTo>
                  <a:lnTo>
                    <a:pt x="0" y="0"/>
                  </a:lnTo>
                  <a:lnTo>
                    <a:pt x="29" y="125"/>
                  </a:lnTo>
                  <a:lnTo>
                    <a:pt x="444" y="322"/>
                  </a:lnTo>
                  <a:lnTo>
                    <a:pt x="415" y="19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9" name="Freeform 61"/>
            <p:cNvSpPr>
              <a:spLocks/>
            </p:cNvSpPr>
            <p:nvPr/>
          </p:nvSpPr>
          <p:spPr bwMode="auto">
            <a:xfrm>
              <a:off x="4294" y="909"/>
              <a:ext cx="84" cy="44"/>
            </a:xfrm>
            <a:custGeom>
              <a:avLst/>
              <a:gdLst>
                <a:gd name="T0" fmla="*/ 0 w 420"/>
                <a:gd name="T1" fmla="*/ 0 h 224"/>
                <a:gd name="T2" fmla="*/ 1 w 420"/>
                <a:gd name="T3" fmla="*/ 5 h 224"/>
                <a:gd name="T4" fmla="*/ 84 w 420"/>
                <a:gd name="T5" fmla="*/ 44 h 224"/>
                <a:gd name="T6" fmla="*/ 83 w 420"/>
                <a:gd name="T7" fmla="*/ 39 h 224"/>
                <a:gd name="T8" fmla="*/ 0 w 420"/>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224">
                  <a:moveTo>
                    <a:pt x="0" y="0"/>
                  </a:moveTo>
                  <a:lnTo>
                    <a:pt x="5" y="26"/>
                  </a:lnTo>
                  <a:lnTo>
                    <a:pt x="420" y="224"/>
                  </a:lnTo>
                  <a:lnTo>
                    <a:pt x="415" y="197"/>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0" name="Freeform 62"/>
            <p:cNvSpPr>
              <a:spLocks/>
            </p:cNvSpPr>
            <p:nvPr/>
          </p:nvSpPr>
          <p:spPr bwMode="auto">
            <a:xfrm>
              <a:off x="4312" y="989"/>
              <a:ext cx="37" cy="71"/>
            </a:xfrm>
            <a:custGeom>
              <a:avLst/>
              <a:gdLst>
                <a:gd name="T0" fmla="*/ 0 w 183"/>
                <a:gd name="T1" fmla="*/ 0 h 354"/>
                <a:gd name="T2" fmla="*/ 3 w 183"/>
                <a:gd name="T3" fmla="*/ 13 h 354"/>
                <a:gd name="T4" fmla="*/ 25 w 183"/>
                <a:gd name="T5" fmla="*/ 26 h 354"/>
                <a:gd name="T6" fmla="*/ 14 w 183"/>
                <a:gd name="T7" fmla="*/ 54 h 354"/>
                <a:gd name="T8" fmla="*/ 17 w 183"/>
                <a:gd name="T9" fmla="*/ 71 h 354"/>
                <a:gd name="T10" fmla="*/ 37 w 183"/>
                <a:gd name="T11" fmla="*/ 23 h 354"/>
                <a:gd name="T12" fmla="*/ 0 w 183"/>
                <a:gd name="T13" fmla="*/ 0 h 3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 h="354">
                  <a:moveTo>
                    <a:pt x="0" y="0"/>
                  </a:moveTo>
                  <a:lnTo>
                    <a:pt x="16" y="66"/>
                  </a:lnTo>
                  <a:lnTo>
                    <a:pt x="122" y="132"/>
                  </a:lnTo>
                  <a:lnTo>
                    <a:pt x="67" y="270"/>
                  </a:lnTo>
                  <a:lnTo>
                    <a:pt x="85" y="354"/>
                  </a:lnTo>
                  <a:lnTo>
                    <a:pt x="183" y="11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Freeform 63"/>
            <p:cNvSpPr>
              <a:spLocks/>
            </p:cNvSpPr>
            <p:nvPr/>
          </p:nvSpPr>
          <p:spPr bwMode="auto">
            <a:xfrm>
              <a:off x="4315" y="1003"/>
              <a:ext cx="22" cy="40"/>
            </a:xfrm>
            <a:custGeom>
              <a:avLst/>
              <a:gdLst>
                <a:gd name="T0" fmla="*/ 22 w 106"/>
                <a:gd name="T1" fmla="*/ 13 h 204"/>
                <a:gd name="T2" fmla="*/ 0 w 106"/>
                <a:gd name="T3" fmla="*/ 0 h 204"/>
                <a:gd name="T4" fmla="*/ 11 w 106"/>
                <a:gd name="T5" fmla="*/ 40 h 204"/>
                <a:gd name="T6" fmla="*/ 22 w 106"/>
                <a:gd name="T7" fmla="*/ 13 h 2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04">
                  <a:moveTo>
                    <a:pt x="106" y="66"/>
                  </a:moveTo>
                  <a:lnTo>
                    <a:pt x="0" y="0"/>
                  </a:lnTo>
                  <a:lnTo>
                    <a:pt x="51" y="204"/>
                  </a:lnTo>
                  <a:lnTo>
                    <a:pt x="106" y="6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2" name="Freeform 64"/>
            <p:cNvSpPr>
              <a:spLocks/>
            </p:cNvSpPr>
            <p:nvPr/>
          </p:nvSpPr>
          <p:spPr bwMode="auto">
            <a:xfrm>
              <a:off x="5087" y="919"/>
              <a:ext cx="78" cy="51"/>
            </a:xfrm>
            <a:custGeom>
              <a:avLst/>
              <a:gdLst>
                <a:gd name="T0" fmla="*/ 1 w 393"/>
                <a:gd name="T1" fmla="*/ 2 h 254"/>
                <a:gd name="T2" fmla="*/ 1 w 393"/>
                <a:gd name="T3" fmla="*/ 0 h 254"/>
                <a:gd name="T4" fmla="*/ 0 w 393"/>
                <a:gd name="T5" fmla="*/ 0 h 254"/>
                <a:gd name="T6" fmla="*/ 1 w 393"/>
                <a:gd name="T7" fmla="*/ 14 h 254"/>
                <a:gd name="T8" fmla="*/ 78 w 393"/>
                <a:gd name="T9" fmla="*/ 51 h 254"/>
                <a:gd name="T10" fmla="*/ 76 w 393"/>
                <a:gd name="T11" fmla="*/ 39 h 254"/>
                <a:gd name="T12" fmla="*/ 1 w 393"/>
                <a:gd name="T13" fmla="*/ 2 h 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3" h="254">
                  <a:moveTo>
                    <a:pt x="7" y="10"/>
                  </a:moveTo>
                  <a:lnTo>
                    <a:pt x="5" y="2"/>
                  </a:lnTo>
                  <a:lnTo>
                    <a:pt x="0" y="0"/>
                  </a:lnTo>
                  <a:lnTo>
                    <a:pt x="7" y="71"/>
                  </a:lnTo>
                  <a:lnTo>
                    <a:pt x="393" y="254"/>
                  </a:lnTo>
                  <a:lnTo>
                    <a:pt x="385" y="192"/>
                  </a:lnTo>
                  <a:lnTo>
                    <a:pt x="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3" name="Freeform 65"/>
            <p:cNvSpPr>
              <a:spLocks/>
            </p:cNvSpPr>
            <p:nvPr/>
          </p:nvSpPr>
          <p:spPr bwMode="auto">
            <a:xfrm>
              <a:off x="5077" y="880"/>
              <a:ext cx="84" cy="52"/>
            </a:xfrm>
            <a:custGeom>
              <a:avLst/>
              <a:gdLst>
                <a:gd name="T0" fmla="*/ 2 w 420"/>
                <a:gd name="T1" fmla="*/ 14 h 259"/>
                <a:gd name="T2" fmla="*/ 8 w 420"/>
                <a:gd name="T3" fmla="*/ 18 h 259"/>
                <a:gd name="T4" fmla="*/ 8 w 420"/>
                <a:gd name="T5" fmla="*/ 15 h 259"/>
                <a:gd name="T6" fmla="*/ 84 w 420"/>
                <a:gd name="T7" fmla="*/ 52 h 259"/>
                <a:gd name="T8" fmla="*/ 83 w 420"/>
                <a:gd name="T9" fmla="*/ 40 h 259"/>
                <a:gd name="T10" fmla="*/ 0 w 420"/>
                <a:gd name="T11" fmla="*/ 0 h 259"/>
                <a:gd name="T12" fmla="*/ 2 w 420"/>
                <a:gd name="T13" fmla="*/ 14 h 2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0" h="259">
                  <a:moveTo>
                    <a:pt x="8" y="72"/>
                  </a:moveTo>
                  <a:lnTo>
                    <a:pt x="40" y="88"/>
                  </a:lnTo>
                  <a:lnTo>
                    <a:pt x="40" y="77"/>
                  </a:lnTo>
                  <a:lnTo>
                    <a:pt x="420" y="259"/>
                  </a:lnTo>
                  <a:lnTo>
                    <a:pt x="415" y="199"/>
                  </a:lnTo>
                  <a:lnTo>
                    <a:pt x="0" y="0"/>
                  </a:lnTo>
                  <a:lnTo>
                    <a:pt x="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4" name="Freeform 66"/>
            <p:cNvSpPr>
              <a:spLocks/>
            </p:cNvSpPr>
            <p:nvPr/>
          </p:nvSpPr>
          <p:spPr bwMode="auto">
            <a:xfrm>
              <a:off x="5076" y="838"/>
              <a:ext cx="81" cy="52"/>
            </a:xfrm>
            <a:custGeom>
              <a:avLst/>
              <a:gdLst>
                <a:gd name="T0" fmla="*/ 4 w 404"/>
                <a:gd name="T1" fmla="*/ 6 h 261"/>
                <a:gd name="T2" fmla="*/ 3 w 404"/>
                <a:gd name="T3" fmla="*/ 2 h 261"/>
                <a:gd name="T4" fmla="*/ 0 w 404"/>
                <a:gd name="T5" fmla="*/ 0 h 261"/>
                <a:gd name="T6" fmla="*/ 1 w 404"/>
                <a:gd name="T7" fmla="*/ 14 h 261"/>
                <a:gd name="T8" fmla="*/ 81 w 404"/>
                <a:gd name="T9" fmla="*/ 52 h 261"/>
                <a:gd name="T10" fmla="*/ 80 w 404"/>
                <a:gd name="T11" fmla="*/ 42 h 261"/>
                <a:gd name="T12" fmla="*/ 4 w 404"/>
                <a:gd name="T13" fmla="*/ 6 h 2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4" h="261">
                  <a:moveTo>
                    <a:pt x="19" y="29"/>
                  </a:moveTo>
                  <a:lnTo>
                    <a:pt x="16" y="8"/>
                  </a:lnTo>
                  <a:lnTo>
                    <a:pt x="0" y="0"/>
                  </a:lnTo>
                  <a:lnTo>
                    <a:pt x="7" y="71"/>
                  </a:lnTo>
                  <a:lnTo>
                    <a:pt x="404" y="261"/>
                  </a:lnTo>
                  <a:lnTo>
                    <a:pt x="398" y="213"/>
                  </a:lnTo>
                  <a:lnTo>
                    <a:pt x="1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5" name="Freeform 67"/>
            <p:cNvSpPr>
              <a:spLocks/>
            </p:cNvSpPr>
            <p:nvPr/>
          </p:nvSpPr>
          <p:spPr bwMode="auto">
            <a:xfrm>
              <a:off x="5076" y="804"/>
              <a:ext cx="77" cy="51"/>
            </a:xfrm>
            <a:custGeom>
              <a:avLst/>
              <a:gdLst>
                <a:gd name="T0" fmla="*/ 2 w 389"/>
                <a:gd name="T1" fmla="*/ 14 h 255"/>
                <a:gd name="T2" fmla="*/ 77 w 389"/>
                <a:gd name="T3" fmla="*/ 51 h 255"/>
                <a:gd name="T4" fmla="*/ 75 w 389"/>
                <a:gd name="T5" fmla="*/ 37 h 255"/>
                <a:gd name="T6" fmla="*/ 0 w 389"/>
                <a:gd name="T7" fmla="*/ 0 h 255"/>
                <a:gd name="T8" fmla="*/ 2 w 389"/>
                <a:gd name="T9" fmla="*/ 1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255">
                  <a:moveTo>
                    <a:pt x="8" y="70"/>
                  </a:moveTo>
                  <a:lnTo>
                    <a:pt x="389" y="255"/>
                  </a:lnTo>
                  <a:lnTo>
                    <a:pt x="381" y="184"/>
                  </a:lnTo>
                  <a:lnTo>
                    <a:pt x="0" y="0"/>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6" name="Freeform 68"/>
            <p:cNvSpPr>
              <a:spLocks/>
            </p:cNvSpPr>
            <p:nvPr/>
          </p:nvSpPr>
          <p:spPr bwMode="auto">
            <a:xfrm>
              <a:off x="5085" y="898"/>
              <a:ext cx="79" cy="58"/>
            </a:xfrm>
            <a:custGeom>
              <a:avLst/>
              <a:gdLst>
                <a:gd name="T0" fmla="*/ 77 w 393"/>
                <a:gd name="T1" fmla="*/ 37 h 288"/>
                <a:gd name="T2" fmla="*/ 0 w 393"/>
                <a:gd name="T3" fmla="*/ 0 h 288"/>
                <a:gd name="T4" fmla="*/ 3 w 393"/>
                <a:gd name="T5" fmla="*/ 22 h 288"/>
                <a:gd name="T6" fmla="*/ 79 w 393"/>
                <a:gd name="T7" fmla="*/ 58 h 288"/>
                <a:gd name="T8" fmla="*/ 77 w 393"/>
                <a:gd name="T9" fmla="*/ 37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3" h="288">
                  <a:moveTo>
                    <a:pt x="382" y="182"/>
                  </a:moveTo>
                  <a:lnTo>
                    <a:pt x="0" y="0"/>
                  </a:lnTo>
                  <a:lnTo>
                    <a:pt x="13" y="108"/>
                  </a:lnTo>
                  <a:lnTo>
                    <a:pt x="393" y="288"/>
                  </a:lnTo>
                  <a:lnTo>
                    <a:pt x="382"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7" name="Freeform 69"/>
            <p:cNvSpPr>
              <a:spLocks/>
            </p:cNvSpPr>
            <p:nvPr/>
          </p:nvSpPr>
          <p:spPr bwMode="auto">
            <a:xfrm>
              <a:off x="5088" y="920"/>
              <a:ext cx="76" cy="38"/>
            </a:xfrm>
            <a:custGeom>
              <a:avLst/>
              <a:gdLst>
                <a:gd name="T0" fmla="*/ 76 w 380"/>
                <a:gd name="T1" fmla="*/ 38 h 190"/>
                <a:gd name="T2" fmla="*/ 76 w 380"/>
                <a:gd name="T3" fmla="*/ 36 h 190"/>
                <a:gd name="T4" fmla="*/ 0 w 380"/>
                <a:gd name="T5" fmla="*/ 0 h 190"/>
                <a:gd name="T6" fmla="*/ 0 w 380"/>
                <a:gd name="T7" fmla="*/ 2 h 190"/>
                <a:gd name="T8" fmla="*/ 76 w 380"/>
                <a:gd name="T9" fmla="*/ 38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0" h="190">
                  <a:moveTo>
                    <a:pt x="380" y="190"/>
                  </a:moveTo>
                  <a:lnTo>
                    <a:pt x="380" y="180"/>
                  </a:lnTo>
                  <a:lnTo>
                    <a:pt x="0" y="0"/>
                  </a:lnTo>
                  <a:lnTo>
                    <a:pt x="2" y="8"/>
                  </a:lnTo>
                  <a:lnTo>
                    <a:pt x="380" y="19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8" name="Freeform 70"/>
            <p:cNvSpPr>
              <a:spLocks/>
            </p:cNvSpPr>
            <p:nvPr/>
          </p:nvSpPr>
          <p:spPr bwMode="auto">
            <a:xfrm>
              <a:off x="5085" y="896"/>
              <a:ext cx="77" cy="38"/>
            </a:xfrm>
            <a:custGeom>
              <a:avLst/>
              <a:gdLst>
                <a:gd name="T0" fmla="*/ 77 w 382"/>
                <a:gd name="T1" fmla="*/ 36 h 193"/>
                <a:gd name="T2" fmla="*/ 0 w 382"/>
                <a:gd name="T3" fmla="*/ 0 h 193"/>
                <a:gd name="T4" fmla="*/ 0 w 382"/>
                <a:gd name="T5" fmla="*/ 2 h 193"/>
                <a:gd name="T6" fmla="*/ 77 w 382"/>
                <a:gd name="T7" fmla="*/ 38 h 193"/>
                <a:gd name="T8" fmla="*/ 77 w 382"/>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193">
                  <a:moveTo>
                    <a:pt x="380" y="182"/>
                  </a:moveTo>
                  <a:lnTo>
                    <a:pt x="0" y="0"/>
                  </a:lnTo>
                  <a:lnTo>
                    <a:pt x="0" y="11"/>
                  </a:lnTo>
                  <a:lnTo>
                    <a:pt x="382" y="193"/>
                  </a:lnTo>
                  <a:lnTo>
                    <a:pt x="380"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9" name="Freeform 71"/>
            <p:cNvSpPr>
              <a:spLocks/>
            </p:cNvSpPr>
            <p:nvPr/>
          </p:nvSpPr>
          <p:spPr bwMode="auto">
            <a:xfrm>
              <a:off x="5077" y="818"/>
              <a:ext cx="78" cy="58"/>
            </a:xfrm>
            <a:custGeom>
              <a:avLst/>
              <a:gdLst>
                <a:gd name="T0" fmla="*/ 3 w 394"/>
                <a:gd name="T1" fmla="*/ 21 h 291"/>
                <a:gd name="T2" fmla="*/ 78 w 394"/>
                <a:gd name="T3" fmla="*/ 58 h 291"/>
                <a:gd name="T4" fmla="*/ 76 w 394"/>
                <a:gd name="T5" fmla="*/ 37 h 291"/>
                <a:gd name="T6" fmla="*/ 0 w 394"/>
                <a:gd name="T7" fmla="*/ 0 h 291"/>
                <a:gd name="T8" fmla="*/ 3 w 394"/>
                <a:gd name="T9" fmla="*/ 21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291">
                  <a:moveTo>
                    <a:pt x="14" y="106"/>
                  </a:moveTo>
                  <a:lnTo>
                    <a:pt x="394" y="291"/>
                  </a:lnTo>
                  <a:lnTo>
                    <a:pt x="384" y="188"/>
                  </a:lnTo>
                  <a:lnTo>
                    <a:pt x="0" y="0"/>
                  </a:lnTo>
                  <a:lnTo>
                    <a:pt x="14" y="10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0" name="Freeform 72"/>
            <p:cNvSpPr>
              <a:spLocks/>
            </p:cNvSpPr>
            <p:nvPr/>
          </p:nvSpPr>
          <p:spPr bwMode="auto">
            <a:xfrm>
              <a:off x="5079" y="839"/>
              <a:ext cx="77" cy="41"/>
            </a:xfrm>
            <a:custGeom>
              <a:avLst/>
              <a:gdLst>
                <a:gd name="T0" fmla="*/ 77 w 382"/>
                <a:gd name="T1" fmla="*/ 41 h 205"/>
                <a:gd name="T2" fmla="*/ 77 w 382"/>
                <a:gd name="T3" fmla="*/ 37 h 205"/>
                <a:gd name="T4" fmla="*/ 0 w 382"/>
                <a:gd name="T5" fmla="*/ 0 h 205"/>
                <a:gd name="T6" fmla="*/ 1 w 382"/>
                <a:gd name="T7" fmla="*/ 4 h 205"/>
                <a:gd name="T8" fmla="*/ 77 w 382"/>
                <a:gd name="T9" fmla="*/ 41 h 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205">
                  <a:moveTo>
                    <a:pt x="382" y="205"/>
                  </a:moveTo>
                  <a:lnTo>
                    <a:pt x="380" y="185"/>
                  </a:lnTo>
                  <a:lnTo>
                    <a:pt x="0" y="0"/>
                  </a:lnTo>
                  <a:lnTo>
                    <a:pt x="3" y="21"/>
                  </a:lnTo>
                  <a:lnTo>
                    <a:pt x="382" y="2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73"/>
            <p:cNvSpPr>
              <a:spLocks/>
            </p:cNvSpPr>
            <p:nvPr/>
          </p:nvSpPr>
          <p:spPr bwMode="auto">
            <a:xfrm>
              <a:off x="5055" y="607"/>
              <a:ext cx="75" cy="78"/>
            </a:xfrm>
            <a:custGeom>
              <a:avLst/>
              <a:gdLst>
                <a:gd name="T0" fmla="*/ 2 w 377"/>
                <a:gd name="T1" fmla="*/ 78 h 389"/>
                <a:gd name="T2" fmla="*/ 2 w 377"/>
                <a:gd name="T3" fmla="*/ 77 h 389"/>
                <a:gd name="T4" fmla="*/ 2 w 377"/>
                <a:gd name="T5" fmla="*/ 75 h 389"/>
                <a:gd name="T6" fmla="*/ 75 w 377"/>
                <a:gd name="T7" fmla="*/ 12 h 389"/>
                <a:gd name="T8" fmla="*/ 74 w 377"/>
                <a:gd name="T9" fmla="*/ 0 h 389"/>
                <a:gd name="T10" fmla="*/ 0 w 377"/>
                <a:gd name="T11" fmla="*/ 64 h 389"/>
                <a:gd name="T12" fmla="*/ 2 w 377"/>
                <a:gd name="T13" fmla="*/ 78 h 3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389">
                  <a:moveTo>
                    <a:pt x="8" y="389"/>
                  </a:moveTo>
                  <a:lnTo>
                    <a:pt x="10" y="386"/>
                  </a:lnTo>
                  <a:lnTo>
                    <a:pt x="10" y="375"/>
                  </a:lnTo>
                  <a:lnTo>
                    <a:pt x="377" y="58"/>
                  </a:lnTo>
                  <a:lnTo>
                    <a:pt x="372" y="0"/>
                  </a:lnTo>
                  <a:lnTo>
                    <a:pt x="0" y="320"/>
                  </a:lnTo>
                  <a:lnTo>
                    <a:pt x="8" y="3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2" name="Freeform 74"/>
            <p:cNvSpPr>
              <a:spLocks/>
            </p:cNvSpPr>
            <p:nvPr/>
          </p:nvSpPr>
          <p:spPr bwMode="auto">
            <a:xfrm>
              <a:off x="5054" y="643"/>
              <a:ext cx="80" cy="82"/>
            </a:xfrm>
            <a:custGeom>
              <a:avLst/>
              <a:gdLst>
                <a:gd name="T0" fmla="*/ 6 w 399"/>
                <a:gd name="T1" fmla="*/ 64 h 410"/>
                <a:gd name="T2" fmla="*/ 6 w 399"/>
                <a:gd name="T3" fmla="*/ 62 h 410"/>
                <a:gd name="T4" fmla="*/ 0 w 399"/>
                <a:gd name="T5" fmla="*/ 68 h 410"/>
                <a:gd name="T6" fmla="*/ 1 w 399"/>
                <a:gd name="T7" fmla="*/ 82 h 410"/>
                <a:gd name="T8" fmla="*/ 80 w 399"/>
                <a:gd name="T9" fmla="*/ 12 h 410"/>
                <a:gd name="T10" fmla="*/ 79 w 399"/>
                <a:gd name="T11" fmla="*/ 0 h 410"/>
                <a:gd name="T12" fmla="*/ 6 w 399"/>
                <a:gd name="T13" fmla="*/ 64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9" h="410">
                  <a:moveTo>
                    <a:pt x="29" y="322"/>
                  </a:moveTo>
                  <a:lnTo>
                    <a:pt x="29" y="312"/>
                  </a:lnTo>
                  <a:lnTo>
                    <a:pt x="0" y="338"/>
                  </a:lnTo>
                  <a:lnTo>
                    <a:pt x="5" y="410"/>
                  </a:lnTo>
                  <a:lnTo>
                    <a:pt x="399" y="60"/>
                  </a:lnTo>
                  <a:lnTo>
                    <a:pt x="394" y="0"/>
                  </a:lnTo>
                  <a:lnTo>
                    <a:pt x="2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3" name="Freeform 75"/>
            <p:cNvSpPr>
              <a:spLocks/>
            </p:cNvSpPr>
            <p:nvPr/>
          </p:nvSpPr>
          <p:spPr bwMode="auto">
            <a:xfrm>
              <a:off x="5062" y="685"/>
              <a:ext cx="75" cy="82"/>
            </a:xfrm>
            <a:custGeom>
              <a:avLst/>
              <a:gdLst>
                <a:gd name="T0" fmla="*/ 2 w 375"/>
                <a:gd name="T1" fmla="*/ 82 h 407"/>
                <a:gd name="T2" fmla="*/ 4 w 375"/>
                <a:gd name="T3" fmla="*/ 79 h 407"/>
                <a:gd name="T4" fmla="*/ 4 w 375"/>
                <a:gd name="T5" fmla="*/ 75 h 407"/>
                <a:gd name="T6" fmla="*/ 75 w 375"/>
                <a:gd name="T7" fmla="*/ 9 h 407"/>
                <a:gd name="T8" fmla="*/ 75 w 375"/>
                <a:gd name="T9" fmla="*/ 0 h 407"/>
                <a:gd name="T10" fmla="*/ 0 w 375"/>
                <a:gd name="T11" fmla="*/ 67 h 407"/>
                <a:gd name="T12" fmla="*/ 2 w 375"/>
                <a:gd name="T13" fmla="*/ 82 h 4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5" h="407">
                  <a:moveTo>
                    <a:pt x="8" y="407"/>
                  </a:moveTo>
                  <a:lnTo>
                    <a:pt x="21" y="393"/>
                  </a:lnTo>
                  <a:lnTo>
                    <a:pt x="19" y="372"/>
                  </a:lnTo>
                  <a:lnTo>
                    <a:pt x="375" y="47"/>
                  </a:lnTo>
                  <a:lnTo>
                    <a:pt x="373" y="0"/>
                  </a:lnTo>
                  <a:lnTo>
                    <a:pt x="0" y="335"/>
                  </a:lnTo>
                  <a:lnTo>
                    <a:pt x="8" y="4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4" name="Freeform 76"/>
            <p:cNvSpPr>
              <a:spLocks/>
            </p:cNvSpPr>
            <p:nvPr/>
          </p:nvSpPr>
          <p:spPr bwMode="auto">
            <a:xfrm>
              <a:off x="5070" y="721"/>
              <a:ext cx="71" cy="78"/>
            </a:xfrm>
            <a:custGeom>
              <a:avLst/>
              <a:gdLst>
                <a:gd name="T0" fmla="*/ 2 w 357"/>
                <a:gd name="T1" fmla="*/ 78 h 391"/>
                <a:gd name="T2" fmla="*/ 71 w 357"/>
                <a:gd name="T3" fmla="*/ 14 h 391"/>
                <a:gd name="T4" fmla="*/ 70 w 357"/>
                <a:gd name="T5" fmla="*/ 0 h 391"/>
                <a:gd name="T6" fmla="*/ 0 w 357"/>
                <a:gd name="T7" fmla="*/ 65 h 391"/>
                <a:gd name="T8" fmla="*/ 2 w 357"/>
                <a:gd name="T9" fmla="*/ 78 h 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 h="391">
                  <a:moveTo>
                    <a:pt x="8" y="391"/>
                  </a:moveTo>
                  <a:lnTo>
                    <a:pt x="357" y="68"/>
                  </a:lnTo>
                  <a:lnTo>
                    <a:pt x="351" y="0"/>
                  </a:lnTo>
                  <a:lnTo>
                    <a:pt x="0" y="324"/>
                  </a:lnTo>
                  <a:lnTo>
                    <a:pt x="8" y="3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5" name="Freeform 77"/>
            <p:cNvSpPr>
              <a:spLocks/>
            </p:cNvSpPr>
            <p:nvPr/>
          </p:nvSpPr>
          <p:spPr bwMode="auto">
            <a:xfrm>
              <a:off x="5057" y="621"/>
              <a:ext cx="76" cy="85"/>
            </a:xfrm>
            <a:custGeom>
              <a:avLst/>
              <a:gdLst>
                <a:gd name="T0" fmla="*/ 74 w 379"/>
                <a:gd name="T1" fmla="*/ 0 h 423"/>
                <a:gd name="T2" fmla="*/ 0 w 379"/>
                <a:gd name="T3" fmla="*/ 64 h 423"/>
                <a:gd name="T4" fmla="*/ 3 w 379"/>
                <a:gd name="T5" fmla="*/ 85 h 423"/>
                <a:gd name="T6" fmla="*/ 76 w 379"/>
                <a:gd name="T7" fmla="*/ 21 h 423"/>
                <a:gd name="T8" fmla="*/ 74 w 379"/>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423">
                  <a:moveTo>
                    <a:pt x="367" y="0"/>
                  </a:moveTo>
                  <a:lnTo>
                    <a:pt x="0" y="317"/>
                  </a:lnTo>
                  <a:lnTo>
                    <a:pt x="14" y="423"/>
                  </a:lnTo>
                  <a:lnTo>
                    <a:pt x="379" y="103"/>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6" name="Freeform 78"/>
            <p:cNvSpPr>
              <a:spLocks/>
            </p:cNvSpPr>
            <p:nvPr/>
          </p:nvSpPr>
          <p:spPr bwMode="auto">
            <a:xfrm>
              <a:off x="5057" y="619"/>
              <a:ext cx="73" cy="66"/>
            </a:xfrm>
            <a:custGeom>
              <a:avLst/>
              <a:gdLst>
                <a:gd name="T0" fmla="*/ 73 w 367"/>
                <a:gd name="T1" fmla="*/ 0 h 328"/>
                <a:gd name="T2" fmla="*/ 0 w 367"/>
                <a:gd name="T3" fmla="*/ 64 h 328"/>
                <a:gd name="T4" fmla="*/ 0 w 367"/>
                <a:gd name="T5" fmla="*/ 66 h 328"/>
                <a:gd name="T6" fmla="*/ 73 w 367"/>
                <a:gd name="T7" fmla="*/ 2 h 328"/>
                <a:gd name="T8" fmla="*/ 73 w 367"/>
                <a:gd name="T9" fmla="*/ 0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328">
                  <a:moveTo>
                    <a:pt x="367" y="0"/>
                  </a:moveTo>
                  <a:lnTo>
                    <a:pt x="0" y="317"/>
                  </a:lnTo>
                  <a:lnTo>
                    <a:pt x="0" y="328"/>
                  </a:lnTo>
                  <a:lnTo>
                    <a:pt x="367" y="11"/>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7" name="Freeform 79"/>
            <p:cNvSpPr>
              <a:spLocks/>
            </p:cNvSpPr>
            <p:nvPr/>
          </p:nvSpPr>
          <p:spPr bwMode="auto">
            <a:xfrm>
              <a:off x="5060" y="642"/>
              <a:ext cx="73" cy="66"/>
            </a:xfrm>
            <a:custGeom>
              <a:avLst/>
              <a:gdLst>
                <a:gd name="T0" fmla="*/ 73 w 365"/>
                <a:gd name="T1" fmla="*/ 2 h 330"/>
                <a:gd name="T2" fmla="*/ 73 w 365"/>
                <a:gd name="T3" fmla="*/ 0 h 330"/>
                <a:gd name="T4" fmla="*/ 0 w 365"/>
                <a:gd name="T5" fmla="*/ 64 h 330"/>
                <a:gd name="T6" fmla="*/ 0 w 365"/>
                <a:gd name="T7" fmla="*/ 66 h 330"/>
                <a:gd name="T8" fmla="*/ 73 w 365"/>
                <a:gd name="T9" fmla="*/ 2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330">
                  <a:moveTo>
                    <a:pt x="365" y="8"/>
                  </a:moveTo>
                  <a:lnTo>
                    <a:pt x="365" y="0"/>
                  </a:lnTo>
                  <a:lnTo>
                    <a:pt x="0" y="320"/>
                  </a:lnTo>
                  <a:lnTo>
                    <a:pt x="0" y="330"/>
                  </a:lnTo>
                  <a:lnTo>
                    <a:pt x="365"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8" name="Freeform 80"/>
            <p:cNvSpPr>
              <a:spLocks/>
            </p:cNvSpPr>
            <p:nvPr/>
          </p:nvSpPr>
          <p:spPr bwMode="auto">
            <a:xfrm>
              <a:off x="5067" y="699"/>
              <a:ext cx="73" cy="85"/>
            </a:xfrm>
            <a:custGeom>
              <a:avLst/>
              <a:gdLst>
                <a:gd name="T0" fmla="*/ 0 w 367"/>
                <a:gd name="T1" fmla="*/ 64 h 427"/>
                <a:gd name="T2" fmla="*/ 2 w 367"/>
                <a:gd name="T3" fmla="*/ 85 h 427"/>
                <a:gd name="T4" fmla="*/ 73 w 367"/>
                <a:gd name="T5" fmla="*/ 20 h 427"/>
                <a:gd name="T6" fmla="*/ 71 w 367"/>
                <a:gd name="T7" fmla="*/ 0 h 427"/>
                <a:gd name="T8" fmla="*/ 0 w 367"/>
                <a:gd name="T9" fmla="*/ 64 h 4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427">
                  <a:moveTo>
                    <a:pt x="0" y="324"/>
                  </a:moveTo>
                  <a:lnTo>
                    <a:pt x="11" y="427"/>
                  </a:lnTo>
                  <a:lnTo>
                    <a:pt x="367" y="102"/>
                  </a:lnTo>
                  <a:lnTo>
                    <a:pt x="357" y="0"/>
                  </a:lnTo>
                  <a:lnTo>
                    <a:pt x="0" y="3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9" name="Freeform 81"/>
            <p:cNvSpPr>
              <a:spLocks/>
            </p:cNvSpPr>
            <p:nvPr/>
          </p:nvSpPr>
          <p:spPr bwMode="auto">
            <a:xfrm>
              <a:off x="5066" y="695"/>
              <a:ext cx="72" cy="69"/>
            </a:xfrm>
            <a:custGeom>
              <a:avLst/>
              <a:gdLst>
                <a:gd name="T0" fmla="*/ 71 w 359"/>
                <a:gd name="T1" fmla="*/ 0 h 346"/>
                <a:gd name="T2" fmla="*/ 0 w 359"/>
                <a:gd name="T3" fmla="*/ 65 h 346"/>
                <a:gd name="T4" fmla="*/ 0 w 359"/>
                <a:gd name="T5" fmla="*/ 69 h 346"/>
                <a:gd name="T6" fmla="*/ 72 w 359"/>
                <a:gd name="T7" fmla="*/ 4 h 346"/>
                <a:gd name="T8" fmla="*/ 71 w 359"/>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346">
                  <a:moveTo>
                    <a:pt x="356" y="0"/>
                  </a:moveTo>
                  <a:lnTo>
                    <a:pt x="0" y="325"/>
                  </a:lnTo>
                  <a:lnTo>
                    <a:pt x="2" y="346"/>
                  </a:lnTo>
                  <a:lnTo>
                    <a:pt x="359" y="22"/>
                  </a:lnTo>
                  <a:lnTo>
                    <a:pt x="35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0" name="Freeform 82"/>
            <p:cNvSpPr>
              <a:spLocks/>
            </p:cNvSpPr>
            <p:nvPr/>
          </p:nvSpPr>
          <p:spPr bwMode="auto">
            <a:xfrm>
              <a:off x="5116" y="761"/>
              <a:ext cx="33" cy="51"/>
            </a:xfrm>
            <a:custGeom>
              <a:avLst/>
              <a:gdLst>
                <a:gd name="T0" fmla="*/ 33 w 163"/>
                <a:gd name="T1" fmla="*/ 51 h 257"/>
                <a:gd name="T2" fmla="*/ 32 w 163"/>
                <a:gd name="T3" fmla="*/ 38 h 257"/>
                <a:gd name="T4" fmla="*/ 14 w 163"/>
                <a:gd name="T5" fmla="*/ 26 h 257"/>
                <a:gd name="T6" fmla="*/ 29 w 163"/>
                <a:gd name="T7" fmla="*/ 11 h 257"/>
                <a:gd name="T8" fmla="*/ 28 w 163"/>
                <a:gd name="T9" fmla="*/ 0 h 257"/>
                <a:gd name="T10" fmla="*/ 0 w 163"/>
                <a:gd name="T11" fmla="*/ 30 h 257"/>
                <a:gd name="T12" fmla="*/ 33 w 163"/>
                <a:gd name="T13" fmla="*/ 51 h 2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57">
                  <a:moveTo>
                    <a:pt x="163" y="257"/>
                  </a:moveTo>
                  <a:lnTo>
                    <a:pt x="156" y="189"/>
                  </a:lnTo>
                  <a:lnTo>
                    <a:pt x="68" y="133"/>
                  </a:lnTo>
                  <a:lnTo>
                    <a:pt x="142" y="54"/>
                  </a:lnTo>
                  <a:lnTo>
                    <a:pt x="137" y="0"/>
                  </a:lnTo>
                  <a:lnTo>
                    <a:pt x="0" y="151"/>
                  </a:lnTo>
                  <a:lnTo>
                    <a:pt x="163" y="2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83"/>
            <p:cNvSpPr>
              <a:spLocks/>
            </p:cNvSpPr>
            <p:nvPr/>
          </p:nvSpPr>
          <p:spPr bwMode="auto">
            <a:xfrm>
              <a:off x="5130" y="772"/>
              <a:ext cx="18" cy="27"/>
            </a:xfrm>
            <a:custGeom>
              <a:avLst/>
              <a:gdLst>
                <a:gd name="T0" fmla="*/ 0 w 88"/>
                <a:gd name="T1" fmla="*/ 16 h 135"/>
                <a:gd name="T2" fmla="*/ 18 w 88"/>
                <a:gd name="T3" fmla="*/ 27 h 135"/>
                <a:gd name="T4" fmla="*/ 15 w 88"/>
                <a:gd name="T5" fmla="*/ 0 h 135"/>
                <a:gd name="T6" fmla="*/ 0 w 88"/>
                <a:gd name="T7" fmla="*/ 16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135">
                  <a:moveTo>
                    <a:pt x="0" y="79"/>
                  </a:moveTo>
                  <a:lnTo>
                    <a:pt x="88" y="135"/>
                  </a:lnTo>
                  <a:lnTo>
                    <a:pt x="74" y="0"/>
                  </a:lnTo>
                  <a:lnTo>
                    <a:pt x="0" y="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2" name="Freeform 84"/>
            <p:cNvSpPr>
              <a:spLocks/>
            </p:cNvSpPr>
            <p:nvPr/>
          </p:nvSpPr>
          <p:spPr bwMode="auto">
            <a:xfrm>
              <a:off x="4420" y="1169"/>
              <a:ext cx="43" cy="110"/>
            </a:xfrm>
            <a:custGeom>
              <a:avLst/>
              <a:gdLst>
                <a:gd name="T0" fmla="*/ 42 w 217"/>
                <a:gd name="T1" fmla="*/ 1 h 549"/>
                <a:gd name="T2" fmla="*/ 42 w 217"/>
                <a:gd name="T3" fmla="*/ 1 h 549"/>
                <a:gd name="T4" fmla="*/ 43 w 217"/>
                <a:gd name="T5" fmla="*/ 0 h 549"/>
                <a:gd name="T6" fmla="*/ 30 w 217"/>
                <a:gd name="T7" fmla="*/ 6 h 549"/>
                <a:gd name="T8" fmla="*/ 0 w 217"/>
                <a:gd name="T9" fmla="*/ 110 h 549"/>
                <a:gd name="T10" fmla="*/ 12 w 217"/>
                <a:gd name="T11" fmla="*/ 104 h 549"/>
                <a:gd name="T12" fmla="*/ 42 w 217"/>
                <a:gd name="T13" fmla="*/ 1 h 5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 h="549">
                  <a:moveTo>
                    <a:pt x="212" y="5"/>
                  </a:moveTo>
                  <a:lnTo>
                    <a:pt x="214" y="5"/>
                  </a:lnTo>
                  <a:lnTo>
                    <a:pt x="217" y="0"/>
                  </a:lnTo>
                  <a:lnTo>
                    <a:pt x="151" y="29"/>
                  </a:lnTo>
                  <a:lnTo>
                    <a:pt x="0" y="549"/>
                  </a:lnTo>
                  <a:lnTo>
                    <a:pt x="61" y="518"/>
                  </a:lnTo>
                  <a:lnTo>
                    <a:pt x="21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3" name="Freeform 85"/>
            <p:cNvSpPr>
              <a:spLocks/>
            </p:cNvSpPr>
            <p:nvPr/>
          </p:nvSpPr>
          <p:spPr bwMode="auto">
            <a:xfrm>
              <a:off x="4433" y="1161"/>
              <a:ext cx="50" cy="112"/>
            </a:xfrm>
            <a:custGeom>
              <a:avLst/>
              <a:gdLst>
                <a:gd name="T0" fmla="*/ 19 w 252"/>
                <a:gd name="T1" fmla="*/ 102 h 558"/>
                <a:gd name="T2" fmla="*/ 50 w 252"/>
                <a:gd name="T3" fmla="*/ 0 h 558"/>
                <a:gd name="T4" fmla="*/ 30 w 252"/>
                <a:gd name="T5" fmla="*/ 9 h 558"/>
                <a:gd name="T6" fmla="*/ 0 w 252"/>
                <a:gd name="T7" fmla="*/ 112 h 558"/>
                <a:gd name="T8" fmla="*/ 19 w 252"/>
                <a:gd name="T9" fmla="*/ 102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558">
                  <a:moveTo>
                    <a:pt x="96" y="508"/>
                  </a:moveTo>
                  <a:lnTo>
                    <a:pt x="252" y="0"/>
                  </a:lnTo>
                  <a:lnTo>
                    <a:pt x="151" y="45"/>
                  </a:lnTo>
                  <a:lnTo>
                    <a:pt x="0" y="558"/>
                  </a:lnTo>
                  <a:lnTo>
                    <a:pt x="96" y="50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4" name="Freeform 86"/>
            <p:cNvSpPr>
              <a:spLocks/>
            </p:cNvSpPr>
            <p:nvPr/>
          </p:nvSpPr>
          <p:spPr bwMode="auto">
            <a:xfrm>
              <a:off x="4432" y="1170"/>
              <a:ext cx="31" cy="103"/>
            </a:xfrm>
            <a:custGeom>
              <a:avLst/>
              <a:gdLst>
                <a:gd name="T0" fmla="*/ 0 w 153"/>
                <a:gd name="T1" fmla="*/ 103 h 513"/>
                <a:gd name="T2" fmla="*/ 0 w 153"/>
                <a:gd name="T3" fmla="*/ 103 h 513"/>
                <a:gd name="T4" fmla="*/ 31 w 153"/>
                <a:gd name="T5" fmla="*/ 0 h 513"/>
                <a:gd name="T6" fmla="*/ 31 w 153"/>
                <a:gd name="T7" fmla="*/ 0 h 513"/>
                <a:gd name="T8" fmla="*/ 0 w 153"/>
                <a:gd name="T9" fmla="*/ 10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513">
                  <a:moveTo>
                    <a:pt x="0" y="513"/>
                  </a:moveTo>
                  <a:lnTo>
                    <a:pt x="2" y="513"/>
                  </a:lnTo>
                  <a:lnTo>
                    <a:pt x="153" y="0"/>
                  </a:lnTo>
                  <a:lnTo>
                    <a:pt x="151" y="0"/>
                  </a:lnTo>
                  <a:lnTo>
                    <a:pt x="0" y="5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5" name="Freeform 87"/>
            <p:cNvSpPr>
              <a:spLocks/>
            </p:cNvSpPr>
            <p:nvPr/>
          </p:nvSpPr>
          <p:spPr bwMode="auto">
            <a:xfrm>
              <a:off x="4455" y="1149"/>
              <a:ext cx="43" cy="112"/>
            </a:xfrm>
            <a:custGeom>
              <a:avLst/>
              <a:gdLst>
                <a:gd name="T0" fmla="*/ 30 w 214"/>
                <a:gd name="T1" fmla="*/ 6 h 558"/>
                <a:gd name="T2" fmla="*/ 28 w 214"/>
                <a:gd name="T3" fmla="*/ 12 h 558"/>
                <a:gd name="T4" fmla="*/ 31 w 214"/>
                <a:gd name="T5" fmla="*/ 10 h 558"/>
                <a:gd name="T6" fmla="*/ 0 w 214"/>
                <a:gd name="T7" fmla="*/ 112 h 558"/>
                <a:gd name="T8" fmla="*/ 10 w 214"/>
                <a:gd name="T9" fmla="*/ 107 h 558"/>
                <a:gd name="T10" fmla="*/ 43 w 214"/>
                <a:gd name="T11" fmla="*/ 0 h 558"/>
                <a:gd name="T12" fmla="*/ 30 w 214"/>
                <a:gd name="T13" fmla="*/ 6 h 5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4" h="558">
                  <a:moveTo>
                    <a:pt x="147" y="32"/>
                  </a:moveTo>
                  <a:lnTo>
                    <a:pt x="140" y="58"/>
                  </a:lnTo>
                  <a:lnTo>
                    <a:pt x="156" y="50"/>
                  </a:lnTo>
                  <a:lnTo>
                    <a:pt x="0" y="558"/>
                  </a:lnTo>
                  <a:lnTo>
                    <a:pt x="50" y="534"/>
                  </a:lnTo>
                  <a:lnTo>
                    <a:pt x="214" y="0"/>
                  </a:lnTo>
                  <a:lnTo>
                    <a:pt x="14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6" name="Freeform 88"/>
            <p:cNvSpPr>
              <a:spLocks/>
            </p:cNvSpPr>
            <p:nvPr/>
          </p:nvSpPr>
          <p:spPr bwMode="auto">
            <a:xfrm>
              <a:off x="4452" y="1159"/>
              <a:ext cx="34" cy="104"/>
            </a:xfrm>
            <a:custGeom>
              <a:avLst/>
              <a:gdLst>
                <a:gd name="T0" fmla="*/ 3 w 172"/>
                <a:gd name="T1" fmla="*/ 102 h 516"/>
                <a:gd name="T2" fmla="*/ 34 w 172"/>
                <a:gd name="T3" fmla="*/ 0 h 516"/>
                <a:gd name="T4" fmla="*/ 31 w 172"/>
                <a:gd name="T5" fmla="*/ 2 h 516"/>
                <a:gd name="T6" fmla="*/ 0 w 172"/>
                <a:gd name="T7" fmla="*/ 104 h 516"/>
                <a:gd name="T8" fmla="*/ 3 w 172"/>
                <a:gd name="T9" fmla="*/ 102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516">
                  <a:moveTo>
                    <a:pt x="16" y="508"/>
                  </a:moveTo>
                  <a:lnTo>
                    <a:pt x="172" y="0"/>
                  </a:lnTo>
                  <a:lnTo>
                    <a:pt x="156" y="8"/>
                  </a:lnTo>
                  <a:lnTo>
                    <a:pt x="0" y="516"/>
                  </a:lnTo>
                  <a:lnTo>
                    <a:pt x="16" y="5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7" name="Freeform 89"/>
            <p:cNvSpPr>
              <a:spLocks/>
            </p:cNvSpPr>
            <p:nvPr/>
          </p:nvSpPr>
          <p:spPr bwMode="auto">
            <a:xfrm>
              <a:off x="4581" y="1100"/>
              <a:ext cx="49" cy="101"/>
            </a:xfrm>
            <a:custGeom>
              <a:avLst/>
              <a:gdLst>
                <a:gd name="T0" fmla="*/ 46 w 243"/>
                <a:gd name="T1" fmla="*/ 2 h 507"/>
                <a:gd name="T2" fmla="*/ 48 w 243"/>
                <a:gd name="T3" fmla="*/ 2 h 507"/>
                <a:gd name="T4" fmla="*/ 49 w 243"/>
                <a:gd name="T5" fmla="*/ 0 h 507"/>
                <a:gd name="T6" fmla="*/ 35 w 243"/>
                <a:gd name="T7" fmla="*/ 6 h 507"/>
                <a:gd name="T8" fmla="*/ 0 w 243"/>
                <a:gd name="T9" fmla="*/ 101 h 507"/>
                <a:gd name="T10" fmla="*/ 12 w 243"/>
                <a:gd name="T11" fmla="*/ 96 h 507"/>
                <a:gd name="T12" fmla="*/ 46 w 243"/>
                <a:gd name="T13" fmla="*/ 2 h 5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3" h="507">
                  <a:moveTo>
                    <a:pt x="230" y="11"/>
                  </a:moveTo>
                  <a:lnTo>
                    <a:pt x="240" y="8"/>
                  </a:lnTo>
                  <a:lnTo>
                    <a:pt x="243" y="0"/>
                  </a:lnTo>
                  <a:lnTo>
                    <a:pt x="175" y="29"/>
                  </a:lnTo>
                  <a:lnTo>
                    <a:pt x="0" y="507"/>
                  </a:lnTo>
                  <a:lnTo>
                    <a:pt x="58" y="483"/>
                  </a:lnTo>
                  <a:lnTo>
                    <a:pt x="23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8" name="Freeform 90"/>
            <p:cNvSpPr>
              <a:spLocks/>
            </p:cNvSpPr>
            <p:nvPr/>
          </p:nvSpPr>
          <p:spPr bwMode="auto">
            <a:xfrm>
              <a:off x="4617" y="1080"/>
              <a:ext cx="50" cy="106"/>
            </a:xfrm>
            <a:custGeom>
              <a:avLst/>
              <a:gdLst>
                <a:gd name="T0" fmla="*/ 36 w 250"/>
                <a:gd name="T1" fmla="*/ 5 h 530"/>
                <a:gd name="T2" fmla="*/ 33 w 250"/>
                <a:gd name="T3" fmla="*/ 13 h 530"/>
                <a:gd name="T4" fmla="*/ 35 w 250"/>
                <a:gd name="T5" fmla="*/ 13 h 530"/>
                <a:gd name="T6" fmla="*/ 0 w 250"/>
                <a:gd name="T7" fmla="*/ 106 h 530"/>
                <a:gd name="T8" fmla="*/ 12 w 250"/>
                <a:gd name="T9" fmla="*/ 101 h 530"/>
                <a:gd name="T10" fmla="*/ 50 w 250"/>
                <a:gd name="T11" fmla="*/ 0 h 530"/>
                <a:gd name="T12" fmla="*/ 36 w 250"/>
                <a:gd name="T13" fmla="*/ 5 h 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0" h="530">
                  <a:moveTo>
                    <a:pt x="179" y="26"/>
                  </a:moveTo>
                  <a:lnTo>
                    <a:pt x="166" y="65"/>
                  </a:lnTo>
                  <a:lnTo>
                    <a:pt x="173" y="63"/>
                  </a:lnTo>
                  <a:lnTo>
                    <a:pt x="0" y="530"/>
                  </a:lnTo>
                  <a:lnTo>
                    <a:pt x="58" y="507"/>
                  </a:lnTo>
                  <a:lnTo>
                    <a:pt x="250" y="0"/>
                  </a:lnTo>
                  <a:lnTo>
                    <a:pt x="179"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9" name="Freeform 91"/>
            <p:cNvSpPr>
              <a:spLocks/>
            </p:cNvSpPr>
            <p:nvPr/>
          </p:nvSpPr>
          <p:spPr bwMode="auto">
            <a:xfrm>
              <a:off x="4658" y="1069"/>
              <a:ext cx="52" cy="100"/>
            </a:xfrm>
            <a:custGeom>
              <a:avLst/>
              <a:gdLst>
                <a:gd name="T0" fmla="*/ 46 w 256"/>
                <a:gd name="T1" fmla="*/ 5 h 499"/>
                <a:gd name="T2" fmla="*/ 50 w 256"/>
                <a:gd name="T3" fmla="*/ 3 h 499"/>
                <a:gd name="T4" fmla="*/ 52 w 256"/>
                <a:gd name="T5" fmla="*/ 0 h 499"/>
                <a:gd name="T6" fmla="*/ 38 w 256"/>
                <a:gd name="T7" fmla="*/ 5 h 499"/>
                <a:gd name="T8" fmla="*/ 0 w 256"/>
                <a:gd name="T9" fmla="*/ 100 h 499"/>
                <a:gd name="T10" fmla="*/ 9 w 256"/>
                <a:gd name="T11" fmla="*/ 96 h 499"/>
                <a:gd name="T12" fmla="*/ 46 w 256"/>
                <a:gd name="T13" fmla="*/ 5 h 4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 h="499">
                  <a:moveTo>
                    <a:pt x="226" y="26"/>
                  </a:moveTo>
                  <a:lnTo>
                    <a:pt x="248" y="17"/>
                  </a:lnTo>
                  <a:lnTo>
                    <a:pt x="256" y="0"/>
                  </a:lnTo>
                  <a:lnTo>
                    <a:pt x="185" y="26"/>
                  </a:lnTo>
                  <a:lnTo>
                    <a:pt x="0" y="499"/>
                  </a:lnTo>
                  <a:lnTo>
                    <a:pt x="44" y="480"/>
                  </a:lnTo>
                  <a:lnTo>
                    <a:pt x="22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0" name="Freeform 92"/>
            <p:cNvSpPr>
              <a:spLocks/>
            </p:cNvSpPr>
            <p:nvPr/>
          </p:nvSpPr>
          <p:spPr bwMode="auto">
            <a:xfrm>
              <a:off x="4693" y="1060"/>
              <a:ext cx="51" cy="95"/>
            </a:xfrm>
            <a:custGeom>
              <a:avLst/>
              <a:gdLst>
                <a:gd name="T0" fmla="*/ 37 w 254"/>
                <a:gd name="T1" fmla="*/ 5 h 473"/>
                <a:gd name="T2" fmla="*/ 0 w 254"/>
                <a:gd name="T3" fmla="*/ 95 h 473"/>
                <a:gd name="T4" fmla="*/ 14 w 254"/>
                <a:gd name="T5" fmla="*/ 90 h 473"/>
                <a:gd name="T6" fmla="*/ 51 w 254"/>
                <a:gd name="T7" fmla="*/ 0 h 473"/>
                <a:gd name="T8" fmla="*/ 37 w 254"/>
                <a:gd name="T9" fmla="*/ 5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473">
                  <a:moveTo>
                    <a:pt x="183" y="26"/>
                  </a:moveTo>
                  <a:lnTo>
                    <a:pt x="0" y="473"/>
                  </a:lnTo>
                  <a:lnTo>
                    <a:pt x="69" y="446"/>
                  </a:lnTo>
                  <a:lnTo>
                    <a:pt x="254" y="0"/>
                  </a:lnTo>
                  <a:lnTo>
                    <a:pt x="183"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1" name="Freeform 93"/>
            <p:cNvSpPr>
              <a:spLocks/>
            </p:cNvSpPr>
            <p:nvPr/>
          </p:nvSpPr>
          <p:spPr bwMode="auto">
            <a:xfrm>
              <a:off x="4595" y="1093"/>
              <a:ext cx="55" cy="102"/>
            </a:xfrm>
            <a:custGeom>
              <a:avLst/>
              <a:gdLst>
                <a:gd name="T0" fmla="*/ 20 w 277"/>
                <a:gd name="T1" fmla="*/ 93 h 513"/>
                <a:gd name="T2" fmla="*/ 55 w 277"/>
                <a:gd name="T3" fmla="*/ 0 h 513"/>
                <a:gd name="T4" fmla="*/ 34 w 277"/>
                <a:gd name="T5" fmla="*/ 9 h 513"/>
                <a:gd name="T6" fmla="*/ 0 w 277"/>
                <a:gd name="T7" fmla="*/ 102 h 513"/>
                <a:gd name="T8" fmla="*/ 20 w 277"/>
                <a:gd name="T9" fmla="*/ 9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513">
                  <a:moveTo>
                    <a:pt x="100" y="470"/>
                  </a:moveTo>
                  <a:lnTo>
                    <a:pt x="277" y="0"/>
                  </a:lnTo>
                  <a:lnTo>
                    <a:pt x="171" y="43"/>
                  </a:lnTo>
                  <a:lnTo>
                    <a:pt x="0" y="513"/>
                  </a:lnTo>
                  <a:lnTo>
                    <a:pt x="100" y="47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2" name="Freeform 94"/>
            <p:cNvSpPr>
              <a:spLocks/>
            </p:cNvSpPr>
            <p:nvPr/>
          </p:nvSpPr>
          <p:spPr bwMode="auto">
            <a:xfrm>
              <a:off x="4593" y="1101"/>
              <a:ext cx="36" cy="95"/>
            </a:xfrm>
            <a:custGeom>
              <a:avLst/>
              <a:gdLst>
                <a:gd name="T0" fmla="*/ 0 w 182"/>
                <a:gd name="T1" fmla="*/ 95 h 475"/>
                <a:gd name="T2" fmla="*/ 2 w 182"/>
                <a:gd name="T3" fmla="*/ 94 h 475"/>
                <a:gd name="T4" fmla="*/ 36 w 182"/>
                <a:gd name="T5" fmla="*/ 0 h 475"/>
                <a:gd name="T6" fmla="*/ 34 w 182"/>
                <a:gd name="T7" fmla="*/ 1 h 475"/>
                <a:gd name="T8" fmla="*/ 0 w 182"/>
                <a:gd name="T9" fmla="*/ 95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475">
                  <a:moveTo>
                    <a:pt x="0" y="475"/>
                  </a:moveTo>
                  <a:lnTo>
                    <a:pt x="11" y="470"/>
                  </a:lnTo>
                  <a:lnTo>
                    <a:pt x="182" y="0"/>
                  </a:lnTo>
                  <a:lnTo>
                    <a:pt x="172" y="3"/>
                  </a:lnTo>
                  <a:lnTo>
                    <a:pt x="0" y="4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3" name="Freeform 95"/>
            <p:cNvSpPr>
              <a:spLocks/>
            </p:cNvSpPr>
            <p:nvPr/>
          </p:nvSpPr>
          <p:spPr bwMode="auto">
            <a:xfrm>
              <a:off x="4615" y="1092"/>
              <a:ext cx="37" cy="95"/>
            </a:xfrm>
            <a:custGeom>
              <a:avLst/>
              <a:gdLst>
                <a:gd name="T0" fmla="*/ 2 w 184"/>
                <a:gd name="T1" fmla="*/ 94 h 472"/>
                <a:gd name="T2" fmla="*/ 37 w 184"/>
                <a:gd name="T3" fmla="*/ 0 h 472"/>
                <a:gd name="T4" fmla="*/ 36 w 184"/>
                <a:gd name="T5" fmla="*/ 0 h 472"/>
                <a:gd name="T6" fmla="*/ 0 w 184"/>
                <a:gd name="T7" fmla="*/ 95 h 472"/>
                <a:gd name="T8" fmla="*/ 2 w 184"/>
                <a:gd name="T9" fmla="*/ 9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72">
                  <a:moveTo>
                    <a:pt x="11" y="467"/>
                  </a:moveTo>
                  <a:lnTo>
                    <a:pt x="184" y="0"/>
                  </a:lnTo>
                  <a:lnTo>
                    <a:pt x="177" y="2"/>
                  </a:lnTo>
                  <a:lnTo>
                    <a:pt x="0" y="472"/>
                  </a:lnTo>
                  <a:lnTo>
                    <a:pt x="11" y="46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4" name="Freeform 96"/>
            <p:cNvSpPr>
              <a:spLocks/>
            </p:cNvSpPr>
            <p:nvPr/>
          </p:nvSpPr>
          <p:spPr bwMode="auto">
            <a:xfrm>
              <a:off x="4672" y="1065"/>
              <a:ext cx="57" cy="98"/>
            </a:xfrm>
            <a:custGeom>
              <a:avLst/>
              <a:gdLst>
                <a:gd name="T0" fmla="*/ 36 w 283"/>
                <a:gd name="T1" fmla="*/ 7 h 491"/>
                <a:gd name="T2" fmla="*/ 0 w 283"/>
                <a:gd name="T3" fmla="*/ 98 h 491"/>
                <a:gd name="T4" fmla="*/ 20 w 283"/>
                <a:gd name="T5" fmla="*/ 90 h 491"/>
                <a:gd name="T6" fmla="*/ 57 w 283"/>
                <a:gd name="T7" fmla="*/ 0 h 491"/>
                <a:gd name="T8" fmla="*/ 36 w 283"/>
                <a:gd name="T9" fmla="*/ 7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 h="491">
                  <a:moveTo>
                    <a:pt x="180" y="36"/>
                  </a:moveTo>
                  <a:lnTo>
                    <a:pt x="0" y="491"/>
                  </a:lnTo>
                  <a:lnTo>
                    <a:pt x="100" y="451"/>
                  </a:lnTo>
                  <a:lnTo>
                    <a:pt x="283" y="0"/>
                  </a:lnTo>
                  <a:lnTo>
                    <a:pt x="180" y="3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5" name="Freeform 97"/>
            <p:cNvSpPr>
              <a:spLocks/>
            </p:cNvSpPr>
            <p:nvPr/>
          </p:nvSpPr>
          <p:spPr bwMode="auto">
            <a:xfrm>
              <a:off x="4667" y="1072"/>
              <a:ext cx="41" cy="93"/>
            </a:xfrm>
            <a:custGeom>
              <a:avLst/>
              <a:gdLst>
                <a:gd name="T0" fmla="*/ 0 w 204"/>
                <a:gd name="T1" fmla="*/ 93 h 463"/>
                <a:gd name="T2" fmla="*/ 5 w 204"/>
                <a:gd name="T3" fmla="*/ 91 h 463"/>
                <a:gd name="T4" fmla="*/ 41 w 204"/>
                <a:gd name="T5" fmla="*/ 0 h 463"/>
                <a:gd name="T6" fmla="*/ 37 w 204"/>
                <a:gd name="T7" fmla="*/ 2 h 463"/>
                <a:gd name="T8" fmla="*/ 0 w 204"/>
                <a:gd name="T9" fmla="*/ 93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 h="463">
                  <a:moveTo>
                    <a:pt x="0" y="463"/>
                  </a:moveTo>
                  <a:lnTo>
                    <a:pt x="24" y="455"/>
                  </a:lnTo>
                  <a:lnTo>
                    <a:pt x="204" y="0"/>
                  </a:lnTo>
                  <a:lnTo>
                    <a:pt x="182" y="9"/>
                  </a:lnTo>
                  <a:lnTo>
                    <a:pt x="0" y="46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6" name="Freeform 98"/>
            <p:cNvSpPr>
              <a:spLocks/>
            </p:cNvSpPr>
            <p:nvPr/>
          </p:nvSpPr>
          <p:spPr bwMode="auto">
            <a:xfrm>
              <a:off x="5048" y="960"/>
              <a:ext cx="84" cy="60"/>
            </a:xfrm>
            <a:custGeom>
              <a:avLst/>
              <a:gdLst>
                <a:gd name="T0" fmla="*/ 0 w 422"/>
                <a:gd name="T1" fmla="*/ 4 h 301"/>
                <a:gd name="T2" fmla="*/ 1 w 422"/>
                <a:gd name="T3" fmla="*/ 4 h 301"/>
                <a:gd name="T4" fmla="*/ 1 w 422"/>
                <a:gd name="T5" fmla="*/ 4 h 301"/>
                <a:gd name="T6" fmla="*/ 69 w 422"/>
                <a:gd name="T7" fmla="*/ 60 h 301"/>
                <a:gd name="T8" fmla="*/ 84 w 422"/>
                <a:gd name="T9" fmla="*/ 56 h 301"/>
                <a:gd name="T10" fmla="*/ 15 w 422"/>
                <a:gd name="T11" fmla="*/ 0 h 301"/>
                <a:gd name="T12" fmla="*/ 0 w 422"/>
                <a:gd name="T13" fmla="*/ 4 h 3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301">
                  <a:moveTo>
                    <a:pt x="0" y="18"/>
                  </a:moveTo>
                  <a:lnTo>
                    <a:pt x="5" y="22"/>
                  </a:lnTo>
                  <a:lnTo>
                    <a:pt x="7" y="22"/>
                  </a:lnTo>
                  <a:lnTo>
                    <a:pt x="348" y="301"/>
                  </a:lnTo>
                  <a:lnTo>
                    <a:pt x="422" y="283"/>
                  </a:lnTo>
                  <a:lnTo>
                    <a:pt x="75"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7" name="Freeform 99"/>
            <p:cNvSpPr>
              <a:spLocks/>
            </p:cNvSpPr>
            <p:nvPr/>
          </p:nvSpPr>
          <p:spPr bwMode="auto">
            <a:xfrm>
              <a:off x="5026" y="964"/>
              <a:ext cx="91" cy="62"/>
            </a:xfrm>
            <a:custGeom>
              <a:avLst/>
              <a:gdLst>
                <a:gd name="T0" fmla="*/ 91 w 455"/>
                <a:gd name="T1" fmla="*/ 56 h 308"/>
                <a:gd name="T2" fmla="*/ 23 w 455"/>
                <a:gd name="T3" fmla="*/ 0 h 308"/>
                <a:gd name="T4" fmla="*/ 0 w 455"/>
                <a:gd name="T5" fmla="*/ 6 h 308"/>
                <a:gd name="T6" fmla="*/ 68 w 455"/>
                <a:gd name="T7" fmla="*/ 62 h 308"/>
                <a:gd name="T8" fmla="*/ 91 w 455"/>
                <a:gd name="T9" fmla="*/ 56 h 3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 h="308">
                  <a:moveTo>
                    <a:pt x="455" y="279"/>
                  </a:moveTo>
                  <a:lnTo>
                    <a:pt x="115" y="0"/>
                  </a:lnTo>
                  <a:lnTo>
                    <a:pt x="0" y="29"/>
                  </a:lnTo>
                  <a:lnTo>
                    <a:pt x="341" y="308"/>
                  </a:lnTo>
                  <a:lnTo>
                    <a:pt x="455"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8" name="Freeform 100"/>
            <p:cNvSpPr>
              <a:spLocks/>
            </p:cNvSpPr>
            <p:nvPr/>
          </p:nvSpPr>
          <p:spPr bwMode="auto">
            <a:xfrm>
              <a:off x="5049" y="964"/>
              <a:ext cx="68" cy="56"/>
            </a:xfrm>
            <a:custGeom>
              <a:avLst/>
              <a:gdLst>
                <a:gd name="T0" fmla="*/ 68 w 343"/>
                <a:gd name="T1" fmla="*/ 56 h 279"/>
                <a:gd name="T2" fmla="*/ 0 w 343"/>
                <a:gd name="T3" fmla="*/ 0 h 279"/>
                <a:gd name="T4" fmla="*/ 0 w 343"/>
                <a:gd name="T5" fmla="*/ 0 h 279"/>
                <a:gd name="T6" fmla="*/ 67 w 343"/>
                <a:gd name="T7" fmla="*/ 56 h 279"/>
                <a:gd name="T8" fmla="*/ 68 w 343"/>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279">
                  <a:moveTo>
                    <a:pt x="343" y="279"/>
                  </a:moveTo>
                  <a:lnTo>
                    <a:pt x="2" y="0"/>
                  </a:lnTo>
                  <a:lnTo>
                    <a:pt x="0" y="0"/>
                  </a:lnTo>
                  <a:lnTo>
                    <a:pt x="340" y="279"/>
                  </a:lnTo>
                  <a:lnTo>
                    <a:pt x="343"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9" name="Freeform 101"/>
            <p:cNvSpPr>
              <a:spLocks/>
            </p:cNvSpPr>
            <p:nvPr/>
          </p:nvSpPr>
          <p:spPr bwMode="auto">
            <a:xfrm>
              <a:off x="5008" y="967"/>
              <a:ext cx="82" cy="63"/>
            </a:xfrm>
            <a:custGeom>
              <a:avLst/>
              <a:gdLst>
                <a:gd name="T0" fmla="*/ 15 w 414"/>
                <a:gd name="T1" fmla="*/ 4 h 315"/>
                <a:gd name="T2" fmla="*/ 18 w 414"/>
                <a:gd name="T3" fmla="*/ 3 h 315"/>
                <a:gd name="T4" fmla="*/ 15 w 414"/>
                <a:gd name="T5" fmla="*/ 0 h 315"/>
                <a:gd name="T6" fmla="*/ 0 w 414"/>
                <a:gd name="T7" fmla="*/ 4 h 315"/>
                <a:gd name="T8" fmla="*/ 71 w 414"/>
                <a:gd name="T9" fmla="*/ 63 h 315"/>
                <a:gd name="T10" fmla="*/ 82 w 414"/>
                <a:gd name="T11" fmla="*/ 60 h 315"/>
                <a:gd name="T12" fmla="*/ 15 w 414"/>
                <a:gd name="T13" fmla="*/ 4 h 3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4" h="315">
                  <a:moveTo>
                    <a:pt x="74" y="22"/>
                  </a:moveTo>
                  <a:lnTo>
                    <a:pt x="91" y="17"/>
                  </a:lnTo>
                  <a:lnTo>
                    <a:pt x="74" y="0"/>
                  </a:lnTo>
                  <a:lnTo>
                    <a:pt x="0" y="22"/>
                  </a:lnTo>
                  <a:lnTo>
                    <a:pt x="359" y="315"/>
                  </a:lnTo>
                  <a:lnTo>
                    <a:pt x="414" y="302"/>
                  </a:lnTo>
                  <a:lnTo>
                    <a:pt x="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0" name="Freeform 102"/>
            <p:cNvSpPr>
              <a:spLocks/>
            </p:cNvSpPr>
            <p:nvPr/>
          </p:nvSpPr>
          <p:spPr bwMode="auto">
            <a:xfrm>
              <a:off x="5022" y="970"/>
              <a:ext cx="72" cy="57"/>
            </a:xfrm>
            <a:custGeom>
              <a:avLst/>
              <a:gdLst>
                <a:gd name="T0" fmla="*/ 68 w 358"/>
                <a:gd name="T1" fmla="*/ 57 h 285"/>
                <a:gd name="T2" fmla="*/ 72 w 358"/>
                <a:gd name="T3" fmla="*/ 56 h 285"/>
                <a:gd name="T4" fmla="*/ 3 w 358"/>
                <a:gd name="T5" fmla="*/ 0 h 285"/>
                <a:gd name="T6" fmla="*/ 0 w 358"/>
                <a:gd name="T7" fmla="*/ 1 h 285"/>
                <a:gd name="T8" fmla="*/ 68 w 358"/>
                <a:gd name="T9" fmla="*/ 57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285">
                  <a:moveTo>
                    <a:pt x="340" y="285"/>
                  </a:moveTo>
                  <a:lnTo>
                    <a:pt x="358" y="279"/>
                  </a:lnTo>
                  <a:lnTo>
                    <a:pt x="17" y="0"/>
                  </a:lnTo>
                  <a:lnTo>
                    <a:pt x="0" y="5"/>
                  </a:lnTo>
                  <a:lnTo>
                    <a:pt x="340"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1" name="Freeform 103"/>
            <p:cNvSpPr>
              <a:spLocks/>
            </p:cNvSpPr>
            <p:nvPr/>
          </p:nvSpPr>
          <p:spPr bwMode="auto">
            <a:xfrm>
              <a:off x="4865" y="1010"/>
              <a:ext cx="83" cy="60"/>
            </a:xfrm>
            <a:custGeom>
              <a:avLst/>
              <a:gdLst>
                <a:gd name="T0" fmla="*/ 0 w 415"/>
                <a:gd name="T1" fmla="*/ 4 h 299"/>
                <a:gd name="T2" fmla="*/ 1 w 415"/>
                <a:gd name="T3" fmla="*/ 5 h 299"/>
                <a:gd name="T4" fmla="*/ 3 w 415"/>
                <a:gd name="T5" fmla="*/ 4 h 299"/>
                <a:gd name="T6" fmla="*/ 70 w 415"/>
                <a:gd name="T7" fmla="*/ 60 h 299"/>
                <a:gd name="T8" fmla="*/ 83 w 415"/>
                <a:gd name="T9" fmla="*/ 56 h 299"/>
                <a:gd name="T10" fmla="*/ 14 w 415"/>
                <a:gd name="T11" fmla="*/ 0 h 299"/>
                <a:gd name="T12" fmla="*/ 0 w 415"/>
                <a:gd name="T13" fmla="*/ 4 h 2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5" h="299">
                  <a:moveTo>
                    <a:pt x="0" y="21"/>
                  </a:moveTo>
                  <a:lnTo>
                    <a:pt x="3" y="24"/>
                  </a:lnTo>
                  <a:lnTo>
                    <a:pt x="14" y="21"/>
                  </a:lnTo>
                  <a:lnTo>
                    <a:pt x="352" y="299"/>
                  </a:lnTo>
                  <a:lnTo>
                    <a:pt x="415" y="280"/>
                  </a:lnTo>
                  <a:lnTo>
                    <a:pt x="71" y="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2" name="Freeform 104"/>
            <p:cNvSpPr>
              <a:spLocks/>
            </p:cNvSpPr>
            <p:nvPr/>
          </p:nvSpPr>
          <p:spPr bwMode="auto">
            <a:xfrm>
              <a:off x="4824" y="1017"/>
              <a:ext cx="85" cy="65"/>
            </a:xfrm>
            <a:custGeom>
              <a:avLst/>
              <a:gdLst>
                <a:gd name="T0" fmla="*/ 18 w 427"/>
                <a:gd name="T1" fmla="*/ 5 h 325"/>
                <a:gd name="T2" fmla="*/ 19 w 427"/>
                <a:gd name="T3" fmla="*/ 5 h 325"/>
                <a:gd name="T4" fmla="*/ 14 w 427"/>
                <a:gd name="T5" fmla="*/ 0 h 325"/>
                <a:gd name="T6" fmla="*/ 0 w 427"/>
                <a:gd name="T7" fmla="*/ 5 h 325"/>
                <a:gd name="T8" fmla="*/ 72 w 427"/>
                <a:gd name="T9" fmla="*/ 65 h 325"/>
                <a:gd name="T10" fmla="*/ 85 w 427"/>
                <a:gd name="T11" fmla="*/ 61 h 325"/>
                <a:gd name="T12" fmla="*/ 18 w 427"/>
                <a:gd name="T13" fmla="*/ 5 h 3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25">
                  <a:moveTo>
                    <a:pt x="89" y="27"/>
                  </a:moveTo>
                  <a:lnTo>
                    <a:pt x="97" y="24"/>
                  </a:lnTo>
                  <a:lnTo>
                    <a:pt x="70" y="0"/>
                  </a:lnTo>
                  <a:lnTo>
                    <a:pt x="0" y="24"/>
                  </a:lnTo>
                  <a:lnTo>
                    <a:pt x="364" y="325"/>
                  </a:lnTo>
                  <a:lnTo>
                    <a:pt x="427" y="303"/>
                  </a:lnTo>
                  <a:lnTo>
                    <a:pt x="8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3" name="Freeform 105"/>
            <p:cNvSpPr>
              <a:spLocks/>
            </p:cNvSpPr>
            <p:nvPr/>
          </p:nvSpPr>
          <p:spPr bwMode="auto">
            <a:xfrm>
              <a:off x="4782" y="1035"/>
              <a:ext cx="83" cy="61"/>
            </a:xfrm>
            <a:custGeom>
              <a:avLst/>
              <a:gdLst>
                <a:gd name="T0" fmla="*/ 0 w 418"/>
                <a:gd name="T1" fmla="*/ 5 h 304"/>
                <a:gd name="T2" fmla="*/ 3 w 418"/>
                <a:gd name="T3" fmla="*/ 7 h 304"/>
                <a:gd name="T4" fmla="*/ 7 w 418"/>
                <a:gd name="T5" fmla="*/ 6 h 304"/>
                <a:gd name="T6" fmla="*/ 73 w 418"/>
                <a:gd name="T7" fmla="*/ 61 h 304"/>
                <a:gd name="T8" fmla="*/ 83 w 418"/>
                <a:gd name="T9" fmla="*/ 58 h 304"/>
                <a:gd name="T10" fmla="*/ 14 w 418"/>
                <a:gd name="T11" fmla="*/ 0 h 304"/>
                <a:gd name="T12" fmla="*/ 0 w 418"/>
                <a:gd name="T13" fmla="*/ 5 h 3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8" h="304">
                  <a:moveTo>
                    <a:pt x="0" y="24"/>
                  </a:moveTo>
                  <a:lnTo>
                    <a:pt x="14" y="34"/>
                  </a:lnTo>
                  <a:lnTo>
                    <a:pt x="35" y="29"/>
                  </a:lnTo>
                  <a:lnTo>
                    <a:pt x="368" y="304"/>
                  </a:lnTo>
                  <a:lnTo>
                    <a:pt x="418" y="288"/>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4" name="Freeform 106"/>
            <p:cNvSpPr>
              <a:spLocks/>
            </p:cNvSpPr>
            <p:nvPr/>
          </p:nvSpPr>
          <p:spPr bwMode="auto">
            <a:xfrm>
              <a:off x="4749" y="1050"/>
              <a:ext cx="80" cy="59"/>
            </a:xfrm>
            <a:custGeom>
              <a:avLst/>
              <a:gdLst>
                <a:gd name="T0" fmla="*/ 0 w 402"/>
                <a:gd name="T1" fmla="*/ 5 h 298"/>
                <a:gd name="T2" fmla="*/ 66 w 402"/>
                <a:gd name="T3" fmla="*/ 59 h 298"/>
                <a:gd name="T4" fmla="*/ 80 w 402"/>
                <a:gd name="T5" fmla="*/ 54 h 298"/>
                <a:gd name="T6" fmla="*/ 14 w 402"/>
                <a:gd name="T7" fmla="*/ 0 h 298"/>
                <a:gd name="T8" fmla="*/ 0 w 402"/>
                <a:gd name="T9" fmla="*/ 5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298">
                  <a:moveTo>
                    <a:pt x="0" y="24"/>
                  </a:moveTo>
                  <a:lnTo>
                    <a:pt x="333" y="298"/>
                  </a:lnTo>
                  <a:lnTo>
                    <a:pt x="402" y="275"/>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5" name="Freeform 107"/>
            <p:cNvSpPr>
              <a:spLocks/>
            </p:cNvSpPr>
            <p:nvPr/>
          </p:nvSpPr>
          <p:spPr bwMode="auto">
            <a:xfrm>
              <a:off x="4843" y="1015"/>
              <a:ext cx="90" cy="63"/>
            </a:xfrm>
            <a:custGeom>
              <a:avLst/>
              <a:gdLst>
                <a:gd name="T0" fmla="*/ 90 w 449"/>
                <a:gd name="T1" fmla="*/ 56 h 312"/>
                <a:gd name="T2" fmla="*/ 22 w 449"/>
                <a:gd name="T3" fmla="*/ 0 h 312"/>
                <a:gd name="T4" fmla="*/ 0 w 449"/>
                <a:gd name="T5" fmla="*/ 7 h 312"/>
                <a:gd name="T6" fmla="*/ 68 w 449"/>
                <a:gd name="T7" fmla="*/ 63 h 312"/>
                <a:gd name="T8" fmla="*/ 90 w 449"/>
                <a:gd name="T9" fmla="*/ 56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9" h="312">
                  <a:moveTo>
                    <a:pt x="449" y="278"/>
                  </a:moveTo>
                  <a:lnTo>
                    <a:pt x="111" y="0"/>
                  </a:lnTo>
                  <a:lnTo>
                    <a:pt x="0" y="35"/>
                  </a:lnTo>
                  <a:lnTo>
                    <a:pt x="338" y="312"/>
                  </a:lnTo>
                  <a:lnTo>
                    <a:pt x="4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6" name="Freeform 108"/>
            <p:cNvSpPr>
              <a:spLocks/>
            </p:cNvSpPr>
            <p:nvPr/>
          </p:nvSpPr>
          <p:spPr bwMode="auto">
            <a:xfrm>
              <a:off x="4865" y="1015"/>
              <a:ext cx="70" cy="56"/>
            </a:xfrm>
            <a:custGeom>
              <a:avLst/>
              <a:gdLst>
                <a:gd name="T0" fmla="*/ 70 w 349"/>
                <a:gd name="T1" fmla="*/ 55 h 281"/>
                <a:gd name="T2" fmla="*/ 2 w 349"/>
                <a:gd name="T3" fmla="*/ 0 h 281"/>
                <a:gd name="T4" fmla="*/ 0 w 349"/>
                <a:gd name="T5" fmla="*/ 1 h 281"/>
                <a:gd name="T6" fmla="*/ 68 w 349"/>
                <a:gd name="T7" fmla="*/ 56 h 281"/>
                <a:gd name="T8" fmla="*/ 70 w 349"/>
                <a:gd name="T9" fmla="*/ 55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281">
                  <a:moveTo>
                    <a:pt x="349" y="278"/>
                  </a:moveTo>
                  <a:lnTo>
                    <a:pt x="11" y="0"/>
                  </a:lnTo>
                  <a:lnTo>
                    <a:pt x="0" y="3"/>
                  </a:lnTo>
                  <a:lnTo>
                    <a:pt x="338" y="281"/>
                  </a:lnTo>
                  <a:lnTo>
                    <a:pt x="3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7" name="Freeform 109"/>
            <p:cNvSpPr>
              <a:spLocks/>
            </p:cNvSpPr>
            <p:nvPr/>
          </p:nvSpPr>
          <p:spPr bwMode="auto">
            <a:xfrm>
              <a:off x="4842" y="1022"/>
              <a:ext cx="69" cy="56"/>
            </a:xfrm>
            <a:custGeom>
              <a:avLst/>
              <a:gdLst>
                <a:gd name="T0" fmla="*/ 67 w 346"/>
                <a:gd name="T1" fmla="*/ 56 h 279"/>
                <a:gd name="T2" fmla="*/ 69 w 346"/>
                <a:gd name="T3" fmla="*/ 56 h 279"/>
                <a:gd name="T4" fmla="*/ 2 w 346"/>
                <a:gd name="T5" fmla="*/ 0 h 279"/>
                <a:gd name="T6" fmla="*/ 0 w 346"/>
                <a:gd name="T7" fmla="*/ 1 h 279"/>
                <a:gd name="T8" fmla="*/ 67 w 346"/>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9">
                  <a:moveTo>
                    <a:pt x="338" y="279"/>
                  </a:moveTo>
                  <a:lnTo>
                    <a:pt x="346" y="277"/>
                  </a:lnTo>
                  <a:lnTo>
                    <a:pt x="8" y="0"/>
                  </a:lnTo>
                  <a:lnTo>
                    <a:pt x="0" y="3"/>
                  </a:lnTo>
                  <a:lnTo>
                    <a:pt x="338"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8" name="Freeform 110"/>
            <p:cNvSpPr>
              <a:spLocks/>
            </p:cNvSpPr>
            <p:nvPr/>
          </p:nvSpPr>
          <p:spPr bwMode="auto">
            <a:xfrm>
              <a:off x="4763" y="1042"/>
              <a:ext cx="88" cy="62"/>
            </a:xfrm>
            <a:custGeom>
              <a:avLst/>
              <a:gdLst>
                <a:gd name="T0" fmla="*/ 21 w 439"/>
                <a:gd name="T1" fmla="*/ 0 h 312"/>
                <a:gd name="T2" fmla="*/ 0 w 439"/>
                <a:gd name="T3" fmla="*/ 8 h 312"/>
                <a:gd name="T4" fmla="*/ 67 w 439"/>
                <a:gd name="T5" fmla="*/ 62 h 312"/>
                <a:gd name="T6" fmla="*/ 88 w 439"/>
                <a:gd name="T7" fmla="*/ 55 h 312"/>
                <a:gd name="T8" fmla="*/ 21 w 439"/>
                <a:gd name="T9" fmla="*/ 0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12">
                  <a:moveTo>
                    <a:pt x="106" y="0"/>
                  </a:moveTo>
                  <a:lnTo>
                    <a:pt x="0" y="38"/>
                  </a:lnTo>
                  <a:lnTo>
                    <a:pt x="336" y="312"/>
                  </a:lnTo>
                  <a:lnTo>
                    <a:pt x="439" y="278"/>
                  </a:lnTo>
                  <a:lnTo>
                    <a:pt x="10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9" name="Freeform 111"/>
            <p:cNvSpPr>
              <a:spLocks/>
            </p:cNvSpPr>
            <p:nvPr/>
          </p:nvSpPr>
          <p:spPr bwMode="auto">
            <a:xfrm>
              <a:off x="4785" y="1041"/>
              <a:ext cx="70" cy="56"/>
            </a:xfrm>
            <a:custGeom>
              <a:avLst/>
              <a:gdLst>
                <a:gd name="T0" fmla="*/ 70 w 354"/>
                <a:gd name="T1" fmla="*/ 54 h 283"/>
                <a:gd name="T2" fmla="*/ 4 w 354"/>
                <a:gd name="T3" fmla="*/ 0 h 283"/>
                <a:gd name="T4" fmla="*/ 0 w 354"/>
                <a:gd name="T5" fmla="*/ 1 h 283"/>
                <a:gd name="T6" fmla="*/ 66 w 354"/>
                <a:gd name="T7" fmla="*/ 56 h 283"/>
                <a:gd name="T8" fmla="*/ 70 w 354"/>
                <a:gd name="T9" fmla="*/ 54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83">
                  <a:moveTo>
                    <a:pt x="354" y="275"/>
                  </a:moveTo>
                  <a:lnTo>
                    <a:pt x="21" y="0"/>
                  </a:lnTo>
                  <a:lnTo>
                    <a:pt x="0" y="5"/>
                  </a:lnTo>
                  <a:lnTo>
                    <a:pt x="333" y="283"/>
                  </a:lnTo>
                  <a:lnTo>
                    <a:pt x="354" y="2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0" name="Freeform 112"/>
            <p:cNvSpPr>
              <a:spLocks/>
            </p:cNvSpPr>
            <p:nvPr/>
          </p:nvSpPr>
          <p:spPr bwMode="auto">
            <a:xfrm>
              <a:off x="4735" y="1099"/>
              <a:ext cx="53" cy="39"/>
            </a:xfrm>
            <a:custGeom>
              <a:avLst/>
              <a:gdLst>
                <a:gd name="T0" fmla="*/ 0 w 265"/>
                <a:gd name="T1" fmla="*/ 39 h 195"/>
                <a:gd name="T2" fmla="*/ 14 w 265"/>
                <a:gd name="T3" fmla="*/ 34 h 195"/>
                <a:gd name="T4" fmla="*/ 25 w 265"/>
                <a:gd name="T5" fmla="*/ 13 h 195"/>
                <a:gd name="T6" fmla="*/ 42 w 265"/>
                <a:gd name="T7" fmla="*/ 24 h 195"/>
                <a:gd name="T8" fmla="*/ 53 w 265"/>
                <a:gd name="T9" fmla="*/ 19 h 195"/>
                <a:gd name="T10" fmla="*/ 21 w 265"/>
                <a:gd name="T11" fmla="*/ 0 h 195"/>
                <a:gd name="T12" fmla="*/ 0 w 265"/>
                <a:gd name="T13" fmla="*/ 39 h 1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195">
                  <a:moveTo>
                    <a:pt x="0" y="195"/>
                  </a:moveTo>
                  <a:lnTo>
                    <a:pt x="69" y="168"/>
                  </a:lnTo>
                  <a:lnTo>
                    <a:pt x="124" y="63"/>
                  </a:lnTo>
                  <a:lnTo>
                    <a:pt x="212" y="118"/>
                  </a:lnTo>
                  <a:lnTo>
                    <a:pt x="265" y="97"/>
                  </a:lnTo>
                  <a:lnTo>
                    <a:pt x="107" y="0"/>
                  </a:lnTo>
                  <a:lnTo>
                    <a:pt x="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1" name="Freeform 113"/>
            <p:cNvSpPr>
              <a:spLocks/>
            </p:cNvSpPr>
            <p:nvPr/>
          </p:nvSpPr>
          <p:spPr bwMode="auto">
            <a:xfrm>
              <a:off x="4749" y="1112"/>
              <a:ext cx="28" cy="21"/>
            </a:xfrm>
            <a:custGeom>
              <a:avLst/>
              <a:gdLst>
                <a:gd name="T0" fmla="*/ 11 w 143"/>
                <a:gd name="T1" fmla="*/ 0 h 105"/>
                <a:gd name="T2" fmla="*/ 0 w 143"/>
                <a:gd name="T3" fmla="*/ 21 h 105"/>
                <a:gd name="T4" fmla="*/ 28 w 143"/>
                <a:gd name="T5" fmla="*/ 11 h 105"/>
                <a:gd name="T6" fmla="*/ 11 w 143"/>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105">
                  <a:moveTo>
                    <a:pt x="55" y="0"/>
                  </a:moveTo>
                  <a:lnTo>
                    <a:pt x="0" y="105"/>
                  </a:lnTo>
                  <a:lnTo>
                    <a:pt x="143" y="55"/>
                  </a:lnTo>
                  <a:lnTo>
                    <a:pt x="5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2" name="Freeform 114"/>
            <p:cNvSpPr>
              <a:spLocks/>
            </p:cNvSpPr>
            <p:nvPr/>
          </p:nvSpPr>
          <p:spPr bwMode="auto">
            <a:xfrm>
              <a:off x="4330" y="634"/>
              <a:ext cx="773" cy="572"/>
            </a:xfrm>
            <a:custGeom>
              <a:avLst/>
              <a:gdLst>
                <a:gd name="T0" fmla="*/ 773 w 3861"/>
                <a:gd name="T1" fmla="*/ 334 h 2858"/>
                <a:gd name="T2" fmla="*/ 736 w 3861"/>
                <a:gd name="T3" fmla="*/ 0 h 2858"/>
                <a:gd name="T4" fmla="*/ 0 w 3861"/>
                <a:gd name="T5" fmla="*/ 172 h 2858"/>
                <a:gd name="T6" fmla="*/ 91 w 3861"/>
                <a:gd name="T7" fmla="*/ 572 h 2858"/>
                <a:gd name="T8" fmla="*/ 773 w 3861"/>
                <a:gd name="T9" fmla="*/ 334 h 2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61" h="2858">
                  <a:moveTo>
                    <a:pt x="3861" y="1669"/>
                  </a:moveTo>
                  <a:lnTo>
                    <a:pt x="3676" y="0"/>
                  </a:lnTo>
                  <a:lnTo>
                    <a:pt x="0" y="861"/>
                  </a:lnTo>
                  <a:lnTo>
                    <a:pt x="456" y="2858"/>
                  </a:lnTo>
                  <a:lnTo>
                    <a:pt x="3861" y="16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3" name="Freeform 115"/>
            <p:cNvSpPr>
              <a:spLocks/>
            </p:cNvSpPr>
            <p:nvPr/>
          </p:nvSpPr>
          <p:spPr bwMode="auto">
            <a:xfrm>
              <a:off x="4400" y="738"/>
              <a:ext cx="16" cy="23"/>
            </a:xfrm>
            <a:custGeom>
              <a:avLst/>
              <a:gdLst>
                <a:gd name="T0" fmla="*/ 2 w 80"/>
                <a:gd name="T1" fmla="*/ 10 h 113"/>
                <a:gd name="T2" fmla="*/ 4 w 80"/>
                <a:gd name="T3" fmla="*/ 10 h 113"/>
                <a:gd name="T4" fmla="*/ 5 w 80"/>
                <a:gd name="T5" fmla="*/ 5 h 113"/>
                <a:gd name="T6" fmla="*/ 10 w 80"/>
                <a:gd name="T7" fmla="*/ 12 h 113"/>
                <a:gd name="T8" fmla="*/ 4 w 80"/>
                <a:gd name="T9" fmla="*/ 14 h 113"/>
                <a:gd name="T10" fmla="*/ 4 w 80"/>
                <a:gd name="T11" fmla="*/ 11 h 113"/>
                <a:gd name="T12" fmla="*/ 2 w 80"/>
                <a:gd name="T13" fmla="*/ 11 h 113"/>
                <a:gd name="T14" fmla="*/ 0 w 80"/>
                <a:gd name="T15" fmla="*/ 23 h 113"/>
                <a:gd name="T16" fmla="*/ 2 w 80"/>
                <a:gd name="T17" fmla="*/ 22 h 113"/>
                <a:gd name="T18" fmla="*/ 3 w 80"/>
                <a:gd name="T19" fmla="*/ 16 h 113"/>
                <a:gd name="T20" fmla="*/ 11 w 80"/>
                <a:gd name="T21" fmla="*/ 14 h 113"/>
                <a:gd name="T22" fmla="*/ 14 w 80"/>
                <a:gd name="T23" fmla="*/ 19 h 113"/>
                <a:gd name="T24" fmla="*/ 16 w 80"/>
                <a:gd name="T25" fmla="*/ 18 h 113"/>
                <a:gd name="T26" fmla="*/ 4 w 80"/>
                <a:gd name="T27" fmla="*/ 0 h 113"/>
                <a:gd name="T28" fmla="*/ 2 w 80"/>
                <a:gd name="T29" fmla="*/ 10 h 1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113">
                  <a:moveTo>
                    <a:pt x="12" y="47"/>
                  </a:moveTo>
                  <a:lnTo>
                    <a:pt x="22" y="50"/>
                  </a:lnTo>
                  <a:lnTo>
                    <a:pt x="24" y="26"/>
                  </a:lnTo>
                  <a:lnTo>
                    <a:pt x="48" y="58"/>
                  </a:lnTo>
                  <a:lnTo>
                    <a:pt x="19" y="69"/>
                  </a:lnTo>
                  <a:lnTo>
                    <a:pt x="22" y="52"/>
                  </a:lnTo>
                  <a:lnTo>
                    <a:pt x="12" y="55"/>
                  </a:lnTo>
                  <a:lnTo>
                    <a:pt x="0" y="113"/>
                  </a:lnTo>
                  <a:lnTo>
                    <a:pt x="12" y="110"/>
                  </a:lnTo>
                  <a:lnTo>
                    <a:pt x="17" y="79"/>
                  </a:lnTo>
                  <a:lnTo>
                    <a:pt x="53" y="69"/>
                  </a:lnTo>
                  <a:lnTo>
                    <a:pt x="69" y="93"/>
                  </a:lnTo>
                  <a:lnTo>
                    <a:pt x="80" y="89"/>
                  </a:lnTo>
                  <a:lnTo>
                    <a:pt x="19" y="0"/>
                  </a:lnTo>
                  <a:lnTo>
                    <a:pt x="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4" name="Freeform 116"/>
            <p:cNvSpPr>
              <a:spLocks/>
            </p:cNvSpPr>
            <p:nvPr/>
          </p:nvSpPr>
          <p:spPr bwMode="auto">
            <a:xfrm>
              <a:off x="4403" y="747"/>
              <a:ext cx="2" cy="2"/>
            </a:xfrm>
            <a:custGeom>
              <a:avLst/>
              <a:gdLst>
                <a:gd name="T0" fmla="*/ 2 w 10"/>
                <a:gd name="T1" fmla="*/ 1 h 8"/>
                <a:gd name="T2" fmla="*/ 0 w 10"/>
                <a:gd name="T3" fmla="*/ 0 h 8"/>
                <a:gd name="T4" fmla="*/ 0 w 10"/>
                <a:gd name="T5" fmla="*/ 2 h 8"/>
                <a:gd name="T6" fmla="*/ 2 w 10"/>
                <a:gd name="T7" fmla="*/ 1 h 8"/>
                <a:gd name="T8" fmla="*/ 2 w 10"/>
                <a:gd name="T9" fmla="*/ 1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10" y="5"/>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5" name="Freeform 117"/>
            <p:cNvSpPr>
              <a:spLocks/>
            </p:cNvSpPr>
            <p:nvPr/>
          </p:nvSpPr>
          <p:spPr bwMode="auto">
            <a:xfrm>
              <a:off x="4414" y="735"/>
              <a:ext cx="6" cy="20"/>
            </a:xfrm>
            <a:custGeom>
              <a:avLst/>
              <a:gdLst>
                <a:gd name="T0" fmla="*/ 4 w 29"/>
                <a:gd name="T1" fmla="*/ 20 h 97"/>
                <a:gd name="T2" fmla="*/ 6 w 29"/>
                <a:gd name="T3" fmla="*/ 19 h 97"/>
                <a:gd name="T4" fmla="*/ 2 w 29"/>
                <a:gd name="T5" fmla="*/ 0 h 97"/>
                <a:gd name="T6" fmla="*/ 0 w 29"/>
                <a:gd name="T7" fmla="*/ 0 h 97"/>
                <a:gd name="T8" fmla="*/ 4 w 29"/>
                <a:gd name="T9" fmla="*/ 2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7">
                  <a:moveTo>
                    <a:pt x="19" y="97"/>
                  </a:moveTo>
                  <a:lnTo>
                    <a:pt x="29" y="94"/>
                  </a:lnTo>
                  <a:lnTo>
                    <a:pt x="11" y="0"/>
                  </a:lnTo>
                  <a:lnTo>
                    <a:pt x="0" y="2"/>
                  </a:lnTo>
                  <a:lnTo>
                    <a:pt x="19"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6" name="Freeform 118"/>
            <p:cNvSpPr>
              <a:spLocks/>
            </p:cNvSpPr>
            <p:nvPr/>
          </p:nvSpPr>
          <p:spPr bwMode="auto">
            <a:xfrm>
              <a:off x="4424" y="733"/>
              <a:ext cx="3" cy="2"/>
            </a:xfrm>
            <a:custGeom>
              <a:avLst/>
              <a:gdLst>
                <a:gd name="T0" fmla="*/ 2 w 15"/>
                <a:gd name="T1" fmla="*/ 2 h 11"/>
                <a:gd name="T2" fmla="*/ 3 w 15"/>
                <a:gd name="T3" fmla="*/ 0 h 11"/>
                <a:gd name="T4" fmla="*/ 3 w 15"/>
                <a:gd name="T5" fmla="*/ 0 h 11"/>
                <a:gd name="T6" fmla="*/ 2 w 15"/>
                <a:gd name="T7" fmla="*/ 0 h 11"/>
                <a:gd name="T8" fmla="*/ 1 w 15"/>
                <a:gd name="T9" fmla="*/ 0 h 11"/>
                <a:gd name="T10" fmla="*/ 0 w 15"/>
                <a:gd name="T11" fmla="*/ 0 h 11"/>
                <a:gd name="T12" fmla="*/ 1 w 15"/>
                <a:gd name="T13" fmla="*/ 2 h 11"/>
                <a:gd name="T14" fmla="*/ 1 w 15"/>
                <a:gd name="T15" fmla="*/ 2 h 11"/>
                <a:gd name="T16" fmla="*/ 2 w 15"/>
                <a:gd name="T17" fmla="*/ 2 h 11"/>
                <a:gd name="T18" fmla="*/ 2 w 15"/>
                <a:gd name="T19" fmla="*/ 2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1">
                  <a:moveTo>
                    <a:pt x="10" y="11"/>
                  </a:moveTo>
                  <a:lnTo>
                    <a:pt x="15" y="0"/>
                  </a:lnTo>
                  <a:lnTo>
                    <a:pt x="13" y="0"/>
                  </a:lnTo>
                  <a:lnTo>
                    <a:pt x="8" y="0"/>
                  </a:lnTo>
                  <a:lnTo>
                    <a:pt x="5" y="0"/>
                  </a:lnTo>
                  <a:lnTo>
                    <a:pt x="0" y="0"/>
                  </a:lnTo>
                  <a:lnTo>
                    <a:pt x="3" y="11"/>
                  </a:lnTo>
                  <a:lnTo>
                    <a:pt x="5" y="11"/>
                  </a:lnTo>
                  <a:lnTo>
                    <a:pt x="8" y="11"/>
                  </a:lnTo>
                  <a:lnTo>
                    <a:pt x="1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7" name="Freeform 119"/>
            <p:cNvSpPr>
              <a:spLocks/>
            </p:cNvSpPr>
            <p:nvPr/>
          </p:nvSpPr>
          <p:spPr bwMode="auto">
            <a:xfrm>
              <a:off x="4420" y="733"/>
              <a:ext cx="13" cy="20"/>
            </a:xfrm>
            <a:custGeom>
              <a:avLst/>
              <a:gdLst>
                <a:gd name="T0" fmla="*/ 10 w 68"/>
                <a:gd name="T1" fmla="*/ 4 h 100"/>
                <a:gd name="T2" fmla="*/ 9 w 68"/>
                <a:gd name="T3" fmla="*/ 2 h 100"/>
                <a:gd name="T4" fmla="*/ 9 w 68"/>
                <a:gd name="T5" fmla="*/ 1 h 100"/>
                <a:gd name="T6" fmla="*/ 7 w 68"/>
                <a:gd name="T7" fmla="*/ 0 h 100"/>
                <a:gd name="T8" fmla="*/ 7 w 68"/>
                <a:gd name="T9" fmla="*/ 0 h 100"/>
                <a:gd name="T10" fmla="*/ 6 w 68"/>
                <a:gd name="T11" fmla="*/ 2 h 100"/>
                <a:gd name="T12" fmla="*/ 7 w 68"/>
                <a:gd name="T13" fmla="*/ 3 h 100"/>
                <a:gd name="T14" fmla="*/ 7 w 68"/>
                <a:gd name="T15" fmla="*/ 3 h 100"/>
                <a:gd name="T16" fmla="*/ 7 w 68"/>
                <a:gd name="T17" fmla="*/ 4 h 100"/>
                <a:gd name="T18" fmla="*/ 7 w 68"/>
                <a:gd name="T19" fmla="*/ 4 h 100"/>
                <a:gd name="T20" fmla="*/ 7 w 68"/>
                <a:gd name="T21" fmla="*/ 6 h 100"/>
                <a:gd name="T22" fmla="*/ 7 w 68"/>
                <a:gd name="T23" fmla="*/ 7 h 100"/>
                <a:gd name="T24" fmla="*/ 6 w 68"/>
                <a:gd name="T25" fmla="*/ 8 h 100"/>
                <a:gd name="T26" fmla="*/ 4 w 68"/>
                <a:gd name="T27" fmla="*/ 9 h 100"/>
                <a:gd name="T28" fmla="*/ 4 w 68"/>
                <a:gd name="T29" fmla="*/ 10 h 100"/>
                <a:gd name="T30" fmla="*/ 2 w 68"/>
                <a:gd name="T31" fmla="*/ 3 h 100"/>
                <a:gd name="T32" fmla="*/ 3 w 68"/>
                <a:gd name="T33" fmla="*/ 2 h 100"/>
                <a:gd name="T34" fmla="*/ 4 w 68"/>
                <a:gd name="T35" fmla="*/ 2 h 100"/>
                <a:gd name="T36" fmla="*/ 4 w 68"/>
                <a:gd name="T37" fmla="*/ 2 h 100"/>
                <a:gd name="T38" fmla="*/ 5 w 68"/>
                <a:gd name="T39" fmla="*/ 2 h 100"/>
                <a:gd name="T40" fmla="*/ 4 w 68"/>
                <a:gd name="T41" fmla="*/ 0 h 100"/>
                <a:gd name="T42" fmla="*/ 4 w 68"/>
                <a:gd name="T43" fmla="*/ 0 h 100"/>
                <a:gd name="T44" fmla="*/ 3 w 68"/>
                <a:gd name="T45" fmla="*/ 0 h 100"/>
                <a:gd name="T46" fmla="*/ 2 w 68"/>
                <a:gd name="T47" fmla="*/ 0 h 100"/>
                <a:gd name="T48" fmla="*/ 0 w 68"/>
                <a:gd name="T49" fmla="*/ 1 h 100"/>
                <a:gd name="T50" fmla="*/ 4 w 68"/>
                <a:gd name="T51" fmla="*/ 20 h 100"/>
                <a:gd name="T52" fmla="*/ 6 w 68"/>
                <a:gd name="T53" fmla="*/ 20 h 100"/>
                <a:gd name="T54" fmla="*/ 4 w 68"/>
                <a:gd name="T55" fmla="*/ 11 h 100"/>
                <a:gd name="T56" fmla="*/ 5 w 68"/>
                <a:gd name="T57" fmla="*/ 11 h 100"/>
                <a:gd name="T58" fmla="*/ 11 w 68"/>
                <a:gd name="T59" fmla="*/ 18 h 100"/>
                <a:gd name="T60" fmla="*/ 13 w 68"/>
                <a:gd name="T61" fmla="*/ 17 h 100"/>
                <a:gd name="T62" fmla="*/ 7 w 68"/>
                <a:gd name="T63" fmla="*/ 10 h 100"/>
                <a:gd name="T64" fmla="*/ 8 w 68"/>
                <a:gd name="T65" fmla="*/ 9 h 100"/>
                <a:gd name="T66" fmla="*/ 9 w 68"/>
                <a:gd name="T67" fmla="*/ 7 h 100"/>
                <a:gd name="T68" fmla="*/ 10 w 68"/>
                <a:gd name="T69" fmla="*/ 6 h 100"/>
                <a:gd name="T70" fmla="*/ 10 w 68"/>
                <a:gd name="T71" fmla="*/ 4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0">
                  <a:moveTo>
                    <a:pt x="50" y="19"/>
                  </a:moveTo>
                  <a:lnTo>
                    <a:pt x="48" y="11"/>
                  </a:lnTo>
                  <a:lnTo>
                    <a:pt x="45" y="5"/>
                  </a:lnTo>
                  <a:lnTo>
                    <a:pt x="39" y="2"/>
                  </a:lnTo>
                  <a:lnTo>
                    <a:pt x="36" y="0"/>
                  </a:lnTo>
                  <a:lnTo>
                    <a:pt x="31" y="11"/>
                  </a:lnTo>
                  <a:lnTo>
                    <a:pt x="34" y="13"/>
                  </a:lnTo>
                  <a:lnTo>
                    <a:pt x="36" y="16"/>
                  </a:lnTo>
                  <a:lnTo>
                    <a:pt x="39" y="19"/>
                  </a:lnTo>
                  <a:lnTo>
                    <a:pt x="39" y="21"/>
                  </a:lnTo>
                  <a:lnTo>
                    <a:pt x="39" y="31"/>
                  </a:lnTo>
                  <a:lnTo>
                    <a:pt x="34" y="37"/>
                  </a:lnTo>
                  <a:lnTo>
                    <a:pt x="29" y="42"/>
                  </a:lnTo>
                  <a:lnTo>
                    <a:pt x="21" y="45"/>
                  </a:lnTo>
                  <a:lnTo>
                    <a:pt x="19" y="48"/>
                  </a:lnTo>
                  <a:lnTo>
                    <a:pt x="13" y="13"/>
                  </a:lnTo>
                  <a:lnTo>
                    <a:pt x="15" y="11"/>
                  </a:lnTo>
                  <a:lnTo>
                    <a:pt x="19" y="11"/>
                  </a:lnTo>
                  <a:lnTo>
                    <a:pt x="21" y="11"/>
                  </a:lnTo>
                  <a:lnTo>
                    <a:pt x="24" y="11"/>
                  </a:lnTo>
                  <a:lnTo>
                    <a:pt x="21" y="0"/>
                  </a:lnTo>
                  <a:lnTo>
                    <a:pt x="19" y="0"/>
                  </a:lnTo>
                  <a:lnTo>
                    <a:pt x="15" y="0"/>
                  </a:lnTo>
                  <a:lnTo>
                    <a:pt x="13" y="2"/>
                  </a:lnTo>
                  <a:lnTo>
                    <a:pt x="0" y="5"/>
                  </a:lnTo>
                  <a:lnTo>
                    <a:pt x="21" y="100"/>
                  </a:lnTo>
                  <a:lnTo>
                    <a:pt x="29" y="98"/>
                  </a:lnTo>
                  <a:lnTo>
                    <a:pt x="21" y="55"/>
                  </a:lnTo>
                  <a:lnTo>
                    <a:pt x="24" y="55"/>
                  </a:lnTo>
                  <a:lnTo>
                    <a:pt x="58" y="90"/>
                  </a:lnTo>
                  <a:lnTo>
                    <a:pt x="68" y="84"/>
                  </a:lnTo>
                  <a:lnTo>
                    <a:pt x="34" y="50"/>
                  </a:lnTo>
                  <a:lnTo>
                    <a:pt x="41" y="45"/>
                  </a:lnTo>
                  <a:lnTo>
                    <a:pt x="48" y="37"/>
                  </a:lnTo>
                  <a:lnTo>
                    <a:pt x="50" y="29"/>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8" name="Freeform 120"/>
            <p:cNvSpPr>
              <a:spLocks/>
            </p:cNvSpPr>
            <p:nvPr/>
          </p:nvSpPr>
          <p:spPr bwMode="auto">
            <a:xfrm>
              <a:off x="4441" y="723"/>
              <a:ext cx="20" cy="25"/>
            </a:xfrm>
            <a:custGeom>
              <a:avLst/>
              <a:gdLst>
                <a:gd name="T0" fmla="*/ 10 w 100"/>
                <a:gd name="T1" fmla="*/ 18 h 124"/>
                <a:gd name="T2" fmla="*/ 0 w 100"/>
                <a:gd name="T3" fmla="*/ 4 h 124"/>
                <a:gd name="T4" fmla="*/ 1 w 100"/>
                <a:gd name="T5" fmla="*/ 25 h 124"/>
                <a:gd name="T6" fmla="*/ 3 w 100"/>
                <a:gd name="T7" fmla="*/ 24 h 124"/>
                <a:gd name="T8" fmla="*/ 2 w 100"/>
                <a:gd name="T9" fmla="*/ 10 h 124"/>
                <a:gd name="T10" fmla="*/ 11 w 100"/>
                <a:gd name="T11" fmla="*/ 23 h 124"/>
                <a:gd name="T12" fmla="*/ 13 w 100"/>
                <a:gd name="T13" fmla="*/ 7 h 124"/>
                <a:gd name="T14" fmla="*/ 18 w 100"/>
                <a:gd name="T15" fmla="*/ 20 h 124"/>
                <a:gd name="T16" fmla="*/ 20 w 100"/>
                <a:gd name="T17" fmla="*/ 19 h 124"/>
                <a:gd name="T18" fmla="*/ 13 w 100"/>
                <a:gd name="T19" fmla="*/ 0 h 124"/>
                <a:gd name="T20" fmla="*/ 10 w 100"/>
                <a:gd name="T21" fmla="*/ 18 h 1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24">
                  <a:moveTo>
                    <a:pt x="48" y="87"/>
                  </a:moveTo>
                  <a:lnTo>
                    <a:pt x="0" y="18"/>
                  </a:lnTo>
                  <a:lnTo>
                    <a:pt x="3" y="124"/>
                  </a:lnTo>
                  <a:lnTo>
                    <a:pt x="13" y="121"/>
                  </a:lnTo>
                  <a:lnTo>
                    <a:pt x="10" y="52"/>
                  </a:lnTo>
                  <a:lnTo>
                    <a:pt x="53" y="114"/>
                  </a:lnTo>
                  <a:lnTo>
                    <a:pt x="65" y="37"/>
                  </a:lnTo>
                  <a:lnTo>
                    <a:pt x="89" y="98"/>
                  </a:lnTo>
                  <a:lnTo>
                    <a:pt x="100" y="95"/>
                  </a:lnTo>
                  <a:lnTo>
                    <a:pt x="63" y="0"/>
                  </a:lnTo>
                  <a:lnTo>
                    <a:pt x="48"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9" name="Freeform 121"/>
            <p:cNvSpPr>
              <a:spLocks/>
            </p:cNvSpPr>
            <p:nvPr/>
          </p:nvSpPr>
          <p:spPr bwMode="auto">
            <a:xfrm>
              <a:off x="4462" y="719"/>
              <a:ext cx="16" cy="23"/>
            </a:xfrm>
            <a:custGeom>
              <a:avLst/>
              <a:gdLst>
                <a:gd name="T0" fmla="*/ 3 w 79"/>
                <a:gd name="T1" fmla="*/ 9 h 111"/>
                <a:gd name="T2" fmla="*/ 4 w 79"/>
                <a:gd name="T3" fmla="*/ 10 h 111"/>
                <a:gd name="T4" fmla="*/ 5 w 79"/>
                <a:gd name="T5" fmla="*/ 5 h 111"/>
                <a:gd name="T6" fmla="*/ 10 w 79"/>
                <a:gd name="T7" fmla="*/ 12 h 111"/>
                <a:gd name="T8" fmla="*/ 4 w 79"/>
                <a:gd name="T9" fmla="*/ 14 h 111"/>
                <a:gd name="T10" fmla="*/ 4 w 79"/>
                <a:gd name="T11" fmla="*/ 11 h 111"/>
                <a:gd name="T12" fmla="*/ 2 w 79"/>
                <a:gd name="T13" fmla="*/ 12 h 111"/>
                <a:gd name="T14" fmla="*/ 0 w 79"/>
                <a:gd name="T15" fmla="*/ 23 h 111"/>
                <a:gd name="T16" fmla="*/ 2 w 79"/>
                <a:gd name="T17" fmla="*/ 23 h 111"/>
                <a:gd name="T18" fmla="*/ 3 w 79"/>
                <a:gd name="T19" fmla="*/ 17 h 111"/>
                <a:gd name="T20" fmla="*/ 11 w 79"/>
                <a:gd name="T21" fmla="*/ 14 h 111"/>
                <a:gd name="T22" fmla="*/ 14 w 79"/>
                <a:gd name="T23" fmla="*/ 19 h 111"/>
                <a:gd name="T24" fmla="*/ 16 w 79"/>
                <a:gd name="T25" fmla="*/ 18 h 111"/>
                <a:gd name="T26" fmla="*/ 4 w 79"/>
                <a:gd name="T27" fmla="*/ 0 h 111"/>
                <a:gd name="T28" fmla="*/ 3 w 79"/>
                <a:gd name="T29" fmla="*/ 9 h 1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11">
                  <a:moveTo>
                    <a:pt x="13" y="45"/>
                  </a:moveTo>
                  <a:lnTo>
                    <a:pt x="21" y="47"/>
                  </a:lnTo>
                  <a:lnTo>
                    <a:pt x="24" y="26"/>
                  </a:lnTo>
                  <a:lnTo>
                    <a:pt x="48" y="59"/>
                  </a:lnTo>
                  <a:lnTo>
                    <a:pt x="19" y="69"/>
                  </a:lnTo>
                  <a:lnTo>
                    <a:pt x="21" y="54"/>
                  </a:lnTo>
                  <a:lnTo>
                    <a:pt x="10" y="56"/>
                  </a:lnTo>
                  <a:lnTo>
                    <a:pt x="0" y="111"/>
                  </a:lnTo>
                  <a:lnTo>
                    <a:pt x="10" y="109"/>
                  </a:lnTo>
                  <a:lnTo>
                    <a:pt x="16" y="80"/>
                  </a:lnTo>
                  <a:lnTo>
                    <a:pt x="53" y="69"/>
                  </a:lnTo>
                  <a:lnTo>
                    <a:pt x="69" y="93"/>
                  </a:lnTo>
                  <a:lnTo>
                    <a:pt x="79" y="88"/>
                  </a:lnTo>
                  <a:lnTo>
                    <a:pt x="21" y="0"/>
                  </a:ln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0" name="Freeform 122"/>
            <p:cNvSpPr>
              <a:spLocks/>
            </p:cNvSpPr>
            <p:nvPr/>
          </p:nvSpPr>
          <p:spPr bwMode="auto">
            <a:xfrm>
              <a:off x="4464" y="728"/>
              <a:ext cx="2" cy="3"/>
            </a:xfrm>
            <a:custGeom>
              <a:avLst/>
              <a:gdLst>
                <a:gd name="T0" fmla="*/ 2 w 11"/>
                <a:gd name="T1" fmla="*/ 1 h 11"/>
                <a:gd name="T2" fmla="*/ 1 w 11"/>
                <a:gd name="T3" fmla="*/ 0 h 11"/>
                <a:gd name="T4" fmla="*/ 0 w 11"/>
                <a:gd name="T5" fmla="*/ 3 h 11"/>
                <a:gd name="T6" fmla="*/ 2 w 11"/>
                <a:gd name="T7" fmla="*/ 2 h 11"/>
                <a:gd name="T8" fmla="*/ 2 w 11"/>
                <a:gd name="T9" fmla="*/ 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1">
                  <a:moveTo>
                    <a:pt x="11" y="2"/>
                  </a:moveTo>
                  <a:lnTo>
                    <a:pt x="3" y="0"/>
                  </a:lnTo>
                  <a:lnTo>
                    <a:pt x="0" y="11"/>
                  </a:lnTo>
                  <a:lnTo>
                    <a:pt x="11" y="9"/>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1" name="Freeform 123"/>
            <p:cNvSpPr>
              <a:spLocks/>
            </p:cNvSpPr>
            <p:nvPr/>
          </p:nvSpPr>
          <p:spPr bwMode="auto">
            <a:xfrm>
              <a:off x="4476" y="717"/>
              <a:ext cx="5" cy="19"/>
            </a:xfrm>
            <a:custGeom>
              <a:avLst/>
              <a:gdLst>
                <a:gd name="T0" fmla="*/ 3 w 29"/>
                <a:gd name="T1" fmla="*/ 19 h 95"/>
                <a:gd name="T2" fmla="*/ 5 w 29"/>
                <a:gd name="T3" fmla="*/ 18 h 95"/>
                <a:gd name="T4" fmla="*/ 2 w 29"/>
                <a:gd name="T5" fmla="*/ 0 h 95"/>
                <a:gd name="T6" fmla="*/ 0 w 29"/>
                <a:gd name="T7" fmla="*/ 0 h 95"/>
                <a:gd name="T8" fmla="*/ 3 w 29"/>
                <a:gd name="T9" fmla="*/ 19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5">
                  <a:moveTo>
                    <a:pt x="20" y="95"/>
                  </a:moveTo>
                  <a:lnTo>
                    <a:pt x="29" y="92"/>
                  </a:lnTo>
                  <a:lnTo>
                    <a:pt x="10" y="0"/>
                  </a:lnTo>
                  <a:lnTo>
                    <a:pt x="0" y="2"/>
                  </a:lnTo>
                  <a:lnTo>
                    <a:pt x="20"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2" name="Freeform 124"/>
            <p:cNvSpPr>
              <a:spLocks/>
            </p:cNvSpPr>
            <p:nvPr/>
          </p:nvSpPr>
          <p:spPr bwMode="auto">
            <a:xfrm>
              <a:off x="4481" y="716"/>
              <a:ext cx="11" cy="19"/>
            </a:xfrm>
            <a:custGeom>
              <a:avLst/>
              <a:gdLst>
                <a:gd name="T0" fmla="*/ 5 w 53"/>
                <a:gd name="T1" fmla="*/ 17 h 94"/>
                <a:gd name="T2" fmla="*/ 2 w 53"/>
                <a:gd name="T3" fmla="*/ 0 h 94"/>
                <a:gd name="T4" fmla="*/ 0 w 53"/>
                <a:gd name="T5" fmla="*/ 1 h 94"/>
                <a:gd name="T6" fmla="*/ 4 w 53"/>
                <a:gd name="T7" fmla="*/ 19 h 94"/>
                <a:gd name="T8" fmla="*/ 11 w 53"/>
                <a:gd name="T9" fmla="*/ 18 h 94"/>
                <a:gd name="T10" fmla="*/ 10 w 53"/>
                <a:gd name="T11" fmla="*/ 16 h 94"/>
                <a:gd name="T12" fmla="*/ 5 w 53"/>
                <a:gd name="T13" fmla="*/ 17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4">
                  <a:moveTo>
                    <a:pt x="26" y="84"/>
                  </a:moveTo>
                  <a:lnTo>
                    <a:pt x="8" y="0"/>
                  </a:lnTo>
                  <a:lnTo>
                    <a:pt x="0" y="3"/>
                  </a:lnTo>
                  <a:lnTo>
                    <a:pt x="18" y="94"/>
                  </a:lnTo>
                  <a:lnTo>
                    <a:pt x="53" y="87"/>
                  </a:lnTo>
                  <a:lnTo>
                    <a:pt x="50" y="77"/>
                  </a:lnTo>
                  <a:lnTo>
                    <a:pt x="2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3" name="Freeform 125"/>
            <p:cNvSpPr>
              <a:spLocks/>
            </p:cNvSpPr>
            <p:nvPr/>
          </p:nvSpPr>
          <p:spPr bwMode="auto">
            <a:xfrm>
              <a:off x="4880" y="625"/>
              <a:ext cx="17" cy="19"/>
            </a:xfrm>
            <a:custGeom>
              <a:avLst/>
              <a:gdLst>
                <a:gd name="T0" fmla="*/ 4 w 85"/>
                <a:gd name="T1" fmla="*/ 8 h 96"/>
                <a:gd name="T2" fmla="*/ 5 w 85"/>
                <a:gd name="T3" fmla="*/ 9 h 96"/>
                <a:gd name="T4" fmla="*/ 7 w 85"/>
                <a:gd name="T5" fmla="*/ 4 h 96"/>
                <a:gd name="T6" fmla="*/ 10 w 85"/>
                <a:gd name="T7" fmla="*/ 10 h 96"/>
                <a:gd name="T8" fmla="*/ 4 w 85"/>
                <a:gd name="T9" fmla="*/ 12 h 96"/>
                <a:gd name="T10" fmla="*/ 5 w 85"/>
                <a:gd name="T11" fmla="*/ 10 h 96"/>
                <a:gd name="T12" fmla="*/ 3 w 85"/>
                <a:gd name="T13" fmla="*/ 10 h 96"/>
                <a:gd name="T14" fmla="*/ 0 w 85"/>
                <a:gd name="T15" fmla="*/ 19 h 96"/>
                <a:gd name="T16" fmla="*/ 2 w 85"/>
                <a:gd name="T17" fmla="*/ 19 h 96"/>
                <a:gd name="T18" fmla="*/ 4 w 85"/>
                <a:gd name="T19" fmla="*/ 14 h 96"/>
                <a:gd name="T20" fmla="*/ 12 w 85"/>
                <a:gd name="T21" fmla="*/ 12 h 96"/>
                <a:gd name="T22" fmla="*/ 15 w 85"/>
                <a:gd name="T23" fmla="*/ 17 h 96"/>
                <a:gd name="T24" fmla="*/ 17 w 85"/>
                <a:gd name="T25" fmla="*/ 16 h 96"/>
                <a:gd name="T26" fmla="*/ 6 w 85"/>
                <a:gd name="T27" fmla="*/ 0 h 96"/>
                <a:gd name="T28" fmla="*/ 4 w 85"/>
                <a:gd name="T29" fmla="*/ 8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5" h="96">
                  <a:moveTo>
                    <a:pt x="18" y="40"/>
                  </a:moveTo>
                  <a:lnTo>
                    <a:pt x="26" y="43"/>
                  </a:lnTo>
                  <a:lnTo>
                    <a:pt x="35" y="21"/>
                  </a:lnTo>
                  <a:lnTo>
                    <a:pt x="52" y="53"/>
                  </a:lnTo>
                  <a:lnTo>
                    <a:pt x="21" y="59"/>
                  </a:lnTo>
                  <a:lnTo>
                    <a:pt x="26" y="48"/>
                  </a:lnTo>
                  <a:lnTo>
                    <a:pt x="13" y="50"/>
                  </a:lnTo>
                  <a:lnTo>
                    <a:pt x="0" y="96"/>
                  </a:lnTo>
                  <a:lnTo>
                    <a:pt x="11" y="96"/>
                  </a:lnTo>
                  <a:lnTo>
                    <a:pt x="18" y="69"/>
                  </a:lnTo>
                  <a:lnTo>
                    <a:pt x="58" y="62"/>
                  </a:lnTo>
                  <a:lnTo>
                    <a:pt x="74" y="85"/>
                  </a:lnTo>
                  <a:lnTo>
                    <a:pt x="85" y="82"/>
                  </a:lnTo>
                  <a:lnTo>
                    <a:pt x="32" y="0"/>
                  </a:lnTo>
                  <a:lnTo>
                    <a:pt x="1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4" name="Freeform 126"/>
            <p:cNvSpPr>
              <a:spLocks/>
            </p:cNvSpPr>
            <p:nvPr/>
          </p:nvSpPr>
          <p:spPr bwMode="auto">
            <a:xfrm>
              <a:off x="4883" y="633"/>
              <a:ext cx="2" cy="2"/>
            </a:xfrm>
            <a:custGeom>
              <a:avLst/>
              <a:gdLst>
                <a:gd name="T0" fmla="*/ 2 w 13"/>
                <a:gd name="T1" fmla="*/ 1 h 10"/>
                <a:gd name="T2" fmla="*/ 1 w 13"/>
                <a:gd name="T3" fmla="*/ 0 h 10"/>
                <a:gd name="T4" fmla="*/ 0 w 13"/>
                <a:gd name="T5" fmla="*/ 2 h 10"/>
                <a:gd name="T6" fmla="*/ 2 w 13"/>
                <a:gd name="T7" fmla="*/ 2 h 10"/>
                <a:gd name="T8" fmla="*/ 2 w 13"/>
                <a:gd name="T9" fmla="*/ 1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0">
                  <a:moveTo>
                    <a:pt x="13" y="3"/>
                  </a:moveTo>
                  <a:lnTo>
                    <a:pt x="5" y="0"/>
                  </a:lnTo>
                  <a:lnTo>
                    <a:pt x="0" y="10"/>
                  </a:lnTo>
                  <a:lnTo>
                    <a:pt x="13" y="8"/>
                  </a:lnTo>
                  <a:lnTo>
                    <a:pt x="1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5" name="Freeform 127"/>
            <p:cNvSpPr>
              <a:spLocks/>
            </p:cNvSpPr>
            <p:nvPr/>
          </p:nvSpPr>
          <p:spPr bwMode="auto">
            <a:xfrm>
              <a:off x="4897" y="623"/>
              <a:ext cx="4" cy="18"/>
            </a:xfrm>
            <a:custGeom>
              <a:avLst/>
              <a:gdLst>
                <a:gd name="T0" fmla="*/ 2 w 20"/>
                <a:gd name="T1" fmla="*/ 18 h 86"/>
                <a:gd name="T2" fmla="*/ 4 w 20"/>
                <a:gd name="T3" fmla="*/ 18 h 86"/>
                <a:gd name="T4" fmla="*/ 2 w 20"/>
                <a:gd name="T5" fmla="*/ 0 h 86"/>
                <a:gd name="T6" fmla="*/ 0 w 20"/>
                <a:gd name="T7" fmla="*/ 0 h 86"/>
                <a:gd name="T8" fmla="*/ 2 w 20"/>
                <a:gd name="T9" fmla="*/ 18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6">
                  <a:moveTo>
                    <a:pt x="10" y="86"/>
                  </a:moveTo>
                  <a:lnTo>
                    <a:pt x="20" y="86"/>
                  </a:lnTo>
                  <a:lnTo>
                    <a:pt x="10" y="0"/>
                  </a:lnTo>
                  <a:lnTo>
                    <a:pt x="0" y="2"/>
                  </a:lnTo>
                  <a:lnTo>
                    <a:pt x="1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6" name="Freeform 128"/>
            <p:cNvSpPr>
              <a:spLocks/>
            </p:cNvSpPr>
            <p:nvPr/>
          </p:nvSpPr>
          <p:spPr bwMode="auto">
            <a:xfrm>
              <a:off x="4903" y="622"/>
              <a:ext cx="13" cy="18"/>
            </a:xfrm>
            <a:custGeom>
              <a:avLst/>
              <a:gdLst>
                <a:gd name="T0" fmla="*/ 11 w 65"/>
                <a:gd name="T1" fmla="*/ 4 h 87"/>
                <a:gd name="T2" fmla="*/ 10 w 65"/>
                <a:gd name="T3" fmla="*/ 3 h 87"/>
                <a:gd name="T4" fmla="*/ 10 w 65"/>
                <a:gd name="T5" fmla="*/ 2 h 87"/>
                <a:gd name="T6" fmla="*/ 9 w 65"/>
                <a:gd name="T7" fmla="*/ 2 h 87"/>
                <a:gd name="T8" fmla="*/ 9 w 65"/>
                <a:gd name="T9" fmla="*/ 1 h 87"/>
                <a:gd name="T10" fmla="*/ 7 w 65"/>
                <a:gd name="T11" fmla="*/ 3 h 87"/>
                <a:gd name="T12" fmla="*/ 8 w 65"/>
                <a:gd name="T13" fmla="*/ 3 h 87"/>
                <a:gd name="T14" fmla="*/ 8 w 65"/>
                <a:gd name="T15" fmla="*/ 4 h 87"/>
                <a:gd name="T16" fmla="*/ 8 w 65"/>
                <a:gd name="T17" fmla="*/ 5 h 87"/>
                <a:gd name="T18" fmla="*/ 8 w 65"/>
                <a:gd name="T19" fmla="*/ 6 h 87"/>
                <a:gd name="T20" fmla="*/ 7 w 65"/>
                <a:gd name="T21" fmla="*/ 7 h 87"/>
                <a:gd name="T22" fmla="*/ 6 w 65"/>
                <a:gd name="T23" fmla="*/ 8 h 87"/>
                <a:gd name="T24" fmla="*/ 4 w 65"/>
                <a:gd name="T25" fmla="*/ 8 h 87"/>
                <a:gd name="T26" fmla="*/ 3 w 65"/>
                <a:gd name="T27" fmla="*/ 8 h 87"/>
                <a:gd name="T28" fmla="*/ 2 w 65"/>
                <a:gd name="T29" fmla="*/ 2 h 87"/>
                <a:gd name="T30" fmla="*/ 3 w 65"/>
                <a:gd name="T31" fmla="*/ 2 h 87"/>
                <a:gd name="T32" fmla="*/ 4 w 65"/>
                <a:gd name="T33" fmla="*/ 2 h 87"/>
                <a:gd name="T34" fmla="*/ 4 w 65"/>
                <a:gd name="T35" fmla="*/ 2 h 87"/>
                <a:gd name="T36" fmla="*/ 5 w 65"/>
                <a:gd name="T37" fmla="*/ 2 h 87"/>
                <a:gd name="T38" fmla="*/ 5 w 65"/>
                <a:gd name="T39" fmla="*/ 0 h 87"/>
                <a:gd name="T40" fmla="*/ 5 w 65"/>
                <a:gd name="T41" fmla="*/ 0 h 87"/>
                <a:gd name="T42" fmla="*/ 4 w 65"/>
                <a:gd name="T43" fmla="*/ 0 h 87"/>
                <a:gd name="T44" fmla="*/ 3 w 65"/>
                <a:gd name="T45" fmla="*/ 0 h 87"/>
                <a:gd name="T46" fmla="*/ 2 w 65"/>
                <a:gd name="T47" fmla="*/ 0 h 87"/>
                <a:gd name="T48" fmla="*/ 0 w 65"/>
                <a:gd name="T49" fmla="*/ 1 h 87"/>
                <a:gd name="T50" fmla="*/ 2 w 65"/>
                <a:gd name="T51" fmla="*/ 18 h 87"/>
                <a:gd name="T52" fmla="*/ 4 w 65"/>
                <a:gd name="T53" fmla="*/ 18 h 87"/>
                <a:gd name="T54" fmla="*/ 3 w 65"/>
                <a:gd name="T55" fmla="*/ 11 h 87"/>
                <a:gd name="T56" fmla="*/ 4 w 65"/>
                <a:gd name="T57" fmla="*/ 10 h 87"/>
                <a:gd name="T58" fmla="*/ 11 w 65"/>
                <a:gd name="T59" fmla="*/ 17 h 87"/>
                <a:gd name="T60" fmla="*/ 13 w 65"/>
                <a:gd name="T61" fmla="*/ 17 h 87"/>
                <a:gd name="T62" fmla="*/ 6 w 65"/>
                <a:gd name="T63" fmla="*/ 10 h 87"/>
                <a:gd name="T64" fmla="*/ 8 w 65"/>
                <a:gd name="T65" fmla="*/ 9 h 87"/>
                <a:gd name="T66" fmla="*/ 9 w 65"/>
                <a:gd name="T67" fmla="*/ 7 h 87"/>
                <a:gd name="T68" fmla="*/ 10 w 65"/>
                <a:gd name="T69" fmla="*/ 6 h 87"/>
                <a:gd name="T70" fmla="*/ 11 w 65"/>
                <a:gd name="T71" fmla="*/ 4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5" h="87">
                  <a:moveTo>
                    <a:pt x="53" y="19"/>
                  </a:moveTo>
                  <a:lnTo>
                    <a:pt x="50" y="16"/>
                  </a:lnTo>
                  <a:lnTo>
                    <a:pt x="50" y="11"/>
                  </a:lnTo>
                  <a:lnTo>
                    <a:pt x="47" y="8"/>
                  </a:lnTo>
                  <a:lnTo>
                    <a:pt x="44" y="6"/>
                  </a:lnTo>
                  <a:lnTo>
                    <a:pt x="36" y="13"/>
                  </a:lnTo>
                  <a:lnTo>
                    <a:pt x="39" y="16"/>
                  </a:lnTo>
                  <a:lnTo>
                    <a:pt x="39" y="19"/>
                  </a:lnTo>
                  <a:lnTo>
                    <a:pt x="41" y="22"/>
                  </a:lnTo>
                  <a:lnTo>
                    <a:pt x="39" y="29"/>
                  </a:lnTo>
                  <a:lnTo>
                    <a:pt x="34" y="34"/>
                  </a:lnTo>
                  <a:lnTo>
                    <a:pt x="29" y="37"/>
                  </a:lnTo>
                  <a:lnTo>
                    <a:pt x="18" y="40"/>
                  </a:lnTo>
                  <a:lnTo>
                    <a:pt x="15" y="40"/>
                  </a:lnTo>
                  <a:lnTo>
                    <a:pt x="12" y="11"/>
                  </a:lnTo>
                  <a:lnTo>
                    <a:pt x="15" y="11"/>
                  </a:lnTo>
                  <a:lnTo>
                    <a:pt x="18" y="8"/>
                  </a:lnTo>
                  <a:lnTo>
                    <a:pt x="21" y="8"/>
                  </a:lnTo>
                  <a:lnTo>
                    <a:pt x="24" y="8"/>
                  </a:lnTo>
                  <a:lnTo>
                    <a:pt x="26" y="0"/>
                  </a:lnTo>
                  <a:lnTo>
                    <a:pt x="24" y="0"/>
                  </a:lnTo>
                  <a:lnTo>
                    <a:pt x="21" y="0"/>
                  </a:lnTo>
                  <a:lnTo>
                    <a:pt x="15" y="0"/>
                  </a:lnTo>
                  <a:lnTo>
                    <a:pt x="12" y="0"/>
                  </a:lnTo>
                  <a:lnTo>
                    <a:pt x="0" y="3"/>
                  </a:lnTo>
                  <a:lnTo>
                    <a:pt x="10" y="87"/>
                  </a:lnTo>
                  <a:lnTo>
                    <a:pt x="21" y="87"/>
                  </a:lnTo>
                  <a:lnTo>
                    <a:pt x="15" y="51"/>
                  </a:lnTo>
                  <a:lnTo>
                    <a:pt x="18" y="48"/>
                  </a:lnTo>
                  <a:lnTo>
                    <a:pt x="53" y="82"/>
                  </a:lnTo>
                  <a:lnTo>
                    <a:pt x="65" y="80"/>
                  </a:lnTo>
                  <a:lnTo>
                    <a:pt x="31" y="46"/>
                  </a:lnTo>
                  <a:lnTo>
                    <a:pt x="39" y="42"/>
                  </a:lnTo>
                  <a:lnTo>
                    <a:pt x="47" y="34"/>
                  </a:lnTo>
                  <a:lnTo>
                    <a:pt x="50" y="29"/>
                  </a:lnTo>
                  <a:lnTo>
                    <a:pt x="5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7" name="Freeform 129"/>
            <p:cNvSpPr>
              <a:spLocks/>
            </p:cNvSpPr>
            <p:nvPr/>
          </p:nvSpPr>
          <p:spPr bwMode="auto">
            <a:xfrm>
              <a:off x="4908" y="622"/>
              <a:ext cx="4" cy="3"/>
            </a:xfrm>
            <a:custGeom>
              <a:avLst/>
              <a:gdLst>
                <a:gd name="T0" fmla="*/ 2 w 20"/>
                <a:gd name="T1" fmla="*/ 3 h 13"/>
                <a:gd name="T2" fmla="*/ 4 w 20"/>
                <a:gd name="T3" fmla="*/ 1 h 13"/>
                <a:gd name="T4" fmla="*/ 3 w 20"/>
                <a:gd name="T5" fmla="*/ 1 h 13"/>
                <a:gd name="T6" fmla="*/ 2 w 20"/>
                <a:gd name="T7" fmla="*/ 0 h 13"/>
                <a:gd name="T8" fmla="*/ 1 w 20"/>
                <a:gd name="T9" fmla="*/ 0 h 13"/>
                <a:gd name="T10" fmla="*/ 0 w 20"/>
                <a:gd name="T11" fmla="*/ 0 h 13"/>
                <a:gd name="T12" fmla="*/ 0 w 20"/>
                <a:gd name="T13" fmla="*/ 2 h 13"/>
                <a:gd name="T14" fmla="*/ 0 w 20"/>
                <a:gd name="T15" fmla="*/ 2 h 13"/>
                <a:gd name="T16" fmla="*/ 1 w 20"/>
                <a:gd name="T17" fmla="*/ 3 h 13"/>
                <a:gd name="T18" fmla="*/ 2 w 20"/>
                <a:gd name="T19" fmla="*/ 3 h 13"/>
                <a:gd name="T20" fmla="*/ 2 w 20"/>
                <a:gd name="T21" fmla="*/ 3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3">
                  <a:moveTo>
                    <a:pt x="12" y="13"/>
                  </a:moveTo>
                  <a:lnTo>
                    <a:pt x="20" y="6"/>
                  </a:lnTo>
                  <a:lnTo>
                    <a:pt x="15" y="3"/>
                  </a:lnTo>
                  <a:lnTo>
                    <a:pt x="12" y="0"/>
                  </a:lnTo>
                  <a:lnTo>
                    <a:pt x="7" y="0"/>
                  </a:lnTo>
                  <a:lnTo>
                    <a:pt x="2" y="0"/>
                  </a:lnTo>
                  <a:lnTo>
                    <a:pt x="0" y="8"/>
                  </a:lnTo>
                  <a:lnTo>
                    <a:pt x="2" y="8"/>
                  </a:lnTo>
                  <a:lnTo>
                    <a:pt x="7" y="11"/>
                  </a:lnTo>
                  <a:lnTo>
                    <a:pt x="10" y="11"/>
                  </a:lnTo>
                  <a:lnTo>
                    <a:pt x="12"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8" name="Freeform 130"/>
            <p:cNvSpPr>
              <a:spLocks/>
            </p:cNvSpPr>
            <p:nvPr/>
          </p:nvSpPr>
          <p:spPr bwMode="auto">
            <a:xfrm>
              <a:off x="4925" y="616"/>
              <a:ext cx="22" cy="21"/>
            </a:xfrm>
            <a:custGeom>
              <a:avLst/>
              <a:gdLst>
                <a:gd name="T0" fmla="*/ 11 w 109"/>
                <a:gd name="T1" fmla="*/ 16 h 103"/>
                <a:gd name="T2" fmla="*/ 2 w 109"/>
                <a:gd name="T3" fmla="*/ 2 h 103"/>
                <a:gd name="T4" fmla="*/ 0 w 109"/>
                <a:gd name="T5" fmla="*/ 21 h 103"/>
                <a:gd name="T6" fmla="*/ 2 w 109"/>
                <a:gd name="T7" fmla="*/ 20 h 103"/>
                <a:gd name="T8" fmla="*/ 3 w 109"/>
                <a:gd name="T9" fmla="*/ 9 h 103"/>
                <a:gd name="T10" fmla="*/ 11 w 109"/>
                <a:gd name="T11" fmla="*/ 20 h 103"/>
                <a:gd name="T12" fmla="*/ 16 w 109"/>
                <a:gd name="T13" fmla="*/ 6 h 103"/>
                <a:gd name="T14" fmla="*/ 16 w 109"/>
                <a:gd name="T15" fmla="*/ 6 h 103"/>
                <a:gd name="T16" fmla="*/ 20 w 109"/>
                <a:gd name="T17" fmla="*/ 18 h 103"/>
                <a:gd name="T18" fmla="*/ 22 w 109"/>
                <a:gd name="T19" fmla="*/ 18 h 103"/>
                <a:gd name="T20" fmla="*/ 16 w 109"/>
                <a:gd name="T21" fmla="*/ 0 h 103"/>
                <a:gd name="T22" fmla="*/ 11 w 109"/>
                <a:gd name="T23" fmla="*/ 16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9" h="103">
                  <a:moveTo>
                    <a:pt x="53" y="77"/>
                  </a:moveTo>
                  <a:lnTo>
                    <a:pt x="8" y="10"/>
                  </a:lnTo>
                  <a:lnTo>
                    <a:pt x="0" y="103"/>
                  </a:lnTo>
                  <a:lnTo>
                    <a:pt x="11" y="99"/>
                  </a:lnTo>
                  <a:lnTo>
                    <a:pt x="17" y="42"/>
                  </a:lnTo>
                  <a:lnTo>
                    <a:pt x="56" y="97"/>
                  </a:lnTo>
                  <a:lnTo>
                    <a:pt x="77" y="31"/>
                  </a:lnTo>
                  <a:lnTo>
                    <a:pt x="80" y="31"/>
                  </a:lnTo>
                  <a:lnTo>
                    <a:pt x="98" y="87"/>
                  </a:lnTo>
                  <a:lnTo>
                    <a:pt x="109" y="87"/>
                  </a:lnTo>
                  <a:lnTo>
                    <a:pt x="77" y="0"/>
                  </a:lnTo>
                  <a:lnTo>
                    <a:pt x="5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9" name="Freeform 131"/>
            <p:cNvSpPr>
              <a:spLocks/>
            </p:cNvSpPr>
            <p:nvPr/>
          </p:nvSpPr>
          <p:spPr bwMode="auto">
            <a:xfrm>
              <a:off x="4950" y="621"/>
              <a:ext cx="4" cy="3"/>
            </a:xfrm>
            <a:custGeom>
              <a:avLst/>
              <a:gdLst>
                <a:gd name="T0" fmla="*/ 4 w 17"/>
                <a:gd name="T1" fmla="*/ 1 h 13"/>
                <a:gd name="T2" fmla="*/ 1 w 17"/>
                <a:gd name="T3" fmla="*/ 0 h 13"/>
                <a:gd name="T4" fmla="*/ 0 w 17"/>
                <a:gd name="T5" fmla="*/ 3 h 13"/>
                <a:gd name="T6" fmla="*/ 2 w 17"/>
                <a:gd name="T7" fmla="*/ 3 h 13"/>
                <a:gd name="T8" fmla="*/ 4 w 17"/>
                <a:gd name="T9" fmla="*/ 1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3">
                  <a:moveTo>
                    <a:pt x="17" y="3"/>
                  </a:moveTo>
                  <a:lnTo>
                    <a:pt x="5" y="0"/>
                  </a:lnTo>
                  <a:lnTo>
                    <a:pt x="0" y="13"/>
                  </a:lnTo>
                  <a:lnTo>
                    <a:pt x="10" y="13"/>
                  </a:lnTo>
                  <a:lnTo>
                    <a:pt x="1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0" name="Freeform 132"/>
            <p:cNvSpPr>
              <a:spLocks/>
            </p:cNvSpPr>
            <p:nvPr/>
          </p:nvSpPr>
          <p:spPr bwMode="auto">
            <a:xfrm>
              <a:off x="4947" y="614"/>
              <a:ext cx="18" cy="19"/>
            </a:xfrm>
            <a:custGeom>
              <a:avLst/>
              <a:gdLst>
                <a:gd name="T0" fmla="*/ 4 w 88"/>
                <a:gd name="T1" fmla="*/ 7 h 93"/>
                <a:gd name="T2" fmla="*/ 7 w 88"/>
                <a:gd name="T3" fmla="*/ 8 h 93"/>
                <a:gd name="T4" fmla="*/ 8 w 88"/>
                <a:gd name="T5" fmla="*/ 4 h 93"/>
                <a:gd name="T6" fmla="*/ 11 w 88"/>
                <a:gd name="T7" fmla="*/ 11 h 93"/>
                <a:gd name="T8" fmla="*/ 5 w 88"/>
                <a:gd name="T9" fmla="*/ 11 h 93"/>
                <a:gd name="T10" fmla="*/ 5 w 88"/>
                <a:gd name="T11" fmla="*/ 10 h 93"/>
                <a:gd name="T12" fmla="*/ 3 w 88"/>
                <a:gd name="T13" fmla="*/ 10 h 93"/>
                <a:gd name="T14" fmla="*/ 0 w 88"/>
                <a:gd name="T15" fmla="*/ 19 h 93"/>
                <a:gd name="T16" fmla="*/ 3 w 88"/>
                <a:gd name="T17" fmla="*/ 19 h 93"/>
                <a:gd name="T18" fmla="*/ 4 w 88"/>
                <a:gd name="T19" fmla="*/ 14 h 93"/>
                <a:gd name="T20" fmla="*/ 12 w 88"/>
                <a:gd name="T21" fmla="*/ 13 h 93"/>
                <a:gd name="T22" fmla="*/ 16 w 88"/>
                <a:gd name="T23" fmla="*/ 17 h 93"/>
                <a:gd name="T24" fmla="*/ 18 w 88"/>
                <a:gd name="T25" fmla="*/ 16 h 93"/>
                <a:gd name="T26" fmla="*/ 7 w 88"/>
                <a:gd name="T27" fmla="*/ 0 h 93"/>
                <a:gd name="T28" fmla="*/ 4 w 88"/>
                <a:gd name="T29" fmla="*/ 7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8" h="93">
                  <a:moveTo>
                    <a:pt x="21" y="35"/>
                  </a:moveTo>
                  <a:lnTo>
                    <a:pt x="33" y="38"/>
                  </a:lnTo>
                  <a:lnTo>
                    <a:pt x="38" y="22"/>
                  </a:lnTo>
                  <a:lnTo>
                    <a:pt x="55" y="53"/>
                  </a:lnTo>
                  <a:lnTo>
                    <a:pt x="24" y="56"/>
                  </a:lnTo>
                  <a:lnTo>
                    <a:pt x="26" y="48"/>
                  </a:lnTo>
                  <a:lnTo>
                    <a:pt x="16" y="48"/>
                  </a:lnTo>
                  <a:lnTo>
                    <a:pt x="0" y="93"/>
                  </a:lnTo>
                  <a:lnTo>
                    <a:pt x="14" y="93"/>
                  </a:lnTo>
                  <a:lnTo>
                    <a:pt x="21" y="67"/>
                  </a:lnTo>
                  <a:lnTo>
                    <a:pt x="61" y="62"/>
                  </a:lnTo>
                  <a:lnTo>
                    <a:pt x="77" y="82"/>
                  </a:lnTo>
                  <a:lnTo>
                    <a:pt x="88" y="80"/>
                  </a:lnTo>
                  <a:lnTo>
                    <a:pt x="35" y="0"/>
                  </a:lnTo>
                  <a:lnTo>
                    <a:pt x="2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1" name="Freeform 133"/>
            <p:cNvSpPr>
              <a:spLocks/>
            </p:cNvSpPr>
            <p:nvPr/>
          </p:nvSpPr>
          <p:spPr bwMode="auto">
            <a:xfrm>
              <a:off x="4965" y="613"/>
              <a:ext cx="4" cy="17"/>
            </a:xfrm>
            <a:custGeom>
              <a:avLst/>
              <a:gdLst>
                <a:gd name="T0" fmla="*/ 2 w 20"/>
                <a:gd name="T1" fmla="*/ 17 h 87"/>
                <a:gd name="T2" fmla="*/ 4 w 20"/>
                <a:gd name="T3" fmla="*/ 16 h 87"/>
                <a:gd name="T4" fmla="*/ 3 w 20"/>
                <a:gd name="T5" fmla="*/ 0 h 87"/>
                <a:gd name="T6" fmla="*/ 0 w 20"/>
                <a:gd name="T7" fmla="*/ 0 h 87"/>
                <a:gd name="T8" fmla="*/ 2 w 20"/>
                <a:gd name="T9" fmla="*/ 17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7">
                  <a:moveTo>
                    <a:pt x="10" y="87"/>
                  </a:moveTo>
                  <a:lnTo>
                    <a:pt x="20" y="84"/>
                  </a:lnTo>
                  <a:lnTo>
                    <a:pt x="13" y="0"/>
                  </a:lnTo>
                  <a:lnTo>
                    <a:pt x="0" y="2"/>
                  </a:lnTo>
                  <a:lnTo>
                    <a:pt x="1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2" name="Freeform 134"/>
            <p:cNvSpPr>
              <a:spLocks/>
            </p:cNvSpPr>
            <p:nvPr/>
          </p:nvSpPr>
          <p:spPr bwMode="auto">
            <a:xfrm>
              <a:off x="4971" y="612"/>
              <a:ext cx="10" cy="17"/>
            </a:xfrm>
            <a:custGeom>
              <a:avLst/>
              <a:gdLst>
                <a:gd name="T0" fmla="*/ 4 w 48"/>
                <a:gd name="T1" fmla="*/ 15 h 84"/>
                <a:gd name="T2" fmla="*/ 2 w 48"/>
                <a:gd name="T3" fmla="*/ 0 h 84"/>
                <a:gd name="T4" fmla="*/ 0 w 48"/>
                <a:gd name="T5" fmla="*/ 0 h 84"/>
                <a:gd name="T6" fmla="*/ 2 w 48"/>
                <a:gd name="T7" fmla="*/ 17 h 84"/>
                <a:gd name="T8" fmla="*/ 10 w 48"/>
                <a:gd name="T9" fmla="*/ 16 h 84"/>
                <a:gd name="T10" fmla="*/ 10 w 48"/>
                <a:gd name="T11" fmla="*/ 15 h 84"/>
                <a:gd name="T12" fmla="*/ 4 w 48"/>
                <a:gd name="T13" fmla="*/ 15 h 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84">
                  <a:moveTo>
                    <a:pt x="19" y="74"/>
                  </a:moveTo>
                  <a:lnTo>
                    <a:pt x="11" y="0"/>
                  </a:lnTo>
                  <a:lnTo>
                    <a:pt x="0" y="0"/>
                  </a:lnTo>
                  <a:lnTo>
                    <a:pt x="11" y="84"/>
                  </a:lnTo>
                  <a:lnTo>
                    <a:pt x="48" y="79"/>
                  </a:lnTo>
                  <a:lnTo>
                    <a:pt x="46" y="72"/>
                  </a:lnTo>
                  <a:lnTo>
                    <a:pt x="19"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3" name="Freeform 135"/>
            <p:cNvSpPr>
              <a:spLocks/>
            </p:cNvSpPr>
            <p:nvPr/>
          </p:nvSpPr>
          <p:spPr bwMode="auto">
            <a:xfrm>
              <a:off x="4499" y="1189"/>
              <a:ext cx="15" cy="24"/>
            </a:xfrm>
            <a:custGeom>
              <a:avLst/>
              <a:gdLst>
                <a:gd name="T0" fmla="*/ 2 w 72"/>
                <a:gd name="T1" fmla="*/ 10 h 120"/>
                <a:gd name="T2" fmla="*/ 4 w 72"/>
                <a:gd name="T3" fmla="*/ 10 h 120"/>
                <a:gd name="T4" fmla="*/ 4 w 72"/>
                <a:gd name="T5" fmla="*/ 5 h 120"/>
                <a:gd name="T6" fmla="*/ 8 w 72"/>
                <a:gd name="T7" fmla="*/ 12 h 120"/>
                <a:gd name="T8" fmla="*/ 3 w 72"/>
                <a:gd name="T9" fmla="*/ 14 h 120"/>
                <a:gd name="T10" fmla="*/ 4 w 72"/>
                <a:gd name="T11" fmla="*/ 11 h 120"/>
                <a:gd name="T12" fmla="*/ 1 w 72"/>
                <a:gd name="T13" fmla="*/ 12 h 120"/>
                <a:gd name="T14" fmla="*/ 0 w 72"/>
                <a:gd name="T15" fmla="*/ 24 h 120"/>
                <a:gd name="T16" fmla="*/ 2 w 72"/>
                <a:gd name="T17" fmla="*/ 23 h 120"/>
                <a:gd name="T18" fmla="*/ 3 w 72"/>
                <a:gd name="T19" fmla="*/ 17 h 120"/>
                <a:gd name="T20" fmla="*/ 10 w 72"/>
                <a:gd name="T21" fmla="*/ 14 h 120"/>
                <a:gd name="T22" fmla="*/ 13 w 72"/>
                <a:gd name="T23" fmla="*/ 18 h 120"/>
                <a:gd name="T24" fmla="*/ 15 w 72"/>
                <a:gd name="T25" fmla="*/ 17 h 120"/>
                <a:gd name="T26" fmla="*/ 3 w 72"/>
                <a:gd name="T27" fmla="*/ 0 h 120"/>
                <a:gd name="T28" fmla="*/ 2 w 72"/>
                <a:gd name="T29" fmla="*/ 1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8" y="50"/>
                  </a:moveTo>
                  <a:lnTo>
                    <a:pt x="17" y="50"/>
                  </a:lnTo>
                  <a:lnTo>
                    <a:pt x="19" y="26"/>
                  </a:lnTo>
                  <a:lnTo>
                    <a:pt x="40" y="60"/>
                  </a:lnTo>
                  <a:lnTo>
                    <a:pt x="14" y="70"/>
                  </a:lnTo>
                  <a:lnTo>
                    <a:pt x="17" y="55"/>
                  </a:lnTo>
                  <a:lnTo>
                    <a:pt x="5" y="60"/>
                  </a:lnTo>
                  <a:lnTo>
                    <a:pt x="0" y="120"/>
                  </a:lnTo>
                  <a:lnTo>
                    <a:pt x="11" y="115"/>
                  </a:lnTo>
                  <a:lnTo>
                    <a:pt x="14" y="84"/>
                  </a:lnTo>
                  <a:lnTo>
                    <a:pt x="46" y="68"/>
                  </a:lnTo>
                  <a:lnTo>
                    <a:pt x="61" y="92"/>
                  </a:lnTo>
                  <a:lnTo>
                    <a:pt x="72" y="86"/>
                  </a:lnTo>
                  <a:lnTo>
                    <a:pt x="14" y="0"/>
                  </a:lnTo>
                  <a:lnTo>
                    <a:pt x="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4" name="Freeform 136"/>
            <p:cNvSpPr>
              <a:spLocks/>
            </p:cNvSpPr>
            <p:nvPr/>
          </p:nvSpPr>
          <p:spPr bwMode="auto">
            <a:xfrm>
              <a:off x="4500" y="1199"/>
              <a:ext cx="3" cy="2"/>
            </a:xfrm>
            <a:custGeom>
              <a:avLst/>
              <a:gdLst>
                <a:gd name="T0" fmla="*/ 3 w 12"/>
                <a:gd name="T1" fmla="*/ 0 h 10"/>
                <a:gd name="T2" fmla="*/ 1 w 12"/>
                <a:gd name="T3" fmla="*/ 0 h 10"/>
                <a:gd name="T4" fmla="*/ 0 w 12"/>
                <a:gd name="T5" fmla="*/ 2 h 10"/>
                <a:gd name="T6" fmla="*/ 3 w 12"/>
                <a:gd name="T7" fmla="*/ 1 h 10"/>
                <a:gd name="T8" fmla="*/ 3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12" y="0"/>
                  </a:moveTo>
                  <a:lnTo>
                    <a:pt x="3" y="0"/>
                  </a:lnTo>
                  <a:lnTo>
                    <a:pt x="0" y="10"/>
                  </a:lnTo>
                  <a:lnTo>
                    <a:pt x="12" y="5"/>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5" name="Freeform 137"/>
            <p:cNvSpPr>
              <a:spLocks/>
            </p:cNvSpPr>
            <p:nvPr/>
          </p:nvSpPr>
          <p:spPr bwMode="auto">
            <a:xfrm>
              <a:off x="4511" y="1185"/>
              <a:ext cx="6" cy="21"/>
            </a:xfrm>
            <a:custGeom>
              <a:avLst/>
              <a:gdLst>
                <a:gd name="T0" fmla="*/ 5 w 29"/>
                <a:gd name="T1" fmla="*/ 21 h 103"/>
                <a:gd name="T2" fmla="*/ 6 w 29"/>
                <a:gd name="T3" fmla="*/ 20 h 103"/>
                <a:gd name="T4" fmla="*/ 2 w 29"/>
                <a:gd name="T5" fmla="*/ 0 h 103"/>
                <a:gd name="T6" fmla="*/ 0 w 29"/>
                <a:gd name="T7" fmla="*/ 0 h 103"/>
                <a:gd name="T8" fmla="*/ 5 w 29"/>
                <a:gd name="T9" fmla="*/ 21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3">
                  <a:moveTo>
                    <a:pt x="22" y="103"/>
                  </a:moveTo>
                  <a:lnTo>
                    <a:pt x="29" y="98"/>
                  </a:lnTo>
                  <a:lnTo>
                    <a:pt x="9" y="0"/>
                  </a:lnTo>
                  <a:lnTo>
                    <a:pt x="0" y="2"/>
                  </a:lnTo>
                  <a:lnTo>
                    <a:pt x="2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6" name="Freeform 138"/>
            <p:cNvSpPr>
              <a:spLocks/>
            </p:cNvSpPr>
            <p:nvPr/>
          </p:nvSpPr>
          <p:spPr bwMode="auto">
            <a:xfrm>
              <a:off x="4520" y="1182"/>
              <a:ext cx="3" cy="2"/>
            </a:xfrm>
            <a:custGeom>
              <a:avLst/>
              <a:gdLst>
                <a:gd name="T0" fmla="*/ 2 w 17"/>
                <a:gd name="T1" fmla="*/ 2 h 11"/>
                <a:gd name="T2" fmla="*/ 3 w 17"/>
                <a:gd name="T3" fmla="*/ 1 h 11"/>
                <a:gd name="T4" fmla="*/ 2 w 17"/>
                <a:gd name="T5" fmla="*/ 0 h 11"/>
                <a:gd name="T6" fmla="*/ 2 w 17"/>
                <a:gd name="T7" fmla="*/ 0 h 11"/>
                <a:gd name="T8" fmla="*/ 1 w 17"/>
                <a:gd name="T9" fmla="*/ 0 h 11"/>
                <a:gd name="T10" fmla="*/ 0 w 17"/>
                <a:gd name="T11" fmla="*/ 0 h 11"/>
                <a:gd name="T12" fmla="*/ 0 w 17"/>
                <a:gd name="T13" fmla="*/ 2 h 11"/>
                <a:gd name="T14" fmla="*/ 1 w 17"/>
                <a:gd name="T15" fmla="*/ 2 h 11"/>
                <a:gd name="T16" fmla="*/ 1 w 17"/>
                <a:gd name="T17" fmla="*/ 2 h 11"/>
                <a:gd name="T18" fmla="*/ 1 w 17"/>
                <a:gd name="T19" fmla="*/ 2 h 11"/>
                <a:gd name="T20" fmla="*/ 2 w 17"/>
                <a:gd name="T21" fmla="*/ 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 h="11">
                  <a:moveTo>
                    <a:pt x="12" y="11"/>
                  </a:moveTo>
                  <a:lnTo>
                    <a:pt x="17" y="3"/>
                  </a:lnTo>
                  <a:lnTo>
                    <a:pt x="14" y="0"/>
                  </a:lnTo>
                  <a:lnTo>
                    <a:pt x="12" y="0"/>
                  </a:lnTo>
                  <a:lnTo>
                    <a:pt x="5" y="0"/>
                  </a:lnTo>
                  <a:lnTo>
                    <a:pt x="0" y="0"/>
                  </a:lnTo>
                  <a:lnTo>
                    <a:pt x="0" y="11"/>
                  </a:lnTo>
                  <a:lnTo>
                    <a:pt x="3" y="11"/>
                  </a:lnTo>
                  <a:lnTo>
                    <a:pt x="5" y="11"/>
                  </a:lnTo>
                  <a:lnTo>
                    <a:pt x="8" y="11"/>
                  </a:lnTo>
                  <a:lnTo>
                    <a:pt x="1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7" name="Freeform 139"/>
            <p:cNvSpPr>
              <a:spLocks/>
            </p:cNvSpPr>
            <p:nvPr/>
          </p:nvSpPr>
          <p:spPr bwMode="auto">
            <a:xfrm>
              <a:off x="4516" y="1182"/>
              <a:ext cx="13" cy="21"/>
            </a:xfrm>
            <a:custGeom>
              <a:avLst/>
              <a:gdLst>
                <a:gd name="T0" fmla="*/ 9 w 67"/>
                <a:gd name="T1" fmla="*/ 4 h 105"/>
                <a:gd name="T2" fmla="*/ 9 w 67"/>
                <a:gd name="T3" fmla="*/ 3 h 105"/>
                <a:gd name="T4" fmla="*/ 8 w 67"/>
                <a:gd name="T5" fmla="*/ 2 h 105"/>
                <a:gd name="T6" fmla="*/ 8 w 67"/>
                <a:gd name="T7" fmla="*/ 1 h 105"/>
                <a:gd name="T8" fmla="*/ 7 w 67"/>
                <a:gd name="T9" fmla="*/ 1 h 105"/>
                <a:gd name="T10" fmla="*/ 6 w 67"/>
                <a:gd name="T11" fmla="*/ 2 h 105"/>
                <a:gd name="T12" fmla="*/ 7 w 67"/>
                <a:gd name="T13" fmla="*/ 3 h 105"/>
                <a:gd name="T14" fmla="*/ 7 w 67"/>
                <a:gd name="T15" fmla="*/ 3 h 105"/>
                <a:gd name="T16" fmla="*/ 7 w 67"/>
                <a:gd name="T17" fmla="*/ 4 h 105"/>
                <a:gd name="T18" fmla="*/ 7 w 67"/>
                <a:gd name="T19" fmla="*/ 4 h 105"/>
                <a:gd name="T20" fmla="*/ 7 w 67"/>
                <a:gd name="T21" fmla="*/ 6 h 105"/>
                <a:gd name="T22" fmla="*/ 7 w 67"/>
                <a:gd name="T23" fmla="*/ 8 h 105"/>
                <a:gd name="T24" fmla="*/ 6 w 67"/>
                <a:gd name="T25" fmla="*/ 9 h 105"/>
                <a:gd name="T26" fmla="*/ 4 w 67"/>
                <a:gd name="T27" fmla="*/ 9 h 105"/>
                <a:gd name="T28" fmla="*/ 4 w 67"/>
                <a:gd name="T29" fmla="*/ 10 h 105"/>
                <a:gd name="T30" fmla="*/ 2 w 67"/>
                <a:gd name="T31" fmla="*/ 3 h 105"/>
                <a:gd name="T32" fmla="*/ 3 w 67"/>
                <a:gd name="T33" fmla="*/ 3 h 105"/>
                <a:gd name="T34" fmla="*/ 3 w 67"/>
                <a:gd name="T35" fmla="*/ 3 h 105"/>
                <a:gd name="T36" fmla="*/ 4 w 67"/>
                <a:gd name="T37" fmla="*/ 2 h 105"/>
                <a:gd name="T38" fmla="*/ 4 w 67"/>
                <a:gd name="T39" fmla="*/ 2 h 105"/>
                <a:gd name="T40" fmla="*/ 4 w 67"/>
                <a:gd name="T41" fmla="*/ 0 h 105"/>
                <a:gd name="T42" fmla="*/ 4 w 67"/>
                <a:gd name="T43" fmla="*/ 0 h 105"/>
                <a:gd name="T44" fmla="*/ 3 w 67"/>
                <a:gd name="T45" fmla="*/ 0 h 105"/>
                <a:gd name="T46" fmla="*/ 3 w 67"/>
                <a:gd name="T47" fmla="*/ 1 h 105"/>
                <a:gd name="T48" fmla="*/ 2 w 67"/>
                <a:gd name="T49" fmla="*/ 1 h 105"/>
                <a:gd name="T50" fmla="*/ 0 w 67"/>
                <a:gd name="T51" fmla="*/ 2 h 105"/>
                <a:gd name="T52" fmla="*/ 4 w 67"/>
                <a:gd name="T53" fmla="*/ 21 h 105"/>
                <a:gd name="T54" fmla="*/ 6 w 67"/>
                <a:gd name="T55" fmla="*/ 21 h 105"/>
                <a:gd name="T56" fmla="*/ 4 w 67"/>
                <a:gd name="T57" fmla="*/ 12 h 105"/>
                <a:gd name="T58" fmla="*/ 5 w 67"/>
                <a:gd name="T59" fmla="*/ 12 h 105"/>
                <a:gd name="T60" fmla="*/ 11 w 67"/>
                <a:gd name="T61" fmla="*/ 18 h 105"/>
                <a:gd name="T62" fmla="*/ 13 w 67"/>
                <a:gd name="T63" fmla="*/ 17 h 105"/>
                <a:gd name="T64" fmla="*/ 6 w 67"/>
                <a:gd name="T65" fmla="*/ 10 h 105"/>
                <a:gd name="T66" fmla="*/ 8 w 67"/>
                <a:gd name="T67" fmla="*/ 9 h 105"/>
                <a:gd name="T68" fmla="*/ 9 w 67"/>
                <a:gd name="T69" fmla="*/ 8 h 105"/>
                <a:gd name="T70" fmla="*/ 9 w 67"/>
                <a:gd name="T71" fmla="*/ 6 h 105"/>
                <a:gd name="T72" fmla="*/ 9 w 67"/>
                <a:gd name="T73" fmla="*/ 4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105">
                  <a:moveTo>
                    <a:pt x="48" y="18"/>
                  </a:moveTo>
                  <a:lnTo>
                    <a:pt x="45" y="13"/>
                  </a:lnTo>
                  <a:lnTo>
                    <a:pt x="43" y="8"/>
                  </a:lnTo>
                  <a:lnTo>
                    <a:pt x="40" y="6"/>
                  </a:lnTo>
                  <a:lnTo>
                    <a:pt x="38" y="3"/>
                  </a:lnTo>
                  <a:lnTo>
                    <a:pt x="33" y="11"/>
                  </a:lnTo>
                  <a:lnTo>
                    <a:pt x="35" y="13"/>
                  </a:lnTo>
                  <a:lnTo>
                    <a:pt x="35" y="16"/>
                  </a:lnTo>
                  <a:lnTo>
                    <a:pt x="38" y="18"/>
                  </a:lnTo>
                  <a:lnTo>
                    <a:pt x="38" y="21"/>
                  </a:lnTo>
                  <a:lnTo>
                    <a:pt x="38" y="32"/>
                  </a:lnTo>
                  <a:lnTo>
                    <a:pt x="35" y="40"/>
                  </a:lnTo>
                  <a:lnTo>
                    <a:pt x="29" y="45"/>
                  </a:lnTo>
                  <a:lnTo>
                    <a:pt x="21" y="47"/>
                  </a:lnTo>
                  <a:lnTo>
                    <a:pt x="19" y="50"/>
                  </a:lnTo>
                  <a:lnTo>
                    <a:pt x="11" y="16"/>
                  </a:lnTo>
                  <a:lnTo>
                    <a:pt x="14" y="13"/>
                  </a:lnTo>
                  <a:lnTo>
                    <a:pt x="16" y="13"/>
                  </a:lnTo>
                  <a:lnTo>
                    <a:pt x="19" y="11"/>
                  </a:lnTo>
                  <a:lnTo>
                    <a:pt x="21" y="11"/>
                  </a:lnTo>
                  <a:lnTo>
                    <a:pt x="21" y="0"/>
                  </a:lnTo>
                  <a:lnTo>
                    <a:pt x="19" y="0"/>
                  </a:lnTo>
                  <a:lnTo>
                    <a:pt x="16" y="0"/>
                  </a:lnTo>
                  <a:lnTo>
                    <a:pt x="14" y="3"/>
                  </a:lnTo>
                  <a:lnTo>
                    <a:pt x="11" y="3"/>
                  </a:lnTo>
                  <a:lnTo>
                    <a:pt x="0" y="8"/>
                  </a:lnTo>
                  <a:lnTo>
                    <a:pt x="21" y="105"/>
                  </a:lnTo>
                  <a:lnTo>
                    <a:pt x="33" y="103"/>
                  </a:lnTo>
                  <a:lnTo>
                    <a:pt x="21" y="61"/>
                  </a:lnTo>
                  <a:lnTo>
                    <a:pt x="24" y="58"/>
                  </a:lnTo>
                  <a:lnTo>
                    <a:pt x="55" y="90"/>
                  </a:lnTo>
                  <a:lnTo>
                    <a:pt x="67" y="87"/>
                  </a:lnTo>
                  <a:lnTo>
                    <a:pt x="33" y="52"/>
                  </a:lnTo>
                  <a:lnTo>
                    <a:pt x="40" y="47"/>
                  </a:lnTo>
                  <a:lnTo>
                    <a:pt x="45" y="40"/>
                  </a:lnTo>
                  <a:lnTo>
                    <a:pt x="48" y="30"/>
                  </a:lnTo>
                  <a:lnTo>
                    <a:pt x="4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8" name="Freeform 140"/>
            <p:cNvSpPr>
              <a:spLocks/>
            </p:cNvSpPr>
            <p:nvPr/>
          </p:nvSpPr>
          <p:spPr bwMode="auto">
            <a:xfrm>
              <a:off x="4535" y="1169"/>
              <a:ext cx="19" cy="27"/>
            </a:xfrm>
            <a:custGeom>
              <a:avLst/>
              <a:gdLst>
                <a:gd name="T0" fmla="*/ 10 w 95"/>
                <a:gd name="T1" fmla="*/ 19 h 135"/>
                <a:gd name="T2" fmla="*/ 0 w 95"/>
                <a:gd name="T3" fmla="*/ 5 h 135"/>
                <a:gd name="T4" fmla="*/ 2 w 95"/>
                <a:gd name="T5" fmla="*/ 27 h 135"/>
                <a:gd name="T6" fmla="*/ 3 w 95"/>
                <a:gd name="T7" fmla="*/ 26 h 135"/>
                <a:gd name="T8" fmla="*/ 2 w 95"/>
                <a:gd name="T9" fmla="*/ 12 h 135"/>
                <a:gd name="T10" fmla="*/ 11 w 95"/>
                <a:gd name="T11" fmla="*/ 24 h 135"/>
                <a:gd name="T12" fmla="*/ 12 w 95"/>
                <a:gd name="T13" fmla="*/ 7 h 135"/>
                <a:gd name="T14" fmla="*/ 13 w 95"/>
                <a:gd name="T15" fmla="*/ 7 h 135"/>
                <a:gd name="T16" fmla="*/ 17 w 95"/>
                <a:gd name="T17" fmla="*/ 20 h 135"/>
                <a:gd name="T18" fmla="*/ 19 w 95"/>
                <a:gd name="T19" fmla="*/ 19 h 135"/>
                <a:gd name="T20" fmla="*/ 12 w 95"/>
                <a:gd name="T21" fmla="*/ 0 h 135"/>
                <a:gd name="T22" fmla="*/ 10 w 95"/>
                <a:gd name="T23" fmla="*/ 19 h 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35">
                  <a:moveTo>
                    <a:pt x="48" y="96"/>
                  </a:moveTo>
                  <a:lnTo>
                    <a:pt x="0" y="24"/>
                  </a:lnTo>
                  <a:lnTo>
                    <a:pt x="8" y="135"/>
                  </a:lnTo>
                  <a:lnTo>
                    <a:pt x="16" y="132"/>
                  </a:lnTo>
                  <a:lnTo>
                    <a:pt x="10" y="61"/>
                  </a:lnTo>
                  <a:lnTo>
                    <a:pt x="53" y="118"/>
                  </a:lnTo>
                  <a:lnTo>
                    <a:pt x="60" y="37"/>
                  </a:lnTo>
                  <a:lnTo>
                    <a:pt x="63" y="37"/>
                  </a:lnTo>
                  <a:lnTo>
                    <a:pt x="87" y="101"/>
                  </a:lnTo>
                  <a:lnTo>
                    <a:pt x="95" y="96"/>
                  </a:lnTo>
                  <a:lnTo>
                    <a:pt x="58" y="0"/>
                  </a:lnTo>
                  <a:lnTo>
                    <a:pt x="48"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9" name="Freeform 141"/>
            <p:cNvSpPr>
              <a:spLocks/>
            </p:cNvSpPr>
            <p:nvPr/>
          </p:nvSpPr>
          <p:spPr bwMode="auto">
            <a:xfrm>
              <a:off x="4555" y="1164"/>
              <a:ext cx="14" cy="24"/>
            </a:xfrm>
            <a:custGeom>
              <a:avLst/>
              <a:gdLst>
                <a:gd name="T0" fmla="*/ 2 w 72"/>
                <a:gd name="T1" fmla="*/ 9 h 120"/>
                <a:gd name="T2" fmla="*/ 4 w 72"/>
                <a:gd name="T3" fmla="*/ 9 h 120"/>
                <a:gd name="T4" fmla="*/ 4 w 72"/>
                <a:gd name="T5" fmla="*/ 5 h 120"/>
                <a:gd name="T6" fmla="*/ 8 w 72"/>
                <a:gd name="T7" fmla="*/ 12 h 120"/>
                <a:gd name="T8" fmla="*/ 3 w 72"/>
                <a:gd name="T9" fmla="*/ 14 h 120"/>
                <a:gd name="T10" fmla="*/ 3 w 72"/>
                <a:gd name="T11" fmla="*/ 11 h 120"/>
                <a:gd name="T12" fmla="*/ 2 w 72"/>
                <a:gd name="T13" fmla="*/ 12 h 120"/>
                <a:gd name="T14" fmla="*/ 0 w 72"/>
                <a:gd name="T15" fmla="*/ 24 h 120"/>
                <a:gd name="T16" fmla="*/ 2 w 72"/>
                <a:gd name="T17" fmla="*/ 23 h 120"/>
                <a:gd name="T18" fmla="*/ 3 w 72"/>
                <a:gd name="T19" fmla="*/ 16 h 120"/>
                <a:gd name="T20" fmla="*/ 9 w 72"/>
                <a:gd name="T21" fmla="*/ 13 h 120"/>
                <a:gd name="T22" fmla="*/ 12 w 72"/>
                <a:gd name="T23" fmla="*/ 18 h 120"/>
                <a:gd name="T24" fmla="*/ 14 w 72"/>
                <a:gd name="T25" fmla="*/ 17 h 120"/>
                <a:gd name="T26" fmla="*/ 3 w 72"/>
                <a:gd name="T27" fmla="*/ 0 h 120"/>
                <a:gd name="T28" fmla="*/ 2 w 72"/>
                <a:gd name="T29" fmla="*/ 9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10" y="43"/>
                  </a:moveTo>
                  <a:lnTo>
                    <a:pt x="19" y="45"/>
                  </a:lnTo>
                  <a:lnTo>
                    <a:pt x="21" y="27"/>
                  </a:lnTo>
                  <a:lnTo>
                    <a:pt x="42" y="58"/>
                  </a:lnTo>
                  <a:lnTo>
                    <a:pt x="15" y="69"/>
                  </a:lnTo>
                  <a:lnTo>
                    <a:pt x="15" y="56"/>
                  </a:lnTo>
                  <a:lnTo>
                    <a:pt x="8" y="61"/>
                  </a:lnTo>
                  <a:lnTo>
                    <a:pt x="0" y="120"/>
                  </a:lnTo>
                  <a:lnTo>
                    <a:pt x="10" y="113"/>
                  </a:lnTo>
                  <a:lnTo>
                    <a:pt x="13" y="82"/>
                  </a:lnTo>
                  <a:lnTo>
                    <a:pt x="48" y="67"/>
                  </a:lnTo>
                  <a:lnTo>
                    <a:pt x="63" y="90"/>
                  </a:lnTo>
                  <a:lnTo>
                    <a:pt x="72" y="87"/>
                  </a:lnTo>
                  <a:lnTo>
                    <a:pt x="15"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0" name="Freeform 142"/>
            <p:cNvSpPr>
              <a:spLocks/>
            </p:cNvSpPr>
            <p:nvPr/>
          </p:nvSpPr>
          <p:spPr bwMode="auto">
            <a:xfrm>
              <a:off x="4556" y="1173"/>
              <a:ext cx="3" cy="3"/>
            </a:xfrm>
            <a:custGeom>
              <a:avLst/>
              <a:gdLst>
                <a:gd name="T0" fmla="*/ 3 w 11"/>
                <a:gd name="T1" fmla="*/ 0 h 18"/>
                <a:gd name="T2" fmla="*/ 1 w 11"/>
                <a:gd name="T3" fmla="*/ 0 h 18"/>
                <a:gd name="T4" fmla="*/ 0 w 11"/>
                <a:gd name="T5" fmla="*/ 3 h 18"/>
                <a:gd name="T6" fmla="*/ 2 w 11"/>
                <a:gd name="T7" fmla="*/ 2 h 18"/>
                <a:gd name="T8" fmla="*/ 3 w 11"/>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8">
                  <a:moveTo>
                    <a:pt x="11" y="2"/>
                  </a:moveTo>
                  <a:lnTo>
                    <a:pt x="2" y="0"/>
                  </a:lnTo>
                  <a:lnTo>
                    <a:pt x="0" y="18"/>
                  </a:lnTo>
                  <a:lnTo>
                    <a:pt x="7" y="13"/>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1" name="Freeform 143"/>
            <p:cNvSpPr>
              <a:spLocks/>
            </p:cNvSpPr>
            <p:nvPr/>
          </p:nvSpPr>
          <p:spPr bwMode="auto">
            <a:xfrm>
              <a:off x="4567" y="1160"/>
              <a:ext cx="6" cy="21"/>
            </a:xfrm>
            <a:custGeom>
              <a:avLst/>
              <a:gdLst>
                <a:gd name="T0" fmla="*/ 5 w 29"/>
                <a:gd name="T1" fmla="*/ 21 h 101"/>
                <a:gd name="T2" fmla="*/ 6 w 29"/>
                <a:gd name="T3" fmla="*/ 20 h 101"/>
                <a:gd name="T4" fmla="*/ 2 w 29"/>
                <a:gd name="T5" fmla="*/ 0 h 101"/>
                <a:gd name="T6" fmla="*/ 0 w 29"/>
                <a:gd name="T7" fmla="*/ 1 h 101"/>
                <a:gd name="T8" fmla="*/ 5 w 29"/>
                <a:gd name="T9" fmla="*/ 21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1">
                  <a:moveTo>
                    <a:pt x="22" y="101"/>
                  </a:moveTo>
                  <a:lnTo>
                    <a:pt x="29" y="98"/>
                  </a:lnTo>
                  <a:lnTo>
                    <a:pt x="8" y="0"/>
                  </a:lnTo>
                  <a:lnTo>
                    <a:pt x="0" y="3"/>
                  </a:lnTo>
                  <a:lnTo>
                    <a:pt x="22"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2" name="Freeform 144"/>
            <p:cNvSpPr>
              <a:spLocks/>
            </p:cNvSpPr>
            <p:nvPr/>
          </p:nvSpPr>
          <p:spPr bwMode="auto">
            <a:xfrm>
              <a:off x="4572" y="1158"/>
              <a:ext cx="10" cy="21"/>
            </a:xfrm>
            <a:custGeom>
              <a:avLst/>
              <a:gdLst>
                <a:gd name="T0" fmla="*/ 5 w 53"/>
                <a:gd name="T1" fmla="*/ 18 h 101"/>
                <a:gd name="T2" fmla="*/ 2 w 53"/>
                <a:gd name="T3" fmla="*/ 0 h 101"/>
                <a:gd name="T4" fmla="*/ 0 w 53"/>
                <a:gd name="T5" fmla="*/ 1 h 101"/>
                <a:gd name="T6" fmla="*/ 4 w 53"/>
                <a:gd name="T7" fmla="*/ 21 h 101"/>
                <a:gd name="T8" fmla="*/ 10 w 53"/>
                <a:gd name="T9" fmla="*/ 18 h 101"/>
                <a:gd name="T10" fmla="*/ 10 w 53"/>
                <a:gd name="T11" fmla="*/ 16 h 101"/>
                <a:gd name="T12" fmla="*/ 5 w 53"/>
                <a:gd name="T13" fmla="*/ 18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01">
                  <a:moveTo>
                    <a:pt x="29" y="87"/>
                  </a:moveTo>
                  <a:lnTo>
                    <a:pt x="10" y="0"/>
                  </a:lnTo>
                  <a:lnTo>
                    <a:pt x="0" y="3"/>
                  </a:lnTo>
                  <a:lnTo>
                    <a:pt x="22" y="101"/>
                  </a:lnTo>
                  <a:lnTo>
                    <a:pt x="53" y="87"/>
                  </a:lnTo>
                  <a:lnTo>
                    <a:pt x="51" y="77"/>
                  </a:lnTo>
                  <a:lnTo>
                    <a:pt x="29"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3" name="Freeform 145"/>
            <p:cNvSpPr>
              <a:spLocks/>
            </p:cNvSpPr>
            <p:nvPr/>
          </p:nvSpPr>
          <p:spPr bwMode="auto">
            <a:xfrm>
              <a:off x="4937" y="1026"/>
              <a:ext cx="16" cy="22"/>
            </a:xfrm>
            <a:custGeom>
              <a:avLst/>
              <a:gdLst>
                <a:gd name="T0" fmla="*/ 3 w 79"/>
                <a:gd name="T1" fmla="*/ 9 h 107"/>
                <a:gd name="T2" fmla="*/ 5 w 79"/>
                <a:gd name="T3" fmla="*/ 9 h 107"/>
                <a:gd name="T4" fmla="*/ 6 w 79"/>
                <a:gd name="T5" fmla="*/ 5 h 107"/>
                <a:gd name="T6" fmla="*/ 10 w 79"/>
                <a:gd name="T7" fmla="*/ 12 h 107"/>
                <a:gd name="T8" fmla="*/ 4 w 79"/>
                <a:gd name="T9" fmla="*/ 13 h 107"/>
                <a:gd name="T10" fmla="*/ 5 w 79"/>
                <a:gd name="T11" fmla="*/ 10 h 107"/>
                <a:gd name="T12" fmla="*/ 3 w 79"/>
                <a:gd name="T13" fmla="*/ 10 h 107"/>
                <a:gd name="T14" fmla="*/ 0 w 79"/>
                <a:gd name="T15" fmla="*/ 22 h 107"/>
                <a:gd name="T16" fmla="*/ 2 w 79"/>
                <a:gd name="T17" fmla="*/ 21 h 107"/>
                <a:gd name="T18" fmla="*/ 4 w 79"/>
                <a:gd name="T19" fmla="*/ 15 h 107"/>
                <a:gd name="T20" fmla="*/ 11 w 79"/>
                <a:gd name="T21" fmla="*/ 13 h 107"/>
                <a:gd name="T22" fmla="*/ 14 w 79"/>
                <a:gd name="T23" fmla="*/ 18 h 107"/>
                <a:gd name="T24" fmla="*/ 16 w 79"/>
                <a:gd name="T25" fmla="*/ 17 h 107"/>
                <a:gd name="T26" fmla="*/ 5 w 79"/>
                <a:gd name="T27" fmla="*/ 0 h 107"/>
                <a:gd name="T28" fmla="*/ 3 w 79"/>
                <a:gd name="T29" fmla="*/ 9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7">
                  <a:moveTo>
                    <a:pt x="16" y="43"/>
                  </a:moveTo>
                  <a:lnTo>
                    <a:pt x="26" y="46"/>
                  </a:lnTo>
                  <a:lnTo>
                    <a:pt x="32" y="24"/>
                  </a:lnTo>
                  <a:lnTo>
                    <a:pt x="50" y="57"/>
                  </a:lnTo>
                  <a:lnTo>
                    <a:pt x="21" y="64"/>
                  </a:lnTo>
                  <a:lnTo>
                    <a:pt x="24" y="51"/>
                  </a:lnTo>
                  <a:lnTo>
                    <a:pt x="16" y="51"/>
                  </a:lnTo>
                  <a:lnTo>
                    <a:pt x="0" y="107"/>
                  </a:lnTo>
                  <a:lnTo>
                    <a:pt x="11" y="101"/>
                  </a:lnTo>
                  <a:lnTo>
                    <a:pt x="19" y="74"/>
                  </a:lnTo>
                  <a:lnTo>
                    <a:pt x="55" y="64"/>
                  </a:lnTo>
                  <a:lnTo>
                    <a:pt x="69" y="86"/>
                  </a:lnTo>
                  <a:lnTo>
                    <a:pt x="79" y="83"/>
                  </a:lnTo>
                  <a:lnTo>
                    <a:pt x="26" y="0"/>
                  </a:lnTo>
                  <a:lnTo>
                    <a:pt x="16"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4" name="Freeform 146"/>
            <p:cNvSpPr>
              <a:spLocks/>
            </p:cNvSpPr>
            <p:nvPr/>
          </p:nvSpPr>
          <p:spPr bwMode="auto">
            <a:xfrm>
              <a:off x="4940" y="1035"/>
              <a:ext cx="2" cy="1"/>
            </a:xfrm>
            <a:custGeom>
              <a:avLst/>
              <a:gdLst>
                <a:gd name="T0" fmla="*/ 2 w 10"/>
                <a:gd name="T1" fmla="*/ 0 h 8"/>
                <a:gd name="T2" fmla="*/ 0 w 10"/>
                <a:gd name="T3" fmla="*/ 0 h 8"/>
                <a:gd name="T4" fmla="*/ 0 w 10"/>
                <a:gd name="T5" fmla="*/ 1 h 8"/>
                <a:gd name="T6" fmla="*/ 2 w 10"/>
                <a:gd name="T7" fmla="*/ 1 h 8"/>
                <a:gd name="T8" fmla="*/ 2 w 10"/>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8" y="8"/>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5" name="Freeform 147"/>
            <p:cNvSpPr>
              <a:spLocks/>
            </p:cNvSpPr>
            <p:nvPr/>
          </p:nvSpPr>
          <p:spPr bwMode="auto">
            <a:xfrm>
              <a:off x="4952" y="1024"/>
              <a:ext cx="5" cy="18"/>
            </a:xfrm>
            <a:custGeom>
              <a:avLst/>
              <a:gdLst>
                <a:gd name="T0" fmla="*/ 3 w 24"/>
                <a:gd name="T1" fmla="*/ 18 h 91"/>
                <a:gd name="T2" fmla="*/ 5 w 24"/>
                <a:gd name="T3" fmla="*/ 17 h 91"/>
                <a:gd name="T4" fmla="*/ 3 w 24"/>
                <a:gd name="T5" fmla="*/ 0 h 91"/>
                <a:gd name="T6" fmla="*/ 0 w 24"/>
                <a:gd name="T7" fmla="*/ 1 h 91"/>
                <a:gd name="T8" fmla="*/ 3 w 24"/>
                <a:gd name="T9" fmla="*/ 18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1">
                  <a:moveTo>
                    <a:pt x="14" y="91"/>
                  </a:moveTo>
                  <a:lnTo>
                    <a:pt x="24" y="87"/>
                  </a:lnTo>
                  <a:lnTo>
                    <a:pt x="12" y="0"/>
                  </a:lnTo>
                  <a:lnTo>
                    <a:pt x="0" y="3"/>
                  </a:lnTo>
                  <a:lnTo>
                    <a:pt x="14"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6" name="Freeform 148"/>
            <p:cNvSpPr>
              <a:spLocks/>
            </p:cNvSpPr>
            <p:nvPr/>
          </p:nvSpPr>
          <p:spPr bwMode="auto">
            <a:xfrm>
              <a:off x="4963" y="1022"/>
              <a:ext cx="3" cy="2"/>
            </a:xfrm>
            <a:custGeom>
              <a:avLst/>
              <a:gdLst>
                <a:gd name="T0" fmla="*/ 2 w 16"/>
                <a:gd name="T1" fmla="*/ 2 h 12"/>
                <a:gd name="T2" fmla="*/ 3 w 16"/>
                <a:gd name="T3" fmla="*/ 0 h 12"/>
                <a:gd name="T4" fmla="*/ 2 w 16"/>
                <a:gd name="T5" fmla="*/ 0 h 12"/>
                <a:gd name="T6" fmla="*/ 2 w 16"/>
                <a:gd name="T7" fmla="*/ 0 h 12"/>
                <a:gd name="T8" fmla="*/ 1 w 16"/>
                <a:gd name="T9" fmla="*/ 0 h 12"/>
                <a:gd name="T10" fmla="*/ 0 w 16"/>
                <a:gd name="T11" fmla="*/ 0 h 12"/>
                <a:gd name="T12" fmla="*/ 0 w 16"/>
                <a:gd name="T13" fmla="*/ 2 h 12"/>
                <a:gd name="T14" fmla="*/ 0 w 16"/>
                <a:gd name="T15" fmla="*/ 2 h 12"/>
                <a:gd name="T16" fmla="*/ 1 w 16"/>
                <a:gd name="T17" fmla="*/ 2 h 12"/>
                <a:gd name="T18" fmla="*/ 2 w 16"/>
                <a:gd name="T19" fmla="*/ 2 h 12"/>
                <a:gd name="T20" fmla="*/ 2 w 16"/>
                <a:gd name="T21" fmla="*/ 2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12">
                  <a:moveTo>
                    <a:pt x="11" y="12"/>
                  </a:moveTo>
                  <a:lnTo>
                    <a:pt x="16" y="2"/>
                  </a:lnTo>
                  <a:lnTo>
                    <a:pt x="13" y="0"/>
                  </a:lnTo>
                  <a:lnTo>
                    <a:pt x="8" y="0"/>
                  </a:lnTo>
                  <a:lnTo>
                    <a:pt x="5" y="0"/>
                  </a:lnTo>
                  <a:lnTo>
                    <a:pt x="0" y="2"/>
                  </a:lnTo>
                  <a:lnTo>
                    <a:pt x="0" y="10"/>
                  </a:lnTo>
                  <a:lnTo>
                    <a:pt x="2" y="10"/>
                  </a:lnTo>
                  <a:lnTo>
                    <a:pt x="5" y="10"/>
                  </a:lnTo>
                  <a:lnTo>
                    <a:pt x="8" y="10"/>
                  </a:lnTo>
                  <a:lnTo>
                    <a:pt x="1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7" name="Freeform 149"/>
            <p:cNvSpPr>
              <a:spLocks/>
            </p:cNvSpPr>
            <p:nvPr/>
          </p:nvSpPr>
          <p:spPr bwMode="auto">
            <a:xfrm>
              <a:off x="4958" y="1022"/>
              <a:ext cx="13" cy="19"/>
            </a:xfrm>
            <a:custGeom>
              <a:avLst/>
              <a:gdLst>
                <a:gd name="T0" fmla="*/ 10 w 64"/>
                <a:gd name="T1" fmla="*/ 3 h 92"/>
                <a:gd name="T2" fmla="*/ 10 w 64"/>
                <a:gd name="T3" fmla="*/ 2 h 92"/>
                <a:gd name="T4" fmla="*/ 9 w 64"/>
                <a:gd name="T5" fmla="*/ 1 h 92"/>
                <a:gd name="T6" fmla="*/ 9 w 64"/>
                <a:gd name="T7" fmla="*/ 1 h 92"/>
                <a:gd name="T8" fmla="*/ 8 w 64"/>
                <a:gd name="T9" fmla="*/ 0 h 92"/>
                <a:gd name="T10" fmla="*/ 7 w 64"/>
                <a:gd name="T11" fmla="*/ 2 h 92"/>
                <a:gd name="T12" fmla="*/ 8 w 64"/>
                <a:gd name="T13" fmla="*/ 3 h 92"/>
                <a:gd name="T14" fmla="*/ 8 w 64"/>
                <a:gd name="T15" fmla="*/ 3 h 92"/>
                <a:gd name="T16" fmla="*/ 8 w 64"/>
                <a:gd name="T17" fmla="*/ 4 h 92"/>
                <a:gd name="T18" fmla="*/ 8 w 64"/>
                <a:gd name="T19" fmla="*/ 6 h 92"/>
                <a:gd name="T20" fmla="*/ 7 w 64"/>
                <a:gd name="T21" fmla="*/ 7 h 92"/>
                <a:gd name="T22" fmla="*/ 6 w 64"/>
                <a:gd name="T23" fmla="*/ 8 h 92"/>
                <a:gd name="T24" fmla="*/ 4 w 64"/>
                <a:gd name="T25" fmla="*/ 9 h 92"/>
                <a:gd name="T26" fmla="*/ 3 w 64"/>
                <a:gd name="T27" fmla="*/ 9 h 92"/>
                <a:gd name="T28" fmla="*/ 3 w 64"/>
                <a:gd name="T29" fmla="*/ 2 h 92"/>
                <a:gd name="T30" fmla="*/ 3 w 64"/>
                <a:gd name="T31" fmla="*/ 2 h 92"/>
                <a:gd name="T32" fmla="*/ 4 w 64"/>
                <a:gd name="T33" fmla="*/ 2 h 92"/>
                <a:gd name="T34" fmla="*/ 4 w 64"/>
                <a:gd name="T35" fmla="*/ 2 h 92"/>
                <a:gd name="T36" fmla="*/ 5 w 64"/>
                <a:gd name="T37" fmla="*/ 2 h 92"/>
                <a:gd name="T38" fmla="*/ 5 w 64"/>
                <a:gd name="T39" fmla="*/ 0 h 92"/>
                <a:gd name="T40" fmla="*/ 4 w 64"/>
                <a:gd name="T41" fmla="*/ 0 h 92"/>
                <a:gd name="T42" fmla="*/ 4 w 64"/>
                <a:gd name="T43" fmla="*/ 0 h 92"/>
                <a:gd name="T44" fmla="*/ 3 w 64"/>
                <a:gd name="T45" fmla="*/ 0 h 92"/>
                <a:gd name="T46" fmla="*/ 3 w 64"/>
                <a:gd name="T47" fmla="*/ 0 h 92"/>
                <a:gd name="T48" fmla="*/ 0 w 64"/>
                <a:gd name="T49" fmla="*/ 1 h 92"/>
                <a:gd name="T50" fmla="*/ 3 w 64"/>
                <a:gd name="T51" fmla="*/ 19 h 92"/>
                <a:gd name="T52" fmla="*/ 5 w 64"/>
                <a:gd name="T53" fmla="*/ 18 h 92"/>
                <a:gd name="T54" fmla="*/ 4 w 64"/>
                <a:gd name="T55" fmla="*/ 10 h 92"/>
                <a:gd name="T56" fmla="*/ 4 w 64"/>
                <a:gd name="T57" fmla="*/ 10 h 92"/>
                <a:gd name="T58" fmla="*/ 11 w 64"/>
                <a:gd name="T59" fmla="*/ 17 h 92"/>
                <a:gd name="T60" fmla="*/ 13 w 64"/>
                <a:gd name="T61" fmla="*/ 16 h 92"/>
                <a:gd name="T62" fmla="*/ 7 w 64"/>
                <a:gd name="T63" fmla="*/ 10 h 92"/>
                <a:gd name="T64" fmla="*/ 8 w 64"/>
                <a:gd name="T65" fmla="*/ 9 h 92"/>
                <a:gd name="T66" fmla="*/ 9 w 64"/>
                <a:gd name="T67" fmla="*/ 7 h 92"/>
                <a:gd name="T68" fmla="*/ 10 w 64"/>
                <a:gd name="T69" fmla="*/ 5 h 92"/>
                <a:gd name="T70" fmla="*/ 10 w 64"/>
                <a:gd name="T71" fmla="*/ 3 h 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92">
                  <a:moveTo>
                    <a:pt x="50" y="15"/>
                  </a:moveTo>
                  <a:lnTo>
                    <a:pt x="48" y="10"/>
                  </a:lnTo>
                  <a:lnTo>
                    <a:pt x="45" y="5"/>
                  </a:lnTo>
                  <a:lnTo>
                    <a:pt x="42" y="3"/>
                  </a:lnTo>
                  <a:lnTo>
                    <a:pt x="40" y="0"/>
                  </a:lnTo>
                  <a:lnTo>
                    <a:pt x="35" y="10"/>
                  </a:lnTo>
                  <a:lnTo>
                    <a:pt x="37" y="13"/>
                  </a:lnTo>
                  <a:lnTo>
                    <a:pt x="40" y="15"/>
                  </a:lnTo>
                  <a:lnTo>
                    <a:pt x="40" y="18"/>
                  </a:lnTo>
                  <a:lnTo>
                    <a:pt x="40" y="29"/>
                  </a:lnTo>
                  <a:lnTo>
                    <a:pt x="35" y="34"/>
                  </a:lnTo>
                  <a:lnTo>
                    <a:pt x="29" y="39"/>
                  </a:lnTo>
                  <a:lnTo>
                    <a:pt x="19" y="42"/>
                  </a:lnTo>
                  <a:lnTo>
                    <a:pt x="16" y="42"/>
                  </a:lnTo>
                  <a:lnTo>
                    <a:pt x="14" y="10"/>
                  </a:lnTo>
                  <a:lnTo>
                    <a:pt x="16" y="10"/>
                  </a:lnTo>
                  <a:lnTo>
                    <a:pt x="19" y="10"/>
                  </a:lnTo>
                  <a:lnTo>
                    <a:pt x="21" y="8"/>
                  </a:lnTo>
                  <a:lnTo>
                    <a:pt x="24" y="8"/>
                  </a:lnTo>
                  <a:lnTo>
                    <a:pt x="24" y="0"/>
                  </a:lnTo>
                  <a:lnTo>
                    <a:pt x="21" y="0"/>
                  </a:lnTo>
                  <a:lnTo>
                    <a:pt x="19" y="0"/>
                  </a:lnTo>
                  <a:lnTo>
                    <a:pt x="16" y="0"/>
                  </a:lnTo>
                  <a:lnTo>
                    <a:pt x="14" y="0"/>
                  </a:lnTo>
                  <a:lnTo>
                    <a:pt x="0" y="5"/>
                  </a:lnTo>
                  <a:lnTo>
                    <a:pt x="14" y="92"/>
                  </a:lnTo>
                  <a:lnTo>
                    <a:pt x="24" y="89"/>
                  </a:lnTo>
                  <a:lnTo>
                    <a:pt x="19" y="50"/>
                  </a:lnTo>
                  <a:lnTo>
                    <a:pt x="21" y="50"/>
                  </a:lnTo>
                  <a:lnTo>
                    <a:pt x="53" y="82"/>
                  </a:lnTo>
                  <a:lnTo>
                    <a:pt x="64" y="77"/>
                  </a:lnTo>
                  <a:lnTo>
                    <a:pt x="32" y="48"/>
                  </a:lnTo>
                  <a:lnTo>
                    <a:pt x="40" y="42"/>
                  </a:lnTo>
                  <a:lnTo>
                    <a:pt x="45" y="34"/>
                  </a:lnTo>
                  <a:lnTo>
                    <a:pt x="50" y="26"/>
                  </a:lnTo>
                  <a:lnTo>
                    <a:pt x="5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8" name="Freeform 150"/>
            <p:cNvSpPr>
              <a:spLocks/>
            </p:cNvSpPr>
            <p:nvPr/>
          </p:nvSpPr>
          <p:spPr bwMode="auto">
            <a:xfrm>
              <a:off x="4979" y="1013"/>
              <a:ext cx="20" cy="22"/>
            </a:xfrm>
            <a:custGeom>
              <a:avLst/>
              <a:gdLst>
                <a:gd name="T0" fmla="*/ 10 w 101"/>
                <a:gd name="T1" fmla="*/ 16 h 114"/>
                <a:gd name="T2" fmla="*/ 1 w 101"/>
                <a:gd name="T3" fmla="*/ 3 h 114"/>
                <a:gd name="T4" fmla="*/ 0 w 101"/>
                <a:gd name="T5" fmla="*/ 22 h 114"/>
                <a:gd name="T6" fmla="*/ 2 w 101"/>
                <a:gd name="T7" fmla="*/ 21 h 114"/>
                <a:gd name="T8" fmla="*/ 3 w 101"/>
                <a:gd name="T9" fmla="*/ 9 h 114"/>
                <a:gd name="T10" fmla="*/ 10 w 101"/>
                <a:gd name="T11" fmla="*/ 20 h 114"/>
                <a:gd name="T12" fmla="*/ 14 w 101"/>
                <a:gd name="T13" fmla="*/ 7 h 114"/>
                <a:gd name="T14" fmla="*/ 18 w 101"/>
                <a:gd name="T15" fmla="*/ 17 h 114"/>
                <a:gd name="T16" fmla="*/ 20 w 101"/>
                <a:gd name="T17" fmla="*/ 16 h 114"/>
                <a:gd name="T18" fmla="*/ 14 w 101"/>
                <a:gd name="T19" fmla="*/ 0 h 114"/>
                <a:gd name="T20" fmla="*/ 10 w 101"/>
                <a:gd name="T21" fmla="*/ 16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1" h="114">
                  <a:moveTo>
                    <a:pt x="48" y="82"/>
                  </a:moveTo>
                  <a:lnTo>
                    <a:pt x="7" y="16"/>
                  </a:lnTo>
                  <a:lnTo>
                    <a:pt x="0" y="114"/>
                  </a:lnTo>
                  <a:lnTo>
                    <a:pt x="12" y="111"/>
                  </a:lnTo>
                  <a:lnTo>
                    <a:pt x="14" y="48"/>
                  </a:lnTo>
                  <a:lnTo>
                    <a:pt x="51" y="103"/>
                  </a:lnTo>
                  <a:lnTo>
                    <a:pt x="69" y="34"/>
                  </a:lnTo>
                  <a:lnTo>
                    <a:pt x="91" y="90"/>
                  </a:lnTo>
                  <a:lnTo>
                    <a:pt x="101" y="85"/>
                  </a:lnTo>
                  <a:lnTo>
                    <a:pt x="69" y="0"/>
                  </a:lnTo>
                  <a:lnTo>
                    <a:pt x="48"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9" name="Freeform 151"/>
            <p:cNvSpPr>
              <a:spLocks/>
            </p:cNvSpPr>
            <p:nvPr/>
          </p:nvSpPr>
          <p:spPr bwMode="auto">
            <a:xfrm>
              <a:off x="5000" y="1009"/>
              <a:ext cx="15" cy="21"/>
            </a:xfrm>
            <a:custGeom>
              <a:avLst/>
              <a:gdLst>
                <a:gd name="T0" fmla="*/ 3 w 79"/>
                <a:gd name="T1" fmla="*/ 8 h 101"/>
                <a:gd name="T2" fmla="*/ 4 w 79"/>
                <a:gd name="T3" fmla="*/ 9 h 101"/>
                <a:gd name="T4" fmla="*/ 5 w 79"/>
                <a:gd name="T5" fmla="*/ 4 h 101"/>
                <a:gd name="T6" fmla="*/ 9 w 79"/>
                <a:gd name="T7" fmla="*/ 11 h 101"/>
                <a:gd name="T8" fmla="*/ 4 w 79"/>
                <a:gd name="T9" fmla="*/ 13 h 101"/>
                <a:gd name="T10" fmla="*/ 4 w 79"/>
                <a:gd name="T11" fmla="*/ 10 h 101"/>
                <a:gd name="T12" fmla="*/ 2 w 79"/>
                <a:gd name="T13" fmla="*/ 10 h 101"/>
                <a:gd name="T14" fmla="*/ 0 w 79"/>
                <a:gd name="T15" fmla="*/ 21 h 101"/>
                <a:gd name="T16" fmla="*/ 2 w 79"/>
                <a:gd name="T17" fmla="*/ 20 h 101"/>
                <a:gd name="T18" fmla="*/ 3 w 79"/>
                <a:gd name="T19" fmla="*/ 15 h 101"/>
                <a:gd name="T20" fmla="*/ 10 w 79"/>
                <a:gd name="T21" fmla="*/ 13 h 101"/>
                <a:gd name="T22" fmla="*/ 13 w 79"/>
                <a:gd name="T23" fmla="*/ 17 h 101"/>
                <a:gd name="T24" fmla="*/ 15 w 79"/>
                <a:gd name="T25" fmla="*/ 16 h 101"/>
                <a:gd name="T26" fmla="*/ 5 w 79"/>
                <a:gd name="T27" fmla="*/ 0 h 101"/>
                <a:gd name="T28" fmla="*/ 3 w 79"/>
                <a:gd name="T29" fmla="*/ 8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1">
                  <a:moveTo>
                    <a:pt x="16" y="38"/>
                  </a:moveTo>
                  <a:lnTo>
                    <a:pt x="23" y="43"/>
                  </a:lnTo>
                  <a:lnTo>
                    <a:pt x="28" y="21"/>
                  </a:lnTo>
                  <a:lnTo>
                    <a:pt x="50" y="53"/>
                  </a:lnTo>
                  <a:lnTo>
                    <a:pt x="21" y="62"/>
                  </a:lnTo>
                  <a:lnTo>
                    <a:pt x="23" y="48"/>
                  </a:lnTo>
                  <a:lnTo>
                    <a:pt x="13" y="50"/>
                  </a:lnTo>
                  <a:lnTo>
                    <a:pt x="0" y="101"/>
                  </a:lnTo>
                  <a:lnTo>
                    <a:pt x="11" y="98"/>
                  </a:lnTo>
                  <a:lnTo>
                    <a:pt x="18" y="72"/>
                  </a:lnTo>
                  <a:lnTo>
                    <a:pt x="55" y="62"/>
                  </a:lnTo>
                  <a:lnTo>
                    <a:pt x="69" y="82"/>
                  </a:lnTo>
                  <a:lnTo>
                    <a:pt x="79" y="79"/>
                  </a:lnTo>
                  <a:lnTo>
                    <a:pt x="26" y="0"/>
                  </a:lnTo>
                  <a:lnTo>
                    <a:pt x="1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0" name="Freeform 152"/>
            <p:cNvSpPr>
              <a:spLocks/>
            </p:cNvSpPr>
            <p:nvPr/>
          </p:nvSpPr>
          <p:spPr bwMode="auto">
            <a:xfrm>
              <a:off x="5002" y="1017"/>
              <a:ext cx="2" cy="2"/>
            </a:xfrm>
            <a:custGeom>
              <a:avLst/>
              <a:gdLst>
                <a:gd name="T0" fmla="*/ 2 w 10"/>
                <a:gd name="T1" fmla="*/ 1 h 12"/>
                <a:gd name="T2" fmla="*/ 1 w 10"/>
                <a:gd name="T3" fmla="*/ 0 h 12"/>
                <a:gd name="T4" fmla="*/ 0 w 10"/>
                <a:gd name="T5" fmla="*/ 2 h 12"/>
                <a:gd name="T6" fmla="*/ 2 w 10"/>
                <a:gd name="T7" fmla="*/ 2 h 12"/>
                <a:gd name="T8" fmla="*/ 2 w 10"/>
                <a:gd name="T9" fmla="*/ 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10" y="5"/>
                  </a:moveTo>
                  <a:lnTo>
                    <a:pt x="3" y="0"/>
                  </a:lnTo>
                  <a:lnTo>
                    <a:pt x="0" y="12"/>
                  </a:lnTo>
                  <a:lnTo>
                    <a:pt x="10" y="10"/>
                  </a:lnTo>
                  <a:lnTo>
                    <a:pt x="1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1" name="Freeform 153"/>
            <p:cNvSpPr>
              <a:spLocks/>
            </p:cNvSpPr>
            <p:nvPr/>
          </p:nvSpPr>
          <p:spPr bwMode="auto">
            <a:xfrm>
              <a:off x="5015" y="1007"/>
              <a:ext cx="5" cy="18"/>
            </a:xfrm>
            <a:custGeom>
              <a:avLst/>
              <a:gdLst>
                <a:gd name="T0" fmla="*/ 3 w 24"/>
                <a:gd name="T1" fmla="*/ 18 h 90"/>
                <a:gd name="T2" fmla="*/ 5 w 24"/>
                <a:gd name="T3" fmla="*/ 17 h 90"/>
                <a:gd name="T4" fmla="*/ 2 w 24"/>
                <a:gd name="T5" fmla="*/ 0 h 90"/>
                <a:gd name="T6" fmla="*/ 0 w 24"/>
                <a:gd name="T7" fmla="*/ 1 h 90"/>
                <a:gd name="T8" fmla="*/ 3 w 24"/>
                <a:gd name="T9" fmla="*/ 1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0">
                  <a:moveTo>
                    <a:pt x="14" y="90"/>
                  </a:moveTo>
                  <a:lnTo>
                    <a:pt x="24" y="87"/>
                  </a:lnTo>
                  <a:lnTo>
                    <a:pt x="11" y="0"/>
                  </a:lnTo>
                  <a:lnTo>
                    <a:pt x="0" y="3"/>
                  </a:lnTo>
                  <a:lnTo>
                    <a:pt x="1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2" name="Freeform 154"/>
            <p:cNvSpPr>
              <a:spLocks/>
            </p:cNvSpPr>
            <p:nvPr/>
          </p:nvSpPr>
          <p:spPr bwMode="auto">
            <a:xfrm>
              <a:off x="5021" y="1006"/>
              <a:ext cx="9" cy="17"/>
            </a:xfrm>
            <a:custGeom>
              <a:avLst/>
              <a:gdLst>
                <a:gd name="T0" fmla="*/ 4 w 45"/>
                <a:gd name="T1" fmla="*/ 15 h 87"/>
                <a:gd name="T2" fmla="*/ 2 w 45"/>
                <a:gd name="T3" fmla="*/ 0 h 87"/>
                <a:gd name="T4" fmla="*/ 0 w 45"/>
                <a:gd name="T5" fmla="*/ 1 h 87"/>
                <a:gd name="T6" fmla="*/ 2 w 45"/>
                <a:gd name="T7" fmla="*/ 17 h 87"/>
                <a:gd name="T8" fmla="*/ 9 w 45"/>
                <a:gd name="T9" fmla="*/ 16 h 87"/>
                <a:gd name="T10" fmla="*/ 9 w 45"/>
                <a:gd name="T11" fmla="*/ 13 h 87"/>
                <a:gd name="T12" fmla="*/ 4 w 45"/>
                <a:gd name="T13" fmla="*/ 15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 h="87">
                  <a:moveTo>
                    <a:pt x="21" y="76"/>
                  </a:moveTo>
                  <a:lnTo>
                    <a:pt x="11" y="0"/>
                  </a:lnTo>
                  <a:lnTo>
                    <a:pt x="0" y="3"/>
                  </a:lnTo>
                  <a:lnTo>
                    <a:pt x="11" y="87"/>
                  </a:lnTo>
                  <a:lnTo>
                    <a:pt x="45" y="80"/>
                  </a:lnTo>
                  <a:lnTo>
                    <a:pt x="45" y="68"/>
                  </a:lnTo>
                  <a:lnTo>
                    <a:pt x="2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3" name="Freeform 155"/>
            <p:cNvSpPr>
              <a:spLocks/>
            </p:cNvSpPr>
            <p:nvPr/>
          </p:nvSpPr>
          <p:spPr bwMode="auto">
            <a:xfrm>
              <a:off x="4926" y="646"/>
              <a:ext cx="119" cy="142"/>
            </a:xfrm>
            <a:custGeom>
              <a:avLst/>
              <a:gdLst>
                <a:gd name="T0" fmla="*/ 119 w 595"/>
                <a:gd name="T1" fmla="*/ 123 h 709"/>
                <a:gd name="T2" fmla="*/ 105 w 595"/>
                <a:gd name="T3" fmla="*/ 0 h 709"/>
                <a:gd name="T4" fmla="*/ 0 w 595"/>
                <a:gd name="T5" fmla="*/ 17 h 709"/>
                <a:gd name="T6" fmla="*/ 16 w 595"/>
                <a:gd name="T7" fmla="*/ 142 h 709"/>
                <a:gd name="T8" fmla="*/ 119 w 595"/>
                <a:gd name="T9" fmla="*/ 123 h 7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5" h="709">
                  <a:moveTo>
                    <a:pt x="595" y="613"/>
                  </a:moveTo>
                  <a:lnTo>
                    <a:pt x="526" y="0"/>
                  </a:lnTo>
                  <a:lnTo>
                    <a:pt x="0" y="83"/>
                  </a:lnTo>
                  <a:lnTo>
                    <a:pt x="82" y="709"/>
                  </a:lnTo>
                  <a:lnTo>
                    <a:pt x="595" y="613"/>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4" name="Freeform 156"/>
            <p:cNvSpPr>
              <a:spLocks/>
            </p:cNvSpPr>
            <p:nvPr/>
          </p:nvSpPr>
          <p:spPr bwMode="auto">
            <a:xfrm>
              <a:off x="4931" y="653"/>
              <a:ext cx="109" cy="129"/>
            </a:xfrm>
            <a:custGeom>
              <a:avLst/>
              <a:gdLst>
                <a:gd name="T0" fmla="*/ 109 w 542"/>
                <a:gd name="T1" fmla="*/ 111 h 647"/>
                <a:gd name="T2" fmla="*/ 96 w 542"/>
                <a:gd name="T3" fmla="*/ 0 h 647"/>
                <a:gd name="T4" fmla="*/ 0 w 542"/>
                <a:gd name="T5" fmla="*/ 15 h 647"/>
                <a:gd name="T6" fmla="*/ 15 w 542"/>
                <a:gd name="T7" fmla="*/ 129 h 647"/>
                <a:gd name="T8" fmla="*/ 109 w 542"/>
                <a:gd name="T9" fmla="*/ 111 h 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647">
                  <a:moveTo>
                    <a:pt x="542" y="557"/>
                  </a:moveTo>
                  <a:lnTo>
                    <a:pt x="479" y="0"/>
                  </a:lnTo>
                  <a:lnTo>
                    <a:pt x="0" y="76"/>
                  </a:lnTo>
                  <a:lnTo>
                    <a:pt x="74" y="647"/>
                  </a:lnTo>
                  <a:lnTo>
                    <a:pt x="542" y="557"/>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5" name="Freeform 157"/>
            <p:cNvSpPr>
              <a:spLocks/>
            </p:cNvSpPr>
            <p:nvPr/>
          </p:nvSpPr>
          <p:spPr bwMode="auto">
            <a:xfrm>
              <a:off x="4942" y="666"/>
              <a:ext cx="87" cy="103"/>
            </a:xfrm>
            <a:custGeom>
              <a:avLst/>
              <a:gdLst>
                <a:gd name="T0" fmla="*/ 87 w 434"/>
                <a:gd name="T1" fmla="*/ 89 h 515"/>
                <a:gd name="T2" fmla="*/ 76 w 434"/>
                <a:gd name="T3" fmla="*/ 0 h 515"/>
                <a:gd name="T4" fmla="*/ 0 w 434"/>
                <a:gd name="T5" fmla="*/ 12 h 515"/>
                <a:gd name="T6" fmla="*/ 12 w 434"/>
                <a:gd name="T7" fmla="*/ 103 h 515"/>
                <a:gd name="T8" fmla="*/ 87 w 434"/>
                <a:gd name="T9" fmla="*/ 89 h 5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515">
                  <a:moveTo>
                    <a:pt x="434" y="446"/>
                  </a:moveTo>
                  <a:lnTo>
                    <a:pt x="381" y="0"/>
                  </a:lnTo>
                  <a:lnTo>
                    <a:pt x="0" y="60"/>
                  </a:lnTo>
                  <a:lnTo>
                    <a:pt x="59" y="515"/>
                  </a:lnTo>
                  <a:lnTo>
                    <a:pt x="434" y="446"/>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6" name="Freeform 158"/>
            <p:cNvSpPr>
              <a:spLocks/>
            </p:cNvSpPr>
            <p:nvPr/>
          </p:nvSpPr>
          <p:spPr bwMode="auto">
            <a:xfrm>
              <a:off x="4955" y="688"/>
              <a:ext cx="65" cy="67"/>
            </a:xfrm>
            <a:custGeom>
              <a:avLst/>
              <a:gdLst>
                <a:gd name="T0" fmla="*/ 0 w 322"/>
                <a:gd name="T1" fmla="*/ 30 h 335"/>
                <a:gd name="T2" fmla="*/ 5 w 322"/>
                <a:gd name="T3" fmla="*/ 67 h 335"/>
                <a:gd name="T4" fmla="*/ 65 w 322"/>
                <a:gd name="T5" fmla="*/ 56 h 335"/>
                <a:gd name="T6" fmla="*/ 59 w 322"/>
                <a:gd name="T7" fmla="*/ 0 h 335"/>
                <a:gd name="T8" fmla="*/ 49 w 322"/>
                <a:gd name="T9" fmla="*/ 0 h 335"/>
                <a:gd name="T10" fmla="*/ 41 w 322"/>
                <a:gd name="T11" fmla="*/ 2 h 335"/>
                <a:gd name="T12" fmla="*/ 33 w 322"/>
                <a:gd name="T13" fmla="*/ 5 h 335"/>
                <a:gd name="T14" fmla="*/ 25 w 322"/>
                <a:gd name="T15" fmla="*/ 9 h 335"/>
                <a:gd name="T16" fmla="*/ 18 w 322"/>
                <a:gd name="T17" fmla="*/ 14 h 335"/>
                <a:gd name="T18" fmla="*/ 11 w 322"/>
                <a:gd name="T19" fmla="*/ 19 h 335"/>
                <a:gd name="T20" fmla="*/ 5 w 322"/>
                <a:gd name="T21" fmla="*/ 25 h 335"/>
                <a:gd name="T22" fmla="*/ 0 w 322"/>
                <a:gd name="T23" fmla="*/ 30 h 3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2" h="335">
                  <a:moveTo>
                    <a:pt x="0" y="151"/>
                  </a:moveTo>
                  <a:lnTo>
                    <a:pt x="24" y="335"/>
                  </a:lnTo>
                  <a:lnTo>
                    <a:pt x="322" y="280"/>
                  </a:lnTo>
                  <a:lnTo>
                    <a:pt x="291" y="0"/>
                  </a:lnTo>
                  <a:lnTo>
                    <a:pt x="245" y="0"/>
                  </a:lnTo>
                  <a:lnTo>
                    <a:pt x="204" y="9"/>
                  </a:lnTo>
                  <a:lnTo>
                    <a:pt x="164" y="24"/>
                  </a:lnTo>
                  <a:lnTo>
                    <a:pt x="125" y="45"/>
                  </a:lnTo>
                  <a:lnTo>
                    <a:pt x="87" y="69"/>
                  </a:lnTo>
                  <a:lnTo>
                    <a:pt x="55" y="95"/>
                  </a:lnTo>
                  <a:lnTo>
                    <a:pt x="27" y="124"/>
                  </a:lnTo>
                  <a:lnTo>
                    <a:pt x="0" y="15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7" name="Freeform 159"/>
            <p:cNvSpPr>
              <a:spLocks/>
            </p:cNvSpPr>
            <p:nvPr/>
          </p:nvSpPr>
          <p:spPr bwMode="auto">
            <a:xfrm>
              <a:off x="4953" y="702"/>
              <a:ext cx="13" cy="16"/>
            </a:xfrm>
            <a:custGeom>
              <a:avLst/>
              <a:gdLst>
                <a:gd name="T0" fmla="*/ 2 w 66"/>
                <a:gd name="T1" fmla="*/ 16 h 82"/>
                <a:gd name="T2" fmla="*/ 5 w 66"/>
                <a:gd name="T3" fmla="*/ 13 h 82"/>
                <a:gd name="T4" fmla="*/ 7 w 66"/>
                <a:gd name="T5" fmla="*/ 11 h 82"/>
                <a:gd name="T6" fmla="*/ 10 w 66"/>
                <a:gd name="T7" fmla="*/ 8 h 82"/>
                <a:gd name="T8" fmla="*/ 13 w 66"/>
                <a:gd name="T9" fmla="*/ 5 h 82"/>
                <a:gd name="T10" fmla="*/ 0 w 66"/>
                <a:gd name="T11" fmla="*/ 0 h 82"/>
                <a:gd name="T12" fmla="*/ 2 w 66"/>
                <a:gd name="T13" fmla="*/ 16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82">
                  <a:moveTo>
                    <a:pt x="11" y="82"/>
                  </a:moveTo>
                  <a:lnTo>
                    <a:pt x="24" y="69"/>
                  </a:lnTo>
                  <a:lnTo>
                    <a:pt x="38" y="55"/>
                  </a:lnTo>
                  <a:lnTo>
                    <a:pt x="50" y="40"/>
                  </a:lnTo>
                  <a:lnTo>
                    <a:pt x="66" y="26"/>
                  </a:lnTo>
                  <a:lnTo>
                    <a:pt x="0" y="0"/>
                  </a:lnTo>
                  <a:lnTo>
                    <a:pt x="11"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8" name="Freeform 160"/>
            <p:cNvSpPr>
              <a:spLocks/>
            </p:cNvSpPr>
            <p:nvPr/>
          </p:nvSpPr>
          <p:spPr bwMode="auto">
            <a:xfrm>
              <a:off x="4950" y="680"/>
              <a:ext cx="24" cy="27"/>
            </a:xfrm>
            <a:custGeom>
              <a:avLst/>
              <a:gdLst>
                <a:gd name="T0" fmla="*/ 0 w 119"/>
                <a:gd name="T1" fmla="*/ 3 h 134"/>
                <a:gd name="T2" fmla="*/ 3 w 119"/>
                <a:gd name="T3" fmla="*/ 22 h 134"/>
                <a:gd name="T4" fmla="*/ 16 w 119"/>
                <a:gd name="T5" fmla="*/ 27 h 134"/>
                <a:gd name="T6" fmla="*/ 18 w 119"/>
                <a:gd name="T7" fmla="*/ 26 h 134"/>
                <a:gd name="T8" fmla="*/ 20 w 119"/>
                <a:gd name="T9" fmla="*/ 24 h 134"/>
                <a:gd name="T10" fmla="*/ 22 w 119"/>
                <a:gd name="T11" fmla="*/ 22 h 134"/>
                <a:gd name="T12" fmla="*/ 24 w 119"/>
                <a:gd name="T13" fmla="*/ 21 h 134"/>
                <a:gd name="T14" fmla="*/ 15 w 119"/>
                <a:gd name="T15" fmla="*/ 0 h 134"/>
                <a:gd name="T16" fmla="*/ 0 w 119"/>
                <a:gd name="T17" fmla="*/ 3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 h="134">
                  <a:moveTo>
                    <a:pt x="0" y="13"/>
                  </a:moveTo>
                  <a:lnTo>
                    <a:pt x="13" y="108"/>
                  </a:lnTo>
                  <a:lnTo>
                    <a:pt x="79" y="134"/>
                  </a:lnTo>
                  <a:lnTo>
                    <a:pt x="87" y="127"/>
                  </a:lnTo>
                  <a:lnTo>
                    <a:pt x="98" y="119"/>
                  </a:lnTo>
                  <a:lnTo>
                    <a:pt x="108" y="110"/>
                  </a:lnTo>
                  <a:lnTo>
                    <a:pt x="119" y="103"/>
                  </a:lnTo>
                  <a:lnTo>
                    <a:pt x="74"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9" name="Freeform 161"/>
            <p:cNvSpPr>
              <a:spLocks/>
            </p:cNvSpPr>
            <p:nvPr/>
          </p:nvSpPr>
          <p:spPr bwMode="auto">
            <a:xfrm>
              <a:off x="4989" y="674"/>
              <a:ext cx="17" cy="18"/>
            </a:xfrm>
            <a:custGeom>
              <a:avLst/>
              <a:gdLst>
                <a:gd name="T0" fmla="*/ 0 w 83"/>
                <a:gd name="T1" fmla="*/ 2 h 90"/>
                <a:gd name="T2" fmla="*/ 1 w 83"/>
                <a:gd name="T3" fmla="*/ 18 h 90"/>
                <a:gd name="T4" fmla="*/ 5 w 83"/>
                <a:gd name="T5" fmla="*/ 16 h 90"/>
                <a:gd name="T6" fmla="*/ 9 w 83"/>
                <a:gd name="T7" fmla="*/ 15 h 90"/>
                <a:gd name="T8" fmla="*/ 13 w 83"/>
                <a:gd name="T9" fmla="*/ 15 h 90"/>
                <a:gd name="T10" fmla="*/ 17 w 83"/>
                <a:gd name="T11" fmla="*/ 14 h 90"/>
                <a:gd name="T12" fmla="*/ 15 w 83"/>
                <a:gd name="T13" fmla="*/ 0 h 90"/>
                <a:gd name="T14" fmla="*/ 0 w 83"/>
                <a:gd name="T15" fmla="*/ 2 h 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90">
                  <a:moveTo>
                    <a:pt x="0" y="10"/>
                  </a:moveTo>
                  <a:lnTo>
                    <a:pt x="6" y="90"/>
                  </a:lnTo>
                  <a:lnTo>
                    <a:pt x="24" y="82"/>
                  </a:lnTo>
                  <a:lnTo>
                    <a:pt x="43" y="77"/>
                  </a:lnTo>
                  <a:lnTo>
                    <a:pt x="64" y="74"/>
                  </a:lnTo>
                  <a:lnTo>
                    <a:pt x="83" y="71"/>
                  </a:lnTo>
                  <a:lnTo>
                    <a:pt x="74" y="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0" name="Freeform 162"/>
            <p:cNvSpPr>
              <a:spLocks/>
            </p:cNvSpPr>
            <p:nvPr/>
          </p:nvSpPr>
          <p:spPr bwMode="auto">
            <a:xfrm>
              <a:off x="5004" y="673"/>
              <a:ext cx="9" cy="15"/>
            </a:xfrm>
            <a:custGeom>
              <a:avLst/>
              <a:gdLst>
                <a:gd name="T0" fmla="*/ 7 w 46"/>
                <a:gd name="T1" fmla="*/ 0 h 76"/>
                <a:gd name="T2" fmla="*/ 0 w 46"/>
                <a:gd name="T3" fmla="*/ 1 h 76"/>
                <a:gd name="T4" fmla="*/ 2 w 46"/>
                <a:gd name="T5" fmla="*/ 15 h 76"/>
                <a:gd name="T6" fmla="*/ 4 w 46"/>
                <a:gd name="T7" fmla="*/ 15 h 76"/>
                <a:gd name="T8" fmla="*/ 5 w 46"/>
                <a:gd name="T9" fmla="*/ 15 h 76"/>
                <a:gd name="T10" fmla="*/ 7 w 46"/>
                <a:gd name="T11" fmla="*/ 15 h 76"/>
                <a:gd name="T12" fmla="*/ 9 w 46"/>
                <a:gd name="T13" fmla="*/ 15 h 76"/>
                <a:gd name="T14" fmla="*/ 7 w 46"/>
                <a:gd name="T15" fmla="*/ 0 h 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76">
                  <a:moveTo>
                    <a:pt x="38" y="0"/>
                  </a:moveTo>
                  <a:lnTo>
                    <a:pt x="0" y="5"/>
                  </a:lnTo>
                  <a:lnTo>
                    <a:pt x="9" y="76"/>
                  </a:lnTo>
                  <a:lnTo>
                    <a:pt x="19" y="76"/>
                  </a:lnTo>
                  <a:lnTo>
                    <a:pt x="27" y="76"/>
                  </a:lnTo>
                  <a:lnTo>
                    <a:pt x="35" y="76"/>
                  </a:lnTo>
                  <a:lnTo>
                    <a:pt x="46" y="76"/>
                  </a:lnTo>
                  <a:lnTo>
                    <a:pt x="38"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1" name="Freeform 163"/>
            <p:cNvSpPr>
              <a:spLocks/>
            </p:cNvSpPr>
            <p:nvPr/>
          </p:nvSpPr>
          <p:spPr bwMode="auto">
            <a:xfrm>
              <a:off x="4965" y="676"/>
              <a:ext cx="26" cy="25"/>
            </a:xfrm>
            <a:custGeom>
              <a:avLst/>
              <a:gdLst>
                <a:gd name="T0" fmla="*/ 0 w 127"/>
                <a:gd name="T1" fmla="*/ 4 h 125"/>
                <a:gd name="T2" fmla="*/ 9 w 127"/>
                <a:gd name="T3" fmla="*/ 25 h 125"/>
                <a:gd name="T4" fmla="*/ 11 w 127"/>
                <a:gd name="T5" fmla="*/ 23 h 125"/>
                <a:gd name="T6" fmla="*/ 14 w 127"/>
                <a:gd name="T7" fmla="*/ 22 h 125"/>
                <a:gd name="T8" fmla="*/ 15 w 127"/>
                <a:gd name="T9" fmla="*/ 21 h 125"/>
                <a:gd name="T10" fmla="*/ 17 w 127"/>
                <a:gd name="T11" fmla="*/ 20 h 125"/>
                <a:gd name="T12" fmla="*/ 19 w 127"/>
                <a:gd name="T13" fmla="*/ 19 h 125"/>
                <a:gd name="T14" fmla="*/ 22 w 127"/>
                <a:gd name="T15" fmla="*/ 17 h 125"/>
                <a:gd name="T16" fmla="*/ 24 w 127"/>
                <a:gd name="T17" fmla="*/ 17 h 125"/>
                <a:gd name="T18" fmla="*/ 26 w 127"/>
                <a:gd name="T19" fmla="*/ 16 h 125"/>
                <a:gd name="T20" fmla="*/ 25 w 127"/>
                <a:gd name="T21" fmla="*/ 0 h 125"/>
                <a:gd name="T22" fmla="*/ 0 w 127"/>
                <a:gd name="T23" fmla="*/ 4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7" h="125">
                  <a:moveTo>
                    <a:pt x="0" y="22"/>
                  </a:moveTo>
                  <a:lnTo>
                    <a:pt x="45" y="125"/>
                  </a:lnTo>
                  <a:lnTo>
                    <a:pt x="56" y="117"/>
                  </a:lnTo>
                  <a:lnTo>
                    <a:pt x="66" y="111"/>
                  </a:lnTo>
                  <a:lnTo>
                    <a:pt x="75" y="106"/>
                  </a:lnTo>
                  <a:lnTo>
                    <a:pt x="85" y="98"/>
                  </a:lnTo>
                  <a:lnTo>
                    <a:pt x="95" y="93"/>
                  </a:lnTo>
                  <a:lnTo>
                    <a:pt x="106" y="87"/>
                  </a:lnTo>
                  <a:lnTo>
                    <a:pt x="116" y="85"/>
                  </a:lnTo>
                  <a:lnTo>
                    <a:pt x="127" y="80"/>
                  </a:lnTo>
                  <a:lnTo>
                    <a:pt x="121" y="0"/>
                  </a:lnTo>
                  <a:lnTo>
                    <a:pt x="0" y="2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2" name="Freeform 164"/>
            <p:cNvSpPr>
              <a:spLocks/>
            </p:cNvSpPr>
            <p:nvPr/>
          </p:nvSpPr>
          <p:spPr bwMode="auto">
            <a:xfrm>
              <a:off x="4965" y="729"/>
              <a:ext cx="51" cy="25"/>
            </a:xfrm>
            <a:custGeom>
              <a:avLst/>
              <a:gdLst>
                <a:gd name="T0" fmla="*/ 30 w 253"/>
                <a:gd name="T1" fmla="*/ 19 h 122"/>
                <a:gd name="T2" fmla="*/ 24 w 253"/>
                <a:gd name="T3" fmla="*/ 20 h 122"/>
                <a:gd name="T4" fmla="*/ 19 w 253"/>
                <a:gd name="T5" fmla="*/ 21 h 122"/>
                <a:gd name="T6" fmla="*/ 14 w 253"/>
                <a:gd name="T7" fmla="*/ 22 h 122"/>
                <a:gd name="T8" fmla="*/ 10 w 253"/>
                <a:gd name="T9" fmla="*/ 23 h 122"/>
                <a:gd name="T10" fmla="*/ 6 w 253"/>
                <a:gd name="T11" fmla="*/ 24 h 122"/>
                <a:gd name="T12" fmla="*/ 3 w 253"/>
                <a:gd name="T13" fmla="*/ 24 h 122"/>
                <a:gd name="T14" fmla="*/ 1 w 253"/>
                <a:gd name="T15" fmla="*/ 25 h 122"/>
                <a:gd name="T16" fmla="*/ 0 w 253"/>
                <a:gd name="T17" fmla="*/ 25 h 122"/>
                <a:gd name="T18" fmla="*/ 1 w 253"/>
                <a:gd name="T19" fmla="*/ 24 h 122"/>
                <a:gd name="T20" fmla="*/ 2 w 253"/>
                <a:gd name="T21" fmla="*/ 22 h 122"/>
                <a:gd name="T22" fmla="*/ 4 w 253"/>
                <a:gd name="T23" fmla="*/ 19 h 122"/>
                <a:gd name="T24" fmla="*/ 7 w 253"/>
                <a:gd name="T25" fmla="*/ 15 h 122"/>
                <a:gd name="T26" fmla="*/ 11 w 253"/>
                <a:gd name="T27" fmla="*/ 11 h 122"/>
                <a:gd name="T28" fmla="*/ 16 w 253"/>
                <a:gd name="T29" fmla="*/ 8 h 122"/>
                <a:gd name="T30" fmla="*/ 20 w 253"/>
                <a:gd name="T31" fmla="*/ 5 h 122"/>
                <a:gd name="T32" fmla="*/ 24 w 253"/>
                <a:gd name="T33" fmla="*/ 4 h 122"/>
                <a:gd name="T34" fmla="*/ 29 w 253"/>
                <a:gd name="T35" fmla="*/ 3 h 122"/>
                <a:gd name="T36" fmla="*/ 33 w 253"/>
                <a:gd name="T37" fmla="*/ 2 h 122"/>
                <a:gd name="T38" fmla="*/ 38 w 253"/>
                <a:gd name="T39" fmla="*/ 1 h 122"/>
                <a:gd name="T40" fmla="*/ 42 w 253"/>
                <a:gd name="T41" fmla="*/ 0 h 122"/>
                <a:gd name="T42" fmla="*/ 45 w 253"/>
                <a:gd name="T43" fmla="*/ 0 h 122"/>
                <a:gd name="T44" fmla="*/ 47 w 253"/>
                <a:gd name="T45" fmla="*/ 1 h 122"/>
                <a:gd name="T46" fmla="*/ 50 w 253"/>
                <a:gd name="T47" fmla="*/ 4 h 122"/>
                <a:gd name="T48" fmla="*/ 51 w 253"/>
                <a:gd name="T49" fmla="*/ 8 h 122"/>
                <a:gd name="T50" fmla="*/ 51 w 253"/>
                <a:gd name="T51" fmla="*/ 11 h 122"/>
                <a:gd name="T52" fmla="*/ 50 w 253"/>
                <a:gd name="T53" fmla="*/ 14 h 122"/>
                <a:gd name="T54" fmla="*/ 48 w 253"/>
                <a:gd name="T55" fmla="*/ 15 h 122"/>
                <a:gd name="T56" fmla="*/ 45 w 253"/>
                <a:gd name="T57" fmla="*/ 16 h 122"/>
                <a:gd name="T58" fmla="*/ 42 w 253"/>
                <a:gd name="T59" fmla="*/ 17 h 122"/>
                <a:gd name="T60" fmla="*/ 38 w 253"/>
                <a:gd name="T61" fmla="*/ 18 h 122"/>
                <a:gd name="T62" fmla="*/ 34 w 253"/>
                <a:gd name="T63" fmla="*/ 18 h 122"/>
                <a:gd name="T64" fmla="*/ 30 w 253"/>
                <a:gd name="T65" fmla="*/ 19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3" h="122">
                  <a:moveTo>
                    <a:pt x="148" y="93"/>
                  </a:moveTo>
                  <a:lnTo>
                    <a:pt x="121" y="98"/>
                  </a:lnTo>
                  <a:lnTo>
                    <a:pt x="95" y="101"/>
                  </a:lnTo>
                  <a:lnTo>
                    <a:pt x="71" y="106"/>
                  </a:lnTo>
                  <a:lnTo>
                    <a:pt x="48" y="112"/>
                  </a:lnTo>
                  <a:lnTo>
                    <a:pt x="29" y="117"/>
                  </a:lnTo>
                  <a:lnTo>
                    <a:pt x="13" y="119"/>
                  </a:lnTo>
                  <a:lnTo>
                    <a:pt x="3" y="122"/>
                  </a:lnTo>
                  <a:lnTo>
                    <a:pt x="0" y="122"/>
                  </a:lnTo>
                  <a:lnTo>
                    <a:pt x="3" y="117"/>
                  </a:lnTo>
                  <a:lnTo>
                    <a:pt x="11" y="106"/>
                  </a:lnTo>
                  <a:lnTo>
                    <a:pt x="22" y="93"/>
                  </a:lnTo>
                  <a:lnTo>
                    <a:pt x="37" y="74"/>
                  </a:lnTo>
                  <a:lnTo>
                    <a:pt x="56" y="56"/>
                  </a:lnTo>
                  <a:lnTo>
                    <a:pt x="77" y="40"/>
                  </a:lnTo>
                  <a:lnTo>
                    <a:pt x="97" y="26"/>
                  </a:lnTo>
                  <a:lnTo>
                    <a:pt x="121" y="19"/>
                  </a:lnTo>
                  <a:lnTo>
                    <a:pt x="145" y="14"/>
                  </a:lnTo>
                  <a:lnTo>
                    <a:pt x="166" y="9"/>
                  </a:lnTo>
                  <a:lnTo>
                    <a:pt x="188" y="4"/>
                  </a:lnTo>
                  <a:lnTo>
                    <a:pt x="207" y="0"/>
                  </a:lnTo>
                  <a:lnTo>
                    <a:pt x="222" y="0"/>
                  </a:lnTo>
                  <a:lnTo>
                    <a:pt x="235" y="6"/>
                  </a:lnTo>
                  <a:lnTo>
                    <a:pt x="246" y="19"/>
                  </a:lnTo>
                  <a:lnTo>
                    <a:pt x="253" y="40"/>
                  </a:lnTo>
                  <a:lnTo>
                    <a:pt x="253" y="56"/>
                  </a:lnTo>
                  <a:lnTo>
                    <a:pt x="248" y="67"/>
                  </a:lnTo>
                  <a:lnTo>
                    <a:pt x="238" y="74"/>
                  </a:lnTo>
                  <a:lnTo>
                    <a:pt x="224" y="79"/>
                  </a:lnTo>
                  <a:lnTo>
                    <a:pt x="209" y="83"/>
                  </a:lnTo>
                  <a:lnTo>
                    <a:pt x="190" y="88"/>
                  </a:lnTo>
                  <a:lnTo>
                    <a:pt x="169" y="90"/>
                  </a:lnTo>
                  <a:lnTo>
                    <a:pt x="148" y="93"/>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3" name="Freeform 165"/>
            <p:cNvSpPr>
              <a:spLocks/>
            </p:cNvSpPr>
            <p:nvPr/>
          </p:nvSpPr>
          <p:spPr bwMode="auto">
            <a:xfrm>
              <a:off x="4971" y="688"/>
              <a:ext cx="36" cy="42"/>
            </a:xfrm>
            <a:custGeom>
              <a:avLst/>
              <a:gdLst>
                <a:gd name="T0" fmla="*/ 10 w 180"/>
                <a:gd name="T1" fmla="*/ 5 h 213"/>
                <a:gd name="T2" fmla="*/ 7 w 180"/>
                <a:gd name="T3" fmla="*/ 9 h 213"/>
                <a:gd name="T4" fmla="*/ 4 w 180"/>
                <a:gd name="T5" fmla="*/ 15 h 213"/>
                <a:gd name="T6" fmla="*/ 1 w 180"/>
                <a:gd name="T7" fmla="*/ 20 h 213"/>
                <a:gd name="T8" fmla="*/ 0 w 180"/>
                <a:gd name="T9" fmla="*/ 22 h 213"/>
                <a:gd name="T10" fmla="*/ 4 w 180"/>
                <a:gd name="T11" fmla="*/ 33 h 213"/>
                <a:gd name="T12" fmla="*/ 6 w 180"/>
                <a:gd name="T13" fmla="*/ 35 h 213"/>
                <a:gd name="T14" fmla="*/ 10 w 180"/>
                <a:gd name="T15" fmla="*/ 39 h 213"/>
                <a:gd name="T16" fmla="*/ 14 w 180"/>
                <a:gd name="T17" fmla="*/ 42 h 213"/>
                <a:gd name="T18" fmla="*/ 18 w 180"/>
                <a:gd name="T19" fmla="*/ 42 h 213"/>
                <a:gd name="T20" fmla="*/ 20 w 180"/>
                <a:gd name="T21" fmla="*/ 40 h 213"/>
                <a:gd name="T22" fmla="*/ 23 w 180"/>
                <a:gd name="T23" fmla="*/ 38 h 213"/>
                <a:gd name="T24" fmla="*/ 26 w 180"/>
                <a:gd name="T25" fmla="*/ 35 h 213"/>
                <a:gd name="T26" fmla="*/ 29 w 180"/>
                <a:gd name="T27" fmla="*/ 31 h 213"/>
                <a:gd name="T28" fmla="*/ 32 w 180"/>
                <a:gd name="T29" fmla="*/ 27 h 213"/>
                <a:gd name="T30" fmla="*/ 34 w 180"/>
                <a:gd name="T31" fmla="*/ 24 h 213"/>
                <a:gd name="T32" fmla="*/ 35 w 180"/>
                <a:gd name="T33" fmla="*/ 21 h 213"/>
                <a:gd name="T34" fmla="*/ 36 w 180"/>
                <a:gd name="T35" fmla="*/ 18 h 213"/>
                <a:gd name="T36" fmla="*/ 35 w 180"/>
                <a:gd name="T37" fmla="*/ 13 h 213"/>
                <a:gd name="T38" fmla="*/ 33 w 180"/>
                <a:gd name="T39" fmla="*/ 7 h 213"/>
                <a:gd name="T40" fmla="*/ 31 w 180"/>
                <a:gd name="T41" fmla="*/ 2 h 213"/>
                <a:gd name="T42" fmla="*/ 29 w 180"/>
                <a:gd name="T43" fmla="*/ 0 h 213"/>
                <a:gd name="T44" fmla="*/ 29 w 180"/>
                <a:gd name="T45" fmla="*/ 0 h 213"/>
                <a:gd name="T46" fmla="*/ 27 w 180"/>
                <a:gd name="T47" fmla="*/ 0 h 213"/>
                <a:gd name="T48" fmla="*/ 24 w 180"/>
                <a:gd name="T49" fmla="*/ 0 h 213"/>
                <a:gd name="T50" fmla="*/ 21 w 180"/>
                <a:gd name="T51" fmla="*/ 0 h 213"/>
                <a:gd name="T52" fmla="*/ 17 w 180"/>
                <a:gd name="T53" fmla="*/ 1 h 213"/>
                <a:gd name="T54" fmla="*/ 14 w 180"/>
                <a:gd name="T55" fmla="*/ 2 h 213"/>
                <a:gd name="T56" fmla="*/ 12 w 180"/>
                <a:gd name="T57" fmla="*/ 3 h 213"/>
                <a:gd name="T58" fmla="*/ 10 w 180"/>
                <a:gd name="T59" fmla="*/ 5 h 2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0" h="213">
                  <a:moveTo>
                    <a:pt x="48" y="24"/>
                  </a:moveTo>
                  <a:lnTo>
                    <a:pt x="36" y="46"/>
                  </a:lnTo>
                  <a:lnTo>
                    <a:pt x="21" y="74"/>
                  </a:lnTo>
                  <a:lnTo>
                    <a:pt x="5" y="101"/>
                  </a:lnTo>
                  <a:lnTo>
                    <a:pt x="0" y="112"/>
                  </a:lnTo>
                  <a:lnTo>
                    <a:pt x="21" y="167"/>
                  </a:lnTo>
                  <a:lnTo>
                    <a:pt x="29" y="178"/>
                  </a:lnTo>
                  <a:lnTo>
                    <a:pt x="50" y="196"/>
                  </a:lnTo>
                  <a:lnTo>
                    <a:pt x="70" y="213"/>
                  </a:lnTo>
                  <a:lnTo>
                    <a:pt x="92" y="213"/>
                  </a:lnTo>
                  <a:lnTo>
                    <a:pt x="100" y="204"/>
                  </a:lnTo>
                  <a:lnTo>
                    <a:pt x="113" y="191"/>
                  </a:lnTo>
                  <a:lnTo>
                    <a:pt x="129" y="175"/>
                  </a:lnTo>
                  <a:lnTo>
                    <a:pt x="145" y="156"/>
                  </a:lnTo>
                  <a:lnTo>
                    <a:pt x="158" y="138"/>
                  </a:lnTo>
                  <a:lnTo>
                    <a:pt x="168" y="120"/>
                  </a:lnTo>
                  <a:lnTo>
                    <a:pt x="177" y="106"/>
                  </a:lnTo>
                  <a:lnTo>
                    <a:pt x="180" y="93"/>
                  </a:lnTo>
                  <a:lnTo>
                    <a:pt x="173" y="67"/>
                  </a:lnTo>
                  <a:lnTo>
                    <a:pt x="163" y="38"/>
                  </a:lnTo>
                  <a:lnTo>
                    <a:pt x="153" y="12"/>
                  </a:lnTo>
                  <a:lnTo>
                    <a:pt x="147" y="0"/>
                  </a:lnTo>
                  <a:lnTo>
                    <a:pt x="145" y="0"/>
                  </a:lnTo>
                  <a:lnTo>
                    <a:pt x="134" y="0"/>
                  </a:lnTo>
                  <a:lnTo>
                    <a:pt x="121" y="0"/>
                  </a:lnTo>
                  <a:lnTo>
                    <a:pt x="105" y="0"/>
                  </a:lnTo>
                  <a:lnTo>
                    <a:pt x="87" y="3"/>
                  </a:lnTo>
                  <a:lnTo>
                    <a:pt x="70" y="9"/>
                  </a:lnTo>
                  <a:lnTo>
                    <a:pt x="58" y="14"/>
                  </a:lnTo>
                  <a:lnTo>
                    <a:pt x="48" y="2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4" name="Freeform 166"/>
            <p:cNvSpPr>
              <a:spLocks/>
            </p:cNvSpPr>
            <p:nvPr/>
          </p:nvSpPr>
          <p:spPr bwMode="auto">
            <a:xfrm>
              <a:off x="4982" y="712"/>
              <a:ext cx="20" cy="31"/>
            </a:xfrm>
            <a:custGeom>
              <a:avLst/>
              <a:gdLst>
                <a:gd name="T0" fmla="*/ 3 w 103"/>
                <a:gd name="T1" fmla="*/ 12 h 156"/>
                <a:gd name="T2" fmla="*/ 0 w 103"/>
                <a:gd name="T3" fmla="*/ 29 h 156"/>
                <a:gd name="T4" fmla="*/ 10 w 103"/>
                <a:gd name="T5" fmla="*/ 31 h 156"/>
                <a:gd name="T6" fmla="*/ 20 w 103"/>
                <a:gd name="T7" fmla="*/ 20 h 156"/>
                <a:gd name="T8" fmla="*/ 15 w 103"/>
                <a:gd name="T9" fmla="*/ 0 h 156"/>
                <a:gd name="T10" fmla="*/ 3 w 103"/>
                <a:gd name="T11" fmla="*/ 12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3" h="156">
                  <a:moveTo>
                    <a:pt x="15" y="58"/>
                  </a:moveTo>
                  <a:lnTo>
                    <a:pt x="0" y="145"/>
                  </a:lnTo>
                  <a:lnTo>
                    <a:pt x="50" y="156"/>
                  </a:lnTo>
                  <a:lnTo>
                    <a:pt x="103" y="100"/>
                  </a:lnTo>
                  <a:lnTo>
                    <a:pt x="77" y="0"/>
                  </a:lnTo>
                  <a:lnTo>
                    <a:pt x="15" y="58"/>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5" name="Freeform 167"/>
            <p:cNvSpPr>
              <a:spLocks/>
            </p:cNvSpPr>
            <p:nvPr/>
          </p:nvSpPr>
          <p:spPr bwMode="auto">
            <a:xfrm>
              <a:off x="4971" y="685"/>
              <a:ext cx="37" cy="25"/>
            </a:xfrm>
            <a:custGeom>
              <a:avLst/>
              <a:gdLst>
                <a:gd name="T0" fmla="*/ 0 w 185"/>
                <a:gd name="T1" fmla="*/ 25 h 124"/>
                <a:gd name="T2" fmla="*/ 0 w 185"/>
                <a:gd name="T3" fmla="*/ 22 h 124"/>
                <a:gd name="T4" fmla="*/ 1 w 185"/>
                <a:gd name="T5" fmla="*/ 15 h 124"/>
                <a:gd name="T6" fmla="*/ 4 w 185"/>
                <a:gd name="T7" fmla="*/ 8 h 124"/>
                <a:gd name="T8" fmla="*/ 10 w 185"/>
                <a:gd name="T9" fmla="*/ 2 h 124"/>
                <a:gd name="T10" fmla="*/ 16 w 185"/>
                <a:gd name="T11" fmla="*/ 0 h 124"/>
                <a:gd name="T12" fmla="*/ 20 w 185"/>
                <a:gd name="T13" fmla="*/ 0 h 124"/>
                <a:gd name="T14" fmla="*/ 22 w 185"/>
                <a:gd name="T15" fmla="*/ 2 h 124"/>
                <a:gd name="T16" fmla="*/ 22 w 185"/>
                <a:gd name="T17" fmla="*/ 2 h 124"/>
                <a:gd name="T18" fmla="*/ 24 w 185"/>
                <a:gd name="T19" fmla="*/ 1 h 124"/>
                <a:gd name="T20" fmla="*/ 27 w 185"/>
                <a:gd name="T21" fmla="*/ 0 h 124"/>
                <a:gd name="T22" fmla="*/ 32 w 185"/>
                <a:gd name="T23" fmla="*/ 0 h 124"/>
                <a:gd name="T24" fmla="*/ 35 w 185"/>
                <a:gd name="T25" fmla="*/ 3 h 124"/>
                <a:gd name="T26" fmla="*/ 37 w 185"/>
                <a:gd name="T27" fmla="*/ 9 h 124"/>
                <a:gd name="T28" fmla="*/ 37 w 185"/>
                <a:gd name="T29" fmla="*/ 16 h 124"/>
                <a:gd name="T30" fmla="*/ 36 w 185"/>
                <a:gd name="T31" fmla="*/ 22 h 124"/>
                <a:gd name="T32" fmla="*/ 35 w 185"/>
                <a:gd name="T33" fmla="*/ 24 h 124"/>
                <a:gd name="T34" fmla="*/ 35 w 185"/>
                <a:gd name="T35" fmla="*/ 22 h 124"/>
                <a:gd name="T36" fmla="*/ 33 w 185"/>
                <a:gd name="T37" fmla="*/ 17 h 124"/>
                <a:gd name="T38" fmla="*/ 31 w 185"/>
                <a:gd name="T39" fmla="*/ 14 h 124"/>
                <a:gd name="T40" fmla="*/ 27 w 185"/>
                <a:gd name="T41" fmla="*/ 12 h 124"/>
                <a:gd name="T42" fmla="*/ 24 w 185"/>
                <a:gd name="T43" fmla="*/ 12 h 124"/>
                <a:gd name="T44" fmla="*/ 22 w 185"/>
                <a:gd name="T45" fmla="*/ 12 h 124"/>
                <a:gd name="T46" fmla="*/ 18 w 185"/>
                <a:gd name="T47" fmla="*/ 10 h 124"/>
                <a:gd name="T48" fmla="*/ 14 w 185"/>
                <a:gd name="T49" fmla="*/ 10 h 124"/>
                <a:gd name="T50" fmla="*/ 9 w 185"/>
                <a:gd name="T51" fmla="*/ 13 h 124"/>
                <a:gd name="T52" fmla="*/ 5 w 185"/>
                <a:gd name="T53" fmla="*/ 18 h 124"/>
                <a:gd name="T54" fmla="*/ 1 w 185"/>
                <a:gd name="T55" fmla="*/ 23 h 124"/>
                <a:gd name="T56" fmla="*/ 0 w 185"/>
                <a:gd name="T57" fmla="*/ 25 h 1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5" h="124">
                  <a:moveTo>
                    <a:pt x="0" y="124"/>
                  </a:moveTo>
                  <a:lnTo>
                    <a:pt x="0" y="110"/>
                  </a:lnTo>
                  <a:lnTo>
                    <a:pt x="5" y="76"/>
                  </a:lnTo>
                  <a:lnTo>
                    <a:pt x="21" y="39"/>
                  </a:lnTo>
                  <a:lnTo>
                    <a:pt x="50" y="10"/>
                  </a:lnTo>
                  <a:lnTo>
                    <a:pt x="82" y="0"/>
                  </a:lnTo>
                  <a:lnTo>
                    <a:pt x="100" y="2"/>
                  </a:lnTo>
                  <a:lnTo>
                    <a:pt x="108" y="10"/>
                  </a:lnTo>
                  <a:lnTo>
                    <a:pt x="110" y="12"/>
                  </a:lnTo>
                  <a:lnTo>
                    <a:pt x="118" y="7"/>
                  </a:lnTo>
                  <a:lnTo>
                    <a:pt x="137" y="0"/>
                  </a:lnTo>
                  <a:lnTo>
                    <a:pt x="158" y="0"/>
                  </a:lnTo>
                  <a:lnTo>
                    <a:pt x="177" y="15"/>
                  </a:lnTo>
                  <a:lnTo>
                    <a:pt x="185" y="47"/>
                  </a:lnTo>
                  <a:lnTo>
                    <a:pt x="185" y="81"/>
                  </a:lnTo>
                  <a:lnTo>
                    <a:pt x="180" y="108"/>
                  </a:lnTo>
                  <a:lnTo>
                    <a:pt x="177" y="118"/>
                  </a:lnTo>
                  <a:lnTo>
                    <a:pt x="173" y="108"/>
                  </a:lnTo>
                  <a:lnTo>
                    <a:pt x="166" y="86"/>
                  </a:lnTo>
                  <a:lnTo>
                    <a:pt x="156" y="69"/>
                  </a:lnTo>
                  <a:lnTo>
                    <a:pt x="137" y="60"/>
                  </a:lnTo>
                  <a:lnTo>
                    <a:pt x="121" y="60"/>
                  </a:lnTo>
                  <a:lnTo>
                    <a:pt x="108" y="58"/>
                  </a:lnTo>
                  <a:lnTo>
                    <a:pt x="92" y="52"/>
                  </a:lnTo>
                  <a:lnTo>
                    <a:pt x="70" y="52"/>
                  </a:lnTo>
                  <a:lnTo>
                    <a:pt x="44" y="65"/>
                  </a:lnTo>
                  <a:lnTo>
                    <a:pt x="24" y="89"/>
                  </a:lnTo>
                  <a:lnTo>
                    <a:pt x="5" y="113"/>
                  </a:lnTo>
                  <a:lnTo>
                    <a:pt x="0"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6" name="Freeform 168"/>
            <p:cNvSpPr>
              <a:spLocks/>
            </p:cNvSpPr>
            <p:nvPr/>
          </p:nvSpPr>
          <p:spPr bwMode="auto">
            <a:xfrm>
              <a:off x="4976" y="705"/>
              <a:ext cx="9" cy="3"/>
            </a:xfrm>
            <a:custGeom>
              <a:avLst/>
              <a:gdLst>
                <a:gd name="T0" fmla="*/ 0 w 44"/>
                <a:gd name="T1" fmla="*/ 2 h 13"/>
                <a:gd name="T2" fmla="*/ 6 w 44"/>
                <a:gd name="T3" fmla="*/ 0 h 13"/>
                <a:gd name="T4" fmla="*/ 9 w 44"/>
                <a:gd name="T5" fmla="*/ 1 h 13"/>
                <a:gd name="T6" fmla="*/ 3 w 44"/>
                <a:gd name="T7" fmla="*/ 3 h 13"/>
                <a:gd name="T8" fmla="*/ 0 w 44"/>
                <a:gd name="T9" fmla="*/ 2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3">
                  <a:moveTo>
                    <a:pt x="0" y="8"/>
                  </a:moveTo>
                  <a:lnTo>
                    <a:pt x="27" y="0"/>
                  </a:lnTo>
                  <a:lnTo>
                    <a:pt x="44" y="3"/>
                  </a:lnTo>
                  <a:lnTo>
                    <a:pt x="15"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7" name="Freeform 169"/>
            <p:cNvSpPr>
              <a:spLocks/>
            </p:cNvSpPr>
            <p:nvPr/>
          </p:nvSpPr>
          <p:spPr bwMode="auto">
            <a:xfrm>
              <a:off x="4989" y="703"/>
              <a:ext cx="9" cy="3"/>
            </a:xfrm>
            <a:custGeom>
              <a:avLst/>
              <a:gdLst>
                <a:gd name="T0" fmla="*/ 0 w 45"/>
                <a:gd name="T1" fmla="*/ 2 h 14"/>
                <a:gd name="T2" fmla="*/ 5 w 45"/>
                <a:gd name="T3" fmla="*/ 0 h 14"/>
                <a:gd name="T4" fmla="*/ 9 w 45"/>
                <a:gd name="T5" fmla="*/ 1 h 14"/>
                <a:gd name="T6" fmla="*/ 3 w 45"/>
                <a:gd name="T7" fmla="*/ 3 h 14"/>
                <a:gd name="T8" fmla="*/ 0 w 45"/>
                <a:gd name="T9" fmla="*/ 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4">
                  <a:moveTo>
                    <a:pt x="0" y="9"/>
                  </a:moveTo>
                  <a:lnTo>
                    <a:pt x="27" y="0"/>
                  </a:lnTo>
                  <a:lnTo>
                    <a:pt x="45" y="3"/>
                  </a:lnTo>
                  <a:lnTo>
                    <a:pt x="16" y="1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8" name="Freeform 170"/>
            <p:cNvSpPr>
              <a:spLocks/>
            </p:cNvSpPr>
            <p:nvPr/>
          </p:nvSpPr>
          <p:spPr bwMode="auto">
            <a:xfrm>
              <a:off x="4983" y="709"/>
              <a:ext cx="5" cy="7"/>
            </a:xfrm>
            <a:custGeom>
              <a:avLst/>
              <a:gdLst>
                <a:gd name="T0" fmla="*/ 3 w 24"/>
                <a:gd name="T1" fmla="*/ 0 h 35"/>
                <a:gd name="T2" fmla="*/ 0 w 24"/>
                <a:gd name="T3" fmla="*/ 6 h 35"/>
                <a:gd name="T4" fmla="*/ 5 w 24"/>
                <a:gd name="T5" fmla="*/ 7 h 35"/>
                <a:gd name="T6" fmla="*/ 2 w 24"/>
                <a:gd name="T7" fmla="*/ 5 h 35"/>
                <a:gd name="T8" fmla="*/ 3 w 2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5">
                  <a:moveTo>
                    <a:pt x="13" y="0"/>
                  </a:moveTo>
                  <a:lnTo>
                    <a:pt x="0" y="32"/>
                  </a:lnTo>
                  <a:lnTo>
                    <a:pt x="24" y="35"/>
                  </a:lnTo>
                  <a:lnTo>
                    <a:pt x="11" y="2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9" name="Freeform 171"/>
            <p:cNvSpPr>
              <a:spLocks/>
            </p:cNvSpPr>
            <p:nvPr/>
          </p:nvSpPr>
          <p:spPr bwMode="auto">
            <a:xfrm>
              <a:off x="4979" y="721"/>
              <a:ext cx="10" cy="2"/>
            </a:xfrm>
            <a:custGeom>
              <a:avLst/>
              <a:gdLst>
                <a:gd name="T0" fmla="*/ 0 w 51"/>
                <a:gd name="T1" fmla="*/ 1 h 11"/>
                <a:gd name="T2" fmla="*/ 6 w 51"/>
                <a:gd name="T3" fmla="*/ 2 h 11"/>
                <a:gd name="T4" fmla="*/ 10 w 51"/>
                <a:gd name="T5" fmla="*/ 0 h 11"/>
                <a:gd name="T6" fmla="*/ 9 w 51"/>
                <a:gd name="T7" fmla="*/ 0 h 11"/>
                <a:gd name="T8" fmla="*/ 6 w 51"/>
                <a:gd name="T9" fmla="*/ 0 h 11"/>
                <a:gd name="T10" fmla="*/ 3 w 51"/>
                <a:gd name="T11" fmla="*/ 0 h 11"/>
                <a:gd name="T12" fmla="*/ 0 w 51"/>
                <a:gd name="T13" fmla="*/ 1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1">
                  <a:moveTo>
                    <a:pt x="0" y="8"/>
                  </a:moveTo>
                  <a:lnTo>
                    <a:pt x="29" y="11"/>
                  </a:lnTo>
                  <a:lnTo>
                    <a:pt x="51" y="0"/>
                  </a:lnTo>
                  <a:lnTo>
                    <a:pt x="46" y="0"/>
                  </a:lnTo>
                  <a:lnTo>
                    <a:pt x="29" y="0"/>
                  </a:lnTo>
                  <a:lnTo>
                    <a:pt x="14"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0" name="Freeform 172"/>
            <p:cNvSpPr>
              <a:spLocks/>
            </p:cNvSpPr>
            <p:nvPr/>
          </p:nvSpPr>
          <p:spPr bwMode="auto">
            <a:xfrm>
              <a:off x="4995" y="738"/>
              <a:ext cx="14" cy="20"/>
            </a:xfrm>
            <a:custGeom>
              <a:avLst/>
              <a:gdLst>
                <a:gd name="T0" fmla="*/ 6 w 69"/>
                <a:gd name="T1" fmla="*/ 3 h 100"/>
                <a:gd name="T2" fmla="*/ 5 w 69"/>
                <a:gd name="T3" fmla="*/ 7 h 100"/>
                <a:gd name="T4" fmla="*/ 6 w 69"/>
                <a:gd name="T5" fmla="*/ 7 h 100"/>
                <a:gd name="T6" fmla="*/ 9 w 69"/>
                <a:gd name="T7" fmla="*/ 7 h 100"/>
                <a:gd name="T8" fmla="*/ 11 w 69"/>
                <a:gd name="T9" fmla="*/ 8 h 100"/>
                <a:gd name="T10" fmla="*/ 13 w 69"/>
                <a:gd name="T11" fmla="*/ 9 h 100"/>
                <a:gd name="T12" fmla="*/ 14 w 69"/>
                <a:gd name="T13" fmla="*/ 12 h 100"/>
                <a:gd name="T14" fmla="*/ 14 w 69"/>
                <a:gd name="T15" fmla="*/ 15 h 100"/>
                <a:gd name="T16" fmla="*/ 12 w 69"/>
                <a:gd name="T17" fmla="*/ 17 h 100"/>
                <a:gd name="T18" fmla="*/ 10 w 69"/>
                <a:gd name="T19" fmla="*/ 19 h 100"/>
                <a:gd name="T20" fmla="*/ 7 w 69"/>
                <a:gd name="T21" fmla="*/ 20 h 100"/>
                <a:gd name="T22" fmla="*/ 5 w 69"/>
                <a:gd name="T23" fmla="*/ 20 h 100"/>
                <a:gd name="T24" fmla="*/ 3 w 69"/>
                <a:gd name="T25" fmla="*/ 20 h 100"/>
                <a:gd name="T26" fmla="*/ 2 w 69"/>
                <a:gd name="T27" fmla="*/ 19 h 100"/>
                <a:gd name="T28" fmla="*/ 0 w 69"/>
                <a:gd name="T29" fmla="*/ 18 h 100"/>
                <a:gd name="T30" fmla="*/ 2 w 69"/>
                <a:gd name="T31" fmla="*/ 16 h 100"/>
                <a:gd name="T32" fmla="*/ 3 w 69"/>
                <a:gd name="T33" fmla="*/ 17 h 100"/>
                <a:gd name="T34" fmla="*/ 4 w 69"/>
                <a:gd name="T35" fmla="*/ 18 h 100"/>
                <a:gd name="T36" fmla="*/ 5 w 69"/>
                <a:gd name="T37" fmla="*/ 19 h 100"/>
                <a:gd name="T38" fmla="*/ 7 w 69"/>
                <a:gd name="T39" fmla="*/ 19 h 100"/>
                <a:gd name="T40" fmla="*/ 9 w 69"/>
                <a:gd name="T41" fmla="*/ 18 h 100"/>
                <a:gd name="T42" fmla="*/ 11 w 69"/>
                <a:gd name="T43" fmla="*/ 16 h 100"/>
                <a:gd name="T44" fmla="*/ 11 w 69"/>
                <a:gd name="T45" fmla="*/ 15 h 100"/>
                <a:gd name="T46" fmla="*/ 12 w 69"/>
                <a:gd name="T47" fmla="*/ 13 h 100"/>
                <a:gd name="T48" fmla="*/ 11 w 69"/>
                <a:gd name="T49" fmla="*/ 11 h 100"/>
                <a:gd name="T50" fmla="*/ 10 w 69"/>
                <a:gd name="T51" fmla="*/ 9 h 100"/>
                <a:gd name="T52" fmla="*/ 8 w 69"/>
                <a:gd name="T53" fmla="*/ 9 h 100"/>
                <a:gd name="T54" fmla="*/ 6 w 69"/>
                <a:gd name="T55" fmla="*/ 9 h 100"/>
                <a:gd name="T56" fmla="*/ 5 w 69"/>
                <a:gd name="T57" fmla="*/ 9 h 100"/>
                <a:gd name="T58" fmla="*/ 4 w 69"/>
                <a:gd name="T59" fmla="*/ 10 h 100"/>
                <a:gd name="T60" fmla="*/ 3 w 69"/>
                <a:gd name="T61" fmla="*/ 10 h 100"/>
                <a:gd name="T62" fmla="*/ 2 w 69"/>
                <a:gd name="T63" fmla="*/ 11 h 100"/>
                <a:gd name="T64" fmla="*/ 4 w 69"/>
                <a:gd name="T65" fmla="*/ 1 h 100"/>
                <a:gd name="T66" fmla="*/ 12 w 69"/>
                <a:gd name="T67" fmla="*/ 0 h 100"/>
                <a:gd name="T68" fmla="*/ 12 w 69"/>
                <a:gd name="T69" fmla="*/ 2 h 100"/>
                <a:gd name="T70" fmla="*/ 6 w 69"/>
                <a:gd name="T71" fmla="*/ 3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 h="100">
                  <a:moveTo>
                    <a:pt x="30" y="16"/>
                  </a:moveTo>
                  <a:lnTo>
                    <a:pt x="24" y="36"/>
                  </a:lnTo>
                  <a:lnTo>
                    <a:pt x="30" y="34"/>
                  </a:lnTo>
                  <a:lnTo>
                    <a:pt x="45" y="34"/>
                  </a:lnTo>
                  <a:lnTo>
                    <a:pt x="56" y="40"/>
                  </a:lnTo>
                  <a:lnTo>
                    <a:pt x="64" y="47"/>
                  </a:lnTo>
                  <a:lnTo>
                    <a:pt x="69" y="60"/>
                  </a:lnTo>
                  <a:lnTo>
                    <a:pt x="69" y="74"/>
                  </a:lnTo>
                  <a:lnTo>
                    <a:pt x="61" y="86"/>
                  </a:lnTo>
                  <a:lnTo>
                    <a:pt x="50" y="95"/>
                  </a:lnTo>
                  <a:lnTo>
                    <a:pt x="35" y="100"/>
                  </a:lnTo>
                  <a:lnTo>
                    <a:pt x="24" y="100"/>
                  </a:lnTo>
                  <a:lnTo>
                    <a:pt x="16" y="100"/>
                  </a:lnTo>
                  <a:lnTo>
                    <a:pt x="8" y="95"/>
                  </a:lnTo>
                  <a:lnTo>
                    <a:pt x="0" y="89"/>
                  </a:lnTo>
                  <a:lnTo>
                    <a:pt x="11" y="81"/>
                  </a:lnTo>
                  <a:lnTo>
                    <a:pt x="16" y="86"/>
                  </a:lnTo>
                  <a:lnTo>
                    <a:pt x="21" y="89"/>
                  </a:lnTo>
                  <a:lnTo>
                    <a:pt x="26" y="93"/>
                  </a:lnTo>
                  <a:lnTo>
                    <a:pt x="35" y="93"/>
                  </a:lnTo>
                  <a:lnTo>
                    <a:pt x="45" y="89"/>
                  </a:lnTo>
                  <a:lnTo>
                    <a:pt x="52" y="81"/>
                  </a:lnTo>
                  <a:lnTo>
                    <a:pt x="56" y="74"/>
                  </a:lnTo>
                  <a:lnTo>
                    <a:pt x="59" y="63"/>
                  </a:lnTo>
                  <a:lnTo>
                    <a:pt x="56" y="55"/>
                  </a:lnTo>
                  <a:lnTo>
                    <a:pt x="47" y="47"/>
                  </a:lnTo>
                  <a:lnTo>
                    <a:pt x="40" y="45"/>
                  </a:lnTo>
                  <a:lnTo>
                    <a:pt x="30" y="45"/>
                  </a:lnTo>
                  <a:lnTo>
                    <a:pt x="24" y="47"/>
                  </a:lnTo>
                  <a:lnTo>
                    <a:pt x="18" y="50"/>
                  </a:lnTo>
                  <a:lnTo>
                    <a:pt x="16" y="52"/>
                  </a:lnTo>
                  <a:lnTo>
                    <a:pt x="11" y="55"/>
                  </a:lnTo>
                  <a:lnTo>
                    <a:pt x="18" y="7"/>
                  </a:lnTo>
                  <a:lnTo>
                    <a:pt x="61" y="0"/>
                  </a:lnTo>
                  <a:lnTo>
                    <a:pt x="61" y="10"/>
                  </a:lnTo>
                  <a:lnTo>
                    <a:pt x="3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1" name="Freeform 173"/>
            <p:cNvSpPr>
              <a:spLocks/>
            </p:cNvSpPr>
            <p:nvPr/>
          </p:nvSpPr>
          <p:spPr bwMode="auto">
            <a:xfrm>
              <a:off x="5012" y="735"/>
              <a:ext cx="13" cy="20"/>
            </a:xfrm>
            <a:custGeom>
              <a:avLst/>
              <a:gdLst>
                <a:gd name="T0" fmla="*/ 6 w 68"/>
                <a:gd name="T1" fmla="*/ 3 h 101"/>
                <a:gd name="T2" fmla="*/ 5 w 68"/>
                <a:gd name="T3" fmla="*/ 8 h 101"/>
                <a:gd name="T4" fmla="*/ 6 w 68"/>
                <a:gd name="T5" fmla="*/ 8 h 101"/>
                <a:gd name="T6" fmla="*/ 8 w 68"/>
                <a:gd name="T7" fmla="*/ 8 h 101"/>
                <a:gd name="T8" fmla="*/ 11 w 68"/>
                <a:gd name="T9" fmla="*/ 8 h 101"/>
                <a:gd name="T10" fmla="*/ 12 w 68"/>
                <a:gd name="T11" fmla="*/ 10 h 101"/>
                <a:gd name="T12" fmla="*/ 13 w 68"/>
                <a:gd name="T13" fmla="*/ 12 h 101"/>
                <a:gd name="T14" fmla="*/ 13 w 68"/>
                <a:gd name="T15" fmla="*/ 15 h 101"/>
                <a:gd name="T16" fmla="*/ 11 w 68"/>
                <a:gd name="T17" fmla="*/ 17 h 101"/>
                <a:gd name="T18" fmla="*/ 10 w 68"/>
                <a:gd name="T19" fmla="*/ 19 h 101"/>
                <a:gd name="T20" fmla="*/ 7 w 68"/>
                <a:gd name="T21" fmla="*/ 20 h 101"/>
                <a:gd name="T22" fmla="*/ 5 w 68"/>
                <a:gd name="T23" fmla="*/ 20 h 101"/>
                <a:gd name="T24" fmla="*/ 3 w 68"/>
                <a:gd name="T25" fmla="*/ 20 h 101"/>
                <a:gd name="T26" fmla="*/ 2 w 68"/>
                <a:gd name="T27" fmla="*/ 19 h 101"/>
                <a:gd name="T28" fmla="*/ 0 w 68"/>
                <a:gd name="T29" fmla="*/ 18 h 101"/>
                <a:gd name="T30" fmla="*/ 2 w 68"/>
                <a:gd name="T31" fmla="*/ 16 h 101"/>
                <a:gd name="T32" fmla="*/ 2 w 68"/>
                <a:gd name="T33" fmla="*/ 17 h 101"/>
                <a:gd name="T34" fmla="*/ 4 w 68"/>
                <a:gd name="T35" fmla="*/ 18 h 101"/>
                <a:gd name="T36" fmla="*/ 5 w 68"/>
                <a:gd name="T37" fmla="*/ 18 h 101"/>
                <a:gd name="T38" fmla="*/ 7 w 68"/>
                <a:gd name="T39" fmla="*/ 18 h 101"/>
                <a:gd name="T40" fmla="*/ 8 w 68"/>
                <a:gd name="T41" fmla="*/ 18 h 101"/>
                <a:gd name="T42" fmla="*/ 10 w 68"/>
                <a:gd name="T43" fmla="*/ 16 h 101"/>
                <a:gd name="T44" fmla="*/ 11 w 68"/>
                <a:gd name="T45" fmla="*/ 15 h 101"/>
                <a:gd name="T46" fmla="*/ 11 w 68"/>
                <a:gd name="T47" fmla="*/ 13 h 101"/>
                <a:gd name="T48" fmla="*/ 10 w 68"/>
                <a:gd name="T49" fmla="*/ 11 h 101"/>
                <a:gd name="T50" fmla="*/ 9 w 68"/>
                <a:gd name="T51" fmla="*/ 10 h 101"/>
                <a:gd name="T52" fmla="*/ 7 w 68"/>
                <a:gd name="T53" fmla="*/ 9 h 101"/>
                <a:gd name="T54" fmla="*/ 6 w 68"/>
                <a:gd name="T55" fmla="*/ 9 h 101"/>
                <a:gd name="T56" fmla="*/ 5 w 68"/>
                <a:gd name="T57" fmla="*/ 10 h 101"/>
                <a:gd name="T58" fmla="*/ 3 w 68"/>
                <a:gd name="T59" fmla="*/ 10 h 101"/>
                <a:gd name="T60" fmla="*/ 3 w 68"/>
                <a:gd name="T61" fmla="*/ 10 h 101"/>
                <a:gd name="T62" fmla="*/ 2 w 68"/>
                <a:gd name="T63" fmla="*/ 11 h 101"/>
                <a:gd name="T64" fmla="*/ 3 w 68"/>
                <a:gd name="T65" fmla="*/ 2 h 101"/>
                <a:gd name="T66" fmla="*/ 11 w 68"/>
                <a:gd name="T67" fmla="*/ 0 h 101"/>
                <a:gd name="T68" fmla="*/ 11 w 68"/>
                <a:gd name="T69" fmla="*/ 2 h 101"/>
                <a:gd name="T70" fmla="*/ 6 w 68"/>
                <a:gd name="T71" fmla="*/ 3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1">
                  <a:moveTo>
                    <a:pt x="29" y="17"/>
                  </a:moveTo>
                  <a:lnTo>
                    <a:pt x="24" y="38"/>
                  </a:lnTo>
                  <a:lnTo>
                    <a:pt x="29" y="38"/>
                  </a:lnTo>
                  <a:lnTo>
                    <a:pt x="44" y="38"/>
                  </a:lnTo>
                  <a:lnTo>
                    <a:pt x="55" y="41"/>
                  </a:lnTo>
                  <a:lnTo>
                    <a:pt x="63" y="51"/>
                  </a:lnTo>
                  <a:lnTo>
                    <a:pt x="68" y="62"/>
                  </a:lnTo>
                  <a:lnTo>
                    <a:pt x="68" y="77"/>
                  </a:lnTo>
                  <a:lnTo>
                    <a:pt x="60" y="88"/>
                  </a:lnTo>
                  <a:lnTo>
                    <a:pt x="50" y="96"/>
                  </a:lnTo>
                  <a:lnTo>
                    <a:pt x="34" y="101"/>
                  </a:lnTo>
                  <a:lnTo>
                    <a:pt x="24" y="101"/>
                  </a:lnTo>
                  <a:lnTo>
                    <a:pt x="15" y="101"/>
                  </a:lnTo>
                  <a:lnTo>
                    <a:pt x="8" y="96"/>
                  </a:lnTo>
                  <a:lnTo>
                    <a:pt x="0" y="91"/>
                  </a:lnTo>
                  <a:lnTo>
                    <a:pt x="8" y="83"/>
                  </a:lnTo>
                  <a:lnTo>
                    <a:pt x="13" y="88"/>
                  </a:lnTo>
                  <a:lnTo>
                    <a:pt x="20" y="91"/>
                  </a:lnTo>
                  <a:lnTo>
                    <a:pt x="26" y="93"/>
                  </a:lnTo>
                  <a:lnTo>
                    <a:pt x="34" y="93"/>
                  </a:lnTo>
                  <a:lnTo>
                    <a:pt x="44" y="91"/>
                  </a:lnTo>
                  <a:lnTo>
                    <a:pt x="50" y="83"/>
                  </a:lnTo>
                  <a:lnTo>
                    <a:pt x="55" y="75"/>
                  </a:lnTo>
                  <a:lnTo>
                    <a:pt x="55" y="64"/>
                  </a:lnTo>
                  <a:lnTo>
                    <a:pt x="53" y="57"/>
                  </a:lnTo>
                  <a:lnTo>
                    <a:pt x="47" y="48"/>
                  </a:lnTo>
                  <a:lnTo>
                    <a:pt x="39" y="46"/>
                  </a:lnTo>
                  <a:lnTo>
                    <a:pt x="29" y="46"/>
                  </a:lnTo>
                  <a:lnTo>
                    <a:pt x="24" y="48"/>
                  </a:lnTo>
                  <a:lnTo>
                    <a:pt x="18" y="51"/>
                  </a:lnTo>
                  <a:lnTo>
                    <a:pt x="15" y="53"/>
                  </a:lnTo>
                  <a:lnTo>
                    <a:pt x="10" y="57"/>
                  </a:lnTo>
                  <a:lnTo>
                    <a:pt x="18" y="9"/>
                  </a:lnTo>
                  <a:lnTo>
                    <a:pt x="60" y="0"/>
                  </a:lnTo>
                  <a:lnTo>
                    <a:pt x="60" y="12"/>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2" name="Freeform 174"/>
            <p:cNvSpPr>
              <a:spLocks/>
            </p:cNvSpPr>
            <p:nvPr/>
          </p:nvSpPr>
          <p:spPr bwMode="auto">
            <a:xfrm>
              <a:off x="4819" y="669"/>
              <a:ext cx="132" cy="155"/>
            </a:xfrm>
            <a:custGeom>
              <a:avLst/>
              <a:gdLst>
                <a:gd name="T0" fmla="*/ 132 w 662"/>
                <a:gd name="T1" fmla="*/ 121 h 775"/>
                <a:gd name="T2" fmla="*/ 99 w 662"/>
                <a:gd name="T3" fmla="*/ 0 h 775"/>
                <a:gd name="T4" fmla="*/ 0 w 662"/>
                <a:gd name="T5" fmla="*/ 31 h 775"/>
                <a:gd name="T6" fmla="*/ 35 w 662"/>
                <a:gd name="T7" fmla="*/ 155 h 775"/>
                <a:gd name="T8" fmla="*/ 132 w 662"/>
                <a:gd name="T9" fmla="*/ 121 h 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 h="775">
                  <a:moveTo>
                    <a:pt x="662" y="605"/>
                  </a:moveTo>
                  <a:lnTo>
                    <a:pt x="499" y="0"/>
                  </a:lnTo>
                  <a:lnTo>
                    <a:pt x="0" y="154"/>
                  </a:lnTo>
                  <a:lnTo>
                    <a:pt x="174" y="775"/>
                  </a:lnTo>
                  <a:lnTo>
                    <a:pt x="662" y="605"/>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3" name="Freeform 175"/>
            <p:cNvSpPr>
              <a:spLocks/>
            </p:cNvSpPr>
            <p:nvPr/>
          </p:nvSpPr>
          <p:spPr bwMode="auto">
            <a:xfrm>
              <a:off x="4825" y="676"/>
              <a:ext cx="121" cy="141"/>
            </a:xfrm>
            <a:custGeom>
              <a:avLst/>
              <a:gdLst>
                <a:gd name="T0" fmla="*/ 121 w 602"/>
                <a:gd name="T1" fmla="*/ 111 h 703"/>
                <a:gd name="T2" fmla="*/ 91 w 602"/>
                <a:gd name="T3" fmla="*/ 0 h 703"/>
                <a:gd name="T4" fmla="*/ 0 w 602"/>
                <a:gd name="T5" fmla="*/ 28 h 703"/>
                <a:gd name="T6" fmla="*/ 31 w 602"/>
                <a:gd name="T7" fmla="*/ 141 h 703"/>
                <a:gd name="T8" fmla="*/ 121 w 602"/>
                <a:gd name="T9" fmla="*/ 111 h 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2" h="703">
                  <a:moveTo>
                    <a:pt x="602" y="552"/>
                  </a:moveTo>
                  <a:lnTo>
                    <a:pt x="452" y="0"/>
                  </a:lnTo>
                  <a:lnTo>
                    <a:pt x="0" y="141"/>
                  </a:lnTo>
                  <a:lnTo>
                    <a:pt x="156" y="703"/>
                  </a:lnTo>
                  <a:lnTo>
                    <a:pt x="602" y="55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4" name="Freeform 176"/>
            <p:cNvSpPr>
              <a:spLocks/>
            </p:cNvSpPr>
            <p:nvPr/>
          </p:nvSpPr>
          <p:spPr bwMode="auto">
            <a:xfrm>
              <a:off x="4837" y="690"/>
              <a:ext cx="97" cy="112"/>
            </a:xfrm>
            <a:custGeom>
              <a:avLst/>
              <a:gdLst>
                <a:gd name="T0" fmla="*/ 97 w 484"/>
                <a:gd name="T1" fmla="*/ 88 h 561"/>
                <a:gd name="T2" fmla="*/ 73 w 484"/>
                <a:gd name="T3" fmla="*/ 0 h 561"/>
                <a:gd name="T4" fmla="*/ 0 w 484"/>
                <a:gd name="T5" fmla="*/ 23 h 561"/>
                <a:gd name="T6" fmla="*/ 25 w 484"/>
                <a:gd name="T7" fmla="*/ 112 h 561"/>
                <a:gd name="T8" fmla="*/ 97 w 484"/>
                <a:gd name="T9" fmla="*/ 88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 h="561">
                  <a:moveTo>
                    <a:pt x="484" y="443"/>
                  </a:moveTo>
                  <a:lnTo>
                    <a:pt x="362" y="0"/>
                  </a:lnTo>
                  <a:lnTo>
                    <a:pt x="0" y="113"/>
                  </a:lnTo>
                  <a:lnTo>
                    <a:pt x="127" y="561"/>
                  </a:lnTo>
                  <a:lnTo>
                    <a:pt x="484" y="443"/>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5" name="Freeform 177"/>
            <p:cNvSpPr>
              <a:spLocks/>
            </p:cNvSpPr>
            <p:nvPr/>
          </p:nvSpPr>
          <p:spPr bwMode="auto">
            <a:xfrm>
              <a:off x="4855" y="714"/>
              <a:ext cx="68" cy="74"/>
            </a:xfrm>
            <a:custGeom>
              <a:avLst/>
              <a:gdLst>
                <a:gd name="T0" fmla="*/ 0 w 338"/>
                <a:gd name="T1" fmla="*/ 38 h 373"/>
                <a:gd name="T2" fmla="*/ 10 w 338"/>
                <a:gd name="T3" fmla="*/ 74 h 373"/>
                <a:gd name="T4" fmla="*/ 68 w 338"/>
                <a:gd name="T5" fmla="*/ 55 h 373"/>
                <a:gd name="T6" fmla="*/ 53 w 338"/>
                <a:gd name="T7" fmla="*/ 0 h 373"/>
                <a:gd name="T8" fmla="*/ 44 w 338"/>
                <a:gd name="T9" fmla="*/ 1 h 373"/>
                <a:gd name="T10" fmla="*/ 35 w 338"/>
                <a:gd name="T11" fmla="*/ 4 h 373"/>
                <a:gd name="T12" fmla="*/ 28 w 338"/>
                <a:gd name="T13" fmla="*/ 8 h 373"/>
                <a:gd name="T14" fmla="*/ 21 w 338"/>
                <a:gd name="T15" fmla="*/ 13 h 373"/>
                <a:gd name="T16" fmla="*/ 15 w 338"/>
                <a:gd name="T17" fmla="*/ 19 h 373"/>
                <a:gd name="T18" fmla="*/ 9 w 338"/>
                <a:gd name="T19" fmla="*/ 25 h 373"/>
                <a:gd name="T20" fmla="*/ 4 w 338"/>
                <a:gd name="T21" fmla="*/ 31 h 373"/>
                <a:gd name="T22" fmla="*/ 0 w 338"/>
                <a:gd name="T23" fmla="*/ 38 h 3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8" h="373">
                  <a:moveTo>
                    <a:pt x="0" y="191"/>
                  </a:moveTo>
                  <a:lnTo>
                    <a:pt x="50" y="373"/>
                  </a:lnTo>
                  <a:lnTo>
                    <a:pt x="338" y="277"/>
                  </a:lnTo>
                  <a:lnTo>
                    <a:pt x="262" y="0"/>
                  </a:lnTo>
                  <a:lnTo>
                    <a:pt x="219" y="6"/>
                  </a:lnTo>
                  <a:lnTo>
                    <a:pt x="176" y="21"/>
                  </a:lnTo>
                  <a:lnTo>
                    <a:pt x="140" y="42"/>
                  </a:lnTo>
                  <a:lnTo>
                    <a:pt x="106" y="66"/>
                  </a:lnTo>
                  <a:lnTo>
                    <a:pt x="73" y="98"/>
                  </a:lnTo>
                  <a:lnTo>
                    <a:pt x="44" y="127"/>
                  </a:lnTo>
                  <a:lnTo>
                    <a:pt x="20" y="158"/>
                  </a:lnTo>
                  <a:lnTo>
                    <a:pt x="0" y="19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6" name="Freeform 178"/>
            <p:cNvSpPr>
              <a:spLocks/>
            </p:cNvSpPr>
            <p:nvPr/>
          </p:nvSpPr>
          <p:spPr bwMode="auto">
            <a:xfrm>
              <a:off x="4851" y="735"/>
              <a:ext cx="13" cy="17"/>
            </a:xfrm>
            <a:custGeom>
              <a:avLst/>
              <a:gdLst>
                <a:gd name="T0" fmla="*/ 5 w 68"/>
                <a:gd name="T1" fmla="*/ 17 h 82"/>
                <a:gd name="T2" fmla="*/ 7 w 68"/>
                <a:gd name="T3" fmla="*/ 14 h 82"/>
                <a:gd name="T4" fmla="*/ 8 w 68"/>
                <a:gd name="T5" fmla="*/ 11 h 82"/>
                <a:gd name="T6" fmla="*/ 11 w 68"/>
                <a:gd name="T7" fmla="*/ 8 h 82"/>
                <a:gd name="T8" fmla="*/ 13 w 68"/>
                <a:gd name="T9" fmla="*/ 4 h 82"/>
                <a:gd name="T10" fmla="*/ 0 w 68"/>
                <a:gd name="T11" fmla="*/ 0 h 82"/>
                <a:gd name="T12" fmla="*/ 5 w 68"/>
                <a:gd name="T13" fmla="*/ 17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82">
                  <a:moveTo>
                    <a:pt x="24" y="82"/>
                  </a:moveTo>
                  <a:lnTo>
                    <a:pt x="34" y="68"/>
                  </a:lnTo>
                  <a:lnTo>
                    <a:pt x="44" y="53"/>
                  </a:lnTo>
                  <a:lnTo>
                    <a:pt x="58" y="37"/>
                  </a:lnTo>
                  <a:lnTo>
                    <a:pt x="68" y="20"/>
                  </a:lnTo>
                  <a:lnTo>
                    <a:pt x="0" y="0"/>
                  </a:lnTo>
                  <a:lnTo>
                    <a:pt x="24"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7" name="Freeform 179"/>
            <p:cNvSpPr>
              <a:spLocks/>
            </p:cNvSpPr>
            <p:nvPr/>
          </p:nvSpPr>
          <p:spPr bwMode="auto">
            <a:xfrm>
              <a:off x="4845" y="712"/>
              <a:ext cx="26" cy="27"/>
            </a:xfrm>
            <a:custGeom>
              <a:avLst/>
              <a:gdLst>
                <a:gd name="T0" fmla="*/ 0 w 129"/>
                <a:gd name="T1" fmla="*/ 4 h 137"/>
                <a:gd name="T2" fmla="*/ 5 w 129"/>
                <a:gd name="T3" fmla="*/ 23 h 137"/>
                <a:gd name="T4" fmla="*/ 19 w 129"/>
                <a:gd name="T5" fmla="*/ 27 h 137"/>
                <a:gd name="T6" fmla="*/ 21 w 129"/>
                <a:gd name="T7" fmla="*/ 25 h 137"/>
                <a:gd name="T8" fmla="*/ 23 w 129"/>
                <a:gd name="T9" fmla="*/ 23 h 137"/>
                <a:gd name="T10" fmla="*/ 24 w 129"/>
                <a:gd name="T11" fmla="*/ 21 h 137"/>
                <a:gd name="T12" fmla="*/ 26 w 129"/>
                <a:gd name="T13" fmla="*/ 19 h 137"/>
                <a:gd name="T14" fmla="*/ 14 w 129"/>
                <a:gd name="T15" fmla="*/ 0 h 137"/>
                <a:gd name="T16" fmla="*/ 0 w 129"/>
                <a:gd name="T17" fmla="*/ 4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7">
                  <a:moveTo>
                    <a:pt x="0" y="22"/>
                  </a:moveTo>
                  <a:lnTo>
                    <a:pt x="26" y="117"/>
                  </a:lnTo>
                  <a:lnTo>
                    <a:pt x="94" y="137"/>
                  </a:lnTo>
                  <a:lnTo>
                    <a:pt x="103" y="127"/>
                  </a:lnTo>
                  <a:lnTo>
                    <a:pt x="113" y="117"/>
                  </a:lnTo>
                  <a:lnTo>
                    <a:pt x="121" y="108"/>
                  </a:lnTo>
                  <a:lnTo>
                    <a:pt x="129" y="98"/>
                  </a:lnTo>
                  <a:lnTo>
                    <a:pt x="70"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8" name="Freeform 180"/>
            <p:cNvSpPr>
              <a:spLocks/>
            </p:cNvSpPr>
            <p:nvPr/>
          </p:nvSpPr>
          <p:spPr bwMode="auto">
            <a:xfrm>
              <a:off x="4882" y="700"/>
              <a:ext cx="18" cy="20"/>
            </a:xfrm>
            <a:custGeom>
              <a:avLst/>
              <a:gdLst>
                <a:gd name="T0" fmla="*/ 0 w 89"/>
                <a:gd name="T1" fmla="*/ 4 h 98"/>
                <a:gd name="T2" fmla="*/ 3 w 89"/>
                <a:gd name="T3" fmla="*/ 20 h 98"/>
                <a:gd name="T4" fmla="*/ 7 w 89"/>
                <a:gd name="T5" fmla="*/ 18 h 98"/>
                <a:gd name="T6" fmla="*/ 11 w 89"/>
                <a:gd name="T7" fmla="*/ 17 h 98"/>
                <a:gd name="T8" fmla="*/ 14 w 89"/>
                <a:gd name="T9" fmla="*/ 16 h 98"/>
                <a:gd name="T10" fmla="*/ 18 w 89"/>
                <a:gd name="T11" fmla="*/ 15 h 98"/>
                <a:gd name="T12" fmla="*/ 14 w 89"/>
                <a:gd name="T13" fmla="*/ 0 h 98"/>
                <a:gd name="T14" fmla="*/ 0 w 89"/>
                <a:gd name="T15" fmla="*/ 4 h 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 h="98">
                  <a:moveTo>
                    <a:pt x="0" y="22"/>
                  </a:moveTo>
                  <a:lnTo>
                    <a:pt x="17" y="98"/>
                  </a:lnTo>
                  <a:lnTo>
                    <a:pt x="36" y="90"/>
                  </a:lnTo>
                  <a:lnTo>
                    <a:pt x="55" y="82"/>
                  </a:lnTo>
                  <a:lnTo>
                    <a:pt x="71" y="77"/>
                  </a:lnTo>
                  <a:lnTo>
                    <a:pt x="89" y="72"/>
                  </a:lnTo>
                  <a:lnTo>
                    <a:pt x="71"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9" name="Freeform 181"/>
            <p:cNvSpPr>
              <a:spLocks/>
            </p:cNvSpPr>
            <p:nvPr/>
          </p:nvSpPr>
          <p:spPr bwMode="auto">
            <a:xfrm>
              <a:off x="4897" y="698"/>
              <a:ext cx="11" cy="17"/>
            </a:xfrm>
            <a:custGeom>
              <a:avLst/>
              <a:gdLst>
                <a:gd name="T0" fmla="*/ 7 w 56"/>
                <a:gd name="T1" fmla="*/ 0 h 83"/>
                <a:gd name="T2" fmla="*/ 0 w 56"/>
                <a:gd name="T3" fmla="*/ 2 h 83"/>
                <a:gd name="T4" fmla="*/ 4 w 56"/>
                <a:gd name="T5" fmla="*/ 17 h 83"/>
                <a:gd name="T6" fmla="*/ 6 w 56"/>
                <a:gd name="T7" fmla="*/ 16 h 83"/>
                <a:gd name="T8" fmla="*/ 7 w 56"/>
                <a:gd name="T9" fmla="*/ 16 h 83"/>
                <a:gd name="T10" fmla="*/ 9 w 56"/>
                <a:gd name="T11" fmla="*/ 16 h 83"/>
                <a:gd name="T12" fmla="*/ 11 w 56"/>
                <a:gd name="T13" fmla="*/ 16 h 83"/>
                <a:gd name="T14" fmla="*/ 7 w 56"/>
                <a:gd name="T15" fmla="*/ 0 h 8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 h="83">
                  <a:moveTo>
                    <a:pt x="34" y="0"/>
                  </a:moveTo>
                  <a:lnTo>
                    <a:pt x="0" y="11"/>
                  </a:lnTo>
                  <a:lnTo>
                    <a:pt x="18" y="83"/>
                  </a:lnTo>
                  <a:lnTo>
                    <a:pt x="29" y="79"/>
                  </a:lnTo>
                  <a:lnTo>
                    <a:pt x="37" y="79"/>
                  </a:lnTo>
                  <a:lnTo>
                    <a:pt x="44" y="77"/>
                  </a:lnTo>
                  <a:lnTo>
                    <a:pt x="56" y="77"/>
                  </a:lnTo>
                  <a:lnTo>
                    <a:pt x="34"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0" name="Freeform 182"/>
            <p:cNvSpPr>
              <a:spLocks/>
            </p:cNvSpPr>
            <p:nvPr/>
          </p:nvSpPr>
          <p:spPr bwMode="auto">
            <a:xfrm>
              <a:off x="4859" y="705"/>
              <a:ext cx="27" cy="27"/>
            </a:xfrm>
            <a:custGeom>
              <a:avLst/>
              <a:gdLst>
                <a:gd name="T0" fmla="*/ 0 w 132"/>
                <a:gd name="T1" fmla="*/ 7 h 134"/>
                <a:gd name="T2" fmla="*/ 12 w 132"/>
                <a:gd name="T3" fmla="*/ 27 h 134"/>
                <a:gd name="T4" fmla="*/ 16 w 132"/>
                <a:gd name="T5" fmla="*/ 24 h 134"/>
                <a:gd name="T6" fmla="*/ 20 w 132"/>
                <a:gd name="T7" fmla="*/ 21 h 134"/>
                <a:gd name="T8" fmla="*/ 24 w 132"/>
                <a:gd name="T9" fmla="*/ 18 h 134"/>
                <a:gd name="T10" fmla="*/ 27 w 132"/>
                <a:gd name="T11" fmla="*/ 15 h 134"/>
                <a:gd name="T12" fmla="*/ 24 w 132"/>
                <a:gd name="T13" fmla="*/ 0 h 134"/>
                <a:gd name="T14" fmla="*/ 0 w 132"/>
                <a:gd name="T15" fmla="*/ 7 h 1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134">
                  <a:moveTo>
                    <a:pt x="0" y="36"/>
                  </a:moveTo>
                  <a:lnTo>
                    <a:pt x="59" y="134"/>
                  </a:lnTo>
                  <a:lnTo>
                    <a:pt x="77" y="118"/>
                  </a:lnTo>
                  <a:lnTo>
                    <a:pt x="96" y="103"/>
                  </a:lnTo>
                  <a:lnTo>
                    <a:pt x="115" y="89"/>
                  </a:lnTo>
                  <a:lnTo>
                    <a:pt x="132" y="76"/>
                  </a:lnTo>
                  <a:lnTo>
                    <a:pt x="115" y="0"/>
                  </a:lnTo>
                  <a:lnTo>
                    <a:pt x="0" y="36"/>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1" name="Freeform 183"/>
            <p:cNvSpPr>
              <a:spLocks/>
            </p:cNvSpPr>
            <p:nvPr/>
          </p:nvSpPr>
          <p:spPr bwMode="auto">
            <a:xfrm>
              <a:off x="4871" y="755"/>
              <a:ext cx="47" cy="31"/>
            </a:xfrm>
            <a:custGeom>
              <a:avLst/>
              <a:gdLst>
                <a:gd name="T0" fmla="*/ 28 w 237"/>
                <a:gd name="T1" fmla="*/ 21 h 154"/>
                <a:gd name="T2" fmla="*/ 23 w 237"/>
                <a:gd name="T3" fmla="*/ 23 h 154"/>
                <a:gd name="T4" fmla="*/ 18 w 237"/>
                <a:gd name="T5" fmla="*/ 24 h 154"/>
                <a:gd name="T6" fmla="*/ 13 w 237"/>
                <a:gd name="T7" fmla="*/ 26 h 154"/>
                <a:gd name="T8" fmla="*/ 9 w 237"/>
                <a:gd name="T9" fmla="*/ 27 h 154"/>
                <a:gd name="T10" fmla="*/ 5 w 237"/>
                <a:gd name="T11" fmla="*/ 29 h 154"/>
                <a:gd name="T12" fmla="*/ 2 w 237"/>
                <a:gd name="T13" fmla="*/ 30 h 154"/>
                <a:gd name="T14" fmla="*/ 0 w 237"/>
                <a:gd name="T15" fmla="*/ 31 h 154"/>
                <a:gd name="T16" fmla="*/ 0 w 237"/>
                <a:gd name="T17" fmla="*/ 31 h 154"/>
                <a:gd name="T18" fmla="*/ 0 w 237"/>
                <a:gd name="T19" fmla="*/ 30 h 154"/>
                <a:gd name="T20" fmla="*/ 1 w 237"/>
                <a:gd name="T21" fmla="*/ 28 h 154"/>
                <a:gd name="T22" fmla="*/ 4 w 237"/>
                <a:gd name="T23" fmla="*/ 25 h 154"/>
                <a:gd name="T24" fmla="*/ 6 w 237"/>
                <a:gd name="T25" fmla="*/ 20 h 154"/>
                <a:gd name="T26" fmla="*/ 9 w 237"/>
                <a:gd name="T27" fmla="*/ 16 h 154"/>
                <a:gd name="T28" fmla="*/ 12 w 237"/>
                <a:gd name="T29" fmla="*/ 12 h 154"/>
                <a:gd name="T30" fmla="*/ 16 w 237"/>
                <a:gd name="T31" fmla="*/ 9 h 154"/>
                <a:gd name="T32" fmla="*/ 20 w 237"/>
                <a:gd name="T33" fmla="*/ 7 h 154"/>
                <a:gd name="T34" fmla="*/ 24 w 237"/>
                <a:gd name="T35" fmla="*/ 5 h 154"/>
                <a:gd name="T36" fmla="*/ 29 w 237"/>
                <a:gd name="T37" fmla="*/ 4 h 154"/>
                <a:gd name="T38" fmla="*/ 33 w 237"/>
                <a:gd name="T39" fmla="*/ 2 h 154"/>
                <a:gd name="T40" fmla="*/ 37 w 237"/>
                <a:gd name="T41" fmla="*/ 1 h 154"/>
                <a:gd name="T42" fmla="*/ 40 w 237"/>
                <a:gd name="T43" fmla="*/ 0 h 154"/>
                <a:gd name="T44" fmla="*/ 42 w 237"/>
                <a:gd name="T45" fmla="*/ 1 h 154"/>
                <a:gd name="T46" fmla="*/ 44 w 237"/>
                <a:gd name="T47" fmla="*/ 3 h 154"/>
                <a:gd name="T48" fmla="*/ 47 w 237"/>
                <a:gd name="T49" fmla="*/ 8 h 154"/>
                <a:gd name="T50" fmla="*/ 47 w 237"/>
                <a:gd name="T51" fmla="*/ 11 h 154"/>
                <a:gd name="T52" fmla="*/ 47 w 237"/>
                <a:gd name="T53" fmla="*/ 13 h 154"/>
                <a:gd name="T54" fmla="*/ 45 w 237"/>
                <a:gd name="T55" fmla="*/ 15 h 154"/>
                <a:gd name="T56" fmla="*/ 43 w 237"/>
                <a:gd name="T57" fmla="*/ 17 h 154"/>
                <a:gd name="T58" fmla="*/ 40 w 237"/>
                <a:gd name="T59" fmla="*/ 18 h 154"/>
                <a:gd name="T60" fmla="*/ 36 w 237"/>
                <a:gd name="T61" fmla="*/ 19 h 154"/>
                <a:gd name="T62" fmla="*/ 32 w 237"/>
                <a:gd name="T63" fmla="*/ 20 h 154"/>
                <a:gd name="T64" fmla="*/ 28 w 237"/>
                <a:gd name="T65" fmla="*/ 21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7" h="154">
                  <a:moveTo>
                    <a:pt x="139" y="104"/>
                  </a:moveTo>
                  <a:lnTo>
                    <a:pt x="116" y="112"/>
                  </a:lnTo>
                  <a:lnTo>
                    <a:pt x="89" y="120"/>
                  </a:lnTo>
                  <a:lnTo>
                    <a:pt x="65" y="130"/>
                  </a:lnTo>
                  <a:lnTo>
                    <a:pt x="44" y="136"/>
                  </a:lnTo>
                  <a:lnTo>
                    <a:pt x="26" y="144"/>
                  </a:lnTo>
                  <a:lnTo>
                    <a:pt x="12" y="149"/>
                  </a:lnTo>
                  <a:lnTo>
                    <a:pt x="2" y="154"/>
                  </a:lnTo>
                  <a:lnTo>
                    <a:pt x="0" y="154"/>
                  </a:lnTo>
                  <a:lnTo>
                    <a:pt x="2" y="149"/>
                  </a:lnTo>
                  <a:lnTo>
                    <a:pt x="7" y="139"/>
                  </a:lnTo>
                  <a:lnTo>
                    <a:pt x="18" y="122"/>
                  </a:lnTo>
                  <a:lnTo>
                    <a:pt x="29" y="101"/>
                  </a:lnTo>
                  <a:lnTo>
                    <a:pt x="44" y="80"/>
                  </a:lnTo>
                  <a:lnTo>
                    <a:pt x="63" y="62"/>
                  </a:lnTo>
                  <a:lnTo>
                    <a:pt x="82" y="46"/>
                  </a:lnTo>
                  <a:lnTo>
                    <a:pt x="103" y="35"/>
                  </a:lnTo>
                  <a:lnTo>
                    <a:pt x="123" y="27"/>
                  </a:lnTo>
                  <a:lnTo>
                    <a:pt x="144" y="19"/>
                  </a:lnTo>
                  <a:lnTo>
                    <a:pt x="166" y="9"/>
                  </a:lnTo>
                  <a:lnTo>
                    <a:pt x="185" y="3"/>
                  </a:lnTo>
                  <a:lnTo>
                    <a:pt x="200" y="0"/>
                  </a:lnTo>
                  <a:lnTo>
                    <a:pt x="214" y="7"/>
                  </a:lnTo>
                  <a:lnTo>
                    <a:pt x="224" y="17"/>
                  </a:lnTo>
                  <a:lnTo>
                    <a:pt x="235" y="38"/>
                  </a:lnTo>
                  <a:lnTo>
                    <a:pt x="237" y="53"/>
                  </a:lnTo>
                  <a:lnTo>
                    <a:pt x="235" y="64"/>
                  </a:lnTo>
                  <a:lnTo>
                    <a:pt x="226" y="75"/>
                  </a:lnTo>
                  <a:lnTo>
                    <a:pt x="216" y="83"/>
                  </a:lnTo>
                  <a:lnTo>
                    <a:pt x="200" y="88"/>
                  </a:lnTo>
                  <a:lnTo>
                    <a:pt x="182" y="93"/>
                  </a:lnTo>
                  <a:lnTo>
                    <a:pt x="161" y="98"/>
                  </a:lnTo>
                  <a:lnTo>
                    <a:pt x="139" y="104"/>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2" name="Freeform 184"/>
            <p:cNvSpPr>
              <a:spLocks/>
            </p:cNvSpPr>
            <p:nvPr/>
          </p:nvSpPr>
          <p:spPr bwMode="auto">
            <a:xfrm>
              <a:off x="4869" y="715"/>
              <a:ext cx="35" cy="45"/>
            </a:xfrm>
            <a:custGeom>
              <a:avLst/>
              <a:gdLst>
                <a:gd name="T0" fmla="*/ 6 w 175"/>
                <a:gd name="T1" fmla="*/ 7 h 224"/>
                <a:gd name="T2" fmla="*/ 5 w 175"/>
                <a:gd name="T3" fmla="*/ 12 h 224"/>
                <a:gd name="T4" fmla="*/ 3 w 175"/>
                <a:gd name="T5" fmla="*/ 18 h 224"/>
                <a:gd name="T6" fmla="*/ 1 w 175"/>
                <a:gd name="T7" fmla="*/ 24 h 224"/>
                <a:gd name="T8" fmla="*/ 0 w 175"/>
                <a:gd name="T9" fmla="*/ 27 h 224"/>
                <a:gd name="T10" fmla="*/ 6 w 175"/>
                <a:gd name="T11" fmla="*/ 37 h 224"/>
                <a:gd name="T12" fmla="*/ 8 w 175"/>
                <a:gd name="T13" fmla="*/ 39 h 224"/>
                <a:gd name="T14" fmla="*/ 12 w 175"/>
                <a:gd name="T15" fmla="*/ 42 h 224"/>
                <a:gd name="T16" fmla="*/ 18 w 175"/>
                <a:gd name="T17" fmla="*/ 45 h 224"/>
                <a:gd name="T18" fmla="*/ 21 w 175"/>
                <a:gd name="T19" fmla="*/ 44 h 224"/>
                <a:gd name="T20" fmla="*/ 25 w 175"/>
                <a:gd name="T21" fmla="*/ 40 h 224"/>
                <a:gd name="T22" fmla="*/ 30 w 175"/>
                <a:gd name="T23" fmla="*/ 32 h 224"/>
                <a:gd name="T24" fmla="*/ 34 w 175"/>
                <a:gd name="T25" fmla="*/ 24 h 224"/>
                <a:gd name="T26" fmla="*/ 35 w 175"/>
                <a:gd name="T27" fmla="*/ 18 h 224"/>
                <a:gd name="T28" fmla="*/ 33 w 175"/>
                <a:gd name="T29" fmla="*/ 13 h 224"/>
                <a:gd name="T30" fmla="*/ 30 w 175"/>
                <a:gd name="T31" fmla="*/ 7 h 224"/>
                <a:gd name="T32" fmla="*/ 26 w 175"/>
                <a:gd name="T33" fmla="*/ 2 h 224"/>
                <a:gd name="T34" fmla="*/ 25 w 175"/>
                <a:gd name="T35" fmla="*/ 0 h 224"/>
                <a:gd name="T36" fmla="*/ 25 w 175"/>
                <a:gd name="T37" fmla="*/ 0 h 224"/>
                <a:gd name="T38" fmla="*/ 23 w 175"/>
                <a:gd name="T39" fmla="*/ 0 h 224"/>
                <a:gd name="T40" fmla="*/ 20 w 175"/>
                <a:gd name="T41" fmla="*/ 0 h 224"/>
                <a:gd name="T42" fmla="*/ 17 w 175"/>
                <a:gd name="T43" fmla="*/ 1 h 224"/>
                <a:gd name="T44" fmla="*/ 14 w 175"/>
                <a:gd name="T45" fmla="*/ 2 h 224"/>
                <a:gd name="T46" fmla="*/ 11 w 175"/>
                <a:gd name="T47" fmla="*/ 4 h 224"/>
                <a:gd name="T48" fmla="*/ 8 w 175"/>
                <a:gd name="T49" fmla="*/ 5 h 224"/>
                <a:gd name="T50" fmla="*/ 6 w 175"/>
                <a:gd name="T51" fmla="*/ 7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224">
                  <a:moveTo>
                    <a:pt x="32" y="36"/>
                  </a:moveTo>
                  <a:lnTo>
                    <a:pt x="24" y="60"/>
                  </a:lnTo>
                  <a:lnTo>
                    <a:pt x="14" y="92"/>
                  </a:lnTo>
                  <a:lnTo>
                    <a:pt x="3" y="118"/>
                  </a:lnTo>
                  <a:lnTo>
                    <a:pt x="0" y="132"/>
                  </a:lnTo>
                  <a:lnTo>
                    <a:pt x="29" y="185"/>
                  </a:lnTo>
                  <a:lnTo>
                    <a:pt x="40" y="192"/>
                  </a:lnTo>
                  <a:lnTo>
                    <a:pt x="62" y="211"/>
                  </a:lnTo>
                  <a:lnTo>
                    <a:pt x="88" y="224"/>
                  </a:lnTo>
                  <a:lnTo>
                    <a:pt x="106" y="221"/>
                  </a:lnTo>
                  <a:lnTo>
                    <a:pt x="125" y="197"/>
                  </a:lnTo>
                  <a:lnTo>
                    <a:pt x="148" y="158"/>
                  </a:lnTo>
                  <a:lnTo>
                    <a:pt x="170" y="118"/>
                  </a:lnTo>
                  <a:lnTo>
                    <a:pt x="175" y="89"/>
                  </a:lnTo>
                  <a:lnTo>
                    <a:pt x="165" y="63"/>
                  </a:lnTo>
                  <a:lnTo>
                    <a:pt x="148" y="34"/>
                  </a:lnTo>
                  <a:lnTo>
                    <a:pt x="132" y="10"/>
                  </a:lnTo>
                  <a:lnTo>
                    <a:pt x="127" y="0"/>
                  </a:lnTo>
                  <a:lnTo>
                    <a:pt x="125" y="0"/>
                  </a:lnTo>
                  <a:lnTo>
                    <a:pt x="114" y="0"/>
                  </a:lnTo>
                  <a:lnTo>
                    <a:pt x="101" y="2"/>
                  </a:lnTo>
                  <a:lnTo>
                    <a:pt x="84" y="5"/>
                  </a:lnTo>
                  <a:lnTo>
                    <a:pt x="69" y="10"/>
                  </a:lnTo>
                  <a:lnTo>
                    <a:pt x="53" y="18"/>
                  </a:lnTo>
                  <a:lnTo>
                    <a:pt x="40" y="26"/>
                  </a:lnTo>
                  <a:lnTo>
                    <a:pt x="32" y="36"/>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3" name="Freeform 185"/>
            <p:cNvSpPr>
              <a:spLocks/>
            </p:cNvSpPr>
            <p:nvPr/>
          </p:nvSpPr>
          <p:spPr bwMode="auto">
            <a:xfrm>
              <a:off x="4884" y="739"/>
              <a:ext cx="19" cy="32"/>
            </a:xfrm>
            <a:custGeom>
              <a:avLst/>
              <a:gdLst>
                <a:gd name="T0" fmla="*/ 1 w 95"/>
                <a:gd name="T1" fmla="*/ 13 h 159"/>
                <a:gd name="T2" fmla="*/ 0 w 95"/>
                <a:gd name="T3" fmla="*/ 31 h 159"/>
                <a:gd name="T4" fmla="*/ 11 w 95"/>
                <a:gd name="T5" fmla="*/ 32 h 159"/>
                <a:gd name="T6" fmla="*/ 19 w 95"/>
                <a:gd name="T7" fmla="*/ 20 h 159"/>
                <a:gd name="T8" fmla="*/ 11 w 95"/>
                <a:gd name="T9" fmla="*/ 0 h 159"/>
                <a:gd name="T10" fmla="*/ 1 w 95"/>
                <a:gd name="T11" fmla="*/ 13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 h="159">
                  <a:moveTo>
                    <a:pt x="5" y="64"/>
                  </a:moveTo>
                  <a:lnTo>
                    <a:pt x="0" y="156"/>
                  </a:lnTo>
                  <a:lnTo>
                    <a:pt x="53" y="159"/>
                  </a:lnTo>
                  <a:lnTo>
                    <a:pt x="95" y="98"/>
                  </a:lnTo>
                  <a:lnTo>
                    <a:pt x="55" y="0"/>
                  </a:lnTo>
                  <a:lnTo>
                    <a:pt x="5" y="6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4" name="Freeform 186"/>
            <p:cNvSpPr>
              <a:spLocks/>
            </p:cNvSpPr>
            <p:nvPr/>
          </p:nvSpPr>
          <p:spPr bwMode="auto">
            <a:xfrm>
              <a:off x="4869" y="712"/>
              <a:ext cx="35" cy="29"/>
            </a:xfrm>
            <a:custGeom>
              <a:avLst/>
              <a:gdLst>
                <a:gd name="T0" fmla="*/ 0 w 177"/>
                <a:gd name="T1" fmla="*/ 29 h 146"/>
                <a:gd name="T2" fmla="*/ 0 w 177"/>
                <a:gd name="T3" fmla="*/ 26 h 146"/>
                <a:gd name="T4" fmla="*/ 0 w 177"/>
                <a:gd name="T5" fmla="*/ 19 h 146"/>
                <a:gd name="T6" fmla="*/ 2 w 177"/>
                <a:gd name="T7" fmla="*/ 11 h 146"/>
                <a:gd name="T8" fmla="*/ 7 w 177"/>
                <a:gd name="T9" fmla="*/ 5 h 146"/>
                <a:gd name="T10" fmla="*/ 13 w 177"/>
                <a:gd name="T11" fmla="*/ 2 h 146"/>
                <a:gd name="T12" fmla="*/ 16 w 177"/>
                <a:gd name="T13" fmla="*/ 2 h 146"/>
                <a:gd name="T14" fmla="*/ 18 w 177"/>
                <a:gd name="T15" fmla="*/ 3 h 146"/>
                <a:gd name="T16" fmla="*/ 18 w 177"/>
                <a:gd name="T17" fmla="*/ 4 h 146"/>
                <a:gd name="T18" fmla="*/ 20 w 177"/>
                <a:gd name="T19" fmla="*/ 3 h 146"/>
                <a:gd name="T20" fmla="*/ 23 w 177"/>
                <a:gd name="T21" fmla="*/ 1 h 146"/>
                <a:gd name="T22" fmla="*/ 27 w 177"/>
                <a:gd name="T23" fmla="*/ 0 h 146"/>
                <a:gd name="T24" fmla="*/ 31 w 177"/>
                <a:gd name="T25" fmla="*/ 3 h 146"/>
                <a:gd name="T26" fmla="*/ 34 w 177"/>
                <a:gd name="T27" fmla="*/ 9 h 146"/>
                <a:gd name="T28" fmla="*/ 35 w 177"/>
                <a:gd name="T29" fmla="*/ 15 h 146"/>
                <a:gd name="T30" fmla="*/ 35 w 177"/>
                <a:gd name="T31" fmla="*/ 21 h 146"/>
                <a:gd name="T32" fmla="*/ 35 w 177"/>
                <a:gd name="T33" fmla="*/ 23 h 146"/>
                <a:gd name="T34" fmla="*/ 34 w 177"/>
                <a:gd name="T35" fmla="*/ 21 h 146"/>
                <a:gd name="T36" fmla="*/ 32 w 177"/>
                <a:gd name="T37" fmla="*/ 17 h 146"/>
                <a:gd name="T38" fmla="*/ 29 w 177"/>
                <a:gd name="T39" fmla="*/ 13 h 146"/>
                <a:gd name="T40" fmla="*/ 25 w 177"/>
                <a:gd name="T41" fmla="*/ 13 h 146"/>
                <a:gd name="T42" fmla="*/ 22 w 177"/>
                <a:gd name="T43" fmla="*/ 13 h 146"/>
                <a:gd name="T44" fmla="*/ 19 w 177"/>
                <a:gd name="T45" fmla="*/ 13 h 146"/>
                <a:gd name="T46" fmla="*/ 16 w 177"/>
                <a:gd name="T47" fmla="*/ 12 h 146"/>
                <a:gd name="T48" fmla="*/ 12 w 177"/>
                <a:gd name="T49" fmla="*/ 13 h 146"/>
                <a:gd name="T50" fmla="*/ 7 w 177"/>
                <a:gd name="T51" fmla="*/ 16 h 146"/>
                <a:gd name="T52" fmla="*/ 4 w 177"/>
                <a:gd name="T53" fmla="*/ 21 h 146"/>
                <a:gd name="T54" fmla="*/ 1 w 177"/>
                <a:gd name="T55" fmla="*/ 27 h 146"/>
                <a:gd name="T56" fmla="*/ 0 w 177"/>
                <a:gd name="T57" fmla="*/ 29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7" h="146">
                  <a:moveTo>
                    <a:pt x="2" y="146"/>
                  </a:moveTo>
                  <a:lnTo>
                    <a:pt x="0" y="130"/>
                  </a:lnTo>
                  <a:lnTo>
                    <a:pt x="2" y="96"/>
                  </a:lnTo>
                  <a:lnTo>
                    <a:pt x="11" y="56"/>
                  </a:lnTo>
                  <a:lnTo>
                    <a:pt x="34" y="24"/>
                  </a:lnTo>
                  <a:lnTo>
                    <a:pt x="64" y="10"/>
                  </a:lnTo>
                  <a:lnTo>
                    <a:pt x="81" y="8"/>
                  </a:lnTo>
                  <a:lnTo>
                    <a:pt x="90" y="16"/>
                  </a:lnTo>
                  <a:lnTo>
                    <a:pt x="93" y="19"/>
                  </a:lnTo>
                  <a:lnTo>
                    <a:pt x="100" y="14"/>
                  </a:lnTo>
                  <a:lnTo>
                    <a:pt x="116" y="3"/>
                  </a:lnTo>
                  <a:lnTo>
                    <a:pt x="137" y="0"/>
                  </a:lnTo>
                  <a:lnTo>
                    <a:pt x="158" y="14"/>
                  </a:lnTo>
                  <a:lnTo>
                    <a:pt x="172" y="45"/>
                  </a:lnTo>
                  <a:lnTo>
                    <a:pt x="177" y="77"/>
                  </a:lnTo>
                  <a:lnTo>
                    <a:pt x="177" y="106"/>
                  </a:lnTo>
                  <a:lnTo>
                    <a:pt x="177" y="117"/>
                  </a:lnTo>
                  <a:lnTo>
                    <a:pt x="172" y="106"/>
                  </a:lnTo>
                  <a:lnTo>
                    <a:pt x="161" y="84"/>
                  </a:lnTo>
                  <a:lnTo>
                    <a:pt x="145" y="67"/>
                  </a:lnTo>
                  <a:lnTo>
                    <a:pt x="127" y="63"/>
                  </a:lnTo>
                  <a:lnTo>
                    <a:pt x="110" y="67"/>
                  </a:lnTo>
                  <a:lnTo>
                    <a:pt x="98" y="63"/>
                  </a:lnTo>
                  <a:lnTo>
                    <a:pt x="81" y="61"/>
                  </a:lnTo>
                  <a:lnTo>
                    <a:pt x="60" y="63"/>
                  </a:lnTo>
                  <a:lnTo>
                    <a:pt x="37" y="79"/>
                  </a:lnTo>
                  <a:lnTo>
                    <a:pt x="18" y="108"/>
                  </a:lnTo>
                  <a:lnTo>
                    <a:pt x="7" y="135"/>
                  </a:lnTo>
                  <a:lnTo>
                    <a:pt x="2"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5" name="Freeform 187"/>
            <p:cNvSpPr>
              <a:spLocks/>
            </p:cNvSpPr>
            <p:nvPr/>
          </p:nvSpPr>
          <p:spPr bwMode="auto">
            <a:xfrm>
              <a:off x="4874" y="735"/>
              <a:ext cx="8" cy="3"/>
            </a:xfrm>
            <a:custGeom>
              <a:avLst/>
              <a:gdLst>
                <a:gd name="T0" fmla="*/ 0 w 43"/>
                <a:gd name="T1" fmla="*/ 2 h 17"/>
                <a:gd name="T2" fmla="*/ 4 w 43"/>
                <a:gd name="T3" fmla="*/ 1 h 17"/>
                <a:gd name="T4" fmla="*/ 8 w 43"/>
                <a:gd name="T5" fmla="*/ 0 h 17"/>
                <a:gd name="T6" fmla="*/ 3 w 43"/>
                <a:gd name="T7" fmla="*/ 3 h 17"/>
                <a:gd name="T8" fmla="*/ 0 w 43"/>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7">
                  <a:moveTo>
                    <a:pt x="0" y="14"/>
                  </a:moveTo>
                  <a:lnTo>
                    <a:pt x="24" y="4"/>
                  </a:lnTo>
                  <a:lnTo>
                    <a:pt x="43" y="0"/>
                  </a:lnTo>
                  <a:lnTo>
                    <a:pt x="16" y="1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6" name="Freeform 188"/>
            <p:cNvSpPr>
              <a:spLocks/>
            </p:cNvSpPr>
            <p:nvPr/>
          </p:nvSpPr>
          <p:spPr bwMode="auto">
            <a:xfrm>
              <a:off x="4887" y="731"/>
              <a:ext cx="8" cy="3"/>
            </a:xfrm>
            <a:custGeom>
              <a:avLst/>
              <a:gdLst>
                <a:gd name="T0" fmla="*/ 0 w 41"/>
                <a:gd name="T1" fmla="*/ 3 h 12"/>
                <a:gd name="T2" fmla="*/ 4 w 41"/>
                <a:gd name="T3" fmla="*/ 0 h 12"/>
                <a:gd name="T4" fmla="*/ 8 w 41"/>
                <a:gd name="T5" fmla="*/ 0 h 12"/>
                <a:gd name="T6" fmla="*/ 3 w 41"/>
                <a:gd name="T7" fmla="*/ 3 h 12"/>
                <a:gd name="T8" fmla="*/ 0 w 41"/>
                <a:gd name="T9" fmla="*/ 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2">
                  <a:moveTo>
                    <a:pt x="0" y="12"/>
                  </a:moveTo>
                  <a:lnTo>
                    <a:pt x="23" y="0"/>
                  </a:lnTo>
                  <a:lnTo>
                    <a:pt x="41" y="0"/>
                  </a:lnTo>
                  <a:lnTo>
                    <a:pt x="15"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7" name="Freeform 189"/>
            <p:cNvSpPr>
              <a:spLocks/>
            </p:cNvSpPr>
            <p:nvPr/>
          </p:nvSpPr>
          <p:spPr bwMode="auto">
            <a:xfrm>
              <a:off x="4882" y="738"/>
              <a:ext cx="5" cy="7"/>
            </a:xfrm>
            <a:custGeom>
              <a:avLst/>
              <a:gdLst>
                <a:gd name="T0" fmla="*/ 2 w 24"/>
                <a:gd name="T1" fmla="*/ 0 h 34"/>
                <a:gd name="T2" fmla="*/ 0 w 24"/>
                <a:gd name="T3" fmla="*/ 7 h 34"/>
                <a:gd name="T4" fmla="*/ 5 w 24"/>
                <a:gd name="T5" fmla="*/ 7 h 34"/>
                <a:gd name="T6" fmla="*/ 2 w 24"/>
                <a:gd name="T7" fmla="*/ 5 h 34"/>
                <a:gd name="T8" fmla="*/ 2 w 2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4">
                  <a:moveTo>
                    <a:pt x="10" y="0"/>
                  </a:moveTo>
                  <a:lnTo>
                    <a:pt x="0" y="34"/>
                  </a:lnTo>
                  <a:lnTo>
                    <a:pt x="24" y="34"/>
                  </a:lnTo>
                  <a:lnTo>
                    <a:pt x="10" y="2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8" name="Freeform 190"/>
            <p:cNvSpPr>
              <a:spLocks/>
            </p:cNvSpPr>
            <p:nvPr/>
          </p:nvSpPr>
          <p:spPr bwMode="auto">
            <a:xfrm>
              <a:off x="4879" y="750"/>
              <a:ext cx="10" cy="3"/>
            </a:xfrm>
            <a:custGeom>
              <a:avLst/>
              <a:gdLst>
                <a:gd name="T0" fmla="*/ 0 w 51"/>
                <a:gd name="T1" fmla="*/ 3 h 16"/>
                <a:gd name="T2" fmla="*/ 6 w 51"/>
                <a:gd name="T3" fmla="*/ 2 h 16"/>
                <a:gd name="T4" fmla="*/ 10 w 51"/>
                <a:gd name="T5" fmla="*/ 0 h 16"/>
                <a:gd name="T6" fmla="*/ 9 w 51"/>
                <a:gd name="T7" fmla="*/ 0 h 16"/>
                <a:gd name="T8" fmla="*/ 6 w 51"/>
                <a:gd name="T9" fmla="*/ 0 h 16"/>
                <a:gd name="T10" fmla="*/ 3 w 51"/>
                <a:gd name="T11" fmla="*/ 2 h 16"/>
                <a:gd name="T12" fmla="*/ 0 w 51"/>
                <a:gd name="T13" fmla="*/ 3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6">
                  <a:moveTo>
                    <a:pt x="0" y="16"/>
                  </a:moveTo>
                  <a:lnTo>
                    <a:pt x="32" y="13"/>
                  </a:lnTo>
                  <a:lnTo>
                    <a:pt x="51" y="0"/>
                  </a:lnTo>
                  <a:lnTo>
                    <a:pt x="46" y="0"/>
                  </a:lnTo>
                  <a:lnTo>
                    <a:pt x="29" y="2"/>
                  </a:lnTo>
                  <a:lnTo>
                    <a:pt x="14" y="8"/>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9" name="Freeform 191"/>
            <p:cNvSpPr>
              <a:spLocks/>
            </p:cNvSpPr>
            <p:nvPr/>
          </p:nvSpPr>
          <p:spPr bwMode="auto">
            <a:xfrm>
              <a:off x="4900" y="764"/>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1 h 108"/>
                <a:gd name="T22" fmla="*/ 5 w 61"/>
                <a:gd name="T23" fmla="*/ 22 h 108"/>
                <a:gd name="T24" fmla="*/ 3 w 61"/>
                <a:gd name="T25" fmla="*/ 22 h 108"/>
                <a:gd name="T26" fmla="*/ 2 w 61"/>
                <a:gd name="T27" fmla="*/ 21 h 108"/>
                <a:gd name="T28" fmla="*/ 0 w 61"/>
                <a:gd name="T29" fmla="*/ 20 h 108"/>
                <a:gd name="T30" fmla="*/ 2 w 61"/>
                <a:gd name="T31" fmla="*/ 18 h 108"/>
                <a:gd name="T32" fmla="*/ 3 w 61"/>
                <a:gd name="T33" fmla="*/ 19 h 108"/>
                <a:gd name="T34" fmla="*/ 4 w 61"/>
                <a:gd name="T35" fmla="*/ 20 h 108"/>
                <a:gd name="T36" fmla="*/ 5 w 61"/>
                <a:gd name="T37" fmla="*/ 20 h 108"/>
                <a:gd name="T38" fmla="*/ 6 w 61"/>
                <a:gd name="T39" fmla="*/ 19 h 108"/>
                <a:gd name="T40" fmla="*/ 8 w 61"/>
                <a:gd name="T41" fmla="*/ 18 h 108"/>
                <a:gd name="T42" fmla="*/ 10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1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1"/>
                  </a:moveTo>
                  <a:lnTo>
                    <a:pt x="16" y="42"/>
                  </a:lnTo>
                  <a:lnTo>
                    <a:pt x="21" y="40"/>
                  </a:lnTo>
                  <a:lnTo>
                    <a:pt x="35" y="37"/>
                  </a:lnTo>
                  <a:lnTo>
                    <a:pt x="48" y="42"/>
                  </a:lnTo>
                  <a:lnTo>
                    <a:pt x="55" y="50"/>
                  </a:lnTo>
                  <a:lnTo>
                    <a:pt x="61" y="60"/>
                  </a:lnTo>
                  <a:lnTo>
                    <a:pt x="61" y="74"/>
                  </a:lnTo>
                  <a:lnTo>
                    <a:pt x="58" y="86"/>
                  </a:lnTo>
                  <a:lnTo>
                    <a:pt x="48" y="98"/>
                  </a:lnTo>
                  <a:lnTo>
                    <a:pt x="35" y="105"/>
                  </a:lnTo>
                  <a:lnTo>
                    <a:pt x="24" y="108"/>
                  </a:lnTo>
                  <a:lnTo>
                    <a:pt x="16" y="108"/>
                  </a:lnTo>
                  <a:lnTo>
                    <a:pt x="9" y="105"/>
                  </a:lnTo>
                  <a:lnTo>
                    <a:pt x="0" y="100"/>
                  </a:lnTo>
                  <a:lnTo>
                    <a:pt x="9" y="90"/>
                  </a:lnTo>
                  <a:lnTo>
                    <a:pt x="14" y="95"/>
                  </a:lnTo>
                  <a:lnTo>
                    <a:pt x="19" y="98"/>
                  </a:lnTo>
                  <a:lnTo>
                    <a:pt x="26" y="98"/>
                  </a:lnTo>
                  <a:lnTo>
                    <a:pt x="32" y="95"/>
                  </a:lnTo>
                  <a:lnTo>
                    <a:pt x="43" y="90"/>
                  </a:lnTo>
                  <a:lnTo>
                    <a:pt x="50" y="81"/>
                  </a:lnTo>
                  <a:lnTo>
                    <a:pt x="53" y="74"/>
                  </a:lnTo>
                  <a:lnTo>
                    <a:pt x="50" y="64"/>
                  </a:lnTo>
                  <a:lnTo>
                    <a:pt x="48" y="55"/>
                  </a:lnTo>
                  <a:lnTo>
                    <a:pt x="40" y="50"/>
                  </a:lnTo>
                  <a:lnTo>
                    <a:pt x="32" y="47"/>
                  </a:lnTo>
                  <a:lnTo>
                    <a:pt x="21" y="50"/>
                  </a:lnTo>
                  <a:lnTo>
                    <a:pt x="16" y="52"/>
                  </a:lnTo>
                  <a:lnTo>
                    <a:pt x="11" y="55"/>
                  </a:lnTo>
                  <a:lnTo>
                    <a:pt x="9" y="60"/>
                  </a:lnTo>
                  <a:lnTo>
                    <a:pt x="3" y="64"/>
                  </a:lnTo>
                  <a:lnTo>
                    <a:pt x="5" y="13"/>
                  </a:lnTo>
                  <a:lnTo>
                    <a:pt x="45" y="0"/>
                  </a:lnTo>
                  <a:lnTo>
                    <a:pt x="48" y="11"/>
                  </a:lnTo>
                  <a:lnTo>
                    <a:pt x="1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0" name="Freeform 192"/>
            <p:cNvSpPr>
              <a:spLocks/>
            </p:cNvSpPr>
            <p:nvPr/>
          </p:nvSpPr>
          <p:spPr bwMode="auto">
            <a:xfrm>
              <a:off x="4917" y="759"/>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2 h 108"/>
                <a:gd name="T22" fmla="*/ 5 w 61"/>
                <a:gd name="T23" fmla="*/ 22 h 108"/>
                <a:gd name="T24" fmla="*/ 3 w 61"/>
                <a:gd name="T25" fmla="*/ 22 h 108"/>
                <a:gd name="T26" fmla="*/ 2 w 61"/>
                <a:gd name="T27" fmla="*/ 21 h 108"/>
                <a:gd name="T28" fmla="*/ 0 w 61"/>
                <a:gd name="T29" fmla="*/ 20 h 108"/>
                <a:gd name="T30" fmla="*/ 1 w 61"/>
                <a:gd name="T31" fmla="*/ 19 h 108"/>
                <a:gd name="T32" fmla="*/ 2 w 61"/>
                <a:gd name="T33" fmla="*/ 19 h 108"/>
                <a:gd name="T34" fmla="*/ 4 w 61"/>
                <a:gd name="T35" fmla="*/ 20 h 108"/>
                <a:gd name="T36" fmla="*/ 5 w 61"/>
                <a:gd name="T37" fmla="*/ 20 h 108"/>
                <a:gd name="T38" fmla="*/ 6 w 61"/>
                <a:gd name="T39" fmla="*/ 20 h 108"/>
                <a:gd name="T40" fmla="*/ 8 w 61"/>
                <a:gd name="T41" fmla="*/ 19 h 108"/>
                <a:gd name="T42" fmla="*/ 9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0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2"/>
                  </a:moveTo>
                  <a:lnTo>
                    <a:pt x="13" y="43"/>
                  </a:lnTo>
                  <a:lnTo>
                    <a:pt x="19" y="40"/>
                  </a:lnTo>
                  <a:lnTo>
                    <a:pt x="35" y="38"/>
                  </a:lnTo>
                  <a:lnTo>
                    <a:pt x="45" y="43"/>
                  </a:lnTo>
                  <a:lnTo>
                    <a:pt x="56" y="50"/>
                  </a:lnTo>
                  <a:lnTo>
                    <a:pt x="61" y="61"/>
                  </a:lnTo>
                  <a:lnTo>
                    <a:pt x="61" y="74"/>
                  </a:lnTo>
                  <a:lnTo>
                    <a:pt x="56" y="87"/>
                  </a:lnTo>
                  <a:lnTo>
                    <a:pt x="47" y="98"/>
                  </a:lnTo>
                  <a:lnTo>
                    <a:pt x="35" y="106"/>
                  </a:lnTo>
                  <a:lnTo>
                    <a:pt x="24" y="108"/>
                  </a:lnTo>
                  <a:lnTo>
                    <a:pt x="16" y="108"/>
                  </a:lnTo>
                  <a:lnTo>
                    <a:pt x="8" y="103"/>
                  </a:lnTo>
                  <a:lnTo>
                    <a:pt x="0" y="98"/>
                  </a:lnTo>
                  <a:lnTo>
                    <a:pt x="6" y="91"/>
                  </a:lnTo>
                  <a:lnTo>
                    <a:pt x="11" y="93"/>
                  </a:lnTo>
                  <a:lnTo>
                    <a:pt x="19" y="96"/>
                  </a:lnTo>
                  <a:lnTo>
                    <a:pt x="24" y="96"/>
                  </a:lnTo>
                  <a:lnTo>
                    <a:pt x="32" y="96"/>
                  </a:lnTo>
                  <a:lnTo>
                    <a:pt x="40" y="91"/>
                  </a:lnTo>
                  <a:lnTo>
                    <a:pt x="47" y="82"/>
                  </a:lnTo>
                  <a:lnTo>
                    <a:pt x="50" y="74"/>
                  </a:lnTo>
                  <a:lnTo>
                    <a:pt x="50" y="64"/>
                  </a:lnTo>
                  <a:lnTo>
                    <a:pt x="45" y="56"/>
                  </a:lnTo>
                  <a:lnTo>
                    <a:pt x="40" y="50"/>
                  </a:lnTo>
                  <a:lnTo>
                    <a:pt x="30" y="48"/>
                  </a:lnTo>
                  <a:lnTo>
                    <a:pt x="19" y="50"/>
                  </a:lnTo>
                  <a:lnTo>
                    <a:pt x="16" y="53"/>
                  </a:lnTo>
                  <a:lnTo>
                    <a:pt x="11" y="56"/>
                  </a:lnTo>
                  <a:lnTo>
                    <a:pt x="8" y="61"/>
                  </a:lnTo>
                  <a:lnTo>
                    <a:pt x="2" y="64"/>
                  </a:lnTo>
                  <a:lnTo>
                    <a:pt x="6" y="14"/>
                  </a:lnTo>
                  <a:lnTo>
                    <a:pt x="45" y="0"/>
                  </a:lnTo>
                  <a:lnTo>
                    <a:pt x="47" y="10"/>
                  </a:lnTo>
                  <a:lnTo>
                    <a:pt x="1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1" name="Freeform 193"/>
            <p:cNvSpPr>
              <a:spLocks/>
            </p:cNvSpPr>
            <p:nvPr/>
          </p:nvSpPr>
          <p:spPr bwMode="auto">
            <a:xfrm>
              <a:off x="4366" y="755"/>
              <a:ext cx="200" cy="129"/>
            </a:xfrm>
            <a:custGeom>
              <a:avLst/>
              <a:gdLst>
                <a:gd name="T0" fmla="*/ 200 w 1001"/>
                <a:gd name="T1" fmla="*/ 67 h 645"/>
                <a:gd name="T2" fmla="*/ 187 w 1001"/>
                <a:gd name="T3" fmla="*/ 0 h 645"/>
                <a:gd name="T4" fmla="*/ 0 w 1001"/>
                <a:gd name="T5" fmla="*/ 59 h 645"/>
                <a:gd name="T6" fmla="*/ 16 w 1001"/>
                <a:gd name="T7" fmla="*/ 129 h 645"/>
                <a:gd name="T8" fmla="*/ 200 w 1001"/>
                <a:gd name="T9" fmla="*/ 67 h 6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1" h="645">
                  <a:moveTo>
                    <a:pt x="1001" y="336"/>
                  </a:moveTo>
                  <a:lnTo>
                    <a:pt x="937" y="0"/>
                  </a:lnTo>
                  <a:lnTo>
                    <a:pt x="0" y="294"/>
                  </a:lnTo>
                  <a:lnTo>
                    <a:pt x="80" y="645"/>
                  </a:lnTo>
                  <a:lnTo>
                    <a:pt x="1001" y="33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2" name="Freeform 194"/>
            <p:cNvSpPr>
              <a:spLocks/>
            </p:cNvSpPr>
            <p:nvPr/>
          </p:nvSpPr>
          <p:spPr bwMode="auto">
            <a:xfrm>
              <a:off x="4360" y="769"/>
              <a:ext cx="207" cy="70"/>
            </a:xfrm>
            <a:custGeom>
              <a:avLst/>
              <a:gdLst>
                <a:gd name="T0" fmla="*/ 207 w 1033"/>
                <a:gd name="T1" fmla="*/ 5 h 351"/>
                <a:gd name="T2" fmla="*/ 206 w 1033"/>
                <a:gd name="T3" fmla="*/ 0 h 351"/>
                <a:gd name="T4" fmla="*/ 0 w 1033"/>
                <a:gd name="T5" fmla="*/ 65 h 351"/>
                <a:gd name="T6" fmla="*/ 1 w 1033"/>
                <a:gd name="T7" fmla="*/ 70 h 351"/>
                <a:gd name="T8" fmla="*/ 207 w 1033"/>
                <a:gd name="T9" fmla="*/ 5 h 3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351">
                  <a:moveTo>
                    <a:pt x="1033" y="24"/>
                  </a:moveTo>
                  <a:lnTo>
                    <a:pt x="1028" y="0"/>
                  </a:lnTo>
                  <a:lnTo>
                    <a:pt x="0" y="324"/>
                  </a:lnTo>
                  <a:lnTo>
                    <a:pt x="6" y="351"/>
                  </a:lnTo>
                  <a:lnTo>
                    <a:pt x="1033"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3" name="Freeform 195"/>
            <p:cNvSpPr>
              <a:spLocks/>
            </p:cNvSpPr>
            <p:nvPr/>
          </p:nvSpPr>
          <p:spPr bwMode="auto">
            <a:xfrm>
              <a:off x="4366" y="792"/>
              <a:ext cx="206" cy="73"/>
            </a:xfrm>
            <a:custGeom>
              <a:avLst/>
              <a:gdLst>
                <a:gd name="T0" fmla="*/ 206 w 1027"/>
                <a:gd name="T1" fmla="*/ 6 h 362"/>
                <a:gd name="T2" fmla="*/ 205 w 1027"/>
                <a:gd name="T3" fmla="*/ 0 h 362"/>
                <a:gd name="T4" fmla="*/ 0 w 1027"/>
                <a:gd name="T5" fmla="*/ 67 h 362"/>
                <a:gd name="T6" fmla="*/ 1 w 1027"/>
                <a:gd name="T7" fmla="*/ 73 h 362"/>
                <a:gd name="T8" fmla="*/ 206 w 1027"/>
                <a:gd name="T9" fmla="*/ 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7" h="362">
                  <a:moveTo>
                    <a:pt x="1027" y="28"/>
                  </a:moveTo>
                  <a:lnTo>
                    <a:pt x="1022" y="0"/>
                  </a:lnTo>
                  <a:lnTo>
                    <a:pt x="0" y="333"/>
                  </a:lnTo>
                  <a:lnTo>
                    <a:pt x="5" y="362"/>
                  </a:lnTo>
                  <a:lnTo>
                    <a:pt x="102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4" name="Freeform 196"/>
            <p:cNvSpPr>
              <a:spLocks/>
            </p:cNvSpPr>
            <p:nvPr/>
          </p:nvSpPr>
          <p:spPr bwMode="auto">
            <a:xfrm>
              <a:off x="4399" y="795"/>
              <a:ext cx="11" cy="27"/>
            </a:xfrm>
            <a:custGeom>
              <a:avLst/>
              <a:gdLst>
                <a:gd name="T0" fmla="*/ 11 w 55"/>
                <a:gd name="T1" fmla="*/ 25 h 134"/>
                <a:gd name="T2" fmla="*/ 6 w 55"/>
                <a:gd name="T3" fmla="*/ 0 h 134"/>
                <a:gd name="T4" fmla="*/ 0 w 55"/>
                <a:gd name="T5" fmla="*/ 2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10"/>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5" name="Freeform 197"/>
            <p:cNvSpPr>
              <a:spLocks/>
            </p:cNvSpPr>
            <p:nvPr/>
          </p:nvSpPr>
          <p:spPr bwMode="auto">
            <a:xfrm>
              <a:off x="4466" y="774"/>
              <a:ext cx="12" cy="26"/>
            </a:xfrm>
            <a:custGeom>
              <a:avLst/>
              <a:gdLst>
                <a:gd name="T0" fmla="*/ 12 w 58"/>
                <a:gd name="T1" fmla="*/ 24 h 130"/>
                <a:gd name="T2" fmla="*/ 7 w 58"/>
                <a:gd name="T3" fmla="*/ 0 h 130"/>
                <a:gd name="T4" fmla="*/ 0 w 58"/>
                <a:gd name="T5" fmla="*/ 2 h 130"/>
                <a:gd name="T6" fmla="*/ 6 w 58"/>
                <a:gd name="T7" fmla="*/ 26 h 130"/>
                <a:gd name="T8" fmla="*/ 12 w 58"/>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30">
                  <a:moveTo>
                    <a:pt x="58" y="120"/>
                  </a:moveTo>
                  <a:lnTo>
                    <a:pt x="32" y="0"/>
                  </a:lnTo>
                  <a:lnTo>
                    <a:pt x="0" y="11"/>
                  </a:lnTo>
                  <a:lnTo>
                    <a:pt x="27" y="130"/>
                  </a:lnTo>
                  <a:lnTo>
                    <a:pt x="58"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6" name="Freeform 198"/>
            <p:cNvSpPr>
              <a:spLocks/>
            </p:cNvSpPr>
            <p:nvPr/>
          </p:nvSpPr>
          <p:spPr bwMode="auto">
            <a:xfrm>
              <a:off x="4479" y="770"/>
              <a:ext cx="11" cy="26"/>
            </a:xfrm>
            <a:custGeom>
              <a:avLst/>
              <a:gdLst>
                <a:gd name="T0" fmla="*/ 11 w 56"/>
                <a:gd name="T1" fmla="*/ 24 h 129"/>
                <a:gd name="T2" fmla="*/ 6 w 56"/>
                <a:gd name="T3" fmla="*/ 0 h 129"/>
                <a:gd name="T4" fmla="*/ 0 w 56"/>
                <a:gd name="T5" fmla="*/ 2 h 129"/>
                <a:gd name="T6" fmla="*/ 5 w 56"/>
                <a:gd name="T7" fmla="*/ 26 h 129"/>
                <a:gd name="T8" fmla="*/ 11 w 56"/>
                <a:gd name="T9" fmla="*/ 24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29">
                  <a:moveTo>
                    <a:pt x="56" y="119"/>
                  </a:moveTo>
                  <a:lnTo>
                    <a:pt x="32" y="0"/>
                  </a:lnTo>
                  <a:lnTo>
                    <a:pt x="0" y="8"/>
                  </a:lnTo>
                  <a:lnTo>
                    <a:pt x="24" y="129"/>
                  </a:lnTo>
                  <a:lnTo>
                    <a:pt x="56"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7" name="Freeform 199"/>
            <p:cNvSpPr>
              <a:spLocks/>
            </p:cNvSpPr>
            <p:nvPr/>
          </p:nvSpPr>
          <p:spPr bwMode="auto">
            <a:xfrm>
              <a:off x="4504" y="767"/>
              <a:ext cx="11" cy="25"/>
            </a:xfrm>
            <a:custGeom>
              <a:avLst/>
              <a:gdLst>
                <a:gd name="T0" fmla="*/ 11 w 55"/>
                <a:gd name="T1" fmla="*/ 23 h 128"/>
                <a:gd name="T2" fmla="*/ 6 w 55"/>
                <a:gd name="T3" fmla="*/ 0 h 128"/>
                <a:gd name="T4" fmla="*/ 0 w 55"/>
                <a:gd name="T5" fmla="*/ 1 h 128"/>
                <a:gd name="T6" fmla="*/ 5 w 55"/>
                <a:gd name="T7" fmla="*/ 25 h 128"/>
                <a:gd name="T8" fmla="*/ 11 w 55"/>
                <a:gd name="T9" fmla="*/ 23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28">
                  <a:moveTo>
                    <a:pt x="55" y="118"/>
                  </a:moveTo>
                  <a:lnTo>
                    <a:pt x="31" y="0"/>
                  </a:lnTo>
                  <a:lnTo>
                    <a:pt x="0" y="7"/>
                  </a:lnTo>
                  <a:lnTo>
                    <a:pt x="24" y="128"/>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8" name="Freeform 200"/>
            <p:cNvSpPr>
              <a:spLocks/>
            </p:cNvSpPr>
            <p:nvPr/>
          </p:nvSpPr>
          <p:spPr bwMode="auto">
            <a:xfrm>
              <a:off x="4530" y="757"/>
              <a:ext cx="11" cy="26"/>
            </a:xfrm>
            <a:custGeom>
              <a:avLst/>
              <a:gdLst>
                <a:gd name="T0" fmla="*/ 11 w 55"/>
                <a:gd name="T1" fmla="*/ 24 h 130"/>
                <a:gd name="T2" fmla="*/ 6 w 55"/>
                <a:gd name="T3" fmla="*/ 0 h 130"/>
                <a:gd name="T4" fmla="*/ 0 w 55"/>
                <a:gd name="T5" fmla="*/ 2 h 130"/>
                <a:gd name="T6" fmla="*/ 5 w 55"/>
                <a:gd name="T7" fmla="*/ 26 h 130"/>
                <a:gd name="T8" fmla="*/ 11 w 55"/>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0">
                  <a:moveTo>
                    <a:pt x="55" y="118"/>
                  </a:moveTo>
                  <a:lnTo>
                    <a:pt x="31" y="0"/>
                  </a:lnTo>
                  <a:lnTo>
                    <a:pt x="0" y="8"/>
                  </a:lnTo>
                  <a:lnTo>
                    <a:pt x="24" y="130"/>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9" name="Freeform 201"/>
            <p:cNvSpPr>
              <a:spLocks/>
            </p:cNvSpPr>
            <p:nvPr/>
          </p:nvSpPr>
          <p:spPr bwMode="auto">
            <a:xfrm>
              <a:off x="4422" y="816"/>
              <a:ext cx="11" cy="27"/>
            </a:xfrm>
            <a:custGeom>
              <a:avLst/>
              <a:gdLst>
                <a:gd name="T0" fmla="*/ 11 w 55"/>
                <a:gd name="T1" fmla="*/ 25 h 134"/>
                <a:gd name="T2" fmla="*/ 6 w 55"/>
                <a:gd name="T3" fmla="*/ 0 h 134"/>
                <a:gd name="T4" fmla="*/ 0 w 55"/>
                <a:gd name="T5" fmla="*/ 1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7"/>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0" name="Freeform 202"/>
            <p:cNvSpPr>
              <a:spLocks/>
            </p:cNvSpPr>
            <p:nvPr/>
          </p:nvSpPr>
          <p:spPr bwMode="auto">
            <a:xfrm>
              <a:off x="4481" y="797"/>
              <a:ext cx="11" cy="26"/>
            </a:xfrm>
            <a:custGeom>
              <a:avLst/>
              <a:gdLst>
                <a:gd name="T0" fmla="*/ 11 w 56"/>
                <a:gd name="T1" fmla="*/ 24 h 132"/>
                <a:gd name="T2" fmla="*/ 6 w 56"/>
                <a:gd name="T3" fmla="*/ 0 h 132"/>
                <a:gd name="T4" fmla="*/ 0 w 56"/>
                <a:gd name="T5" fmla="*/ 2 h 132"/>
                <a:gd name="T6" fmla="*/ 5 w 56"/>
                <a:gd name="T7" fmla="*/ 26 h 132"/>
                <a:gd name="T8" fmla="*/ 11 w 56"/>
                <a:gd name="T9" fmla="*/ 24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2">
                  <a:moveTo>
                    <a:pt x="56" y="124"/>
                  </a:moveTo>
                  <a:lnTo>
                    <a:pt x="32" y="0"/>
                  </a:lnTo>
                  <a:lnTo>
                    <a:pt x="0" y="11"/>
                  </a:lnTo>
                  <a:lnTo>
                    <a:pt x="27" y="132"/>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1" name="Freeform 203"/>
            <p:cNvSpPr>
              <a:spLocks/>
            </p:cNvSpPr>
            <p:nvPr/>
          </p:nvSpPr>
          <p:spPr bwMode="auto">
            <a:xfrm>
              <a:off x="4509" y="788"/>
              <a:ext cx="11" cy="27"/>
            </a:xfrm>
            <a:custGeom>
              <a:avLst/>
              <a:gdLst>
                <a:gd name="T0" fmla="*/ 11 w 55"/>
                <a:gd name="T1" fmla="*/ 25 h 132"/>
                <a:gd name="T2" fmla="*/ 6 w 55"/>
                <a:gd name="T3" fmla="*/ 0 h 132"/>
                <a:gd name="T4" fmla="*/ 0 w 55"/>
                <a:gd name="T5" fmla="*/ 2 h 132"/>
                <a:gd name="T6" fmla="*/ 5 w 55"/>
                <a:gd name="T7" fmla="*/ 27 h 132"/>
                <a:gd name="T8" fmla="*/ 11 w 55"/>
                <a:gd name="T9" fmla="*/ 25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2">
                  <a:moveTo>
                    <a:pt x="55" y="121"/>
                  </a:moveTo>
                  <a:lnTo>
                    <a:pt x="31" y="0"/>
                  </a:lnTo>
                  <a:lnTo>
                    <a:pt x="0" y="8"/>
                  </a:lnTo>
                  <a:lnTo>
                    <a:pt x="23" y="132"/>
                  </a:lnTo>
                  <a:lnTo>
                    <a:pt x="55"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2" name="Freeform 204"/>
            <p:cNvSpPr>
              <a:spLocks/>
            </p:cNvSpPr>
            <p:nvPr/>
          </p:nvSpPr>
          <p:spPr bwMode="auto">
            <a:xfrm>
              <a:off x="4453" y="832"/>
              <a:ext cx="11" cy="27"/>
            </a:xfrm>
            <a:custGeom>
              <a:avLst/>
              <a:gdLst>
                <a:gd name="T0" fmla="*/ 11 w 56"/>
                <a:gd name="T1" fmla="*/ 25 h 134"/>
                <a:gd name="T2" fmla="*/ 6 w 56"/>
                <a:gd name="T3" fmla="*/ 0 h 134"/>
                <a:gd name="T4" fmla="*/ 0 w 56"/>
                <a:gd name="T5" fmla="*/ 2 h 134"/>
                <a:gd name="T6" fmla="*/ 5 w 56"/>
                <a:gd name="T7" fmla="*/ 27 h 134"/>
                <a:gd name="T8" fmla="*/ 11 w 56"/>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4">
                  <a:moveTo>
                    <a:pt x="56" y="124"/>
                  </a:moveTo>
                  <a:lnTo>
                    <a:pt x="29" y="0"/>
                  </a:lnTo>
                  <a:lnTo>
                    <a:pt x="0" y="11"/>
                  </a:lnTo>
                  <a:lnTo>
                    <a:pt x="24" y="134"/>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3" name="Freeform 205"/>
            <p:cNvSpPr>
              <a:spLocks/>
            </p:cNvSpPr>
            <p:nvPr/>
          </p:nvSpPr>
          <p:spPr bwMode="auto">
            <a:xfrm>
              <a:off x="4568" y="848"/>
              <a:ext cx="313" cy="200"/>
            </a:xfrm>
            <a:custGeom>
              <a:avLst/>
              <a:gdLst>
                <a:gd name="T0" fmla="*/ 313 w 1565"/>
                <a:gd name="T1" fmla="*/ 105 h 999"/>
                <a:gd name="T2" fmla="*/ 297 w 1565"/>
                <a:gd name="T3" fmla="*/ 0 h 999"/>
                <a:gd name="T4" fmla="*/ 0 w 1565"/>
                <a:gd name="T5" fmla="*/ 86 h 999"/>
                <a:gd name="T6" fmla="*/ 23 w 1565"/>
                <a:gd name="T7" fmla="*/ 200 h 999"/>
                <a:gd name="T8" fmla="*/ 313 w 1565"/>
                <a:gd name="T9" fmla="*/ 105 h 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999">
                  <a:moveTo>
                    <a:pt x="1565" y="526"/>
                  </a:moveTo>
                  <a:lnTo>
                    <a:pt x="1485" y="0"/>
                  </a:lnTo>
                  <a:lnTo>
                    <a:pt x="0" y="431"/>
                  </a:lnTo>
                  <a:lnTo>
                    <a:pt x="114" y="999"/>
                  </a:lnTo>
                  <a:lnTo>
                    <a:pt x="1565" y="52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4" name="Freeform 206"/>
            <p:cNvSpPr>
              <a:spLocks/>
            </p:cNvSpPr>
            <p:nvPr/>
          </p:nvSpPr>
          <p:spPr bwMode="auto">
            <a:xfrm>
              <a:off x="4559" y="867"/>
              <a:ext cx="328" cy="119"/>
            </a:xfrm>
            <a:custGeom>
              <a:avLst/>
              <a:gdLst>
                <a:gd name="T0" fmla="*/ 328 w 1641"/>
                <a:gd name="T1" fmla="*/ 20 h 592"/>
                <a:gd name="T2" fmla="*/ 325 w 1641"/>
                <a:gd name="T3" fmla="*/ 0 h 592"/>
                <a:gd name="T4" fmla="*/ 0 w 1641"/>
                <a:gd name="T5" fmla="*/ 98 h 592"/>
                <a:gd name="T6" fmla="*/ 5 w 1641"/>
                <a:gd name="T7" fmla="*/ 119 h 592"/>
                <a:gd name="T8" fmla="*/ 328 w 1641"/>
                <a:gd name="T9" fmla="*/ 2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1" h="592">
                  <a:moveTo>
                    <a:pt x="1641" y="98"/>
                  </a:moveTo>
                  <a:lnTo>
                    <a:pt x="1627" y="0"/>
                  </a:lnTo>
                  <a:lnTo>
                    <a:pt x="0" y="486"/>
                  </a:lnTo>
                  <a:lnTo>
                    <a:pt x="24" y="592"/>
                  </a:lnTo>
                  <a:lnTo>
                    <a:pt x="1641"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5" name="Freeform 207"/>
            <p:cNvSpPr>
              <a:spLocks/>
            </p:cNvSpPr>
            <p:nvPr/>
          </p:nvSpPr>
          <p:spPr bwMode="auto">
            <a:xfrm>
              <a:off x="4571" y="905"/>
              <a:ext cx="325" cy="121"/>
            </a:xfrm>
            <a:custGeom>
              <a:avLst/>
              <a:gdLst>
                <a:gd name="T0" fmla="*/ 325 w 1627"/>
                <a:gd name="T1" fmla="*/ 20 h 607"/>
                <a:gd name="T2" fmla="*/ 322 w 1627"/>
                <a:gd name="T3" fmla="*/ 0 h 607"/>
                <a:gd name="T4" fmla="*/ 0 w 1627"/>
                <a:gd name="T5" fmla="*/ 99 h 607"/>
                <a:gd name="T6" fmla="*/ 4 w 1627"/>
                <a:gd name="T7" fmla="*/ 121 h 607"/>
                <a:gd name="T8" fmla="*/ 325 w 1627"/>
                <a:gd name="T9" fmla="*/ 20 h 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7" h="607">
                  <a:moveTo>
                    <a:pt x="1627" y="98"/>
                  </a:moveTo>
                  <a:lnTo>
                    <a:pt x="1611" y="0"/>
                  </a:lnTo>
                  <a:lnTo>
                    <a:pt x="0" y="499"/>
                  </a:lnTo>
                  <a:lnTo>
                    <a:pt x="22" y="607"/>
                  </a:lnTo>
                  <a:lnTo>
                    <a:pt x="162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6" name="Freeform 208"/>
            <p:cNvSpPr>
              <a:spLocks/>
            </p:cNvSpPr>
            <p:nvPr/>
          </p:nvSpPr>
          <p:spPr bwMode="auto">
            <a:xfrm>
              <a:off x="4620" y="906"/>
              <a:ext cx="17" cy="41"/>
            </a:xfrm>
            <a:custGeom>
              <a:avLst/>
              <a:gdLst>
                <a:gd name="T0" fmla="*/ 17 w 85"/>
                <a:gd name="T1" fmla="*/ 38 h 204"/>
                <a:gd name="T2" fmla="*/ 10 w 85"/>
                <a:gd name="T3" fmla="*/ 0 h 204"/>
                <a:gd name="T4" fmla="*/ 0 w 85"/>
                <a:gd name="T5" fmla="*/ 3 h 204"/>
                <a:gd name="T6" fmla="*/ 8 w 85"/>
                <a:gd name="T7" fmla="*/ 41 h 204"/>
                <a:gd name="T8" fmla="*/ 17 w 85"/>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204">
                  <a:moveTo>
                    <a:pt x="85" y="189"/>
                  </a:moveTo>
                  <a:lnTo>
                    <a:pt x="50" y="0"/>
                  </a:lnTo>
                  <a:lnTo>
                    <a:pt x="0" y="14"/>
                  </a:lnTo>
                  <a:lnTo>
                    <a:pt x="38" y="204"/>
                  </a:lnTo>
                  <a:lnTo>
                    <a:pt x="85"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7" name="Freeform 209"/>
            <p:cNvSpPr>
              <a:spLocks/>
            </p:cNvSpPr>
            <p:nvPr/>
          </p:nvSpPr>
          <p:spPr bwMode="auto">
            <a:xfrm>
              <a:off x="4727" y="874"/>
              <a:ext cx="16" cy="39"/>
            </a:xfrm>
            <a:custGeom>
              <a:avLst/>
              <a:gdLst>
                <a:gd name="T0" fmla="*/ 16 w 82"/>
                <a:gd name="T1" fmla="*/ 36 h 199"/>
                <a:gd name="T2" fmla="*/ 10 w 82"/>
                <a:gd name="T3" fmla="*/ 0 h 199"/>
                <a:gd name="T4" fmla="*/ 0 w 82"/>
                <a:gd name="T5" fmla="*/ 3 h 199"/>
                <a:gd name="T6" fmla="*/ 6 w 82"/>
                <a:gd name="T7" fmla="*/ 39 h 199"/>
                <a:gd name="T8" fmla="*/ 16 w 82"/>
                <a:gd name="T9" fmla="*/ 36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9">
                  <a:moveTo>
                    <a:pt x="82" y="183"/>
                  </a:moveTo>
                  <a:lnTo>
                    <a:pt x="50" y="0"/>
                  </a:lnTo>
                  <a:lnTo>
                    <a:pt x="0" y="17"/>
                  </a:lnTo>
                  <a:lnTo>
                    <a:pt x="31" y="199"/>
                  </a:lnTo>
                  <a:lnTo>
                    <a:pt x="8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8" name="Freeform 210"/>
            <p:cNvSpPr>
              <a:spLocks/>
            </p:cNvSpPr>
            <p:nvPr/>
          </p:nvSpPr>
          <p:spPr bwMode="auto">
            <a:xfrm>
              <a:off x="4747" y="868"/>
              <a:ext cx="16" cy="40"/>
            </a:xfrm>
            <a:custGeom>
              <a:avLst/>
              <a:gdLst>
                <a:gd name="T0" fmla="*/ 16 w 82"/>
                <a:gd name="T1" fmla="*/ 37 h 196"/>
                <a:gd name="T2" fmla="*/ 10 w 82"/>
                <a:gd name="T3" fmla="*/ 0 h 196"/>
                <a:gd name="T4" fmla="*/ 0 w 82"/>
                <a:gd name="T5" fmla="*/ 3 h 196"/>
                <a:gd name="T6" fmla="*/ 6 w 82"/>
                <a:gd name="T7" fmla="*/ 40 h 196"/>
                <a:gd name="T8" fmla="*/ 16 w 82"/>
                <a:gd name="T9" fmla="*/ 37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6">
                  <a:moveTo>
                    <a:pt x="82" y="180"/>
                  </a:moveTo>
                  <a:lnTo>
                    <a:pt x="51" y="0"/>
                  </a:lnTo>
                  <a:lnTo>
                    <a:pt x="0" y="14"/>
                  </a:lnTo>
                  <a:lnTo>
                    <a:pt x="32" y="196"/>
                  </a:lnTo>
                  <a:lnTo>
                    <a:pt x="82"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9" name="Freeform 211"/>
            <p:cNvSpPr>
              <a:spLocks/>
            </p:cNvSpPr>
            <p:nvPr/>
          </p:nvSpPr>
          <p:spPr bwMode="auto">
            <a:xfrm>
              <a:off x="4786" y="863"/>
              <a:ext cx="16" cy="39"/>
            </a:xfrm>
            <a:custGeom>
              <a:avLst/>
              <a:gdLst>
                <a:gd name="T0" fmla="*/ 16 w 80"/>
                <a:gd name="T1" fmla="*/ 36 h 196"/>
                <a:gd name="T2" fmla="*/ 10 w 80"/>
                <a:gd name="T3" fmla="*/ 0 h 196"/>
                <a:gd name="T4" fmla="*/ 0 w 80"/>
                <a:gd name="T5" fmla="*/ 3 h 196"/>
                <a:gd name="T6" fmla="*/ 6 w 80"/>
                <a:gd name="T7" fmla="*/ 39 h 196"/>
                <a:gd name="T8" fmla="*/ 16 w 80"/>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96">
                  <a:moveTo>
                    <a:pt x="80" y="179"/>
                  </a:moveTo>
                  <a:lnTo>
                    <a:pt x="51" y="0"/>
                  </a:lnTo>
                  <a:lnTo>
                    <a:pt x="0" y="13"/>
                  </a:lnTo>
                  <a:lnTo>
                    <a:pt x="29" y="196"/>
                  </a:lnTo>
                  <a:lnTo>
                    <a:pt x="8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0" name="Freeform 212"/>
            <p:cNvSpPr>
              <a:spLocks/>
            </p:cNvSpPr>
            <p:nvPr/>
          </p:nvSpPr>
          <p:spPr bwMode="auto">
            <a:xfrm>
              <a:off x="4829" y="849"/>
              <a:ext cx="15" cy="39"/>
            </a:xfrm>
            <a:custGeom>
              <a:avLst/>
              <a:gdLst>
                <a:gd name="T0" fmla="*/ 15 w 76"/>
                <a:gd name="T1" fmla="*/ 36 h 193"/>
                <a:gd name="T2" fmla="*/ 10 w 76"/>
                <a:gd name="T3" fmla="*/ 0 h 193"/>
                <a:gd name="T4" fmla="*/ 0 w 76"/>
                <a:gd name="T5" fmla="*/ 3 h 193"/>
                <a:gd name="T6" fmla="*/ 5 w 76"/>
                <a:gd name="T7" fmla="*/ 39 h 193"/>
                <a:gd name="T8" fmla="*/ 15 w 76"/>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193">
                  <a:moveTo>
                    <a:pt x="76" y="179"/>
                  </a:moveTo>
                  <a:lnTo>
                    <a:pt x="49" y="0"/>
                  </a:lnTo>
                  <a:lnTo>
                    <a:pt x="0" y="13"/>
                  </a:lnTo>
                  <a:lnTo>
                    <a:pt x="27" y="193"/>
                  </a:lnTo>
                  <a:lnTo>
                    <a:pt x="76"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1" name="Freeform 213"/>
            <p:cNvSpPr>
              <a:spLocks/>
            </p:cNvSpPr>
            <p:nvPr/>
          </p:nvSpPr>
          <p:spPr bwMode="auto">
            <a:xfrm>
              <a:off x="4655" y="937"/>
              <a:ext cx="16" cy="41"/>
            </a:xfrm>
            <a:custGeom>
              <a:avLst/>
              <a:gdLst>
                <a:gd name="T0" fmla="*/ 16 w 81"/>
                <a:gd name="T1" fmla="*/ 38 h 204"/>
                <a:gd name="T2" fmla="*/ 9 w 81"/>
                <a:gd name="T3" fmla="*/ 0 h 204"/>
                <a:gd name="T4" fmla="*/ 0 w 81"/>
                <a:gd name="T5" fmla="*/ 3 h 204"/>
                <a:gd name="T6" fmla="*/ 7 w 81"/>
                <a:gd name="T7" fmla="*/ 41 h 204"/>
                <a:gd name="T8" fmla="*/ 16 w 81"/>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04">
                  <a:moveTo>
                    <a:pt x="81" y="188"/>
                  </a:moveTo>
                  <a:lnTo>
                    <a:pt x="47" y="0"/>
                  </a:lnTo>
                  <a:lnTo>
                    <a:pt x="0" y="16"/>
                  </a:lnTo>
                  <a:lnTo>
                    <a:pt x="34" y="204"/>
                  </a:lnTo>
                  <a:lnTo>
                    <a:pt x="81"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2" name="Freeform 214"/>
            <p:cNvSpPr>
              <a:spLocks/>
            </p:cNvSpPr>
            <p:nvPr/>
          </p:nvSpPr>
          <p:spPr bwMode="auto">
            <a:xfrm>
              <a:off x="4749" y="909"/>
              <a:ext cx="16" cy="39"/>
            </a:xfrm>
            <a:custGeom>
              <a:avLst/>
              <a:gdLst>
                <a:gd name="T0" fmla="*/ 16 w 82"/>
                <a:gd name="T1" fmla="*/ 36 h 197"/>
                <a:gd name="T2" fmla="*/ 10 w 82"/>
                <a:gd name="T3" fmla="*/ 0 h 197"/>
                <a:gd name="T4" fmla="*/ 0 w 82"/>
                <a:gd name="T5" fmla="*/ 3 h 197"/>
                <a:gd name="T6" fmla="*/ 6 w 82"/>
                <a:gd name="T7" fmla="*/ 39 h 197"/>
                <a:gd name="T8" fmla="*/ 16 w 82"/>
                <a:gd name="T9" fmla="*/ 36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7">
                  <a:moveTo>
                    <a:pt x="82" y="182"/>
                  </a:moveTo>
                  <a:lnTo>
                    <a:pt x="50" y="0"/>
                  </a:lnTo>
                  <a:lnTo>
                    <a:pt x="0" y="15"/>
                  </a:lnTo>
                  <a:lnTo>
                    <a:pt x="32" y="197"/>
                  </a:lnTo>
                  <a:lnTo>
                    <a:pt x="82"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3" name="Freeform 215"/>
            <p:cNvSpPr>
              <a:spLocks/>
            </p:cNvSpPr>
            <p:nvPr/>
          </p:nvSpPr>
          <p:spPr bwMode="auto">
            <a:xfrm>
              <a:off x="4794" y="896"/>
              <a:ext cx="16" cy="39"/>
            </a:xfrm>
            <a:custGeom>
              <a:avLst/>
              <a:gdLst>
                <a:gd name="T0" fmla="*/ 16 w 79"/>
                <a:gd name="T1" fmla="*/ 36 h 196"/>
                <a:gd name="T2" fmla="*/ 10 w 79"/>
                <a:gd name="T3" fmla="*/ 0 h 196"/>
                <a:gd name="T4" fmla="*/ 0 w 79"/>
                <a:gd name="T5" fmla="*/ 3 h 196"/>
                <a:gd name="T6" fmla="*/ 6 w 79"/>
                <a:gd name="T7" fmla="*/ 39 h 196"/>
                <a:gd name="T8" fmla="*/ 16 w 79"/>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96">
                  <a:moveTo>
                    <a:pt x="79" y="180"/>
                  </a:moveTo>
                  <a:lnTo>
                    <a:pt x="50" y="0"/>
                  </a:lnTo>
                  <a:lnTo>
                    <a:pt x="0" y="14"/>
                  </a:lnTo>
                  <a:lnTo>
                    <a:pt x="28" y="196"/>
                  </a:lnTo>
                  <a:lnTo>
                    <a:pt x="79"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4" name="Freeform 216"/>
            <p:cNvSpPr>
              <a:spLocks/>
            </p:cNvSpPr>
            <p:nvPr/>
          </p:nvSpPr>
          <p:spPr bwMode="auto">
            <a:xfrm>
              <a:off x="4703" y="961"/>
              <a:ext cx="19" cy="51"/>
            </a:xfrm>
            <a:custGeom>
              <a:avLst/>
              <a:gdLst>
                <a:gd name="T0" fmla="*/ 19 w 93"/>
                <a:gd name="T1" fmla="*/ 48 h 254"/>
                <a:gd name="T2" fmla="*/ 10 w 93"/>
                <a:gd name="T3" fmla="*/ 0 h 254"/>
                <a:gd name="T4" fmla="*/ 0 w 93"/>
                <a:gd name="T5" fmla="*/ 3 h 254"/>
                <a:gd name="T6" fmla="*/ 9 w 93"/>
                <a:gd name="T7" fmla="*/ 51 h 254"/>
                <a:gd name="T8" fmla="*/ 19 w 93"/>
                <a:gd name="T9" fmla="*/ 48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254">
                  <a:moveTo>
                    <a:pt x="93" y="238"/>
                  </a:moveTo>
                  <a:lnTo>
                    <a:pt x="50" y="0"/>
                  </a:lnTo>
                  <a:lnTo>
                    <a:pt x="0" y="17"/>
                  </a:lnTo>
                  <a:lnTo>
                    <a:pt x="45" y="254"/>
                  </a:lnTo>
                  <a:lnTo>
                    <a:pt x="93" y="2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5" name="Freeform 217"/>
            <p:cNvSpPr>
              <a:spLocks/>
            </p:cNvSpPr>
            <p:nvPr/>
          </p:nvSpPr>
          <p:spPr bwMode="auto">
            <a:xfrm>
              <a:off x="4708" y="718"/>
              <a:ext cx="26" cy="52"/>
            </a:xfrm>
            <a:custGeom>
              <a:avLst/>
              <a:gdLst>
                <a:gd name="T0" fmla="*/ 26 w 127"/>
                <a:gd name="T1" fmla="*/ 4 h 259"/>
                <a:gd name="T2" fmla="*/ 19 w 127"/>
                <a:gd name="T3" fmla="*/ 0 h 259"/>
                <a:gd name="T4" fmla="*/ 15 w 127"/>
                <a:gd name="T5" fmla="*/ 6 h 259"/>
                <a:gd name="T6" fmla="*/ 11 w 127"/>
                <a:gd name="T7" fmla="*/ 12 h 259"/>
                <a:gd name="T8" fmla="*/ 8 w 127"/>
                <a:gd name="T9" fmla="*/ 18 h 259"/>
                <a:gd name="T10" fmla="*/ 5 w 127"/>
                <a:gd name="T11" fmla="*/ 24 h 259"/>
                <a:gd name="T12" fmla="*/ 3 w 127"/>
                <a:gd name="T13" fmla="*/ 31 h 259"/>
                <a:gd name="T14" fmla="*/ 1 w 127"/>
                <a:gd name="T15" fmla="*/ 38 h 259"/>
                <a:gd name="T16" fmla="*/ 1 w 127"/>
                <a:gd name="T17" fmla="*/ 45 h 259"/>
                <a:gd name="T18" fmla="*/ 0 w 127"/>
                <a:gd name="T19" fmla="*/ 52 h 259"/>
                <a:gd name="T20" fmla="*/ 8 w 127"/>
                <a:gd name="T21" fmla="*/ 50 h 259"/>
                <a:gd name="T22" fmla="*/ 8 w 127"/>
                <a:gd name="T23" fmla="*/ 44 h 259"/>
                <a:gd name="T24" fmla="*/ 9 w 127"/>
                <a:gd name="T25" fmla="*/ 38 h 259"/>
                <a:gd name="T26" fmla="*/ 11 w 127"/>
                <a:gd name="T27" fmla="*/ 31 h 259"/>
                <a:gd name="T28" fmla="*/ 13 w 127"/>
                <a:gd name="T29" fmla="*/ 25 h 259"/>
                <a:gd name="T30" fmla="*/ 15 w 127"/>
                <a:gd name="T31" fmla="*/ 20 h 259"/>
                <a:gd name="T32" fmla="*/ 18 w 127"/>
                <a:gd name="T33" fmla="*/ 14 h 259"/>
                <a:gd name="T34" fmla="*/ 22 w 127"/>
                <a:gd name="T35" fmla="*/ 9 h 259"/>
                <a:gd name="T36" fmla="*/ 26 w 127"/>
                <a:gd name="T37" fmla="*/ 4 h 2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7" h="259">
                  <a:moveTo>
                    <a:pt x="127" y="19"/>
                  </a:moveTo>
                  <a:lnTo>
                    <a:pt x="93" y="0"/>
                  </a:lnTo>
                  <a:lnTo>
                    <a:pt x="72" y="29"/>
                  </a:lnTo>
                  <a:lnTo>
                    <a:pt x="53" y="58"/>
                  </a:lnTo>
                  <a:lnTo>
                    <a:pt x="38" y="90"/>
                  </a:lnTo>
                  <a:lnTo>
                    <a:pt x="24" y="122"/>
                  </a:lnTo>
                  <a:lnTo>
                    <a:pt x="14" y="156"/>
                  </a:lnTo>
                  <a:lnTo>
                    <a:pt x="6" y="187"/>
                  </a:lnTo>
                  <a:lnTo>
                    <a:pt x="3" y="225"/>
                  </a:lnTo>
                  <a:lnTo>
                    <a:pt x="0" y="259"/>
                  </a:lnTo>
                  <a:lnTo>
                    <a:pt x="38" y="251"/>
                  </a:lnTo>
                  <a:lnTo>
                    <a:pt x="40" y="220"/>
                  </a:lnTo>
                  <a:lnTo>
                    <a:pt x="45" y="187"/>
                  </a:lnTo>
                  <a:lnTo>
                    <a:pt x="53" y="156"/>
                  </a:lnTo>
                  <a:lnTo>
                    <a:pt x="64" y="127"/>
                  </a:lnTo>
                  <a:lnTo>
                    <a:pt x="74" y="98"/>
                  </a:lnTo>
                  <a:lnTo>
                    <a:pt x="90" y="69"/>
                  </a:lnTo>
                  <a:lnTo>
                    <a:pt x="109" y="43"/>
                  </a:lnTo>
                  <a:lnTo>
                    <a:pt x="127" y="1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6" name="Freeform 218"/>
            <p:cNvSpPr>
              <a:spLocks/>
            </p:cNvSpPr>
            <p:nvPr/>
          </p:nvSpPr>
          <p:spPr bwMode="auto">
            <a:xfrm>
              <a:off x="4708" y="687"/>
              <a:ext cx="156" cy="156"/>
            </a:xfrm>
            <a:custGeom>
              <a:avLst/>
              <a:gdLst>
                <a:gd name="T0" fmla="*/ 59 w 777"/>
                <a:gd name="T1" fmla="*/ 4 h 777"/>
                <a:gd name="T2" fmla="*/ 46 w 777"/>
                <a:gd name="T3" fmla="*/ 9 h 777"/>
                <a:gd name="T4" fmla="*/ 34 w 777"/>
                <a:gd name="T5" fmla="*/ 16 h 777"/>
                <a:gd name="T6" fmla="*/ 23 w 777"/>
                <a:gd name="T7" fmla="*/ 25 h 777"/>
                <a:gd name="T8" fmla="*/ 25 w 777"/>
                <a:gd name="T9" fmla="*/ 35 h 777"/>
                <a:gd name="T10" fmla="*/ 34 w 777"/>
                <a:gd name="T11" fmla="*/ 26 h 777"/>
                <a:gd name="T12" fmla="*/ 44 w 777"/>
                <a:gd name="T13" fmla="*/ 19 h 777"/>
                <a:gd name="T14" fmla="*/ 55 w 777"/>
                <a:gd name="T15" fmla="*/ 13 h 777"/>
                <a:gd name="T16" fmla="*/ 67 w 777"/>
                <a:gd name="T17" fmla="*/ 10 h 777"/>
                <a:gd name="T18" fmla="*/ 96 w 777"/>
                <a:gd name="T19" fmla="*/ 9 h 777"/>
                <a:gd name="T20" fmla="*/ 120 w 777"/>
                <a:gd name="T21" fmla="*/ 19 h 777"/>
                <a:gd name="T22" fmla="*/ 139 w 777"/>
                <a:gd name="T23" fmla="*/ 37 h 777"/>
                <a:gd name="T24" fmla="*/ 148 w 777"/>
                <a:gd name="T25" fmla="*/ 62 h 777"/>
                <a:gd name="T26" fmla="*/ 146 w 777"/>
                <a:gd name="T27" fmla="*/ 90 h 777"/>
                <a:gd name="T28" fmla="*/ 134 w 777"/>
                <a:gd name="T29" fmla="*/ 114 h 777"/>
                <a:gd name="T30" fmla="*/ 115 w 777"/>
                <a:gd name="T31" fmla="*/ 134 h 777"/>
                <a:gd name="T32" fmla="*/ 89 w 777"/>
                <a:gd name="T33" fmla="*/ 146 h 777"/>
                <a:gd name="T34" fmla="*/ 61 w 777"/>
                <a:gd name="T35" fmla="*/ 148 h 777"/>
                <a:gd name="T36" fmla="*/ 37 w 777"/>
                <a:gd name="T37" fmla="*/ 138 h 777"/>
                <a:gd name="T38" fmla="*/ 19 w 777"/>
                <a:gd name="T39" fmla="*/ 120 h 777"/>
                <a:gd name="T40" fmla="*/ 9 w 777"/>
                <a:gd name="T41" fmla="*/ 94 h 777"/>
                <a:gd name="T42" fmla="*/ 8 w 777"/>
                <a:gd name="T43" fmla="*/ 88 h 777"/>
                <a:gd name="T44" fmla="*/ 8 w 777"/>
                <a:gd name="T45" fmla="*/ 81 h 777"/>
                <a:gd name="T46" fmla="*/ 0 w 777"/>
                <a:gd name="T47" fmla="*/ 87 h 777"/>
                <a:gd name="T48" fmla="*/ 1 w 777"/>
                <a:gd name="T49" fmla="*/ 93 h 777"/>
                <a:gd name="T50" fmla="*/ 3 w 777"/>
                <a:gd name="T51" fmla="*/ 104 h 777"/>
                <a:gd name="T52" fmla="*/ 8 w 777"/>
                <a:gd name="T53" fmla="*/ 118 h 777"/>
                <a:gd name="T54" fmla="*/ 17 w 777"/>
                <a:gd name="T55" fmla="*/ 131 h 777"/>
                <a:gd name="T56" fmla="*/ 27 w 777"/>
                <a:gd name="T57" fmla="*/ 141 h 777"/>
                <a:gd name="T58" fmla="*/ 38 w 777"/>
                <a:gd name="T59" fmla="*/ 149 h 777"/>
                <a:gd name="T60" fmla="*/ 52 w 777"/>
                <a:gd name="T61" fmla="*/ 154 h 777"/>
                <a:gd name="T62" fmla="*/ 66 w 777"/>
                <a:gd name="T63" fmla="*/ 156 h 777"/>
                <a:gd name="T64" fmla="*/ 82 w 777"/>
                <a:gd name="T65" fmla="*/ 155 h 777"/>
                <a:gd name="T66" fmla="*/ 104 w 777"/>
                <a:gd name="T67" fmla="*/ 148 h 777"/>
                <a:gd name="T68" fmla="*/ 131 w 777"/>
                <a:gd name="T69" fmla="*/ 131 h 777"/>
                <a:gd name="T70" fmla="*/ 148 w 777"/>
                <a:gd name="T71" fmla="*/ 105 h 777"/>
                <a:gd name="T72" fmla="*/ 156 w 777"/>
                <a:gd name="T73" fmla="*/ 76 h 777"/>
                <a:gd name="T74" fmla="*/ 154 w 777"/>
                <a:gd name="T75" fmla="*/ 53 h 777"/>
                <a:gd name="T76" fmla="*/ 149 w 777"/>
                <a:gd name="T77" fmla="*/ 39 h 777"/>
                <a:gd name="T78" fmla="*/ 141 w 777"/>
                <a:gd name="T79" fmla="*/ 27 h 777"/>
                <a:gd name="T80" fmla="*/ 131 w 777"/>
                <a:gd name="T81" fmla="*/ 16 h 777"/>
                <a:gd name="T82" fmla="*/ 119 w 777"/>
                <a:gd name="T83" fmla="*/ 8 h 777"/>
                <a:gd name="T84" fmla="*/ 105 w 777"/>
                <a:gd name="T85" fmla="*/ 3 h 777"/>
                <a:gd name="T86" fmla="*/ 90 w 777"/>
                <a:gd name="T87" fmla="*/ 0 h 777"/>
                <a:gd name="T88" fmla="*/ 74 w 777"/>
                <a:gd name="T89" fmla="*/ 0 h 7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77" h="777">
                  <a:moveTo>
                    <a:pt x="328" y="8"/>
                  </a:moveTo>
                  <a:lnTo>
                    <a:pt x="294" y="19"/>
                  </a:lnTo>
                  <a:lnTo>
                    <a:pt x="259" y="29"/>
                  </a:lnTo>
                  <a:lnTo>
                    <a:pt x="228" y="45"/>
                  </a:lnTo>
                  <a:lnTo>
                    <a:pt x="196" y="61"/>
                  </a:lnTo>
                  <a:lnTo>
                    <a:pt x="167" y="82"/>
                  </a:lnTo>
                  <a:lnTo>
                    <a:pt x="141" y="103"/>
                  </a:lnTo>
                  <a:lnTo>
                    <a:pt x="117" y="127"/>
                  </a:lnTo>
                  <a:lnTo>
                    <a:pt x="93" y="153"/>
                  </a:lnTo>
                  <a:lnTo>
                    <a:pt x="127" y="172"/>
                  </a:lnTo>
                  <a:lnTo>
                    <a:pt x="148" y="151"/>
                  </a:lnTo>
                  <a:lnTo>
                    <a:pt x="170" y="129"/>
                  </a:lnTo>
                  <a:lnTo>
                    <a:pt x="193" y="111"/>
                  </a:lnTo>
                  <a:lnTo>
                    <a:pt x="220" y="93"/>
                  </a:lnTo>
                  <a:lnTo>
                    <a:pt x="246" y="76"/>
                  </a:lnTo>
                  <a:lnTo>
                    <a:pt x="275" y="66"/>
                  </a:lnTo>
                  <a:lnTo>
                    <a:pt x="304" y="55"/>
                  </a:lnTo>
                  <a:lnTo>
                    <a:pt x="336" y="48"/>
                  </a:lnTo>
                  <a:lnTo>
                    <a:pt x="407" y="40"/>
                  </a:lnTo>
                  <a:lnTo>
                    <a:pt x="476" y="45"/>
                  </a:lnTo>
                  <a:lnTo>
                    <a:pt x="542" y="64"/>
                  </a:lnTo>
                  <a:lnTo>
                    <a:pt x="600" y="93"/>
                  </a:lnTo>
                  <a:lnTo>
                    <a:pt x="647" y="134"/>
                  </a:lnTo>
                  <a:lnTo>
                    <a:pt x="690" y="185"/>
                  </a:lnTo>
                  <a:lnTo>
                    <a:pt x="719" y="243"/>
                  </a:lnTo>
                  <a:lnTo>
                    <a:pt x="735" y="309"/>
                  </a:lnTo>
                  <a:lnTo>
                    <a:pt x="738" y="378"/>
                  </a:lnTo>
                  <a:lnTo>
                    <a:pt x="727" y="446"/>
                  </a:lnTo>
                  <a:lnTo>
                    <a:pt x="703" y="510"/>
                  </a:lnTo>
                  <a:lnTo>
                    <a:pt x="669" y="568"/>
                  </a:lnTo>
                  <a:lnTo>
                    <a:pt x="623" y="623"/>
                  </a:lnTo>
                  <a:lnTo>
                    <a:pt x="571" y="668"/>
                  </a:lnTo>
                  <a:lnTo>
                    <a:pt x="510" y="702"/>
                  </a:lnTo>
                  <a:lnTo>
                    <a:pt x="441" y="726"/>
                  </a:lnTo>
                  <a:lnTo>
                    <a:pt x="373" y="737"/>
                  </a:lnTo>
                  <a:lnTo>
                    <a:pt x="304" y="735"/>
                  </a:lnTo>
                  <a:lnTo>
                    <a:pt x="241" y="716"/>
                  </a:lnTo>
                  <a:lnTo>
                    <a:pt x="182" y="687"/>
                  </a:lnTo>
                  <a:lnTo>
                    <a:pt x="132" y="647"/>
                  </a:lnTo>
                  <a:lnTo>
                    <a:pt x="93" y="597"/>
                  </a:lnTo>
                  <a:lnTo>
                    <a:pt x="62" y="539"/>
                  </a:lnTo>
                  <a:lnTo>
                    <a:pt x="43" y="470"/>
                  </a:lnTo>
                  <a:lnTo>
                    <a:pt x="40" y="455"/>
                  </a:lnTo>
                  <a:lnTo>
                    <a:pt x="40" y="436"/>
                  </a:lnTo>
                  <a:lnTo>
                    <a:pt x="38" y="420"/>
                  </a:lnTo>
                  <a:lnTo>
                    <a:pt x="38" y="404"/>
                  </a:lnTo>
                  <a:lnTo>
                    <a:pt x="0" y="412"/>
                  </a:lnTo>
                  <a:lnTo>
                    <a:pt x="0" y="431"/>
                  </a:lnTo>
                  <a:lnTo>
                    <a:pt x="0" y="446"/>
                  </a:lnTo>
                  <a:lnTo>
                    <a:pt x="3" y="462"/>
                  </a:lnTo>
                  <a:lnTo>
                    <a:pt x="6" y="481"/>
                  </a:lnTo>
                  <a:lnTo>
                    <a:pt x="14" y="520"/>
                  </a:lnTo>
                  <a:lnTo>
                    <a:pt x="26" y="555"/>
                  </a:lnTo>
                  <a:lnTo>
                    <a:pt x="40" y="589"/>
                  </a:lnTo>
                  <a:lnTo>
                    <a:pt x="59" y="621"/>
                  </a:lnTo>
                  <a:lnTo>
                    <a:pt x="83" y="650"/>
                  </a:lnTo>
                  <a:lnTo>
                    <a:pt x="106" y="679"/>
                  </a:lnTo>
                  <a:lnTo>
                    <a:pt x="132" y="702"/>
                  </a:lnTo>
                  <a:lnTo>
                    <a:pt x="162" y="721"/>
                  </a:lnTo>
                  <a:lnTo>
                    <a:pt x="191" y="740"/>
                  </a:lnTo>
                  <a:lnTo>
                    <a:pt x="225" y="753"/>
                  </a:lnTo>
                  <a:lnTo>
                    <a:pt x="259" y="766"/>
                  </a:lnTo>
                  <a:lnTo>
                    <a:pt x="294" y="771"/>
                  </a:lnTo>
                  <a:lnTo>
                    <a:pt x="331" y="777"/>
                  </a:lnTo>
                  <a:lnTo>
                    <a:pt x="371" y="777"/>
                  </a:lnTo>
                  <a:lnTo>
                    <a:pt x="407" y="771"/>
                  </a:lnTo>
                  <a:lnTo>
                    <a:pt x="447" y="764"/>
                  </a:lnTo>
                  <a:lnTo>
                    <a:pt x="520" y="737"/>
                  </a:lnTo>
                  <a:lnTo>
                    <a:pt x="589" y="697"/>
                  </a:lnTo>
                  <a:lnTo>
                    <a:pt x="650" y="650"/>
                  </a:lnTo>
                  <a:lnTo>
                    <a:pt x="700" y="589"/>
                  </a:lnTo>
                  <a:lnTo>
                    <a:pt x="738" y="523"/>
                  </a:lnTo>
                  <a:lnTo>
                    <a:pt x="764" y="452"/>
                  </a:lnTo>
                  <a:lnTo>
                    <a:pt x="777" y="378"/>
                  </a:lnTo>
                  <a:lnTo>
                    <a:pt x="774" y="301"/>
                  </a:lnTo>
                  <a:lnTo>
                    <a:pt x="767" y="264"/>
                  </a:lnTo>
                  <a:lnTo>
                    <a:pt x="755" y="227"/>
                  </a:lnTo>
                  <a:lnTo>
                    <a:pt x="740" y="193"/>
                  </a:lnTo>
                  <a:lnTo>
                    <a:pt x="724" y="161"/>
                  </a:lnTo>
                  <a:lnTo>
                    <a:pt x="703" y="132"/>
                  </a:lnTo>
                  <a:lnTo>
                    <a:pt x="679" y="105"/>
                  </a:lnTo>
                  <a:lnTo>
                    <a:pt x="652" y="82"/>
                  </a:lnTo>
                  <a:lnTo>
                    <a:pt x="623" y="61"/>
                  </a:lnTo>
                  <a:lnTo>
                    <a:pt x="592" y="42"/>
                  </a:lnTo>
                  <a:lnTo>
                    <a:pt x="558" y="29"/>
                  </a:lnTo>
                  <a:lnTo>
                    <a:pt x="523" y="16"/>
                  </a:lnTo>
                  <a:lnTo>
                    <a:pt x="486" y="8"/>
                  </a:lnTo>
                  <a:lnTo>
                    <a:pt x="447" y="2"/>
                  </a:lnTo>
                  <a:lnTo>
                    <a:pt x="410" y="0"/>
                  </a:lnTo>
                  <a:lnTo>
                    <a:pt x="367" y="2"/>
                  </a:lnTo>
                  <a:lnTo>
                    <a:pt x="328"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7" name="Freeform 219"/>
            <p:cNvSpPr>
              <a:spLocks/>
            </p:cNvSpPr>
            <p:nvPr/>
          </p:nvSpPr>
          <p:spPr bwMode="auto">
            <a:xfrm>
              <a:off x="4746" y="723"/>
              <a:ext cx="80" cy="76"/>
            </a:xfrm>
            <a:custGeom>
              <a:avLst/>
              <a:gdLst>
                <a:gd name="T0" fmla="*/ 80 w 401"/>
                <a:gd name="T1" fmla="*/ 9 h 383"/>
                <a:gd name="T2" fmla="*/ 72 w 401"/>
                <a:gd name="T3" fmla="*/ 0 h 383"/>
                <a:gd name="T4" fmla="*/ 0 w 401"/>
                <a:gd name="T5" fmla="*/ 68 h 383"/>
                <a:gd name="T6" fmla="*/ 8 w 401"/>
                <a:gd name="T7" fmla="*/ 76 h 383"/>
                <a:gd name="T8" fmla="*/ 80 w 401"/>
                <a:gd name="T9" fmla="*/ 9 h 3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383">
                  <a:moveTo>
                    <a:pt x="401" y="43"/>
                  </a:moveTo>
                  <a:lnTo>
                    <a:pt x="361" y="0"/>
                  </a:lnTo>
                  <a:lnTo>
                    <a:pt x="0" y="341"/>
                  </a:lnTo>
                  <a:lnTo>
                    <a:pt x="42" y="383"/>
                  </a:lnTo>
                  <a:lnTo>
                    <a:pt x="401" y="4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8" name="Freeform 220"/>
            <p:cNvSpPr>
              <a:spLocks/>
            </p:cNvSpPr>
            <p:nvPr/>
          </p:nvSpPr>
          <p:spPr bwMode="auto">
            <a:xfrm>
              <a:off x="4762" y="760"/>
              <a:ext cx="27" cy="28"/>
            </a:xfrm>
            <a:custGeom>
              <a:avLst/>
              <a:gdLst>
                <a:gd name="T0" fmla="*/ 27 w 134"/>
                <a:gd name="T1" fmla="*/ 23 h 138"/>
                <a:gd name="T2" fmla="*/ 5 w 134"/>
                <a:gd name="T3" fmla="*/ 0 h 138"/>
                <a:gd name="T4" fmla="*/ 0 w 134"/>
                <a:gd name="T5" fmla="*/ 5 h 138"/>
                <a:gd name="T6" fmla="*/ 22 w 134"/>
                <a:gd name="T7" fmla="*/ 28 h 138"/>
                <a:gd name="T8" fmla="*/ 27 w 134"/>
                <a:gd name="T9" fmla="*/ 23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38">
                  <a:moveTo>
                    <a:pt x="134" y="115"/>
                  </a:moveTo>
                  <a:lnTo>
                    <a:pt x="26" y="0"/>
                  </a:lnTo>
                  <a:lnTo>
                    <a:pt x="0" y="27"/>
                  </a:lnTo>
                  <a:lnTo>
                    <a:pt x="108" y="138"/>
                  </a:lnTo>
                  <a:lnTo>
                    <a:pt x="134"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9" name="Freeform 221"/>
            <p:cNvSpPr>
              <a:spLocks/>
            </p:cNvSpPr>
            <p:nvPr/>
          </p:nvSpPr>
          <p:spPr bwMode="auto">
            <a:xfrm>
              <a:off x="4781" y="738"/>
              <a:ext cx="27" cy="29"/>
            </a:xfrm>
            <a:custGeom>
              <a:avLst/>
              <a:gdLst>
                <a:gd name="T0" fmla="*/ 27 w 138"/>
                <a:gd name="T1" fmla="*/ 23 h 141"/>
                <a:gd name="T2" fmla="*/ 6 w 138"/>
                <a:gd name="T3" fmla="*/ 0 h 141"/>
                <a:gd name="T4" fmla="*/ 0 w 138"/>
                <a:gd name="T5" fmla="*/ 6 h 141"/>
                <a:gd name="T6" fmla="*/ 21 w 138"/>
                <a:gd name="T7" fmla="*/ 29 h 141"/>
                <a:gd name="T8" fmla="*/ 27 w 138"/>
                <a:gd name="T9" fmla="*/ 23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41">
                  <a:moveTo>
                    <a:pt x="138" y="113"/>
                  </a:moveTo>
                  <a:lnTo>
                    <a:pt x="29" y="0"/>
                  </a:lnTo>
                  <a:lnTo>
                    <a:pt x="0" y="27"/>
                  </a:lnTo>
                  <a:lnTo>
                    <a:pt x="108" y="141"/>
                  </a:lnTo>
                  <a:lnTo>
                    <a:pt x="138"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0621948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23900" y="173038"/>
            <a:ext cx="7162800" cy="533400"/>
          </a:xfrm>
        </p:spPr>
        <p:txBody>
          <a:bodyPr/>
          <a:lstStyle/>
          <a:p>
            <a:r>
              <a:rPr lang="en-US" altLang="ko-KR" dirty="0" smtClean="0"/>
              <a:t>Domain Name System</a:t>
            </a:r>
          </a:p>
        </p:txBody>
      </p:sp>
      <p:sp>
        <p:nvSpPr>
          <p:cNvPr id="34819" name="Rectangle 3"/>
          <p:cNvSpPr>
            <a:spLocks noGrp="1" noChangeArrowheads="1"/>
          </p:cNvSpPr>
          <p:nvPr>
            <p:ph type="body" idx="1"/>
          </p:nvPr>
        </p:nvSpPr>
        <p:spPr>
          <a:xfrm>
            <a:off x="152400" y="3902074"/>
            <a:ext cx="8991600" cy="2727326"/>
          </a:xfrm>
        </p:spPr>
        <p:txBody>
          <a:bodyPr>
            <a:normAutofit fontScale="92500" lnSpcReduction="10000"/>
          </a:bodyPr>
          <a:lstStyle/>
          <a:p>
            <a:r>
              <a:rPr lang="en-US" altLang="ko-KR" dirty="0" smtClean="0"/>
              <a:t>DNS is a hierarchical mechanism for naming </a:t>
            </a:r>
          </a:p>
          <a:p>
            <a:pPr lvl="1"/>
            <a:r>
              <a:rPr lang="en-US" altLang="ko-KR" dirty="0" smtClean="0"/>
              <a:t>Name divided in domains, right to left: www.eecs.berkeley.edu</a:t>
            </a:r>
          </a:p>
          <a:p>
            <a:r>
              <a:rPr lang="en-US" altLang="ko-KR" dirty="0" smtClean="0"/>
              <a:t>Each domain owned by a particular organization</a:t>
            </a:r>
          </a:p>
          <a:p>
            <a:pPr lvl="1"/>
            <a:r>
              <a:rPr lang="en-US" altLang="ko-KR" dirty="0" smtClean="0"/>
              <a:t>Top level handled by ICANN (Internet Corporation for Assigned Numbers and Names)</a:t>
            </a:r>
          </a:p>
          <a:p>
            <a:pPr lvl="1"/>
            <a:r>
              <a:rPr lang="en-US" altLang="ko-KR" dirty="0" smtClean="0"/>
              <a:t>Subsequent levels owned by organizations</a:t>
            </a:r>
          </a:p>
          <a:p>
            <a:r>
              <a:rPr lang="en-US" altLang="ko-KR" dirty="0" smtClean="0"/>
              <a:t>Resolution: series of queries to successive servers</a:t>
            </a:r>
          </a:p>
          <a:p>
            <a:r>
              <a:rPr lang="en-US" altLang="ko-KR" dirty="0" smtClean="0"/>
              <a:t>Caching: queries take time, so results cached for period of time</a:t>
            </a:r>
          </a:p>
        </p:txBody>
      </p:sp>
      <p:sp>
        <p:nvSpPr>
          <p:cNvPr id="34820" name="Cloud"/>
          <p:cNvSpPr>
            <a:spLocks noChangeAspect="1" noEditPoints="1" noChangeArrowheads="1"/>
          </p:cNvSpPr>
          <p:nvPr/>
        </p:nvSpPr>
        <p:spPr bwMode="auto">
          <a:xfrm>
            <a:off x="6459538" y="147637"/>
            <a:ext cx="1752600" cy="757238"/>
          </a:xfrm>
          <a:custGeom>
            <a:avLst/>
            <a:gdLst>
              <a:gd name="T0" fmla="*/ 5436 w 21600"/>
              <a:gd name="T1" fmla="*/ 381000 h 21600"/>
              <a:gd name="T2" fmla="*/ 876300 w 21600"/>
              <a:gd name="T3" fmla="*/ 761189 h 21600"/>
              <a:gd name="T4" fmla="*/ 1751140 w 21600"/>
              <a:gd name="T5" fmla="*/ 381000 h 21600"/>
              <a:gd name="T6" fmla="*/ 8763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Top-level</a:t>
            </a:r>
          </a:p>
        </p:txBody>
      </p:sp>
      <p:sp>
        <p:nvSpPr>
          <p:cNvPr id="34821" name="Cloud"/>
          <p:cNvSpPr>
            <a:spLocks noChangeAspect="1" noEditPoints="1" noChangeArrowheads="1"/>
          </p:cNvSpPr>
          <p:nvPr/>
        </p:nvSpPr>
        <p:spPr bwMode="auto">
          <a:xfrm>
            <a:off x="7467600" y="871538"/>
            <a:ext cx="1447800" cy="881062"/>
          </a:xfrm>
          <a:custGeom>
            <a:avLst/>
            <a:gdLst>
              <a:gd name="T0" fmla="*/ 4491 w 21600"/>
              <a:gd name="T1" fmla="*/ 440531 h 21600"/>
              <a:gd name="T2" fmla="*/ 723900 w 21600"/>
              <a:gd name="T3" fmla="*/ 880124 h 21600"/>
              <a:gd name="T4" fmla="*/ 1446593 w 21600"/>
              <a:gd name="T5" fmla="*/ 440531 h 21600"/>
              <a:gd name="T6" fmla="*/ 723900 w 21600"/>
              <a:gd name="T7" fmla="*/ 5037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com</a:t>
            </a:r>
          </a:p>
        </p:txBody>
      </p:sp>
      <p:sp>
        <p:nvSpPr>
          <p:cNvPr id="34822" name="Cloud"/>
          <p:cNvSpPr>
            <a:spLocks noChangeAspect="1" noEditPoints="1" noChangeArrowheads="1"/>
          </p:cNvSpPr>
          <p:nvPr/>
        </p:nvSpPr>
        <p:spPr bwMode="auto">
          <a:xfrm>
            <a:off x="4800600" y="776288"/>
            <a:ext cx="2022475" cy="1371600"/>
          </a:xfrm>
          <a:custGeom>
            <a:avLst/>
            <a:gdLst>
              <a:gd name="T0" fmla="*/ 6273 w 21600"/>
              <a:gd name="T1" fmla="*/ 685800 h 21600"/>
              <a:gd name="T2" fmla="*/ 1011238 w 21600"/>
              <a:gd name="T3" fmla="*/ 1370140 h 21600"/>
              <a:gd name="T4" fmla="*/ 2020790 w 21600"/>
              <a:gd name="T5" fmla="*/ 685800 h 21600"/>
              <a:gd name="T6" fmla="*/ 1011238 w 21600"/>
              <a:gd name="T7" fmla="*/ 784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edu</a:t>
            </a:r>
          </a:p>
        </p:txBody>
      </p:sp>
      <p:sp>
        <p:nvSpPr>
          <p:cNvPr id="34823" name="Cloud"/>
          <p:cNvSpPr>
            <a:spLocks noChangeAspect="1" noEditPoints="1" noChangeArrowheads="1"/>
          </p:cNvSpPr>
          <p:nvPr/>
        </p:nvSpPr>
        <p:spPr bwMode="auto">
          <a:xfrm>
            <a:off x="6477000" y="1892300"/>
            <a:ext cx="1524000" cy="927100"/>
          </a:xfrm>
          <a:custGeom>
            <a:avLst/>
            <a:gdLst>
              <a:gd name="T0" fmla="*/ 4727 w 21600"/>
              <a:gd name="T1" fmla="*/ 463550 h 21600"/>
              <a:gd name="T2" fmla="*/ 762000 w 21600"/>
              <a:gd name="T3" fmla="*/ 926113 h 21600"/>
              <a:gd name="T4" fmla="*/ 1522730 w 21600"/>
              <a:gd name="T5" fmla="*/ 463550 h 21600"/>
              <a:gd name="T6" fmla="*/ 762000 w 21600"/>
              <a:gd name="T7" fmla="*/ 530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Mit.edu</a:t>
            </a:r>
          </a:p>
        </p:txBody>
      </p:sp>
      <p:grpSp>
        <p:nvGrpSpPr>
          <p:cNvPr id="34824" name="Group 8"/>
          <p:cNvGrpSpPr>
            <a:grpSpLocks/>
          </p:cNvGrpSpPr>
          <p:nvPr/>
        </p:nvGrpSpPr>
        <p:grpSpPr bwMode="auto">
          <a:xfrm>
            <a:off x="641350" y="198438"/>
            <a:ext cx="1720850" cy="1401762"/>
            <a:chOff x="421" y="1344"/>
            <a:chExt cx="1130" cy="968"/>
          </a:xfrm>
        </p:grpSpPr>
        <p:graphicFrame>
          <p:nvGraphicFramePr>
            <p:cNvPr id="34848" name="Object 9"/>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4101" name="Clip" r:id="rId3" imgW="2735263" imgH="3825875" progId="MS_ClipArt_Gallery.2">
                    <p:embed/>
                  </p:oleObj>
                </mc:Choice>
                <mc:Fallback>
                  <p:oleObj name="Clip" r:id="rId3" imgW="2735263" imgH="3825875" progId="MS_ClipArt_Gallery.2">
                    <p:embed/>
                    <p:pic>
                      <p:nvPicPr>
                        <p:cNvPr id="3484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9" name="Text Box 10"/>
            <p:cNvSpPr txBox="1">
              <a:spLocks noChangeArrowheads="1"/>
            </p:cNvSpPr>
            <p:nvPr/>
          </p:nvSpPr>
          <p:spPr bwMode="auto">
            <a:xfrm>
              <a:off x="421" y="2079"/>
              <a:ext cx="1130"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169.229.131.81</a:t>
              </a:r>
            </a:p>
          </p:txBody>
        </p:sp>
      </p:grpSp>
      <p:grpSp>
        <p:nvGrpSpPr>
          <p:cNvPr id="34825" name="Group 11"/>
          <p:cNvGrpSpPr>
            <a:grpSpLocks/>
          </p:cNvGrpSpPr>
          <p:nvPr/>
        </p:nvGrpSpPr>
        <p:grpSpPr bwMode="auto">
          <a:xfrm>
            <a:off x="49213" y="1919288"/>
            <a:ext cx="1597025" cy="1449387"/>
            <a:chOff x="453" y="1344"/>
            <a:chExt cx="1067" cy="957"/>
          </a:xfrm>
        </p:grpSpPr>
        <p:graphicFrame>
          <p:nvGraphicFramePr>
            <p:cNvPr id="34846" name="Object 12"/>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4102" name="Clip" r:id="rId5" imgW="2735263" imgH="3825875" progId="MS_ClipArt_Gallery.2">
                    <p:embed/>
                  </p:oleObj>
                </mc:Choice>
                <mc:Fallback>
                  <p:oleObj name="Clip" r:id="rId5" imgW="2735263" imgH="3825875" progId="MS_ClipArt_Gallery.2">
                    <p:embed/>
                    <p:pic>
                      <p:nvPicPr>
                        <p:cNvPr id="3484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7" name="Text Box 13"/>
            <p:cNvSpPr txBox="1">
              <a:spLocks noChangeArrowheads="1"/>
            </p:cNvSpPr>
            <p:nvPr/>
          </p:nvSpPr>
          <p:spPr bwMode="auto">
            <a:xfrm>
              <a:off x="453" y="2079"/>
              <a:ext cx="1067"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128.32.61.103</a:t>
              </a:r>
            </a:p>
          </p:txBody>
        </p:sp>
      </p:grpSp>
      <p:grpSp>
        <p:nvGrpSpPr>
          <p:cNvPr id="34826" name="Group 14"/>
          <p:cNvGrpSpPr>
            <a:grpSpLocks/>
          </p:cNvGrpSpPr>
          <p:nvPr/>
        </p:nvGrpSpPr>
        <p:grpSpPr bwMode="auto">
          <a:xfrm>
            <a:off x="7348538" y="2895600"/>
            <a:ext cx="1597025" cy="1401763"/>
            <a:chOff x="407" y="1344"/>
            <a:chExt cx="1159" cy="968"/>
          </a:xfrm>
        </p:grpSpPr>
        <p:graphicFrame>
          <p:nvGraphicFramePr>
            <p:cNvPr id="34844" name="Object 15"/>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4103" name="Clip" r:id="rId6" imgW="2735263" imgH="3825875" progId="MS_ClipArt_Gallery.2">
                    <p:embed/>
                  </p:oleObj>
                </mc:Choice>
                <mc:Fallback>
                  <p:oleObj name="Clip" r:id="rId6" imgW="2735263" imgH="3825875" progId="MS_ClipArt_Gallery.2">
                    <p:embed/>
                    <p:pic>
                      <p:nvPicPr>
                        <p:cNvPr id="34844"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5" name="Text Box 16"/>
            <p:cNvSpPr txBox="1">
              <a:spLocks noChangeArrowheads="1"/>
            </p:cNvSpPr>
            <p:nvPr/>
          </p:nvSpPr>
          <p:spPr bwMode="auto">
            <a:xfrm>
              <a:off x="407" y="2079"/>
              <a:ext cx="1159"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128.32.139.48</a:t>
              </a:r>
            </a:p>
          </p:txBody>
        </p:sp>
      </p:grpSp>
      <p:sp>
        <p:nvSpPr>
          <p:cNvPr id="34827" name="Cloud"/>
          <p:cNvSpPr>
            <a:spLocks noChangeAspect="1" noEditPoints="1" noChangeArrowheads="1"/>
          </p:cNvSpPr>
          <p:nvPr/>
        </p:nvSpPr>
        <p:spPr bwMode="auto">
          <a:xfrm>
            <a:off x="2057400" y="1447800"/>
            <a:ext cx="2362200" cy="2057400"/>
          </a:xfrm>
          <a:custGeom>
            <a:avLst/>
            <a:gdLst>
              <a:gd name="T0" fmla="*/ 7327 w 21600"/>
              <a:gd name="T1" fmla="*/ 1028700 h 21600"/>
              <a:gd name="T2" fmla="*/ 1181100 w 21600"/>
              <a:gd name="T3" fmla="*/ 2055209 h 21600"/>
              <a:gd name="T4" fmla="*/ 2360232 w 21600"/>
              <a:gd name="T5" fmla="*/ 1028700 h 21600"/>
              <a:gd name="T6" fmla="*/ 1181100 w 21600"/>
              <a:gd name="T7" fmla="*/ 11763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berkeley.edu</a:t>
            </a:r>
          </a:p>
        </p:txBody>
      </p:sp>
      <p:sp>
        <p:nvSpPr>
          <p:cNvPr id="34828" name="Rectangle 18"/>
          <p:cNvSpPr>
            <a:spLocks noChangeArrowheads="1"/>
          </p:cNvSpPr>
          <p:nvPr/>
        </p:nvSpPr>
        <p:spPr bwMode="auto">
          <a:xfrm>
            <a:off x="2552700" y="21336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www</a:t>
            </a:r>
          </a:p>
        </p:txBody>
      </p:sp>
      <p:sp>
        <p:nvSpPr>
          <p:cNvPr id="34829" name="Rectangle 19"/>
          <p:cNvSpPr>
            <a:spLocks noChangeArrowheads="1"/>
          </p:cNvSpPr>
          <p:nvPr/>
        </p:nvSpPr>
        <p:spPr bwMode="auto">
          <a:xfrm>
            <a:off x="2552700" y="24384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calmail</a:t>
            </a:r>
          </a:p>
        </p:txBody>
      </p:sp>
      <p:sp>
        <p:nvSpPr>
          <p:cNvPr id="34830" name="Rectangle 20"/>
          <p:cNvSpPr>
            <a:spLocks noChangeArrowheads="1"/>
          </p:cNvSpPr>
          <p:nvPr/>
        </p:nvSpPr>
        <p:spPr bwMode="auto">
          <a:xfrm>
            <a:off x="2552700" y="27432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eecs</a:t>
            </a:r>
          </a:p>
        </p:txBody>
      </p:sp>
      <p:sp>
        <p:nvSpPr>
          <p:cNvPr id="34831" name="Line 21"/>
          <p:cNvSpPr>
            <a:spLocks noChangeShapeType="1"/>
          </p:cNvSpPr>
          <p:nvPr/>
        </p:nvSpPr>
        <p:spPr bwMode="auto">
          <a:xfrm flipH="1" flipV="1">
            <a:off x="1828800" y="1600200"/>
            <a:ext cx="838200" cy="685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2" name="Line 22"/>
          <p:cNvSpPr>
            <a:spLocks noChangeShapeType="1"/>
          </p:cNvSpPr>
          <p:nvPr/>
        </p:nvSpPr>
        <p:spPr bwMode="auto">
          <a:xfrm flipH="1" flipV="1">
            <a:off x="1219200" y="2376488"/>
            <a:ext cx="1447800" cy="2143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3" name="Rectangle 23"/>
          <p:cNvSpPr>
            <a:spLocks noChangeArrowheads="1"/>
          </p:cNvSpPr>
          <p:nvPr/>
        </p:nvSpPr>
        <p:spPr bwMode="auto">
          <a:xfrm>
            <a:off x="5257800" y="16906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berkeley</a:t>
            </a:r>
          </a:p>
        </p:txBody>
      </p:sp>
      <p:sp>
        <p:nvSpPr>
          <p:cNvPr id="34834" name="Rectangle 24"/>
          <p:cNvSpPr>
            <a:spLocks noChangeArrowheads="1"/>
          </p:cNvSpPr>
          <p:nvPr/>
        </p:nvSpPr>
        <p:spPr bwMode="auto">
          <a:xfrm>
            <a:off x="5257800" y="13858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MIT</a:t>
            </a:r>
          </a:p>
        </p:txBody>
      </p:sp>
      <p:sp>
        <p:nvSpPr>
          <p:cNvPr id="34835" name="Line 25"/>
          <p:cNvSpPr>
            <a:spLocks noChangeShapeType="1"/>
          </p:cNvSpPr>
          <p:nvPr/>
        </p:nvSpPr>
        <p:spPr bwMode="auto">
          <a:xfrm>
            <a:off x="6248400" y="1524000"/>
            <a:ext cx="762000" cy="533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6" name="Line 26"/>
          <p:cNvSpPr>
            <a:spLocks noChangeShapeType="1"/>
          </p:cNvSpPr>
          <p:nvPr/>
        </p:nvSpPr>
        <p:spPr bwMode="auto">
          <a:xfrm flipH="1">
            <a:off x="4191000" y="1919288"/>
            <a:ext cx="1066800" cy="1381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7" name="Line 27"/>
          <p:cNvSpPr>
            <a:spLocks noChangeShapeType="1"/>
          </p:cNvSpPr>
          <p:nvPr/>
        </p:nvSpPr>
        <p:spPr bwMode="auto">
          <a:xfrm flipH="1">
            <a:off x="6324600" y="700088"/>
            <a:ext cx="3810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8" name="Line 28"/>
          <p:cNvSpPr>
            <a:spLocks noChangeShapeType="1"/>
          </p:cNvSpPr>
          <p:nvPr/>
        </p:nvSpPr>
        <p:spPr bwMode="auto">
          <a:xfrm>
            <a:off x="7543800" y="623888"/>
            <a:ext cx="381000" cy="290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grpSp>
        <p:nvGrpSpPr>
          <p:cNvPr id="34839" name="Group 29"/>
          <p:cNvGrpSpPr>
            <a:grpSpLocks/>
          </p:cNvGrpSpPr>
          <p:nvPr/>
        </p:nvGrpSpPr>
        <p:grpSpPr bwMode="auto">
          <a:xfrm>
            <a:off x="4114800" y="2895600"/>
            <a:ext cx="3352800" cy="1066800"/>
            <a:chOff x="3312" y="2256"/>
            <a:chExt cx="2112" cy="672"/>
          </a:xfrm>
        </p:grpSpPr>
        <p:sp>
          <p:nvSpPr>
            <p:cNvPr id="34842" name="Cloud"/>
            <p:cNvSpPr>
              <a:spLocks noChangeAspect="1" noEditPoints="1" noChangeArrowheads="1"/>
            </p:cNvSpPr>
            <p:nvPr/>
          </p:nvSpPr>
          <p:spPr bwMode="auto">
            <a:xfrm>
              <a:off x="3312" y="2256"/>
              <a:ext cx="2112" cy="672"/>
            </a:xfrm>
            <a:custGeom>
              <a:avLst/>
              <a:gdLst>
                <a:gd name="T0" fmla="*/ 7 w 21600"/>
                <a:gd name="T1" fmla="*/ 336 h 21600"/>
                <a:gd name="T2" fmla="*/ 1056 w 21600"/>
                <a:gd name="T3" fmla="*/ 671 h 21600"/>
                <a:gd name="T4" fmla="*/ 2110 w 21600"/>
                <a:gd name="T5" fmla="*/ 336 h 21600"/>
                <a:gd name="T6" fmla="*/ 1056 w 21600"/>
                <a:gd name="T7" fmla="*/ 38 h 21600"/>
                <a:gd name="T8" fmla="*/ 0 60000 65536"/>
                <a:gd name="T9" fmla="*/ 0 60000 65536"/>
                <a:gd name="T10" fmla="*/ 0 60000 65536"/>
                <a:gd name="T11" fmla="*/ 0 60000 65536"/>
                <a:gd name="T12" fmla="*/ 2976 w 21600"/>
                <a:gd name="T13" fmla="*/ 3246 h 21600"/>
                <a:gd name="T14" fmla="*/ 17090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eecs.berkeley.edu</a:t>
              </a:r>
            </a:p>
          </p:txBody>
        </p:sp>
        <p:sp>
          <p:nvSpPr>
            <p:cNvPr id="34843" name="Rectangle 31"/>
            <p:cNvSpPr>
              <a:spLocks noChangeArrowheads="1"/>
            </p:cNvSpPr>
            <p:nvPr/>
          </p:nvSpPr>
          <p:spPr bwMode="auto">
            <a:xfrm>
              <a:off x="3840" y="2592"/>
              <a:ext cx="864" cy="192"/>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www</a:t>
              </a:r>
            </a:p>
          </p:txBody>
        </p:sp>
      </p:grpSp>
      <p:sp>
        <p:nvSpPr>
          <p:cNvPr id="34840" name="Line 32"/>
          <p:cNvSpPr>
            <a:spLocks noChangeShapeType="1"/>
          </p:cNvSpPr>
          <p:nvPr/>
        </p:nvSpPr>
        <p:spPr bwMode="auto">
          <a:xfrm>
            <a:off x="3810000" y="2895600"/>
            <a:ext cx="53340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41" name="Line 33"/>
          <p:cNvSpPr>
            <a:spLocks noChangeShapeType="1"/>
          </p:cNvSpPr>
          <p:nvPr/>
        </p:nvSpPr>
        <p:spPr bwMode="auto">
          <a:xfrm flipV="1">
            <a:off x="6248400" y="3429000"/>
            <a:ext cx="1600200" cy="152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Tree>
    <p:extLst>
      <p:ext uri="{BB962C8B-B14F-4D97-AF65-F5344CB8AC3E}">
        <p14:creationId xmlns:p14="http://schemas.microsoft.com/office/powerpoint/2010/main" val="1868487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t>How Important is Correct Resolution?</a:t>
            </a:r>
          </a:p>
        </p:txBody>
      </p:sp>
      <p:sp>
        <p:nvSpPr>
          <p:cNvPr id="35843" name="Rectangle 3"/>
          <p:cNvSpPr>
            <a:spLocks noGrp="1" noChangeArrowheads="1"/>
          </p:cNvSpPr>
          <p:nvPr>
            <p:ph type="body" idx="1"/>
          </p:nvPr>
        </p:nvSpPr>
        <p:spPr>
          <a:xfrm>
            <a:off x="76200" y="762000"/>
            <a:ext cx="8763000" cy="5867400"/>
          </a:xfrm>
        </p:spPr>
        <p:txBody>
          <a:bodyPr>
            <a:normAutofit fontScale="92500" lnSpcReduction="10000"/>
          </a:bodyPr>
          <a:lstStyle/>
          <a:p>
            <a:r>
              <a:rPr lang="en-US" altLang="ko-KR" dirty="0" smtClean="0"/>
              <a:t>If attacker manages to give incorrect mapping:</a:t>
            </a:r>
          </a:p>
          <a:p>
            <a:pPr lvl="1"/>
            <a:r>
              <a:rPr lang="en-US" altLang="ko-KR" dirty="0" smtClean="0"/>
              <a:t>Can get someone to route to server, thinking that they are routing to a different server</a:t>
            </a:r>
          </a:p>
          <a:p>
            <a:pPr lvl="2"/>
            <a:r>
              <a:rPr lang="en-US" altLang="ko-KR" dirty="0" smtClean="0"/>
              <a:t>Get them to log into “bank” – give up username and password</a:t>
            </a:r>
          </a:p>
          <a:p>
            <a:r>
              <a:rPr lang="en-US" altLang="ko-KR" dirty="0" smtClean="0"/>
              <a:t>Is DNS Secure?</a:t>
            </a:r>
          </a:p>
          <a:p>
            <a:pPr lvl="1"/>
            <a:r>
              <a:rPr lang="en-US" altLang="ko-KR" dirty="0" smtClean="0"/>
              <a:t>Definitely a weak link</a:t>
            </a:r>
          </a:p>
          <a:p>
            <a:pPr lvl="2"/>
            <a:r>
              <a:rPr lang="en-US" altLang="ko-KR" dirty="0" smtClean="0"/>
              <a:t>What if “response” returned from different server than original query?</a:t>
            </a:r>
          </a:p>
          <a:p>
            <a:pPr lvl="2"/>
            <a:r>
              <a:rPr lang="en-US" altLang="ko-KR" dirty="0" smtClean="0"/>
              <a:t>Get person to use incorrect IP address!</a:t>
            </a:r>
          </a:p>
          <a:p>
            <a:pPr lvl="1"/>
            <a:r>
              <a:rPr lang="en-US" altLang="ko-KR" dirty="0" smtClean="0"/>
              <a:t>Attempt to avoid substitution attacks:</a:t>
            </a:r>
          </a:p>
          <a:p>
            <a:pPr lvl="2"/>
            <a:r>
              <a:rPr lang="en-US" altLang="ko-KR" dirty="0" smtClean="0"/>
              <a:t>Query includes random number which must be returned </a:t>
            </a:r>
          </a:p>
          <a:p>
            <a:r>
              <a:rPr lang="en-US" altLang="ko-KR" dirty="0" smtClean="0"/>
              <a:t>In July 2008, hole in DNS security located!</a:t>
            </a:r>
          </a:p>
          <a:p>
            <a:pPr lvl="1"/>
            <a:r>
              <a:rPr lang="en-US" altLang="ko-KR" dirty="0" smtClean="0"/>
              <a:t>Dan </a:t>
            </a:r>
            <a:r>
              <a:rPr lang="en-US" altLang="ko-KR" dirty="0" err="1" smtClean="0"/>
              <a:t>Kaminsky</a:t>
            </a:r>
            <a:r>
              <a:rPr lang="en-US" altLang="ko-KR" dirty="0" smtClean="0"/>
              <a:t> (security researcher) discovered an attack that broke DNS globally</a:t>
            </a:r>
          </a:p>
          <a:p>
            <a:pPr lvl="2"/>
            <a:r>
              <a:rPr lang="en-US" altLang="ko-KR" dirty="0" smtClean="0"/>
              <a:t>One person in an ISP convinced to load particular web page, then all users of that ISP end up pointing at wrong address</a:t>
            </a:r>
          </a:p>
          <a:p>
            <a:pPr lvl="1"/>
            <a:r>
              <a:rPr lang="en-US" altLang="ko-KR" dirty="0" smtClean="0"/>
              <a:t>High profile, highly advertised need for patching DNS </a:t>
            </a:r>
          </a:p>
          <a:p>
            <a:pPr lvl="2"/>
            <a:r>
              <a:rPr lang="en-US" altLang="ko-KR" dirty="0" smtClean="0"/>
              <a:t>Big press release, lots of mystery</a:t>
            </a:r>
          </a:p>
          <a:p>
            <a:pPr lvl="2"/>
            <a:r>
              <a:rPr lang="en-US" altLang="ko-KR" dirty="0" smtClean="0"/>
              <a:t>Security researchers told no speculation until patches applied</a:t>
            </a:r>
          </a:p>
          <a:p>
            <a:pPr lvl="1"/>
            <a:endParaRPr lang="ko-KR" altLang="en-US" dirty="0" smtClean="0"/>
          </a:p>
        </p:txBody>
      </p:sp>
    </p:spTree>
    <p:extLst>
      <p:ext uri="{BB962C8B-B14F-4D97-AF65-F5344CB8AC3E}">
        <p14:creationId xmlns:p14="http://schemas.microsoft.com/office/powerpoint/2010/main" val="8232059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84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4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8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smtClean="0">
                <a:ea typeface="굴림" panose="020B0600000101010101" pitchFamily="34" charset="-127"/>
              </a:rPr>
              <a:t>Network Layering</a:t>
            </a:r>
          </a:p>
        </p:txBody>
      </p:sp>
      <p:sp>
        <p:nvSpPr>
          <p:cNvPr id="1055747" name="Rectangle 3"/>
          <p:cNvSpPr>
            <a:spLocks noGrp="1" noChangeArrowheads="1"/>
          </p:cNvSpPr>
          <p:nvPr>
            <p:ph type="body" idx="1"/>
          </p:nvPr>
        </p:nvSpPr>
        <p:spPr>
          <a:xfrm>
            <a:off x="152400" y="685800"/>
            <a:ext cx="8991600" cy="5715000"/>
          </a:xfrm>
        </p:spPr>
        <p:txBody>
          <a:bodyPr/>
          <a:lstStyle/>
          <a:p>
            <a:pPr>
              <a:lnSpc>
                <a:spcPct val="80000"/>
              </a:lnSpc>
              <a:spcBef>
                <a:spcPct val="20000"/>
              </a:spcBef>
            </a:pPr>
            <a:r>
              <a:rPr lang="en-US" altLang="ko-KR" dirty="0" smtClean="0">
                <a:solidFill>
                  <a:schemeClr val="hlink"/>
                </a:solidFill>
                <a:ea typeface="굴림" panose="020B0600000101010101" pitchFamily="34" charset="-127"/>
              </a:rPr>
              <a:t>Layering:</a:t>
            </a:r>
            <a:r>
              <a:rPr lang="en-US" altLang="ko-KR" dirty="0" smtClean="0">
                <a:ea typeface="굴림" panose="020B0600000101010101" pitchFamily="34" charset="-127"/>
              </a:rPr>
              <a:t> building complex services from simpler ones</a:t>
            </a:r>
          </a:p>
          <a:p>
            <a:pPr lvl="1">
              <a:lnSpc>
                <a:spcPct val="80000"/>
              </a:lnSpc>
              <a:spcBef>
                <a:spcPct val="20000"/>
              </a:spcBef>
            </a:pPr>
            <a:r>
              <a:rPr lang="en-US" altLang="ko-KR" dirty="0" smtClean="0">
                <a:ea typeface="굴림" panose="020B0600000101010101" pitchFamily="34" charset="-127"/>
              </a:rPr>
              <a:t>Each layer provides services needed by higher layers by utilizing services provided by lower layers</a:t>
            </a:r>
          </a:p>
          <a:p>
            <a:pPr>
              <a:lnSpc>
                <a:spcPct val="80000"/>
              </a:lnSpc>
              <a:spcBef>
                <a:spcPct val="20000"/>
              </a:spcBef>
            </a:pPr>
            <a:r>
              <a:rPr lang="en-US" altLang="ko-KR" dirty="0" smtClean="0">
                <a:ea typeface="굴림" panose="020B0600000101010101" pitchFamily="34" charset="-127"/>
              </a:rPr>
              <a:t>The physical/link layer is pretty limited</a:t>
            </a:r>
          </a:p>
          <a:p>
            <a:pPr lvl="1">
              <a:lnSpc>
                <a:spcPct val="80000"/>
              </a:lnSpc>
              <a:spcBef>
                <a:spcPct val="20000"/>
              </a:spcBef>
            </a:pPr>
            <a:r>
              <a:rPr lang="en-US" altLang="ko-KR" dirty="0" smtClean="0">
                <a:ea typeface="굴림" panose="020B0600000101010101" pitchFamily="34" charset="-127"/>
              </a:rPr>
              <a:t>Packets are of limited size (called the “</a:t>
            </a:r>
            <a:r>
              <a:rPr lang="en-US" altLang="ko-KR" dirty="0" smtClean="0">
                <a:solidFill>
                  <a:srgbClr val="FF0000"/>
                </a:solidFill>
                <a:ea typeface="굴림" panose="020B0600000101010101" pitchFamily="34" charset="-127"/>
              </a:rPr>
              <a:t>Maximum Transfer Unit </a:t>
            </a:r>
            <a:r>
              <a:rPr lang="en-US" altLang="ko-KR" dirty="0" smtClean="0">
                <a:ea typeface="굴림" panose="020B0600000101010101" pitchFamily="34" charset="-127"/>
              </a:rPr>
              <a:t>or MTU: often 200-1500 bytes in size)</a:t>
            </a:r>
          </a:p>
          <a:p>
            <a:pPr lvl="1">
              <a:lnSpc>
                <a:spcPct val="80000"/>
              </a:lnSpc>
              <a:spcBef>
                <a:spcPct val="20000"/>
              </a:spcBef>
            </a:pPr>
            <a:r>
              <a:rPr lang="en-US" altLang="ko-KR" dirty="0" smtClean="0">
                <a:ea typeface="굴림" panose="020B0600000101010101" pitchFamily="34" charset="-127"/>
              </a:rPr>
              <a:t>Routing is limited to within a physical link (wire) or perhaps through a switch</a:t>
            </a:r>
          </a:p>
          <a:p>
            <a:pPr>
              <a:lnSpc>
                <a:spcPct val="80000"/>
              </a:lnSpc>
              <a:spcBef>
                <a:spcPct val="20000"/>
              </a:spcBef>
            </a:pPr>
            <a:r>
              <a:rPr lang="en-US" altLang="ko-KR" dirty="0" smtClean="0">
                <a:ea typeface="굴림" panose="020B0600000101010101" pitchFamily="34" charset="-127"/>
              </a:rPr>
              <a:t>Our goal in the following is to show how to construct a secure, ordered, message service routed to anywhere:</a:t>
            </a: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p:txBody>
      </p:sp>
      <p:graphicFrame>
        <p:nvGraphicFramePr>
          <p:cNvPr id="1055748" name="Group 4"/>
          <p:cNvGraphicFramePr>
            <a:graphicFrameLocks noGrp="1"/>
          </p:cNvGraphicFramePr>
          <p:nvPr>
            <p:ph idx="4294967295"/>
            <p:extLst/>
          </p:nvPr>
        </p:nvGraphicFramePr>
        <p:xfrm>
          <a:off x="1295400" y="3886200"/>
          <a:ext cx="6477000" cy="2870200"/>
        </p:xfrm>
        <a:graphic>
          <a:graphicData uri="http://schemas.openxmlformats.org/drawingml/2006/table">
            <a:tbl>
              <a:tblPr/>
              <a:tblGrid>
                <a:gridCol w="32385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519229">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Physical Reality: Packets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Abstraction: Messages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Limited Size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Arbitrary Size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smtClean="0">
                          <a:ln>
                            <a:noFill/>
                          </a:ln>
                          <a:solidFill>
                            <a:schemeClr val="tx1"/>
                          </a:solidFill>
                          <a:effectLst/>
                          <a:latin typeface="Gill Sans"/>
                          <a:ea typeface="굴림" charset="-127"/>
                        </a:rPr>
                        <a:t>Unordered (sometimes)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Ordered</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Unreliable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Reliable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Machine-to-machine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Process-to-process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Only on local area net</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Routed anywhere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Asynchronous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Synchronous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Gill Sans"/>
                          <a:ea typeface="굴림" charset="-127"/>
                        </a:rPr>
                        <a:t>Insecure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smtClean="0">
                          <a:ln>
                            <a:noFill/>
                          </a:ln>
                          <a:solidFill>
                            <a:schemeClr val="tx1"/>
                          </a:solidFill>
                          <a:effectLst/>
                          <a:latin typeface="Gill Sans"/>
                          <a:ea typeface="굴림" charset="-127"/>
                        </a:rPr>
                        <a:t>Secure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222079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5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5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5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57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5747">
                                            <p:txEl>
                                              <p:pRg st="5" end="5"/>
                                            </p:txEl>
                                          </p:spTgt>
                                        </p:tgtEl>
                                        <p:attrNameLst>
                                          <p:attrName>style.visibility</p:attrName>
                                        </p:attrNameLst>
                                      </p:cBhvr>
                                      <p:to>
                                        <p:strVal val="visible"/>
                                      </p:to>
                                    </p:set>
                                  </p:childTnLst>
                                </p:cTn>
                              </p:par>
                              <p:par>
                                <p:cTn id="21" presetID="2" presetClass="entr" presetSubtype="2" fill="hold" nodeType="withEffect">
                                  <p:stCondLst>
                                    <p:cond delay="0"/>
                                  </p:stCondLst>
                                  <p:childTnLst>
                                    <p:set>
                                      <p:cBhvr>
                                        <p:cTn id="22" dur="1" fill="hold">
                                          <p:stCondLst>
                                            <p:cond delay="0"/>
                                          </p:stCondLst>
                                        </p:cTn>
                                        <p:tgtEl>
                                          <p:spTgt spid="1055748"/>
                                        </p:tgtEl>
                                        <p:attrNameLst>
                                          <p:attrName>style.visibility</p:attrName>
                                        </p:attrNameLst>
                                      </p:cBhvr>
                                      <p:to>
                                        <p:strVal val="visible"/>
                                      </p:to>
                                    </p:set>
                                    <p:anim calcmode="lin" valueType="num">
                                      <p:cBhvr additive="base">
                                        <p:cTn id="23" dur="500" fill="hold"/>
                                        <p:tgtEl>
                                          <p:spTgt spid="1055748"/>
                                        </p:tgtEl>
                                        <p:attrNameLst>
                                          <p:attrName>ppt_x</p:attrName>
                                        </p:attrNameLst>
                                      </p:cBhvr>
                                      <p:tavLst>
                                        <p:tav tm="0">
                                          <p:val>
                                            <p:strVal val="1+#ppt_w/2"/>
                                          </p:val>
                                        </p:tav>
                                        <p:tav tm="100000">
                                          <p:val>
                                            <p:strVal val="#ppt_x"/>
                                          </p:val>
                                        </p:tav>
                                      </p:tavLst>
                                    </p:anim>
                                    <p:anim calcmode="lin" valueType="num">
                                      <p:cBhvr additive="base">
                                        <p:cTn id="24" dur="500" fill="hold"/>
                                        <p:tgtEl>
                                          <p:spTgt spid="1055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7"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smtClean="0">
                <a:ea typeface="굴림" panose="020B0600000101010101" pitchFamily="34" charset="-127"/>
              </a:rPr>
              <a:t>Building a messaging service on IP</a:t>
            </a:r>
          </a:p>
        </p:txBody>
      </p:sp>
      <p:sp>
        <p:nvSpPr>
          <p:cNvPr id="1031171" name="Rectangle 3"/>
          <p:cNvSpPr>
            <a:spLocks noGrp="1" noChangeArrowheads="1"/>
          </p:cNvSpPr>
          <p:nvPr>
            <p:ph type="body" idx="1"/>
          </p:nvPr>
        </p:nvSpPr>
        <p:spPr>
          <a:xfrm>
            <a:off x="101600" y="609600"/>
            <a:ext cx="8940800" cy="6248400"/>
          </a:xfrm>
        </p:spPr>
        <p:txBody>
          <a:bodyPr/>
          <a:lstStyle/>
          <a:p>
            <a:pPr>
              <a:lnSpc>
                <a:spcPct val="80000"/>
              </a:lnSpc>
              <a:spcBef>
                <a:spcPct val="5000"/>
              </a:spcBef>
            </a:pPr>
            <a:r>
              <a:rPr lang="en-US" altLang="ko-KR" dirty="0" smtClean="0">
                <a:ea typeface="굴림" panose="020B0600000101010101" pitchFamily="34" charset="-127"/>
              </a:rPr>
              <a:t>Process to process communication </a:t>
            </a:r>
          </a:p>
          <a:p>
            <a:pPr lvl="1">
              <a:lnSpc>
                <a:spcPct val="80000"/>
              </a:lnSpc>
              <a:spcBef>
                <a:spcPct val="5000"/>
              </a:spcBef>
            </a:pPr>
            <a:r>
              <a:rPr lang="en-US" altLang="ko-KR" dirty="0" smtClean="0">
                <a:ea typeface="굴림" panose="020B0600000101010101" pitchFamily="34" charset="-127"/>
              </a:rPr>
              <a:t>Basic routing gets packets from </a:t>
            </a:r>
            <a:r>
              <a:rPr lang="en-US" altLang="ko-KR" dirty="0" err="1" smtClean="0">
                <a:ea typeface="굴림" panose="020B0600000101010101" pitchFamily="34" charset="-127"/>
              </a:rPr>
              <a:t>machine</a:t>
            </a:r>
            <a:r>
              <a:rPr lang="en-US" altLang="ko-KR" dirty="0" err="1" smtClean="0">
                <a:ea typeface="굴림" panose="020B0600000101010101" pitchFamily="34" charset="-127"/>
                <a:sym typeface="Symbol" panose="05050102010706020507" pitchFamily="18" charset="2"/>
              </a:rPr>
              <a:t>machine</a:t>
            </a: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What we really want is routing from </a:t>
            </a:r>
            <a:r>
              <a:rPr lang="en-US" altLang="ko-KR" dirty="0" err="1" smtClean="0">
                <a:ea typeface="굴림" panose="020B0600000101010101" pitchFamily="34" charset="-127"/>
                <a:sym typeface="Symbol" panose="05050102010706020507" pitchFamily="18" charset="2"/>
              </a:rPr>
              <a:t>processprocess</a:t>
            </a:r>
            <a:endParaRPr lang="en-US" altLang="ko-KR" dirty="0" smtClean="0">
              <a:ea typeface="굴림" panose="020B0600000101010101" pitchFamily="34" charset="-127"/>
              <a:sym typeface="Symbol" panose="05050102010706020507" pitchFamily="18" charset="2"/>
            </a:endParaRP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Add “</a:t>
            </a:r>
            <a:r>
              <a:rPr lang="en-US" altLang="ko-KR" dirty="0" smtClean="0">
                <a:solidFill>
                  <a:schemeClr val="hlink"/>
                </a:solidFill>
                <a:ea typeface="굴림" panose="020B0600000101010101" pitchFamily="34" charset="-127"/>
                <a:sym typeface="Symbol" panose="05050102010706020507" pitchFamily="18" charset="2"/>
              </a:rPr>
              <a:t>ports</a:t>
            </a:r>
            <a:r>
              <a:rPr lang="en-US" altLang="ko-KR" dirty="0" smtClean="0">
                <a:ea typeface="굴림" panose="020B0600000101010101" pitchFamily="34" charset="-127"/>
                <a:sym typeface="Symbol" panose="05050102010706020507" pitchFamily="18" charset="2"/>
              </a:rPr>
              <a:t>”, which are 16-bit identifiers</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A communication channel (</a:t>
            </a:r>
            <a:r>
              <a:rPr lang="en-US" altLang="ko-KR" dirty="0" smtClean="0">
                <a:solidFill>
                  <a:schemeClr val="hlink"/>
                </a:solidFill>
                <a:ea typeface="굴림" panose="020B0600000101010101" pitchFamily="34" charset="-127"/>
                <a:sym typeface="Symbol" panose="05050102010706020507" pitchFamily="18" charset="2"/>
              </a:rPr>
              <a:t>connection</a:t>
            </a:r>
            <a:r>
              <a:rPr lang="en-US" altLang="ko-KR" dirty="0" smtClean="0">
                <a:ea typeface="굴림" panose="020B0600000101010101" pitchFamily="34" charset="-127"/>
                <a:sym typeface="Symbol" panose="05050102010706020507" pitchFamily="18" charset="2"/>
              </a:rPr>
              <a:t>) defined by 5 items: </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[source </a:t>
            </a:r>
            <a:r>
              <a:rPr lang="en-US" altLang="ko-KR" dirty="0" err="1" smtClean="0">
                <a:ea typeface="굴림" panose="020B0600000101010101" pitchFamily="34" charset="-127"/>
                <a:sym typeface="Symbol" panose="05050102010706020507" pitchFamily="18" charset="2"/>
              </a:rPr>
              <a:t>addr</a:t>
            </a:r>
            <a:r>
              <a:rPr lang="en-US" altLang="ko-KR" dirty="0" smtClean="0">
                <a:ea typeface="굴림" panose="020B0600000101010101" pitchFamily="34" charset="-127"/>
                <a:sym typeface="Symbol" panose="05050102010706020507" pitchFamily="18" charset="2"/>
              </a:rPr>
              <a:t>, source port,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addr</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port, protocol]</a:t>
            </a:r>
            <a:endParaRPr lang="en-US" altLang="ko-KR" dirty="0" smtClean="0">
              <a:ea typeface="굴림" panose="020B0600000101010101" pitchFamily="34" charset="-127"/>
            </a:endParaRPr>
          </a:p>
          <a:p>
            <a:pPr>
              <a:lnSpc>
                <a:spcPct val="80000"/>
              </a:lnSpc>
              <a:spcBef>
                <a:spcPct val="5000"/>
              </a:spcBef>
            </a:pPr>
            <a:r>
              <a:rPr lang="en-US" altLang="ko-KR" dirty="0" smtClean="0">
                <a:ea typeface="굴림" panose="020B0600000101010101" pitchFamily="34" charset="-127"/>
              </a:rPr>
              <a:t>For example: The Unreliable Datagram Protocol (UDP)</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Layered on top of basic IP (</a:t>
            </a:r>
            <a:r>
              <a:rPr lang="en-US" altLang="ko-KR" dirty="0" smtClean="0">
                <a:solidFill>
                  <a:srgbClr val="FF0000"/>
                </a:solidFill>
                <a:ea typeface="굴림" panose="020B0600000101010101" pitchFamily="34" charset="-127"/>
                <a:sym typeface="Symbol" panose="05050102010706020507" pitchFamily="18" charset="2"/>
              </a:rPr>
              <a:t>IP Protocol 17</a:t>
            </a:r>
            <a:r>
              <a:rPr lang="en-US" altLang="ko-KR" dirty="0" smtClean="0">
                <a:ea typeface="굴림" panose="020B0600000101010101" pitchFamily="34" charset="-127"/>
                <a:sym typeface="Symbol" panose="05050102010706020507" pitchFamily="18" charset="2"/>
              </a:rPr>
              <a:t>)</a:t>
            </a:r>
          </a:p>
          <a:p>
            <a:pPr lvl="2">
              <a:lnSpc>
                <a:spcPct val="80000"/>
              </a:lnSpc>
              <a:spcBef>
                <a:spcPct val="5000"/>
              </a:spcBef>
            </a:pPr>
            <a:r>
              <a:rPr lang="en-US" altLang="ko-KR" dirty="0" smtClean="0">
                <a:solidFill>
                  <a:schemeClr val="hlink"/>
                </a:solidFill>
                <a:ea typeface="굴림" panose="020B0600000101010101" pitchFamily="34" charset="-127"/>
              </a:rPr>
              <a:t>Datagram:</a:t>
            </a:r>
            <a:r>
              <a:rPr lang="en-US" altLang="ko-KR" dirty="0" smtClean="0">
                <a:ea typeface="굴림" panose="020B0600000101010101" pitchFamily="34" charset="-127"/>
              </a:rPr>
              <a:t> an unreliable, unordered, packet sent from source user </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user (Call it UDP/IP)</a:t>
            </a:r>
          </a:p>
          <a:p>
            <a:pPr lvl="2">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Important aspect: low overhead!</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Often used for high-bandwidth video streams</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Many uses of UDP considered “anti-social” – none of the “well-behaved” aspects of (say) TCP/IP</a:t>
            </a:r>
          </a:p>
        </p:txBody>
      </p:sp>
      <p:grpSp>
        <p:nvGrpSpPr>
          <p:cNvPr id="1031172" name="Group 4"/>
          <p:cNvGrpSpPr>
            <a:grpSpLocks/>
          </p:cNvGrpSpPr>
          <p:nvPr/>
        </p:nvGrpSpPr>
        <p:grpSpPr bwMode="auto">
          <a:xfrm>
            <a:off x="1524000" y="3429000"/>
            <a:ext cx="5646738" cy="1981200"/>
            <a:chOff x="960" y="2064"/>
            <a:chExt cx="3557" cy="1392"/>
          </a:xfrm>
        </p:grpSpPr>
        <p:sp>
          <p:nvSpPr>
            <p:cNvPr id="22533" name="Freeform 5"/>
            <p:cNvSpPr>
              <a:spLocks/>
            </p:cNvSpPr>
            <p:nvPr/>
          </p:nvSpPr>
          <p:spPr bwMode="auto">
            <a:xfrm>
              <a:off x="960" y="2913"/>
              <a:ext cx="3557" cy="543"/>
            </a:xfrm>
            <a:custGeom>
              <a:avLst/>
              <a:gdLst>
                <a:gd name="T0" fmla="*/ 47 w 3360"/>
                <a:gd name="T1" fmla="*/ 543 h 716"/>
                <a:gd name="T2" fmla="*/ 3506 w 3360"/>
                <a:gd name="T3" fmla="*/ 543 h 716"/>
                <a:gd name="T4" fmla="*/ 3506 w 3360"/>
                <a:gd name="T5" fmla="*/ 146 h 716"/>
                <a:gd name="T6" fmla="*/ 3442 w 3360"/>
                <a:gd name="T7" fmla="*/ 109 h 716"/>
                <a:gd name="T8" fmla="*/ 3557 w 3360"/>
                <a:gd name="T9" fmla="*/ 61 h 716"/>
                <a:gd name="T10" fmla="*/ 3506 w 3360"/>
                <a:gd name="T11" fmla="*/ 25 h 716"/>
                <a:gd name="T12" fmla="*/ 3506 w 3360"/>
                <a:gd name="T13" fmla="*/ 0 h 716"/>
                <a:gd name="T14" fmla="*/ 51 w 3360"/>
                <a:gd name="T15" fmla="*/ 0 h 716"/>
                <a:gd name="T16" fmla="*/ 51 w 3360"/>
                <a:gd name="T17" fmla="*/ 36 h 716"/>
                <a:gd name="T18" fmla="*/ 102 w 3360"/>
                <a:gd name="T19" fmla="*/ 73 h 716"/>
                <a:gd name="T20" fmla="*/ 0 w 3360"/>
                <a:gd name="T21" fmla="*/ 115 h 716"/>
                <a:gd name="T22" fmla="*/ 51 w 3360"/>
                <a:gd name="T23" fmla="*/ 151 h 716"/>
                <a:gd name="T24" fmla="*/ 47 w 3360"/>
                <a:gd name="T25" fmla="*/ 543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2534" name="Text Box 6"/>
            <p:cNvSpPr txBox="1">
              <a:spLocks noChangeArrowheads="1"/>
            </p:cNvSpPr>
            <p:nvPr/>
          </p:nvSpPr>
          <p:spPr bwMode="auto">
            <a:xfrm>
              <a:off x="2352" y="3072"/>
              <a:ext cx="795" cy="217"/>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UDP Data</a:t>
              </a:r>
            </a:p>
          </p:txBody>
        </p:sp>
        <p:sp>
          <p:nvSpPr>
            <p:cNvPr id="22535" name="Rectangle 7"/>
            <p:cNvSpPr>
              <a:spLocks noChangeArrowheads="1"/>
            </p:cNvSpPr>
            <p:nvPr/>
          </p:nvSpPr>
          <p:spPr bwMode="auto">
            <a:xfrm>
              <a:off x="1010" y="2728"/>
              <a:ext cx="1728"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UDP length </a:t>
              </a:r>
            </a:p>
          </p:txBody>
        </p:sp>
        <p:sp>
          <p:nvSpPr>
            <p:cNvPr id="22536" name="Rectangle 8"/>
            <p:cNvSpPr>
              <a:spLocks noChangeArrowheads="1"/>
            </p:cNvSpPr>
            <p:nvPr/>
          </p:nvSpPr>
          <p:spPr bwMode="auto">
            <a:xfrm>
              <a:off x="2738" y="272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UDP checksum</a:t>
              </a:r>
            </a:p>
          </p:txBody>
        </p:sp>
        <p:sp>
          <p:nvSpPr>
            <p:cNvPr id="22537" name="Rectangle 9"/>
            <p:cNvSpPr>
              <a:spLocks noChangeArrowheads="1"/>
            </p:cNvSpPr>
            <p:nvPr/>
          </p:nvSpPr>
          <p:spPr bwMode="auto">
            <a:xfrm>
              <a:off x="1013" y="2548"/>
              <a:ext cx="1728" cy="195"/>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source port</a:t>
              </a:r>
            </a:p>
          </p:txBody>
        </p:sp>
        <p:sp>
          <p:nvSpPr>
            <p:cNvPr id="22538" name="Rectangle 10"/>
            <p:cNvSpPr>
              <a:spLocks noChangeArrowheads="1"/>
            </p:cNvSpPr>
            <p:nvPr/>
          </p:nvSpPr>
          <p:spPr bwMode="auto">
            <a:xfrm>
              <a:off x="2741" y="254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destination port</a:t>
              </a:r>
            </a:p>
          </p:txBody>
        </p:sp>
        <p:sp>
          <p:nvSpPr>
            <p:cNvPr id="22539" name="Rectangle 11"/>
            <p:cNvSpPr>
              <a:spLocks noChangeArrowheads="1"/>
            </p:cNvSpPr>
            <p:nvPr/>
          </p:nvSpPr>
          <p:spPr bwMode="auto">
            <a:xfrm>
              <a:off x="1010" y="2064"/>
              <a:ext cx="3456" cy="489"/>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a:endParaRPr>
            </a:p>
          </p:txBody>
        </p:sp>
        <p:sp>
          <p:nvSpPr>
            <p:cNvPr id="22540" name="Text Box 12"/>
            <p:cNvSpPr txBox="1">
              <a:spLocks noChangeArrowheads="1"/>
            </p:cNvSpPr>
            <p:nvPr/>
          </p:nvSpPr>
          <p:spPr bwMode="auto">
            <a:xfrm>
              <a:off x="2318" y="2108"/>
              <a:ext cx="794" cy="384"/>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5000"/>
                </a:spcBef>
                <a:buSzPct val="100000"/>
              </a:pPr>
              <a:r>
                <a:rPr lang="en-US" altLang="ko-KR">
                  <a:latin typeface="Gill Sans"/>
                  <a:ea typeface="굴림" panose="020B0600000101010101" pitchFamily="34" charset="-127"/>
                </a:rPr>
                <a:t>IP Header</a:t>
              </a:r>
            </a:p>
            <a:p>
              <a:pPr>
                <a:lnSpc>
                  <a:spcPct val="80000"/>
                </a:lnSpc>
                <a:spcBef>
                  <a:spcPct val="5000"/>
                </a:spcBef>
                <a:buSzPct val="100000"/>
              </a:pPr>
              <a:r>
                <a:rPr lang="en-US" altLang="ko-KR">
                  <a:latin typeface="Gill Sans"/>
                  <a:ea typeface="굴림" panose="020B0600000101010101" pitchFamily="34" charset="-127"/>
                </a:rPr>
                <a:t>(20 bytes)</a:t>
              </a:r>
            </a:p>
          </p:txBody>
        </p:sp>
      </p:grpSp>
    </p:spTree>
    <p:extLst>
      <p:ext uri="{BB962C8B-B14F-4D97-AF65-F5344CB8AC3E}">
        <p14:creationId xmlns:p14="http://schemas.microsoft.com/office/powerpoint/2010/main" val="6000820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1171">
                                            <p:txEl>
                                              <p:pRg st="0" end="0"/>
                                            </p:txEl>
                                          </p:spTgt>
                                        </p:tgtEl>
                                        <p:attrNameLst>
                                          <p:attrName>style.visibility</p:attrName>
                                        </p:attrNameLst>
                                      </p:cBhvr>
                                      <p:to>
                                        <p:strVal val="visible"/>
                                      </p:to>
                                    </p:set>
                                    <p:anim calcmode="lin" valueType="num">
                                      <p:cBhvr additive="base">
                                        <p:cTn id="7" dur="500" fill="hold"/>
                                        <p:tgtEl>
                                          <p:spTgt spid="1031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1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31171">
                                            <p:txEl>
                                              <p:pRg st="1" end="1"/>
                                            </p:txEl>
                                          </p:spTgt>
                                        </p:tgtEl>
                                        <p:attrNameLst>
                                          <p:attrName>style.visibility</p:attrName>
                                        </p:attrNameLst>
                                      </p:cBhvr>
                                      <p:to>
                                        <p:strVal val="visible"/>
                                      </p:to>
                                    </p:set>
                                    <p:anim calcmode="lin" valueType="num">
                                      <p:cBhvr additive="base">
                                        <p:cTn id="13" dur="500" fill="hold"/>
                                        <p:tgtEl>
                                          <p:spTgt spid="10311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1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31171">
                                            <p:txEl>
                                              <p:pRg st="2" end="2"/>
                                            </p:txEl>
                                          </p:spTgt>
                                        </p:tgtEl>
                                        <p:attrNameLst>
                                          <p:attrName>style.visibility</p:attrName>
                                        </p:attrNameLst>
                                      </p:cBhvr>
                                      <p:to>
                                        <p:strVal val="visible"/>
                                      </p:to>
                                    </p:set>
                                    <p:anim calcmode="lin" valueType="num">
                                      <p:cBhvr additive="base">
                                        <p:cTn id="19" dur="500" fill="hold"/>
                                        <p:tgtEl>
                                          <p:spTgt spid="10311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3117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31171">
                                            <p:txEl>
                                              <p:pRg st="3" end="3"/>
                                            </p:txEl>
                                          </p:spTgt>
                                        </p:tgtEl>
                                        <p:attrNameLst>
                                          <p:attrName>style.visibility</p:attrName>
                                        </p:attrNameLst>
                                      </p:cBhvr>
                                      <p:to>
                                        <p:strVal val="visible"/>
                                      </p:to>
                                    </p:set>
                                    <p:anim calcmode="lin" valueType="num">
                                      <p:cBhvr additive="base">
                                        <p:cTn id="23" dur="500" fill="hold"/>
                                        <p:tgtEl>
                                          <p:spTgt spid="103117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3117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31171">
                                            <p:txEl>
                                              <p:pRg st="4" end="4"/>
                                            </p:txEl>
                                          </p:spTgt>
                                        </p:tgtEl>
                                        <p:attrNameLst>
                                          <p:attrName>style.visibility</p:attrName>
                                        </p:attrNameLst>
                                      </p:cBhvr>
                                      <p:to>
                                        <p:strVal val="visible"/>
                                      </p:to>
                                    </p:set>
                                    <p:anim calcmode="lin" valueType="num">
                                      <p:cBhvr additive="base">
                                        <p:cTn id="27" dur="500" fill="hold"/>
                                        <p:tgtEl>
                                          <p:spTgt spid="103117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31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31171">
                                            <p:txEl>
                                              <p:pRg st="5" end="5"/>
                                            </p:txEl>
                                          </p:spTgt>
                                        </p:tgtEl>
                                        <p:attrNameLst>
                                          <p:attrName>style.visibility</p:attrName>
                                        </p:attrNameLst>
                                      </p:cBhvr>
                                      <p:to>
                                        <p:strVal val="visible"/>
                                      </p:to>
                                    </p:set>
                                    <p:anim calcmode="lin" valueType="num">
                                      <p:cBhvr additive="base">
                                        <p:cTn id="33" dur="500" fill="hold"/>
                                        <p:tgtEl>
                                          <p:spTgt spid="103117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311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31171">
                                            <p:txEl>
                                              <p:pRg st="6" end="6"/>
                                            </p:txEl>
                                          </p:spTgt>
                                        </p:tgtEl>
                                        <p:attrNameLst>
                                          <p:attrName>style.visibility</p:attrName>
                                        </p:attrNameLst>
                                      </p:cBhvr>
                                      <p:to>
                                        <p:strVal val="visible"/>
                                      </p:to>
                                    </p:set>
                                    <p:anim calcmode="lin" valueType="num">
                                      <p:cBhvr additive="base">
                                        <p:cTn id="39" dur="500" fill="hold"/>
                                        <p:tgtEl>
                                          <p:spTgt spid="103117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31171">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031172"/>
                                        </p:tgtEl>
                                        <p:attrNameLst>
                                          <p:attrName>style.visibility</p:attrName>
                                        </p:attrNameLst>
                                      </p:cBhvr>
                                      <p:to>
                                        <p:strVal val="visible"/>
                                      </p:to>
                                    </p:set>
                                    <p:anim calcmode="lin" valueType="num">
                                      <p:cBhvr additive="base">
                                        <p:cTn id="43" dur="500" fill="hold"/>
                                        <p:tgtEl>
                                          <p:spTgt spid="1031172"/>
                                        </p:tgtEl>
                                        <p:attrNameLst>
                                          <p:attrName>ppt_x</p:attrName>
                                        </p:attrNameLst>
                                      </p:cBhvr>
                                      <p:tavLst>
                                        <p:tav tm="0">
                                          <p:val>
                                            <p:strVal val="1+#ppt_w/2"/>
                                          </p:val>
                                        </p:tav>
                                        <p:tav tm="100000">
                                          <p:val>
                                            <p:strVal val="#ppt_x"/>
                                          </p:val>
                                        </p:tav>
                                      </p:tavLst>
                                    </p:anim>
                                    <p:anim calcmode="lin" valueType="num">
                                      <p:cBhvr additive="base">
                                        <p:cTn id="44" dur="500" fill="hold"/>
                                        <p:tgtEl>
                                          <p:spTgt spid="103117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31171">
                                            <p:txEl>
                                              <p:pRg st="7" end="7"/>
                                            </p:txEl>
                                          </p:spTgt>
                                        </p:tgtEl>
                                        <p:attrNameLst>
                                          <p:attrName>style.visibility</p:attrName>
                                        </p:attrNameLst>
                                      </p:cBhvr>
                                      <p:to>
                                        <p:strVal val="visible"/>
                                      </p:to>
                                    </p:set>
                                    <p:anim calcmode="lin" valueType="num">
                                      <p:cBhvr additive="base">
                                        <p:cTn id="47" dur="500" fill="hold"/>
                                        <p:tgtEl>
                                          <p:spTgt spid="1031171">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311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031171">
                                            <p:txEl>
                                              <p:pRg st="16" end="16"/>
                                            </p:txEl>
                                          </p:spTgt>
                                        </p:tgtEl>
                                        <p:attrNameLst>
                                          <p:attrName>style.visibility</p:attrName>
                                        </p:attrNameLst>
                                      </p:cBhvr>
                                      <p:to>
                                        <p:strVal val="visible"/>
                                      </p:to>
                                    </p:set>
                                    <p:anim calcmode="lin" valueType="num">
                                      <p:cBhvr additive="base">
                                        <p:cTn id="53" dur="500" fill="hold"/>
                                        <p:tgtEl>
                                          <p:spTgt spid="1031171">
                                            <p:txEl>
                                              <p:pRg st="16" end="1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31171">
                                            <p:txEl>
                                              <p:pRg st="16" end="16"/>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031171">
                                            <p:txEl>
                                              <p:pRg st="17" end="17"/>
                                            </p:txEl>
                                          </p:spTgt>
                                        </p:tgtEl>
                                        <p:attrNameLst>
                                          <p:attrName>style.visibility</p:attrName>
                                        </p:attrNameLst>
                                      </p:cBhvr>
                                      <p:to>
                                        <p:strVal val="visible"/>
                                      </p:to>
                                    </p:set>
                                    <p:anim calcmode="lin" valueType="num">
                                      <p:cBhvr additive="base">
                                        <p:cTn id="57" dur="500" fill="hold"/>
                                        <p:tgtEl>
                                          <p:spTgt spid="1031171">
                                            <p:txEl>
                                              <p:pRg st="17" end="17"/>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31171">
                                            <p:txEl>
                                              <p:pRg st="17" end="17"/>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031171">
                                            <p:txEl>
                                              <p:pRg st="18" end="18"/>
                                            </p:txEl>
                                          </p:spTgt>
                                        </p:tgtEl>
                                        <p:attrNameLst>
                                          <p:attrName>style.visibility</p:attrName>
                                        </p:attrNameLst>
                                      </p:cBhvr>
                                      <p:to>
                                        <p:strVal val="visible"/>
                                      </p:to>
                                    </p:set>
                                    <p:anim calcmode="lin" valueType="num">
                                      <p:cBhvr additive="base">
                                        <p:cTn id="61" dur="500" fill="hold"/>
                                        <p:tgtEl>
                                          <p:spTgt spid="1031171">
                                            <p:txEl>
                                              <p:pRg st="18" end="1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31171">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762000" y="76200"/>
            <a:ext cx="7162800" cy="533400"/>
          </a:xfrm>
        </p:spPr>
        <p:txBody>
          <a:bodyPr/>
          <a:lstStyle/>
          <a:p>
            <a:r>
              <a:rPr lang="en-US" dirty="0" smtClean="0">
                <a:latin typeface="Helvetica" charset="0"/>
                <a:ea typeface="ＭＳ Ｐゴシック" charset="0"/>
                <a:cs typeface="ＭＳ Ｐゴシック" charset="0"/>
              </a:rPr>
              <a:t>Process-to-Process Delivery </a:t>
            </a:r>
            <a:r>
              <a:rPr lang="en-US" dirty="0" smtClean="0">
                <a:latin typeface="Helvetica" charset="0"/>
                <a:ea typeface="ＭＳ Ｐゴシック" charset="0"/>
                <a:cs typeface="ＭＳ Ｐゴシック" charset="0"/>
              </a:rPr>
              <a:t>(layer 4</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p:txBody>
      </p:sp>
      <p:sp>
        <p:nvSpPr>
          <p:cNvPr id="51202" name="Rectangle 3"/>
          <p:cNvSpPr>
            <a:spLocks noGrp="1" noChangeArrowheads="1"/>
          </p:cNvSpPr>
          <p:nvPr>
            <p:ph type="body" idx="1"/>
          </p:nvPr>
        </p:nvSpPr>
        <p:spPr>
          <a:xfrm>
            <a:off x="9525" y="657225"/>
            <a:ext cx="7467600" cy="1600200"/>
          </a:xfrm>
        </p:spPr>
        <p:txBody>
          <a:bodyPr/>
          <a:lstStyle/>
          <a:p>
            <a:r>
              <a:rPr lang="en-US" dirty="0" smtClean="0">
                <a:latin typeface="Gill Sans Light"/>
                <a:ea typeface="ＭＳ Ｐゴシック" charset="0"/>
                <a:cs typeface="Gill Sans Light"/>
              </a:rPr>
              <a:t>Five-tuple unique connection from process at one side to process at other side:</a:t>
            </a:r>
          </a:p>
          <a:p>
            <a:pPr lvl="1"/>
            <a:r>
              <a:rPr lang="en-US" dirty="0" smtClean="0">
                <a:latin typeface="Gill Sans Light"/>
                <a:ea typeface="ＭＳ Ｐゴシック" charset="0"/>
                <a:cs typeface="Gill Sans Light"/>
              </a:rPr>
              <a:t>[</a:t>
            </a:r>
            <a:r>
              <a:rPr lang="en-US" dirty="0" err="1" smtClean="0">
                <a:latin typeface="Gill Sans Light"/>
                <a:ea typeface="ＭＳ Ｐゴシック" charset="0"/>
                <a:cs typeface="Gill Sans Light"/>
              </a:rPr>
              <a:t>Src</a:t>
            </a:r>
            <a:r>
              <a:rPr lang="en-US" dirty="0" smtClean="0">
                <a:latin typeface="Gill Sans Light"/>
                <a:ea typeface="ＭＳ Ｐゴシック" charset="0"/>
                <a:cs typeface="Gill Sans Light"/>
              </a:rPr>
              <a:t> </a:t>
            </a:r>
            <a:r>
              <a:rPr lang="en-US" dirty="0" err="1" smtClean="0">
                <a:latin typeface="Gill Sans Light"/>
                <a:ea typeface="ＭＳ Ｐゴシック" charset="0"/>
                <a:cs typeface="Gill Sans Light"/>
              </a:rPr>
              <a:t>Addr</a:t>
            </a:r>
            <a:r>
              <a:rPr lang="en-US" dirty="0" smtClean="0">
                <a:latin typeface="Gill Sans Light"/>
                <a:ea typeface="ＭＳ Ｐゴシック" charset="0"/>
                <a:cs typeface="Gill Sans Light"/>
              </a:rPr>
              <a:t>, </a:t>
            </a:r>
            <a:r>
              <a:rPr lang="en-US" dirty="0" err="1" smtClean="0">
                <a:latin typeface="Gill Sans Light"/>
                <a:ea typeface="ＭＳ Ｐゴシック" charset="0"/>
                <a:cs typeface="Gill Sans Light"/>
              </a:rPr>
              <a:t>Src</a:t>
            </a:r>
            <a:r>
              <a:rPr lang="en-US" dirty="0" smtClean="0">
                <a:latin typeface="Gill Sans Light"/>
                <a:ea typeface="ＭＳ Ｐゴシック" charset="0"/>
                <a:cs typeface="Gill Sans Light"/>
              </a:rPr>
              <a:t> Port, </a:t>
            </a:r>
            <a:r>
              <a:rPr lang="en-US" dirty="0" err="1" smtClean="0">
                <a:latin typeface="Gill Sans Light"/>
                <a:ea typeface="ＭＳ Ｐゴシック" charset="0"/>
                <a:cs typeface="Gill Sans Light"/>
              </a:rPr>
              <a:t>Dest</a:t>
            </a:r>
            <a:r>
              <a:rPr lang="en-US" dirty="0" smtClean="0">
                <a:latin typeface="Gill Sans Light"/>
                <a:ea typeface="ＭＳ Ｐゴシック" charset="0"/>
                <a:cs typeface="Gill Sans Light"/>
              </a:rPr>
              <a:t> </a:t>
            </a:r>
            <a:r>
              <a:rPr lang="en-US" dirty="0" err="1" smtClean="0">
                <a:latin typeface="Gill Sans Light"/>
                <a:ea typeface="ＭＳ Ｐゴシック" charset="0"/>
                <a:cs typeface="Gill Sans Light"/>
              </a:rPr>
              <a:t>Addr</a:t>
            </a:r>
            <a:r>
              <a:rPr lang="en-US" dirty="0" smtClean="0">
                <a:latin typeface="Gill Sans Light"/>
                <a:ea typeface="ＭＳ Ｐゴシック" charset="0"/>
                <a:cs typeface="Gill Sans Light"/>
              </a:rPr>
              <a:t>, </a:t>
            </a:r>
            <a:r>
              <a:rPr lang="en-US" dirty="0" err="1" smtClean="0">
                <a:latin typeface="Gill Sans Light"/>
                <a:ea typeface="ＭＳ Ｐゴシック" charset="0"/>
                <a:cs typeface="Gill Sans Light"/>
              </a:rPr>
              <a:t>Dest</a:t>
            </a:r>
            <a:r>
              <a:rPr lang="en-US" dirty="0" smtClean="0">
                <a:latin typeface="Gill Sans Light"/>
                <a:ea typeface="ＭＳ Ｐゴシック" charset="0"/>
                <a:cs typeface="Gill Sans Light"/>
              </a:rPr>
              <a:t> Port, Protocol]</a:t>
            </a:r>
            <a:endParaRPr lang="en-US" dirty="0">
              <a:latin typeface="Gill Sans Light"/>
              <a:ea typeface="ＭＳ Ｐゴシック" charset="0"/>
              <a:cs typeface="Gill Sans Light"/>
            </a:endParaRPr>
          </a:p>
        </p:txBody>
      </p:sp>
      <p:sp>
        <p:nvSpPr>
          <p:cNvPr id="11" name="Rectangle 10"/>
          <p:cNvSpPr/>
          <p:nvPr/>
        </p:nvSpPr>
        <p:spPr bwMode="auto">
          <a:xfrm>
            <a:off x="1447800" y="5638800"/>
            <a:ext cx="2743200" cy="533400"/>
          </a:xfrm>
          <a:prstGeom prst="rect">
            <a:avLst/>
          </a:prstGeom>
          <a:solidFill>
            <a:schemeClr val="bg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1600" b="0" dirty="0">
              <a:latin typeface="Helvetica"/>
              <a:ea typeface="ＭＳ Ｐゴシック" pitchFamily="1" charset="-128"/>
              <a:cs typeface="Helvetica"/>
            </a:endParaRPr>
          </a:p>
        </p:txBody>
      </p:sp>
      <p:sp>
        <p:nvSpPr>
          <p:cNvPr id="12" name="TextBox 2"/>
          <p:cNvSpPr txBox="1">
            <a:spLocks noChangeArrowheads="1"/>
          </p:cNvSpPr>
          <p:nvPr/>
        </p:nvSpPr>
        <p:spPr bwMode="auto">
          <a:xfrm>
            <a:off x="1447800" y="5715000"/>
            <a:ext cx="2698750" cy="400050"/>
          </a:xfrm>
          <a:prstGeom prst="rect">
            <a:avLst/>
          </a:prstGeom>
          <a:solidFill>
            <a:schemeClr val="bg2">
              <a:lumMod val="60000"/>
              <a:lumOff val="40000"/>
            </a:schemeClr>
          </a:solidFill>
          <a:ln w="9525">
            <a:noFill/>
            <a:miter lim="800000"/>
            <a:headEnd/>
            <a:tailEnd/>
          </a:ln>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2000" b="0" smtClean="0">
                <a:latin typeface="Helvetica" charset="0"/>
                <a:cs typeface="Helvetica" charset="0"/>
              </a:rPr>
              <a:t>101010100110101110</a:t>
            </a:r>
          </a:p>
        </p:txBody>
      </p:sp>
      <p:sp>
        <p:nvSpPr>
          <p:cNvPr id="17" name="Rectangle 16"/>
          <p:cNvSpPr/>
          <p:nvPr/>
        </p:nvSpPr>
        <p:spPr bwMode="auto">
          <a:xfrm>
            <a:off x="0" y="3200400"/>
            <a:ext cx="1295400" cy="762000"/>
          </a:xfrm>
          <a:prstGeom prst="rect">
            <a:avLst/>
          </a:prstGeom>
          <a:solidFill>
            <a:srgbClr val="A0BCFE"/>
          </a:solidFill>
          <a:ln w="25400" cap="flat" cmpd="sng" algn="ctr">
            <a:solidFill>
              <a:schemeClr val="tx1"/>
            </a:solidFill>
            <a:prstDash val="solid"/>
            <a:round/>
            <a:headEnd type="triangle" w="med" len="med"/>
            <a:tailEnd type="none" w="med" len="med"/>
          </a:ln>
          <a:effectLst>
            <a:outerShdw blurRad="50800" dist="38100" dir="2700000">
              <a:srgbClr val="000000">
                <a:alpha val="43000"/>
              </a:srgbClr>
            </a:outerShdw>
          </a:effectLst>
        </p:spPr>
        <p:txBody>
          <a:bodyPr anchor="ctr"/>
          <a:lstStyle/>
          <a:p>
            <a:pPr algn="ctr">
              <a:defRPr/>
            </a:pPr>
            <a:r>
              <a:rPr lang="en-US" sz="2000" b="0" dirty="0">
                <a:latin typeface="Helvetica"/>
                <a:ea typeface="ＭＳ Ｐゴシック" pitchFamily="1" charset="-128"/>
                <a:cs typeface="Helvetica"/>
              </a:rPr>
              <a:t>Network Layer </a:t>
            </a:r>
          </a:p>
        </p:txBody>
      </p:sp>
      <p:sp>
        <p:nvSpPr>
          <p:cNvPr id="51213" name="Rectangle 60"/>
          <p:cNvSpPr>
            <a:spLocks noChangeArrowheads="1"/>
          </p:cNvSpPr>
          <p:nvPr/>
        </p:nvSpPr>
        <p:spPr bwMode="auto">
          <a:xfrm>
            <a:off x="2819400" y="3276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Trans.</a:t>
            </a:r>
          </a:p>
          <a:p>
            <a:pPr algn="ctr"/>
            <a:r>
              <a:rPr lang="en-US" sz="1600" b="0">
                <a:latin typeface="Arial Narrow" charset="0"/>
                <a:cs typeface="Arial Narrow" charset="0"/>
              </a:rPr>
              <a:t>Hdr.</a:t>
            </a:r>
          </a:p>
        </p:txBody>
      </p:sp>
      <p:sp>
        <p:nvSpPr>
          <p:cNvPr id="19" name="Rectangle 18"/>
          <p:cNvSpPr/>
          <p:nvPr/>
        </p:nvSpPr>
        <p:spPr bwMode="auto">
          <a:xfrm>
            <a:off x="2133600" y="3276600"/>
            <a:ext cx="6858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1600" b="0" dirty="0">
                <a:latin typeface="Arial Narrow"/>
                <a:ea typeface="ＭＳ Ｐゴシック" pitchFamily="1" charset="-128"/>
                <a:cs typeface="Arial Narrow"/>
              </a:rPr>
              <a:t>Net.</a:t>
            </a:r>
          </a:p>
          <a:p>
            <a:pPr algn="ctr">
              <a:defRPr/>
            </a:pPr>
            <a:r>
              <a:rPr lang="en-US" sz="1600" b="0" dirty="0" err="1">
                <a:latin typeface="Arial Narrow"/>
                <a:ea typeface="ＭＳ Ｐゴシック" pitchFamily="1" charset="-128"/>
                <a:cs typeface="Arial Narrow"/>
              </a:rPr>
              <a:t>Hdr</a:t>
            </a:r>
            <a:r>
              <a:rPr lang="en-US" sz="1600" b="0" dirty="0">
                <a:latin typeface="Arial Narrow"/>
                <a:ea typeface="ＭＳ Ｐゴシック" pitchFamily="1" charset="-128"/>
                <a:cs typeface="Arial Narrow"/>
              </a:rPr>
              <a:t>.</a:t>
            </a:r>
          </a:p>
        </p:txBody>
      </p:sp>
      <p:sp>
        <p:nvSpPr>
          <p:cNvPr id="20" name="Rectangle 19"/>
          <p:cNvSpPr/>
          <p:nvPr/>
        </p:nvSpPr>
        <p:spPr bwMode="auto">
          <a:xfrm>
            <a:off x="7848600" y="3200400"/>
            <a:ext cx="1295400" cy="762000"/>
          </a:xfrm>
          <a:prstGeom prst="rect">
            <a:avLst/>
          </a:prstGeom>
          <a:solidFill>
            <a:srgbClr val="A0BCFE"/>
          </a:solidFill>
          <a:ln w="25400" cap="flat" cmpd="sng" algn="ctr">
            <a:solidFill>
              <a:schemeClr val="tx1"/>
            </a:solidFill>
            <a:prstDash val="solid"/>
            <a:round/>
            <a:headEnd type="triangle" w="med" len="med"/>
            <a:tailEnd type="none" w="med" len="med"/>
          </a:ln>
          <a:effectLst>
            <a:outerShdw blurRad="50800" dist="38100" dir="2700000">
              <a:srgbClr val="000000">
                <a:alpha val="43000"/>
              </a:srgbClr>
            </a:outerShdw>
          </a:effectLst>
        </p:spPr>
        <p:txBody>
          <a:bodyPr anchor="ctr"/>
          <a:lstStyle/>
          <a:p>
            <a:pPr algn="ctr">
              <a:defRPr/>
            </a:pPr>
            <a:r>
              <a:rPr lang="en-US" sz="2000" b="0" dirty="0">
                <a:latin typeface="Helvetica"/>
                <a:ea typeface="ＭＳ Ｐゴシック" pitchFamily="1" charset="-128"/>
                <a:cs typeface="Helvetica"/>
              </a:rPr>
              <a:t>Network Layer </a:t>
            </a:r>
          </a:p>
        </p:txBody>
      </p:sp>
      <p:sp>
        <p:nvSpPr>
          <p:cNvPr id="51216" name="Rectangle 65"/>
          <p:cNvSpPr>
            <a:spLocks noChangeArrowheads="1"/>
          </p:cNvSpPr>
          <p:nvPr/>
        </p:nvSpPr>
        <p:spPr bwMode="auto">
          <a:xfrm>
            <a:off x="6324600" y="3276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Trans.</a:t>
            </a:r>
          </a:p>
          <a:p>
            <a:pPr algn="ctr"/>
            <a:r>
              <a:rPr lang="en-US" sz="1600" b="0">
                <a:latin typeface="Arial Narrow" charset="0"/>
                <a:cs typeface="Arial Narrow" charset="0"/>
              </a:rPr>
              <a:t>Hdr.</a:t>
            </a:r>
          </a:p>
        </p:txBody>
      </p:sp>
      <p:sp>
        <p:nvSpPr>
          <p:cNvPr id="51217" name="Rectangle 67"/>
          <p:cNvSpPr>
            <a:spLocks noChangeArrowheads="1"/>
          </p:cNvSpPr>
          <p:nvPr/>
        </p:nvSpPr>
        <p:spPr bwMode="auto">
          <a:xfrm>
            <a:off x="5638800" y="3276600"/>
            <a:ext cx="685800" cy="609600"/>
          </a:xfrm>
          <a:prstGeom prst="rect">
            <a:avLst/>
          </a:prstGeom>
          <a:solidFill>
            <a:srgbClr val="A0BCFE"/>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Net.</a:t>
            </a:r>
          </a:p>
          <a:p>
            <a:pPr algn="ctr"/>
            <a:r>
              <a:rPr lang="en-US" sz="1600" b="0">
                <a:latin typeface="Arial Narrow" charset="0"/>
                <a:cs typeface="Arial Narrow" charset="0"/>
              </a:rPr>
              <a:t>Hdr.</a:t>
            </a:r>
          </a:p>
        </p:txBody>
      </p:sp>
      <p:sp>
        <p:nvSpPr>
          <p:cNvPr id="23" name="Rectangle 22"/>
          <p:cNvSpPr/>
          <p:nvPr/>
        </p:nvSpPr>
        <p:spPr bwMode="auto">
          <a:xfrm>
            <a:off x="0" y="4343400"/>
            <a:ext cx="1295400" cy="762000"/>
          </a:xfrm>
          <a:prstGeom prst="rect">
            <a:avLst/>
          </a:prstGeom>
          <a:solidFill>
            <a:srgbClr val="FECF59"/>
          </a:solidFill>
          <a:ln w="25400" cap="flat" cmpd="sng" algn="ctr">
            <a:solidFill>
              <a:schemeClr val="tx1"/>
            </a:solidFill>
            <a:prstDash val="solid"/>
            <a:round/>
            <a:headEnd type="triangle" w="med" len="med"/>
            <a:tailEnd type="none" w="med" len="med"/>
          </a:ln>
          <a:effectLst>
            <a:outerShdw blurRad="50800" dist="38100" dir="2700000">
              <a:srgbClr val="000000">
                <a:alpha val="43000"/>
              </a:srgbClr>
            </a:outerShdw>
          </a:effectLst>
        </p:spPr>
        <p:txBody>
          <a:bodyPr anchor="ctr"/>
          <a:lstStyle/>
          <a:p>
            <a:pPr algn="ctr">
              <a:defRPr/>
            </a:pPr>
            <a:r>
              <a:rPr lang="en-US" sz="2000" b="0" dirty="0" err="1">
                <a:latin typeface="Helvetica"/>
                <a:ea typeface="ＭＳ Ｐゴシック" pitchFamily="1" charset="-128"/>
                <a:cs typeface="Helvetica"/>
              </a:rPr>
              <a:t>Datalink</a:t>
            </a:r>
            <a:r>
              <a:rPr lang="en-US" sz="2000" b="0" dirty="0">
                <a:latin typeface="Helvetica"/>
                <a:ea typeface="ＭＳ Ｐゴシック" pitchFamily="1" charset="-128"/>
                <a:cs typeface="Helvetica"/>
              </a:rPr>
              <a:t> Layer </a:t>
            </a:r>
          </a:p>
        </p:txBody>
      </p:sp>
      <p:sp>
        <p:nvSpPr>
          <p:cNvPr id="51219" name="Rectangle 70"/>
          <p:cNvSpPr>
            <a:spLocks noChangeArrowheads="1"/>
          </p:cNvSpPr>
          <p:nvPr/>
        </p:nvSpPr>
        <p:spPr bwMode="auto">
          <a:xfrm>
            <a:off x="2819400" y="4419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Trans.</a:t>
            </a:r>
          </a:p>
          <a:p>
            <a:pPr algn="ctr"/>
            <a:r>
              <a:rPr lang="en-US" sz="1600" b="0">
                <a:latin typeface="Arial Narrow" charset="0"/>
                <a:cs typeface="Arial Narrow" charset="0"/>
              </a:rPr>
              <a:t>Hdr.</a:t>
            </a:r>
          </a:p>
        </p:txBody>
      </p:sp>
      <p:sp>
        <p:nvSpPr>
          <p:cNvPr id="25" name="Rectangle 24"/>
          <p:cNvSpPr/>
          <p:nvPr/>
        </p:nvSpPr>
        <p:spPr bwMode="auto">
          <a:xfrm>
            <a:off x="2133600" y="4419600"/>
            <a:ext cx="6858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1600" b="0" dirty="0">
                <a:latin typeface="Arial Narrow"/>
                <a:ea typeface="ＭＳ Ｐゴシック" pitchFamily="1" charset="-128"/>
                <a:cs typeface="Arial Narrow"/>
              </a:rPr>
              <a:t>Net.</a:t>
            </a:r>
          </a:p>
          <a:p>
            <a:pPr algn="ctr">
              <a:defRPr/>
            </a:pPr>
            <a:r>
              <a:rPr lang="en-US" sz="1600" b="0" dirty="0" err="1">
                <a:latin typeface="Arial Narrow"/>
                <a:ea typeface="ＭＳ Ｐゴシック" pitchFamily="1" charset="-128"/>
                <a:cs typeface="Arial Narrow"/>
              </a:rPr>
              <a:t>Hdr</a:t>
            </a:r>
            <a:r>
              <a:rPr lang="en-US" sz="1600" b="0" dirty="0">
                <a:latin typeface="Arial Narrow"/>
                <a:ea typeface="ＭＳ Ｐゴシック" pitchFamily="1" charset="-128"/>
                <a:cs typeface="Arial Narrow"/>
              </a:rPr>
              <a:t>.</a:t>
            </a:r>
          </a:p>
        </p:txBody>
      </p:sp>
      <p:sp>
        <p:nvSpPr>
          <p:cNvPr id="51221" name="Rectangle 73"/>
          <p:cNvSpPr>
            <a:spLocks noChangeArrowheads="1"/>
          </p:cNvSpPr>
          <p:nvPr/>
        </p:nvSpPr>
        <p:spPr bwMode="auto">
          <a:xfrm>
            <a:off x="1447800" y="4419600"/>
            <a:ext cx="685800" cy="609600"/>
          </a:xfrm>
          <a:prstGeom prst="rect">
            <a:avLst/>
          </a:prstGeom>
          <a:solidFill>
            <a:srgbClr val="FECF59"/>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Frame</a:t>
            </a:r>
          </a:p>
          <a:p>
            <a:pPr algn="ctr"/>
            <a:r>
              <a:rPr lang="en-US" sz="1600" b="0">
                <a:latin typeface="Arial Narrow" charset="0"/>
                <a:cs typeface="Arial Narrow" charset="0"/>
              </a:rPr>
              <a:t>Hdr.</a:t>
            </a:r>
          </a:p>
        </p:txBody>
      </p:sp>
      <p:sp>
        <p:nvSpPr>
          <p:cNvPr id="27" name="Rectangle 26"/>
          <p:cNvSpPr/>
          <p:nvPr/>
        </p:nvSpPr>
        <p:spPr bwMode="auto">
          <a:xfrm>
            <a:off x="7848600" y="4343400"/>
            <a:ext cx="1295400" cy="762000"/>
          </a:xfrm>
          <a:prstGeom prst="rect">
            <a:avLst/>
          </a:prstGeom>
          <a:solidFill>
            <a:srgbClr val="FECF59"/>
          </a:solidFill>
          <a:ln w="25400" cap="flat" cmpd="sng" algn="ctr">
            <a:solidFill>
              <a:schemeClr val="tx1"/>
            </a:solidFill>
            <a:prstDash val="solid"/>
            <a:round/>
            <a:headEnd type="triangle" w="med" len="med"/>
            <a:tailEnd type="none" w="med" len="med"/>
          </a:ln>
          <a:effectLst>
            <a:outerShdw blurRad="50800" dist="38100" dir="2700000">
              <a:srgbClr val="000000">
                <a:alpha val="43000"/>
              </a:srgbClr>
            </a:outerShdw>
          </a:effectLst>
        </p:spPr>
        <p:txBody>
          <a:bodyPr anchor="ctr"/>
          <a:lstStyle/>
          <a:p>
            <a:pPr algn="ctr">
              <a:defRPr/>
            </a:pPr>
            <a:r>
              <a:rPr lang="en-US" sz="2000" b="0" dirty="0" err="1">
                <a:latin typeface="Helvetica"/>
                <a:ea typeface="ＭＳ Ｐゴシック" pitchFamily="1" charset="-128"/>
                <a:cs typeface="Helvetica"/>
              </a:rPr>
              <a:t>Datalink</a:t>
            </a:r>
            <a:r>
              <a:rPr lang="en-US" sz="2000" b="0" dirty="0">
                <a:latin typeface="Helvetica"/>
                <a:ea typeface="ＭＳ Ｐゴシック" pitchFamily="1" charset="-128"/>
                <a:cs typeface="Helvetica"/>
              </a:rPr>
              <a:t> Layer </a:t>
            </a:r>
          </a:p>
        </p:txBody>
      </p:sp>
      <p:sp>
        <p:nvSpPr>
          <p:cNvPr id="51223" name="Rectangle 75"/>
          <p:cNvSpPr>
            <a:spLocks noChangeArrowheads="1"/>
          </p:cNvSpPr>
          <p:nvPr/>
        </p:nvSpPr>
        <p:spPr bwMode="auto">
          <a:xfrm>
            <a:off x="6324600" y="4419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Trans.</a:t>
            </a:r>
          </a:p>
          <a:p>
            <a:pPr algn="ctr"/>
            <a:r>
              <a:rPr lang="en-US" sz="1600" b="0">
                <a:latin typeface="Arial Narrow" charset="0"/>
                <a:cs typeface="Arial Narrow" charset="0"/>
              </a:rPr>
              <a:t>Hdr.</a:t>
            </a:r>
          </a:p>
        </p:txBody>
      </p:sp>
      <p:sp>
        <p:nvSpPr>
          <p:cNvPr id="51224" name="Rectangle 77"/>
          <p:cNvSpPr>
            <a:spLocks noChangeArrowheads="1"/>
          </p:cNvSpPr>
          <p:nvPr/>
        </p:nvSpPr>
        <p:spPr bwMode="auto">
          <a:xfrm>
            <a:off x="5638800" y="4419600"/>
            <a:ext cx="685800" cy="609600"/>
          </a:xfrm>
          <a:prstGeom prst="rect">
            <a:avLst/>
          </a:prstGeom>
          <a:solidFill>
            <a:srgbClr val="A0BCFE"/>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Net.</a:t>
            </a:r>
          </a:p>
          <a:p>
            <a:pPr algn="ctr"/>
            <a:r>
              <a:rPr lang="en-US" sz="1600" b="0">
                <a:latin typeface="Arial Narrow" charset="0"/>
                <a:cs typeface="Arial Narrow" charset="0"/>
              </a:rPr>
              <a:t>Hdr.</a:t>
            </a:r>
          </a:p>
        </p:txBody>
      </p:sp>
      <p:sp>
        <p:nvSpPr>
          <p:cNvPr id="51225" name="Rectangle 78"/>
          <p:cNvSpPr>
            <a:spLocks noChangeArrowheads="1"/>
          </p:cNvSpPr>
          <p:nvPr/>
        </p:nvSpPr>
        <p:spPr bwMode="auto">
          <a:xfrm>
            <a:off x="4953000" y="4419600"/>
            <a:ext cx="685800" cy="609600"/>
          </a:xfrm>
          <a:prstGeom prst="rect">
            <a:avLst/>
          </a:prstGeom>
          <a:solidFill>
            <a:srgbClr val="FECF59"/>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Frame</a:t>
            </a:r>
          </a:p>
          <a:p>
            <a:pPr algn="ctr"/>
            <a:r>
              <a:rPr lang="en-US" sz="1600" b="0">
                <a:latin typeface="Arial Narrow" charset="0"/>
                <a:cs typeface="Arial Narrow" charset="0"/>
              </a:rPr>
              <a:t>Hdr.</a:t>
            </a:r>
          </a:p>
        </p:txBody>
      </p:sp>
      <p:sp>
        <p:nvSpPr>
          <p:cNvPr id="31" name="Rectangle 30"/>
          <p:cNvSpPr/>
          <p:nvPr/>
        </p:nvSpPr>
        <p:spPr bwMode="auto">
          <a:xfrm>
            <a:off x="0" y="5486400"/>
            <a:ext cx="1295400" cy="762000"/>
          </a:xfrm>
          <a:prstGeom prst="rect">
            <a:avLst/>
          </a:prstGeom>
          <a:solidFill>
            <a:schemeClr val="bg2">
              <a:lumMod val="60000"/>
              <a:lumOff val="40000"/>
            </a:schemeClr>
          </a:solidFill>
          <a:ln w="25400" cap="flat" cmpd="sng" algn="ctr">
            <a:solidFill>
              <a:schemeClr val="tx1"/>
            </a:solidFill>
            <a:prstDash val="solid"/>
            <a:round/>
            <a:headEnd type="triangle" w="med" len="med"/>
            <a:tailEnd type="none" w="med" len="med"/>
          </a:ln>
          <a:effectLst>
            <a:outerShdw blurRad="50800" dist="38100" dir="2700000">
              <a:srgbClr val="000000">
                <a:alpha val="43000"/>
              </a:srgbClr>
            </a:outerShdw>
          </a:effectLst>
        </p:spPr>
        <p:txBody>
          <a:bodyPr anchor="ctr"/>
          <a:lstStyle/>
          <a:p>
            <a:pPr algn="ctr">
              <a:defRPr/>
            </a:pPr>
            <a:r>
              <a:rPr lang="en-US" sz="2000" b="0" dirty="0">
                <a:latin typeface="Helvetica"/>
                <a:ea typeface="ＭＳ Ｐゴシック" pitchFamily="1" charset="-128"/>
                <a:cs typeface="Helvetica"/>
              </a:rPr>
              <a:t>Physical Layer </a:t>
            </a:r>
          </a:p>
        </p:txBody>
      </p:sp>
      <p:sp>
        <p:nvSpPr>
          <p:cNvPr id="32" name="Rectangle 31"/>
          <p:cNvSpPr/>
          <p:nvPr/>
        </p:nvSpPr>
        <p:spPr bwMode="auto">
          <a:xfrm>
            <a:off x="7848600" y="5486400"/>
            <a:ext cx="1295400" cy="762000"/>
          </a:xfrm>
          <a:prstGeom prst="rect">
            <a:avLst/>
          </a:prstGeom>
          <a:solidFill>
            <a:schemeClr val="bg2">
              <a:lumMod val="60000"/>
              <a:lumOff val="40000"/>
            </a:schemeClr>
          </a:solidFill>
          <a:ln w="25400" cap="flat" cmpd="sng" algn="ctr">
            <a:solidFill>
              <a:schemeClr val="tx1"/>
            </a:solidFill>
            <a:prstDash val="solid"/>
            <a:round/>
            <a:headEnd type="triangle" w="med" len="med"/>
            <a:tailEnd type="none" w="med" len="med"/>
          </a:ln>
          <a:effectLst>
            <a:outerShdw blurRad="50800" dist="38100" dir="2700000">
              <a:srgbClr val="000000">
                <a:alpha val="43000"/>
              </a:srgbClr>
            </a:outerShdw>
          </a:effectLst>
        </p:spPr>
        <p:txBody>
          <a:bodyPr anchor="ctr"/>
          <a:lstStyle/>
          <a:p>
            <a:pPr algn="ctr">
              <a:defRPr/>
            </a:pPr>
            <a:r>
              <a:rPr lang="en-US" sz="2000" b="0" dirty="0">
                <a:latin typeface="Helvetica"/>
                <a:ea typeface="ＭＳ Ｐゴシック" pitchFamily="1" charset="-128"/>
                <a:cs typeface="Helvetica"/>
              </a:rPr>
              <a:t>Physical Layer </a:t>
            </a:r>
          </a:p>
        </p:txBody>
      </p:sp>
      <p:sp>
        <p:nvSpPr>
          <p:cNvPr id="33" name="Rectangle 32"/>
          <p:cNvSpPr/>
          <p:nvPr/>
        </p:nvSpPr>
        <p:spPr bwMode="auto">
          <a:xfrm>
            <a:off x="4953000" y="5638800"/>
            <a:ext cx="2743200" cy="533400"/>
          </a:xfrm>
          <a:prstGeom prst="rect">
            <a:avLst/>
          </a:prstGeom>
          <a:solidFill>
            <a:schemeClr val="bg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1600" b="0" dirty="0">
              <a:latin typeface="Helvetica"/>
              <a:ea typeface="ＭＳ Ｐゴシック" pitchFamily="1" charset="-128"/>
              <a:cs typeface="Helvetica"/>
            </a:endParaRPr>
          </a:p>
        </p:txBody>
      </p:sp>
      <p:sp>
        <p:nvSpPr>
          <p:cNvPr id="34" name="TextBox 2"/>
          <p:cNvSpPr txBox="1">
            <a:spLocks noChangeArrowheads="1"/>
          </p:cNvSpPr>
          <p:nvPr/>
        </p:nvSpPr>
        <p:spPr bwMode="auto">
          <a:xfrm>
            <a:off x="4953000" y="5715000"/>
            <a:ext cx="2698750" cy="400050"/>
          </a:xfrm>
          <a:prstGeom prst="rect">
            <a:avLst/>
          </a:prstGeom>
          <a:solidFill>
            <a:schemeClr val="bg2">
              <a:lumMod val="60000"/>
              <a:lumOff val="40000"/>
            </a:schemeClr>
          </a:solidFill>
          <a:ln w="9525">
            <a:noFill/>
            <a:miter lim="800000"/>
            <a:headEnd/>
            <a:tailEnd/>
          </a:ln>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2000" b="0" smtClean="0">
                <a:latin typeface="Helvetica" charset="0"/>
                <a:cs typeface="Helvetica" charset="0"/>
              </a:rPr>
              <a:t>101010100110101110</a:t>
            </a:r>
          </a:p>
        </p:txBody>
      </p:sp>
      <p:sp>
        <p:nvSpPr>
          <p:cNvPr id="51230" name="Rectangle 97"/>
          <p:cNvSpPr>
            <a:spLocks noChangeArrowheads="1"/>
          </p:cNvSpPr>
          <p:nvPr/>
        </p:nvSpPr>
        <p:spPr bwMode="auto">
          <a:xfrm>
            <a:off x="3505200" y="3276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600" b="0">
                <a:latin typeface="Helvetica" charset="0"/>
                <a:cs typeface="Helvetica" charset="0"/>
              </a:rPr>
              <a:t>Data</a:t>
            </a:r>
          </a:p>
        </p:txBody>
      </p:sp>
      <p:sp>
        <p:nvSpPr>
          <p:cNvPr id="51231" name="Rectangle 98"/>
          <p:cNvSpPr>
            <a:spLocks noChangeArrowheads="1"/>
          </p:cNvSpPr>
          <p:nvPr/>
        </p:nvSpPr>
        <p:spPr bwMode="auto">
          <a:xfrm>
            <a:off x="3505200" y="4419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600" b="0">
                <a:latin typeface="Helvetica" charset="0"/>
                <a:cs typeface="Helvetica" charset="0"/>
              </a:rPr>
              <a:t>Data</a:t>
            </a:r>
          </a:p>
        </p:txBody>
      </p:sp>
      <p:sp>
        <p:nvSpPr>
          <p:cNvPr id="51232" name="Rectangle 101"/>
          <p:cNvSpPr>
            <a:spLocks noChangeArrowheads="1"/>
          </p:cNvSpPr>
          <p:nvPr/>
        </p:nvSpPr>
        <p:spPr bwMode="auto">
          <a:xfrm>
            <a:off x="7010400" y="3276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600" b="0">
                <a:latin typeface="Helvetica" charset="0"/>
                <a:cs typeface="Helvetica" charset="0"/>
              </a:rPr>
              <a:t>Data</a:t>
            </a:r>
          </a:p>
        </p:txBody>
      </p:sp>
      <p:sp>
        <p:nvSpPr>
          <p:cNvPr id="51233" name="Rectangle 102"/>
          <p:cNvSpPr>
            <a:spLocks noChangeArrowheads="1"/>
          </p:cNvSpPr>
          <p:nvPr/>
        </p:nvSpPr>
        <p:spPr bwMode="auto">
          <a:xfrm>
            <a:off x="7010400" y="4419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600" b="0">
                <a:latin typeface="Helvetica" charset="0"/>
                <a:cs typeface="Helvetica" charset="0"/>
              </a:rPr>
              <a:t>Data</a:t>
            </a:r>
          </a:p>
        </p:txBody>
      </p:sp>
      <p:cxnSp>
        <p:nvCxnSpPr>
          <p:cNvPr id="51234" name="Straight Arrow Connector 29"/>
          <p:cNvCxnSpPr>
            <a:cxnSpLocks noChangeShapeType="1"/>
          </p:cNvCxnSpPr>
          <p:nvPr/>
        </p:nvCxnSpPr>
        <p:spPr bwMode="auto">
          <a:xfrm>
            <a:off x="4191000" y="4724400"/>
            <a:ext cx="762000" cy="9525"/>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51235" name="Straight Arrow Connector 31"/>
          <p:cNvCxnSpPr>
            <a:cxnSpLocks noChangeShapeType="1"/>
          </p:cNvCxnSpPr>
          <p:nvPr/>
        </p:nvCxnSpPr>
        <p:spPr bwMode="auto">
          <a:xfrm>
            <a:off x="4191000" y="5905500"/>
            <a:ext cx="762000" cy="9525"/>
          </a:xfrm>
          <a:prstGeom prst="straightConnector1">
            <a:avLst/>
          </a:prstGeom>
          <a:noFill/>
          <a:ln w="508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51236" name="Straight Arrow Connector 30"/>
          <p:cNvCxnSpPr>
            <a:cxnSpLocks noChangeShapeType="1"/>
          </p:cNvCxnSpPr>
          <p:nvPr/>
        </p:nvCxnSpPr>
        <p:spPr bwMode="auto">
          <a:xfrm>
            <a:off x="4191000" y="3581400"/>
            <a:ext cx="1447800" cy="1588"/>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 xmlns:a14="http://schemas.microsoft.com/office/drawing/2010/main">
                <a:noFill/>
              </a14:hiddenFill>
            </a:ext>
          </a:extLst>
        </p:spPr>
      </p:cxnSp>
      <p:sp>
        <p:nvSpPr>
          <p:cNvPr id="51237" name="Up-Down Arrow 23"/>
          <p:cNvSpPr>
            <a:spLocks noChangeArrowheads="1"/>
          </p:cNvSpPr>
          <p:nvPr/>
        </p:nvSpPr>
        <p:spPr bwMode="auto">
          <a:xfrm>
            <a:off x="533400" y="5105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51238" name="Up-Down Arrow 24"/>
          <p:cNvSpPr>
            <a:spLocks noChangeArrowheads="1"/>
          </p:cNvSpPr>
          <p:nvPr/>
        </p:nvSpPr>
        <p:spPr bwMode="auto">
          <a:xfrm>
            <a:off x="533400" y="3962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51239" name="Up-Down Arrow 23"/>
          <p:cNvSpPr>
            <a:spLocks noChangeArrowheads="1"/>
          </p:cNvSpPr>
          <p:nvPr/>
        </p:nvSpPr>
        <p:spPr bwMode="auto">
          <a:xfrm>
            <a:off x="8382000" y="5105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51240" name="Up-Down Arrow 24"/>
          <p:cNvSpPr>
            <a:spLocks noChangeArrowheads="1"/>
          </p:cNvSpPr>
          <p:nvPr/>
        </p:nvSpPr>
        <p:spPr bwMode="auto">
          <a:xfrm>
            <a:off x="8382000" y="3962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grpSp>
        <p:nvGrpSpPr>
          <p:cNvPr id="2" name="Group 50"/>
          <p:cNvGrpSpPr>
            <a:grpSpLocks/>
          </p:cNvGrpSpPr>
          <p:nvPr/>
        </p:nvGrpSpPr>
        <p:grpSpPr bwMode="auto">
          <a:xfrm>
            <a:off x="0" y="2057400"/>
            <a:ext cx="9144000" cy="1143000"/>
            <a:chOff x="0" y="2057400"/>
            <a:chExt cx="9144000" cy="1143000"/>
          </a:xfrm>
        </p:grpSpPr>
        <p:sp>
          <p:nvSpPr>
            <p:cNvPr id="13" name="Rectangle 12"/>
            <p:cNvSpPr/>
            <p:nvPr/>
          </p:nvSpPr>
          <p:spPr bwMode="auto">
            <a:xfrm>
              <a:off x="0" y="2057400"/>
              <a:ext cx="1295400" cy="762000"/>
            </a:xfrm>
            <a:prstGeom prst="rect">
              <a:avLst/>
            </a:prstGeom>
            <a:solidFill>
              <a:srgbClr val="CCFFCC"/>
            </a:solidFill>
            <a:ln w="25400" cap="flat" cmpd="sng" algn="ctr">
              <a:solidFill>
                <a:schemeClr val="tx1"/>
              </a:solidFill>
              <a:prstDash val="solid"/>
              <a:round/>
              <a:headEnd type="triangle" w="med" len="med"/>
              <a:tailEnd type="none" w="med" len="med"/>
            </a:ln>
            <a:effectLst>
              <a:outerShdw blurRad="50800" dist="38100" dir="2700000">
                <a:srgbClr val="000000">
                  <a:alpha val="43000"/>
                </a:srgbClr>
              </a:outerShdw>
            </a:effectLst>
          </p:spPr>
          <p:txBody>
            <a:bodyPr anchor="ctr"/>
            <a:lstStyle/>
            <a:p>
              <a:pPr algn="ctr">
                <a:defRPr/>
              </a:pPr>
              <a:r>
                <a:rPr lang="en-US" sz="2000" b="0" dirty="0">
                  <a:latin typeface="Helvetica"/>
                  <a:ea typeface="ＭＳ Ｐゴシック" pitchFamily="1" charset="-128"/>
                  <a:cs typeface="Helvetica"/>
                </a:rPr>
                <a:t>Transport Layer </a:t>
              </a:r>
            </a:p>
          </p:txBody>
        </p:sp>
        <p:sp>
          <p:nvSpPr>
            <p:cNvPr id="51243" name="Rectangle 45"/>
            <p:cNvSpPr>
              <a:spLocks noChangeArrowheads="1"/>
            </p:cNvSpPr>
            <p:nvPr/>
          </p:nvSpPr>
          <p:spPr bwMode="auto">
            <a:xfrm>
              <a:off x="2819400" y="2133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Trans.</a:t>
              </a:r>
            </a:p>
            <a:p>
              <a:pPr algn="ctr"/>
              <a:r>
                <a:rPr lang="en-US" sz="1600" b="0">
                  <a:latin typeface="Arial Narrow" charset="0"/>
                  <a:cs typeface="Arial Narrow" charset="0"/>
                </a:rPr>
                <a:t>Hdr.</a:t>
              </a:r>
            </a:p>
          </p:txBody>
        </p:sp>
        <p:sp>
          <p:nvSpPr>
            <p:cNvPr id="15" name="Rectangle 14"/>
            <p:cNvSpPr/>
            <p:nvPr/>
          </p:nvSpPr>
          <p:spPr bwMode="auto">
            <a:xfrm>
              <a:off x="7848600" y="2057400"/>
              <a:ext cx="1295400" cy="762000"/>
            </a:xfrm>
            <a:prstGeom prst="rect">
              <a:avLst/>
            </a:prstGeom>
            <a:solidFill>
              <a:srgbClr val="CCFFCC"/>
            </a:solidFill>
            <a:ln w="25400" cap="flat" cmpd="sng" algn="ctr">
              <a:solidFill>
                <a:schemeClr val="tx1"/>
              </a:solidFill>
              <a:prstDash val="solid"/>
              <a:round/>
              <a:headEnd type="triangle" w="med" len="med"/>
              <a:tailEnd type="none" w="med" len="med"/>
            </a:ln>
            <a:effectLst>
              <a:outerShdw blurRad="50800" dist="38100" dir="2700000">
                <a:srgbClr val="000000">
                  <a:alpha val="43000"/>
                </a:srgbClr>
              </a:outerShdw>
            </a:effectLst>
          </p:spPr>
          <p:txBody>
            <a:bodyPr anchor="ctr"/>
            <a:lstStyle/>
            <a:p>
              <a:pPr algn="ctr">
                <a:defRPr/>
              </a:pPr>
              <a:r>
                <a:rPr lang="en-US" sz="2000" b="0" dirty="0">
                  <a:latin typeface="Helvetica"/>
                  <a:ea typeface="ＭＳ Ｐゴシック" pitchFamily="1" charset="-128"/>
                  <a:cs typeface="Helvetica"/>
                </a:rPr>
                <a:t>Transport Layer </a:t>
              </a:r>
            </a:p>
          </p:txBody>
        </p:sp>
        <p:sp>
          <p:nvSpPr>
            <p:cNvPr id="51245" name="Rectangle 55"/>
            <p:cNvSpPr>
              <a:spLocks noChangeArrowheads="1"/>
            </p:cNvSpPr>
            <p:nvPr/>
          </p:nvSpPr>
          <p:spPr bwMode="auto">
            <a:xfrm>
              <a:off x="6324600" y="2133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Arial Narrow" charset="0"/>
                  <a:cs typeface="Arial Narrow" charset="0"/>
                </a:rPr>
                <a:t>Trans.</a:t>
              </a:r>
            </a:p>
            <a:p>
              <a:pPr algn="ctr"/>
              <a:r>
                <a:rPr lang="en-US" sz="1600" b="0">
                  <a:latin typeface="Arial Narrow" charset="0"/>
                  <a:cs typeface="Arial Narrow" charset="0"/>
                </a:rPr>
                <a:t>Hdr.</a:t>
              </a:r>
            </a:p>
          </p:txBody>
        </p:sp>
        <p:sp>
          <p:nvSpPr>
            <p:cNvPr id="51246" name="Rectangle 96"/>
            <p:cNvSpPr>
              <a:spLocks noChangeArrowheads="1"/>
            </p:cNvSpPr>
            <p:nvPr/>
          </p:nvSpPr>
          <p:spPr bwMode="auto">
            <a:xfrm>
              <a:off x="3505200" y="2133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600" b="0">
                  <a:latin typeface="Helvetica" charset="0"/>
                  <a:cs typeface="Helvetica" charset="0"/>
                </a:rPr>
                <a:t>Data</a:t>
              </a:r>
            </a:p>
          </p:txBody>
        </p:sp>
        <p:sp>
          <p:nvSpPr>
            <p:cNvPr id="51247" name="Rectangle 100"/>
            <p:cNvSpPr>
              <a:spLocks noChangeArrowheads="1"/>
            </p:cNvSpPr>
            <p:nvPr/>
          </p:nvSpPr>
          <p:spPr bwMode="auto">
            <a:xfrm>
              <a:off x="7010400" y="2133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600" b="0">
                  <a:latin typeface="Helvetica" charset="0"/>
                  <a:cs typeface="Helvetica" charset="0"/>
                </a:rPr>
                <a:t>Data</a:t>
              </a:r>
            </a:p>
          </p:txBody>
        </p:sp>
        <p:cxnSp>
          <p:nvCxnSpPr>
            <p:cNvPr id="51248" name="Straight Arrow Connector 30"/>
            <p:cNvCxnSpPr>
              <a:cxnSpLocks noChangeShapeType="1"/>
              <a:endCxn id="51245" idx="1"/>
            </p:cNvCxnSpPr>
            <p:nvPr/>
          </p:nvCxnSpPr>
          <p:spPr bwMode="auto">
            <a:xfrm>
              <a:off x="4191000" y="2438400"/>
              <a:ext cx="2133600" cy="1588"/>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 xmlns:a14="http://schemas.microsoft.com/office/drawing/2010/main">
                  <a:noFill/>
                </a14:hiddenFill>
              </a:ext>
            </a:extLst>
          </p:spPr>
        </p:cxnSp>
        <p:sp>
          <p:nvSpPr>
            <p:cNvPr id="51249" name="Up-Down Arrow 27"/>
            <p:cNvSpPr>
              <a:spLocks noChangeArrowheads="1"/>
            </p:cNvSpPr>
            <p:nvPr/>
          </p:nvSpPr>
          <p:spPr bwMode="auto">
            <a:xfrm>
              <a:off x="533400" y="2819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51250" name="Up-Down Arrow 27"/>
            <p:cNvSpPr>
              <a:spLocks noChangeArrowheads="1"/>
            </p:cNvSpPr>
            <p:nvPr/>
          </p:nvSpPr>
          <p:spPr bwMode="auto">
            <a:xfrm>
              <a:off x="8382000" y="2819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grpSp>
      <p:sp>
        <p:nvSpPr>
          <p:cNvPr id="52" name="Rectangle 4"/>
          <p:cNvSpPr>
            <a:spLocks noChangeArrowheads="1"/>
          </p:cNvSpPr>
          <p:nvPr/>
        </p:nvSpPr>
        <p:spPr bwMode="auto">
          <a:xfrm>
            <a:off x="7772400" y="795338"/>
            <a:ext cx="1322388" cy="238125"/>
          </a:xfrm>
          <a:prstGeom prst="rect">
            <a:avLst/>
          </a:prstGeom>
          <a:solidFill>
            <a:srgbClr val="FF0000"/>
          </a:solidFill>
          <a:ln w="25400">
            <a:solidFill>
              <a:schemeClr val="tx1"/>
            </a:solidFill>
            <a:miter lim="800000"/>
            <a:headEnd/>
            <a:tailEnd/>
          </a:ln>
        </p:spPr>
        <p:txBody>
          <a:bodyPr wrap="none" anchor="ctr"/>
          <a:lstStyle/>
          <a:p>
            <a:pPr algn="ctr"/>
            <a:r>
              <a:rPr lang="en-US" sz="1800">
                <a:solidFill>
                  <a:schemeClr val="bg1"/>
                </a:solidFill>
                <a:latin typeface="Helvetica" charset="0"/>
                <a:cs typeface="Helvetica" charset="0"/>
              </a:rPr>
              <a:t>Transport</a:t>
            </a:r>
          </a:p>
        </p:txBody>
      </p:sp>
      <p:sp>
        <p:nvSpPr>
          <p:cNvPr id="53" name="Rectangle 5"/>
          <p:cNvSpPr>
            <a:spLocks noChangeArrowheads="1"/>
          </p:cNvSpPr>
          <p:nvPr/>
        </p:nvSpPr>
        <p:spPr bwMode="auto">
          <a:xfrm>
            <a:off x="7772400" y="1033463"/>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Network</a:t>
            </a:r>
          </a:p>
        </p:txBody>
      </p:sp>
      <p:sp>
        <p:nvSpPr>
          <p:cNvPr id="54" name="Rectangle 6"/>
          <p:cNvSpPr>
            <a:spLocks noChangeArrowheads="1"/>
          </p:cNvSpPr>
          <p:nvPr/>
        </p:nvSpPr>
        <p:spPr bwMode="auto">
          <a:xfrm>
            <a:off x="7772400" y="1273175"/>
            <a:ext cx="1322388" cy="239713"/>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Datalink</a:t>
            </a:r>
          </a:p>
        </p:txBody>
      </p:sp>
      <p:sp>
        <p:nvSpPr>
          <p:cNvPr id="55" name="Rectangle 7"/>
          <p:cNvSpPr>
            <a:spLocks noChangeArrowheads="1"/>
          </p:cNvSpPr>
          <p:nvPr/>
        </p:nvSpPr>
        <p:spPr bwMode="auto">
          <a:xfrm>
            <a:off x="7772400" y="1512888"/>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Physical</a:t>
            </a:r>
          </a:p>
        </p:txBody>
      </p:sp>
      <p:sp>
        <p:nvSpPr>
          <p:cNvPr id="56" name="Rectangle 8"/>
          <p:cNvSpPr>
            <a:spLocks noChangeArrowheads="1"/>
          </p:cNvSpPr>
          <p:nvPr/>
        </p:nvSpPr>
        <p:spPr bwMode="auto">
          <a:xfrm>
            <a:off x="7772400" y="555625"/>
            <a:ext cx="1322388" cy="239713"/>
          </a:xfrm>
          <a:prstGeom prst="rect">
            <a:avLst/>
          </a:prstGeom>
          <a:solidFill>
            <a:srgbClr val="FFFFFF"/>
          </a:solidFill>
          <a:ln w="25400">
            <a:solidFill>
              <a:schemeClr val="tx1"/>
            </a:solidFill>
            <a:prstDash val="sysDot"/>
            <a:miter lim="800000"/>
            <a:headEnd/>
            <a:tailEnd/>
          </a:ln>
          <a:extLst/>
        </p:spPr>
        <p:txBody>
          <a:bodyPr wrap="none" anchor="ctr"/>
          <a:lstStyle/>
          <a:p>
            <a:pPr algn="ctr"/>
            <a:r>
              <a:rPr lang="en-US" sz="1800">
                <a:solidFill>
                  <a:schemeClr val="folHlink"/>
                </a:solidFill>
                <a:latin typeface="Helvetica" charset="0"/>
                <a:cs typeface="Helvetica" charset="0"/>
              </a:rPr>
              <a:t>Session</a:t>
            </a:r>
          </a:p>
        </p:txBody>
      </p:sp>
      <p:sp>
        <p:nvSpPr>
          <p:cNvPr id="57" name="Rectangle 9"/>
          <p:cNvSpPr>
            <a:spLocks noChangeArrowheads="1"/>
          </p:cNvSpPr>
          <p:nvPr/>
        </p:nvSpPr>
        <p:spPr bwMode="auto">
          <a:xfrm>
            <a:off x="7772400" y="315913"/>
            <a:ext cx="1322388" cy="239712"/>
          </a:xfrm>
          <a:prstGeom prst="rect">
            <a:avLst/>
          </a:prstGeom>
          <a:solidFill>
            <a:srgbClr val="FFFFFF"/>
          </a:solidFill>
          <a:ln w="25400">
            <a:solidFill>
              <a:schemeClr val="tx1"/>
            </a:solidFill>
            <a:prstDash val="sysDot"/>
            <a:miter lim="800000"/>
            <a:headEnd/>
            <a:tailEnd/>
          </a:ln>
          <a:extLst/>
        </p:spPr>
        <p:txBody>
          <a:bodyPr wrap="none" anchor="ctr"/>
          <a:lstStyle/>
          <a:p>
            <a:pPr algn="ctr"/>
            <a:r>
              <a:rPr lang="en-US" sz="1800">
                <a:solidFill>
                  <a:schemeClr val="folHlink"/>
                </a:solidFill>
                <a:latin typeface="Helvetica" charset="0"/>
                <a:cs typeface="Helvetica" charset="0"/>
              </a:rPr>
              <a:t>Present.</a:t>
            </a:r>
          </a:p>
        </p:txBody>
      </p:sp>
      <p:sp>
        <p:nvSpPr>
          <p:cNvPr id="58" name="Rectangle 10"/>
          <p:cNvSpPr>
            <a:spLocks noChangeArrowheads="1"/>
          </p:cNvSpPr>
          <p:nvPr/>
        </p:nvSpPr>
        <p:spPr bwMode="auto">
          <a:xfrm>
            <a:off x="7772400" y="76200"/>
            <a:ext cx="1322388" cy="239713"/>
          </a:xfrm>
          <a:prstGeom prst="rect">
            <a:avLst/>
          </a:prstGeom>
          <a:solidFill>
            <a:srgbClr val="FFFFFF"/>
          </a:solidFill>
          <a:ln w="25400">
            <a:solidFill>
              <a:schemeClr val="tx1"/>
            </a:solidFill>
            <a:miter lim="800000"/>
            <a:headEnd/>
            <a:tailEnd/>
          </a:ln>
          <a:extLst/>
        </p:spPr>
        <p:txBody>
          <a:bodyPr wrap="none" anchor="ctr"/>
          <a:lstStyle/>
          <a:p>
            <a:pPr algn="ctr"/>
            <a:r>
              <a:rPr lang="en-US" sz="1800">
                <a:latin typeface="Helvetica" charset="0"/>
                <a:cs typeface="Helvetica" charset="0"/>
              </a:rPr>
              <a:t>Application</a:t>
            </a:r>
          </a:p>
        </p:txBody>
      </p:sp>
      <p:sp>
        <p:nvSpPr>
          <p:cNvPr id="59" name="TextBox 58"/>
          <p:cNvSpPr txBox="1"/>
          <p:nvPr/>
        </p:nvSpPr>
        <p:spPr>
          <a:xfrm>
            <a:off x="1371600" y="4964668"/>
            <a:ext cx="1984526" cy="369332"/>
          </a:xfrm>
          <a:prstGeom prst="rect">
            <a:avLst/>
          </a:prstGeom>
          <a:noFill/>
        </p:spPr>
        <p:txBody>
          <a:bodyPr wrap="square" rtlCol="0">
            <a:spAutoFit/>
          </a:bodyPr>
          <a:lstStyle/>
          <a:p>
            <a:r>
              <a:rPr lang="en-US" dirty="0" smtClean="0">
                <a:latin typeface="Gill Sans Light"/>
              </a:rPr>
              <a:t>MAC Addresses</a:t>
            </a:r>
            <a:endParaRPr lang="en-US" dirty="0">
              <a:latin typeface="Gill Sans Light"/>
            </a:endParaRPr>
          </a:p>
        </p:txBody>
      </p:sp>
      <p:sp>
        <p:nvSpPr>
          <p:cNvPr id="60" name="TextBox 59"/>
          <p:cNvSpPr txBox="1"/>
          <p:nvPr/>
        </p:nvSpPr>
        <p:spPr>
          <a:xfrm>
            <a:off x="2054074" y="3821668"/>
            <a:ext cx="1984526" cy="369332"/>
          </a:xfrm>
          <a:prstGeom prst="rect">
            <a:avLst/>
          </a:prstGeom>
          <a:noFill/>
        </p:spPr>
        <p:txBody>
          <a:bodyPr wrap="square" rtlCol="0">
            <a:spAutoFit/>
          </a:bodyPr>
          <a:lstStyle/>
          <a:p>
            <a:r>
              <a:rPr lang="en-US" dirty="0" smtClean="0">
                <a:latin typeface="Gill Sans Light"/>
              </a:rPr>
              <a:t>IP Addresses</a:t>
            </a:r>
            <a:endParaRPr lang="en-US" dirty="0">
              <a:latin typeface="Gill Sans Light"/>
            </a:endParaRPr>
          </a:p>
        </p:txBody>
      </p:sp>
      <p:sp>
        <p:nvSpPr>
          <p:cNvPr id="61" name="TextBox 60"/>
          <p:cNvSpPr txBox="1"/>
          <p:nvPr/>
        </p:nvSpPr>
        <p:spPr>
          <a:xfrm>
            <a:off x="2739874" y="2678668"/>
            <a:ext cx="1984526" cy="369332"/>
          </a:xfrm>
          <a:prstGeom prst="rect">
            <a:avLst/>
          </a:prstGeom>
          <a:noFill/>
        </p:spPr>
        <p:txBody>
          <a:bodyPr wrap="square" rtlCol="0">
            <a:spAutoFit/>
          </a:bodyPr>
          <a:lstStyle/>
          <a:p>
            <a:r>
              <a:rPr lang="en-US" dirty="0" smtClean="0">
                <a:latin typeface="Gill Sans Light"/>
              </a:rPr>
              <a:t>Ports</a:t>
            </a:r>
            <a:endParaRPr lang="en-US" dirty="0">
              <a:latin typeface="Gill Sans Light"/>
            </a:endParaRPr>
          </a:p>
        </p:txBody>
      </p:sp>
    </p:spTree>
    <p:extLst>
      <p:ext uri="{BB962C8B-B14F-4D97-AF65-F5344CB8AC3E}">
        <p14:creationId xmlns:p14="http://schemas.microsoft.com/office/powerpoint/2010/main" val="2497415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Internet Transport Protocols</a:t>
            </a:r>
          </a:p>
        </p:txBody>
      </p:sp>
      <p:sp>
        <p:nvSpPr>
          <p:cNvPr id="924675" name="Rectangle 3"/>
          <p:cNvSpPr>
            <a:spLocks noGrp="1" noChangeArrowheads="1"/>
          </p:cNvSpPr>
          <p:nvPr>
            <p:ph type="body" idx="1"/>
          </p:nvPr>
        </p:nvSpPr>
        <p:spPr>
          <a:xfrm>
            <a:off x="76200" y="795336"/>
            <a:ext cx="7924800" cy="5605463"/>
          </a:xfrm>
        </p:spPr>
        <p:txBody>
          <a:bodyPr>
            <a:normAutofit fontScale="92500" lnSpcReduction="20000"/>
          </a:bodyPr>
          <a:lstStyle/>
          <a:p>
            <a:r>
              <a:rPr lang="en-US" dirty="0">
                <a:latin typeface="Gill Sans Light"/>
                <a:ea typeface="ＭＳ Ｐゴシック" charset="0"/>
                <a:cs typeface="Gill Sans Light"/>
              </a:rPr>
              <a:t>Datagram service (</a:t>
            </a:r>
            <a:r>
              <a:rPr lang="en-US" b="1" dirty="0">
                <a:latin typeface="Gill Sans Light"/>
                <a:ea typeface="ＭＳ Ｐゴシック" charset="0"/>
                <a:cs typeface="Gill Sans Light"/>
              </a:rPr>
              <a:t>UDP</a:t>
            </a:r>
            <a:r>
              <a:rPr lang="en-US" dirty="0" smtClean="0">
                <a:latin typeface="Gill Sans Light"/>
                <a:ea typeface="ＭＳ Ｐゴシック" charset="0"/>
                <a:cs typeface="Gill Sans Light"/>
              </a:rPr>
              <a:t>): IP Protocol 17</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No-frills extension of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best-effort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IP</a:t>
            </a:r>
          </a:p>
          <a:p>
            <a:pPr lvl="1"/>
            <a:r>
              <a:rPr lang="en-US" dirty="0">
                <a:latin typeface="Gill Sans Light"/>
                <a:ea typeface="ＭＳ Ｐゴシック" charset="0"/>
                <a:cs typeface="Gill Sans Light"/>
              </a:rPr>
              <a:t>Multiplexing/</a:t>
            </a:r>
            <a:r>
              <a:rPr lang="en-US" dirty="0" err="1">
                <a:latin typeface="Gill Sans Light"/>
                <a:ea typeface="ＭＳ Ｐゴシック" charset="0"/>
                <a:cs typeface="Gill Sans Light"/>
              </a:rPr>
              <a:t>Demultiplexing</a:t>
            </a:r>
            <a:r>
              <a:rPr lang="en-US" dirty="0">
                <a:latin typeface="Gill Sans Light"/>
                <a:ea typeface="ＭＳ Ｐゴシック" charset="0"/>
                <a:cs typeface="Gill Sans Light"/>
              </a:rPr>
              <a:t> among processes</a:t>
            </a:r>
          </a:p>
          <a:p>
            <a:r>
              <a:rPr lang="en-US" dirty="0">
                <a:latin typeface="Gill Sans Light"/>
                <a:ea typeface="ＭＳ Ｐゴシック" charset="0"/>
                <a:cs typeface="Gill Sans Light"/>
              </a:rPr>
              <a:t>Reliable, in-order delivery (</a:t>
            </a:r>
            <a:r>
              <a:rPr lang="en-US" b="1" dirty="0">
                <a:latin typeface="Gill Sans Light"/>
                <a:ea typeface="ＭＳ Ｐゴシック" charset="0"/>
                <a:cs typeface="Gill Sans Light"/>
              </a:rPr>
              <a:t>TCP</a:t>
            </a:r>
            <a:r>
              <a:rPr lang="en-US" dirty="0" smtClean="0">
                <a:latin typeface="Gill Sans Light"/>
                <a:ea typeface="ＭＳ Ｐゴシック" charset="0"/>
                <a:cs typeface="Gill Sans Light"/>
              </a:rPr>
              <a:t>): IP Protocol6</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Connection set-up &amp; tear-down</a:t>
            </a:r>
          </a:p>
          <a:p>
            <a:pPr lvl="1"/>
            <a:r>
              <a:rPr lang="en-US" dirty="0">
                <a:latin typeface="Gill Sans Light"/>
                <a:ea typeface="ＭＳ Ｐゴシック" charset="0"/>
                <a:cs typeface="Gill Sans Light"/>
              </a:rPr>
              <a:t>Discarding corrupted packets (segments)</a:t>
            </a:r>
          </a:p>
          <a:p>
            <a:pPr lvl="1"/>
            <a:r>
              <a:rPr lang="en-US" dirty="0">
                <a:latin typeface="Gill Sans Light"/>
                <a:ea typeface="ＭＳ Ｐゴシック" charset="0"/>
                <a:cs typeface="Gill Sans Light"/>
              </a:rPr>
              <a:t>Retransmission of lost packets (segments)</a:t>
            </a:r>
          </a:p>
          <a:p>
            <a:pPr lvl="1"/>
            <a:r>
              <a:rPr lang="en-US" dirty="0">
                <a:latin typeface="Gill Sans Light"/>
                <a:ea typeface="ＭＳ Ｐゴシック" charset="0"/>
                <a:cs typeface="Gill Sans Light"/>
              </a:rPr>
              <a:t>Flow control</a:t>
            </a:r>
          </a:p>
          <a:p>
            <a:pPr lvl="1"/>
            <a:r>
              <a:rPr lang="en-US" dirty="0">
                <a:latin typeface="Gill Sans Light"/>
                <a:ea typeface="ＭＳ Ｐゴシック" charset="0"/>
                <a:cs typeface="Gill Sans Light"/>
              </a:rPr>
              <a:t>Congestion </a:t>
            </a:r>
            <a:r>
              <a:rPr lang="en-US" dirty="0" smtClean="0">
                <a:latin typeface="Gill Sans Light"/>
                <a:ea typeface="ＭＳ Ｐゴシック" charset="0"/>
                <a:cs typeface="Gill Sans Light"/>
              </a:rPr>
              <a:t>control</a:t>
            </a:r>
          </a:p>
          <a:p>
            <a:r>
              <a:rPr lang="en-US" dirty="0" smtClean="0">
                <a:latin typeface="Gill Sans Light"/>
                <a:ea typeface="ＭＳ Ｐゴシック" charset="0"/>
                <a:cs typeface="Gill Sans Light"/>
              </a:rPr>
              <a:t>Other examples:</a:t>
            </a:r>
          </a:p>
          <a:p>
            <a:pPr lvl="1"/>
            <a:r>
              <a:rPr lang="en-US" dirty="0" smtClean="0">
                <a:latin typeface="Gill Sans Light"/>
                <a:ea typeface="ＭＳ Ｐゴシック" charset="0"/>
                <a:cs typeface="Gill Sans Light"/>
              </a:rPr>
              <a:t>DCCP (33), Datagram Congestion Control Protocol</a:t>
            </a:r>
          </a:p>
          <a:p>
            <a:pPr lvl="1"/>
            <a:r>
              <a:rPr lang="en-US" dirty="0" smtClean="0">
                <a:latin typeface="Gill Sans Light"/>
                <a:ea typeface="ＭＳ Ｐゴシック" charset="0"/>
                <a:cs typeface="Gill Sans Light"/>
              </a:rPr>
              <a:t>RDP (26), Reliable Data Protocol</a:t>
            </a:r>
          </a:p>
          <a:p>
            <a:pPr lvl="1"/>
            <a:r>
              <a:rPr lang="en-US" dirty="0" smtClean="0">
                <a:latin typeface="Gill Sans Light"/>
                <a:ea typeface="ＭＳ Ｐゴシック" charset="0"/>
                <a:cs typeface="Gill Sans Light"/>
              </a:rPr>
              <a:t>SCTP (132), Stream Control Transmission Protocol</a:t>
            </a:r>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Services </a:t>
            </a:r>
            <a:r>
              <a:rPr lang="en-US" dirty="0">
                <a:solidFill>
                  <a:srgbClr val="FF0000"/>
                </a:solidFill>
                <a:latin typeface="Gill Sans Light"/>
                <a:ea typeface="ＭＳ Ｐゴシック" charset="0"/>
                <a:cs typeface="Gill Sans Light"/>
              </a:rPr>
              <a:t>not available</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Delay and/or bandwidth guarantees</a:t>
            </a:r>
          </a:p>
          <a:p>
            <a:pPr lvl="1"/>
            <a:r>
              <a:rPr lang="en-US" dirty="0">
                <a:latin typeface="Gill Sans Light"/>
                <a:ea typeface="ＭＳ Ｐゴシック" charset="0"/>
                <a:cs typeface="Gill Sans Light"/>
              </a:rPr>
              <a:t>Sessions that survive </a:t>
            </a:r>
            <a:r>
              <a:rPr lang="en-US" dirty="0" smtClean="0">
                <a:latin typeface="Gill Sans Light"/>
                <a:ea typeface="ＭＳ Ｐゴシック" charset="0"/>
                <a:cs typeface="Gill Sans Light"/>
              </a:rPr>
              <a:t>change-of-IP-address</a:t>
            </a:r>
          </a:p>
          <a:p>
            <a:pPr lvl="1"/>
            <a:r>
              <a:rPr lang="en-US" dirty="0" smtClean="0">
                <a:latin typeface="Gill Sans Light"/>
                <a:ea typeface="ＭＳ Ｐゴシック" charset="0"/>
                <a:cs typeface="Gill Sans Light"/>
              </a:rPr>
              <a:t>Security/denial of service resilience/…</a:t>
            </a:r>
            <a:endParaRPr lang="en-US" dirty="0">
              <a:latin typeface="Gill Sans Light"/>
              <a:ea typeface="ＭＳ Ｐゴシック" charset="0"/>
              <a:cs typeface="Gill Sans Light"/>
            </a:endParaRPr>
          </a:p>
        </p:txBody>
      </p:sp>
      <p:sp>
        <p:nvSpPr>
          <p:cNvPr id="53251" name="Rectangle 4"/>
          <p:cNvSpPr>
            <a:spLocks noChangeArrowheads="1"/>
          </p:cNvSpPr>
          <p:nvPr/>
        </p:nvSpPr>
        <p:spPr bwMode="auto">
          <a:xfrm>
            <a:off x="7772400" y="795338"/>
            <a:ext cx="1322388" cy="238125"/>
          </a:xfrm>
          <a:prstGeom prst="rect">
            <a:avLst/>
          </a:prstGeom>
          <a:solidFill>
            <a:srgbClr val="FF0000"/>
          </a:solidFill>
          <a:ln w="25400">
            <a:solidFill>
              <a:schemeClr val="tx1"/>
            </a:solidFill>
            <a:miter lim="800000"/>
            <a:headEnd/>
            <a:tailEnd/>
          </a:ln>
        </p:spPr>
        <p:txBody>
          <a:bodyPr wrap="none" anchor="ctr"/>
          <a:lstStyle/>
          <a:p>
            <a:pPr algn="ctr"/>
            <a:r>
              <a:rPr lang="en-US" sz="1800">
                <a:solidFill>
                  <a:schemeClr val="bg1"/>
                </a:solidFill>
                <a:latin typeface="Helvetica" charset="0"/>
                <a:cs typeface="Helvetica" charset="0"/>
              </a:rPr>
              <a:t>Transport</a:t>
            </a:r>
          </a:p>
        </p:txBody>
      </p:sp>
      <p:sp>
        <p:nvSpPr>
          <p:cNvPr id="53252" name="Rectangle 5"/>
          <p:cNvSpPr>
            <a:spLocks noChangeArrowheads="1"/>
          </p:cNvSpPr>
          <p:nvPr/>
        </p:nvSpPr>
        <p:spPr bwMode="auto">
          <a:xfrm>
            <a:off x="7772400" y="1033463"/>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Network</a:t>
            </a:r>
          </a:p>
        </p:txBody>
      </p:sp>
      <p:sp>
        <p:nvSpPr>
          <p:cNvPr id="53253" name="Rectangle 6"/>
          <p:cNvSpPr>
            <a:spLocks noChangeArrowheads="1"/>
          </p:cNvSpPr>
          <p:nvPr/>
        </p:nvSpPr>
        <p:spPr bwMode="auto">
          <a:xfrm>
            <a:off x="7772400" y="1273175"/>
            <a:ext cx="1322388" cy="239713"/>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Datalink</a:t>
            </a:r>
          </a:p>
        </p:txBody>
      </p:sp>
      <p:sp>
        <p:nvSpPr>
          <p:cNvPr id="53254" name="Rectangle 7"/>
          <p:cNvSpPr>
            <a:spLocks noChangeArrowheads="1"/>
          </p:cNvSpPr>
          <p:nvPr/>
        </p:nvSpPr>
        <p:spPr bwMode="auto">
          <a:xfrm>
            <a:off x="7772400" y="1512888"/>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a:latin typeface="Helvetica" charset="0"/>
                <a:cs typeface="Helvetica" charset="0"/>
              </a:rPr>
              <a:t>Physical</a:t>
            </a:r>
          </a:p>
        </p:txBody>
      </p:sp>
      <p:sp>
        <p:nvSpPr>
          <p:cNvPr id="53255" name="Rectangle 8"/>
          <p:cNvSpPr>
            <a:spLocks noChangeArrowheads="1"/>
          </p:cNvSpPr>
          <p:nvPr/>
        </p:nvSpPr>
        <p:spPr bwMode="auto">
          <a:xfrm>
            <a:off x="7772400" y="555625"/>
            <a:ext cx="1322388" cy="239713"/>
          </a:xfrm>
          <a:prstGeom prst="rect">
            <a:avLst/>
          </a:prstGeom>
          <a:solidFill>
            <a:srgbClr val="FFFFFF"/>
          </a:solidFill>
          <a:ln w="25400">
            <a:solidFill>
              <a:schemeClr val="tx1"/>
            </a:solidFill>
            <a:prstDash val="sysDot"/>
            <a:miter lim="800000"/>
            <a:headEnd/>
            <a:tailEnd/>
          </a:ln>
          <a:extLst/>
        </p:spPr>
        <p:txBody>
          <a:bodyPr wrap="none" anchor="ctr"/>
          <a:lstStyle/>
          <a:p>
            <a:pPr algn="ctr"/>
            <a:r>
              <a:rPr lang="en-US" sz="1800">
                <a:solidFill>
                  <a:schemeClr val="folHlink"/>
                </a:solidFill>
                <a:latin typeface="Helvetica" charset="0"/>
                <a:cs typeface="Helvetica" charset="0"/>
              </a:rPr>
              <a:t>Session</a:t>
            </a:r>
          </a:p>
        </p:txBody>
      </p:sp>
      <p:sp>
        <p:nvSpPr>
          <p:cNvPr id="53256" name="Rectangle 9"/>
          <p:cNvSpPr>
            <a:spLocks noChangeArrowheads="1"/>
          </p:cNvSpPr>
          <p:nvPr/>
        </p:nvSpPr>
        <p:spPr bwMode="auto">
          <a:xfrm>
            <a:off x="7772400" y="315913"/>
            <a:ext cx="1322388" cy="239712"/>
          </a:xfrm>
          <a:prstGeom prst="rect">
            <a:avLst/>
          </a:prstGeom>
          <a:solidFill>
            <a:srgbClr val="FFFFFF"/>
          </a:solidFill>
          <a:ln w="25400">
            <a:solidFill>
              <a:schemeClr val="tx1"/>
            </a:solidFill>
            <a:prstDash val="sysDot"/>
            <a:miter lim="800000"/>
            <a:headEnd/>
            <a:tailEnd/>
          </a:ln>
          <a:extLst/>
        </p:spPr>
        <p:txBody>
          <a:bodyPr wrap="none" anchor="ctr"/>
          <a:lstStyle/>
          <a:p>
            <a:pPr algn="ctr"/>
            <a:r>
              <a:rPr lang="en-US" sz="1800">
                <a:solidFill>
                  <a:schemeClr val="folHlink"/>
                </a:solidFill>
                <a:latin typeface="Helvetica" charset="0"/>
                <a:cs typeface="Helvetica" charset="0"/>
              </a:rPr>
              <a:t>Present.</a:t>
            </a:r>
          </a:p>
        </p:txBody>
      </p:sp>
      <p:sp>
        <p:nvSpPr>
          <p:cNvPr id="53257" name="Rectangle 10"/>
          <p:cNvSpPr>
            <a:spLocks noChangeArrowheads="1"/>
          </p:cNvSpPr>
          <p:nvPr/>
        </p:nvSpPr>
        <p:spPr bwMode="auto">
          <a:xfrm>
            <a:off x="7772400" y="76200"/>
            <a:ext cx="1322388" cy="239713"/>
          </a:xfrm>
          <a:prstGeom prst="rect">
            <a:avLst/>
          </a:prstGeom>
          <a:solidFill>
            <a:srgbClr val="FFFFFF"/>
          </a:solidFill>
          <a:ln w="25400">
            <a:solidFill>
              <a:schemeClr val="tx1"/>
            </a:solidFill>
            <a:miter lim="800000"/>
            <a:headEnd/>
            <a:tailEnd/>
          </a:ln>
          <a:extLst/>
        </p:spPr>
        <p:txBody>
          <a:bodyPr wrap="none" anchor="ctr"/>
          <a:lstStyle/>
          <a:p>
            <a:pPr algn="ctr"/>
            <a:r>
              <a:rPr lang="en-US" sz="1800">
                <a:latin typeface="Helvetica" charset="0"/>
                <a:cs typeface="Helvetica" charset="0"/>
              </a:rPr>
              <a:t>Application</a:t>
            </a:r>
          </a:p>
        </p:txBody>
      </p:sp>
    </p:spTree>
    <p:extLst>
      <p:ext uri="{BB962C8B-B14F-4D97-AF65-F5344CB8AC3E}">
        <p14:creationId xmlns:p14="http://schemas.microsoft.com/office/powerpoint/2010/main" val="936548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4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4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4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4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4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4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46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467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4675">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467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467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4675">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467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533400"/>
          </a:xfrm>
        </p:spPr>
        <p:txBody>
          <a:bodyPr/>
          <a:lstStyle/>
          <a:p>
            <a:r>
              <a:rPr lang="en-US" altLang="ko-KR" dirty="0">
                <a:ea typeface="굴림" panose="020B0600000101010101" pitchFamily="34" charset="-127"/>
              </a:rPr>
              <a:t>Reliable Message Delivery: the Problem</a:t>
            </a:r>
          </a:p>
        </p:txBody>
      </p:sp>
      <p:sp>
        <p:nvSpPr>
          <p:cNvPr id="1077251" name="Rectangle 3"/>
          <p:cNvSpPr>
            <a:spLocks noGrp="1" noChangeArrowheads="1"/>
          </p:cNvSpPr>
          <p:nvPr>
            <p:ph type="body" idx="1"/>
          </p:nvPr>
        </p:nvSpPr>
        <p:spPr>
          <a:xfrm>
            <a:off x="114300" y="787400"/>
            <a:ext cx="8915400" cy="5994400"/>
          </a:xfrm>
        </p:spPr>
        <p:txBody>
          <a:bodyPr>
            <a:normAutofit lnSpcReduction="10000"/>
          </a:bodyPr>
          <a:lstStyle/>
          <a:p>
            <a:pPr>
              <a:lnSpc>
                <a:spcPct val="80000"/>
              </a:lnSpc>
              <a:spcBef>
                <a:spcPct val="20000"/>
              </a:spcBef>
            </a:pPr>
            <a:r>
              <a:rPr lang="en-US" altLang="ko-KR" dirty="0">
                <a:ea typeface="굴림" panose="020B0600000101010101" pitchFamily="34" charset="-127"/>
              </a:rPr>
              <a:t>All physical networks can garble and/or drop packets</a:t>
            </a:r>
          </a:p>
          <a:p>
            <a:pPr lvl="1">
              <a:lnSpc>
                <a:spcPct val="80000"/>
              </a:lnSpc>
              <a:spcBef>
                <a:spcPct val="20000"/>
              </a:spcBef>
            </a:pPr>
            <a:r>
              <a:rPr lang="en-US" altLang="ko-KR" dirty="0">
                <a:ea typeface="굴림" panose="020B0600000101010101" pitchFamily="34" charset="-127"/>
              </a:rPr>
              <a:t>Physical media: packet not transmitted/received</a:t>
            </a:r>
          </a:p>
          <a:p>
            <a:pPr lvl="2">
              <a:lnSpc>
                <a:spcPct val="80000"/>
              </a:lnSpc>
              <a:spcBef>
                <a:spcPct val="20000"/>
              </a:spcBef>
            </a:pPr>
            <a:r>
              <a:rPr lang="en-US" altLang="ko-KR" dirty="0">
                <a:ea typeface="굴림" panose="020B0600000101010101" pitchFamily="34" charset="-127"/>
              </a:rPr>
              <a:t>If transmit close to maximum rate, get more throughput – even if some packets get lost</a:t>
            </a:r>
          </a:p>
          <a:p>
            <a:pPr lvl="2">
              <a:lnSpc>
                <a:spcPct val="80000"/>
              </a:lnSpc>
              <a:spcBef>
                <a:spcPct val="20000"/>
              </a:spcBef>
            </a:pPr>
            <a:r>
              <a:rPr lang="en-US" altLang="ko-KR" dirty="0">
                <a:ea typeface="굴림" panose="020B0600000101010101" pitchFamily="34" charset="-127"/>
              </a:rPr>
              <a:t>If transmit at lowest voltage such that error correction just starts correcting errors, get best power/bit</a:t>
            </a:r>
          </a:p>
          <a:p>
            <a:pPr lvl="1">
              <a:lnSpc>
                <a:spcPct val="80000"/>
              </a:lnSpc>
              <a:spcBef>
                <a:spcPct val="20000"/>
              </a:spcBef>
            </a:pPr>
            <a:r>
              <a:rPr lang="en-US" altLang="ko-KR" dirty="0">
                <a:ea typeface="굴림" panose="020B0600000101010101" pitchFamily="34" charset="-127"/>
              </a:rPr>
              <a:t>Congestion: no place to put incoming packet</a:t>
            </a:r>
          </a:p>
          <a:p>
            <a:pPr lvl="2">
              <a:lnSpc>
                <a:spcPct val="80000"/>
              </a:lnSpc>
              <a:spcBef>
                <a:spcPct val="20000"/>
              </a:spcBef>
            </a:pPr>
            <a:r>
              <a:rPr lang="en-US" altLang="ko-KR" dirty="0">
                <a:ea typeface="굴림" panose="020B0600000101010101" pitchFamily="34" charset="-127"/>
              </a:rPr>
              <a:t>Point-to-point network: insufficient queue at switch/router</a:t>
            </a:r>
          </a:p>
          <a:p>
            <a:pPr lvl="2">
              <a:lnSpc>
                <a:spcPct val="80000"/>
              </a:lnSpc>
              <a:spcBef>
                <a:spcPct val="20000"/>
              </a:spcBef>
            </a:pPr>
            <a:r>
              <a:rPr lang="en-US" altLang="ko-KR" dirty="0">
                <a:ea typeface="굴림" panose="020B0600000101010101" pitchFamily="34" charset="-127"/>
              </a:rPr>
              <a:t>Broadcast link: two host try to use same link</a:t>
            </a:r>
          </a:p>
          <a:p>
            <a:pPr lvl="2">
              <a:lnSpc>
                <a:spcPct val="80000"/>
              </a:lnSpc>
              <a:spcBef>
                <a:spcPct val="20000"/>
              </a:spcBef>
            </a:pPr>
            <a:r>
              <a:rPr lang="en-US" altLang="ko-KR" dirty="0">
                <a:ea typeface="굴림" panose="020B0600000101010101" pitchFamily="34" charset="-127"/>
              </a:rPr>
              <a:t>In any network: insufficient buffer space at destination</a:t>
            </a:r>
          </a:p>
          <a:p>
            <a:pPr lvl="2">
              <a:lnSpc>
                <a:spcPct val="80000"/>
              </a:lnSpc>
              <a:spcBef>
                <a:spcPct val="20000"/>
              </a:spcBef>
            </a:pPr>
            <a:r>
              <a:rPr lang="en-US" altLang="ko-KR" dirty="0">
                <a:ea typeface="굴림" panose="020B0600000101010101" pitchFamily="34" charset="-127"/>
              </a:rPr>
              <a:t>Rate mismatch: what if sender send faster than receiver can process?</a:t>
            </a:r>
          </a:p>
          <a:p>
            <a:pPr lvl="2">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Reliable Message Delivery on top of Unreliable Packets</a:t>
            </a:r>
          </a:p>
          <a:p>
            <a:pPr lvl="1">
              <a:lnSpc>
                <a:spcPct val="80000"/>
              </a:lnSpc>
              <a:spcBef>
                <a:spcPct val="20000"/>
              </a:spcBef>
            </a:pPr>
            <a:r>
              <a:rPr lang="en-US" altLang="ko-KR" dirty="0">
                <a:ea typeface="굴림" panose="020B0600000101010101" pitchFamily="34" charset="-127"/>
              </a:rPr>
              <a:t>Need some way to make sure that packets actually make it to receiver</a:t>
            </a:r>
          </a:p>
          <a:p>
            <a:pPr lvl="2">
              <a:lnSpc>
                <a:spcPct val="80000"/>
              </a:lnSpc>
              <a:spcBef>
                <a:spcPct val="20000"/>
              </a:spcBef>
            </a:pPr>
            <a:r>
              <a:rPr lang="en-US" altLang="ko-KR" dirty="0">
                <a:ea typeface="굴림" panose="020B0600000101010101" pitchFamily="34" charset="-127"/>
              </a:rPr>
              <a:t>Every packet received at least once</a:t>
            </a:r>
          </a:p>
          <a:p>
            <a:pPr lvl="2">
              <a:lnSpc>
                <a:spcPct val="80000"/>
              </a:lnSpc>
              <a:spcBef>
                <a:spcPct val="20000"/>
              </a:spcBef>
            </a:pPr>
            <a:r>
              <a:rPr lang="en-US" altLang="ko-KR" dirty="0">
                <a:ea typeface="굴림" panose="020B0600000101010101" pitchFamily="34" charset="-127"/>
              </a:rPr>
              <a:t>Every packet received at most once</a:t>
            </a:r>
          </a:p>
          <a:p>
            <a:pPr lvl="1">
              <a:lnSpc>
                <a:spcPct val="80000"/>
              </a:lnSpc>
              <a:spcBef>
                <a:spcPct val="20000"/>
              </a:spcBef>
            </a:pPr>
            <a:r>
              <a:rPr lang="en-US" altLang="ko-KR" dirty="0">
                <a:ea typeface="굴림" panose="020B0600000101010101" pitchFamily="34" charset="-127"/>
              </a:rPr>
              <a:t>Can combine with ordering: every packet received by process at destination exactly once and in order</a:t>
            </a:r>
          </a:p>
        </p:txBody>
      </p:sp>
    </p:spTree>
    <p:extLst>
      <p:ext uri="{BB962C8B-B14F-4D97-AF65-F5344CB8AC3E}">
        <p14:creationId xmlns:p14="http://schemas.microsoft.com/office/powerpoint/2010/main" val="1211633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7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7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7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72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72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72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7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725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725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725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725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7251">
                                            <p:txEl>
                                              <p:pRg st="13" end="1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72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8E99-4152-4145-A2AD-71B07F88BF44}"/>
              </a:ext>
            </a:extLst>
          </p:cNvPr>
          <p:cNvSpPr>
            <a:spLocks noGrp="1"/>
          </p:cNvSpPr>
          <p:nvPr>
            <p:ph type="title"/>
          </p:nvPr>
        </p:nvSpPr>
        <p:spPr/>
        <p:txBody>
          <a:bodyPr/>
          <a:lstStyle/>
          <a:p>
            <a:r>
              <a:rPr lang="en-US" dirty="0"/>
              <a:t>Two-Phase Commit: Preparing</a:t>
            </a:r>
          </a:p>
        </p:txBody>
      </p:sp>
      <p:sp>
        <p:nvSpPr>
          <p:cNvPr id="3" name="Content Placeholder 2">
            <a:extLst>
              <a:ext uri="{FF2B5EF4-FFF2-40B4-BE49-F238E27FC236}">
                <a16:creationId xmlns:a16="http://schemas.microsoft.com/office/drawing/2014/main" id="{BA4EC270-05C8-4B3C-8881-EE5F1F93A5C7}"/>
              </a:ext>
            </a:extLst>
          </p:cNvPr>
          <p:cNvSpPr>
            <a:spLocks noGrp="1"/>
          </p:cNvSpPr>
          <p:nvPr>
            <p:ph idx="1"/>
          </p:nvPr>
        </p:nvSpPr>
        <p:spPr/>
        <p:txBody>
          <a:bodyPr>
            <a:normAutofit/>
          </a:bodyPr>
          <a:lstStyle/>
          <a:p>
            <a:pPr marL="0" indent="0">
              <a:buNone/>
            </a:pPr>
            <a:r>
              <a:rPr lang="en-US" b="1" dirty="0"/>
              <a:t>Agree to Commit</a:t>
            </a:r>
          </a:p>
          <a:p>
            <a:r>
              <a:rPr lang="en-US" dirty="0"/>
              <a:t>Machine has </a:t>
            </a:r>
            <a:r>
              <a:rPr lang="en-US" b="1" dirty="0">
                <a:solidFill>
                  <a:srgbClr val="FF0000"/>
                </a:solidFill>
              </a:rPr>
              <a:t>guaranteed</a:t>
            </a:r>
            <a:r>
              <a:rPr lang="en-US" dirty="0"/>
              <a:t> that it will accept transaction</a:t>
            </a:r>
          </a:p>
          <a:p>
            <a:r>
              <a:rPr lang="en-US" dirty="0"/>
              <a:t>Must be </a:t>
            </a:r>
            <a:r>
              <a:rPr lang="en-US" b="1" dirty="0">
                <a:solidFill>
                  <a:srgbClr val="FF0000"/>
                </a:solidFill>
              </a:rPr>
              <a:t>recorded in log</a:t>
            </a:r>
            <a:r>
              <a:rPr lang="en-US" dirty="0">
                <a:solidFill>
                  <a:srgbClr val="FF0000"/>
                </a:solidFill>
              </a:rPr>
              <a:t> </a:t>
            </a:r>
            <a:r>
              <a:rPr lang="en-US" dirty="0"/>
              <a:t>so machine will remember this decision if it fails and restarts</a:t>
            </a:r>
          </a:p>
          <a:p>
            <a:pPr marL="0" indent="0">
              <a:buNone/>
            </a:pPr>
            <a:r>
              <a:rPr lang="en-US" b="1" dirty="0"/>
              <a:t>Agree to Abort</a:t>
            </a:r>
          </a:p>
          <a:p>
            <a:r>
              <a:rPr lang="en-US" dirty="0"/>
              <a:t>Machine has </a:t>
            </a:r>
            <a:r>
              <a:rPr lang="en-US" b="1" dirty="0">
                <a:solidFill>
                  <a:srgbClr val="FF0000"/>
                </a:solidFill>
              </a:rPr>
              <a:t>guaranteed</a:t>
            </a:r>
            <a:r>
              <a:rPr lang="en-US" dirty="0"/>
              <a:t> that it will </a:t>
            </a:r>
            <a:r>
              <a:rPr lang="en-US" b="1" dirty="0"/>
              <a:t>never accept</a:t>
            </a:r>
            <a:r>
              <a:rPr lang="en-US" dirty="0"/>
              <a:t> this transaction</a:t>
            </a:r>
          </a:p>
          <a:p>
            <a:r>
              <a:rPr lang="en-US" dirty="0"/>
              <a:t>Must be </a:t>
            </a:r>
            <a:r>
              <a:rPr lang="en-US" b="1" dirty="0">
                <a:solidFill>
                  <a:srgbClr val="FF0000"/>
                </a:solidFill>
              </a:rPr>
              <a:t>recorded in log</a:t>
            </a:r>
            <a:r>
              <a:rPr lang="en-US" dirty="0">
                <a:solidFill>
                  <a:srgbClr val="FF0000"/>
                </a:solidFill>
              </a:rPr>
              <a:t> </a:t>
            </a:r>
            <a:r>
              <a:rPr lang="en-US" dirty="0"/>
              <a:t>so machine will remember this decision if it fails and restarts</a:t>
            </a:r>
          </a:p>
        </p:txBody>
      </p:sp>
    </p:spTree>
    <p:extLst>
      <p:ext uri="{BB962C8B-B14F-4D97-AF65-F5344CB8AC3E}">
        <p14:creationId xmlns:p14="http://schemas.microsoft.com/office/powerpoint/2010/main" val="270368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a:ea typeface="굴림" panose="020B0600000101010101" pitchFamily="34" charset="-127"/>
              </a:rPr>
              <a:t>Using Acknowledgements</a:t>
            </a:r>
          </a:p>
        </p:txBody>
      </p:sp>
      <p:sp>
        <p:nvSpPr>
          <p:cNvPr id="1079299" name="Rectangle 3"/>
          <p:cNvSpPr>
            <a:spLocks noGrp="1" noChangeArrowheads="1"/>
          </p:cNvSpPr>
          <p:nvPr>
            <p:ph type="body" idx="1"/>
          </p:nvPr>
        </p:nvSpPr>
        <p:spPr>
          <a:xfrm>
            <a:off x="0" y="3098800"/>
            <a:ext cx="9067800" cy="3835400"/>
          </a:xfrm>
        </p:spPr>
        <p:txBody>
          <a:bodyPr/>
          <a:lstStyle/>
          <a:p>
            <a:pPr>
              <a:lnSpc>
                <a:spcPct val="80000"/>
              </a:lnSpc>
              <a:spcBef>
                <a:spcPct val="15000"/>
              </a:spcBef>
            </a:pPr>
            <a:r>
              <a:rPr lang="en-US" altLang="ko-KR" dirty="0">
                <a:ea typeface="굴림" panose="020B0600000101010101" pitchFamily="34" charset="-127"/>
              </a:rPr>
              <a:t>How to ensure transmission of packets?</a:t>
            </a:r>
          </a:p>
          <a:p>
            <a:pPr lvl="1">
              <a:lnSpc>
                <a:spcPct val="80000"/>
              </a:lnSpc>
              <a:spcBef>
                <a:spcPct val="15000"/>
              </a:spcBef>
            </a:pPr>
            <a:r>
              <a:rPr lang="en-US" altLang="ko-KR" dirty="0">
                <a:ea typeface="굴림" panose="020B0600000101010101" pitchFamily="34" charset="-127"/>
              </a:rPr>
              <a:t>Detect garbling at receiver via checksum, discard if bad</a:t>
            </a:r>
          </a:p>
          <a:p>
            <a:pPr lvl="1">
              <a:lnSpc>
                <a:spcPct val="80000"/>
              </a:lnSpc>
              <a:spcBef>
                <a:spcPct val="15000"/>
              </a:spcBef>
            </a:pPr>
            <a:r>
              <a:rPr lang="en-US" altLang="ko-KR" dirty="0">
                <a:ea typeface="굴림" panose="020B0600000101010101" pitchFamily="34" charset="-127"/>
              </a:rPr>
              <a:t>Receiver acknowledges (by sending “ACK”) when packet received properly at destination</a:t>
            </a:r>
          </a:p>
          <a:p>
            <a:pPr lvl="1">
              <a:lnSpc>
                <a:spcPct val="80000"/>
              </a:lnSpc>
              <a:spcBef>
                <a:spcPct val="15000"/>
              </a:spcBef>
            </a:pPr>
            <a:r>
              <a:rPr lang="en-US" altLang="ko-KR" dirty="0">
                <a:ea typeface="굴림" panose="020B0600000101010101" pitchFamily="34" charset="-127"/>
              </a:rPr>
              <a:t>Timeout at sender:  if no ACK, retransmit</a:t>
            </a:r>
          </a:p>
          <a:p>
            <a:pPr>
              <a:lnSpc>
                <a:spcPct val="80000"/>
              </a:lnSpc>
              <a:spcBef>
                <a:spcPct val="15000"/>
              </a:spcBef>
            </a:pPr>
            <a:r>
              <a:rPr lang="en-US" altLang="ko-KR" dirty="0">
                <a:ea typeface="굴림" panose="020B0600000101010101" pitchFamily="34" charset="-127"/>
              </a:rPr>
              <a:t>Some questions:</a:t>
            </a:r>
          </a:p>
          <a:p>
            <a:pPr lvl="1">
              <a:lnSpc>
                <a:spcPct val="80000"/>
              </a:lnSpc>
              <a:spcBef>
                <a:spcPct val="15000"/>
              </a:spcBef>
            </a:pPr>
            <a:r>
              <a:rPr lang="en-US" altLang="ko-KR" dirty="0">
                <a:ea typeface="굴림" panose="020B0600000101010101" pitchFamily="34" charset="-127"/>
              </a:rPr>
              <a:t>If the sender doesn’t get an ACK, does that mean the receiver didn’t get the original message?</a:t>
            </a:r>
          </a:p>
          <a:p>
            <a:pPr lvl="2">
              <a:lnSpc>
                <a:spcPct val="80000"/>
              </a:lnSpc>
              <a:spcBef>
                <a:spcPct val="15000"/>
              </a:spcBef>
            </a:pPr>
            <a:r>
              <a:rPr lang="en-US" altLang="ko-KR" dirty="0">
                <a:ea typeface="굴림" panose="020B0600000101010101" pitchFamily="34" charset="-127"/>
              </a:rPr>
              <a:t>No</a:t>
            </a:r>
          </a:p>
          <a:p>
            <a:pPr lvl="1">
              <a:lnSpc>
                <a:spcPct val="80000"/>
              </a:lnSpc>
              <a:spcBef>
                <a:spcPct val="15000"/>
              </a:spcBef>
            </a:pPr>
            <a:r>
              <a:rPr lang="en-US" altLang="ko-KR" dirty="0">
                <a:ea typeface="굴림" panose="020B0600000101010101" pitchFamily="34" charset="-127"/>
              </a:rPr>
              <a:t>What if ACK gets dropped?  Or if message gets delayed?</a:t>
            </a:r>
          </a:p>
          <a:p>
            <a:pPr lvl="2">
              <a:lnSpc>
                <a:spcPct val="80000"/>
              </a:lnSpc>
              <a:spcBef>
                <a:spcPct val="15000"/>
              </a:spcBef>
            </a:pPr>
            <a:r>
              <a:rPr lang="en-US" altLang="ko-KR" dirty="0">
                <a:ea typeface="굴림" panose="020B0600000101010101" pitchFamily="34" charset="-127"/>
              </a:rPr>
              <a:t>Sender doesn’t get ACK, retransmits, Receiver gets message twice, ACK each</a:t>
            </a:r>
          </a:p>
        </p:txBody>
      </p:sp>
      <p:grpSp>
        <p:nvGrpSpPr>
          <p:cNvPr id="1079300" name="Group 4"/>
          <p:cNvGrpSpPr>
            <a:grpSpLocks/>
          </p:cNvGrpSpPr>
          <p:nvPr/>
        </p:nvGrpSpPr>
        <p:grpSpPr bwMode="auto">
          <a:xfrm>
            <a:off x="1447800" y="850899"/>
            <a:ext cx="2227263" cy="1500189"/>
            <a:chOff x="912" y="424"/>
            <a:chExt cx="1403" cy="945"/>
          </a:xfrm>
        </p:grpSpPr>
        <p:sp>
          <p:nvSpPr>
            <p:cNvPr id="6164" name="Rectangle 5" descr="Wide downward diagonal"/>
            <p:cNvSpPr>
              <a:spLocks noChangeArrowheads="1"/>
            </p:cNvSpPr>
            <p:nvPr/>
          </p:nvSpPr>
          <p:spPr bwMode="auto">
            <a:xfrm>
              <a:off x="1173" y="496"/>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6165" name="Text Box 6"/>
            <p:cNvSpPr txBox="1">
              <a:spLocks noChangeArrowheads="1"/>
            </p:cNvSpPr>
            <p:nvPr/>
          </p:nvSpPr>
          <p:spPr bwMode="auto">
            <a:xfrm>
              <a:off x="2073" y="424"/>
              <a:ext cx="242"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6166" name="Text Box 7"/>
            <p:cNvSpPr txBox="1">
              <a:spLocks noChangeArrowheads="1"/>
            </p:cNvSpPr>
            <p:nvPr/>
          </p:nvSpPr>
          <p:spPr bwMode="auto">
            <a:xfrm>
              <a:off x="912" y="424"/>
              <a:ext cx="266"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nvGrpSpPr>
            <p:cNvPr id="6167" name="Group 8"/>
            <p:cNvGrpSpPr>
              <a:grpSpLocks/>
            </p:cNvGrpSpPr>
            <p:nvPr/>
          </p:nvGrpSpPr>
          <p:grpSpPr bwMode="auto">
            <a:xfrm>
              <a:off x="1157" y="622"/>
              <a:ext cx="960" cy="747"/>
              <a:chOff x="1157" y="670"/>
              <a:chExt cx="960" cy="747"/>
            </a:xfrm>
          </p:grpSpPr>
          <p:grpSp>
            <p:nvGrpSpPr>
              <p:cNvPr id="6168" name="Group 9"/>
              <p:cNvGrpSpPr>
                <a:grpSpLocks/>
              </p:cNvGrpSpPr>
              <p:nvPr/>
            </p:nvGrpSpPr>
            <p:grpSpPr bwMode="auto">
              <a:xfrm>
                <a:off x="1157" y="670"/>
                <a:ext cx="960" cy="353"/>
                <a:chOff x="1157" y="670"/>
                <a:chExt cx="960" cy="353"/>
              </a:xfrm>
            </p:grpSpPr>
            <p:sp>
              <p:nvSpPr>
                <p:cNvPr id="6172"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73" name="Text Box 11"/>
                <p:cNvSpPr txBox="1">
                  <a:spLocks noChangeArrowheads="1"/>
                </p:cNvSpPr>
                <p:nvPr/>
              </p:nvSpPr>
              <p:spPr bwMode="auto">
                <a:xfrm rot="736490">
                  <a:off x="1324" y="670"/>
                  <a:ext cx="626"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grpSp>
            <p:nvGrpSpPr>
              <p:cNvPr id="6169" name="Group 12"/>
              <p:cNvGrpSpPr>
                <a:grpSpLocks/>
              </p:cNvGrpSpPr>
              <p:nvPr/>
            </p:nvGrpSpPr>
            <p:grpSpPr bwMode="auto">
              <a:xfrm>
                <a:off x="1157" y="1023"/>
                <a:ext cx="960" cy="394"/>
                <a:chOff x="1157" y="1023"/>
                <a:chExt cx="960" cy="394"/>
              </a:xfrm>
            </p:grpSpPr>
            <p:sp>
              <p:nvSpPr>
                <p:cNvPr id="6170" name="Line 1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71" name="Text Box 14"/>
                <p:cNvSpPr txBox="1">
                  <a:spLocks noChangeArrowheads="1"/>
                </p:cNvSpPr>
                <p:nvPr/>
              </p:nvSpPr>
              <p:spPr bwMode="auto">
                <a:xfrm rot="20746312">
                  <a:off x="1394" y="1128"/>
                  <a:ext cx="501"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a:t>
                  </a:r>
                </a:p>
              </p:txBody>
            </p:sp>
          </p:grpSp>
        </p:grpSp>
      </p:grpSp>
      <p:grpSp>
        <p:nvGrpSpPr>
          <p:cNvPr id="1079311" name="Group 15"/>
          <p:cNvGrpSpPr>
            <a:grpSpLocks/>
          </p:cNvGrpSpPr>
          <p:nvPr/>
        </p:nvGrpSpPr>
        <p:grpSpPr bwMode="auto">
          <a:xfrm>
            <a:off x="4032251" y="838199"/>
            <a:ext cx="3446463" cy="2274889"/>
            <a:chOff x="2448" y="416"/>
            <a:chExt cx="2171" cy="1433"/>
          </a:xfrm>
        </p:grpSpPr>
        <p:sp>
          <p:nvSpPr>
            <p:cNvPr id="6150" name="Text Box 16"/>
            <p:cNvSpPr txBox="1">
              <a:spLocks noChangeArrowheads="1"/>
            </p:cNvSpPr>
            <p:nvPr/>
          </p:nvSpPr>
          <p:spPr bwMode="auto">
            <a:xfrm>
              <a:off x="4377" y="416"/>
              <a:ext cx="242"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6151" name="Text Box 17"/>
            <p:cNvSpPr txBox="1">
              <a:spLocks noChangeArrowheads="1"/>
            </p:cNvSpPr>
            <p:nvPr/>
          </p:nvSpPr>
          <p:spPr bwMode="auto">
            <a:xfrm>
              <a:off x="3216" y="416"/>
              <a:ext cx="266"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sp>
          <p:nvSpPr>
            <p:cNvPr id="6152" name="Rectangle 18" descr="Wide downward diagonal"/>
            <p:cNvSpPr>
              <a:spLocks noChangeArrowheads="1"/>
            </p:cNvSpPr>
            <p:nvPr/>
          </p:nvSpPr>
          <p:spPr bwMode="auto">
            <a:xfrm>
              <a:off x="3477" y="508"/>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grpSp>
          <p:nvGrpSpPr>
            <p:cNvPr id="6153" name="Group 19"/>
            <p:cNvGrpSpPr>
              <a:grpSpLocks/>
            </p:cNvGrpSpPr>
            <p:nvPr/>
          </p:nvGrpSpPr>
          <p:grpSpPr bwMode="auto">
            <a:xfrm>
              <a:off x="3504" y="1102"/>
              <a:ext cx="960" cy="353"/>
              <a:chOff x="1157" y="670"/>
              <a:chExt cx="960" cy="353"/>
            </a:xfrm>
          </p:grpSpPr>
          <p:sp>
            <p:nvSpPr>
              <p:cNvPr id="6162" name="Line 2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63" name="Text Box 21"/>
              <p:cNvSpPr txBox="1">
                <a:spLocks noChangeArrowheads="1"/>
              </p:cNvSpPr>
              <p:nvPr/>
            </p:nvSpPr>
            <p:spPr bwMode="auto">
              <a:xfrm rot="736490">
                <a:off x="1324" y="670"/>
                <a:ext cx="626"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grpSp>
          <p:nvGrpSpPr>
            <p:cNvPr id="6154" name="Group 22"/>
            <p:cNvGrpSpPr>
              <a:grpSpLocks/>
            </p:cNvGrpSpPr>
            <p:nvPr/>
          </p:nvGrpSpPr>
          <p:grpSpPr bwMode="auto">
            <a:xfrm>
              <a:off x="3504" y="1455"/>
              <a:ext cx="960" cy="394"/>
              <a:chOff x="1157" y="1023"/>
              <a:chExt cx="960" cy="394"/>
            </a:xfrm>
          </p:grpSpPr>
          <p:sp>
            <p:nvSpPr>
              <p:cNvPr id="6160" name="Line 2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61" name="Text Box 24"/>
              <p:cNvSpPr txBox="1">
                <a:spLocks noChangeArrowheads="1"/>
              </p:cNvSpPr>
              <p:nvPr/>
            </p:nvSpPr>
            <p:spPr bwMode="auto">
              <a:xfrm rot="20746312">
                <a:off x="1394" y="1128"/>
                <a:ext cx="501"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a:t>
                </a:r>
              </a:p>
            </p:txBody>
          </p:sp>
        </p:grpSp>
        <p:grpSp>
          <p:nvGrpSpPr>
            <p:cNvPr id="6155" name="Group 25"/>
            <p:cNvGrpSpPr>
              <a:grpSpLocks/>
            </p:cNvGrpSpPr>
            <p:nvPr/>
          </p:nvGrpSpPr>
          <p:grpSpPr bwMode="auto">
            <a:xfrm>
              <a:off x="3504" y="622"/>
              <a:ext cx="960" cy="353"/>
              <a:chOff x="3504" y="703"/>
              <a:chExt cx="960" cy="353"/>
            </a:xfrm>
          </p:grpSpPr>
          <p:sp>
            <p:nvSpPr>
              <p:cNvPr id="6158" name="Line 26"/>
              <p:cNvSpPr>
                <a:spLocks noChangeShapeType="1"/>
              </p:cNvSpPr>
              <p:nvPr/>
            </p:nvSpPr>
            <p:spPr bwMode="auto">
              <a:xfrm>
                <a:off x="3504" y="864"/>
                <a:ext cx="960" cy="192"/>
              </a:xfrm>
              <a:prstGeom prst="line">
                <a:avLst/>
              </a:prstGeom>
              <a:noFill/>
              <a:ln w="38100">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59" name="Text Box 27"/>
              <p:cNvSpPr txBox="1">
                <a:spLocks noChangeArrowheads="1"/>
              </p:cNvSpPr>
              <p:nvPr/>
            </p:nvSpPr>
            <p:spPr bwMode="auto">
              <a:xfrm rot="736490">
                <a:off x="3671" y="703"/>
                <a:ext cx="626"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sp>
          <p:nvSpPr>
            <p:cNvPr id="6156" name="AutoShape 28"/>
            <p:cNvSpPr>
              <a:spLocks/>
            </p:cNvSpPr>
            <p:nvPr/>
          </p:nvSpPr>
          <p:spPr bwMode="auto">
            <a:xfrm>
              <a:off x="3264" y="783"/>
              <a:ext cx="192" cy="480"/>
            </a:xfrm>
            <a:prstGeom prst="leftBrace">
              <a:avLst>
                <a:gd name="adj1" fmla="val 20833"/>
                <a:gd name="adj2" fmla="val 50000"/>
              </a:avLst>
            </a:prstGeom>
            <a:noFill/>
            <a:ln w="38100">
              <a:solidFill>
                <a:schemeClr val="tx1"/>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6157" name="Text Box 29"/>
            <p:cNvSpPr txBox="1">
              <a:spLocks noChangeArrowheads="1"/>
            </p:cNvSpPr>
            <p:nvPr/>
          </p:nvSpPr>
          <p:spPr bwMode="auto">
            <a:xfrm>
              <a:off x="2448" y="879"/>
              <a:ext cx="786"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Timeout</a:t>
              </a:r>
            </a:p>
          </p:txBody>
        </p:sp>
      </p:grpSp>
    </p:spTree>
    <p:extLst>
      <p:ext uri="{BB962C8B-B14F-4D97-AF65-F5344CB8AC3E}">
        <p14:creationId xmlns:p14="http://schemas.microsoft.com/office/powerpoint/2010/main" val="3318977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9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9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9299">
                                            <p:txEl>
                                              <p:pRg st="2" end="2"/>
                                            </p:txEl>
                                          </p:spTgt>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1079300"/>
                                        </p:tgtEl>
                                        <p:attrNameLst>
                                          <p:attrName>style.visibility</p:attrName>
                                        </p:attrNameLst>
                                      </p:cBhvr>
                                      <p:to>
                                        <p:strVal val="visible"/>
                                      </p:to>
                                    </p:set>
                                    <p:animEffect transition="in" filter="wipe(up)">
                                      <p:cBhvr>
                                        <p:cTn id="15" dur="500"/>
                                        <p:tgtEl>
                                          <p:spTgt spid="10793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79299">
                                            <p:txEl>
                                              <p:pRg st="3" end="3"/>
                                            </p:txEl>
                                          </p:spTgt>
                                        </p:tgtEl>
                                        <p:attrNameLst>
                                          <p:attrName>style.visibility</p:attrName>
                                        </p:attrNameLst>
                                      </p:cBhvr>
                                      <p:to>
                                        <p:strVal val="visible"/>
                                      </p:to>
                                    </p:set>
                                  </p:childTnLst>
                                </p:cTn>
                              </p:par>
                              <p:par>
                                <p:cTn id="20" presetID="22" presetClass="entr" presetSubtype="1" fill="hold" nodeType="withEffect">
                                  <p:stCondLst>
                                    <p:cond delay="0"/>
                                  </p:stCondLst>
                                  <p:childTnLst>
                                    <p:set>
                                      <p:cBhvr>
                                        <p:cTn id="21" dur="1" fill="hold">
                                          <p:stCondLst>
                                            <p:cond delay="0"/>
                                          </p:stCondLst>
                                        </p:cTn>
                                        <p:tgtEl>
                                          <p:spTgt spid="1079311"/>
                                        </p:tgtEl>
                                        <p:attrNameLst>
                                          <p:attrName>style.visibility</p:attrName>
                                        </p:attrNameLst>
                                      </p:cBhvr>
                                      <p:to>
                                        <p:strVal val="visible"/>
                                      </p:to>
                                    </p:set>
                                    <p:animEffect transition="in" filter="wipe(up)">
                                      <p:cBhvr>
                                        <p:cTn id="22" dur="500"/>
                                        <p:tgtEl>
                                          <p:spTgt spid="1079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929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929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929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929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9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299"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1371" name="Rectangle 27"/>
          <p:cNvSpPr>
            <a:spLocks noGrp="1" noChangeArrowheads="1"/>
          </p:cNvSpPr>
          <p:nvPr>
            <p:ph type="body" idx="1"/>
          </p:nvPr>
        </p:nvSpPr>
        <p:spPr>
          <a:xfrm>
            <a:off x="76200" y="685800"/>
            <a:ext cx="8839200" cy="5943600"/>
          </a:xfrm>
        </p:spPr>
        <p:txBody>
          <a:bodyPr/>
          <a:lstStyle/>
          <a:p>
            <a:pPr>
              <a:lnSpc>
                <a:spcPct val="80000"/>
              </a:lnSpc>
              <a:spcBef>
                <a:spcPct val="10000"/>
              </a:spcBef>
            </a:pPr>
            <a:r>
              <a:rPr lang="en-US" altLang="ko-KR" dirty="0">
                <a:ea typeface="굴림" panose="020B0600000101010101" pitchFamily="34" charset="-127"/>
              </a:rPr>
              <a:t>Solution: put sequence number in message to identify re-transmitted packets</a:t>
            </a:r>
          </a:p>
          <a:p>
            <a:pPr lvl="1">
              <a:lnSpc>
                <a:spcPct val="80000"/>
              </a:lnSpc>
              <a:spcBef>
                <a:spcPct val="10000"/>
              </a:spcBef>
            </a:pPr>
            <a:r>
              <a:rPr lang="en-US" altLang="ko-KR" dirty="0">
                <a:ea typeface="굴림" panose="020B0600000101010101" pitchFamily="34" charset="-127"/>
              </a:rPr>
              <a:t>Receiver checks for duplicate number’s; Discard if detected</a:t>
            </a:r>
          </a:p>
          <a:p>
            <a:pPr>
              <a:lnSpc>
                <a:spcPct val="80000"/>
              </a:lnSpc>
              <a:spcBef>
                <a:spcPct val="10000"/>
              </a:spcBef>
            </a:pPr>
            <a:r>
              <a:rPr lang="en-US" altLang="ko-KR" dirty="0">
                <a:ea typeface="굴림" panose="020B0600000101010101" pitchFamily="34" charset="-127"/>
              </a:rPr>
              <a:t>Requirements:</a:t>
            </a:r>
          </a:p>
          <a:p>
            <a:pPr lvl="1">
              <a:lnSpc>
                <a:spcPct val="80000"/>
              </a:lnSpc>
              <a:spcBef>
                <a:spcPct val="10000"/>
              </a:spcBef>
            </a:pPr>
            <a:r>
              <a:rPr lang="en-US" altLang="ko-KR" dirty="0">
                <a:ea typeface="굴림" panose="020B0600000101010101" pitchFamily="34" charset="-127"/>
              </a:rPr>
              <a:t>Sender keeps copy of </a:t>
            </a:r>
            <a:r>
              <a:rPr lang="en-US" altLang="ko-KR" dirty="0" err="1">
                <a:ea typeface="굴림" panose="020B0600000101010101" pitchFamily="34" charset="-127"/>
              </a:rPr>
              <a:t>unACK’d</a:t>
            </a:r>
            <a:r>
              <a:rPr lang="en-US" altLang="ko-KR" dirty="0">
                <a:ea typeface="굴림" panose="020B0600000101010101" pitchFamily="34" charset="-127"/>
              </a:rPr>
              <a:t> messages</a:t>
            </a:r>
          </a:p>
          <a:p>
            <a:pPr lvl="2">
              <a:lnSpc>
                <a:spcPct val="80000"/>
              </a:lnSpc>
              <a:spcBef>
                <a:spcPct val="10000"/>
              </a:spcBef>
            </a:pPr>
            <a:r>
              <a:rPr lang="en-US" altLang="ko-KR" dirty="0">
                <a:ea typeface="굴림" panose="020B0600000101010101" pitchFamily="34" charset="-127"/>
              </a:rPr>
              <a:t>Easy: only need to buffer messages</a:t>
            </a:r>
          </a:p>
          <a:p>
            <a:pPr lvl="1">
              <a:lnSpc>
                <a:spcPct val="80000"/>
              </a:lnSpc>
              <a:spcBef>
                <a:spcPct val="10000"/>
              </a:spcBef>
            </a:pPr>
            <a:r>
              <a:rPr lang="en-US" altLang="ko-KR" dirty="0">
                <a:ea typeface="굴림" panose="020B0600000101010101" pitchFamily="34" charset="-127"/>
              </a:rPr>
              <a:t>Receiver tracks possible duplicate messages</a:t>
            </a:r>
          </a:p>
          <a:p>
            <a:pPr lvl="2">
              <a:lnSpc>
                <a:spcPct val="80000"/>
              </a:lnSpc>
              <a:spcBef>
                <a:spcPct val="10000"/>
              </a:spcBef>
            </a:pPr>
            <a:r>
              <a:rPr lang="en-US" altLang="ko-KR" dirty="0">
                <a:ea typeface="굴림" panose="020B0600000101010101" pitchFamily="34" charset="-127"/>
              </a:rPr>
              <a:t>Hard: when ok to forget about received message?</a:t>
            </a:r>
          </a:p>
          <a:p>
            <a:pPr>
              <a:lnSpc>
                <a:spcPct val="80000"/>
              </a:lnSpc>
              <a:spcBef>
                <a:spcPct val="10000"/>
              </a:spcBef>
            </a:pPr>
            <a:r>
              <a:rPr lang="en-US" altLang="ko-KR" dirty="0">
                <a:solidFill>
                  <a:schemeClr val="hlink"/>
                </a:solidFill>
                <a:ea typeface="굴림" panose="020B0600000101010101" pitchFamily="34" charset="-127"/>
              </a:rPr>
              <a:t>Alternating-bit protocol:</a:t>
            </a:r>
          </a:p>
          <a:p>
            <a:pPr lvl="1">
              <a:lnSpc>
                <a:spcPct val="80000"/>
              </a:lnSpc>
              <a:spcBef>
                <a:spcPct val="10000"/>
              </a:spcBef>
            </a:pPr>
            <a:r>
              <a:rPr lang="en-US" altLang="ko-KR" dirty="0">
                <a:ea typeface="굴림" panose="020B0600000101010101" pitchFamily="34" charset="-127"/>
              </a:rPr>
              <a:t>Send one message at a time; don’t send</a:t>
            </a:r>
            <a:br>
              <a:rPr lang="en-US" altLang="ko-KR" dirty="0">
                <a:ea typeface="굴림" panose="020B0600000101010101" pitchFamily="34" charset="-127"/>
              </a:rPr>
            </a:br>
            <a:r>
              <a:rPr lang="en-US" altLang="ko-KR" dirty="0">
                <a:ea typeface="굴림" panose="020B0600000101010101" pitchFamily="34" charset="-127"/>
              </a:rPr>
              <a:t>next message until ACK received</a:t>
            </a:r>
          </a:p>
          <a:p>
            <a:pPr lvl="1">
              <a:lnSpc>
                <a:spcPct val="80000"/>
              </a:lnSpc>
              <a:spcBef>
                <a:spcPct val="10000"/>
              </a:spcBef>
            </a:pPr>
            <a:r>
              <a:rPr lang="en-US" altLang="ko-KR" dirty="0">
                <a:ea typeface="굴림" panose="020B0600000101010101" pitchFamily="34" charset="-127"/>
              </a:rPr>
              <a:t>Sender keeps last message; receiver </a:t>
            </a:r>
            <a:r>
              <a:rPr lang="en-US" altLang="ko-KR" dirty="0" smtClean="0">
                <a:ea typeface="굴림" panose="020B0600000101010101" pitchFamily="34" charset="-127"/>
              </a:rPr>
              <a:t>tracks </a:t>
            </a:r>
            <a:br>
              <a:rPr lang="en-US" altLang="ko-KR" dirty="0" smtClean="0">
                <a:ea typeface="굴림" panose="020B0600000101010101" pitchFamily="34" charset="-127"/>
              </a:rPr>
            </a:br>
            <a:r>
              <a:rPr lang="en-US" altLang="ko-KR" dirty="0" smtClean="0">
                <a:ea typeface="굴림" panose="020B0600000101010101" pitchFamily="34" charset="-127"/>
              </a:rPr>
              <a:t>sequence </a:t>
            </a:r>
            <a:r>
              <a:rPr lang="en-US" altLang="ko-KR" dirty="0">
                <a:ea typeface="굴림" panose="020B0600000101010101" pitchFamily="34" charset="-127"/>
              </a:rPr>
              <a:t>number of last message received</a:t>
            </a:r>
          </a:p>
          <a:p>
            <a:pPr>
              <a:lnSpc>
                <a:spcPct val="80000"/>
              </a:lnSpc>
              <a:spcBef>
                <a:spcPct val="10000"/>
              </a:spcBef>
            </a:pPr>
            <a:r>
              <a:rPr lang="en-US" altLang="ko-KR" dirty="0">
                <a:ea typeface="굴림" panose="020B0600000101010101" pitchFamily="34" charset="-127"/>
              </a:rPr>
              <a:t>Pros: simple, small overhead</a:t>
            </a:r>
          </a:p>
          <a:p>
            <a:pPr>
              <a:lnSpc>
                <a:spcPct val="80000"/>
              </a:lnSpc>
              <a:spcBef>
                <a:spcPct val="10000"/>
              </a:spcBef>
            </a:pPr>
            <a:r>
              <a:rPr lang="en-US" altLang="ko-KR" dirty="0">
                <a:ea typeface="굴림" panose="020B0600000101010101" pitchFamily="34" charset="-127"/>
              </a:rPr>
              <a:t>Con: Poor performance</a:t>
            </a:r>
          </a:p>
          <a:p>
            <a:pPr lvl="1">
              <a:lnSpc>
                <a:spcPct val="80000"/>
              </a:lnSpc>
              <a:spcBef>
                <a:spcPct val="10000"/>
              </a:spcBef>
            </a:pPr>
            <a:r>
              <a:rPr lang="en-US" altLang="ko-KR" dirty="0">
                <a:ea typeface="굴림" panose="020B0600000101010101" pitchFamily="34" charset="-127"/>
              </a:rPr>
              <a:t>Wire can hold multiple messages; want to</a:t>
            </a:r>
            <a:br>
              <a:rPr lang="en-US" altLang="ko-KR" dirty="0">
                <a:ea typeface="굴림" panose="020B0600000101010101" pitchFamily="34" charset="-127"/>
              </a:rPr>
            </a:br>
            <a:r>
              <a:rPr lang="en-US" altLang="ko-KR" dirty="0">
                <a:ea typeface="굴림" panose="020B0600000101010101" pitchFamily="34" charset="-127"/>
              </a:rPr>
              <a:t>fill up at (wire latency </a:t>
            </a:r>
            <a:r>
              <a:rPr lang="en-US" altLang="ko-KR" dirty="0">
                <a:ea typeface="굴림" panose="020B0600000101010101" pitchFamily="34" charset="-127"/>
                <a:sym typeface="Symbol" panose="05050102010706020507" pitchFamily="18" charset="2"/>
              </a:rPr>
              <a:t> throughput)</a:t>
            </a:r>
          </a:p>
          <a:p>
            <a:pPr>
              <a:lnSpc>
                <a:spcPct val="80000"/>
              </a:lnSpc>
              <a:spcBef>
                <a:spcPct val="10000"/>
              </a:spcBef>
            </a:pPr>
            <a:r>
              <a:rPr lang="en-US" altLang="ko-KR" dirty="0">
                <a:ea typeface="굴림" panose="020B0600000101010101" pitchFamily="34" charset="-127"/>
                <a:sym typeface="Symbol" panose="05050102010706020507" pitchFamily="18" charset="2"/>
              </a:rPr>
              <a:t>Con: doesn’t work if network can delay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or duplicate messages arbitrarily</a:t>
            </a:r>
          </a:p>
        </p:txBody>
      </p:sp>
      <p:grpSp>
        <p:nvGrpSpPr>
          <p:cNvPr id="1081346" name="Group 2"/>
          <p:cNvGrpSpPr>
            <a:grpSpLocks/>
          </p:cNvGrpSpPr>
          <p:nvPr/>
        </p:nvGrpSpPr>
        <p:grpSpPr bwMode="auto">
          <a:xfrm>
            <a:off x="6858000" y="3124200"/>
            <a:ext cx="2241550" cy="3200400"/>
            <a:chOff x="4316" y="2016"/>
            <a:chExt cx="1412" cy="2016"/>
          </a:xfrm>
        </p:grpSpPr>
        <p:sp>
          <p:nvSpPr>
            <p:cNvPr id="7173" name="Rectangle 3"/>
            <p:cNvSpPr>
              <a:spLocks noChangeArrowheads="1"/>
            </p:cNvSpPr>
            <p:nvPr/>
          </p:nvSpPr>
          <p:spPr bwMode="auto">
            <a:xfrm>
              <a:off x="4352" y="2016"/>
              <a:ext cx="1376" cy="2016"/>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grpSp>
          <p:nvGrpSpPr>
            <p:cNvPr id="7174" name="Group 4"/>
            <p:cNvGrpSpPr>
              <a:grpSpLocks/>
            </p:cNvGrpSpPr>
            <p:nvPr/>
          </p:nvGrpSpPr>
          <p:grpSpPr bwMode="auto">
            <a:xfrm>
              <a:off x="4316" y="2016"/>
              <a:ext cx="1403" cy="1919"/>
              <a:chOff x="4080" y="951"/>
              <a:chExt cx="1403" cy="2169"/>
            </a:xfrm>
          </p:grpSpPr>
          <p:sp>
            <p:nvSpPr>
              <p:cNvPr id="7175" name="Rectangle 5" descr="Wide downward diagonal"/>
              <p:cNvSpPr>
                <a:spLocks noChangeArrowheads="1"/>
              </p:cNvSpPr>
              <p:nvPr/>
            </p:nvSpPr>
            <p:spPr bwMode="auto">
              <a:xfrm>
                <a:off x="4341" y="1063"/>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7176" name="Text Box 6"/>
              <p:cNvSpPr txBox="1">
                <a:spLocks noChangeArrowheads="1"/>
              </p:cNvSpPr>
              <p:nvPr/>
            </p:nvSpPr>
            <p:spPr bwMode="auto">
              <a:xfrm>
                <a:off x="5241" y="951"/>
                <a:ext cx="242" cy="37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7177" name="Text Box 7"/>
              <p:cNvSpPr txBox="1">
                <a:spLocks noChangeArrowheads="1"/>
              </p:cNvSpPr>
              <p:nvPr/>
            </p:nvSpPr>
            <p:spPr bwMode="auto">
              <a:xfrm>
                <a:off x="4080" y="951"/>
                <a:ext cx="266" cy="37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nvGrpSpPr>
              <p:cNvPr id="7178" name="Group 8"/>
              <p:cNvGrpSpPr>
                <a:grpSpLocks/>
              </p:cNvGrpSpPr>
              <p:nvPr/>
            </p:nvGrpSpPr>
            <p:grpSpPr bwMode="auto">
              <a:xfrm>
                <a:off x="4325" y="1186"/>
                <a:ext cx="960" cy="713"/>
                <a:chOff x="4325" y="679"/>
                <a:chExt cx="960" cy="713"/>
              </a:xfrm>
            </p:grpSpPr>
            <p:grpSp>
              <p:nvGrpSpPr>
                <p:cNvPr id="7191" name="Group 9"/>
                <p:cNvGrpSpPr>
                  <a:grpSpLocks/>
                </p:cNvGrpSpPr>
                <p:nvPr/>
              </p:nvGrpSpPr>
              <p:grpSpPr bwMode="auto">
                <a:xfrm>
                  <a:off x="4325" y="679"/>
                  <a:ext cx="960" cy="356"/>
                  <a:chOff x="1157" y="667"/>
                  <a:chExt cx="960" cy="356"/>
                </a:xfrm>
              </p:grpSpPr>
              <p:sp>
                <p:nvSpPr>
                  <p:cNvPr id="7194"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5" name="Text Box 11"/>
                  <p:cNvSpPr txBox="1">
                    <a:spLocks noChangeArrowheads="1"/>
                  </p:cNvSpPr>
                  <p:nvPr/>
                </p:nvSpPr>
                <p:spPr bwMode="auto">
                  <a:xfrm rot="736490">
                    <a:off x="1410" y="667"/>
                    <a:ext cx="634" cy="32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#0</a:t>
                    </a:r>
                  </a:p>
                </p:txBody>
              </p:sp>
            </p:grpSp>
            <p:sp>
              <p:nvSpPr>
                <p:cNvPr id="7192" name="Line 12"/>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3" name="Text Box 13"/>
                <p:cNvSpPr txBox="1">
                  <a:spLocks noChangeArrowheads="1"/>
                </p:cNvSpPr>
                <p:nvPr/>
              </p:nvSpPr>
              <p:spPr bwMode="auto">
                <a:xfrm rot="20746312">
                  <a:off x="4368" y="969"/>
                  <a:ext cx="765" cy="32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#0</a:t>
                  </a:r>
                </a:p>
              </p:txBody>
            </p:sp>
          </p:grpSp>
          <p:grpSp>
            <p:nvGrpSpPr>
              <p:cNvPr id="7179" name="Group 14"/>
              <p:cNvGrpSpPr>
                <a:grpSpLocks/>
              </p:cNvGrpSpPr>
              <p:nvPr/>
            </p:nvGrpSpPr>
            <p:grpSpPr bwMode="auto">
              <a:xfrm>
                <a:off x="4320" y="1783"/>
                <a:ext cx="960" cy="740"/>
                <a:chOff x="4325" y="652"/>
                <a:chExt cx="960" cy="740"/>
              </a:xfrm>
            </p:grpSpPr>
            <p:grpSp>
              <p:nvGrpSpPr>
                <p:cNvPr id="7186" name="Group 15"/>
                <p:cNvGrpSpPr>
                  <a:grpSpLocks/>
                </p:cNvGrpSpPr>
                <p:nvPr/>
              </p:nvGrpSpPr>
              <p:grpSpPr bwMode="auto">
                <a:xfrm>
                  <a:off x="4325" y="652"/>
                  <a:ext cx="960" cy="383"/>
                  <a:chOff x="1157" y="640"/>
                  <a:chExt cx="960" cy="383"/>
                </a:xfrm>
              </p:grpSpPr>
              <p:sp>
                <p:nvSpPr>
                  <p:cNvPr id="7189" name="Line 16"/>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0" name="Text Box 17"/>
                  <p:cNvSpPr txBox="1">
                    <a:spLocks noChangeArrowheads="1"/>
                  </p:cNvSpPr>
                  <p:nvPr/>
                </p:nvSpPr>
                <p:spPr bwMode="auto">
                  <a:xfrm rot="736490">
                    <a:off x="1415" y="640"/>
                    <a:ext cx="634" cy="32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#1</a:t>
                    </a:r>
                  </a:p>
                </p:txBody>
              </p:sp>
            </p:grpSp>
            <p:sp>
              <p:nvSpPr>
                <p:cNvPr id="7187" name="Line 18"/>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8" name="Text Box 19"/>
                <p:cNvSpPr txBox="1">
                  <a:spLocks noChangeArrowheads="1"/>
                </p:cNvSpPr>
                <p:nvPr/>
              </p:nvSpPr>
              <p:spPr bwMode="auto">
                <a:xfrm rot="20746312">
                  <a:off x="4366" y="995"/>
                  <a:ext cx="765" cy="32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#1</a:t>
                  </a:r>
                </a:p>
              </p:txBody>
            </p:sp>
          </p:grpSp>
          <p:grpSp>
            <p:nvGrpSpPr>
              <p:cNvPr id="7180" name="Group 20"/>
              <p:cNvGrpSpPr>
                <a:grpSpLocks/>
              </p:cNvGrpSpPr>
              <p:nvPr/>
            </p:nvGrpSpPr>
            <p:grpSpPr bwMode="auto">
              <a:xfrm>
                <a:off x="4368" y="2380"/>
                <a:ext cx="960" cy="740"/>
                <a:chOff x="4325" y="652"/>
                <a:chExt cx="960" cy="740"/>
              </a:xfrm>
            </p:grpSpPr>
            <p:grpSp>
              <p:nvGrpSpPr>
                <p:cNvPr id="7181" name="Group 21"/>
                <p:cNvGrpSpPr>
                  <a:grpSpLocks/>
                </p:cNvGrpSpPr>
                <p:nvPr/>
              </p:nvGrpSpPr>
              <p:grpSpPr bwMode="auto">
                <a:xfrm>
                  <a:off x="4325" y="652"/>
                  <a:ext cx="960" cy="383"/>
                  <a:chOff x="1157" y="640"/>
                  <a:chExt cx="960" cy="383"/>
                </a:xfrm>
              </p:grpSpPr>
              <p:sp>
                <p:nvSpPr>
                  <p:cNvPr id="7184" name="Line 22"/>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5" name="Text Box 23"/>
                  <p:cNvSpPr txBox="1">
                    <a:spLocks noChangeArrowheads="1"/>
                  </p:cNvSpPr>
                  <p:nvPr/>
                </p:nvSpPr>
                <p:spPr bwMode="auto">
                  <a:xfrm rot="736490">
                    <a:off x="1415" y="640"/>
                    <a:ext cx="634" cy="32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#0</a:t>
                    </a:r>
                  </a:p>
                </p:txBody>
              </p:sp>
            </p:grpSp>
            <p:sp>
              <p:nvSpPr>
                <p:cNvPr id="7182" name="Line 24"/>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3" name="Text Box 25"/>
                <p:cNvSpPr txBox="1">
                  <a:spLocks noChangeArrowheads="1"/>
                </p:cNvSpPr>
                <p:nvPr/>
              </p:nvSpPr>
              <p:spPr bwMode="auto">
                <a:xfrm rot="20746312">
                  <a:off x="4367" y="996"/>
                  <a:ext cx="765" cy="32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#0</a:t>
                  </a:r>
                </a:p>
              </p:txBody>
            </p:sp>
          </p:grpSp>
        </p:grpSp>
      </p:grpSp>
      <p:sp>
        <p:nvSpPr>
          <p:cNvPr id="7171" name="Rectangle 26"/>
          <p:cNvSpPr>
            <a:spLocks noGrp="1" noChangeArrowheads="1"/>
          </p:cNvSpPr>
          <p:nvPr>
            <p:ph type="title"/>
          </p:nvPr>
        </p:nvSpPr>
        <p:spPr>
          <a:xfrm>
            <a:off x="609600" y="152400"/>
            <a:ext cx="7924800" cy="533400"/>
          </a:xfrm>
        </p:spPr>
        <p:txBody>
          <a:bodyPr/>
          <a:lstStyle/>
          <a:p>
            <a:r>
              <a:rPr lang="en-US" altLang="ko-KR" dirty="0">
                <a:ea typeface="굴림" panose="020B0600000101010101" pitchFamily="34" charset="-127"/>
              </a:rPr>
              <a:t>How to Deal with Message Duplication?</a:t>
            </a:r>
          </a:p>
        </p:txBody>
      </p:sp>
    </p:spTree>
    <p:extLst>
      <p:ext uri="{BB962C8B-B14F-4D97-AF65-F5344CB8AC3E}">
        <p14:creationId xmlns:p14="http://schemas.microsoft.com/office/powerpoint/2010/main" val="3659226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13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1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1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1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1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137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13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13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81371">
                                            <p:txEl>
                                              <p:pRg st="9" end="9"/>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1081346"/>
                                        </p:tgtEl>
                                        <p:attrNameLst>
                                          <p:attrName>style.visibility</p:attrName>
                                        </p:attrNameLst>
                                      </p:cBhvr>
                                      <p:to>
                                        <p:strVal val="visible"/>
                                      </p:to>
                                    </p:set>
                                    <p:animEffect transition="in" filter="wipe(up)">
                                      <p:cBhvr>
                                        <p:cTn id="31" dur="500"/>
                                        <p:tgtEl>
                                          <p:spTgt spid="10813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81371">
                                            <p:txEl>
                                              <p:pRg st="10" end="10"/>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1371">
                                            <p:txEl>
                                              <p:pRg st="11" end="11"/>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1371">
                                            <p:txEl>
                                              <p:pRg st="12" end="12"/>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813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7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3428" name="Rectangle 36"/>
          <p:cNvSpPr>
            <a:spLocks noGrp="1" noChangeArrowheads="1"/>
          </p:cNvSpPr>
          <p:nvPr>
            <p:ph type="body" idx="1"/>
          </p:nvPr>
        </p:nvSpPr>
        <p:spPr>
          <a:xfrm>
            <a:off x="-12700" y="685800"/>
            <a:ext cx="9042400" cy="6084888"/>
          </a:xfrm>
        </p:spPr>
        <p:txBody>
          <a:bodyPr/>
          <a:lstStyle/>
          <a:p>
            <a:pPr>
              <a:lnSpc>
                <a:spcPct val="80000"/>
              </a:lnSpc>
              <a:spcBef>
                <a:spcPct val="0"/>
              </a:spcBef>
              <a:tabLst>
                <a:tab pos="801688" algn="l"/>
              </a:tabLst>
            </a:pPr>
            <a:r>
              <a:rPr lang="en-US" altLang="ko-KR" dirty="0">
                <a:solidFill>
                  <a:schemeClr val="hlink"/>
                </a:solidFill>
                <a:ea typeface="굴림" panose="020B0600000101010101" pitchFamily="34" charset="-127"/>
              </a:rPr>
              <a:t>Windowing protocol (not quite TCP):</a:t>
            </a:r>
          </a:p>
          <a:p>
            <a:pPr lvl="1">
              <a:lnSpc>
                <a:spcPct val="80000"/>
              </a:lnSpc>
              <a:spcBef>
                <a:spcPct val="0"/>
              </a:spcBef>
              <a:tabLst>
                <a:tab pos="801688" algn="l"/>
              </a:tabLst>
            </a:pPr>
            <a:r>
              <a:rPr lang="en-US" altLang="ko-KR" dirty="0">
                <a:ea typeface="굴림" panose="020B0600000101010101" pitchFamily="34" charset="-127"/>
              </a:rPr>
              <a:t>Send up to N packets without </a:t>
            </a:r>
            <a:r>
              <a:rPr lang="en-US" altLang="ko-KR" dirty="0" err="1">
                <a:ea typeface="굴림" panose="020B0600000101010101" pitchFamily="34" charset="-127"/>
              </a:rPr>
              <a:t>ack</a:t>
            </a:r>
            <a:endParaRPr lang="en-US" altLang="ko-KR" dirty="0">
              <a:ea typeface="굴림" panose="020B0600000101010101" pitchFamily="34" charset="-127"/>
            </a:endParaRPr>
          </a:p>
          <a:p>
            <a:pPr lvl="2">
              <a:lnSpc>
                <a:spcPct val="80000"/>
              </a:lnSpc>
              <a:spcBef>
                <a:spcPct val="0"/>
              </a:spcBef>
              <a:tabLst>
                <a:tab pos="801688" algn="l"/>
              </a:tabLst>
            </a:pPr>
            <a:r>
              <a:rPr lang="en-US" altLang="ko-KR" dirty="0">
                <a:ea typeface="굴림" panose="020B0600000101010101" pitchFamily="34" charset="-127"/>
              </a:rPr>
              <a:t>Allows pipelining of packets</a:t>
            </a:r>
          </a:p>
          <a:p>
            <a:pPr lvl="2">
              <a:lnSpc>
                <a:spcPct val="80000"/>
              </a:lnSpc>
              <a:spcBef>
                <a:spcPct val="0"/>
              </a:spcBef>
              <a:tabLst>
                <a:tab pos="801688" algn="l"/>
              </a:tabLst>
            </a:pPr>
            <a:r>
              <a:rPr lang="en-US" altLang="ko-KR" dirty="0">
                <a:ea typeface="굴림" panose="020B0600000101010101" pitchFamily="34" charset="-127"/>
              </a:rPr>
              <a:t>Window size (N) &lt; queue at destination</a:t>
            </a:r>
          </a:p>
          <a:p>
            <a:pPr lvl="1">
              <a:lnSpc>
                <a:spcPct val="80000"/>
              </a:lnSpc>
              <a:spcBef>
                <a:spcPct val="0"/>
              </a:spcBef>
              <a:tabLst>
                <a:tab pos="801688" algn="l"/>
              </a:tabLst>
            </a:pPr>
            <a:r>
              <a:rPr lang="en-US" altLang="ko-KR" dirty="0">
                <a:ea typeface="굴림" panose="020B0600000101010101" pitchFamily="34" charset="-127"/>
              </a:rPr>
              <a:t>Each packet has sequence number</a:t>
            </a:r>
          </a:p>
          <a:p>
            <a:pPr lvl="2">
              <a:lnSpc>
                <a:spcPct val="80000"/>
              </a:lnSpc>
              <a:spcBef>
                <a:spcPct val="0"/>
              </a:spcBef>
              <a:tabLst>
                <a:tab pos="801688" algn="l"/>
              </a:tabLst>
            </a:pPr>
            <a:r>
              <a:rPr lang="en-US" altLang="ko-KR" dirty="0">
                <a:ea typeface="굴림" panose="020B0600000101010101" pitchFamily="34" charset="-127"/>
              </a:rPr>
              <a:t>Receiver acknowledges each packet</a:t>
            </a:r>
          </a:p>
          <a:p>
            <a:pPr lvl="2">
              <a:lnSpc>
                <a:spcPct val="80000"/>
              </a:lnSpc>
              <a:spcBef>
                <a:spcPct val="0"/>
              </a:spcBef>
              <a:tabLst>
                <a:tab pos="801688" algn="l"/>
              </a:tabLst>
            </a:pPr>
            <a:r>
              <a:rPr lang="en-US" altLang="ko-KR" dirty="0">
                <a:ea typeface="굴림" panose="020B0600000101010101" pitchFamily="34" charset="-127"/>
              </a:rPr>
              <a:t>ACK says “received all packets up</a:t>
            </a:r>
            <a:br>
              <a:rPr lang="en-US" altLang="ko-KR" dirty="0">
                <a:ea typeface="굴림" panose="020B0600000101010101" pitchFamily="34" charset="-127"/>
              </a:rPr>
            </a:br>
            <a:r>
              <a:rPr lang="en-US" altLang="ko-KR" dirty="0">
                <a:ea typeface="굴림" panose="020B0600000101010101" pitchFamily="34" charset="-127"/>
              </a:rPr>
              <a:t>to sequence number X”/send more</a:t>
            </a:r>
          </a:p>
          <a:p>
            <a:pPr>
              <a:lnSpc>
                <a:spcPct val="80000"/>
              </a:lnSpc>
              <a:spcBef>
                <a:spcPct val="0"/>
              </a:spcBef>
              <a:tabLst>
                <a:tab pos="801688" algn="l"/>
              </a:tabLst>
            </a:pPr>
            <a:r>
              <a:rPr lang="en-US" altLang="ko-KR" dirty="0">
                <a:ea typeface="굴림" panose="020B0600000101010101" pitchFamily="34" charset="-127"/>
              </a:rPr>
              <a:t>ACKs serve dual purpose: </a:t>
            </a:r>
          </a:p>
          <a:p>
            <a:pPr lvl="1">
              <a:lnSpc>
                <a:spcPct val="80000"/>
              </a:lnSpc>
              <a:spcBef>
                <a:spcPct val="0"/>
              </a:spcBef>
              <a:tabLst>
                <a:tab pos="801688" algn="l"/>
              </a:tabLst>
            </a:pPr>
            <a:r>
              <a:rPr lang="en-US" altLang="ko-KR" dirty="0">
                <a:ea typeface="굴림" panose="020B0600000101010101" pitchFamily="34" charset="-127"/>
              </a:rPr>
              <a:t>Reliability: Confirming packet received</a:t>
            </a:r>
          </a:p>
          <a:p>
            <a:pPr lvl="1">
              <a:lnSpc>
                <a:spcPct val="80000"/>
              </a:lnSpc>
              <a:spcBef>
                <a:spcPct val="0"/>
              </a:spcBef>
              <a:tabLst>
                <a:tab pos="801688" algn="l"/>
              </a:tabLst>
            </a:pPr>
            <a:r>
              <a:rPr lang="en-US" altLang="ko-KR" dirty="0">
                <a:ea typeface="굴림" panose="020B0600000101010101" pitchFamily="34" charset="-127"/>
              </a:rPr>
              <a:t>Ordering: Packets can be reordered</a:t>
            </a:r>
            <a:br>
              <a:rPr lang="en-US" altLang="ko-KR" dirty="0">
                <a:ea typeface="굴림" panose="020B0600000101010101" pitchFamily="34" charset="-127"/>
              </a:rPr>
            </a:br>
            <a:r>
              <a:rPr lang="en-US" altLang="ko-KR" dirty="0">
                <a:ea typeface="굴림" panose="020B0600000101010101" pitchFamily="34" charset="-127"/>
              </a:rPr>
              <a:t>at destination</a:t>
            </a:r>
          </a:p>
          <a:p>
            <a:pPr>
              <a:lnSpc>
                <a:spcPct val="80000"/>
              </a:lnSpc>
              <a:spcBef>
                <a:spcPct val="0"/>
              </a:spcBef>
              <a:tabLst>
                <a:tab pos="801688" algn="l"/>
              </a:tabLst>
            </a:pPr>
            <a:r>
              <a:rPr lang="en-US" altLang="ko-KR" dirty="0">
                <a:ea typeface="굴림" panose="020B0600000101010101" pitchFamily="34" charset="-127"/>
              </a:rPr>
              <a:t>What if packet gets garbled/dropped?  </a:t>
            </a:r>
          </a:p>
          <a:p>
            <a:pPr lvl="1">
              <a:lnSpc>
                <a:spcPct val="80000"/>
              </a:lnSpc>
              <a:spcBef>
                <a:spcPct val="0"/>
              </a:spcBef>
              <a:tabLst>
                <a:tab pos="801688" algn="l"/>
              </a:tabLst>
            </a:pPr>
            <a:r>
              <a:rPr lang="en-US" altLang="ko-KR" dirty="0">
                <a:ea typeface="굴림" panose="020B0600000101010101" pitchFamily="34" charset="-127"/>
              </a:rPr>
              <a:t>Sender will timeout waiting for ACK packet</a:t>
            </a:r>
          </a:p>
          <a:p>
            <a:pPr lvl="2">
              <a:lnSpc>
                <a:spcPct val="80000"/>
              </a:lnSpc>
              <a:spcBef>
                <a:spcPct val="0"/>
              </a:spcBef>
              <a:tabLst>
                <a:tab pos="801688" algn="l"/>
              </a:tabLst>
            </a:pPr>
            <a:r>
              <a:rPr lang="en-US" altLang="ko-KR" dirty="0">
                <a:ea typeface="굴림" panose="020B0600000101010101" pitchFamily="34" charset="-127"/>
              </a:rPr>
              <a:t>Resend missing packets </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Receiver gets packets out of order!</a:t>
            </a:r>
          </a:p>
          <a:p>
            <a:pPr lvl="1">
              <a:lnSpc>
                <a:spcPct val="80000"/>
              </a:lnSpc>
              <a:spcBef>
                <a:spcPct val="0"/>
              </a:spcBef>
              <a:tabLst>
                <a:tab pos="801688" algn="l"/>
              </a:tabLst>
            </a:pPr>
            <a:r>
              <a:rPr lang="en-US" altLang="ko-KR" dirty="0">
                <a:ea typeface="굴림" panose="020B0600000101010101" pitchFamily="34" charset="-127"/>
              </a:rPr>
              <a:t>Should receiver discard packets that arrive out of order?  </a:t>
            </a:r>
          </a:p>
          <a:p>
            <a:pPr lvl="2">
              <a:lnSpc>
                <a:spcPct val="80000"/>
              </a:lnSpc>
              <a:spcBef>
                <a:spcPct val="0"/>
              </a:spcBef>
              <a:tabLst>
                <a:tab pos="801688" algn="l"/>
              </a:tabLst>
            </a:pPr>
            <a:r>
              <a:rPr lang="en-US" altLang="ko-KR" dirty="0">
                <a:ea typeface="굴림" panose="020B0600000101010101" pitchFamily="34" charset="-127"/>
              </a:rPr>
              <a:t>Simple, but poor performance</a:t>
            </a:r>
          </a:p>
          <a:p>
            <a:pPr lvl="1">
              <a:lnSpc>
                <a:spcPct val="80000"/>
              </a:lnSpc>
              <a:spcBef>
                <a:spcPct val="0"/>
              </a:spcBef>
              <a:tabLst>
                <a:tab pos="801688" algn="l"/>
              </a:tabLst>
            </a:pPr>
            <a:r>
              <a:rPr lang="en-US" altLang="ko-KR" dirty="0">
                <a:ea typeface="굴림" panose="020B0600000101010101" pitchFamily="34" charset="-127"/>
              </a:rPr>
              <a:t>Alternative: Keep copy until sender fills in missing pieces? </a:t>
            </a:r>
          </a:p>
          <a:p>
            <a:pPr lvl="2">
              <a:lnSpc>
                <a:spcPct val="80000"/>
              </a:lnSpc>
              <a:spcBef>
                <a:spcPct val="0"/>
              </a:spcBef>
              <a:tabLst>
                <a:tab pos="801688" algn="l"/>
              </a:tabLst>
            </a:pPr>
            <a:r>
              <a:rPr lang="en-US" altLang="ko-KR" dirty="0">
                <a:ea typeface="굴림" panose="020B0600000101010101" pitchFamily="34" charset="-127"/>
              </a:rPr>
              <a:t>Reduces # of retransmits, but more complex</a:t>
            </a:r>
          </a:p>
          <a:p>
            <a:pPr>
              <a:lnSpc>
                <a:spcPct val="80000"/>
              </a:lnSpc>
              <a:spcBef>
                <a:spcPct val="0"/>
              </a:spcBef>
              <a:tabLst>
                <a:tab pos="801688" algn="l"/>
              </a:tabLst>
            </a:pPr>
            <a:r>
              <a:rPr lang="en-US" altLang="ko-KR" dirty="0">
                <a:ea typeface="굴림" panose="020B0600000101010101" pitchFamily="34" charset="-127"/>
              </a:rPr>
              <a:t>What if ACK gets garbled/dropped?  </a:t>
            </a:r>
          </a:p>
          <a:p>
            <a:pPr lvl="1">
              <a:lnSpc>
                <a:spcPct val="80000"/>
              </a:lnSpc>
              <a:spcBef>
                <a:spcPct val="0"/>
              </a:spcBef>
              <a:tabLst>
                <a:tab pos="801688" algn="l"/>
              </a:tabLst>
            </a:pPr>
            <a:r>
              <a:rPr lang="en-US" altLang="ko-KR" dirty="0">
                <a:ea typeface="굴림" panose="020B0600000101010101" pitchFamily="34" charset="-127"/>
              </a:rPr>
              <a:t>Timeout and resend just the un-acknowledged packets</a:t>
            </a:r>
          </a:p>
          <a:p>
            <a:pPr lvl="1">
              <a:lnSpc>
                <a:spcPct val="80000"/>
              </a:lnSpc>
              <a:spcBef>
                <a:spcPct val="0"/>
              </a:spcBef>
              <a:tabLst>
                <a:tab pos="801688" algn="l"/>
              </a:tabLst>
            </a:pPr>
            <a:endParaRPr lang="en-US" altLang="ko-KR" dirty="0">
              <a:ea typeface="굴림" panose="020B0600000101010101" pitchFamily="34" charset="-127"/>
            </a:endParaRPr>
          </a:p>
        </p:txBody>
      </p:sp>
      <p:grpSp>
        <p:nvGrpSpPr>
          <p:cNvPr id="1083394" name="Group 2"/>
          <p:cNvGrpSpPr>
            <a:grpSpLocks/>
          </p:cNvGrpSpPr>
          <p:nvPr/>
        </p:nvGrpSpPr>
        <p:grpSpPr bwMode="auto">
          <a:xfrm>
            <a:off x="5967413" y="609601"/>
            <a:ext cx="3127375" cy="3452813"/>
            <a:chOff x="3755" y="369"/>
            <a:chExt cx="1970" cy="2175"/>
          </a:xfrm>
        </p:grpSpPr>
        <p:sp>
          <p:nvSpPr>
            <p:cNvPr id="8225" name="Rectangle 3"/>
            <p:cNvSpPr>
              <a:spLocks noChangeArrowheads="1"/>
            </p:cNvSpPr>
            <p:nvPr/>
          </p:nvSpPr>
          <p:spPr bwMode="auto">
            <a:xfrm>
              <a:off x="3755" y="437"/>
              <a:ext cx="1970" cy="2107"/>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ko-KR" sz="2400" b="0" dirty="0">
                <a:latin typeface="Gill Sans" charset="0"/>
                <a:ea typeface="Gill Sans" charset="0"/>
                <a:cs typeface="Gill Sans" charset="0"/>
              </a:endParaRPr>
            </a:p>
          </p:txBody>
        </p:sp>
        <p:sp>
          <p:nvSpPr>
            <p:cNvPr id="8226" name="Rectangle 4" descr="Wide downward diagonal"/>
            <p:cNvSpPr>
              <a:spLocks noChangeArrowheads="1"/>
            </p:cNvSpPr>
            <p:nvPr/>
          </p:nvSpPr>
          <p:spPr bwMode="auto">
            <a:xfrm>
              <a:off x="4581" y="460"/>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8227" name="Text Box 5"/>
            <p:cNvSpPr txBox="1">
              <a:spLocks noChangeArrowheads="1"/>
            </p:cNvSpPr>
            <p:nvPr/>
          </p:nvSpPr>
          <p:spPr bwMode="auto">
            <a:xfrm>
              <a:off x="5481" y="369"/>
              <a:ext cx="242"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8228" name="Text Box 6"/>
            <p:cNvSpPr txBox="1">
              <a:spLocks noChangeArrowheads="1"/>
            </p:cNvSpPr>
            <p:nvPr/>
          </p:nvSpPr>
          <p:spPr bwMode="auto">
            <a:xfrm>
              <a:off x="4320" y="369"/>
              <a:ext cx="266"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grpSp>
        <p:nvGrpSpPr>
          <p:cNvPr id="1083399" name="Group 7"/>
          <p:cNvGrpSpPr>
            <a:grpSpLocks/>
          </p:cNvGrpSpPr>
          <p:nvPr/>
        </p:nvGrpSpPr>
        <p:grpSpPr bwMode="auto">
          <a:xfrm>
            <a:off x="7246938" y="1085850"/>
            <a:ext cx="1522412" cy="1347788"/>
            <a:chOff x="4565" y="684"/>
            <a:chExt cx="959" cy="849"/>
          </a:xfrm>
        </p:grpSpPr>
        <p:sp>
          <p:nvSpPr>
            <p:cNvPr id="8220" name="Line 8"/>
            <p:cNvSpPr>
              <a:spLocks noChangeShapeType="1"/>
            </p:cNvSpPr>
            <p:nvPr/>
          </p:nvSpPr>
          <p:spPr bwMode="auto">
            <a:xfrm>
              <a:off x="4565" y="780"/>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1" name="Line 9"/>
            <p:cNvSpPr>
              <a:spLocks noChangeShapeType="1"/>
            </p:cNvSpPr>
            <p:nvPr/>
          </p:nvSpPr>
          <p:spPr bwMode="auto">
            <a:xfrm>
              <a:off x="4565" y="684"/>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2" name="Line 10"/>
            <p:cNvSpPr>
              <a:spLocks noChangeShapeType="1"/>
            </p:cNvSpPr>
            <p:nvPr/>
          </p:nvSpPr>
          <p:spPr bwMode="auto">
            <a:xfrm>
              <a:off x="4565" y="876"/>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3" name="Line 11"/>
            <p:cNvSpPr>
              <a:spLocks noChangeShapeType="1"/>
            </p:cNvSpPr>
            <p:nvPr/>
          </p:nvSpPr>
          <p:spPr bwMode="auto">
            <a:xfrm>
              <a:off x="4565" y="972"/>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4" name="Line 12"/>
            <p:cNvSpPr>
              <a:spLocks noChangeShapeType="1"/>
            </p:cNvSpPr>
            <p:nvPr/>
          </p:nvSpPr>
          <p:spPr bwMode="auto">
            <a:xfrm>
              <a:off x="4565" y="1068"/>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8196" name="Rectangle 13"/>
          <p:cNvSpPr>
            <a:spLocks noGrp="1" noChangeArrowheads="1"/>
          </p:cNvSpPr>
          <p:nvPr>
            <p:ph type="title"/>
          </p:nvPr>
        </p:nvSpPr>
        <p:spPr>
          <a:xfrm>
            <a:off x="0" y="152400"/>
            <a:ext cx="9144000" cy="533400"/>
          </a:xfrm>
        </p:spPr>
        <p:txBody>
          <a:bodyPr/>
          <a:lstStyle/>
          <a:p>
            <a:r>
              <a:rPr lang="en-US" altLang="ko-KR" sz="2800" dirty="0">
                <a:ea typeface="굴림" panose="020B0600000101010101" pitchFamily="34" charset="-127"/>
              </a:rPr>
              <a:t>Better Messaging: Window-based Acknowledgements</a:t>
            </a:r>
          </a:p>
        </p:txBody>
      </p:sp>
      <p:grpSp>
        <p:nvGrpSpPr>
          <p:cNvPr id="1083406" name="Group 14"/>
          <p:cNvGrpSpPr>
            <a:grpSpLocks/>
          </p:cNvGrpSpPr>
          <p:nvPr/>
        </p:nvGrpSpPr>
        <p:grpSpPr bwMode="auto">
          <a:xfrm>
            <a:off x="7245350" y="2633663"/>
            <a:ext cx="1522413" cy="1347787"/>
            <a:chOff x="4564" y="1659"/>
            <a:chExt cx="959" cy="849"/>
          </a:xfrm>
        </p:grpSpPr>
        <p:sp>
          <p:nvSpPr>
            <p:cNvPr id="8215" name="Line 15"/>
            <p:cNvSpPr>
              <a:spLocks noChangeShapeType="1"/>
            </p:cNvSpPr>
            <p:nvPr/>
          </p:nvSpPr>
          <p:spPr bwMode="auto">
            <a:xfrm>
              <a:off x="4564" y="1659"/>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6" name="Line 16"/>
            <p:cNvSpPr>
              <a:spLocks noChangeShapeType="1"/>
            </p:cNvSpPr>
            <p:nvPr/>
          </p:nvSpPr>
          <p:spPr bwMode="auto">
            <a:xfrm>
              <a:off x="4564" y="1755"/>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7" name="Line 17"/>
            <p:cNvSpPr>
              <a:spLocks noChangeShapeType="1"/>
            </p:cNvSpPr>
            <p:nvPr/>
          </p:nvSpPr>
          <p:spPr bwMode="auto">
            <a:xfrm>
              <a:off x="4564" y="1851"/>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8" name="Line 18"/>
            <p:cNvSpPr>
              <a:spLocks noChangeShapeType="1"/>
            </p:cNvSpPr>
            <p:nvPr/>
          </p:nvSpPr>
          <p:spPr bwMode="auto">
            <a:xfrm>
              <a:off x="4564" y="1947"/>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9" name="Line 19"/>
            <p:cNvSpPr>
              <a:spLocks noChangeShapeType="1"/>
            </p:cNvSpPr>
            <p:nvPr/>
          </p:nvSpPr>
          <p:spPr bwMode="auto">
            <a:xfrm>
              <a:off x="4564" y="2043"/>
              <a:ext cx="959" cy="46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1083412" name="Group 20"/>
          <p:cNvGrpSpPr>
            <a:grpSpLocks/>
          </p:cNvGrpSpPr>
          <p:nvPr/>
        </p:nvGrpSpPr>
        <p:grpSpPr bwMode="auto">
          <a:xfrm>
            <a:off x="5943600" y="1079500"/>
            <a:ext cx="1193800" cy="609600"/>
            <a:chOff x="3744" y="680"/>
            <a:chExt cx="752" cy="384"/>
          </a:xfrm>
        </p:grpSpPr>
        <p:sp>
          <p:nvSpPr>
            <p:cNvPr id="8213" name="AutoShape 21"/>
            <p:cNvSpPr>
              <a:spLocks/>
            </p:cNvSpPr>
            <p:nvPr/>
          </p:nvSpPr>
          <p:spPr bwMode="auto">
            <a:xfrm>
              <a:off x="4256" y="680"/>
              <a:ext cx="240" cy="384"/>
            </a:xfrm>
            <a:prstGeom prst="leftBrace">
              <a:avLst>
                <a:gd name="adj1" fmla="val 13333"/>
                <a:gd name="adj2" fmla="val 50000"/>
              </a:avLst>
            </a:prstGeom>
            <a:noFill/>
            <a:ln w="38100">
              <a:solidFill>
                <a:schemeClr val="tx1"/>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8214" name="Text Box 22"/>
            <p:cNvSpPr txBox="1">
              <a:spLocks noChangeArrowheads="1"/>
            </p:cNvSpPr>
            <p:nvPr/>
          </p:nvSpPr>
          <p:spPr bwMode="auto">
            <a:xfrm>
              <a:off x="3744" y="768"/>
              <a:ext cx="490"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N=5</a:t>
              </a:r>
            </a:p>
          </p:txBody>
        </p:sp>
      </p:grpSp>
      <p:sp>
        <p:nvSpPr>
          <p:cNvPr id="1083415" name="Rectangle 23"/>
          <p:cNvSpPr>
            <a:spLocks noChangeArrowheads="1"/>
          </p:cNvSpPr>
          <p:nvPr/>
        </p:nvSpPr>
        <p:spPr bwMode="auto">
          <a:xfrm>
            <a:off x="8816975" y="1663700"/>
            <a:ext cx="228600" cy="838200"/>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Queue</a:t>
            </a:r>
            <a:endParaRPr lang="en-US" altLang="ko-KR" sz="2400" b="0" dirty="0">
              <a:latin typeface="Gill Sans" charset="0"/>
              <a:ea typeface="Gill Sans" charset="0"/>
              <a:cs typeface="Gill Sans" charset="0"/>
            </a:endParaRPr>
          </a:p>
        </p:txBody>
      </p:sp>
      <p:grpSp>
        <p:nvGrpSpPr>
          <p:cNvPr id="1083416" name="Group 24"/>
          <p:cNvGrpSpPr>
            <a:grpSpLocks/>
          </p:cNvGrpSpPr>
          <p:nvPr/>
        </p:nvGrpSpPr>
        <p:grpSpPr bwMode="auto">
          <a:xfrm>
            <a:off x="7245350" y="1824038"/>
            <a:ext cx="1525588" cy="1423987"/>
            <a:chOff x="4564" y="1149"/>
            <a:chExt cx="961" cy="897"/>
          </a:xfrm>
        </p:grpSpPr>
        <p:sp>
          <p:nvSpPr>
            <p:cNvPr id="8208" name="Line 25"/>
            <p:cNvSpPr>
              <a:spLocks noChangeShapeType="1"/>
            </p:cNvSpPr>
            <p:nvPr/>
          </p:nvSpPr>
          <p:spPr bwMode="auto">
            <a:xfrm flipH="1">
              <a:off x="4564" y="1245"/>
              <a:ext cx="961" cy="51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09" name="Line 26"/>
            <p:cNvSpPr>
              <a:spLocks noChangeShapeType="1"/>
            </p:cNvSpPr>
            <p:nvPr/>
          </p:nvSpPr>
          <p:spPr bwMode="auto">
            <a:xfrm flipH="1">
              <a:off x="4564" y="1149"/>
              <a:ext cx="961" cy="51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0" name="Line 27"/>
            <p:cNvSpPr>
              <a:spLocks noChangeShapeType="1"/>
            </p:cNvSpPr>
            <p:nvPr/>
          </p:nvSpPr>
          <p:spPr bwMode="auto">
            <a:xfrm flipH="1">
              <a:off x="4564" y="1341"/>
              <a:ext cx="961" cy="51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1" name="Line 28"/>
            <p:cNvSpPr>
              <a:spLocks noChangeShapeType="1"/>
            </p:cNvSpPr>
            <p:nvPr/>
          </p:nvSpPr>
          <p:spPr bwMode="auto">
            <a:xfrm flipH="1">
              <a:off x="4564" y="1437"/>
              <a:ext cx="961" cy="51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2" name="Line 29"/>
            <p:cNvSpPr>
              <a:spLocks noChangeShapeType="1"/>
            </p:cNvSpPr>
            <p:nvPr/>
          </p:nvSpPr>
          <p:spPr bwMode="auto">
            <a:xfrm flipH="1">
              <a:off x="4564" y="1533"/>
              <a:ext cx="961" cy="51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1083422" name="Group 30"/>
          <p:cNvGrpSpPr>
            <a:grpSpLocks/>
          </p:cNvGrpSpPr>
          <p:nvPr/>
        </p:nvGrpSpPr>
        <p:grpSpPr bwMode="auto">
          <a:xfrm>
            <a:off x="7185019" y="2133602"/>
            <a:ext cx="1663698" cy="820739"/>
            <a:chOff x="4526" y="1344"/>
            <a:chExt cx="1048" cy="517"/>
          </a:xfrm>
        </p:grpSpPr>
        <p:sp>
          <p:nvSpPr>
            <p:cNvPr id="8206" name="Text Box 31"/>
            <p:cNvSpPr txBox="1">
              <a:spLocks noChangeArrowheads="1"/>
            </p:cNvSpPr>
            <p:nvPr/>
          </p:nvSpPr>
          <p:spPr bwMode="auto">
            <a:xfrm rot="19864414">
              <a:off x="4526" y="1344"/>
              <a:ext cx="562" cy="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dirty="0">
                  <a:latin typeface="Gill Sans" charset="0"/>
                  <a:ea typeface="Gill Sans" charset="0"/>
                  <a:cs typeface="Gill Sans" charset="0"/>
                </a:rPr>
                <a:t>ACK#0</a:t>
              </a:r>
            </a:p>
          </p:txBody>
        </p:sp>
        <p:sp>
          <p:nvSpPr>
            <p:cNvPr id="8207" name="Text Box 32"/>
            <p:cNvSpPr txBox="1">
              <a:spLocks noChangeArrowheads="1"/>
            </p:cNvSpPr>
            <p:nvPr/>
          </p:nvSpPr>
          <p:spPr bwMode="auto">
            <a:xfrm rot="19902581">
              <a:off x="5015" y="1630"/>
              <a:ext cx="559" cy="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dirty="0">
                  <a:latin typeface="Gill Sans" charset="0"/>
                  <a:ea typeface="Gill Sans" charset="0"/>
                  <a:cs typeface="Gill Sans" charset="0"/>
                </a:rPr>
                <a:t>ACK#4</a:t>
              </a:r>
            </a:p>
          </p:txBody>
        </p:sp>
      </p:grpSp>
      <p:grpSp>
        <p:nvGrpSpPr>
          <p:cNvPr id="1083425" name="Group 33"/>
          <p:cNvGrpSpPr>
            <a:grpSpLocks/>
          </p:cNvGrpSpPr>
          <p:nvPr/>
        </p:nvGrpSpPr>
        <p:grpSpPr bwMode="auto">
          <a:xfrm>
            <a:off x="7088191" y="1057276"/>
            <a:ext cx="1173163" cy="1068389"/>
            <a:chOff x="4465" y="666"/>
            <a:chExt cx="739" cy="673"/>
          </a:xfrm>
        </p:grpSpPr>
        <p:sp>
          <p:nvSpPr>
            <p:cNvPr id="8204" name="Text Box 34"/>
            <p:cNvSpPr txBox="1">
              <a:spLocks noChangeArrowheads="1"/>
            </p:cNvSpPr>
            <p:nvPr/>
          </p:nvSpPr>
          <p:spPr bwMode="auto">
            <a:xfrm rot="1502086">
              <a:off x="4740" y="666"/>
              <a:ext cx="464" cy="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pkt#0</a:t>
              </a:r>
            </a:p>
          </p:txBody>
        </p:sp>
        <p:sp>
          <p:nvSpPr>
            <p:cNvPr id="8205" name="Text Box 35"/>
            <p:cNvSpPr txBox="1">
              <a:spLocks noChangeArrowheads="1"/>
            </p:cNvSpPr>
            <p:nvPr/>
          </p:nvSpPr>
          <p:spPr bwMode="auto">
            <a:xfrm rot="1693569">
              <a:off x="4465" y="1108"/>
              <a:ext cx="471" cy="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pkt#4</a:t>
              </a:r>
            </a:p>
          </p:txBody>
        </p:sp>
      </p:grpSp>
    </p:spTree>
    <p:extLst>
      <p:ext uri="{BB962C8B-B14F-4D97-AF65-F5344CB8AC3E}">
        <p14:creationId xmlns:p14="http://schemas.microsoft.com/office/powerpoint/2010/main" val="2741173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3428">
                                            <p:txEl>
                                              <p:pRg st="0" end="0"/>
                                            </p:txEl>
                                          </p:spTgt>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083394"/>
                                        </p:tgtEl>
                                        <p:attrNameLst>
                                          <p:attrName>style.visibility</p:attrName>
                                        </p:attrNameLst>
                                      </p:cBhvr>
                                      <p:to>
                                        <p:strVal val="visible"/>
                                      </p:to>
                                    </p:set>
                                    <p:animEffect transition="in" filter="wipe(up)">
                                      <p:cBhvr>
                                        <p:cTn id="9" dur="500"/>
                                        <p:tgtEl>
                                          <p:spTgt spid="10833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342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83428">
                                            <p:txEl>
                                              <p:pRg st="2" end="2"/>
                                            </p:txEl>
                                          </p:spTgt>
                                        </p:tgtEl>
                                        <p:attrNameLst>
                                          <p:attrName>style.visibility</p:attrName>
                                        </p:attrNameLst>
                                      </p:cBhvr>
                                      <p:to>
                                        <p:strVal val="visible"/>
                                      </p:to>
                                    </p:set>
                                  </p:childTnLst>
                                </p:cTn>
                              </p:par>
                            </p:childTnLst>
                          </p:cTn>
                        </p:par>
                        <p:par>
                          <p:cTn id="16" fill="hold" nodeType="afterGroup">
                            <p:stCondLst>
                              <p:cond delay="0"/>
                            </p:stCondLst>
                            <p:childTnLst>
                              <p:par>
                                <p:cTn id="17" presetID="22" presetClass="entr" presetSubtype="8" fill="hold" nodeType="afterEffect">
                                  <p:stCondLst>
                                    <p:cond delay="0"/>
                                  </p:stCondLst>
                                  <p:childTnLst>
                                    <p:set>
                                      <p:cBhvr>
                                        <p:cTn id="18" dur="1" fill="hold">
                                          <p:stCondLst>
                                            <p:cond delay="0"/>
                                          </p:stCondLst>
                                        </p:cTn>
                                        <p:tgtEl>
                                          <p:spTgt spid="1083399"/>
                                        </p:tgtEl>
                                        <p:attrNameLst>
                                          <p:attrName>style.visibility</p:attrName>
                                        </p:attrNameLst>
                                      </p:cBhvr>
                                      <p:to>
                                        <p:strVal val="visible"/>
                                      </p:to>
                                    </p:set>
                                    <p:animEffect transition="in" filter="wipe(left)">
                                      <p:cBhvr>
                                        <p:cTn id="19" dur="500"/>
                                        <p:tgtEl>
                                          <p:spTgt spid="1083399"/>
                                        </p:tgtEl>
                                      </p:cBhvr>
                                    </p:animEffect>
                                  </p:childTnLst>
                                </p:cTn>
                              </p:par>
                            </p:childTnLst>
                          </p:cTn>
                        </p:par>
                        <p:par>
                          <p:cTn id="20" fill="hold" nodeType="afterGroup">
                            <p:stCondLst>
                              <p:cond delay="500"/>
                            </p:stCondLst>
                            <p:childTnLst>
                              <p:par>
                                <p:cTn id="21" presetID="17" presetClass="entr" presetSubtype="2" fill="hold" nodeType="afterEffect">
                                  <p:stCondLst>
                                    <p:cond delay="0"/>
                                  </p:stCondLst>
                                  <p:childTnLst>
                                    <p:set>
                                      <p:cBhvr>
                                        <p:cTn id="22" dur="1" fill="hold">
                                          <p:stCondLst>
                                            <p:cond delay="0"/>
                                          </p:stCondLst>
                                        </p:cTn>
                                        <p:tgtEl>
                                          <p:spTgt spid="1083412"/>
                                        </p:tgtEl>
                                        <p:attrNameLst>
                                          <p:attrName>style.visibility</p:attrName>
                                        </p:attrNameLst>
                                      </p:cBhvr>
                                      <p:to>
                                        <p:strVal val="visible"/>
                                      </p:to>
                                    </p:set>
                                    <p:anim calcmode="lin" valueType="num">
                                      <p:cBhvr>
                                        <p:cTn id="23" dur="500" fill="hold"/>
                                        <p:tgtEl>
                                          <p:spTgt spid="1083412"/>
                                        </p:tgtEl>
                                        <p:attrNameLst>
                                          <p:attrName>ppt_x</p:attrName>
                                        </p:attrNameLst>
                                      </p:cBhvr>
                                      <p:tavLst>
                                        <p:tav tm="0">
                                          <p:val>
                                            <p:strVal val="#ppt_x+#ppt_w/2"/>
                                          </p:val>
                                        </p:tav>
                                        <p:tav tm="100000">
                                          <p:val>
                                            <p:strVal val="#ppt_x"/>
                                          </p:val>
                                        </p:tav>
                                      </p:tavLst>
                                    </p:anim>
                                    <p:anim calcmode="lin" valueType="num">
                                      <p:cBhvr>
                                        <p:cTn id="24" dur="500" fill="hold"/>
                                        <p:tgtEl>
                                          <p:spTgt spid="1083412"/>
                                        </p:tgtEl>
                                        <p:attrNameLst>
                                          <p:attrName>ppt_y</p:attrName>
                                        </p:attrNameLst>
                                      </p:cBhvr>
                                      <p:tavLst>
                                        <p:tav tm="0">
                                          <p:val>
                                            <p:strVal val="#ppt_y"/>
                                          </p:val>
                                        </p:tav>
                                        <p:tav tm="100000">
                                          <p:val>
                                            <p:strVal val="#ppt_y"/>
                                          </p:val>
                                        </p:tav>
                                      </p:tavLst>
                                    </p:anim>
                                    <p:anim calcmode="lin" valueType="num">
                                      <p:cBhvr>
                                        <p:cTn id="25" dur="500" fill="hold"/>
                                        <p:tgtEl>
                                          <p:spTgt spid="1083412"/>
                                        </p:tgtEl>
                                        <p:attrNameLst>
                                          <p:attrName>ppt_w</p:attrName>
                                        </p:attrNameLst>
                                      </p:cBhvr>
                                      <p:tavLst>
                                        <p:tav tm="0">
                                          <p:val>
                                            <p:fltVal val="0"/>
                                          </p:val>
                                        </p:tav>
                                        <p:tav tm="100000">
                                          <p:val>
                                            <p:strVal val="#ppt_w"/>
                                          </p:val>
                                        </p:tav>
                                      </p:tavLst>
                                    </p:anim>
                                    <p:anim calcmode="lin" valueType="num">
                                      <p:cBhvr>
                                        <p:cTn id="26" dur="500" fill="hold"/>
                                        <p:tgtEl>
                                          <p:spTgt spid="1083412"/>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3428">
                                            <p:txEl>
                                              <p:pRg st="3" end="3"/>
                                            </p:txEl>
                                          </p:spTgt>
                                        </p:tgtEl>
                                        <p:attrNameLst>
                                          <p:attrName>style.visibility</p:attrName>
                                        </p:attrNameLst>
                                      </p:cBhvr>
                                      <p:to>
                                        <p:strVal val="visible"/>
                                      </p:to>
                                    </p:set>
                                  </p:childTnLst>
                                </p:cTn>
                              </p:par>
                              <p:par>
                                <p:cTn id="31" presetID="17" presetClass="entr" presetSubtype="1" fill="hold" grpId="0" nodeType="withEffect">
                                  <p:stCondLst>
                                    <p:cond delay="0"/>
                                  </p:stCondLst>
                                  <p:childTnLst>
                                    <p:set>
                                      <p:cBhvr>
                                        <p:cTn id="32" dur="1" fill="hold">
                                          <p:stCondLst>
                                            <p:cond delay="0"/>
                                          </p:stCondLst>
                                        </p:cTn>
                                        <p:tgtEl>
                                          <p:spTgt spid="1083415"/>
                                        </p:tgtEl>
                                        <p:attrNameLst>
                                          <p:attrName>style.visibility</p:attrName>
                                        </p:attrNameLst>
                                      </p:cBhvr>
                                      <p:to>
                                        <p:strVal val="visible"/>
                                      </p:to>
                                    </p:set>
                                    <p:anim calcmode="lin" valueType="num">
                                      <p:cBhvr>
                                        <p:cTn id="33" dur="500" fill="hold"/>
                                        <p:tgtEl>
                                          <p:spTgt spid="1083415"/>
                                        </p:tgtEl>
                                        <p:attrNameLst>
                                          <p:attrName>ppt_x</p:attrName>
                                        </p:attrNameLst>
                                      </p:cBhvr>
                                      <p:tavLst>
                                        <p:tav tm="0">
                                          <p:val>
                                            <p:strVal val="#ppt_x"/>
                                          </p:val>
                                        </p:tav>
                                        <p:tav tm="100000">
                                          <p:val>
                                            <p:strVal val="#ppt_x"/>
                                          </p:val>
                                        </p:tav>
                                      </p:tavLst>
                                    </p:anim>
                                    <p:anim calcmode="lin" valueType="num">
                                      <p:cBhvr>
                                        <p:cTn id="34" dur="500" fill="hold"/>
                                        <p:tgtEl>
                                          <p:spTgt spid="1083415"/>
                                        </p:tgtEl>
                                        <p:attrNameLst>
                                          <p:attrName>ppt_y</p:attrName>
                                        </p:attrNameLst>
                                      </p:cBhvr>
                                      <p:tavLst>
                                        <p:tav tm="0">
                                          <p:val>
                                            <p:strVal val="#ppt_y-#ppt_h/2"/>
                                          </p:val>
                                        </p:tav>
                                        <p:tav tm="100000">
                                          <p:val>
                                            <p:strVal val="#ppt_y"/>
                                          </p:val>
                                        </p:tav>
                                      </p:tavLst>
                                    </p:anim>
                                    <p:anim calcmode="lin" valueType="num">
                                      <p:cBhvr>
                                        <p:cTn id="35" dur="500" fill="hold"/>
                                        <p:tgtEl>
                                          <p:spTgt spid="1083415"/>
                                        </p:tgtEl>
                                        <p:attrNameLst>
                                          <p:attrName>ppt_w</p:attrName>
                                        </p:attrNameLst>
                                      </p:cBhvr>
                                      <p:tavLst>
                                        <p:tav tm="0">
                                          <p:val>
                                            <p:strVal val="#ppt_w"/>
                                          </p:val>
                                        </p:tav>
                                        <p:tav tm="100000">
                                          <p:val>
                                            <p:strVal val="#ppt_w"/>
                                          </p:val>
                                        </p:tav>
                                      </p:tavLst>
                                    </p:anim>
                                    <p:anim calcmode="lin" valueType="num">
                                      <p:cBhvr>
                                        <p:cTn id="36" dur="500" fill="hold"/>
                                        <p:tgtEl>
                                          <p:spTgt spid="1083415"/>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83428">
                                            <p:txEl>
                                              <p:pRg st="4" end="4"/>
                                            </p:txEl>
                                          </p:spTgt>
                                        </p:tgtEl>
                                        <p:attrNameLst>
                                          <p:attrName>style.visibility</p:attrName>
                                        </p:attrNameLst>
                                      </p:cBhvr>
                                      <p:to>
                                        <p:strVal val="visible"/>
                                      </p:to>
                                    </p:set>
                                  </p:childTnLst>
                                </p:cTn>
                              </p:par>
                              <p:par>
                                <p:cTn id="41" presetID="39" presetClass="entr" presetSubtype="0" accel="100000" fill="hold" nodeType="withEffect">
                                  <p:stCondLst>
                                    <p:cond delay="0"/>
                                  </p:stCondLst>
                                  <p:childTnLst>
                                    <p:set>
                                      <p:cBhvr>
                                        <p:cTn id="42" dur="1" fill="hold">
                                          <p:stCondLst>
                                            <p:cond delay="0"/>
                                          </p:stCondLst>
                                        </p:cTn>
                                        <p:tgtEl>
                                          <p:spTgt spid="1083425"/>
                                        </p:tgtEl>
                                        <p:attrNameLst>
                                          <p:attrName>style.visibility</p:attrName>
                                        </p:attrNameLst>
                                      </p:cBhvr>
                                      <p:to>
                                        <p:strVal val="visible"/>
                                      </p:to>
                                    </p:set>
                                    <p:anim calcmode="lin" valueType="num">
                                      <p:cBhvr>
                                        <p:cTn id="43" dur="500" fill="hold"/>
                                        <p:tgtEl>
                                          <p:spTgt spid="1083425"/>
                                        </p:tgtEl>
                                        <p:attrNameLst>
                                          <p:attrName>ppt_h</p:attrName>
                                        </p:attrNameLst>
                                      </p:cBhvr>
                                      <p:tavLst>
                                        <p:tav tm="0">
                                          <p:val>
                                            <p:strVal val="#ppt_h/20"/>
                                          </p:val>
                                        </p:tav>
                                        <p:tav tm="50000">
                                          <p:val>
                                            <p:strVal val="#ppt_h/20"/>
                                          </p:val>
                                        </p:tav>
                                        <p:tav tm="100000">
                                          <p:val>
                                            <p:strVal val="#ppt_h"/>
                                          </p:val>
                                        </p:tav>
                                      </p:tavLst>
                                    </p:anim>
                                    <p:anim calcmode="lin" valueType="num">
                                      <p:cBhvr>
                                        <p:cTn id="44" dur="500" fill="hold"/>
                                        <p:tgtEl>
                                          <p:spTgt spid="1083425"/>
                                        </p:tgtEl>
                                        <p:attrNameLst>
                                          <p:attrName>ppt_w</p:attrName>
                                        </p:attrNameLst>
                                      </p:cBhvr>
                                      <p:tavLst>
                                        <p:tav tm="0">
                                          <p:val>
                                            <p:strVal val="#ppt_w+.3"/>
                                          </p:val>
                                        </p:tav>
                                        <p:tav tm="50000">
                                          <p:val>
                                            <p:strVal val="#ppt_w+.3"/>
                                          </p:val>
                                        </p:tav>
                                        <p:tav tm="100000">
                                          <p:val>
                                            <p:strVal val="#ppt_w"/>
                                          </p:val>
                                        </p:tav>
                                      </p:tavLst>
                                    </p:anim>
                                    <p:anim calcmode="lin" valueType="num">
                                      <p:cBhvr>
                                        <p:cTn id="45" dur="500" fill="hold"/>
                                        <p:tgtEl>
                                          <p:spTgt spid="1083425"/>
                                        </p:tgtEl>
                                        <p:attrNameLst>
                                          <p:attrName>ppt_x</p:attrName>
                                        </p:attrNameLst>
                                      </p:cBhvr>
                                      <p:tavLst>
                                        <p:tav tm="0">
                                          <p:val>
                                            <p:strVal val="#ppt_x-.3"/>
                                          </p:val>
                                        </p:tav>
                                        <p:tav tm="50000">
                                          <p:val>
                                            <p:strVal val="#ppt_x"/>
                                          </p:val>
                                        </p:tav>
                                        <p:tav tm="100000">
                                          <p:val>
                                            <p:strVal val="#ppt_x"/>
                                          </p:val>
                                        </p:tav>
                                      </p:tavLst>
                                    </p:anim>
                                    <p:anim calcmode="lin" valueType="num">
                                      <p:cBhvr>
                                        <p:cTn id="46" dur="500" fill="hold"/>
                                        <p:tgtEl>
                                          <p:spTgt spid="1083425"/>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1083428">
                                            <p:txEl>
                                              <p:pRg st="5" end="5"/>
                                            </p:txEl>
                                          </p:spTgt>
                                        </p:tgtEl>
                                        <p:attrNameLst>
                                          <p:attrName>style.visibility</p:attrName>
                                        </p:attrNameLst>
                                      </p:cBhvr>
                                      <p:to>
                                        <p:strVal val="visible"/>
                                      </p:to>
                                    </p:set>
                                  </p:childTnLst>
                                </p:cTn>
                              </p:par>
                              <p:par>
                                <p:cTn id="49" presetID="22" presetClass="entr" presetSubtype="2" fill="hold" nodeType="withEffect">
                                  <p:stCondLst>
                                    <p:cond delay="0"/>
                                  </p:stCondLst>
                                  <p:childTnLst>
                                    <p:set>
                                      <p:cBhvr>
                                        <p:cTn id="50" dur="1" fill="hold">
                                          <p:stCondLst>
                                            <p:cond delay="0"/>
                                          </p:stCondLst>
                                        </p:cTn>
                                        <p:tgtEl>
                                          <p:spTgt spid="1083416"/>
                                        </p:tgtEl>
                                        <p:attrNameLst>
                                          <p:attrName>style.visibility</p:attrName>
                                        </p:attrNameLst>
                                      </p:cBhvr>
                                      <p:to>
                                        <p:strVal val="visible"/>
                                      </p:to>
                                    </p:set>
                                    <p:animEffect transition="in" filter="wipe(right)">
                                      <p:cBhvr>
                                        <p:cTn id="51" dur="500"/>
                                        <p:tgtEl>
                                          <p:spTgt spid="1083416"/>
                                        </p:tgtEl>
                                      </p:cBhvr>
                                    </p:animEffect>
                                  </p:childTnLst>
                                </p:cTn>
                              </p:par>
                            </p:childTnLst>
                          </p:cTn>
                        </p:par>
                        <p:par>
                          <p:cTn id="52" fill="hold" nodeType="afterGroup">
                            <p:stCondLst>
                              <p:cond delay="500"/>
                            </p:stCondLst>
                            <p:childTnLst>
                              <p:par>
                                <p:cTn id="53" presetID="39" presetClass="entr" presetSubtype="0" accel="100000" fill="hold" nodeType="afterEffect">
                                  <p:stCondLst>
                                    <p:cond delay="0"/>
                                  </p:stCondLst>
                                  <p:childTnLst>
                                    <p:set>
                                      <p:cBhvr>
                                        <p:cTn id="54" dur="1" fill="hold">
                                          <p:stCondLst>
                                            <p:cond delay="0"/>
                                          </p:stCondLst>
                                        </p:cTn>
                                        <p:tgtEl>
                                          <p:spTgt spid="1083422"/>
                                        </p:tgtEl>
                                        <p:attrNameLst>
                                          <p:attrName>style.visibility</p:attrName>
                                        </p:attrNameLst>
                                      </p:cBhvr>
                                      <p:to>
                                        <p:strVal val="visible"/>
                                      </p:to>
                                    </p:set>
                                    <p:anim calcmode="lin" valueType="num">
                                      <p:cBhvr>
                                        <p:cTn id="55" dur="500" fill="hold"/>
                                        <p:tgtEl>
                                          <p:spTgt spid="1083422"/>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1083422"/>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1083422"/>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108342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83428">
                                            <p:txEl>
                                              <p:pRg st="6" end="6"/>
                                            </p:txEl>
                                          </p:spTgt>
                                        </p:tgtEl>
                                        <p:attrNameLst>
                                          <p:attrName>style.visibility</p:attrName>
                                        </p:attrNameLst>
                                      </p:cBhvr>
                                      <p:to>
                                        <p:strVal val="visible"/>
                                      </p:to>
                                    </p:set>
                                  </p:childTnLst>
                                </p:cTn>
                              </p:par>
                            </p:childTnLst>
                          </p:cTn>
                        </p:par>
                        <p:par>
                          <p:cTn id="63" fill="hold" nodeType="afterGroup">
                            <p:stCondLst>
                              <p:cond delay="0"/>
                            </p:stCondLst>
                            <p:childTnLst>
                              <p:par>
                                <p:cTn id="64" presetID="22" presetClass="entr" presetSubtype="8" fill="hold" nodeType="afterEffect">
                                  <p:stCondLst>
                                    <p:cond delay="0"/>
                                  </p:stCondLst>
                                  <p:childTnLst>
                                    <p:set>
                                      <p:cBhvr>
                                        <p:cTn id="65" dur="1" fill="hold">
                                          <p:stCondLst>
                                            <p:cond delay="0"/>
                                          </p:stCondLst>
                                        </p:cTn>
                                        <p:tgtEl>
                                          <p:spTgt spid="1083406"/>
                                        </p:tgtEl>
                                        <p:attrNameLst>
                                          <p:attrName>style.visibility</p:attrName>
                                        </p:attrNameLst>
                                      </p:cBhvr>
                                      <p:to>
                                        <p:strVal val="visible"/>
                                      </p:to>
                                    </p:set>
                                    <p:animEffect transition="in" filter="wipe(left)">
                                      <p:cBhvr>
                                        <p:cTn id="66" dur="500"/>
                                        <p:tgtEl>
                                          <p:spTgt spid="108340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83428">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3428">
                                            <p:txEl>
                                              <p:pRg st="8" end="8"/>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3428">
                                            <p:txEl>
                                              <p:pRg st="9" end="9"/>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3428">
                                            <p:txEl>
                                              <p:pRg st="10" end="1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83428">
                                            <p:txEl>
                                              <p:pRg st="11" end="11"/>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3428">
                                            <p:txEl>
                                              <p:pRg st="12" end="12"/>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83428">
                                            <p:txEl>
                                              <p:pRg st="13" end="13"/>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83428">
                                            <p:txEl>
                                              <p:pRg st="14" end="14"/>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83428">
                                            <p:txEl>
                                              <p:pRg st="15" end="15"/>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83428">
                                            <p:txEl>
                                              <p:pRg st="16" end="16"/>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83428">
                                            <p:txEl>
                                              <p:pRg st="17" end="17"/>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8342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428" grpId="0" build="p"/>
      <p:bldP spid="108341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a:ea typeface="굴림" panose="020B0600000101010101" pitchFamily="34" charset="-127"/>
              </a:rPr>
              <a:t>Transmission Control Protocol (TCP)</a:t>
            </a:r>
          </a:p>
        </p:txBody>
      </p:sp>
      <p:sp>
        <p:nvSpPr>
          <p:cNvPr id="1087491" name="Rectangle 3"/>
          <p:cNvSpPr>
            <a:spLocks noGrp="1" noChangeArrowheads="1"/>
          </p:cNvSpPr>
          <p:nvPr>
            <p:ph type="body" idx="1"/>
          </p:nvPr>
        </p:nvSpPr>
        <p:spPr>
          <a:xfrm>
            <a:off x="215900" y="2057400"/>
            <a:ext cx="8928100" cy="4648200"/>
          </a:xfrm>
        </p:spPr>
        <p:txBody>
          <a:bodyPr/>
          <a:lstStyle/>
          <a:p>
            <a:pPr>
              <a:lnSpc>
                <a:spcPct val="80000"/>
              </a:lnSpc>
              <a:spcBef>
                <a:spcPct val="5000"/>
              </a:spcBef>
            </a:pPr>
            <a:r>
              <a:rPr lang="en-US" altLang="ko-KR" dirty="0">
                <a:ea typeface="굴림" panose="020B0600000101010101" pitchFamily="34" charset="-127"/>
              </a:rPr>
              <a:t>Transmission Control Protocol (TCP)</a:t>
            </a:r>
          </a:p>
          <a:p>
            <a:pPr lvl="1">
              <a:lnSpc>
                <a:spcPct val="80000"/>
              </a:lnSpc>
              <a:spcBef>
                <a:spcPct val="5000"/>
              </a:spcBef>
            </a:pPr>
            <a:r>
              <a:rPr lang="en-US" altLang="ko-KR" dirty="0">
                <a:ea typeface="굴림" panose="020B0600000101010101" pitchFamily="34" charset="-127"/>
              </a:rPr>
              <a:t>TCP (</a:t>
            </a:r>
            <a:r>
              <a:rPr lang="en-US" altLang="ko-KR" dirty="0">
                <a:solidFill>
                  <a:srgbClr val="FF0000"/>
                </a:solidFill>
                <a:ea typeface="굴림" panose="020B0600000101010101" pitchFamily="34" charset="-127"/>
              </a:rPr>
              <a:t>IP Protocol 6</a:t>
            </a:r>
            <a:r>
              <a:rPr lang="en-US" altLang="ko-KR" dirty="0">
                <a:ea typeface="굴림" panose="020B0600000101010101" pitchFamily="34" charset="-127"/>
              </a:rPr>
              <a:t>) layered on top of IP</a:t>
            </a:r>
          </a:p>
          <a:p>
            <a:pPr lvl="1">
              <a:lnSpc>
                <a:spcPct val="80000"/>
              </a:lnSpc>
              <a:spcBef>
                <a:spcPct val="5000"/>
              </a:spcBef>
            </a:pPr>
            <a:r>
              <a:rPr lang="en-US" altLang="ko-KR" dirty="0">
                <a:ea typeface="굴림" panose="020B0600000101010101" pitchFamily="34" charset="-127"/>
              </a:rPr>
              <a:t>Reliable byte stream between two processes on different machines over Internet (read, write, flush)</a:t>
            </a:r>
          </a:p>
          <a:p>
            <a:pPr>
              <a:lnSpc>
                <a:spcPct val="80000"/>
              </a:lnSpc>
              <a:spcBef>
                <a:spcPct val="5000"/>
              </a:spcBef>
            </a:pPr>
            <a:r>
              <a:rPr lang="en-US" altLang="ko-KR" dirty="0">
                <a:ea typeface="굴림" panose="020B0600000101010101" pitchFamily="34" charset="-127"/>
              </a:rPr>
              <a:t>TCP Details</a:t>
            </a:r>
          </a:p>
          <a:p>
            <a:pPr lvl="1">
              <a:lnSpc>
                <a:spcPct val="80000"/>
              </a:lnSpc>
              <a:spcBef>
                <a:spcPct val="5000"/>
              </a:spcBef>
            </a:pPr>
            <a:r>
              <a:rPr lang="en-US" altLang="ko-KR" dirty="0">
                <a:ea typeface="굴림" panose="020B0600000101010101" pitchFamily="34" charset="-127"/>
              </a:rPr>
              <a:t>Fragments byte stream into packets, hands packets to IP</a:t>
            </a:r>
          </a:p>
          <a:p>
            <a:pPr lvl="2">
              <a:lnSpc>
                <a:spcPct val="80000"/>
              </a:lnSpc>
              <a:spcBef>
                <a:spcPct val="5000"/>
              </a:spcBef>
            </a:pPr>
            <a:r>
              <a:rPr lang="en-US" altLang="ko-KR" dirty="0">
                <a:ea typeface="굴림" panose="020B0600000101010101" pitchFamily="34" charset="-127"/>
              </a:rPr>
              <a:t>IP may also fragment by itself</a:t>
            </a:r>
          </a:p>
          <a:p>
            <a:pPr lvl="1">
              <a:lnSpc>
                <a:spcPct val="80000"/>
              </a:lnSpc>
              <a:spcBef>
                <a:spcPct val="5000"/>
              </a:spcBef>
            </a:pPr>
            <a:r>
              <a:rPr lang="en-US" altLang="ko-KR" dirty="0">
                <a:ea typeface="굴림" panose="020B0600000101010101" pitchFamily="34" charset="-127"/>
              </a:rPr>
              <a:t>Uses window-based acknowledgement protocol (to minimize state at sender and receiver)</a:t>
            </a:r>
          </a:p>
          <a:p>
            <a:pPr lvl="2">
              <a:lnSpc>
                <a:spcPct val="80000"/>
              </a:lnSpc>
              <a:spcBef>
                <a:spcPct val="5000"/>
              </a:spcBef>
            </a:pPr>
            <a:r>
              <a:rPr lang="en-US" altLang="ko-KR" dirty="0">
                <a:ea typeface="굴림" panose="020B0600000101010101" pitchFamily="34" charset="-127"/>
              </a:rPr>
              <a:t>“Window” reflects storage at receiver – sender shouldn’t overrun receiver’s buffer space</a:t>
            </a:r>
          </a:p>
          <a:p>
            <a:pPr lvl="2">
              <a:lnSpc>
                <a:spcPct val="80000"/>
              </a:lnSpc>
              <a:spcBef>
                <a:spcPct val="5000"/>
              </a:spcBef>
            </a:pPr>
            <a:r>
              <a:rPr lang="en-US" altLang="ko-KR" dirty="0">
                <a:ea typeface="굴림" panose="020B0600000101010101" pitchFamily="34" charset="-127"/>
              </a:rPr>
              <a:t>Also, window should reflect speed/capacity of network – sender shouldn’t overload network</a:t>
            </a:r>
          </a:p>
          <a:p>
            <a:pPr lvl="1">
              <a:lnSpc>
                <a:spcPct val="80000"/>
              </a:lnSpc>
              <a:spcBef>
                <a:spcPct val="5000"/>
              </a:spcBef>
            </a:pPr>
            <a:r>
              <a:rPr lang="en-US" altLang="ko-KR" dirty="0">
                <a:ea typeface="굴림" panose="020B0600000101010101" pitchFamily="34" charset="-127"/>
              </a:rPr>
              <a:t>Automatically retransmits lost packets</a:t>
            </a:r>
          </a:p>
          <a:p>
            <a:pPr lvl="1">
              <a:lnSpc>
                <a:spcPct val="80000"/>
              </a:lnSpc>
              <a:spcBef>
                <a:spcPct val="5000"/>
              </a:spcBef>
            </a:pPr>
            <a:r>
              <a:rPr lang="en-US" altLang="ko-KR" dirty="0">
                <a:ea typeface="굴림" panose="020B0600000101010101" pitchFamily="34" charset="-127"/>
              </a:rPr>
              <a:t>Adjusts rate of transmission to avoid congestion</a:t>
            </a:r>
          </a:p>
          <a:p>
            <a:pPr lvl="2">
              <a:lnSpc>
                <a:spcPct val="80000"/>
              </a:lnSpc>
              <a:spcBef>
                <a:spcPct val="5000"/>
              </a:spcBef>
            </a:pPr>
            <a:r>
              <a:rPr lang="en-US" altLang="ko-KR" dirty="0">
                <a:ea typeface="굴림" panose="020B0600000101010101" pitchFamily="34" charset="-127"/>
              </a:rPr>
              <a:t>A “good citizen” </a:t>
            </a:r>
          </a:p>
        </p:txBody>
      </p:sp>
      <p:grpSp>
        <p:nvGrpSpPr>
          <p:cNvPr id="2" name="Group 1"/>
          <p:cNvGrpSpPr/>
          <p:nvPr/>
        </p:nvGrpSpPr>
        <p:grpSpPr>
          <a:xfrm>
            <a:off x="215900" y="831850"/>
            <a:ext cx="8707438" cy="1143000"/>
            <a:chOff x="215900" y="831850"/>
            <a:chExt cx="8707438" cy="1143000"/>
          </a:xfrm>
        </p:grpSpPr>
        <p:grpSp>
          <p:nvGrpSpPr>
            <p:cNvPr id="9220" name="Group 4"/>
            <p:cNvGrpSpPr>
              <a:grpSpLocks/>
            </p:cNvGrpSpPr>
            <p:nvPr/>
          </p:nvGrpSpPr>
          <p:grpSpPr bwMode="auto">
            <a:xfrm>
              <a:off x="1752600" y="990600"/>
              <a:ext cx="5334000" cy="984250"/>
              <a:chOff x="1152" y="576"/>
              <a:chExt cx="3648" cy="672"/>
            </a:xfrm>
          </p:grpSpPr>
          <p:sp>
            <p:nvSpPr>
              <p:cNvPr id="9225" name="Rectangle 5" descr="Wide downward diagonal"/>
              <p:cNvSpPr>
                <a:spLocks noChangeArrowheads="1"/>
              </p:cNvSpPr>
              <p:nvPr/>
            </p:nvSpPr>
            <p:spPr bwMode="auto">
              <a:xfrm>
                <a:off x="2448" y="792"/>
                <a:ext cx="1200"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6" name="Rectangle 6" descr="Wide downward diagonal"/>
              <p:cNvSpPr>
                <a:spLocks noChangeArrowheads="1"/>
              </p:cNvSpPr>
              <p:nvPr/>
            </p:nvSpPr>
            <p:spPr bwMode="auto">
              <a:xfrm>
                <a:off x="1152" y="792"/>
                <a:ext cx="91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7" name="Rectangle 7" descr="Wide downward diagonal"/>
              <p:cNvSpPr>
                <a:spLocks noChangeArrowheads="1"/>
              </p:cNvSpPr>
              <p:nvPr/>
            </p:nvSpPr>
            <p:spPr bwMode="auto">
              <a:xfrm>
                <a:off x="4128" y="792"/>
                <a:ext cx="67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8" name="Oval 8"/>
              <p:cNvSpPr>
                <a:spLocks noChangeArrowheads="1"/>
              </p:cNvSpPr>
              <p:nvPr/>
            </p:nvSpPr>
            <p:spPr bwMode="auto">
              <a:xfrm>
                <a:off x="1872" y="576"/>
                <a:ext cx="672" cy="672"/>
              </a:xfrm>
              <a:prstGeom prst="ellipse">
                <a:avLst/>
              </a:prstGeom>
              <a:solidFill>
                <a:srgbClr val="00FFFF"/>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sp>
            <p:nvSpPr>
              <p:cNvPr id="9229" name="Oval 9"/>
              <p:cNvSpPr>
                <a:spLocks noChangeArrowheads="1"/>
              </p:cNvSpPr>
              <p:nvPr/>
            </p:nvSpPr>
            <p:spPr bwMode="auto">
              <a:xfrm>
                <a:off x="3504" y="576"/>
                <a:ext cx="672" cy="672"/>
              </a:xfrm>
              <a:prstGeom prst="ellipse">
                <a:avLst/>
              </a:prstGeom>
              <a:solidFill>
                <a:srgbClr val="00FFFF"/>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grpSp>
        <p:sp>
          <p:nvSpPr>
            <p:cNvPr id="9221" name="Text Box 10"/>
            <p:cNvSpPr txBox="1">
              <a:spLocks noChangeArrowheads="1"/>
            </p:cNvSpPr>
            <p:nvPr/>
          </p:nvSpPr>
          <p:spPr bwMode="auto">
            <a:xfrm>
              <a:off x="345617" y="831850"/>
              <a:ext cx="1331243" cy="42831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in:</a:t>
              </a:r>
            </a:p>
          </p:txBody>
        </p:sp>
        <p:sp>
          <p:nvSpPr>
            <p:cNvPr id="9222" name="Text Box 11"/>
            <p:cNvSpPr txBox="1">
              <a:spLocks noChangeArrowheads="1"/>
            </p:cNvSpPr>
            <p:nvPr/>
          </p:nvSpPr>
          <p:spPr bwMode="auto">
            <a:xfrm>
              <a:off x="7086600" y="831850"/>
              <a:ext cx="1836738" cy="42831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out:</a:t>
              </a:r>
            </a:p>
          </p:txBody>
        </p:sp>
        <p:sp>
          <p:nvSpPr>
            <p:cNvPr id="9223" name="AutoShape 12"/>
            <p:cNvSpPr>
              <a:spLocks noChangeArrowheads="1"/>
            </p:cNvSpPr>
            <p:nvPr/>
          </p:nvSpPr>
          <p:spPr bwMode="auto">
            <a:xfrm>
              <a:off x="215900" y="1219200"/>
              <a:ext cx="13843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zyxwvuts</a:t>
              </a:r>
              <a:endParaRPr lang="en-US" altLang="ko-KR" b="0" dirty="0">
                <a:latin typeface="Gill Sans" charset="0"/>
                <a:ea typeface="Gill Sans" charset="0"/>
                <a:cs typeface="Gill Sans" charset="0"/>
              </a:endParaRPr>
            </a:p>
          </p:txBody>
        </p:sp>
        <p:sp>
          <p:nvSpPr>
            <p:cNvPr id="9224" name="AutoShape 13"/>
            <p:cNvSpPr>
              <a:spLocks noChangeArrowheads="1"/>
            </p:cNvSpPr>
            <p:nvPr/>
          </p:nvSpPr>
          <p:spPr bwMode="auto">
            <a:xfrm>
              <a:off x="7315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gfedcba</a:t>
              </a:r>
            </a:p>
          </p:txBody>
        </p:sp>
      </p:grpSp>
    </p:spTree>
    <p:extLst>
      <p:ext uri="{BB962C8B-B14F-4D97-AF65-F5344CB8AC3E}">
        <p14:creationId xmlns:p14="http://schemas.microsoft.com/office/powerpoint/2010/main" val="2776617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87491">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87491">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87491">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87491">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7491">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87491">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87491">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7491">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7491">
                                            <p:txEl>
                                              <p:pRg st="8" end="8"/>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87491">
                                            <p:txEl>
                                              <p:pRg st="9" end="9"/>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7491">
                                            <p:txEl>
                                              <p:pRg st="10" end="1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7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1"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152400"/>
            <a:ext cx="9144000" cy="533400"/>
          </a:xfrm>
        </p:spPr>
        <p:txBody>
          <a:bodyPr/>
          <a:lstStyle/>
          <a:p>
            <a:r>
              <a:rPr lang="en-US" altLang="ko-KR" dirty="0">
                <a:ea typeface="굴림" panose="020B0600000101010101" pitchFamily="34" charset="-127"/>
              </a:rPr>
              <a:t>TCP Windows and Sequence Numbers</a:t>
            </a:r>
          </a:p>
        </p:txBody>
      </p:sp>
      <p:sp>
        <p:nvSpPr>
          <p:cNvPr id="1089539" name="Rectangle 3"/>
          <p:cNvSpPr>
            <a:spLocks noGrp="1" noChangeArrowheads="1"/>
          </p:cNvSpPr>
          <p:nvPr>
            <p:ph type="body" idx="1"/>
          </p:nvPr>
        </p:nvSpPr>
        <p:spPr>
          <a:xfrm>
            <a:off x="292100" y="3048000"/>
            <a:ext cx="8851900" cy="3197225"/>
          </a:xfrm>
        </p:spPr>
        <p:txBody>
          <a:bodyPr>
            <a:noAutofit/>
          </a:bodyPr>
          <a:lstStyle/>
          <a:p>
            <a:pPr>
              <a:lnSpc>
                <a:spcPct val="80000"/>
              </a:lnSpc>
              <a:spcBef>
                <a:spcPct val="5000"/>
              </a:spcBef>
            </a:pPr>
            <a:r>
              <a:rPr lang="en-US" altLang="ko-KR" sz="2800" dirty="0">
                <a:ea typeface="굴림" panose="020B0600000101010101" pitchFamily="34" charset="-127"/>
              </a:rPr>
              <a:t>Sender has three regions: </a:t>
            </a:r>
          </a:p>
          <a:p>
            <a:pPr lvl="1">
              <a:lnSpc>
                <a:spcPct val="80000"/>
              </a:lnSpc>
              <a:spcBef>
                <a:spcPct val="5000"/>
              </a:spcBef>
            </a:pPr>
            <a:r>
              <a:rPr lang="en-US" altLang="ko-KR" sz="2400" dirty="0">
                <a:ea typeface="굴림" panose="020B0600000101010101" pitchFamily="34" charset="-127"/>
              </a:rPr>
              <a:t>Sequence regions</a:t>
            </a:r>
          </a:p>
          <a:p>
            <a:pPr lvl="2">
              <a:lnSpc>
                <a:spcPct val="80000"/>
              </a:lnSpc>
              <a:spcBef>
                <a:spcPct val="5000"/>
              </a:spcBef>
            </a:pPr>
            <a:r>
              <a:rPr lang="en-US" altLang="ko-KR" sz="2400" dirty="0">
                <a:ea typeface="굴림" panose="020B0600000101010101" pitchFamily="34" charset="-127"/>
              </a:rPr>
              <a:t>sent and </a:t>
            </a:r>
            <a:r>
              <a:rPr lang="en-US" altLang="ko-KR" sz="2400" dirty="0" err="1">
                <a:ea typeface="굴림" panose="020B0600000101010101" pitchFamily="34" charset="-127"/>
              </a:rPr>
              <a:t>ACK’d</a:t>
            </a:r>
            <a:endParaRPr lang="en-US" altLang="ko-KR" sz="2400" dirty="0">
              <a:ea typeface="굴림" panose="020B0600000101010101" pitchFamily="34" charset="-127"/>
            </a:endParaRPr>
          </a:p>
          <a:p>
            <a:pPr lvl="2">
              <a:lnSpc>
                <a:spcPct val="80000"/>
              </a:lnSpc>
              <a:spcBef>
                <a:spcPct val="5000"/>
              </a:spcBef>
            </a:pPr>
            <a:r>
              <a:rPr lang="en-US" altLang="ko-KR" sz="2400" dirty="0">
                <a:ea typeface="굴림" panose="020B0600000101010101" pitchFamily="34" charset="-127"/>
              </a:rPr>
              <a:t>sent and not ACK’d</a:t>
            </a:r>
          </a:p>
          <a:p>
            <a:pPr lvl="2">
              <a:lnSpc>
                <a:spcPct val="80000"/>
              </a:lnSpc>
              <a:spcBef>
                <a:spcPct val="5000"/>
              </a:spcBef>
            </a:pPr>
            <a:r>
              <a:rPr lang="en-US" altLang="ko-KR" sz="2400" dirty="0">
                <a:ea typeface="굴림" panose="020B0600000101010101" pitchFamily="34" charset="-127"/>
              </a:rPr>
              <a:t>not yet sent</a:t>
            </a:r>
          </a:p>
          <a:p>
            <a:pPr lvl="1">
              <a:lnSpc>
                <a:spcPct val="80000"/>
              </a:lnSpc>
              <a:spcBef>
                <a:spcPct val="5000"/>
              </a:spcBef>
            </a:pPr>
            <a:r>
              <a:rPr lang="en-US" altLang="ko-KR" sz="2400" dirty="0">
                <a:ea typeface="굴림" panose="020B0600000101010101" pitchFamily="34" charset="-127"/>
              </a:rPr>
              <a:t>Window (colored region) adjusted by sender</a:t>
            </a:r>
          </a:p>
          <a:p>
            <a:pPr>
              <a:lnSpc>
                <a:spcPct val="80000"/>
              </a:lnSpc>
              <a:spcBef>
                <a:spcPct val="5000"/>
              </a:spcBef>
            </a:pPr>
            <a:r>
              <a:rPr lang="en-US" altLang="ko-KR" sz="2800" dirty="0">
                <a:ea typeface="굴림" panose="020B0600000101010101" pitchFamily="34" charset="-127"/>
              </a:rPr>
              <a:t>Receiver has three regions: </a:t>
            </a:r>
          </a:p>
          <a:p>
            <a:pPr lvl="1">
              <a:lnSpc>
                <a:spcPct val="80000"/>
              </a:lnSpc>
              <a:spcBef>
                <a:spcPct val="5000"/>
              </a:spcBef>
            </a:pPr>
            <a:r>
              <a:rPr lang="en-US" altLang="ko-KR" sz="2400" dirty="0">
                <a:ea typeface="굴림" panose="020B0600000101010101" pitchFamily="34" charset="-127"/>
              </a:rPr>
              <a:t>Sequence regions</a:t>
            </a:r>
          </a:p>
          <a:p>
            <a:pPr lvl="2">
              <a:lnSpc>
                <a:spcPct val="80000"/>
              </a:lnSpc>
              <a:spcBef>
                <a:spcPct val="5000"/>
              </a:spcBef>
            </a:pPr>
            <a:r>
              <a:rPr lang="en-US" altLang="ko-KR" sz="2400" dirty="0">
                <a:ea typeface="굴림" panose="020B0600000101010101" pitchFamily="34" charset="-127"/>
              </a:rPr>
              <a:t>received and </a:t>
            </a:r>
            <a:r>
              <a:rPr lang="en-US" altLang="ko-KR" sz="2400" dirty="0" err="1">
                <a:ea typeface="굴림" panose="020B0600000101010101" pitchFamily="34" charset="-127"/>
              </a:rPr>
              <a:t>ACK’d</a:t>
            </a:r>
            <a:r>
              <a:rPr lang="en-US" altLang="ko-KR" sz="2400" dirty="0">
                <a:ea typeface="굴림" panose="020B0600000101010101" pitchFamily="34" charset="-127"/>
              </a:rPr>
              <a:t> (given to application)</a:t>
            </a:r>
          </a:p>
          <a:p>
            <a:pPr lvl="2">
              <a:lnSpc>
                <a:spcPct val="80000"/>
              </a:lnSpc>
              <a:spcBef>
                <a:spcPct val="5000"/>
              </a:spcBef>
            </a:pPr>
            <a:r>
              <a:rPr lang="en-US" altLang="ko-KR" sz="2400" dirty="0">
                <a:ea typeface="굴림" panose="020B0600000101010101" pitchFamily="34" charset="-127"/>
              </a:rPr>
              <a:t>received and buffered</a:t>
            </a:r>
          </a:p>
          <a:p>
            <a:pPr lvl="2">
              <a:lnSpc>
                <a:spcPct val="80000"/>
              </a:lnSpc>
              <a:spcBef>
                <a:spcPct val="5000"/>
              </a:spcBef>
            </a:pPr>
            <a:r>
              <a:rPr lang="en-US" altLang="ko-KR" sz="2400" dirty="0">
                <a:ea typeface="굴림" panose="020B0600000101010101" pitchFamily="34" charset="-127"/>
              </a:rPr>
              <a:t>not yet received (or discarded because out of order)</a:t>
            </a:r>
          </a:p>
        </p:txBody>
      </p:sp>
      <p:grpSp>
        <p:nvGrpSpPr>
          <p:cNvPr id="1089540" name="Group 4"/>
          <p:cNvGrpSpPr>
            <a:grpSpLocks/>
          </p:cNvGrpSpPr>
          <p:nvPr/>
        </p:nvGrpSpPr>
        <p:grpSpPr bwMode="auto">
          <a:xfrm>
            <a:off x="1554162" y="746125"/>
            <a:ext cx="6402388" cy="1235075"/>
            <a:chOff x="979" y="518"/>
            <a:chExt cx="4033" cy="778"/>
          </a:xfrm>
        </p:grpSpPr>
        <p:grpSp>
          <p:nvGrpSpPr>
            <p:cNvPr id="10256" name="Group 5"/>
            <p:cNvGrpSpPr>
              <a:grpSpLocks/>
            </p:cNvGrpSpPr>
            <p:nvPr/>
          </p:nvGrpSpPr>
          <p:grpSpPr bwMode="auto">
            <a:xfrm>
              <a:off x="1008" y="518"/>
              <a:ext cx="3120" cy="250"/>
              <a:chOff x="1008" y="518"/>
              <a:chExt cx="3120" cy="250"/>
            </a:xfrm>
          </p:grpSpPr>
          <p:sp>
            <p:nvSpPr>
              <p:cNvPr id="10268" name="Text Box 6"/>
              <p:cNvSpPr txBox="1">
                <a:spLocks noChangeArrowheads="1"/>
              </p:cNvSpPr>
              <p:nvPr/>
            </p:nvSpPr>
            <p:spPr bwMode="auto">
              <a:xfrm>
                <a:off x="1680" y="518"/>
                <a:ext cx="1543"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Sequence Numbers</a:t>
                </a:r>
              </a:p>
            </p:txBody>
          </p:sp>
          <p:sp>
            <p:nvSpPr>
              <p:cNvPr id="10269" name="Line 7"/>
              <p:cNvSpPr>
                <a:spLocks noChangeShapeType="1"/>
              </p:cNvSpPr>
              <p:nvPr/>
            </p:nvSpPr>
            <p:spPr bwMode="auto">
              <a:xfrm>
                <a:off x="3408" y="662"/>
                <a:ext cx="7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70" name="Line 8"/>
              <p:cNvSpPr>
                <a:spLocks noChangeShapeType="1"/>
              </p:cNvSpPr>
              <p:nvPr/>
            </p:nvSpPr>
            <p:spPr bwMode="auto">
              <a:xfrm>
                <a:off x="1008" y="662"/>
                <a:ext cx="7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10257" name="Group 9"/>
            <p:cNvGrpSpPr>
              <a:grpSpLocks/>
            </p:cNvGrpSpPr>
            <p:nvPr/>
          </p:nvGrpSpPr>
          <p:grpSpPr bwMode="auto">
            <a:xfrm>
              <a:off x="979" y="816"/>
              <a:ext cx="4033" cy="480"/>
              <a:chOff x="960" y="864"/>
              <a:chExt cx="4033" cy="480"/>
            </a:xfrm>
          </p:grpSpPr>
          <p:grpSp>
            <p:nvGrpSpPr>
              <p:cNvPr id="10258" name="Group 10"/>
              <p:cNvGrpSpPr>
                <a:grpSpLocks/>
              </p:cNvGrpSpPr>
              <p:nvPr/>
            </p:nvGrpSpPr>
            <p:grpSpPr bwMode="auto">
              <a:xfrm>
                <a:off x="960" y="864"/>
                <a:ext cx="3120" cy="480"/>
                <a:chOff x="960" y="912"/>
                <a:chExt cx="3120" cy="480"/>
              </a:xfrm>
            </p:grpSpPr>
            <p:sp>
              <p:nvSpPr>
                <p:cNvPr id="10261" name="Rectangle 11"/>
                <p:cNvSpPr>
                  <a:spLocks noChangeArrowheads="1"/>
                </p:cNvSpPr>
                <p:nvPr/>
              </p:nvSpPr>
              <p:spPr bwMode="auto">
                <a:xfrm>
                  <a:off x="1728" y="942"/>
                  <a:ext cx="1536" cy="384"/>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62" name="Line 12"/>
                <p:cNvSpPr>
                  <a:spLocks noChangeShapeType="1"/>
                </p:cNvSpPr>
                <p:nvPr/>
              </p:nvSpPr>
              <p:spPr bwMode="auto">
                <a:xfrm>
                  <a:off x="960" y="1152"/>
                  <a:ext cx="31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3" name="Line 13"/>
                <p:cNvSpPr>
                  <a:spLocks noChangeShapeType="1"/>
                </p:cNvSpPr>
                <p:nvPr/>
              </p:nvSpPr>
              <p:spPr bwMode="auto">
                <a:xfrm>
                  <a:off x="3264" y="912"/>
                  <a:ext cx="0" cy="48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4" name="Line 14"/>
                <p:cNvSpPr>
                  <a:spLocks noChangeShapeType="1"/>
                </p:cNvSpPr>
                <p:nvPr/>
              </p:nvSpPr>
              <p:spPr bwMode="auto">
                <a:xfrm>
                  <a:off x="1728" y="912"/>
                  <a:ext cx="0" cy="48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5" name="Text Box 15"/>
                <p:cNvSpPr txBox="1">
                  <a:spLocks noChangeArrowheads="1"/>
                </p:cNvSpPr>
                <p:nvPr/>
              </p:nvSpPr>
              <p:spPr bwMode="auto">
                <a:xfrm>
                  <a:off x="2064" y="931"/>
                  <a:ext cx="834" cy="40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0000"/>
                    </a:lnSpc>
                  </a:pPr>
                  <a:r>
                    <a:rPr lang="en-US" altLang="ko-KR" sz="2000" b="0" dirty="0">
                      <a:latin typeface="Gill Sans" charset="0"/>
                      <a:ea typeface="Gill Sans" charset="0"/>
                      <a:cs typeface="Gill Sans" charset="0"/>
                    </a:rPr>
                    <a:t>Sent</a:t>
                  </a:r>
                </a:p>
                <a:p>
                  <a:r>
                    <a:rPr lang="en-US" altLang="ko-KR" sz="2000" b="0" dirty="0">
                      <a:latin typeface="Gill Sans" charset="0"/>
                      <a:ea typeface="Gill Sans" charset="0"/>
                      <a:cs typeface="Gill Sans" charset="0"/>
                    </a:rPr>
                    <a:t>not </a:t>
                  </a:r>
                  <a:r>
                    <a:rPr lang="en-US" altLang="ko-KR" sz="2000" b="0" dirty="0" err="1">
                      <a:latin typeface="Gill Sans" charset="0"/>
                      <a:ea typeface="Gill Sans" charset="0"/>
                      <a:cs typeface="Gill Sans" charset="0"/>
                    </a:rPr>
                    <a:t>ACK’d</a:t>
                  </a:r>
                  <a:endParaRPr lang="en-US" altLang="ko-KR" sz="2000" b="0" dirty="0">
                    <a:latin typeface="Gill Sans" charset="0"/>
                    <a:ea typeface="Gill Sans" charset="0"/>
                    <a:cs typeface="Gill Sans" charset="0"/>
                  </a:endParaRPr>
                </a:p>
              </p:txBody>
            </p:sp>
            <p:sp>
              <p:nvSpPr>
                <p:cNvPr id="10266" name="Text Box 16"/>
                <p:cNvSpPr txBox="1">
                  <a:spLocks noChangeArrowheads="1"/>
                </p:cNvSpPr>
                <p:nvPr/>
              </p:nvSpPr>
              <p:spPr bwMode="auto">
                <a:xfrm>
                  <a:off x="1074" y="912"/>
                  <a:ext cx="575"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Sent</a:t>
                  </a:r>
                </a:p>
                <a:p>
                  <a:r>
                    <a:rPr lang="en-US" altLang="ko-KR" sz="2000" b="0" dirty="0" err="1">
                      <a:latin typeface="Gill Sans" charset="0"/>
                      <a:ea typeface="Gill Sans" charset="0"/>
                      <a:cs typeface="Gill Sans" charset="0"/>
                    </a:rPr>
                    <a:t>ACK’d</a:t>
                  </a:r>
                  <a:endParaRPr lang="en-US" altLang="ko-KR" sz="2000" b="0" dirty="0">
                    <a:latin typeface="Gill Sans" charset="0"/>
                    <a:ea typeface="Gill Sans" charset="0"/>
                    <a:cs typeface="Gill Sans" charset="0"/>
                  </a:endParaRPr>
                </a:p>
              </p:txBody>
            </p:sp>
            <p:sp>
              <p:nvSpPr>
                <p:cNvPr id="10267" name="Text Box 17"/>
                <p:cNvSpPr txBox="1">
                  <a:spLocks noChangeArrowheads="1"/>
                </p:cNvSpPr>
                <p:nvPr/>
              </p:nvSpPr>
              <p:spPr bwMode="auto">
                <a:xfrm>
                  <a:off x="3269" y="912"/>
                  <a:ext cx="626"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Not yet</a:t>
                  </a:r>
                </a:p>
                <a:p>
                  <a:r>
                    <a:rPr lang="en-US" altLang="ko-KR" sz="2000" b="0" dirty="0">
                      <a:latin typeface="Gill Sans" charset="0"/>
                      <a:ea typeface="Gill Sans" charset="0"/>
                      <a:cs typeface="Gill Sans" charset="0"/>
                    </a:rPr>
                    <a:t>sent</a:t>
                  </a:r>
                </a:p>
              </p:txBody>
            </p:sp>
          </p:grpSp>
          <p:sp>
            <p:nvSpPr>
              <p:cNvPr id="10259" name="AutoShape 18"/>
              <p:cNvSpPr>
                <a:spLocks/>
              </p:cNvSpPr>
              <p:nvPr/>
            </p:nvSpPr>
            <p:spPr bwMode="auto">
              <a:xfrm>
                <a:off x="4176" y="864"/>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60" name="Text Box 19"/>
              <p:cNvSpPr txBox="1">
                <a:spLocks noChangeArrowheads="1"/>
              </p:cNvSpPr>
              <p:nvPr/>
            </p:nvSpPr>
            <p:spPr bwMode="auto">
              <a:xfrm>
                <a:off x="4357" y="955"/>
                <a:ext cx="63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Sender</a:t>
                </a:r>
              </a:p>
            </p:txBody>
          </p:sp>
        </p:grpSp>
      </p:grpSp>
      <p:grpSp>
        <p:nvGrpSpPr>
          <p:cNvPr id="1089556" name="Group 20"/>
          <p:cNvGrpSpPr>
            <a:grpSpLocks/>
          </p:cNvGrpSpPr>
          <p:nvPr/>
        </p:nvGrpSpPr>
        <p:grpSpPr bwMode="auto">
          <a:xfrm>
            <a:off x="1447800" y="2209800"/>
            <a:ext cx="6664325" cy="838200"/>
            <a:chOff x="912" y="1584"/>
            <a:chExt cx="4198" cy="528"/>
          </a:xfrm>
        </p:grpSpPr>
        <p:grpSp>
          <p:nvGrpSpPr>
            <p:cNvPr id="10246" name="Group 21"/>
            <p:cNvGrpSpPr>
              <a:grpSpLocks/>
            </p:cNvGrpSpPr>
            <p:nvPr/>
          </p:nvGrpSpPr>
          <p:grpSpPr bwMode="auto">
            <a:xfrm>
              <a:off x="912" y="1584"/>
              <a:ext cx="3189" cy="480"/>
              <a:chOff x="891" y="1536"/>
              <a:chExt cx="3189" cy="480"/>
            </a:xfrm>
          </p:grpSpPr>
          <p:sp>
            <p:nvSpPr>
              <p:cNvPr id="10249" name="Text Box 22"/>
              <p:cNvSpPr txBox="1">
                <a:spLocks noChangeArrowheads="1"/>
              </p:cNvSpPr>
              <p:nvPr/>
            </p:nvSpPr>
            <p:spPr bwMode="auto">
              <a:xfrm>
                <a:off x="3152" y="1536"/>
                <a:ext cx="726"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Not yet</a:t>
                </a:r>
              </a:p>
              <a:p>
                <a:r>
                  <a:rPr lang="en-US" altLang="ko-KR" sz="2000" b="0" dirty="0">
                    <a:latin typeface="Gill Sans" charset="0"/>
                    <a:ea typeface="Gill Sans" charset="0"/>
                    <a:cs typeface="Gill Sans" charset="0"/>
                  </a:rPr>
                  <a:t>received</a:t>
                </a:r>
              </a:p>
            </p:txBody>
          </p:sp>
          <p:sp>
            <p:nvSpPr>
              <p:cNvPr id="10250" name="Text Box 23"/>
              <p:cNvSpPr txBox="1">
                <a:spLocks noChangeArrowheads="1"/>
              </p:cNvSpPr>
              <p:nvPr/>
            </p:nvSpPr>
            <p:spPr bwMode="auto">
              <a:xfrm>
                <a:off x="891" y="1536"/>
                <a:ext cx="1030"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Received</a:t>
                </a:r>
              </a:p>
              <a:p>
                <a:r>
                  <a:rPr lang="en-US" altLang="ko-KR" sz="2000" b="0" dirty="0">
                    <a:latin typeface="Gill Sans" charset="0"/>
                    <a:ea typeface="Gill Sans" charset="0"/>
                    <a:cs typeface="Gill Sans" charset="0"/>
                  </a:rPr>
                  <a:t>Given to app</a:t>
                </a:r>
              </a:p>
            </p:txBody>
          </p:sp>
          <p:sp>
            <p:nvSpPr>
              <p:cNvPr id="10251" name="Rectangle 24"/>
              <p:cNvSpPr>
                <a:spLocks noChangeArrowheads="1"/>
              </p:cNvSpPr>
              <p:nvPr/>
            </p:nvSpPr>
            <p:spPr bwMode="auto">
              <a:xfrm>
                <a:off x="1968" y="1584"/>
                <a:ext cx="1056" cy="384"/>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52" name="Line 25"/>
              <p:cNvSpPr>
                <a:spLocks noChangeShapeType="1"/>
              </p:cNvSpPr>
              <p:nvPr/>
            </p:nvSpPr>
            <p:spPr bwMode="auto">
              <a:xfrm>
                <a:off x="960" y="1776"/>
                <a:ext cx="31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3" name="Line 26"/>
              <p:cNvSpPr>
                <a:spLocks noChangeShapeType="1"/>
              </p:cNvSpPr>
              <p:nvPr/>
            </p:nvSpPr>
            <p:spPr bwMode="auto">
              <a:xfrm>
                <a:off x="3024" y="1536"/>
                <a:ext cx="0" cy="48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4" name="Line 27"/>
              <p:cNvSpPr>
                <a:spLocks noChangeShapeType="1"/>
              </p:cNvSpPr>
              <p:nvPr/>
            </p:nvSpPr>
            <p:spPr bwMode="auto">
              <a:xfrm>
                <a:off x="1968" y="1536"/>
                <a:ext cx="0" cy="48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5" name="Text Box 28"/>
              <p:cNvSpPr txBox="1">
                <a:spLocks noChangeArrowheads="1"/>
              </p:cNvSpPr>
              <p:nvPr/>
            </p:nvSpPr>
            <p:spPr bwMode="auto">
              <a:xfrm>
                <a:off x="2112" y="1555"/>
                <a:ext cx="790" cy="40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dirty="0">
                    <a:latin typeface="Gill Sans" charset="0"/>
                    <a:ea typeface="Gill Sans" charset="0"/>
                    <a:cs typeface="Gill Sans" charset="0"/>
                  </a:rPr>
                  <a:t>Received</a:t>
                </a:r>
              </a:p>
              <a:p>
                <a:pPr>
                  <a:lnSpc>
                    <a:spcPct val="90000"/>
                  </a:lnSpc>
                </a:pPr>
                <a:r>
                  <a:rPr lang="en-US" altLang="ko-KR" sz="2000" b="0" dirty="0">
                    <a:latin typeface="Gill Sans" charset="0"/>
                    <a:ea typeface="Gill Sans" charset="0"/>
                    <a:cs typeface="Gill Sans" charset="0"/>
                  </a:rPr>
                  <a:t>Buffered</a:t>
                </a:r>
              </a:p>
            </p:txBody>
          </p:sp>
        </p:grpSp>
        <p:sp>
          <p:nvSpPr>
            <p:cNvPr id="10247" name="AutoShape 29"/>
            <p:cNvSpPr>
              <a:spLocks/>
            </p:cNvSpPr>
            <p:nvPr/>
          </p:nvSpPr>
          <p:spPr bwMode="auto">
            <a:xfrm>
              <a:off x="4176" y="1632"/>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48" name="Text Box 30"/>
            <p:cNvSpPr txBox="1">
              <a:spLocks noChangeArrowheads="1"/>
            </p:cNvSpPr>
            <p:nvPr/>
          </p:nvSpPr>
          <p:spPr bwMode="auto">
            <a:xfrm>
              <a:off x="4357" y="1718"/>
              <a:ext cx="753"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Receiver</a:t>
              </a:r>
            </a:p>
          </p:txBody>
        </p:sp>
      </p:grpSp>
    </p:spTree>
    <p:extLst>
      <p:ext uri="{BB962C8B-B14F-4D97-AF65-F5344CB8AC3E}">
        <p14:creationId xmlns:p14="http://schemas.microsoft.com/office/powerpoint/2010/main" val="3910505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9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95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95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95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9539">
                                            <p:txEl>
                                              <p:pRg st="5" end="5"/>
                                            </p:txEl>
                                          </p:spTgt>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089540"/>
                                        </p:tgtEl>
                                        <p:attrNameLst>
                                          <p:attrName>style.visibility</p:attrName>
                                        </p:attrNameLst>
                                      </p:cBhvr>
                                      <p:to>
                                        <p:strVal val="visible"/>
                                      </p:to>
                                    </p:set>
                                    <p:animEffect transition="in" filter="wipe(left)">
                                      <p:cBhvr>
                                        <p:cTn id="19" dur="500"/>
                                        <p:tgtEl>
                                          <p:spTgt spid="10895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9539">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89539">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89539">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9539">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9539">
                                            <p:txEl>
                                              <p:pRg st="10" end="10"/>
                                            </p:txEl>
                                          </p:spTgt>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1089556"/>
                                        </p:tgtEl>
                                        <p:attrNameLst>
                                          <p:attrName>style.visibility</p:attrName>
                                        </p:attrNameLst>
                                      </p:cBhvr>
                                      <p:to>
                                        <p:strVal val="visible"/>
                                      </p:to>
                                    </p:set>
                                    <p:animEffect transition="in" filter="wipe(left)">
                                      <p:cBhvr>
                                        <p:cTn id="34" dur="500"/>
                                        <p:tgtEl>
                                          <p:spTgt spid="108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143000" y="1192213"/>
            <a:ext cx="6553200" cy="1066800"/>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rgbClr val="00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91587" name="Rectangle 3"/>
          <p:cNvSpPr>
            <a:spLocks noChangeArrowheads="1"/>
          </p:cNvSpPr>
          <p:nvPr/>
        </p:nvSpPr>
        <p:spPr bwMode="auto">
          <a:xfrm>
            <a:off x="3124200" y="1192213"/>
            <a:ext cx="838200" cy="1066800"/>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Seq:190</a:t>
            </a:r>
          </a:p>
          <a:p>
            <a:r>
              <a:rPr lang="en-US" altLang="ko-KR" sz="2000" b="0">
                <a:latin typeface="Gill Sans" charset="0"/>
                <a:ea typeface="Gill Sans" charset="0"/>
                <a:cs typeface="Gill Sans" charset="0"/>
              </a:rPr>
              <a:t>Size:40</a:t>
            </a:r>
          </a:p>
        </p:txBody>
      </p:sp>
      <p:sp>
        <p:nvSpPr>
          <p:cNvPr id="11268" name="Rectangle 4"/>
          <p:cNvSpPr>
            <a:spLocks noGrp="1" noChangeArrowheads="1"/>
          </p:cNvSpPr>
          <p:nvPr>
            <p:ph type="title"/>
          </p:nvPr>
        </p:nvSpPr>
        <p:spPr>
          <a:xfrm>
            <a:off x="533400" y="152400"/>
            <a:ext cx="7848600" cy="533400"/>
          </a:xfrm>
        </p:spPr>
        <p:txBody>
          <a:bodyPr/>
          <a:lstStyle/>
          <a:p>
            <a:r>
              <a:rPr lang="en-US" altLang="ko-KR" dirty="0">
                <a:ea typeface="굴림" panose="020B0600000101010101" pitchFamily="34" charset="-127"/>
              </a:rPr>
              <a:t>Window-Based Acknowledgements (TCP)</a:t>
            </a:r>
          </a:p>
        </p:txBody>
      </p:sp>
      <p:sp>
        <p:nvSpPr>
          <p:cNvPr id="11269" name="Line 5"/>
          <p:cNvSpPr>
            <a:spLocks noChangeShapeType="1"/>
          </p:cNvSpPr>
          <p:nvPr/>
        </p:nvSpPr>
        <p:spPr bwMode="auto">
          <a:xfrm>
            <a:off x="457200" y="1725613"/>
            <a:ext cx="6858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1270" name="Line 6"/>
          <p:cNvSpPr>
            <a:spLocks noChangeShapeType="1"/>
          </p:cNvSpPr>
          <p:nvPr/>
        </p:nvSpPr>
        <p:spPr bwMode="auto">
          <a:xfrm>
            <a:off x="7696200" y="1725613"/>
            <a:ext cx="6858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091591" name="AutoShape 7"/>
          <p:cNvSpPr>
            <a:spLocks noChangeArrowheads="1"/>
          </p:cNvSpPr>
          <p:nvPr/>
        </p:nvSpPr>
        <p:spPr bwMode="auto">
          <a:xfrm>
            <a:off x="1524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Seq:230</a:t>
            </a:r>
          </a:p>
        </p:txBody>
      </p:sp>
      <p:sp>
        <p:nvSpPr>
          <p:cNvPr id="1091592" name="AutoShape 8"/>
          <p:cNvSpPr>
            <a:spLocks noChangeArrowheads="1"/>
          </p:cNvSpPr>
          <p:nvPr/>
        </p:nvSpPr>
        <p:spPr bwMode="auto">
          <a:xfrm>
            <a:off x="78486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3" name="AutoShape 9"/>
          <p:cNvSpPr>
            <a:spLocks noChangeArrowheads="1"/>
          </p:cNvSpPr>
          <p:nvPr/>
        </p:nvSpPr>
        <p:spPr bwMode="auto">
          <a:xfrm>
            <a:off x="1524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Seq:260</a:t>
            </a:r>
          </a:p>
        </p:txBody>
      </p:sp>
      <p:sp>
        <p:nvSpPr>
          <p:cNvPr id="1091594" name="AutoShape 10"/>
          <p:cNvSpPr>
            <a:spLocks noChangeArrowheads="1"/>
          </p:cNvSpPr>
          <p:nvPr/>
        </p:nvSpPr>
        <p:spPr bwMode="auto">
          <a:xfrm>
            <a:off x="78486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5" name="AutoShape 11"/>
          <p:cNvSpPr>
            <a:spLocks noChangeArrowheads="1"/>
          </p:cNvSpPr>
          <p:nvPr/>
        </p:nvSpPr>
        <p:spPr bwMode="auto">
          <a:xfrm>
            <a:off x="152400" y="480695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Seq:300</a:t>
            </a:r>
          </a:p>
        </p:txBody>
      </p:sp>
      <p:sp>
        <p:nvSpPr>
          <p:cNvPr id="1091596" name="AutoShape 12"/>
          <p:cNvSpPr>
            <a:spLocks noChangeArrowheads="1"/>
          </p:cNvSpPr>
          <p:nvPr/>
        </p:nvSpPr>
        <p:spPr bwMode="auto">
          <a:xfrm>
            <a:off x="7848600" y="48085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7" name="AutoShape 13"/>
          <p:cNvSpPr>
            <a:spLocks noChangeArrowheads="1"/>
          </p:cNvSpPr>
          <p:nvPr/>
        </p:nvSpPr>
        <p:spPr bwMode="auto">
          <a:xfrm>
            <a:off x="152400" y="5283200"/>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Seq:190</a:t>
            </a:r>
          </a:p>
        </p:txBody>
      </p:sp>
      <p:sp>
        <p:nvSpPr>
          <p:cNvPr id="1091598" name="AutoShape 14"/>
          <p:cNvSpPr>
            <a:spLocks noChangeArrowheads="1"/>
          </p:cNvSpPr>
          <p:nvPr/>
        </p:nvSpPr>
        <p:spPr bwMode="auto">
          <a:xfrm>
            <a:off x="7848600" y="528320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A:340/60 </a:t>
            </a:r>
          </a:p>
        </p:txBody>
      </p:sp>
      <p:sp>
        <p:nvSpPr>
          <p:cNvPr id="1091599" name="AutoShape 15"/>
          <p:cNvSpPr>
            <a:spLocks noChangeArrowheads="1"/>
          </p:cNvSpPr>
          <p:nvPr/>
        </p:nvSpPr>
        <p:spPr bwMode="auto">
          <a:xfrm>
            <a:off x="1524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Seq:340</a:t>
            </a:r>
          </a:p>
        </p:txBody>
      </p:sp>
      <p:sp>
        <p:nvSpPr>
          <p:cNvPr id="1091600" name="AutoShape 16"/>
          <p:cNvSpPr>
            <a:spLocks noChangeArrowheads="1"/>
          </p:cNvSpPr>
          <p:nvPr/>
        </p:nvSpPr>
        <p:spPr bwMode="auto">
          <a:xfrm>
            <a:off x="78486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A:380/20 </a:t>
            </a:r>
          </a:p>
        </p:txBody>
      </p:sp>
      <p:sp>
        <p:nvSpPr>
          <p:cNvPr id="1091601" name="AutoShape 17"/>
          <p:cNvSpPr>
            <a:spLocks noChangeArrowheads="1"/>
          </p:cNvSpPr>
          <p:nvPr/>
        </p:nvSpPr>
        <p:spPr bwMode="auto">
          <a:xfrm>
            <a:off x="1524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Seq:380</a:t>
            </a:r>
          </a:p>
        </p:txBody>
      </p:sp>
      <p:sp>
        <p:nvSpPr>
          <p:cNvPr id="1091602" name="AutoShape 18"/>
          <p:cNvSpPr>
            <a:spLocks noChangeArrowheads="1"/>
          </p:cNvSpPr>
          <p:nvPr/>
        </p:nvSpPr>
        <p:spPr bwMode="auto">
          <a:xfrm>
            <a:off x="78486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A:400/0  </a:t>
            </a:r>
          </a:p>
        </p:txBody>
      </p:sp>
      <p:sp>
        <p:nvSpPr>
          <p:cNvPr id="1091603" name="AutoShape 19"/>
          <p:cNvSpPr>
            <a:spLocks noChangeArrowheads="1"/>
          </p:cNvSpPr>
          <p:nvPr/>
        </p:nvSpPr>
        <p:spPr bwMode="auto">
          <a:xfrm>
            <a:off x="7848600" y="2362200"/>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A:100/300</a:t>
            </a:r>
          </a:p>
        </p:txBody>
      </p:sp>
      <p:sp>
        <p:nvSpPr>
          <p:cNvPr id="1091604" name="AutoShape 20"/>
          <p:cNvSpPr>
            <a:spLocks noChangeArrowheads="1"/>
          </p:cNvSpPr>
          <p:nvPr/>
        </p:nvSpPr>
        <p:spPr bwMode="auto">
          <a:xfrm>
            <a:off x="152400" y="288448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Seq:100</a:t>
            </a:r>
          </a:p>
        </p:txBody>
      </p:sp>
      <p:sp>
        <p:nvSpPr>
          <p:cNvPr id="1091605" name="AutoShape 21"/>
          <p:cNvSpPr>
            <a:spLocks noChangeArrowheads="1"/>
          </p:cNvSpPr>
          <p:nvPr/>
        </p:nvSpPr>
        <p:spPr bwMode="auto">
          <a:xfrm>
            <a:off x="7848600" y="2886075"/>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A:140/260</a:t>
            </a:r>
          </a:p>
        </p:txBody>
      </p:sp>
      <p:sp>
        <p:nvSpPr>
          <p:cNvPr id="1091606" name="AutoShape 22"/>
          <p:cNvSpPr>
            <a:spLocks noChangeArrowheads="1"/>
          </p:cNvSpPr>
          <p:nvPr/>
        </p:nvSpPr>
        <p:spPr bwMode="auto">
          <a:xfrm>
            <a:off x="152400" y="33607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Seq:140</a:t>
            </a:r>
          </a:p>
        </p:txBody>
      </p:sp>
      <p:sp>
        <p:nvSpPr>
          <p:cNvPr id="1091607" name="AutoShape 23"/>
          <p:cNvSpPr>
            <a:spLocks noChangeArrowheads="1"/>
          </p:cNvSpPr>
          <p:nvPr/>
        </p:nvSpPr>
        <p:spPr bwMode="auto">
          <a:xfrm>
            <a:off x="7848600" y="33607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608" name="Freeform 24"/>
          <p:cNvSpPr>
            <a:spLocks/>
          </p:cNvSpPr>
          <p:nvPr/>
        </p:nvSpPr>
        <p:spPr bwMode="auto">
          <a:xfrm>
            <a:off x="1143000" y="2259013"/>
            <a:ext cx="457200" cy="863600"/>
          </a:xfrm>
          <a:custGeom>
            <a:avLst/>
            <a:gdLst>
              <a:gd name="T0" fmla="*/ 0 w 864"/>
              <a:gd name="T1" fmla="*/ 1412509394 h 528"/>
              <a:gd name="T2" fmla="*/ 241935000 w 864"/>
              <a:gd name="T3" fmla="*/ 1412509394 h 528"/>
              <a:gd name="T4" fmla="*/ 241935000 w 864"/>
              <a:gd name="T5" fmla="*/ 0 h 528"/>
              <a:gd name="T6" fmla="*/ 0 60000 65536"/>
              <a:gd name="T7" fmla="*/ 0 60000 65536"/>
              <a:gd name="T8" fmla="*/ 0 60000 65536"/>
            </a:gdLst>
            <a:ahLst/>
            <a:cxnLst>
              <a:cxn ang="T6">
                <a:pos x="T0" y="T1"/>
              </a:cxn>
              <a:cxn ang="T7">
                <a:pos x="T2" y="T3"/>
              </a:cxn>
              <a:cxn ang="T8">
                <a:pos x="T4" y="T5"/>
              </a:cxn>
            </a:cxnLst>
            <a:rect l="0" t="0" r="r" b="b"/>
            <a:pathLst>
              <a:path w="864" h="528">
                <a:moveTo>
                  <a:pt x="0" y="528"/>
                </a:moveTo>
                <a:lnTo>
                  <a:pt x="864" y="528"/>
                </a:lnTo>
                <a:lnTo>
                  <a:pt x="86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09" name="Line 25"/>
          <p:cNvSpPr>
            <a:spLocks noChangeShapeType="1"/>
          </p:cNvSpPr>
          <p:nvPr/>
        </p:nvSpPr>
        <p:spPr bwMode="auto">
          <a:xfrm>
            <a:off x="1600200" y="3122613"/>
            <a:ext cx="62484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0" name="Freeform 26"/>
          <p:cNvSpPr>
            <a:spLocks/>
          </p:cNvSpPr>
          <p:nvPr/>
        </p:nvSpPr>
        <p:spPr bwMode="auto">
          <a:xfrm>
            <a:off x="1143000" y="2232025"/>
            <a:ext cx="1411288" cy="1374775"/>
          </a:xfrm>
          <a:custGeom>
            <a:avLst/>
            <a:gdLst>
              <a:gd name="T0" fmla="*/ 0 w 912"/>
              <a:gd name="T1" fmla="*/ 2147483647 h 864"/>
              <a:gd name="T2" fmla="*/ 2147483647 w 912"/>
              <a:gd name="T3" fmla="*/ 2147483647 h 864"/>
              <a:gd name="T4" fmla="*/ 2147483647 w 912"/>
              <a:gd name="T5" fmla="*/ 0 h 864"/>
              <a:gd name="T6" fmla="*/ 0 60000 65536"/>
              <a:gd name="T7" fmla="*/ 0 60000 65536"/>
              <a:gd name="T8" fmla="*/ 0 60000 65536"/>
            </a:gdLst>
            <a:ahLst/>
            <a:cxnLst>
              <a:cxn ang="T6">
                <a:pos x="T0" y="T1"/>
              </a:cxn>
              <a:cxn ang="T7">
                <a:pos x="T2" y="T3"/>
              </a:cxn>
              <a:cxn ang="T8">
                <a:pos x="T4" y="T5"/>
              </a:cxn>
            </a:cxnLst>
            <a:rect l="0" t="0" r="r" b="b"/>
            <a:pathLst>
              <a:path w="912" h="864">
                <a:moveTo>
                  <a:pt x="0" y="864"/>
                </a:moveTo>
                <a:lnTo>
                  <a:pt x="912" y="864"/>
                </a:lnTo>
                <a:lnTo>
                  <a:pt x="91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1" name="Line 27"/>
          <p:cNvSpPr>
            <a:spLocks noChangeShapeType="1"/>
          </p:cNvSpPr>
          <p:nvPr/>
        </p:nvSpPr>
        <p:spPr bwMode="auto">
          <a:xfrm>
            <a:off x="2514600" y="3603625"/>
            <a:ext cx="5334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2" name="Freeform 28"/>
          <p:cNvSpPr>
            <a:spLocks/>
          </p:cNvSpPr>
          <p:nvPr/>
        </p:nvSpPr>
        <p:spPr bwMode="auto">
          <a:xfrm>
            <a:off x="1143000" y="2259013"/>
            <a:ext cx="3200400" cy="1828800"/>
          </a:xfrm>
          <a:custGeom>
            <a:avLst/>
            <a:gdLst>
              <a:gd name="T0" fmla="*/ 0 w 2016"/>
              <a:gd name="T1" fmla="*/ 2147483647 h 1152"/>
              <a:gd name="T2" fmla="*/ 2147483647 w 2016"/>
              <a:gd name="T3" fmla="*/ 2147483647 h 1152"/>
              <a:gd name="T4" fmla="*/ 2147483647 w 2016"/>
              <a:gd name="T5" fmla="*/ 0 h 1152"/>
              <a:gd name="T6" fmla="*/ 0 60000 65536"/>
              <a:gd name="T7" fmla="*/ 0 60000 65536"/>
              <a:gd name="T8" fmla="*/ 0 60000 65536"/>
            </a:gdLst>
            <a:ahLst/>
            <a:cxnLst>
              <a:cxn ang="T6">
                <a:pos x="T0" y="T1"/>
              </a:cxn>
              <a:cxn ang="T7">
                <a:pos x="T2" y="T3"/>
              </a:cxn>
              <a:cxn ang="T8">
                <a:pos x="T4" y="T5"/>
              </a:cxn>
            </a:cxnLst>
            <a:rect l="0" t="0" r="r" b="b"/>
            <a:pathLst>
              <a:path w="2016" h="1152">
                <a:moveTo>
                  <a:pt x="0" y="1152"/>
                </a:moveTo>
                <a:lnTo>
                  <a:pt x="2016" y="1152"/>
                </a:lnTo>
                <a:lnTo>
                  <a:pt x="2016"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3" name="Line 29"/>
          <p:cNvSpPr>
            <a:spLocks noChangeShapeType="1"/>
          </p:cNvSpPr>
          <p:nvPr/>
        </p:nvSpPr>
        <p:spPr bwMode="auto">
          <a:xfrm>
            <a:off x="4343400" y="4087813"/>
            <a:ext cx="3505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4" name="Freeform 30"/>
          <p:cNvSpPr>
            <a:spLocks/>
          </p:cNvSpPr>
          <p:nvPr/>
        </p:nvSpPr>
        <p:spPr bwMode="auto">
          <a:xfrm>
            <a:off x="1143000" y="2235200"/>
            <a:ext cx="3962400" cy="2309813"/>
          </a:xfrm>
          <a:custGeom>
            <a:avLst/>
            <a:gdLst>
              <a:gd name="T0" fmla="*/ 0 w 2544"/>
              <a:gd name="T1" fmla="*/ 2147483647 h 1392"/>
              <a:gd name="T2" fmla="*/ 2147483647 w 2544"/>
              <a:gd name="T3" fmla="*/ 2147483647 h 1392"/>
              <a:gd name="T4" fmla="*/ 2147483647 w 2544"/>
              <a:gd name="T5" fmla="*/ 0 h 1392"/>
              <a:gd name="T6" fmla="*/ 0 60000 65536"/>
              <a:gd name="T7" fmla="*/ 0 60000 65536"/>
              <a:gd name="T8" fmla="*/ 0 60000 65536"/>
            </a:gdLst>
            <a:ahLst/>
            <a:cxnLst>
              <a:cxn ang="T6">
                <a:pos x="T0" y="T1"/>
              </a:cxn>
              <a:cxn ang="T7">
                <a:pos x="T2" y="T3"/>
              </a:cxn>
              <a:cxn ang="T8">
                <a:pos x="T4" y="T5"/>
              </a:cxn>
            </a:cxnLst>
            <a:rect l="0" t="0" r="r" b="b"/>
            <a:pathLst>
              <a:path w="2544" h="1392">
                <a:moveTo>
                  <a:pt x="0" y="1392"/>
                </a:moveTo>
                <a:lnTo>
                  <a:pt x="2544" y="1392"/>
                </a:lnTo>
                <a:lnTo>
                  <a:pt x="254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5" name="Line 31"/>
          <p:cNvSpPr>
            <a:spLocks noChangeShapeType="1"/>
          </p:cNvSpPr>
          <p:nvPr/>
        </p:nvSpPr>
        <p:spPr bwMode="auto">
          <a:xfrm>
            <a:off x="5105400" y="4545013"/>
            <a:ext cx="2743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6" name="Freeform 32"/>
          <p:cNvSpPr>
            <a:spLocks/>
          </p:cNvSpPr>
          <p:nvPr/>
        </p:nvSpPr>
        <p:spPr bwMode="auto">
          <a:xfrm>
            <a:off x="1143000" y="2259013"/>
            <a:ext cx="4827588" cy="2768600"/>
          </a:xfrm>
          <a:custGeom>
            <a:avLst/>
            <a:gdLst>
              <a:gd name="T0" fmla="*/ 0 w 3120"/>
              <a:gd name="T1" fmla="*/ 2147483647 h 1776"/>
              <a:gd name="T2" fmla="*/ 2147483647 w 3120"/>
              <a:gd name="T3" fmla="*/ 2147483647 h 1776"/>
              <a:gd name="T4" fmla="*/ 2147483647 w 3120"/>
              <a:gd name="T5" fmla="*/ 0 h 1776"/>
              <a:gd name="T6" fmla="*/ 0 60000 65536"/>
              <a:gd name="T7" fmla="*/ 0 60000 65536"/>
              <a:gd name="T8" fmla="*/ 0 60000 65536"/>
            </a:gdLst>
            <a:ahLst/>
            <a:cxnLst>
              <a:cxn ang="T6">
                <a:pos x="T0" y="T1"/>
              </a:cxn>
              <a:cxn ang="T7">
                <a:pos x="T2" y="T3"/>
              </a:cxn>
              <a:cxn ang="T8">
                <a:pos x="T4" y="T5"/>
              </a:cxn>
            </a:cxnLst>
            <a:rect l="0" t="0" r="r" b="b"/>
            <a:pathLst>
              <a:path w="3120" h="1776">
                <a:moveTo>
                  <a:pt x="0" y="1776"/>
                </a:moveTo>
                <a:lnTo>
                  <a:pt x="3120" y="1776"/>
                </a:lnTo>
                <a:lnTo>
                  <a:pt x="31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7" name="Line 33"/>
          <p:cNvSpPr>
            <a:spLocks noChangeShapeType="1"/>
          </p:cNvSpPr>
          <p:nvPr/>
        </p:nvSpPr>
        <p:spPr bwMode="auto">
          <a:xfrm>
            <a:off x="5981700" y="5027613"/>
            <a:ext cx="1905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8" name="Freeform 34"/>
          <p:cNvSpPr>
            <a:spLocks/>
          </p:cNvSpPr>
          <p:nvPr/>
        </p:nvSpPr>
        <p:spPr bwMode="auto">
          <a:xfrm>
            <a:off x="1141413" y="2259013"/>
            <a:ext cx="2441575" cy="3251200"/>
          </a:xfrm>
          <a:custGeom>
            <a:avLst/>
            <a:gdLst>
              <a:gd name="T0" fmla="*/ 0 w 1632"/>
              <a:gd name="T1" fmla="*/ 2147483647 h 2064"/>
              <a:gd name="T2" fmla="*/ 2147483647 w 1632"/>
              <a:gd name="T3" fmla="*/ 2147483647 h 2064"/>
              <a:gd name="T4" fmla="*/ 2147483647 w 1632"/>
              <a:gd name="T5" fmla="*/ 0 h 2064"/>
              <a:gd name="T6" fmla="*/ 0 60000 65536"/>
              <a:gd name="T7" fmla="*/ 0 60000 65536"/>
              <a:gd name="T8" fmla="*/ 0 60000 65536"/>
            </a:gdLst>
            <a:ahLst/>
            <a:cxnLst>
              <a:cxn ang="T6">
                <a:pos x="T0" y="T1"/>
              </a:cxn>
              <a:cxn ang="T7">
                <a:pos x="T2" y="T3"/>
              </a:cxn>
              <a:cxn ang="T8">
                <a:pos x="T4" y="T5"/>
              </a:cxn>
            </a:cxnLst>
            <a:rect l="0" t="0" r="r" b="b"/>
            <a:pathLst>
              <a:path w="1632" h="2064">
                <a:moveTo>
                  <a:pt x="0" y="2064"/>
                </a:moveTo>
                <a:lnTo>
                  <a:pt x="1632" y="2064"/>
                </a:lnTo>
                <a:lnTo>
                  <a:pt x="163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9" name="Line 35"/>
          <p:cNvSpPr>
            <a:spLocks noChangeShapeType="1"/>
          </p:cNvSpPr>
          <p:nvPr/>
        </p:nvSpPr>
        <p:spPr bwMode="auto">
          <a:xfrm>
            <a:off x="3594100" y="5511800"/>
            <a:ext cx="4267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0" name="Freeform 36"/>
          <p:cNvSpPr>
            <a:spLocks/>
          </p:cNvSpPr>
          <p:nvPr/>
        </p:nvSpPr>
        <p:spPr bwMode="auto">
          <a:xfrm>
            <a:off x="1143000" y="2259013"/>
            <a:ext cx="5638800" cy="3733800"/>
          </a:xfrm>
          <a:custGeom>
            <a:avLst/>
            <a:gdLst>
              <a:gd name="T0" fmla="*/ 0 w 3600"/>
              <a:gd name="T1" fmla="*/ 2147483647 h 2352"/>
              <a:gd name="T2" fmla="*/ 2147483647 w 3600"/>
              <a:gd name="T3" fmla="*/ 2147483647 h 2352"/>
              <a:gd name="T4" fmla="*/ 2147483647 w 3600"/>
              <a:gd name="T5" fmla="*/ 0 h 2352"/>
              <a:gd name="T6" fmla="*/ 0 60000 65536"/>
              <a:gd name="T7" fmla="*/ 0 60000 65536"/>
              <a:gd name="T8" fmla="*/ 0 60000 65536"/>
            </a:gdLst>
            <a:ahLst/>
            <a:cxnLst>
              <a:cxn ang="T6">
                <a:pos x="T0" y="T1"/>
              </a:cxn>
              <a:cxn ang="T7">
                <a:pos x="T2" y="T3"/>
              </a:cxn>
              <a:cxn ang="T8">
                <a:pos x="T4" y="T5"/>
              </a:cxn>
            </a:cxnLst>
            <a:rect l="0" t="0" r="r" b="b"/>
            <a:pathLst>
              <a:path w="3600" h="2352">
                <a:moveTo>
                  <a:pt x="0" y="2352"/>
                </a:moveTo>
                <a:lnTo>
                  <a:pt x="3600" y="2352"/>
                </a:lnTo>
                <a:lnTo>
                  <a:pt x="360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1" name="Line 37"/>
          <p:cNvSpPr>
            <a:spLocks noChangeShapeType="1"/>
          </p:cNvSpPr>
          <p:nvPr/>
        </p:nvSpPr>
        <p:spPr bwMode="auto">
          <a:xfrm>
            <a:off x="6781800" y="5992813"/>
            <a:ext cx="10668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2" name="Freeform 38"/>
          <p:cNvSpPr>
            <a:spLocks/>
          </p:cNvSpPr>
          <p:nvPr/>
        </p:nvSpPr>
        <p:spPr bwMode="auto">
          <a:xfrm>
            <a:off x="1143000" y="2259013"/>
            <a:ext cx="6324600" cy="4191000"/>
          </a:xfrm>
          <a:custGeom>
            <a:avLst/>
            <a:gdLst>
              <a:gd name="T0" fmla="*/ 0 w 3984"/>
              <a:gd name="T1" fmla="*/ 2147483647 h 2640"/>
              <a:gd name="T2" fmla="*/ 2147483647 w 3984"/>
              <a:gd name="T3" fmla="*/ 2147483647 h 2640"/>
              <a:gd name="T4" fmla="*/ 2147483647 w 3984"/>
              <a:gd name="T5" fmla="*/ 0 h 2640"/>
              <a:gd name="T6" fmla="*/ 0 60000 65536"/>
              <a:gd name="T7" fmla="*/ 0 60000 65536"/>
              <a:gd name="T8" fmla="*/ 0 60000 65536"/>
            </a:gdLst>
            <a:ahLst/>
            <a:cxnLst>
              <a:cxn ang="T6">
                <a:pos x="T0" y="T1"/>
              </a:cxn>
              <a:cxn ang="T7">
                <a:pos x="T2" y="T3"/>
              </a:cxn>
              <a:cxn ang="T8">
                <a:pos x="T4" y="T5"/>
              </a:cxn>
            </a:cxnLst>
            <a:rect l="0" t="0" r="r" b="b"/>
            <a:pathLst>
              <a:path w="3984" h="2640">
                <a:moveTo>
                  <a:pt x="0" y="2640"/>
                </a:moveTo>
                <a:lnTo>
                  <a:pt x="3984" y="2640"/>
                </a:lnTo>
                <a:lnTo>
                  <a:pt x="398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3" name="Line 39"/>
          <p:cNvSpPr>
            <a:spLocks noChangeShapeType="1"/>
          </p:cNvSpPr>
          <p:nvPr/>
        </p:nvSpPr>
        <p:spPr bwMode="auto">
          <a:xfrm>
            <a:off x="7467600" y="6450013"/>
            <a:ext cx="381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1304" name="Text Box 40"/>
          <p:cNvSpPr txBox="1">
            <a:spLocks noChangeArrowheads="1"/>
          </p:cNvSpPr>
          <p:nvPr/>
        </p:nvSpPr>
        <p:spPr bwMode="auto">
          <a:xfrm>
            <a:off x="847725" y="838200"/>
            <a:ext cx="567444" cy="39753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100</a:t>
            </a:r>
          </a:p>
        </p:txBody>
      </p:sp>
      <p:grpSp>
        <p:nvGrpSpPr>
          <p:cNvPr id="1091625" name="Group 41"/>
          <p:cNvGrpSpPr>
            <a:grpSpLocks/>
          </p:cNvGrpSpPr>
          <p:nvPr/>
        </p:nvGrpSpPr>
        <p:grpSpPr bwMode="auto">
          <a:xfrm>
            <a:off x="1143001" y="838200"/>
            <a:ext cx="1106488" cy="1420813"/>
            <a:chOff x="720" y="528"/>
            <a:chExt cx="697" cy="895"/>
          </a:xfrm>
        </p:grpSpPr>
        <p:sp>
          <p:nvSpPr>
            <p:cNvPr id="11327" name="Rectangle 42"/>
            <p:cNvSpPr>
              <a:spLocks noChangeArrowheads="1"/>
            </p:cNvSpPr>
            <p:nvPr/>
          </p:nvSpPr>
          <p:spPr bwMode="auto">
            <a:xfrm>
              <a:off x="720"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Seq:100</a:t>
              </a:r>
            </a:p>
            <a:p>
              <a:r>
                <a:rPr lang="en-US" altLang="ko-KR" sz="2000" b="0" dirty="0">
                  <a:latin typeface="Gill Sans" charset="0"/>
                  <a:ea typeface="Gill Sans" charset="0"/>
                  <a:cs typeface="Gill Sans" charset="0"/>
                </a:rPr>
                <a:t>Size:40</a:t>
              </a:r>
            </a:p>
          </p:txBody>
        </p:sp>
        <p:sp>
          <p:nvSpPr>
            <p:cNvPr id="11328" name="Text Box 43"/>
            <p:cNvSpPr txBox="1">
              <a:spLocks noChangeArrowheads="1"/>
            </p:cNvSpPr>
            <p:nvPr/>
          </p:nvSpPr>
          <p:spPr bwMode="auto">
            <a:xfrm>
              <a:off x="1060" y="528"/>
              <a:ext cx="35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140</a:t>
              </a:r>
            </a:p>
          </p:txBody>
        </p:sp>
      </p:grpSp>
      <p:grpSp>
        <p:nvGrpSpPr>
          <p:cNvPr id="1091628" name="Group 44"/>
          <p:cNvGrpSpPr>
            <a:grpSpLocks/>
          </p:cNvGrpSpPr>
          <p:nvPr/>
        </p:nvGrpSpPr>
        <p:grpSpPr bwMode="auto">
          <a:xfrm>
            <a:off x="1981201" y="838200"/>
            <a:ext cx="1414463" cy="1420813"/>
            <a:chOff x="1248" y="528"/>
            <a:chExt cx="891" cy="895"/>
          </a:xfrm>
        </p:grpSpPr>
        <p:sp>
          <p:nvSpPr>
            <p:cNvPr id="11325" name="Rectangle 45"/>
            <p:cNvSpPr>
              <a:spLocks noChangeArrowheads="1"/>
            </p:cNvSpPr>
            <p:nvPr/>
          </p:nvSpPr>
          <p:spPr bwMode="auto">
            <a:xfrm>
              <a:off x="1248" y="751"/>
              <a:ext cx="720"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Seq:140</a:t>
              </a:r>
            </a:p>
            <a:p>
              <a:r>
                <a:rPr lang="en-US" altLang="ko-KR" sz="2000" b="0">
                  <a:latin typeface="Gill Sans" charset="0"/>
                  <a:ea typeface="Gill Sans" charset="0"/>
                  <a:cs typeface="Gill Sans" charset="0"/>
                </a:rPr>
                <a:t>Size:50</a:t>
              </a:r>
            </a:p>
          </p:txBody>
        </p:sp>
        <p:sp>
          <p:nvSpPr>
            <p:cNvPr id="11326" name="Text Box 46"/>
            <p:cNvSpPr txBox="1">
              <a:spLocks noChangeArrowheads="1"/>
            </p:cNvSpPr>
            <p:nvPr/>
          </p:nvSpPr>
          <p:spPr bwMode="auto">
            <a:xfrm>
              <a:off x="1782" y="528"/>
              <a:ext cx="35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190</a:t>
              </a:r>
            </a:p>
          </p:txBody>
        </p:sp>
      </p:grpSp>
      <p:grpSp>
        <p:nvGrpSpPr>
          <p:cNvPr id="1091631" name="Group 47"/>
          <p:cNvGrpSpPr>
            <a:grpSpLocks/>
          </p:cNvGrpSpPr>
          <p:nvPr/>
        </p:nvGrpSpPr>
        <p:grpSpPr bwMode="auto">
          <a:xfrm>
            <a:off x="3663951" y="838200"/>
            <a:ext cx="1255713" cy="1420813"/>
            <a:chOff x="2308" y="528"/>
            <a:chExt cx="791" cy="895"/>
          </a:xfrm>
        </p:grpSpPr>
        <p:sp>
          <p:nvSpPr>
            <p:cNvPr id="11322" name="Rectangle 48"/>
            <p:cNvSpPr>
              <a:spLocks noChangeArrowheads="1"/>
            </p:cNvSpPr>
            <p:nvPr/>
          </p:nvSpPr>
          <p:spPr bwMode="auto">
            <a:xfrm>
              <a:off x="2496" y="751"/>
              <a:ext cx="432"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Seq:230</a:t>
              </a:r>
            </a:p>
            <a:p>
              <a:r>
                <a:rPr lang="en-US" altLang="ko-KR" sz="2000" b="0">
                  <a:latin typeface="Gill Sans" charset="0"/>
                  <a:ea typeface="Gill Sans" charset="0"/>
                  <a:cs typeface="Gill Sans" charset="0"/>
                </a:rPr>
                <a:t>Size:30</a:t>
              </a:r>
            </a:p>
          </p:txBody>
        </p:sp>
        <p:sp>
          <p:nvSpPr>
            <p:cNvPr id="11323" name="Text Box 49"/>
            <p:cNvSpPr txBox="1">
              <a:spLocks noChangeArrowheads="1"/>
            </p:cNvSpPr>
            <p:nvPr/>
          </p:nvSpPr>
          <p:spPr bwMode="auto">
            <a:xfrm>
              <a:off x="2308" y="528"/>
              <a:ext cx="35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230</a:t>
              </a:r>
            </a:p>
          </p:txBody>
        </p:sp>
        <p:sp>
          <p:nvSpPr>
            <p:cNvPr id="11324" name="Text Box 50"/>
            <p:cNvSpPr txBox="1">
              <a:spLocks noChangeArrowheads="1"/>
            </p:cNvSpPr>
            <p:nvPr/>
          </p:nvSpPr>
          <p:spPr bwMode="auto">
            <a:xfrm>
              <a:off x="2742" y="528"/>
              <a:ext cx="35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260</a:t>
              </a:r>
            </a:p>
          </p:txBody>
        </p:sp>
      </p:grpSp>
      <p:grpSp>
        <p:nvGrpSpPr>
          <p:cNvPr id="1091635" name="Group 51"/>
          <p:cNvGrpSpPr>
            <a:grpSpLocks/>
          </p:cNvGrpSpPr>
          <p:nvPr/>
        </p:nvGrpSpPr>
        <p:grpSpPr bwMode="auto">
          <a:xfrm>
            <a:off x="4648202" y="838200"/>
            <a:ext cx="1109663" cy="1420813"/>
            <a:chOff x="2928" y="528"/>
            <a:chExt cx="699" cy="895"/>
          </a:xfrm>
        </p:grpSpPr>
        <p:sp>
          <p:nvSpPr>
            <p:cNvPr id="11320" name="Rectangle 52"/>
            <p:cNvSpPr>
              <a:spLocks noChangeArrowheads="1"/>
            </p:cNvSpPr>
            <p:nvPr/>
          </p:nvSpPr>
          <p:spPr bwMode="auto">
            <a:xfrm>
              <a:off x="2928"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Seq:260</a:t>
              </a:r>
            </a:p>
            <a:p>
              <a:r>
                <a:rPr lang="en-US" altLang="ko-KR" sz="2000" b="0">
                  <a:latin typeface="Gill Sans" charset="0"/>
                  <a:ea typeface="Gill Sans" charset="0"/>
                  <a:cs typeface="Gill Sans" charset="0"/>
                </a:rPr>
                <a:t>Size:40</a:t>
              </a:r>
            </a:p>
          </p:txBody>
        </p:sp>
        <p:sp>
          <p:nvSpPr>
            <p:cNvPr id="11321" name="Text Box 53"/>
            <p:cNvSpPr txBox="1">
              <a:spLocks noChangeArrowheads="1"/>
            </p:cNvSpPr>
            <p:nvPr/>
          </p:nvSpPr>
          <p:spPr bwMode="auto">
            <a:xfrm>
              <a:off x="3270" y="528"/>
              <a:ext cx="35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300</a:t>
              </a:r>
            </a:p>
          </p:txBody>
        </p:sp>
      </p:grpSp>
      <p:grpSp>
        <p:nvGrpSpPr>
          <p:cNvPr id="1091638" name="Group 54"/>
          <p:cNvGrpSpPr>
            <a:grpSpLocks/>
          </p:cNvGrpSpPr>
          <p:nvPr/>
        </p:nvGrpSpPr>
        <p:grpSpPr bwMode="auto">
          <a:xfrm>
            <a:off x="5486402" y="838200"/>
            <a:ext cx="1109663" cy="1420813"/>
            <a:chOff x="3456" y="528"/>
            <a:chExt cx="699" cy="895"/>
          </a:xfrm>
        </p:grpSpPr>
        <p:sp>
          <p:nvSpPr>
            <p:cNvPr id="11318" name="Rectangle 55"/>
            <p:cNvSpPr>
              <a:spLocks noChangeArrowheads="1"/>
            </p:cNvSpPr>
            <p:nvPr/>
          </p:nvSpPr>
          <p:spPr bwMode="auto">
            <a:xfrm>
              <a:off x="3456"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Seq:300</a:t>
              </a:r>
            </a:p>
            <a:p>
              <a:r>
                <a:rPr lang="en-US" altLang="ko-KR" sz="2000" b="0">
                  <a:latin typeface="Gill Sans" charset="0"/>
                  <a:ea typeface="Gill Sans" charset="0"/>
                  <a:cs typeface="Gill Sans" charset="0"/>
                </a:rPr>
                <a:t>Size:40</a:t>
              </a:r>
            </a:p>
          </p:txBody>
        </p:sp>
        <p:sp>
          <p:nvSpPr>
            <p:cNvPr id="11319" name="Text Box 56"/>
            <p:cNvSpPr txBox="1">
              <a:spLocks noChangeArrowheads="1"/>
            </p:cNvSpPr>
            <p:nvPr/>
          </p:nvSpPr>
          <p:spPr bwMode="auto">
            <a:xfrm>
              <a:off x="3798" y="528"/>
              <a:ext cx="35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340</a:t>
              </a:r>
            </a:p>
          </p:txBody>
        </p:sp>
      </p:grpSp>
      <p:grpSp>
        <p:nvGrpSpPr>
          <p:cNvPr id="1091641" name="Group 57"/>
          <p:cNvGrpSpPr>
            <a:grpSpLocks/>
          </p:cNvGrpSpPr>
          <p:nvPr/>
        </p:nvGrpSpPr>
        <p:grpSpPr bwMode="auto">
          <a:xfrm>
            <a:off x="6324603" y="838200"/>
            <a:ext cx="1106488" cy="1420813"/>
            <a:chOff x="3984" y="528"/>
            <a:chExt cx="697" cy="895"/>
          </a:xfrm>
        </p:grpSpPr>
        <p:sp>
          <p:nvSpPr>
            <p:cNvPr id="11316" name="Rectangle 58"/>
            <p:cNvSpPr>
              <a:spLocks noChangeArrowheads="1"/>
            </p:cNvSpPr>
            <p:nvPr/>
          </p:nvSpPr>
          <p:spPr bwMode="auto">
            <a:xfrm>
              <a:off x="3984"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Seq:340</a:t>
              </a:r>
            </a:p>
            <a:p>
              <a:r>
                <a:rPr lang="en-US" altLang="ko-KR" sz="2000" b="0">
                  <a:latin typeface="Gill Sans" charset="0"/>
                  <a:ea typeface="Gill Sans" charset="0"/>
                  <a:cs typeface="Gill Sans" charset="0"/>
                </a:rPr>
                <a:t>Size:40</a:t>
              </a:r>
            </a:p>
          </p:txBody>
        </p:sp>
        <p:sp>
          <p:nvSpPr>
            <p:cNvPr id="11317" name="Text Box 59"/>
            <p:cNvSpPr txBox="1">
              <a:spLocks noChangeArrowheads="1"/>
            </p:cNvSpPr>
            <p:nvPr/>
          </p:nvSpPr>
          <p:spPr bwMode="auto">
            <a:xfrm>
              <a:off x="4324" y="528"/>
              <a:ext cx="35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380</a:t>
              </a:r>
            </a:p>
          </p:txBody>
        </p:sp>
      </p:grpSp>
      <p:grpSp>
        <p:nvGrpSpPr>
          <p:cNvPr id="1091644" name="Group 60"/>
          <p:cNvGrpSpPr>
            <a:grpSpLocks/>
          </p:cNvGrpSpPr>
          <p:nvPr/>
        </p:nvGrpSpPr>
        <p:grpSpPr bwMode="auto">
          <a:xfrm>
            <a:off x="7162804" y="838200"/>
            <a:ext cx="801688" cy="1420813"/>
            <a:chOff x="4512" y="528"/>
            <a:chExt cx="505" cy="895"/>
          </a:xfrm>
        </p:grpSpPr>
        <p:sp>
          <p:nvSpPr>
            <p:cNvPr id="11314" name="Rectangle 61"/>
            <p:cNvSpPr>
              <a:spLocks noChangeArrowheads="1"/>
            </p:cNvSpPr>
            <p:nvPr/>
          </p:nvSpPr>
          <p:spPr bwMode="auto">
            <a:xfrm>
              <a:off x="4512" y="751"/>
              <a:ext cx="336"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Seq:380</a:t>
              </a:r>
            </a:p>
            <a:p>
              <a:r>
                <a:rPr lang="en-US" altLang="ko-KR" sz="2000" b="0">
                  <a:latin typeface="Gill Sans" charset="0"/>
                  <a:ea typeface="Gill Sans" charset="0"/>
                  <a:cs typeface="Gill Sans" charset="0"/>
                </a:rPr>
                <a:t>Size:20</a:t>
              </a:r>
            </a:p>
          </p:txBody>
        </p:sp>
        <p:sp>
          <p:nvSpPr>
            <p:cNvPr id="11315" name="Text Box 62"/>
            <p:cNvSpPr txBox="1">
              <a:spLocks noChangeArrowheads="1"/>
            </p:cNvSpPr>
            <p:nvPr/>
          </p:nvSpPr>
          <p:spPr bwMode="auto">
            <a:xfrm>
              <a:off x="4660" y="528"/>
              <a:ext cx="35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400</a:t>
              </a:r>
            </a:p>
          </p:txBody>
        </p:sp>
      </p:grpSp>
      <p:sp>
        <p:nvSpPr>
          <p:cNvPr id="1091647" name="Line 63"/>
          <p:cNvSpPr>
            <a:spLocks noChangeShapeType="1"/>
          </p:cNvSpPr>
          <p:nvPr/>
        </p:nvSpPr>
        <p:spPr bwMode="auto">
          <a:xfrm>
            <a:off x="533400" y="2641600"/>
            <a:ext cx="7315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091648" name="AutoShape 64"/>
          <p:cNvSpPr>
            <a:spLocks noChangeArrowheads="1"/>
          </p:cNvSpPr>
          <p:nvPr/>
        </p:nvSpPr>
        <p:spPr bwMode="auto">
          <a:xfrm>
            <a:off x="990600" y="5105400"/>
            <a:ext cx="1524000" cy="914400"/>
          </a:xfrm>
          <a:prstGeom prst="irregularSeal1">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b="0">
                <a:latin typeface="Gill Sans" charset="0"/>
                <a:ea typeface="Gill Sans" charset="0"/>
                <a:cs typeface="Gill Sans" charset="0"/>
              </a:rPr>
              <a:t>Retransmit!</a:t>
            </a:r>
          </a:p>
        </p:txBody>
      </p:sp>
    </p:spTree>
    <p:extLst>
      <p:ext uri="{BB962C8B-B14F-4D97-AF65-F5344CB8AC3E}">
        <p14:creationId xmlns:p14="http://schemas.microsoft.com/office/powerpoint/2010/main" val="5796169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91647"/>
                                        </p:tgtEl>
                                        <p:attrNameLst>
                                          <p:attrName>style.visibility</p:attrName>
                                        </p:attrNameLst>
                                      </p:cBhvr>
                                      <p:to>
                                        <p:strVal val="visible"/>
                                      </p:to>
                                    </p:set>
                                    <p:animEffect transition="in" filter="wipe(down)">
                                      <p:cBhvr>
                                        <p:cTn id="7" dur="500"/>
                                        <p:tgtEl>
                                          <p:spTgt spid="10916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916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1604"/>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091608"/>
                                        </p:tgtEl>
                                        <p:attrNameLst>
                                          <p:attrName>style.visibility</p:attrName>
                                        </p:attrNameLst>
                                      </p:cBhvr>
                                      <p:to>
                                        <p:strVal val="visible"/>
                                      </p:to>
                                    </p:set>
                                    <p:animEffect transition="in" filter="wipe(left)">
                                      <p:cBhvr>
                                        <p:cTn id="18" dur="500"/>
                                        <p:tgtEl>
                                          <p:spTgt spid="1091608"/>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1091625"/>
                                        </p:tgtEl>
                                        <p:attrNameLst>
                                          <p:attrName>style.visibility</p:attrName>
                                        </p:attrNameLst>
                                      </p:cBhvr>
                                      <p:to>
                                        <p:strVal val="visible"/>
                                      </p:to>
                                    </p:se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91609"/>
                                        </p:tgtEl>
                                        <p:attrNameLst>
                                          <p:attrName>style.visibility</p:attrName>
                                        </p:attrNameLst>
                                      </p:cBhvr>
                                      <p:to>
                                        <p:strVal val="visible"/>
                                      </p:to>
                                    </p:set>
                                    <p:animEffect transition="in" filter="wipe(left)">
                                      <p:cBhvr>
                                        <p:cTn id="25" dur="500"/>
                                        <p:tgtEl>
                                          <p:spTgt spid="1091609"/>
                                        </p:tgtEl>
                                      </p:cBhvr>
                                    </p:animEffec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0916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1606"/>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grpId="0" nodeType="afterEffect">
                                  <p:stCondLst>
                                    <p:cond delay="0"/>
                                  </p:stCondLst>
                                  <p:childTnLst>
                                    <p:set>
                                      <p:cBhvr>
                                        <p:cTn id="35" dur="1" fill="hold">
                                          <p:stCondLst>
                                            <p:cond delay="0"/>
                                          </p:stCondLst>
                                        </p:cTn>
                                        <p:tgtEl>
                                          <p:spTgt spid="1091610"/>
                                        </p:tgtEl>
                                        <p:attrNameLst>
                                          <p:attrName>style.visibility</p:attrName>
                                        </p:attrNameLst>
                                      </p:cBhvr>
                                      <p:to>
                                        <p:strVal val="visible"/>
                                      </p:to>
                                    </p:set>
                                    <p:animEffect transition="in" filter="wipe(left)">
                                      <p:cBhvr>
                                        <p:cTn id="36" dur="500"/>
                                        <p:tgtEl>
                                          <p:spTgt spid="1091610"/>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1091628"/>
                                        </p:tgtEl>
                                        <p:attrNameLst>
                                          <p:attrName>style.visibility</p:attrName>
                                        </p:attrNameLst>
                                      </p:cBhvr>
                                      <p:to>
                                        <p:strVal val="visible"/>
                                      </p:to>
                                    </p:se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91611"/>
                                        </p:tgtEl>
                                        <p:attrNameLst>
                                          <p:attrName>style.visibility</p:attrName>
                                        </p:attrNameLst>
                                      </p:cBhvr>
                                      <p:to>
                                        <p:strVal val="visible"/>
                                      </p:to>
                                    </p:set>
                                    <p:animEffect transition="in" filter="wipe(left)">
                                      <p:cBhvr>
                                        <p:cTn id="43" dur="500"/>
                                        <p:tgtEl>
                                          <p:spTgt spid="1091611"/>
                                        </p:tgtEl>
                                      </p:cBhvr>
                                    </p:animEffec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0916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91591"/>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1091612"/>
                                        </p:tgtEl>
                                        <p:attrNameLst>
                                          <p:attrName>style.visibility</p:attrName>
                                        </p:attrNameLst>
                                      </p:cBhvr>
                                      <p:to>
                                        <p:strVal val="visible"/>
                                      </p:to>
                                    </p:set>
                                    <p:animEffect transition="in" filter="wipe(left)">
                                      <p:cBhvr>
                                        <p:cTn id="54" dur="500"/>
                                        <p:tgtEl>
                                          <p:spTgt spid="1091612"/>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0"/>
                                          </p:stCondLst>
                                        </p:cTn>
                                        <p:tgtEl>
                                          <p:spTgt spid="1091631"/>
                                        </p:tgtEl>
                                        <p:attrNameLst>
                                          <p:attrName>style.visibility</p:attrName>
                                        </p:attrNameLst>
                                      </p:cBhvr>
                                      <p:to>
                                        <p:strVal val="visible"/>
                                      </p:to>
                                    </p:se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091613"/>
                                        </p:tgtEl>
                                        <p:attrNameLst>
                                          <p:attrName>style.visibility</p:attrName>
                                        </p:attrNameLst>
                                      </p:cBhvr>
                                      <p:to>
                                        <p:strVal val="visible"/>
                                      </p:to>
                                    </p:set>
                                    <p:animEffect transition="in" filter="wipe(left)">
                                      <p:cBhvr>
                                        <p:cTn id="61" dur="500"/>
                                        <p:tgtEl>
                                          <p:spTgt spid="1091613"/>
                                        </p:tgtEl>
                                      </p:cBhvr>
                                    </p:animEffec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10915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1593"/>
                                        </p:tgtEl>
                                        <p:attrNameLst>
                                          <p:attrName>style.visibility</p:attrName>
                                        </p:attrNameLst>
                                      </p:cBhvr>
                                      <p:to>
                                        <p:strVal val="visible"/>
                                      </p:to>
                                    </p:set>
                                  </p:childTnLst>
                                </p:cTn>
                              </p:par>
                            </p:childTnLst>
                          </p:cTn>
                        </p:par>
                        <p:par>
                          <p:cTn id="69" fill="hold" nodeType="afterGroup">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1091614"/>
                                        </p:tgtEl>
                                        <p:attrNameLst>
                                          <p:attrName>style.visibility</p:attrName>
                                        </p:attrNameLst>
                                      </p:cBhvr>
                                      <p:to>
                                        <p:strVal val="visible"/>
                                      </p:to>
                                    </p:set>
                                    <p:animEffect transition="in" filter="wipe(left)">
                                      <p:cBhvr>
                                        <p:cTn id="72" dur="500"/>
                                        <p:tgtEl>
                                          <p:spTgt spid="1091614"/>
                                        </p:tgtEl>
                                      </p:cBhvr>
                                    </p:animEffect>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0"/>
                                          </p:stCondLst>
                                        </p:cTn>
                                        <p:tgtEl>
                                          <p:spTgt spid="1091635"/>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091615"/>
                                        </p:tgtEl>
                                        <p:attrNameLst>
                                          <p:attrName>style.visibility</p:attrName>
                                        </p:attrNameLst>
                                      </p:cBhvr>
                                      <p:to>
                                        <p:strVal val="visible"/>
                                      </p:to>
                                    </p:set>
                                    <p:animEffect transition="in" filter="wipe(left)">
                                      <p:cBhvr>
                                        <p:cTn id="79" dur="500"/>
                                        <p:tgtEl>
                                          <p:spTgt spid="1091615"/>
                                        </p:tgtEl>
                                      </p:cBhvr>
                                    </p:animEffect>
                                  </p:childTnLst>
                                </p:cTn>
                              </p:par>
                            </p:childTnLst>
                          </p:cTn>
                        </p:par>
                        <p:par>
                          <p:cTn id="80" fill="hold" nodeType="afterGroup">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0915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1595"/>
                                        </p:tgtEl>
                                        <p:attrNameLst>
                                          <p:attrName>style.visibility</p:attrName>
                                        </p:attrNameLst>
                                      </p:cBhvr>
                                      <p:to>
                                        <p:strVal val="visible"/>
                                      </p:to>
                                    </p:set>
                                  </p:childTnLst>
                                </p:cTn>
                              </p:par>
                            </p:childTnLst>
                          </p:cTn>
                        </p:par>
                        <p:par>
                          <p:cTn id="87" fill="hold" nodeType="afterGroup">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1091616"/>
                                        </p:tgtEl>
                                        <p:attrNameLst>
                                          <p:attrName>style.visibility</p:attrName>
                                        </p:attrNameLst>
                                      </p:cBhvr>
                                      <p:to>
                                        <p:strVal val="visible"/>
                                      </p:to>
                                    </p:set>
                                    <p:animEffect transition="in" filter="wipe(left)">
                                      <p:cBhvr>
                                        <p:cTn id="90" dur="500"/>
                                        <p:tgtEl>
                                          <p:spTgt spid="1091616"/>
                                        </p:tgtEl>
                                      </p:cBhvr>
                                    </p:animEffect>
                                  </p:childTnLst>
                                </p:cTn>
                              </p:par>
                            </p:childTnLst>
                          </p:cTn>
                        </p:par>
                        <p:par>
                          <p:cTn id="91" fill="hold" nodeType="afterGroup">
                            <p:stCondLst>
                              <p:cond delay="500"/>
                            </p:stCondLst>
                            <p:childTnLst>
                              <p:par>
                                <p:cTn id="92" presetID="1" presetClass="entr" presetSubtype="0" fill="hold" nodeType="afterEffect">
                                  <p:stCondLst>
                                    <p:cond delay="0"/>
                                  </p:stCondLst>
                                  <p:childTnLst>
                                    <p:set>
                                      <p:cBhvr>
                                        <p:cTn id="93" dur="1" fill="hold">
                                          <p:stCondLst>
                                            <p:cond delay="0"/>
                                          </p:stCondLst>
                                        </p:cTn>
                                        <p:tgtEl>
                                          <p:spTgt spid="1091638"/>
                                        </p:tgtEl>
                                        <p:attrNameLst>
                                          <p:attrName>style.visibility</p:attrName>
                                        </p:attrNameLst>
                                      </p:cBhvr>
                                      <p:to>
                                        <p:strVal val="visible"/>
                                      </p:to>
                                    </p:set>
                                  </p:childTnLst>
                                </p:cTn>
                              </p:par>
                            </p:childTnLst>
                          </p:cTn>
                        </p:par>
                        <p:par>
                          <p:cTn id="94" fill="hold" nodeType="afterGroup">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091617"/>
                                        </p:tgtEl>
                                        <p:attrNameLst>
                                          <p:attrName>style.visibility</p:attrName>
                                        </p:attrNameLst>
                                      </p:cBhvr>
                                      <p:to>
                                        <p:strVal val="visible"/>
                                      </p:to>
                                    </p:set>
                                    <p:animEffect transition="in" filter="wipe(left)">
                                      <p:cBhvr>
                                        <p:cTn id="97" dur="500"/>
                                        <p:tgtEl>
                                          <p:spTgt spid="1091617"/>
                                        </p:tgtEl>
                                      </p:cBhvr>
                                    </p:animEffect>
                                  </p:childTnLst>
                                </p:cTn>
                              </p:par>
                            </p:childTnLst>
                          </p:cTn>
                        </p:par>
                        <p:par>
                          <p:cTn id="98" fill="hold" nodeType="afterGroup">
                            <p:stCondLst>
                              <p:cond delay="1000"/>
                            </p:stCondLst>
                            <p:childTnLst>
                              <p:par>
                                <p:cTn id="99" presetID="1" presetClass="entr" presetSubtype="0" fill="hold" grpId="0" nodeType="afterEffect">
                                  <p:stCondLst>
                                    <p:cond delay="0"/>
                                  </p:stCondLst>
                                  <p:childTnLst>
                                    <p:set>
                                      <p:cBhvr>
                                        <p:cTn id="100" dur="1" fill="hold">
                                          <p:stCondLst>
                                            <p:cond delay="0"/>
                                          </p:stCondLst>
                                        </p:cTn>
                                        <p:tgtEl>
                                          <p:spTgt spid="109159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91597"/>
                                        </p:tgtEl>
                                        <p:attrNameLst>
                                          <p:attrName>style.visibility</p:attrName>
                                        </p:attrNameLst>
                                      </p:cBhvr>
                                      <p:to>
                                        <p:strVal val="visible"/>
                                      </p:to>
                                    </p:set>
                                  </p:childTnLst>
                                </p:cTn>
                              </p:par>
                            </p:childTnLst>
                          </p:cTn>
                        </p:par>
                        <p:par>
                          <p:cTn id="105" fill="hold" nodeType="afterGroup">
                            <p:stCondLst>
                              <p:cond delay="0"/>
                            </p:stCondLst>
                            <p:childTnLst>
                              <p:par>
                                <p:cTn id="106" presetID="4" presetClass="entr" presetSubtype="32" fill="hold" grpId="0" nodeType="afterEffect">
                                  <p:stCondLst>
                                    <p:cond delay="0"/>
                                  </p:stCondLst>
                                  <p:childTnLst>
                                    <p:set>
                                      <p:cBhvr>
                                        <p:cTn id="107" dur="1" fill="hold">
                                          <p:stCondLst>
                                            <p:cond delay="0"/>
                                          </p:stCondLst>
                                        </p:cTn>
                                        <p:tgtEl>
                                          <p:spTgt spid="1091648"/>
                                        </p:tgtEl>
                                        <p:attrNameLst>
                                          <p:attrName>style.visibility</p:attrName>
                                        </p:attrNameLst>
                                      </p:cBhvr>
                                      <p:to>
                                        <p:strVal val="visible"/>
                                      </p:to>
                                    </p:set>
                                    <p:animEffect transition="in" filter="box(out)">
                                      <p:cBhvr>
                                        <p:cTn id="108" dur="500"/>
                                        <p:tgtEl>
                                          <p:spTgt spid="1091648"/>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091618"/>
                                        </p:tgtEl>
                                        <p:attrNameLst>
                                          <p:attrName>style.visibility</p:attrName>
                                        </p:attrNameLst>
                                      </p:cBhvr>
                                      <p:to>
                                        <p:strVal val="visible"/>
                                      </p:to>
                                    </p:set>
                                    <p:animEffect transition="in" filter="wipe(left)">
                                      <p:cBhvr>
                                        <p:cTn id="112" dur="500"/>
                                        <p:tgtEl>
                                          <p:spTgt spid="1091618"/>
                                        </p:tgtEl>
                                      </p:cBhvr>
                                    </p:animEffec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0"/>
                                          </p:stCondLst>
                                        </p:cTn>
                                        <p:tgtEl>
                                          <p:spTgt spid="1091587"/>
                                        </p:tgtEl>
                                        <p:attrNameLst>
                                          <p:attrName>style.visibility</p:attrName>
                                        </p:attrNameLst>
                                      </p:cBhvr>
                                      <p:to>
                                        <p:strVal val="visible"/>
                                      </p:to>
                                    </p:set>
                                  </p:childTnLst>
                                </p:cTn>
                              </p:par>
                            </p:childTnLst>
                          </p:cTn>
                        </p:par>
                        <p:par>
                          <p:cTn id="116" fill="hold" nodeType="afterGroup">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1091619"/>
                                        </p:tgtEl>
                                        <p:attrNameLst>
                                          <p:attrName>style.visibility</p:attrName>
                                        </p:attrNameLst>
                                      </p:cBhvr>
                                      <p:to>
                                        <p:strVal val="visible"/>
                                      </p:to>
                                    </p:set>
                                    <p:animEffect transition="in" filter="wipe(left)">
                                      <p:cBhvr>
                                        <p:cTn id="119" dur="500"/>
                                        <p:tgtEl>
                                          <p:spTgt spid="1091619"/>
                                        </p:tgtEl>
                                      </p:cBhvr>
                                    </p:animEffect>
                                  </p:childTnLst>
                                </p:cTn>
                              </p:par>
                            </p:childTnLst>
                          </p:cTn>
                        </p:par>
                        <p:par>
                          <p:cTn id="120" fill="hold" nodeType="afterGroup">
                            <p:stCondLst>
                              <p:cond delay="1500"/>
                            </p:stCondLst>
                            <p:childTnLst>
                              <p:par>
                                <p:cTn id="121" presetID="1" presetClass="entr" presetSubtype="0" fill="hold" grpId="0" nodeType="afterEffect">
                                  <p:stCondLst>
                                    <p:cond delay="0"/>
                                  </p:stCondLst>
                                  <p:childTnLst>
                                    <p:set>
                                      <p:cBhvr>
                                        <p:cTn id="122" dur="1" fill="hold">
                                          <p:stCondLst>
                                            <p:cond delay="0"/>
                                          </p:stCondLst>
                                        </p:cTn>
                                        <p:tgtEl>
                                          <p:spTgt spid="10915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91599"/>
                                        </p:tgtEl>
                                        <p:attrNameLst>
                                          <p:attrName>style.visibility</p:attrName>
                                        </p:attrNameLst>
                                      </p:cBhvr>
                                      <p:to>
                                        <p:strVal val="visible"/>
                                      </p:to>
                                    </p:set>
                                  </p:childTnLst>
                                </p:cTn>
                              </p:par>
                            </p:childTnLst>
                          </p:cTn>
                        </p:par>
                        <p:par>
                          <p:cTn id="127" fill="hold" nodeType="afterGroup">
                            <p:stCondLst>
                              <p:cond delay="0"/>
                            </p:stCondLst>
                            <p:childTnLst>
                              <p:par>
                                <p:cTn id="128" presetID="22" presetClass="entr" presetSubtype="8" fill="hold" grpId="0" nodeType="afterEffect">
                                  <p:stCondLst>
                                    <p:cond delay="0"/>
                                  </p:stCondLst>
                                  <p:childTnLst>
                                    <p:set>
                                      <p:cBhvr>
                                        <p:cTn id="129" dur="1" fill="hold">
                                          <p:stCondLst>
                                            <p:cond delay="0"/>
                                          </p:stCondLst>
                                        </p:cTn>
                                        <p:tgtEl>
                                          <p:spTgt spid="1091620"/>
                                        </p:tgtEl>
                                        <p:attrNameLst>
                                          <p:attrName>style.visibility</p:attrName>
                                        </p:attrNameLst>
                                      </p:cBhvr>
                                      <p:to>
                                        <p:strVal val="visible"/>
                                      </p:to>
                                    </p:set>
                                    <p:animEffect transition="in" filter="wipe(left)">
                                      <p:cBhvr>
                                        <p:cTn id="130" dur="500"/>
                                        <p:tgtEl>
                                          <p:spTgt spid="1091620"/>
                                        </p:tgtEl>
                                      </p:cBhvr>
                                    </p:animEffec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0"/>
                                          </p:stCondLst>
                                        </p:cTn>
                                        <p:tgtEl>
                                          <p:spTgt spid="1091641"/>
                                        </p:tgtEl>
                                        <p:attrNameLst>
                                          <p:attrName>style.visibility</p:attrName>
                                        </p:attrNameLst>
                                      </p:cBhvr>
                                      <p:to>
                                        <p:strVal val="visible"/>
                                      </p:to>
                                    </p:set>
                                  </p:childTnLst>
                                </p:cTn>
                              </p:par>
                            </p:childTnLst>
                          </p:cTn>
                        </p:par>
                        <p:par>
                          <p:cTn id="134" fill="hold" nodeType="afterGroup">
                            <p:stCondLst>
                              <p:cond delay="500"/>
                            </p:stCondLst>
                            <p:childTnLst>
                              <p:par>
                                <p:cTn id="135" presetID="22" presetClass="entr" presetSubtype="8" fill="hold" grpId="0" nodeType="afterEffect">
                                  <p:stCondLst>
                                    <p:cond delay="0"/>
                                  </p:stCondLst>
                                  <p:childTnLst>
                                    <p:set>
                                      <p:cBhvr>
                                        <p:cTn id="136" dur="1" fill="hold">
                                          <p:stCondLst>
                                            <p:cond delay="0"/>
                                          </p:stCondLst>
                                        </p:cTn>
                                        <p:tgtEl>
                                          <p:spTgt spid="1091621"/>
                                        </p:tgtEl>
                                        <p:attrNameLst>
                                          <p:attrName>style.visibility</p:attrName>
                                        </p:attrNameLst>
                                      </p:cBhvr>
                                      <p:to>
                                        <p:strVal val="visible"/>
                                      </p:to>
                                    </p:set>
                                    <p:animEffect transition="in" filter="wipe(left)">
                                      <p:cBhvr>
                                        <p:cTn id="137" dur="500"/>
                                        <p:tgtEl>
                                          <p:spTgt spid="1091621"/>
                                        </p:tgtEl>
                                      </p:cBhvr>
                                    </p:animEffect>
                                  </p:childTnLst>
                                </p:cTn>
                              </p:par>
                            </p:childTnLst>
                          </p:cTn>
                        </p:par>
                        <p:par>
                          <p:cTn id="138" fill="hold" nodeType="afterGroup">
                            <p:stCondLst>
                              <p:cond delay="1000"/>
                            </p:stCondLst>
                            <p:childTnLst>
                              <p:par>
                                <p:cTn id="139" presetID="1" presetClass="entr" presetSubtype="0" fill="hold" grpId="0" nodeType="afterEffect">
                                  <p:stCondLst>
                                    <p:cond delay="0"/>
                                  </p:stCondLst>
                                  <p:childTnLst>
                                    <p:set>
                                      <p:cBhvr>
                                        <p:cTn id="140" dur="1" fill="hold">
                                          <p:stCondLst>
                                            <p:cond delay="0"/>
                                          </p:stCondLst>
                                        </p:cTn>
                                        <p:tgtEl>
                                          <p:spTgt spid="1091600"/>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91601"/>
                                        </p:tgtEl>
                                        <p:attrNameLst>
                                          <p:attrName>style.visibility</p:attrName>
                                        </p:attrNameLst>
                                      </p:cBhvr>
                                      <p:to>
                                        <p:strVal val="visible"/>
                                      </p:to>
                                    </p:set>
                                  </p:childTnLst>
                                </p:cTn>
                              </p:par>
                            </p:childTnLst>
                          </p:cTn>
                        </p:par>
                        <p:par>
                          <p:cTn id="145" fill="hold" nodeType="afterGroup">
                            <p:stCondLst>
                              <p:cond delay="0"/>
                            </p:stCondLst>
                            <p:childTnLst>
                              <p:par>
                                <p:cTn id="146" presetID="22" presetClass="entr" presetSubtype="8" fill="hold" grpId="0" nodeType="afterEffect">
                                  <p:stCondLst>
                                    <p:cond delay="0"/>
                                  </p:stCondLst>
                                  <p:childTnLst>
                                    <p:set>
                                      <p:cBhvr>
                                        <p:cTn id="147" dur="1" fill="hold">
                                          <p:stCondLst>
                                            <p:cond delay="0"/>
                                          </p:stCondLst>
                                        </p:cTn>
                                        <p:tgtEl>
                                          <p:spTgt spid="1091622"/>
                                        </p:tgtEl>
                                        <p:attrNameLst>
                                          <p:attrName>style.visibility</p:attrName>
                                        </p:attrNameLst>
                                      </p:cBhvr>
                                      <p:to>
                                        <p:strVal val="visible"/>
                                      </p:to>
                                    </p:set>
                                    <p:animEffect transition="in" filter="wipe(left)">
                                      <p:cBhvr>
                                        <p:cTn id="148" dur="500"/>
                                        <p:tgtEl>
                                          <p:spTgt spid="1091622"/>
                                        </p:tgtEl>
                                      </p:cBhvr>
                                    </p:animEffect>
                                  </p:childTnLst>
                                </p:cTn>
                              </p:par>
                            </p:childTnLst>
                          </p:cTn>
                        </p:par>
                        <p:par>
                          <p:cTn id="149" fill="hold" nodeType="afterGroup">
                            <p:stCondLst>
                              <p:cond delay="500"/>
                            </p:stCondLst>
                            <p:childTnLst>
                              <p:par>
                                <p:cTn id="150" presetID="1" presetClass="entr" presetSubtype="0" fill="hold" nodeType="afterEffect">
                                  <p:stCondLst>
                                    <p:cond delay="0"/>
                                  </p:stCondLst>
                                  <p:childTnLst>
                                    <p:set>
                                      <p:cBhvr>
                                        <p:cTn id="151" dur="1" fill="hold">
                                          <p:stCondLst>
                                            <p:cond delay="0"/>
                                          </p:stCondLst>
                                        </p:cTn>
                                        <p:tgtEl>
                                          <p:spTgt spid="1091644"/>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1091623"/>
                                        </p:tgtEl>
                                        <p:attrNameLst>
                                          <p:attrName>style.visibility</p:attrName>
                                        </p:attrNameLst>
                                      </p:cBhvr>
                                      <p:to>
                                        <p:strVal val="visible"/>
                                      </p:to>
                                    </p:set>
                                    <p:animEffect transition="in" filter="wipe(left)">
                                      <p:cBhvr>
                                        <p:cTn id="155" dur="500"/>
                                        <p:tgtEl>
                                          <p:spTgt spid="1091623"/>
                                        </p:tgtEl>
                                      </p:cBhvr>
                                    </p:animEffect>
                                  </p:childTnLst>
                                </p:cTn>
                              </p:par>
                            </p:childTnLst>
                          </p:cTn>
                        </p:par>
                        <p:par>
                          <p:cTn id="156" fill="hold" nodeType="afterGroup">
                            <p:stCondLst>
                              <p:cond delay="1000"/>
                            </p:stCondLst>
                            <p:childTnLst>
                              <p:par>
                                <p:cTn id="157" presetID="1" presetClass="entr" presetSubtype="0" fill="hold" grpId="0" nodeType="afterEffect">
                                  <p:stCondLst>
                                    <p:cond delay="0"/>
                                  </p:stCondLst>
                                  <p:childTnLst>
                                    <p:set>
                                      <p:cBhvr>
                                        <p:cTn id="158" dur="1" fill="hold">
                                          <p:stCondLst>
                                            <p:cond delay="0"/>
                                          </p:stCondLst>
                                        </p:cTn>
                                        <p:tgtEl>
                                          <p:spTgt spid="1091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animBg="1"/>
      <p:bldP spid="1091591" grpId="0" animBg="1"/>
      <p:bldP spid="1091592" grpId="0" animBg="1"/>
      <p:bldP spid="1091593" grpId="0" animBg="1"/>
      <p:bldP spid="1091594" grpId="0" animBg="1"/>
      <p:bldP spid="1091595" grpId="0" animBg="1"/>
      <p:bldP spid="1091596" grpId="0" animBg="1"/>
      <p:bldP spid="1091597" grpId="0" animBg="1"/>
      <p:bldP spid="1091598" grpId="0" animBg="1"/>
      <p:bldP spid="1091599" grpId="0" animBg="1"/>
      <p:bldP spid="1091600" grpId="0" animBg="1"/>
      <p:bldP spid="1091601" grpId="0" animBg="1"/>
      <p:bldP spid="1091602" grpId="0" animBg="1"/>
      <p:bldP spid="1091603" grpId="0" animBg="1"/>
      <p:bldP spid="1091604" grpId="0" animBg="1"/>
      <p:bldP spid="1091605" grpId="0" animBg="1"/>
      <p:bldP spid="1091606" grpId="0" animBg="1"/>
      <p:bldP spid="1091607" grpId="0" animBg="1"/>
      <p:bldP spid="1091608" grpId="0" animBg="1"/>
      <p:bldP spid="1091609" grpId="0" animBg="1"/>
      <p:bldP spid="1091610" grpId="0" animBg="1"/>
      <p:bldP spid="1091611" grpId="0" animBg="1"/>
      <p:bldP spid="1091612" grpId="0" animBg="1"/>
      <p:bldP spid="1091613" grpId="0" animBg="1"/>
      <p:bldP spid="1091614" grpId="0" animBg="1"/>
      <p:bldP spid="1091615" grpId="0" animBg="1"/>
      <p:bldP spid="1091616" grpId="0" animBg="1"/>
      <p:bldP spid="1091617" grpId="0" animBg="1"/>
      <p:bldP spid="1091618" grpId="0" animBg="1"/>
      <p:bldP spid="1091619" grpId="0" animBg="1"/>
      <p:bldP spid="1091620" grpId="0" animBg="1"/>
      <p:bldP spid="1091621" grpId="0" animBg="1"/>
      <p:bldP spid="1091622" grpId="0" animBg="1"/>
      <p:bldP spid="1091623" grpId="0" animBg="1"/>
      <p:bldP spid="1091647" grpId="0" animBg="1"/>
      <p:bldP spid="109164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ea typeface="굴림" panose="020B0600000101010101" pitchFamily="34" charset="-127"/>
              </a:rPr>
              <a:t>Congestion Avoidance</a:t>
            </a:r>
          </a:p>
        </p:txBody>
      </p:sp>
      <p:sp>
        <p:nvSpPr>
          <p:cNvPr id="1095683" name="Rectangle 3"/>
          <p:cNvSpPr>
            <a:spLocks noGrp="1" noChangeArrowheads="1"/>
          </p:cNvSpPr>
          <p:nvPr>
            <p:ph type="body" idx="1"/>
          </p:nvPr>
        </p:nvSpPr>
        <p:spPr>
          <a:xfrm>
            <a:off x="209550" y="685800"/>
            <a:ext cx="8782050" cy="6172200"/>
          </a:xfrm>
        </p:spPr>
        <p:txBody>
          <a:bodyPr/>
          <a:lstStyle/>
          <a:p>
            <a:pPr>
              <a:lnSpc>
                <a:spcPct val="80000"/>
              </a:lnSpc>
              <a:spcBef>
                <a:spcPct val="5000"/>
              </a:spcBef>
            </a:pPr>
            <a:r>
              <a:rPr lang="en-US" altLang="ko-KR" dirty="0">
                <a:ea typeface="굴림" panose="020B0600000101010101" pitchFamily="34" charset="-127"/>
              </a:rPr>
              <a:t>Congestion</a:t>
            </a:r>
          </a:p>
          <a:p>
            <a:pPr lvl="1">
              <a:lnSpc>
                <a:spcPct val="80000"/>
              </a:lnSpc>
              <a:spcBef>
                <a:spcPct val="5000"/>
              </a:spcBef>
            </a:pPr>
            <a:r>
              <a:rPr lang="en-US" altLang="ko-KR" dirty="0">
                <a:ea typeface="굴림" panose="020B0600000101010101" pitchFamily="34" charset="-127"/>
              </a:rPr>
              <a:t>How long should timeout be for re-sending messages?</a:t>
            </a:r>
          </a:p>
          <a:p>
            <a:pPr lvl="2">
              <a:lnSpc>
                <a:spcPct val="80000"/>
              </a:lnSpc>
              <a:spcBef>
                <a:spcPct val="5000"/>
              </a:spcBef>
            </a:pPr>
            <a:r>
              <a:rPr lang="en-US" altLang="ko-KR" dirty="0">
                <a:ea typeface="굴림" panose="020B0600000101010101" pitchFamily="34" charset="-127"/>
              </a:rPr>
              <a:t>Too long </a:t>
            </a:r>
            <a:r>
              <a:rPr lang="en-US" altLang="ko-KR" dirty="0">
                <a:ea typeface="굴림" panose="020B0600000101010101" pitchFamily="34" charset="-127"/>
                <a:sym typeface="Symbol" panose="05050102010706020507" pitchFamily="18" charset="2"/>
              </a:rPr>
              <a:t> wastes time if message lost</a:t>
            </a:r>
          </a:p>
          <a:p>
            <a:pPr lvl="2">
              <a:lnSpc>
                <a:spcPct val="80000"/>
              </a:lnSpc>
              <a:spcBef>
                <a:spcPct val="5000"/>
              </a:spcBef>
            </a:pPr>
            <a:r>
              <a:rPr lang="en-US" altLang="ko-KR" dirty="0">
                <a:ea typeface="굴림" panose="020B0600000101010101" pitchFamily="34" charset="-127"/>
                <a:sym typeface="Symbol" panose="05050102010706020507" pitchFamily="18" charset="2"/>
              </a:rPr>
              <a:t>Too short  retransmit even though ACK will arrive shortly</a:t>
            </a:r>
          </a:p>
          <a:p>
            <a:pPr lvl="1">
              <a:lnSpc>
                <a:spcPct val="80000"/>
              </a:lnSpc>
              <a:spcBef>
                <a:spcPct val="5000"/>
              </a:spcBef>
            </a:pPr>
            <a:r>
              <a:rPr lang="en-US" altLang="ko-KR" dirty="0">
                <a:ea typeface="굴림" panose="020B0600000101010101" pitchFamily="34" charset="-127"/>
                <a:sym typeface="Symbol" panose="05050102010706020507" pitchFamily="18" charset="2"/>
              </a:rPr>
              <a:t>Stability problem: more congestion  ACK is delayed  unnecessary timeout  more traffic  more congestion</a:t>
            </a:r>
          </a:p>
          <a:p>
            <a:pPr lvl="2">
              <a:lnSpc>
                <a:spcPct val="80000"/>
              </a:lnSpc>
              <a:spcBef>
                <a:spcPct val="5000"/>
              </a:spcBef>
            </a:pPr>
            <a:r>
              <a:rPr lang="en-US" altLang="ko-KR" dirty="0">
                <a:ea typeface="굴림" panose="020B0600000101010101" pitchFamily="34" charset="-127"/>
              </a:rPr>
              <a:t>Closely related to window size at sender: too big means putting too much data into network</a:t>
            </a:r>
          </a:p>
          <a:p>
            <a:pPr>
              <a:lnSpc>
                <a:spcPct val="80000"/>
              </a:lnSpc>
              <a:spcBef>
                <a:spcPct val="5000"/>
              </a:spcBef>
            </a:pPr>
            <a:r>
              <a:rPr lang="en-US" altLang="ko-KR" dirty="0">
                <a:ea typeface="굴림" panose="020B0600000101010101" pitchFamily="34" charset="-127"/>
              </a:rPr>
              <a:t>How does the sender’s window size get chosen?</a:t>
            </a:r>
          </a:p>
          <a:p>
            <a:pPr lvl="1">
              <a:lnSpc>
                <a:spcPct val="80000"/>
              </a:lnSpc>
              <a:spcBef>
                <a:spcPct val="5000"/>
              </a:spcBef>
            </a:pPr>
            <a:r>
              <a:rPr lang="en-US" altLang="ko-KR" dirty="0">
                <a:ea typeface="굴림" panose="020B0600000101010101" pitchFamily="34" charset="-127"/>
              </a:rPr>
              <a:t>Must be less than receiver’s advertised buffer size</a:t>
            </a:r>
          </a:p>
          <a:p>
            <a:pPr lvl="1">
              <a:lnSpc>
                <a:spcPct val="80000"/>
              </a:lnSpc>
              <a:spcBef>
                <a:spcPct val="5000"/>
              </a:spcBef>
            </a:pPr>
            <a:r>
              <a:rPr lang="en-US" altLang="ko-KR" dirty="0">
                <a:ea typeface="굴림" panose="020B0600000101010101" pitchFamily="34" charset="-127"/>
              </a:rPr>
              <a:t>Try to match the rate of sending packets with the rate that the slowest link can accommodate</a:t>
            </a:r>
          </a:p>
          <a:p>
            <a:pPr lvl="1">
              <a:lnSpc>
                <a:spcPct val="80000"/>
              </a:lnSpc>
              <a:spcBef>
                <a:spcPct val="5000"/>
              </a:spcBef>
            </a:pPr>
            <a:r>
              <a:rPr lang="en-US" altLang="ko-KR" dirty="0">
                <a:ea typeface="굴림" panose="020B0600000101010101" pitchFamily="34" charset="-127"/>
              </a:rPr>
              <a:t>Sender uses an adaptive algorithm to decide size of N</a:t>
            </a:r>
          </a:p>
          <a:p>
            <a:pPr lvl="2">
              <a:lnSpc>
                <a:spcPct val="80000"/>
              </a:lnSpc>
              <a:spcBef>
                <a:spcPct val="5000"/>
              </a:spcBef>
            </a:pPr>
            <a:r>
              <a:rPr lang="en-US" altLang="ko-KR" dirty="0">
                <a:ea typeface="굴림" panose="020B0600000101010101" pitchFamily="34" charset="-127"/>
              </a:rPr>
              <a:t>Goal: fill network between sender and receiver</a:t>
            </a:r>
          </a:p>
          <a:p>
            <a:pPr lvl="2">
              <a:lnSpc>
                <a:spcPct val="80000"/>
              </a:lnSpc>
              <a:spcBef>
                <a:spcPct val="5000"/>
              </a:spcBef>
            </a:pPr>
            <a:r>
              <a:rPr lang="en-US" altLang="ko-KR" dirty="0">
                <a:ea typeface="굴림" panose="020B0600000101010101" pitchFamily="34" charset="-127"/>
              </a:rPr>
              <a:t>Basic technique: slowly increase size of window until acknowledgements start being delayed/lost</a:t>
            </a:r>
            <a:endParaRPr lang="en-US" altLang="ko-KR" dirty="0">
              <a:ea typeface="굴림" panose="020B0600000101010101" pitchFamily="34" charset="-127"/>
              <a:sym typeface="Symbol" panose="05050102010706020507" pitchFamily="18" charset="2"/>
            </a:endParaRPr>
          </a:p>
          <a:p>
            <a:pPr>
              <a:lnSpc>
                <a:spcPct val="80000"/>
              </a:lnSpc>
              <a:spcBef>
                <a:spcPct val="5000"/>
              </a:spcBef>
            </a:pPr>
            <a:r>
              <a:rPr lang="en-US" altLang="ko-KR" dirty="0">
                <a:ea typeface="굴림" panose="020B0600000101010101" pitchFamily="34" charset="-127"/>
                <a:sym typeface="Symbol" panose="05050102010706020507" pitchFamily="18" charset="2"/>
              </a:rPr>
              <a:t>TCP solution: “slow start” (start sending slowly)</a:t>
            </a:r>
          </a:p>
          <a:p>
            <a:pPr lvl="1">
              <a:lnSpc>
                <a:spcPct val="80000"/>
              </a:lnSpc>
              <a:spcBef>
                <a:spcPct val="5000"/>
              </a:spcBef>
            </a:pPr>
            <a:r>
              <a:rPr lang="en-US" altLang="ko-KR" dirty="0">
                <a:ea typeface="굴림" panose="020B0600000101010101" pitchFamily="34" charset="-127"/>
                <a:sym typeface="Symbol" panose="05050102010706020507" pitchFamily="18" charset="2"/>
              </a:rPr>
              <a:t>If no timeout, slowly increase window size (throughput) by 1 for each ACK received </a:t>
            </a:r>
          </a:p>
          <a:p>
            <a:pPr lvl="1">
              <a:lnSpc>
                <a:spcPct val="80000"/>
              </a:lnSpc>
              <a:spcBef>
                <a:spcPct val="5000"/>
              </a:spcBef>
            </a:pPr>
            <a:r>
              <a:rPr lang="en-US" altLang="ko-KR" dirty="0">
                <a:ea typeface="굴림" panose="020B0600000101010101" pitchFamily="34" charset="-127"/>
                <a:sym typeface="Symbol" panose="05050102010706020507" pitchFamily="18" charset="2"/>
              </a:rPr>
              <a:t>Timeout  congestion, so cut window size in half</a:t>
            </a:r>
          </a:p>
          <a:p>
            <a:pPr lvl="1">
              <a:lnSpc>
                <a:spcPct val="80000"/>
              </a:lnSpc>
              <a:spcBef>
                <a:spcPct val="5000"/>
              </a:spcBef>
            </a:pPr>
            <a:r>
              <a:rPr lang="en-US" altLang="ko-KR" dirty="0">
                <a:ea typeface="굴림" panose="020B0600000101010101" pitchFamily="34" charset="-127"/>
              </a:rPr>
              <a:t>“</a:t>
            </a:r>
            <a:r>
              <a:rPr lang="en-US" altLang="ko-KR" i="1" dirty="0">
                <a:ea typeface="굴림" panose="020B0600000101010101" pitchFamily="34" charset="-127"/>
              </a:rPr>
              <a:t>Additive Increase, Multiplicative Decrease</a:t>
            </a:r>
            <a:r>
              <a:rPr lang="en-US" altLang="ko-KR" dirty="0">
                <a:ea typeface="굴림" panose="020B0600000101010101" pitchFamily="34" charset="-127"/>
              </a:rPr>
              <a:t>”</a:t>
            </a:r>
          </a:p>
        </p:txBody>
      </p:sp>
    </p:spTree>
    <p:extLst>
      <p:ext uri="{BB962C8B-B14F-4D97-AF65-F5344CB8AC3E}">
        <p14:creationId xmlns:p14="http://schemas.microsoft.com/office/powerpoint/2010/main" val="6402947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568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568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6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568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568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5683">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568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568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95683">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5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228600" y="152400"/>
            <a:ext cx="8686800" cy="533400"/>
          </a:xfrm>
        </p:spPr>
        <p:txBody>
          <a:bodyPr/>
          <a:lstStyle/>
          <a:p>
            <a:r>
              <a:rPr lang="en-US" dirty="0"/>
              <a:t>Open Connection: 3-Way Handshaking</a:t>
            </a:r>
          </a:p>
        </p:txBody>
      </p:sp>
      <p:sp>
        <p:nvSpPr>
          <p:cNvPr id="23554" name="Rectangle 3"/>
          <p:cNvSpPr>
            <a:spLocks noGrp="1" noChangeArrowheads="1"/>
          </p:cNvSpPr>
          <p:nvPr>
            <p:ph type="body" idx="1"/>
          </p:nvPr>
        </p:nvSpPr>
        <p:spPr>
          <a:xfrm>
            <a:off x="114300" y="711200"/>
            <a:ext cx="8915400" cy="6019800"/>
          </a:xfrm>
        </p:spPr>
        <p:txBody>
          <a:bodyPr>
            <a:normAutofit/>
          </a:bodyPr>
          <a:lstStyle/>
          <a:p>
            <a:r>
              <a:rPr lang="en-US" dirty="0" smtClean="0"/>
              <a:t>Goal: agree on a set of parameters, i.e., the start sequence number for each side</a:t>
            </a:r>
          </a:p>
          <a:p>
            <a:pPr lvl="1"/>
            <a:r>
              <a:rPr lang="en-US" dirty="0" smtClean="0"/>
              <a:t>Starting sequence number (first byte in stream)</a:t>
            </a:r>
          </a:p>
          <a:p>
            <a:pPr lvl="1"/>
            <a:r>
              <a:rPr lang="en-US" dirty="0" smtClean="0"/>
              <a:t>Must be unique!</a:t>
            </a:r>
          </a:p>
          <a:p>
            <a:pPr lvl="2"/>
            <a:r>
              <a:rPr lang="en-US" altLang="ko-KR" dirty="0">
                <a:ea typeface="굴림" panose="020B0600000101010101" pitchFamily="34" charset="-127"/>
              </a:rPr>
              <a:t>I</a:t>
            </a:r>
            <a:r>
              <a:rPr lang="en-US" altLang="ko-KR" dirty="0" smtClean="0">
                <a:ea typeface="굴림" panose="020B0600000101010101" pitchFamily="34" charset="-127"/>
              </a:rPr>
              <a:t>f </a:t>
            </a:r>
            <a:r>
              <a:rPr lang="en-US" altLang="ko-KR" dirty="0">
                <a:ea typeface="굴림" panose="020B0600000101010101" pitchFamily="34" charset="-127"/>
              </a:rPr>
              <a:t>it is possible to predict sequence numbers, might be possible for attacker to hijack TCP </a:t>
            </a:r>
            <a:r>
              <a:rPr lang="en-US" altLang="ko-KR" dirty="0" smtClean="0">
                <a:ea typeface="굴림" panose="020B0600000101010101" pitchFamily="34" charset="-127"/>
              </a:rPr>
              <a:t>connection</a:t>
            </a:r>
            <a:endParaRPr lang="en-US" dirty="0" smtClean="0"/>
          </a:p>
          <a:p>
            <a:pPr>
              <a:lnSpc>
                <a:spcPct val="80000"/>
              </a:lnSpc>
              <a:spcBef>
                <a:spcPct val="20000"/>
              </a:spcBef>
            </a:pPr>
            <a:r>
              <a:rPr lang="en-US" altLang="ko-KR" dirty="0" smtClean="0">
                <a:ea typeface="굴림" panose="020B0600000101010101" pitchFamily="34" charset="-127"/>
              </a:rPr>
              <a:t>Some </a:t>
            </a:r>
            <a:r>
              <a:rPr lang="en-US" altLang="ko-KR" dirty="0">
                <a:ea typeface="굴림" panose="020B0600000101010101" pitchFamily="34" charset="-127"/>
              </a:rPr>
              <a:t>ways of choosing an initial sequence number:</a:t>
            </a:r>
          </a:p>
          <a:p>
            <a:pPr lvl="1">
              <a:lnSpc>
                <a:spcPct val="80000"/>
              </a:lnSpc>
              <a:spcBef>
                <a:spcPct val="20000"/>
              </a:spcBef>
            </a:pPr>
            <a:r>
              <a:rPr lang="en-US" altLang="ko-KR" dirty="0">
                <a:ea typeface="굴림" panose="020B0600000101010101" pitchFamily="34" charset="-127"/>
              </a:rPr>
              <a:t>Time to live: each packet has a deadline.</a:t>
            </a:r>
          </a:p>
          <a:p>
            <a:pPr lvl="2">
              <a:lnSpc>
                <a:spcPct val="80000"/>
              </a:lnSpc>
              <a:spcBef>
                <a:spcPct val="20000"/>
              </a:spcBef>
            </a:pPr>
            <a:r>
              <a:rPr lang="en-US" altLang="ko-KR" dirty="0">
                <a:ea typeface="굴림" panose="020B0600000101010101" pitchFamily="34" charset="-127"/>
              </a:rPr>
              <a:t>If not delivered in X seconds, then is dropped</a:t>
            </a:r>
          </a:p>
          <a:p>
            <a:pPr lvl="2">
              <a:lnSpc>
                <a:spcPct val="80000"/>
              </a:lnSpc>
              <a:spcBef>
                <a:spcPct val="20000"/>
              </a:spcBef>
            </a:pPr>
            <a:r>
              <a:rPr lang="en-US" altLang="ko-KR" dirty="0">
                <a:ea typeface="굴림" panose="020B0600000101010101" pitchFamily="34" charset="-127"/>
              </a:rPr>
              <a:t>Thus, can re-use sequence numbers if wait for all packets in flight to be delivered or to expire</a:t>
            </a:r>
          </a:p>
          <a:p>
            <a:pPr lvl="1">
              <a:lnSpc>
                <a:spcPct val="80000"/>
              </a:lnSpc>
              <a:spcBef>
                <a:spcPct val="20000"/>
              </a:spcBef>
            </a:pPr>
            <a:r>
              <a:rPr lang="en-US" altLang="ko-KR" dirty="0">
                <a:ea typeface="굴림" panose="020B0600000101010101" pitchFamily="34" charset="-127"/>
              </a:rPr>
              <a:t>Epoch #: uniquely identifies </a:t>
            </a:r>
            <a:r>
              <a:rPr lang="en-US" altLang="ko-KR" i="1" dirty="0">
                <a:ea typeface="굴림" panose="020B0600000101010101" pitchFamily="34" charset="-127"/>
              </a:rPr>
              <a:t>which</a:t>
            </a:r>
            <a:r>
              <a:rPr lang="en-US" altLang="ko-KR" dirty="0">
                <a:ea typeface="굴림" panose="020B0600000101010101" pitchFamily="34" charset="-127"/>
              </a:rPr>
              <a:t> set of sequence numbers are currently being used</a:t>
            </a:r>
          </a:p>
          <a:p>
            <a:pPr lvl="2">
              <a:lnSpc>
                <a:spcPct val="80000"/>
              </a:lnSpc>
              <a:spcBef>
                <a:spcPct val="20000"/>
              </a:spcBef>
            </a:pPr>
            <a:r>
              <a:rPr lang="en-US" altLang="ko-KR" dirty="0">
                <a:ea typeface="굴림" panose="020B0600000101010101" pitchFamily="34" charset="-127"/>
              </a:rPr>
              <a:t>Epoch # stored on disk, Put in every message</a:t>
            </a:r>
          </a:p>
          <a:p>
            <a:pPr lvl="2">
              <a:lnSpc>
                <a:spcPct val="80000"/>
              </a:lnSpc>
              <a:spcBef>
                <a:spcPct val="20000"/>
              </a:spcBef>
            </a:pPr>
            <a:r>
              <a:rPr lang="en-US" altLang="ko-KR" dirty="0">
                <a:ea typeface="굴림" panose="020B0600000101010101" pitchFamily="34" charset="-127"/>
              </a:rPr>
              <a:t>Epoch # incremented on crash and/or when run out of sequence #</a:t>
            </a:r>
          </a:p>
          <a:p>
            <a:pPr lvl="1">
              <a:lnSpc>
                <a:spcPct val="80000"/>
              </a:lnSpc>
              <a:spcBef>
                <a:spcPct val="20000"/>
              </a:spcBef>
            </a:pPr>
            <a:r>
              <a:rPr lang="en-US" altLang="ko-KR" dirty="0">
                <a:solidFill>
                  <a:srgbClr val="FF0000"/>
                </a:solidFill>
                <a:ea typeface="굴림" panose="020B0600000101010101" pitchFamily="34" charset="-127"/>
              </a:rPr>
              <a:t>Pseudo-random increment to previous sequence number</a:t>
            </a:r>
          </a:p>
          <a:p>
            <a:pPr lvl="2">
              <a:lnSpc>
                <a:spcPct val="80000"/>
              </a:lnSpc>
              <a:spcBef>
                <a:spcPct val="20000"/>
              </a:spcBef>
            </a:pPr>
            <a:r>
              <a:rPr lang="en-US" altLang="ko-KR" dirty="0">
                <a:solidFill>
                  <a:srgbClr val="FF0000"/>
                </a:solidFill>
                <a:ea typeface="굴림" panose="020B0600000101010101" pitchFamily="34" charset="-127"/>
              </a:rPr>
              <a:t>Used by several protocol implementations</a:t>
            </a:r>
          </a:p>
          <a:p>
            <a:endParaRPr lang="en-US" dirty="0" smtClean="0"/>
          </a:p>
          <a:p>
            <a:endParaRPr lang="en-US" dirty="0" smtClean="0"/>
          </a:p>
          <a:p>
            <a:endParaRPr lang="en-US" dirty="0"/>
          </a:p>
        </p:txBody>
      </p:sp>
    </p:spTree>
    <p:extLst>
      <p:ext uri="{BB962C8B-B14F-4D97-AF65-F5344CB8AC3E}">
        <p14:creationId xmlns:p14="http://schemas.microsoft.com/office/powerpoint/2010/main" val="1605114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5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5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52400" y="152400"/>
            <a:ext cx="8839200" cy="533400"/>
          </a:xfrm>
        </p:spPr>
        <p:txBody>
          <a:bodyPr/>
          <a:lstStyle/>
          <a:p>
            <a:r>
              <a:rPr lang="en-US" dirty="0">
                <a:ea typeface="ＭＳ Ｐゴシック" charset="0"/>
                <a:cs typeface="ＭＳ Ｐゴシック" charset="0"/>
              </a:rPr>
              <a:t>Open Connection: 3-Way Handshaking</a:t>
            </a:r>
          </a:p>
        </p:txBody>
      </p:sp>
      <p:sp>
        <p:nvSpPr>
          <p:cNvPr id="24578" name="Rectangle 3"/>
          <p:cNvSpPr>
            <a:spLocks noGrp="1" noChangeArrowheads="1"/>
          </p:cNvSpPr>
          <p:nvPr>
            <p:ph type="body" idx="1"/>
          </p:nvPr>
        </p:nvSpPr>
        <p:spPr>
          <a:xfrm>
            <a:off x="0" y="914400"/>
            <a:ext cx="8915400" cy="2057400"/>
          </a:xfrm>
        </p:spPr>
        <p:txBody>
          <a:bodyPr/>
          <a:lstStyle/>
          <a:p>
            <a:r>
              <a:rPr lang="en-US" dirty="0">
                <a:latin typeface="+mj-lt"/>
                <a:ea typeface="ＭＳ Ｐゴシック" charset="0"/>
                <a:cs typeface="ＭＳ Ｐゴシック" charset="0"/>
              </a:rPr>
              <a:t>Server waits for new connection calling </a:t>
            </a:r>
            <a:r>
              <a:rPr lang="en-US" dirty="0">
                <a:solidFill>
                  <a:srgbClr val="FF0000"/>
                </a:solidFill>
                <a:latin typeface="+mj-lt"/>
                <a:ea typeface="ＭＳ Ｐゴシック" charset="0"/>
                <a:cs typeface="ＭＳ Ｐゴシック" charset="0"/>
              </a:rPr>
              <a:t>listen()</a:t>
            </a:r>
          </a:p>
          <a:p>
            <a:r>
              <a:rPr lang="en-US" dirty="0">
                <a:latin typeface="+mj-lt"/>
                <a:ea typeface="ＭＳ Ｐゴシック" charset="0"/>
                <a:cs typeface="ＭＳ Ｐゴシック" charset="0"/>
              </a:rPr>
              <a:t>Sender call </a:t>
            </a:r>
            <a:r>
              <a:rPr lang="en-US" dirty="0">
                <a:solidFill>
                  <a:srgbClr val="0000FF"/>
                </a:solidFill>
                <a:latin typeface="+mj-lt"/>
                <a:ea typeface="ＭＳ Ｐゴシック" charset="0"/>
                <a:cs typeface="ＭＳ Ｐゴシック" charset="0"/>
              </a:rPr>
              <a:t>connect() </a:t>
            </a:r>
            <a:r>
              <a:rPr lang="en-US" dirty="0">
                <a:latin typeface="+mj-lt"/>
                <a:ea typeface="ＭＳ Ｐゴシック" charset="0"/>
                <a:cs typeface="ＭＳ Ｐゴシック" charset="0"/>
              </a:rPr>
              <a:t>passing socket which contains server’s IP address and port number </a:t>
            </a:r>
          </a:p>
          <a:p>
            <a:pPr lvl="1"/>
            <a:r>
              <a:rPr lang="en-US" dirty="0">
                <a:latin typeface="+mj-lt"/>
                <a:ea typeface="ＭＳ Ｐゴシック" charset="0"/>
                <a:cs typeface="ＭＳ Ｐゴシック" charset="0"/>
              </a:rPr>
              <a:t>OS sends a special packet (SYN) containing a proposal for first sequence number, x</a:t>
            </a:r>
          </a:p>
        </p:txBody>
      </p:sp>
      <p:sp>
        <p:nvSpPr>
          <p:cNvPr id="24579" name="Line 4"/>
          <p:cNvSpPr>
            <a:spLocks noChangeShapeType="1"/>
          </p:cNvSpPr>
          <p:nvPr/>
        </p:nvSpPr>
        <p:spPr bwMode="auto">
          <a:xfrm>
            <a:off x="1985963" y="3251200"/>
            <a:ext cx="0" cy="26670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4580" name="Text Box 5"/>
          <p:cNvSpPr txBox="1">
            <a:spLocks noChangeArrowheads="1"/>
          </p:cNvSpPr>
          <p:nvPr/>
        </p:nvSpPr>
        <p:spPr bwMode="auto">
          <a:xfrm>
            <a:off x="889000" y="2909888"/>
            <a:ext cx="1870075"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4581" name="Text Box 6"/>
          <p:cNvSpPr txBox="1">
            <a:spLocks noChangeArrowheads="1"/>
          </p:cNvSpPr>
          <p:nvPr/>
        </p:nvSpPr>
        <p:spPr bwMode="auto">
          <a:xfrm>
            <a:off x="6323013" y="2895600"/>
            <a:ext cx="901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4582" name="Line 7"/>
          <p:cNvSpPr>
            <a:spLocks noChangeShapeType="1"/>
          </p:cNvSpPr>
          <p:nvPr/>
        </p:nvSpPr>
        <p:spPr bwMode="auto">
          <a:xfrm>
            <a:off x="6858000" y="3251200"/>
            <a:ext cx="0" cy="26670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p>
        </p:txBody>
      </p:sp>
      <p:grpSp>
        <p:nvGrpSpPr>
          <p:cNvPr id="2" name="Group 8"/>
          <p:cNvGrpSpPr>
            <a:grpSpLocks/>
          </p:cNvGrpSpPr>
          <p:nvPr/>
        </p:nvGrpSpPr>
        <p:grpSpPr bwMode="auto">
          <a:xfrm>
            <a:off x="1981200" y="3503613"/>
            <a:ext cx="4876800" cy="738187"/>
            <a:chOff x="1248" y="2175"/>
            <a:chExt cx="3072" cy="465"/>
          </a:xfrm>
        </p:grpSpPr>
        <p:sp>
          <p:nvSpPr>
            <p:cNvPr id="24590"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4591"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SeqNum = x</a:t>
              </a:r>
            </a:p>
          </p:txBody>
        </p:sp>
      </p:grpSp>
      <p:sp>
        <p:nvSpPr>
          <p:cNvPr id="24584" name="Text Box 17"/>
          <p:cNvSpPr txBox="1">
            <a:spLocks noChangeArrowheads="1"/>
          </p:cNvSpPr>
          <p:nvPr/>
        </p:nvSpPr>
        <p:spPr bwMode="auto">
          <a:xfrm>
            <a:off x="-104775" y="3152775"/>
            <a:ext cx="923925"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4585" name="Text Box 18"/>
          <p:cNvSpPr txBox="1">
            <a:spLocks noChangeArrowheads="1"/>
          </p:cNvSpPr>
          <p:nvPr/>
        </p:nvSpPr>
        <p:spPr bwMode="auto">
          <a:xfrm>
            <a:off x="8054975" y="3609975"/>
            <a:ext cx="10922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6636" name="Text Box 19"/>
          <p:cNvSpPr txBox="1">
            <a:spLocks noChangeArrowheads="1"/>
          </p:cNvSpPr>
          <p:nvPr/>
        </p:nvSpPr>
        <p:spPr bwMode="auto">
          <a:xfrm>
            <a:off x="644525" y="3413125"/>
            <a:ext cx="13366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defRPr/>
            </a:pPr>
            <a:r>
              <a:rPr lang="en-US" sz="2000" dirty="0" smtClean="0">
                <a:solidFill>
                  <a:schemeClr val="accent1">
                    <a:lumMod val="75000"/>
                  </a:schemeClr>
                </a:solidFill>
                <a:latin typeface="Helvetica" charset="0"/>
                <a:cs typeface="Helvetica" charset="0"/>
              </a:rPr>
              <a:t>connect()</a:t>
            </a:r>
          </a:p>
        </p:txBody>
      </p:sp>
      <p:sp>
        <p:nvSpPr>
          <p:cNvPr id="24587" name="Text Box 20"/>
          <p:cNvSpPr txBox="1">
            <a:spLocks noChangeArrowheads="1"/>
          </p:cNvSpPr>
          <p:nvPr/>
        </p:nvSpPr>
        <p:spPr bwMode="auto">
          <a:xfrm>
            <a:off x="6858000" y="3311525"/>
            <a:ext cx="10239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a:solidFill>
                  <a:srgbClr val="FF0000"/>
                </a:solidFill>
                <a:latin typeface="Helvetica" charset="0"/>
                <a:cs typeface="Helvetica" charset="0"/>
              </a:rPr>
              <a:t>listen()</a:t>
            </a:r>
          </a:p>
        </p:txBody>
      </p:sp>
      <p:sp>
        <p:nvSpPr>
          <p:cNvPr id="24588" name="TextBox 2"/>
          <p:cNvSpPr txBox="1">
            <a:spLocks noChangeArrowheads="1"/>
          </p:cNvSpPr>
          <p:nvPr/>
        </p:nvSpPr>
        <p:spPr bwMode="auto">
          <a:xfrm rot="-5400000">
            <a:off x="1140619" y="5153819"/>
            <a:ext cx="6715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4589" name="Straight Arrow Connector 4"/>
          <p:cNvCxnSpPr>
            <a:cxnSpLocks noChangeShapeType="1"/>
          </p:cNvCxnSpPr>
          <p:nvPr/>
        </p:nvCxnSpPr>
        <p:spPr bwMode="auto">
          <a:xfrm>
            <a:off x="1676400" y="4927600"/>
            <a:ext cx="0" cy="1066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389106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28600" y="152400"/>
            <a:ext cx="8686800" cy="533400"/>
          </a:xfrm>
        </p:spPr>
        <p:txBody>
          <a:bodyPr/>
          <a:lstStyle/>
          <a:p>
            <a:r>
              <a:rPr lang="en-US" dirty="0">
                <a:ea typeface="ＭＳ Ｐゴシック" charset="0"/>
                <a:cs typeface="ＭＳ Ｐゴシック" charset="0"/>
              </a:rPr>
              <a:t>Open Connection: 3-Way Handshaking</a:t>
            </a:r>
          </a:p>
        </p:txBody>
      </p:sp>
      <p:sp>
        <p:nvSpPr>
          <p:cNvPr id="25602" name="Rectangle 3"/>
          <p:cNvSpPr>
            <a:spLocks noGrp="1" noChangeArrowheads="1"/>
          </p:cNvSpPr>
          <p:nvPr>
            <p:ph type="body" idx="1"/>
          </p:nvPr>
        </p:nvSpPr>
        <p:spPr>
          <a:xfrm>
            <a:off x="76200" y="914400"/>
            <a:ext cx="9067800" cy="2133600"/>
          </a:xfrm>
        </p:spPr>
        <p:txBody>
          <a:bodyPr>
            <a:normAutofit/>
          </a:bodyPr>
          <a:lstStyle/>
          <a:p>
            <a:r>
              <a:rPr lang="en-US" dirty="0">
                <a:latin typeface="+mj-lt"/>
                <a:ea typeface="ＭＳ Ｐゴシック" charset="0"/>
                <a:cs typeface="ＭＳ Ｐゴシック" charset="0"/>
              </a:rPr>
              <a:t>If it has enough resources, server calls </a:t>
            </a:r>
            <a:r>
              <a:rPr lang="en-US" dirty="0">
                <a:solidFill>
                  <a:srgbClr val="FF0000"/>
                </a:solidFill>
                <a:latin typeface="+mj-lt"/>
                <a:ea typeface="ＭＳ Ｐゴシック" charset="0"/>
                <a:cs typeface="ＭＳ Ｐゴシック" charset="0"/>
              </a:rPr>
              <a:t>accept()</a:t>
            </a:r>
            <a:r>
              <a:rPr lang="en-US" dirty="0">
                <a:latin typeface="+mj-lt"/>
                <a:ea typeface="ＭＳ Ｐゴシック" charset="0"/>
                <a:cs typeface="ＭＳ Ｐゴシック" charset="0"/>
              </a:rPr>
              <a:t> to accept connection, and sends back a SYN ACK packet containing</a:t>
            </a:r>
          </a:p>
          <a:p>
            <a:pPr lvl="1"/>
            <a:r>
              <a:rPr lang="en-US" dirty="0">
                <a:latin typeface="+mj-lt"/>
                <a:ea typeface="ＭＳ Ｐゴシック" charset="0"/>
                <a:cs typeface="ＭＳ Ｐゴシック" charset="0"/>
              </a:rPr>
              <a:t>Client’s sequence number incremented by one, (x + 1)</a:t>
            </a:r>
          </a:p>
          <a:p>
            <a:pPr lvl="2"/>
            <a:r>
              <a:rPr lang="en-US" dirty="0">
                <a:latin typeface="+mj-lt"/>
                <a:ea typeface="ＭＳ Ｐゴシック" charset="0"/>
                <a:cs typeface="ＭＳ Ｐゴシック" charset="0"/>
              </a:rPr>
              <a:t>Why is this needed? </a:t>
            </a:r>
          </a:p>
          <a:p>
            <a:pPr lvl="1"/>
            <a:r>
              <a:rPr lang="en-US" dirty="0">
                <a:latin typeface="+mj-lt"/>
                <a:ea typeface="ＭＳ Ｐゴシック" charset="0"/>
                <a:cs typeface="ＭＳ Ｐゴシック" charset="0"/>
              </a:rPr>
              <a:t>A sequence number proposal, y, for first byte server will send</a:t>
            </a:r>
          </a:p>
        </p:txBody>
      </p:sp>
      <p:sp>
        <p:nvSpPr>
          <p:cNvPr id="25603" name="Line 4"/>
          <p:cNvSpPr>
            <a:spLocks noChangeShapeType="1"/>
          </p:cNvSpPr>
          <p:nvPr/>
        </p:nvSpPr>
        <p:spPr bwMode="auto">
          <a:xfrm>
            <a:off x="1985963" y="3251200"/>
            <a:ext cx="0" cy="26670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5604" name="Text Box 5"/>
          <p:cNvSpPr txBox="1">
            <a:spLocks noChangeArrowheads="1"/>
          </p:cNvSpPr>
          <p:nvPr/>
        </p:nvSpPr>
        <p:spPr bwMode="auto">
          <a:xfrm>
            <a:off x="889000" y="2909888"/>
            <a:ext cx="1870075"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5605" name="Text Box 6"/>
          <p:cNvSpPr txBox="1">
            <a:spLocks noChangeArrowheads="1"/>
          </p:cNvSpPr>
          <p:nvPr/>
        </p:nvSpPr>
        <p:spPr bwMode="auto">
          <a:xfrm>
            <a:off x="6323013" y="2895600"/>
            <a:ext cx="901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5606" name="Line 7"/>
          <p:cNvSpPr>
            <a:spLocks noChangeShapeType="1"/>
          </p:cNvSpPr>
          <p:nvPr/>
        </p:nvSpPr>
        <p:spPr bwMode="auto">
          <a:xfrm>
            <a:off x="6858000" y="3251200"/>
            <a:ext cx="0" cy="29083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p>
        </p:txBody>
      </p:sp>
      <p:grpSp>
        <p:nvGrpSpPr>
          <p:cNvPr id="25607" name="Group 8"/>
          <p:cNvGrpSpPr>
            <a:grpSpLocks/>
          </p:cNvGrpSpPr>
          <p:nvPr/>
        </p:nvGrpSpPr>
        <p:grpSpPr bwMode="auto">
          <a:xfrm>
            <a:off x="1981200" y="3503613"/>
            <a:ext cx="4876800" cy="738187"/>
            <a:chOff x="1248" y="2175"/>
            <a:chExt cx="3072" cy="465"/>
          </a:xfrm>
        </p:grpSpPr>
        <p:sp>
          <p:nvSpPr>
            <p:cNvPr id="25622"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5623"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SeqNum = x</a:t>
              </a:r>
            </a:p>
          </p:txBody>
        </p:sp>
      </p:grpSp>
      <p:grpSp>
        <p:nvGrpSpPr>
          <p:cNvPr id="3" name="Group 11"/>
          <p:cNvGrpSpPr>
            <a:grpSpLocks/>
          </p:cNvGrpSpPr>
          <p:nvPr/>
        </p:nvGrpSpPr>
        <p:grpSpPr bwMode="auto">
          <a:xfrm>
            <a:off x="1947863" y="4371975"/>
            <a:ext cx="4910137" cy="631825"/>
            <a:chOff x="1226" y="2722"/>
            <a:chExt cx="3094" cy="398"/>
          </a:xfrm>
        </p:grpSpPr>
        <p:sp>
          <p:nvSpPr>
            <p:cNvPr id="25620" name="Line 12"/>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5621" name="Text Box 13"/>
            <p:cNvSpPr txBox="1">
              <a:spLocks noChangeArrowheads="1"/>
            </p:cNvSpPr>
            <p:nvPr/>
          </p:nvSpPr>
          <p:spPr bwMode="auto">
            <a:xfrm rot="-375610">
              <a:off x="1226" y="2722"/>
              <a:ext cx="3055"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and ACK, SeqNum = y and Ack = x + 1</a:t>
              </a:r>
            </a:p>
          </p:txBody>
        </p:sp>
      </p:grpSp>
      <p:grpSp>
        <p:nvGrpSpPr>
          <p:cNvPr id="4" name="Group 14"/>
          <p:cNvGrpSpPr>
            <a:grpSpLocks/>
          </p:cNvGrpSpPr>
          <p:nvPr/>
        </p:nvGrpSpPr>
        <p:grpSpPr bwMode="auto">
          <a:xfrm>
            <a:off x="1981200" y="5181600"/>
            <a:ext cx="4876800" cy="736600"/>
            <a:chOff x="1248" y="3232"/>
            <a:chExt cx="3072" cy="464"/>
          </a:xfrm>
        </p:grpSpPr>
        <p:sp>
          <p:nvSpPr>
            <p:cNvPr id="25618" name="Line 15"/>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5619" name="Text Box 16"/>
            <p:cNvSpPr txBox="1">
              <a:spLocks noChangeArrowheads="1"/>
            </p:cNvSpPr>
            <p:nvPr/>
          </p:nvSpPr>
          <p:spPr bwMode="auto">
            <a:xfrm rot="429064">
              <a:off x="1964" y="3232"/>
              <a:ext cx="1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ACK, Ack = y + 1</a:t>
              </a:r>
            </a:p>
          </p:txBody>
        </p:sp>
      </p:grpSp>
      <p:sp>
        <p:nvSpPr>
          <p:cNvPr id="25610" name="Text Box 17"/>
          <p:cNvSpPr txBox="1">
            <a:spLocks noChangeArrowheads="1"/>
          </p:cNvSpPr>
          <p:nvPr/>
        </p:nvSpPr>
        <p:spPr bwMode="auto">
          <a:xfrm>
            <a:off x="-104775" y="3152775"/>
            <a:ext cx="923925"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5611" name="Text Box 18"/>
          <p:cNvSpPr txBox="1">
            <a:spLocks noChangeArrowheads="1"/>
          </p:cNvSpPr>
          <p:nvPr/>
        </p:nvSpPr>
        <p:spPr bwMode="auto">
          <a:xfrm>
            <a:off x="8054975" y="3609975"/>
            <a:ext cx="10922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5613" name="Text Box 20"/>
          <p:cNvSpPr txBox="1">
            <a:spLocks noChangeArrowheads="1"/>
          </p:cNvSpPr>
          <p:nvPr/>
        </p:nvSpPr>
        <p:spPr bwMode="auto">
          <a:xfrm>
            <a:off x="6858000" y="3311525"/>
            <a:ext cx="10239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Helvetica" charset="0"/>
                <a:cs typeface="Helvetica" charset="0"/>
              </a:rPr>
              <a:t>listen()</a:t>
            </a:r>
          </a:p>
        </p:txBody>
      </p:sp>
      <p:sp>
        <p:nvSpPr>
          <p:cNvPr id="25614" name="Text Box 21"/>
          <p:cNvSpPr txBox="1">
            <a:spLocks noChangeArrowheads="1"/>
          </p:cNvSpPr>
          <p:nvPr/>
        </p:nvSpPr>
        <p:spPr bwMode="auto">
          <a:xfrm>
            <a:off x="6891337" y="4162425"/>
            <a:ext cx="11668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accept()</a:t>
            </a:r>
          </a:p>
        </p:txBody>
      </p:sp>
      <p:sp>
        <p:nvSpPr>
          <p:cNvPr id="14351" name="Text Box 22"/>
          <p:cNvSpPr txBox="1">
            <a:spLocks noChangeArrowheads="1"/>
          </p:cNvSpPr>
          <p:nvPr/>
        </p:nvSpPr>
        <p:spPr bwMode="auto">
          <a:xfrm>
            <a:off x="6891337" y="5514975"/>
            <a:ext cx="1708150"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allocate</a:t>
            </a:r>
            <a:br>
              <a:rPr lang="en-US" sz="2000">
                <a:solidFill>
                  <a:srgbClr val="FF0000"/>
                </a:solidFill>
                <a:latin typeface="Helvetica" charset="0"/>
                <a:cs typeface="Helvetica" charset="0"/>
              </a:rPr>
            </a:br>
            <a:r>
              <a:rPr lang="en-US" sz="2000">
                <a:solidFill>
                  <a:srgbClr val="FF0000"/>
                </a:solidFill>
                <a:latin typeface="Helvetica" charset="0"/>
                <a:cs typeface="Helvetica" charset="0"/>
              </a:rPr>
              <a:t>buffer space</a:t>
            </a:r>
          </a:p>
        </p:txBody>
      </p:sp>
      <p:sp>
        <p:nvSpPr>
          <p:cNvPr id="26" name="Text Box 19"/>
          <p:cNvSpPr txBox="1">
            <a:spLocks noChangeArrowheads="1"/>
          </p:cNvSpPr>
          <p:nvPr/>
        </p:nvSpPr>
        <p:spPr bwMode="auto">
          <a:xfrm>
            <a:off x="644525" y="3413125"/>
            <a:ext cx="13366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defRPr/>
            </a:pPr>
            <a:r>
              <a:rPr lang="en-US" sz="2000" dirty="0" smtClean="0">
                <a:solidFill>
                  <a:schemeClr val="accent1">
                    <a:lumMod val="75000"/>
                  </a:schemeClr>
                </a:solidFill>
                <a:latin typeface="Helvetica" charset="0"/>
                <a:cs typeface="Helvetica" charset="0"/>
              </a:rPr>
              <a:t>connect()</a:t>
            </a:r>
          </a:p>
        </p:txBody>
      </p:sp>
      <p:sp>
        <p:nvSpPr>
          <p:cNvPr id="27" name="TextBox 2"/>
          <p:cNvSpPr txBox="1">
            <a:spLocks noChangeArrowheads="1"/>
          </p:cNvSpPr>
          <p:nvPr/>
        </p:nvSpPr>
        <p:spPr bwMode="auto">
          <a:xfrm rot="-5400000">
            <a:off x="1140619" y="5153819"/>
            <a:ext cx="6715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8" name="Straight Arrow Connector 4"/>
          <p:cNvCxnSpPr>
            <a:cxnSpLocks noChangeShapeType="1"/>
          </p:cNvCxnSpPr>
          <p:nvPr/>
        </p:nvCxnSpPr>
        <p:spPr bwMode="auto">
          <a:xfrm>
            <a:off x="1676400" y="4927600"/>
            <a:ext cx="0" cy="1066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930523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4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381000" y="838200"/>
            <a:ext cx="8305800" cy="4836432"/>
          </a:xfrm>
        </p:spPr>
        <p:txBody>
          <a:bodyPr>
            <a:normAutofit/>
          </a:bodyPr>
          <a:lstStyle/>
          <a:p>
            <a:pPr marL="0" indent="0">
              <a:buNone/>
            </a:pPr>
            <a:r>
              <a:rPr lang="en-US" b="1" dirty="0"/>
              <a:t>Commit Transaction</a:t>
            </a:r>
          </a:p>
          <a:p>
            <a:r>
              <a:rPr lang="en-US" dirty="0"/>
              <a:t>Coordinator learns </a:t>
            </a:r>
            <a:r>
              <a:rPr lang="en-US" i="1" dirty="0">
                <a:solidFill>
                  <a:srgbClr val="FF0000"/>
                </a:solidFill>
              </a:rPr>
              <a:t>all machines have agreed to commit</a:t>
            </a:r>
          </a:p>
          <a:p>
            <a:r>
              <a:rPr lang="en-US" dirty="0"/>
              <a:t>Record decision </a:t>
            </a:r>
            <a:r>
              <a:rPr lang="en-US" dirty="0" smtClean="0"/>
              <a:t>to commit in </a:t>
            </a:r>
            <a:r>
              <a:rPr lang="en-US" dirty="0"/>
              <a:t>local log</a:t>
            </a:r>
          </a:p>
          <a:p>
            <a:r>
              <a:rPr lang="en-US" dirty="0" smtClean="0"/>
              <a:t>Apply </a:t>
            </a:r>
            <a:r>
              <a:rPr lang="en-US" dirty="0"/>
              <a:t>transaction, inform voters</a:t>
            </a:r>
          </a:p>
          <a:p>
            <a:pPr marL="0" indent="0">
              <a:buNone/>
            </a:pPr>
            <a:r>
              <a:rPr lang="en-US" b="1" dirty="0" smtClean="0"/>
              <a:t>Abort </a:t>
            </a:r>
            <a:r>
              <a:rPr lang="en-US" b="1" dirty="0"/>
              <a:t>Transaction</a:t>
            </a:r>
          </a:p>
          <a:p>
            <a:r>
              <a:rPr lang="en-US" dirty="0"/>
              <a:t>Coordinator learns </a:t>
            </a:r>
            <a:r>
              <a:rPr lang="en-US" i="1" dirty="0">
                <a:solidFill>
                  <a:srgbClr val="FF0000"/>
                </a:solidFill>
              </a:rPr>
              <a:t>at least on machine has voted to abort</a:t>
            </a:r>
            <a:endParaRPr lang="en-US" dirty="0">
              <a:solidFill>
                <a:srgbClr val="FF0000"/>
              </a:solidFill>
            </a:endParaRPr>
          </a:p>
          <a:p>
            <a:r>
              <a:rPr lang="en-US" dirty="0"/>
              <a:t>Record decision </a:t>
            </a:r>
            <a:r>
              <a:rPr lang="en-US" dirty="0" smtClean="0"/>
              <a:t>to abort in </a:t>
            </a:r>
            <a:r>
              <a:rPr lang="en-US" dirty="0"/>
              <a:t>local log</a:t>
            </a:r>
          </a:p>
          <a:p>
            <a:r>
              <a:rPr lang="en-US" dirty="0" smtClean="0"/>
              <a:t>Do </a:t>
            </a:r>
            <a:r>
              <a:rPr lang="en-US" dirty="0"/>
              <a:t>not apply transaction, inform </a:t>
            </a:r>
            <a:r>
              <a:rPr lang="en-US" dirty="0" smtClean="0"/>
              <a:t>voters</a:t>
            </a:r>
            <a:endParaRPr lang="en-US" dirty="0"/>
          </a:p>
        </p:txBody>
      </p:sp>
    </p:spTree>
    <p:extLst>
      <p:ext uri="{BB962C8B-B14F-4D97-AF65-F5344CB8AC3E}">
        <p14:creationId xmlns:p14="http://schemas.microsoft.com/office/powerpoint/2010/main" val="3765178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dirty="0" smtClean="0"/>
              <a:t>Denial of Service Vulnerability</a:t>
            </a:r>
            <a:endParaRPr lang="en-US" dirty="0">
              <a:ea typeface="ＭＳ Ｐゴシック" charset="0"/>
              <a:cs typeface="ＭＳ Ｐゴシック" charset="0"/>
            </a:endParaRPr>
          </a:p>
        </p:txBody>
      </p:sp>
      <p:sp>
        <p:nvSpPr>
          <p:cNvPr id="25602" name="Rectangle 3"/>
          <p:cNvSpPr>
            <a:spLocks noGrp="1" noChangeArrowheads="1"/>
          </p:cNvSpPr>
          <p:nvPr>
            <p:ph type="body" idx="1"/>
          </p:nvPr>
        </p:nvSpPr>
        <p:spPr>
          <a:xfrm>
            <a:off x="95250" y="3887514"/>
            <a:ext cx="8953500" cy="2818086"/>
          </a:xfrm>
        </p:spPr>
        <p:txBody>
          <a:bodyPr>
            <a:normAutofit fontScale="92500"/>
          </a:bodyPr>
          <a:lstStyle/>
          <a:p>
            <a:r>
              <a:rPr lang="en-US" dirty="0" smtClean="0">
                <a:ea typeface="ＭＳ Ｐゴシック" charset="0"/>
              </a:rPr>
              <a:t>SYN attack: send a huge number of SYN messages</a:t>
            </a:r>
          </a:p>
          <a:p>
            <a:pPr lvl="1"/>
            <a:r>
              <a:rPr lang="en-US" dirty="0" smtClean="0">
                <a:ea typeface="ＭＳ Ｐゴシック" charset="0"/>
              </a:rPr>
              <a:t>Causes victim to commit resources (768 byte TCP/IP data structure)</a:t>
            </a:r>
          </a:p>
          <a:p>
            <a:r>
              <a:rPr lang="en-US" dirty="0" smtClean="0">
                <a:ea typeface="ＭＳ Ｐゴシック" charset="0"/>
              </a:rPr>
              <a:t>Alternatives: Do not commit resources until receive final ACK</a:t>
            </a:r>
          </a:p>
          <a:p>
            <a:pPr lvl="1"/>
            <a:r>
              <a:rPr lang="en-US" i="1" dirty="0" smtClean="0">
                <a:solidFill>
                  <a:srgbClr val="FF0000"/>
                </a:solidFill>
                <a:ea typeface="ＭＳ Ｐゴシック" charset="0"/>
              </a:rPr>
              <a:t>SYN Cache</a:t>
            </a:r>
            <a:r>
              <a:rPr lang="en-US" dirty="0" smtClean="0">
                <a:ea typeface="ＭＳ Ｐゴシック" charset="0"/>
              </a:rPr>
              <a:t>: when SYN received, put small entry into cache (using hash) and send SYN/ACK, If receive ACK, then put into listening socket</a:t>
            </a:r>
          </a:p>
          <a:p>
            <a:pPr lvl="1"/>
            <a:r>
              <a:rPr lang="en-US" i="1" dirty="0" smtClean="0">
                <a:solidFill>
                  <a:srgbClr val="FF0000"/>
                </a:solidFill>
                <a:ea typeface="ＭＳ Ｐゴシック" charset="0"/>
              </a:rPr>
              <a:t>SYN Cookie</a:t>
            </a:r>
            <a:r>
              <a:rPr lang="en-US" dirty="0" smtClean="0">
                <a:ea typeface="ＭＳ Ｐゴシック" charset="0"/>
              </a:rPr>
              <a:t>: when SYN received, encode connection info into sequence number/other TCP header blocks, decode on ACK</a:t>
            </a:r>
          </a:p>
          <a:p>
            <a:pPr lvl="1"/>
            <a:endParaRPr lang="en-US" dirty="0">
              <a:ea typeface="ＭＳ Ｐゴシック" charset="0"/>
            </a:endParaRPr>
          </a:p>
        </p:txBody>
      </p:sp>
      <p:sp>
        <p:nvSpPr>
          <p:cNvPr id="25603" name="Line 4"/>
          <p:cNvSpPr>
            <a:spLocks noChangeShapeType="1"/>
          </p:cNvSpPr>
          <p:nvPr/>
        </p:nvSpPr>
        <p:spPr bwMode="auto">
          <a:xfrm>
            <a:off x="1982788" y="1069975"/>
            <a:ext cx="0" cy="26670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5604" name="Text Box 5"/>
          <p:cNvSpPr txBox="1">
            <a:spLocks noChangeArrowheads="1"/>
          </p:cNvSpPr>
          <p:nvPr/>
        </p:nvSpPr>
        <p:spPr bwMode="auto">
          <a:xfrm>
            <a:off x="885825" y="728663"/>
            <a:ext cx="1870075"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5605" name="Text Box 6"/>
          <p:cNvSpPr txBox="1">
            <a:spLocks noChangeArrowheads="1"/>
          </p:cNvSpPr>
          <p:nvPr/>
        </p:nvSpPr>
        <p:spPr bwMode="auto">
          <a:xfrm>
            <a:off x="6319838" y="714375"/>
            <a:ext cx="901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5606" name="Line 7"/>
          <p:cNvSpPr>
            <a:spLocks noChangeShapeType="1"/>
          </p:cNvSpPr>
          <p:nvPr/>
        </p:nvSpPr>
        <p:spPr bwMode="auto">
          <a:xfrm>
            <a:off x="6854825" y="1069975"/>
            <a:ext cx="0" cy="29083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p>
        </p:txBody>
      </p:sp>
      <p:grpSp>
        <p:nvGrpSpPr>
          <p:cNvPr id="25607" name="Group 8"/>
          <p:cNvGrpSpPr>
            <a:grpSpLocks/>
          </p:cNvGrpSpPr>
          <p:nvPr/>
        </p:nvGrpSpPr>
        <p:grpSpPr bwMode="auto">
          <a:xfrm>
            <a:off x="1978025" y="1322388"/>
            <a:ext cx="4876800" cy="738187"/>
            <a:chOff x="1248" y="2175"/>
            <a:chExt cx="3072" cy="465"/>
          </a:xfrm>
        </p:grpSpPr>
        <p:sp>
          <p:nvSpPr>
            <p:cNvPr id="25622"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5623"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dirty="0">
                  <a:latin typeface="Helvetica" charset="0"/>
                  <a:cs typeface="Helvetica" charset="0"/>
                </a:rPr>
                <a:t>SYN, </a:t>
              </a:r>
              <a:r>
                <a:rPr lang="en-US" sz="1800" dirty="0" err="1">
                  <a:latin typeface="Helvetica" charset="0"/>
                  <a:cs typeface="Helvetica" charset="0"/>
                </a:rPr>
                <a:t>SeqNum</a:t>
              </a:r>
              <a:r>
                <a:rPr lang="en-US" sz="1800" dirty="0">
                  <a:latin typeface="Helvetica" charset="0"/>
                  <a:cs typeface="Helvetica" charset="0"/>
                </a:rPr>
                <a:t> = x</a:t>
              </a:r>
            </a:p>
          </p:txBody>
        </p:sp>
      </p:grpSp>
      <p:grpSp>
        <p:nvGrpSpPr>
          <p:cNvPr id="3" name="Group 11"/>
          <p:cNvGrpSpPr>
            <a:grpSpLocks/>
          </p:cNvGrpSpPr>
          <p:nvPr/>
        </p:nvGrpSpPr>
        <p:grpSpPr bwMode="auto">
          <a:xfrm>
            <a:off x="1944688" y="2190750"/>
            <a:ext cx="4910137" cy="631825"/>
            <a:chOff x="1226" y="2722"/>
            <a:chExt cx="3094" cy="398"/>
          </a:xfrm>
        </p:grpSpPr>
        <p:sp>
          <p:nvSpPr>
            <p:cNvPr id="25620" name="Line 12"/>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5621" name="Text Box 13"/>
            <p:cNvSpPr txBox="1">
              <a:spLocks noChangeArrowheads="1"/>
            </p:cNvSpPr>
            <p:nvPr/>
          </p:nvSpPr>
          <p:spPr bwMode="auto">
            <a:xfrm rot="-375610">
              <a:off x="1226" y="2722"/>
              <a:ext cx="3055"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and ACK, SeqNum = y and Ack = x + 1</a:t>
              </a:r>
            </a:p>
          </p:txBody>
        </p:sp>
      </p:grpSp>
      <p:grpSp>
        <p:nvGrpSpPr>
          <p:cNvPr id="4" name="Group 14"/>
          <p:cNvGrpSpPr>
            <a:grpSpLocks/>
          </p:cNvGrpSpPr>
          <p:nvPr/>
        </p:nvGrpSpPr>
        <p:grpSpPr bwMode="auto">
          <a:xfrm>
            <a:off x="1978025" y="3000375"/>
            <a:ext cx="4876800" cy="736600"/>
            <a:chOff x="1248" y="3232"/>
            <a:chExt cx="3072" cy="464"/>
          </a:xfrm>
        </p:grpSpPr>
        <p:sp>
          <p:nvSpPr>
            <p:cNvPr id="25618" name="Line 15"/>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p>
          </p:txBody>
        </p:sp>
        <p:sp>
          <p:nvSpPr>
            <p:cNvPr id="25619" name="Text Box 16"/>
            <p:cNvSpPr txBox="1">
              <a:spLocks noChangeArrowheads="1"/>
            </p:cNvSpPr>
            <p:nvPr/>
          </p:nvSpPr>
          <p:spPr bwMode="auto">
            <a:xfrm rot="429064">
              <a:off x="1964" y="3232"/>
              <a:ext cx="1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ACK, Ack = y + 1</a:t>
              </a:r>
            </a:p>
          </p:txBody>
        </p:sp>
      </p:grpSp>
      <p:sp>
        <p:nvSpPr>
          <p:cNvPr id="25610" name="Text Box 17"/>
          <p:cNvSpPr txBox="1">
            <a:spLocks noChangeArrowheads="1"/>
          </p:cNvSpPr>
          <p:nvPr/>
        </p:nvSpPr>
        <p:spPr bwMode="auto">
          <a:xfrm>
            <a:off x="-107950" y="971550"/>
            <a:ext cx="923925"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5611" name="Text Box 18"/>
          <p:cNvSpPr txBox="1">
            <a:spLocks noChangeArrowheads="1"/>
          </p:cNvSpPr>
          <p:nvPr/>
        </p:nvSpPr>
        <p:spPr bwMode="auto">
          <a:xfrm>
            <a:off x="8051800" y="1428750"/>
            <a:ext cx="10922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5612" name="Text Box 19"/>
          <p:cNvSpPr txBox="1">
            <a:spLocks noChangeArrowheads="1"/>
          </p:cNvSpPr>
          <p:nvPr/>
        </p:nvSpPr>
        <p:spPr bwMode="auto">
          <a:xfrm>
            <a:off x="642938" y="1219200"/>
            <a:ext cx="13366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a:solidFill>
                  <a:srgbClr val="0000FF"/>
                </a:solidFill>
                <a:latin typeface="Helvetica" charset="0"/>
                <a:cs typeface="Helvetica" charset="0"/>
              </a:rPr>
              <a:t>connect()</a:t>
            </a:r>
          </a:p>
        </p:txBody>
      </p:sp>
      <p:sp>
        <p:nvSpPr>
          <p:cNvPr id="25613" name="Text Box 20"/>
          <p:cNvSpPr txBox="1">
            <a:spLocks noChangeArrowheads="1"/>
          </p:cNvSpPr>
          <p:nvPr/>
        </p:nvSpPr>
        <p:spPr bwMode="auto">
          <a:xfrm>
            <a:off x="6897688" y="1130300"/>
            <a:ext cx="10239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listen()</a:t>
            </a:r>
          </a:p>
        </p:txBody>
      </p:sp>
      <p:sp>
        <p:nvSpPr>
          <p:cNvPr id="25614" name="Text Box 21"/>
          <p:cNvSpPr txBox="1">
            <a:spLocks noChangeArrowheads="1"/>
          </p:cNvSpPr>
          <p:nvPr/>
        </p:nvSpPr>
        <p:spPr bwMode="auto">
          <a:xfrm>
            <a:off x="6931025" y="1981200"/>
            <a:ext cx="11668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accept()</a:t>
            </a:r>
          </a:p>
        </p:txBody>
      </p:sp>
      <p:sp>
        <p:nvSpPr>
          <p:cNvPr id="14351" name="Text Box 22"/>
          <p:cNvSpPr txBox="1">
            <a:spLocks noChangeArrowheads="1"/>
          </p:cNvSpPr>
          <p:nvPr/>
        </p:nvSpPr>
        <p:spPr bwMode="auto">
          <a:xfrm>
            <a:off x="6931025" y="3333750"/>
            <a:ext cx="1708150"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allocate</a:t>
            </a:r>
            <a:br>
              <a:rPr lang="en-US" sz="2000">
                <a:solidFill>
                  <a:srgbClr val="FF0000"/>
                </a:solidFill>
                <a:latin typeface="Helvetica" charset="0"/>
                <a:cs typeface="Helvetica" charset="0"/>
              </a:rPr>
            </a:br>
            <a:r>
              <a:rPr lang="en-US" sz="2000">
                <a:solidFill>
                  <a:srgbClr val="FF0000"/>
                </a:solidFill>
                <a:latin typeface="Helvetica" charset="0"/>
                <a:cs typeface="Helvetica" charset="0"/>
              </a:rPr>
              <a:t>buffer space</a:t>
            </a:r>
          </a:p>
        </p:txBody>
      </p:sp>
      <p:sp>
        <p:nvSpPr>
          <p:cNvPr id="25616" name="TextBox 22"/>
          <p:cNvSpPr txBox="1">
            <a:spLocks noChangeArrowheads="1"/>
          </p:cNvSpPr>
          <p:nvPr/>
        </p:nvSpPr>
        <p:spPr bwMode="auto">
          <a:xfrm rot="-5400000">
            <a:off x="1137444" y="2909094"/>
            <a:ext cx="6715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5617" name="Straight Arrow Connector 23"/>
          <p:cNvCxnSpPr>
            <a:cxnSpLocks noChangeShapeType="1"/>
          </p:cNvCxnSpPr>
          <p:nvPr/>
        </p:nvCxnSpPr>
        <p:spPr bwMode="auto">
          <a:xfrm>
            <a:off x="1673225" y="2682875"/>
            <a:ext cx="0" cy="1066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 name="Oval 1"/>
          <p:cNvSpPr/>
          <p:nvPr/>
        </p:nvSpPr>
        <p:spPr bwMode="auto">
          <a:xfrm rot="271036">
            <a:off x="2971800" y="2819400"/>
            <a:ext cx="2209800" cy="762000"/>
          </a:xfrm>
          <a:prstGeom prst="ellipse">
            <a:avLst/>
          </a:prstGeom>
          <a:noFill/>
          <a:ln w="57150" cap="flat" cmpd="sng" algn="ctr">
            <a:solidFill>
              <a:srgbClr val="FC230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Tree>
    <p:extLst>
      <p:ext uri="{BB962C8B-B14F-4D97-AF65-F5344CB8AC3E}">
        <p14:creationId xmlns:p14="http://schemas.microsoft.com/office/powerpoint/2010/main" val="172985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ea typeface="ＭＳ Ｐゴシック" charset="0"/>
                <a:cs typeface="ＭＳ Ｐゴシック" charset="0"/>
              </a:rPr>
              <a:t>Close Connection</a:t>
            </a:r>
          </a:p>
        </p:txBody>
      </p:sp>
      <p:sp>
        <p:nvSpPr>
          <p:cNvPr id="28674" name="Rectangle 3"/>
          <p:cNvSpPr>
            <a:spLocks noGrp="1" noChangeArrowheads="1"/>
          </p:cNvSpPr>
          <p:nvPr>
            <p:ph type="body" idx="1"/>
          </p:nvPr>
        </p:nvSpPr>
        <p:spPr>
          <a:xfrm>
            <a:off x="549275" y="977107"/>
            <a:ext cx="7162800" cy="685800"/>
          </a:xfrm>
        </p:spPr>
        <p:txBody>
          <a:bodyPr>
            <a:normAutofit fontScale="92500" lnSpcReduction="20000"/>
          </a:bodyPr>
          <a:lstStyle/>
          <a:p>
            <a:r>
              <a:rPr lang="en-US" dirty="0">
                <a:latin typeface="+mj-lt"/>
                <a:ea typeface="ＭＳ Ｐゴシック" charset="0"/>
                <a:cs typeface="ＭＳ Ｐゴシック" charset="0"/>
              </a:rPr>
              <a:t>Goal: both sides agree to close the connection</a:t>
            </a:r>
          </a:p>
          <a:p>
            <a:r>
              <a:rPr lang="en-US" dirty="0">
                <a:latin typeface="+mj-lt"/>
                <a:ea typeface="ＭＳ Ｐゴシック" charset="0"/>
                <a:cs typeface="ＭＳ Ｐゴシック" charset="0"/>
              </a:rPr>
              <a:t>4-way connection tear down</a:t>
            </a:r>
          </a:p>
        </p:txBody>
      </p:sp>
      <p:grpSp>
        <p:nvGrpSpPr>
          <p:cNvPr id="2" name="Group 1"/>
          <p:cNvGrpSpPr>
            <a:grpSpLocks/>
          </p:cNvGrpSpPr>
          <p:nvPr/>
        </p:nvGrpSpPr>
        <p:grpSpPr bwMode="auto">
          <a:xfrm>
            <a:off x="3340100" y="2462213"/>
            <a:ext cx="4346575" cy="533400"/>
            <a:chOff x="3340100" y="2462213"/>
            <a:chExt cx="4346575" cy="533400"/>
          </a:xfrm>
        </p:grpSpPr>
        <p:sp>
          <p:nvSpPr>
            <p:cNvPr id="28702" name="Line 4"/>
            <p:cNvSpPr>
              <a:spLocks noChangeShapeType="1"/>
            </p:cNvSpPr>
            <p:nvPr/>
          </p:nvSpPr>
          <p:spPr bwMode="auto">
            <a:xfrm>
              <a:off x="3340100" y="2732088"/>
              <a:ext cx="4346575" cy="263525"/>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p>
          </p:txBody>
        </p:sp>
        <p:sp>
          <p:nvSpPr>
            <p:cNvPr id="28703" name="Text Box 6"/>
            <p:cNvSpPr txBox="1">
              <a:spLocks noChangeArrowheads="1"/>
            </p:cNvSpPr>
            <p:nvPr/>
          </p:nvSpPr>
          <p:spPr bwMode="auto">
            <a:xfrm>
              <a:off x="5243513" y="2462213"/>
              <a:ext cx="620712"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a:t>
              </a:r>
            </a:p>
          </p:txBody>
        </p:sp>
      </p:grpSp>
      <p:grpSp>
        <p:nvGrpSpPr>
          <p:cNvPr id="3" name="Group 2"/>
          <p:cNvGrpSpPr>
            <a:grpSpLocks/>
          </p:cNvGrpSpPr>
          <p:nvPr/>
        </p:nvGrpSpPr>
        <p:grpSpPr bwMode="auto">
          <a:xfrm>
            <a:off x="3340100" y="2933700"/>
            <a:ext cx="4346575" cy="538163"/>
            <a:chOff x="3340100" y="2933700"/>
            <a:chExt cx="4346575" cy="538163"/>
          </a:xfrm>
        </p:grpSpPr>
        <p:sp>
          <p:nvSpPr>
            <p:cNvPr id="28700" name="Line 5"/>
            <p:cNvSpPr>
              <a:spLocks noChangeShapeType="1"/>
            </p:cNvSpPr>
            <p:nvPr/>
          </p:nvSpPr>
          <p:spPr bwMode="auto">
            <a:xfrm flipH="1">
              <a:off x="3340100" y="3071813"/>
              <a:ext cx="4346575" cy="40005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p>
          </p:txBody>
        </p:sp>
        <p:sp>
          <p:nvSpPr>
            <p:cNvPr id="28701" name="Text Box 7"/>
            <p:cNvSpPr txBox="1">
              <a:spLocks noChangeArrowheads="1"/>
            </p:cNvSpPr>
            <p:nvPr/>
          </p:nvSpPr>
          <p:spPr bwMode="auto">
            <a:xfrm>
              <a:off x="3671888" y="2933700"/>
              <a:ext cx="1306512"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 ACK</a:t>
              </a:r>
            </a:p>
          </p:txBody>
        </p:sp>
      </p:grpSp>
      <p:grpSp>
        <p:nvGrpSpPr>
          <p:cNvPr id="5" name="Group 4"/>
          <p:cNvGrpSpPr>
            <a:grpSpLocks/>
          </p:cNvGrpSpPr>
          <p:nvPr/>
        </p:nvGrpSpPr>
        <p:grpSpPr bwMode="auto">
          <a:xfrm>
            <a:off x="3340100" y="3735388"/>
            <a:ext cx="4346575" cy="585787"/>
            <a:chOff x="3340100" y="3735388"/>
            <a:chExt cx="4346575" cy="585787"/>
          </a:xfrm>
        </p:grpSpPr>
        <p:sp>
          <p:nvSpPr>
            <p:cNvPr id="28698" name="Line 8"/>
            <p:cNvSpPr>
              <a:spLocks noChangeShapeType="1"/>
            </p:cNvSpPr>
            <p:nvPr/>
          </p:nvSpPr>
          <p:spPr bwMode="auto">
            <a:xfrm flipH="1">
              <a:off x="3340100" y="3887788"/>
              <a:ext cx="4346575" cy="433387"/>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p>
          </p:txBody>
        </p:sp>
        <p:sp>
          <p:nvSpPr>
            <p:cNvPr id="28699" name="Text Box 10"/>
            <p:cNvSpPr txBox="1">
              <a:spLocks noChangeArrowheads="1"/>
            </p:cNvSpPr>
            <p:nvPr/>
          </p:nvSpPr>
          <p:spPr bwMode="auto">
            <a:xfrm>
              <a:off x="5243513" y="3735388"/>
              <a:ext cx="620712"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a:t>
              </a:r>
            </a:p>
          </p:txBody>
        </p:sp>
      </p:grpSp>
      <p:grpSp>
        <p:nvGrpSpPr>
          <p:cNvPr id="6" name="Group 5"/>
          <p:cNvGrpSpPr>
            <a:grpSpLocks/>
          </p:cNvGrpSpPr>
          <p:nvPr/>
        </p:nvGrpSpPr>
        <p:grpSpPr bwMode="auto">
          <a:xfrm>
            <a:off x="3340100" y="4156075"/>
            <a:ext cx="4349750" cy="546100"/>
            <a:chOff x="3340100" y="4156075"/>
            <a:chExt cx="4349750" cy="546100"/>
          </a:xfrm>
        </p:grpSpPr>
        <p:sp>
          <p:nvSpPr>
            <p:cNvPr id="28696" name="Line 9"/>
            <p:cNvSpPr>
              <a:spLocks noChangeShapeType="1"/>
            </p:cNvSpPr>
            <p:nvPr/>
          </p:nvSpPr>
          <p:spPr bwMode="auto">
            <a:xfrm>
              <a:off x="3340100" y="4425950"/>
              <a:ext cx="4349750" cy="276225"/>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p>
          </p:txBody>
        </p:sp>
        <p:sp>
          <p:nvSpPr>
            <p:cNvPr id="28697" name="Text Box 11"/>
            <p:cNvSpPr txBox="1">
              <a:spLocks noChangeArrowheads="1"/>
            </p:cNvSpPr>
            <p:nvPr/>
          </p:nvSpPr>
          <p:spPr bwMode="auto">
            <a:xfrm>
              <a:off x="5327650" y="4156075"/>
              <a:ext cx="1306513"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 ACK</a:t>
              </a:r>
            </a:p>
          </p:txBody>
        </p:sp>
      </p:grpSp>
      <p:sp>
        <p:nvSpPr>
          <p:cNvPr id="28679" name="Line 12"/>
          <p:cNvSpPr>
            <a:spLocks noChangeShapeType="1"/>
          </p:cNvSpPr>
          <p:nvPr/>
        </p:nvSpPr>
        <p:spPr bwMode="auto">
          <a:xfrm>
            <a:off x="3340100" y="2438400"/>
            <a:ext cx="0" cy="3581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28680" name="Line 13"/>
          <p:cNvSpPr>
            <a:spLocks noChangeShapeType="1"/>
          </p:cNvSpPr>
          <p:nvPr/>
        </p:nvSpPr>
        <p:spPr bwMode="auto">
          <a:xfrm>
            <a:off x="7683500" y="2438400"/>
            <a:ext cx="0" cy="3581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28681" name="Text Box 14"/>
          <p:cNvSpPr txBox="1">
            <a:spLocks noChangeArrowheads="1"/>
          </p:cNvSpPr>
          <p:nvPr/>
        </p:nvSpPr>
        <p:spPr bwMode="auto">
          <a:xfrm>
            <a:off x="2949575" y="207168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Host 1</a:t>
            </a:r>
          </a:p>
        </p:txBody>
      </p:sp>
      <p:sp>
        <p:nvSpPr>
          <p:cNvPr id="28682" name="Text Box 15"/>
          <p:cNvSpPr txBox="1">
            <a:spLocks noChangeArrowheads="1"/>
          </p:cNvSpPr>
          <p:nvPr/>
        </p:nvSpPr>
        <p:spPr bwMode="auto">
          <a:xfrm>
            <a:off x="7232650" y="207168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Host 2</a:t>
            </a:r>
          </a:p>
        </p:txBody>
      </p:sp>
      <p:sp>
        <p:nvSpPr>
          <p:cNvPr id="17419" name="Text Box 20"/>
          <p:cNvSpPr txBox="1">
            <a:spLocks noChangeArrowheads="1"/>
          </p:cNvSpPr>
          <p:nvPr/>
        </p:nvSpPr>
        <p:spPr bwMode="auto">
          <a:xfrm>
            <a:off x="76200" y="4645025"/>
            <a:ext cx="290353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Can retransmit FIN ACK</a:t>
            </a:r>
            <a:br>
              <a:rPr lang="en-US" sz="1800">
                <a:latin typeface="Helvetica" charset="0"/>
                <a:cs typeface="Helvetica" charset="0"/>
              </a:rPr>
            </a:br>
            <a:r>
              <a:rPr lang="en-US" sz="1800">
                <a:latin typeface="Helvetica" charset="0"/>
                <a:cs typeface="Helvetica" charset="0"/>
              </a:rPr>
              <a:t> if it is lost</a:t>
            </a:r>
          </a:p>
        </p:txBody>
      </p:sp>
      <p:grpSp>
        <p:nvGrpSpPr>
          <p:cNvPr id="7" name="Group 6"/>
          <p:cNvGrpSpPr>
            <a:grpSpLocks/>
          </p:cNvGrpSpPr>
          <p:nvPr/>
        </p:nvGrpSpPr>
        <p:grpSpPr bwMode="auto">
          <a:xfrm>
            <a:off x="2514600" y="4419600"/>
            <a:ext cx="915988" cy="1408113"/>
            <a:chOff x="2514600" y="4419600"/>
            <a:chExt cx="915988" cy="1408112"/>
          </a:xfrm>
        </p:grpSpPr>
        <p:sp>
          <p:nvSpPr>
            <p:cNvPr id="28691" name="Line 16"/>
            <p:cNvSpPr>
              <a:spLocks noChangeShapeType="1"/>
            </p:cNvSpPr>
            <p:nvPr/>
          </p:nvSpPr>
          <p:spPr bwMode="auto">
            <a:xfrm>
              <a:off x="3041650" y="4430712"/>
              <a:ext cx="2286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8692" name="Line 17"/>
            <p:cNvSpPr>
              <a:spLocks noChangeShapeType="1"/>
            </p:cNvSpPr>
            <p:nvPr/>
          </p:nvSpPr>
          <p:spPr bwMode="auto">
            <a:xfrm>
              <a:off x="3041650" y="5421312"/>
              <a:ext cx="2286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8693" name="Line 18"/>
            <p:cNvSpPr>
              <a:spLocks noChangeShapeType="1"/>
            </p:cNvSpPr>
            <p:nvPr/>
          </p:nvSpPr>
          <p:spPr bwMode="auto">
            <a:xfrm flipH="1" flipV="1">
              <a:off x="3200400" y="4430712"/>
              <a:ext cx="0" cy="9906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8694" name="Text Box 19"/>
            <p:cNvSpPr txBox="1">
              <a:spLocks noChangeArrowheads="1"/>
            </p:cNvSpPr>
            <p:nvPr/>
          </p:nvSpPr>
          <p:spPr bwMode="auto">
            <a:xfrm rot="-5400000">
              <a:off x="2486819" y="4750594"/>
              <a:ext cx="10318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Helvetica" charset="0"/>
                  <a:cs typeface="Helvetica" charset="0"/>
                </a:rPr>
                <a:t>timeout</a:t>
              </a:r>
            </a:p>
          </p:txBody>
        </p:sp>
        <p:sp>
          <p:nvSpPr>
            <p:cNvPr id="28695" name="Text Box 21"/>
            <p:cNvSpPr txBox="1">
              <a:spLocks noChangeArrowheads="1"/>
            </p:cNvSpPr>
            <p:nvPr/>
          </p:nvSpPr>
          <p:spPr bwMode="auto">
            <a:xfrm>
              <a:off x="2514600" y="5457825"/>
              <a:ext cx="9159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closed</a:t>
              </a:r>
            </a:p>
          </p:txBody>
        </p:sp>
      </p:grpSp>
      <p:sp>
        <p:nvSpPr>
          <p:cNvPr id="28685" name="Text Box 22"/>
          <p:cNvSpPr txBox="1">
            <a:spLocks noChangeArrowheads="1"/>
          </p:cNvSpPr>
          <p:nvPr/>
        </p:nvSpPr>
        <p:spPr bwMode="auto">
          <a:xfrm>
            <a:off x="2514600" y="2514600"/>
            <a:ext cx="7747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Helvetica" charset="0"/>
                <a:cs typeface="Helvetica" charset="0"/>
              </a:rPr>
              <a:t>close</a:t>
            </a:r>
          </a:p>
        </p:txBody>
      </p:sp>
      <p:sp>
        <p:nvSpPr>
          <p:cNvPr id="16402" name="Text Box 23"/>
          <p:cNvSpPr txBox="1">
            <a:spLocks noChangeArrowheads="1"/>
          </p:cNvSpPr>
          <p:nvPr/>
        </p:nvSpPr>
        <p:spPr bwMode="auto">
          <a:xfrm>
            <a:off x="7664450" y="3668713"/>
            <a:ext cx="7747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FF0000"/>
                </a:solidFill>
                <a:latin typeface="Helvetica" charset="0"/>
                <a:cs typeface="Helvetica" charset="0"/>
              </a:rPr>
              <a:t>close</a:t>
            </a:r>
          </a:p>
        </p:txBody>
      </p:sp>
      <p:sp>
        <p:nvSpPr>
          <p:cNvPr id="16403" name="Text Box 23"/>
          <p:cNvSpPr txBox="1">
            <a:spLocks noChangeArrowheads="1"/>
          </p:cNvSpPr>
          <p:nvPr/>
        </p:nvSpPr>
        <p:spPr bwMode="auto">
          <a:xfrm>
            <a:off x="7683500" y="4506913"/>
            <a:ext cx="9159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FF0000"/>
                </a:solidFill>
                <a:latin typeface="Helvetica" charset="0"/>
                <a:cs typeface="Helvetica" charset="0"/>
              </a:rPr>
              <a:t>closed</a:t>
            </a:r>
          </a:p>
        </p:txBody>
      </p:sp>
      <p:grpSp>
        <p:nvGrpSpPr>
          <p:cNvPr id="4" name="Group 3"/>
          <p:cNvGrpSpPr>
            <a:grpSpLocks/>
          </p:cNvGrpSpPr>
          <p:nvPr/>
        </p:nvGrpSpPr>
        <p:grpSpPr bwMode="auto">
          <a:xfrm>
            <a:off x="3352800" y="3236913"/>
            <a:ext cx="4346575" cy="625475"/>
            <a:chOff x="3352800" y="3236186"/>
            <a:chExt cx="4346575" cy="626201"/>
          </a:xfrm>
        </p:grpSpPr>
        <p:sp>
          <p:nvSpPr>
            <p:cNvPr id="28689" name="Line 8"/>
            <p:cNvSpPr>
              <a:spLocks noChangeShapeType="1"/>
            </p:cNvSpPr>
            <p:nvPr/>
          </p:nvSpPr>
          <p:spPr bwMode="auto">
            <a:xfrm flipH="1">
              <a:off x="3352800" y="3429000"/>
              <a:ext cx="4346575" cy="433387"/>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p>
          </p:txBody>
        </p:sp>
        <p:sp>
          <p:nvSpPr>
            <p:cNvPr id="28690" name="Text Box 6"/>
            <p:cNvSpPr txBox="1">
              <a:spLocks noChangeArrowheads="1"/>
            </p:cNvSpPr>
            <p:nvPr/>
          </p:nvSpPr>
          <p:spPr bwMode="auto">
            <a:xfrm>
              <a:off x="5257800" y="3236186"/>
              <a:ext cx="745818"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data</a:t>
              </a:r>
            </a:p>
          </p:txBody>
        </p:sp>
      </p:grpSp>
    </p:spTree>
    <p:extLst>
      <p:ext uri="{BB962C8B-B14F-4D97-AF65-F5344CB8AC3E}">
        <p14:creationId xmlns:p14="http://schemas.microsoft.com/office/powerpoint/2010/main" val="3857291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402"/>
                                        </p:tgtEl>
                                        <p:attrNameLst>
                                          <p:attrName>style.visibility</p:attrName>
                                        </p:attrNameLst>
                                      </p:cBhvr>
                                      <p:to>
                                        <p:strVal val="visible"/>
                                      </p:to>
                                    </p:set>
                                    <p:animEffect transition="in" filter="wipe(left)">
                                      <p:cBhvr>
                                        <p:cTn id="26" dur="500"/>
                                        <p:tgtEl>
                                          <p:spTgt spid="164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6403"/>
                                        </p:tgtEl>
                                        <p:attrNameLst>
                                          <p:attrName>style.visibility</p:attrName>
                                        </p:attrNameLst>
                                      </p:cBhvr>
                                      <p:to>
                                        <p:strVal val="visible"/>
                                      </p:to>
                                    </p:set>
                                    <p:animEffect transition="in" filter="wipe(left)">
                                      <p:cBhvr>
                                        <p:cTn id="35" dur="500"/>
                                        <p:tgtEl>
                                          <p:spTgt spid="1640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7419"/>
                                        </p:tgtEl>
                                        <p:attrNameLst>
                                          <p:attrName>style.visibility</p:attrName>
                                        </p:attrNameLst>
                                      </p:cBhvr>
                                      <p:to>
                                        <p:strVal val="visible"/>
                                      </p:to>
                                    </p:set>
                                    <p:animEffect transition="in" filter="wipe(down)">
                                      <p:cBhvr>
                                        <p:cTn id="43"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P spid="16402" grpId="0"/>
      <p:bldP spid="16403"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smtClean="0"/>
              <a:t>Use of TCP: Sockets</a:t>
            </a:r>
          </a:p>
        </p:txBody>
      </p:sp>
      <p:sp>
        <p:nvSpPr>
          <p:cNvPr id="1098755" name="Rectangle 3"/>
          <p:cNvSpPr>
            <a:spLocks noGrp="1" noChangeArrowheads="1"/>
          </p:cNvSpPr>
          <p:nvPr>
            <p:ph type="body" idx="1"/>
          </p:nvPr>
        </p:nvSpPr>
        <p:spPr>
          <a:xfrm>
            <a:off x="0" y="685800"/>
            <a:ext cx="8991600" cy="6172200"/>
          </a:xfrm>
        </p:spPr>
        <p:txBody>
          <a:bodyPr>
            <a:normAutofit fontScale="85000" lnSpcReduction="20000"/>
          </a:bodyPr>
          <a:lstStyle/>
          <a:p>
            <a:r>
              <a:rPr lang="en-US" altLang="ko-KR" dirty="0" smtClean="0">
                <a:solidFill>
                  <a:srgbClr val="FF0000"/>
                </a:solidFill>
              </a:rPr>
              <a:t>Socket</a:t>
            </a:r>
            <a:r>
              <a:rPr lang="en-US" altLang="ko-KR" dirty="0" smtClean="0"/>
              <a:t>: an abstraction of a network I/O queue</a:t>
            </a:r>
          </a:p>
          <a:p>
            <a:pPr lvl="1"/>
            <a:r>
              <a:rPr lang="en-US" altLang="ko-KR" dirty="0" smtClean="0"/>
              <a:t>Embodies one side of a communication channel</a:t>
            </a:r>
          </a:p>
          <a:p>
            <a:pPr lvl="2"/>
            <a:r>
              <a:rPr lang="en-US" altLang="ko-KR" dirty="0" smtClean="0"/>
              <a:t>Same interface regardless of location of other end</a:t>
            </a:r>
          </a:p>
          <a:p>
            <a:pPr lvl="2"/>
            <a:r>
              <a:rPr lang="en-US" altLang="ko-KR" dirty="0" smtClean="0"/>
              <a:t>Could be local machine (called “UNIX socket”) or remote machine (called “network socket”)</a:t>
            </a:r>
          </a:p>
          <a:p>
            <a:pPr lvl="1"/>
            <a:r>
              <a:rPr lang="en-US" altLang="ko-KR" dirty="0" smtClean="0"/>
              <a:t>First introduced in 4.2 BSD UNIX: big innovation at time</a:t>
            </a:r>
          </a:p>
          <a:p>
            <a:r>
              <a:rPr lang="en-US" altLang="ko-KR" dirty="0" smtClean="0"/>
              <a:t>Using Sockets for Client-Server (C/C++ interface):</a:t>
            </a:r>
          </a:p>
          <a:p>
            <a:pPr lvl="1"/>
            <a:r>
              <a:rPr lang="en-US" altLang="ko-KR" dirty="0" smtClean="0"/>
              <a:t>On server: set up “server-socket”</a:t>
            </a:r>
          </a:p>
          <a:p>
            <a:pPr lvl="2"/>
            <a:r>
              <a:rPr lang="en-US" altLang="ko-KR" dirty="0" smtClean="0"/>
              <a:t>Create socket, Bind to protocol (TCP), local address, port</a:t>
            </a:r>
          </a:p>
          <a:p>
            <a:pPr lvl="2"/>
            <a:r>
              <a:rPr lang="en-US" altLang="ko-KR" dirty="0" smtClean="0"/>
              <a:t>Call listen(): tells server socket to accept incoming requests</a:t>
            </a:r>
          </a:p>
          <a:p>
            <a:pPr lvl="2"/>
            <a:r>
              <a:rPr lang="en-US" altLang="ko-KR" dirty="0" smtClean="0"/>
              <a:t>Multiple accept() calls on socket to accept incoming connection requests</a:t>
            </a:r>
          </a:p>
          <a:p>
            <a:pPr lvl="2"/>
            <a:r>
              <a:rPr lang="en-US" altLang="ko-KR" dirty="0" smtClean="0"/>
              <a:t>Each successful accept() returns a new socket for a new  connection</a:t>
            </a:r>
          </a:p>
          <a:p>
            <a:pPr lvl="1"/>
            <a:r>
              <a:rPr lang="en-US" altLang="ko-KR" dirty="0" smtClean="0"/>
              <a:t>On client: </a:t>
            </a:r>
          </a:p>
          <a:p>
            <a:pPr lvl="2"/>
            <a:r>
              <a:rPr lang="en-US" altLang="ko-KR" dirty="0" smtClean="0"/>
              <a:t>Create socket, Bind to protocol (TCP), remote address, port</a:t>
            </a:r>
          </a:p>
          <a:p>
            <a:pPr lvl="2"/>
            <a:r>
              <a:rPr lang="en-US" altLang="ko-KR" dirty="0" smtClean="0"/>
              <a:t>Perform connect() on socket to make connection</a:t>
            </a:r>
          </a:p>
          <a:p>
            <a:pPr lvl="2"/>
            <a:r>
              <a:rPr lang="en-US" altLang="ko-KR" dirty="0" smtClean="0"/>
              <a:t>If connect() successful, have socket connected to server</a:t>
            </a:r>
          </a:p>
          <a:p>
            <a:r>
              <a:rPr lang="en-US" altLang="ko-KR" dirty="0" smtClean="0">
                <a:solidFill>
                  <a:srgbClr val="FF0000"/>
                </a:solidFill>
              </a:rPr>
              <a:t>Network Address Translation (NAT): </a:t>
            </a:r>
          </a:p>
          <a:p>
            <a:pPr lvl="1"/>
            <a:r>
              <a:rPr lang="en-US" altLang="ko-KR" dirty="0" smtClean="0"/>
              <a:t>Local subnet (non-routable IP addresses) </a:t>
            </a:r>
            <a:r>
              <a:rPr lang="en-US" altLang="ko-KR" dirty="0" smtClean="0">
                <a:sym typeface="Symbol" panose="05050102010706020507" pitchFamily="18" charset="2"/>
              </a:rPr>
              <a:t>external IP</a:t>
            </a:r>
            <a:endParaRPr lang="en-US" altLang="ko-KR" dirty="0" smtClean="0"/>
          </a:p>
          <a:p>
            <a:pPr lvl="1"/>
            <a:r>
              <a:rPr lang="en-US" altLang="ko-KR" dirty="0" smtClean="0"/>
              <a:t>Client-side firewall replaces local IP address/port combination with external IP address/new port</a:t>
            </a:r>
          </a:p>
          <a:p>
            <a:pPr lvl="1"/>
            <a:r>
              <a:rPr lang="en-US" altLang="ko-KR" dirty="0" smtClean="0"/>
              <a:t>Firewall handles translation between different address domains using table of current connections</a:t>
            </a:r>
          </a:p>
          <a:p>
            <a:endParaRPr lang="ko-KR" altLang="en-US" dirty="0" smtClean="0"/>
          </a:p>
        </p:txBody>
      </p:sp>
    </p:spTree>
    <p:extLst>
      <p:ext uri="{BB962C8B-B14F-4D97-AF65-F5344CB8AC3E}">
        <p14:creationId xmlns:p14="http://schemas.microsoft.com/office/powerpoint/2010/main" val="3272502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anim calcmode="lin" valueType="num">
                                      <p:cBhvr additive="base">
                                        <p:cTn id="7" dur="500" fill="hold"/>
                                        <p:tgtEl>
                                          <p:spTgt spid="10987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8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98755">
                                            <p:txEl>
                                              <p:pRg st="1" end="1"/>
                                            </p:txEl>
                                          </p:spTgt>
                                        </p:tgtEl>
                                        <p:attrNameLst>
                                          <p:attrName>style.visibility</p:attrName>
                                        </p:attrNameLst>
                                      </p:cBhvr>
                                      <p:to>
                                        <p:strVal val="visible"/>
                                      </p:to>
                                    </p:set>
                                    <p:anim calcmode="lin" valueType="num">
                                      <p:cBhvr additive="base">
                                        <p:cTn id="13" dur="500" fill="hold"/>
                                        <p:tgtEl>
                                          <p:spTgt spid="10987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987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98755">
                                            <p:txEl>
                                              <p:pRg st="2" end="2"/>
                                            </p:txEl>
                                          </p:spTgt>
                                        </p:tgtEl>
                                        <p:attrNameLst>
                                          <p:attrName>style.visibility</p:attrName>
                                        </p:attrNameLst>
                                      </p:cBhvr>
                                      <p:to>
                                        <p:strVal val="visible"/>
                                      </p:to>
                                    </p:set>
                                    <p:anim calcmode="lin" valueType="num">
                                      <p:cBhvr additive="base">
                                        <p:cTn id="17" dur="500" fill="hold"/>
                                        <p:tgtEl>
                                          <p:spTgt spid="109875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987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98755">
                                            <p:txEl>
                                              <p:pRg st="3" end="3"/>
                                            </p:txEl>
                                          </p:spTgt>
                                        </p:tgtEl>
                                        <p:attrNameLst>
                                          <p:attrName>style.visibility</p:attrName>
                                        </p:attrNameLst>
                                      </p:cBhvr>
                                      <p:to>
                                        <p:strVal val="visible"/>
                                      </p:to>
                                    </p:set>
                                    <p:anim calcmode="lin" valueType="num">
                                      <p:cBhvr additive="base">
                                        <p:cTn id="21" dur="500" fill="hold"/>
                                        <p:tgtEl>
                                          <p:spTgt spid="109875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98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98755">
                                            <p:txEl>
                                              <p:pRg st="4" end="4"/>
                                            </p:txEl>
                                          </p:spTgt>
                                        </p:tgtEl>
                                        <p:attrNameLst>
                                          <p:attrName>style.visibility</p:attrName>
                                        </p:attrNameLst>
                                      </p:cBhvr>
                                      <p:to>
                                        <p:strVal val="visible"/>
                                      </p:to>
                                    </p:set>
                                    <p:anim calcmode="lin" valueType="num">
                                      <p:cBhvr additive="base">
                                        <p:cTn id="27" dur="500" fill="hold"/>
                                        <p:tgtEl>
                                          <p:spTgt spid="1098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98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98755">
                                            <p:txEl>
                                              <p:pRg st="5" end="5"/>
                                            </p:txEl>
                                          </p:spTgt>
                                        </p:tgtEl>
                                        <p:attrNameLst>
                                          <p:attrName>style.visibility</p:attrName>
                                        </p:attrNameLst>
                                      </p:cBhvr>
                                      <p:to>
                                        <p:strVal val="visible"/>
                                      </p:to>
                                    </p:set>
                                    <p:anim calcmode="lin" valueType="num">
                                      <p:cBhvr additive="base">
                                        <p:cTn id="33" dur="500" fill="hold"/>
                                        <p:tgtEl>
                                          <p:spTgt spid="109875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98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98755">
                                            <p:txEl>
                                              <p:pRg st="6" end="6"/>
                                            </p:txEl>
                                          </p:spTgt>
                                        </p:tgtEl>
                                        <p:attrNameLst>
                                          <p:attrName>style.visibility</p:attrName>
                                        </p:attrNameLst>
                                      </p:cBhvr>
                                      <p:to>
                                        <p:strVal val="visible"/>
                                      </p:to>
                                    </p:set>
                                    <p:anim calcmode="lin" valueType="num">
                                      <p:cBhvr additive="base">
                                        <p:cTn id="39" dur="500" fill="hold"/>
                                        <p:tgtEl>
                                          <p:spTgt spid="109875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98755">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98755">
                                            <p:txEl>
                                              <p:pRg st="7" end="7"/>
                                            </p:txEl>
                                          </p:spTgt>
                                        </p:tgtEl>
                                        <p:attrNameLst>
                                          <p:attrName>style.visibility</p:attrName>
                                        </p:attrNameLst>
                                      </p:cBhvr>
                                      <p:to>
                                        <p:strVal val="visible"/>
                                      </p:to>
                                    </p:set>
                                    <p:anim calcmode="lin" valueType="num">
                                      <p:cBhvr additive="base">
                                        <p:cTn id="43" dur="500" fill="hold"/>
                                        <p:tgtEl>
                                          <p:spTgt spid="109875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98755">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98755">
                                            <p:txEl>
                                              <p:pRg st="8" end="8"/>
                                            </p:txEl>
                                          </p:spTgt>
                                        </p:tgtEl>
                                        <p:attrNameLst>
                                          <p:attrName>style.visibility</p:attrName>
                                        </p:attrNameLst>
                                      </p:cBhvr>
                                      <p:to>
                                        <p:strVal val="visible"/>
                                      </p:to>
                                    </p:set>
                                    <p:anim calcmode="lin" valueType="num">
                                      <p:cBhvr additive="base">
                                        <p:cTn id="47" dur="500" fill="hold"/>
                                        <p:tgtEl>
                                          <p:spTgt spid="1098755">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98755">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098755">
                                            <p:txEl>
                                              <p:pRg st="9" end="9"/>
                                            </p:txEl>
                                          </p:spTgt>
                                        </p:tgtEl>
                                        <p:attrNameLst>
                                          <p:attrName>style.visibility</p:attrName>
                                        </p:attrNameLst>
                                      </p:cBhvr>
                                      <p:to>
                                        <p:strVal val="visible"/>
                                      </p:to>
                                    </p:set>
                                    <p:anim calcmode="lin" valueType="num">
                                      <p:cBhvr additive="base">
                                        <p:cTn id="51" dur="500" fill="hold"/>
                                        <p:tgtEl>
                                          <p:spTgt spid="1098755">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098755">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098755">
                                            <p:txEl>
                                              <p:pRg st="10" end="10"/>
                                            </p:txEl>
                                          </p:spTgt>
                                        </p:tgtEl>
                                        <p:attrNameLst>
                                          <p:attrName>style.visibility</p:attrName>
                                        </p:attrNameLst>
                                      </p:cBhvr>
                                      <p:to>
                                        <p:strVal val="visible"/>
                                      </p:to>
                                    </p:set>
                                    <p:anim calcmode="lin" valueType="num">
                                      <p:cBhvr additive="base">
                                        <p:cTn id="55" dur="500" fill="hold"/>
                                        <p:tgtEl>
                                          <p:spTgt spid="1098755">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98755">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098755">
                                            <p:txEl>
                                              <p:pRg st="11" end="11"/>
                                            </p:txEl>
                                          </p:spTgt>
                                        </p:tgtEl>
                                        <p:attrNameLst>
                                          <p:attrName>style.visibility</p:attrName>
                                        </p:attrNameLst>
                                      </p:cBhvr>
                                      <p:to>
                                        <p:strVal val="visible"/>
                                      </p:to>
                                    </p:set>
                                    <p:anim calcmode="lin" valueType="num">
                                      <p:cBhvr additive="base">
                                        <p:cTn id="59" dur="500" fill="hold"/>
                                        <p:tgtEl>
                                          <p:spTgt spid="1098755">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098755">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098755">
                                            <p:txEl>
                                              <p:pRg st="12" end="12"/>
                                            </p:txEl>
                                          </p:spTgt>
                                        </p:tgtEl>
                                        <p:attrNameLst>
                                          <p:attrName>style.visibility</p:attrName>
                                        </p:attrNameLst>
                                      </p:cBhvr>
                                      <p:to>
                                        <p:strVal val="visible"/>
                                      </p:to>
                                    </p:set>
                                    <p:anim calcmode="lin" valueType="num">
                                      <p:cBhvr additive="base">
                                        <p:cTn id="63" dur="500" fill="hold"/>
                                        <p:tgtEl>
                                          <p:spTgt spid="1098755">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098755">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098755">
                                            <p:txEl>
                                              <p:pRg st="13" end="13"/>
                                            </p:txEl>
                                          </p:spTgt>
                                        </p:tgtEl>
                                        <p:attrNameLst>
                                          <p:attrName>style.visibility</p:attrName>
                                        </p:attrNameLst>
                                      </p:cBhvr>
                                      <p:to>
                                        <p:strVal val="visible"/>
                                      </p:to>
                                    </p:set>
                                    <p:anim calcmode="lin" valueType="num">
                                      <p:cBhvr additive="base">
                                        <p:cTn id="67" dur="500" fill="hold"/>
                                        <p:tgtEl>
                                          <p:spTgt spid="1098755">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98755">
                                            <p:txEl>
                                              <p:pRg st="13" end="13"/>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098755">
                                            <p:txEl>
                                              <p:pRg st="14" end="14"/>
                                            </p:txEl>
                                          </p:spTgt>
                                        </p:tgtEl>
                                        <p:attrNameLst>
                                          <p:attrName>style.visibility</p:attrName>
                                        </p:attrNameLst>
                                      </p:cBhvr>
                                      <p:to>
                                        <p:strVal val="visible"/>
                                      </p:to>
                                    </p:set>
                                    <p:anim calcmode="lin" valueType="num">
                                      <p:cBhvr additive="base">
                                        <p:cTn id="71" dur="500" fill="hold"/>
                                        <p:tgtEl>
                                          <p:spTgt spid="1098755">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09875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098755">
                                            <p:txEl>
                                              <p:pRg st="15" end="15"/>
                                            </p:txEl>
                                          </p:spTgt>
                                        </p:tgtEl>
                                        <p:attrNameLst>
                                          <p:attrName>style.visibility</p:attrName>
                                        </p:attrNameLst>
                                      </p:cBhvr>
                                      <p:to>
                                        <p:strVal val="visible"/>
                                      </p:to>
                                    </p:set>
                                    <p:anim calcmode="lin" valueType="num">
                                      <p:cBhvr additive="base">
                                        <p:cTn id="77" dur="500" fill="hold"/>
                                        <p:tgtEl>
                                          <p:spTgt spid="1098755">
                                            <p:txEl>
                                              <p:pRg st="15" end="1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098755">
                                            <p:txEl>
                                              <p:pRg st="15" end="15"/>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1098755">
                                            <p:txEl>
                                              <p:pRg st="16" end="16"/>
                                            </p:txEl>
                                          </p:spTgt>
                                        </p:tgtEl>
                                        <p:attrNameLst>
                                          <p:attrName>style.visibility</p:attrName>
                                        </p:attrNameLst>
                                      </p:cBhvr>
                                      <p:to>
                                        <p:strVal val="visible"/>
                                      </p:to>
                                    </p:set>
                                    <p:anim calcmode="lin" valueType="num">
                                      <p:cBhvr additive="base">
                                        <p:cTn id="81" dur="500" fill="hold"/>
                                        <p:tgtEl>
                                          <p:spTgt spid="1098755">
                                            <p:txEl>
                                              <p:pRg st="16" end="16"/>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1098755">
                                            <p:txEl>
                                              <p:pRg st="16" end="16"/>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1098755">
                                            <p:txEl>
                                              <p:pRg st="17" end="17"/>
                                            </p:txEl>
                                          </p:spTgt>
                                        </p:tgtEl>
                                        <p:attrNameLst>
                                          <p:attrName>style.visibility</p:attrName>
                                        </p:attrNameLst>
                                      </p:cBhvr>
                                      <p:to>
                                        <p:strVal val="visible"/>
                                      </p:to>
                                    </p:set>
                                    <p:anim calcmode="lin" valueType="num">
                                      <p:cBhvr additive="base">
                                        <p:cTn id="85" dur="500" fill="hold"/>
                                        <p:tgtEl>
                                          <p:spTgt spid="1098755">
                                            <p:txEl>
                                              <p:pRg st="17" end="17"/>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098755">
                                            <p:txEl>
                                              <p:pRg st="17" end="17"/>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098755">
                                            <p:txEl>
                                              <p:pRg st="18" end="18"/>
                                            </p:txEl>
                                          </p:spTgt>
                                        </p:tgtEl>
                                        <p:attrNameLst>
                                          <p:attrName>style.visibility</p:attrName>
                                        </p:attrNameLst>
                                      </p:cBhvr>
                                      <p:to>
                                        <p:strVal val="visible"/>
                                      </p:to>
                                    </p:set>
                                    <p:anim calcmode="lin" valueType="num">
                                      <p:cBhvr additive="base">
                                        <p:cTn id="89" dur="500" fill="hold"/>
                                        <p:tgtEl>
                                          <p:spTgt spid="1098755">
                                            <p:txEl>
                                              <p:pRg st="18" end="18"/>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098755">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01826" name="Group 2"/>
          <p:cNvGrpSpPr>
            <a:grpSpLocks/>
          </p:cNvGrpSpPr>
          <p:nvPr/>
        </p:nvGrpSpPr>
        <p:grpSpPr bwMode="auto">
          <a:xfrm>
            <a:off x="1386861" y="533400"/>
            <a:ext cx="6292384" cy="2854403"/>
            <a:chOff x="1024" y="1632"/>
            <a:chExt cx="3711" cy="1755"/>
          </a:xfrm>
        </p:grpSpPr>
        <p:sp>
          <p:nvSpPr>
            <p:cNvPr id="35845" name="Oval 3"/>
            <p:cNvSpPr>
              <a:spLocks noChangeArrowheads="1"/>
            </p:cNvSpPr>
            <p:nvPr/>
          </p:nvSpPr>
          <p:spPr bwMode="auto">
            <a:xfrm>
              <a:off x="3718" y="1632"/>
              <a:ext cx="710" cy="666"/>
            </a:xfrm>
            <a:prstGeom prst="ellipse">
              <a:avLst/>
            </a:prstGeom>
            <a:solidFill>
              <a:schemeClr val="folHlink"/>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Server</a:t>
              </a:r>
            </a:p>
            <a:p>
              <a:pPr algn="ctr">
                <a:lnSpc>
                  <a:spcPct val="80000"/>
                </a:lnSpc>
                <a:spcBef>
                  <a:spcPct val="20000"/>
                </a:spcBef>
                <a:buSzPct val="100000"/>
              </a:pPr>
              <a:r>
                <a:rPr lang="en-US" altLang="ko-KR" sz="2200">
                  <a:ea typeface="굴림" panose="020B0600000101010101" pitchFamily="34" charset="-127"/>
                </a:rPr>
                <a:t>Socket</a:t>
              </a:r>
            </a:p>
          </p:txBody>
        </p:sp>
        <p:sp>
          <p:nvSpPr>
            <p:cNvPr id="35846" name="Oval 4"/>
            <p:cNvSpPr>
              <a:spLocks noChangeArrowheads="1"/>
            </p:cNvSpPr>
            <p:nvPr/>
          </p:nvSpPr>
          <p:spPr bwMode="auto">
            <a:xfrm>
              <a:off x="1046"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ea typeface="굴림" panose="020B0600000101010101" pitchFamily="34" charset="-127"/>
                </a:rPr>
                <a:t>socket</a:t>
              </a:r>
            </a:p>
          </p:txBody>
        </p:sp>
        <p:sp>
          <p:nvSpPr>
            <p:cNvPr id="35847" name="Oval 5"/>
            <p:cNvSpPr>
              <a:spLocks noChangeArrowheads="1"/>
            </p:cNvSpPr>
            <p:nvPr/>
          </p:nvSpPr>
          <p:spPr bwMode="auto">
            <a:xfrm>
              <a:off x="3807"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socket</a:t>
              </a:r>
            </a:p>
          </p:txBody>
        </p:sp>
        <p:sp>
          <p:nvSpPr>
            <p:cNvPr id="35848" name="Cloud"/>
            <p:cNvSpPr>
              <a:spLocks noChangeAspect="1" noEditPoints="1" noChangeArrowheads="1"/>
            </p:cNvSpPr>
            <p:nvPr/>
          </p:nvSpPr>
          <p:spPr bwMode="auto">
            <a:xfrm>
              <a:off x="1536" y="1776"/>
              <a:ext cx="2187" cy="1533"/>
            </a:xfrm>
            <a:custGeom>
              <a:avLst/>
              <a:gdLst>
                <a:gd name="T0" fmla="*/ 7 w 21600"/>
                <a:gd name="T1" fmla="*/ 767 h 21600"/>
                <a:gd name="T2" fmla="*/ 1094 w 21600"/>
                <a:gd name="T3" fmla="*/ 1531 h 21600"/>
                <a:gd name="T4" fmla="*/ 2185 w 21600"/>
                <a:gd name="T5" fmla="*/ 767 h 21600"/>
                <a:gd name="T6" fmla="*/ 1094 w 21600"/>
                <a:gd name="T7" fmla="*/ 88 h 21600"/>
                <a:gd name="T8" fmla="*/ 0 60000 65536"/>
                <a:gd name="T9" fmla="*/ 0 60000 65536"/>
                <a:gd name="T10" fmla="*/ 0 60000 65536"/>
                <a:gd name="T11" fmla="*/ 0 60000 65536"/>
                <a:gd name="T12" fmla="*/ 2973 w 21600"/>
                <a:gd name="T13" fmla="*/ 3269 h 21600"/>
                <a:gd name="T14" fmla="*/ 17086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pPr algn="ctr"/>
              <a:endParaRPr lang="en-US"/>
            </a:p>
          </p:txBody>
        </p:sp>
        <p:sp>
          <p:nvSpPr>
            <p:cNvPr id="35849" name="Line 7"/>
            <p:cNvSpPr>
              <a:spLocks noChangeShapeType="1"/>
            </p:cNvSpPr>
            <p:nvPr/>
          </p:nvSpPr>
          <p:spPr bwMode="auto">
            <a:xfrm flipV="1">
              <a:off x="1536" y="2083"/>
              <a:ext cx="2182" cy="65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35850" name="Line 8"/>
            <p:cNvSpPr>
              <a:spLocks noChangeShapeType="1"/>
            </p:cNvSpPr>
            <p:nvPr/>
          </p:nvSpPr>
          <p:spPr bwMode="auto">
            <a:xfrm>
              <a:off x="4073" y="2308"/>
              <a:ext cx="0" cy="27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35851" name="AutoShape 9"/>
            <p:cNvSpPr>
              <a:spLocks noChangeArrowheads="1"/>
            </p:cNvSpPr>
            <p:nvPr/>
          </p:nvSpPr>
          <p:spPr bwMode="auto">
            <a:xfrm>
              <a:off x="1584" y="2682"/>
              <a:ext cx="2178" cy="302"/>
            </a:xfrm>
            <a:prstGeom prst="leftRightArrow">
              <a:avLst>
                <a:gd name="adj1" fmla="val 49630"/>
                <a:gd name="adj2" fmla="val 102636"/>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connection</a:t>
              </a:r>
            </a:p>
          </p:txBody>
        </p:sp>
        <p:sp>
          <p:nvSpPr>
            <p:cNvPr id="35852" name="Text Box 10"/>
            <p:cNvSpPr txBox="1">
              <a:spLocks noChangeArrowheads="1"/>
            </p:cNvSpPr>
            <p:nvPr/>
          </p:nvSpPr>
          <p:spPr bwMode="auto">
            <a:xfrm rot="20547700">
              <a:off x="1866" y="2187"/>
              <a:ext cx="1505" cy="20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000">
                  <a:ea typeface="굴림" panose="020B0600000101010101" pitchFamily="34" charset="-127"/>
                </a:rPr>
                <a:t>Request Connection</a:t>
              </a:r>
            </a:p>
          </p:txBody>
        </p:sp>
        <p:sp>
          <p:nvSpPr>
            <p:cNvPr id="35853" name="Text Box 11"/>
            <p:cNvSpPr txBox="1">
              <a:spLocks noChangeArrowheads="1"/>
            </p:cNvSpPr>
            <p:nvPr/>
          </p:nvSpPr>
          <p:spPr bwMode="auto">
            <a:xfrm>
              <a:off x="4112" y="2218"/>
              <a:ext cx="623" cy="3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buSzPct val="100000"/>
              </a:pPr>
              <a:r>
                <a:rPr lang="en-US" altLang="ko-KR" sz="2200">
                  <a:ea typeface="굴림" panose="020B0600000101010101" pitchFamily="34" charset="-127"/>
                </a:rPr>
                <a:t>new</a:t>
              </a:r>
            </a:p>
            <a:p>
              <a:pPr algn="ctr">
                <a:lnSpc>
                  <a:spcPct val="80000"/>
                </a:lnSpc>
                <a:buSzPct val="100000"/>
              </a:pPr>
              <a:r>
                <a:rPr lang="en-US" altLang="ko-KR" sz="2200">
                  <a:ea typeface="굴림" panose="020B0600000101010101" pitchFamily="34" charset="-127"/>
                </a:rPr>
                <a:t>socket</a:t>
              </a:r>
            </a:p>
          </p:txBody>
        </p:sp>
        <p:sp>
          <p:nvSpPr>
            <p:cNvPr id="35854" name="Text Box 12"/>
            <p:cNvSpPr txBox="1">
              <a:spLocks noChangeArrowheads="1"/>
            </p:cNvSpPr>
            <p:nvPr/>
          </p:nvSpPr>
          <p:spPr bwMode="auto">
            <a:xfrm>
              <a:off x="3701" y="3165"/>
              <a:ext cx="672" cy="22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Server</a:t>
              </a:r>
            </a:p>
          </p:txBody>
        </p:sp>
        <p:sp>
          <p:nvSpPr>
            <p:cNvPr id="35855" name="Text Box 13"/>
            <p:cNvSpPr txBox="1">
              <a:spLocks noChangeArrowheads="1"/>
            </p:cNvSpPr>
            <p:nvPr/>
          </p:nvSpPr>
          <p:spPr bwMode="auto">
            <a:xfrm>
              <a:off x="1024" y="3165"/>
              <a:ext cx="561" cy="2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Client</a:t>
              </a:r>
            </a:p>
          </p:txBody>
        </p:sp>
      </p:grpSp>
      <p:sp>
        <p:nvSpPr>
          <p:cNvPr id="35843" name="Rectangle 14"/>
          <p:cNvSpPr>
            <a:spLocks noGrp="1" noChangeArrowheads="1"/>
          </p:cNvSpPr>
          <p:nvPr>
            <p:ph type="title"/>
          </p:nvPr>
        </p:nvSpPr>
        <p:spPr/>
        <p:txBody>
          <a:bodyPr/>
          <a:lstStyle/>
          <a:p>
            <a:r>
              <a:rPr lang="en-US" altLang="ko-KR" dirty="0" smtClean="0"/>
              <a:t>Recall: Socket Setup over TCP/IP</a:t>
            </a:r>
          </a:p>
        </p:txBody>
      </p:sp>
      <p:sp>
        <p:nvSpPr>
          <p:cNvPr id="1101839" name="Rectangle 15"/>
          <p:cNvSpPr>
            <a:spLocks noGrp="1" noChangeArrowheads="1"/>
          </p:cNvSpPr>
          <p:nvPr>
            <p:ph type="body" idx="1"/>
          </p:nvPr>
        </p:nvSpPr>
        <p:spPr>
          <a:xfrm>
            <a:off x="190500" y="3435061"/>
            <a:ext cx="8877300" cy="3270539"/>
          </a:xfrm>
        </p:spPr>
        <p:txBody>
          <a:bodyPr>
            <a:normAutofit lnSpcReduction="10000"/>
          </a:bodyPr>
          <a:lstStyle/>
          <a:p>
            <a:r>
              <a:rPr lang="en-US" altLang="ko-KR" dirty="0" smtClean="0"/>
              <a:t>Things to remember:</a:t>
            </a:r>
          </a:p>
          <a:p>
            <a:pPr lvl="1"/>
            <a:r>
              <a:rPr lang="en-US" altLang="ko-KR" dirty="0" smtClean="0"/>
              <a:t>Connection involves 5 values:</a:t>
            </a:r>
            <a:br>
              <a:rPr lang="en-US" altLang="ko-KR" dirty="0" smtClean="0"/>
            </a:br>
            <a:r>
              <a:rPr lang="en-US" altLang="ko-KR" dirty="0" smtClean="0"/>
              <a:t>[ Client </a:t>
            </a:r>
            <a:r>
              <a:rPr lang="en-US" altLang="ko-KR" dirty="0" err="1" smtClean="0"/>
              <a:t>Addr</a:t>
            </a:r>
            <a:r>
              <a:rPr lang="en-US" altLang="ko-KR" dirty="0" smtClean="0"/>
              <a:t>, Client Port, Server </a:t>
            </a:r>
            <a:r>
              <a:rPr lang="en-US" altLang="ko-KR" dirty="0" err="1" smtClean="0"/>
              <a:t>Addr</a:t>
            </a:r>
            <a:r>
              <a:rPr lang="en-US" altLang="ko-KR" dirty="0" smtClean="0"/>
              <a:t>, Server Port, Protocol ]</a:t>
            </a:r>
          </a:p>
          <a:p>
            <a:pPr lvl="1"/>
            <a:r>
              <a:rPr lang="en-US" altLang="ko-KR" dirty="0" smtClean="0"/>
              <a:t>Often, Client Port “randomly” assigned</a:t>
            </a:r>
          </a:p>
          <a:p>
            <a:pPr lvl="1"/>
            <a:r>
              <a:rPr lang="en-US" altLang="ko-KR" dirty="0" smtClean="0"/>
              <a:t>Server Port often “well known”</a:t>
            </a:r>
          </a:p>
          <a:p>
            <a:pPr lvl="2"/>
            <a:r>
              <a:rPr lang="en-US" altLang="ko-KR" dirty="0" smtClean="0"/>
              <a:t>80 (web), 443 (secure web), 25 (</a:t>
            </a:r>
            <a:r>
              <a:rPr lang="en-US" altLang="ko-KR" dirty="0" err="1" smtClean="0"/>
              <a:t>sendmail</a:t>
            </a:r>
            <a:r>
              <a:rPr lang="en-US" altLang="ko-KR" dirty="0" smtClean="0"/>
              <a:t>), </a:t>
            </a:r>
            <a:r>
              <a:rPr lang="en-US" altLang="ko-KR" dirty="0" err="1" smtClean="0"/>
              <a:t>etc</a:t>
            </a:r>
            <a:endParaRPr lang="en-US" altLang="ko-KR" dirty="0" smtClean="0"/>
          </a:p>
          <a:p>
            <a:pPr lvl="2"/>
            <a:r>
              <a:rPr lang="en-US" altLang="ko-KR" dirty="0" smtClean="0"/>
              <a:t>Well-known ports from 0—1023 </a:t>
            </a:r>
          </a:p>
          <a:p>
            <a:r>
              <a:rPr lang="en-US" altLang="ko-KR" dirty="0" smtClean="0"/>
              <a:t>Network Address Translation (NAT) allows many internal connections (and/or hosts) with a single external IP address</a:t>
            </a:r>
          </a:p>
        </p:txBody>
      </p:sp>
    </p:spTree>
    <p:extLst>
      <p:ext uri="{BB962C8B-B14F-4D97-AF65-F5344CB8AC3E}">
        <p14:creationId xmlns:p14="http://schemas.microsoft.com/office/powerpoint/2010/main" val="10590352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1839">
                                            <p:txEl>
                                              <p:pRg st="0" end="0"/>
                                            </p:txEl>
                                          </p:spTgt>
                                        </p:tgtEl>
                                        <p:attrNameLst>
                                          <p:attrName>style.visibility</p:attrName>
                                        </p:attrNameLst>
                                      </p:cBhvr>
                                      <p:to>
                                        <p:strVal val="visible"/>
                                      </p:to>
                                    </p:set>
                                    <p:anim calcmode="lin" valueType="num">
                                      <p:cBhvr additive="base">
                                        <p:cTn id="7" dur="500" fill="hold"/>
                                        <p:tgtEl>
                                          <p:spTgt spid="11018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18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1839">
                                            <p:txEl>
                                              <p:pRg st="1" end="1"/>
                                            </p:txEl>
                                          </p:spTgt>
                                        </p:tgtEl>
                                        <p:attrNameLst>
                                          <p:attrName>style.visibility</p:attrName>
                                        </p:attrNameLst>
                                      </p:cBhvr>
                                      <p:to>
                                        <p:strVal val="visible"/>
                                      </p:to>
                                    </p:set>
                                    <p:anim calcmode="lin" valueType="num">
                                      <p:cBhvr additive="base">
                                        <p:cTn id="11" dur="500" fill="hold"/>
                                        <p:tgtEl>
                                          <p:spTgt spid="11018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018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01839">
                                            <p:txEl>
                                              <p:pRg st="2" end="2"/>
                                            </p:txEl>
                                          </p:spTgt>
                                        </p:tgtEl>
                                        <p:attrNameLst>
                                          <p:attrName>style.visibility</p:attrName>
                                        </p:attrNameLst>
                                      </p:cBhvr>
                                      <p:to>
                                        <p:strVal val="visible"/>
                                      </p:to>
                                    </p:set>
                                    <p:anim calcmode="lin" valueType="num">
                                      <p:cBhvr additive="base">
                                        <p:cTn id="15" dur="500" fill="hold"/>
                                        <p:tgtEl>
                                          <p:spTgt spid="11018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018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01839">
                                            <p:txEl>
                                              <p:pRg st="3" end="3"/>
                                            </p:txEl>
                                          </p:spTgt>
                                        </p:tgtEl>
                                        <p:attrNameLst>
                                          <p:attrName>style.visibility</p:attrName>
                                        </p:attrNameLst>
                                      </p:cBhvr>
                                      <p:to>
                                        <p:strVal val="visible"/>
                                      </p:to>
                                    </p:set>
                                    <p:anim calcmode="lin" valueType="num">
                                      <p:cBhvr additive="base">
                                        <p:cTn id="19" dur="500" fill="hold"/>
                                        <p:tgtEl>
                                          <p:spTgt spid="110183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18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01839">
                                            <p:txEl>
                                              <p:pRg st="4" end="4"/>
                                            </p:txEl>
                                          </p:spTgt>
                                        </p:tgtEl>
                                        <p:attrNameLst>
                                          <p:attrName>style.visibility</p:attrName>
                                        </p:attrNameLst>
                                      </p:cBhvr>
                                      <p:to>
                                        <p:strVal val="visible"/>
                                      </p:to>
                                    </p:set>
                                    <p:anim calcmode="lin" valueType="num">
                                      <p:cBhvr additive="base">
                                        <p:cTn id="23" dur="500" fill="hold"/>
                                        <p:tgtEl>
                                          <p:spTgt spid="110183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018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01839">
                                            <p:txEl>
                                              <p:pRg st="5" end="5"/>
                                            </p:txEl>
                                          </p:spTgt>
                                        </p:tgtEl>
                                        <p:attrNameLst>
                                          <p:attrName>style.visibility</p:attrName>
                                        </p:attrNameLst>
                                      </p:cBhvr>
                                      <p:to>
                                        <p:strVal val="visible"/>
                                      </p:to>
                                    </p:set>
                                    <p:anim calcmode="lin" valueType="num">
                                      <p:cBhvr additive="base">
                                        <p:cTn id="27" dur="500" fill="hold"/>
                                        <p:tgtEl>
                                          <p:spTgt spid="11018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018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01839">
                                            <p:txEl>
                                              <p:pRg st="6" end="6"/>
                                            </p:txEl>
                                          </p:spTgt>
                                        </p:tgtEl>
                                        <p:attrNameLst>
                                          <p:attrName>style.visibility</p:attrName>
                                        </p:attrNameLst>
                                      </p:cBhvr>
                                      <p:to>
                                        <p:strVal val="visible"/>
                                      </p:to>
                                    </p:set>
                                    <p:anim calcmode="lin" valueType="num">
                                      <p:cBhvr additive="base">
                                        <p:cTn id="33" dur="500" fill="hold"/>
                                        <p:tgtEl>
                                          <p:spTgt spid="11018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018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39"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t>Remote Procedure Call (RPC)</a:t>
            </a:r>
            <a:endParaRPr lang="en-US" altLang="ko-KR" dirty="0"/>
          </a:p>
        </p:txBody>
      </p:sp>
      <p:sp>
        <p:nvSpPr>
          <p:cNvPr id="994307" name="Rectangle 3"/>
          <p:cNvSpPr>
            <a:spLocks noGrp="1" noChangeArrowheads="1"/>
          </p:cNvSpPr>
          <p:nvPr>
            <p:ph type="body" idx="1"/>
          </p:nvPr>
        </p:nvSpPr>
        <p:spPr>
          <a:xfrm>
            <a:off x="152400" y="838200"/>
            <a:ext cx="8534400" cy="5486400"/>
          </a:xfrm>
        </p:spPr>
        <p:txBody>
          <a:bodyPr/>
          <a:lstStyle/>
          <a:p>
            <a:r>
              <a:rPr lang="en-US" altLang="ko-KR" dirty="0" smtClean="0"/>
              <a:t>Raw messaging is a bit too low-level for programming</a:t>
            </a:r>
          </a:p>
          <a:p>
            <a:pPr lvl="1"/>
            <a:r>
              <a:rPr lang="en-US" altLang="ko-KR" dirty="0" smtClean="0"/>
              <a:t>Must wrap up information into message at source</a:t>
            </a:r>
          </a:p>
          <a:p>
            <a:pPr lvl="1"/>
            <a:r>
              <a:rPr lang="en-US" altLang="ko-KR" dirty="0" smtClean="0"/>
              <a:t>Must decide what to do with message at destination</a:t>
            </a:r>
          </a:p>
          <a:p>
            <a:pPr lvl="1"/>
            <a:r>
              <a:rPr lang="en-US" altLang="ko-KR" dirty="0" smtClean="0"/>
              <a:t>May need to sit and wait for multiple messages to arrive</a:t>
            </a:r>
          </a:p>
          <a:p>
            <a:pPr lvl="1"/>
            <a:endParaRPr lang="en-US" altLang="ko-KR" dirty="0" smtClean="0"/>
          </a:p>
          <a:p>
            <a:r>
              <a:rPr lang="en-US" altLang="ko-KR" dirty="0" smtClean="0"/>
              <a:t>Another option: Remote Procedure Call (RPC)</a:t>
            </a:r>
          </a:p>
          <a:p>
            <a:pPr lvl="1"/>
            <a:r>
              <a:rPr lang="en-US" altLang="ko-KR" dirty="0" smtClean="0"/>
              <a:t>Calls a procedure on a remote machine</a:t>
            </a:r>
          </a:p>
          <a:p>
            <a:pPr lvl="1"/>
            <a:r>
              <a:rPr lang="en-US" altLang="ko-KR" dirty="0" smtClean="0"/>
              <a:t>Client calls: </a:t>
            </a:r>
            <a:br>
              <a:rPr lang="en-US" altLang="ko-KR" dirty="0" smtClean="0"/>
            </a:br>
            <a:r>
              <a:rPr lang="en-US" altLang="ko-KR" dirty="0" smtClean="0"/>
              <a:t>	</a:t>
            </a:r>
            <a:r>
              <a:rPr lang="en-US" altLang="ko-KR" b="1" dirty="0" err="1" smtClean="0">
                <a:latin typeface="Courier New" panose="02070309020205020404" pitchFamily="49" charset="0"/>
                <a:cs typeface="Courier New" panose="02070309020205020404" pitchFamily="49" charset="0"/>
              </a:rPr>
              <a:t>remoteFileSystem</a:t>
            </a:r>
            <a:r>
              <a:rPr lang="en-US" altLang="ko-KR" b="1" dirty="0" err="1" smtClean="0">
                <a:latin typeface="Courier New" panose="02070309020205020404" pitchFamily="49" charset="0"/>
                <a:cs typeface="Courier New" panose="02070309020205020404" pitchFamily="49" charset="0"/>
                <a:sym typeface="Symbol" panose="05050102010706020507" pitchFamily="18" charset="2"/>
              </a:rPr>
              <a:t>Read</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a:t>
            </a:r>
            <a:r>
              <a:rPr lang="en-US" b="1" dirty="0" smtClean="0">
                <a:latin typeface="Courier New" panose="02070309020205020404" pitchFamily="49" charset="0"/>
                <a:cs typeface="Courier New" panose="02070309020205020404" pitchFamily="49" charset="0"/>
              </a:rPr>
              <a:t>"</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rutabaga</a:t>
            </a:r>
            <a:r>
              <a:rPr lang="en-US" b="1" dirty="0" smtClean="0">
                <a:latin typeface="Courier New" panose="02070309020205020404" pitchFamily="49" charset="0"/>
                <a:cs typeface="Courier New" panose="02070309020205020404" pitchFamily="49" charset="0"/>
              </a:rPr>
              <a:t>"</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a:t>
            </a:r>
          </a:p>
          <a:p>
            <a:pPr lvl="1"/>
            <a:r>
              <a:rPr lang="en-US" altLang="ko-KR" dirty="0" smtClean="0"/>
              <a:t>Translated automatically into call on server:</a:t>
            </a:r>
            <a:br>
              <a:rPr lang="en-US" altLang="ko-KR" dirty="0" smtClean="0"/>
            </a:br>
            <a:r>
              <a:rPr lang="en-US" altLang="ko-KR" dirty="0" smtClean="0"/>
              <a:t>	</a:t>
            </a:r>
            <a:r>
              <a:rPr lang="en-US" altLang="ko-KR" b="1" dirty="0" err="1" smtClean="0">
                <a:latin typeface="Courier New" panose="02070309020205020404" pitchFamily="49" charset="0"/>
                <a:cs typeface="Courier New" panose="02070309020205020404" pitchFamily="49" charset="0"/>
              </a:rPr>
              <a:t>fileSys</a:t>
            </a:r>
            <a:r>
              <a:rPr lang="en-US" altLang="ko-KR" b="1" dirty="0" err="1" smtClean="0">
                <a:latin typeface="Courier New" panose="02070309020205020404" pitchFamily="49" charset="0"/>
                <a:cs typeface="Courier New" panose="02070309020205020404" pitchFamily="49" charset="0"/>
                <a:sym typeface="Symbol" panose="05050102010706020507" pitchFamily="18" charset="2"/>
              </a:rPr>
              <a:t>Read</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a:t>
            </a:r>
            <a:r>
              <a:rPr lang="en-US" b="1" dirty="0" smtClean="0">
                <a:latin typeface="Courier New" panose="02070309020205020404" pitchFamily="49" charset="0"/>
                <a:cs typeface="Courier New" panose="02070309020205020404" pitchFamily="49" charset="0"/>
              </a:rPr>
              <a:t>"</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rutabaga</a:t>
            </a:r>
            <a:r>
              <a:rPr lang="en-US" b="1" dirty="0" smtClean="0">
                <a:latin typeface="Courier New" panose="02070309020205020404" pitchFamily="49" charset="0"/>
                <a:cs typeface="Courier New" panose="02070309020205020404" pitchFamily="49" charset="0"/>
              </a:rPr>
              <a:t>"</a:t>
            </a:r>
            <a:r>
              <a:rPr lang="en-US" altLang="ko-KR" b="1" dirty="0" smtClean="0">
                <a:latin typeface="Courier New" panose="02070309020205020404" pitchFamily="49" charset="0"/>
                <a:cs typeface="Courier New" panose="02070309020205020404" pitchFamily="49" charset="0"/>
                <a:sym typeface="Symbol" panose="05050102010706020507" pitchFamily="18" charset="2"/>
              </a:rPr>
              <a:t>);</a:t>
            </a:r>
            <a:endParaRPr lang="en-US" altLang="ko-KR" b="1"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41069810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43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t>RPC Implementation</a:t>
            </a:r>
            <a:endParaRPr lang="en-US" altLang="ko-KR" dirty="0"/>
          </a:p>
        </p:txBody>
      </p:sp>
      <p:sp>
        <p:nvSpPr>
          <p:cNvPr id="994307" name="Rectangle 3"/>
          <p:cNvSpPr>
            <a:spLocks noGrp="1" noChangeArrowheads="1"/>
          </p:cNvSpPr>
          <p:nvPr>
            <p:ph type="body" idx="1"/>
          </p:nvPr>
        </p:nvSpPr>
        <p:spPr>
          <a:xfrm>
            <a:off x="152400" y="838200"/>
            <a:ext cx="8686800" cy="5486400"/>
          </a:xfrm>
        </p:spPr>
        <p:txBody>
          <a:bodyPr/>
          <a:lstStyle/>
          <a:p>
            <a:r>
              <a:rPr lang="en-US" altLang="ko-KR" dirty="0" smtClean="0">
                <a:sym typeface="Symbol" panose="05050102010706020507" pitchFamily="18" charset="2"/>
              </a:rPr>
              <a:t>Request-response message passing (under covers!)</a:t>
            </a:r>
          </a:p>
          <a:p>
            <a:r>
              <a:rPr lang="en-US" altLang="ko-KR" dirty="0" smtClean="0">
                <a:sym typeface="Symbol" panose="05050102010706020507" pitchFamily="18" charset="2"/>
              </a:rPr>
              <a:t>“Stub” provides glue on client/server</a:t>
            </a:r>
          </a:p>
          <a:p>
            <a:pPr lvl="1"/>
            <a:r>
              <a:rPr lang="en-US" altLang="ko-KR" dirty="0" smtClean="0">
                <a:sym typeface="Symbol" panose="05050102010706020507" pitchFamily="18" charset="2"/>
              </a:rPr>
              <a:t>Client stub is responsible for “marshalling” arguments and “</a:t>
            </a:r>
            <a:r>
              <a:rPr lang="en-US" altLang="ko-KR" dirty="0" err="1" smtClean="0">
                <a:sym typeface="Symbol" panose="05050102010706020507" pitchFamily="18" charset="2"/>
              </a:rPr>
              <a:t>unmarshalling</a:t>
            </a:r>
            <a:r>
              <a:rPr lang="en-US" altLang="ko-KR" dirty="0" smtClean="0">
                <a:sym typeface="Symbol" panose="05050102010706020507" pitchFamily="18" charset="2"/>
              </a:rPr>
              <a:t>” the return values</a:t>
            </a:r>
          </a:p>
          <a:p>
            <a:pPr lvl="1"/>
            <a:r>
              <a:rPr lang="en-US" altLang="ko-KR" dirty="0" smtClean="0">
                <a:sym typeface="Symbol" panose="05050102010706020507" pitchFamily="18" charset="2"/>
              </a:rPr>
              <a:t>Server-side stub is responsible for “</a:t>
            </a:r>
            <a:r>
              <a:rPr lang="en-US" altLang="ko-KR" dirty="0" err="1" smtClean="0">
                <a:sym typeface="Symbol" panose="05050102010706020507" pitchFamily="18" charset="2"/>
              </a:rPr>
              <a:t>unmarshalling</a:t>
            </a:r>
            <a:r>
              <a:rPr lang="en-US" altLang="ko-KR" dirty="0" smtClean="0">
                <a:sym typeface="Symbol" panose="05050102010706020507" pitchFamily="18" charset="2"/>
              </a:rPr>
              <a:t>” arguments and “marshalling” the return values.</a:t>
            </a:r>
          </a:p>
          <a:p>
            <a:pPr lvl="2"/>
            <a:endParaRPr lang="en-US" altLang="ko-KR" dirty="0" smtClean="0">
              <a:sym typeface="Symbol" panose="05050102010706020507" pitchFamily="18" charset="2"/>
            </a:endParaRPr>
          </a:p>
          <a:p>
            <a:r>
              <a:rPr lang="en-US" altLang="ko-KR" dirty="0" smtClean="0">
                <a:solidFill>
                  <a:srgbClr val="FF0000"/>
                </a:solidFill>
                <a:sym typeface="Symbol" panose="05050102010706020507" pitchFamily="18" charset="2"/>
              </a:rPr>
              <a:t>Marshalling</a:t>
            </a:r>
            <a:r>
              <a:rPr lang="en-US" altLang="ko-KR" dirty="0" smtClean="0">
                <a:sym typeface="Symbol" panose="05050102010706020507" pitchFamily="18" charset="2"/>
              </a:rPr>
              <a:t> involves (depending on system)</a:t>
            </a:r>
          </a:p>
          <a:p>
            <a:pPr lvl="1"/>
            <a:r>
              <a:rPr lang="en-US" altLang="ko-KR" dirty="0" smtClean="0">
                <a:sym typeface="Symbol" panose="05050102010706020507" pitchFamily="18" charset="2"/>
              </a:rPr>
              <a:t>Converting values to a canonical form, serializing objects, copying arguments passed by reference, etc. </a:t>
            </a:r>
            <a:endParaRPr lang="en-US" altLang="ko-KR" dirty="0">
              <a:sym typeface="Symbol" panose="05050102010706020507" pitchFamily="18" charset="2"/>
            </a:endParaRPr>
          </a:p>
        </p:txBody>
      </p:sp>
    </p:spTree>
    <p:extLst>
      <p:ext uri="{BB962C8B-B14F-4D97-AF65-F5344CB8AC3E}">
        <p14:creationId xmlns:p14="http://schemas.microsoft.com/office/powerpoint/2010/main" val="2987300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4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63"/>
          <p:cNvSpPr>
            <a:spLocks noChangeShapeType="1"/>
          </p:cNvSpPr>
          <p:nvPr/>
        </p:nvSpPr>
        <p:spPr bwMode="auto">
          <a:xfrm>
            <a:off x="381000" y="3429000"/>
            <a:ext cx="8534400" cy="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23" name="Cloud"/>
          <p:cNvSpPr>
            <a:spLocks noChangeAspect="1" noEditPoints="1" noChangeArrowheads="1"/>
          </p:cNvSpPr>
          <p:nvPr/>
        </p:nvSpPr>
        <p:spPr bwMode="auto">
          <a:xfrm>
            <a:off x="6781800" y="2590800"/>
            <a:ext cx="1905000" cy="1746250"/>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b="0">
              <a:latin typeface="Gill Sans" charset="0"/>
              <a:ea typeface="Gill Sans" charset="0"/>
              <a:cs typeface="Gill Sans" charset="0"/>
            </a:endParaRPr>
          </a:p>
        </p:txBody>
      </p:sp>
      <p:sp>
        <p:nvSpPr>
          <p:cNvPr id="30724" name="Rectangle 2"/>
          <p:cNvSpPr>
            <a:spLocks noGrp="1" noChangeArrowheads="1"/>
          </p:cNvSpPr>
          <p:nvPr>
            <p:ph type="title"/>
          </p:nvPr>
        </p:nvSpPr>
        <p:spPr/>
        <p:txBody>
          <a:bodyPr/>
          <a:lstStyle/>
          <a:p>
            <a:r>
              <a:rPr lang="en-US" altLang="ko-KR">
                <a:ea typeface="굴림" panose="020B0600000101010101" pitchFamily="34" charset="-127"/>
              </a:rPr>
              <a:t>RPC Information Flow</a:t>
            </a:r>
          </a:p>
        </p:txBody>
      </p:sp>
      <p:sp>
        <p:nvSpPr>
          <p:cNvPr id="996356" name="Rectangle 4"/>
          <p:cNvSpPr>
            <a:spLocks noChangeArrowheads="1"/>
          </p:cNvSpPr>
          <p:nvPr/>
        </p:nvSpPr>
        <p:spPr bwMode="auto">
          <a:xfrm>
            <a:off x="16764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Client</a:t>
            </a:r>
          </a:p>
          <a:p>
            <a:r>
              <a:rPr lang="en-US" altLang="en-US" b="0">
                <a:latin typeface="Gill Sans" charset="0"/>
                <a:ea typeface="Gill Sans" charset="0"/>
                <a:cs typeface="Gill Sans" charset="0"/>
              </a:rPr>
              <a:t>(caller)</a:t>
            </a:r>
          </a:p>
        </p:txBody>
      </p:sp>
      <p:sp>
        <p:nvSpPr>
          <p:cNvPr id="996357" name="Rectangle 5"/>
          <p:cNvSpPr>
            <a:spLocks noChangeArrowheads="1"/>
          </p:cNvSpPr>
          <p:nvPr/>
        </p:nvSpPr>
        <p:spPr bwMode="auto">
          <a:xfrm>
            <a:off x="16764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Server</a:t>
            </a:r>
          </a:p>
          <a:p>
            <a:r>
              <a:rPr lang="en-US" altLang="en-US" b="0">
                <a:latin typeface="Gill Sans" charset="0"/>
                <a:ea typeface="Gill Sans" charset="0"/>
                <a:cs typeface="Gill Sans" charset="0"/>
              </a:rPr>
              <a:t>(callee)</a:t>
            </a:r>
          </a:p>
        </p:txBody>
      </p:sp>
      <p:sp>
        <p:nvSpPr>
          <p:cNvPr id="996360" name="Rectangle 8"/>
          <p:cNvSpPr>
            <a:spLocks noChangeArrowheads="1"/>
          </p:cNvSpPr>
          <p:nvPr/>
        </p:nvSpPr>
        <p:spPr bwMode="auto">
          <a:xfrm>
            <a:off x="71628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Packet</a:t>
            </a:r>
          </a:p>
          <a:p>
            <a:r>
              <a:rPr lang="en-US" altLang="en-US" b="0">
                <a:latin typeface="Gill Sans" charset="0"/>
                <a:ea typeface="Gill Sans" charset="0"/>
                <a:cs typeface="Gill Sans" charset="0"/>
              </a:rPr>
              <a:t>Handler</a:t>
            </a:r>
          </a:p>
        </p:txBody>
      </p:sp>
      <p:sp>
        <p:nvSpPr>
          <p:cNvPr id="996362" name="Rectangle 10"/>
          <p:cNvSpPr>
            <a:spLocks noChangeArrowheads="1"/>
          </p:cNvSpPr>
          <p:nvPr/>
        </p:nvSpPr>
        <p:spPr bwMode="auto">
          <a:xfrm>
            <a:off x="71628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Packet</a:t>
            </a:r>
          </a:p>
          <a:p>
            <a:r>
              <a:rPr lang="en-US" altLang="en-US" b="0">
                <a:latin typeface="Gill Sans" charset="0"/>
                <a:ea typeface="Gill Sans" charset="0"/>
                <a:cs typeface="Gill Sans" charset="0"/>
              </a:rPr>
              <a:t>Handler</a:t>
            </a:r>
          </a:p>
        </p:txBody>
      </p:sp>
      <p:grpSp>
        <p:nvGrpSpPr>
          <p:cNvPr id="996392" name="Group 40"/>
          <p:cNvGrpSpPr>
            <a:grpSpLocks/>
          </p:cNvGrpSpPr>
          <p:nvPr/>
        </p:nvGrpSpPr>
        <p:grpSpPr bwMode="auto">
          <a:xfrm>
            <a:off x="2743200" y="1584325"/>
            <a:ext cx="1752600" cy="428625"/>
            <a:chOff x="1344" y="960"/>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72" name="Text Box 16"/>
            <p:cNvSpPr txBox="1">
              <a:spLocks noChangeArrowheads="1"/>
            </p:cNvSpPr>
            <p:nvPr/>
          </p:nvSpPr>
          <p:spPr bwMode="auto">
            <a:xfrm>
              <a:off x="1680" y="960"/>
              <a:ext cx="34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call</a:t>
              </a:r>
            </a:p>
          </p:txBody>
        </p:sp>
      </p:grpSp>
      <p:grpSp>
        <p:nvGrpSpPr>
          <p:cNvPr id="996403" name="Group 51"/>
          <p:cNvGrpSpPr>
            <a:grpSpLocks/>
          </p:cNvGrpSpPr>
          <p:nvPr/>
        </p:nvGrpSpPr>
        <p:grpSpPr bwMode="auto">
          <a:xfrm>
            <a:off x="2743200" y="2270127"/>
            <a:ext cx="1752600" cy="428626"/>
            <a:chOff x="1344" y="1392"/>
            <a:chExt cx="1104" cy="270"/>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70" name="Text Box 17"/>
            <p:cNvSpPr txBox="1">
              <a:spLocks noChangeArrowheads="1"/>
            </p:cNvSpPr>
            <p:nvPr/>
          </p:nvSpPr>
          <p:spPr bwMode="auto">
            <a:xfrm>
              <a:off x="1555" y="1392"/>
              <a:ext cx="575"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return</a:t>
              </a:r>
            </a:p>
          </p:txBody>
        </p:sp>
      </p:grpSp>
      <p:grpSp>
        <p:nvGrpSpPr>
          <p:cNvPr id="996394" name="Group 42"/>
          <p:cNvGrpSpPr>
            <a:grpSpLocks/>
          </p:cNvGrpSpPr>
          <p:nvPr/>
        </p:nvGrpSpPr>
        <p:grpSpPr bwMode="auto">
          <a:xfrm>
            <a:off x="5410200" y="1584325"/>
            <a:ext cx="1752600"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8" name="Text Box 18"/>
            <p:cNvSpPr txBox="1">
              <a:spLocks noChangeArrowheads="1"/>
            </p:cNvSpPr>
            <p:nvPr/>
          </p:nvSpPr>
          <p:spPr bwMode="auto">
            <a:xfrm>
              <a:off x="3265" y="960"/>
              <a:ext cx="448"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send</a:t>
              </a:r>
            </a:p>
          </p:txBody>
        </p:sp>
      </p:grpSp>
      <p:grpSp>
        <p:nvGrpSpPr>
          <p:cNvPr id="996402" name="Group 50"/>
          <p:cNvGrpSpPr>
            <a:grpSpLocks/>
          </p:cNvGrpSpPr>
          <p:nvPr/>
        </p:nvGrpSpPr>
        <p:grpSpPr bwMode="auto">
          <a:xfrm>
            <a:off x="5410200" y="2270127"/>
            <a:ext cx="1752600"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6" name="Text Box 19"/>
            <p:cNvSpPr txBox="1">
              <a:spLocks noChangeArrowheads="1"/>
            </p:cNvSpPr>
            <p:nvPr/>
          </p:nvSpPr>
          <p:spPr bwMode="auto">
            <a:xfrm>
              <a:off x="3152" y="1392"/>
              <a:ext cx="628"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receive</a:t>
              </a:r>
            </a:p>
          </p:txBody>
        </p:sp>
      </p:grpSp>
      <p:grpSp>
        <p:nvGrpSpPr>
          <p:cNvPr id="996401" name="Group 49"/>
          <p:cNvGrpSpPr>
            <a:grpSpLocks/>
          </p:cNvGrpSpPr>
          <p:nvPr/>
        </p:nvGrpSpPr>
        <p:grpSpPr bwMode="auto">
          <a:xfrm>
            <a:off x="5410200" y="4275138"/>
            <a:ext cx="1752600" cy="428625"/>
            <a:chOff x="3024" y="2415"/>
            <a:chExt cx="1104" cy="270"/>
          </a:xfrm>
        </p:grpSpPr>
        <p:sp>
          <p:nvSpPr>
            <p:cNvPr id="30763"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4" name="Text Box 24"/>
            <p:cNvSpPr txBox="1">
              <a:spLocks noChangeArrowheads="1"/>
            </p:cNvSpPr>
            <p:nvPr/>
          </p:nvSpPr>
          <p:spPr bwMode="auto">
            <a:xfrm>
              <a:off x="3265" y="2415"/>
              <a:ext cx="448"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send</a:t>
              </a:r>
            </a:p>
          </p:txBody>
        </p:sp>
      </p:grpSp>
      <p:grpSp>
        <p:nvGrpSpPr>
          <p:cNvPr id="996397" name="Group 45"/>
          <p:cNvGrpSpPr>
            <a:grpSpLocks/>
          </p:cNvGrpSpPr>
          <p:nvPr/>
        </p:nvGrpSpPr>
        <p:grpSpPr bwMode="auto">
          <a:xfrm>
            <a:off x="5410200" y="4960934"/>
            <a:ext cx="1752600" cy="428624"/>
            <a:chOff x="3024" y="2847"/>
            <a:chExt cx="1104" cy="270"/>
          </a:xfrm>
        </p:grpSpPr>
        <p:sp>
          <p:nvSpPr>
            <p:cNvPr id="30761"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2" name="Text Box 25"/>
            <p:cNvSpPr txBox="1">
              <a:spLocks noChangeArrowheads="1"/>
            </p:cNvSpPr>
            <p:nvPr/>
          </p:nvSpPr>
          <p:spPr bwMode="auto">
            <a:xfrm>
              <a:off x="3152" y="2847"/>
              <a:ext cx="628"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receive</a:t>
              </a:r>
            </a:p>
          </p:txBody>
        </p:sp>
      </p:grpSp>
      <p:grpSp>
        <p:nvGrpSpPr>
          <p:cNvPr id="996400" name="Group 48"/>
          <p:cNvGrpSpPr>
            <a:grpSpLocks/>
          </p:cNvGrpSpPr>
          <p:nvPr/>
        </p:nvGrpSpPr>
        <p:grpSpPr bwMode="auto">
          <a:xfrm>
            <a:off x="2743200" y="4251325"/>
            <a:ext cx="1752600" cy="428625"/>
            <a:chOff x="1344" y="2400"/>
            <a:chExt cx="1104" cy="270"/>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0" name="Text Box 30"/>
            <p:cNvSpPr txBox="1">
              <a:spLocks noChangeArrowheads="1"/>
            </p:cNvSpPr>
            <p:nvPr/>
          </p:nvSpPr>
          <p:spPr bwMode="auto">
            <a:xfrm>
              <a:off x="1555" y="2400"/>
              <a:ext cx="575"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return</a:t>
              </a:r>
            </a:p>
          </p:txBody>
        </p:sp>
      </p:grpSp>
      <p:grpSp>
        <p:nvGrpSpPr>
          <p:cNvPr id="996399" name="Group 47"/>
          <p:cNvGrpSpPr>
            <a:grpSpLocks/>
          </p:cNvGrpSpPr>
          <p:nvPr/>
        </p:nvGrpSpPr>
        <p:grpSpPr bwMode="auto">
          <a:xfrm>
            <a:off x="2743200" y="4937129"/>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58" name="Text Box 31"/>
            <p:cNvSpPr txBox="1">
              <a:spLocks noChangeArrowheads="1"/>
            </p:cNvSpPr>
            <p:nvPr/>
          </p:nvSpPr>
          <p:spPr bwMode="auto">
            <a:xfrm>
              <a:off x="1680" y="2832"/>
              <a:ext cx="34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call</a:t>
              </a:r>
            </a:p>
          </p:txBody>
        </p:sp>
      </p:grpSp>
      <p:grpSp>
        <p:nvGrpSpPr>
          <p:cNvPr id="996395" name="Group 43"/>
          <p:cNvGrpSpPr>
            <a:grpSpLocks/>
          </p:cNvGrpSpPr>
          <p:nvPr/>
        </p:nvGrpSpPr>
        <p:grpSpPr bwMode="auto">
          <a:xfrm>
            <a:off x="7813682" y="2574925"/>
            <a:ext cx="428626" cy="1768475"/>
            <a:chOff x="4538" y="1584"/>
            <a:chExt cx="270" cy="864"/>
          </a:xfrm>
        </p:grpSpPr>
        <p:sp>
          <p:nvSpPr>
            <p:cNvPr id="30755" name="Text Box 34"/>
            <p:cNvSpPr txBox="1">
              <a:spLocks noChangeArrowheads="1"/>
            </p:cNvSpPr>
            <p:nvPr/>
          </p:nvSpPr>
          <p:spPr bwMode="auto">
            <a:xfrm rot="5400000">
              <a:off x="4374" y="1899"/>
              <a:ext cx="59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Network</a:t>
              </a:r>
            </a:p>
          </p:txBody>
        </p:sp>
        <p:sp>
          <p:nvSpPr>
            <p:cNvPr id="30756"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96396" name="Group 44"/>
          <p:cNvGrpSpPr>
            <a:grpSpLocks/>
          </p:cNvGrpSpPr>
          <p:nvPr/>
        </p:nvGrpSpPr>
        <p:grpSpPr bwMode="auto">
          <a:xfrm>
            <a:off x="7154869" y="2574925"/>
            <a:ext cx="428626" cy="1768475"/>
            <a:chOff x="4123" y="1584"/>
            <a:chExt cx="270" cy="864"/>
          </a:xfrm>
        </p:grpSpPr>
        <p:sp>
          <p:nvSpPr>
            <p:cNvPr id="30753" name="Text Box 35"/>
            <p:cNvSpPr txBox="1">
              <a:spLocks noChangeArrowheads="1"/>
            </p:cNvSpPr>
            <p:nvPr/>
          </p:nvSpPr>
          <p:spPr bwMode="auto">
            <a:xfrm rot="16200000">
              <a:off x="3959" y="1897"/>
              <a:ext cx="59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Network</a:t>
              </a:r>
            </a:p>
          </p:txBody>
        </p:sp>
        <p:sp>
          <p:nvSpPr>
            <p:cNvPr id="30754"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96393" name="Group 41"/>
          <p:cNvGrpSpPr>
            <a:grpSpLocks/>
          </p:cNvGrpSpPr>
          <p:nvPr/>
        </p:nvGrpSpPr>
        <p:grpSpPr bwMode="auto">
          <a:xfrm>
            <a:off x="4376738" y="920750"/>
            <a:ext cx="1033462" cy="1654175"/>
            <a:chOff x="2373" y="542"/>
            <a:chExt cx="651" cy="1042"/>
          </a:xfrm>
        </p:grpSpPr>
        <p:sp>
          <p:nvSpPr>
            <p:cNvPr id="30751" name="Rectangle 6"/>
            <p:cNvSpPr>
              <a:spLocks noChangeArrowheads="1"/>
            </p:cNvSpPr>
            <p:nvPr/>
          </p:nvSpPr>
          <p:spPr bwMode="auto">
            <a:xfrm>
              <a:off x="2448" y="100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Client</a:t>
              </a:r>
            </a:p>
            <a:p>
              <a:r>
                <a:rPr lang="en-US" altLang="en-US" b="0">
                  <a:latin typeface="Gill Sans" charset="0"/>
                  <a:ea typeface="Gill Sans" charset="0"/>
                  <a:cs typeface="Gill Sans" charset="0"/>
                </a:rPr>
                <a:t>Stub</a:t>
              </a:r>
            </a:p>
          </p:txBody>
        </p:sp>
        <p:sp>
          <p:nvSpPr>
            <p:cNvPr id="30752" name="Text Box 36"/>
            <p:cNvSpPr txBox="1">
              <a:spLocks noChangeArrowheads="1"/>
            </p:cNvSpPr>
            <p:nvPr/>
          </p:nvSpPr>
          <p:spPr bwMode="auto">
            <a:xfrm>
              <a:off x="2373" y="542"/>
              <a:ext cx="592" cy="4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bundle</a:t>
              </a:r>
            </a:p>
            <a:p>
              <a:pPr>
                <a:spcBef>
                  <a:spcPct val="0"/>
                </a:spcBef>
              </a:pPr>
              <a:r>
                <a:rPr lang="en-US" altLang="en-US" b="0" dirty="0" err="1">
                  <a:latin typeface="Gill Sans" charset="0"/>
                  <a:ea typeface="Gill Sans" charset="0"/>
                  <a:cs typeface="Gill Sans" charset="0"/>
                </a:rPr>
                <a:t>args</a:t>
              </a:r>
              <a:endParaRPr lang="en-US" altLang="en-US" b="0" dirty="0">
                <a:latin typeface="Gill Sans" charset="0"/>
                <a:ea typeface="Gill Sans" charset="0"/>
                <a:cs typeface="Gill Sans" charset="0"/>
              </a:endParaRPr>
            </a:p>
          </p:txBody>
        </p:sp>
      </p:grpSp>
      <p:sp>
        <p:nvSpPr>
          <p:cNvPr id="996389" name="Text Box 37"/>
          <p:cNvSpPr txBox="1">
            <a:spLocks noChangeArrowheads="1"/>
          </p:cNvSpPr>
          <p:nvPr/>
        </p:nvSpPr>
        <p:spPr bwMode="auto">
          <a:xfrm>
            <a:off x="4323160" y="3605213"/>
            <a:ext cx="1012246" cy="76686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bundle</a:t>
            </a:r>
          </a:p>
          <a:p>
            <a:pPr>
              <a:spcBef>
                <a:spcPct val="0"/>
              </a:spcBef>
            </a:pPr>
            <a:r>
              <a:rPr lang="en-US" altLang="en-US" b="0" dirty="0">
                <a:latin typeface="Gill Sans" charset="0"/>
                <a:ea typeface="Gill Sans" charset="0"/>
                <a:cs typeface="Gill Sans" charset="0"/>
              </a:rPr>
              <a:t>ret </a:t>
            </a:r>
            <a:r>
              <a:rPr lang="en-US" altLang="en-US" b="0" dirty="0" err="1">
                <a:latin typeface="Gill Sans" charset="0"/>
                <a:ea typeface="Gill Sans" charset="0"/>
                <a:cs typeface="Gill Sans" charset="0"/>
              </a:rPr>
              <a:t>vals</a:t>
            </a:r>
            <a:endParaRPr lang="en-US" altLang="en-US" b="0" dirty="0">
              <a:latin typeface="Gill Sans" charset="0"/>
              <a:ea typeface="Gill Sans" charset="0"/>
              <a:cs typeface="Gill Sans" charset="0"/>
            </a:endParaRPr>
          </a:p>
        </p:txBody>
      </p:sp>
      <p:sp>
        <p:nvSpPr>
          <p:cNvPr id="996390" name="Text Box 38"/>
          <p:cNvSpPr txBox="1">
            <a:spLocks noChangeArrowheads="1"/>
          </p:cNvSpPr>
          <p:nvPr/>
        </p:nvSpPr>
        <p:spPr bwMode="auto">
          <a:xfrm>
            <a:off x="4298156" y="2562225"/>
            <a:ext cx="1229485" cy="76686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unbundle</a:t>
            </a:r>
          </a:p>
          <a:p>
            <a:pPr>
              <a:spcBef>
                <a:spcPct val="0"/>
              </a:spcBef>
            </a:pPr>
            <a:r>
              <a:rPr lang="en-US" altLang="en-US" b="0" dirty="0">
                <a:latin typeface="Gill Sans" charset="0"/>
                <a:ea typeface="Gill Sans" charset="0"/>
                <a:cs typeface="Gill Sans" charset="0"/>
              </a:rPr>
              <a:t>ret </a:t>
            </a:r>
            <a:r>
              <a:rPr lang="en-US" altLang="en-US" b="0" dirty="0" err="1">
                <a:latin typeface="Gill Sans" charset="0"/>
                <a:ea typeface="Gill Sans" charset="0"/>
                <a:cs typeface="Gill Sans" charset="0"/>
              </a:rPr>
              <a:t>vals</a:t>
            </a:r>
            <a:endParaRPr lang="en-US" altLang="en-US" b="0" dirty="0">
              <a:latin typeface="Gill Sans" charset="0"/>
              <a:ea typeface="Gill Sans" charset="0"/>
              <a:cs typeface="Gill Sans" charset="0"/>
            </a:endParaRPr>
          </a:p>
        </p:txBody>
      </p:sp>
      <p:grpSp>
        <p:nvGrpSpPr>
          <p:cNvPr id="996398" name="Group 46"/>
          <p:cNvGrpSpPr>
            <a:grpSpLocks/>
          </p:cNvGrpSpPr>
          <p:nvPr/>
        </p:nvGrpSpPr>
        <p:grpSpPr bwMode="auto">
          <a:xfrm>
            <a:off x="4322762" y="4327526"/>
            <a:ext cx="1228725" cy="1690688"/>
            <a:chOff x="2339" y="2448"/>
            <a:chExt cx="774" cy="1065"/>
          </a:xfrm>
        </p:grpSpPr>
        <p:sp>
          <p:nvSpPr>
            <p:cNvPr id="3074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Server</a:t>
              </a:r>
            </a:p>
            <a:p>
              <a:r>
                <a:rPr lang="en-US" altLang="en-US" b="0">
                  <a:latin typeface="Gill Sans" charset="0"/>
                  <a:ea typeface="Gill Sans" charset="0"/>
                  <a:cs typeface="Gill Sans" charset="0"/>
                </a:rPr>
                <a:t>Stub</a:t>
              </a:r>
            </a:p>
          </p:txBody>
        </p:sp>
        <p:sp>
          <p:nvSpPr>
            <p:cNvPr id="30750" name="Text Box 39"/>
            <p:cNvSpPr txBox="1">
              <a:spLocks noChangeArrowheads="1"/>
            </p:cNvSpPr>
            <p:nvPr/>
          </p:nvSpPr>
          <p:spPr bwMode="auto">
            <a:xfrm>
              <a:off x="2339" y="3030"/>
              <a:ext cx="774" cy="4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unbundle</a:t>
              </a:r>
            </a:p>
            <a:p>
              <a:pPr>
                <a:spcBef>
                  <a:spcPct val="0"/>
                </a:spcBef>
              </a:pPr>
              <a:r>
                <a:rPr lang="en-US" altLang="en-US" b="0" dirty="0" err="1">
                  <a:latin typeface="Gill Sans" charset="0"/>
                  <a:ea typeface="Gill Sans" charset="0"/>
                  <a:cs typeface="Gill Sans" charset="0"/>
                </a:rPr>
                <a:t>args</a:t>
              </a:r>
              <a:endParaRPr lang="en-US" altLang="en-US" b="0" dirty="0">
                <a:latin typeface="Gill Sans" charset="0"/>
                <a:ea typeface="Gill Sans" charset="0"/>
                <a:cs typeface="Gill Sans" charset="0"/>
              </a:endParaRPr>
            </a:p>
          </p:txBody>
        </p:sp>
      </p:grpSp>
      <p:pic>
        <p:nvPicPr>
          <p:cNvPr id="30743"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1146175" cy="90487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4"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1146175" cy="90487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745" name="Text Box 64"/>
          <p:cNvSpPr txBox="1">
            <a:spLocks noChangeArrowheads="1"/>
          </p:cNvSpPr>
          <p:nvPr/>
        </p:nvSpPr>
        <p:spPr bwMode="auto">
          <a:xfrm>
            <a:off x="312738" y="2971800"/>
            <a:ext cx="1375357" cy="42831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Machine A</a:t>
            </a:r>
          </a:p>
        </p:txBody>
      </p:sp>
      <p:sp>
        <p:nvSpPr>
          <p:cNvPr id="30746" name="Text Box 65"/>
          <p:cNvSpPr txBox="1">
            <a:spLocks noChangeArrowheads="1"/>
          </p:cNvSpPr>
          <p:nvPr/>
        </p:nvSpPr>
        <p:spPr bwMode="auto">
          <a:xfrm>
            <a:off x="341313" y="3505200"/>
            <a:ext cx="1362533" cy="42831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Machine B</a:t>
            </a:r>
          </a:p>
        </p:txBody>
      </p:sp>
      <p:sp>
        <p:nvSpPr>
          <p:cNvPr id="996418" name="Text Box 66"/>
          <p:cNvSpPr txBox="1">
            <a:spLocks noChangeArrowheads="1"/>
          </p:cNvSpPr>
          <p:nvPr/>
        </p:nvSpPr>
        <p:spPr bwMode="auto">
          <a:xfrm>
            <a:off x="8077200" y="4038600"/>
            <a:ext cx="753492" cy="33597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b="0">
                <a:solidFill>
                  <a:schemeClr val="hlink"/>
                </a:solidFill>
                <a:latin typeface="Gill Sans" charset="0"/>
                <a:ea typeface="Gill Sans" charset="0"/>
                <a:cs typeface="Gill Sans" charset="0"/>
              </a:rPr>
              <a:t>mbox1</a:t>
            </a:r>
          </a:p>
        </p:txBody>
      </p:sp>
      <p:sp>
        <p:nvSpPr>
          <p:cNvPr id="996419" name="Text Box 67"/>
          <p:cNvSpPr txBox="1">
            <a:spLocks noChangeArrowheads="1"/>
          </p:cNvSpPr>
          <p:nvPr/>
        </p:nvSpPr>
        <p:spPr bwMode="auto">
          <a:xfrm>
            <a:off x="6553200" y="2590800"/>
            <a:ext cx="759804" cy="33597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b="0">
                <a:solidFill>
                  <a:schemeClr val="hlink"/>
                </a:solidFill>
                <a:latin typeface="Gill Sans" charset="0"/>
                <a:ea typeface="Gill Sans" charset="0"/>
                <a:cs typeface="Gill Sans" charset="0"/>
              </a:rPr>
              <a:t>mbox2</a:t>
            </a:r>
          </a:p>
        </p:txBody>
      </p:sp>
    </p:spTree>
    <p:extLst>
      <p:ext uri="{BB962C8B-B14F-4D97-AF65-F5344CB8AC3E}">
        <p14:creationId xmlns:p14="http://schemas.microsoft.com/office/powerpoint/2010/main" val="1426739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96392"/>
                                        </p:tgtEl>
                                        <p:attrNameLst>
                                          <p:attrName>style.visibility</p:attrName>
                                        </p:attrNameLst>
                                      </p:cBhvr>
                                      <p:to>
                                        <p:strVal val="visible"/>
                                      </p:to>
                                    </p:set>
                                    <p:animEffect transition="in" filter="wipe(left)">
                                      <p:cBhvr>
                                        <p:cTn id="11" dur="500"/>
                                        <p:tgtEl>
                                          <p:spTgt spid="996392"/>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9963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96394"/>
                                        </p:tgtEl>
                                        <p:attrNameLst>
                                          <p:attrName>style.visibility</p:attrName>
                                        </p:attrNameLst>
                                      </p:cBhvr>
                                      <p:to>
                                        <p:strVal val="visible"/>
                                      </p:to>
                                    </p:set>
                                    <p:animEffect transition="in" filter="wipe(left)">
                                      <p:cBhvr>
                                        <p:cTn id="19" dur="500"/>
                                        <p:tgtEl>
                                          <p:spTgt spid="996394"/>
                                        </p:tgtEl>
                                      </p:cBhvr>
                                    </p:animEffec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963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96395"/>
                                        </p:tgtEl>
                                        <p:attrNameLst>
                                          <p:attrName>style.visibility</p:attrName>
                                        </p:attrNameLst>
                                      </p:cBhvr>
                                      <p:to>
                                        <p:strVal val="visible"/>
                                      </p:to>
                                    </p:set>
                                    <p:animEffect transition="in" filter="wipe(up)">
                                      <p:cBhvr>
                                        <p:cTn id="27" dur="500"/>
                                        <p:tgtEl>
                                          <p:spTgt spid="996395"/>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996362"/>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99641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96397"/>
                                        </p:tgtEl>
                                        <p:attrNameLst>
                                          <p:attrName>style.visibility</p:attrName>
                                        </p:attrNameLst>
                                      </p:cBhvr>
                                      <p:to>
                                        <p:strVal val="visible"/>
                                      </p:to>
                                    </p:set>
                                    <p:animEffect transition="in" filter="wipe(right)">
                                      <p:cBhvr>
                                        <p:cTn id="38" dur="500"/>
                                        <p:tgtEl>
                                          <p:spTgt spid="996397"/>
                                        </p:tgtEl>
                                      </p:cBhvr>
                                    </p:animEffec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0"/>
                                          </p:stCondLst>
                                        </p:cTn>
                                        <p:tgtEl>
                                          <p:spTgt spid="99639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996399"/>
                                        </p:tgtEl>
                                        <p:attrNameLst>
                                          <p:attrName>style.visibility</p:attrName>
                                        </p:attrNameLst>
                                      </p:cBhvr>
                                      <p:to>
                                        <p:strVal val="visible"/>
                                      </p:to>
                                    </p:set>
                                    <p:animEffect transition="in" filter="wipe(right)">
                                      <p:cBhvr>
                                        <p:cTn id="46" dur="500"/>
                                        <p:tgtEl>
                                          <p:spTgt spid="996399"/>
                                        </p:tgtEl>
                                      </p:cBhvr>
                                    </p:animEffec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99635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96400"/>
                                        </p:tgtEl>
                                        <p:attrNameLst>
                                          <p:attrName>style.visibility</p:attrName>
                                        </p:attrNameLst>
                                      </p:cBhvr>
                                      <p:to>
                                        <p:strVal val="visible"/>
                                      </p:to>
                                    </p:set>
                                    <p:animEffect transition="in" filter="wipe(left)">
                                      <p:cBhvr>
                                        <p:cTn id="54" dur="500"/>
                                        <p:tgtEl>
                                          <p:spTgt spid="996400"/>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99638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96401"/>
                                        </p:tgtEl>
                                        <p:attrNameLst>
                                          <p:attrName>style.visibility</p:attrName>
                                        </p:attrNameLst>
                                      </p:cBhvr>
                                      <p:to>
                                        <p:strVal val="visible"/>
                                      </p:to>
                                    </p:set>
                                    <p:animEffect transition="in" filter="wipe(left)">
                                      <p:cBhvr>
                                        <p:cTn id="62" dur="500"/>
                                        <p:tgtEl>
                                          <p:spTgt spid="9964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996396"/>
                                        </p:tgtEl>
                                        <p:attrNameLst>
                                          <p:attrName>style.visibility</p:attrName>
                                        </p:attrNameLst>
                                      </p:cBhvr>
                                      <p:to>
                                        <p:strVal val="visible"/>
                                      </p:to>
                                    </p:set>
                                    <p:animEffect transition="in" filter="wipe(down)">
                                      <p:cBhvr>
                                        <p:cTn id="67" dur="500"/>
                                        <p:tgtEl>
                                          <p:spTgt spid="996396"/>
                                        </p:tgtEl>
                                      </p:cBhvr>
                                    </p:animEffec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9964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996402"/>
                                        </p:tgtEl>
                                        <p:attrNameLst>
                                          <p:attrName>style.visibility</p:attrName>
                                        </p:attrNameLst>
                                      </p:cBhvr>
                                      <p:to>
                                        <p:strVal val="visible"/>
                                      </p:to>
                                    </p:set>
                                    <p:animEffect transition="in" filter="wipe(right)">
                                      <p:cBhvr>
                                        <p:cTn id="75" dur="500"/>
                                        <p:tgtEl>
                                          <p:spTgt spid="996402"/>
                                        </p:tgtEl>
                                      </p:cBhvr>
                                    </p:animEffec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99639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996403"/>
                                        </p:tgtEl>
                                        <p:attrNameLst>
                                          <p:attrName>style.visibility</p:attrName>
                                        </p:attrNameLst>
                                      </p:cBhvr>
                                      <p:to>
                                        <p:strVal val="visible"/>
                                      </p:to>
                                    </p:set>
                                    <p:animEffect transition="in" filter="wipe(right)">
                                      <p:cBhvr>
                                        <p:cTn id="83" dur="500"/>
                                        <p:tgtEl>
                                          <p:spTgt spid="99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6" grpId="0" animBg="1"/>
      <p:bldP spid="996357" grpId="0" animBg="1"/>
      <p:bldP spid="996360" grpId="0" animBg="1"/>
      <p:bldP spid="996362" grpId="0" animBg="1"/>
      <p:bldP spid="996389" grpId="0"/>
      <p:bldP spid="996390" grpId="0"/>
      <p:bldP spid="996418" grpId="0"/>
      <p:bldP spid="996419"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mtClean="0"/>
              <a:t>RPC Details (1/3)</a:t>
            </a:r>
            <a:endParaRPr lang="en-US" altLang="ko-KR" dirty="0"/>
          </a:p>
        </p:txBody>
      </p:sp>
      <p:sp>
        <p:nvSpPr>
          <p:cNvPr id="997379" name="Rectangle 3"/>
          <p:cNvSpPr>
            <a:spLocks noGrp="1" noChangeArrowheads="1"/>
          </p:cNvSpPr>
          <p:nvPr>
            <p:ph type="body" idx="1"/>
          </p:nvPr>
        </p:nvSpPr>
        <p:spPr>
          <a:xfrm>
            <a:off x="152400" y="762000"/>
            <a:ext cx="8534400" cy="5562600"/>
          </a:xfrm>
        </p:spPr>
        <p:txBody>
          <a:bodyPr>
            <a:normAutofit lnSpcReduction="10000"/>
          </a:bodyPr>
          <a:lstStyle/>
          <a:p>
            <a:r>
              <a:rPr lang="en-US" altLang="ko-KR" smtClean="0"/>
              <a:t>Equivalence with regular procedure call</a:t>
            </a:r>
          </a:p>
          <a:p>
            <a:pPr lvl="1"/>
            <a:r>
              <a:rPr lang="en-US" altLang="ko-KR" smtClean="0"/>
              <a:t>Parameters</a:t>
            </a:r>
            <a:r>
              <a:rPr lang="en-US" altLang="ko-KR" smtClean="0">
                <a:sym typeface="Symbol" panose="05050102010706020507" pitchFamily="18" charset="2"/>
              </a:rPr>
              <a:t> Request Message</a:t>
            </a:r>
          </a:p>
          <a:p>
            <a:pPr lvl="1"/>
            <a:r>
              <a:rPr lang="en-US" altLang="ko-KR" smtClean="0">
                <a:sym typeface="Symbol" panose="05050102010706020507" pitchFamily="18" charset="2"/>
              </a:rPr>
              <a:t>Result  Reply message</a:t>
            </a:r>
          </a:p>
          <a:p>
            <a:pPr lvl="1"/>
            <a:r>
              <a:rPr lang="en-US" altLang="ko-KR" smtClean="0">
                <a:sym typeface="Symbol" panose="05050102010706020507" pitchFamily="18" charset="2"/>
              </a:rPr>
              <a:t>Name of Procedure: Passed in request message</a:t>
            </a:r>
          </a:p>
          <a:p>
            <a:pPr lvl="1"/>
            <a:r>
              <a:rPr lang="en-US" altLang="ko-KR" smtClean="0">
                <a:sym typeface="Symbol" panose="05050102010706020507" pitchFamily="18" charset="2"/>
              </a:rPr>
              <a:t>Return Address: mbox2 (client return mail box) </a:t>
            </a:r>
          </a:p>
          <a:p>
            <a:pPr lvl="1"/>
            <a:endParaRPr lang="en-US" altLang="ko-KR" smtClean="0">
              <a:sym typeface="Symbol" panose="05050102010706020507" pitchFamily="18" charset="2"/>
            </a:endParaRPr>
          </a:p>
          <a:p>
            <a:r>
              <a:rPr lang="en-US" altLang="ko-KR" smtClean="0">
                <a:sym typeface="Symbol" panose="05050102010706020507" pitchFamily="18" charset="2"/>
              </a:rPr>
              <a:t>Stub generator: Compiler that generates stubs</a:t>
            </a:r>
          </a:p>
          <a:p>
            <a:pPr lvl="1"/>
            <a:r>
              <a:rPr lang="en-US" altLang="ko-KR" smtClean="0">
                <a:sym typeface="Symbol" panose="05050102010706020507" pitchFamily="18" charset="2"/>
              </a:rPr>
              <a:t>Input: interface definitions in an “interface definition language (IDL)”</a:t>
            </a:r>
          </a:p>
          <a:p>
            <a:pPr lvl="2"/>
            <a:r>
              <a:rPr lang="en-US" altLang="ko-KR" smtClean="0">
                <a:sym typeface="Symbol" panose="05050102010706020507" pitchFamily="18" charset="2"/>
              </a:rPr>
              <a:t>Contains, among other things, types of arguments/return</a:t>
            </a:r>
          </a:p>
          <a:p>
            <a:pPr lvl="1"/>
            <a:r>
              <a:rPr lang="en-US" altLang="ko-KR" smtClean="0">
                <a:sym typeface="Symbol" panose="05050102010706020507" pitchFamily="18" charset="2"/>
              </a:rPr>
              <a:t>Output: stub code in the appropriate source language</a:t>
            </a:r>
          </a:p>
          <a:p>
            <a:pPr lvl="2"/>
            <a:r>
              <a:rPr lang="en-US" altLang="ko-KR" smtClean="0">
                <a:sym typeface="Symbol" panose="05050102010706020507" pitchFamily="18" charset="2"/>
              </a:rPr>
              <a:t>Code for client to pack message, send it off, wait for result, unpack result and return to caller</a:t>
            </a:r>
          </a:p>
          <a:p>
            <a:pPr lvl="2"/>
            <a:r>
              <a:rPr lang="en-US" altLang="ko-KR" smtClean="0">
                <a:sym typeface="Symbol" panose="05050102010706020507" pitchFamily="18" charset="2"/>
              </a:rPr>
              <a:t>Code for server to unpack message, call procedure, pack results, send them off</a:t>
            </a:r>
            <a:endParaRPr lang="en-US" altLang="ko-KR" dirty="0">
              <a:sym typeface="Symbol" panose="05050102010706020507" pitchFamily="18" charset="2"/>
            </a:endParaRPr>
          </a:p>
        </p:txBody>
      </p:sp>
    </p:spTree>
    <p:extLst>
      <p:ext uri="{BB962C8B-B14F-4D97-AF65-F5344CB8AC3E}">
        <p14:creationId xmlns:p14="http://schemas.microsoft.com/office/powerpoint/2010/main" val="1050855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73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73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7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mtClean="0"/>
              <a:t>RPC Details (2/3)</a:t>
            </a:r>
            <a:endParaRPr lang="en-US" altLang="ko-KR" dirty="0"/>
          </a:p>
        </p:txBody>
      </p:sp>
      <p:sp>
        <p:nvSpPr>
          <p:cNvPr id="997379" name="Rectangle 3"/>
          <p:cNvSpPr>
            <a:spLocks noGrp="1" noChangeArrowheads="1"/>
          </p:cNvSpPr>
          <p:nvPr>
            <p:ph type="body" idx="1"/>
          </p:nvPr>
        </p:nvSpPr>
        <p:spPr>
          <a:xfrm>
            <a:off x="228600" y="762000"/>
            <a:ext cx="8686800" cy="5638800"/>
          </a:xfrm>
        </p:spPr>
        <p:txBody>
          <a:bodyPr>
            <a:normAutofit/>
          </a:bodyPr>
          <a:lstStyle/>
          <a:p>
            <a:r>
              <a:rPr lang="en-US" altLang="ko-KR" dirty="0" smtClean="0">
                <a:sym typeface="Symbol" panose="05050102010706020507" pitchFamily="18" charset="2"/>
              </a:rPr>
              <a:t>Cross-platform issues:</a:t>
            </a:r>
          </a:p>
          <a:p>
            <a:pPr lvl="1"/>
            <a:r>
              <a:rPr lang="en-US" altLang="ko-KR" dirty="0" smtClean="0">
                <a:sym typeface="Symbol" panose="05050102010706020507" pitchFamily="18" charset="2"/>
              </a:rPr>
              <a:t>What if client/server machines are different architectures/ languages?</a:t>
            </a:r>
          </a:p>
          <a:p>
            <a:pPr lvl="2"/>
            <a:r>
              <a:rPr lang="en-US" altLang="ko-KR" dirty="0" smtClean="0">
                <a:sym typeface="Symbol" panose="05050102010706020507" pitchFamily="18" charset="2"/>
              </a:rPr>
              <a:t>Convert everything to/from some canonical form</a:t>
            </a:r>
          </a:p>
          <a:p>
            <a:pPr lvl="2"/>
            <a:r>
              <a:rPr lang="en-US" altLang="ko-KR" dirty="0" smtClean="0">
                <a:sym typeface="Symbol" panose="05050102010706020507" pitchFamily="18" charset="2"/>
              </a:rPr>
              <a:t>Tag every item with an indication of how it is encoded (avoids unnecessary conversions)</a:t>
            </a:r>
          </a:p>
          <a:p>
            <a:endParaRPr lang="en-US" altLang="ko-KR" dirty="0" smtClean="0"/>
          </a:p>
          <a:p>
            <a:r>
              <a:rPr lang="en-US" altLang="ko-KR" dirty="0" smtClean="0"/>
              <a:t>How does client know which </a:t>
            </a:r>
            <a:r>
              <a:rPr lang="en-US" altLang="ko-KR" dirty="0" err="1" smtClean="0"/>
              <a:t>mbox</a:t>
            </a:r>
            <a:r>
              <a:rPr lang="en-US" altLang="ko-KR" dirty="0" smtClean="0"/>
              <a:t> to send to?</a:t>
            </a:r>
          </a:p>
          <a:p>
            <a:pPr lvl="1"/>
            <a:r>
              <a:rPr lang="en-US" altLang="ko-KR" dirty="0" smtClean="0"/>
              <a:t>Need to translate name of remote service into network endpoint (Remote machine, port, possibly other info)</a:t>
            </a:r>
          </a:p>
          <a:p>
            <a:pPr lvl="1"/>
            <a:r>
              <a:rPr lang="en-US" altLang="ko-KR" dirty="0" smtClean="0">
                <a:solidFill>
                  <a:srgbClr val="FF0000"/>
                </a:solidFill>
              </a:rPr>
              <a:t>Binding: </a:t>
            </a:r>
            <a:r>
              <a:rPr lang="en-US" altLang="ko-KR" dirty="0" smtClean="0"/>
              <a:t>the process of converting a user-visible name into a network endpoint</a:t>
            </a:r>
          </a:p>
          <a:p>
            <a:pPr lvl="2"/>
            <a:r>
              <a:rPr lang="en-US" altLang="ko-KR" dirty="0" smtClean="0"/>
              <a:t>This is another word for “naming” at network level</a:t>
            </a:r>
          </a:p>
          <a:p>
            <a:pPr lvl="2"/>
            <a:r>
              <a:rPr lang="en-US" altLang="ko-KR" dirty="0" smtClean="0"/>
              <a:t>Static: fixed at compile time</a:t>
            </a:r>
          </a:p>
          <a:p>
            <a:pPr lvl="2"/>
            <a:r>
              <a:rPr lang="en-US" altLang="ko-KR" dirty="0" smtClean="0"/>
              <a:t>Dynamic: performed at runtime</a:t>
            </a:r>
          </a:p>
          <a:p>
            <a:endParaRPr lang="en-US" altLang="ko-KR" dirty="0" smtClean="0">
              <a:sym typeface="Symbol" panose="05050102010706020507" pitchFamily="18" charset="2"/>
            </a:endParaRPr>
          </a:p>
          <a:p>
            <a:pPr lvl="2"/>
            <a:endParaRPr lang="en-US" altLang="ko-KR" dirty="0" smtClean="0">
              <a:sym typeface="Symbol" panose="05050102010706020507" pitchFamily="18" charset="2"/>
            </a:endParaRPr>
          </a:p>
          <a:p>
            <a:pPr lvl="1"/>
            <a:endParaRPr lang="en-US" altLang="ko-KR" dirty="0">
              <a:sym typeface="Symbol" panose="05050102010706020507" pitchFamily="18" charset="2"/>
            </a:endParaRPr>
          </a:p>
        </p:txBody>
      </p:sp>
    </p:spTree>
    <p:extLst>
      <p:ext uri="{BB962C8B-B14F-4D97-AF65-F5344CB8AC3E}">
        <p14:creationId xmlns:p14="http://schemas.microsoft.com/office/powerpoint/2010/main" val="11671004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73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7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t>RPC Details (3/3)</a:t>
            </a:r>
            <a:endParaRPr lang="en-US" altLang="ko-KR" dirty="0"/>
          </a:p>
        </p:txBody>
      </p:sp>
      <p:sp>
        <p:nvSpPr>
          <p:cNvPr id="999427" name="Rectangle 3"/>
          <p:cNvSpPr>
            <a:spLocks noGrp="1" noChangeArrowheads="1"/>
          </p:cNvSpPr>
          <p:nvPr>
            <p:ph type="body" idx="1"/>
          </p:nvPr>
        </p:nvSpPr>
        <p:spPr>
          <a:xfrm>
            <a:off x="228600" y="762000"/>
            <a:ext cx="8763000" cy="5638800"/>
          </a:xfrm>
        </p:spPr>
        <p:txBody>
          <a:bodyPr>
            <a:normAutofit fontScale="92500" lnSpcReduction="10000"/>
          </a:bodyPr>
          <a:lstStyle/>
          <a:p>
            <a:r>
              <a:rPr lang="en-US" altLang="ko-KR" smtClean="0"/>
              <a:t>Dynamic Binding</a:t>
            </a:r>
          </a:p>
          <a:p>
            <a:pPr lvl="1"/>
            <a:r>
              <a:rPr lang="en-US" altLang="ko-KR" smtClean="0"/>
              <a:t>Most RPC systems use dynamic binding via name service</a:t>
            </a:r>
          </a:p>
          <a:p>
            <a:pPr lvl="2"/>
            <a:r>
              <a:rPr lang="en-US" altLang="ko-KR" smtClean="0"/>
              <a:t>Name service provides dynamic translation of service </a:t>
            </a:r>
            <a:r>
              <a:rPr lang="en-US" altLang="ko-KR" smtClean="0">
                <a:sym typeface="Symbol" panose="05050102010706020507" pitchFamily="18" charset="2"/>
              </a:rPr>
              <a:t> mbox</a:t>
            </a:r>
          </a:p>
          <a:p>
            <a:pPr lvl="1"/>
            <a:r>
              <a:rPr lang="en-US" altLang="ko-KR" smtClean="0">
                <a:sym typeface="Symbol" panose="05050102010706020507" pitchFamily="18" charset="2"/>
              </a:rPr>
              <a:t>Why dynamic binding?</a:t>
            </a:r>
          </a:p>
          <a:p>
            <a:pPr lvl="2"/>
            <a:r>
              <a:rPr lang="en-US" altLang="ko-KR" smtClean="0">
                <a:sym typeface="Symbol" panose="05050102010706020507" pitchFamily="18" charset="2"/>
              </a:rPr>
              <a:t>Access control: check who is permitted to access service</a:t>
            </a:r>
          </a:p>
          <a:p>
            <a:pPr lvl="2"/>
            <a:r>
              <a:rPr lang="en-US" altLang="ko-KR" smtClean="0">
                <a:sym typeface="Symbol" panose="05050102010706020507" pitchFamily="18" charset="2"/>
              </a:rPr>
              <a:t>Fail-over: If server fails, use a different one</a:t>
            </a:r>
          </a:p>
          <a:p>
            <a:pPr lvl="2"/>
            <a:endParaRPr lang="en-US" altLang="ko-KR" smtClean="0">
              <a:sym typeface="Symbol" panose="05050102010706020507" pitchFamily="18" charset="2"/>
            </a:endParaRPr>
          </a:p>
          <a:p>
            <a:r>
              <a:rPr lang="en-US" altLang="ko-KR" smtClean="0">
                <a:sym typeface="Symbol" panose="05050102010706020507" pitchFamily="18" charset="2"/>
              </a:rPr>
              <a:t>What if there are multiple servers?</a:t>
            </a:r>
          </a:p>
          <a:p>
            <a:pPr lvl="1"/>
            <a:r>
              <a:rPr lang="en-US" altLang="ko-KR" smtClean="0">
                <a:sym typeface="Symbol" panose="05050102010706020507" pitchFamily="18" charset="2"/>
              </a:rPr>
              <a:t>Could give flexibility at binding time</a:t>
            </a:r>
          </a:p>
          <a:p>
            <a:pPr lvl="2"/>
            <a:r>
              <a:rPr lang="en-US" altLang="ko-KR" smtClean="0">
                <a:sym typeface="Symbol" panose="05050102010706020507" pitchFamily="18" charset="2"/>
              </a:rPr>
              <a:t>Choose unloaded server for each new client</a:t>
            </a:r>
          </a:p>
          <a:p>
            <a:pPr lvl="1"/>
            <a:r>
              <a:rPr lang="en-US" altLang="ko-KR" smtClean="0">
                <a:sym typeface="Symbol" panose="05050102010706020507" pitchFamily="18" charset="2"/>
              </a:rPr>
              <a:t>Could provide same mbox (router level redirect)</a:t>
            </a:r>
          </a:p>
          <a:p>
            <a:pPr lvl="2"/>
            <a:r>
              <a:rPr lang="en-US" altLang="ko-KR" smtClean="0">
                <a:sym typeface="Symbol" panose="05050102010706020507" pitchFamily="18" charset="2"/>
              </a:rPr>
              <a:t>Choose unloaded server for each new request</a:t>
            </a:r>
          </a:p>
          <a:p>
            <a:pPr lvl="2"/>
            <a:r>
              <a:rPr lang="en-US" altLang="ko-KR" smtClean="0">
                <a:sym typeface="Symbol" panose="05050102010706020507" pitchFamily="18" charset="2"/>
              </a:rPr>
              <a:t>Only works if no state carried from one call to next</a:t>
            </a:r>
          </a:p>
          <a:p>
            <a:pPr lvl="2"/>
            <a:endParaRPr lang="en-US" altLang="ko-KR" smtClean="0">
              <a:sym typeface="Symbol" panose="05050102010706020507" pitchFamily="18" charset="2"/>
            </a:endParaRPr>
          </a:p>
          <a:p>
            <a:r>
              <a:rPr lang="en-US" altLang="ko-KR" smtClean="0">
                <a:sym typeface="Symbol" panose="05050102010706020507" pitchFamily="18" charset="2"/>
              </a:rPr>
              <a:t>What if multiple clients?</a:t>
            </a:r>
          </a:p>
          <a:p>
            <a:pPr lvl="1"/>
            <a:r>
              <a:rPr lang="en-US" altLang="ko-KR" smtClean="0">
                <a:sym typeface="Symbol" panose="05050102010706020507" pitchFamily="18" charset="2"/>
              </a:rPr>
              <a:t>Pass pointer to client-specific return mbox in request</a:t>
            </a:r>
            <a:endParaRPr lang="en-US" altLang="ko-KR" dirty="0"/>
          </a:p>
        </p:txBody>
      </p:sp>
    </p:spTree>
    <p:extLst>
      <p:ext uri="{BB962C8B-B14F-4D97-AF65-F5344CB8AC3E}">
        <p14:creationId xmlns:p14="http://schemas.microsoft.com/office/powerpoint/2010/main" val="372208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9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9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9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94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94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94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94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942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942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94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9427">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94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381000" y="838200"/>
            <a:ext cx="8305800" cy="4836432"/>
          </a:xfrm>
        </p:spPr>
        <p:txBody>
          <a:bodyPr>
            <a:normAutofit/>
          </a:bodyPr>
          <a:lstStyle/>
          <a:p>
            <a:pPr marL="0" indent="0">
              <a:buNone/>
            </a:pPr>
            <a:r>
              <a:rPr lang="en-US" b="1" dirty="0"/>
              <a:t>Commit Transaction</a:t>
            </a:r>
          </a:p>
          <a:p>
            <a:r>
              <a:rPr lang="en-US" dirty="0"/>
              <a:t>Coordinator learns </a:t>
            </a:r>
            <a:r>
              <a:rPr lang="en-US" i="1" dirty="0">
                <a:solidFill>
                  <a:srgbClr val="FF0000"/>
                </a:solidFill>
              </a:rPr>
              <a:t>all machines have agreed to commit</a:t>
            </a:r>
          </a:p>
          <a:p>
            <a:r>
              <a:rPr lang="en-US" dirty="0"/>
              <a:t>Record decision </a:t>
            </a:r>
            <a:r>
              <a:rPr lang="en-US" dirty="0" smtClean="0"/>
              <a:t>to commit in </a:t>
            </a:r>
            <a:r>
              <a:rPr lang="en-US" dirty="0"/>
              <a:t>local log</a:t>
            </a:r>
          </a:p>
          <a:p>
            <a:r>
              <a:rPr lang="en-US" dirty="0" smtClean="0"/>
              <a:t>Apply </a:t>
            </a:r>
            <a:r>
              <a:rPr lang="en-US" dirty="0"/>
              <a:t>transaction, inform voters</a:t>
            </a:r>
          </a:p>
          <a:p>
            <a:pPr marL="0" indent="0">
              <a:buNone/>
            </a:pPr>
            <a:r>
              <a:rPr lang="en-US" b="1" dirty="0" smtClean="0"/>
              <a:t>Abort </a:t>
            </a:r>
            <a:r>
              <a:rPr lang="en-US" b="1" dirty="0"/>
              <a:t>Transaction</a:t>
            </a:r>
          </a:p>
          <a:p>
            <a:r>
              <a:rPr lang="en-US" dirty="0"/>
              <a:t>Coordinator learns </a:t>
            </a:r>
            <a:r>
              <a:rPr lang="en-US" i="1" dirty="0">
                <a:solidFill>
                  <a:srgbClr val="FF0000"/>
                </a:solidFill>
              </a:rPr>
              <a:t>at least on machine has voted to abort</a:t>
            </a:r>
            <a:endParaRPr lang="en-US" dirty="0">
              <a:solidFill>
                <a:srgbClr val="FF0000"/>
              </a:solidFill>
            </a:endParaRPr>
          </a:p>
          <a:p>
            <a:r>
              <a:rPr lang="en-US" dirty="0"/>
              <a:t>Record decision </a:t>
            </a:r>
            <a:r>
              <a:rPr lang="en-US" dirty="0" smtClean="0"/>
              <a:t>to abort in </a:t>
            </a:r>
            <a:r>
              <a:rPr lang="en-US" dirty="0"/>
              <a:t>local log</a:t>
            </a:r>
          </a:p>
          <a:p>
            <a:r>
              <a:rPr lang="en-US" dirty="0" smtClean="0"/>
              <a:t>Do </a:t>
            </a:r>
            <a:r>
              <a:rPr lang="en-US" dirty="0"/>
              <a:t>not apply transaction, inform </a:t>
            </a:r>
            <a:r>
              <a:rPr lang="en-US" dirty="0" smtClean="0"/>
              <a:t>voters</a:t>
            </a:r>
            <a:endParaRPr lang="en-US" dirty="0"/>
          </a:p>
        </p:txBody>
      </p:sp>
      <p:sp>
        <p:nvSpPr>
          <p:cNvPr id="4" name="Rectangle 3">
            <a:extLst>
              <a:ext uri="{FF2B5EF4-FFF2-40B4-BE49-F238E27FC236}">
                <a16:creationId xmlns:a16="http://schemas.microsoft.com/office/drawing/2014/main" id="{D4FA8892-A358-4366-8A28-8E9940F801D2}"/>
              </a:ext>
            </a:extLst>
          </p:cNvPr>
          <p:cNvSpPr/>
          <p:nvPr/>
        </p:nvSpPr>
        <p:spPr>
          <a:xfrm>
            <a:off x="304800" y="1686228"/>
            <a:ext cx="7817088" cy="48055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864144B-0FD5-4D32-BC21-F7904F873473}"/>
              </a:ext>
            </a:extLst>
          </p:cNvPr>
          <p:cNvSpPr/>
          <p:nvPr/>
        </p:nvSpPr>
        <p:spPr>
          <a:xfrm>
            <a:off x="304800" y="3429000"/>
            <a:ext cx="7817088" cy="467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FFDE31-A80D-444C-A2F4-BB3A56AD2BE3}"/>
              </a:ext>
            </a:extLst>
          </p:cNvPr>
          <p:cNvSpPr txBox="1"/>
          <p:nvPr/>
        </p:nvSpPr>
        <p:spPr>
          <a:xfrm rot="19391236">
            <a:off x="2672756" y="2459335"/>
            <a:ext cx="6187671" cy="1569660"/>
          </a:xfrm>
          <a:prstGeom prst="rect">
            <a:avLst/>
          </a:prstGeom>
          <a:solidFill>
            <a:srgbClr val="FFFFFF">
              <a:alpha val="69804"/>
            </a:srgbClr>
          </a:solidFill>
          <a:ln w="38100">
            <a:solidFill>
              <a:schemeClr val="tx1"/>
            </a:solidFill>
          </a:ln>
        </p:spPr>
        <p:txBody>
          <a:bodyPr wrap="square" rtlCol="0">
            <a:spAutoFit/>
          </a:bodyPr>
          <a:lstStyle/>
          <a:p>
            <a:r>
              <a:rPr lang="en-US" sz="3200" b="1" dirty="0">
                <a:solidFill>
                  <a:schemeClr val="accent1">
                    <a:lumMod val="50000"/>
                  </a:schemeClr>
                </a:solidFill>
              </a:rPr>
              <a:t>Because no machine can take back its decision, exactly one of these will happen</a:t>
            </a:r>
          </a:p>
        </p:txBody>
      </p:sp>
    </p:spTree>
    <p:extLst>
      <p:ext uri="{BB962C8B-B14F-4D97-AF65-F5344CB8AC3E}">
        <p14:creationId xmlns:p14="http://schemas.microsoft.com/office/powerpoint/2010/main" val="225947036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533400"/>
          </a:xfrm>
        </p:spPr>
        <p:txBody>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type="body" idx="1"/>
          </p:nvPr>
        </p:nvSpPr>
        <p:spPr>
          <a:xfrm>
            <a:off x="76200" y="838200"/>
            <a:ext cx="8947150" cy="5715000"/>
          </a:xfrm>
        </p:spPr>
        <p:txBody>
          <a:bodyPr>
            <a:normAutofit lnSpcReduction="10000"/>
          </a:bodyPr>
          <a:lstStyle/>
          <a:p>
            <a:pPr>
              <a:lnSpc>
                <a:spcPct val="100000"/>
              </a:lnSpc>
              <a:spcBef>
                <a:spcPct val="10000"/>
              </a:spcBef>
            </a:pPr>
            <a:r>
              <a:rPr lang="en-US" altLang="ko-KR" sz="2600" dirty="0">
                <a:ea typeface="굴림" panose="020B0600000101010101" pitchFamily="34" charset="-127"/>
              </a:rPr>
              <a:t>Different failure modes in dist. system than on a single machine</a:t>
            </a:r>
          </a:p>
          <a:p>
            <a:pPr>
              <a:lnSpc>
                <a:spcPct val="100000"/>
              </a:lnSpc>
              <a:spcBef>
                <a:spcPct val="10000"/>
              </a:spcBef>
            </a:pPr>
            <a:r>
              <a:rPr lang="en-US" altLang="ko-KR" sz="2600" dirty="0">
                <a:ea typeface="굴림" panose="020B0600000101010101" pitchFamily="34" charset="-127"/>
              </a:rPr>
              <a:t>Consider many different types of failures</a:t>
            </a:r>
          </a:p>
          <a:p>
            <a:pPr lvl="1">
              <a:lnSpc>
                <a:spcPct val="100000"/>
              </a:lnSpc>
              <a:spcBef>
                <a:spcPct val="10000"/>
              </a:spcBef>
            </a:pPr>
            <a:r>
              <a:rPr lang="en-US" altLang="ko-KR" sz="2600" dirty="0">
                <a:ea typeface="굴림" panose="020B0600000101010101" pitchFamily="34" charset="-127"/>
              </a:rPr>
              <a:t>User-level bug causes address space to crash</a:t>
            </a:r>
          </a:p>
          <a:p>
            <a:pPr lvl="1">
              <a:lnSpc>
                <a:spcPct val="100000"/>
              </a:lnSpc>
              <a:spcBef>
                <a:spcPct val="10000"/>
              </a:spcBef>
            </a:pPr>
            <a:r>
              <a:rPr lang="en-US" altLang="ko-KR" sz="2600"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600" dirty="0">
                <a:ea typeface="굴림" panose="020B0600000101010101" pitchFamily="34" charset="-127"/>
              </a:rPr>
              <a:t>Some machine is compromised by malicious party</a:t>
            </a:r>
          </a:p>
          <a:p>
            <a:pPr>
              <a:lnSpc>
                <a:spcPct val="100000"/>
              </a:lnSpc>
              <a:spcBef>
                <a:spcPct val="10000"/>
              </a:spcBef>
            </a:pPr>
            <a:r>
              <a:rPr lang="en-US" altLang="ko-KR" sz="2600" dirty="0">
                <a:ea typeface="굴림" panose="020B0600000101010101" pitchFamily="34" charset="-127"/>
              </a:rPr>
              <a:t>Before RPC: whole system would crash/die</a:t>
            </a:r>
          </a:p>
          <a:p>
            <a:pPr>
              <a:lnSpc>
                <a:spcPct val="100000"/>
              </a:lnSpc>
              <a:spcBef>
                <a:spcPct val="10000"/>
              </a:spcBef>
            </a:pPr>
            <a:r>
              <a:rPr lang="en-US" altLang="ko-KR" sz="2600" dirty="0">
                <a:ea typeface="굴림" panose="020B0600000101010101" pitchFamily="34" charset="-127"/>
              </a:rPr>
              <a:t>After RPC: One machine crashes/compromised while others keep working</a:t>
            </a:r>
          </a:p>
          <a:p>
            <a:pPr>
              <a:lnSpc>
                <a:spcPct val="100000"/>
              </a:lnSpc>
              <a:spcBef>
                <a:spcPct val="10000"/>
              </a:spcBef>
            </a:pPr>
            <a:r>
              <a:rPr lang="en-US" altLang="ko-KR" sz="2600" dirty="0">
                <a:ea typeface="굴림" panose="020B0600000101010101" pitchFamily="34" charset="-127"/>
              </a:rPr>
              <a:t>Can easily result in inconsistent view of the world</a:t>
            </a:r>
          </a:p>
          <a:p>
            <a:pPr lvl="1">
              <a:lnSpc>
                <a:spcPct val="100000"/>
              </a:lnSpc>
              <a:spcBef>
                <a:spcPct val="10000"/>
              </a:spcBef>
            </a:pPr>
            <a:r>
              <a:rPr lang="en-US" altLang="ko-KR" sz="2600" dirty="0">
                <a:ea typeface="굴림" panose="020B0600000101010101" pitchFamily="34" charset="-127"/>
              </a:rPr>
              <a:t>Did my cached data get written back or not?</a:t>
            </a:r>
          </a:p>
          <a:p>
            <a:pPr lvl="1">
              <a:lnSpc>
                <a:spcPct val="100000"/>
              </a:lnSpc>
              <a:spcBef>
                <a:spcPct val="10000"/>
              </a:spcBef>
            </a:pPr>
            <a:r>
              <a:rPr lang="en-US" altLang="ko-KR" sz="2600" dirty="0">
                <a:ea typeface="굴림" panose="020B0600000101010101" pitchFamily="34" charset="-127"/>
              </a:rPr>
              <a:t>Did server do what I requested or not?</a:t>
            </a:r>
          </a:p>
          <a:p>
            <a:pPr>
              <a:lnSpc>
                <a:spcPct val="100000"/>
              </a:lnSpc>
              <a:spcBef>
                <a:spcPct val="10000"/>
              </a:spcBef>
            </a:pPr>
            <a:r>
              <a:rPr lang="en-US" altLang="ko-KR" sz="2600" dirty="0">
                <a:ea typeface="굴림" panose="020B0600000101010101" pitchFamily="34" charset="-127"/>
              </a:rPr>
              <a:t>Answer? Distributed transactions/Byzantine Commit</a:t>
            </a:r>
          </a:p>
          <a:p>
            <a:pPr marL="457200" lvl="1" indent="0">
              <a:lnSpc>
                <a:spcPct val="100000"/>
              </a:lnSpc>
              <a:spcBef>
                <a:spcPct val="10000"/>
              </a:spcBef>
              <a:buNone/>
            </a:pPr>
            <a:endParaRPr lang="en-US" altLang="ko-KR" sz="2400" dirty="0">
              <a:ea typeface="굴림" panose="020B0600000101010101" pitchFamily="34" charset="-127"/>
            </a:endParaRPr>
          </a:p>
        </p:txBody>
      </p:sp>
    </p:spTree>
    <p:extLst>
      <p:ext uri="{BB962C8B-B14F-4D97-AF65-F5344CB8AC3E}">
        <p14:creationId xmlns:p14="http://schemas.microsoft.com/office/powerpoint/2010/main" val="1424388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0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045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045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045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Performance</a:t>
            </a:r>
          </a:p>
        </p:txBody>
      </p:sp>
      <p:sp>
        <p:nvSpPr>
          <p:cNvPr id="1000451" name="Rectangle 3"/>
          <p:cNvSpPr>
            <a:spLocks noGrp="1" noChangeArrowheads="1"/>
          </p:cNvSpPr>
          <p:nvPr>
            <p:ph type="body" idx="1"/>
          </p:nvPr>
        </p:nvSpPr>
        <p:spPr>
          <a:xfrm>
            <a:off x="76200" y="914400"/>
            <a:ext cx="8947150" cy="5638800"/>
          </a:xfrm>
        </p:spPr>
        <p:txBody>
          <a:bodyPr>
            <a:normAutofit/>
          </a:bodyPr>
          <a:lstStyle/>
          <a:p>
            <a:pPr>
              <a:lnSpc>
                <a:spcPct val="100000"/>
              </a:lnSpc>
              <a:spcBef>
                <a:spcPct val="10000"/>
              </a:spcBef>
            </a:pPr>
            <a:r>
              <a:rPr lang="en-US" altLang="ko-KR" sz="2600" dirty="0">
                <a:ea typeface="굴림" panose="020B0600000101010101" pitchFamily="34" charset="-127"/>
              </a:rPr>
              <a:t>Cost of Procedure call </a:t>
            </a:r>
            <a:r>
              <a:rPr lang="en-US" altLang="ko-KR" sz="2600" dirty="0">
                <a:ea typeface="굴림" panose="020B0600000101010101" pitchFamily="34" charset="-127"/>
                <a:sym typeface="Symbol" panose="05050102010706020507" pitchFamily="18" charset="2"/>
              </a:rPr>
              <a:t>« same-machine RPC « network RPC</a:t>
            </a:r>
          </a:p>
          <a:p>
            <a:pPr>
              <a:lnSpc>
                <a:spcPct val="100000"/>
              </a:lnSpc>
              <a:spcBef>
                <a:spcPct val="10000"/>
              </a:spcBef>
            </a:pPr>
            <a:endParaRPr lang="en-US" altLang="ko-KR" sz="2600" dirty="0">
              <a:ea typeface="굴림" panose="020B0600000101010101" pitchFamily="34" charset="-127"/>
              <a:sym typeface="Symbol" panose="05050102010706020507" pitchFamily="18" charset="2"/>
            </a:endParaRPr>
          </a:p>
          <a:p>
            <a:pPr>
              <a:lnSpc>
                <a:spcPct val="100000"/>
              </a:lnSpc>
              <a:spcBef>
                <a:spcPct val="10000"/>
              </a:spcBef>
            </a:pPr>
            <a:r>
              <a:rPr lang="en-US" altLang="ko-KR" sz="2600" dirty="0">
                <a:ea typeface="굴림" panose="020B0600000101010101" pitchFamily="34" charset="-127"/>
                <a:sym typeface="Symbol" panose="05050102010706020507" pitchFamily="18" charset="2"/>
              </a:rPr>
              <a:t>Means programmers must be aware that RPC is not free </a:t>
            </a:r>
          </a:p>
          <a:p>
            <a:pPr lvl="1">
              <a:lnSpc>
                <a:spcPct val="100000"/>
              </a:lnSpc>
              <a:spcBef>
                <a:spcPct val="10000"/>
              </a:spcBef>
            </a:pPr>
            <a:r>
              <a:rPr lang="en-US" altLang="ko-KR" sz="2600" dirty="0">
                <a:ea typeface="굴림" panose="020B0600000101010101" pitchFamily="34" charset="-127"/>
                <a:sym typeface="Symbol" panose="05050102010706020507" pitchFamily="18" charset="2"/>
              </a:rPr>
              <a:t>Caching can help, but may make failure handling complex</a:t>
            </a:r>
          </a:p>
        </p:txBody>
      </p:sp>
    </p:spTree>
    <p:extLst>
      <p:ext uri="{BB962C8B-B14F-4D97-AF65-F5344CB8AC3E}">
        <p14:creationId xmlns:p14="http://schemas.microsoft.com/office/powerpoint/2010/main" val="2473457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76200"/>
            <a:ext cx="8382000" cy="533400"/>
          </a:xfrm>
        </p:spPr>
        <p:txBody>
          <a:bodyPr/>
          <a:lstStyle/>
          <a:p>
            <a:r>
              <a:rPr lang="en-US" altLang="ko-KR" sz="2800" dirty="0" smtClean="0">
                <a:ea typeface="굴림" panose="020B0600000101010101" pitchFamily="34" charset="-127"/>
              </a:rPr>
              <a:t>Cross-Domain Communication/</a:t>
            </a:r>
            <a:br>
              <a:rPr lang="en-US" altLang="ko-KR" sz="2800" dirty="0" smtClean="0">
                <a:ea typeface="굴림" panose="020B0600000101010101" pitchFamily="34" charset="-127"/>
              </a:rPr>
            </a:br>
            <a:r>
              <a:rPr lang="en-US" altLang="ko-KR" sz="2800" dirty="0" smtClean="0">
                <a:ea typeface="굴림" panose="020B0600000101010101" pitchFamily="34" charset="-127"/>
              </a:rPr>
              <a:t>Location Transparency</a:t>
            </a:r>
          </a:p>
        </p:txBody>
      </p:sp>
      <p:sp>
        <p:nvSpPr>
          <p:cNvPr id="1004547" name="Rectangle 3"/>
          <p:cNvSpPr>
            <a:spLocks noGrp="1" noChangeArrowheads="1"/>
          </p:cNvSpPr>
          <p:nvPr>
            <p:ph type="body" idx="1"/>
          </p:nvPr>
        </p:nvSpPr>
        <p:spPr>
          <a:xfrm>
            <a:off x="158750" y="685800"/>
            <a:ext cx="8826500" cy="5105400"/>
          </a:xfrm>
        </p:spPr>
        <p:txBody>
          <a:bodyPr/>
          <a:lstStyle/>
          <a:p>
            <a:pPr>
              <a:lnSpc>
                <a:spcPct val="80000"/>
              </a:lnSpc>
              <a:spcBef>
                <a:spcPct val="25000"/>
              </a:spcBef>
            </a:pPr>
            <a:r>
              <a:rPr lang="en-US" altLang="ko-KR" dirty="0" smtClean="0">
                <a:ea typeface="굴림" panose="020B0600000101010101" pitchFamily="34" charset="-127"/>
              </a:rPr>
              <a:t>How do address spaces communicate with one another?</a:t>
            </a:r>
          </a:p>
          <a:p>
            <a:pPr lvl="1">
              <a:lnSpc>
                <a:spcPct val="80000"/>
              </a:lnSpc>
              <a:spcBef>
                <a:spcPct val="25000"/>
              </a:spcBef>
            </a:pPr>
            <a:r>
              <a:rPr lang="en-US" altLang="ko-KR" dirty="0" smtClean="0">
                <a:ea typeface="굴림" panose="020B0600000101010101" pitchFamily="34" charset="-127"/>
              </a:rPr>
              <a:t>Shared Memory with Semaphores, monitors, etc…</a:t>
            </a:r>
          </a:p>
          <a:p>
            <a:pPr lvl="1">
              <a:lnSpc>
                <a:spcPct val="80000"/>
              </a:lnSpc>
              <a:spcBef>
                <a:spcPct val="25000"/>
              </a:spcBef>
            </a:pPr>
            <a:r>
              <a:rPr lang="en-US" altLang="ko-KR" dirty="0" smtClean="0">
                <a:ea typeface="굴림" panose="020B0600000101010101" pitchFamily="34" charset="-127"/>
              </a:rPr>
              <a:t>File System</a:t>
            </a:r>
          </a:p>
          <a:p>
            <a:pPr lvl="1">
              <a:lnSpc>
                <a:spcPct val="80000"/>
              </a:lnSpc>
              <a:spcBef>
                <a:spcPct val="25000"/>
              </a:spcBef>
            </a:pPr>
            <a:r>
              <a:rPr lang="en-US" altLang="ko-KR" dirty="0" smtClean="0">
                <a:ea typeface="굴림" panose="020B0600000101010101" pitchFamily="34" charset="-127"/>
              </a:rPr>
              <a:t>Pipes (1-way communication)</a:t>
            </a:r>
          </a:p>
          <a:p>
            <a:pPr lvl="1">
              <a:lnSpc>
                <a:spcPct val="80000"/>
              </a:lnSpc>
              <a:spcBef>
                <a:spcPct val="25000"/>
              </a:spcBef>
            </a:pPr>
            <a:r>
              <a:rPr lang="en-US" altLang="ko-KR" dirty="0" smtClean="0">
                <a:ea typeface="굴림" panose="020B0600000101010101" pitchFamily="34" charset="-127"/>
              </a:rPr>
              <a:t>“Remote” procedure call (2-way communication)</a:t>
            </a:r>
          </a:p>
          <a:p>
            <a:pPr>
              <a:lnSpc>
                <a:spcPct val="80000"/>
              </a:lnSpc>
              <a:spcBef>
                <a:spcPct val="25000"/>
              </a:spcBef>
            </a:pPr>
            <a:r>
              <a:rPr lang="en-US" altLang="ko-KR" dirty="0" smtClean="0">
                <a:ea typeface="굴림" panose="020B0600000101010101" pitchFamily="34" charset="-127"/>
              </a:rPr>
              <a:t>RPC’s can be used to communicate between address spaces on different machines or the same machine</a:t>
            </a:r>
          </a:p>
          <a:p>
            <a:pPr lvl="1">
              <a:lnSpc>
                <a:spcPct val="80000"/>
              </a:lnSpc>
              <a:spcBef>
                <a:spcPct val="25000"/>
              </a:spcBef>
            </a:pPr>
            <a:r>
              <a:rPr lang="en-US" altLang="ko-KR" dirty="0" smtClean="0">
                <a:ea typeface="굴림" panose="020B0600000101010101" pitchFamily="34" charset="-127"/>
              </a:rPr>
              <a:t>Services can be run wherever it’s most appropriate</a:t>
            </a:r>
          </a:p>
          <a:p>
            <a:pPr lvl="1">
              <a:lnSpc>
                <a:spcPct val="80000"/>
              </a:lnSpc>
              <a:spcBef>
                <a:spcPct val="25000"/>
              </a:spcBef>
            </a:pPr>
            <a:r>
              <a:rPr lang="en-US" altLang="ko-KR" dirty="0" smtClean="0">
                <a:ea typeface="굴림" panose="020B0600000101010101" pitchFamily="34" charset="-127"/>
              </a:rPr>
              <a:t>Access to local and remote services looks the same</a:t>
            </a:r>
          </a:p>
          <a:p>
            <a:pPr>
              <a:lnSpc>
                <a:spcPct val="80000"/>
              </a:lnSpc>
              <a:spcBef>
                <a:spcPct val="25000"/>
              </a:spcBef>
            </a:pPr>
            <a:r>
              <a:rPr lang="en-US" altLang="ko-KR" dirty="0" smtClean="0">
                <a:ea typeface="굴림" panose="020B0600000101010101" pitchFamily="34" charset="-127"/>
              </a:rPr>
              <a:t>Examples of RPC systems:</a:t>
            </a:r>
          </a:p>
          <a:p>
            <a:pPr lvl="1">
              <a:lnSpc>
                <a:spcPct val="80000"/>
              </a:lnSpc>
              <a:spcBef>
                <a:spcPct val="25000"/>
              </a:spcBef>
            </a:pPr>
            <a:r>
              <a:rPr lang="en-US" altLang="ko-KR" dirty="0" smtClean="0">
                <a:ea typeface="굴림" panose="020B0600000101010101" pitchFamily="34" charset="-127"/>
              </a:rPr>
              <a:t>CORBA (Common Object Request Broker Architecture)</a:t>
            </a:r>
          </a:p>
          <a:p>
            <a:pPr lvl="1">
              <a:lnSpc>
                <a:spcPct val="80000"/>
              </a:lnSpc>
              <a:spcBef>
                <a:spcPct val="25000"/>
              </a:spcBef>
            </a:pPr>
            <a:r>
              <a:rPr lang="en-US" altLang="ko-KR" dirty="0" smtClean="0">
                <a:ea typeface="굴림" panose="020B0600000101010101" pitchFamily="34" charset="-127"/>
              </a:rPr>
              <a:t>DCOM (Distributed COM)</a:t>
            </a:r>
          </a:p>
          <a:p>
            <a:pPr lvl="1">
              <a:lnSpc>
                <a:spcPct val="80000"/>
              </a:lnSpc>
              <a:spcBef>
                <a:spcPct val="25000"/>
              </a:spcBef>
            </a:pPr>
            <a:r>
              <a:rPr lang="en-US" altLang="ko-KR" dirty="0" smtClean="0">
                <a:ea typeface="굴림" panose="020B0600000101010101" pitchFamily="34" charset="-127"/>
              </a:rPr>
              <a:t>RMI (Java Remote Method Invocation)</a:t>
            </a:r>
          </a:p>
        </p:txBody>
      </p:sp>
    </p:spTree>
    <p:extLst>
      <p:ext uri="{BB962C8B-B14F-4D97-AF65-F5344CB8AC3E}">
        <p14:creationId xmlns:p14="http://schemas.microsoft.com/office/powerpoint/2010/main" val="82992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4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45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45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45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4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45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45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45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45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45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Microkernel operating systems</a:t>
            </a:r>
          </a:p>
        </p:txBody>
      </p:sp>
      <p:sp>
        <p:nvSpPr>
          <p:cNvPr id="1005571" name="Rectangle 3"/>
          <p:cNvSpPr>
            <a:spLocks noGrp="1" noChangeArrowheads="1"/>
          </p:cNvSpPr>
          <p:nvPr>
            <p:ph type="body" idx="1"/>
          </p:nvPr>
        </p:nvSpPr>
        <p:spPr>
          <a:xfrm>
            <a:off x="109538" y="701675"/>
            <a:ext cx="8924925" cy="6156325"/>
          </a:xfrm>
        </p:spPr>
        <p:txBody>
          <a:bodyPr>
            <a:normAutofit/>
          </a:bodyPr>
          <a:lstStyle/>
          <a:p>
            <a:pPr>
              <a:lnSpc>
                <a:spcPct val="80000"/>
              </a:lnSpc>
              <a:spcBef>
                <a:spcPct val="15000"/>
              </a:spcBef>
            </a:pPr>
            <a:r>
              <a:rPr lang="en-US" altLang="ko-KR" dirty="0" smtClean="0">
                <a:ea typeface="굴림" panose="020B0600000101010101" pitchFamily="34" charset="-127"/>
              </a:rPr>
              <a:t>Example: split kernel into application-level servers.</a:t>
            </a:r>
          </a:p>
          <a:p>
            <a:pPr lvl="1">
              <a:lnSpc>
                <a:spcPct val="80000"/>
              </a:lnSpc>
              <a:spcBef>
                <a:spcPct val="15000"/>
              </a:spcBef>
            </a:pPr>
            <a:r>
              <a:rPr lang="en-US" altLang="ko-KR" dirty="0" smtClean="0">
                <a:ea typeface="굴림" panose="020B0600000101010101" pitchFamily="34" charset="-127"/>
              </a:rPr>
              <a:t>File system looks remote, even though on same machine</a:t>
            </a: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lvl="1">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r>
              <a:rPr lang="en-US" altLang="ko-KR" dirty="0" smtClean="0">
                <a:ea typeface="굴림" panose="020B0600000101010101" pitchFamily="34" charset="-127"/>
              </a:rPr>
              <a:t>Why split the OS into separate domains?</a:t>
            </a:r>
          </a:p>
          <a:p>
            <a:pPr lvl="1">
              <a:lnSpc>
                <a:spcPct val="80000"/>
              </a:lnSpc>
              <a:spcBef>
                <a:spcPct val="15000"/>
              </a:spcBef>
            </a:pPr>
            <a:r>
              <a:rPr lang="en-US" altLang="ko-KR" dirty="0" smtClean="0">
                <a:ea typeface="굴림" panose="020B0600000101010101" pitchFamily="34" charset="-127"/>
              </a:rPr>
              <a:t>Fault isolation: bugs are more isolated (build a firewall)</a:t>
            </a:r>
          </a:p>
          <a:p>
            <a:pPr lvl="1">
              <a:lnSpc>
                <a:spcPct val="80000"/>
              </a:lnSpc>
              <a:spcBef>
                <a:spcPct val="15000"/>
              </a:spcBef>
            </a:pPr>
            <a:r>
              <a:rPr lang="en-US" altLang="ko-KR" dirty="0" smtClean="0">
                <a:ea typeface="굴림" panose="020B0600000101010101" pitchFamily="34" charset="-127"/>
              </a:rPr>
              <a:t>Enforces modularity: allows incremental upgrades of pieces of software (client or server)</a:t>
            </a:r>
          </a:p>
          <a:p>
            <a:pPr lvl="1">
              <a:lnSpc>
                <a:spcPct val="80000"/>
              </a:lnSpc>
              <a:spcBef>
                <a:spcPct val="15000"/>
              </a:spcBef>
            </a:pPr>
            <a:r>
              <a:rPr lang="en-US" altLang="ko-KR" dirty="0" smtClean="0">
                <a:ea typeface="굴림" panose="020B0600000101010101" pitchFamily="34" charset="-127"/>
              </a:rPr>
              <a:t>Location transparent: service can be local or remote</a:t>
            </a:r>
          </a:p>
          <a:p>
            <a:pPr lvl="2">
              <a:lnSpc>
                <a:spcPct val="80000"/>
              </a:lnSpc>
              <a:spcBef>
                <a:spcPct val="15000"/>
              </a:spcBef>
            </a:pPr>
            <a:r>
              <a:rPr lang="en-US" altLang="ko-KR" dirty="0" smtClean="0">
                <a:ea typeface="굴림" panose="020B0600000101010101" pitchFamily="34" charset="-127"/>
              </a:rPr>
              <a:t>For example in the X windowing system: Each X client can be on a separate machine from X server; Neither has to run on the machine with the frame buffer.</a:t>
            </a:r>
          </a:p>
          <a:p>
            <a:pPr>
              <a:lnSpc>
                <a:spcPct val="80000"/>
              </a:lnSpc>
              <a:spcBef>
                <a:spcPct val="15000"/>
              </a:spcBef>
            </a:pPr>
            <a:endParaRPr lang="en-US" altLang="ko-KR" dirty="0" smtClean="0">
              <a:ea typeface="굴림" panose="020B0600000101010101" pitchFamily="34" charset="-127"/>
            </a:endParaRPr>
          </a:p>
        </p:txBody>
      </p:sp>
      <p:grpSp>
        <p:nvGrpSpPr>
          <p:cNvPr id="1005572" name="Group 4"/>
          <p:cNvGrpSpPr>
            <a:grpSpLocks/>
          </p:cNvGrpSpPr>
          <p:nvPr/>
        </p:nvGrpSpPr>
        <p:grpSpPr bwMode="auto">
          <a:xfrm>
            <a:off x="1066800" y="1524001"/>
            <a:ext cx="6543675" cy="2409826"/>
            <a:chOff x="720" y="2592"/>
            <a:chExt cx="4122" cy="1518"/>
          </a:xfrm>
        </p:grpSpPr>
        <p:grpSp>
          <p:nvGrpSpPr>
            <p:cNvPr id="35845" name="Group 5"/>
            <p:cNvGrpSpPr>
              <a:grpSpLocks/>
            </p:cNvGrpSpPr>
            <p:nvPr/>
          </p:nvGrpSpPr>
          <p:grpSpPr bwMode="auto">
            <a:xfrm>
              <a:off x="720" y="2592"/>
              <a:ext cx="1872" cy="1518"/>
              <a:chOff x="766" y="2640"/>
              <a:chExt cx="1872" cy="1518"/>
            </a:xfrm>
          </p:grpSpPr>
          <p:grpSp>
            <p:nvGrpSpPr>
              <p:cNvPr id="35856" name="Group 6"/>
              <p:cNvGrpSpPr>
                <a:grpSpLocks/>
              </p:cNvGrpSpPr>
              <p:nvPr/>
            </p:nvGrpSpPr>
            <p:grpSpPr bwMode="auto">
              <a:xfrm>
                <a:off x="826" y="2640"/>
                <a:ext cx="1812" cy="1248"/>
                <a:chOff x="200" y="2784"/>
                <a:chExt cx="1812" cy="1248"/>
              </a:xfrm>
            </p:grpSpPr>
            <p:sp>
              <p:nvSpPr>
                <p:cNvPr id="35858" name="Rectangle 7"/>
                <p:cNvSpPr>
                  <a:spLocks noChangeArrowheads="1"/>
                </p:cNvSpPr>
                <p:nvPr/>
              </p:nvSpPr>
              <p:spPr bwMode="auto">
                <a:xfrm>
                  <a:off x="344"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App</a:t>
                  </a:r>
                </a:p>
              </p:txBody>
            </p:sp>
            <p:sp>
              <p:nvSpPr>
                <p:cNvPr id="35859" name="Rectangle 8"/>
                <p:cNvSpPr>
                  <a:spLocks noChangeArrowheads="1"/>
                </p:cNvSpPr>
                <p:nvPr/>
              </p:nvSpPr>
              <p:spPr bwMode="auto">
                <a:xfrm>
                  <a:off x="872"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App</a:t>
                  </a:r>
                </a:p>
              </p:txBody>
            </p:sp>
            <p:grpSp>
              <p:nvGrpSpPr>
                <p:cNvPr id="35860" name="Group 9"/>
                <p:cNvGrpSpPr>
                  <a:grpSpLocks/>
                </p:cNvGrpSpPr>
                <p:nvPr/>
              </p:nvGrpSpPr>
              <p:grpSpPr bwMode="auto">
                <a:xfrm>
                  <a:off x="200" y="3264"/>
                  <a:ext cx="1812" cy="768"/>
                  <a:chOff x="200" y="3264"/>
                  <a:chExt cx="1812" cy="768"/>
                </a:xfrm>
              </p:grpSpPr>
              <p:sp>
                <p:nvSpPr>
                  <p:cNvPr id="35862" name="Rectangle 10"/>
                  <p:cNvSpPr>
                    <a:spLocks noChangeArrowheads="1"/>
                  </p:cNvSpPr>
                  <p:nvPr/>
                </p:nvSpPr>
                <p:spPr bwMode="auto">
                  <a:xfrm>
                    <a:off x="200" y="3264"/>
                    <a:ext cx="1728"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a:endParaRPr>
                  </a:p>
                </p:txBody>
              </p:sp>
              <p:sp>
                <p:nvSpPr>
                  <p:cNvPr id="35863" name="Text Box 11"/>
                  <p:cNvSpPr txBox="1">
                    <a:spLocks noChangeArrowheads="1"/>
                  </p:cNvSpPr>
                  <p:nvPr/>
                </p:nvSpPr>
                <p:spPr bwMode="auto">
                  <a:xfrm>
                    <a:off x="200" y="3312"/>
                    <a:ext cx="86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file system</a:t>
                    </a:r>
                  </a:p>
                </p:txBody>
              </p:sp>
              <p:sp>
                <p:nvSpPr>
                  <p:cNvPr id="35864" name="Text Box 12"/>
                  <p:cNvSpPr txBox="1">
                    <a:spLocks noChangeArrowheads="1"/>
                  </p:cNvSpPr>
                  <p:nvPr/>
                </p:nvSpPr>
                <p:spPr bwMode="auto">
                  <a:xfrm>
                    <a:off x="1123" y="3360"/>
                    <a:ext cx="88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Windowing</a:t>
                    </a:r>
                  </a:p>
                </p:txBody>
              </p:sp>
              <p:sp>
                <p:nvSpPr>
                  <p:cNvPr id="35865" name="Text Box 13"/>
                  <p:cNvSpPr txBox="1">
                    <a:spLocks noChangeArrowheads="1"/>
                  </p:cNvSpPr>
                  <p:nvPr/>
                </p:nvSpPr>
                <p:spPr bwMode="auto">
                  <a:xfrm>
                    <a:off x="1057" y="3600"/>
                    <a:ext cx="9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Networking</a:t>
                    </a:r>
                  </a:p>
                </p:txBody>
              </p:sp>
              <p:sp>
                <p:nvSpPr>
                  <p:cNvPr id="35866" name="Text Box 14"/>
                  <p:cNvSpPr txBox="1">
                    <a:spLocks noChangeArrowheads="1"/>
                  </p:cNvSpPr>
                  <p:nvPr/>
                </p:nvSpPr>
                <p:spPr bwMode="auto">
                  <a:xfrm>
                    <a:off x="421" y="3552"/>
                    <a:ext cx="33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VM</a:t>
                    </a:r>
                  </a:p>
                </p:txBody>
              </p:sp>
              <p:sp>
                <p:nvSpPr>
                  <p:cNvPr id="35867" name="Text Box 15"/>
                  <p:cNvSpPr txBox="1">
                    <a:spLocks noChangeArrowheads="1"/>
                  </p:cNvSpPr>
                  <p:nvPr/>
                </p:nvSpPr>
                <p:spPr bwMode="auto">
                  <a:xfrm>
                    <a:off x="672" y="3792"/>
                    <a:ext cx="68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Threads</a:t>
                    </a:r>
                  </a:p>
                </p:txBody>
              </p:sp>
            </p:grpSp>
            <p:sp>
              <p:nvSpPr>
                <p:cNvPr id="35861" name="Rectangle 16"/>
                <p:cNvSpPr>
                  <a:spLocks noChangeArrowheads="1"/>
                </p:cNvSpPr>
                <p:nvPr/>
              </p:nvSpPr>
              <p:spPr bwMode="auto">
                <a:xfrm>
                  <a:off x="1400"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App</a:t>
                  </a:r>
                </a:p>
              </p:txBody>
            </p:sp>
          </p:grpSp>
          <p:sp>
            <p:nvSpPr>
              <p:cNvPr id="35857" name="Text Box 17"/>
              <p:cNvSpPr txBox="1">
                <a:spLocks noChangeArrowheads="1"/>
              </p:cNvSpPr>
              <p:nvPr/>
            </p:nvSpPr>
            <p:spPr bwMode="auto">
              <a:xfrm>
                <a:off x="766" y="3888"/>
                <a:ext cx="184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Monolithic Structure</a:t>
                </a:r>
              </a:p>
            </p:txBody>
          </p:sp>
        </p:grpSp>
        <p:grpSp>
          <p:nvGrpSpPr>
            <p:cNvPr id="35846" name="Group 18"/>
            <p:cNvGrpSpPr>
              <a:grpSpLocks/>
            </p:cNvGrpSpPr>
            <p:nvPr/>
          </p:nvGrpSpPr>
          <p:grpSpPr bwMode="auto">
            <a:xfrm>
              <a:off x="2888" y="2655"/>
              <a:ext cx="1954" cy="1374"/>
              <a:chOff x="2863" y="2736"/>
              <a:chExt cx="1954" cy="1374"/>
            </a:xfrm>
          </p:grpSpPr>
          <p:grpSp>
            <p:nvGrpSpPr>
              <p:cNvPr id="35847" name="Group 19"/>
              <p:cNvGrpSpPr>
                <a:grpSpLocks/>
              </p:cNvGrpSpPr>
              <p:nvPr/>
            </p:nvGrpSpPr>
            <p:grpSpPr bwMode="auto">
              <a:xfrm>
                <a:off x="2979" y="2736"/>
                <a:ext cx="1776" cy="1104"/>
                <a:chOff x="2696" y="2784"/>
                <a:chExt cx="1776" cy="1104"/>
              </a:xfrm>
            </p:grpSpPr>
            <p:sp>
              <p:nvSpPr>
                <p:cNvPr id="35849" name="Rectangle 20"/>
                <p:cNvSpPr>
                  <a:spLocks noChangeArrowheads="1"/>
                </p:cNvSpPr>
                <p:nvPr/>
              </p:nvSpPr>
              <p:spPr bwMode="auto">
                <a:xfrm>
                  <a:off x="2696"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App</a:t>
                  </a:r>
                </a:p>
              </p:txBody>
            </p:sp>
            <p:sp>
              <p:nvSpPr>
                <p:cNvPr id="35850" name="Rectangle 21"/>
                <p:cNvSpPr>
                  <a:spLocks noChangeArrowheads="1"/>
                </p:cNvSpPr>
                <p:nvPr/>
              </p:nvSpPr>
              <p:spPr bwMode="auto">
                <a:xfrm>
                  <a:off x="3224" y="2784"/>
                  <a:ext cx="432" cy="43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a:rPr>
                    <a:t>File</a:t>
                  </a:r>
                </a:p>
                <a:p>
                  <a:pPr>
                    <a:spcBef>
                      <a:spcPct val="0"/>
                    </a:spcBef>
                  </a:pPr>
                  <a:r>
                    <a:rPr lang="en-US" altLang="en-US">
                      <a:latin typeface="Gill Sans"/>
                    </a:rPr>
                    <a:t>sys</a:t>
                  </a:r>
                </a:p>
              </p:txBody>
            </p:sp>
            <p:sp>
              <p:nvSpPr>
                <p:cNvPr id="35851" name="Rectangle 22"/>
                <p:cNvSpPr>
                  <a:spLocks noChangeArrowheads="1"/>
                </p:cNvSpPr>
                <p:nvPr/>
              </p:nvSpPr>
              <p:spPr bwMode="auto">
                <a:xfrm>
                  <a:off x="3752" y="2784"/>
                  <a:ext cx="720" cy="4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windows</a:t>
                  </a:r>
                </a:p>
              </p:txBody>
            </p:sp>
            <p:sp>
              <p:nvSpPr>
                <p:cNvPr id="35852" name="Rectangle 23"/>
                <p:cNvSpPr>
                  <a:spLocks noChangeArrowheads="1"/>
                </p:cNvSpPr>
                <p:nvPr/>
              </p:nvSpPr>
              <p:spPr bwMode="auto">
                <a:xfrm>
                  <a:off x="2840" y="3264"/>
                  <a:ext cx="1440" cy="62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a:endParaRPr>
                </a:p>
              </p:txBody>
            </p:sp>
            <p:sp>
              <p:nvSpPr>
                <p:cNvPr id="35853" name="Text Box 24"/>
                <p:cNvSpPr txBox="1">
                  <a:spLocks noChangeArrowheads="1"/>
                </p:cNvSpPr>
                <p:nvPr/>
              </p:nvSpPr>
              <p:spPr bwMode="auto">
                <a:xfrm>
                  <a:off x="2926" y="3360"/>
                  <a:ext cx="422"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RPC</a:t>
                  </a:r>
                </a:p>
              </p:txBody>
            </p:sp>
            <p:sp>
              <p:nvSpPr>
                <p:cNvPr id="35854" name="Text Box 25"/>
                <p:cNvSpPr txBox="1">
                  <a:spLocks noChangeArrowheads="1"/>
                </p:cNvSpPr>
                <p:nvPr/>
              </p:nvSpPr>
              <p:spPr bwMode="auto">
                <a:xfrm>
                  <a:off x="3512" y="3297"/>
                  <a:ext cx="672"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sz="1800" dirty="0">
                      <a:latin typeface="Gill Sans"/>
                    </a:rPr>
                    <a:t>address</a:t>
                  </a:r>
                </a:p>
                <a:p>
                  <a:pPr algn="ctr">
                    <a:spcBef>
                      <a:spcPct val="0"/>
                    </a:spcBef>
                  </a:pPr>
                  <a:r>
                    <a:rPr lang="en-US" altLang="en-US" sz="1800" dirty="0">
                      <a:latin typeface="Gill Sans"/>
                    </a:rPr>
                    <a:t>spaces</a:t>
                  </a:r>
                </a:p>
              </p:txBody>
            </p:sp>
            <p:sp>
              <p:nvSpPr>
                <p:cNvPr id="35855" name="Text Box 26"/>
                <p:cNvSpPr txBox="1">
                  <a:spLocks noChangeArrowheads="1"/>
                </p:cNvSpPr>
                <p:nvPr/>
              </p:nvSpPr>
              <p:spPr bwMode="auto">
                <a:xfrm>
                  <a:off x="3224" y="3648"/>
                  <a:ext cx="640"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threads</a:t>
                  </a:r>
                </a:p>
              </p:txBody>
            </p:sp>
          </p:grpSp>
          <p:sp>
            <p:nvSpPr>
              <p:cNvPr id="35848" name="Text Box 27"/>
              <p:cNvSpPr txBox="1">
                <a:spLocks noChangeArrowheads="1"/>
              </p:cNvSpPr>
              <p:nvPr/>
            </p:nvSpPr>
            <p:spPr bwMode="auto">
              <a:xfrm>
                <a:off x="2863" y="3840"/>
                <a:ext cx="1954"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Microkernel Structure</a:t>
                </a:r>
              </a:p>
            </p:txBody>
          </p:sp>
        </p:grpSp>
      </p:grpSp>
    </p:spTree>
    <p:extLst>
      <p:ext uri="{BB962C8B-B14F-4D97-AF65-F5344CB8AC3E}">
        <p14:creationId xmlns:p14="http://schemas.microsoft.com/office/powerpoint/2010/main" val="9904837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5571">
                                            <p:txEl>
                                              <p:pRg st="1" end="1"/>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005572"/>
                                        </p:tgtEl>
                                        <p:attrNameLst>
                                          <p:attrName>style.visibility</p:attrName>
                                        </p:attrNameLst>
                                      </p:cBhvr>
                                      <p:to>
                                        <p:strVal val="visible"/>
                                      </p:to>
                                    </p:set>
                                    <p:anim calcmode="lin" valueType="num">
                                      <p:cBhvr additive="base">
                                        <p:cTn id="11" dur="500" fill="hold"/>
                                        <p:tgtEl>
                                          <p:spTgt spid="1005572"/>
                                        </p:tgtEl>
                                        <p:attrNameLst>
                                          <p:attrName>ppt_x</p:attrName>
                                        </p:attrNameLst>
                                      </p:cBhvr>
                                      <p:tavLst>
                                        <p:tav tm="0">
                                          <p:val>
                                            <p:strVal val="#ppt_x"/>
                                          </p:val>
                                        </p:tav>
                                        <p:tav tm="100000">
                                          <p:val>
                                            <p:strVal val="#ppt_x"/>
                                          </p:val>
                                        </p:tav>
                                      </p:tavLst>
                                    </p:anim>
                                    <p:anim calcmode="lin" valueType="num">
                                      <p:cBhvr additive="base">
                                        <p:cTn id="12" dur="500" fill="hold"/>
                                        <p:tgtEl>
                                          <p:spTgt spid="10055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5571">
                                            <p:txEl>
                                              <p:pRg st="11" end="11"/>
                                            </p:txEl>
                                          </p:spTgt>
                                        </p:tgtEl>
                                        <p:attrNameLst>
                                          <p:attrName>style.visibility</p:attrName>
                                        </p:attrNameLst>
                                      </p:cBhvr>
                                      <p:to>
                                        <p:strVal val="visible"/>
                                      </p:to>
                                    </p:set>
                                    <p:animEffect transition="in" filter="fade">
                                      <p:cBhvr>
                                        <p:cTn id="17" dur="500"/>
                                        <p:tgtEl>
                                          <p:spTgt spid="1005571">
                                            <p:txEl>
                                              <p:pRg st="11" end="1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5571">
                                            <p:txEl>
                                              <p:pRg st="12" end="12"/>
                                            </p:txEl>
                                          </p:spTgt>
                                        </p:tgtEl>
                                        <p:attrNameLst>
                                          <p:attrName>style.visibility</p:attrName>
                                        </p:attrNameLst>
                                      </p:cBhvr>
                                      <p:to>
                                        <p:strVal val="visible"/>
                                      </p:to>
                                    </p:set>
                                    <p:animEffect transition="in" filter="fade">
                                      <p:cBhvr>
                                        <p:cTn id="22" dur="500"/>
                                        <p:tgtEl>
                                          <p:spTgt spid="1005571">
                                            <p:txEl>
                                              <p:pRg st="12" end="1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05571">
                                            <p:txEl>
                                              <p:pRg st="13" end="13"/>
                                            </p:txEl>
                                          </p:spTgt>
                                        </p:tgtEl>
                                        <p:attrNameLst>
                                          <p:attrName>style.visibility</p:attrName>
                                        </p:attrNameLst>
                                      </p:cBhvr>
                                      <p:to>
                                        <p:strVal val="visible"/>
                                      </p:to>
                                    </p:set>
                                    <p:animEffect transition="in" filter="fade">
                                      <p:cBhvr>
                                        <p:cTn id="27" dur="500"/>
                                        <p:tgtEl>
                                          <p:spTgt spid="1005571">
                                            <p:txEl>
                                              <p:pRg st="13" end="1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05571">
                                            <p:txEl>
                                              <p:pRg st="14" end="14"/>
                                            </p:txEl>
                                          </p:spTgt>
                                        </p:tgtEl>
                                        <p:attrNameLst>
                                          <p:attrName>style.visibility</p:attrName>
                                        </p:attrNameLst>
                                      </p:cBhvr>
                                      <p:to>
                                        <p:strVal val="visible"/>
                                      </p:to>
                                    </p:set>
                                    <p:animEffect transition="in" filter="fade">
                                      <p:cBhvr>
                                        <p:cTn id="32" dur="500"/>
                                        <p:tgtEl>
                                          <p:spTgt spid="1005571">
                                            <p:txEl>
                                              <p:pRg st="14" end="1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05571">
                                            <p:txEl>
                                              <p:pRg st="15" end="15"/>
                                            </p:txEl>
                                          </p:spTgt>
                                        </p:tgtEl>
                                        <p:attrNameLst>
                                          <p:attrName>style.visibility</p:attrName>
                                        </p:attrNameLst>
                                      </p:cBhvr>
                                      <p:to>
                                        <p:strVal val="visible"/>
                                      </p:to>
                                    </p:set>
                                    <p:animEffect transition="in" filter="fade">
                                      <p:cBhvr>
                                        <p:cTn id="35" dur="500"/>
                                        <p:tgtEl>
                                          <p:spTgt spid="10055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Summary (1/2)</a:t>
            </a:r>
          </a:p>
        </p:txBody>
      </p:sp>
      <p:sp>
        <p:nvSpPr>
          <p:cNvPr id="1321987" name="Rectangle 3"/>
          <p:cNvSpPr>
            <a:spLocks noGrp="1" noChangeArrowheads="1"/>
          </p:cNvSpPr>
          <p:nvPr>
            <p:ph type="body" idx="1"/>
          </p:nvPr>
        </p:nvSpPr>
        <p:spPr>
          <a:xfrm>
            <a:off x="228600" y="838200"/>
            <a:ext cx="8686800" cy="5562600"/>
          </a:xfrm>
        </p:spPr>
        <p:txBody>
          <a:bodyPr>
            <a:normAutofit/>
          </a:bodyPr>
          <a:lstStyle/>
          <a:p>
            <a:pPr>
              <a:defRPr/>
            </a:pPr>
            <a:r>
              <a:rPr lang="en-US" altLang="ko-KR" dirty="0"/>
              <a:t>Two-phase commit: distributed decision making</a:t>
            </a:r>
          </a:p>
          <a:p>
            <a:pPr lvl="1">
              <a:defRPr/>
            </a:pPr>
            <a:r>
              <a:rPr lang="en-US" altLang="ko-KR" dirty="0"/>
              <a:t>First, make sure everyone guarantees they will commit if asked (prepare)</a:t>
            </a:r>
          </a:p>
          <a:p>
            <a:pPr lvl="1">
              <a:defRPr/>
            </a:pPr>
            <a:r>
              <a:rPr lang="en-US" altLang="ko-KR" dirty="0"/>
              <a:t>Next, ask everyone to commit</a:t>
            </a:r>
          </a:p>
          <a:p>
            <a:pPr>
              <a:defRPr/>
            </a:pPr>
            <a:r>
              <a:rPr lang="en-US" altLang="ko-KR" dirty="0"/>
              <a:t>Byzantine General’s Problem: distributed decision making with malicious failures</a:t>
            </a:r>
          </a:p>
          <a:p>
            <a:pPr lvl="1">
              <a:defRPr/>
            </a:pPr>
            <a:r>
              <a:rPr lang="en-US" altLang="ko-KR" dirty="0"/>
              <a:t>One general, n-1 lieutenants: some number of them may be malicious (often “f” of them)</a:t>
            </a:r>
          </a:p>
          <a:p>
            <a:pPr lvl="1">
              <a:defRPr/>
            </a:pPr>
            <a:r>
              <a:rPr lang="en-US" altLang="ko-KR" dirty="0"/>
              <a:t>All non-malicious lieutenants must come to same decision</a:t>
            </a:r>
          </a:p>
          <a:p>
            <a:pPr lvl="1">
              <a:defRPr/>
            </a:pPr>
            <a:r>
              <a:rPr lang="en-US" altLang="ko-KR" dirty="0"/>
              <a:t>If general not malicious, lieutenants must follow general</a:t>
            </a:r>
          </a:p>
          <a:p>
            <a:pPr lvl="1">
              <a:defRPr/>
            </a:pPr>
            <a:r>
              <a:rPr lang="en-US" altLang="ko-KR" dirty="0"/>
              <a:t>Only solvable if n </a:t>
            </a:r>
            <a:r>
              <a:rPr lang="en-US" altLang="ko-KR" dirty="0">
                <a:sym typeface="Symbol" pitchFamily="18" charset="2"/>
              </a:rPr>
              <a:t> </a:t>
            </a:r>
            <a:r>
              <a:rPr lang="en-US" altLang="ko-KR" dirty="0" smtClean="0">
                <a:sym typeface="Symbol" pitchFamily="18" charset="2"/>
              </a:rPr>
              <a:t>3f+1</a:t>
            </a:r>
          </a:p>
          <a:p>
            <a:pPr>
              <a:defRPr/>
            </a:pPr>
            <a:r>
              <a:rPr lang="en-US" altLang="ko-KR" dirty="0" err="1">
                <a:sym typeface="Symbol" pitchFamily="18" charset="2"/>
              </a:rPr>
              <a:t>BlockChain</a:t>
            </a:r>
            <a:r>
              <a:rPr lang="en-US" altLang="ko-KR" dirty="0">
                <a:sym typeface="Symbol" pitchFamily="18" charset="2"/>
              </a:rPr>
              <a:t> </a:t>
            </a:r>
            <a:r>
              <a:rPr lang="en-US" altLang="ko-KR" dirty="0" smtClean="0">
                <a:sym typeface="Symbol" pitchFamily="18" charset="2"/>
              </a:rPr>
              <a:t>protocols</a:t>
            </a:r>
          </a:p>
          <a:p>
            <a:pPr lvl="1">
              <a:defRPr/>
            </a:pPr>
            <a:r>
              <a:rPr lang="en-US" altLang="ko-KR" dirty="0" smtClean="0">
                <a:sym typeface="Symbol" pitchFamily="18" charset="2"/>
              </a:rPr>
              <a:t>Cryptographically-driven ordering protocol</a:t>
            </a:r>
            <a:endParaRPr lang="en-US" altLang="ko-KR" dirty="0">
              <a:sym typeface="Symbol" pitchFamily="18" charset="2"/>
            </a:endParaRPr>
          </a:p>
          <a:p>
            <a:pPr lvl="1">
              <a:defRPr/>
            </a:pPr>
            <a:r>
              <a:rPr lang="en-US" altLang="ko-KR" dirty="0">
                <a:sym typeface="Symbol" pitchFamily="18" charset="2"/>
              </a:rPr>
              <a:t>Could be used for distributed decision making</a:t>
            </a:r>
          </a:p>
          <a:p>
            <a:pPr>
              <a:defRPr/>
            </a:pPr>
            <a:endParaRPr lang="en-US" altLang="ko-KR" dirty="0">
              <a:sym typeface="Symbol" pitchFamily="18" charset="2"/>
            </a:endParaRPr>
          </a:p>
        </p:txBody>
      </p:sp>
    </p:spTree>
    <p:extLst>
      <p:ext uri="{BB962C8B-B14F-4D97-AF65-F5344CB8AC3E}">
        <p14:creationId xmlns:p14="http://schemas.microsoft.com/office/powerpoint/2010/main" val="23149632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2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2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2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219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219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219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219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219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2198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3219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987"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p:txBody>
          <a:bodyPr/>
          <a:lstStyle/>
          <a:p>
            <a:r>
              <a:rPr lang="en-US" altLang="ko-KR" smtClean="0"/>
              <a:t>Summary (2/2)</a:t>
            </a:r>
            <a:endParaRPr lang="en-US" altLang="ko-KR" dirty="0" smtClean="0"/>
          </a:p>
        </p:txBody>
      </p:sp>
      <p:sp>
        <p:nvSpPr>
          <p:cNvPr id="37891" name="Rectangle 7"/>
          <p:cNvSpPr>
            <a:spLocks noGrp="1" noChangeArrowheads="1"/>
          </p:cNvSpPr>
          <p:nvPr>
            <p:ph type="body" idx="1"/>
          </p:nvPr>
        </p:nvSpPr>
        <p:spPr>
          <a:xfrm>
            <a:off x="152400" y="685800"/>
            <a:ext cx="8763000" cy="5715000"/>
          </a:xfrm>
        </p:spPr>
        <p:txBody>
          <a:bodyPr>
            <a:normAutofit fontScale="92500" lnSpcReduction="20000"/>
          </a:bodyPr>
          <a:lstStyle/>
          <a:p>
            <a:r>
              <a:rPr lang="en-US" altLang="ko-KR" dirty="0" smtClean="0"/>
              <a:t>Internet Protocol (IP): Datagram packet delivery</a:t>
            </a:r>
          </a:p>
          <a:p>
            <a:pPr lvl="1"/>
            <a:r>
              <a:rPr lang="en-US" altLang="ko-KR" dirty="0" smtClean="0"/>
              <a:t>Used to route messages through routes across globe</a:t>
            </a:r>
          </a:p>
          <a:p>
            <a:pPr lvl="1"/>
            <a:r>
              <a:rPr lang="en-US" altLang="ko-KR" dirty="0" smtClean="0"/>
              <a:t>32-bit addresses, 16-bit ports</a:t>
            </a:r>
          </a:p>
          <a:p>
            <a:r>
              <a:rPr lang="en-US" altLang="ko-KR" dirty="0" smtClean="0"/>
              <a:t>DNS: System for mapping from </a:t>
            </a:r>
            <a:r>
              <a:rPr lang="en-US" altLang="ko-KR" dirty="0" err="1" smtClean="0"/>
              <a:t>names</a:t>
            </a:r>
            <a:r>
              <a:rPr lang="en-US" altLang="ko-KR" dirty="0" err="1" smtClean="0">
                <a:sym typeface="Symbol" panose="05050102010706020507" pitchFamily="18" charset="2"/>
              </a:rPr>
              <a:t>IP</a:t>
            </a:r>
            <a:r>
              <a:rPr lang="en-US" altLang="ko-KR" dirty="0" smtClean="0">
                <a:sym typeface="Symbol" panose="05050102010706020507" pitchFamily="18" charset="2"/>
              </a:rPr>
              <a:t> addresses</a:t>
            </a:r>
          </a:p>
          <a:p>
            <a:pPr lvl="1"/>
            <a:r>
              <a:rPr lang="en-US" altLang="ko-KR" dirty="0" smtClean="0">
                <a:sym typeface="Symbol" panose="05050102010706020507" pitchFamily="18" charset="2"/>
              </a:rPr>
              <a:t>Hierarchical mapping from authoritative domains</a:t>
            </a:r>
          </a:p>
          <a:p>
            <a:pPr lvl="1"/>
            <a:r>
              <a:rPr lang="en-US" altLang="ko-KR" dirty="0" smtClean="0">
                <a:sym typeface="Symbol" panose="05050102010706020507" pitchFamily="18" charset="2"/>
              </a:rPr>
              <a:t>Recent flaws discovered</a:t>
            </a:r>
            <a:endParaRPr lang="en-US" altLang="ko-KR" dirty="0" smtClean="0"/>
          </a:p>
          <a:p>
            <a:r>
              <a:rPr lang="en-US" altLang="ko-KR" dirty="0" smtClean="0"/>
              <a:t>Ordered messages:</a:t>
            </a:r>
          </a:p>
          <a:p>
            <a:pPr lvl="1"/>
            <a:r>
              <a:rPr lang="en-US" altLang="ko-KR" dirty="0" smtClean="0"/>
              <a:t>Use sequence numbers and reorder at destination</a:t>
            </a:r>
          </a:p>
          <a:p>
            <a:r>
              <a:rPr lang="en-US" altLang="ko-KR" dirty="0" smtClean="0"/>
              <a:t>Reliable messages:</a:t>
            </a:r>
          </a:p>
          <a:p>
            <a:pPr lvl="1"/>
            <a:r>
              <a:rPr lang="en-US" altLang="ko-KR" dirty="0" smtClean="0"/>
              <a:t>Use Acknowledgements</a:t>
            </a:r>
          </a:p>
          <a:p>
            <a:r>
              <a:rPr lang="en-US" altLang="ko-KR" dirty="0" smtClean="0"/>
              <a:t>TCP: Reliable byte stream between two processes on different machines over Internet (read, write, flush)</a:t>
            </a:r>
          </a:p>
          <a:p>
            <a:pPr lvl="1"/>
            <a:r>
              <a:rPr lang="en-US" altLang="ko-KR" dirty="0" smtClean="0"/>
              <a:t>Uses window-based acknowledgement protocol</a:t>
            </a:r>
          </a:p>
          <a:p>
            <a:pPr lvl="1"/>
            <a:r>
              <a:rPr lang="en-US" altLang="ko-KR" dirty="0" smtClean="0"/>
              <a:t>Congestion-avoidance dynamically adapts sender window to account for congestion in </a:t>
            </a:r>
            <a:r>
              <a:rPr lang="en-US" altLang="ko-KR" dirty="0" smtClean="0"/>
              <a:t>network</a:t>
            </a:r>
          </a:p>
          <a:p>
            <a:pPr>
              <a:defRPr/>
            </a:pPr>
            <a:r>
              <a:rPr lang="en-US" altLang="ko-KR" dirty="0"/>
              <a:t>Remote Procedure Call (RPC): Call procedure on remote machine</a:t>
            </a:r>
          </a:p>
          <a:p>
            <a:pPr lvl="1">
              <a:defRPr/>
            </a:pPr>
            <a:r>
              <a:rPr lang="en-US" altLang="ko-KR" dirty="0"/>
              <a:t>Provides same interface as procedure</a:t>
            </a:r>
          </a:p>
          <a:p>
            <a:pPr lvl="1">
              <a:defRPr/>
            </a:pPr>
            <a:r>
              <a:rPr lang="en-US" altLang="ko-KR" dirty="0"/>
              <a:t>Automatic packing and unpacking of arguments without user programming (in stub)</a:t>
            </a:r>
          </a:p>
          <a:p>
            <a:endParaRPr lang="en-US" altLang="ko-KR" dirty="0" smtClean="0"/>
          </a:p>
        </p:txBody>
      </p:sp>
    </p:spTree>
    <p:extLst>
      <p:ext uri="{BB962C8B-B14F-4D97-AF65-F5344CB8AC3E}">
        <p14:creationId xmlns:p14="http://schemas.microsoft.com/office/powerpoint/2010/main" val="2581253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89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891">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891">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891">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891">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8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dirty="0">
                <a:ea typeface="MS PGothic" charset="0"/>
              </a:rPr>
              <a:t>Detailed Algorithm</a:t>
            </a:r>
          </a:p>
        </p:txBody>
      </p:sp>
      <p:cxnSp>
        <p:nvCxnSpPr>
          <p:cNvPr id="5" name="Straight Connector 4"/>
          <p:cNvCxnSpPr/>
          <p:nvPr/>
        </p:nvCxnSpPr>
        <p:spPr bwMode="auto">
          <a:xfrm>
            <a:off x="4495800" y="990600"/>
            <a:ext cx="0" cy="5410200"/>
          </a:xfrm>
          <a:prstGeom prst="line">
            <a:avLst/>
          </a:prstGeom>
          <a:solidFill>
            <a:schemeClr val="bg1"/>
          </a:solidFill>
          <a:ln w="38100" cap="flat" cmpd="sng" algn="ctr">
            <a:solidFill>
              <a:schemeClr val="bg1">
                <a:lumMod val="75000"/>
              </a:schemeClr>
            </a:solidFill>
            <a:prstDash val="solid"/>
            <a:round/>
            <a:headEnd type="none" w="med" len="med"/>
            <a:tailEnd type="none"/>
          </a:ln>
          <a:effectLst/>
        </p:spPr>
      </p:cxnSp>
      <p:sp>
        <p:nvSpPr>
          <p:cNvPr id="6" name="Rectangle 5"/>
          <p:cNvSpPr/>
          <p:nvPr/>
        </p:nvSpPr>
        <p:spPr bwMode="auto">
          <a:xfrm>
            <a:off x="76200" y="1219200"/>
            <a:ext cx="4267200" cy="9144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anchor="ctr"/>
          <a:lstStyle/>
          <a:p>
            <a:pPr marL="0" lvl="1">
              <a:defRPr/>
            </a:pPr>
            <a:r>
              <a:rPr lang="en-US" sz="2000" b="0" dirty="0">
                <a:latin typeface="Gill Sans" charset="0"/>
                <a:ea typeface="Gill Sans" charset="0"/>
                <a:cs typeface="Gill Sans" charset="0"/>
              </a:rPr>
              <a:t>Coordinator sends </a:t>
            </a:r>
            <a:r>
              <a:rPr lang="en-US" sz="2000" dirty="0">
                <a:solidFill>
                  <a:srgbClr val="FF0000"/>
                </a:solidFill>
                <a:latin typeface="Calibri"/>
                <a:ea typeface="ＭＳ Ｐゴシック" charset="0"/>
                <a:cs typeface="Calibri"/>
              </a:rPr>
              <a:t>VOTE-REQ</a:t>
            </a:r>
            <a:r>
              <a:rPr lang="en-US" sz="2000" dirty="0">
                <a:solidFill>
                  <a:schemeClr val="accent3">
                    <a:lumMod val="50000"/>
                  </a:schemeClr>
                </a:solidFill>
                <a:latin typeface="Calibri"/>
                <a:ea typeface="ＭＳ Ｐゴシック" charset="0"/>
                <a:cs typeface="Calibri"/>
              </a:rPr>
              <a:t> </a:t>
            </a:r>
            <a:r>
              <a:rPr lang="en-US" sz="2000" b="0" dirty="0">
                <a:latin typeface="Gill Sans" charset="0"/>
                <a:ea typeface="Gill Sans" charset="0"/>
                <a:cs typeface="Gill Sans" charset="0"/>
              </a:rPr>
              <a:t>to all workers</a:t>
            </a:r>
          </a:p>
        </p:txBody>
      </p:sp>
      <p:sp>
        <p:nvSpPr>
          <p:cNvPr id="7" name="Rectangle 6"/>
          <p:cNvSpPr>
            <a:spLocks noChangeArrowheads="1"/>
          </p:cNvSpPr>
          <p:nvPr/>
        </p:nvSpPr>
        <p:spPr bwMode="auto">
          <a:xfrm>
            <a:off x="4648200" y="1981200"/>
            <a:ext cx="4419600" cy="22098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Wait for </a:t>
            </a:r>
            <a:r>
              <a:rPr lang="en-US" sz="2000" dirty="0">
                <a:solidFill>
                  <a:srgbClr val="FF0000"/>
                </a:solidFill>
                <a:latin typeface="Calibri"/>
                <a:cs typeface="Calibri"/>
              </a:rPr>
              <a:t>VOTE-REQ </a:t>
            </a:r>
            <a:r>
              <a:rPr lang="en-US" sz="2000" b="0" dirty="0">
                <a:latin typeface="Gill Sans" charset="0"/>
                <a:ea typeface="Gill Sans" charset="0"/>
                <a:cs typeface="Gill Sans" charset="0"/>
              </a:rPr>
              <a:t>from coordinator</a:t>
            </a:r>
          </a:p>
          <a:p>
            <a:pPr marL="285750" indent="-285750">
              <a:spcBef>
                <a:spcPct val="20000"/>
              </a:spcBef>
              <a:buFont typeface="Arial" charset="0"/>
              <a:buChar char="–"/>
            </a:pPr>
            <a:r>
              <a:rPr lang="en-US" sz="2000" b="0" dirty="0">
                <a:latin typeface="Gill Sans" charset="0"/>
                <a:ea typeface="Gill Sans" charset="0"/>
                <a:cs typeface="Gill Sans" charset="0"/>
              </a:rPr>
              <a:t>If ready, send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to coordinator</a:t>
            </a:r>
          </a:p>
          <a:p>
            <a:pPr marL="285750" indent="-285750">
              <a:spcBef>
                <a:spcPct val="20000"/>
              </a:spcBef>
              <a:buFont typeface="Arial" charset="0"/>
              <a:buChar char="–"/>
            </a:pPr>
            <a:r>
              <a:rPr lang="en-US" sz="2000" b="0" dirty="0">
                <a:latin typeface="Gill Sans" charset="0"/>
                <a:ea typeface="Gill Sans" charset="0"/>
                <a:cs typeface="Gill Sans" charset="0"/>
              </a:rPr>
              <a:t>If not ready, send </a:t>
            </a:r>
            <a:r>
              <a:rPr lang="en-US" sz="2000" dirty="0">
                <a:solidFill>
                  <a:srgbClr val="FF0000"/>
                </a:solidFill>
                <a:latin typeface="Calibri"/>
                <a:cs typeface="Calibri"/>
              </a:rPr>
              <a:t>VOTE-ABORT </a:t>
            </a:r>
            <a:r>
              <a:rPr lang="en-US" sz="2000" b="0" dirty="0">
                <a:latin typeface="Gill Sans" charset="0"/>
                <a:ea typeface="Gill Sans" charset="0"/>
                <a:cs typeface="Gill Sans" charset="0"/>
              </a:rPr>
              <a:t>to coordinator</a:t>
            </a:r>
          </a:p>
          <a:p>
            <a:pPr marL="742950" lvl="1" indent="-285750">
              <a:spcBef>
                <a:spcPct val="20000"/>
              </a:spcBef>
              <a:buFont typeface="Arial" charset="0"/>
              <a:buChar char="–"/>
            </a:pPr>
            <a:r>
              <a:rPr lang="en-US" sz="2000" b="0" dirty="0">
                <a:latin typeface="Gill Sans" charset="0"/>
                <a:ea typeface="Gill Sans" charset="0"/>
                <a:cs typeface="Gill Sans" charset="0"/>
              </a:rPr>
              <a:t>And immediately abort</a:t>
            </a:r>
          </a:p>
        </p:txBody>
      </p:sp>
      <p:sp>
        <p:nvSpPr>
          <p:cNvPr id="10" name="Rectangle 9"/>
          <p:cNvSpPr>
            <a:spLocks noChangeArrowheads="1"/>
          </p:cNvSpPr>
          <p:nvPr/>
        </p:nvSpPr>
        <p:spPr bwMode="auto">
          <a:xfrm>
            <a:off x="76200" y="3276600"/>
            <a:ext cx="4267200" cy="2209800"/>
          </a:xfrm>
          <a:prstGeom prst="rect">
            <a:avLst/>
          </a:prstGeom>
          <a:solidFill>
            <a:srgbClr val="FFFFAA"/>
          </a:solidFill>
          <a:ln w="25400">
            <a:solidFill>
              <a:schemeClr val="tx1"/>
            </a:solidFill>
            <a:round/>
            <a:headEnd type="triangle" w="med" len="med"/>
            <a:tailEnd/>
          </a:ln>
        </p:spPr>
        <p:txBody>
          <a:bodyPr anchor="ctr"/>
          <a:lstStyle/>
          <a:p>
            <a:pPr marL="285750" lvl="1"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from all N workers, send </a:t>
            </a:r>
            <a:r>
              <a:rPr lang="en-US" sz="2000" dirty="0">
                <a:solidFill>
                  <a:srgbClr val="FF0000"/>
                </a:solidFill>
                <a:latin typeface="Calibri" charset="0"/>
                <a:ea typeface="Calibri" charset="0"/>
                <a:cs typeface="Calibri" charset="0"/>
              </a:rPr>
              <a:t>GLOBAL-COMMIT</a:t>
            </a:r>
            <a:r>
              <a:rPr lang="en-US" sz="2000" b="0" dirty="0">
                <a:latin typeface="Gill Sans" charset="0"/>
                <a:ea typeface="Gill Sans" charset="0"/>
                <a:cs typeface="Gill Sans" charset="0"/>
              </a:rPr>
              <a:t> to all workers</a:t>
            </a:r>
          </a:p>
          <a:p>
            <a:pPr marL="285750" lvl="1" indent="-285750">
              <a:spcBef>
                <a:spcPct val="20000"/>
              </a:spcBef>
              <a:buFont typeface="Arial" charset="0"/>
              <a:buChar char="–"/>
            </a:pPr>
            <a:r>
              <a:rPr lang="en-US" sz="2000" b="0" dirty="0">
                <a:latin typeface="Gill Sans" charset="0"/>
                <a:ea typeface="Gill Sans" charset="0"/>
                <a:cs typeface="Gill Sans" charset="0"/>
              </a:rPr>
              <a:t>If </a:t>
            </a:r>
            <a:r>
              <a:rPr lang="en-US" sz="2000" b="0" dirty="0" smtClean="0">
                <a:latin typeface="Gill Sans" charset="0"/>
                <a:ea typeface="Gill Sans" charset="0"/>
                <a:cs typeface="Gill Sans" charset="0"/>
              </a:rPr>
              <a:t>don’t </a:t>
            </a:r>
            <a:r>
              <a:rPr lang="en-US" sz="2000" b="0" dirty="0">
                <a:latin typeface="Gill Sans" charset="0"/>
                <a:ea typeface="Gill Sans" charset="0"/>
                <a:cs typeface="Gill Sans" charset="0"/>
              </a:rPr>
              <a:t>receive </a:t>
            </a:r>
            <a:r>
              <a:rPr lang="en-US" sz="2000" dirty="0">
                <a:solidFill>
                  <a:srgbClr val="FF0000"/>
                </a:solidFill>
                <a:latin typeface="Calibri"/>
                <a:cs typeface="Calibri"/>
              </a:rPr>
              <a:t>VOTE-COMMIT</a:t>
            </a:r>
            <a:r>
              <a:rPr lang="en-US" sz="2000" dirty="0">
                <a:solidFill>
                  <a:srgbClr val="7F7F7F"/>
                </a:solidFill>
                <a:latin typeface="Calibri"/>
                <a:cs typeface="Calibri"/>
              </a:rPr>
              <a:t> </a:t>
            </a:r>
            <a:r>
              <a:rPr lang="en-US" sz="2000" b="0" dirty="0">
                <a:latin typeface="Gill Sans" charset="0"/>
                <a:ea typeface="Gill Sans" charset="0"/>
                <a:cs typeface="Gill Sans" charset="0"/>
              </a:rPr>
              <a:t>from all N workers, send</a:t>
            </a:r>
            <a:r>
              <a:rPr lang="en-US" sz="2000" dirty="0">
                <a:latin typeface="Gill Sans Light"/>
                <a:cs typeface="Gill Sans Light"/>
              </a:rPr>
              <a:t> </a:t>
            </a:r>
            <a:r>
              <a:rPr lang="en-US" sz="2000" dirty="0">
                <a:solidFill>
                  <a:srgbClr val="FF0000"/>
                </a:solidFill>
                <a:latin typeface="Calibri"/>
                <a:cs typeface="Calibri"/>
              </a:rPr>
              <a:t>GLOBAL-ABORT</a:t>
            </a:r>
            <a:r>
              <a:rPr lang="en-US" sz="2000" dirty="0">
                <a:latin typeface="Gill Sans Light"/>
                <a:cs typeface="Gill Sans Light"/>
              </a:rPr>
              <a:t> </a:t>
            </a:r>
            <a:r>
              <a:rPr lang="en-US" sz="2000" b="0" dirty="0">
                <a:latin typeface="Gill Sans" charset="0"/>
                <a:ea typeface="Gill Sans" charset="0"/>
                <a:cs typeface="Gill Sans" charset="0"/>
              </a:rPr>
              <a:t>to all workers</a:t>
            </a:r>
          </a:p>
        </p:txBody>
      </p:sp>
      <p:sp>
        <p:nvSpPr>
          <p:cNvPr id="12" name="Rectangle 11"/>
          <p:cNvSpPr>
            <a:spLocks noChangeArrowheads="1"/>
          </p:cNvSpPr>
          <p:nvPr/>
        </p:nvSpPr>
        <p:spPr bwMode="auto">
          <a:xfrm>
            <a:off x="4648200" y="5029200"/>
            <a:ext cx="4419600" cy="13716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charset="0"/>
                <a:ea typeface="Calibri" charset="0"/>
                <a:cs typeface="Calibri" charset="0"/>
              </a:rPr>
              <a:t>GLOBAL-COMMIT</a:t>
            </a:r>
            <a:r>
              <a:rPr lang="en-US" sz="2000" b="0" dirty="0">
                <a:solidFill>
                  <a:srgbClr val="FF0000"/>
                </a:solidFill>
                <a:latin typeface="Gill Sans" charset="0"/>
                <a:ea typeface="Gill Sans" charset="0"/>
                <a:cs typeface="Gill Sans" charset="0"/>
              </a:rPr>
              <a:t> </a:t>
            </a:r>
            <a:r>
              <a:rPr lang="en-US" sz="2000" b="0" dirty="0">
                <a:latin typeface="Gill Sans" charset="0"/>
                <a:ea typeface="Gill Sans" charset="0"/>
                <a:cs typeface="Gill Sans" charset="0"/>
              </a:rPr>
              <a:t>then commit</a:t>
            </a:r>
          </a:p>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GLOBAL-ABORT </a:t>
            </a:r>
            <a:r>
              <a:rPr lang="en-US" sz="2000" b="0" dirty="0">
                <a:latin typeface="Gill Sans" charset="0"/>
                <a:ea typeface="Gill Sans" charset="0"/>
                <a:cs typeface="Gill Sans" charset="0"/>
              </a:rPr>
              <a:t>then abort</a:t>
            </a:r>
            <a:endParaRPr lang="en-US" sz="2000" b="0" dirty="0">
              <a:solidFill>
                <a:srgbClr val="7F7F7F"/>
              </a:solidFill>
              <a:latin typeface="Gill Sans" charset="0"/>
              <a:ea typeface="Gill Sans" charset="0"/>
              <a:cs typeface="Gill Sans" charset="0"/>
            </a:endParaRPr>
          </a:p>
        </p:txBody>
      </p:sp>
      <p:sp>
        <p:nvSpPr>
          <p:cNvPr id="63495" name="TextBox 15"/>
          <p:cNvSpPr txBox="1">
            <a:spLocks noChangeArrowheads="1"/>
          </p:cNvSpPr>
          <p:nvPr/>
        </p:nvSpPr>
        <p:spPr bwMode="auto">
          <a:xfrm>
            <a:off x="685800" y="685800"/>
            <a:ext cx="30719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Coordinator Algorithm</a:t>
            </a:r>
          </a:p>
        </p:txBody>
      </p:sp>
      <p:sp>
        <p:nvSpPr>
          <p:cNvPr id="63496" name="TextBox 16"/>
          <p:cNvSpPr txBox="1">
            <a:spLocks noChangeArrowheads="1"/>
          </p:cNvSpPr>
          <p:nvPr/>
        </p:nvSpPr>
        <p:spPr bwMode="auto">
          <a:xfrm>
            <a:off x="5638800" y="685800"/>
            <a:ext cx="248568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Worker Algorithm</a:t>
            </a:r>
          </a:p>
        </p:txBody>
      </p:sp>
      <p:cxnSp>
        <p:nvCxnSpPr>
          <p:cNvPr id="19" name="Straight Arrow Connector 18"/>
          <p:cNvCxnSpPr>
            <a:cxnSpLocks noChangeShapeType="1"/>
            <a:stCxn id="6" idx="3"/>
          </p:cNvCxnSpPr>
          <p:nvPr/>
        </p:nvCxnSpPr>
        <p:spPr bwMode="auto">
          <a:xfrm>
            <a:off x="4343400" y="1676400"/>
            <a:ext cx="304800" cy="3048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2"/>
          <p:cNvCxnSpPr>
            <a:cxnSpLocks noChangeShapeType="1"/>
            <a:stCxn id="7" idx="1"/>
          </p:cNvCxnSpPr>
          <p:nvPr/>
        </p:nvCxnSpPr>
        <p:spPr bwMode="auto">
          <a:xfrm flipH="1">
            <a:off x="4343400" y="3086100"/>
            <a:ext cx="304800" cy="266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Straight Arrow Connector 25"/>
          <p:cNvCxnSpPr>
            <a:cxnSpLocks noChangeShapeType="1"/>
            <a:stCxn id="10" idx="3"/>
          </p:cNvCxnSpPr>
          <p:nvPr/>
        </p:nvCxnSpPr>
        <p:spPr bwMode="auto">
          <a:xfrm>
            <a:off x="4343400" y="4381500"/>
            <a:ext cx="3048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3929245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childTnLst>
                          </p:cTn>
                        </p:par>
                        <p:par>
                          <p:cTn id="22" fill="hold" nodeType="afterGroup">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sv-SE" dirty="0">
                <a:ea typeface="MS PGothic" charset="0"/>
              </a:rPr>
              <a:t>Failure Free Example Execution</a:t>
            </a:r>
            <a:endParaRPr lang="en-US" dirty="0">
              <a:ea typeface="MS PGothic" charset="0"/>
            </a:endParaRPr>
          </a:p>
        </p:txBody>
      </p:sp>
      <p:cxnSp>
        <p:nvCxnSpPr>
          <p:cNvPr id="5" name="Straight Arrow Connector 4"/>
          <p:cNvCxnSpPr/>
          <p:nvPr/>
        </p:nvCxnSpPr>
        <p:spPr>
          <a:xfrm>
            <a:off x="1447800" y="1741488"/>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447800" y="2806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447800" y="3873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47800" y="49403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304800" y="12192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64519" name="TextBox 12"/>
          <p:cNvSpPr txBox="1">
            <a:spLocks noChangeArrowheads="1"/>
          </p:cNvSpPr>
          <p:nvPr/>
        </p:nvSpPr>
        <p:spPr bwMode="auto">
          <a:xfrm>
            <a:off x="304800" y="2362200"/>
            <a:ext cx="1447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4520" name="TextBox 15"/>
          <p:cNvSpPr txBox="1">
            <a:spLocks noChangeArrowheads="1"/>
          </p:cNvSpPr>
          <p:nvPr/>
        </p:nvSpPr>
        <p:spPr bwMode="auto">
          <a:xfrm>
            <a:off x="7924800" y="5029200"/>
            <a:ext cx="83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dirty="0" err="1">
                <a:latin typeface="Gill Sans" charset="0"/>
                <a:ea typeface="Gill Sans" charset="0"/>
                <a:cs typeface="Gill Sans" charset="0"/>
              </a:rPr>
              <a:t>time</a:t>
            </a:r>
            <a:endParaRPr lang="en-US" b="0" dirty="0">
              <a:latin typeface="Gill Sans" charset="0"/>
              <a:ea typeface="Gill Sans" charset="0"/>
              <a:cs typeface="Gill Sans" charset="0"/>
            </a:endParaRPr>
          </a:p>
        </p:txBody>
      </p:sp>
      <p:grpSp>
        <p:nvGrpSpPr>
          <p:cNvPr id="2" name="Group 1"/>
          <p:cNvGrpSpPr/>
          <p:nvPr/>
        </p:nvGrpSpPr>
        <p:grpSpPr>
          <a:xfrm>
            <a:off x="2209800" y="1741488"/>
            <a:ext cx="1676400" cy="32004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dirty="0">
                  <a:solidFill>
                    <a:srgbClr val="FF0000"/>
                  </a:solidFill>
                  <a:latin typeface="Calibri" charset="0"/>
                </a:rPr>
                <a:t>VOTE-REQ</a:t>
              </a:r>
              <a:endParaRPr lang="en-US" dirty="0">
                <a:solidFill>
                  <a:srgbClr val="FF0000"/>
                </a:solidFill>
                <a:latin typeface="Calibri" charset="0"/>
              </a:endParaRPr>
            </a:p>
          </p:txBody>
        </p:sp>
      </p:grpSp>
      <p:grpSp>
        <p:nvGrpSpPr>
          <p:cNvPr id="3" name="Group 2"/>
          <p:cNvGrpSpPr/>
          <p:nvPr/>
        </p:nvGrpSpPr>
        <p:grpSpPr>
          <a:xfrm>
            <a:off x="3505200" y="1741488"/>
            <a:ext cx="1676400" cy="32004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VOTE-COMMIT</a:t>
              </a:r>
              <a:endParaRPr lang="en-US">
                <a:solidFill>
                  <a:srgbClr val="FF0000"/>
                </a:solidFill>
                <a:latin typeface="Calibri" charset="0"/>
              </a:endParaRPr>
            </a:p>
          </p:txBody>
        </p:sp>
      </p:grpSp>
      <p:grpSp>
        <p:nvGrpSpPr>
          <p:cNvPr id="4" name="Group 3"/>
          <p:cNvGrpSpPr/>
          <p:nvPr/>
        </p:nvGrpSpPr>
        <p:grpSpPr>
          <a:xfrm>
            <a:off x="6096000" y="1741488"/>
            <a:ext cx="2209800" cy="32004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GLOBAL-COMMIT</a:t>
              </a:r>
              <a:endParaRPr lang="en-US">
                <a:solidFill>
                  <a:srgbClr val="FF0000"/>
                </a:solidFill>
                <a:latin typeface="Calibri" charset="0"/>
              </a:endParaRPr>
            </a:p>
          </p:txBody>
        </p:sp>
      </p:grpSp>
      <p:sp>
        <p:nvSpPr>
          <p:cNvPr id="64533" name="TextBox 23"/>
          <p:cNvSpPr txBox="1">
            <a:spLocks noChangeArrowheads="1"/>
          </p:cNvSpPr>
          <p:nvPr/>
        </p:nvSpPr>
        <p:spPr bwMode="auto">
          <a:xfrm>
            <a:off x="304800" y="34242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4534" name="TextBox 24"/>
          <p:cNvSpPr txBox="1">
            <a:spLocks noChangeArrowheads="1"/>
          </p:cNvSpPr>
          <p:nvPr/>
        </p:nvSpPr>
        <p:spPr bwMode="auto">
          <a:xfrm>
            <a:off x="304800" y="44910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1934102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84862</TotalTime>
  <Pages>60</Pages>
  <Words>7395</Words>
  <Application>Microsoft Office PowerPoint</Application>
  <PresentationFormat>On-screen Show (4:3)</PresentationFormat>
  <Paragraphs>1373</Paragraphs>
  <Slides>75</Slides>
  <Notes>45</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75</vt:i4>
      </vt:variant>
    </vt:vector>
  </HeadingPairs>
  <TitlesOfParts>
    <vt:vector size="92" baseType="lpstr">
      <vt:lpstr>MS PGothic</vt:lpstr>
      <vt:lpstr>MS PGothic</vt:lpstr>
      <vt:lpstr>Arial</vt:lpstr>
      <vt:lpstr>Arial Narrow</vt:lpstr>
      <vt:lpstr>Calibri</vt:lpstr>
      <vt:lpstr>Comic Sans MS</vt:lpstr>
      <vt:lpstr>Courier New</vt:lpstr>
      <vt:lpstr>Gill Sans</vt:lpstr>
      <vt:lpstr>Gill Sans Light</vt:lpstr>
      <vt:lpstr>굴림</vt:lpstr>
      <vt:lpstr>Helvetica</vt:lpstr>
      <vt:lpstr>Symbol</vt:lpstr>
      <vt:lpstr>Times New Roman</vt:lpstr>
      <vt:lpstr>Wingdings</vt:lpstr>
      <vt:lpstr>Office</vt:lpstr>
      <vt:lpstr>Clip</vt:lpstr>
      <vt:lpstr>Photo Editor Photo</vt:lpstr>
      <vt:lpstr>CS162 Operating Systems and Systems Programming Lecture 22   Distributed Decision Making (Finished), TCP/IP Networking, RPC </vt:lpstr>
      <vt:lpstr>Recall: Distributed Consensus Making</vt:lpstr>
      <vt:lpstr>Recall: Two-Phase Commit</vt:lpstr>
      <vt:lpstr>Two-Phase Commit: Setup</vt:lpstr>
      <vt:lpstr>Two-Phase Commit: Preparing</vt:lpstr>
      <vt:lpstr>Two-Phase Commit: Finishing</vt:lpstr>
      <vt:lpstr>Two-Phase Commit: Finishing</vt:lpstr>
      <vt:lpstr>Detailed Algorithm</vt:lpstr>
      <vt:lpstr>Failure Free Example Execution</vt:lpstr>
      <vt:lpstr>State Machine of Coordinator</vt:lpstr>
      <vt:lpstr>State Machine of Workers</vt:lpstr>
      <vt:lpstr>Dealing with Worker Failures</vt:lpstr>
      <vt:lpstr>Example of Worker Failure</vt:lpstr>
      <vt:lpstr>Dealing with Coordinator Failure</vt:lpstr>
      <vt:lpstr>Example of Coordinator Failure #1</vt:lpstr>
      <vt:lpstr>Example of Coordinator Failure #2</vt:lpstr>
      <vt:lpstr>Durability</vt:lpstr>
      <vt:lpstr>Blocking for Coordinator to Recover</vt:lpstr>
      <vt:lpstr>Distributed Decision Making Discussion (1/2)</vt:lpstr>
      <vt:lpstr>Distributed Decision Making Discussion (2/2)</vt:lpstr>
      <vt:lpstr>Alternatives to 2PC</vt:lpstr>
      <vt:lpstr>Byzantine General’s Problem</vt:lpstr>
      <vt:lpstr>Byzantine General’s Problem (con’t)</vt:lpstr>
      <vt:lpstr>Is a BlockChain a Distributed Decision Making Algorithm?</vt:lpstr>
      <vt:lpstr>Is a Blockchain a Distributed Decision Making Algorithm? (Con’t)</vt:lpstr>
      <vt:lpstr>Network Protocols</vt:lpstr>
      <vt:lpstr>Broadcast Networks</vt:lpstr>
      <vt:lpstr>Broadcast Networks Details</vt:lpstr>
      <vt:lpstr>Carrier Sense, Multiple Access/Collision Detection</vt:lpstr>
      <vt:lpstr>MAC Address:  Unique Physical Address of Interface</vt:lpstr>
      <vt:lpstr>Point-to-point networks</vt:lpstr>
      <vt:lpstr>The Internet Protocol (IP)</vt:lpstr>
      <vt:lpstr>IPv4 Address Space</vt:lpstr>
      <vt:lpstr>Address Ranges in IPv4</vt:lpstr>
      <vt:lpstr>IPv4 Packet Format</vt:lpstr>
      <vt:lpstr>Wide Area Network</vt:lpstr>
      <vt:lpstr>Routers</vt:lpstr>
      <vt:lpstr>Packet Forwarding </vt:lpstr>
      <vt:lpstr>IP Addresses vs. MAC Addresses</vt:lpstr>
      <vt:lpstr>IP Addresses vs. MAC Addresses</vt:lpstr>
      <vt:lpstr>Setting up Routing Tables</vt:lpstr>
      <vt:lpstr>Naming in the Internet</vt:lpstr>
      <vt:lpstr>Domain Name System</vt:lpstr>
      <vt:lpstr>How Important is Correct Resolution?</vt:lpstr>
      <vt:lpstr>Network Layering</vt:lpstr>
      <vt:lpstr>Building a messaging service on IP</vt:lpstr>
      <vt:lpstr>Process-to-Process Delivery (layer 4)</vt:lpstr>
      <vt:lpstr>Internet Transport Protocols</vt:lpstr>
      <vt:lpstr>Reliable Message Delivery: the Problem</vt:lpstr>
      <vt:lpstr>Using Acknowledgements</vt:lpstr>
      <vt:lpstr>How to Deal with Message Duplication?</vt:lpstr>
      <vt:lpstr>Better Messaging: Window-based Acknowledgements</vt:lpstr>
      <vt:lpstr>Transmission Control Protocol (TCP)</vt:lpstr>
      <vt:lpstr>TCP Windows and Sequence Numbers</vt:lpstr>
      <vt:lpstr>Window-Based Acknowledgements (TCP)</vt:lpstr>
      <vt:lpstr>Congestion Avoidance</vt:lpstr>
      <vt:lpstr>Open Connection: 3-Way Handshaking</vt:lpstr>
      <vt:lpstr>Open Connection: 3-Way Handshaking</vt:lpstr>
      <vt:lpstr>Open Connection: 3-Way Handshaking</vt:lpstr>
      <vt:lpstr>Denial of Service Vulnerability</vt:lpstr>
      <vt:lpstr>Close Connection</vt:lpstr>
      <vt:lpstr>Use of TCP: Sockets</vt:lpstr>
      <vt:lpstr>Recall: Socket Setup over TCP/IP</vt:lpstr>
      <vt:lpstr>Remote Procedure Call (RPC)</vt:lpstr>
      <vt:lpstr>RPC Implementation</vt:lpstr>
      <vt:lpstr>RPC Information Flow</vt:lpstr>
      <vt:lpstr>RPC Details (1/3)</vt:lpstr>
      <vt:lpstr>RPC Details (2/3)</vt:lpstr>
      <vt:lpstr>RPC Details (3/3)</vt:lpstr>
      <vt:lpstr>Problems with RPC: Non-Atomic Failures</vt:lpstr>
      <vt:lpstr>Problems with RPC: Performance</vt:lpstr>
      <vt:lpstr>Cross-Domain Communication/ Location Transparency</vt:lpstr>
      <vt:lpstr>Microkernel operating systems</vt:lpstr>
      <vt:lpstr>Summary (1/2)</vt:lpstr>
      <vt:lpstr>Summary (2/2)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John Kubiatowicz</cp:lastModifiedBy>
  <cp:revision>1081</cp:revision>
  <cp:lastPrinted>2020-04-17T01:37:12Z</cp:lastPrinted>
  <dcterms:created xsi:type="dcterms:W3CDTF">1995-08-12T11:37:26Z</dcterms:created>
  <dcterms:modified xsi:type="dcterms:W3CDTF">2020-04-21T23:16:57Z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